
<file path=[Content_Types].xml><?xml version="1.0" encoding="utf-8"?>
<Types xmlns="http://schemas.openxmlformats.org/package/2006/content-types">
  <Default Extension="png" ContentType="image/png"/>
  <Default Extension="webp"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7" r:id="rId1"/>
  </p:sldMasterIdLst>
  <p:sldIdLst>
    <p:sldId id="256" r:id="rId2"/>
    <p:sldId id="258" r:id="rId3"/>
    <p:sldId id="279" r:id="rId4"/>
    <p:sldId id="297" r:id="rId5"/>
    <p:sldId id="265" r:id="rId6"/>
    <p:sldId id="296" r:id="rId7"/>
    <p:sldId id="282" r:id="rId8"/>
    <p:sldId id="283" r:id="rId9"/>
    <p:sldId id="284" r:id="rId10"/>
    <p:sldId id="285" r:id="rId11"/>
    <p:sldId id="286" r:id="rId12"/>
    <p:sldId id="287" r:id="rId13"/>
    <p:sldId id="288" r:id="rId14"/>
    <p:sldId id="273" r:id="rId15"/>
    <p:sldId id="291" r:id="rId16"/>
    <p:sldId id="292" r:id="rId17"/>
    <p:sldId id="293" r:id="rId18"/>
    <p:sldId id="294" r:id="rId19"/>
    <p:sldId id="295" r:id="rId20"/>
    <p:sldId id="274" r:id="rId21"/>
  </p:sldIdLst>
  <p:sldSz cx="12192000" cy="6858000"/>
  <p:notesSz cx="6742113" cy="987425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37177E8F-4702-4863-A6EC-DA4A2DBDE460}" type="datetimeFigureOut">
              <a:rPr lang="ru-RU" smtClean="0"/>
              <a:t>12.06.2024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BCA867E-0ABD-49E1-8A29-F8D5B647013C}" type="slidenum">
              <a:rPr lang="ru-RU" smtClean="0"/>
              <a:t>‹#›</a:t>
            </a:fld>
            <a:endParaRPr lang="ru-RU"/>
          </a:p>
        </p:txBody>
      </p:sp>
    </p:spTree>
    <p:extLst>
      <p:ext uri="{BB962C8B-B14F-4D97-AF65-F5344CB8AC3E}">
        <p14:creationId xmlns:p14="http://schemas.microsoft.com/office/powerpoint/2010/main" val="4269473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7177E8F-4702-4863-A6EC-DA4A2DBDE460}" type="datetimeFigureOut">
              <a:rPr lang="ru-RU" smtClean="0"/>
              <a:t>12.06.2024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BCA867E-0ABD-49E1-8A29-F8D5B647013C}" type="slidenum">
              <a:rPr lang="ru-RU" smtClean="0"/>
              <a:t>‹#›</a:t>
            </a:fld>
            <a:endParaRPr lang="ru-RU"/>
          </a:p>
        </p:txBody>
      </p:sp>
    </p:spTree>
    <p:extLst>
      <p:ext uri="{BB962C8B-B14F-4D97-AF65-F5344CB8AC3E}">
        <p14:creationId xmlns:p14="http://schemas.microsoft.com/office/powerpoint/2010/main" val="2756415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7177E8F-4702-4863-A6EC-DA4A2DBDE460}" type="datetimeFigureOut">
              <a:rPr lang="ru-RU" smtClean="0"/>
              <a:t>12.06.2024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BCA867E-0ABD-49E1-8A29-F8D5B647013C}"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2444093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7177E8F-4702-4863-A6EC-DA4A2DBDE460}" type="datetimeFigureOut">
              <a:rPr lang="ru-RU" smtClean="0"/>
              <a:t>12.06.2024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BCA867E-0ABD-49E1-8A29-F8D5B647013C}" type="slidenum">
              <a:rPr lang="ru-RU" smtClean="0"/>
              <a:t>‹#›</a:t>
            </a:fld>
            <a:endParaRPr lang="ru-RU"/>
          </a:p>
        </p:txBody>
      </p:sp>
    </p:spTree>
    <p:extLst>
      <p:ext uri="{BB962C8B-B14F-4D97-AF65-F5344CB8AC3E}">
        <p14:creationId xmlns:p14="http://schemas.microsoft.com/office/powerpoint/2010/main" val="1463529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7177E8F-4702-4863-A6EC-DA4A2DBDE460}" type="datetimeFigureOut">
              <a:rPr lang="ru-RU" smtClean="0"/>
              <a:t>12.06.2024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BCA867E-0ABD-49E1-8A29-F8D5B647013C}"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395226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7177E8F-4702-4863-A6EC-DA4A2DBDE460}" type="datetimeFigureOut">
              <a:rPr lang="ru-RU" smtClean="0"/>
              <a:t>12.06.2024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BCA867E-0ABD-49E1-8A29-F8D5B647013C}" type="slidenum">
              <a:rPr lang="ru-RU" smtClean="0"/>
              <a:t>‹#›</a:t>
            </a:fld>
            <a:endParaRPr lang="ru-RU"/>
          </a:p>
        </p:txBody>
      </p:sp>
    </p:spTree>
    <p:extLst>
      <p:ext uri="{BB962C8B-B14F-4D97-AF65-F5344CB8AC3E}">
        <p14:creationId xmlns:p14="http://schemas.microsoft.com/office/powerpoint/2010/main" val="1919908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7177E8F-4702-4863-A6EC-DA4A2DBDE460}" type="datetimeFigureOut">
              <a:rPr lang="ru-RU" smtClean="0"/>
              <a:t>12.06.2024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BCA867E-0ABD-49E1-8A29-F8D5B647013C}" type="slidenum">
              <a:rPr lang="ru-RU" smtClean="0"/>
              <a:t>‹#›</a:t>
            </a:fld>
            <a:endParaRPr lang="ru-RU"/>
          </a:p>
        </p:txBody>
      </p:sp>
    </p:spTree>
    <p:extLst>
      <p:ext uri="{BB962C8B-B14F-4D97-AF65-F5344CB8AC3E}">
        <p14:creationId xmlns:p14="http://schemas.microsoft.com/office/powerpoint/2010/main" val="1708578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7177E8F-4702-4863-A6EC-DA4A2DBDE460}" type="datetimeFigureOut">
              <a:rPr lang="ru-RU" smtClean="0"/>
              <a:t>12.06.2024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BCA867E-0ABD-49E1-8A29-F8D5B647013C}" type="slidenum">
              <a:rPr lang="ru-RU" smtClean="0"/>
              <a:t>‹#›</a:t>
            </a:fld>
            <a:endParaRPr lang="ru-RU"/>
          </a:p>
        </p:txBody>
      </p:sp>
    </p:spTree>
    <p:extLst>
      <p:ext uri="{BB962C8B-B14F-4D97-AF65-F5344CB8AC3E}">
        <p14:creationId xmlns:p14="http://schemas.microsoft.com/office/powerpoint/2010/main" val="3308590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7177E8F-4702-4863-A6EC-DA4A2DBDE460}" type="datetimeFigureOut">
              <a:rPr lang="ru-RU" smtClean="0"/>
              <a:t>12.06.2024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BCA867E-0ABD-49E1-8A29-F8D5B647013C}" type="slidenum">
              <a:rPr lang="ru-RU" smtClean="0"/>
              <a:t>‹#›</a:t>
            </a:fld>
            <a:endParaRPr lang="ru-RU"/>
          </a:p>
        </p:txBody>
      </p:sp>
    </p:spTree>
    <p:extLst>
      <p:ext uri="{BB962C8B-B14F-4D97-AF65-F5344CB8AC3E}">
        <p14:creationId xmlns:p14="http://schemas.microsoft.com/office/powerpoint/2010/main" val="569449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7177E8F-4702-4863-A6EC-DA4A2DBDE460}" type="datetimeFigureOut">
              <a:rPr lang="ru-RU" smtClean="0"/>
              <a:t>12.06.2024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BCA867E-0ABD-49E1-8A29-F8D5B647013C}" type="slidenum">
              <a:rPr lang="ru-RU" smtClean="0"/>
              <a:t>‹#›</a:t>
            </a:fld>
            <a:endParaRPr lang="ru-RU"/>
          </a:p>
        </p:txBody>
      </p:sp>
    </p:spTree>
    <p:extLst>
      <p:ext uri="{BB962C8B-B14F-4D97-AF65-F5344CB8AC3E}">
        <p14:creationId xmlns:p14="http://schemas.microsoft.com/office/powerpoint/2010/main" val="2042917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37177E8F-4702-4863-A6EC-DA4A2DBDE460}" type="datetimeFigureOut">
              <a:rPr lang="ru-RU" smtClean="0"/>
              <a:t>12.06.2024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BCA867E-0ABD-49E1-8A29-F8D5B647013C}" type="slidenum">
              <a:rPr lang="ru-RU" smtClean="0"/>
              <a:t>‹#›</a:t>
            </a:fld>
            <a:endParaRPr lang="ru-RU"/>
          </a:p>
        </p:txBody>
      </p:sp>
    </p:spTree>
    <p:extLst>
      <p:ext uri="{BB962C8B-B14F-4D97-AF65-F5344CB8AC3E}">
        <p14:creationId xmlns:p14="http://schemas.microsoft.com/office/powerpoint/2010/main" val="1950155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37177E8F-4702-4863-A6EC-DA4A2DBDE460}" type="datetimeFigureOut">
              <a:rPr lang="ru-RU" smtClean="0"/>
              <a:t>12.06.2024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9BCA867E-0ABD-49E1-8A29-F8D5B647013C}" type="slidenum">
              <a:rPr lang="ru-RU" smtClean="0"/>
              <a:t>‹#›</a:t>
            </a:fld>
            <a:endParaRPr lang="ru-RU"/>
          </a:p>
        </p:txBody>
      </p:sp>
    </p:spTree>
    <p:extLst>
      <p:ext uri="{BB962C8B-B14F-4D97-AF65-F5344CB8AC3E}">
        <p14:creationId xmlns:p14="http://schemas.microsoft.com/office/powerpoint/2010/main" val="2055552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37177E8F-4702-4863-A6EC-DA4A2DBDE460}" type="datetimeFigureOut">
              <a:rPr lang="ru-RU" smtClean="0"/>
              <a:t>12.06.2024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9BCA867E-0ABD-49E1-8A29-F8D5B647013C}" type="slidenum">
              <a:rPr lang="ru-RU" smtClean="0"/>
              <a:t>‹#›</a:t>
            </a:fld>
            <a:endParaRPr lang="ru-RU"/>
          </a:p>
        </p:txBody>
      </p:sp>
    </p:spTree>
    <p:extLst>
      <p:ext uri="{BB962C8B-B14F-4D97-AF65-F5344CB8AC3E}">
        <p14:creationId xmlns:p14="http://schemas.microsoft.com/office/powerpoint/2010/main" val="416713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177E8F-4702-4863-A6EC-DA4A2DBDE460}" type="datetimeFigureOut">
              <a:rPr lang="ru-RU" smtClean="0"/>
              <a:t>12.06.2024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9BCA867E-0ABD-49E1-8A29-F8D5B647013C}" type="slidenum">
              <a:rPr lang="ru-RU" smtClean="0"/>
              <a:t>‹#›</a:t>
            </a:fld>
            <a:endParaRPr lang="ru-RU"/>
          </a:p>
        </p:txBody>
      </p:sp>
    </p:spTree>
    <p:extLst>
      <p:ext uri="{BB962C8B-B14F-4D97-AF65-F5344CB8AC3E}">
        <p14:creationId xmlns:p14="http://schemas.microsoft.com/office/powerpoint/2010/main" val="3511308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37177E8F-4702-4863-A6EC-DA4A2DBDE460}" type="datetimeFigureOut">
              <a:rPr lang="ru-RU" smtClean="0"/>
              <a:t>12.06.2024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BCA867E-0ABD-49E1-8A29-F8D5B647013C}" type="slidenum">
              <a:rPr lang="ru-RU" smtClean="0"/>
              <a:t>‹#›</a:t>
            </a:fld>
            <a:endParaRPr lang="ru-RU"/>
          </a:p>
        </p:txBody>
      </p:sp>
    </p:spTree>
    <p:extLst>
      <p:ext uri="{BB962C8B-B14F-4D97-AF65-F5344CB8AC3E}">
        <p14:creationId xmlns:p14="http://schemas.microsoft.com/office/powerpoint/2010/main" val="1795617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7177E8F-4702-4863-A6EC-DA4A2DBDE460}" type="datetimeFigureOut">
              <a:rPr lang="ru-RU" smtClean="0"/>
              <a:t>12.06.2024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BCA867E-0ABD-49E1-8A29-F8D5B647013C}" type="slidenum">
              <a:rPr lang="ru-RU" smtClean="0"/>
              <a:t>‹#›</a:t>
            </a:fld>
            <a:endParaRPr lang="ru-RU"/>
          </a:p>
        </p:txBody>
      </p:sp>
    </p:spTree>
    <p:extLst>
      <p:ext uri="{BB962C8B-B14F-4D97-AF65-F5344CB8AC3E}">
        <p14:creationId xmlns:p14="http://schemas.microsoft.com/office/powerpoint/2010/main" val="3898966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7177E8F-4702-4863-A6EC-DA4A2DBDE460}" type="datetimeFigureOut">
              <a:rPr lang="ru-RU" smtClean="0"/>
              <a:t>12.06.2024</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BCA867E-0ABD-49E1-8A29-F8D5B647013C}" type="slidenum">
              <a:rPr lang="ru-RU" smtClean="0"/>
              <a:t>‹#›</a:t>
            </a:fld>
            <a:endParaRPr lang="ru-RU"/>
          </a:p>
        </p:txBody>
      </p:sp>
    </p:spTree>
    <p:extLst>
      <p:ext uri="{BB962C8B-B14F-4D97-AF65-F5344CB8AC3E}">
        <p14:creationId xmlns:p14="http://schemas.microsoft.com/office/powerpoint/2010/main" val="2869500627"/>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 id="2147483762" r:id="rId15"/>
    <p:sldLayoutId id="214748376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microsoft.com/office/2007/relationships/hdphoto" Target="../media/hdphoto1.wdp"/><Relationship Id="rId2" Type="http://schemas.openxmlformats.org/officeDocument/2006/relationships/image" Target="../media/image1.webp"/><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68205" y="4836313"/>
            <a:ext cx="2501875" cy="1653538"/>
          </a:xfrm>
          <a:prstGeom prst="ellipse">
            <a:avLst/>
          </a:prstGeom>
          <a:ln>
            <a:noFill/>
          </a:ln>
          <a:effectLst>
            <a:softEdge rad="112500"/>
          </a:effectLst>
        </p:spPr>
      </p:pic>
      <p:sp>
        <p:nvSpPr>
          <p:cNvPr id="2" name="Заголовок 1"/>
          <p:cNvSpPr>
            <a:spLocks noGrp="1"/>
          </p:cNvSpPr>
          <p:nvPr>
            <p:ph type="ctrTitle"/>
          </p:nvPr>
        </p:nvSpPr>
        <p:spPr>
          <a:xfrm>
            <a:off x="1119627" y="2380964"/>
            <a:ext cx="9077668" cy="1028008"/>
          </a:xfrm>
        </p:spPr>
        <p:txBody>
          <a:bodyPr>
            <a:noAutofit/>
          </a:bodyPr>
          <a:lstStyle/>
          <a:p>
            <a:pPr algn="ctr"/>
            <a:r>
              <a:rPr lang="en-US" sz="2200" b="1" dirty="0">
                <a:solidFill>
                  <a:schemeClr val="tx1"/>
                </a:solidFill>
                <a:latin typeface="Times New Roman" panose="02020603050405020304" pitchFamily="18" charset="0"/>
                <a:cs typeface="Times New Roman" panose="02020603050405020304" pitchFamily="18" charset="0"/>
              </a:rPr>
              <a:t>The annual scientific conference of young </a:t>
            </a:r>
            <a:r>
              <a:rPr lang="en-US" sz="2200" b="1" dirty="0" smtClean="0">
                <a:solidFill>
                  <a:schemeClr val="tx1"/>
                </a:solidFill>
                <a:latin typeface="Times New Roman" panose="02020603050405020304" pitchFamily="18" charset="0"/>
                <a:cs typeface="Times New Roman" panose="02020603050405020304" pitchFamily="18" charset="0"/>
              </a:rPr>
              <a:t/>
            </a:r>
            <a:br>
              <a:rPr lang="en-US" sz="2200" b="1" dirty="0" smtClean="0">
                <a:solidFill>
                  <a:schemeClr val="tx1"/>
                </a:solidFill>
                <a:latin typeface="Times New Roman" panose="02020603050405020304" pitchFamily="18" charset="0"/>
                <a:cs typeface="Times New Roman" panose="02020603050405020304" pitchFamily="18" charset="0"/>
              </a:rPr>
            </a:br>
            <a:r>
              <a:rPr lang="en-US" sz="2200" b="1" dirty="0" smtClean="0">
                <a:solidFill>
                  <a:schemeClr val="tx1"/>
                </a:solidFill>
                <a:latin typeface="Times New Roman" panose="02020603050405020304" pitchFamily="18" charset="0"/>
                <a:cs typeface="Times New Roman" panose="02020603050405020304" pitchFamily="18" charset="0"/>
              </a:rPr>
              <a:t>scientists </a:t>
            </a:r>
            <a:r>
              <a:rPr lang="en-US" sz="2200" b="1" dirty="0">
                <a:solidFill>
                  <a:schemeClr val="tx1"/>
                </a:solidFill>
                <a:latin typeface="Times New Roman" panose="02020603050405020304" pitchFamily="18" charset="0"/>
                <a:cs typeface="Times New Roman" panose="02020603050405020304" pitchFamily="18" charset="0"/>
              </a:rPr>
              <a:t>and specialists "Alushta-24"</a:t>
            </a:r>
            <a:r>
              <a:rPr lang="ru-RU" sz="2200" b="1" dirty="0" smtClean="0">
                <a:solidFill>
                  <a:schemeClr val="tx1"/>
                </a:solidFill>
                <a:latin typeface="Times New Roman" panose="02020603050405020304" pitchFamily="18" charset="0"/>
                <a:cs typeface="Times New Roman" panose="02020603050405020304" pitchFamily="18" charset="0"/>
              </a:rPr>
              <a:t/>
            </a:r>
            <a:br>
              <a:rPr lang="ru-RU" sz="2200" b="1" dirty="0" smtClean="0">
                <a:solidFill>
                  <a:schemeClr val="tx1"/>
                </a:solidFill>
                <a:latin typeface="Times New Roman" panose="02020603050405020304" pitchFamily="18" charset="0"/>
                <a:cs typeface="Times New Roman" panose="02020603050405020304" pitchFamily="18" charset="0"/>
              </a:rPr>
            </a:br>
            <a:r>
              <a:rPr lang="en-US" sz="2200" b="1" dirty="0">
                <a:solidFill>
                  <a:schemeClr val="tx1"/>
                </a:solidFill>
                <a:latin typeface="Times New Roman" panose="02020603050405020304" pitchFamily="18" charset="0"/>
                <a:cs typeface="Times New Roman" panose="02020603050405020304" pitchFamily="18" charset="0"/>
              </a:rPr>
              <a:t>Crimea</a:t>
            </a:r>
            <a:r>
              <a:rPr lang="ru-RU" sz="2200" b="1" dirty="0" smtClean="0">
                <a:solidFill>
                  <a:schemeClr val="tx1"/>
                </a:solidFill>
                <a:latin typeface="Times New Roman" panose="02020603050405020304" pitchFamily="18" charset="0"/>
                <a:cs typeface="Times New Roman" panose="02020603050405020304" pitchFamily="18" charset="0"/>
              </a:rPr>
              <a:t/>
            </a:r>
            <a:br>
              <a:rPr lang="ru-RU" sz="2200" b="1" dirty="0" smtClean="0">
                <a:solidFill>
                  <a:schemeClr val="tx1"/>
                </a:solidFill>
                <a:latin typeface="Times New Roman" panose="02020603050405020304" pitchFamily="18" charset="0"/>
                <a:cs typeface="Times New Roman" panose="02020603050405020304" pitchFamily="18" charset="0"/>
              </a:rPr>
            </a:br>
            <a:r>
              <a:rPr lang="ru-RU" sz="2200" b="1" dirty="0" smtClean="0">
                <a:solidFill>
                  <a:schemeClr val="tx1"/>
                </a:solidFill>
                <a:latin typeface="Times New Roman" panose="02020603050405020304" pitchFamily="18" charset="0"/>
                <a:cs typeface="Times New Roman" panose="02020603050405020304" pitchFamily="18" charset="0"/>
              </a:rPr>
              <a:t>2024 </a:t>
            </a:r>
            <a:r>
              <a:rPr lang="ru-RU" sz="2200" b="1" dirty="0">
                <a:solidFill>
                  <a:schemeClr val="tx1"/>
                </a:solidFill>
                <a:latin typeface="Times New Roman" panose="02020603050405020304" pitchFamily="18" charset="0"/>
                <a:cs typeface="Times New Roman" panose="02020603050405020304" pitchFamily="18" charset="0"/>
              </a:rPr>
              <a:t/>
            </a:r>
            <a:br>
              <a:rPr lang="ru-RU" sz="2200" b="1" dirty="0">
                <a:solidFill>
                  <a:schemeClr val="tx1"/>
                </a:solidFill>
                <a:latin typeface="Times New Roman" panose="02020603050405020304" pitchFamily="18" charset="0"/>
                <a:cs typeface="Times New Roman" panose="02020603050405020304" pitchFamily="18" charset="0"/>
              </a:rPr>
            </a:br>
            <a:r>
              <a:rPr lang="ru-RU" sz="2200" b="1" dirty="0">
                <a:solidFill>
                  <a:schemeClr val="tx1"/>
                </a:solidFill>
                <a:latin typeface="Times New Roman" panose="02020603050405020304" pitchFamily="18" charset="0"/>
                <a:cs typeface="Times New Roman" panose="02020603050405020304" pitchFamily="18" charset="0"/>
              </a:rPr>
              <a:t/>
            </a:r>
            <a:br>
              <a:rPr lang="ru-RU" sz="2200" b="1" dirty="0">
                <a:solidFill>
                  <a:schemeClr val="tx1"/>
                </a:solidFill>
                <a:latin typeface="Times New Roman" panose="02020603050405020304" pitchFamily="18" charset="0"/>
                <a:cs typeface="Times New Roman" panose="02020603050405020304" pitchFamily="18" charset="0"/>
              </a:rPr>
            </a:br>
            <a:r>
              <a:rPr lang="ru-RU" sz="2200" b="1" dirty="0" smtClean="0">
                <a:solidFill>
                  <a:schemeClr val="tx1"/>
                </a:solidFill>
                <a:latin typeface="Times New Roman" panose="02020603050405020304" pitchFamily="18" charset="0"/>
                <a:cs typeface="Times New Roman" panose="02020603050405020304" pitchFamily="18" charset="0"/>
              </a:rPr>
              <a:t>«</a:t>
            </a:r>
            <a:r>
              <a:rPr lang="en-US" sz="2200" b="1" dirty="0" smtClean="0">
                <a:solidFill>
                  <a:schemeClr val="tx1"/>
                </a:solidFill>
                <a:latin typeface="Times New Roman" panose="02020603050405020304" pitchFamily="18" charset="0"/>
                <a:cs typeface="Times New Roman" panose="02020603050405020304" pitchFamily="18" charset="0"/>
              </a:rPr>
              <a:t>ENGINEERING </a:t>
            </a:r>
            <a:r>
              <a:rPr lang="en-US" sz="2200" b="1" dirty="0">
                <a:solidFill>
                  <a:schemeClr val="tx1"/>
                </a:solidFill>
                <a:latin typeface="Times New Roman" panose="02020603050405020304" pitchFamily="18" charset="0"/>
                <a:cs typeface="Times New Roman" panose="02020603050405020304" pitchFamily="18" charset="0"/>
              </a:rPr>
              <a:t>AND TECHNOLOGICAL SYSTEMS OF THE MAGNETIC CRYOGENIC SYSTEM OF THE MULTI-PURPOSE DETECTOR MPD OF THE NICA </a:t>
            </a:r>
            <a:r>
              <a:rPr lang="en-US" sz="2200" b="1" dirty="0" smtClean="0">
                <a:solidFill>
                  <a:schemeClr val="tx1"/>
                </a:solidFill>
                <a:latin typeface="Times New Roman" panose="02020603050405020304" pitchFamily="18" charset="0"/>
                <a:cs typeface="Times New Roman" panose="02020603050405020304" pitchFamily="18" charset="0"/>
              </a:rPr>
              <a:t>PROJECT</a:t>
            </a:r>
            <a:r>
              <a:rPr lang="ru-RU" sz="2200" b="1" dirty="0" smtClean="0">
                <a:solidFill>
                  <a:schemeClr val="tx1"/>
                </a:solidFill>
                <a:latin typeface="Times New Roman" panose="02020603050405020304" pitchFamily="18" charset="0"/>
                <a:cs typeface="Times New Roman" panose="02020603050405020304" pitchFamily="18" charset="0"/>
              </a:rPr>
              <a:t>»</a:t>
            </a:r>
            <a:endParaRPr lang="ru-RU" sz="2200" dirty="0">
              <a:solidFill>
                <a:schemeClr val="tx1"/>
              </a:solidFill>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1585821" y="4986410"/>
            <a:ext cx="7766936" cy="1096899"/>
          </a:xfrm>
        </p:spPr>
        <p:txBody>
          <a:bodyPr>
            <a:noAutofit/>
          </a:bodyPr>
          <a:lstStyle/>
          <a:p>
            <a:r>
              <a:rPr lang="en-US" u="sng" dirty="0">
                <a:solidFill>
                  <a:schemeClr val="tx1"/>
                </a:solidFill>
                <a:latin typeface="Times New Roman" panose="02020603050405020304" pitchFamily="18" charset="0"/>
                <a:cs typeface="Times New Roman" panose="02020603050405020304" pitchFamily="18" charset="0"/>
              </a:rPr>
              <a:t>R.R. </a:t>
            </a:r>
            <a:r>
              <a:rPr lang="en-US" u="sng" dirty="0" err="1">
                <a:solidFill>
                  <a:schemeClr val="tx1"/>
                </a:solidFill>
                <a:latin typeface="Times New Roman" panose="02020603050405020304" pitchFamily="18" charset="0"/>
                <a:cs typeface="Times New Roman" panose="02020603050405020304" pitchFamily="18" charset="0"/>
              </a:rPr>
              <a:t>Khabibullin</a:t>
            </a:r>
            <a:r>
              <a:rPr lang="en-US" dirty="0">
                <a:solidFill>
                  <a:schemeClr val="tx1"/>
                </a:solidFill>
                <a:latin typeface="Times New Roman" panose="02020603050405020304" pitchFamily="18" charset="0"/>
                <a:cs typeface="Times New Roman" panose="02020603050405020304" pitchFamily="18" charset="0"/>
              </a:rPr>
              <a:t>, K.A. </a:t>
            </a:r>
            <a:r>
              <a:rPr lang="en-US" dirty="0" err="1">
                <a:solidFill>
                  <a:schemeClr val="tx1"/>
                </a:solidFill>
                <a:latin typeface="Times New Roman" panose="02020603050405020304" pitchFamily="18" charset="0"/>
                <a:cs typeface="Times New Roman" panose="02020603050405020304" pitchFamily="18" charset="0"/>
              </a:rPr>
              <a:t>Mukhin</a:t>
            </a:r>
            <a:r>
              <a:rPr lang="en-US" dirty="0">
                <a:solidFill>
                  <a:schemeClr val="tx1"/>
                </a:solidFill>
                <a:latin typeface="Times New Roman" panose="02020603050405020304" pitchFamily="18" charset="0"/>
                <a:cs typeface="Times New Roman" panose="02020603050405020304" pitchFamily="18" charset="0"/>
              </a:rPr>
              <a:t>, D.A. </a:t>
            </a:r>
            <a:r>
              <a:rPr lang="en-US" dirty="0" err="1">
                <a:solidFill>
                  <a:schemeClr val="tx1"/>
                </a:solidFill>
                <a:latin typeface="Times New Roman" panose="02020603050405020304" pitchFamily="18" charset="0"/>
                <a:cs typeface="Times New Roman" panose="02020603050405020304" pitchFamily="18" charset="0"/>
              </a:rPr>
              <a:t>Tereshin</a:t>
            </a:r>
            <a:r>
              <a:rPr lang="en-US" dirty="0">
                <a:solidFill>
                  <a:schemeClr val="tx1"/>
                </a:solidFill>
                <a:latin typeface="Times New Roman" panose="02020603050405020304" pitchFamily="18" charset="0"/>
                <a:cs typeface="Times New Roman" panose="02020603050405020304" pitchFamily="18" charset="0"/>
              </a:rPr>
              <a:t>,</a:t>
            </a:r>
          </a:p>
          <a:p>
            <a:r>
              <a:rPr lang="en-US" dirty="0">
                <a:solidFill>
                  <a:schemeClr val="tx1"/>
                </a:solidFill>
                <a:latin typeface="Times New Roman" panose="02020603050405020304" pitchFamily="18" charset="0"/>
                <a:cs typeface="Times New Roman" panose="02020603050405020304" pitchFamily="18" charset="0"/>
              </a:rPr>
              <a:t>I.A. </a:t>
            </a:r>
            <a:r>
              <a:rPr lang="en-US" dirty="0" err="1">
                <a:solidFill>
                  <a:schemeClr val="tx1"/>
                </a:solidFill>
                <a:latin typeface="Times New Roman" panose="02020603050405020304" pitchFamily="18" charset="0"/>
                <a:cs typeface="Times New Roman" panose="02020603050405020304" pitchFamily="18" charset="0"/>
              </a:rPr>
              <a:t>Smelyansky</a:t>
            </a:r>
            <a:r>
              <a:rPr lang="en-US" dirty="0">
                <a:solidFill>
                  <a:schemeClr val="tx1"/>
                </a:solidFill>
                <a:latin typeface="Times New Roman" panose="02020603050405020304" pitchFamily="18" charset="0"/>
                <a:cs typeface="Times New Roman" panose="02020603050405020304" pitchFamily="18" charset="0"/>
              </a:rPr>
              <a:t>, R.V. </a:t>
            </a:r>
            <a:r>
              <a:rPr lang="en-US" dirty="0" err="1">
                <a:solidFill>
                  <a:schemeClr val="tx1"/>
                </a:solidFill>
                <a:latin typeface="Times New Roman" panose="02020603050405020304" pitchFamily="18" charset="0"/>
                <a:cs typeface="Times New Roman" panose="02020603050405020304" pitchFamily="18" charset="0"/>
              </a:rPr>
              <a:t>Baratov</a:t>
            </a:r>
            <a:r>
              <a:rPr lang="en-US" dirty="0">
                <a:solidFill>
                  <a:schemeClr val="tx1"/>
                </a:solidFill>
                <a:latin typeface="Times New Roman" panose="02020603050405020304" pitchFamily="18" charset="0"/>
                <a:cs typeface="Times New Roman" panose="02020603050405020304" pitchFamily="18" charset="0"/>
              </a:rPr>
              <a:t>, V.A. </a:t>
            </a:r>
            <a:r>
              <a:rPr lang="en-US" dirty="0" err="1" smtClean="0">
                <a:solidFill>
                  <a:schemeClr val="tx1"/>
                </a:solidFill>
                <a:latin typeface="Times New Roman" panose="02020603050405020304" pitchFamily="18" charset="0"/>
                <a:cs typeface="Times New Roman" panose="02020603050405020304" pitchFamily="18" charset="0"/>
              </a:rPr>
              <a:t>Novoselov</a:t>
            </a:r>
            <a:endParaRPr lang="ru-RU" dirty="0" smtClean="0">
              <a:solidFill>
                <a:schemeClr val="tx1"/>
              </a:solidFill>
              <a:latin typeface="Times New Roman" panose="02020603050405020304" pitchFamily="18" charset="0"/>
              <a:cs typeface="Times New Roman" panose="02020603050405020304" pitchFamily="18" charset="0"/>
            </a:endParaRPr>
          </a:p>
          <a:p>
            <a:r>
              <a:rPr lang="en-US" dirty="0">
                <a:solidFill>
                  <a:schemeClr val="tx1"/>
                </a:solidFill>
                <a:latin typeface="Times New Roman" panose="02020603050405020304" pitchFamily="18" charset="0"/>
                <a:cs typeface="Times New Roman" panose="02020603050405020304" pitchFamily="18" charset="0"/>
              </a:rPr>
              <a:t>Joint Institute for Nuclear Research, </a:t>
            </a:r>
            <a:r>
              <a:rPr lang="en-US" dirty="0" err="1" smtClean="0">
                <a:solidFill>
                  <a:schemeClr val="tx1"/>
                </a:solidFill>
                <a:latin typeface="Times New Roman" panose="02020603050405020304" pitchFamily="18" charset="0"/>
                <a:cs typeface="Times New Roman" panose="02020603050405020304" pitchFamily="18" charset="0"/>
              </a:rPr>
              <a:t>Dubna</a:t>
            </a:r>
            <a:endParaRPr lang="ru-RU" dirty="0" smtClean="0">
              <a:solidFill>
                <a:schemeClr val="tx1"/>
              </a:solidFill>
              <a:latin typeface="Times New Roman" panose="02020603050405020304" pitchFamily="18" charset="0"/>
              <a:cs typeface="Times New Roman" panose="02020603050405020304" pitchFamily="18" charset="0"/>
            </a:endParaRPr>
          </a:p>
          <a:p>
            <a:r>
              <a:rPr lang="ru-RU" sz="1800" u="sng" dirty="0" smtClean="0">
                <a:solidFill>
                  <a:schemeClr val="tx1"/>
                </a:solidFill>
                <a:latin typeface="Times New Roman" panose="02020603050405020304" pitchFamily="18" charset="0"/>
                <a:cs typeface="Times New Roman" panose="02020603050405020304" pitchFamily="18" charset="0"/>
              </a:rPr>
              <a:t>e-</a:t>
            </a:r>
            <a:r>
              <a:rPr lang="ru-RU" sz="1800" u="sng" dirty="0" err="1" smtClean="0">
                <a:solidFill>
                  <a:schemeClr val="tx1"/>
                </a:solidFill>
                <a:latin typeface="Times New Roman" panose="02020603050405020304" pitchFamily="18" charset="0"/>
                <a:cs typeface="Times New Roman" panose="02020603050405020304" pitchFamily="18" charset="0"/>
              </a:rPr>
              <a:t>mail</a:t>
            </a:r>
            <a:r>
              <a:rPr lang="ru-RU" sz="1800" u="sng" dirty="0" smtClean="0">
                <a:solidFill>
                  <a:schemeClr val="tx1"/>
                </a:solidFill>
                <a:latin typeface="Times New Roman" panose="02020603050405020304" pitchFamily="18" charset="0"/>
                <a:cs typeface="Times New Roman" panose="02020603050405020304" pitchFamily="18" charset="0"/>
              </a:rPr>
              <a:t>: habibullin@jinr.ru </a:t>
            </a:r>
            <a:endParaRPr lang="ru-RU" sz="1800" u="sng" dirty="0">
              <a:solidFill>
                <a:schemeClr val="tx1"/>
              </a:solidFill>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3923"/>
            <a:ext cx="2532281" cy="1519369"/>
          </a:xfrm>
          <a:prstGeom prst="ellipse">
            <a:avLst/>
          </a:prstGeom>
          <a:ln>
            <a:noFill/>
          </a:ln>
          <a:effectLst>
            <a:softEdge rad="112500"/>
          </a:effectLst>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03914" y="173923"/>
            <a:ext cx="2352502" cy="12310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2" descr="https://indico.jinr.ru/event/2933/logo-411935953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91228" y="3742963"/>
            <a:ext cx="2799281" cy="8739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a:blip r:embed="rId6" cstate="print">
            <a:clrChange>
              <a:clrFrom>
                <a:srgbClr val="FFFFFF"/>
              </a:clrFrom>
              <a:clrTo>
                <a:srgbClr val="FFFFFF">
                  <a:alpha val="0"/>
                </a:srgbClr>
              </a:clrTo>
            </a:clrChange>
            <a:extLst>
              <a:ext uri="{BEBA8EAE-BF5A-486C-A8C5-ECC9F3942E4B}">
                <a14:imgProps xmlns:a14="http://schemas.microsoft.com/office/drawing/2010/main">
                  <a14:imgLayer r:embed="rId7">
                    <a14:imgEffect>
                      <a14:artisticMarker/>
                    </a14:imgEffect>
                  </a14:imgLayer>
                </a14:imgProps>
              </a:ext>
              <a:ext uri="{28A0092B-C50C-407E-A947-70E740481C1C}">
                <a14:useLocalDpi xmlns:a14="http://schemas.microsoft.com/office/drawing/2010/main" val="0"/>
              </a:ext>
            </a:extLst>
          </a:blip>
          <a:stretch>
            <a:fillRect/>
          </a:stretch>
        </p:blipFill>
        <p:spPr>
          <a:xfrm>
            <a:off x="548819" y="4986410"/>
            <a:ext cx="1737181" cy="1362435"/>
          </a:xfrm>
          <a:prstGeom prst="rect">
            <a:avLst/>
          </a:prstGeom>
        </p:spPr>
      </p:pic>
    </p:spTree>
    <p:extLst>
      <p:ext uri="{BB962C8B-B14F-4D97-AF65-F5344CB8AC3E}">
        <p14:creationId xmlns:p14="http://schemas.microsoft.com/office/powerpoint/2010/main" val="24763351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33251" y="177804"/>
            <a:ext cx="4523226" cy="461665"/>
          </a:xfrm>
          <a:prstGeom prst="rect">
            <a:avLst/>
          </a:prstGeom>
          <a:noFill/>
        </p:spPr>
        <p:txBody>
          <a:bodyPr wrap="none" rtlCol="0">
            <a:spAutoFit/>
          </a:bodyPr>
          <a:lstStyle/>
          <a:p>
            <a:r>
              <a:rPr lang="en-US" sz="24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Nitrogen</a:t>
            </a:r>
            <a:r>
              <a:rPr lang="ru-RU" sz="24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b="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Flushing </a:t>
            </a:r>
            <a:r>
              <a:rPr lang="ru-RU"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Station</a:t>
            </a:r>
            <a:r>
              <a:rPr lang="ru-RU"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a:t>
            </a:r>
            <a:r>
              <a:rPr lang="ru-RU" sz="24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FS</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ru-RU" sz="2400" b="1" dirty="0"/>
          </a:p>
        </p:txBody>
      </p:sp>
      <p:pic>
        <p:nvPicPr>
          <p:cNvPr id="6" name="Рисунок 5"/>
          <p:cNvPicPr>
            <a:picLocks noChangeAspect="1"/>
          </p:cNvPicPr>
          <p:nvPr/>
        </p:nvPicPr>
        <p:blipFill>
          <a:blip r:embed="rId2"/>
          <a:stretch>
            <a:fillRect/>
          </a:stretch>
        </p:blipFill>
        <p:spPr>
          <a:xfrm>
            <a:off x="8081509" y="3906099"/>
            <a:ext cx="2558782" cy="2861901"/>
          </a:xfrm>
          <a:prstGeom prst="rect">
            <a:avLst/>
          </a:prstGeom>
        </p:spPr>
      </p:pic>
      <p:sp>
        <p:nvSpPr>
          <p:cNvPr id="7" name="Прямоугольник 6"/>
          <p:cNvSpPr/>
          <p:nvPr/>
        </p:nvSpPr>
        <p:spPr>
          <a:xfrm>
            <a:off x="162250" y="639470"/>
            <a:ext cx="8268393" cy="1200329"/>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The Nitrogen Flushing Station </a:t>
            </a:r>
            <a:r>
              <a:rPr lang="en-US" dirty="0" smtClean="0">
                <a:latin typeface="Times New Roman" panose="02020603050405020304" pitchFamily="18" charset="0"/>
                <a:cs typeface="Times New Roman" panose="02020603050405020304" pitchFamily="18" charset="0"/>
              </a:rPr>
              <a:t>(NFS</a:t>
            </a:r>
            <a:r>
              <a:rPr lang="en-US" dirty="0">
                <a:latin typeface="Times New Roman" panose="02020603050405020304" pitchFamily="18" charset="0"/>
                <a:cs typeface="Times New Roman" panose="02020603050405020304" pitchFamily="18" charset="0"/>
              </a:rPr>
              <a:t>) is designed to supply liquid or gaseous nitrogen at a controlled temperature to the nitrogen screens of the MPD detector solenoid. The MFS is necessary to control the required maximum temperature gradient in the solenoid during both cooling and warming.</a:t>
            </a:r>
            <a:endParaRPr lang="ru-RU" dirty="0">
              <a:latin typeface="Times New Roman" panose="02020603050405020304" pitchFamily="18" charset="0"/>
              <a:cs typeface="Times New Roman" panose="02020603050405020304" pitchFamily="18" charset="0"/>
            </a:endParaRPr>
          </a:p>
        </p:txBody>
      </p:sp>
      <p:sp>
        <p:nvSpPr>
          <p:cNvPr id="8" name="TextBox 7"/>
          <p:cNvSpPr txBox="1"/>
          <p:nvPr/>
        </p:nvSpPr>
        <p:spPr>
          <a:xfrm>
            <a:off x="162250" y="3773350"/>
            <a:ext cx="7892783" cy="2585323"/>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The cooling/warming system of the thermal screens of the MPD multi-purpose detector is carried out using an automated control system. All sensors and actuators are connected through the control rack to a programmable logic controller (PLC</a:t>
            </a:r>
            <a:r>
              <a:rPr lang="en-US" dirty="0" smtClean="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The automatic process consists of 4 phases with </a:t>
            </a:r>
            <a:r>
              <a:rPr lang="en-US" dirty="0" err="1">
                <a:latin typeface="Times New Roman" panose="02020603050405020304" pitchFamily="18" charset="0"/>
                <a:cs typeface="Times New Roman" panose="02020603050405020304" pitchFamily="18" charset="0"/>
              </a:rPr>
              <a:t>subphases</a:t>
            </a:r>
            <a:r>
              <a:rPr lang="en-US" dirty="0" smtClean="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1) standby mode;</a:t>
            </a:r>
          </a:p>
          <a:p>
            <a:r>
              <a:rPr lang="en-US" dirty="0">
                <a:latin typeface="Times New Roman" panose="02020603050405020304" pitchFamily="18" charset="0"/>
                <a:cs typeface="Times New Roman" panose="02020603050405020304" pitchFamily="18" charset="0"/>
              </a:rPr>
              <a:t> 2) the beginning of filling of the MFS and evaporation;</a:t>
            </a:r>
          </a:p>
          <a:p>
            <a:r>
              <a:rPr lang="en-US" dirty="0">
                <a:latin typeface="Times New Roman" panose="02020603050405020304" pitchFamily="18" charset="0"/>
                <a:cs typeface="Times New Roman" panose="02020603050405020304" pitchFamily="18" charset="0"/>
              </a:rPr>
              <a:t> 3) pumping LN2;</a:t>
            </a:r>
          </a:p>
          <a:p>
            <a:r>
              <a:rPr lang="en-US" dirty="0">
                <a:latin typeface="Times New Roman" panose="02020603050405020304" pitchFamily="18" charset="0"/>
                <a:cs typeface="Times New Roman" panose="02020603050405020304" pitchFamily="18" charset="0"/>
              </a:rPr>
              <a:t> 4) emptying and warming the cryostat.</a:t>
            </a:r>
          </a:p>
          <a:p>
            <a:r>
              <a:rPr lang="en-US" dirty="0">
                <a:latin typeface="Times New Roman" panose="02020603050405020304" pitchFamily="18" charset="0"/>
                <a:cs typeface="Times New Roman" panose="02020603050405020304" pitchFamily="18" charset="0"/>
              </a:rPr>
              <a:t> PID control is used to operate the heaters of the installation</a:t>
            </a:r>
            <a:endParaRPr lang="ru-RU" dirty="0">
              <a:latin typeface="Times New Roman" panose="02020603050405020304" pitchFamily="18" charset="0"/>
              <a:cs typeface="Times New Roman" panose="02020603050405020304" pitchFamily="18" charset="0"/>
            </a:endParaRPr>
          </a:p>
        </p:txBody>
      </p:sp>
      <p:graphicFrame>
        <p:nvGraphicFramePr>
          <p:cNvPr id="9" name="Таблица 8"/>
          <p:cNvGraphicFramePr>
            <a:graphicFrameLocks noGrp="1"/>
          </p:cNvGraphicFramePr>
          <p:nvPr>
            <p:extLst>
              <p:ext uri="{D42A27DB-BD31-4B8C-83A1-F6EECF244321}">
                <p14:modId xmlns:p14="http://schemas.microsoft.com/office/powerpoint/2010/main" val="2468653638"/>
              </p:ext>
            </p:extLst>
          </p:nvPr>
        </p:nvGraphicFramePr>
        <p:xfrm>
          <a:off x="230579" y="2327859"/>
          <a:ext cx="4540926" cy="1320800"/>
        </p:xfrm>
        <a:graphic>
          <a:graphicData uri="http://schemas.openxmlformats.org/drawingml/2006/table">
            <a:tbl>
              <a:tblPr firstRow="1" bandRow="1">
                <a:tableStyleId>{5940675A-B579-460E-94D1-54222C63F5DA}</a:tableStyleId>
              </a:tblPr>
              <a:tblGrid>
                <a:gridCol w="2270463">
                  <a:extLst>
                    <a:ext uri="{9D8B030D-6E8A-4147-A177-3AD203B41FA5}">
                      <a16:colId xmlns:a16="http://schemas.microsoft.com/office/drawing/2014/main" xmlns="" val="582620669"/>
                    </a:ext>
                  </a:extLst>
                </a:gridCol>
                <a:gridCol w="2270463">
                  <a:extLst>
                    <a:ext uri="{9D8B030D-6E8A-4147-A177-3AD203B41FA5}">
                      <a16:colId xmlns:a16="http://schemas.microsoft.com/office/drawing/2014/main" xmlns="" val="3922599573"/>
                    </a:ext>
                  </a:extLst>
                </a:gridCol>
              </a:tblGrid>
              <a:tr h="0">
                <a:tc>
                  <a:txBody>
                    <a:bodyPr/>
                    <a:lstStyle/>
                    <a:p>
                      <a:r>
                        <a:rPr lang="en-US" sz="1600" dirty="0" smtClean="0">
                          <a:solidFill>
                            <a:schemeClr val="tx1"/>
                          </a:solidFill>
                          <a:latin typeface="Times New Roman" panose="02020603050405020304" pitchFamily="18" charset="0"/>
                          <a:cs typeface="Times New Roman" panose="02020603050405020304" pitchFamily="18" charset="0"/>
                        </a:rPr>
                        <a:t>Temperature operating conditions</a:t>
                      </a:r>
                      <a:endParaRPr lang="ru-RU" sz="160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ru-RU" sz="1600" dirty="0" smtClean="0">
                          <a:solidFill>
                            <a:schemeClr val="tx1"/>
                          </a:solidFill>
                          <a:latin typeface="Times New Roman" panose="02020603050405020304" pitchFamily="18" charset="0"/>
                          <a:cs typeface="Times New Roman" panose="02020603050405020304" pitchFamily="18" charset="0"/>
                        </a:rPr>
                        <a:t>300-78К</a:t>
                      </a:r>
                      <a:endParaRPr lang="ru-RU" sz="160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755360703"/>
                  </a:ext>
                </a:extLst>
              </a:tr>
              <a:tr h="370840">
                <a:tc>
                  <a:txBody>
                    <a:bodyPr/>
                    <a:lstStyle/>
                    <a:p>
                      <a:r>
                        <a:rPr lang="en-US" sz="1600" dirty="0" smtClean="0">
                          <a:solidFill>
                            <a:schemeClr val="tx1"/>
                          </a:solidFill>
                          <a:latin typeface="Times New Roman" panose="02020603050405020304" pitchFamily="18" charset="0"/>
                          <a:cs typeface="Times New Roman" panose="02020603050405020304" pitchFamily="18" charset="0"/>
                        </a:rPr>
                        <a:t>Operating mode</a:t>
                      </a:r>
                      <a:endParaRPr lang="ru-RU" sz="160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1600" dirty="0" smtClean="0">
                          <a:solidFill>
                            <a:schemeClr val="tx1"/>
                          </a:solidFill>
                          <a:latin typeface="Times New Roman" panose="02020603050405020304" pitchFamily="18" charset="0"/>
                          <a:cs typeface="Times New Roman" panose="02020603050405020304" pitchFamily="18" charset="0"/>
                        </a:rPr>
                        <a:t>Cooling/Heating</a:t>
                      </a:r>
                      <a:endParaRPr lang="ru-RU" sz="160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2960002539"/>
                  </a:ext>
                </a:extLst>
              </a:tr>
              <a:tr h="370840">
                <a:tc>
                  <a:txBody>
                    <a:bodyPr/>
                    <a:lstStyle/>
                    <a:p>
                      <a:r>
                        <a:rPr lang="en-US" sz="1600" dirty="0" smtClean="0">
                          <a:solidFill>
                            <a:schemeClr val="tx1"/>
                          </a:solidFill>
                          <a:latin typeface="Times New Roman" panose="02020603050405020304" pitchFamily="18" charset="0"/>
                          <a:cs typeface="Times New Roman" panose="02020603050405020304" pitchFamily="18" charset="0"/>
                        </a:rPr>
                        <a:t>Heating element power</a:t>
                      </a:r>
                      <a:endParaRPr lang="ru-RU" sz="160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ru-RU" sz="1600" dirty="0" smtClean="0">
                          <a:solidFill>
                            <a:schemeClr val="tx1"/>
                          </a:solidFill>
                          <a:latin typeface="Times New Roman" panose="02020603050405020304" pitchFamily="18" charset="0"/>
                          <a:cs typeface="Times New Roman" panose="02020603050405020304" pitchFamily="18" charset="0"/>
                        </a:rPr>
                        <a:t>5к</a:t>
                      </a:r>
                      <a:r>
                        <a:rPr lang="en-US" sz="1600" dirty="0" smtClean="0">
                          <a:solidFill>
                            <a:schemeClr val="tx1"/>
                          </a:solidFill>
                          <a:latin typeface="Times New Roman" panose="02020603050405020304" pitchFamily="18" charset="0"/>
                          <a:cs typeface="Times New Roman" panose="02020603050405020304" pitchFamily="18" charset="0"/>
                        </a:rPr>
                        <a:t>W</a:t>
                      </a:r>
                      <a:endParaRPr lang="ru-RU" sz="160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313578574"/>
                  </a:ext>
                </a:extLst>
              </a:tr>
            </a:tbl>
          </a:graphicData>
        </a:graphic>
      </p:graphicFrame>
      <p:pic>
        <p:nvPicPr>
          <p:cNvPr id="10" name="Рисунок 9"/>
          <p:cNvPicPr/>
          <p:nvPr/>
        </p:nvPicPr>
        <p:blipFill>
          <a:blip r:embed="rId3"/>
          <a:stretch>
            <a:fillRect/>
          </a:stretch>
        </p:blipFill>
        <p:spPr>
          <a:xfrm>
            <a:off x="4898023" y="2327860"/>
            <a:ext cx="4919307" cy="13208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2" name="Рисунок 1"/>
          <p:cNvPicPr>
            <a:picLocks noChangeAspect="1"/>
          </p:cNvPicPr>
          <p:nvPr/>
        </p:nvPicPr>
        <p:blipFill>
          <a:blip r:embed="rId4"/>
          <a:stretch>
            <a:fillRect/>
          </a:stretch>
        </p:blipFill>
        <p:spPr>
          <a:xfrm>
            <a:off x="9897609" y="177804"/>
            <a:ext cx="2111893" cy="30525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6754344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96847" y="259159"/>
            <a:ext cx="4256935" cy="461665"/>
          </a:xfrm>
          <a:prstGeom prst="rect">
            <a:avLst/>
          </a:prstGeom>
        </p:spPr>
        <p:txBody>
          <a:bodyPr wrap="none">
            <a:spAutoFit/>
          </a:bodyPr>
          <a:lstStyle/>
          <a:p>
            <a:r>
              <a:rPr lang="en-US" sz="2400" b="1" dirty="0">
                <a:latin typeface="Times New Roman" panose="02020603050405020304" pitchFamily="18" charset="0"/>
                <a:cs typeface="Times New Roman" panose="02020603050405020304" pitchFamily="18" charset="0"/>
              </a:rPr>
              <a:t>MPD Detector Vacuum System</a:t>
            </a:r>
            <a:endParaRPr lang="ru-RU" sz="2400" b="1"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stretch>
            <a:fillRect/>
          </a:stretch>
        </p:blipFill>
        <p:spPr>
          <a:xfrm>
            <a:off x="8695113" y="150075"/>
            <a:ext cx="3383121" cy="289076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Рисунок 5"/>
          <p:cNvPicPr>
            <a:picLocks noChangeAspect="1"/>
          </p:cNvPicPr>
          <p:nvPr/>
        </p:nvPicPr>
        <p:blipFill>
          <a:blip r:embed="rId3"/>
          <a:stretch>
            <a:fillRect/>
          </a:stretch>
        </p:blipFill>
        <p:spPr>
          <a:xfrm>
            <a:off x="113997" y="3192952"/>
            <a:ext cx="2853647" cy="309837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7" name="Прямоугольник 6"/>
          <p:cNvSpPr/>
          <p:nvPr/>
        </p:nvSpPr>
        <p:spPr>
          <a:xfrm>
            <a:off x="358102" y="1013540"/>
            <a:ext cx="8030171" cy="1754326"/>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For stable operation of the magnetic-cryogenic system of the MPD multi-purpose detector, it is necessary to maintain a vacuum level to reduce heat flow to the superconducting coil of the MPD detector solenoid.</a:t>
            </a:r>
          </a:p>
          <a:p>
            <a:r>
              <a:rPr lang="en-US" dirty="0">
                <a:latin typeface="Times New Roman" panose="02020603050405020304" pitchFamily="18" charset="0"/>
                <a:cs typeface="Times New Roman" panose="02020603050405020304" pitchFamily="18" charset="0"/>
              </a:rPr>
              <a:t>The </a:t>
            </a:r>
            <a:r>
              <a:rPr lang="en-US" dirty="0" smtClean="0">
                <a:latin typeface="Times New Roman" panose="02020603050405020304" pitchFamily="18" charset="0"/>
                <a:cs typeface="Times New Roman" panose="02020603050405020304" pitchFamily="18" charset="0"/>
              </a:rPr>
              <a:t>10^-6 </a:t>
            </a:r>
            <a:r>
              <a:rPr lang="en-US" dirty="0">
                <a:latin typeface="Times New Roman" panose="02020603050405020304" pitchFamily="18" charset="0"/>
                <a:cs typeface="Times New Roman" panose="02020603050405020304" pitchFamily="18" charset="0"/>
              </a:rPr>
              <a:t>mbar vacuum of the NICA project multipurpose MPD detector provides a vacuum post for pumping out the insulating volume of the MPD solenoid and the control Dewar.</a:t>
            </a:r>
            <a:endParaRPr lang="ru-RU" dirty="0" smtClean="0">
              <a:latin typeface="Times New Roman" panose="02020603050405020304" pitchFamily="18" charset="0"/>
              <a:cs typeface="Times New Roman" panose="02020603050405020304" pitchFamily="18" charset="0"/>
            </a:endParaRPr>
          </a:p>
        </p:txBody>
      </p:sp>
      <p:graphicFrame>
        <p:nvGraphicFramePr>
          <p:cNvPr id="8" name="Таблица 7"/>
          <p:cNvGraphicFramePr>
            <a:graphicFrameLocks noGrp="1"/>
          </p:cNvGraphicFramePr>
          <p:nvPr>
            <p:extLst>
              <p:ext uri="{D42A27DB-BD31-4B8C-83A1-F6EECF244321}">
                <p14:modId xmlns:p14="http://schemas.microsoft.com/office/powerpoint/2010/main" val="1617509918"/>
              </p:ext>
            </p:extLst>
          </p:nvPr>
        </p:nvGraphicFramePr>
        <p:xfrm>
          <a:off x="3230618" y="2881638"/>
          <a:ext cx="5331815" cy="2387600"/>
        </p:xfrm>
        <a:graphic>
          <a:graphicData uri="http://schemas.openxmlformats.org/drawingml/2006/table">
            <a:tbl>
              <a:tblPr firstRow="1" bandRow="1">
                <a:tableStyleId>{5940675A-B579-460E-94D1-54222C63F5DA}</a:tableStyleId>
              </a:tblPr>
              <a:tblGrid>
                <a:gridCol w="5331815">
                  <a:extLst>
                    <a:ext uri="{9D8B030D-6E8A-4147-A177-3AD203B41FA5}">
                      <a16:colId xmlns:a16="http://schemas.microsoft.com/office/drawing/2014/main" xmlns="" val="1463084864"/>
                    </a:ext>
                  </a:extLst>
                </a:gridCol>
              </a:tblGrid>
              <a:tr h="370840">
                <a:tc>
                  <a:txBody>
                    <a:bodyPr/>
                    <a:lstStyle/>
                    <a:p>
                      <a:r>
                        <a:rPr lang="en-US" sz="1600" dirty="0" smtClean="0">
                          <a:solidFill>
                            <a:schemeClr val="tx1"/>
                          </a:solidFill>
                          <a:latin typeface="Times New Roman" panose="02020603050405020304" pitchFamily="18" charset="0"/>
                          <a:cs typeface="Times New Roman" panose="02020603050405020304" pitchFamily="18" charset="0"/>
                        </a:rPr>
                        <a:t>Rotary vane pump – </a:t>
                      </a:r>
                      <a:r>
                        <a:rPr lang="en-US" sz="1600" dirty="0" err="1" smtClean="0">
                          <a:solidFill>
                            <a:schemeClr val="tx1"/>
                          </a:solidFill>
                          <a:latin typeface="Times New Roman" panose="02020603050405020304" pitchFamily="18" charset="0"/>
                          <a:cs typeface="Times New Roman" panose="02020603050405020304" pitchFamily="18" charset="0"/>
                        </a:rPr>
                        <a:t>Sogevac</a:t>
                      </a:r>
                      <a:r>
                        <a:rPr lang="en-US" sz="1600" dirty="0" smtClean="0">
                          <a:solidFill>
                            <a:schemeClr val="tx1"/>
                          </a:solidFill>
                          <a:latin typeface="Times New Roman" panose="02020603050405020304" pitchFamily="18" charset="0"/>
                          <a:cs typeface="Times New Roman" panose="02020603050405020304" pitchFamily="18" charset="0"/>
                        </a:rPr>
                        <a:t> SV 300V − 2 pcs.</a:t>
                      </a:r>
                      <a:endParaRPr lang="ru-RU" sz="1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223892016"/>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latin typeface="Times New Roman" panose="02020603050405020304" pitchFamily="18" charset="0"/>
                          <a:ea typeface="+mn-ea"/>
                          <a:cs typeface="Times New Roman" panose="02020603050405020304" pitchFamily="18" charset="0"/>
                        </a:rPr>
                        <a:t>Roots type vacuum pump </a:t>
                      </a:r>
                      <a:r>
                        <a:rPr lang="en-US" sz="1600" kern="1200" dirty="0" err="1" smtClean="0">
                          <a:solidFill>
                            <a:schemeClr val="tx1"/>
                          </a:solidFill>
                          <a:effectLst/>
                          <a:latin typeface="Times New Roman" panose="02020603050405020304" pitchFamily="18" charset="0"/>
                          <a:ea typeface="+mn-ea"/>
                          <a:cs typeface="Times New Roman" panose="02020603050405020304" pitchFamily="18" charset="0"/>
                        </a:rPr>
                        <a:t>RuVac</a:t>
                      </a:r>
                      <a:r>
                        <a:rPr lang="en-US" sz="1600" kern="1200" dirty="0" smtClean="0">
                          <a:solidFill>
                            <a:schemeClr val="tx1"/>
                          </a:solidFill>
                          <a:effectLst/>
                          <a:latin typeface="Times New Roman" panose="02020603050405020304" pitchFamily="18" charset="0"/>
                          <a:ea typeface="+mn-ea"/>
                          <a:cs typeface="Times New Roman" panose="02020603050405020304" pitchFamily="18" charset="0"/>
                        </a:rPr>
                        <a:t> WSU251</a:t>
                      </a:r>
                      <a:endParaRPr lang="ru-RU" sz="1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528481422"/>
                  </a:ext>
                </a:extLst>
              </a:tr>
              <a:tr h="370840">
                <a:tc>
                  <a:txBody>
                    <a:bodyPr/>
                    <a:lstStyle/>
                    <a:p>
                      <a:r>
                        <a:rPr lang="en-US" sz="1600" kern="1200" dirty="0" err="1" smtClean="0">
                          <a:solidFill>
                            <a:schemeClr val="tx1"/>
                          </a:solidFill>
                          <a:effectLst/>
                          <a:latin typeface="Times New Roman" panose="02020603050405020304" pitchFamily="18" charset="0"/>
                          <a:ea typeface="+mn-ea"/>
                          <a:cs typeface="Times New Roman" panose="02020603050405020304" pitchFamily="18" charset="0"/>
                        </a:rPr>
                        <a:t>Turbomolecular</a:t>
                      </a:r>
                      <a:r>
                        <a:rPr lang="en-US" sz="1600" kern="1200" dirty="0" smtClean="0">
                          <a:solidFill>
                            <a:schemeClr val="tx1"/>
                          </a:solidFill>
                          <a:effectLst/>
                          <a:latin typeface="Times New Roman" panose="02020603050405020304" pitchFamily="18" charset="0"/>
                          <a:ea typeface="+mn-ea"/>
                          <a:cs typeface="Times New Roman" panose="02020603050405020304" pitchFamily="18" charset="0"/>
                        </a:rPr>
                        <a:t> high-vacuum pump </a:t>
                      </a:r>
                      <a:r>
                        <a:rPr lang="en-US" sz="1600" kern="1200" dirty="0" err="1" smtClean="0">
                          <a:solidFill>
                            <a:schemeClr val="tx1"/>
                          </a:solidFill>
                          <a:effectLst/>
                          <a:latin typeface="Times New Roman" panose="02020603050405020304" pitchFamily="18" charset="0"/>
                          <a:ea typeface="+mn-ea"/>
                          <a:cs typeface="Times New Roman" panose="02020603050405020304" pitchFamily="18" charset="0"/>
                        </a:rPr>
                        <a:t>TurboMAGiNTEGRA</a:t>
                      </a:r>
                      <a:r>
                        <a:rPr lang="en-US" sz="1600" kern="1200" dirty="0" smtClean="0">
                          <a:solidFill>
                            <a:schemeClr val="tx1"/>
                          </a:solidFill>
                          <a:effectLst/>
                          <a:latin typeface="Times New Roman" panose="02020603050405020304" pitchFamily="18" charset="0"/>
                          <a:ea typeface="+mn-ea"/>
                          <a:cs typeface="Times New Roman" panose="02020603050405020304" pitchFamily="18" charset="0"/>
                        </a:rPr>
                        <a:t> MAG W 2200 IP</a:t>
                      </a:r>
                      <a:endParaRPr lang="ru-RU" sz="1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759242777"/>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latin typeface="Times New Roman" panose="02020603050405020304" pitchFamily="18" charset="0"/>
                          <a:ea typeface="+mn-ea"/>
                          <a:cs typeface="Times New Roman" panose="02020603050405020304" pitchFamily="18" charset="0"/>
                        </a:rPr>
                        <a:t>Vacuum fittings− DN250 Gate Valve VAT ISO-F− 2pcs</a:t>
                      </a:r>
                    </a:p>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latin typeface="Times New Roman" panose="02020603050405020304" pitchFamily="18" charset="0"/>
                          <a:ea typeface="+mn-ea"/>
                          <a:cs typeface="Times New Roman" panose="02020603050405020304" pitchFamily="18" charset="0"/>
                        </a:rPr>
                        <a:t>DN63 ISO-K </a:t>
                      </a:r>
                      <a:r>
                        <a:rPr lang="en-US" sz="1600" kern="1200" dirty="0" err="1" smtClean="0">
                          <a:solidFill>
                            <a:schemeClr val="tx1"/>
                          </a:solidFill>
                          <a:effectLst/>
                          <a:latin typeface="Times New Roman" panose="02020603050405020304" pitchFamily="18" charset="0"/>
                          <a:ea typeface="+mn-ea"/>
                          <a:cs typeface="Times New Roman" panose="02020603050405020304" pitchFamily="18" charset="0"/>
                        </a:rPr>
                        <a:t>Valveswith</a:t>
                      </a:r>
                      <a:r>
                        <a:rPr lang="en-US" sz="1600" kern="1200" dirty="0" smtClean="0">
                          <a:solidFill>
                            <a:schemeClr val="tx1"/>
                          </a:solidFill>
                          <a:effectLst/>
                          <a:latin typeface="Times New Roman" panose="02020603050405020304" pitchFamily="18" charset="0"/>
                          <a:ea typeface="+mn-ea"/>
                          <a:cs typeface="Times New Roman" panose="02020603050405020304" pitchFamily="18" charset="0"/>
                        </a:rPr>
                        <a:t> pilot valve 24V DC−3pcs</a:t>
                      </a:r>
                    </a:p>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latin typeface="Times New Roman" panose="02020603050405020304" pitchFamily="18" charset="0"/>
                          <a:ea typeface="+mn-ea"/>
                          <a:cs typeface="Times New Roman" panose="02020603050405020304" pitchFamily="18" charset="0"/>
                        </a:rPr>
                        <a:t>DN40 ISO-K Valve with pilot valve 24V DC−1pcs</a:t>
                      </a:r>
                    </a:p>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latin typeface="Times New Roman" panose="02020603050405020304" pitchFamily="18" charset="0"/>
                          <a:ea typeface="+mn-ea"/>
                          <a:cs typeface="Times New Roman" panose="02020603050405020304" pitchFamily="18" charset="0"/>
                        </a:rPr>
                        <a:t>DN25 Manual valves−5pcs</a:t>
                      </a:r>
                      <a:endParaRPr lang="ru-RU" sz="1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154233119"/>
                  </a:ext>
                </a:extLst>
              </a:tr>
            </a:tbl>
          </a:graphicData>
        </a:graphic>
      </p:graphicFrame>
      <p:sp>
        <p:nvSpPr>
          <p:cNvPr id="9" name="TextBox 8"/>
          <p:cNvSpPr txBox="1"/>
          <p:nvPr/>
        </p:nvSpPr>
        <p:spPr>
          <a:xfrm>
            <a:off x="3230618" y="2539823"/>
            <a:ext cx="2717475"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Vacuum station consists of:</a:t>
            </a:r>
            <a:endParaRPr lang="ru-RU" dirty="0">
              <a:latin typeface="Times New Roman" panose="02020603050405020304" pitchFamily="18" charset="0"/>
              <a:cs typeface="Times New Roman" panose="02020603050405020304" pitchFamily="18" charset="0"/>
            </a:endParaRPr>
          </a:p>
        </p:txBody>
      </p:sp>
      <p:pic>
        <p:nvPicPr>
          <p:cNvPr id="10" name="Picture 3" descr="IMG_20240210_22512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84824" y="3192952"/>
            <a:ext cx="3393410" cy="274233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Прямоугольник 10"/>
          <p:cNvSpPr/>
          <p:nvPr/>
        </p:nvSpPr>
        <p:spPr>
          <a:xfrm>
            <a:off x="225422" y="1695368"/>
            <a:ext cx="8030171" cy="369332"/>
          </a:xfrm>
          <a:prstGeom prst="rect">
            <a:avLst/>
          </a:prstGeom>
        </p:spPr>
        <p:txBody>
          <a:bodyPr wrap="square">
            <a:spAutoFit/>
          </a:bodyPr>
          <a:lstStyle/>
          <a:p>
            <a:endParaRPr lang="ru-RU" dirty="0"/>
          </a:p>
        </p:txBody>
      </p:sp>
      <p:sp>
        <p:nvSpPr>
          <p:cNvPr id="12" name="Прямоугольник 11"/>
          <p:cNvSpPr/>
          <p:nvPr/>
        </p:nvSpPr>
        <p:spPr>
          <a:xfrm>
            <a:off x="3090035" y="5348735"/>
            <a:ext cx="6096000" cy="1200329"/>
          </a:xfrm>
          <a:prstGeom prst="rect">
            <a:avLst/>
          </a:prstGeom>
        </p:spPr>
        <p:txBody>
          <a:bodyPr>
            <a:spAutoFit/>
          </a:bodyPr>
          <a:lstStyle/>
          <a:p>
            <a:r>
              <a:rPr lang="en-US" dirty="0">
                <a:latin typeface="Times New Roman" panose="02020603050405020304" pitchFamily="18" charset="0"/>
                <a:cs typeface="Times New Roman" panose="02020603050405020304" pitchFamily="18" charset="0"/>
              </a:rPr>
              <a:t>The pumping/maintaining vacuum system in the insulating volume of the MPD multi-purpose detector is carried out using an automated control system, where monitoring and control occurs through a control cabinet (Control System).</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90684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75051" y="226814"/>
            <a:ext cx="5791201" cy="461665"/>
          </a:xfrm>
          <a:prstGeom prst="rect">
            <a:avLst/>
          </a:prstGeom>
        </p:spPr>
        <p:txBody>
          <a:bodyPr wrap="none">
            <a:spAutoFit/>
          </a:bodyPr>
          <a:lstStyle/>
          <a:p>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Nitrogen and Helium Reverse Flow Heater</a:t>
            </a:r>
            <a:endParaRPr lang="ru-RU" sz="2400" b="1" dirty="0"/>
          </a:p>
        </p:txBody>
      </p:sp>
      <p:pic>
        <p:nvPicPr>
          <p:cNvPr id="6" name="Рисунок 5"/>
          <p:cNvPicPr>
            <a:picLocks noChangeAspect="1"/>
          </p:cNvPicPr>
          <p:nvPr/>
        </p:nvPicPr>
        <p:blipFill>
          <a:blip r:embed="rId2"/>
          <a:stretch>
            <a:fillRect/>
          </a:stretch>
        </p:blipFill>
        <p:spPr>
          <a:xfrm>
            <a:off x="524941" y="688479"/>
            <a:ext cx="1803390" cy="30156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Рисунок 6"/>
          <p:cNvPicPr>
            <a:picLocks noChangeAspect="1"/>
          </p:cNvPicPr>
          <p:nvPr/>
        </p:nvPicPr>
        <p:blipFill>
          <a:blip r:embed="rId3"/>
          <a:stretch>
            <a:fillRect/>
          </a:stretch>
        </p:blipFill>
        <p:spPr>
          <a:xfrm>
            <a:off x="502183" y="3825480"/>
            <a:ext cx="1848906" cy="294972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descr="IMG_20240210_22522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63676" y="3825480"/>
            <a:ext cx="2552700" cy="294972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IMG_20240210_22521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63676" y="688479"/>
            <a:ext cx="2552700" cy="30156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2578639" y="1027876"/>
            <a:ext cx="6895561" cy="1754326"/>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A helium heater is necessary to heat or maintain the temperature of the return flow of helium entering the cryogenic-helium installation, as well as to reduce the formation of condensation or freezing on pipelines when there is a temperature difference between the environment and the temperature of helium gas.</a:t>
            </a:r>
          </a:p>
          <a:p>
            <a:r>
              <a:rPr lang="en-US" dirty="0">
                <a:latin typeface="Times New Roman" panose="02020603050405020304" pitchFamily="18" charset="0"/>
                <a:cs typeface="Times New Roman" panose="02020603050405020304" pitchFamily="18" charset="0"/>
              </a:rPr>
              <a:t>Heating element power: W=20 kW.</a:t>
            </a:r>
            <a:endParaRPr lang="ru-RU" dirty="0"/>
          </a:p>
        </p:txBody>
      </p:sp>
      <p:sp>
        <p:nvSpPr>
          <p:cNvPr id="11" name="Прямоугольник 10"/>
          <p:cNvSpPr/>
          <p:nvPr/>
        </p:nvSpPr>
        <p:spPr>
          <a:xfrm>
            <a:off x="2722652" y="4189547"/>
            <a:ext cx="6096000" cy="1754326"/>
          </a:xfrm>
          <a:prstGeom prst="rect">
            <a:avLst/>
          </a:prstGeom>
        </p:spPr>
        <p:txBody>
          <a:bodyPr>
            <a:spAutoFit/>
          </a:bodyPr>
          <a:lstStyle/>
          <a:p>
            <a:r>
              <a:rPr lang="en-US" dirty="0">
                <a:latin typeface="Times New Roman" panose="02020603050405020304" pitchFamily="18" charset="0"/>
                <a:cs typeface="Times New Roman" panose="02020603050405020304" pitchFamily="18" charset="0"/>
              </a:rPr>
              <a:t>A nitrogen heater is necessary to heat nitrogen or maintain temperature conditions, as well as to reduce the formation of condensation or freezing on pipelines when there is a temperature difference between the environment and the temperature of nitrogen gas.</a:t>
            </a:r>
          </a:p>
          <a:p>
            <a:r>
              <a:rPr lang="en-US" dirty="0">
                <a:latin typeface="Times New Roman" panose="02020603050405020304" pitchFamily="18" charset="0"/>
                <a:cs typeface="Times New Roman" panose="02020603050405020304" pitchFamily="18" charset="0"/>
              </a:rPr>
              <a:t>Heating element power: W=10 kW.</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96419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826952" y="239542"/>
            <a:ext cx="2965107" cy="461665"/>
          </a:xfrm>
          <a:prstGeom prst="rect">
            <a:avLst/>
          </a:prstGeom>
        </p:spPr>
        <p:txBody>
          <a:bodyPr wrap="none">
            <a:spAutoFit/>
          </a:bodyPr>
          <a:lstStyle/>
          <a:p>
            <a:r>
              <a:rPr lang="ru-RU" sz="2400" b="1" dirty="0" err="1" smtClean="0">
                <a:latin typeface="Times New Roman" panose="02020603050405020304" pitchFamily="18" charset="0"/>
                <a:cs typeface="Times New Roman" panose="02020603050405020304" pitchFamily="18" charset="0"/>
              </a:rPr>
              <a:t>Main</a:t>
            </a:r>
            <a:r>
              <a:rPr lang="ru-RU" sz="2400" b="1" dirty="0" smtClean="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control</a:t>
            </a:r>
            <a:r>
              <a:rPr lang="ru-RU" sz="2400" b="1" dirty="0">
                <a:latin typeface="Times New Roman" panose="02020603050405020304" pitchFamily="18" charset="0"/>
                <a:cs typeface="Times New Roman" panose="02020603050405020304" pitchFamily="18" charset="0"/>
              </a:rPr>
              <a:t> </a:t>
            </a:r>
            <a:r>
              <a:rPr lang="ru-RU" sz="2400" b="1" dirty="0" err="1" smtClean="0">
                <a:latin typeface="Times New Roman" panose="02020603050405020304" pitchFamily="18" charset="0"/>
                <a:cs typeface="Times New Roman" panose="02020603050405020304" pitchFamily="18" charset="0"/>
              </a:rPr>
              <a:t>system</a:t>
            </a:r>
            <a:endParaRPr lang="ru-RU" sz="2400" b="1"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254922" y="3974403"/>
            <a:ext cx="11790220" cy="2585323"/>
          </a:xfrm>
          <a:prstGeom prst="rect">
            <a:avLst/>
          </a:prstGeom>
        </p:spPr>
        <p:txBody>
          <a:bodyPr wrap="square">
            <a:spAutoFit/>
          </a:bodyPr>
          <a:lstStyle/>
          <a:p>
            <a:pPr algn="ctr"/>
            <a:r>
              <a:rPr lang="en-US" dirty="0">
                <a:latin typeface="Times New Roman" panose="02020603050405020304" pitchFamily="18" charset="0"/>
                <a:cs typeface="Times New Roman" panose="02020603050405020304" pitchFamily="18" charset="0"/>
              </a:rPr>
              <a:t>The MPD Multi-Purpose Detector will be controlled through a Monitoring and Control System (MCS) connecting all auxiliary systems to the cryostat. MCS controls all interlocks, the solenoid protection system, sets operating modes and parameter settings (for example, supplying current to the superconducting cable, setting correction coils, etc</a:t>
            </a:r>
            <a:r>
              <a:rPr lang="en-US" dirty="0" smtClean="0">
                <a:latin typeface="Times New Roman" panose="02020603050405020304" pitchFamily="18" charset="0"/>
                <a:cs typeface="Times New Roman" panose="02020603050405020304" pitchFamily="18" charset="0"/>
              </a:rPr>
              <a:t>.).</a:t>
            </a:r>
          </a:p>
          <a:p>
            <a:pPr algn="ctr"/>
            <a:r>
              <a:rPr lang="en-US" dirty="0">
                <a:latin typeface="Times New Roman" panose="02020603050405020304" pitchFamily="18" charset="0"/>
                <a:cs typeface="Times New Roman" panose="02020603050405020304" pitchFamily="18" charset="0"/>
              </a:rPr>
              <a:t>The purpose of the magnet control system is: collection, monitoring of the main parameters of the state of magnetic systems, all sensors and auxiliary systems</a:t>
            </a:r>
            <a:r>
              <a:rPr lang="en-US" dirty="0" smtClean="0">
                <a:latin typeface="Times New Roman" panose="02020603050405020304" pitchFamily="18" charset="0"/>
                <a:cs typeface="Times New Roman" panose="02020603050405020304" pitchFamily="18" charset="0"/>
              </a:rPr>
              <a:t>;</a:t>
            </a:r>
          </a:p>
          <a:p>
            <a:pPr algn="ctr"/>
            <a:r>
              <a:rPr lang="en-US" dirty="0">
                <a:latin typeface="Times New Roman" panose="02020603050405020304" pitchFamily="18" charset="0"/>
                <a:cs typeface="Times New Roman" panose="02020603050405020304" pitchFamily="18" charset="0"/>
              </a:rPr>
              <a:t>Coordinated control of magnet operating modes in normal, warning and emergency situations, exchange of information with the main NICA control system</a:t>
            </a:r>
            <a:r>
              <a:rPr lang="en-US" dirty="0" smtClean="0">
                <a:latin typeface="Times New Roman" panose="02020603050405020304" pitchFamily="18" charset="0"/>
                <a:cs typeface="Times New Roman" panose="02020603050405020304" pitchFamily="18" charset="0"/>
              </a:rPr>
              <a:t>.</a:t>
            </a:r>
            <a:endParaRPr lang="ru-RU" dirty="0" smtClean="0">
              <a:latin typeface="Times New Roman" panose="02020603050405020304" pitchFamily="18" charset="0"/>
              <a:cs typeface="Times New Roman" panose="02020603050405020304" pitchFamily="18" charset="0"/>
            </a:endParaRPr>
          </a:p>
          <a:p>
            <a:pPr algn="ctr"/>
            <a:r>
              <a:rPr lang="en-US" dirty="0">
                <a:latin typeface="Times New Roman" panose="02020603050405020304" pitchFamily="18" charset="0"/>
                <a:cs typeface="Times New Roman" panose="02020603050405020304" pitchFamily="18" charset="0"/>
              </a:rPr>
              <a:t>The system will be automated using a PLC and will have a SCADA computer system for electronic monitoring and control of the physical systems.</a:t>
            </a:r>
            <a:endParaRPr lang="ru-RU" dirty="0">
              <a:latin typeface="Times New Roman" panose="02020603050405020304" pitchFamily="18" charset="0"/>
              <a:cs typeface="Times New Roman" panose="02020603050405020304" pitchFamily="18" charset="0"/>
            </a:endParaRPr>
          </a:p>
        </p:txBody>
      </p:sp>
      <p:pic>
        <p:nvPicPr>
          <p:cNvPr id="6" name="Объект 3"/>
          <p:cNvPicPr>
            <a:picLocks noGrp="1"/>
          </p:cNvPicPr>
          <p:nvPr>
            <p:ph idx="1"/>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288638" y="837150"/>
            <a:ext cx="5303980" cy="28653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8" descr="IMG_20240210_22523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07343" y="1105592"/>
            <a:ext cx="2630091" cy="254716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9177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676398" y="794033"/>
            <a:ext cx="8224060" cy="4282134"/>
          </a:xfrm>
          <a:prstGeom prst="rect">
            <a:avLst/>
          </a:prstGeom>
        </p:spPr>
        <p:txBody>
          <a:bodyPr wrap="square">
            <a:spAutoFit/>
          </a:bodyPr>
          <a:lstStyle/>
          <a:p>
            <a:pPr marR="269240" algn="ctr">
              <a:lnSpc>
                <a:spcPct val="107000"/>
              </a:lnSpc>
              <a:spcAft>
                <a:spcPts val="800"/>
              </a:spcAft>
            </a:pPr>
            <a:r>
              <a:rPr lang="en-US" sz="2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 main goals of the engineering and technological system of the magnetic cryogenic system of the multi-purpose detector MPD of the NICA project</a:t>
            </a:r>
            <a:r>
              <a:rPr lang="ru-RU" sz="2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ru-RU" sz="22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R="269240" algn="ctr">
              <a:lnSpc>
                <a:spcPct val="107000"/>
              </a:lnSpc>
              <a:spcAft>
                <a:spcPts val="800"/>
              </a:spcAft>
            </a:pP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342900" marR="269240" lvl="0" indent="-342900" algn="just">
              <a:lnSpc>
                <a:spcPct val="107000"/>
              </a:lnSpc>
              <a:spcAft>
                <a:spcPts val="0"/>
              </a:spcAft>
              <a:buFont typeface="+mj-lt"/>
              <a:buAutoNum type="arabicPeriod"/>
            </a:pPr>
            <a:r>
              <a:rPr lang="en-US"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Uniform cooling of the coil, screens, current leads of the MPD detector;</a:t>
            </a:r>
          </a:p>
          <a:p>
            <a:pPr marL="342900" marR="269240" lvl="0" indent="-342900" algn="just">
              <a:lnSpc>
                <a:spcPct val="107000"/>
              </a:lnSpc>
              <a:spcAft>
                <a:spcPts val="0"/>
              </a:spcAft>
              <a:buFont typeface="+mj-lt"/>
              <a:buAutoNum type="arabicPeriod"/>
            </a:pPr>
            <a:r>
              <a:rPr lang="en-US"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Providing high vacuum in the insulating volume of the solenoid;</a:t>
            </a:r>
          </a:p>
          <a:p>
            <a:pPr marL="342900" marR="269240" lvl="0" indent="-342900" algn="just">
              <a:lnSpc>
                <a:spcPct val="107000"/>
              </a:lnSpc>
              <a:spcAft>
                <a:spcPts val="0"/>
              </a:spcAft>
              <a:buFont typeface="+mj-lt"/>
              <a:buAutoNum type="arabicPeriod"/>
            </a:pPr>
            <a:r>
              <a:rPr lang="en-US"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Achieving nitrogen and helium temperatures;</a:t>
            </a:r>
          </a:p>
          <a:p>
            <a:pPr marL="342900" marR="269240" lvl="0" indent="-342900" algn="just">
              <a:lnSpc>
                <a:spcPct val="107000"/>
              </a:lnSpc>
              <a:spcAft>
                <a:spcPts val="0"/>
              </a:spcAft>
              <a:buFont typeface="+mj-lt"/>
              <a:buAutoNum type="arabicPeriod"/>
            </a:pPr>
            <a:r>
              <a:rPr lang="en-US"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Providing power supply to the MPD detector coils;</a:t>
            </a:r>
          </a:p>
          <a:p>
            <a:pPr marL="342900" marR="269240" lvl="0" indent="-342900" algn="just">
              <a:lnSpc>
                <a:spcPct val="107000"/>
              </a:lnSpc>
              <a:spcAft>
                <a:spcPts val="0"/>
              </a:spcAft>
              <a:buFont typeface="+mj-lt"/>
              <a:buAutoNum type="arabicPeriod"/>
            </a:pPr>
            <a:r>
              <a:rPr lang="en-US"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Collection, monitoring and registration of basic state parameters: magnetic, cryogenic, current and vacuum systems, all sensors and auxiliary systems;</a:t>
            </a:r>
          </a:p>
          <a:p>
            <a:pPr marL="342900" marR="269240" lvl="0" indent="-342900" algn="just">
              <a:lnSpc>
                <a:spcPct val="107000"/>
              </a:lnSpc>
              <a:spcAft>
                <a:spcPts val="0"/>
              </a:spcAft>
              <a:buFont typeface="+mj-lt"/>
              <a:buAutoNum type="arabicPeriod"/>
            </a:pPr>
            <a:r>
              <a:rPr lang="en-US"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Coordinated control of magnet operating modes in normal, warning and emergency situations;</a:t>
            </a:r>
          </a:p>
          <a:p>
            <a:pPr marL="342900" marR="269240" lvl="0" indent="-342900" algn="just">
              <a:lnSpc>
                <a:spcPct val="107000"/>
              </a:lnSpc>
              <a:spcAft>
                <a:spcPts val="0"/>
              </a:spcAft>
              <a:buFont typeface="+mj-lt"/>
              <a:buAutoNum type="arabicPeriod"/>
            </a:pPr>
            <a:r>
              <a:rPr lang="en-US"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Exchange of information with the NICA main control system</a:t>
            </a:r>
            <a:endParaRPr lang="ru-RU"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018811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87024" y="157856"/>
            <a:ext cx="5498620" cy="646331"/>
          </a:xfrm>
          <a:prstGeom prst="rect">
            <a:avLst/>
          </a:prstGeom>
          <a:noFill/>
        </p:spPr>
        <p:txBody>
          <a:bodyPr wrap="none" rtlCol="0">
            <a:spAutoFit/>
          </a:bodyPr>
          <a:lstStyle/>
          <a:p>
            <a:pPr algn="ctr"/>
            <a:r>
              <a:rPr lang="ru-RU" dirty="0" smtClean="0"/>
              <a:t> </a:t>
            </a:r>
            <a:r>
              <a:rPr lang="en-US" b="1" dirty="0">
                <a:latin typeface="Times New Roman" panose="02020603050405020304" pitchFamily="18" charset="0"/>
                <a:cs typeface="Times New Roman" panose="02020603050405020304" pitchFamily="18" charset="0"/>
              </a:rPr>
              <a:t>Cryogenic testing of the MPD multi-purpose </a:t>
            </a:r>
            <a:r>
              <a:rPr lang="en-US" b="1" dirty="0" smtClean="0">
                <a:latin typeface="Times New Roman" panose="02020603050405020304" pitchFamily="18" charset="0"/>
                <a:cs typeface="Times New Roman" panose="02020603050405020304" pitchFamily="18" charset="0"/>
              </a:rPr>
              <a:t>detector</a:t>
            </a:r>
            <a:endParaRPr lang="ru-RU" b="1" dirty="0" smtClean="0">
              <a:latin typeface="Times New Roman" panose="02020603050405020304" pitchFamily="18" charset="0"/>
              <a:cs typeface="Times New Roman" panose="02020603050405020304" pitchFamily="18" charset="0"/>
            </a:endParaRPr>
          </a:p>
          <a:p>
            <a:pPr algn="ctr"/>
            <a:r>
              <a:rPr lang="ru-RU" b="1" dirty="0" smtClean="0">
                <a:latin typeface="Times New Roman" panose="02020603050405020304" pitchFamily="18" charset="0"/>
                <a:cs typeface="Times New Roman" panose="02020603050405020304" pitchFamily="18" charset="0"/>
              </a:rPr>
              <a:t>2024.02.05-2024.03.18</a:t>
            </a:r>
            <a:endParaRPr lang="ru-RU"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1945834" y="689887"/>
            <a:ext cx="9187873" cy="2585323"/>
          </a:xfrm>
          <a:prstGeom prst="rect">
            <a:avLst/>
          </a:prstGeom>
          <a:noFill/>
        </p:spPr>
        <p:txBody>
          <a:bodyPr wrap="square" rtlCol="0">
            <a:spAutoFit/>
          </a:bodyPr>
          <a:lstStyle/>
          <a:p>
            <a:pPr algn="just"/>
            <a:r>
              <a:rPr lang="en-US" dirty="0">
                <a:latin typeface="Times New Roman" panose="02020603050405020304" pitchFamily="18" charset="0"/>
                <a:cs typeface="Times New Roman" panose="02020603050405020304" pitchFamily="18" charset="0"/>
              </a:rPr>
              <a:t>The task of cryogenic testing of a multi-purpose detector is</a:t>
            </a:r>
            <a:r>
              <a:rPr lang="en-US" dirty="0" smtClean="0">
                <a:latin typeface="Times New Roman" panose="02020603050405020304" pitchFamily="18" charset="0"/>
                <a:cs typeface="Times New Roman" panose="02020603050405020304" pitchFamily="18" charset="0"/>
              </a:rPr>
              <a:t>:</a:t>
            </a:r>
            <a:endParaRPr lang="ru-RU" dirty="0" smtClean="0">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en-US" dirty="0">
                <a:latin typeface="Times New Roman" panose="02020603050405020304" pitchFamily="18" charset="0"/>
                <a:cs typeface="Times New Roman" panose="02020603050405020304" pitchFamily="18" charset="0"/>
              </a:rPr>
              <a:t>Uniform cooling of the coil, MPD heat shields;</a:t>
            </a:r>
          </a:p>
          <a:p>
            <a:pPr marL="342900" indent="-342900" algn="just">
              <a:buFont typeface="+mj-lt"/>
              <a:buAutoNum type="arabicPeriod"/>
            </a:pPr>
            <a:r>
              <a:rPr lang="en-US" dirty="0">
                <a:latin typeface="Times New Roman" panose="02020603050405020304" pitchFamily="18" charset="0"/>
                <a:cs typeface="Times New Roman" panose="02020603050405020304" pitchFamily="18" charset="0"/>
              </a:rPr>
              <a:t>Reaching the superconducting coil to nitrogen temperatures (78 K);</a:t>
            </a:r>
          </a:p>
          <a:p>
            <a:pPr marL="342900" indent="-342900" algn="just">
              <a:buFont typeface="+mj-lt"/>
              <a:buAutoNum type="arabicPeriod"/>
            </a:pPr>
            <a:r>
              <a:rPr lang="en-US" dirty="0">
                <a:latin typeface="Times New Roman" panose="02020603050405020304" pitchFamily="18" charset="0"/>
                <a:cs typeface="Times New Roman" panose="02020603050405020304" pitchFamily="18" charset="0"/>
              </a:rPr>
              <a:t>Maintain a multi-purpose detector cooling rate of 1 Kelvin per hour;</a:t>
            </a:r>
          </a:p>
          <a:p>
            <a:pPr marL="342900" indent="-342900" algn="just">
              <a:buFont typeface="+mj-lt"/>
              <a:buAutoNum type="arabicPeriod"/>
            </a:pPr>
            <a:r>
              <a:rPr lang="en-US" dirty="0">
                <a:latin typeface="Times New Roman" panose="02020603050405020304" pitchFamily="18" charset="0"/>
                <a:cs typeface="Times New Roman" panose="02020603050405020304" pitchFamily="18" charset="0"/>
              </a:rPr>
              <a:t>Cooling of heat shields in automation mode;</a:t>
            </a:r>
          </a:p>
          <a:p>
            <a:pPr marL="342900" indent="-342900" algn="just">
              <a:buFont typeface="+mj-lt"/>
              <a:buAutoNum type="arabicPeriod"/>
            </a:pPr>
            <a:r>
              <a:rPr lang="en-US" dirty="0">
                <a:latin typeface="Times New Roman" panose="02020603050405020304" pitchFamily="18" charset="0"/>
                <a:cs typeface="Times New Roman" panose="02020603050405020304" pitchFamily="18" charset="0"/>
              </a:rPr>
              <a:t>Determination of heat gain at the cooling stage and at 78K mode (stationary);</a:t>
            </a:r>
          </a:p>
          <a:p>
            <a:pPr marL="342900" indent="-342900" algn="just">
              <a:buFont typeface="+mj-lt"/>
              <a:buAutoNum type="arabicPeriod"/>
            </a:pPr>
            <a:r>
              <a:rPr lang="en-US" dirty="0">
                <a:latin typeface="Times New Roman" panose="02020603050405020304" pitchFamily="18" charset="0"/>
                <a:cs typeface="Times New Roman" panose="02020603050405020304" pitchFamily="18" charset="0"/>
              </a:rPr>
              <a:t>Cooling the superconducting coil with liquid helium;</a:t>
            </a:r>
          </a:p>
          <a:p>
            <a:pPr marL="342900" indent="-342900" algn="just">
              <a:buFont typeface="+mj-lt"/>
              <a:buAutoNum type="arabicPeriod"/>
            </a:pPr>
            <a:r>
              <a:rPr lang="en-US" dirty="0">
                <a:latin typeface="Times New Roman" panose="02020603050405020304" pitchFamily="18" charset="0"/>
                <a:cs typeface="Times New Roman" panose="02020603050405020304" pitchFamily="18" charset="0"/>
              </a:rPr>
              <a:t>Determination of heat inflow when vacuum deteriorates (heating mode);</a:t>
            </a:r>
          </a:p>
          <a:p>
            <a:pPr marL="342900" indent="-342900" algn="just">
              <a:buFont typeface="+mj-lt"/>
              <a:buAutoNum type="arabicPeriod"/>
            </a:pPr>
            <a:r>
              <a:rPr lang="en-US" dirty="0">
                <a:latin typeface="Times New Roman" panose="02020603050405020304" pitchFamily="18" charset="0"/>
                <a:cs typeface="Times New Roman" panose="02020603050405020304" pitchFamily="18" charset="0"/>
              </a:rPr>
              <a:t>Maintaining a multi-purpose detector warming rate of 1 Kelvin per hour;</a:t>
            </a:r>
            <a:endParaRPr lang="ru-RU"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3087024" y="3288187"/>
            <a:ext cx="5501595" cy="3569813"/>
          </a:xfrm>
          <a:prstGeom prst="rect">
            <a:avLst/>
          </a:prstGeom>
        </p:spPr>
      </p:pic>
    </p:spTree>
    <p:extLst>
      <p:ext uri="{BB962C8B-B14F-4D97-AF65-F5344CB8AC3E}">
        <p14:creationId xmlns:p14="http://schemas.microsoft.com/office/powerpoint/2010/main" val="20321738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83127" y="83126"/>
            <a:ext cx="12003577" cy="6691747"/>
          </a:xfrm>
          <a:prstGeom prst="rect">
            <a:avLst/>
          </a:prstGeom>
        </p:spPr>
      </p:pic>
      <p:cxnSp>
        <p:nvCxnSpPr>
          <p:cNvPr id="29" name="Прямая со стрелкой 28"/>
          <p:cNvCxnSpPr/>
          <p:nvPr/>
        </p:nvCxnSpPr>
        <p:spPr>
          <a:xfrm>
            <a:off x="7102456" y="1262995"/>
            <a:ext cx="42690" cy="4109105"/>
          </a:xfrm>
          <a:prstGeom prst="straightConnector1">
            <a:avLst/>
          </a:prstGeom>
          <a:ln w="28575">
            <a:solidFill>
              <a:srgbClr val="FF0000"/>
            </a:solidFill>
            <a:tailEnd type="triangle"/>
          </a:ln>
        </p:spPr>
        <p:style>
          <a:lnRef idx="1">
            <a:schemeClr val="accent5"/>
          </a:lnRef>
          <a:fillRef idx="0">
            <a:schemeClr val="accent5"/>
          </a:fillRef>
          <a:effectRef idx="0">
            <a:schemeClr val="accent5"/>
          </a:effectRef>
          <a:fontRef idx="minor">
            <a:schemeClr val="tx1"/>
          </a:fontRef>
        </p:style>
      </p:cxnSp>
      <p:cxnSp>
        <p:nvCxnSpPr>
          <p:cNvPr id="6" name="Прямая со стрелкой 5"/>
          <p:cNvCxnSpPr/>
          <p:nvPr/>
        </p:nvCxnSpPr>
        <p:spPr>
          <a:xfrm>
            <a:off x="3600450" y="1636024"/>
            <a:ext cx="123825" cy="2097776"/>
          </a:xfrm>
          <a:prstGeom prst="straightConnector1">
            <a:avLst/>
          </a:prstGeom>
          <a:ln w="28575">
            <a:solidFill>
              <a:srgbClr val="FF0000"/>
            </a:solidFill>
            <a:tailEnd type="triangle"/>
          </a:ln>
        </p:spPr>
        <p:style>
          <a:lnRef idx="1">
            <a:schemeClr val="accent5"/>
          </a:lnRef>
          <a:fillRef idx="0">
            <a:schemeClr val="accent5"/>
          </a:fillRef>
          <a:effectRef idx="0">
            <a:schemeClr val="accent5"/>
          </a:effectRef>
          <a:fontRef idx="minor">
            <a:schemeClr val="tx1"/>
          </a:fontRef>
        </p:style>
      </p:cxnSp>
      <p:cxnSp>
        <p:nvCxnSpPr>
          <p:cNvPr id="20" name="Прямая со стрелкой 19"/>
          <p:cNvCxnSpPr/>
          <p:nvPr/>
        </p:nvCxnSpPr>
        <p:spPr>
          <a:xfrm>
            <a:off x="4045846" y="2174107"/>
            <a:ext cx="1581243" cy="3197993"/>
          </a:xfrm>
          <a:prstGeom prst="straightConnector1">
            <a:avLst/>
          </a:prstGeom>
          <a:ln w="28575">
            <a:solidFill>
              <a:srgbClr val="FF0000"/>
            </a:solidFill>
            <a:tailEnd type="triangle"/>
          </a:ln>
        </p:spPr>
        <p:style>
          <a:lnRef idx="1">
            <a:schemeClr val="accent5"/>
          </a:lnRef>
          <a:fillRef idx="0">
            <a:schemeClr val="accent5"/>
          </a:fillRef>
          <a:effectRef idx="0">
            <a:schemeClr val="accent5"/>
          </a:effectRef>
          <a:fontRef idx="minor">
            <a:schemeClr val="tx1"/>
          </a:fontRef>
        </p:style>
      </p:cxnSp>
      <p:sp>
        <p:nvSpPr>
          <p:cNvPr id="22" name="TextBox 21"/>
          <p:cNvSpPr txBox="1"/>
          <p:nvPr/>
        </p:nvSpPr>
        <p:spPr>
          <a:xfrm>
            <a:off x="3861251" y="1804775"/>
            <a:ext cx="2762295" cy="369332"/>
          </a:xfrm>
          <a:prstGeom prst="rect">
            <a:avLst/>
          </a:prstGeom>
          <a:solidFill>
            <a:schemeClr val="bg1"/>
          </a:solidFill>
          <a:ln>
            <a:solidFill>
              <a:srgbClr val="FF0000"/>
            </a:solidFill>
          </a:ln>
        </p:spPr>
        <p:txBody>
          <a:bodyPr wrap="none" rtlCol="0">
            <a:spAutoFit/>
          </a:bodyPr>
          <a:lstStyle/>
          <a:p>
            <a:pPr algn="ctr"/>
            <a:r>
              <a:rPr lang="en-US" dirty="0">
                <a:solidFill>
                  <a:srgbClr val="FF0000"/>
                </a:solidFill>
                <a:latin typeface="Times New Roman" panose="02020603050405020304" pitchFamily="18" charset="0"/>
                <a:cs typeface="Times New Roman" panose="02020603050405020304" pitchFamily="18" charset="0"/>
              </a:rPr>
              <a:t>Stopping helium circulation</a:t>
            </a:r>
            <a:endParaRPr lang="ru-RU" dirty="0">
              <a:solidFill>
                <a:srgbClr val="FF0000"/>
              </a:solidFill>
              <a:latin typeface="Times New Roman" panose="02020603050405020304" pitchFamily="18" charset="0"/>
              <a:cs typeface="Times New Roman" panose="02020603050405020304" pitchFamily="18" charset="0"/>
            </a:endParaRPr>
          </a:p>
        </p:txBody>
      </p:sp>
      <p:cxnSp>
        <p:nvCxnSpPr>
          <p:cNvPr id="24" name="Прямая со стрелкой 23"/>
          <p:cNvCxnSpPr>
            <a:stCxn id="26" idx="2"/>
          </p:cNvCxnSpPr>
          <p:nvPr/>
        </p:nvCxnSpPr>
        <p:spPr>
          <a:xfrm>
            <a:off x="5905500" y="2928686"/>
            <a:ext cx="0" cy="2443414"/>
          </a:xfrm>
          <a:prstGeom prst="straightConnector1">
            <a:avLst/>
          </a:prstGeom>
          <a:ln w="28575">
            <a:solidFill>
              <a:srgbClr val="FF0000"/>
            </a:solidFill>
            <a:tailEnd type="triangle"/>
          </a:ln>
        </p:spPr>
        <p:style>
          <a:lnRef idx="1">
            <a:schemeClr val="accent5"/>
          </a:lnRef>
          <a:fillRef idx="0">
            <a:schemeClr val="accent5"/>
          </a:fillRef>
          <a:effectRef idx="0">
            <a:schemeClr val="accent5"/>
          </a:effectRef>
          <a:fontRef idx="minor">
            <a:schemeClr val="tx1"/>
          </a:fontRef>
        </p:style>
      </p:cxnSp>
      <p:sp>
        <p:nvSpPr>
          <p:cNvPr id="26" name="TextBox 25"/>
          <p:cNvSpPr txBox="1"/>
          <p:nvPr/>
        </p:nvSpPr>
        <p:spPr>
          <a:xfrm>
            <a:off x="4754828" y="2282355"/>
            <a:ext cx="2301344" cy="646331"/>
          </a:xfrm>
          <a:prstGeom prst="rect">
            <a:avLst/>
          </a:prstGeom>
          <a:solidFill>
            <a:schemeClr val="bg1"/>
          </a:solidFill>
          <a:ln>
            <a:solidFill>
              <a:srgbClr val="FF0000"/>
            </a:solidFill>
          </a:ln>
        </p:spPr>
        <p:txBody>
          <a:bodyPr wrap="square" rtlCol="0">
            <a:spAutoFit/>
          </a:bodyPr>
          <a:lstStyle/>
          <a:p>
            <a:pPr algn="ctr"/>
            <a:r>
              <a:rPr lang="en-US" dirty="0">
                <a:solidFill>
                  <a:srgbClr val="FF0000"/>
                </a:solidFill>
                <a:latin typeface="Times New Roman" panose="02020603050405020304" pitchFamily="18" charset="0"/>
                <a:cs typeface="Times New Roman" panose="02020603050405020304" pitchFamily="18" charset="0"/>
              </a:rPr>
              <a:t>Switching to helium mode</a:t>
            </a:r>
            <a:endParaRPr lang="ru-RU" dirty="0">
              <a:solidFill>
                <a:srgbClr val="FF0000"/>
              </a:solidFill>
              <a:latin typeface="Times New Roman" panose="02020603050405020304" pitchFamily="18" charset="0"/>
              <a:cs typeface="Times New Roman" panose="02020603050405020304" pitchFamily="18" charset="0"/>
            </a:endParaRPr>
          </a:p>
        </p:txBody>
      </p:sp>
      <p:sp>
        <p:nvSpPr>
          <p:cNvPr id="27" name="TextBox 26"/>
          <p:cNvSpPr txBox="1"/>
          <p:nvPr/>
        </p:nvSpPr>
        <p:spPr>
          <a:xfrm>
            <a:off x="5666145" y="616664"/>
            <a:ext cx="3977201" cy="646331"/>
          </a:xfrm>
          <a:prstGeom prst="rect">
            <a:avLst/>
          </a:prstGeom>
          <a:solidFill>
            <a:schemeClr val="bg1"/>
          </a:solidFill>
          <a:ln>
            <a:solidFill>
              <a:srgbClr val="FF0000"/>
            </a:solidFill>
          </a:ln>
        </p:spPr>
        <p:txBody>
          <a:bodyPr wrap="square" rtlCol="0">
            <a:spAutoFit/>
          </a:bodyPr>
          <a:lstStyle/>
          <a:p>
            <a:pPr algn="ctr"/>
            <a:r>
              <a:rPr lang="en-US" dirty="0">
                <a:solidFill>
                  <a:srgbClr val="FF0000"/>
                </a:solidFill>
                <a:latin typeface="Times New Roman" panose="02020603050405020304" pitchFamily="18" charset="0"/>
                <a:cs typeface="Times New Roman" panose="02020603050405020304" pitchFamily="18" charset="0"/>
              </a:rPr>
              <a:t>Heating the detector when the helium circulation is turned off</a:t>
            </a:r>
            <a:endParaRPr lang="ru-RU" dirty="0">
              <a:solidFill>
                <a:srgbClr val="FF0000"/>
              </a:solidFill>
              <a:latin typeface="Times New Roman" panose="02020603050405020304" pitchFamily="18" charset="0"/>
              <a:cs typeface="Times New Roman" panose="02020603050405020304" pitchFamily="18" charset="0"/>
            </a:endParaRPr>
          </a:p>
        </p:txBody>
      </p:sp>
      <p:sp>
        <p:nvSpPr>
          <p:cNvPr id="28" name="TextBox 27"/>
          <p:cNvSpPr txBox="1"/>
          <p:nvPr/>
        </p:nvSpPr>
        <p:spPr>
          <a:xfrm>
            <a:off x="7204966" y="1372048"/>
            <a:ext cx="4687166" cy="646331"/>
          </a:xfrm>
          <a:prstGeom prst="rect">
            <a:avLst/>
          </a:prstGeom>
          <a:solidFill>
            <a:schemeClr val="bg1"/>
          </a:solidFill>
          <a:ln>
            <a:solidFill>
              <a:srgbClr val="FF0000"/>
            </a:solidFill>
          </a:ln>
        </p:spPr>
        <p:txBody>
          <a:bodyPr wrap="square" rtlCol="0">
            <a:spAutoFit/>
          </a:bodyPr>
          <a:lstStyle/>
          <a:p>
            <a:pPr algn="ctr"/>
            <a:r>
              <a:rPr lang="en-US" dirty="0">
                <a:solidFill>
                  <a:srgbClr val="FF0000"/>
                </a:solidFill>
                <a:latin typeface="Times New Roman" panose="02020603050405020304" pitchFamily="18" charset="0"/>
                <a:cs typeface="Times New Roman" panose="02020603050405020304" pitchFamily="18" charset="0"/>
              </a:rPr>
              <a:t>Heating of the detector when cooling of thermal screens and helium circulation is turned off</a:t>
            </a:r>
            <a:endParaRPr lang="ru-RU" dirty="0">
              <a:solidFill>
                <a:srgbClr val="FF0000"/>
              </a:solidFill>
              <a:latin typeface="Times New Roman" panose="02020603050405020304" pitchFamily="18" charset="0"/>
              <a:cs typeface="Times New Roman" panose="02020603050405020304" pitchFamily="18" charset="0"/>
            </a:endParaRPr>
          </a:p>
        </p:txBody>
      </p:sp>
      <p:sp>
        <p:nvSpPr>
          <p:cNvPr id="36" name="TextBox 35"/>
          <p:cNvSpPr txBox="1"/>
          <p:nvPr/>
        </p:nvSpPr>
        <p:spPr>
          <a:xfrm>
            <a:off x="7591797" y="2058602"/>
            <a:ext cx="4494907" cy="923330"/>
          </a:xfrm>
          <a:prstGeom prst="rect">
            <a:avLst/>
          </a:prstGeom>
          <a:solidFill>
            <a:schemeClr val="bg1"/>
          </a:solidFill>
          <a:ln>
            <a:solidFill>
              <a:srgbClr val="FF0000"/>
            </a:solidFill>
          </a:ln>
        </p:spPr>
        <p:txBody>
          <a:bodyPr wrap="square" rtlCol="0">
            <a:spAutoFit/>
          </a:bodyPr>
          <a:lstStyle/>
          <a:p>
            <a:pPr algn="ctr"/>
            <a:r>
              <a:rPr lang="en-US" dirty="0">
                <a:solidFill>
                  <a:srgbClr val="FF0000"/>
                </a:solidFill>
                <a:latin typeface="Times New Roman" panose="02020603050405020304" pitchFamily="18" charset="0"/>
                <a:cs typeface="Times New Roman" panose="02020603050405020304" pitchFamily="18" charset="0"/>
              </a:rPr>
              <a:t>Heating of the detector when cooling the thermal screens and turning off the helium circulation</a:t>
            </a:r>
            <a:endParaRPr lang="ru-RU" dirty="0">
              <a:solidFill>
                <a:srgbClr val="FF0000"/>
              </a:solidFill>
              <a:latin typeface="Times New Roman" panose="02020603050405020304" pitchFamily="18" charset="0"/>
              <a:cs typeface="Times New Roman" panose="02020603050405020304" pitchFamily="18" charset="0"/>
            </a:endParaRPr>
          </a:p>
        </p:txBody>
      </p:sp>
      <p:sp>
        <p:nvSpPr>
          <p:cNvPr id="41" name="Прямоугольник 40"/>
          <p:cNvSpPr/>
          <p:nvPr/>
        </p:nvSpPr>
        <p:spPr>
          <a:xfrm>
            <a:off x="1682326" y="989693"/>
            <a:ext cx="3394234" cy="646331"/>
          </a:xfrm>
          <a:prstGeom prst="rect">
            <a:avLst/>
          </a:prstGeom>
          <a:solidFill>
            <a:schemeClr val="bg1"/>
          </a:solidFill>
          <a:ln>
            <a:solidFill>
              <a:srgbClr val="FF0000"/>
            </a:solidFill>
          </a:ln>
        </p:spPr>
        <p:txBody>
          <a:bodyPr wrap="square">
            <a:spAutoFit/>
          </a:bodyPr>
          <a:lstStyle/>
          <a:p>
            <a:pPr algn="ctr"/>
            <a:r>
              <a:rPr lang="en-US" dirty="0">
                <a:solidFill>
                  <a:srgbClr val="FF0000"/>
                </a:solidFill>
                <a:latin typeface="Times New Roman" panose="02020603050405020304" pitchFamily="18" charset="0"/>
                <a:cs typeface="Times New Roman" panose="02020603050405020304" pitchFamily="18" charset="0"/>
              </a:rPr>
              <a:t>Cooling </a:t>
            </a:r>
            <a:endParaRPr lang="en-US" dirty="0" smtClean="0">
              <a:solidFill>
                <a:srgbClr val="FF0000"/>
              </a:solidFill>
              <a:latin typeface="Times New Roman" panose="02020603050405020304" pitchFamily="18" charset="0"/>
              <a:cs typeface="Times New Roman" panose="02020603050405020304" pitchFamily="18" charset="0"/>
            </a:endParaRPr>
          </a:p>
          <a:p>
            <a:pPr algn="ctr"/>
            <a:r>
              <a:rPr lang="en-US" dirty="0" smtClean="0">
                <a:solidFill>
                  <a:srgbClr val="FF0000"/>
                </a:solidFill>
                <a:latin typeface="Times New Roman" panose="02020603050405020304" pitchFamily="18" charset="0"/>
                <a:cs typeface="Times New Roman" panose="02020603050405020304" pitchFamily="18" charset="0"/>
              </a:rPr>
              <a:t>the </a:t>
            </a:r>
            <a:r>
              <a:rPr lang="en-US" dirty="0">
                <a:solidFill>
                  <a:srgbClr val="FF0000"/>
                </a:solidFill>
                <a:latin typeface="Times New Roman" panose="02020603050405020304" pitchFamily="18" charset="0"/>
                <a:cs typeface="Times New Roman" panose="02020603050405020304" pitchFamily="18" charset="0"/>
              </a:rPr>
              <a:t>Multi-Purpose Detector MPD</a:t>
            </a:r>
            <a:endParaRPr lang="ru-RU" dirty="0">
              <a:solidFill>
                <a:srgbClr val="FF0000"/>
              </a:solidFill>
              <a:latin typeface="Times New Roman" panose="02020603050405020304" pitchFamily="18" charset="0"/>
              <a:cs typeface="Times New Roman" panose="02020603050405020304" pitchFamily="18" charset="0"/>
            </a:endParaRPr>
          </a:p>
        </p:txBody>
      </p:sp>
      <p:cxnSp>
        <p:nvCxnSpPr>
          <p:cNvPr id="48" name="Прямая со стрелкой 47"/>
          <p:cNvCxnSpPr/>
          <p:nvPr/>
        </p:nvCxnSpPr>
        <p:spPr>
          <a:xfrm>
            <a:off x="10134600" y="3978726"/>
            <a:ext cx="135079" cy="727380"/>
          </a:xfrm>
          <a:prstGeom prst="straightConnector1">
            <a:avLst/>
          </a:prstGeom>
          <a:ln w="28575">
            <a:solidFill>
              <a:srgbClr val="FF0000"/>
            </a:solidFill>
            <a:tailEnd type="triangle"/>
          </a:ln>
        </p:spPr>
        <p:style>
          <a:lnRef idx="1">
            <a:schemeClr val="accent5"/>
          </a:lnRef>
          <a:fillRef idx="0">
            <a:schemeClr val="accent5"/>
          </a:fillRef>
          <a:effectRef idx="0">
            <a:schemeClr val="accent5"/>
          </a:effectRef>
          <a:fontRef idx="minor">
            <a:schemeClr val="tx1"/>
          </a:fontRef>
        </p:style>
      </p:cxnSp>
      <p:sp>
        <p:nvSpPr>
          <p:cNvPr id="52" name="TextBox 51"/>
          <p:cNvSpPr txBox="1"/>
          <p:nvPr/>
        </p:nvSpPr>
        <p:spPr>
          <a:xfrm>
            <a:off x="9089243" y="3055396"/>
            <a:ext cx="2150257" cy="1200329"/>
          </a:xfrm>
          <a:prstGeom prst="rect">
            <a:avLst/>
          </a:prstGeom>
          <a:solidFill>
            <a:schemeClr val="bg1"/>
          </a:solidFill>
          <a:ln>
            <a:solidFill>
              <a:srgbClr val="FF0000"/>
            </a:solidFill>
          </a:ln>
        </p:spPr>
        <p:txBody>
          <a:bodyPr wrap="square" rtlCol="0">
            <a:spAutoFit/>
          </a:bodyPr>
          <a:lstStyle/>
          <a:p>
            <a:pPr algn="ctr"/>
            <a:r>
              <a:rPr lang="en-US" dirty="0">
                <a:solidFill>
                  <a:srgbClr val="FF0000"/>
                </a:solidFill>
                <a:latin typeface="Times New Roman" panose="02020603050405020304" pitchFamily="18" charset="0"/>
                <a:cs typeface="Times New Roman" panose="02020603050405020304" pitchFamily="18" charset="0"/>
              </a:rPr>
              <a:t>Heating when helium circulation is turned off and vacuum deterioration</a:t>
            </a:r>
            <a:endParaRPr lang="ru-RU" dirty="0">
              <a:solidFill>
                <a:srgbClr val="FF0000"/>
              </a:solidFill>
              <a:latin typeface="Times New Roman" panose="02020603050405020304" pitchFamily="18" charset="0"/>
              <a:cs typeface="Times New Roman" panose="02020603050405020304" pitchFamily="18" charset="0"/>
            </a:endParaRPr>
          </a:p>
        </p:txBody>
      </p:sp>
      <p:cxnSp>
        <p:nvCxnSpPr>
          <p:cNvPr id="46" name="Прямая со стрелкой 45"/>
          <p:cNvCxnSpPr/>
          <p:nvPr/>
        </p:nvCxnSpPr>
        <p:spPr>
          <a:xfrm>
            <a:off x="8571778" y="3006420"/>
            <a:ext cx="946295" cy="1831587"/>
          </a:xfrm>
          <a:prstGeom prst="straightConnector1">
            <a:avLst/>
          </a:prstGeom>
          <a:ln w="28575">
            <a:solidFill>
              <a:srgbClr val="FF0000"/>
            </a:solidFill>
            <a:tailEnd type="triangle"/>
          </a:ln>
        </p:spPr>
        <p:style>
          <a:lnRef idx="1">
            <a:schemeClr val="accent5"/>
          </a:lnRef>
          <a:fillRef idx="0">
            <a:schemeClr val="accent5"/>
          </a:fillRef>
          <a:effectRef idx="0">
            <a:schemeClr val="accent5"/>
          </a:effectRef>
          <a:fontRef idx="minor">
            <a:schemeClr val="tx1"/>
          </a:fontRef>
        </p:style>
      </p:cxnSp>
      <p:cxnSp>
        <p:nvCxnSpPr>
          <p:cNvPr id="31" name="Прямая со стрелкой 30"/>
          <p:cNvCxnSpPr/>
          <p:nvPr/>
        </p:nvCxnSpPr>
        <p:spPr>
          <a:xfrm>
            <a:off x="7334583" y="2034114"/>
            <a:ext cx="1237195" cy="3036201"/>
          </a:xfrm>
          <a:prstGeom prst="straightConnector1">
            <a:avLst/>
          </a:prstGeom>
          <a:ln w="28575">
            <a:solidFill>
              <a:srgbClr val="FF0000"/>
            </a:solidFill>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30387898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stretch>
            <a:fillRect/>
          </a:stretch>
        </p:blipFill>
        <p:spPr>
          <a:xfrm>
            <a:off x="2086161" y="1213658"/>
            <a:ext cx="8052929" cy="5378334"/>
          </a:xfrm>
          <a:prstGeom prst="rect">
            <a:avLst/>
          </a:prstGeom>
        </p:spPr>
      </p:pic>
      <p:sp>
        <p:nvSpPr>
          <p:cNvPr id="7" name="Прямоугольник 6"/>
          <p:cNvSpPr/>
          <p:nvPr/>
        </p:nvSpPr>
        <p:spPr>
          <a:xfrm>
            <a:off x="1277389" y="246085"/>
            <a:ext cx="9670474" cy="830997"/>
          </a:xfrm>
          <a:prstGeom prst="rect">
            <a:avLst/>
          </a:prstGeom>
        </p:spPr>
        <p:txBody>
          <a:bodyPr wrap="square">
            <a:spAutoFit/>
          </a:bodyPr>
          <a:lstStyle/>
          <a:p>
            <a:pPr algn="ctr"/>
            <a:r>
              <a:rPr lang="en-US" sz="2400" b="1" dirty="0">
                <a:latin typeface="Times New Roman" panose="02020603050405020304" pitchFamily="18" charset="0"/>
                <a:cs typeface="Times New Roman" panose="02020603050405020304" pitchFamily="18" charset="0"/>
              </a:rPr>
              <a:t>Dependence of the temperature of the coil (MPD detector) when cooling the thermal screens and switching off by helium circulation</a:t>
            </a:r>
            <a:endParaRPr lang="ru-RU"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61684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108663" y="171271"/>
            <a:ext cx="7999614" cy="1200329"/>
          </a:xfrm>
          <a:prstGeom prst="rect">
            <a:avLst/>
          </a:prstGeom>
        </p:spPr>
        <p:txBody>
          <a:bodyPr wrap="square">
            <a:spAutoFit/>
          </a:bodyPr>
          <a:lstStyle/>
          <a:p>
            <a:pPr algn="ctr"/>
            <a:r>
              <a:rPr lang="en-US" sz="2400" b="1" dirty="0">
                <a:latin typeface="Times New Roman" panose="02020603050405020304" pitchFamily="18" charset="0"/>
                <a:cs typeface="Times New Roman" panose="02020603050405020304" pitchFamily="18" charset="0"/>
              </a:rPr>
              <a:t>Dependence of coil temperature (MPD detector) when cooling of thermal screens and helium circulation are turned off</a:t>
            </a:r>
            <a:endParaRPr lang="ru-RU" sz="2400" b="1" dirty="0">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2"/>
          <a:stretch>
            <a:fillRect/>
          </a:stretch>
        </p:blipFill>
        <p:spPr>
          <a:xfrm>
            <a:off x="2724583" y="1371600"/>
            <a:ext cx="6226552" cy="5072729"/>
          </a:xfrm>
          <a:prstGeom prst="rect">
            <a:avLst/>
          </a:prstGeom>
        </p:spPr>
      </p:pic>
    </p:spTree>
    <p:extLst>
      <p:ext uri="{BB962C8B-B14F-4D97-AF65-F5344CB8AC3E}">
        <p14:creationId xmlns:p14="http://schemas.microsoft.com/office/powerpoint/2010/main" val="9641160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784281" y="1712818"/>
            <a:ext cx="6320331" cy="4754483"/>
          </a:xfrm>
          <a:prstGeom prst="rect">
            <a:avLst/>
          </a:prstGeom>
        </p:spPr>
      </p:pic>
      <p:sp>
        <p:nvSpPr>
          <p:cNvPr id="5" name="Прямоугольник 4"/>
          <p:cNvSpPr/>
          <p:nvPr/>
        </p:nvSpPr>
        <p:spPr>
          <a:xfrm>
            <a:off x="2233352" y="265698"/>
            <a:ext cx="7999615" cy="1200329"/>
          </a:xfrm>
          <a:prstGeom prst="rect">
            <a:avLst/>
          </a:prstGeom>
        </p:spPr>
        <p:txBody>
          <a:bodyPr wrap="square">
            <a:spAutoFit/>
          </a:bodyPr>
          <a:lstStyle/>
          <a:p>
            <a:pPr algn="ctr"/>
            <a:r>
              <a:rPr lang="ru-RU" sz="2400" b="1" dirty="0" err="1">
                <a:latin typeface="Times New Roman" panose="02020603050405020304" pitchFamily="18" charset="0"/>
                <a:cs typeface="Times New Roman" panose="02020603050405020304" pitchFamily="18" charset="0"/>
              </a:rPr>
              <a:t>Coil</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temperature</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when</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the</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vacuum</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deteriorates</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from</a:t>
            </a:r>
            <a:r>
              <a:rPr lang="ru-RU" sz="2400" b="1" dirty="0">
                <a:latin typeface="Times New Roman" panose="02020603050405020304" pitchFamily="18" charset="0"/>
                <a:cs typeface="Times New Roman" panose="02020603050405020304" pitchFamily="18" charset="0"/>
              </a:rPr>
              <a:t> 4x10^-6 </a:t>
            </a:r>
            <a:r>
              <a:rPr lang="ru-RU" sz="2400" b="1" dirty="0" err="1">
                <a:latin typeface="Times New Roman" panose="02020603050405020304" pitchFamily="18" charset="0"/>
                <a:cs typeface="Times New Roman" panose="02020603050405020304" pitchFamily="18" charset="0"/>
              </a:rPr>
              <a:t>to</a:t>
            </a:r>
            <a:r>
              <a:rPr lang="ru-RU" sz="2400" b="1" dirty="0">
                <a:latin typeface="Times New Roman" panose="02020603050405020304" pitchFamily="18" charset="0"/>
                <a:cs typeface="Times New Roman" panose="02020603050405020304" pitchFamily="18" charset="0"/>
              </a:rPr>
              <a:t> 2x10^-3 </a:t>
            </a:r>
            <a:r>
              <a:rPr lang="ru-RU" sz="2400" b="1" dirty="0" err="1">
                <a:latin typeface="Times New Roman" panose="02020603050405020304" pitchFamily="18" charset="0"/>
                <a:cs typeface="Times New Roman" panose="02020603050405020304" pitchFamily="18" charset="0"/>
              </a:rPr>
              <a:t>mbar</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when</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the</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heat</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shields</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are</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cooled</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and</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the</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helium</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circulation</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is</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turned</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off</a:t>
            </a:r>
            <a:endParaRPr lang="ru-RU" sz="2400" b="1" dirty="0">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3"/>
          <a:stretch>
            <a:fillRect/>
          </a:stretch>
        </p:blipFill>
        <p:spPr>
          <a:xfrm>
            <a:off x="7323514" y="2560320"/>
            <a:ext cx="3979080" cy="1906904"/>
          </a:xfrm>
          <a:prstGeom prst="rect">
            <a:avLst/>
          </a:prstGeom>
        </p:spPr>
      </p:pic>
      <p:sp>
        <p:nvSpPr>
          <p:cNvPr id="7" name="Прямоугольник 6"/>
          <p:cNvSpPr/>
          <p:nvPr/>
        </p:nvSpPr>
        <p:spPr>
          <a:xfrm>
            <a:off x="7761317" y="4467224"/>
            <a:ext cx="3643745" cy="646331"/>
          </a:xfrm>
          <a:prstGeom prst="rect">
            <a:avLst/>
          </a:prstGeom>
        </p:spPr>
        <p:txBody>
          <a:bodyPr wrap="square">
            <a:spAutoFit/>
          </a:bodyPr>
          <a:lstStyle/>
          <a:p>
            <a:pPr algn="ctr"/>
            <a:r>
              <a:rPr lang="en-US" dirty="0">
                <a:latin typeface="Times New Roman" panose="02020603050405020304" pitchFamily="18" charset="0"/>
                <a:cs typeface="Times New Roman" panose="02020603050405020304" pitchFamily="18" charset="0"/>
              </a:rPr>
              <a:t>Dependence of heat flow on vacuum from casing to screen + coil</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2345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6751" y="1287889"/>
            <a:ext cx="7603299" cy="4647397"/>
          </a:xfrm>
        </p:spPr>
        <p:txBody>
          <a:bodyPr>
            <a:normAutofit/>
          </a:bodyPr>
          <a:lstStyle/>
          <a:p>
            <a:r>
              <a:rPr lang="ru-RU" sz="2400" b="1" dirty="0">
                <a:latin typeface="Times New Roman" panose="02020603050405020304" pitchFamily="18" charset="0"/>
                <a:cs typeface="Times New Roman" panose="02020603050405020304" pitchFamily="18" charset="0"/>
              </a:rPr>
              <a:t/>
            </a:r>
            <a:br>
              <a:rPr lang="ru-RU" sz="2400" b="1" dirty="0">
                <a:latin typeface="Times New Roman" panose="02020603050405020304" pitchFamily="18" charset="0"/>
                <a:cs typeface="Times New Roman" panose="02020603050405020304" pitchFamily="18" charset="0"/>
              </a:rPr>
            </a:br>
            <a:endParaRPr lang="ru-RU" sz="2400" b="1" dirty="0">
              <a:solidFill>
                <a:schemeClr val="tx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4006735" y="822960"/>
            <a:ext cx="184731" cy="369332"/>
          </a:xfrm>
          <a:prstGeom prst="rect">
            <a:avLst/>
          </a:prstGeom>
          <a:noFill/>
        </p:spPr>
        <p:txBody>
          <a:bodyPr wrap="none" rtlCol="0">
            <a:spAutoFit/>
          </a:bodyPr>
          <a:lstStyle/>
          <a:p>
            <a:endParaRPr lang="ru-RU" dirty="0"/>
          </a:p>
        </p:txBody>
      </p:sp>
      <p:pic>
        <p:nvPicPr>
          <p:cNvPr id="1026" name="Picture 2" descr="mpd-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82126" y="136179"/>
            <a:ext cx="3454487" cy="2997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10764" y="3282602"/>
            <a:ext cx="3625850" cy="2960255"/>
          </a:xfrm>
          <a:prstGeom prst="rect">
            <a:avLst/>
          </a:prstGeom>
        </p:spPr>
      </p:pic>
      <p:sp>
        <p:nvSpPr>
          <p:cNvPr id="8" name="Прямоугольник 7"/>
          <p:cNvSpPr/>
          <p:nvPr/>
        </p:nvSpPr>
        <p:spPr>
          <a:xfrm>
            <a:off x="2217639" y="251942"/>
            <a:ext cx="4033476" cy="523220"/>
          </a:xfrm>
          <a:prstGeom prst="rect">
            <a:avLst/>
          </a:prstGeom>
        </p:spPr>
        <p:txBody>
          <a:bodyPr wrap="none">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Multi-Purpose Detector </a:t>
            </a:r>
            <a:endParaRPr lang="ru-RU" sz="2800" b="1"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116378" y="822960"/>
            <a:ext cx="8734122" cy="5770811"/>
          </a:xfrm>
          <a:prstGeom prst="rect">
            <a:avLst/>
          </a:prstGeom>
          <a:noFill/>
        </p:spPr>
        <p:txBody>
          <a:bodyPr wrap="none" rtlCol="0">
            <a:spAutoFit/>
          </a:bodyPr>
          <a:lstStyle/>
          <a:p>
            <a:pPr>
              <a:lnSpc>
                <a:spcPct val="150000"/>
              </a:lnSpc>
            </a:pPr>
            <a:r>
              <a:rPr lang="en-US" b="1" dirty="0">
                <a:latin typeface="Times New Roman" panose="02020603050405020304" pitchFamily="18" charset="0"/>
                <a:cs typeface="Times New Roman" panose="02020603050405020304" pitchFamily="18" charset="0"/>
              </a:rPr>
              <a:t>The MPD multi-purpose detector includes a three-dimensional tracking system and </a:t>
            </a:r>
            <a:endParaRPr lang="en-US" b="1" dirty="0" smtClean="0">
              <a:latin typeface="Times New Roman" panose="02020603050405020304" pitchFamily="18" charset="0"/>
              <a:cs typeface="Times New Roman" panose="02020603050405020304" pitchFamily="18" charset="0"/>
            </a:endParaRPr>
          </a:p>
          <a:p>
            <a:pPr>
              <a:lnSpc>
                <a:spcPct val="150000"/>
              </a:lnSpc>
            </a:pPr>
            <a:r>
              <a:rPr lang="en-US" b="1" dirty="0" smtClean="0">
                <a:latin typeface="Times New Roman" panose="02020603050405020304" pitchFamily="18" charset="0"/>
                <a:cs typeface="Times New Roman" panose="02020603050405020304" pitchFamily="18" charset="0"/>
              </a:rPr>
              <a:t>a </a:t>
            </a:r>
            <a:r>
              <a:rPr lang="en-US" b="1" dirty="0">
                <a:latin typeface="Times New Roman" panose="02020603050405020304" pitchFamily="18" charset="0"/>
                <a:cs typeface="Times New Roman" panose="02020603050405020304" pitchFamily="18" charset="0"/>
              </a:rPr>
              <a:t>particle identification system</a:t>
            </a:r>
            <a:r>
              <a:rPr lang="en-US" b="1" dirty="0" smtClean="0">
                <a:latin typeface="Times New Roman" panose="02020603050405020304" pitchFamily="18" charset="0"/>
                <a:cs typeface="Times New Roman" panose="02020603050405020304" pitchFamily="18" charset="0"/>
              </a:rPr>
              <a:t>.</a:t>
            </a:r>
          </a:p>
          <a:p>
            <a:pPr>
              <a:lnSpc>
                <a:spcPct val="150000"/>
              </a:lnSpc>
            </a:pPr>
            <a:r>
              <a:rPr lang="en-US" b="1" dirty="0">
                <a:latin typeface="Times New Roman" panose="02020603050405020304" pitchFamily="18" charset="0"/>
                <a:cs typeface="Times New Roman" panose="02020603050405020304" pitchFamily="18" charset="0"/>
              </a:rPr>
              <a:t>Identification of charged hadrons over a wide range of velocities and up to a </a:t>
            </a:r>
            <a:r>
              <a:rPr lang="en-US" b="1" dirty="0" smtClean="0">
                <a:latin typeface="Times New Roman" panose="02020603050405020304" pitchFamily="18" charset="0"/>
                <a:cs typeface="Times New Roman" panose="02020603050405020304" pitchFamily="18" charset="0"/>
              </a:rPr>
              <a:t>total</a:t>
            </a:r>
          </a:p>
          <a:p>
            <a:pPr>
              <a:lnSpc>
                <a:spcPct val="150000"/>
              </a:lnSpc>
            </a:pPr>
            <a:r>
              <a:rPr lang="en-US" b="1" dirty="0" smtClean="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momentum of 3 GeV/c is achieved using a combination of </a:t>
            </a:r>
            <a:r>
              <a:rPr lang="en-US" b="1" dirty="0" smtClean="0">
                <a:latin typeface="Times New Roman" panose="02020603050405020304" pitchFamily="18" charset="0"/>
                <a:cs typeface="Times New Roman" panose="02020603050405020304" pitchFamily="18" charset="0"/>
              </a:rPr>
              <a:t>time-of-flight measurements</a:t>
            </a:r>
          </a:p>
          <a:p>
            <a:pPr>
              <a:lnSpc>
                <a:spcPct val="150000"/>
              </a:lnSpc>
            </a:pPr>
            <a:r>
              <a:rPr lang="en-US" b="1" dirty="0" smtClean="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and energy loss information, and also aims to solve the following problems:</a:t>
            </a:r>
            <a:r>
              <a:rPr lang="ru-RU" b="1" dirty="0">
                <a:latin typeface="Times New Roman" panose="02020603050405020304" pitchFamily="18" charset="0"/>
                <a:cs typeface="Times New Roman" panose="02020603050405020304" pitchFamily="18" charset="0"/>
              </a:rPr>
              <a:t/>
            </a:r>
            <a:br>
              <a:rPr lang="ru-RU"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 Study of the equation of state of nuclear matter at high densities;</a:t>
            </a:r>
            <a:r>
              <a:rPr lang="ru-RU" b="1" dirty="0">
                <a:latin typeface="Times New Roman" panose="02020603050405020304" pitchFamily="18" charset="0"/>
                <a:cs typeface="Times New Roman" panose="02020603050405020304" pitchFamily="18" charset="0"/>
              </a:rPr>
              <a:t/>
            </a:r>
            <a:br>
              <a:rPr lang="ru-RU"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 Partial restoration of chiral symmetry (invariance of the equations of quantum </a:t>
            </a:r>
            <a:endParaRPr lang="en-US" b="1" dirty="0" smtClean="0">
              <a:latin typeface="Times New Roman" panose="02020603050405020304" pitchFamily="18" charset="0"/>
              <a:cs typeface="Times New Roman" panose="02020603050405020304" pitchFamily="18" charset="0"/>
            </a:endParaRPr>
          </a:p>
          <a:p>
            <a:pPr>
              <a:lnSpc>
                <a:spcPct val="150000"/>
              </a:lnSpc>
            </a:pPr>
            <a:r>
              <a:rPr lang="en-US" b="1" dirty="0" smtClean="0">
                <a:latin typeface="Times New Roman" panose="02020603050405020304" pitchFamily="18" charset="0"/>
                <a:cs typeface="Times New Roman" panose="02020603050405020304" pitchFamily="18" charset="0"/>
              </a:rPr>
              <a:t>field </a:t>
            </a:r>
            <a:r>
              <a:rPr lang="en-US" b="1" dirty="0">
                <a:latin typeface="Times New Roman" panose="02020603050405020304" pitchFamily="18" charset="0"/>
                <a:cs typeface="Times New Roman" panose="02020603050405020304" pitchFamily="18" charset="0"/>
              </a:rPr>
              <a:t>theory with respect to transformations that mix the states of </a:t>
            </a:r>
            <a:r>
              <a:rPr lang="en-US" b="1" dirty="0" smtClean="0">
                <a:latin typeface="Times New Roman" panose="02020603050405020304" pitchFamily="18" charset="0"/>
                <a:cs typeface="Times New Roman" panose="02020603050405020304" pitchFamily="18" charset="0"/>
              </a:rPr>
              <a:t>particles</a:t>
            </a:r>
          </a:p>
          <a:p>
            <a:pPr>
              <a:lnSpc>
                <a:spcPct val="150000"/>
              </a:lnSpc>
            </a:pPr>
            <a:r>
              <a:rPr lang="en-US" b="1" dirty="0" smtClean="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with different electric charges);</a:t>
            </a:r>
            <a:r>
              <a:rPr lang="ru-RU" b="1" dirty="0">
                <a:latin typeface="Times New Roman" panose="02020603050405020304" pitchFamily="18" charset="0"/>
                <a:cs typeface="Times New Roman" panose="02020603050405020304" pitchFamily="18" charset="0"/>
              </a:rPr>
              <a:t/>
            </a:r>
            <a:br>
              <a:rPr lang="ru-RU"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 Phase transition, including the possibility of detecting </a:t>
            </a:r>
            <a:r>
              <a:rPr lang="en-US" b="1" dirty="0" err="1">
                <a:latin typeface="Times New Roman" panose="02020603050405020304" pitchFamily="18" charset="0"/>
                <a:cs typeface="Times New Roman" panose="02020603050405020304" pitchFamily="18" charset="0"/>
              </a:rPr>
              <a:t>deconfinement</a:t>
            </a:r>
            <a:r>
              <a:rPr lang="en-US" b="1" dirty="0">
                <a:latin typeface="Times New Roman" panose="02020603050405020304" pitchFamily="18" charset="0"/>
                <a:cs typeface="Times New Roman" panose="02020603050405020304" pitchFamily="18" charset="0"/>
              </a:rPr>
              <a:t> signals </a:t>
            </a:r>
            <a:endParaRPr lang="en-US" b="1" dirty="0" smtClean="0">
              <a:latin typeface="Times New Roman" panose="02020603050405020304" pitchFamily="18" charset="0"/>
              <a:cs typeface="Times New Roman" panose="02020603050405020304" pitchFamily="18" charset="0"/>
            </a:endParaRPr>
          </a:p>
          <a:p>
            <a:pPr>
              <a:lnSpc>
                <a:spcPct val="150000"/>
              </a:lnSpc>
            </a:pPr>
            <a:r>
              <a:rPr lang="en-US" b="1" dirty="0" smtClean="0">
                <a:latin typeface="Times New Roman" panose="02020603050405020304" pitchFamily="18" charset="0"/>
                <a:cs typeface="Times New Roman" panose="02020603050405020304" pitchFamily="18" charset="0"/>
              </a:rPr>
              <a:t>(</a:t>
            </a:r>
            <a:r>
              <a:rPr lang="ru-RU" b="1" dirty="0" smtClean="0">
                <a:latin typeface="Times New Roman" panose="02020603050405020304" pitchFamily="18" charset="0"/>
                <a:cs typeface="Times New Roman" panose="02020603050405020304" pitchFamily="18" charset="0"/>
              </a:rPr>
              <a:t>«</a:t>
            </a:r>
            <a:r>
              <a:rPr lang="en-US" b="1" dirty="0" smtClean="0">
                <a:latin typeface="Times New Roman" panose="02020603050405020304" pitchFamily="18" charset="0"/>
                <a:cs typeface="Times New Roman" panose="02020603050405020304" pitchFamily="18" charset="0"/>
              </a:rPr>
              <a:t>cessation </a:t>
            </a:r>
            <a:r>
              <a:rPr lang="en-US" b="1" dirty="0">
                <a:latin typeface="Times New Roman" panose="02020603050405020304" pitchFamily="18" charset="0"/>
                <a:cs typeface="Times New Roman" panose="02020603050405020304" pitchFamily="18" charset="0"/>
              </a:rPr>
              <a:t>of quark entrapment inside </a:t>
            </a:r>
            <a:r>
              <a:rPr lang="en-US" b="1" dirty="0" smtClean="0">
                <a:latin typeface="Times New Roman" panose="02020603050405020304" pitchFamily="18" charset="0"/>
                <a:cs typeface="Times New Roman" panose="02020603050405020304" pitchFamily="18" charset="0"/>
              </a:rPr>
              <a:t>hadrons</a:t>
            </a:r>
            <a:r>
              <a:rPr lang="ru-RU" b="1" dirty="0" smtClean="0">
                <a:latin typeface="Times New Roman" panose="02020603050405020304" pitchFamily="18" charset="0"/>
                <a:cs typeface="Times New Roman" panose="02020603050405020304" pitchFamily="18" charset="0"/>
              </a:rPr>
              <a:t>»</a:t>
            </a:r>
            <a:r>
              <a:rPr lang="en-US" b="1" dirty="0" smtClean="0">
                <a:latin typeface="Times New Roman" panose="02020603050405020304" pitchFamily="18" charset="0"/>
                <a:cs typeface="Times New Roman" panose="02020603050405020304" pitchFamily="18" charset="0"/>
              </a:rPr>
              <a:t>);</a:t>
            </a:r>
            <a:r>
              <a:rPr lang="ru-RU" b="1" dirty="0">
                <a:latin typeface="Times New Roman" panose="02020603050405020304" pitchFamily="18" charset="0"/>
                <a:cs typeface="Times New Roman" panose="02020603050405020304" pitchFamily="18" charset="0"/>
              </a:rPr>
              <a:t/>
            </a:r>
            <a:br>
              <a:rPr lang="ru-RU"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 Study of the properties of the quark-hadron phase of matter;</a:t>
            </a:r>
            <a:r>
              <a:rPr lang="ru-RU" b="1" dirty="0">
                <a:latin typeface="Times New Roman" panose="02020603050405020304" pitchFamily="18" charset="0"/>
                <a:cs typeface="Times New Roman" panose="02020603050405020304" pitchFamily="18" charset="0"/>
              </a:rPr>
              <a:t/>
            </a:r>
            <a:br>
              <a:rPr lang="ru-RU"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 Search for the critical point on the phase diagram.</a:t>
            </a:r>
            <a:endParaRPr lang="ru-RU" b="1" dirty="0" smtClean="0">
              <a:latin typeface="Times New Roman" panose="02020603050405020304" pitchFamily="18" charset="0"/>
              <a:cs typeface="Times New Roman" panose="02020603050405020304" pitchFamily="18" charset="0"/>
            </a:endParaRPr>
          </a:p>
          <a:p>
            <a:r>
              <a:rPr lang="ru-RU" b="1" dirty="0" smtClean="0">
                <a:latin typeface="Times New Roman" panose="02020603050405020304" pitchFamily="18" charset="0"/>
                <a:cs typeface="Times New Roman" panose="02020603050405020304" pitchFamily="18" charset="0"/>
              </a:rPr>
              <a:t> </a:t>
            </a:r>
            <a:endParaRPr lang="ru-RU" dirty="0"/>
          </a:p>
        </p:txBody>
      </p:sp>
    </p:spTree>
    <p:extLst>
      <p:ext uri="{BB962C8B-B14F-4D97-AF65-F5344CB8AC3E}">
        <p14:creationId xmlns:p14="http://schemas.microsoft.com/office/powerpoint/2010/main" val="3490688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087771" y="1106562"/>
            <a:ext cx="7766936" cy="1646302"/>
          </a:xfrm>
        </p:spPr>
        <p:txBody>
          <a:bodyPr>
            <a:normAutofit fontScale="90000"/>
          </a:bodyPr>
          <a:lstStyle/>
          <a:p>
            <a:pPr algn="ctr"/>
            <a:r>
              <a:rPr lang="en-US" sz="6000" b="1" i="1" dirty="0" smtClean="0">
                <a:solidFill>
                  <a:schemeClr val="tx1"/>
                </a:solidFill>
                <a:latin typeface="Times New Roman" panose="02020603050405020304" pitchFamily="18" charset="0"/>
                <a:cs typeface="Times New Roman" panose="02020603050405020304" pitchFamily="18" charset="0"/>
              </a:rPr>
              <a:t>Thank </a:t>
            </a:r>
            <a:r>
              <a:rPr lang="en-US" sz="6000" b="1" i="1" dirty="0">
                <a:solidFill>
                  <a:schemeClr val="tx1"/>
                </a:solidFill>
                <a:latin typeface="Times New Roman" panose="02020603050405020304" pitchFamily="18" charset="0"/>
                <a:cs typeface="Times New Roman" panose="02020603050405020304" pitchFamily="18" charset="0"/>
              </a:rPr>
              <a:t>you for your attention</a:t>
            </a:r>
            <a:endParaRPr lang="ru-RU" sz="6000" b="1" i="1" dirty="0">
              <a:solidFill>
                <a:schemeClr val="tx1"/>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stretch>
            <a:fillRect/>
          </a:stretch>
        </p:blipFill>
        <p:spPr>
          <a:xfrm>
            <a:off x="3925308" y="3069125"/>
            <a:ext cx="4246103" cy="3221020"/>
          </a:xfrm>
          <a:prstGeom prst="ellipse">
            <a:avLst/>
          </a:prstGeom>
          <a:ln>
            <a:noFill/>
          </a:ln>
          <a:effectLst>
            <a:softEdge rad="112500"/>
          </a:effectLst>
        </p:spPr>
      </p:pic>
    </p:spTree>
    <p:extLst>
      <p:ext uri="{BB962C8B-B14F-4D97-AF65-F5344CB8AC3E}">
        <p14:creationId xmlns:p14="http://schemas.microsoft.com/office/powerpoint/2010/main" val="18107767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08832" y="354983"/>
            <a:ext cx="8534400" cy="1507067"/>
          </a:xfrm>
        </p:spPr>
        <p:txBody>
          <a:bodyPr>
            <a:normAutofit/>
          </a:bodyPr>
          <a:lstStyle/>
          <a:p>
            <a:pPr algn="ctr"/>
            <a:r>
              <a:rPr lang="en-US" dirty="0">
                <a:solidFill>
                  <a:schemeClr val="tx1"/>
                </a:solidFill>
                <a:latin typeface="Times New Roman" panose="02020603050405020304" pitchFamily="18" charset="0"/>
                <a:cs typeface="Times New Roman" panose="02020603050405020304" pitchFamily="18" charset="0"/>
              </a:rPr>
              <a:t>Technical data of the MPD multi-purpose detector</a:t>
            </a:r>
            <a:endParaRPr lang="ru-RU" dirty="0">
              <a:solidFill>
                <a:schemeClr val="tx1"/>
              </a:solidFill>
            </a:endParaRPr>
          </a:p>
        </p:txBody>
      </p:sp>
      <p:graphicFrame>
        <p:nvGraphicFramePr>
          <p:cNvPr id="4" name="Таблица 3"/>
          <p:cNvGraphicFramePr>
            <a:graphicFrameLocks noGrp="1"/>
          </p:cNvGraphicFramePr>
          <p:nvPr>
            <p:extLst>
              <p:ext uri="{D42A27DB-BD31-4B8C-83A1-F6EECF244321}">
                <p14:modId xmlns:p14="http://schemas.microsoft.com/office/powerpoint/2010/main" val="2600508414"/>
              </p:ext>
            </p:extLst>
          </p:nvPr>
        </p:nvGraphicFramePr>
        <p:xfrm>
          <a:off x="2993236" y="1829312"/>
          <a:ext cx="6751937" cy="4383717"/>
        </p:xfrm>
        <a:graphic>
          <a:graphicData uri="http://schemas.openxmlformats.org/drawingml/2006/table">
            <a:tbl>
              <a:tblPr firstRow="1" bandRow="1">
                <a:tableStyleId>{5940675A-B579-460E-94D1-54222C63F5DA}</a:tableStyleId>
              </a:tblPr>
              <a:tblGrid>
                <a:gridCol w="4455640">
                  <a:extLst>
                    <a:ext uri="{9D8B030D-6E8A-4147-A177-3AD203B41FA5}">
                      <a16:colId xmlns:a16="http://schemas.microsoft.com/office/drawing/2014/main" xmlns="" val="2574774750"/>
                    </a:ext>
                  </a:extLst>
                </a:gridCol>
                <a:gridCol w="2296297">
                  <a:extLst>
                    <a:ext uri="{9D8B030D-6E8A-4147-A177-3AD203B41FA5}">
                      <a16:colId xmlns:a16="http://schemas.microsoft.com/office/drawing/2014/main" xmlns="" val="1301728390"/>
                    </a:ext>
                  </a:extLst>
                </a:gridCol>
              </a:tblGrid>
              <a:tr h="36647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tx1"/>
                          </a:solidFill>
                          <a:latin typeface="Times New Roman" panose="02020603050405020304" pitchFamily="18" charset="0"/>
                          <a:cs typeface="Times New Roman" panose="02020603050405020304" pitchFamily="18" charset="0"/>
                        </a:rPr>
                        <a:t>Generated magnetic field</a:t>
                      </a:r>
                      <a:endParaRPr lang="ru-RU" dirty="0" smtClean="0">
                        <a:solidFill>
                          <a:schemeClr val="tx1"/>
                        </a:solidFill>
                        <a:latin typeface="Times New Roman" panose="02020603050405020304" pitchFamily="18" charset="0"/>
                        <a:cs typeface="Times New Roman" panose="02020603050405020304" pitchFamily="18" charset="0"/>
                      </a:endParaRPr>
                    </a:p>
                  </a:txBody>
                  <a:tcPr/>
                </a:tc>
                <a:tc>
                  <a:txBody>
                    <a:bodyPr/>
                    <a:lstStyle/>
                    <a:p>
                      <a:r>
                        <a:rPr lang="ru-RU" dirty="0" smtClean="0">
                          <a:solidFill>
                            <a:schemeClr val="tx1"/>
                          </a:solidFill>
                          <a:latin typeface="Times New Roman" panose="02020603050405020304" pitchFamily="18" charset="0"/>
                          <a:cs typeface="Times New Roman" panose="02020603050405020304" pitchFamily="18" charset="0"/>
                        </a:rPr>
                        <a:t>0,57 Т</a:t>
                      </a:r>
                      <a:endParaRPr lang="ru-RU"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3622274367"/>
                  </a:ext>
                </a:extLst>
              </a:tr>
              <a:tr h="632541">
                <a:tc>
                  <a:txBody>
                    <a:bodyPr/>
                    <a:lstStyle/>
                    <a:p>
                      <a:r>
                        <a:rPr lang="en-US" dirty="0" smtClean="0">
                          <a:solidFill>
                            <a:schemeClr val="tx1"/>
                          </a:solidFill>
                          <a:latin typeface="Times New Roman" panose="02020603050405020304" pitchFamily="18" charset="0"/>
                          <a:cs typeface="Times New Roman" panose="02020603050405020304" pitchFamily="18" charset="0"/>
                        </a:rPr>
                        <a:t>Weight and dimensions of the solenoid (diameter/length) mm</a:t>
                      </a:r>
                      <a:endParaRPr lang="ru-RU"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ru-RU" dirty="0" smtClean="0">
                          <a:solidFill>
                            <a:schemeClr val="tx1"/>
                          </a:solidFill>
                          <a:latin typeface="Times New Roman" panose="02020603050405020304" pitchFamily="18" charset="0"/>
                          <a:cs typeface="Times New Roman" panose="02020603050405020304" pitchFamily="18" charset="0"/>
                        </a:rPr>
                        <a:t>66 </a:t>
                      </a:r>
                      <a:r>
                        <a:rPr lang="en-US" dirty="0" smtClean="0">
                          <a:solidFill>
                            <a:schemeClr val="tx1"/>
                          </a:solidFill>
                          <a:latin typeface="Times New Roman" panose="02020603050405020304" pitchFamily="18" charset="0"/>
                          <a:cs typeface="Times New Roman" panose="02020603050405020304" pitchFamily="18" charset="0"/>
                        </a:rPr>
                        <a:t>tons</a:t>
                      </a:r>
                      <a:endParaRPr lang="ru-RU" dirty="0" smtClean="0">
                        <a:solidFill>
                          <a:schemeClr val="tx1"/>
                        </a:solidFill>
                        <a:latin typeface="Times New Roman" panose="02020603050405020304" pitchFamily="18" charset="0"/>
                        <a:cs typeface="Times New Roman" panose="02020603050405020304" pitchFamily="18" charset="0"/>
                      </a:endParaRPr>
                    </a:p>
                    <a:p>
                      <a:r>
                        <a:rPr lang="ru-RU" dirty="0" smtClean="0">
                          <a:solidFill>
                            <a:schemeClr val="tx1"/>
                          </a:solidFill>
                          <a:latin typeface="Times New Roman" panose="02020603050405020304" pitchFamily="18" charset="0"/>
                          <a:cs typeface="Times New Roman" panose="02020603050405020304" pitchFamily="18" charset="0"/>
                        </a:rPr>
                        <a:t>5443/7910 </a:t>
                      </a:r>
                      <a:r>
                        <a:rPr lang="en-US" dirty="0" smtClean="0">
                          <a:solidFill>
                            <a:schemeClr val="tx1"/>
                          </a:solidFill>
                          <a:latin typeface="Times New Roman" panose="02020603050405020304" pitchFamily="18" charset="0"/>
                          <a:cs typeface="Times New Roman" panose="02020603050405020304" pitchFamily="18" charset="0"/>
                        </a:rPr>
                        <a:t>mm</a:t>
                      </a:r>
                      <a:endParaRPr lang="ru-RU"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2548303007"/>
                  </a:ext>
                </a:extLst>
              </a:tr>
              <a:tr h="632541">
                <a:tc>
                  <a:txBody>
                    <a:bodyPr/>
                    <a:lstStyle/>
                    <a:p>
                      <a:r>
                        <a:rPr lang="en-US" dirty="0" smtClean="0">
                          <a:solidFill>
                            <a:schemeClr val="tx1"/>
                          </a:solidFill>
                          <a:latin typeface="Times New Roman" panose="02020603050405020304" pitchFamily="18" charset="0"/>
                          <a:cs typeface="Times New Roman" panose="02020603050405020304" pitchFamily="18" charset="0"/>
                        </a:rPr>
                        <a:t>The </a:t>
                      </a:r>
                      <a:r>
                        <a:rPr lang="en-US" dirty="0" err="1" smtClean="0">
                          <a:solidFill>
                            <a:schemeClr val="tx1"/>
                          </a:solidFill>
                          <a:latin typeface="Times New Roman" panose="02020603050405020304" pitchFamily="18" charset="0"/>
                          <a:cs typeface="Times New Roman" panose="02020603050405020304" pitchFamily="18" charset="0"/>
                        </a:rPr>
                        <a:t>Yarmo</a:t>
                      </a:r>
                      <a:r>
                        <a:rPr lang="en-US" dirty="0" smtClean="0">
                          <a:solidFill>
                            <a:schemeClr val="tx1"/>
                          </a:solidFill>
                          <a:latin typeface="Times New Roman" panose="02020603050405020304" pitchFamily="18" charset="0"/>
                          <a:cs typeface="Times New Roman" panose="02020603050405020304" pitchFamily="18" charset="0"/>
                        </a:rPr>
                        <a:t> magnetic core consists of 28 beams and two poles (diameter/length) mm</a:t>
                      </a:r>
                      <a:endParaRPr lang="ru-RU"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ru-RU" dirty="0" smtClean="0">
                          <a:solidFill>
                            <a:schemeClr val="tx1"/>
                          </a:solidFill>
                          <a:latin typeface="Times New Roman" panose="02020603050405020304" pitchFamily="18" charset="0"/>
                          <a:cs typeface="Times New Roman" panose="02020603050405020304" pitchFamily="18" charset="0"/>
                        </a:rPr>
                        <a:t>630 </a:t>
                      </a:r>
                      <a:r>
                        <a:rPr lang="en-US" dirty="0" smtClean="0">
                          <a:solidFill>
                            <a:schemeClr val="tx1"/>
                          </a:solidFill>
                          <a:latin typeface="Times New Roman" panose="02020603050405020304" pitchFamily="18" charset="0"/>
                          <a:cs typeface="Times New Roman" panose="02020603050405020304" pitchFamily="18" charset="0"/>
                        </a:rPr>
                        <a:t>tons</a:t>
                      </a:r>
                      <a:endParaRPr lang="ru-RU" dirty="0" smtClean="0">
                        <a:solidFill>
                          <a:schemeClr val="tx1"/>
                        </a:solidFill>
                        <a:latin typeface="Times New Roman" panose="02020603050405020304" pitchFamily="18" charset="0"/>
                        <a:cs typeface="Times New Roman" panose="02020603050405020304" pitchFamily="18" charset="0"/>
                      </a:endParaRPr>
                    </a:p>
                    <a:p>
                      <a:r>
                        <a:rPr lang="ru-RU" dirty="0" smtClean="0">
                          <a:solidFill>
                            <a:schemeClr val="tx1"/>
                          </a:solidFill>
                          <a:latin typeface="Times New Roman" panose="02020603050405020304" pitchFamily="18" charset="0"/>
                          <a:cs typeface="Times New Roman" panose="02020603050405020304" pitchFamily="18" charset="0"/>
                        </a:rPr>
                        <a:t>6583/8970 </a:t>
                      </a:r>
                      <a:r>
                        <a:rPr lang="en-US" dirty="0" smtClean="0">
                          <a:solidFill>
                            <a:schemeClr val="tx1"/>
                          </a:solidFill>
                          <a:latin typeface="Times New Roman" panose="02020603050405020304" pitchFamily="18" charset="0"/>
                          <a:cs typeface="Times New Roman" panose="02020603050405020304" pitchFamily="18" charset="0"/>
                        </a:rPr>
                        <a:t>mm</a:t>
                      </a:r>
                      <a:endParaRPr lang="ru-RU" dirty="0" smtClean="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2423791391"/>
                  </a:ext>
                </a:extLst>
              </a:tr>
              <a:tr h="632541">
                <a:tc>
                  <a:txBody>
                    <a:bodyPr/>
                    <a:lstStyle/>
                    <a:p>
                      <a:r>
                        <a:rPr lang="en-US" dirty="0" smtClean="0">
                          <a:solidFill>
                            <a:schemeClr val="tx1"/>
                          </a:solidFill>
                          <a:latin typeface="Times New Roman" panose="02020603050405020304" pitchFamily="18" charset="0"/>
                          <a:cs typeface="Times New Roman" panose="02020603050405020304" pitchFamily="18" charset="0"/>
                        </a:rPr>
                        <a:t>Operating current</a:t>
                      </a:r>
                    </a:p>
                    <a:p>
                      <a:r>
                        <a:rPr lang="en-US" dirty="0" smtClean="0">
                          <a:solidFill>
                            <a:schemeClr val="tx1"/>
                          </a:solidFill>
                          <a:latin typeface="Times New Roman" panose="02020603050405020304" pitchFamily="18" charset="0"/>
                          <a:cs typeface="Times New Roman" panose="02020603050405020304" pitchFamily="18" charset="0"/>
                        </a:rPr>
                        <a:t>Operating voltage</a:t>
                      </a:r>
                      <a:endParaRPr lang="ru-RU"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ru-RU" dirty="0" smtClean="0">
                          <a:solidFill>
                            <a:schemeClr val="tx1"/>
                          </a:solidFill>
                          <a:latin typeface="Times New Roman" panose="02020603050405020304" pitchFamily="18" charset="0"/>
                          <a:cs typeface="Times New Roman" panose="02020603050405020304" pitchFamily="18" charset="0"/>
                        </a:rPr>
                        <a:t>1790 А</a:t>
                      </a:r>
                    </a:p>
                    <a:p>
                      <a:r>
                        <a:rPr lang="ru-RU" dirty="0" smtClean="0">
                          <a:solidFill>
                            <a:schemeClr val="tx1"/>
                          </a:solidFill>
                          <a:latin typeface="Times New Roman" panose="02020603050405020304" pitchFamily="18" charset="0"/>
                          <a:cs typeface="Times New Roman" panose="02020603050405020304" pitchFamily="18" charset="0"/>
                        </a:rPr>
                        <a:t>10</a:t>
                      </a:r>
                      <a:r>
                        <a:rPr lang="en-US" dirty="0" smtClean="0">
                          <a:solidFill>
                            <a:schemeClr val="tx1"/>
                          </a:solidFill>
                          <a:latin typeface="Times New Roman" panose="02020603050405020304" pitchFamily="18" charset="0"/>
                          <a:cs typeface="Times New Roman" panose="02020603050405020304" pitchFamily="18" charset="0"/>
                        </a:rPr>
                        <a:t> V</a:t>
                      </a:r>
                      <a:endParaRPr lang="ru-RU"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694648954"/>
                  </a:ext>
                </a:extLst>
              </a:tr>
              <a:tr h="632541">
                <a:tc>
                  <a:txBody>
                    <a:bodyPr/>
                    <a:lstStyle/>
                    <a:p>
                      <a:r>
                        <a:rPr lang="en-US" dirty="0" smtClean="0">
                          <a:solidFill>
                            <a:schemeClr val="tx1"/>
                          </a:solidFill>
                          <a:latin typeface="Times New Roman" panose="02020603050405020304" pitchFamily="18" charset="0"/>
                          <a:cs typeface="Times New Roman" panose="02020603050405020304" pitchFamily="18" charset="0"/>
                        </a:rPr>
                        <a:t>Weight of each pole with correction coil</a:t>
                      </a:r>
                      <a:endParaRPr lang="ru-RU"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ru-RU" dirty="0" smtClean="0">
                          <a:solidFill>
                            <a:schemeClr val="tx1"/>
                          </a:solidFill>
                          <a:latin typeface="Times New Roman" panose="02020603050405020304" pitchFamily="18" charset="0"/>
                          <a:cs typeface="Times New Roman" panose="02020603050405020304" pitchFamily="18" charset="0"/>
                        </a:rPr>
                        <a:t>45 </a:t>
                      </a:r>
                      <a:r>
                        <a:rPr lang="en-US" dirty="0" smtClean="0">
                          <a:solidFill>
                            <a:schemeClr val="tx1"/>
                          </a:solidFill>
                          <a:latin typeface="Times New Roman" panose="02020603050405020304" pitchFamily="18" charset="0"/>
                          <a:cs typeface="Times New Roman" panose="02020603050405020304" pitchFamily="18" charset="0"/>
                        </a:rPr>
                        <a:t>tons</a:t>
                      </a:r>
                      <a:endParaRPr lang="ru-RU"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268025646"/>
                  </a:ext>
                </a:extLst>
              </a:tr>
              <a:tr h="366472">
                <a:tc>
                  <a:txBody>
                    <a:bodyPr/>
                    <a:lstStyle/>
                    <a:p>
                      <a:r>
                        <a:rPr lang="en-US" dirty="0" smtClean="0">
                          <a:solidFill>
                            <a:schemeClr val="tx1"/>
                          </a:solidFill>
                          <a:latin typeface="Times New Roman" panose="02020603050405020304" pitchFamily="18" charset="0"/>
                          <a:cs typeface="Times New Roman" panose="02020603050405020304" pitchFamily="18" charset="0"/>
                        </a:rPr>
                        <a:t>Total weight of the structure</a:t>
                      </a:r>
                      <a:endParaRPr lang="ru-RU"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ru-RU" dirty="0" smtClean="0">
                          <a:solidFill>
                            <a:schemeClr val="tx1"/>
                          </a:solidFill>
                          <a:latin typeface="Times New Roman" panose="02020603050405020304" pitchFamily="18" charset="0"/>
                          <a:cs typeface="Times New Roman" panose="02020603050405020304" pitchFamily="18" charset="0"/>
                        </a:rPr>
                        <a:t>800 </a:t>
                      </a:r>
                      <a:r>
                        <a:rPr lang="en-US" dirty="0" smtClean="0">
                          <a:solidFill>
                            <a:schemeClr val="tx1"/>
                          </a:solidFill>
                          <a:latin typeface="Times New Roman" panose="02020603050405020304" pitchFamily="18" charset="0"/>
                          <a:cs typeface="Times New Roman" panose="02020603050405020304" pitchFamily="18" charset="0"/>
                        </a:rPr>
                        <a:t>tons</a:t>
                      </a:r>
                      <a:endParaRPr lang="ru-RU"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2651171593"/>
                  </a:ext>
                </a:extLst>
              </a:tr>
              <a:tr h="366472">
                <a:tc>
                  <a:txBody>
                    <a:bodyPr/>
                    <a:lstStyle/>
                    <a:p>
                      <a:r>
                        <a:rPr lang="en-US" dirty="0" smtClean="0">
                          <a:solidFill>
                            <a:schemeClr val="tx1"/>
                          </a:solidFill>
                          <a:latin typeface="Times New Roman" panose="02020603050405020304" pitchFamily="18" charset="0"/>
                          <a:cs typeface="Times New Roman" panose="02020603050405020304" pitchFamily="18" charset="0"/>
                        </a:rPr>
                        <a:t>Working temperature</a:t>
                      </a:r>
                      <a:endParaRPr lang="ru-RU"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ru-RU" dirty="0" smtClean="0">
                          <a:solidFill>
                            <a:schemeClr val="tx1"/>
                          </a:solidFill>
                          <a:latin typeface="Times New Roman" panose="02020603050405020304" pitchFamily="18" charset="0"/>
                          <a:cs typeface="Times New Roman" panose="02020603050405020304" pitchFamily="18" charset="0"/>
                        </a:rPr>
                        <a:t>4,5 К</a:t>
                      </a:r>
                      <a:endParaRPr lang="ru-RU"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3323156851"/>
                  </a:ext>
                </a:extLst>
              </a:tr>
              <a:tr h="361452">
                <a:tc>
                  <a:txBody>
                    <a:bodyPr/>
                    <a:lstStyle/>
                    <a:p>
                      <a:r>
                        <a:rPr lang="en-US" dirty="0" smtClean="0">
                          <a:solidFill>
                            <a:schemeClr val="tx1"/>
                          </a:solidFill>
                          <a:latin typeface="Times New Roman" panose="02020603050405020304" pitchFamily="18" charset="0"/>
                          <a:cs typeface="Times New Roman" panose="02020603050405020304" pitchFamily="18" charset="0"/>
                        </a:rPr>
                        <a:t>Superconducting cable length</a:t>
                      </a:r>
                      <a:endParaRPr lang="ru-RU" dirty="0">
                        <a:solidFill>
                          <a:schemeClr val="tx1"/>
                        </a:solidFill>
                        <a:latin typeface="Times New Roman" panose="02020603050405020304" pitchFamily="18" charset="0"/>
                        <a:cs typeface="Times New Roman" panose="02020603050405020304" pitchFamily="18"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ru-RU" baseline="0" dirty="0" smtClean="0">
                          <a:solidFill>
                            <a:schemeClr val="tx1"/>
                          </a:solidFill>
                          <a:latin typeface="Times New Roman" panose="02020603050405020304" pitchFamily="18" charset="0"/>
                          <a:cs typeface="Times New Roman" panose="02020603050405020304" pitchFamily="18" charset="0"/>
                        </a:rPr>
                        <a:t>27 </a:t>
                      </a:r>
                      <a:r>
                        <a:rPr lang="en-US" baseline="0" dirty="0" smtClean="0">
                          <a:solidFill>
                            <a:schemeClr val="tx1"/>
                          </a:solidFill>
                          <a:latin typeface="Times New Roman" panose="02020603050405020304" pitchFamily="18" charset="0"/>
                          <a:cs typeface="Times New Roman" panose="02020603050405020304" pitchFamily="18" charset="0"/>
                        </a:rPr>
                        <a:t>km</a:t>
                      </a:r>
                      <a:endParaRPr lang="ru-RU" dirty="0" smtClean="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3796571839"/>
                  </a:ext>
                </a:extLst>
              </a:tr>
              <a:tr h="361452">
                <a:tc>
                  <a:txBody>
                    <a:bodyPr/>
                    <a:lstStyle/>
                    <a:p>
                      <a:r>
                        <a:rPr lang="en-US" dirty="0" smtClean="0">
                          <a:solidFill>
                            <a:schemeClr val="tx1"/>
                          </a:solidFill>
                          <a:latin typeface="Times New Roman" panose="02020603050405020304" pitchFamily="18" charset="0"/>
                          <a:cs typeface="Times New Roman" panose="02020603050405020304" pitchFamily="18" charset="0"/>
                        </a:rPr>
                        <a:t>High vacuum in the insulating volume</a:t>
                      </a:r>
                      <a:endParaRPr lang="ru-RU" dirty="0">
                        <a:solidFill>
                          <a:schemeClr val="tx1"/>
                        </a:solidFill>
                        <a:latin typeface="Times New Roman" panose="02020603050405020304" pitchFamily="18" charset="0"/>
                        <a:cs typeface="Times New Roman" panose="02020603050405020304" pitchFamily="18"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ru-RU" dirty="0" smtClean="0">
                          <a:solidFill>
                            <a:schemeClr val="tx1"/>
                          </a:solidFill>
                          <a:latin typeface="Times New Roman" panose="02020603050405020304" pitchFamily="18" charset="0"/>
                          <a:cs typeface="Times New Roman" panose="02020603050405020304" pitchFamily="18" charset="0"/>
                        </a:rPr>
                        <a:t>10</a:t>
                      </a:r>
                      <a:r>
                        <a:rPr lang="en-US" dirty="0" smtClean="0">
                          <a:solidFill>
                            <a:schemeClr val="tx1"/>
                          </a:solidFill>
                          <a:latin typeface="Times New Roman" panose="02020603050405020304" pitchFamily="18" charset="0"/>
                          <a:cs typeface="Times New Roman" panose="02020603050405020304" pitchFamily="18" charset="0"/>
                        </a:rPr>
                        <a:t>^-6 mbar</a:t>
                      </a:r>
                      <a:endParaRPr lang="ru-RU" dirty="0" smtClean="0">
                        <a:solidFill>
                          <a:schemeClr val="tx1"/>
                        </a:solidFill>
                        <a:latin typeface="Times New Roman" panose="02020603050405020304" pitchFamily="18" charset="0"/>
                        <a:cs typeface="Times New Roman" panose="02020603050405020304" pitchFamily="18" charset="0"/>
                      </a:endParaRPr>
                    </a:p>
                  </a:txBody>
                  <a:tcPr/>
                </a:tc>
              </a:tr>
            </a:tbl>
          </a:graphicData>
        </a:graphic>
      </p:graphicFrame>
      <p:sp>
        <p:nvSpPr>
          <p:cNvPr id="5" name="Прямоугольник 4"/>
          <p:cNvSpPr/>
          <p:nvPr/>
        </p:nvSpPr>
        <p:spPr>
          <a:xfrm>
            <a:off x="2836718" y="1785059"/>
            <a:ext cx="7117773" cy="38664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2836718" y="3460173"/>
            <a:ext cx="7117773" cy="62345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2810317" y="5133109"/>
            <a:ext cx="7117773" cy="32904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2836718" y="5891522"/>
            <a:ext cx="7117773" cy="32904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3165512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81988" y="189652"/>
            <a:ext cx="8534400" cy="1507067"/>
          </a:xfrm>
        </p:spPr>
        <p:txBody>
          <a:bodyPr>
            <a:normAutofit/>
          </a:bodyPr>
          <a:lstStyle/>
          <a:p>
            <a:pPr algn="ctr"/>
            <a:r>
              <a:rPr lang="en-US" sz="2400" dirty="0">
                <a:solidFill>
                  <a:schemeClr val="tx1"/>
                </a:solidFill>
                <a:latin typeface="Times New Roman" panose="02020603050405020304" pitchFamily="18" charset="0"/>
                <a:cs typeface="Times New Roman" panose="02020603050405020304" pitchFamily="18" charset="0"/>
              </a:rPr>
              <a:t>Control diagram of the engineering and technological system of the MPD multi-purpose detector</a:t>
            </a:r>
            <a:endParaRPr lang="ru-RU" sz="2400" dirty="0">
              <a:solidFill>
                <a:schemeClr val="tx1"/>
              </a:solidFill>
              <a:latin typeface="Times New Roman" panose="02020603050405020304" pitchFamily="18" charset="0"/>
              <a:cs typeface="Times New Roman" panose="02020603050405020304" pitchFamily="18" charset="0"/>
            </a:endParaRPr>
          </a:p>
        </p:txBody>
      </p:sp>
      <p:pic>
        <p:nvPicPr>
          <p:cNvPr id="4" name="Объект 3"/>
          <p:cNvPicPr>
            <a:picLocks noGrp="1"/>
          </p:cNvPicPr>
          <p:nvPr>
            <p:ph idx="1"/>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bwMode="auto">
          <a:xfrm>
            <a:off x="3464673" y="1226321"/>
            <a:ext cx="5303980" cy="28653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Прямоугольник 5"/>
          <p:cNvSpPr/>
          <p:nvPr/>
        </p:nvSpPr>
        <p:spPr>
          <a:xfrm>
            <a:off x="1350617" y="4274986"/>
            <a:ext cx="8997142" cy="2147511"/>
          </a:xfrm>
          <a:prstGeom prst="rect">
            <a:avLst/>
          </a:prstGeom>
        </p:spPr>
        <p:txBody>
          <a:bodyPr wrap="square">
            <a:spAutoFit/>
          </a:bodyPr>
          <a:lstStyle/>
          <a:p>
            <a:pPr marR="269240" algn="ctr">
              <a:lnSpc>
                <a:spcPct val="107000"/>
              </a:lnSpc>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In addition to the stable operation of the technological system of the MPD multi-purpose detector, there are</a:t>
            </a:r>
            <a:r>
              <a:rPr lang="en-US" dirty="0" smtClean="0">
                <a:latin typeface="Times New Roman" panose="02020603050405020304" pitchFamily="18" charset="0"/>
                <a:ea typeface="Calibri" panose="020F0502020204030204" pitchFamily="34" charset="0"/>
                <a:cs typeface="Times New Roman" panose="02020603050405020304" pitchFamily="18" charset="0"/>
              </a:rPr>
              <a:t>:</a:t>
            </a:r>
          </a:p>
          <a:p>
            <a:pPr marR="269240" algn="ctr">
              <a:lnSpc>
                <a:spcPct val="107000"/>
              </a:lnSpc>
              <a:spcAft>
                <a:spcPts val="0"/>
              </a:spcAft>
            </a:pPr>
            <a:r>
              <a:rPr lang="en-US" i="1" dirty="0">
                <a:latin typeface="Times New Roman" panose="02020603050405020304" pitchFamily="18" charset="0"/>
                <a:ea typeface="Calibri" panose="020F0502020204030204" pitchFamily="34" charset="0"/>
                <a:cs typeface="Times New Roman" panose="02020603050405020304" pitchFamily="18" charset="0"/>
              </a:rPr>
              <a:t>• Collection, monitoring and registration of basic state parameters: magnetic, cryogenic, current and vacuum systems, all sensors and auxiliary systems;</a:t>
            </a:r>
          </a:p>
          <a:p>
            <a:pPr marR="269240" algn="ctr">
              <a:lnSpc>
                <a:spcPct val="107000"/>
              </a:lnSpc>
              <a:spcAft>
                <a:spcPts val="0"/>
              </a:spcAft>
            </a:pPr>
            <a:r>
              <a:rPr lang="en-US" i="1" dirty="0">
                <a:latin typeface="Times New Roman" panose="02020603050405020304" pitchFamily="18" charset="0"/>
                <a:ea typeface="Calibri" panose="020F0502020204030204" pitchFamily="34" charset="0"/>
                <a:cs typeface="Times New Roman" panose="02020603050405020304" pitchFamily="18" charset="0"/>
              </a:rPr>
              <a:t>• Coordinated control of magnet operating modes in normal, warning and emergency situations;</a:t>
            </a:r>
          </a:p>
          <a:p>
            <a:pPr marR="269240" algn="ctr">
              <a:lnSpc>
                <a:spcPct val="107000"/>
              </a:lnSpc>
              <a:spcAft>
                <a:spcPts val="0"/>
              </a:spcAft>
            </a:pPr>
            <a:r>
              <a:rPr lang="en-US" i="1" dirty="0">
                <a:latin typeface="Times New Roman" panose="02020603050405020304" pitchFamily="18" charset="0"/>
                <a:ea typeface="Calibri" panose="020F0502020204030204" pitchFamily="34" charset="0"/>
                <a:cs typeface="Times New Roman" panose="02020603050405020304" pitchFamily="18" charset="0"/>
              </a:rPr>
              <a:t>• Exchange of information with the main NICA control system</a:t>
            </a:r>
            <a:endParaRPr lang="ru-RU" dirty="0"/>
          </a:p>
        </p:txBody>
      </p:sp>
    </p:spTree>
    <p:extLst>
      <p:ext uri="{BB962C8B-B14F-4D97-AF65-F5344CB8AC3E}">
        <p14:creationId xmlns:p14="http://schemas.microsoft.com/office/powerpoint/2010/main" val="5858906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p:nvPr/>
        </p:nvPicPr>
        <p:blipFill>
          <a:blip r:embed="rId2"/>
          <a:stretch>
            <a:fillRect/>
          </a:stretch>
        </p:blipFill>
        <p:spPr>
          <a:xfrm>
            <a:off x="5960427" y="2666367"/>
            <a:ext cx="5940425" cy="4104640"/>
          </a:xfrm>
          <a:prstGeom prst="ellipse">
            <a:avLst/>
          </a:prstGeom>
          <a:ln>
            <a:noFill/>
          </a:ln>
          <a:effectLst>
            <a:softEdge rad="112500"/>
          </a:effectLst>
        </p:spPr>
      </p:pic>
      <p:sp>
        <p:nvSpPr>
          <p:cNvPr id="2" name="Заголовок 1"/>
          <p:cNvSpPr>
            <a:spLocks noGrp="1"/>
          </p:cNvSpPr>
          <p:nvPr>
            <p:ph type="ctrTitle"/>
          </p:nvPr>
        </p:nvSpPr>
        <p:spPr>
          <a:xfrm>
            <a:off x="1381101" y="706582"/>
            <a:ext cx="9741670" cy="1646302"/>
          </a:xfrm>
        </p:spPr>
        <p:txBody>
          <a:bodyPr>
            <a:normAutofit fontScale="90000"/>
          </a:bodyPr>
          <a:lstStyle/>
          <a:p>
            <a:pPr algn="ctr"/>
            <a:r>
              <a:rPr lang="en-US" sz="2800" b="1">
                <a:latin typeface="Times New Roman" panose="02020603050405020304" pitchFamily="18" charset="0"/>
                <a:cs typeface="Times New Roman" panose="02020603050405020304" pitchFamily="18" charset="0"/>
              </a:rPr>
              <a:t>Magnetic cryogenic system of the multi-purpose detector MPD of the NICA project</a:t>
            </a:r>
            <a:r>
              <a:rPr lang="ru-RU" sz="2400" b="1" dirty="0" smtClean="0">
                <a:solidFill>
                  <a:schemeClr val="tx2">
                    <a:lumMod val="10000"/>
                  </a:schemeClr>
                </a:solidFill>
                <a:latin typeface="Times New Roman" panose="02020603050405020304" pitchFamily="18" charset="0"/>
                <a:cs typeface="Times New Roman" panose="02020603050405020304" pitchFamily="18" charset="0"/>
              </a:rPr>
              <a:t/>
            </a:r>
            <a:br>
              <a:rPr lang="ru-RU" sz="2400" b="1" dirty="0" smtClean="0">
                <a:solidFill>
                  <a:schemeClr val="tx2">
                    <a:lumMod val="10000"/>
                  </a:schemeClr>
                </a:solidFill>
                <a:latin typeface="Times New Roman" panose="02020603050405020304" pitchFamily="18" charset="0"/>
                <a:cs typeface="Times New Roman" panose="02020603050405020304" pitchFamily="18" charset="0"/>
              </a:rPr>
            </a:br>
            <a:r>
              <a:rPr lang="ru-RU" sz="2400" b="1" dirty="0" smtClean="0">
                <a:solidFill>
                  <a:schemeClr val="tx2">
                    <a:lumMod val="10000"/>
                  </a:schemeClr>
                </a:solidFill>
                <a:latin typeface="Times New Roman" panose="02020603050405020304" pitchFamily="18" charset="0"/>
                <a:cs typeface="Times New Roman" panose="02020603050405020304" pitchFamily="18" charset="0"/>
              </a:rPr>
              <a:t> </a:t>
            </a:r>
            <a:r>
              <a:rPr lang="ru-RU" sz="2400" dirty="0" smtClean="0">
                <a:solidFill>
                  <a:schemeClr val="tx1"/>
                </a:solidFill>
                <a:latin typeface="Times New Roman" panose="02020603050405020304" pitchFamily="18" charset="0"/>
                <a:cs typeface="Times New Roman" panose="02020603050405020304" pitchFamily="18" charset="0"/>
              </a:rPr>
              <a:t/>
            </a:r>
            <a:br>
              <a:rPr lang="ru-RU" sz="2400" dirty="0" smtClean="0">
                <a:solidFill>
                  <a:schemeClr val="tx1"/>
                </a:solidFill>
                <a:latin typeface="Times New Roman" panose="02020603050405020304" pitchFamily="18" charset="0"/>
                <a:cs typeface="Times New Roman" panose="02020603050405020304" pitchFamily="18" charset="0"/>
              </a:rPr>
            </a:br>
            <a:endParaRPr lang="ru-RU" sz="2400" dirty="0">
              <a:solidFill>
                <a:schemeClr val="tx1"/>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550333" y="1774374"/>
            <a:ext cx="11184467" cy="646331"/>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Engineering and technological systems of the magnetic cryogenic system of the MPD Multi-Purpose Detector are one of the important systems in ensuring the stable operation of the MPD Multi-Purpose Detector.</a:t>
            </a:r>
            <a:endParaRPr lang="ru-RU"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221672" y="3042523"/>
            <a:ext cx="6611390" cy="2759602"/>
          </a:xfrm>
          <a:prstGeom prst="rect">
            <a:avLst/>
          </a:prstGeom>
        </p:spPr>
        <p:txBody>
          <a:bodyPr wrap="square">
            <a:spAutoFit/>
          </a:bodyPr>
          <a:lstStyle/>
          <a:p>
            <a:pPr marR="269240" algn="ctr">
              <a:lnSpc>
                <a:spcPct val="107000"/>
              </a:lnSpc>
              <a:spcAft>
                <a:spcPts val="0"/>
              </a:spcAft>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 engineering and technological systems of the NICA project's MPD multipurpose detector include the following main elements</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marR="269240" algn="just">
              <a:lnSpc>
                <a:spcPct val="107000"/>
              </a:lnSpc>
              <a:spcAft>
                <a:spcPts val="0"/>
              </a:spcAft>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Superconducting multi-purpose detector MPD;</a:t>
            </a:r>
          </a:p>
          <a:p>
            <a:pPr marR="269240" algn="just">
              <a:lnSpc>
                <a:spcPct val="107000"/>
              </a:lnSpc>
              <a:spcAft>
                <a:spcPts val="0"/>
              </a:spcAft>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Satellite helium refrigerator;</a:t>
            </a:r>
          </a:p>
          <a:p>
            <a:pPr marR="269240" algn="just">
              <a:lnSpc>
                <a:spcPct val="107000"/>
              </a:lnSpc>
              <a:spcAft>
                <a:spcPts val="0"/>
              </a:spcAft>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Control cryostat (Dewar);</a:t>
            </a:r>
          </a:p>
          <a:p>
            <a:pPr marR="269240" algn="just">
              <a:lnSpc>
                <a:spcPct val="107000"/>
              </a:lnSpc>
              <a:spcAft>
                <a:spcPts val="0"/>
              </a:spcAft>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a:latin typeface="Times New Roman" panose="02020603050405020304" pitchFamily="18" charset="0"/>
                <a:ea typeface="Calibri" panose="020F0502020204030204" pitchFamily="34" charset="0"/>
                <a:cs typeface="Times New Roman" panose="02020603050405020304" pitchFamily="18" charset="0"/>
              </a:rPr>
              <a:t>Nitrogen Flushing Station </a:t>
            </a:r>
            <a:r>
              <a:rPr lang="en-US" dirty="0" smtClean="0">
                <a:latin typeface="Times New Roman" panose="02020603050405020304" pitchFamily="18" charset="0"/>
                <a:ea typeface="Calibri" panose="020F0502020204030204" pitchFamily="34" charset="0"/>
                <a:cs typeface="Times New Roman" panose="02020603050405020304" pitchFamily="18" charset="0"/>
              </a:rPr>
              <a:t>(NFS</a:t>
            </a:r>
            <a:r>
              <a:rPr lang="en-US" dirty="0">
                <a:latin typeface="Times New Roman" panose="02020603050405020304" pitchFamily="18" charset="0"/>
                <a:ea typeface="Calibri" panose="020F0502020204030204" pitchFamily="34" charset="0"/>
                <a:cs typeface="Times New Roman" panose="02020603050405020304" pitchFamily="18" charset="0"/>
              </a:rPr>
              <a:t>);</a:t>
            </a:r>
          </a:p>
          <a:p>
            <a:pPr marR="269240" algn="just">
              <a:lnSpc>
                <a:spcPct val="107000"/>
              </a:lnSpc>
              <a:spcAft>
                <a:spcPts val="0"/>
              </a:spcAft>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Vacuum system of the insulating volume of the MPD detector;</a:t>
            </a:r>
          </a:p>
          <a:p>
            <a:pPr marR="269240" algn="just">
              <a:lnSpc>
                <a:spcPct val="107000"/>
              </a:lnSpc>
              <a:spcAft>
                <a:spcPts val="0"/>
              </a:spcAft>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Nitrogen and helium reverse flow heater;</a:t>
            </a:r>
          </a:p>
          <a:p>
            <a:pPr marR="269240" algn="just">
              <a:lnSpc>
                <a:spcPct val="107000"/>
              </a:lnSpc>
              <a:spcAft>
                <a:spcPts val="0"/>
              </a:spcAft>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Main control </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system.</a:t>
            </a:r>
            <a:endPar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683020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p:cNvPicPr>
          <p:nvPr>
            <p:ph idx="1"/>
          </p:nvPr>
        </p:nvPicPr>
        <p:blipFill>
          <a:blip r:embed="rId2"/>
          <a:stretch>
            <a:fillRect/>
          </a:stretch>
        </p:blipFill>
        <p:spPr>
          <a:xfrm>
            <a:off x="75414" y="823046"/>
            <a:ext cx="11981467" cy="5956302"/>
          </a:xfrm>
          <a:prstGeom prst="rect">
            <a:avLst/>
          </a:prstGeom>
        </p:spPr>
      </p:pic>
      <p:sp>
        <p:nvSpPr>
          <p:cNvPr id="6" name="TextBox 5"/>
          <p:cNvSpPr txBox="1"/>
          <p:nvPr/>
        </p:nvSpPr>
        <p:spPr>
          <a:xfrm>
            <a:off x="2590896" y="0"/>
            <a:ext cx="7071167" cy="830997"/>
          </a:xfrm>
          <a:prstGeom prst="rect">
            <a:avLst/>
          </a:prstGeom>
          <a:noFill/>
        </p:spPr>
        <p:txBody>
          <a:bodyPr wrap="none" rtlCol="0">
            <a:spAutoFit/>
          </a:bodyPr>
          <a:lstStyle/>
          <a:p>
            <a:pPr algn="ctr"/>
            <a:r>
              <a:rPr lang="en-US" sz="2400" dirty="0">
                <a:latin typeface="Times New Roman" panose="02020603050405020304" pitchFamily="18" charset="0"/>
                <a:cs typeface="Times New Roman" panose="02020603050405020304" pitchFamily="18" charset="0"/>
              </a:rPr>
              <a:t>Schematic diagram of the technological cooling system </a:t>
            </a:r>
            <a:endParaRPr lang="ru-RU" sz="2400" dirty="0" smtClean="0">
              <a:latin typeface="Times New Roman" panose="02020603050405020304" pitchFamily="18" charset="0"/>
              <a:cs typeface="Times New Roman" panose="02020603050405020304" pitchFamily="18" charset="0"/>
            </a:endParaRPr>
          </a:p>
          <a:p>
            <a:pPr algn="ctr"/>
            <a:r>
              <a:rPr lang="en-US" sz="2400" dirty="0" smtClean="0">
                <a:latin typeface="Times New Roman" panose="02020603050405020304" pitchFamily="18" charset="0"/>
                <a:cs typeface="Times New Roman" panose="02020603050405020304" pitchFamily="18" charset="0"/>
              </a:rPr>
              <a:t>of </a:t>
            </a:r>
            <a:r>
              <a:rPr lang="en-US" sz="2400" dirty="0">
                <a:latin typeface="Times New Roman" panose="02020603050405020304" pitchFamily="18" charset="0"/>
                <a:cs typeface="Times New Roman" panose="02020603050405020304" pitchFamily="18" charset="0"/>
              </a:rPr>
              <a:t>the multi-purpose detector MPD of the NICA project</a:t>
            </a:r>
            <a:endParaRPr lang="ru-RU" sz="2400"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3117273" y="2930236"/>
            <a:ext cx="2005445" cy="367838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391391" y="1877291"/>
            <a:ext cx="1572491" cy="220633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5347854" y="1969957"/>
            <a:ext cx="2265796" cy="96027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2001983" y="2836146"/>
            <a:ext cx="947951" cy="15291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3711522" y="989593"/>
            <a:ext cx="999815" cy="98036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2040084" y="1479775"/>
            <a:ext cx="560315" cy="117633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305903" y="4502926"/>
            <a:ext cx="1810280" cy="210569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3714344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C:\Users\Руслан\Downloads\IMG_20240310_125223.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4221" y="83993"/>
            <a:ext cx="5326380" cy="399669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50" name="Picture 2" descr="IMG_20240210_2251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4221" y="4220902"/>
            <a:ext cx="2679700" cy="25805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IMG_20240210_22512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43287" y="83993"/>
            <a:ext cx="2668588" cy="20193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IMG_20240210_22515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76887" y="2247092"/>
            <a:ext cx="2647950" cy="21478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descr="IMG_20240210_22520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72664" y="83993"/>
            <a:ext cx="3401160" cy="431098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6" descr="IMG_20240210_22521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34471" y="4452848"/>
            <a:ext cx="2074660" cy="235250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7" descr="IMG_20240210_22522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99647" y="4448952"/>
            <a:ext cx="2552700" cy="235250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8" descr="IMG_20240210_22523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981110" y="4220902"/>
            <a:ext cx="2668588" cy="25844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17452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068632" y="297104"/>
            <a:ext cx="4137864" cy="468077"/>
          </a:xfrm>
          <a:prstGeom prst="rect">
            <a:avLst/>
          </a:prstGeom>
        </p:spPr>
        <p:txBody>
          <a:bodyPr wrap="none">
            <a:spAutoFit/>
          </a:bodyPr>
          <a:lstStyle/>
          <a:p>
            <a:pPr marR="269240" algn="ctr">
              <a:lnSpc>
                <a:spcPct val="107000"/>
              </a:lnSpc>
              <a:spcAft>
                <a:spcPts val="80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Satellite helium refrigerator</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Прямоугольник 4"/>
          <p:cNvSpPr/>
          <p:nvPr/>
        </p:nvSpPr>
        <p:spPr>
          <a:xfrm>
            <a:off x="249383" y="765181"/>
            <a:ext cx="8838252" cy="1277786"/>
          </a:xfrm>
          <a:prstGeom prst="rect">
            <a:avLst/>
          </a:prstGeom>
        </p:spPr>
        <p:txBody>
          <a:bodyPr wrap="square">
            <a:spAutoFit/>
          </a:bodyPr>
          <a:lstStyle/>
          <a:p>
            <a:pPr marR="269240" algn="just">
              <a:lnSpc>
                <a:spcPct val="107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One of the main elements of the magnetic cryogenic system is the satellite helium refrigerator (SHR). The satellite helium refrigerator is designed to supply gaseous and liquid helium to the control Dewar, and then to the superconducting solenoid coil of the MPD detector.</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Рисунок 5"/>
          <p:cNvPicPr/>
          <p:nvPr/>
        </p:nvPicPr>
        <p:blipFill>
          <a:blip r:embed="rId2"/>
          <a:stretch>
            <a:fillRect/>
          </a:stretch>
        </p:blipFill>
        <p:spPr>
          <a:xfrm>
            <a:off x="8987463" y="878664"/>
            <a:ext cx="2775585" cy="3679190"/>
          </a:xfrm>
          <a:prstGeom prst="rect">
            <a:avLst/>
          </a:prstGeom>
          <a:ln>
            <a:noFill/>
          </a:ln>
          <a:effectLst>
            <a:outerShdw blurRad="292100" dist="139700" dir="2700000" algn="tl" rotWithShape="0">
              <a:srgbClr val="333333">
                <a:alpha val="65000"/>
              </a:srgbClr>
            </a:outerShdw>
          </a:effectLst>
        </p:spPr>
      </p:pic>
      <p:sp>
        <p:nvSpPr>
          <p:cNvPr id="7" name="Прямоугольник 6"/>
          <p:cNvSpPr/>
          <p:nvPr/>
        </p:nvSpPr>
        <p:spPr>
          <a:xfrm>
            <a:off x="3150104" y="2156450"/>
            <a:ext cx="5837359" cy="2152256"/>
          </a:xfrm>
          <a:prstGeom prst="rect">
            <a:avLst/>
          </a:prstGeom>
        </p:spPr>
        <p:txBody>
          <a:bodyPr wrap="square">
            <a:spAutoFit/>
          </a:bodyPr>
          <a:lstStyle/>
          <a:p>
            <a:pPr marR="269240" algn="just">
              <a:lnSpc>
                <a:spcPct val="107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The satellite helium refrigerator has a cooling capacity of 100 W at 4.5 K. The normal operating pressure of compressed helium at the inlet, depending on the operating mode, is 13 bar(g) (max 16 bar(a)). The satellite helium refrigerator has optimal cooling stages, ensuring the most stable cooling of the superconducting detector coils to a temperature of 4.5 K.</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Рисунок 7"/>
          <p:cNvPicPr>
            <a:picLocks noChangeAspect="1"/>
          </p:cNvPicPr>
          <p:nvPr/>
        </p:nvPicPr>
        <p:blipFill>
          <a:blip r:embed="rId3"/>
          <a:stretch>
            <a:fillRect/>
          </a:stretch>
        </p:blipFill>
        <p:spPr>
          <a:xfrm>
            <a:off x="249383" y="2540808"/>
            <a:ext cx="2705904" cy="3758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aphicFrame>
        <p:nvGraphicFramePr>
          <p:cNvPr id="9" name="Таблица 8"/>
          <p:cNvGraphicFramePr>
            <a:graphicFrameLocks noGrp="1"/>
          </p:cNvGraphicFramePr>
          <p:nvPr>
            <p:extLst>
              <p:ext uri="{D42A27DB-BD31-4B8C-83A1-F6EECF244321}">
                <p14:modId xmlns:p14="http://schemas.microsoft.com/office/powerpoint/2010/main" val="2606576037"/>
              </p:ext>
            </p:extLst>
          </p:nvPr>
        </p:nvGraphicFramePr>
        <p:xfrm>
          <a:off x="3150104" y="5029535"/>
          <a:ext cx="8128000" cy="1630680"/>
        </p:xfrm>
        <a:graphic>
          <a:graphicData uri="http://schemas.openxmlformats.org/drawingml/2006/table">
            <a:tbl>
              <a:tblPr firstRow="1" bandRow="1">
                <a:tableStyleId>{5940675A-B579-460E-94D1-54222C63F5DA}</a:tableStyleId>
              </a:tblPr>
              <a:tblGrid>
                <a:gridCol w="5898342">
                  <a:extLst>
                    <a:ext uri="{9D8B030D-6E8A-4147-A177-3AD203B41FA5}">
                      <a16:colId xmlns:a16="http://schemas.microsoft.com/office/drawing/2014/main" xmlns="" val="950925782"/>
                    </a:ext>
                  </a:extLst>
                </a:gridCol>
                <a:gridCol w="2229658">
                  <a:extLst>
                    <a:ext uri="{9D8B030D-6E8A-4147-A177-3AD203B41FA5}">
                      <a16:colId xmlns:a16="http://schemas.microsoft.com/office/drawing/2014/main" xmlns="" val="4026801511"/>
                    </a:ext>
                  </a:extLst>
                </a:gridCol>
              </a:tblGrid>
              <a:tr h="370840">
                <a:tc>
                  <a:txBody>
                    <a:bodyPr/>
                    <a:lstStyle/>
                    <a:p>
                      <a:r>
                        <a:rPr lang="en-US" sz="1400" dirty="0" smtClean="0">
                          <a:latin typeface="Times New Roman" panose="02020603050405020304" pitchFamily="18" charset="0"/>
                          <a:cs typeface="Times New Roman" panose="02020603050405020304" pitchFamily="18" charset="0"/>
                        </a:rPr>
                        <a:t>Cooling power (helium mass flow 5 g/s, normal operation)</a:t>
                      </a:r>
                      <a:endParaRPr lang="ru-RU" sz="1400" dirty="0">
                        <a:latin typeface="Times New Roman" panose="02020603050405020304" pitchFamily="18" charset="0"/>
                        <a:cs typeface="Times New Roman" panose="02020603050405020304" pitchFamily="18" charset="0"/>
                      </a:endParaRPr>
                    </a:p>
                  </a:txBody>
                  <a:tcPr/>
                </a:tc>
                <a:tc>
                  <a:txBody>
                    <a:bodyPr/>
                    <a:lstStyle/>
                    <a:p>
                      <a:r>
                        <a:rPr lang="en-US" sz="1400" dirty="0" smtClean="0">
                          <a:latin typeface="Times New Roman" panose="02020603050405020304" pitchFamily="18" charset="0"/>
                          <a:cs typeface="Times New Roman" panose="02020603050405020304" pitchFamily="18" charset="0"/>
                        </a:rPr>
                        <a:t>100 W at 4.5 K (liquid helium)</a:t>
                      </a:r>
                      <a:endParaRPr lang="ru-RU"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2184148432"/>
                  </a:ext>
                </a:extLst>
              </a:tr>
              <a:tr h="370840">
                <a:tc>
                  <a:txBody>
                    <a:bodyPr/>
                    <a:lstStyle/>
                    <a:p>
                      <a:r>
                        <a:rPr lang="en-US" sz="1400" dirty="0" smtClean="0">
                          <a:latin typeface="Times New Roman" panose="02020603050405020304" pitchFamily="18" charset="0"/>
                          <a:cs typeface="Times New Roman" panose="02020603050405020304" pitchFamily="18" charset="0"/>
                        </a:rPr>
                        <a:t>Forward pressure</a:t>
                      </a:r>
                      <a:endParaRPr lang="ru-RU" sz="1400" dirty="0" smtClean="0">
                        <a:latin typeface="Times New Roman" panose="02020603050405020304" pitchFamily="18" charset="0"/>
                        <a:cs typeface="Times New Roman" panose="02020603050405020304" pitchFamily="18"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latin typeface="Times New Roman" panose="02020603050405020304" pitchFamily="18" charset="0"/>
                          <a:cs typeface="Times New Roman" panose="02020603050405020304" pitchFamily="18" charset="0"/>
                        </a:rPr>
                        <a:t>Max 16</a:t>
                      </a:r>
                      <a:r>
                        <a:rPr lang="ru-RU"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 bar(abs)</a:t>
                      </a:r>
                      <a:endParaRPr lang="ru-RU" sz="1400" dirty="0" smtClean="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3323798270"/>
                  </a:ext>
                </a:extLst>
              </a:tr>
              <a:tr h="370840">
                <a:tc>
                  <a:txBody>
                    <a:bodyPr/>
                    <a:lstStyle/>
                    <a:p>
                      <a:r>
                        <a:rPr lang="en-US" sz="1400" dirty="0" smtClean="0">
                          <a:latin typeface="Times New Roman" panose="02020603050405020304" pitchFamily="18" charset="0"/>
                          <a:cs typeface="Times New Roman" panose="02020603050405020304" pitchFamily="18" charset="0"/>
                        </a:rPr>
                        <a:t>Useful volume of helium reservoir</a:t>
                      </a:r>
                      <a:endParaRPr lang="ru-RU" sz="1400" dirty="0">
                        <a:latin typeface="Times New Roman" panose="02020603050405020304" pitchFamily="18" charset="0"/>
                        <a:cs typeface="Times New Roman" panose="02020603050405020304" pitchFamily="18" charset="0"/>
                      </a:endParaRPr>
                    </a:p>
                  </a:txBody>
                  <a:tcPr/>
                </a:tc>
                <a:tc>
                  <a:txBody>
                    <a:bodyPr/>
                    <a:lstStyle/>
                    <a:p>
                      <a:r>
                        <a:rPr lang="ru-RU" sz="1400" dirty="0" smtClean="0">
                          <a:latin typeface="Times New Roman" panose="02020603050405020304" pitchFamily="18" charset="0"/>
                          <a:cs typeface="Times New Roman" panose="02020603050405020304" pitchFamily="18" charset="0"/>
                        </a:rPr>
                        <a:t>160 </a:t>
                      </a:r>
                      <a:r>
                        <a:rPr lang="en-US" sz="1400" dirty="0" smtClean="0">
                          <a:latin typeface="Times New Roman" panose="02020603050405020304" pitchFamily="18" charset="0"/>
                          <a:cs typeface="Times New Roman" panose="02020603050405020304" pitchFamily="18" charset="0"/>
                        </a:rPr>
                        <a:t>l</a:t>
                      </a:r>
                      <a:endParaRPr lang="ru-RU"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515144898"/>
                  </a:ext>
                </a:extLst>
              </a:tr>
              <a:tr h="370840">
                <a:tc>
                  <a:txBody>
                    <a:bodyPr/>
                    <a:lstStyle/>
                    <a:p>
                      <a:r>
                        <a:rPr lang="en-US" sz="1400" dirty="0" smtClean="0">
                          <a:latin typeface="Times New Roman" panose="02020603050405020304" pitchFamily="18" charset="0"/>
                          <a:cs typeface="Times New Roman" panose="02020603050405020304" pitchFamily="18" charset="0"/>
                        </a:rPr>
                        <a:t>Useful volume of nitrogen reservoir</a:t>
                      </a:r>
                      <a:endParaRPr lang="ru-RU" sz="1400" dirty="0">
                        <a:latin typeface="Times New Roman" panose="02020603050405020304" pitchFamily="18" charset="0"/>
                        <a:cs typeface="Times New Roman" panose="02020603050405020304" pitchFamily="18" charset="0"/>
                      </a:endParaRPr>
                    </a:p>
                  </a:txBody>
                  <a:tcPr/>
                </a:tc>
                <a:tc>
                  <a:txBody>
                    <a:bodyPr/>
                    <a:lstStyle/>
                    <a:p>
                      <a:r>
                        <a:rPr lang="ru-RU" sz="1400" dirty="0" smtClean="0">
                          <a:latin typeface="Times New Roman" panose="02020603050405020304" pitchFamily="18" charset="0"/>
                          <a:cs typeface="Times New Roman" panose="02020603050405020304" pitchFamily="18" charset="0"/>
                        </a:rPr>
                        <a:t>125 </a:t>
                      </a:r>
                      <a:r>
                        <a:rPr lang="en-US" sz="1400" dirty="0" smtClean="0">
                          <a:latin typeface="Times New Roman" panose="02020603050405020304" pitchFamily="18" charset="0"/>
                          <a:cs typeface="Times New Roman" panose="02020603050405020304" pitchFamily="18" charset="0"/>
                        </a:rPr>
                        <a:t>l</a:t>
                      </a:r>
                      <a:endParaRPr lang="ru-RU"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541085981"/>
                  </a:ext>
                </a:extLst>
              </a:tr>
            </a:tbl>
          </a:graphicData>
        </a:graphic>
      </p:graphicFrame>
    </p:spTree>
    <p:extLst>
      <p:ext uri="{BB962C8B-B14F-4D97-AF65-F5344CB8AC3E}">
        <p14:creationId xmlns:p14="http://schemas.microsoft.com/office/powerpoint/2010/main" val="19564122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7435296" y="141316"/>
            <a:ext cx="1999650" cy="31014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Прямоугольник 4"/>
          <p:cNvSpPr/>
          <p:nvPr/>
        </p:nvSpPr>
        <p:spPr>
          <a:xfrm>
            <a:off x="3577972" y="291946"/>
            <a:ext cx="2425857" cy="468077"/>
          </a:xfrm>
          <a:prstGeom prst="rect">
            <a:avLst/>
          </a:prstGeom>
        </p:spPr>
        <p:txBody>
          <a:bodyPr wrap="none">
            <a:spAutoFit/>
          </a:bodyPr>
          <a:lstStyle/>
          <a:p>
            <a:pPr marR="269240" algn="ctr">
              <a:lnSpc>
                <a:spcPct val="107000"/>
              </a:lnSpc>
              <a:spcAft>
                <a:spcPts val="80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Control Dewar</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Прямоугольник 5"/>
          <p:cNvSpPr/>
          <p:nvPr/>
        </p:nvSpPr>
        <p:spPr>
          <a:xfrm>
            <a:off x="459529" y="944930"/>
            <a:ext cx="6799110" cy="1870512"/>
          </a:xfrm>
          <a:prstGeom prst="rect">
            <a:avLst/>
          </a:prstGeom>
        </p:spPr>
        <p:txBody>
          <a:bodyPr wrap="square">
            <a:spAutoFit/>
          </a:bodyPr>
          <a:lstStyle/>
          <a:p>
            <a:pPr marR="269240" algn="just">
              <a:lnSpc>
                <a:spcPct val="107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The control </a:t>
            </a:r>
            <a:r>
              <a:rPr lang="en-US" dirty="0" err="1">
                <a:latin typeface="Times New Roman" panose="02020603050405020304" pitchFamily="18" charset="0"/>
                <a:ea typeface="Calibri" panose="020F0502020204030204" pitchFamily="34" charset="0"/>
                <a:cs typeface="Times New Roman" panose="02020603050405020304" pitchFamily="18" charset="0"/>
              </a:rPr>
              <a:t>dewar</a:t>
            </a:r>
            <a:r>
              <a:rPr lang="en-US" dirty="0">
                <a:latin typeface="Times New Roman" panose="02020603050405020304" pitchFamily="18" charset="0"/>
                <a:ea typeface="Calibri" panose="020F0502020204030204" pitchFamily="34" charset="0"/>
                <a:cs typeface="Times New Roman" panose="02020603050405020304" pitchFamily="18" charset="0"/>
              </a:rPr>
              <a:t> is a functional block of the MPD magnetic cryogenic system. Control Dewar regulates the supply of cryogenic liquids to the magnet under appropriate thermodynamic conditions in accordance with operating modes, as well as the stable maintenance of helium cooling of the electrical input of low-temperature current leads.</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Рисунок 6"/>
          <p:cNvPicPr/>
          <p:nvPr/>
        </p:nvPicPr>
        <p:blipFill>
          <a:blip r:embed="rId3"/>
          <a:stretch>
            <a:fillRect/>
          </a:stretch>
        </p:blipFill>
        <p:spPr>
          <a:xfrm>
            <a:off x="645390" y="3278412"/>
            <a:ext cx="2849245" cy="3195955"/>
          </a:xfrm>
          <a:prstGeom prst="rect">
            <a:avLst/>
          </a:prstGeom>
        </p:spPr>
      </p:pic>
      <p:graphicFrame>
        <p:nvGraphicFramePr>
          <p:cNvPr id="8" name="Таблица 7"/>
          <p:cNvGraphicFramePr>
            <a:graphicFrameLocks noGrp="1"/>
          </p:cNvGraphicFramePr>
          <p:nvPr>
            <p:extLst>
              <p:ext uri="{D42A27DB-BD31-4B8C-83A1-F6EECF244321}">
                <p14:modId xmlns:p14="http://schemas.microsoft.com/office/powerpoint/2010/main" val="2425242343"/>
              </p:ext>
            </p:extLst>
          </p:nvPr>
        </p:nvGraphicFramePr>
        <p:xfrm>
          <a:off x="3962400" y="3436527"/>
          <a:ext cx="8128000" cy="3037840"/>
        </p:xfrm>
        <a:graphic>
          <a:graphicData uri="http://schemas.openxmlformats.org/drawingml/2006/table">
            <a:tbl>
              <a:tblPr firstRow="1" bandRow="1">
                <a:tableStyleId>{5940675A-B579-460E-94D1-54222C63F5DA}</a:tableStyleId>
              </a:tblPr>
              <a:tblGrid>
                <a:gridCol w="5638800">
                  <a:extLst>
                    <a:ext uri="{9D8B030D-6E8A-4147-A177-3AD203B41FA5}">
                      <a16:colId xmlns:a16="http://schemas.microsoft.com/office/drawing/2014/main" xmlns="" val="676014032"/>
                    </a:ext>
                  </a:extLst>
                </a:gridCol>
                <a:gridCol w="2489200">
                  <a:extLst>
                    <a:ext uri="{9D8B030D-6E8A-4147-A177-3AD203B41FA5}">
                      <a16:colId xmlns:a16="http://schemas.microsoft.com/office/drawing/2014/main" xmlns="" val="1843154524"/>
                    </a:ext>
                  </a:extLst>
                </a:gridCol>
              </a:tblGrid>
              <a:tr h="370840">
                <a:tc>
                  <a:txBody>
                    <a:bodyPr/>
                    <a:lstStyle/>
                    <a:p>
                      <a:r>
                        <a:rPr lang="en-US" sz="1400" dirty="0" smtClean="0">
                          <a:latin typeface="Times New Roman" panose="02020603050405020304" pitchFamily="18" charset="0"/>
                          <a:cs typeface="Times New Roman" panose="02020603050405020304" pitchFamily="18" charset="0"/>
                        </a:rPr>
                        <a:t>Cooling power (helium mass flow rate 5g/s depends on the satellite helium refrigerator</a:t>
                      </a:r>
                      <a:endParaRPr lang="ru-RU" sz="1400" dirty="0">
                        <a:latin typeface="Times New Roman" panose="02020603050405020304" pitchFamily="18" charset="0"/>
                        <a:cs typeface="Times New Roman" panose="02020603050405020304" pitchFamily="18" charset="0"/>
                      </a:endParaRPr>
                    </a:p>
                  </a:txBody>
                  <a:tcPr/>
                </a:tc>
                <a:tc>
                  <a:txBody>
                    <a:bodyPr/>
                    <a:lstStyle/>
                    <a:p>
                      <a:r>
                        <a:rPr lang="en-US" sz="1400" dirty="0" smtClean="0">
                          <a:latin typeface="Times New Roman" panose="02020603050405020304" pitchFamily="18" charset="0"/>
                          <a:cs typeface="Times New Roman" panose="02020603050405020304" pitchFamily="18" charset="0"/>
                        </a:rPr>
                        <a:t>100 W at 4.5 K (liquid helium)</a:t>
                      </a:r>
                      <a:endParaRPr lang="ru-RU"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2492520973"/>
                  </a:ext>
                </a:extLst>
              </a:tr>
              <a:tr h="370840">
                <a:tc>
                  <a:txBody>
                    <a:bodyPr/>
                    <a:lstStyle/>
                    <a:p>
                      <a:r>
                        <a:rPr lang="en-US" sz="1400" dirty="0" smtClean="0">
                          <a:latin typeface="Times New Roman" panose="02020603050405020304" pitchFamily="18" charset="0"/>
                          <a:cs typeface="Times New Roman" panose="02020603050405020304" pitchFamily="18" charset="0"/>
                        </a:rPr>
                        <a:t>Forward pressure</a:t>
                      </a:r>
                      <a:endParaRPr lang="ru-RU" sz="1400" dirty="0">
                        <a:latin typeface="Times New Roman" panose="02020603050405020304" pitchFamily="18" charset="0"/>
                        <a:cs typeface="Times New Roman" panose="02020603050405020304" pitchFamily="18" charset="0"/>
                      </a:endParaRPr>
                    </a:p>
                  </a:txBody>
                  <a:tcPr/>
                </a:tc>
                <a:tc>
                  <a:txBody>
                    <a:bodyPr/>
                    <a:lstStyle/>
                    <a:p>
                      <a:r>
                        <a:rPr lang="en-US" sz="1400" dirty="0" smtClean="0">
                          <a:latin typeface="Times New Roman" panose="02020603050405020304" pitchFamily="18" charset="0"/>
                          <a:cs typeface="Times New Roman" panose="02020603050405020304" pitchFamily="18" charset="0"/>
                        </a:rPr>
                        <a:t>Max 16</a:t>
                      </a:r>
                      <a:r>
                        <a:rPr lang="ru-RU"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 bar(abs)</a:t>
                      </a:r>
                      <a:endParaRPr lang="ru-RU"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2910992140"/>
                  </a:ext>
                </a:extLst>
              </a:tr>
              <a:tr h="370840">
                <a:tc>
                  <a:txBody>
                    <a:bodyPr/>
                    <a:lstStyle/>
                    <a:p>
                      <a:r>
                        <a:rPr lang="en-US" sz="1400" dirty="0" smtClean="0">
                          <a:latin typeface="Times New Roman" panose="02020603050405020304" pitchFamily="18" charset="0"/>
                          <a:cs typeface="Times New Roman" panose="02020603050405020304" pitchFamily="18" charset="0"/>
                        </a:rPr>
                        <a:t>Output of the He line from the control Dewar to the heater and the recovery line in the SGR</a:t>
                      </a:r>
                      <a:endParaRPr lang="ru-RU" sz="1400" dirty="0" smtClean="0">
                        <a:latin typeface="Times New Roman" panose="02020603050405020304" pitchFamily="18" charset="0"/>
                        <a:cs typeface="Times New Roman" panose="02020603050405020304" pitchFamily="18" charset="0"/>
                      </a:endParaRPr>
                    </a:p>
                  </a:txBody>
                  <a:tcPr/>
                </a:tc>
                <a:tc>
                  <a:txBody>
                    <a:bodyPr/>
                    <a:lstStyle/>
                    <a:p>
                      <a:r>
                        <a:rPr lang="en-US" sz="1400" b="0" i="0" kern="1200" dirty="0" smtClean="0">
                          <a:solidFill>
                            <a:schemeClr val="tx1"/>
                          </a:solidFill>
                          <a:effectLst/>
                          <a:latin typeface="Times New Roman" panose="02020603050405020304" pitchFamily="18" charset="0"/>
                          <a:ea typeface="+mn-ea"/>
                          <a:cs typeface="Times New Roman" panose="02020603050405020304" pitchFamily="18" charset="0"/>
                        </a:rPr>
                        <a:t>1.</a:t>
                      </a:r>
                      <a:r>
                        <a:rPr lang="ru-RU" sz="1400" b="0" i="0" kern="1200" dirty="0" smtClean="0">
                          <a:solidFill>
                            <a:schemeClr val="tx1"/>
                          </a:solidFill>
                          <a:effectLst/>
                          <a:latin typeface="Times New Roman" panose="02020603050405020304" pitchFamily="18" charset="0"/>
                          <a:ea typeface="+mn-ea"/>
                          <a:cs typeface="Times New Roman" panose="02020603050405020304" pitchFamily="18" charset="0"/>
                        </a:rPr>
                        <a:t>4</a:t>
                      </a:r>
                      <a:r>
                        <a:rPr lang="ru-RU" sz="1400" b="0" i="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400" b="0" i="0" kern="1200" dirty="0" smtClean="0">
                          <a:solidFill>
                            <a:schemeClr val="tx1"/>
                          </a:solidFill>
                          <a:effectLst/>
                          <a:latin typeface="Times New Roman" panose="02020603050405020304" pitchFamily="18" charset="0"/>
                          <a:ea typeface="+mn-ea"/>
                          <a:cs typeface="Times New Roman" panose="02020603050405020304" pitchFamily="18" charset="0"/>
                        </a:rPr>
                        <a:t>bar(a)</a:t>
                      </a:r>
                      <a:endParaRPr lang="ru-RU"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538503167"/>
                  </a:ext>
                </a:extLst>
              </a:tr>
              <a:tr h="370840">
                <a:tc>
                  <a:txBody>
                    <a:bodyPr/>
                    <a:lstStyle/>
                    <a:p>
                      <a:r>
                        <a:rPr lang="en-US" sz="1400" dirty="0" smtClean="0">
                          <a:latin typeface="Times New Roman" panose="02020603050405020304" pitchFamily="18" charset="0"/>
                          <a:cs typeface="Times New Roman" panose="02020603050405020304" pitchFamily="18" charset="0"/>
                        </a:rPr>
                        <a:t>Peripherals LN2 – thermal shield</a:t>
                      </a:r>
                      <a:endParaRPr lang="ru-RU" sz="1400" dirty="0">
                        <a:latin typeface="Times New Roman" panose="02020603050405020304" pitchFamily="18" charset="0"/>
                        <a:cs typeface="Times New Roman" panose="02020603050405020304" pitchFamily="18" charset="0"/>
                      </a:endParaRPr>
                    </a:p>
                  </a:txBody>
                  <a:tcPr/>
                </a:tc>
                <a:tc>
                  <a:txBody>
                    <a:bodyPr/>
                    <a:lstStyle/>
                    <a:p>
                      <a:r>
                        <a:rPr lang="en-US" sz="1400" dirty="0" smtClean="0">
                          <a:latin typeface="Times New Roman" panose="02020603050405020304" pitchFamily="18" charset="0"/>
                          <a:cs typeface="Times New Roman" panose="02020603050405020304" pitchFamily="18" charset="0"/>
                        </a:rPr>
                        <a:t>2.5 bar(a</a:t>
                      </a:r>
                      <a:r>
                        <a:rPr lang="ru-RU" sz="1400" dirty="0" smtClean="0">
                          <a:latin typeface="Times New Roman" panose="02020603050405020304" pitchFamily="18" charset="0"/>
                          <a:cs typeface="Times New Roman" panose="02020603050405020304" pitchFamily="18" charset="0"/>
                        </a:rPr>
                        <a:t>)</a:t>
                      </a:r>
                      <a:endParaRPr lang="ru-RU"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501239697"/>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latin typeface="Times New Roman" panose="02020603050405020304" pitchFamily="18" charset="0"/>
                          <a:cs typeface="Times New Roman" panose="02020603050405020304" pitchFamily="18" charset="0"/>
                        </a:rPr>
                        <a:t>Maximum pressure in the helium reservoir</a:t>
                      </a:r>
                      <a:endParaRPr lang="ru-RU" sz="1400" dirty="0" smtClean="0">
                        <a:latin typeface="Times New Roman" panose="02020603050405020304" pitchFamily="18" charset="0"/>
                        <a:cs typeface="Times New Roman" panose="02020603050405020304" pitchFamily="18" charset="0"/>
                      </a:endParaRPr>
                    </a:p>
                  </a:txBody>
                  <a:tcPr/>
                </a:tc>
                <a:tc>
                  <a:txBody>
                    <a:bodyPr/>
                    <a:lstStyle/>
                    <a:p>
                      <a:r>
                        <a:rPr lang="en-US" sz="1400" dirty="0" smtClean="0">
                          <a:latin typeface="Times New Roman" panose="02020603050405020304" pitchFamily="18" charset="0"/>
                          <a:cs typeface="Times New Roman" panose="02020603050405020304" pitchFamily="18" charset="0"/>
                        </a:rPr>
                        <a:t>1.4 bar(a) valve</a:t>
                      </a:r>
                    </a:p>
                    <a:p>
                      <a:r>
                        <a:rPr lang="en-US" sz="1400" dirty="0" smtClean="0">
                          <a:latin typeface="Times New Roman" panose="02020603050405020304" pitchFamily="18" charset="0"/>
                          <a:cs typeface="Times New Roman" panose="02020603050405020304" pitchFamily="18" charset="0"/>
                        </a:rPr>
                        <a:t>1.5 bar membrane</a:t>
                      </a:r>
                      <a:endParaRPr lang="ru-RU"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134849233"/>
                  </a:ext>
                </a:extLst>
              </a:tr>
              <a:tr h="370840">
                <a:tc>
                  <a:txBody>
                    <a:bodyPr/>
                    <a:lstStyle/>
                    <a:p>
                      <a:r>
                        <a:rPr lang="en-US" sz="1400" dirty="0" smtClean="0">
                          <a:latin typeface="Times New Roman" panose="02020603050405020304" pitchFamily="18" charset="0"/>
                          <a:cs typeface="Times New Roman" panose="02020603050405020304" pitchFamily="18" charset="0"/>
                        </a:rPr>
                        <a:t>Low pressure line from current conductors</a:t>
                      </a:r>
                      <a:endParaRPr lang="ru-RU" sz="1400" dirty="0">
                        <a:latin typeface="Times New Roman" panose="02020603050405020304" pitchFamily="18" charset="0"/>
                        <a:cs typeface="Times New Roman" panose="02020603050405020304" pitchFamily="18" charset="0"/>
                      </a:endParaRPr>
                    </a:p>
                  </a:txBody>
                  <a:tcPr/>
                </a:tc>
                <a:tc>
                  <a:txBody>
                    <a:bodyPr/>
                    <a:lstStyle/>
                    <a:p>
                      <a:r>
                        <a:rPr lang="en-US" sz="1400" dirty="0" smtClean="0">
                          <a:latin typeface="Times New Roman" panose="02020603050405020304" pitchFamily="18" charset="0"/>
                          <a:cs typeface="Times New Roman" panose="02020603050405020304" pitchFamily="18" charset="0"/>
                        </a:rPr>
                        <a:t>1.5 bar(a)</a:t>
                      </a:r>
                      <a:endParaRPr lang="ru-RU"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511097461"/>
                  </a:ext>
                </a:extLst>
              </a:tr>
              <a:tr h="370840">
                <a:tc>
                  <a:txBody>
                    <a:bodyPr/>
                    <a:lstStyle/>
                    <a:p>
                      <a:r>
                        <a:rPr lang="en-US" sz="1400" dirty="0" smtClean="0">
                          <a:latin typeface="Times New Roman" panose="02020603050405020304" pitchFamily="18" charset="0"/>
                          <a:cs typeface="Times New Roman" panose="02020603050405020304" pitchFamily="18" charset="0"/>
                        </a:rPr>
                        <a:t>Useful volume of helium reservoir</a:t>
                      </a:r>
                      <a:endParaRPr lang="ru-RU" sz="1400" dirty="0">
                        <a:latin typeface="Times New Roman" panose="02020603050405020304" pitchFamily="18" charset="0"/>
                        <a:cs typeface="Times New Roman" panose="02020603050405020304" pitchFamily="18" charset="0"/>
                      </a:endParaRPr>
                    </a:p>
                  </a:txBody>
                  <a:tcPr/>
                </a:tc>
                <a:tc>
                  <a:txBody>
                    <a:bodyPr/>
                    <a:lstStyle/>
                    <a:p>
                      <a:r>
                        <a:rPr lang="ru-RU" sz="1400" dirty="0" smtClean="0">
                          <a:latin typeface="Times New Roman" panose="02020603050405020304" pitchFamily="18" charset="0"/>
                          <a:cs typeface="Times New Roman" panose="02020603050405020304" pitchFamily="18" charset="0"/>
                        </a:rPr>
                        <a:t>250</a:t>
                      </a:r>
                      <a:r>
                        <a:rPr lang="ru-RU" sz="1400" baseline="0" dirty="0" smtClean="0">
                          <a:latin typeface="Times New Roman" panose="02020603050405020304" pitchFamily="18" charset="0"/>
                          <a:cs typeface="Times New Roman" panose="02020603050405020304" pitchFamily="18" charset="0"/>
                        </a:rPr>
                        <a:t> </a:t>
                      </a:r>
                      <a:r>
                        <a:rPr lang="en-US" sz="1400" baseline="0" dirty="0" smtClean="0">
                          <a:latin typeface="Times New Roman" panose="02020603050405020304" pitchFamily="18" charset="0"/>
                          <a:cs typeface="Times New Roman" panose="02020603050405020304" pitchFamily="18" charset="0"/>
                        </a:rPr>
                        <a:t>l</a:t>
                      </a:r>
                      <a:endParaRPr lang="ru-RU"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2994435602"/>
                  </a:ext>
                </a:extLst>
              </a:tr>
            </a:tbl>
          </a:graphicData>
        </a:graphic>
      </p:graphicFrame>
      <p:pic>
        <p:nvPicPr>
          <p:cNvPr id="10" name="Рисунок 9"/>
          <p:cNvPicPr>
            <a:picLocks noChangeAspect="1"/>
          </p:cNvPicPr>
          <p:nvPr/>
        </p:nvPicPr>
        <p:blipFill>
          <a:blip r:embed="rId4"/>
          <a:stretch>
            <a:fillRect/>
          </a:stretch>
        </p:blipFill>
        <p:spPr>
          <a:xfrm>
            <a:off x="9772111" y="474917"/>
            <a:ext cx="2056900" cy="2767824"/>
          </a:xfrm>
          <a:prstGeom prst="rect">
            <a:avLst/>
          </a:prstGeom>
        </p:spPr>
      </p:pic>
    </p:spTree>
    <p:extLst>
      <p:ext uri="{BB962C8B-B14F-4D97-AF65-F5344CB8AC3E}">
        <p14:creationId xmlns:p14="http://schemas.microsoft.com/office/powerpoint/2010/main" val="500779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43127</TotalTime>
  <Words>1559</Words>
  <Application>Microsoft Office PowerPoint</Application>
  <PresentationFormat>Широкоэкранный</PresentationFormat>
  <Paragraphs>154</Paragraphs>
  <Slides>20</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20</vt:i4>
      </vt:variant>
    </vt:vector>
  </HeadingPairs>
  <TitlesOfParts>
    <vt:vector size="26" baseType="lpstr">
      <vt:lpstr>Arial</vt:lpstr>
      <vt:lpstr>Calibri</vt:lpstr>
      <vt:lpstr>Times New Roman</vt:lpstr>
      <vt:lpstr>Trebuchet MS</vt:lpstr>
      <vt:lpstr>Wingdings 3</vt:lpstr>
      <vt:lpstr>Аспект</vt:lpstr>
      <vt:lpstr>The annual scientific conference of young  scientists and specialists "Alushta-24" Crimea 2024   «ENGINEERING AND TECHNOLOGICAL SYSTEMS OF THE MAGNETIC CRYOGENIC SYSTEM OF THE MULTI-PURPOSE DETECTOR MPD OF THE NICA PROJECT»</vt:lpstr>
      <vt:lpstr> </vt:lpstr>
      <vt:lpstr>Technical data of the MPD multi-purpose detector</vt:lpstr>
      <vt:lpstr>Control diagram of the engineering and technological system of the MPD multi-purpose detector</vt:lpstr>
      <vt:lpstr>Magnetic cryogenic system of the multi-purpose detector MPD of the NICA project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Thank you for your attention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Одиннадцатая Российская студенческая научно-техническая конференция «Вакуумная техника и технология» г. Казань  «Вакуумный стенд сателлитного гелиевого рефрижератора магнитно- -криостатной системы»</dc:title>
  <dc:creator>Хабибулин</dc:creator>
  <cp:lastModifiedBy>Ruslan</cp:lastModifiedBy>
  <cp:revision>211</cp:revision>
  <cp:lastPrinted>2024-03-25T14:43:24Z</cp:lastPrinted>
  <dcterms:created xsi:type="dcterms:W3CDTF">2023-03-27T14:35:53Z</dcterms:created>
  <dcterms:modified xsi:type="dcterms:W3CDTF">2024-06-12T08:21:33Z</dcterms:modified>
</cp:coreProperties>
</file>