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8" r:id="rId1"/>
  </p:sldMasterIdLst>
  <p:notesMasterIdLst>
    <p:notesMasterId r:id="rId29"/>
  </p:notesMasterIdLst>
  <p:sldIdLst>
    <p:sldId id="256" r:id="rId2"/>
    <p:sldId id="318" r:id="rId3"/>
    <p:sldId id="322" r:id="rId4"/>
    <p:sldId id="371" r:id="rId5"/>
    <p:sldId id="330" r:id="rId6"/>
    <p:sldId id="372" r:id="rId7"/>
    <p:sldId id="267" r:id="rId8"/>
    <p:sldId id="509" r:id="rId9"/>
    <p:sldId id="348" r:id="rId10"/>
    <p:sldId id="367" r:id="rId11"/>
    <p:sldId id="351" r:id="rId12"/>
    <p:sldId id="357" r:id="rId13"/>
    <p:sldId id="366" r:id="rId14"/>
    <p:sldId id="369" r:id="rId15"/>
    <p:sldId id="349" r:id="rId16"/>
    <p:sldId id="368" r:id="rId17"/>
    <p:sldId id="350" r:id="rId18"/>
    <p:sldId id="359" r:id="rId19"/>
    <p:sldId id="656" r:id="rId20"/>
    <p:sldId id="360" r:id="rId21"/>
    <p:sldId id="361" r:id="rId22"/>
    <p:sldId id="364" r:id="rId23"/>
    <p:sldId id="363" r:id="rId24"/>
    <p:sldId id="257" r:id="rId25"/>
    <p:sldId id="258" r:id="rId26"/>
    <p:sldId id="654" r:id="rId27"/>
    <p:sldId id="353" r:id="rId28"/>
  </p:sldIdLst>
  <p:sldSz cx="8640763" cy="486092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1">
          <p15:clr>
            <a:srgbClr val="A4A3A4"/>
          </p15:clr>
        </p15:guide>
        <p15:guide id="2" pos="27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3300"/>
    <a:srgbClr val="5AB414"/>
    <a:srgbClr val="80BF44"/>
    <a:srgbClr val="0948E7"/>
    <a:srgbClr val="3399FF"/>
    <a:srgbClr val="B2B2B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2" autoAdjust="0"/>
    <p:restoredTop sz="87013" autoAdjust="0"/>
  </p:normalViewPr>
  <p:slideViewPr>
    <p:cSldViewPr>
      <p:cViewPr varScale="1">
        <p:scale>
          <a:sx n="138" d="100"/>
          <a:sy n="138" d="100"/>
        </p:scale>
        <p:origin x="918" y="102"/>
      </p:cViewPr>
      <p:guideLst>
        <p:guide orient="horz" pos="1531"/>
        <p:guide pos="27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3302F26-6739-4419-99C6-22F23A3C62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428244-ECB1-48C9-8846-FD7486D7E8A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FC61B3-F43B-4533-A121-EF2F137C5BA5}" type="datetimeFigureOut">
              <a:rPr lang="ru-RU"/>
              <a:pPr>
                <a:defRPr/>
              </a:pPr>
              <a:t>06.06.2024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DBBF3448-9DFA-4A18-A2E0-A38BCAF6E7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0EAF3CD8-05B8-4F9A-8709-E97CAF1C7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1F3139-6EC1-4224-B37A-B976506F53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998E34-F182-432B-9F67-FBFFEE465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F518AA-C577-4FAA-96E5-5981323599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>
            <a:extLst>
              <a:ext uri="{FF2B5EF4-FFF2-40B4-BE49-F238E27FC236}">
                <a16:creationId xmlns:a16="http://schemas.microsoft.com/office/drawing/2014/main" id="{69EFE9FE-B9B7-444D-A0DB-155885C4D0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>
            <a:extLst>
              <a:ext uri="{FF2B5EF4-FFF2-40B4-BE49-F238E27FC236}">
                <a16:creationId xmlns:a16="http://schemas.microsoft.com/office/drawing/2014/main" id="{17B14130-5494-41D6-B16E-D2A526FBCE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61444" name="Номер слайда 3">
            <a:extLst>
              <a:ext uri="{FF2B5EF4-FFF2-40B4-BE49-F238E27FC236}">
                <a16:creationId xmlns:a16="http://schemas.microsoft.com/office/drawing/2014/main" id="{7B80C596-E117-4BE4-A882-6DCD69F0C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569ADB-7266-4045-BE04-D81B8C9E0ACD}" type="slidenum">
              <a:rPr lang="ru-RU" altLang="ru-RU" sz="1200"/>
              <a:pPr/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>
            <a:extLst>
              <a:ext uri="{FF2B5EF4-FFF2-40B4-BE49-F238E27FC236}">
                <a16:creationId xmlns:a16="http://schemas.microsoft.com/office/drawing/2014/main" id="{89AA82F9-4BA5-4852-9116-EBF01C01FC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>
            <a:extLst>
              <a:ext uri="{FF2B5EF4-FFF2-40B4-BE49-F238E27FC236}">
                <a16:creationId xmlns:a16="http://schemas.microsoft.com/office/drawing/2014/main" id="{37CE4D73-338F-4CDE-B311-1527C4C190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ctr" eaLnBrk="1" hangingPunct="1">
              <a:spcBef>
                <a:spcPct val="0"/>
              </a:spcBef>
              <a:buClr>
                <a:srgbClr val="C00000"/>
              </a:buClr>
            </a:pPr>
            <a:endParaRPr lang="ru-RU" altLang="ru-RU" dirty="0"/>
          </a:p>
          <a:p>
            <a:r>
              <a:rPr lang="ru-RU" altLang="ru-RU" dirty="0"/>
              <a:t>Все современные виды дальней связи (интернет, GPS, связь специального назначения и др.) используют радиоэлектронные системы космических аппаратов (спутников), находящихся в зоне радиационных поясов Земли. В состав радиоэлектронных систем спутников входят электронные</a:t>
            </a:r>
            <a:r>
              <a:rPr lang="ru-RU" altLang="ru-RU" baseline="0" dirty="0"/>
              <a:t> компоненты</a:t>
            </a:r>
            <a:r>
              <a:rPr lang="ru-RU" altLang="ru-RU" dirty="0"/>
              <a:t>, которые в условиях длительного космического полета (10-15 лет) подвергаются непрерывному воздействию ионизирующего излучения космических лучей. В связи с большой энергией всех компонентов космических лучей (~ МэВ) они обладают высокой проникающей способностью и могут существенно изменить параметры полупроводниковых интегральных схем и привести к отказу систем связи при их длительной работе в космосе.</a:t>
            </a:r>
          </a:p>
          <a:p>
            <a:r>
              <a:rPr lang="ru-RU" altLang="ru-RU" dirty="0"/>
              <a:t>Космические лучи – поток заряженных частиц высокой энергии. </a:t>
            </a:r>
          </a:p>
          <a:p>
            <a:r>
              <a:rPr lang="ru-RU" altLang="ru-RU" dirty="0"/>
              <a:t>Состав галактических космических лучей :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83% протонов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13% альфа частиц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3% электронов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 тяжелых ионов (Z&gt;4) </a:t>
            </a:r>
          </a:p>
        </p:txBody>
      </p:sp>
      <p:sp>
        <p:nvSpPr>
          <p:cNvPr id="87044" name="Номер слайда 3">
            <a:extLst>
              <a:ext uri="{FF2B5EF4-FFF2-40B4-BE49-F238E27FC236}">
                <a16:creationId xmlns:a16="http://schemas.microsoft.com/office/drawing/2014/main" id="{D5E5B17E-4593-4B45-A832-E8C6CC3E8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666E98-6BB2-4312-B176-032C295429A6}" type="slidenum">
              <a:rPr lang="ru-RU" altLang="ru-RU" sz="1200"/>
              <a:pPr/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>
            <a:extLst>
              <a:ext uri="{FF2B5EF4-FFF2-40B4-BE49-F238E27FC236}">
                <a16:creationId xmlns:a16="http://schemas.microsoft.com/office/drawing/2014/main" id="{16B0CC27-1B46-4346-88E4-566D952F10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>
            <a:extLst>
              <a:ext uri="{FF2B5EF4-FFF2-40B4-BE49-F238E27FC236}">
                <a16:creationId xmlns:a16="http://schemas.microsoft.com/office/drawing/2014/main" id="{585EFE99-A6FF-4A6C-9323-51CE921C7C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  <a:buClr>
                <a:srgbClr val="C00000"/>
              </a:buClr>
            </a:pPr>
            <a:endParaRPr lang="ru-RU" altLang="ru-RU" dirty="0"/>
          </a:p>
          <a:p>
            <a:r>
              <a:rPr lang="ru-RU" altLang="ru-RU" dirty="0"/>
              <a:t>Основным методом определения уровней стойкости бортовой аппаратуры (БА) и комплектующей ее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электронной компонентной базе  (</a:t>
            </a:r>
            <a:r>
              <a:rPr lang="ru-RU" altLang="ru-RU" dirty="0"/>
              <a:t>ЭКБ) является испытания.</a:t>
            </a:r>
          </a:p>
          <a:p>
            <a:r>
              <a:rPr lang="ru-RU" altLang="ru-RU" dirty="0"/>
              <a:t>Испытательные средства по контролю стойкости ЭКБ, узлов и модулей к воздействию тяжелых заряженных частиц, представляющие собой совокупность испытательных и технологических стендов с комплектом нормативно-методического и программного обеспечения.</a:t>
            </a:r>
          </a:p>
          <a:p>
            <a:pPr eaLnBrk="1" hangingPunct="1">
              <a:spcBef>
                <a:spcPct val="0"/>
              </a:spcBef>
            </a:pPr>
            <a:endParaRPr lang="en-US" altLang="ru-RU" dirty="0"/>
          </a:p>
          <a:p>
            <a:pPr eaLnBrk="1" hangingPunct="1">
              <a:spcBef>
                <a:spcPct val="0"/>
              </a:spcBef>
            </a:pPr>
            <a:r>
              <a:rPr lang="ru-RU" altLang="ru-RU" dirty="0"/>
              <a:t>Пример канала, с У400М(отвод низкой энергии).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88068" name="Номер слайда 3">
            <a:extLst>
              <a:ext uri="{FF2B5EF4-FFF2-40B4-BE49-F238E27FC236}">
                <a16:creationId xmlns:a16="http://schemas.microsoft.com/office/drawing/2014/main" id="{2679AF10-E504-4578-9C7C-3FE07A3EE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39EC35-ABE2-4C62-ABEC-4E8AF5879384}" type="slidenum">
              <a:rPr lang="ru-RU" altLang="ru-RU" sz="1200"/>
              <a:pPr/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>
            <a:extLst>
              <a:ext uri="{FF2B5EF4-FFF2-40B4-BE49-F238E27FC236}">
                <a16:creationId xmlns:a16="http://schemas.microsoft.com/office/drawing/2014/main" id="{169A6E55-1BEE-47A7-8A9A-313D5B2A5E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>
            <a:extLst>
              <a:ext uri="{FF2B5EF4-FFF2-40B4-BE49-F238E27FC236}">
                <a16:creationId xmlns:a16="http://schemas.microsoft.com/office/drawing/2014/main" id="{F9446B67-C3A1-4D4A-80A8-6F9907D450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Под действием радиации в микросхемах наблюдаются радиационные отказы двух видов: </a:t>
            </a:r>
          </a:p>
          <a:p>
            <a:r>
              <a:rPr lang="en-US" altLang="ru-RU" dirty="0"/>
              <a:t>--</a:t>
            </a:r>
            <a:r>
              <a:rPr lang="ru-RU" altLang="ru-RU" dirty="0"/>
              <a:t>накопление дозы радиации,</a:t>
            </a:r>
          </a:p>
          <a:p>
            <a:r>
              <a:rPr lang="en-US" altLang="ru-RU" dirty="0"/>
              <a:t>--</a:t>
            </a:r>
            <a:r>
              <a:rPr lang="ru-RU" altLang="ru-RU" dirty="0"/>
              <a:t>попадание единичного иона с высокой энергией.</a:t>
            </a:r>
          </a:p>
          <a:p>
            <a:r>
              <a:rPr lang="ru-RU" altLang="ru-RU" dirty="0"/>
              <a:t>Связи с эти проводятся испытания ЭКБ различными методиками испытания.</a:t>
            </a:r>
          </a:p>
          <a:p>
            <a:r>
              <a:rPr lang="ru-RU" altLang="ru-RU" dirty="0"/>
              <a:t>В камеру </a:t>
            </a:r>
            <a:r>
              <a:rPr lang="ru-RU" altLang="ru-RU" dirty="0" err="1"/>
              <a:t>устонавливается</a:t>
            </a:r>
            <a:r>
              <a:rPr lang="ru-RU" altLang="ru-RU" dirty="0"/>
              <a:t> тестируемый образец</a:t>
            </a:r>
          </a:p>
          <a:p>
            <a:r>
              <a:rPr lang="ru-RU" altLang="ru-RU" dirty="0"/>
              <a:t>Интенсивность замеряется из среднего значения 6-и </a:t>
            </a:r>
            <a:r>
              <a:rPr lang="ru-RU" altLang="ru-RU" dirty="0" err="1"/>
              <a:t>сцинциляционных</a:t>
            </a:r>
            <a:r>
              <a:rPr lang="ru-RU" altLang="ru-RU" dirty="0"/>
              <a:t> детекторов- отображает количество ионов на 1 </a:t>
            </a:r>
            <a:r>
              <a:rPr lang="ru-RU" altLang="ru-RU" dirty="0" err="1"/>
              <a:t>квсм</a:t>
            </a:r>
            <a:r>
              <a:rPr lang="ru-RU" altLang="ru-RU" dirty="0"/>
              <a:t> показания дублируются трековыми детекторами (</a:t>
            </a:r>
            <a:r>
              <a:rPr lang="ru-RU" altLang="ru-RU" dirty="0" err="1"/>
              <a:t>ловсановой</a:t>
            </a:r>
            <a:r>
              <a:rPr lang="ru-RU" altLang="ru-RU" dirty="0"/>
              <a:t> пленкой посчитанной в дальнейшем на микроскопе, нужно для того чтобы отслеживать деградацию </a:t>
            </a:r>
            <a:r>
              <a:rPr lang="ru-RU" altLang="ru-RU" dirty="0" err="1"/>
              <a:t>сцинциляторных</a:t>
            </a:r>
            <a:r>
              <a:rPr lang="ru-RU" altLang="ru-RU" dirty="0"/>
              <a:t> детекторов ). Во время сеанса </a:t>
            </a:r>
            <a:r>
              <a:rPr lang="ru-RU" altLang="ru-RU" dirty="0" err="1"/>
              <a:t>пишеться</a:t>
            </a:r>
            <a:r>
              <a:rPr lang="ru-RU" altLang="ru-RU" dirty="0"/>
              <a:t> тренд потока и суммарный </a:t>
            </a:r>
            <a:r>
              <a:rPr lang="ru-RU" altLang="ru-RU" dirty="0" err="1"/>
              <a:t>флюенс</a:t>
            </a:r>
            <a:r>
              <a:rPr lang="ru-RU" altLang="ru-RU" dirty="0"/>
              <a:t>. 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89092" name="Номер слайда 3">
            <a:extLst>
              <a:ext uri="{FF2B5EF4-FFF2-40B4-BE49-F238E27FC236}">
                <a16:creationId xmlns:a16="http://schemas.microsoft.com/office/drawing/2014/main" id="{97E92A52-97A7-4ABD-92E0-2E09DDFB1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2E7D17-95F3-4E4B-8D53-1C4836647D6B}" type="slidenum">
              <a:rPr lang="ru-RU" altLang="ru-RU" sz="1200"/>
              <a:pPr/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>
            <a:extLst>
              <a:ext uri="{FF2B5EF4-FFF2-40B4-BE49-F238E27FC236}">
                <a16:creationId xmlns:a16="http://schemas.microsoft.com/office/drawing/2014/main" id="{D8492BE2-817D-4D20-8A72-1433E2AF7B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>
            <a:extLst>
              <a:ext uri="{FF2B5EF4-FFF2-40B4-BE49-F238E27FC236}">
                <a16:creationId xmlns:a16="http://schemas.microsoft.com/office/drawing/2014/main" id="{FFE538ED-99EA-46C2-9180-04D28E5331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Для измерения энергии применяется времяпролетный метод измерения</a:t>
            </a:r>
          </a:p>
          <a:p>
            <a:r>
              <a:rPr lang="ru-RU" altLang="ru-RU" dirty="0"/>
              <a:t>Суть измерения энергии это измерения времени пролета иона между двумя </a:t>
            </a:r>
            <a:r>
              <a:rPr lang="ru-RU" altLang="ru-RU" dirty="0" err="1"/>
              <a:t>сцинциляционными</a:t>
            </a:r>
            <a:r>
              <a:rPr lang="ru-RU" altLang="ru-RU" dirty="0"/>
              <a:t> детекторами на определенном расстоянии .  </a:t>
            </a:r>
            <a:r>
              <a:rPr lang="ru-RU" altLang="ru-RU" dirty="0" err="1"/>
              <a:t>Опускаеться</a:t>
            </a:r>
            <a:r>
              <a:rPr lang="ru-RU" altLang="ru-RU" dirty="0"/>
              <a:t> детектор в пучок, далее сигнал из детектора поступает на Время Цифровой </a:t>
            </a:r>
            <a:r>
              <a:rPr lang="ru-RU" altLang="ru-RU" dirty="0" err="1"/>
              <a:t>Преоброзователь</a:t>
            </a:r>
            <a:r>
              <a:rPr lang="ru-RU" altLang="ru-RU" dirty="0"/>
              <a:t>. Далее программа </a:t>
            </a:r>
            <a:r>
              <a:rPr lang="ru-RU" altLang="ru-RU" dirty="0" err="1"/>
              <a:t>общитывает</a:t>
            </a:r>
            <a:r>
              <a:rPr lang="ru-RU" altLang="ru-RU" dirty="0"/>
              <a:t> энергию.   Кабели детекторов </a:t>
            </a:r>
            <a:r>
              <a:rPr lang="ru-RU" altLang="ru-RU" dirty="0" err="1"/>
              <a:t>обезательно</a:t>
            </a:r>
            <a:r>
              <a:rPr lang="ru-RU" altLang="ru-RU" dirty="0"/>
              <a:t> должны быть калиброваны, чтобы не было задержки. ПРИМЕР</a:t>
            </a:r>
            <a:r>
              <a:rPr lang="en-US" altLang="ru-RU" dirty="0"/>
              <a:t> </a:t>
            </a:r>
            <a:r>
              <a:rPr lang="ru-RU" altLang="ru-RU" dirty="0"/>
              <a:t>измерения энергии на базе циклотрона у400м, расстояние между детекторами 3,6м. </a:t>
            </a:r>
          </a:p>
          <a:p>
            <a:endParaRPr lang="ru-RU" altLang="ru-RU" dirty="0"/>
          </a:p>
        </p:txBody>
      </p:sp>
      <p:sp>
        <p:nvSpPr>
          <p:cNvPr id="90116" name="Номер слайда 3">
            <a:extLst>
              <a:ext uri="{FF2B5EF4-FFF2-40B4-BE49-F238E27FC236}">
                <a16:creationId xmlns:a16="http://schemas.microsoft.com/office/drawing/2014/main" id="{EF0A9253-9363-40CC-BB60-58230AF85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2B2347-45C0-4048-AD6B-E0F25AFBE3F9}" type="slidenum">
              <a:rPr lang="ru-RU" altLang="ru-RU" sz="1200"/>
              <a:pPr/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>
            <a:extLst>
              <a:ext uri="{FF2B5EF4-FFF2-40B4-BE49-F238E27FC236}">
                <a16:creationId xmlns:a16="http://schemas.microsoft.com/office/drawing/2014/main" id="{46CB0AAE-6865-4CD3-8066-095BE57B7B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Заметки 2">
            <a:extLst>
              <a:ext uri="{FF2B5EF4-FFF2-40B4-BE49-F238E27FC236}">
                <a16:creationId xmlns:a16="http://schemas.microsoft.com/office/drawing/2014/main" id="{7D2DAC6E-828B-436B-A13E-DAD04ACD81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Модификация поверхности материалов:</a:t>
            </a:r>
          </a:p>
          <a:p>
            <a:pPr algn="just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раздел посвящен разработке новых ионно-имплантационных методов и «шаблонной» технологии применительно к проблемам формирования и синтезирования в объеме и на поверхности твердых тел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нанокристаллических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структур. </a:t>
            </a:r>
          </a:p>
          <a:p>
            <a:pPr marL="342900" indent="-342900" algn="just">
              <a:buFontTx/>
              <a:buAutoNum type="arabicPeriod" startAt="2"/>
              <a:defRPr/>
            </a:pP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Ионно-имплантационная нанотехнология:</a:t>
            </a:r>
          </a:p>
          <a:p>
            <a:pPr algn="just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направлении развиваются работы связанные с поиском новых современных подходов к управлению фундаментальными свойствами твердых тел (полупроводники, металлы, полимеры и т.д.), основанные на формировании и синтезировании в их объеме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наноразмерных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многокомпонентных фаз выделений, кристаллитов, дефектных структур. </a:t>
            </a:r>
          </a:p>
          <a:p>
            <a:pPr algn="just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Фундаментальные и прикладные аспекты формирования и использования ядерных треков в твердых телах.</a:t>
            </a:r>
          </a:p>
          <a:p>
            <a:pPr algn="just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Тяжелые ионы больших масс и большого электрического заряда, проходя через вещество, сильно изменяют свойства кристаллической решетки. Поскольку свойства вещества определяются его химическим составом и структурой кристаллической решетки, то с помощью специально подобранных пучков ионов можно воздействовать на любые физико-химические и механические свойства облучаемого объекта. Это крайне эффективный, экономически и экологически выгодный способ получать заданные свойства не всего объема материала, а только необходимой его части.</a:t>
            </a:r>
            <a:endParaRPr 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alt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dirty="0"/>
              <a:t>На новом ускорительном комплексе будут исследоваться не только поверхностные события, но и внутренние эффекты в материале, так как расширяется энергетический аспект и разнообразие ускоряемых ионов.</a:t>
            </a:r>
          </a:p>
          <a:p>
            <a:pPr algn="just"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88" name="Номер слайда 3">
            <a:extLst>
              <a:ext uri="{FF2B5EF4-FFF2-40B4-BE49-F238E27FC236}">
                <a16:creationId xmlns:a16="http://schemas.microsoft.com/office/drawing/2014/main" id="{08AC50E3-E69B-46DE-8375-AEA44F7FF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DE4F6F-1064-4B0C-BA81-5059E61C62C7}" type="slidenum">
              <a:rPr lang="ru-RU" altLang="ru-RU" sz="1200"/>
              <a:pPr/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>
            <a:extLst>
              <a:ext uri="{FF2B5EF4-FFF2-40B4-BE49-F238E27FC236}">
                <a16:creationId xmlns:a16="http://schemas.microsoft.com/office/drawing/2014/main" id="{65E8556B-812C-4977-B752-FC57186005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Заметки 2">
            <a:extLst>
              <a:ext uri="{FF2B5EF4-FFF2-40B4-BE49-F238E27FC236}">
                <a16:creationId xmlns:a16="http://schemas.microsoft.com/office/drawing/2014/main" id="{19FA12F6-0283-46FB-85C7-589DD6B2A4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  <a:buClr>
                <a:srgbClr val="C00000"/>
              </a:buClr>
            </a:pPr>
            <a:r>
              <a:rPr lang="ru-RU" altLang="ru-RU" dirty="0"/>
              <a:t>Канал для исследований по физике твердого тела и модификации поверхности материалов на циклотроне ДЦ-60. На ДЦ 140 будет </a:t>
            </a:r>
            <a:r>
              <a:rPr lang="ru-RU" altLang="ru-RU" dirty="0" err="1"/>
              <a:t>компановка</a:t>
            </a:r>
            <a:r>
              <a:rPr lang="ru-RU" altLang="ru-RU" dirty="0"/>
              <a:t> наподобие этой. </a:t>
            </a:r>
          </a:p>
          <a:p>
            <a:pPr algn="just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91140" name="Номер слайда 3">
            <a:extLst>
              <a:ext uri="{FF2B5EF4-FFF2-40B4-BE49-F238E27FC236}">
                <a16:creationId xmlns:a16="http://schemas.microsoft.com/office/drawing/2014/main" id="{A00AA483-6E48-453A-8DA6-2DA21781A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F35CE2-CA19-41B1-A310-5B39BFD7C0FC}" type="slidenum">
              <a:rPr lang="ru-RU" altLang="ru-RU" sz="1200"/>
              <a:pPr/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>
            <a:extLst>
              <a:ext uri="{FF2B5EF4-FFF2-40B4-BE49-F238E27FC236}">
                <a16:creationId xmlns:a16="http://schemas.microsoft.com/office/drawing/2014/main" id="{20ECCBC6-84B6-4270-A77C-6E304C8029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>
            <a:extLst>
              <a:ext uri="{FF2B5EF4-FFF2-40B4-BE49-F238E27FC236}">
                <a16:creationId xmlns:a16="http://schemas.microsoft.com/office/drawing/2014/main" id="{3012DA3A-0EDD-49C0-8DFC-00BD43DEAB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На циклотроне ДЦ-140 будет использован обновленный канал производства трековых мембран циклотрона ИЦ-100.  То есть до блока облучения. </a:t>
            </a:r>
          </a:p>
          <a:p>
            <a:r>
              <a:rPr lang="ru-RU" altLang="ru-RU" dirty="0"/>
              <a:t>Блок облучения Будет примерно той же конфигурации:  состоит из 4ех граней, располагаются к друг другу под 90 градусов. Сам блок работает по принципу цилиндра фарадея. </a:t>
            </a:r>
          </a:p>
          <a:p>
            <a:r>
              <a:rPr lang="ru-RU" altLang="ru-RU" dirty="0"/>
              <a:t>В программе отображается тренд тока, набранный </a:t>
            </a:r>
            <a:r>
              <a:rPr lang="ru-RU" altLang="ru-RU" dirty="0" err="1"/>
              <a:t>фльюенс</a:t>
            </a:r>
            <a:r>
              <a:rPr lang="ru-RU" altLang="ru-RU" dirty="0"/>
              <a:t>, и </a:t>
            </a:r>
            <a:r>
              <a:rPr lang="ru-RU" altLang="ru-RU" dirty="0" err="1"/>
              <a:t>фльюенс</a:t>
            </a:r>
            <a:r>
              <a:rPr lang="ru-RU" altLang="ru-RU" dirty="0"/>
              <a:t> который необходимо набрать, по достижении нужного значения </a:t>
            </a:r>
            <a:r>
              <a:rPr lang="ru-RU" altLang="ru-RU" dirty="0" err="1"/>
              <a:t>фльюенса</a:t>
            </a:r>
            <a:r>
              <a:rPr lang="ru-RU" altLang="ru-RU" dirty="0"/>
              <a:t>, грань меняется, и облучение начинается заново. Тем самым позволяет продолжить облучение образцов без напуска атмосферы в мишенный блок, и экономит существенно время. </a:t>
            </a:r>
          </a:p>
          <a:p>
            <a:pPr algn="ctr" eaLnBrk="1" hangingPunct="1">
              <a:spcBef>
                <a:spcPct val="0"/>
              </a:spcBef>
              <a:buClr>
                <a:srgbClr val="C00000"/>
              </a:buClr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92164" name="Номер слайда 3">
            <a:extLst>
              <a:ext uri="{FF2B5EF4-FFF2-40B4-BE49-F238E27FC236}">
                <a16:creationId xmlns:a16="http://schemas.microsoft.com/office/drawing/2014/main" id="{22D8E742-D326-4D25-9D70-E73EE37A3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EE09C6-1509-4E77-8A9F-21D3A39049C5}" type="slidenum">
              <a:rPr lang="ru-RU" altLang="ru-RU" sz="1200"/>
              <a:pPr/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>
            <a:extLst>
              <a:ext uri="{FF2B5EF4-FFF2-40B4-BE49-F238E27FC236}">
                <a16:creationId xmlns:a16="http://schemas.microsoft.com/office/drawing/2014/main" id="{8A69059E-BA49-4B75-9F93-4268671175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Заметки 2">
            <a:extLst>
              <a:ext uri="{FF2B5EF4-FFF2-40B4-BE49-F238E27FC236}">
                <a16:creationId xmlns:a16="http://schemas.microsoft.com/office/drawing/2014/main" id="{36A124AB-C57D-4FDA-B9AD-3637161CF5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ru-RU" dirty="0"/>
              <a:t>За основу взят Канал от ИЦ-100 (</a:t>
            </a:r>
            <a:r>
              <a:rPr lang="ru-RU" altLang="ru-RU" dirty="0" err="1"/>
              <a:t>ионопровод</a:t>
            </a:r>
            <a:r>
              <a:rPr lang="ru-RU" altLang="ru-RU" dirty="0"/>
              <a:t>, сканирование, квадруполи </a:t>
            </a:r>
            <a:r>
              <a:rPr lang="ru-RU" altLang="ru-RU" dirty="0" err="1"/>
              <a:t>коректора</a:t>
            </a:r>
            <a:r>
              <a:rPr lang="ru-RU" altLang="ru-RU" dirty="0"/>
              <a:t>, бочка с движками) </a:t>
            </a:r>
          </a:p>
          <a:p>
            <a:r>
              <a:rPr lang="ru-RU" altLang="ru-RU" dirty="0"/>
              <a:t>Одним из основных направлений исследований является разработка методов изготовления трековых мембран (ТМ) и их применение в различных областях. </a:t>
            </a:r>
          </a:p>
          <a:p>
            <a:endParaRPr lang="ru-RU" altLang="ru-RU" dirty="0">
              <a:solidFill>
                <a:srgbClr val="FFFF00"/>
              </a:solidFill>
            </a:endParaRPr>
          </a:p>
          <a:p>
            <a:endParaRPr lang="ru-RU" altLang="ru-RU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95236" name="Номер слайда 3">
            <a:extLst>
              <a:ext uri="{FF2B5EF4-FFF2-40B4-BE49-F238E27FC236}">
                <a16:creationId xmlns:a16="http://schemas.microsoft.com/office/drawing/2014/main" id="{7FCBFED6-A780-4CB3-9878-AEBD29F35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6984B0-D851-4CAE-892A-9E156835153E}" type="slidenum">
              <a:rPr lang="ru-RU" altLang="ru-RU" sz="1200"/>
              <a:pPr/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>
            <a:extLst>
              <a:ext uri="{FF2B5EF4-FFF2-40B4-BE49-F238E27FC236}">
                <a16:creationId xmlns:a16="http://schemas.microsoft.com/office/drawing/2014/main" id="{04CA5F45-5F42-472F-99AC-E35CDA6A17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>
            <a:extLst>
              <a:ext uri="{FF2B5EF4-FFF2-40B4-BE49-F238E27FC236}">
                <a16:creationId xmlns:a16="http://schemas.microsoft.com/office/drawing/2014/main" id="{110A78A9-12D4-4986-8E6B-090E7BC448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/>
              <a:t>Многочисленные научные применения трековых мембран обусловлены тем, что </a:t>
            </a:r>
          </a:p>
          <a:p>
            <a:r>
              <a:rPr lang="ru-RU" dirty="0"/>
              <a:t>•Можно заданным образом варьировать ориентацию пор относительно плоскости поверхности мембраны </a:t>
            </a:r>
          </a:p>
          <a:p>
            <a:r>
              <a:rPr lang="ru-RU" dirty="0"/>
              <a:t>•Можно заданным образом варьировать форму пор </a:t>
            </a:r>
          </a:p>
          <a:p>
            <a:r>
              <a:rPr lang="ru-RU" dirty="0"/>
              <a:t>•Можно заданным образом варьировать число пор в мембране 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r>
              <a:rPr lang="ru-RU" altLang="ru-RU" dirty="0"/>
              <a:t>Между этапами производство существует временной лаг.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r>
              <a:rPr lang="ru-RU" altLang="ru-RU" dirty="0"/>
              <a:t>Рулон пленки, автоматически </a:t>
            </a:r>
            <a:r>
              <a:rPr lang="ru-RU" altLang="ru-RU" dirty="0" err="1"/>
              <a:t>перематываясь</a:t>
            </a:r>
            <a:r>
              <a:rPr lang="ru-RU" altLang="ru-RU" dirty="0"/>
              <a:t> с одного вала на другой, облучается в ускорителе ионами. Здесь задается плотность пор на квадратном сантиметре. Затем пленка проходит стадию фотосенсибилизации - обрабатывается ультрафиолетом. Воздействие ультрафиолетового излучения на остатки разорванных молекул в треках ускоряет последующее химическое травление. Меняя режим химической обработки - температуру, концентрацию или время обработки химическим веществом - в процессе травления, можно задавать необходимый размер пор в мембране. 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98308" name="Номер слайда 3">
            <a:extLst>
              <a:ext uri="{FF2B5EF4-FFF2-40B4-BE49-F238E27FC236}">
                <a16:creationId xmlns:a16="http://schemas.microsoft.com/office/drawing/2014/main" id="{0C78DA31-259B-49A2-AC1A-D7103E24A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263A27-FEDE-498B-9F00-EFD814B56D0B}" type="slidenum">
              <a:rPr lang="ru-RU" altLang="ru-RU" sz="1200"/>
              <a:pPr/>
              <a:t>18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трековых мембран все поры являются «калиброванными». Ни один другой материал для микрофильтрации не обладает таким свойством. В качестве примера, на рисунке приведены электронно-микроскопические снимки разных типов мембран: волокнистых, сетчатых и трековых. Легко заметить существенное различие и преимущество трековых мембран.</a:t>
            </a:r>
          </a:p>
          <a:p>
            <a:endParaRPr lang="ru-RU" dirty="0"/>
          </a:p>
          <a:p>
            <a:r>
              <a:rPr lang="ru-RU" dirty="0"/>
              <a:t>На слайде представлены структуры различных пористых мембран</a:t>
            </a:r>
          </a:p>
          <a:p>
            <a:pPr marL="228600" indent="-228600">
              <a:buAutoNum type="arabicPeriod"/>
            </a:pPr>
            <a:r>
              <a:rPr lang="ru-RU" dirty="0"/>
              <a:t>Глубинный фильтр из стекловолокна и </a:t>
            </a:r>
            <a:r>
              <a:rPr lang="ru-RU" dirty="0" err="1"/>
              <a:t>целюлозы</a:t>
            </a:r>
            <a:endParaRPr lang="ru-RU" dirty="0"/>
          </a:p>
          <a:p>
            <a:pPr marL="228600" indent="-228600">
              <a:buAutoNum type="arabicPeriod"/>
            </a:pPr>
            <a:r>
              <a:rPr lang="ru-RU" dirty="0"/>
              <a:t>Традиционная мембрана на основе ацетатов целлюлозы</a:t>
            </a:r>
          </a:p>
          <a:p>
            <a:pPr marL="228600" indent="-228600">
              <a:buAutoNum type="arabicPeriod"/>
            </a:pPr>
            <a:r>
              <a:rPr lang="ru-RU" dirty="0"/>
              <a:t>ТМ из полиэтилентерефталата</a:t>
            </a:r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518AA-C577-4FAA-96E5-598132359992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238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>
            <a:extLst>
              <a:ext uri="{FF2B5EF4-FFF2-40B4-BE49-F238E27FC236}">
                <a16:creationId xmlns:a16="http://schemas.microsoft.com/office/drawing/2014/main" id="{781EDCA9-E6AD-4969-8D09-F665264927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>
            <a:extLst>
              <a:ext uri="{FF2B5EF4-FFF2-40B4-BE49-F238E27FC236}">
                <a16:creationId xmlns:a16="http://schemas.microsoft.com/office/drawing/2014/main" id="{0F0680AF-73AB-4550-BC90-F125079F64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ускорительного комплекса ЛЯР ОИЯИ являются циклотроны ДЦ-280, У-400 и У-400М (МЦ), которые используются для реализации как научной, так и различных прикладных программ. Приоритет в выполнении основной научной программы лаборатории, расширение области прикладных задач, ставит вопрос о создании в ЛЯР ОИЯИ специализированного ускорительного комплекса для решения широкого круга прикладных задач.</a:t>
            </a:r>
          </a:p>
          <a:p>
            <a:pPr rtl="0" eaLnBrk="1" fontAlgn="t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У400</a:t>
            </a:r>
          </a:p>
          <a:p>
            <a:pPr rtl="0" eaLnBrk="1" fontAlgn="t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У400М (МЦ)</a:t>
            </a: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Изучение структуры легких ядер на границе нуклонной стабильности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Изучение резонансной структуры ядерных систем за границей нейтронной стабильности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Изучение механизмов слияния-деления ядер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Синтез сверхтяжелых элементов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изучение их  химических свойств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Прикладные исследования.</a:t>
            </a: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ДЦ-280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экспериментов при сверхнизких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&lt;100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фб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сечениях реакций:</a:t>
            </a:r>
          </a:p>
          <a:p>
            <a:pPr rtl="0" eaLnBrk="1" fontAlgn="base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синтез новых сверхтяжелых элементов (СТЭ)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синтез новых изотопов СТЭ;</a:t>
            </a:r>
          </a:p>
          <a:p>
            <a:pPr rtl="0" eaLnBrk="1" fontAlgn="base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изучение свойств распада СТЭ.</a:t>
            </a:r>
          </a:p>
          <a:p>
            <a:pPr rtl="0" eaLnBrk="1" fontAlgn="base" latinLnBrk="0" hangingPunct="1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Эксперименты, требующие набора высокой статистики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ядерная спектроскопия СТЭ; </a:t>
            </a:r>
          </a:p>
          <a:p>
            <a:pPr marL="171450" indent="-171450" rtl="0" eaLnBrk="1" fontAlgn="base" latinLnBrk="0" hangingPunct="1">
              <a:buFontTx/>
              <a:buChar char="-"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изучение химических свойств СТЭ</a:t>
            </a:r>
          </a:p>
          <a:p>
            <a:pPr marL="0" indent="0" rtl="0" eaLnBrk="1" fontAlgn="base" latinLnBrk="0" hangingPunct="1">
              <a:buFontTx/>
              <a:buNone/>
            </a:pP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eaLnBrk="1" fontAlgn="base" latinLnBrk="0" hangingPunct="1">
              <a:buFontTx/>
              <a:buNone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ИЦ-100</a:t>
            </a: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Исследование радиационное материаловедение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Получение и изучение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наноструктурных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композиционных материалов, а также нано- и микропористых мембран.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ru-RU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Микротрон</a:t>
            </a: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Исследование (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n), (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,p)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других фотоядерных реакций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и применение чувствительных ядерно-физических методов элементного анализа.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Прикладные исследования.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2468" name="Номер слайда 3">
            <a:extLst>
              <a:ext uri="{FF2B5EF4-FFF2-40B4-BE49-F238E27FC236}">
                <a16:creationId xmlns:a16="http://schemas.microsoft.com/office/drawing/2014/main" id="{2122A8E2-D4C7-47AC-88F9-0551F3EDE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AB67E0-D633-4E93-B42F-F165C27F6780}" type="slidenum">
              <a:rPr lang="ru-RU" altLang="ru-RU" sz="1200">
                <a:solidFill>
                  <a:srgbClr val="000000"/>
                </a:solidFill>
              </a:rPr>
              <a:pPr/>
              <a:t>2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>
            <a:extLst>
              <a:ext uri="{FF2B5EF4-FFF2-40B4-BE49-F238E27FC236}">
                <a16:creationId xmlns:a16="http://schemas.microsoft.com/office/drawing/2014/main" id="{15A71658-157D-410F-A3AA-2D94CB7C7E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Заметки 2">
            <a:extLst>
              <a:ext uri="{FF2B5EF4-FFF2-40B4-BE49-F238E27FC236}">
                <a16:creationId xmlns:a16="http://schemas.microsoft.com/office/drawing/2014/main" id="{D62A7BA1-9185-4AF1-8BEF-2117DD70F0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Одним из важнейших прикладных применений трековой мембраны является её использование для фильтрации питьевой воды. Высокая селективность мембраны обуславливает эффективную защиту воды как от механических и коллоидных примесей, так и от многих микробов и бактерий.</a:t>
            </a:r>
            <a:r>
              <a:rPr lang="en-US" altLang="ru-RU" dirty="0"/>
              <a:t> (</a:t>
            </a:r>
            <a:r>
              <a:rPr lang="ru-RU" altLang="ru-RU" dirty="0"/>
              <a:t>На рисунке снизу изображены микроорганизмы которые отфильтрованы из воды</a:t>
            </a:r>
            <a:r>
              <a:rPr lang="en-US" altLang="ru-RU" dirty="0"/>
              <a:t>)</a:t>
            </a:r>
            <a:endParaRPr lang="ru-RU" altLang="ru-RU" dirty="0"/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99332" name="Номер слайда 3">
            <a:extLst>
              <a:ext uri="{FF2B5EF4-FFF2-40B4-BE49-F238E27FC236}">
                <a16:creationId xmlns:a16="http://schemas.microsoft.com/office/drawing/2014/main" id="{2FFC698C-46B0-4F56-A204-51160FE32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A291FF-C4D3-4978-98A2-84AB28594901}" type="slidenum">
              <a:rPr lang="ru-RU" altLang="ru-RU" sz="1200"/>
              <a:pPr/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>
            <a:extLst>
              <a:ext uri="{FF2B5EF4-FFF2-40B4-BE49-F238E27FC236}">
                <a16:creationId xmlns:a16="http://schemas.microsoft.com/office/drawing/2014/main" id="{05366324-4875-42D6-9E6F-75A783CCA5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Заметки 2">
            <a:extLst>
              <a:ext uri="{FF2B5EF4-FFF2-40B4-BE49-F238E27FC236}">
                <a16:creationId xmlns:a16="http://schemas.microsoft.com/office/drawing/2014/main" id="{29903D48-8B1A-4C66-A495-FF52FEB22C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Применение для аналитических целей:</a:t>
            </a:r>
          </a:p>
          <a:p>
            <a:r>
              <a:rPr lang="ru-RU" altLang="ru-RU" dirty="0"/>
              <a:t>Сбор осадка на поверхности (с возможностью фракционирования частиц осадка по размерам);</a:t>
            </a:r>
          </a:p>
          <a:p>
            <a:r>
              <a:rPr lang="ru-RU" altLang="ru-RU" dirty="0"/>
              <a:t>Анализ дисперсности осадка с применением ОМ или ЭМ;</a:t>
            </a:r>
          </a:p>
          <a:p>
            <a:r>
              <a:rPr lang="ru-RU" altLang="ru-RU" dirty="0"/>
              <a:t>Определение массы осадка (</a:t>
            </a:r>
            <a:r>
              <a:rPr lang="ru-RU" altLang="ru-RU" dirty="0" err="1"/>
              <a:t>гравиметрически</a:t>
            </a:r>
            <a:r>
              <a:rPr lang="ru-RU" altLang="ru-RU" dirty="0"/>
              <a:t>) Элементный анализ осадка при помощи </a:t>
            </a:r>
            <a:r>
              <a:rPr lang="ru-RU" altLang="ru-RU" dirty="0" err="1"/>
              <a:t>рентгенофлуоресцентного</a:t>
            </a:r>
            <a:r>
              <a:rPr lang="ru-RU" altLang="ru-RU" dirty="0"/>
              <a:t>, нейтроноактивационного анализа, ЭСХА.</a:t>
            </a:r>
          </a:p>
          <a:p>
            <a:r>
              <a:rPr lang="ru-RU" altLang="ru-RU" dirty="0"/>
              <a:t>Растворение осадка и последующий химический анализ в жидкой фазе.</a:t>
            </a:r>
          </a:p>
          <a:p>
            <a:pPr algn="ctr" eaLnBrk="1" hangingPunct="1">
              <a:spcBef>
                <a:spcPct val="0"/>
              </a:spcBef>
              <a:buClr>
                <a:srgbClr val="C00000"/>
              </a:buClr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00356" name="Номер слайда 3">
            <a:extLst>
              <a:ext uri="{FF2B5EF4-FFF2-40B4-BE49-F238E27FC236}">
                <a16:creationId xmlns:a16="http://schemas.microsoft.com/office/drawing/2014/main" id="{80C159CE-E4EA-445A-9D60-5ED9890F9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E89594-C11D-424E-A430-027CF50CDF8D}" type="slidenum">
              <a:rPr lang="ru-RU" altLang="ru-RU" sz="1200"/>
              <a:pPr/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>
            <a:extLst>
              <a:ext uri="{FF2B5EF4-FFF2-40B4-BE49-F238E27FC236}">
                <a16:creationId xmlns:a16="http://schemas.microsoft.com/office/drawing/2014/main" id="{C94F77B9-DA87-43A4-B96D-4F42EA212D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>
            <a:extLst>
              <a:ext uri="{FF2B5EF4-FFF2-40B4-BE49-F238E27FC236}">
                <a16:creationId xmlns:a16="http://schemas.microsoft.com/office/drawing/2014/main" id="{624045FA-744A-4133-B8FF-51B563CDE8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endParaRPr lang="ru-RU" altLang="ru-RU" dirty="0"/>
          </a:p>
          <a:p>
            <a:r>
              <a:rPr lang="ru-RU" altLang="ru-RU" dirty="0"/>
              <a:t>В процессе фильтрации жидкость течёт на мембрану не напрямую а тангенциально (вдоль мембраны). Таким способом создаётся разница давления по всей мембране. Вследствие этого, определённый объём жидкости проходит сквозь мембрану в виде фильтрата, а остальная часть продолжает движение вдоль мембраны вместе с примесями, которые в потоке очищают стенки мембраны.</a:t>
            </a:r>
          </a:p>
          <a:p>
            <a:endParaRPr lang="ru-RU" alt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Наиболее значимое применение ТМ в медицине связано с мембранным </a:t>
            </a:r>
            <a:r>
              <a:rPr lang="ru-RU" altLang="ru-RU" dirty="0" err="1"/>
              <a:t>плазмаферезом</a:t>
            </a:r>
            <a:r>
              <a:rPr lang="ru-RU" altLang="ru-RU" dirty="0"/>
              <a:t>, который является одним из видов эфферентной терапии, направленной на выведение из организма патологических продуктов, а так же выведению токсинов.  Одним из основных методов </a:t>
            </a:r>
            <a:r>
              <a:rPr lang="ru-RU" altLang="ru-RU" dirty="0" err="1"/>
              <a:t>плазмафереза</a:t>
            </a:r>
            <a:r>
              <a:rPr lang="ru-RU" altLang="ru-RU" dirty="0"/>
              <a:t> является фильтрационный, основанный на фильтрации крови в специальных </a:t>
            </a:r>
            <a:r>
              <a:rPr lang="ru-RU" altLang="ru-RU" dirty="0" err="1"/>
              <a:t>плазмофильтрах</a:t>
            </a:r>
            <a:r>
              <a:rPr lang="ru-RU" altLang="ru-RU" dirty="0"/>
              <a:t>.</a:t>
            </a:r>
          </a:p>
          <a:p>
            <a:endParaRPr lang="ru-RU" altLang="ru-RU" dirty="0"/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Раневое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покрытие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Фолидерм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по своей сути являются микробным фильтром и применяется качестве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раневого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покрытия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 ожогах. Нанесение биоактивного слоя из производных хитина позволяет мобилизовать на поверхности 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крытия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лекарственные вещества и повысить лечебную эффективность</a:t>
            </a:r>
            <a:endParaRPr lang="ru-RU" altLang="ru-RU" dirty="0"/>
          </a:p>
          <a:p>
            <a:r>
              <a:rPr lang="ru-RU" altLang="ru-RU" dirty="0"/>
              <a:t>способ отделения твёрдых частиц из жидкостей</a:t>
            </a:r>
          </a:p>
          <a:p>
            <a:r>
              <a:rPr lang="ru-RU" altLang="ru-RU" dirty="0"/>
              <a:t>Есть система тупиковая (потоки направлены напрямую через фильтр вследствие чего фильтр забивается и требует обслуживания) и есть фильтрация вдоль мембран система </a:t>
            </a:r>
            <a:r>
              <a:rPr lang="en-US" altLang="ru-RU" dirty="0"/>
              <a:t>CROSS</a:t>
            </a:r>
            <a:r>
              <a:rPr lang="ru-RU" altLang="ru-RU" dirty="0"/>
              <a:t>-</a:t>
            </a:r>
            <a:r>
              <a:rPr lang="en-US" altLang="ru-RU" dirty="0"/>
              <a:t>FLOW</a:t>
            </a:r>
            <a:r>
              <a:rPr lang="ru-RU" altLang="ru-RU" dirty="0"/>
              <a:t>(не требует обслуживания)</a:t>
            </a:r>
          </a:p>
          <a:p>
            <a:r>
              <a:rPr lang="ru-RU" altLang="ru-RU" dirty="0"/>
              <a:t>способ отделения твёрдых частиц из жидкостей. Благодаря его универсальности его можно применять в тех случаях, в которых другие фильтры неэффективны. Главными преимуществами этого фильтра являются отсутствие отходов и необходимости в обслуживании. Он способен отфильтровать даже сильно загрязнённые жидкости до высокого уровня чистоты в течение всего одного фильтрующего цикла.</a:t>
            </a:r>
          </a:p>
          <a:p>
            <a:pPr algn="ctr" eaLnBrk="1" hangingPunct="1">
              <a:spcBef>
                <a:spcPct val="0"/>
              </a:spcBef>
              <a:buClr>
                <a:srgbClr val="C00000"/>
              </a:buClr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03428" name="Номер слайда 3">
            <a:extLst>
              <a:ext uri="{FF2B5EF4-FFF2-40B4-BE49-F238E27FC236}">
                <a16:creationId xmlns:a16="http://schemas.microsoft.com/office/drawing/2014/main" id="{12BCDDC8-2DA0-4787-A7F8-52CEF868E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91F706-9B4C-49FD-BF54-1DED34B63B07}" type="slidenum">
              <a:rPr lang="ru-RU" altLang="ru-RU" sz="1200"/>
              <a:pPr/>
              <a:t>22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>
            <a:extLst>
              <a:ext uri="{FF2B5EF4-FFF2-40B4-BE49-F238E27FC236}">
                <a16:creationId xmlns:a16="http://schemas.microsoft.com/office/drawing/2014/main" id="{EECD5AE8-AFB8-4155-AD42-BB04D3D7A1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>
            <a:extLst>
              <a:ext uri="{FF2B5EF4-FFF2-40B4-BE49-F238E27FC236}">
                <a16:creationId xmlns:a16="http://schemas.microsoft.com/office/drawing/2014/main" id="{CF8B86E3-D3CF-4A30-860C-10AC03971F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Продукты, выпускаемые в Китае из ТМ, произведенной в ОИЯИ:</a:t>
            </a:r>
          </a:p>
          <a:p>
            <a:r>
              <a:rPr lang="ru-RU" altLang="ru-RU" dirty="0"/>
              <a:t>Идентификационные (защитные) знаки</a:t>
            </a:r>
          </a:p>
          <a:p>
            <a:r>
              <a:rPr lang="ru-RU" altLang="ru-RU" dirty="0"/>
              <a:t>Инфузионные фильтры (для тонкой очистки растворов) - Мембрана инфузионного фильтра позволяет удалять абсолютно все типы известных бактерий. Мембрана инфузионных фильтров легко пропускает жидкость, но не пропускает микропузырьки воздуха, это совершенно исключает возможность воздушной эмболии.</a:t>
            </a:r>
          </a:p>
          <a:p>
            <a:r>
              <a:rPr lang="ru-RU" altLang="ru-RU" dirty="0"/>
              <a:t>Патронные фильтры ()и т.д.</a:t>
            </a:r>
          </a:p>
          <a:p>
            <a:pPr algn="ctr" eaLnBrk="1" hangingPunct="1">
              <a:spcBef>
                <a:spcPct val="0"/>
              </a:spcBef>
              <a:buClr>
                <a:srgbClr val="C00000"/>
              </a:buClr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02404" name="Номер слайда 3">
            <a:extLst>
              <a:ext uri="{FF2B5EF4-FFF2-40B4-BE49-F238E27FC236}">
                <a16:creationId xmlns:a16="http://schemas.microsoft.com/office/drawing/2014/main" id="{8573FA9B-8255-4290-AA8D-BCEB21C8A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DACC47-2B71-48AF-8CFF-8AEB5C877E7C}" type="slidenum">
              <a:rPr lang="ru-RU" altLang="ru-RU" sz="1200"/>
              <a:pPr/>
              <a:t>23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518AA-C577-4FAA-96E5-598132359992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2245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На данный момент идет этап стройки зала ускорителя, </a:t>
            </a:r>
            <a:r>
              <a:rPr lang="ru-RU" altLang="ru-RU" dirty="0" err="1"/>
              <a:t>физкабины</a:t>
            </a:r>
            <a:r>
              <a:rPr lang="ru-RU" altLang="ru-RU" dirty="0"/>
              <a:t>, пультовой.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518AA-C577-4FAA-96E5-598132359992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7275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>
            <a:extLst>
              <a:ext uri="{FF2B5EF4-FFF2-40B4-BE49-F238E27FC236}">
                <a16:creationId xmlns:a16="http://schemas.microsoft.com/office/drawing/2014/main" id="{875080C1-B924-4B7D-B752-FE016E16BA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Заметки 2">
            <a:extLst>
              <a:ext uri="{FF2B5EF4-FFF2-40B4-BE49-F238E27FC236}">
                <a16:creationId xmlns:a16="http://schemas.microsoft.com/office/drawing/2014/main" id="{66E540F4-F862-4160-9AC1-A242196D68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  <a:buClr>
                <a:srgbClr val="C00000"/>
              </a:buClr>
            </a:pPr>
            <a:endParaRPr lang="ru-RU" altLang="ru-RU" dirty="0"/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10596" name="Номер слайда 3">
            <a:extLst>
              <a:ext uri="{FF2B5EF4-FFF2-40B4-BE49-F238E27FC236}">
                <a16:creationId xmlns:a16="http://schemas.microsoft.com/office/drawing/2014/main" id="{34F48969-31B2-410B-A307-724CC0A26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36762D-B1F9-4F18-8969-AD78272D2157}" type="slidenum">
              <a:rPr lang="ru-RU" altLang="ru-RU" sz="1200"/>
              <a:pPr/>
              <a:t>27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>
            <a:extLst>
              <a:ext uri="{FF2B5EF4-FFF2-40B4-BE49-F238E27FC236}">
                <a16:creationId xmlns:a16="http://schemas.microsoft.com/office/drawing/2014/main" id="{BECCD36D-8BAE-43A9-AE6F-9B2525A400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>
            <a:extLst>
              <a:ext uri="{FF2B5EF4-FFF2-40B4-BE49-F238E27FC236}">
                <a16:creationId xmlns:a16="http://schemas.microsoft.com/office/drawing/2014/main" id="{95B41A42-6510-44C0-ACA8-577C4D103A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ускорительный комплекс ДЦ-140 возьмет на себя основную часть прикладных задач, решаемых в ЛЯР.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ократить программу применения основных циклотронов У400(Р) и У400M, чтобы больше сосредоточиться на научных задачах лаборатории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Заменит циклотрон ИЦ-100, а так же расширит инструментарий и улучшит его характеристики.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ускорительный комплекс DC-140 должен решать следующие задачи:</a:t>
            </a:r>
            <a:endParaRPr lang="ru-RU" sz="1200" kern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0185" algn="l">
              <a:defRPr/>
            </a:pPr>
            <a:r>
              <a:rPr lang="en-US" sz="12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сократить программу применения основных циклотронов У400(Р) и У400M, чтобы больше сосредоточиться на научных задачах лаборатории (радиоактивные ионы и экзотические ядра требуют больше времени на ускорении);</a:t>
            </a:r>
            <a:endParaRPr lang="ru-RU" sz="1200" kern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0185" algn="l">
              <a:defRPr/>
            </a:pPr>
            <a:r>
              <a:rPr lang="en-US" sz="12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энергию пучков тяжелых ионов для производства полимерных пленок до 2,1 МэВ/н, что позволит облучать полимерные пленки толщиной до 30 мкм и соответствует новым стандартам в этой области</a:t>
            </a:r>
            <a:r>
              <a:rPr lang="en-US" sz="12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kern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0185" algn="l">
              <a:defRPr/>
            </a:pPr>
            <a:r>
              <a:rPr lang="en-US" sz="12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энергию пучков тяжелых ионов 4,8 МэВ/н для тестирования ЭКБ на радиационную стойкость и соответствует новым стандартам в этой области</a:t>
            </a:r>
            <a:r>
              <a:rPr lang="en-US" sz="12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;.</a:t>
            </a:r>
            <a:endParaRPr lang="ru-RU" sz="1200" kern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3492" name="Номер слайда 3">
            <a:extLst>
              <a:ext uri="{FF2B5EF4-FFF2-40B4-BE49-F238E27FC236}">
                <a16:creationId xmlns:a16="http://schemas.microsoft.com/office/drawing/2014/main" id="{F3F6DFC7-0274-4098-9D69-10FCB2A1C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6811CC-DC1C-42F9-845B-2EB1F652EA74}" type="slidenum">
              <a:rPr lang="ru-RU" altLang="ru-RU" sz="1200"/>
              <a:pPr/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>
            <a:extLst>
              <a:ext uri="{FF2B5EF4-FFF2-40B4-BE49-F238E27FC236}">
                <a16:creationId xmlns:a16="http://schemas.microsoft.com/office/drawing/2014/main" id="{69B0C0B2-B6F0-4FEB-8DD2-1B26DE4DF1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7588" y="514350"/>
            <a:ext cx="4568825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>
            <a:extLst>
              <a:ext uri="{FF2B5EF4-FFF2-40B4-BE49-F238E27FC236}">
                <a16:creationId xmlns:a16="http://schemas.microsoft.com/office/drawing/2014/main" id="{1A441ED6-138F-42A9-B3A7-CB87BB26A0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Возможность непрерывной работы ( ~ 7000 часов/год)</a:t>
            </a:r>
          </a:p>
          <a:p>
            <a:endParaRPr lang="ru-RU" altLang="ru-RU" dirty="0"/>
          </a:p>
          <a:p>
            <a:r>
              <a:rPr lang="ru-RU" altLang="ru-RU" dirty="0"/>
              <a:t>Простота в эксплуатации</a:t>
            </a:r>
          </a:p>
          <a:p>
            <a:endParaRPr lang="ru-RU" altLang="ru-RU" dirty="0"/>
          </a:p>
          <a:p>
            <a:r>
              <a:rPr lang="ru-RU" altLang="ru-RU" dirty="0"/>
              <a:t>Низкие эксплуатационные затраты </a:t>
            </a:r>
          </a:p>
          <a:p>
            <a:endParaRPr lang="ru-RU" altLang="ru-RU" dirty="0"/>
          </a:p>
          <a:p>
            <a:r>
              <a:rPr lang="ru-RU" altLang="ru-RU" dirty="0"/>
              <a:t>Возможность использования существующих материалов и оборудования</a:t>
            </a:r>
          </a:p>
          <a:p>
            <a:endParaRPr lang="ru-RU" altLang="ru-RU" dirty="0"/>
          </a:p>
          <a:p>
            <a:r>
              <a:rPr lang="ru-RU" altLang="ru-RU" dirty="0"/>
              <a:t>Широкий спектр ускоряемых ионов (от O до </a:t>
            </a:r>
            <a:r>
              <a:rPr lang="ru-RU" altLang="ru-RU" dirty="0" err="1"/>
              <a:t>Bi</a:t>
            </a:r>
            <a:r>
              <a:rPr lang="ru-RU" altLang="ru-RU" dirty="0"/>
              <a:t>)</a:t>
            </a:r>
          </a:p>
        </p:txBody>
      </p:sp>
      <p:sp>
        <p:nvSpPr>
          <p:cNvPr id="64516" name="Номер слайда 3">
            <a:extLst>
              <a:ext uri="{FF2B5EF4-FFF2-40B4-BE49-F238E27FC236}">
                <a16:creationId xmlns:a16="http://schemas.microsoft.com/office/drawing/2014/main" id="{D59092D9-6A5B-4F17-91F8-E5D920944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9CA3CE2-05C4-49F8-AC26-37D8BC6190E5}" type="slidenum">
              <a:rPr lang="ru-RU" altLang="ru-RU" sz="1200"/>
              <a:pPr/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AutoNum type="arabicPeriod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инжекции пучка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Магнитная система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Высокочастотная ускоряющая система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вывода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Каналы транспортировки пучка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диагностики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Вакуумная система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водоохлаждения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управления и электропитания (АСУ)</a:t>
            </a:r>
          </a:p>
          <a:p>
            <a:pPr algn="just"/>
            <a:r>
              <a:rPr lang="ru-RU" sz="1200" dirty="0">
                <a:latin typeface="Arial" pitchFamily="34" charset="0"/>
                <a:cs typeface="Arial" pitchFamily="34" charset="0"/>
              </a:rPr>
              <a:t>Система радиационной безопасности (АСРК и Система Блокировок и Сигнализации)</a:t>
            </a:r>
          </a:p>
          <a:p>
            <a:pPr marL="342900" indent="-342900">
              <a:buFontTx/>
              <a:buAutoNum type="arabicPeriod"/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518AA-C577-4FAA-96E5-598132359992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529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087" marR="0" lvl="0" indent="-241087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канал транспортировки в соответствии с особыми требованиями по температуре и процедуре подготовки образцов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1087" indent="-241087"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радиационно-защитной зоны вокруг канала;</a:t>
            </a:r>
          </a:p>
          <a:p>
            <a:pPr marL="241087" indent="-241087"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ускорительном времени: по 2000 часов в год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518AA-C577-4FAA-96E5-598132359992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258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диаграмма циклотрона ДЦ-140 показана на Рис.1. Ускорение ионов проводится при постоянной частоте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8.632 МГц ВЧ поля при двух значениях номера гармоники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=2,3. Первому значению соответствует максимальная энергия ионов и второму – минимальная.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Гармоники относительно частоты обращения частицы.</a:t>
            </a:r>
          </a:p>
          <a:p>
            <a:endParaRPr lang="ru-RU" dirty="0"/>
          </a:p>
          <a:p>
            <a:r>
              <a:rPr lang="ru-RU" dirty="0"/>
              <a:t>Для данных работ не требуется высокая интенсивность.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518AA-C577-4FAA-96E5-598132359992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32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518AA-C577-4FAA-96E5-598132359992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4826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>
            <a:extLst>
              <a:ext uri="{FF2B5EF4-FFF2-40B4-BE49-F238E27FC236}">
                <a16:creationId xmlns:a16="http://schemas.microsoft.com/office/drawing/2014/main" id="{D3ACF251-6B1C-44EC-9877-B335FBB4B1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>
            <a:extLst>
              <a:ext uri="{FF2B5EF4-FFF2-40B4-BE49-F238E27FC236}">
                <a16:creationId xmlns:a16="http://schemas.microsoft.com/office/drawing/2014/main" id="{80335AB8-8B9A-4E90-B019-821C0FFA65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Основной</a:t>
            </a:r>
            <a:r>
              <a:rPr lang="ru-RU" altLang="ru-RU" baseline="0" dirty="0"/>
              <a:t> м</a:t>
            </a:r>
            <a:r>
              <a:rPr lang="ru-RU" altLang="ru-RU" dirty="0"/>
              <a:t>агнит предназначен для создания основного ведущего магнитного поля для ускорения ионов. </a:t>
            </a:r>
          </a:p>
          <a:p>
            <a:endParaRPr lang="ru-RU" altLang="ru-RU" dirty="0"/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качестве основного магнита циклотрона ДЦ-140 будет использован магнит циклотрона ДЦ-72 с диаметром полюса 2.6 м, переданный Объединенному институту ядерных исследований (Лаборатории ядерных реакций) после закрытия проекта CYLAB в Словакии. Магнитная структура ДЦ-72 будет полностью сохранена, режимы работы корректирующих катушек будут оптимизированы для ускорения требующихся ионов. </a:t>
            </a:r>
          </a:p>
          <a:p>
            <a:r>
              <a:rPr lang="ru-RU" altLang="ru-RU" dirty="0"/>
              <a:t>Особенностью конструкции основного магнита циклотрона является высокая механическая точность обработки масс </a:t>
            </a:r>
            <a:r>
              <a:rPr lang="ru-RU" altLang="ru-RU" dirty="0" err="1"/>
              <a:t>магнитомягкого</a:t>
            </a:r>
            <a:r>
              <a:rPr lang="ru-RU" altLang="ru-RU" dirty="0"/>
              <a:t> железа и их сборки.</a:t>
            </a:r>
          </a:p>
        </p:txBody>
      </p:sp>
      <p:sp>
        <p:nvSpPr>
          <p:cNvPr id="72708" name="Номер слайда 3">
            <a:extLst>
              <a:ext uri="{FF2B5EF4-FFF2-40B4-BE49-F238E27FC236}">
                <a16:creationId xmlns:a16="http://schemas.microsoft.com/office/drawing/2014/main" id="{EC4A2923-A119-41EE-B96B-8A22AC41B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3AA126-E606-4FDF-9C4C-AD953DCF9CDC}" type="slidenum">
              <a:rPr lang="ru-RU" altLang="ru-RU" sz="1200"/>
              <a:pPr/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917" y="486092"/>
            <a:ext cx="5670501" cy="2106402"/>
          </a:xfrm>
        </p:spPr>
        <p:txBody>
          <a:bodyPr anchor="b">
            <a:normAutofit/>
          </a:bodyPr>
          <a:lstStyle>
            <a:lvl1pPr algn="l">
              <a:defRPr sz="3402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917" y="2724519"/>
            <a:ext cx="4536401" cy="1380262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bg2">
                    <a:lumMod val="75000"/>
                  </a:schemeClr>
                </a:solidFill>
              </a:defRPr>
            </a:lvl1pPr>
            <a:lvl2pPr marL="32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2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96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44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6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92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F5F6F-3AF4-411B-AD37-444B90882EC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831390" y="6001"/>
            <a:ext cx="2700238" cy="27005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29007" y="64887"/>
            <a:ext cx="4309506" cy="43099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28203" y="162031"/>
            <a:ext cx="3510310" cy="35106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199084" y="22879"/>
            <a:ext cx="3439430" cy="343978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560242" y="432083"/>
            <a:ext cx="3078271" cy="307858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403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86043" y="378072"/>
            <a:ext cx="7667552" cy="2214421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134"/>
            </a:lvl1pPr>
            <a:lvl2pPr marL="324018" indent="0">
              <a:buNone/>
              <a:defRPr sz="1134"/>
            </a:lvl2pPr>
            <a:lvl3pPr marL="648035" indent="0">
              <a:buNone/>
              <a:defRPr sz="1134"/>
            </a:lvl3pPr>
            <a:lvl4pPr marL="972053" indent="0">
              <a:buNone/>
              <a:defRPr sz="1134"/>
            </a:lvl4pPr>
            <a:lvl5pPr marL="1296071" indent="0">
              <a:buNone/>
              <a:defRPr sz="1134"/>
            </a:lvl5pPr>
            <a:lvl6pPr marL="1620088" indent="0">
              <a:buNone/>
              <a:defRPr sz="1134"/>
            </a:lvl6pPr>
            <a:lvl7pPr marL="1944106" indent="0">
              <a:buNone/>
              <a:defRPr sz="1134"/>
            </a:lvl7pPr>
            <a:lvl8pPr marL="2268123" indent="0">
              <a:buNone/>
              <a:defRPr sz="1134"/>
            </a:lvl8pPr>
            <a:lvl9pPr marL="2592141" indent="0">
              <a:buNone/>
              <a:defRPr sz="113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48059" y="2724519"/>
            <a:ext cx="5885393" cy="32406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134"/>
            </a:lvl1pPr>
            <a:lvl2pPr marL="324018" indent="0">
              <a:buFontTx/>
              <a:buNone/>
              <a:defRPr/>
            </a:lvl2pPr>
            <a:lvl3pPr marL="648035" indent="0">
              <a:buFontTx/>
              <a:buNone/>
              <a:defRPr/>
            </a:lvl3pPr>
            <a:lvl4pPr marL="972053" indent="0">
              <a:buFontTx/>
              <a:buNone/>
              <a:defRPr/>
            </a:lvl4pPr>
            <a:lvl5pPr marL="129607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8520-8088-48F9-82D8-DA9D9E2904D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65039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18" y="486093"/>
            <a:ext cx="7128629" cy="1944370"/>
          </a:xfrm>
        </p:spPr>
        <p:txBody>
          <a:bodyPr anchor="ctr">
            <a:normAutofit/>
          </a:bodyPr>
          <a:lstStyle>
            <a:lvl1pPr algn="l">
              <a:defRPr sz="2268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917" y="2916555"/>
            <a:ext cx="6049660" cy="1332254"/>
          </a:xfrm>
        </p:spPr>
        <p:txBody>
          <a:bodyPr anchor="ctr">
            <a:normAutofit/>
          </a:bodyPr>
          <a:lstStyle>
            <a:lvl1pPr marL="0" indent="0" algn="l">
              <a:buNone/>
              <a:defRPr sz="1417">
                <a:solidFill>
                  <a:schemeClr val="bg2">
                    <a:lumMod val="75000"/>
                  </a:schemeClr>
                </a:solidFill>
              </a:defRPr>
            </a:lvl1pPr>
            <a:lvl2pPr marL="324018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2pPr>
            <a:lvl3pPr marL="648035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97205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29607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62008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944106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226812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59214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8520-8088-48F9-82D8-DA9D9E2904D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553996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46" y="486093"/>
            <a:ext cx="6480573" cy="1944370"/>
          </a:xfrm>
        </p:spPr>
        <p:txBody>
          <a:bodyPr anchor="ctr">
            <a:normAutofit/>
          </a:bodyPr>
          <a:lstStyle>
            <a:lvl1pPr algn="l">
              <a:defRPr sz="2268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965" y="2430463"/>
            <a:ext cx="6048534" cy="270051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24018" indent="0">
              <a:buFontTx/>
              <a:buNone/>
              <a:defRPr/>
            </a:lvl2pPr>
            <a:lvl3pPr marL="648035" indent="0">
              <a:buFontTx/>
              <a:buNone/>
              <a:defRPr/>
            </a:lvl3pPr>
            <a:lvl4pPr marL="972053" indent="0">
              <a:buFontTx/>
              <a:buNone/>
              <a:defRPr/>
            </a:lvl4pPr>
            <a:lvl5pPr marL="129607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918" y="3048581"/>
            <a:ext cx="6048534" cy="1194226"/>
          </a:xfrm>
        </p:spPr>
        <p:txBody>
          <a:bodyPr anchor="ctr">
            <a:normAutofit/>
          </a:bodyPr>
          <a:lstStyle>
            <a:lvl1pPr marL="0" indent="0" algn="l">
              <a:buNone/>
              <a:defRPr sz="1417">
                <a:solidFill>
                  <a:schemeClr val="bg2">
                    <a:lumMod val="75000"/>
                  </a:schemeClr>
                </a:solidFill>
              </a:defRPr>
            </a:lvl1pPr>
            <a:lvl2pPr marL="324018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2pPr>
            <a:lvl3pPr marL="648035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97205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29607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62008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944106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226812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59214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8520-8088-48F9-82D8-DA9D9E2904DA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376908" y="575700"/>
            <a:ext cx="432038" cy="414487"/>
          </a:xfrm>
          <a:prstGeom prst="rect">
            <a:avLst/>
          </a:prstGeom>
        </p:spPr>
        <p:txBody>
          <a:bodyPr vert="horz" lIns="64806" tIns="32403" rIns="64806" bIns="32403" rtlCol="0" anchor="ctr">
            <a:noAutofit/>
          </a:bodyPr>
          <a:lstStyle/>
          <a:p>
            <a:pPr lvl="0"/>
            <a:r>
              <a:rPr lang="en-US" sz="567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89518" y="1962374"/>
            <a:ext cx="432038" cy="414487"/>
          </a:xfrm>
          <a:prstGeom prst="rect">
            <a:avLst/>
          </a:prstGeom>
        </p:spPr>
        <p:txBody>
          <a:bodyPr vert="horz" lIns="64806" tIns="32403" rIns="64806" bIns="32403" rtlCol="0" anchor="ctr">
            <a:noAutofit/>
          </a:bodyPr>
          <a:lstStyle/>
          <a:p>
            <a:pPr lvl="0" algn="r"/>
            <a:r>
              <a:rPr lang="en-US" sz="567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873381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18" y="2430462"/>
            <a:ext cx="6048534" cy="1203111"/>
          </a:xfrm>
        </p:spPr>
        <p:txBody>
          <a:bodyPr anchor="b">
            <a:normAutofit/>
          </a:bodyPr>
          <a:lstStyle>
            <a:lvl1pPr algn="l">
              <a:defRPr sz="2268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917" y="3638238"/>
            <a:ext cx="6049661" cy="609848"/>
          </a:xfrm>
        </p:spPr>
        <p:txBody>
          <a:bodyPr anchor="t">
            <a:normAutofit/>
          </a:bodyPr>
          <a:lstStyle>
            <a:lvl1pPr marL="0" indent="0" algn="l">
              <a:buNone/>
              <a:defRPr sz="1417">
                <a:solidFill>
                  <a:schemeClr val="bg2">
                    <a:lumMod val="75000"/>
                  </a:schemeClr>
                </a:solidFill>
              </a:defRPr>
            </a:lvl1pPr>
            <a:lvl2pPr marL="324018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2pPr>
            <a:lvl3pPr marL="648035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97205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29607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62008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944106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226812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59214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8520-8088-48F9-82D8-DA9D9E2904D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659288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47" y="486093"/>
            <a:ext cx="6480572" cy="1944370"/>
          </a:xfrm>
        </p:spPr>
        <p:txBody>
          <a:bodyPr anchor="ctr">
            <a:normAutofit/>
          </a:bodyPr>
          <a:lstStyle>
            <a:lvl1pPr algn="l">
              <a:defRPr sz="2268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84918" y="2784530"/>
            <a:ext cx="6048535" cy="74414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701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917" y="3528672"/>
            <a:ext cx="6048535" cy="720137"/>
          </a:xfrm>
        </p:spPr>
        <p:txBody>
          <a:bodyPr anchor="t">
            <a:normAutofit/>
          </a:bodyPr>
          <a:lstStyle>
            <a:lvl1pPr marL="0" indent="0" algn="l">
              <a:buNone/>
              <a:defRPr sz="1276">
                <a:solidFill>
                  <a:schemeClr val="bg2">
                    <a:lumMod val="75000"/>
                  </a:schemeClr>
                </a:solidFill>
              </a:defRPr>
            </a:lvl1pPr>
            <a:lvl2pPr marL="324018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2pPr>
            <a:lvl3pPr marL="648035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97205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29607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62008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944106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226812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59214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8520-8088-48F9-82D8-DA9D9E2904DA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376908" y="575700"/>
            <a:ext cx="432038" cy="414487"/>
          </a:xfrm>
          <a:prstGeom prst="rect">
            <a:avLst/>
          </a:prstGeom>
        </p:spPr>
        <p:txBody>
          <a:bodyPr vert="horz" lIns="64806" tIns="32403" rIns="64806" bIns="32403" rtlCol="0" anchor="ctr">
            <a:noAutofit/>
          </a:bodyPr>
          <a:lstStyle/>
          <a:p>
            <a:pPr lvl="0"/>
            <a:r>
              <a:rPr lang="en-US" sz="567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9518" y="1962374"/>
            <a:ext cx="432038" cy="414487"/>
          </a:xfrm>
          <a:prstGeom prst="rect">
            <a:avLst/>
          </a:prstGeom>
        </p:spPr>
        <p:txBody>
          <a:bodyPr vert="horz" lIns="64806" tIns="32403" rIns="64806" bIns="32403" rtlCol="0" anchor="ctr">
            <a:noAutofit/>
          </a:bodyPr>
          <a:lstStyle/>
          <a:p>
            <a:pPr lvl="0" algn="r"/>
            <a:r>
              <a:rPr lang="en-US" sz="567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413947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18" y="486093"/>
            <a:ext cx="7128629" cy="194437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84918" y="2784530"/>
            <a:ext cx="6048534" cy="59411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701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917" y="3378642"/>
            <a:ext cx="6048535" cy="870166"/>
          </a:xfrm>
        </p:spPr>
        <p:txBody>
          <a:bodyPr anchor="t">
            <a:normAutofit/>
          </a:bodyPr>
          <a:lstStyle>
            <a:lvl1pPr marL="0" indent="0" algn="l">
              <a:buNone/>
              <a:defRPr sz="1276">
                <a:solidFill>
                  <a:schemeClr val="bg2">
                    <a:lumMod val="75000"/>
                  </a:schemeClr>
                </a:solidFill>
              </a:defRPr>
            </a:lvl1pPr>
            <a:lvl2pPr marL="324018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2pPr>
            <a:lvl3pPr marL="648035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97205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29607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62008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944106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226812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59214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18520-8088-48F9-82D8-DA9D9E2904D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165030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A88-C40C-4CCD-A7E4-3AAB681FB5C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133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5418" y="486092"/>
            <a:ext cx="1458129" cy="32406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6043" y="486093"/>
            <a:ext cx="5544490" cy="3762716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312DD-5ACB-4FD8-9A3A-A6892BFA1FB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526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7BC2-9AD8-4B87-9A2F-967BA236C19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963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17" y="1422270"/>
            <a:ext cx="6048535" cy="1617190"/>
          </a:xfrm>
        </p:spPr>
        <p:txBody>
          <a:bodyPr anchor="b">
            <a:normAutofit/>
          </a:bodyPr>
          <a:lstStyle>
            <a:lvl1pPr algn="l">
              <a:defRPr sz="2551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918" y="3186606"/>
            <a:ext cx="6048534" cy="1062202"/>
          </a:xfrm>
        </p:spPr>
        <p:txBody>
          <a:bodyPr anchor="t">
            <a:normAutofit/>
          </a:bodyPr>
          <a:lstStyle>
            <a:lvl1pPr marL="0" indent="0" algn="l">
              <a:buNone/>
              <a:defRPr sz="1276">
                <a:solidFill>
                  <a:schemeClr val="bg2">
                    <a:lumMod val="75000"/>
                  </a:schemeClr>
                </a:solidFill>
              </a:defRPr>
            </a:lvl1pPr>
            <a:lvl2pPr marL="324018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2pPr>
            <a:lvl3pPr marL="648035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97205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29607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62008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944106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226812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59214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97367-80B2-447B-9274-DD1E6308721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9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917" y="486093"/>
            <a:ext cx="3499435" cy="25624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6363" y="486093"/>
            <a:ext cx="3497184" cy="256248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39F2-7510-4028-9A45-146075F10F6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551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937" y="486093"/>
            <a:ext cx="3295416" cy="408452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24018" indent="0">
              <a:buNone/>
              <a:defRPr sz="1417" b="1"/>
            </a:lvl2pPr>
            <a:lvl3pPr marL="648035" indent="0">
              <a:buNone/>
              <a:defRPr sz="1276" b="1"/>
            </a:lvl3pPr>
            <a:lvl4pPr marL="972053" indent="0">
              <a:buNone/>
              <a:defRPr sz="1134" b="1"/>
            </a:lvl4pPr>
            <a:lvl5pPr marL="1296071" indent="0">
              <a:buNone/>
              <a:defRPr sz="1134" b="1"/>
            </a:lvl5pPr>
            <a:lvl6pPr marL="1620088" indent="0">
              <a:buNone/>
              <a:defRPr sz="1134" b="1"/>
            </a:lvl6pPr>
            <a:lvl7pPr marL="1944106" indent="0">
              <a:buNone/>
              <a:defRPr sz="1134" b="1"/>
            </a:lvl7pPr>
            <a:lvl8pPr marL="2268123" indent="0">
              <a:buNone/>
              <a:defRPr sz="1134" b="1"/>
            </a:lvl8pPr>
            <a:lvl9pPr marL="2592141" indent="0">
              <a:buNone/>
              <a:defRPr sz="11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917" y="900546"/>
            <a:ext cx="3499435" cy="214803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08380" y="486093"/>
            <a:ext cx="3306292" cy="408452"/>
          </a:xfrm>
        </p:spPr>
        <p:txBody>
          <a:bodyPr anchor="b">
            <a:noAutofit/>
          </a:bodyPr>
          <a:lstStyle>
            <a:lvl1pPr marL="0" indent="0">
              <a:buNone/>
              <a:defRPr sz="1984" b="0">
                <a:solidFill>
                  <a:schemeClr val="tx1"/>
                </a:solidFill>
              </a:defRPr>
            </a:lvl1pPr>
            <a:lvl2pPr marL="324018" indent="0">
              <a:buNone/>
              <a:defRPr sz="1417" b="1"/>
            </a:lvl2pPr>
            <a:lvl3pPr marL="648035" indent="0">
              <a:buNone/>
              <a:defRPr sz="1276" b="1"/>
            </a:lvl3pPr>
            <a:lvl4pPr marL="972053" indent="0">
              <a:buNone/>
              <a:defRPr sz="1134" b="1"/>
            </a:lvl4pPr>
            <a:lvl5pPr marL="1296071" indent="0">
              <a:buNone/>
              <a:defRPr sz="1134" b="1"/>
            </a:lvl5pPr>
            <a:lvl6pPr marL="1620088" indent="0">
              <a:buNone/>
              <a:defRPr sz="1134" b="1"/>
            </a:lvl6pPr>
            <a:lvl7pPr marL="1944106" indent="0">
              <a:buNone/>
              <a:defRPr sz="1134" b="1"/>
            </a:lvl7pPr>
            <a:lvl8pPr marL="2268123" indent="0">
              <a:buNone/>
              <a:defRPr sz="1134" b="1"/>
            </a:lvl8pPr>
            <a:lvl9pPr marL="2592141" indent="0">
              <a:buNone/>
              <a:defRPr sz="11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5238" y="894545"/>
            <a:ext cx="3493434" cy="2148034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07654-27FC-4EBA-A75A-DB719086D8D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5441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E249-B530-43D5-B56D-7470B79165C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302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F8D16-F4B2-415C-8B5D-F4DFECBF66D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194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318" y="486093"/>
            <a:ext cx="2592229" cy="972185"/>
          </a:xfrm>
        </p:spPr>
        <p:txBody>
          <a:bodyPr anchor="b">
            <a:normAutofit/>
          </a:bodyPr>
          <a:lstStyle>
            <a:lvl1pPr algn="l">
              <a:defRPr sz="1701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18" y="486093"/>
            <a:ext cx="4212373" cy="3762716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1318" y="1566298"/>
            <a:ext cx="2592229" cy="1482282"/>
          </a:xfrm>
        </p:spPr>
        <p:txBody>
          <a:bodyPr anchor="t">
            <a:normAutofit/>
          </a:bodyPr>
          <a:lstStyle>
            <a:lvl1pPr marL="0" indent="0">
              <a:buNone/>
              <a:defRPr sz="1134"/>
            </a:lvl1pPr>
            <a:lvl2pPr marL="324018" indent="0">
              <a:buNone/>
              <a:defRPr sz="850"/>
            </a:lvl2pPr>
            <a:lvl3pPr marL="648035" indent="0">
              <a:buNone/>
              <a:defRPr sz="709"/>
            </a:lvl3pPr>
            <a:lvl4pPr marL="972053" indent="0">
              <a:buNone/>
              <a:defRPr sz="638"/>
            </a:lvl4pPr>
            <a:lvl5pPr marL="1296071" indent="0">
              <a:buNone/>
              <a:defRPr sz="638"/>
            </a:lvl5pPr>
            <a:lvl6pPr marL="1620088" indent="0">
              <a:buNone/>
              <a:defRPr sz="638"/>
            </a:lvl6pPr>
            <a:lvl7pPr marL="1944106" indent="0">
              <a:buNone/>
              <a:defRPr sz="638"/>
            </a:lvl7pPr>
            <a:lvl8pPr marL="2268123" indent="0">
              <a:buNone/>
              <a:defRPr sz="638"/>
            </a:lvl8pPr>
            <a:lvl9pPr marL="2592141" indent="0">
              <a:buNone/>
              <a:defRPr sz="63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90A3-76FC-4758-BF47-5DC801B3173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908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170" y="1026195"/>
            <a:ext cx="4266377" cy="810154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0937" y="648123"/>
            <a:ext cx="2325305" cy="3240617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134"/>
            </a:lvl1pPr>
            <a:lvl2pPr marL="324018" indent="0">
              <a:buNone/>
              <a:defRPr sz="1134"/>
            </a:lvl2pPr>
            <a:lvl3pPr marL="648035" indent="0">
              <a:buNone/>
              <a:defRPr sz="1134"/>
            </a:lvl3pPr>
            <a:lvl4pPr marL="972053" indent="0">
              <a:buNone/>
              <a:defRPr sz="1134"/>
            </a:lvl4pPr>
            <a:lvl5pPr marL="1296071" indent="0">
              <a:buNone/>
              <a:defRPr sz="1134"/>
            </a:lvl5pPr>
            <a:lvl6pPr marL="1620088" indent="0">
              <a:buNone/>
              <a:defRPr sz="1134"/>
            </a:lvl6pPr>
            <a:lvl7pPr marL="1944106" indent="0">
              <a:buNone/>
              <a:defRPr sz="1134"/>
            </a:lvl7pPr>
            <a:lvl8pPr marL="2268123" indent="0">
              <a:buNone/>
              <a:defRPr sz="1134"/>
            </a:lvl8pPr>
            <a:lvl9pPr marL="2592141" indent="0">
              <a:buNone/>
              <a:defRPr sz="113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47170" y="1968375"/>
            <a:ext cx="4267502" cy="1452276"/>
          </a:xfrm>
        </p:spPr>
        <p:txBody>
          <a:bodyPr anchor="t">
            <a:normAutofit/>
          </a:bodyPr>
          <a:lstStyle>
            <a:lvl1pPr marL="0" indent="0">
              <a:buNone/>
              <a:defRPr sz="1276"/>
            </a:lvl1pPr>
            <a:lvl2pPr marL="324018" indent="0">
              <a:buNone/>
              <a:defRPr sz="850"/>
            </a:lvl2pPr>
            <a:lvl3pPr marL="648035" indent="0">
              <a:buNone/>
              <a:defRPr sz="709"/>
            </a:lvl3pPr>
            <a:lvl4pPr marL="972053" indent="0">
              <a:buNone/>
              <a:defRPr sz="638"/>
            </a:lvl4pPr>
            <a:lvl5pPr marL="1296071" indent="0">
              <a:buNone/>
              <a:defRPr sz="638"/>
            </a:lvl5pPr>
            <a:lvl6pPr marL="1620088" indent="0">
              <a:buNone/>
              <a:defRPr sz="638"/>
            </a:lvl6pPr>
            <a:lvl7pPr marL="1944106" indent="0">
              <a:buNone/>
              <a:defRPr sz="638"/>
            </a:lvl7pPr>
            <a:lvl8pPr marL="2268123" indent="0">
              <a:buNone/>
              <a:defRPr sz="638"/>
            </a:lvl8pPr>
            <a:lvl9pPr marL="2592141" indent="0">
              <a:buNone/>
              <a:defRPr sz="63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D8ECA-F314-4B9C-B830-C0F1ECCDFD3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517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25200" y="2100400"/>
            <a:ext cx="2113314" cy="2274433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918" y="3180604"/>
            <a:ext cx="6048534" cy="10682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918" y="486093"/>
            <a:ext cx="6048534" cy="256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9495" y="4374833"/>
            <a:ext cx="1134100" cy="258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18" y="4374833"/>
            <a:ext cx="5346472" cy="258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0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44649" y="3954003"/>
            <a:ext cx="809536" cy="4748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268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C18520-8088-48F9-82D8-DA9D9E2904D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5113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</p:sldLayoutIdLst>
  <p:hf hdr="0" ftr="0" dt="0"/>
  <p:txStyles>
    <p:titleStyle>
      <a:lvl1pPr algn="l" defTabSz="324018" rtl="0" eaLnBrk="1" latinLnBrk="0" hangingPunct="1">
        <a:spcBef>
          <a:spcPct val="0"/>
        </a:spcBef>
        <a:buNone/>
        <a:defRPr sz="2551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2511" indent="-202511" algn="l" defTabSz="324018" rtl="0" eaLnBrk="1" latinLnBrk="0" hangingPunct="1">
        <a:spcBef>
          <a:spcPct val="20000"/>
        </a:spcBef>
        <a:spcAft>
          <a:spcPts val="4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1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26529" indent="-202511" algn="l" defTabSz="324018" rtl="0" eaLnBrk="1" latinLnBrk="0" hangingPunct="1">
        <a:spcBef>
          <a:spcPct val="20000"/>
        </a:spcBef>
        <a:spcAft>
          <a:spcPts val="4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76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850546" indent="-202511" algn="l" defTabSz="324018" rtl="0" eaLnBrk="1" latinLnBrk="0" hangingPunct="1">
        <a:spcBef>
          <a:spcPct val="20000"/>
        </a:spcBef>
        <a:spcAft>
          <a:spcPts val="4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3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093560" indent="-121507" algn="l" defTabSz="324018" rtl="0" eaLnBrk="1" latinLnBrk="0" hangingPunct="1">
        <a:spcBef>
          <a:spcPct val="20000"/>
        </a:spcBef>
        <a:spcAft>
          <a:spcPts val="4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992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417577" indent="-121507" algn="l" defTabSz="324018" rtl="0" eaLnBrk="1" latinLnBrk="0" hangingPunct="1">
        <a:spcBef>
          <a:spcPct val="20000"/>
        </a:spcBef>
        <a:spcAft>
          <a:spcPts val="4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992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782097" indent="-162009" algn="l" defTabSz="324018" rtl="0" eaLnBrk="1" latinLnBrk="0" hangingPunct="1">
        <a:spcBef>
          <a:spcPct val="20000"/>
        </a:spcBef>
        <a:spcAft>
          <a:spcPts val="4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992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106115" indent="-162009" algn="l" defTabSz="324018" rtl="0" eaLnBrk="1" latinLnBrk="0" hangingPunct="1">
        <a:spcBef>
          <a:spcPct val="20000"/>
        </a:spcBef>
        <a:spcAft>
          <a:spcPts val="4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992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430132" indent="-162009" algn="l" defTabSz="324018" rtl="0" eaLnBrk="1" latinLnBrk="0" hangingPunct="1">
        <a:spcBef>
          <a:spcPct val="20000"/>
        </a:spcBef>
        <a:spcAft>
          <a:spcPts val="4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992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754150" indent="-162009" algn="l" defTabSz="324018" rtl="0" eaLnBrk="1" latinLnBrk="0" hangingPunct="1">
        <a:spcBef>
          <a:spcPct val="20000"/>
        </a:spcBef>
        <a:spcAft>
          <a:spcPts val="425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992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4018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1pPr>
      <a:lvl2pPr marL="324018" algn="l" defTabSz="324018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2pPr>
      <a:lvl3pPr marL="648035" algn="l" defTabSz="324018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3pPr>
      <a:lvl4pPr marL="972053" algn="l" defTabSz="324018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4pPr>
      <a:lvl5pPr marL="1296071" algn="l" defTabSz="324018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5pPr>
      <a:lvl6pPr marL="1620088" algn="l" defTabSz="324018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6pPr>
      <a:lvl7pPr marL="1944106" algn="l" defTabSz="324018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7pPr>
      <a:lvl8pPr marL="2268123" algn="l" defTabSz="324018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8pPr>
      <a:lvl9pPr marL="2592141" algn="l" defTabSz="324018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ish6@jinr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>
            <a:extLst>
              <a:ext uri="{FF2B5EF4-FFF2-40B4-BE49-F238E27FC236}">
                <a16:creationId xmlns:a16="http://schemas.microsoft.com/office/drawing/2014/main" id="{C6DE3C8F-7C9D-4860-9459-98E151BF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38300"/>
            <a:ext cx="8640763" cy="15843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2A9364AF-2737-4999-9E75-9E91B0561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427" y="3714372"/>
            <a:ext cx="138129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8" tIns="38574" rIns="77148" bIns="38574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1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Lukianov</a:t>
            </a:r>
            <a:r>
              <a:rPr lang="en-US" altLang="ru-R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A.A.</a:t>
            </a:r>
            <a:endParaRPr lang="ru-RU" altLang="ru-RU" sz="1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ru-R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lukianov</a:t>
            </a:r>
            <a:r>
              <a:rPr lang="en-US" altLang="ru-RU" sz="14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@jinr.ru</a:t>
            </a:r>
            <a:endParaRPr lang="en-US" altLang="ru-RU" sz="1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1400" dirty="0">
              <a:solidFill>
                <a:schemeClr val="bg2"/>
              </a:solidFill>
            </a:endParaRPr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DFDF9AC8-745F-42F2-B541-132660FD6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2111375"/>
            <a:ext cx="774065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8" tIns="38574" rIns="77148" bIns="38574"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2800" dirty="0"/>
              <a:t>ACCELERATOR COMPLEX</a:t>
            </a:r>
            <a:r>
              <a:rPr lang="ru-RU" altLang="ru-RU" sz="2800" dirty="0"/>
              <a:t> </a:t>
            </a:r>
            <a:r>
              <a:rPr lang="en-US" altLang="ru-RU" sz="2800" dirty="0"/>
              <a:t>DC-140</a:t>
            </a:r>
            <a:endParaRPr lang="ru-RU" altLang="ru-RU" sz="2800" dirty="0"/>
          </a:p>
          <a:p>
            <a:pPr algn="ctr"/>
            <a:endParaRPr lang="ru-RU" alt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Рисунок 3">
            <a:extLst>
              <a:ext uri="{FF2B5EF4-FFF2-40B4-BE49-F238E27FC236}">
                <a16:creationId xmlns:a16="http://schemas.microsoft.com/office/drawing/2014/main" id="{C444C072-6403-4472-9009-2CE2949D7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0212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5">
            <a:extLst>
              <a:ext uri="{FF2B5EF4-FFF2-40B4-BE49-F238E27FC236}">
                <a16:creationId xmlns:a16="http://schemas.microsoft.com/office/drawing/2014/main" id="{0DC287B5-1BE0-45D0-B337-4F546BD47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597" y="4188241"/>
            <a:ext cx="2304256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8" tIns="38574" rIns="77148" bIns="38574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ru-RU" sz="1400" i="1" dirty="0"/>
              <a:t>From DC-140 project team</a:t>
            </a:r>
            <a:endParaRPr lang="ru-RU" altLang="ru-RU" sz="1400" i="1" dirty="0"/>
          </a:p>
        </p:txBody>
      </p:sp>
      <p:pic>
        <p:nvPicPr>
          <p:cNvPr id="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E2BE7A34-0B52-43A4-9EE8-D2D94C501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9589DFE-1464-494F-A22B-324501624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8640763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Номер слайда 1">
            <a:extLst>
              <a:ext uri="{FF2B5EF4-FFF2-40B4-BE49-F238E27FC236}">
                <a16:creationId xmlns:a16="http://schemas.microsoft.com/office/drawing/2014/main" id="{1A4F10E0-5103-4C50-B2CB-6DBF02EB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1227" y="4413073"/>
            <a:ext cx="809536" cy="474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0DBECF-1443-4557-8D47-8466B885C969}" type="slidenum">
              <a:rPr lang="ru-RU" altLang="ru-RU" sz="1200"/>
              <a:pPr/>
              <a:t>10</a:t>
            </a:fld>
            <a:endParaRPr lang="ru-RU" altLang="ru-RU" sz="1200" dirty="0"/>
          </a:p>
        </p:txBody>
      </p:sp>
      <p:pic>
        <p:nvPicPr>
          <p:cNvPr id="4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458FE2E-5B05-4526-9B19-6A158EDA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8">
            <a:extLst>
              <a:ext uri="{FF2B5EF4-FFF2-40B4-BE49-F238E27FC236}">
                <a16:creationId xmlns:a16="http://schemas.microsoft.com/office/drawing/2014/main" id="{C5281D30-E2BB-4D8D-A74E-F61BEE77B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896" y="210432"/>
            <a:ext cx="3532189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of electronic components</a:t>
            </a:r>
            <a:endParaRPr lang="ru-RU" altLang="ru-RU" sz="1800" b="1" dirty="0"/>
          </a:p>
        </p:txBody>
      </p:sp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92AC7505-EB60-4F03-A588-3F51A7058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33" y="3327054"/>
            <a:ext cx="43659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 of galactic cosmic rays :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83% protons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13% alpha particles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3% electrons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 heavy ions (Z&gt;4)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8">
            <a:extLst>
              <a:ext uri="{FF2B5EF4-FFF2-40B4-BE49-F238E27FC236}">
                <a16:creationId xmlns:a16="http://schemas.microsoft.com/office/drawing/2014/main" id="{D192A6FE-74D7-408D-B58C-AE88A9AD3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181" y="111547"/>
            <a:ext cx="4170377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Component Testing Channel</a:t>
            </a:r>
            <a:endParaRPr lang="ru-RU" altLang="ru-RU" sz="1800" b="1" dirty="0"/>
          </a:p>
        </p:txBody>
      </p:sp>
      <p:pic>
        <p:nvPicPr>
          <p:cNvPr id="34819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0B167C99-30BD-4BB4-AE4F-E4C69B636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632" y="44475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>
            <a:extLst>
              <a:ext uri="{FF2B5EF4-FFF2-40B4-BE49-F238E27FC236}">
                <a16:creationId xmlns:a16="http://schemas.microsoft.com/office/drawing/2014/main" id="{E2227224-EFF1-48D3-9CEB-709CE399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" y="548664"/>
            <a:ext cx="5760640" cy="271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object 30">
            <a:extLst>
              <a:ext uri="{FF2B5EF4-FFF2-40B4-BE49-F238E27FC236}">
                <a16:creationId xmlns:a16="http://schemas.microsoft.com/office/drawing/2014/main" id="{D4B62968-9431-48E1-A123-63D96AE4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25" y="3576638"/>
            <a:ext cx="4994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73050" indent="-260350">
              <a:spcBef>
                <a:spcPct val="20000"/>
              </a:spcBef>
              <a:buChar char="•"/>
              <a:tabLst>
                <a:tab pos="309563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063" indent="-241300">
              <a:spcBef>
                <a:spcPct val="20000"/>
              </a:spcBef>
              <a:buChar char="–"/>
              <a:tabLst>
                <a:tab pos="309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3613" indent="-192088">
              <a:spcBef>
                <a:spcPct val="20000"/>
              </a:spcBef>
              <a:buChar char="•"/>
              <a:tabLst>
                <a:tab pos="309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9375" indent="-192088">
              <a:spcBef>
                <a:spcPct val="20000"/>
              </a:spcBef>
              <a:buChar char="–"/>
              <a:tabLst>
                <a:tab pos="3095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5138" indent="-192088">
              <a:spcBef>
                <a:spcPct val="20000"/>
              </a:spcBef>
              <a:buChar char="»"/>
              <a:tabLst>
                <a:tab pos="3095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923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95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95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95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67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95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639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95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 Unicode MS" panose="020B0604020202020204" pitchFamily="34" charset="-128"/>
              <a:buChar char="✓"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4,8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nucleone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spcBef>
                <a:spcPct val="0"/>
              </a:spcBef>
              <a:buFont typeface="Arial Unicode MS" panose="020B0604020202020204" pitchFamily="34" charset="-128"/>
              <a:buChar char="✓"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  <a:buFont typeface="Arial Unicode MS" panose="020B0604020202020204" pitchFamily="34" charset="-128"/>
              <a:buChar char="✓"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area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200x200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  <a:buFont typeface="Arial Unicode MS" panose="020B0604020202020204" pitchFamily="34" charset="-128"/>
              <a:buChar char="✓"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Inhomogeneity of the ion beam distribution up to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20%;</a:t>
            </a:r>
          </a:p>
          <a:p>
            <a:pPr eaLnBrk="1" hangingPunct="1">
              <a:spcBef>
                <a:spcPct val="0"/>
              </a:spcBef>
              <a:buFont typeface="Arial Unicode MS" panose="020B0604020202020204" pitchFamily="34" charset="-128"/>
              <a:buChar char="✓"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÷ 10</a:t>
            </a:r>
            <a:r>
              <a:rPr lang="ru-RU" altLang="ru-RU" sz="1300" baseline="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altLang="ru-RU" sz="1300" baseline="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altLang="ru-RU" sz="1300" baseline="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RU" altLang="ru-RU" sz="1300" baseline="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2" name="Picture 2">
            <a:extLst>
              <a:ext uri="{FF2B5EF4-FFF2-40B4-BE49-F238E27FC236}">
                <a16:creationId xmlns:a16="http://schemas.microsoft.com/office/drawing/2014/main" id="{F4CF9EBB-C685-41F0-89F6-6BFBA7508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189" y="930470"/>
            <a:ext cx="2797025" cy="2094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4" name="Номер слайда 1">
            <a:extLst>
              <a:ext uri="{FF2B5EF4-FFF2-40B4-BE49-F238E27FC236}">
                <a16:creationId xmlns:a16="http://schemas.microsoft.com/office/drawing/2014/main" id="{87D5F757-2E57-48E9-8F93-4554373A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1227" y="4386085"/>
            <a:ext cx="809536" cy="474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13F413-612C-4C38-9B92-7E58682BF6EB}" type="slidenum">
              <a:rPr lang="ru-RU" altLang="ru-RU" sz="1200"/>
              <a:pPr/>
              <a:t>11</a:t>
            </a:fld>
            <a:endParaRPr lang="ru-RU" altLang="ru-RU" sz="1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255707-1899-44AA-A45E-86E655BB0AE8}"/>
              </a:ext>
            </a:extLst>
          </p:cNvPr>
          <p:cNvSpPr/>
          <p:nvPr/>
        </p:nvSpPr>
        <p:spPr>
          <a:xfrm>
            <a:off x="791989" y="3257968"/>
            <a:ext cx="4318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Chanel U400M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1391AFF-430A-44A8-9FDF-3F74EEAE3139}"/>
              </a:ext>
            </a:extLst>
          </p:cNvPr>
          <p:cNvSpPr/>
          <p:nvPr/>
        </p:nvSpPr>
        <p:spPr>
          <a:xfrm>
            <a:off x="5927192" y="3042789"/>
            <a:ext cx="2669165" cy="276999"/>
          </a:xfrm>
          <a:prstGeom prst="rect">
            <a:avLst/>
          </a:prstGeom>
          <a:solidFill>
            <a:schemeClr val="tx2">
              <a:lumMod val="50000"/>
              <a:alpha val="9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chamber U400M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BCA28-BD3C-42FF-A2E2-79B7AB02E81E}"/>
              </a:ext>
            </a:extLst>
          </p:cNvPr>
          <p:cNvSpPr txBox="1"/>
          <p:nvPr/>
        </p:nvSpPr>
        <p:spPr>
          <a:xfrm>
            <a:off x="143917" y="547087"/>
            <a:ext cx="129614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Bending magnet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7B744-EDFB-410D-9153-9AECD3FFC4AB}"/>
              </a:ext>
            </a:extLst>
          </p:cNvPr>
          <p:cNvSpPr txBox="1"/>
          <p:nvPr/>
        </p:nvSpPr>
        <p:spPr>
          <a:xfrm>
            <a:off x="695023" y="749490"/>
            <a:ext cx="139311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Steering magnet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BFC28-73A6-48E4-A15D-9C43E21FF3F3}"/>
              </a:ext>
            </a:extLst>
          </p:cNvPr>
          <p:cNvSpPr txBox="1"/>
          <p:nvPr/>
        </p:nvSpPr>
        <p:spPr>
          <a:xfrm>
            <a:off x="1440061" y="952207"/>
            <a:ext cx="100811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Luminophor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FCC4F4-DA3E-40F9-931B-E133C0005F36}"/>
              </a:ext>
            </a:extLst>
          </p:cNvPr>
          <p:cNvSpPr txBox="1"/>
          <p:nvPr/>
        </p:nvSpPr>
        <p:spPr>
          <a:xfrm>
            <a:off x="2532375" y="749490"/>
            <a:ext cx="100811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Faradey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Cup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3DF73A-BD6E-461A-92B0-E82790498E17}"/>
              </a:ext>
            </a:extLst>
          </p:cNvPr>
          <p:cNvSpPr txBox="1"/>
          <p:nvPr/>
        </p:nvSpPr>
        <p:spPr>
          <a:xfrm>
            <a:off x="3312269" y="542993"/>
            <a:ext cx="141329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593325-CC38-4F5E-A192-95DF12EE7A18}"/>
              </a:ext>
            </a:extLst>
          </p:cNvPr>
          <p:cNvSpPr txBox="1"/>
          <p:nvPr/>
        </p:nvSpPr>
        <p:spPr>
          <a:xfrm>
            <a:off x="4320381" y="852347"/>
            <a:ext cx="141329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Valve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A820E-587A-465E-9FB9-F9A19AD425F6}"/>
              </a:ext>
            </a:extLst>
          </p:cNvPr>
          <p:cNvSpPr txBox="1"/>
          <p:nvPr/>
        </p:nvSpPr>
        <p:spPr>
          <a:xfrm>
            <a:off x="4354639" y="2748202"/>
            <a:ext cx="141329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chamber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F185A8-5145-49B6-9E64-CA54D9D6620C}"/>
              </a:ext>
            </a:extLst>
          </p:cNvPr>
          <p:cNvSpPr txBox="1"/>
          <p:nvPr/>
        </p:nvSpPr>
        <p:spPr>
          <a:xfrm>
            <a:off x="396899" y="2844184"/>
            <a:ext cx="129614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 system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6CBB1B-B623-478B-8F52-73B94FD0CF92}"/>
              </a:ext>
            </a:extLst>
          </p:cNvPr>
          <p:cNvSpPr txBox="1"/>
          <p:nvPr/>
        </p:nvSpPr>
        <p:spPr>
          <a:xfrm>
            <a:off x="1557614" y="2944192"/>
            <a:ext cx="1296143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Degreader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64997E-0E57-40D9-9BCA-51023835A3D5}"/>
              </a:ext>
            </a:extLst>
          </p:cNvPr>
          <p:cNvSpPr txBox="1"/>
          <p:nvPr/>
        </p:nvSpPr>
        <p:spPr>
          <a:xfrm>
            <a:off x="2594335" y="2936221"/>
            <a:ext cx="163244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turbo pumps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8">
            <a:extLst>
              <a:ext uri="{FF2B5EF4-FFF2-40B4-BE49-F238E27FC236}">
                <a16:creationId xmlns:a16="http://schemas.microsoft.com/office/drawing/2014/main" id="{482DC156-C270-40BE-B973-F463E3BC9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646" y="126224"/>
            <a:ext cx="4170377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Component Testing Channel</a:t>
            </a:r>
            <a:endParaRPr lang="ru-RU" altLang="ru-RU" sz="1800" b="1" dirty="0"/>
          </a:p>
        </p:txBody>
      </p:sp>
      <p:pic>
        <p:nvPicPr>
          <p:cNvPr id="35843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618F5404-B7BA-4CBC-8BCA-CD8B5B6F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780" y="57544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6FABF2FF-0582-4E0A-BEB8-972B1765A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3" t="3772" r="3033" b="12298"/>
          <a:stretch/>
        </p:blipFill>
        <p:spPr bwMode="auto">
          <a:xfrm>
            <a:off x="-8910" y="688964"/>
            <a:ext cx="2700927" cy="2250773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Рисунок 7">
            <a:extLst>
              <a:ext uri="{FF2B5EF4-FFF2-40B4-BE49-F238E27FC236}">
                <a16:creationId xmlns:a16="http://schemas.microsoft.com/office/drawing/2014/main" id="{E89B7B44-F648-4A72-B94A-066F0A92F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70" y="2511313"/>
            <a:ext cx="3665816" cy="2292068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Рисунок 8">
            <a:extLst>
              <a:ext uri="{FF2B5EF4-FFF2-40B4-BE49-F238E27FC236}">
                <a16:creationId xmlns:a16="http://schemas.microsoft.com/office/drawing/2014/main" id="{FC975CA2-B1A3-4C99-A22F-5754A66E2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20" y="731827"/>
            <a:ext cx="2574925" cy="1716088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7DBD97-A4BB-43F8-88BB-895F11CE34DD}"/>
              </a:ext>
            </a:extLst>
          </p:cNvPr>
          <p:cNvSpPr/>
          <p:nvPr/>
        </p:nvSpPr>
        <p:spPr>
          <a:xfrm>
            <a:off x="182279" y="3471218"/>
            <a:ext cx="5451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the influence of radiation, two types of radiation failures are observed in microcircuits: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ingress of a single ion with high energy, 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accumulation of radiation dose.</a:t>
            </a:r>
          </a:p>
        </p:txBody>
      </p:sp>
      <p:sp>
        <p:nvSpPr>
          <p:cNvPr id="35848" name="Номер слайда 3">
            <a:extLst>
              <a:ext uri="{FF2B5EF4-FFF2-40B4-BE49-F238E27FC236}">
                <a16:creationId xmlns:a16="http://schemas.microsoft.com/office/drawing/2014/main" id="{D5B90517-5E97-4C4E-8CCC-C1104103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8694"/>
            <a:ext cx="431950" cy="3124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D9D592-2E52-4DF1-9B56-3C3B74091C76}" type="slidenum">
              <a:rPr lang="ru-RU" altLang="ru-RU" sz="1200"/>
              <a:pPr/>
              <a:t>12</a:t>
            </a:fld>
            <a:endParaRPr lang="ru-RU" altLang="ru-RU" sz="12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FEDF374-36BB-4ACA-BDD5-5C878DD91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69" y="689037"/>
            <a:ext cx="2632626" cy="2264975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94B329A1-19CC-40C4-A3CD-4CE7D256E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10" y="2941196"/>
            <a:ext cx="21602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polymer detector</a:t>
            </a:r>
          </a:p>
        </p:txBody>
      </p:sp>
      <p:cxnSp>
        <p:nvCxnSpPr>
          <p:cNvPr id="16" name="Straight Arrow Connector 7">
            <a:extLst>
              <a:ext uri="{FF2B5EF4-FFF2-40B4-BE49-F238E27FC236}">
                <a16:creationId xmlns:a16="http://schemas.microsoft.com/office/drawing/2014/main" id="{0901B62A-04CF-4D84-9669-70C75D70D73F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151330" y="2374938"/>
            <a:ext cx="533249" cy="7201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7F99F810-7AEC-4DAE-8C18-99EF335CD5FE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3514911" y="2286446"/>
            <a:ext cx="589446" cy="6818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854DBB-5C9F-4143-960B-DCD2210FAEB0}"/>
              </a:ext>
            </a:extLst>
          </p:cNvPr>
          <p:cNvSpPr txBox="1"/>
          <p:nvPr/>
        </p:nvSpPr>
        <p:spPr>
          <a:xfrm>
            <a:off x="2392986" y="2968288"/>
            <a:ext cx="224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sample</a:t>
            </a:r>
            <a:endParaRPr lang="ru-RU" sz="1400" dirty="0"/>
          </a:p>
        </p:txBody>
      </p:sp>
      <p:cxnSp>
        <p:nvCxnSpPr>
          <p:cNvPr id="19" name="Straight Arrow Connector 10">
            <a:extLst>
              <a:ext uri="{FF2B5EF4-FFF2-40B4-BE49-F238E27FC236}">
                <a16:creationId xmlns:a16="http://schemas.microsoft.com/office/drawing/2014/main" id="{9273876A-FBF5-40DA-8FAB-CBF8E293AEB8}"/>
              </a:ext>
            </a:extLst>
          </p:cNvPr>
          <p:cNvCxnSpPr>
            <a:cxnSpLocks/>
          </p:cNvCxnSpPr>
          <p:nvPr/>
        </p:nvCxnSpPr>
        <p:spPr>
          <a:xfrm flipV="1">
            <a:off x="4236819" y="3095084"/>
            <a:ext cx="2603842" cy="11508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">
            <a:extLst>
              <a:ext uri="{FF2B5EF4-FFF2-40B4-BE49-F238E27FC236}">
                <a16:creationId xmlns:a16="http://schemas.microsoft.com/office/drawing/2014/main" id="{DAD01E54-C42A-447A-A6BE-FB1DA96569A2}"/>
              </a:ext>
            </a:extLst>
          </p:cNvPr>
          <p:cNvCxnSpPr>
            <a:cxnSpLocks/>
          </p:cNvCxnSpPr>
          <p:nvPr/>
        </p:nvCxnSpPr>
        <p:spPr>
          <a:xfrm>
            <a:off x="3491518" y="4518694"/>
            <a:ext cx="33491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5F199AA-1AD9-4E8E-A6AE-F9841E8B7877}"/>
              </a:ext>
            </a:extLst>
          </p:cNvPr>
          <p:cNvSpPr/>
          <p:nvPr/>
        </p:nvSpPr>
        <p:spPr>
          <a:xfrm>
            <a:off x="6840661" y="2862510"/>
            <a:ext cx="876121" cy="4135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C8CD1C6-0E93-4DD4-AE4B-F68B747BA26A}"/>
              </a:ext>
            </a:extLst>
          </p:cNvPr>
          <p:cNvSpPr/>
          <p:nvPr/>
        </p:nvSpPr>
        <p:spPr>
          <a:xfrm>
            <a:off x="6866890" y="4284001"/>
            <a:ext cx="876121" cy="4135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11">
            <a:extLst>
              <a:ext uri="{FF2B5EF4-FFF2-40B4-BE49-F238E27FC236}">
                <a16:creationId xmlns:a16="http://schemas.microsoft.com/office/drawing/2014/main" id="{5E5D8ED7-EECC-47F7-ACC8-506142E58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5" y="520775"/>
            <a:ext cx="3680158" cy="220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E6FC23DE-AC55-48C2-8EE5-9B8FD777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969" y="-10662"/>
            <a:ext cx="2839615" cy="560106"/>
          </a:xfrm>
        </p:spPr>
        <p:txBody>
          <a:bodyPr>
            <a:normAutofit fontScale="90000"/>
          </a:bodyPr>
          <a:lstStyle/>
          <a:p>
            <a:r>
              <a:rPr lang="en-US" alt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of Fly system (TOF)</a:t>
            </a:r>
            <a:endParaRPr lang="ru-RU" altLang="ru-RU" sz="2000" cap="none" dirty="0">
              <a:solidFill>
                <a:schemeClr val="tx1"/>
              </a:solidFill>
            </a:endParaRP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9F9CB005-8717-4154-ACCD-7D9A0788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" y="2658203"/>
            <a:ext cx="4546348" cy="220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>
            <a:extLst>
              <a:ext uri="{FF2B5EF4-FFF2-40B4-BE49-F238E27FC236}">
                <a16:creationId xmlns:a16="http://schemas.microsoft.com/office/drawing/2014/main" id="{0592B0C1-3641-4835-B0AD-8BE5E321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57" y="857221"/>
            <a:ext cx="3966241" cy="342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F6E85EB0-E718-49F9-A025-C896822F0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-147638"/>
            <a:ext cx="131763" cy="2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6870" name="Rectangle 8">
            <a:extLst>
              <a:ext uri="{FF2B5EF4-FFF2-40B4-BE49-F238E27FC236}">
                <a16:creationId xmlns:a16="http://schemas.microsoft.com/office/drawing/2014/main" id="{21B96B41-5E37-4D68-9D78-440B18151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-147638"/>
            <a:ext cx="131763" cy="2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6871" name="Rectangle 10">
            <a:extLst>
              <a:ext uri="{FF2B5EF4-FFF2-40B4-BE49-F238E27FC236}">
                <a16:creationId xmlns:a16="http://schemas.microsoft.com/office/drawing/2014/main" id="{C469476C-38AC-41EA-A693-EE9655DF0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-147638"/>
            <a:ext cx="131763" cy="29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36873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EBC3E84B-A7AD-487C-BD5C-37C930C28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427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Номер слайда 2">
            <a:extLst>
              <a:ext uri="{FF2B5EF4-FFF2-40B4-BE49-F238E27FC236}">
                <a16:creationId xmlns:a16="http://schemas.microsoft.com/office/drawing/2014/main" id="{C598520D-3EDF-46C0-8691-E97790D7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8694"/>
            <a:ext cx="431950" cy="3124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ACF953-8429-4E99-9C72-C7489AAD7697}" type="slidenum">
              <a:rPr lang="ru-RU" altLang="ru-RU" sz="1200"/>
              <a:pPr/>
              <a:t>13</a:t>
            </a:fld>
            <a:endParaRPr lang="ru-RU" altLang="ru-RU" sz="1200" dirty="0"/>
          </a:p>
        </p:txBody>
      </p:sp>
      <p:pic>
        <p:nvPicPr>
          <p:cNvPr id="36875" name="Picture 18">
            <a:extLst>
              <a:ext uri="{FF2B5EF4-FFF2-40B4-BE49-F238E27FC236}">
                <a16:creationId xmlns:a16="http://schemas.microsoft.com/office/drawing/2014/main" id="{924BE791-05A0-4FD9-BB8F-7DC69076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" y="493477"/>
            <a:ext cx="873125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23">
            <a:extLst>
              <a:ext uri="{FF2B5EF4-FFF2-40B4-BE49-F238E27FC236}">
                <a16:creationId xmlns:a16="http://schemas.microsoft.com/office/drawing/2014/main" id="{6A3054BE-6FD7-4AD7-83B4-333C9633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" y="3193815"/>
            <a:ext cx="13620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7">
            <a:extLst>
              <a:ext uri="{FF2B5EF4-FFF2-40B4-BE49-F238E27FC236}">
                <a16:creationId xmlns:a16="http://schemas.microsoft.com/office/drawing/2014/main" id="{92AC7505-EB60-4F03-A588-3F51A7058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541" y="4279076"/>
            <a:ext cx="23043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TOF U400M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8B674-34F9-4987-84AD-125EDB969C04}"/>
              </a:ext>
            </a:extLst>
          </p:cNvPr>
          <p:cNvSpPr txBox="1"/>
          <p:nvPr/>
        </p:nvSpPr>
        <p:spPr>
          <a:xfrm rot="20184736">
            <a:off x="3330752" y="3531899"/>
            <a:ext cx="88418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of fly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8">
            <a:extLst>
              <a:ext uri="{FF2B5EF4-FFF2-40B4-BE49-F238E27FC236}">
                <a16:creationId xmlns:a16="http://schemas.microsoft.com/office/drawing/2014/main" id="{92C01E95-FA88-4075-9BE5-9B13BA20F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645" y="48565"/>
            <a:ext cx="3016279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Materials Science</a:t>
            </a:r>
            <a:endParaRPr lang="ru-RU" altLang="ru-RU" sz="2000" b="1" dirty="0"/>
          </a:p>
        </p:txBody>
      </p:sp>
      <p:pic>
        <p:nvPicPr>
          <p:cNvPr id="39939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63235E9F-351C-46C1-A1C6-579C1A222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25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Номер слайда 1">
            <a:extLst>
              <a:ext uri="{FF2B5EF4-FFF2-40B4-BE49-F238E27FC236}">
                <a16:creationId xmlns:a16="http://schemas.microsoft.com/office/drawing/2014/main" id="{D4EE681A-43F9-4FF2-874C-EE74A1F6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8694"/>
            <a:ext cx="412637" cy="3422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58038C-3347-4C9B-B8C6-44F799BDCB6A}" type="slidenum">
              <a:rPr lang="ru-RU" altLang="ru-RU" sz="1200"/>
              <a:pPr/>
              <a:t>14</a:t>
            </a:fld>
            <a:endParaRPr lang="ru-RU" altLang="ru-RU" sz="12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6F5CF5-5B0A-4409-8AF2-4732E4817C4A}"/>
              </a:ext>
            </a:extLst>
          </p:cNvPr>
          <p:cNvSpPr/>
          <p:nvPr/>
        </p:nvSpPr>
        <p:spPr>
          <a:xfrm>
            <a:off x="71909" y="437048"/>
            <a:ext cx="36727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the surface of materials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implantation nanotechnology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CE1E883-7D69-40D4-BD22-FD570D3B3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8" y="1391155"/>
            <a:ext cx="3476912" cy="294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E7D591-D655-421B-9E63-96F9FD1C8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778" y="4241695"/>
            <a:ext cx="36009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Nanoscale defects on the surface TiO2 </a:t>
            </a:r>
          </a:p>
          <a:p>
            <a:pPr algn="ctr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(ions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energy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 MeV)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81420E85-B4C9-4C8B-862A-C3625A9C0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785" y="4297840"/>
            <a:ext cx="4318000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Tracks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Al2O3, 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(ions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energy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167 MeV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15AB218-F953-41CE-B27A-A7252DFD7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7555" r="4657" b="2872"/>
          <a:stretch/>
        </p:blipFill>
        <p:spPr bwMode="auto">
          <a:xfrm>
            <a:off x="4676187" y="1404982"/>
            <a:ext cx="3393195" cy="294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8C766BA-7190-4AC5-8875-F587AB1BB216}"/>
              </a:ext>
            </a:extLst>
          </p:cNvPr>
          <p:cNvSpPr/>
          <p:nvPr/>
        </p:nvSpPr>
        <p:spPr>
          <a:xfrm>
            <a:off x="4487049" y="519690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 and applied aspects of the formation and use of nuclear tracks in solids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74E7AAE6-486F-4428-9AC9-F3B779E37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Номер слайда 1">
            <a:extLst>
              <a:ext uri="{FF2B5EF4-FFF2-40B4-BE49-F238E27FC236}">
                <a16:creationId xmlns:a16="http://schemas.microsoft.com/office/drawing/2014/main" id="{27A670CB-D111-4A56-86EC-A8034C32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4278" y="4357293"/>
            <a:ext cx="809536" cy="474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C2C957C-73AB-4E52-8B88-95E71A28D5BA}" type="slidenum">
              <a:rPr lang="ru-RU" altLang="ru-RU" sz="1200"/>
              <a:pPr/>
              <a:t>15</a:t>
            </a:fld>
            <a:endParaRPr lang="ru-RU" altLang="ru-RU" sz="1200" dirty="0"/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21C66F00-194B-4540-8F0D-CC44A3E6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5" y="497612"/>
            <a:ext cx="5037084" cy="3789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Прямоугольник 5">
            <a:extLst>
              <a:ext uri="{FF2B5EF4-FFF2-40B4-BE49-F238E27FC236}">
                <a16:creationId xmlns:a16="http://schemas.microsoft.com/office/drawing/2014/main" id="{401AC59F-E431-4289-B0F3-A5A9411F8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581" y="1566366"/>
            <a:ext cx="2686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 –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scanning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 –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steering magnet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БД –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unit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 –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chamber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895" name="Прямоугольник 1">
            <a:extLst>
              <a:ext uri="{FF2B5EF4-FFF2-40B4-BE49-F238E27FC236}">
                <a16:creationId xmlns:a16="http://schemas.microsoft.com/office/drawing/2014/main" id="{4813F957-A8DB-4405-90ED-CDDDA5054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8" y="4278096"/>
            <a:ext cx="64087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 for research on solid state physics and surface modification of materials on the DC-60 cyclotron (Astana)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18">
            <a:extLst>
              <a:ext uri="{FF2B5EF4-FFF2-40B4-BE49-F238E27FC236}">
                <a16:creationId xmlns:a16="http://schemas.microsoft.com/office/drawing/2014/main" id="{8F6983C2-6F6A-43C0-B238-559FB4875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955" y="96567"/>
            <a:ext cx="3877092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Materials Science channel</a:t>
            </a:r>
            <a:endParaRPr lang="ru-RU" altLang="ru-RU" sz="2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8">
            <a:extLst>
              <a:ext uri="{FF2B5EF4-FFF2-40B4-BE49-F238E27FC236}">
                <a16:creationId xmlns:a16="http://schemas.microsoft.com/office/drawing/2014/main" id="{36183F2F-F8AC-4DDD-8927-7763A53BB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880" y="157557"/>
            <a:ext cx="5904978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Materials Science channel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IC-100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cyclotrone</a:t>
            </a:r>
            <a:endParaRPr lang="ru-RU" altLang="ru-RU" sz="2000" b="1" dirty="0"/>
          </a:p>
        </p:txBody>
      </p:sp>
      <p:pic>
        <p:nvPicPr>
          <p:cNvPr id="38915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B1D1E245-2628-4C20-A148-85E71C2CD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22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Номер слайда 1">
            <a:extLst>
              <a:ext uri="{FF2B5EF4-FFF2-40B4-BE49-F238E27FC236}">
                <a16:creationId xmlns:a16="http://schemas.microsoft.com/office/drawing/2014/main" id="{95BE4BE3-FB8F-4FF7-AF55-ACA45AFA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0399" y="4518694"/>
            <a:ext cx="360363" cy="3217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152FD51-F628-4CC0-8390-1BB0E579BDA0}" type="slidenum">
              <a:rPr lang="ru-RU" altLang="ru-RU" sz="1200"/>
              <a:pPr/>
              <a:t>16</a:t>
            </a:fld>
            <a:endParaRPr lang="ru-RU" altLang="ru-RU" sz="1200" dirty="0"/>
          </a:p>
        </p:txBody>
      </p:sp>
      <p:pic>
        <p:nvPicPr>
          <p:cNvPr id="38917" name="Picture 2">
            <a:extLst>
              <a:ext uri="{FF2B5EF4-FFF2-40B4-BE49-F238E27FC236}">
                <a16:creationId xmlns:a16="http://schemas.microsoft.com/office/drawing/2014/main" id="{7FDE85C9-8D86-4D9B-AF53-4B5DE157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89" y="1300668"/>
            <a:ext cx="54959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Прямоугольник 6">
            <a:extLst>
              <a:ext uri="{FF2B5EF4-FFF2-40B4-BE49-F238E27FC236}">
                <a16:creationId xmlns:a16="http://schemas.microsoft.com/office/drawing/2014/main" id="{BC72C1C9-7A13-4E96-B986-B67D31D96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33" y="746670"/>
            <a:ext cx="61074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updated channel for the production of track membranes of the IC-100 cyclotron will be used on the DC-140 cyclotron.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20" name="Picture 10">
            <a:extLst>
              <a:ext uri="{FF2B5EF4-FFF2-40B4-BE49-F238E27FC236}">
                <a16:creationId xmlns:a16="http://schemas.microsoft.com/office/drawing/2014/main" id="{74DE293D-106B-4262-968A-5AABE3357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317" y="2805034"/>
            <a:ext cx="1918498" cy="195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1" descr="S:\Пищальников (ДЦ-140)\статус прокта ДЦ-140 (выступление 56-я Зимняя Школа)\КАНАЛЫ\материаловедение\C64sEvSYqYg.jpg">
            <a:extLst>
              <a:ext uri="{FF2B5EF4-FFF2-40B4-BE49-F238E27FC236}">
                <a16:creationId xmlns:a16="http://schemas.microsoft.com/office/drawing/2014/main" id="{00FAAD84-AA91-4B07-965C-6EF72FDA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923" y="841375"/>
            <a:ext cx="2293870" cy="305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22" name="Прямая со стрелкой 3">
            <a:extLst>
              <a:ext uri="{FF2B5EF4-FFF2-40B4-BE49-F238E27FC236}">
                <a16:creationId xmlns:a16="http://schemas.microsoft.com/office/drawing/2014/main" id="{3CB1C3E8-C3F4-4E83-8D68-ADFC4D21403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152878" y="1732468"/>
            <a:ext cx="3831799" cy="122198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8923" name="Picture 13">
            <a:extLst>
              <a:ext uri="{FF2B5EF4-FFF2-40B4-BE49-F238E27FC236}">
                <a16:creationId xmlns:a16="http://schemas.microsoft.com/office/drawing/2014/main" id="{FD940E7F-6C91-4123-BFA9-6942EBE35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3" y="2805034"/>
            <a:ext cx="2388860" cy="196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8">
            <a:extLst>
              <a:ext uri="{FF2B5EF4-FFF2-40B4-BE49-F238E27FC236}">
                <a16:creationId xmlns:a16="http://schemas.microsoft.com/office/drawing/2014/main" id="{D2E19B36-E64A-4E82-BD06-61C03B3E0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274" y="74290"/>
            <a:ext cx="8784877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irradiation channel of polymer materials for the production of TM</a:t>
            </a:r>
            <a:endParaRPr lang="ru-RU" altLang="ru-RU" sz="2000" b="1" dirty="0"/>
          </a:p>
        </p:txBody>
      </p:sp>
      <p:pic>
        <p:nvPicPr>
          <p:cNvPr id="4198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3C7F81D1-216C-44A4-8C22-51A9B441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22014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Номер слайда 1">
            <a:extLst>
              <a:ext uri="{FF2B5EF4-FFF2-40B4-BE49-F238E27FC236}">
                <a16:creationId xmlns:a16="http://schemas.microsoft.com/office/drawing/2014/main" id="{FB90573E-5BA9-46EB-B59D-B0FFB790D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90702"/>
            <a:ext cx="442750" cy="25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20B041-3011-4E0A-8A34-39213AC86526}" type="slidenum">
              <a:rPr lang="ru-RU" altLang="ru-RU" sz="1200"/>
              <a:pPr/>
              <a:t>17</a:t>
            </a:fld>
            <a:endParaRPr lang="ru-RU" altLang="ru-RU" sz="1200" dirty="0"/>
          </a:p>
        </p:txBody>
      </p:sp>
      <p:pic>
        <p:nvPicPr>
          <p:cNvPr id="41991" name="Picture 8" descr="S:\Пищальников (ДЦ-140)\статус прокта ДЦ-140 (выступление 56-я Зимняя Школа)\КАНАЛЫ\8AzumZhbOzY.jpg">
            <a:extLst>
              <a:ext uri="{FF2B5EF4-FFF2-40B4-BE49-F238E27FC236}">
                <a16:creationId xmlns:a16="http://schemas.microsoft.com/office/drawing/2014/main" id="{3F7856B0-24CB-444D-91D5-D9F0CDB74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93"/>
            <a:ext cx="4019828" cy="301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1BDA29-80D7-4B2F-8C3C-AFFAD72F592B}"/>
              </a:ext>
            </a:extLst>
          </p:cNvPr>
          <p:cNvSpPr/>
          <p:nvPr/>
        </p:nvSpPr>
        <p:spPr>
          <a:xfrm>
            <a:off x="359941" y="3430399"/>
            <a:ext cx="3160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</a:rPr>
              <a:t>Installation of polymer materials irradiation on the IC-100 cyclotron</a:t>
            </a:r>
            <a:endParaRPr lang="ru-RU" sz="1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E9F12D-34DE-42B3-9408-BEEB71B00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285" y="2286446"/>
            <a:ext cx="5103567" cy="201622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000BC-03B0-4B09-83DC-F5B8B0D7472C}"/>
              </a:ext>
            </a:extLst>
          </p:cNvPr>
          <p:cNvSpPr/>
          <p:nvPr/>
        </p:nvSpPr>
        <p:spPr>
          <a:xfrm>
            <a:off x="3456285" y="4302670"/>
            <a:ext cx="51844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</a:rPr>
              <a:t>The channel of irradiation of polymer materials on the DC-60 cyclotron</a:t>
            </a:r>
            <a:endParaRPr lang="ru-RU" sz="1200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Прямоугольник 18">
            <a:extLst>
              <a:ext uri="{FF2B5EF4-FFF2-40B4-BE49-F238E27FC236}">
                <a16:creationId xmlns:a16="http://schemas.microsoft.com/office/drawing/2014/main" id="{5E372A00-40D2-4D70-B324-E5FDF0C39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106" y="-12363"/>
            <a:ext cx="5108198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general scheme of the technological process</a:t>
            </a:r>
            <a:endParaRPr lang="ru-RU" altLang="ru-RU" sz="2000" b="1" dirty="0"/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id="{15A01CF3-9047-4B44-97D9-FD70AA6F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87" y="585787"/>
            <a:ext cx="4227697" cy="309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Номер слайда 2">
            <a:extLst>
              <a:ext uri="{FF2B5EF4-FFF2-40B4-BE49-F238E27FC236}">
                <a16:creationId xmlns:a16="http://schemas.microsoft.com/office/drawing/2014/main" id="{C334EB54-B0B1-4178-9936-F94CF34D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0821" y="4500225"/>
            <a:ext cx="367526" cy="3534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057432-DCC9-4E68-B5EA-8C63A3EBFC95}" type="slidenum">
              <a:rPr lang="ru-RU" altLang="ru-RU" sz="1200"/>
              <a:pPr/>
              <a:t>18</a:t>
            </a:fld>
            <a:endParaRPr lang="ru-RU" altLang="ru-RU" sz="12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3101BC-1616-49F0-B6F8-29D83A5AA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53" y="559509"/>
            <a:ext cx="424013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width of the irradiated film is up to 60 cm</a:t>
            </a:r>
          </a:p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transport speed 40-1500 m/h</a:t>
            </a:r>
          </a:p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density – from 104 to 1010 cm-2</a:t>
            </a:r>
          </a:p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Productivity - more than 100 thousand m2 /year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38787FD-16A0-47C6-BED6-616FF724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62" y="1753140"/>
            <a:ext cx="4146019" cy="258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64006F9B-F055-4E76-95A9-37550218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03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28137F-F901-4CC1-B9A2-0B4C15F7E5F0}"/>
              </a:ext>
            </a:extLst>
          </p:cNvPr>
          <p:cNvSpPr txBox="1"/>
          <p:nvPr/>
        </p:nvSpPr>
        <p:spPr>
          <a:xfrm>
            <a:off x="5040461" y="808137"/>
            <a:ext cx="165618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sensitization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63999-3B50-4CF2-BA2A-10F9BC530342}"/>
              </a:ext>
            </a:extLst>
          </p:cNvPr>
          <p:cNvSpPr txBox="1"/>
          <p:nvPr/>
        </p:nvSpPr>
        <p:spPr>
          <a:xfrm>
            <a:off x="6138280" y="3242781"/>
            <a:ext cx="165618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hemical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etching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19B5B-D728-41E9-A2E0-F86A922F757F}"/>
              </a:ext>
            </a:extLst>
          </p:cNvPr>
          <p:cNvSpPr txBox="1"/>
          <p:nvPr/>
        </p:nvSpPr>
        <p:spPr>
          <a:xfrm>
            <a:off x="7794463" y="1425841"/>
            <a:ext cx="70342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Drying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898208-11F2-4D79-98F4-31EE88E86122}"/>
              </a:ext>
            </a:extLst>
          </p:cNvPr>
          <p:cNvSpPr txBox="1"/>
          <p:nvPr/>
        </p:nvSpPr>
        <p:spPr>
          <a:xfrm>
            <a:off x="4408685" y="2587167"/>
            <a:ext cx="8948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0A94931-B405-429C-A056-259A2E8F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1227" y="4386085"/>
            <a:ext cx="809536" cy="474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/>
          <a:lstStyle/>
          <a:p>
            <a:fld id="{C18F8D16-F4B2-415C-8B5D-F4DFECBF66D6}" type="slidenum"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media.reatrack.ru/cache/e8/96/e896bd6fe1c3cf0770d5fde95894ebd0.jpg">
            <a:extLst>
              <a:ext uri="{FF2B5EF4-FFF2-40B4-BE49-F238E27FC236}">
                <a16:creationId xmlns:a16="http://schemas.microsoft.com/office/drawing/2014/main" id="{AEC3C05B-44A0-4EE6-B5A5-186326404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3999" b="41925"/>
          <a:stretch/>
        </p:blipFill>
        <p:spPr bwMode="auto">
          <a:xfrm>
            <a:off x="503958" y="337521"/>
            <a:ext cx="2765752" cy="225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512E1E-CDB7-4C2B-A285-5BD580B7CE24}"/>
              </a:ext>
            </a:extLst>
          </p:cNvPr>
          <p:cNvSpPr/>
          <p:nvPr/>
        </p:nvSpPr>
        <p:spPr>
          <a:xfrm>
            <a:off x="690841" y="2597834"/>
            <a:ext cx="23021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Fiberglass and cellulose filter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98308D-997F-4E13-A2E3-C3F03D6C22B7}"/>
              </a:ext>
            </a:extLst>
          </p:cNvPr>
          <p:cNvSpPr/>
          <p:nvPr/>
        </p:nvSpPr>
        <p:spPr>
          <a:xfrm>
            <a:off x="5630015" y="4378049"/>
            <a:ext cx="3010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 based on cellulose acetates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18">
            <a:extLst>
              <a:ext uri="{FF2B5EF4-FFF2-40B4-BE49-F238E27FC236}">
                <a16:creationId xmlns:a16="http://schemas.microsoft.com/office/drawing/2014/main" id="{5E447E48-07DD-415E-8275-811FF7EEF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371" y="0"/>
            <a:ext cx="5076138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track membranes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best in filtration?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170BF5-5B2E-48FA-B3AC-6C348DC5B22A}"/>
              </a:ext>
            </a:extLst>
          </p:cNvPr>
          <p:cNvSpPr/>
          <p:nvPr/>
        </p:nvSpPr>
        <p:spPr>
          <a:xfrm>
            <a:off x="2520181" y="3467507"/>
            <a:ext cx="4318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Polyethylene terephthalate track membrane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media.reatrack.ru/cache/e8/96/e896bd6fe1c3cf0770d5fde95894ebd0.jpg">
            <a:extLst>
              <a:ext uri="{FF2B5EF4-FFF2-40B4-BE49-F238E27FC236}">
                <a16:creationId xmlns:a16="http://schemas.microsoft.com/office/drawing/2014/main" id="{28ECBF13-96A6-4B1D-9F01-C37A17E42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-1" r="32870" b="41925"/>
          <a:stretch/>
        </p:blipFill>
        <p:spPr bwMode="auto">
          <a:xfrm>
            <a:off x="3357953" y="1152583"/>
            <a:ext cx="2361435" cy="228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media.reatrack.ru/cache/e8/96/e896bd6fe1c3cf0770d5fde95894ebd0.jpg">
            <a:extLst>
              <a:ext uri="{FF2B5EF4-FFF2-40B4-BE49-F238E27FC236}">
                <a16:creationId xmlns:a16="http://schemas.microsoft.com/office/drawing/2014/main" id="{61A55C18-76DC-4399-8D27-2B524A70D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3" t="-1" b="41925"/>
          <a:stretch/>
        </p:blipFill>
        <p:spPr bwMode="auto">
          <a:xfrm>
            <a:off x="5793137" y="2166677"/>
            <a:ext cx="2482683" cy="225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28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>
            <a:extLst>
              <a:ext uri="{FF2B5EF4-FFF2-40B4-BE49-F238E27FC236}">
                <a16:creationId xmlns:a16="http://schemas.microsoft.com/office/drawing/2014/main" id="{70F4610B-DBCC-411D-8271-6C98DF915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1180306" y="1351418"/>
            <a:ext cx="6280150" cy="3113088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>
            <a:extLst>
              <a:ext uri="{FF2B5EF4-FFF2-40B4-BE49-F238E27FC236}">
                <a16:creationId xmlns:a16="http://schemas.microsoft.com/office/drawing/2014/main" id="{4A6EF8CB-EF5E-423E-B21A-974C894D6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5484"/>
          <a:stretch/>
        </p:blipFill>
        <p:spPr bwMode="auto">
          <a:xfrm>
            <a:off x="4139609" y="12493"/>
            <a:ext cx="2201862" cy="14684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  <a:softEdge rad="25400"/>
          </a:effectLst>
          <a:extLst/>
        </p:spPr>
      </p:pic>
      <p:pic>
        <p:nvPicPr>
          <p:cNvPr id="5" name="Picture 4" descr="u400c">
            <a:extLst>
              <a:ext uri="{FF2B5EF4-FFF2-40B4-BE49-F238E27FC236}">
                <a16:creationId xmlns:a16="http://schemas.microsoft.com/office/drawing/2014/main" id="{A0962402-D33F-4CCB-9D40-53FE3A10B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334" t="7242" r="334" b="2111"/>
          <a:stretch/>
        </p:blipFill>
        <p:spPr bwMode="auto">
          <a:xfrm>
            <a:off x="2230049" y="18748"/>
            <a:ext cx="1753394" cy="145592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  <a:softEdge rad="25400"/>
          </a:effectLst>
          <a:extLst/>
        </p:spPr>
      </p:pic>
      <p:pic>
        <p:nvPicPr>
          <p:cNvPr id="4101" name="Рисунок 7" descr="IMG_0153.jpg">
            <a:extLst>
              <a:ext uri="{FF2B5EF4-FFF2-40B4-BE49-F238E27FC236}">
                <a16:creationId xmlns:a16="http://schemas.microsoft.com/office/drawing/2014/main" id="{0312CF6F-7059-42F6-93FE-F87EDF4CD6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 bwMode="auto">
          <a:xfrm>
            <a:off x="18413" y="311642"/>
            <a:ext cx="2063100" cy="1415111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S:\Пищальников (ДЦ-140)\статус прокта ДЦ-140 (выступление 56-я Зимняя Школа)\ИЦ100.png">
            <a:extLst>
              <a:ext uri="{FF2B5EF4-FFF2-40B4-BE49-F238E27FC236}">
                <a16:creationId xmlns:a16="http://schemas.microsoft.com/office/drawing/2014/main" id="{44931492-6355-4CAA-8154-4E1EA986C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68" y="311642"/>
            <a:ext cx="1925638" cy="1449388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 descr="MT-25">
            <a:extLst>
              <a:ext uri="{FF2B5EF4-FFF2-40B4-BE49-F238E27FC236}">
                <a16:creationId xmlns:a16="http://schemas.microsoft.com/office/drawing/2014/main" id="{643BB821-C1C3-4B5B-90F6-13C5F77E8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/>
          <a:stretch>
            <a:fillRect/>
          </a:stretch>
        </p:blipFill>
        <p:spPr bwMode="auto">
          <a:xfrm>
            <a:off x="3600301" y="3916715"/>
            <a:ext cx="1847850" cy="933450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C64ADCDB-E2D0-4B7D-8C99-111A30C6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4942"/>
            <a:ext cx="325906" cy="2625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AEF9A3-9978-478B-8F3F-F6EA2AC55C46}" type="slidenum">
              <a:rPr lang="ru-RU" altLang="ru-RU" sz="1200"/>
              <a:pPr/>
              <a:t>2</a:t>
            </a:fld>
            <a:endParaRPr lang="ru-RU" altLang="ru-RU" sz="1200" dirty="0"/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EB8AFEBD-6DBC-4084-95C6-39AEE859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B297788-62A6-4A2D-8711-B42E930A2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458" y="10648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Прямоугольник 18">
            <a:extLst>
              <a:ext uri="{FF2B5EF4-FFF2-40B4-BE49-F238E27FC236}">
                <a16:creationId xmlns:a16="http://schemas.microsoft.com/office/drawing/2014/main" id="{3910AB90-2750-42AB-9626-73F1729AE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126" y="93421"/>
            <a:ext cx="1927840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Filtration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5" name="Picture 2">
            <a:extLst>
              <a:ext uri="{FF2B5EF4-FFF2-40B4-BE49-F238E27FC236}">
                <a16:creationId xmlns:a16="http://schemas.microsoft.com/office/drawing/2014/main" id="{517726F1-8531-442E-9027-769701BD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10" y="656676"/>
            <a:ext cx="3433453" cy="2747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Номер слайда 1">
            <a:extLst>
              <a:ext uri="{FF2B5EF4-FFF2-40B4-BE49-F238E27FC236}">
                <a16:creationId xmlns:a16="http://schemas.microsoft.com/office/drawing/2014/main" id="{F3F74B73-1CFC-4852-8C2A-F14760115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0821" y="4590701"/>
            <a:ext cx="359942" cy="2702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CCBCAD-2AF9-48F3-BC31-BDF94DE30129}" type="slidenum">
              <a:rPr lang="ru-RU" altLang="ru-RU" sz="1200"/>
              <a:pPr/>
              <a:t>20</a:t>
            </a:fld>
            <a:endParaRPr lang="ru-RU" altLang="ru-RU" sz="1200" dirty="0"/>
          </a:p>
        </p:txBody>
      </p:sp>
      <p:pic>
        <p:nvPicPr>
          <p:cNvPr id="46087" name="Рисунок 7" descr="http://nuclphys.sinp.msu.ru/nuc_techn/itn/images/image003.gif">
            <a:extLst>
              <a:ext uri="{FF2B5EF4-FFF2-40B4-BE49-F238E27FC236}">
                <a16:creationId xmlns:a16="http://schemas.microsoft.com/office/drawing/2014/main" id="{6CCE77F4-DC43-4A07-9090-63613E5D6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7" y="656676"/>
            <a:ext cx="2384621" cy="1833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Рисунок 9" descr="http://nuclphys.sinp.msu.ru/nuc_techn/itn/images/image003b.gif">
            <a:extLst>
              <a:ext uri="{FF2B5EF4-FFF2-40B4-BE49-F238E27FC236}">
                <a16:creationId xmlns:a16="http://schemas.microsoft.com/office/drawing/2014/main" id="{5DC3E61C-276B-4259-90FA-135DBD5FC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59" y="656676"/>
            <a:ext cx="2256394" cy="1833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Прямоугольник 10">
            <a:extLst>
              <a:ext uri="{FF2B5EF4-FFF2-40B4-BE49-F238E27FC236}">
                <a16:creationId xmlns:a16="http://schemas.microsoft.com/office/drawing/2014/main" id="{D1060134-692D-4FF3-A62F-3865C793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1277938"/>
            <a:ext cx="49672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0" name="Прямоугольник 11">
            <a:extLst>
              <a:ext uri="{FF2B5EF4-FFF2-40B4-BE49-F238E27FC236}">
                <a16:creationId xmlns:a16="http://schemas.microsoft.com/office/drawing/2014/main" id="{CA269E8C-5776-4E9B-8B14-A236211E6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50" y="2455377"/>
            <a:ext cx="31813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1" name="Прямоугольник 12">
            <a:extLst>
              <a:ext uri="{FF2B5EF4-FFF2-40B4-BE49-F238E27FC236}">
                <a16:creationId xmlns:a16="http://schemas.microsoft.com/office/drawing/2014/main" id="{1CF9F91C-3C66-41AA-AFB6-91B54BC1F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774" y="2462248"/>
            <a:ext cx="14708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Coli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8F47D6-9349-4F1C-A0F6-1F1A43F9002C}"/>
              </a:ext>
            </a:extLst>
          </p:cNvPr>
          <p:cNvSpPr/>
          <p:nvPr/>
        </p:nvSpPr>
        <p:spPr>
          <a:xfrm>
            <a:off x="5302072" y="3456609"/>
            <a:ext cx="3292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Rolled microfiltration elements on track membranes (bottled water plant in Astana)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media.reatrack.ru/cache/40/bf/40bfe9affc29389f0c0b505898522c7e.jpg">
            <a:extLst>
              <a:ext uri="{FF2B5EF4-FFF2-40B4-BE49-F238E27FC236}">
                <a16:creationId xmlns:a16="http://schemas.microsoft.com/office/drawing/2014/main" id="{65702F5B-5FB2-4A37-8908-605F13A25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8"/>
          <a:stretch/>
        </p:blipFill>
        <p:spPr bwMode="auto">
          <a:xfrm>
            <a:off x="147377" y="2742900"/>
            <a:ext cx="4742476" cy="1846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417F3913-07BC-4131-BAE1-128A824C9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1" y="4553438"/>
            <a:ext cx="567858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Coli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 on the surface of the TM, pore diameter 0.4 µ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media.reatrack.ru/cache/29/c6/29c62f8988ea18443d564851e8155228.jpg">
            <a:extLst>
              <a:ext uri="{FF2B5EF4-FFF2-40B4-BE49-F238E27FC236}">
                <a16:creationId xmlns:a16="http://schemas.microsoft.com/office/drawing/2014/main" id="{2A4321DD-7A0C-4164-AF40-39C969661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 bwMode="auto">
          <a:xfrm>
            <a:off x="6120581" y="461087"/>
            <a:ext cx="2216191" cy="175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media.reatrack.ru/cache/46/70/4670d5d5cbf7555e8570ea45e08249ac.jpg">
            <a:extLst>
              <a:ext uri="{FF2B5EF4-FFF2-40B4-BE49-F238E27FC236}">
                <a16:creationId xmlns:a16="http://schemas.microsoft.com/office/drawing/2014/main" id="{C04811B0-2911-43BF-AFD9-1B46C03AE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18"/>
          <a:stretch/>
        </p:blipFill>
        <p:spPr bwMode="auto">
          <a:xfrm>
            <a:off x="5937676" y="2401201"/>
            <a:ext cx="2166758" cy="214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22D86114-6B07-4DA3-9F9A-E4796278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28206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18">
            <a:extLst>
              <a:ext uri="{FF2B5EF4-FFF2-40B4-BE49-F238E27FC236}">
                <a16:creationId xmlns:a16="http://schemas.microsoft.com/office/drawing/2014/main" id="{E8028F4D-0274-4FA1-81DA-9156C3D0F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16" y="28206"/>
            <a:ext cx="2225999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filtration</a:t>
            </a:r>
            <a:endParaRPr lang="ru-RU" altLang="ru-RU" sz="20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2577DA-FE88-4F1B-8AD1-471D2977B8F2}"/>
              </a:ext>
            </a:extLst>
          </p:cNvPr>
          <p:cNvSpPr/>
          <p:nvPr/>
        </p:nvSpPr>
        <p:spPr>
          <a:xfrm>
            <a:off x="32871" y="401419"/>
            <a:ext cx="60877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Sediment collection on the surface (with the possibility of fractionation of sediment particles by size);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precipitation dispersion using OM or EM;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 of the sediment mass (gravimetric);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Elemental analysis of sediment using X-ray fluorescence, neutron activation analysis, ECCA;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Dissolution of the precipitate and subsequent chemical analysis in the liquid phase.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1" name="Picture 4">
            <a:extLst>
              <a:ext uri="{FF2B5EF4-FFF2-40B4-BE49-F238E27FC236}">
                <a16:creationId xmlns:a16="http://schemas.microsoft.com/office/drawing/2014/main" id="{238AFBD9-3051-4208-A70F-5598FFB5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85" y="2401199"/>
            <a:ext cx="2150922" cy="2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Номер слайда 1">
            <a:extLst>
              <a:ext uri="{FF2B5EF4-FFF2-40B4-BE49-F238E27FC236}">
                <a16:creationId xmlns:a16="http://schemas.microsoft.com/office/drawing/2014/main" id="{83FFB888-8FBD-4DC7-96F8-30E02AA6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8694"/>
            <a:ext cx="431950" cy="3274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7D6CF6-11E7-4DD2-8064-2F12F0CE310A}" type="slidenum">
              <a:rPr lang="ru-RU" altLang="ru-RU" sz="1200"/>
              <a:pPr/>
              <a:t>21</a:t>
            </a:fld>
            <a:endParaRPr lang="ru-RU" altLang="ru-RU" sz="1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39D737-FFE9-4383-98D5-4014D7B534E9}"/>
              </a:ext>
            </a:extLst>
          </p:cNvPr>
          <p:cNvSpPr/>
          <p:nvPr/>
        </p:nvSpPr>
        <p:spPr>
          <a:xfrm>
            <a:off x="4759337" y="4503861"/>
            <a:ext cx="2168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from the Volga River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03185E-90B8-45BA-AC62-B8CAC1BD5FE3}"/>
              </a:ext>
            </a:extLst>
          </p:cNvPr>
          <p:cNvSpPr/>
          <p:nvPr/>
        </p:nvSpPr>
        <p:spPr>
          <a:xfrm>
            <a:off x="6817575" y="2122685"/>
            <a:ext cx="895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9829FF0-519B-4870-A10B-EE866098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35" y="2400552"/>
            <a:ext cx="2587420" cy="214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DFFE5EF-129F-4973-A4D5-77C4156C22AF}"/>
              </a:ext>
            </a:extLst>
          </p:cNvPr>
          <p:cNvSpPr/>
          <p:nvPr/>
        </p:nvSpPr>
        <p:spPr>
          <a:xfrm>
            <a:off x="1296045" y="4462897"/>
            <a:ext cx="3166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Ampoules glass fragments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328A970E-5A95-4045-A1E8-E4277C61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522" y="14594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>
            <a:extLst>
              <a:ext uri="{FF2B5EF4-FFF2-40B4-BE49-F238E27FC236}">
                <a16:creationId xmlns:a16="http://schemas.microsoft.com/office/drawing/2014/main" id="{2D071AE8-92F6-4767-894D-D4DC35E4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" y="703015"/>
            <a:ext cx="3090380" cy="22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Номер слайда 1">
            <a:extLst>
              <a:ext uri="{FF2B5EF4-FFF2-40B4-BE49-F238E27FC236}">
                <a16:creationId xmlns:a16="http://schemas.microsoft.com/office/drawing/2014/main" id="{5416C310-45ED-409E-9372-A18CACE2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6805" y="4371491"/>
            <a:ext cx="503958" cy="474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B7F8ED-053D-48DD-B41A-C3304E242963}" type="slidenum">
              <a:rPr lang="ru-RU" altLang="ru-RU" sz="1200"/>
              <a:pPr/>
              <a:t>22</a:t>
            </a:fld>
            <a:endParaRPr lang="ru-RU" altLang="ru-RU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E21B7B4-2DA3-49B1-AF2C-D2E8D4940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25" y="2623013"/>
            <a:ext cx="3166413" cy="22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8">
            <a:extLst>
              <a:ext uri="{FF2B5EF4-FFF2-40B4-BE49-F238E27FC236}">
                <a16:creationId xmlns:a16="http://schemas.microsoft.com/office/drawing/2014/main" id="{4F9CF5DC-A546-4C42-BC79-D6ED24597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2" y="-22348"/>
            <a:ext cx="3258333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pharmaceuticals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1C8DEC-B3E3-469F-B615-0D4569F3DF1F}"/>
              </a:ext>
            </a:extLst>
          </p:cNvPr>
          <p:cNvSpPr/>
          <p:nvPr/>
        </p:nvSpPr>
        <p:spPr>
          <a:xfrm>
            <a:off x="5246005" y="2257762"/>
            <a:ext cx="3057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Coatings for extensive skin damage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704E99D-8B8E-4C63-9C43-2E534840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4" y="395238"/>
            <a:ext cx="4277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Vaccine production: concentration and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diafiltration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FF9E819-E5F9-4952-A749-4B79DA3F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44" y="2110491"/>
            <a:ext cx="3252081" cy="214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C84C99-9917-41AE-B786-24B30A654C5D}"/>
              </a:ext>
            </a:extLst>
          </p:cNvPr>
          <p:cNvSpPr/>
          <p:nvPr/>
        </p:nvSpPr>
        <p:spPr>
          <a:xfrm>
            <a:off x="3382299" y="1773977"/>
            <a:ext cx="1850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Plasmapheresis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7EF66E54-5889-4533-A74C-EBE70F01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29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Прямоугольник 18">
            <a:extLst>
              <a:ext uri="{FF2B5EF4-FFF2-40B4-BE49-F238E27FC236}">
                <a16:creationId xmlns:a16="http://schemas.microsoft.com/office/drawing/2014/main" id="{F447C94A-DBDC-4C56-A426-1E6B6B10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117" y="67696"/>
            <a:ext cx="4256802" cy="68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 Products from TM</a:t>
            </a:r>
          </a:p>
          <a:p>
            <a:pPr algn="ctr"/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manufactured in JINR (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6" name="Прямоугольник 1">
            <a:extLst>
              <a:ext uri="{FF2B5EF4-FFF2-40B4-BE49-F238E27FC236}">
                <a16:creationId xmlns:a16="http://schemas.microsoft.com/office/drawing/2014/main" id="{79AC7534-966B-49F6-AF71-A0CE1778A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06" y="3572140"/>
            <a:ext cx="3559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security signs</a:t>
            </a:r>
          </a:p>
        </p:txBody>
      </p:sp>
      <p:pic>
        <p:nvPicPr>
          <p:cNvPr id="49157" name="Picture 2">
            <a:extLst>
              <a:ext uri="{FF2B5EF4-FFF2-40B4-BE49-F238E27FC236}">
                <a16:creationId xmlns:a16="http://schemas.microsoft.com/office/drawing/2014/main" id="{B21A6613-8601-4AD1-B818-EE85EB3DF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4186" r="48956" b="66709"/>
          <a:stretch/>
        </p:blipFill>
        <p:spPr bwMode="auto">
          <a:xfrm>
            <a:off x="4632200" y="718761"/>
            <a:ext cx="1894979" cy="1684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3">
            <a:extLst>
              <a:ext uri="{FF2B5EF4-FFF2-40B4-BE49-F238E27FC236}">
                <a16:creationId xmlns:a16="http://schemas.microsoft.com/office/drawing/2014/main" id="{53AF0E02-D684-4A0A-8823-EB1F6576C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 r="6995" b="33856"/>
          <a:stretch/>
        </p:blipFill>
        <p:spPr bwMode="auto">
          <a:xfrm>
            <a:off x="19337" y="1494358"/>
            <a:ext cx="4647820" cy="2158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Номер слайда 2">
            <a:extLst>
              <a:ext uri="{FF2B5EF4-FFF2-40B4-BE49-F238E27FC236}">
                <a16:creationId xmlns:a16="http://schemas.microsoft.com/office/drawing/2014/main" id="{5E0A5D5D-F881-43AF-AC0C-0CB5B6BF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8694"/>
            <a:ext cx="395318" cy="32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C105CB-E4B2-46F4-AF15-42BC05506673}" type="slidenum">
              <a:rPr lang="ru-RU" altLang="ru-RU" sz="1200"/>
              <a:pPr/>
              <a:t>23</a:t>
            </a:fld>
            <a:endParaRPr lang="ru-RU" altLang="ru-RU" sz="12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62406A9-ABAE-4242-BDCD-8D8C0D298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7" t="53915" r="47217" b="14226"/>
          <a:stretch/>
        </p:blipFill>
        <p:spPr bwMode="auto">
          <a:xfrm>
            <a:off x="5627079" y="2663993"/>
            <a:ext cx="1800200" cy="1854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5F2A2EC-B833-4375-8638-6F9C0897C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7" t="3712" r="4376" b="65446"/>
          <a:stretch/>
        </p:blipFill>
        <p:spPr bwMode="auto">
          <a:xfrm>
            <a:off x="6585816" y="718761"/>
            <a:ext cx="1594336" cy="1695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id="{D9903D67-6900-43D1-AB65-705001BD4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" y="4257084"/>
            <a:ext cx="35596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Beijing Fert Technology Co., Ltd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Zhejiang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Nayanghuitong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Co., Ltd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id="{88E14C05-3995-4298-A171-5F9B7330C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478" y="2341918"/>
            <a:ext cx="3559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Infusion filters</a:t>
            </a:r>
          </a:p>
        </p:txBody>
      </p:sp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id="{87596340-9877-4FC2-87F7-41FD93369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986" y="4477680"/>
            <a:ext cx="3559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artridge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filters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2" y="407502"/>
            <a:ext cx="3372583" cy="2243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5595"/>
          <a:stretch/>
        </p:blipFill>
        <p:spPr>
          <a:xfrm>
            <a:off x="4732545" y="2473466"/>
            <a:ext cx="3620284" cy="2290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5"/>
          <a:stretch/>
        </p:blipFill>
        <p:spPr>
          <a:xfrm>
            <a:off x="647973" y="2662843"/>
            <a:ext cx="3958269" cy="208285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1541E6-088E-4B4E-8EFA-9724DE3FFCC0}"/>
              </a:ext>
            </a:extLst>
          </p:cNvPr>
          <p:cNvSpPr/>
          <p:nvPr/>
        </p:nvSpPr>
        <p:spPr>
          <a:xfrm>
            <a:off x="3936014" y="18320"/>
            <a:ext cx="2162964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8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Cyclotron DC-140</a:t>
            </a:r>
            <a:endParaRPr lang="ru-RU" sz="198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101423C-91BD-4A38-B8F8-F36B7BF8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839" y="60641"/>
            <a:ext cx="918923" cy="7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AE07D2-4E4B-4738-88FD-156A8126C629}"/>
              </a:ext>
            </a:extLst>
          </p:cNvPr>
          <p:cNvSpPr txBox="1"/>
          <p:nvPr/>
        </p:nvSpPr>
        <p:spPr>
          <a:xfrm>
            <a:off x="111608" y="438652"/>
            <a:ext cx="1072730" cy="39767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984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30.01.23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8AC23B-82F4-4B28-A66A-9A74A7B280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b="6372"/>
          <a:stretch/>
        </p:blipFill>
        <p:spPr>
          <a:xfrm>
            <a:off x="3672309" y="434187"/>
            <a:ext cx="3542887" cy="1953272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06FFCF3E-AF14-4769-BC3A-99156426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8694"/>
            <a:ext cx="395318" cy="32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C105CB-E4B2-46F4-AF15-42BC05506673}" type="slidenum">
              <a:rPr lang="ru-RU" altLang="ru-RU" sz="1200"/>
              <a:pPr/>
              <a:t>24</a:t>
            </a:fld>
            <a:endParaRPr lang="ru-RU" altLang="ru-RU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CBA17D-365A-4CC2-B334-42AFECB19B2C}"/>
              </a:ext>
            </a:extLst>
          </p:cNvPr>
          <p:cNvSpPr txBox="1"/>
          <p:nvPr/>
        </p:nvSpPr>
        <p:spPr>
          <a:xfrm>
            <a:off x="4719372" y="2452294"/>
            <a:ext cx="1072730" cy="39767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984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30.06.23</a:t>
            </a:r>
          </a:p>
        </p:txBody>
      </p:sp>
    </p:spTree>
    <p:extLst>
      <p:ext uri="{BB962C8B-B14F-4D97-AF65-F5344CB8AC3E}">
        <p14:creationId xmlns:p14="http://schemas.microsoft.com/office/powerpoint/2010/main" val="1674368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5ABE0-7E14-4764-87C2-AA3A72ACA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45" y="848225"/>
            <a:ext cx="5552788" cy="326678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/>
          <a:stretch/>
        </p:blipFill>
        <p:spPr>
          <a:xfrm>
            <a:off x="213103" y="1631328"/>
            <a:ext cx="2792064" cy="174781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FD0241-F195-496E-99C2-0D13531C04FA}"/>
              </a:ext>
            </a:extLst>
          </p:cNvPr>
          <p:cNvSpPr/>
          <p:nvPr/>
        </p:nvSpPr>
        <p:spPr>
          <a:xfrm>
            <a:off x="3936014" y="18320"/>
            <a:ext cx="2162963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8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Cyclotron DC-140</a:t>
            </a:r>
            <a:endParaRPr lang="ru-RU" sz="198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839" y="60641"/>
            <a:ext cx="918923" cy="7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7C735-E3B4-4E15-BB54-F5D33D76C1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3" y="99950"/>
            <a:ext cx="2792064" cy="1457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3057647" y="4120942"/>
            <a:ext cx="2577950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1" i="1" dirty="0"/>
              <a:t>LLC "MASTERPROM"</a:t>
            </a:r>
            <a:endParaRPr lang="ru-RU" sz="170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3121392" y="415993"/>
            <a:ext cx="1072730" cy="39767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1984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03.05.24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1742B1-4722-47D2-A13C-0EB3CB6D52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0614"/>
          <a:stretch/>
        </p:blipFill>
        <p:spPr>
          <a:xfrm>
            <a:off x="213103" y="3449546"/>
            <a:ext cx="2792064" cy="1330925"/>
          </a:xfrm>
          <a:prstGeom prst="rect">
            <a:avLst/>
          </a:prstGeom>
        </p:spPr>
      </p:pic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E1221E89-C63F-4F9C-B5DE-C51769F59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8694"/>
            <a:ext cx="395318" cy="32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C105CB-E4B2-46F4-AF15-42BC05506673}" type="slidenum">
              <a:rPr lang="ru-RU" altLang="ru-RU" sz="1200"/>
              <a:pPr/>
              <a:t>25</a:t>
            </a:fld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2153078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FD0241-F195-496E-99C2-0D13531C04FA}"/>
              </a:ext>
            </a:extLst>
          </p:cNvPr>
          <p:cNvSpPr/>
          <p:nvPr/>
        </p:nvSpPr>
        <p:spPr>
          <a:xfrm>
            <a:off x="3034692" y="60641"/>
            <a:ext cx="2162964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8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Cyclotron DC-140</a:t>
            </a:r>
            <a:endParaRPr lang="ru-RU" sz="198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839" y="60641"/>
            <a:ext cx="918923" cy="7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D85B48-5126-47B4-A2ED-A56CB1DE5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46" y="918294"/>
            <a:ext cx="8664909" cy="3628842"/>
          </a:xfrm>
          <a:prstGeom prst="rect">
            <a:avLst/>
          </a:prstGeom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6A8BB4D2-C027-4BDB-B6BA-3FDDE433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8694"/>
            <a:ext cx="395318" cy="32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C105CB-E4B2-46F4-AF15-42BC05506673}" type="slidenum">
              <a:rPr lang="ru-RU" altLang="ru-RU" sz="1200"/>
              <a:pPr/>
              <a:t>26</a:t>
            </a:fld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925601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600314-1421-4CF6-8CFF-A6A809EA7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818"/>
            <a:ext cx="8762505" cy="5328592"/>
          </a:xfrm>
          <a:prstGeom prst="rect">
            <a:avLst/>
          </a:prstGeom>
        </p:spPr>
      </p:pic>
      <p:sp>
        <p:nvSpPr>
          <p:cNvPr id="57347" name="Прямоугольник 18">
            <a:extLst>
              <a:ext uri="{FF2B5EF4-FFF2-40B4-BE49-F238E27FC236}">
                <a16:creationId xmlns:a16="http://schemas.microsoft.com/office/drawing/2014/main" id="{EED51B37-87B0-4118-B0CC-EE32903C4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085" y="918294"/>
            <a:ext cx="4731364" cy="49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altLang="ru-RU" sz="2400" b="1" dirty="0"/>
          </a:p>
        </p:txBody>
      </p:sp>
      <p:pic>
        <p:nvPicPr>
          <p:cNvPr id="5734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9A855304-DC0F-451A-ADD1-04081D96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885" y="79376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Номер слайда 1">
            <a:extLst>
              <a:ext uri="{FF2B5EF4-FFF2-40B4-BE49-F238E27FC236}">
                <a16:creationId xmlns:a16="http://schemas.microsoft.com/office/drawing/2014/main" id="{0F8B85C9-15BA-4611-BBC1-72ED803D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7096" y="4353143"/>
            <a:ext cx="809536" cy="474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4F114B-9E19-4875-8CE2-568D5C3BE4AC}" type="slidenum">
              <a:rPr lang="ru-RU" altLang="ru-RU" sz="1200"/>
              <a:pPr/>
              <a:t>27</a:t>
            </a:fld>
            <a:endParaRPr lang="ru-RU" altLang="ru-RU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B50FA1-C9EE-488A-8CDA-0AF302119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988" y="877043"/>
            <a:ext cx="4059699" cy="3028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6146" name="Прямоугольник 18">
            <a:extLst>
              <a:ext uri="{FF2B5EF4-FFF2-40B4-BE49-F238E27FC236}">
                <a16:creationId xmlns:a16="http://schemas.microsoft.com/office/drawing/2014/main" id="{2F864741-F034-4CB3-9071-919C5815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231775"/>
            <a:ext cx="5699706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goals of creating the DC-140 accelerator complex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3D61F27D-10FF-49C3-8E89-A1F74B635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Прямоугольник 1">
            <a:extLst>
              <a:ext uri="{FF2B5EF4-FFF2-40B4-BE49-F238E27FC236}">
                <a16:creationId xmlns:a16="http://schemas.microsoft.com/office/drawing/2014/main" id="{63D7703B-8F29-4879-94F2-A76912EF3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459" y="1102667"/>
            <a:ext cx="42650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151" name="Номер слайда 2">
            <a:extLst>
              <a:ext uri="{FF2B5EF4-FFF2-40B4-BE49-F238E27FC236}">
                <a16:creationId xmlns:a16="http://schemas.microsoft.com/office/drawing/2014/main" id="{50FC8FB0-B8A8-4EDA-978E-79583E48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4942"/>
            <a:ext cx="325906" cy="2625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AEF9A3-9978-478B-8F3F-F6EA2AC55C46}" type="slidenum">
              <a:rPr lang="ru-RU" altLang="ru-RU" sz="1200"/>
              <a:pPr/>
              <a:t>3</a:t>
            </a:fld>
            <a:endParaRPr lang="ru-RU" altLang="ru-RU" sz="1200" dirty="0"/>
          </a:p>
        </p:txBody>
      </p:sp>
      <p:sp>
        <p:nvSpPr>
          <p:cNvPr id="2" name="AutoShape 2" descr="Picture background">
            <a:extLst>
              <a:ext uri="{FF2B5EF4-FFF2-40B4-BE49-F238E27FC236}">
                <a16:creationId xmlns:a16="http://schemas.microsoft.com/office/drawing/2014/main" id="{54AB5BF5-6569-4E09-9181-4BA5DE712E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7188" y="2278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521E4A19-7B8D-4B3A-92C1-8E90F49B8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22" y="3867708"/>
            <a:ext cx="3264026" cy="26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148" tIns="38574" rIns="77148" bIns="38574">
            <a:spAutoFit/>
          </a:bodyPr>
          <a:lstStyle>
            <a:lvl1pPr marL="239713" indent="-239713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DC-140 cyclotron magnet at the test assembly site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847" y="877679"/>
            <a:ext cx="44106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the program of application of the main cyclotrons of the in the FLNR field of applied tasks;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the energy of heavy ion beams for the production of polymer films to 2.1 MeV/n;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the energy of 4.8 MeV/n heavy ion beams for testing the ECB for radiation resistance and compliance with new standards in this field.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3D9203A9-A82E-4D58-9D6D-44C7B6EA9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421" y="109538"/>
            <a:ext cx="4238652" cy="38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148" tIns="38574" rIns="77148" bIns="38574">
            <a:spAutoFit/>
          </a:bodyPr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for the DC-140 cyclotron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Box 1">
            <a:extLst>
              <a:ext uri="{FF2B5EF4-FFF2-40B4-BE49-F238E27FC236}">
                <a16:creationId xmlns:a16="http://schemas.microsoft.com/office/drawing/2014/main" id="{A7D0EBD4-A912-4AF4-B05A-E959BC8CB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760" y="1062310"/>
            <a:ext cx="7528826" cy="229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148" tIns="38574" rIns="77148" bIns="38574">
            <a:spAutoFit/>
          </a:bodyPr>
          <a:lstStyle>
            <a:lvl1pPr marL="239713" indent="-239713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Possibility of continuous operation (~ 7000 hours/year)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to operate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operating costs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possibility of using existing materials and equipment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wide range of accelerated ions (from O to Bi)</a:t>
            </a:r>
          </a:p>
        </p:txBody>
      </p:sp>
      <p:sp>
        <p:nvSpPr>
          <p:cNvPr id="7174" name="Номер слайда 1">
            <a:extLst>
              <a:ext uri="{FF2B5EF4-FFF2-40B4-BE49-F238E27FC236}">
                <a16:creationId xmlns:a16="http://schemas.microsoft.com/office/drawing/2014/main" id="{56A3C773-33E6-4EA3-A820-A444D37C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0821" y="4518693"/>
            <a:ext cx="323292" cy="2986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6010F9-7727-48B8-93ED-69F007223A27}" type="slidenum">
              <a:rPr lang="ru-RU" altLang="ru-RU" sz="1200" smtClean="0"/>
              <a:pPr/>
              <a:t>4</a:t>
            </a:fld>
            <a:endParaRPr lang="ru-RU" altLang="ru-RU" sz="1200" dirty="0"/>
          </a:p>
        </p:txBody>
      </p:sp>
      <p:pic>
        <p:nvPicPr>
          <p:cNvPr id="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6FC2D83E-0B7C-474C-8208-7BF3879B8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8">
            <a:extLst>
              <a:ext uri="{FF2B5EF4-FFF2-40B4-BE49-F238E27FC236}">
                <a16:creationId xmlns:a16="http://schemas.microsoft.com/office/drawing/2014/main" id="{E1A5F7D2-31BE-44AF-99D3-5B837922E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82550"/>
            <a:ext cx="3466723" cy="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configuration of DC-140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25">
            <a:extLst>
              <a:ext uri="{FF2B5EF4-FFF2-40B4-BE49-F238E27FC236}">
                <a16:creationId xmlns:a16="http://schemas.microsoft.com/office/drawing/2014/main" id="{322D6429-F8C0-49CA-9397-21D782E36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06425"/>
            <a:ext cx="936625" cy="434975"/>
          </a:xfrm>
          <a:prstGeom prst="rect">
            <a:avLst/>
          </a:prstGeom>
          <a:noFill/>
          <a:ln>
            <a:noFill/>
          </a:ln>
        </p:spPr>
        <p:txBody>
          <a:bodyPr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Injection platform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25">
            <a:extLst>
              <a:ext uri="{FF2B5EF4-FFF2-40B4-BE49-F238E27FC236}">
                <a16:creationId xmlns:a16="http://schemas.microsoft.com/office/drawing/2014/main" id="{D81EF11E-BD84-46B8-9E68-4692D5CE9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1273175"/>
            <a:ext cx="1081087" cy="250825"/>
          </a:xfrm>
          <a:prstGeom prst="rect">
            <a:avLst/>
          </a:prstGeom>
          <a:noFill/>
          <a:ln>
            <a:noFill/>
          </a:ln>
        </p:spPr>
        <p:txBody>
          <a:bodyPr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Magnet Yoke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5">
            <a:extLst>
              <a:ext uri="{FF2B5EF4-FFF2-40B4-BE49-F238E27FC236}">
                <a16:creationId xmlns:a16="http://schemas.microsoft.com/office/drawing/2014/main" id="{E8589112-533E-4C81-92BE-007C62375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1782763"/>
            <a:ext cx="865187" cy="250103"/>
          </a:xfrm>
          <a:prstGeom prst="rect">
            <a:avLst/>
          </a:prstGeom>
          <a:noFill/>
          <a:ln>
            <a:noFill/>
          </a:ln>
        </p:spPr>
        <p:txBody>
          <a:bodyPr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Main coils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2" descr="S:\Пищальников (ДЦ-140)\статус прокта ДЦ-140 (выступление 56-я Зимняя Школа)\3D\2024-02-28_10-35-24.png">
            <a:extLst>
              <a:ext uri="{FF2B5EF4-FFF2-40B4-BE49-F238E27FC236}">
                <a16:creationId xmlns:a16="http://schemas.microsoft.com/office/drawing/2014/main" id="{806816E3-A847-4001-831B-29027266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581025"/>
            <a:ext cx="5873750" cy="4003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5">
            <a:extLst>
              <a:ext uri="{FF2B5EF4-FFF2-40B4-BE49-F238E27FC236}">
                <a16:creationId xmlns:a16="http://schemas.microsoft.com/office/drawing/2014/main" id="{57C1466C-66F9-4B11-B926-D4386C5CB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8" y="2935288"/>
            <a:ext cx="1100137" cy="434769"/>
          </a:xfrm>
          <a:prstGeom prst="rect">
            <a:avLst/>
          </a:prstGeom>
          <a:noFill/>
          <a:ln>
            <a:noFill/>
          </a:ln>
        </p:spPr>
        <p:txBody>
          <a:bodyPr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Main RF-resonator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A9EB850-EAD9-4363-A139-59DD98F4A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63" y="2441575"/>
            <a:ext cx="612775" cy="250825"/>
          </a:xfrm>
          <a:prstGeom prst="rect">
            <a:avLst/>
          </a:prstGeom>
          <a:noFill/>
          <a:ln>
            <a:noFill/>
          </a:ln>
        </p:spPr>
        <p:txBody>
          <a:bodyPr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Dee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5">
            <a:extLst>
              <a:ext uri="{FF2B5EF4-FFF2-40B4-BE49-F238E27FC236}">
                <a16:creationId xmlns:a16="http://schemas.microsoft.com/office/drawing/2014/main" id="{47875CF6-9A71-4565-876D-0A4924009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78" y="3639014"/>
            <a:ext cx="1100137" cy="250103"/>
          </a:xfrm>
          <a:prstGeom prst="rect">
            <a:avLst/>
          </a:prstGeom>
          <a:noFill/>
          <a:ln>
            <a:noFill/>
          </a:ln>
        </p:spPr>
        <p:txBody>
          <a:bodyPr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altLang="ru-RU" sz="1200" dirty="0" err="1">
                <a:latin typeface="Times New Roman" pitchFamily="18" charset="0"/>
                <a:cs typeface="Times New Roman" pitchFamily="18" charset="0"/>
              </a:rPr>
              <a:t>urrent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 probe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5">
            <a:extLst>
              <a:ext uri="{FF2B5EF4-FFF2-40B4-BE49-F238E27FC236}">
                <a16:creationId xmlns:a16="http://schemas.microsoft.com/office/drawing/2014/main" id="{6845302C-FE8E-4547-AF68-EF5F5FEE1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5638" y="606631"/>
            <a:ext cx="1244178" cy="250103"/>
          </a:xfrm>
          <a:prstGeom prst="rect">
            <a:avLst/>
          </a:prstGeom>
          <a:noFill/>
          <a:ln>
            <a:noFill/>
          </a:ln>
        </p:spPr>
        <p:txBody>
          <a:bodyPr wrap="squar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Bending magnet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5">
            <a:extLst>
              <a:ext uri="{FF2B5EF4-FFF2-40B4-BE49-F238E27FC236}">
                <a16:creationId xmlns:a16="http://schemas.microsoft.com/office/drawing/2014/main" id="{DB3A69CA-B583-4E5F-A68A-72DB0C39D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5062" y="3504077"/>
            <a:ext cx="1100138" cy="434769"/>
          </a:xfrm>
          <a:prstGeom prst="rect">
            <a:avLst/>
          </a:prstGeom>
          <a:noFill/>
          <a:ln>
            <a:noFill/>
          </a:ln>
        </p:spPr>
        <p:txBody>
          <a:bodyPr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ECB Testing Channel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25">
            <a:extLst>
              <a:ext uri="{FF2B5EF4-FFF2-40B4-BE49-F238E27FC236}">
                <a16:creationId xmlns:a16="http://schemas.microsoft.com/office/drawing/2014/main" id="{5A861C5C-91CD-4B17-B376-D77572A5C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299" y="963457"/>
            <a:ext cx="1795289" cy="434769"/>
          </a:xfrm>
          <a:prstGeom prst="rect">
            <a:avLst/>
          </a:prstGeom>
          <a:noFill/>
          <a:ln>
            <a:noFill/>
          </a:ln>
        </p:spPr>
        <p:txBody>
          <a:bodyPr wrap="square"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Track Membranes production Channel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25">
            <a:extLst>
              <a:ext uri="{FF2B5EF4-FFF2-40B4-BE49-F238E27FC236}">
                <a16:creationId xmlns:a16="http://schemas.microsoft.com/office/drawing/2014/main" id="{90275445-AF3A-47C4-AD50-D04C2AC0F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75" y="1693863"/>
            <a:ext cx="1330325" cy="619125"/>
          </a:xfrm>
          <a:prstGeom prst="rect">
            <a:avLst/>
          </a:prstGeom>
          <a:noFill/>
          <a:ln>
            <a:noFill/>
          </a:ln>
        </p:spPr>
        <p:txBody>
          <a:bodyPr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Radiation Materials Science Channel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25">
            <a:extLst>
              <a:ext uri="{FF2B5EF4-FFF2-40B4-BE49-F238E27FC236}">
                <a16:creationId xmlns:a16="http://schemas.microsoft.com/office/drawing/2014/main" id="{3ADD9CD9-62B9-4FC5-8FF7-EC35B59A5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64" y="4160838"/>
            <a:ext cx="1100138" cy="250103"/>
          </a:xfrm>
          <a:prstGeom prst="rect">
            <a:avLst/>
          </a:prstGeom>
          <a:noFill/>
          <a:ln>
            <a:noFill/>
          </a:ln>
        </p:spPr>
        <p:txBody>
          <a:bodyPr lIns="64804" tIns="32402" rIns="64804" bIns="32402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Inflector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279" name="Прямая со стрелкой 2">
            <a:extLst>
              <a:ext uri="{FF2B5EF4-FFF2-40B4-BE49-F238E27FC236}">
                <a16:creationId xmlns:a16="http://schemas.microsoft.com/office/drawing/2014/main" id="{86904B9F-4834-47D7-8011-CAA6E662C1A6}"/>
              </a:ext>
            </a:extLst>
          </p:cNvPr>
          <p:cNvCxnSpPr>
            <a:cxnSpLocks noChangeShapeType="1"/>
            <a:stCxn id="4" idx="3"/>
          </p:cNvCxnSpPr>
          <p:nvPr/>
        </p:nvCxnSpPr>
        <p:spPr bwMode="auto">
          <a:xfrm>
            <a:off x="1187450" y="823913"/>
            <a:ext cx="900113" cy="9366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0" name="Прямая со стрелкой 5">
            <a:extLst>
              <a:ext uri="{FF2B5EF4-FFF2-40B4-BE49-F238E27FC236}">
                <a16:creationId xmlns:a16="http://schemas.microsoft.com/office/drawing/2014/main" id="{45696077-6E12-4F38-ACD4-A2069FC82F52}"/>
              </a:ext>
            </a:extLst>
          </p:cNvPr>
          <p:cNvCxnSpPr>
            <a:cxnSpLocks noChangeShapeType="1"/>
            <a:stCxn id="18" idx="3"/>
          </p:cNvCxnSpPr>
          <p:nvPr/>
        </p:nvCxnSpPr>
        <p:spPr bwMode="auto">
          <a:xfrm>
            <a:off x="1187450" y="1398588"/>
            <a:ext cx="1189038" cy="5492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1" name="Прямая со стрелкой 8">
            <a:extLst>
              <a:ext uri="{FF2B5EF4-FFF2-40B4-BE49-F238E27FC236}">
                <a16:creationId xmlns:a16="http://schemas.microsoft.com/office/drawing/2014/main" id="{7ED6A1B7-1D7B-4F4B-A7DE-2594864F6BD8}"/>
              </a:ext>
            </a:extLst>
          </p:cNvPr>
          <p:cNvCxnSpPr>
            <a:cxnSpLocks noChangeShapeType="1"/>
            <a:stCxn id="21" idx="3"/>
          </p:cNvCxnSpPr>
          <p:nvPr/>
        </p:nvCxnSpPr>
        <p:spPr bwMode="auto">
          <a:xfrm>
            <a:off x="1187450" y="1907815"/>
            <a:ext cx="1476375" cy="37818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2" name="Прямая со стрелкой 13">
            <a:extLst>
              <a:ext uri="{FF2B5EF4-FFF2-40B4-BE49-F238E27FC236}">
                <a16:creationId xmlns:a16="http://schemas.microsoft.com/office/drawing/2014/main" id="{B593420F-1756-4F11-8A2B-43CBB85CD237}"/>
              </a:ext>
            </a:extLst>
          </p:cNvPr>
          <p:cNvCxnSpPr>
            <a:cxnSpLocks noChangeShapeType="1"/>
            <a:stCxn id="26" idx="3"/>
          </p:cNvCxnSpPr>
          <p:nvPr/>
        </p:nvCxnSpPr>
        <p:spPr bwMode="auto">
          <a:xfrm>
            <a:off x="992038" y="2566988"/>
            <a:ext cx="1312119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3" name="Прямая со стрелкой 15">
            <a:extLst>
              <a:ext uri="{FF2B5EF4-FFF2-40B4-BE49-F238E27FC236}">
                <a16:creationId xmlns:a16="http://schemas.microsoft.com/office/drawing/2014/main" id="{B9FF4406-C814-486E-ABC6-03C8BD88BF7B}"/>
              </a:ext>
            </a:extLst>
          </p:cNvPr>
          <p:cNvCxnSpPr>
            <a:cxnSpLocks noChangeShapeType="1"/>
            <a:stCxn id="25" idx="3"/>
          </p:cNvCxnSpPr>
          <p:nvPr/>
        </p:nvCxnSpPr>
        <p:spPr bwMode="auto">
          <a:xfrm flipV="1">
            <a:off x="1196975" y="3006727"/>
            <a:ext cx="441325" cy="145946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4" name="Прямая со стрелкой 18">
            <a:extLst>
              <a:ext uri="{FF2B5EF4-FFF2-40B4-BE49-F238E27FC236}">
                <a16:creationId xmlns:a16="http://schemas.microsoft.com/office/drawing/2014/main" id="{B803E379-A84B-4EE1-8D04-856E5DD6F99B}"/>
              </a:ext>
            </a:extLst>
          </p:cNvPr>
          <p:cNvCxnSpPr>
            <a:cxnSpLocks noChangeShapeType="1"/>
            <a:stCxn id="27" idx="3"/>
          </p:cNvCxnSpPr>
          <p:nvPr/>
        </p:nvCxnSpPr>
        <p:spPr bwMode="auto">
          <a:xfrm flipV="1">
            <a:off x="1256815" y="2894477"/>
            <a:ext cx="1538288" cy="869589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5" name="Прямая со стрелкой 21">
            <a:extLst>
              <a:ext uri="{FF2B5EF4-FFF2-40B4-BE49-F238E27FC236}">
                <a16:creationId xmlns:a16="http://schemas.microsoft.com/office/drawing/2014/main" id="{B7AF6F06-E26A-456A-B7CB-426A20CF1D5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86290" y="1041400"/>
            <a:ext cx="762191" cy="102902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6" name="Прямая со стрелкой 23">
            <a:extLst>
              <a:ext uri="{FF2B5EF4-FFF2-40B4-BE49-F238E27FC236}">
                <a16:creationId xmlns:a16="http://schemas.microsoft.com/office/drawing/2014/main" id="{DC993F22-901D-4C2F-BFBB-3E6A365EAAA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83277" y="1582892"/>
            <a:ext cx="453328" cy="271506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7" name="Прямая со стрелкой 7168">
            <a:extLst>
              <a:ext uri="{FF2B5EF4-FFF2-40B4-BE49-F238E27FC236}">
                <a16:creationId xmlns:a16="http://schemas.microsoft.com/office/drawing/2014/main" id="{96566587-8A9D-4191-A0AD-BB878A3921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80175" y="2257425"/>
            <a:ext cx="787400" cy="6048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8" name="Прямая со стрелкой 7173">
            <a:extLst>
              <a:ext uri="{FF2B5EF4-FFF2-40B4-BE49-F238E27FC236}">
                <a16:creationId xmlns:a16="http://schemas.microsoft.com/office/drawing/2014/main" id="{BC0BB423-350A-41B0-A3FC-1C2EC90CDFFB}"/>
              </a:ext>
            </a:extLst>
          </p:cNvPr>
          <p:cNvCxnSpPr>
            <a:cxnSpLocks noChangeShapeType="1"/>
            <a:stCxn id="30" idx="1"/>
          </p:cNvCxnSpPr>
          <p:nvPr/>
        </p:nvCxnSpPr>
        <p:spPr bwMode="auto">
          <a:xfrm flipH="1">
            <a:off x="6989254" y="3721462"/>
            <a:ext cx="495808" cy="342646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9" name="Прямая со стрелкой 7182">
            <a:extLst>
              <a:ext uri="{FF2B5EF4-FFF2-40B4-BE49-F238E27FC236}">
                <a16:creationId xmlns:a16="http://schemas.microsoft.com/office/drawing/2014/main" id="{65EB5F63-B2FA-473B-9110-D3AF83A62974}"/>
              </a:ext>
            </a:extLst>
          </p:cNvPr>
          <p:cNvCxnSpPr>
            <a:cxnSpLocks noChangeShapeType="1"/>
            <a:stCxn id="36" idx="3"/>
          </p:cNvCxnSpPr>
          <p:nvPr/>
        </p:nvCxnSpPr>
        <p:spPr bwMode="auto">
          <a:xfrm flipV="1">
            <a:off x="1283802" y="3069433"/>
            <a:ext cx="2964571" cy="121645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90" name="Номер слайда 1">
            <a:extLst>
              <a:ext uri="{FF2B5EF4-FFF2-40B4-BE49-F238E27FC236}">
                <a16:creationId xmlns:a16="http://schemas.microsoft.com/office/drawing/2014/main" id="{9D3B4505-E47A-42AD-AD1B-D61DA370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9943" y="4380460"/>
            <a:ext cx="809536" cy="474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8023969-2F9E-45BD-861C-77AEAF45C5D5}" type="slidenum">
              <a:rPr lang="ru-RU" altLang="ru-RU" sz="1200"/>
              <a:pPr/>
              <a:t>5</a:t>
            </a:fld>
            <a:endParaRPr lang="ru-RU" altLang="ru-RU" sz="1200" dirty="0"/>
          </a:p>
        </p:txBody>
      </p:sp>
      <p:pic>
        <p:nvPicPr>
          <p:cNvPr id="2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895FACEB-E461-4538-A1EB-9FE33BE52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1">
            <a:extLst>
              <a:ext uri="{FF2B5EF4-FFF2-40B4-BE49-F238E27FC236}">
                <a16:creationId xmlns:a16="http://schemas.microsoft.com/office/drawing/2014/main" id="{393D9F97-9206-4689-B82E-D1989A374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49" y="27428"/>
            <a:ext cx="8094663" cy="38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8" tIns="38574" rIns="77148" bIns="38574">
            <a:spAutoFit/>
          </a:bodyPr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for the accelerator complex: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B06AE-9505-4BD7-AFF2-332B98017EB2}"/>
              </a:ext>
            </a:extLst>
          </p:cNvPr>
          <p:cNvSpPr txBox="1"/>
          <p:nvPr/>
        </p:nvSpPr>
        <p:spPr>
          <a:xfrm>
            <a:off x="106503" y="471487"/>
            <a:ext cx="5393258" cy="1247452"/>
          </a:xfrm>
          <a:prstGeom prst="rect">
            <a:avLst/>
          </a:prstGeom>
          <a:noFill/>
        </p:spPr>
        <p:txBody>
          <a:bodyPr wrap="square" lIns="77148" tIns="38574" rIns="77148" bIns="38574">
            <a:spAutoFit/>
          </a:bodyPr>
          <a:lstStyle/>
          <a:p>
            <a:pPr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Track membranes production: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2.1 MeV/n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 from Ne to Bi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with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(as an example)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1х10</a:t>
            </a:r>
            <a:r>
              <a:rPr lang="ru-RU" altLang="ru-RU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zone 650*250 mm (1-2 MeV/n) and 325*190 mm (4.8 MeV/n)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Uniformity of particle distribution over the irradiated area 5 %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TextBox 8">
            <a:extLst>
              <a:ext uri="{FF2B5EF4-FFF2-40B4-BE49-F238E27FC236}">
                <a16:creationId xmlns:a16="http://schemas.microsoft.com/office/drawing/2014/main" id="{5D5AD933-9AD3-4367-BA2C-0C1183BC0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81" y="1885822"/>
            <a:ext cx="4968552" cy="106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148" tIns="38574" rIns="77148" bIns="38574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materials science: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2,1 и 4,8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 from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</a:p>
          <a:p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with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(as an example)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1х10</a:t>
            </a:r>
            <a:r>
              <a:rPr lang="ru-RU" altLang="ru-RU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buFontTx/>
              <a:buChar char="-"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zone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Ø30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(1-2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МэВ/н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Ø20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(4,8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МэВ/н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198" name="TextBox 9">
            <a:extLst>
              <a:ext uri="{FF2B5EF4-FFF2-40B4-BE49-F238E27FC236}">
                <a16:creationId xmlns:a16="http://schemas.microsoft.com/office/drawing/2014/main" id="{02532A71-F681-4813-B290-2747CDCAE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045" y="3096123"/>
            <a:ext cx="5033218" cy="124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148" tIns="38574" rIns="77148" bIns="38574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Testing of the Electrical Component Base</a:t>
            </a:r>
            <a:r>
              <a:rPr lang="ru-RU" altLang="ru-RU" sz="16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(ECB)</a:t>
            </a:r>
            <a:r>
              <a:rPr lang="ru-RU" altLang="ru-RU" sz="16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ru-RU" sz="16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Energy that could provide ion mileage in Si is about </a:t>
            </a:r>
            <a:r>
              <a:rPr lang="ru-RU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55 </a:t>
            </a:r>
            <a:r>
              <a:rPr lang="en-US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microns</a:t>
            </a:r>
            <a:r>
              <a:rPr lang="ru-RU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- 4,8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MeV/n</a:t>
            </a:r>
            <a:endParaRPr lang="ru-RU" altLang="ru-RU" sz="1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 from Ne to Bi </a:t>
            </a:r>
            <a:r>
              <a:rPr lang="en-US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(Ne, </a:t>
            </a:r>
            <a:r>
              <a:rPr lang="en-US" altLang="ru-RU" sz="1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Ar</a:t>
            </a:r>
            <a:r>
              <a:rPr lang="en-US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Kr, </a:t>
            </a:r>
            <a:r>
              <a:rPr lang="en-US" altLang="ru-RU" sz="12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Au, Bi)</a:t>
            </a:r>
          </a:p>
          <a:p>
            <a:pPr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Intensity </a:t>
            </a:r>
            <a:r>
              <a:rPr 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3,4</a:t>
            </a:r>
            <a:r>
              <a:rPr lang="ru-RU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х10</a:t>
            </a:r>
            <a:r>
              <a:rPr lang="ru-RU" altLang="ru-RU" sz="1200" baseline="30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с</a:t>
            </a:r>
            <a:r>
              <a:rPr lang="ru-RU" altLang="ru-RU" sz="1200" baseline="30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-1</a:t>
            </a:r>
            <a:endParaRPr lang="en-US" altLang="ru-RU" sz="1200" baseline="300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zone </a:t>
            </a:r>
            <a:r>
              <a:rPr lang="en-US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200*200 mm</a:t>
            </a:r>
            <a:r>
              <a:rPr lang="ru-RU" altLang="ru-RU" sz="1200" baseline="30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altLang="ru-RU" sz="1200" baseline="300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Quick change of ion type</a:t>
            </a:r>
            <a:endParaRPr lang="ru-RU" altLang="ru-RU" sz="12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Номер слайда 1">
            <a:extLst>
              <a:ext uri="{FF2B5EF4-FFF2-40B4-BE49-F238E27FC236}">
                <a16:creationId xmlns:a16="http://schemas.microsoft.com/office/drawing/2014/main" id="{E864C0F7-A863-4484-854F-336A8048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0821" y="4518693"/>
            <a:ext cx="346374" cy="3131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622660-43C5-4379-B500-6088FD1BC9A9}" type="slidenum">
              <a:rPr lang="ru-RU" altLang="ru-RU" sz="1200"/>
              <a:pPr/>
              <a:t>6</a:t>
            </a:fld>
            <a:endParaRPr lang="ru-RU" altLang="ru-RU" sz="1200" dirty="0"/>
          </a:p>
        </p:txBody>
      </p:sp>
      <p:pic>
        <p:nvPicPr>
          <p:cNvPr id="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EA1EE2BE-9065-411A-9F8B-E43A84976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03ACE0-EDA4-45E2-84E0-3972C99D1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945" y="162460"/>
            <a:ext cx="1858724" cy="18396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06C702-F33D-45F7-8F72-9FA3856D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50" y="1542188"/>
            <a:ext cx="1938583" cy="164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3DBF693-4DF3-489D-902F-A2C06B3C4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4911" r="62441" b="7362"/>
          <a:stretch/>
        </p:blipFill>
        <p:spPr bwMode="auto">
          <a:xfrm>
            <a:off x="6912669" y="2656877"/>
            <a:ext cx="1656184" cy="1983781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>
            <a:extLst>
              <a:ext uri="{FF2B5EF4-FFF2-40B4-BE49-F238E27FC236}">
                <a16:creationId xmlns:a16="http://schemas.microsoft.com/office/drawing/2014/main" id="{5A8D5A4B-41D2-4CD7-BA97-663E83640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86" y="0"/>
            <a:ext cx="3335577" cy="485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270AD0D9-3E33-4746-B8A6-06C2042A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53" y="75058"/>
            <a:ext cx="4877524" cy="379412"/>
          </a:xfrm>
        </p:spPr>
        <p:txBody>
          <a:bodyPr>
            <a:normAutofit fontScale="90000"/>
          </a:bodyPr>
          <a:lstStyle/>
          <a:p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parameters of the DC-140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Номер слайда 1">
            <a:extLst>
              <a:ext uri="{FF2B5EF4-FFF2-40B4-BE49-F238E27FC236}">
                <a16:creationId xmlns:a16="http://schemas.microsoft.com/office/drawing/2014/main" id="{090F0D89-0988-4973-9272-0D530C72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8813" y="4518694"/>
            <a:ext cx="350140" cy="254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5FA864-19AE-432E-8F39-F36C13A9B3E2}" type="slidenum">
              <a:rPr lang="ru-RU" altLang="ru-RU" sz="1200"/>
              <a:pPr/>
              <a:t>7</a:t>
            </a:fld>
            <a:endParaRPr lang="ru-RU" altLang="ru-RU" sz="12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CA73A6-4A4C-4898-AA79-E5EE443ED654}"/>
              </a:ext>
            </a:extLst>
          </p:cNvPr>
          <p:cNvSpPr/>
          <p:nvPr/>
        </p:nvSpPr>
        <p:spPr>
          <a:xfrm>
            <a:off x="280277" y="585787"/>
            <a:ext cx="538210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in the center of the cyclotron from</a:t>
            </a: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1.4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1.546 Т; 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Fixed acceleration frequency </a:t>
            </a: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8.632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altLang="en-US" sz="1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altLang="en-US" sz="1400" dirty="0"/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FECF1D1A-CCF8-41A8-A849-5E4C5F4E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140D901-9E69-4269-B237-29B1FC5A0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387031"/>
              </p:ext>
            </p:extLst>
          </p:nvPr>
        </p:nvGraphicFramePr>
        <p:xfrm>
          <a:off x="697708" y="1724905"/>
          <a:ext cx="3347557" cy="2747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6092">
                  <a:extLst>
                    <a:ext uri="{9D8B030D-6E8A-4147-A177-3AD203B41FA5}">
                      <a16:colId xmlns:a16="http://schemas.microsoft.com/office/drawing/2014/main" val="123577238"/>
                    </a:ext>
                  </a:extLst>
                </a:gridCol>
                <a:gridCol w="406456">
                  <a:extLst>
                    <a:ext uri="{9D8B030D-6E8A-4147-A177-3AD203B41FA5}">
                      <a16:colId xmlns:a16="http://schemas.microsoft.com/office/drawing/2014/main" val="971525252"/>
                    </a:ext>
                  </a:extLst>
                </a:gridCol>
                <a:gridCol w="589231">
                  <a:extLst>
                    <a:ext uri="{9D8B030D-6E8A-4147-A177-3AD203B41FA5}">
                      <a16:colId xmlns:a16="http://schemas.microsoft.com/office/drawing/2014/main" val="2532791807"/>
                    </a:ext>
                  </a:extLst>
                </a:gridCol>
                <a:gridCol w="89597">
                  <a:extLst>
                    <a:ext uri="{9D8B030D-6E8A-4147-A177-3AD203B41FA5}">
                      <a16:colId xmlns:a16="http://schemas.microsoft.com/office/drawing/2014/main" val="3514149906"/>
                    </a:ext>
                  </a:extLst>
                </a:gridCol>
                <a:gridCol w="583633">
                  <a:extLst>
                    <a:ext uri="{9D8B030D-6E8A-4147-A177-3AD203B41FA5}">
                      <a16:colId xmlns:a16="http://schemas.microsoft.com/office/drawing/2014/main" val="2227006924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587973511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706838121"/>
                    </a:ext>
                  </a:extLst>
                </a:gridCol>
              </a:tblGrid>
              <a:tr h="33746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ru-RU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 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MeV/n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32401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2,214 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MeV/n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3947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A/Z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I, µA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A/Z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I, µA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01177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8,038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593493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5,472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8,208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94662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2692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5,375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7,889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520338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5,091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268592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715564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5,333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8,182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44976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287159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4311352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E040A9-8A26-4B32-A460-CE85272F8259}"/>
              </a:ext>
            </a:extLst>
          </p:cNvPr>
          <p:cNvSpPr/>
          <p:nvPr/>
        </p:nvSpPr>
        <p:spPr>
          <a:xfrm>
            <a:off x="2371486" y="1345995"/>
            <a:ext cx="1673779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 harmonic </a:t>
            </a:r>
            <a:r>
              <a:rPr lang="ru-RU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</a:p>
          <a:p>
            <a:pPr algn="ctr">
              <a:lnSpc>
                <a:spcPct val="80000"/>
              </a:lnSpc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- 7.35 ÷ 8.25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489058-C8A0-4FC8-9EF9-FF7DE76AF030}"/>
              </a:ext>
            </a:extLst>
          </p:cNvPr>
          <p:cNvSpPr/>
          <p:nvPr/>
        </p:nvSpPr>
        <p:spPr>
          <a:xfrm>
            <a:off x="697708" y="1328030"/>
            <a:ext cx="177519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 harmonic</a:t>
            </a:r>
            <a:r>
              <a:rPr lang="ru-RU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</a:p>
          <a:p>
            <a:pPr algn="ctr">
              <a:lnSpc>
                <a:spcPct val="80000"/>
              </a:lnSpc>
              <a:defRPr/>
            </a:pP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- 4,9 ÷ 5.5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85" y="-4035"/>
            <a:ext cx="6220783" cy="2803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28077"/>
          <a:stretch/>
        </p:blipFill>
        <p:spPr>
          <a:xfrm>
            <a:off x="264545" y="2993957"/>
            <a:ext cx="1773147" cy="1579163"/>
          </a:xfrm>
          <a:prstGeom prst="rect">
            <a:avLst/>
          </a:prstGeom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74D992CB-A24F-4947-A690-A9E2D0C9C3EB}"/>
              </a:ext>
            </a:extLst>
          </p:cNvPr>
          <p:cNvSpPr txBox="1">
            <a:spLocks/>
          </p:cNvSpPr>
          <p:nvPr/>
        </p:nvSpPr>
        <p:spPr>
          <a:xfrm>
            <a:off x="7547165" y="4666597"/>
            <a:ext cx="1093597" cy="194080"/>
          </a:xfrm>
          <a:prstGeom prst="rect">
            <a:avLst/>
          </a:prstGeom>
        </p:spPr>
        <p:txBody>
          <a:bodyPr vert="horz" lIns="64806" tIns="32403" rIns="64806" bIns="32403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CC1C2B-59CB-4988-A37F-33CB585FF493}" type="slidenum">
              <a:rPr lang="ru-RU" sz="1276">
                <a:solidFill>
                  <a:schemeClr val="tx1"/>
                </a:solidFill>
              </a:rPr>
              <a:pPr/>
              <a:t>8</a:t>
            </a:fld>
            <a:endParaRPr lang="ru-RU" sz="1276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DADC9-8ABD-437C-A106-707F3A09AD7B}"/>
              </a:ext>
            </a:extLst>
          </p:cNvPr>
          <p:cNvSpPr txBox="1"/>
          <p:nvPr/>
        </p:nvSpPr>
        <p:spPr>
          <a:xfrm>
            <a:off x="488731" y="4575879"/>
            <a:ext cx="1245308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34" b="1" dirty="0"/>
              <a:t>Pole assembly</a:t>
            </a:r>
            <a:endParaRPr lang="ru-RU" sz="1134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484BA-A06D-4170-8C24-5C61024DFA31}"/>
              </a:ext>
            </a:extLst>
          </p:cNvPr>
          <p:cNvSpPr txBox="1"/>
          <p:nvPr/>
        </p:nvSpPr>
        <p:spPr>
          <a:xfrm>
            <a:off x="4110245" y="2739255"/>
            <a:ext cx="3331361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34" b="1" dirty="0"/>
              <a:t>ECR</a:t>
            </a:r>
            <a:r>
              <a:rPr lang="ru-RU" sz="1134" b="1" dirty="0"/>
              <a:t> </a:t>
            </a:r>
            <a:r>
              <a:rPr lang="en-US" sz="1134" b="1" dirty="0"/>
              <a:t>source</a:t>
            </a:r>
            <a:r>
              <a:rPr lang="ru-RU" sz="1134" b="1" dirty="0"/>
              <a:t> </a:t>
            </a:r>
            <a:r>
              <a:rPr lang="en-US" sz="1134" b="1" dirty="0"/>
              <a:t>DECRIS -5M (18 GHz)</a:t>
            </a:r>
            <a:r>
              <a:rPr lang="ru-RU" sz="1134" b="1" dirty="0"/>
              <a:t> </a:t>
            </a:r>
            <a:r>
              <a:rPr lang="en-US" sz="1134" b="1" dirty="0"/>
              <a:t>at the stand</a:t>
            </a:r>
            <a:endParaRPr lang="ru-RU" sz="1134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F70387-B033-46DA-94B6-43ECCBA439BA}"/>
              </a:ext>
            </a:extLst>
          </p:cNvPr>
          <p:cNvSpPr txBox="1"/>
          <p:nvPr/>
        </p:nvSpPr>
        <p:spPr>
          <a:xfrm>
            <a:off x="3003747" y="4585877"/>
            <a:ext cx="2315057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34" b="1" dirty="0" err="1"/>
              <a:t>Cyclotrone</a:t>
            </a:r>
            <a:r>
              <a:rPr lang="en-US" sz="1134" b="1" dirty="0"/>
              <a:t> vacuum chamber </a:t>
            </a:r>
            <a:endParaRPr lang="ru-RU" sz="1134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r="13750"/>
          <a:stretch/>
        </p:blipFill>
        <p:spPr>
          <a:xfrm>
            <a:off x="273615" y="-2821"/>
            <a:ext cx="1786737" cy="1251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ADADC9-8ABD-437C-A106-707F3A09AD7B}"/>
              </a:ext>
            </a:extLst>
          </p:cNvPr>
          <p:cNvSpPr txBox="1"/>
          <p:nvPr/>
        </p:nvSpPr>
        <p:spPr>
          <a:xfrm>
            <a:off x="480443" y="1248759"/>
            <a:ext cx="12618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34" b="1" dirty="0"/>
              <a:t>Magnet </a:t>
            </a:r>
            <a:r>
              <a:rPr lang="en-US" sz="1134" b="1" dirty="0" err="1"/>
              <a:t>chanel</a:t>
            </a:r>
            <a:endParaRPr lang="ru-RU" sz="1134" b="1" dirty="0"/>
          </a:p>
        </p:txBody>
      </p:sp>
      <p:pic>
        <p:nvPicPr>
          <p:cNvPr id="11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CFF2C77-B603-4B3A-8326-D6999BB7E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839" y="-4035"/>
            <a:ext cx="918923" cy="7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78" y="2993957"/>
            <a:ext cx="2031732" cy="15740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DDAA65-DE7C-4C69-BDD6-8B1970BB4A37}"/>
              </a:ext>
            </a:extLst>
          </p:cNvPr>
          <p:cNvSpPr txBox="1"/>
          <p:nvPr/>
        </p:nvSpPr>
        <p:spPr>
          <a:xfrm>
            <a:off x="6662908" y="4555867"/>
            <a:ext cx="1810234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34" b="1" dirty="0"/>
              <a:t>Electrostatic Deflector</a:t>
            </a:r>
            <a:endParaRPr lang="ru-RU" sz="1134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1481921"/>
            <a:ext cx="1795807" cy="11833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DDAA65-DE7C-4C69-BDD6-8B1970BB4A37}"/>
              </a:ext>
            </a:extLst>
          </p:cNvPr>
          <p:cNvSpPr txBox="1"/>
          <p:nvPr/>
        </p:nvSpPr>
        <p:spPr>
          <a:xfrm>
            <a:off x="865747" y="2665248"/>
            <a:ext cx="587806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34" b="1" dirty="0"/>
              <a:t>PMQ</a:t>
            </a:r>
            <a:endParaRPr lang="ru-RU" sz="1134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t="9568" r="8394" b="9700"/>
          <a:stretch/>
        </p:blipFill>
        <p:spPr>
          <a:xfrm>
            <a:off x="2197856" y="2983878"/>
            <a:ext cx="1906698" cy="1592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96" y="3000074"/>
            <a:ext cx="2114405" cy="15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Заголовок 1">
            <a:extLst>
              <a:ext uri="{FF2B5EF4-FFF2-40B4-BE49-F238E27FC236}">
                <a16:creationId xmlns:a16="http://schemas.microsoft.com/office/drawing/2014/main" id="{F737CDDA-42B7-4921-A7B2-C04E93A3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824" y="0"/>
            <a:ext cx="2010931" cy="478357"/>
          </a:xfrm>
        </p:spPr>
        <p:txBody>
          <a:bodyPr/>
          <a:lstStyle/>
          <a:p>
            <a:r>
              <a:rPr lang="en-US" altLang="ru-RU" sz="2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system </a:t>
            </a:r>
            <a:endParaRPr lang="ru-RU" altLang="ru-RU" sz="20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Номер слайда 1">
            <a:extLst>
              <a:ext uri="{FF2B5EF4-FFF2-40B4-BE49-F238E27FC236}">
                <a16:creationId xmlns:a16="http://schemas.microsoft.com/office/drawing/2014/main" id="{D3934749-9518-46BC-A562-505C951A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17D25B-6C5D-499A-813A-30CAFB194D60}" type="slidenum">
              <a:rPr lang="ru-RU" altLang="ru-RU" sz="1200"/>
              <a:pPr/>
              <a:t>9</a:t>
            </a:fld>
            <a:endParaRPr lang="ru-RU" altLang="ru-RU" sz="1200"/>
          </a:p>
        </p:txBody>
      </p:sp>
      <p:pic>
        <p:nvPicPr>
          <p:cNvPr id="19460" name="Picture 2" descr="S:\Пищальников (ДЦ-140)\статус прокта ДЦ-140 (выступление 56-я Зимняя Школа)\магнит\iDbp8zD-S0g.jpg">
            <a:extLst>
              <a:ext uri="{FF2B5EF4-FFF2-40B4-BE49-F238E27FC236}">
                <a16:creationId xmlns:a16="http://schemas.microsoft.com/office/drawing/2014/main" id="{E645F3B0-C44F-4EC3-8C05-19E5FC9B9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" y="523326"/>
            <a:ext cx="5386180" cy="399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S:\Пищальников (ДЦ-140)\статус прокта ДЦ-140 (выступление 56-я Зимняя Школа)\магнит\owR90Zz5qas.jpg">
            <a:extLst>
              <a:ext uri="{FF2B5EF4-FFF2-40B4-BE49-F238E27FC236}">
                <a16:creationId xmlns:a16="http://schemas.microsoft.com/office/drawing/2014/main" id="{B3817097-F266-42D0-81EF-4BE41585C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6" y="630757"/>
            <a:ext cx="3723958" cy="209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Прямоугольник 1">
            <a:extLst>
              <a:ext uri="{FF2B5EF4-FFF2-40B4-BE49-F238E27FC236}">
                <a16:creationId xmlns:a16="http://schemas.microsoft.com/office/drawing/2014/main" id="{1CE69BB2-ECA6-43D8-BA4B-947B4DFDE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54" y="3449900"/>
            <a:ext cx="43894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Diameter 							 2.6 m </a:t>
            </a:r>
          </a:p>
          <a:p>
            <a:pPr>
              <a:lnSpc>
                <a:spcPct val="80000"/>
              </a:lnSpc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						      350 tons</a:t>
            </a:r>
          </a:p>
          <a:p>
            <a:pPr>
              <a:lnSpc>
                <a:spcPct val="80000"/>
              </a:lnSpc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in the center	      from 1.4 to 1.546 T</a:t>
            </a:r>
          </a:p>
          <a:p>
            <a:pPr>
              <a:lnSpc>
                <a:spcPct val="80000"/>
              </a:lnSpc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power 					      58.3 kW</a:t>
            </a:r>
          </a:p>
          <a:p>
            <a:pPr>
              <a:lnSpc>
                <a:spcPct val="80000"/>
              </a:lnSpc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between the sectors		       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ru-RU" alt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4" name="Picture 2" descr="IMG_9458">
            <a:extLst>
              <a:ext uri="{FF2B5EF4-FFF2-40B4-BE49-F238E27FC236}">
                <a16:creationId xmlns:a16="http://schemas.microsoft.com/office/drawing/2014/main" id="{54C1051B-1011-4403-9164-FEFF5DE26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0"/>
          <a:stretch>
            <a:fillRect/>
          </a:stretch>
        </p:blipFill>
        <p:spPr bwMode="auto">
          <a:xfrm>
            <a:off x="4886326" y="2780624"/>
            <a:ext cx="3754437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C6472E54-39A3-4923-BA07-5F932F0F3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0"/>
            <a:ext cx="720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08682397-0D8D-4959-8A25-B31E3F059FEE}"/>
              </a:ext>
            </a:extLst>
          </p:cNvPr>
          <p:cNvSpPr txBox="1">
            <a:spLocks/>
          </p:cNvSpPr>
          <p:nvPr/>
        </p:nvSpPr>
        <p:spPr>
          <a:xfrm>
            <a:off x="8280821" y="4522788"/>
            <a:ext cx="359942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5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3A49E9FD-083A-4F34-9C98-42C514CE702A}" type="slidenum">
              <a:rPr lang="ru-RU" altLang="ru-RU" sz="1200" smtClean="0"/>
              <a:pPr/>
              <a:t>9</a:t>
            </a:fld>
            <a:endParaRPr lang="ru-RU" altLang="ru-RU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13822</TotalTime>
  <Words>3094</Words>
  <Application>Microsoft Office PowerPoint</Application>
  <PresentationFormat>Произвольный</PresentationFormat>
  <Paragraphs>427</Paragraphs>
  <Slides>27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 Unicode MS</vt:lpstr>
      <vt:lpstr>Arial</vt:lpstr>
      <vt:lpstr>Calibri</vt:lpstr>
      <vt:lpstr>Cambria Math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main parameters of the DC-140</vt:lpstr>
      <vt:lpstr>Презентация PowerPoint</vt:lpstr>
      <vt:lpstr>Magnet system </vt:lpstr>
      <vt:lpstr>Презентация PowerPoint</vt:lpstr>
      <vt:lpstr>Презентация PowerPoint</vt:lpstr>
      <vt:lpstr>Презентация PowerPoint</vt:lpstr>
      <vt:lpstr>Time of Fly system (TOF)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Holding "Digest"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</dc:creator>
  <cp:lastModifiedBy>Артём</cp:lastModifiedBy>
  <cp:revision>523</cp:revision>
  <dcterms:created xsi:type="dcterms:W3CDTF">2015-03-13T05:37:25Z</dcterms:created>
  <dcterms:modified xsi:type="dcterms:W3CDTF">2024-06-06T08:11:51Z</dcterms:modified>
</cp:coreProperties>
</file>