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4" r:id="rId5"/>
    <p:sldId id="267" r:id="rId6"/>
    <p:sldId id="270" r:id="rId7"/>
    <p:sldId id="269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81" autoAdjust="0"/>
  </p:normalViewPr>
  <p:slideViewPr>
    <p:cSldViewPr>
      <p:cViewPr>
        <p:scale>
          <a:sx n="110" d="100"/>
          <a:sy n="110" d="100"/>
        </p:scale>
        <p:origin x="-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EE96-B61B-467E-99A9-11C8787BEA36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EC30-598E-474A-B92F-97D4E50D7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8D03-2A0E-4B57-A44C-4B12CE3D7BC8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E56-4145-4090-AEED-061AB73E064D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29F0-E40F-43E4-89EA-AD545135162C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E62-D530-4C3A-AB66-B26512ABE242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8CEF-3576-4DA6-9896-EEEDC666DF1D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323-981E-4796-A03C-70B6015E242C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8548-C1D0-4836-9626-B4D63CAC393B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199C-A769-476D-A545-174734FF769A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0EFA-0750-40C1-9160-BA63A3010436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5014-FB42-44BD-9F3B-870063FE2B34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1D1E-0367-4F83-B789-18847E898DB4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310-6B82-4358-88BC-26D18A5E593E}" type="datetime1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17389"/>
            <a:ext cx="7772400" cy="18996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the </a:t>
            </a:r>
            <a:r>
              <a:rPr lang="en-US" dirty="0" err="1" smtClean="0"/>
              <a:t>phospholipid</a:t>
            </a:r>
            <a:r>
              <a:rPr lang="en-US" dirty="0" smtClean="0"/>
              <a:t> transport </a:t>
            </a:r>
            <a:r>
              <a:rPr lang="en-US" dirty="0" err="1" smtClean="0"/>
              <a:t>nanosystem</a:t>
            </a:r>
            <a:r>
              <a:rPr lang="en-US" dirty="0" smtClean="0"/>
              <a:t> and vesicular </a:t>
            </a:r>
            <a:r>
              <a:rPr lang="en-US" dirty="0" err="1" smtClean="0"/>
              <a:t>nanomedicine</a:t>
            </a:r>
            <a:r>
              <a:rPr lang="en-US" dirty="0" smtClean="0"/>
              <a:t> structures.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568952" cy="982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JINR Association of Young Scientists and Specialists Conference “Alushta-2024”, 9-16.06.2024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92434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Maslova</a:t>
            </a:r>
            <a:r>
              <a:rPr lang="en-US" sz="3200" dirty="0" smtClean="0"/>
              <a:t> V.A.</a:t>
            </a:r>
            <a:r>
              <a:rPr lang="ru-RU" sz="3200" b="1" baseline="30000" dirty="0" smtClean="0"/>
              <a:t>*</a:t>
            </a:r>
            <a:r>
              <a:rPr lang="en-US" sz="3200" dirty="0" smtClean="0"/>
              <a:t>, </a:t>
            </a:r>
            <a:r>
              <a:rPr lang="en-US" sz="3200" dirty="0" err="1" smtClean="0"/>
              <a:t>Kiselev</a:t>
            </a:r>
            <a:r>
              <a:rPr lang="en-US" sz="3200" dirty="0" smtClean="0"/>
              <a:t> M.A.</a:t>
            </a:r>
            <a:endParaRPr lang="ru-RU" sz="3200" dirty="0"/>
          </a:p>
        </p:txBody>
      </p:sp>
      <p:pic>
        <p:nvPicPr>
          <p:cNvPr id="5" name="Рисунок 4" descr="jinr_logo_blue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6632"/>
            <a:ext cx="1979712" cy="1113588"/>
          </a:xfrm>
          <a:prstGeom prst="rect">
            <a:avLst/>
          </a:prstGeom>
        </p:spPr>
      </p:pic>
      <p:pic>
        <p:nvPicPr>
          <p:cNvPr id="6" name="Рисунок 5" descr="FLNP (1)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0"/>
            <a:ext cx="1562888" cy="1560114"/>
          </a:xfrm>
          <a:prstGeom prst="rect">
            <a:avLst/>
          </a:prstGeom>
        </p:spPr>
      </p:pic>
      <p:pic>
        <p:nvPicPr>
          <p:cNvPr id="7" name="Рисунок 6" descr="Ayss_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5" y="188640"/>
            <a:ext cx="1107815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And be healthy)</a:t>
            </a:r>
            <a:endParaRPr lang="ru-RU" dirty="0"/>
          </a:p>
        </p:txBody>
      </p:sp>
      <p:pic>
        <p:nvPicPr>
          <p:cNvPr id="7" name="Рисунок 6" descr="156-1564849_fallout-vault-boy-transparent-hd-png-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76872"/>
            <a:ext cx="5230289" cy="398353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644918097_14-fikiwiki-com-p-kartinki-mi-boleem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340768"/>
            <a:ext cx="2736304" cy="2228253"/>
          </a:xfrm>
          <a:prstGeom prst="rect">
            <a:avLst/>
          </a:prstGeom>
        </p:spPr>
      </p:pic>
      <p:pic>
        <p:nvPicPr>
          <p:cNvPr id="10" name="Рисунок 9" descr="T2B3nd8Yl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3079138" cy="2304256"/>
          </a:xfrm>
          <a:prstGeom prst="rect">
            <a:avLst/>
          </a:prstGeom>
        </p:spPr>
      </p:pic>
      <p:pic>
        <p:nvPicPr>
          <p:cNvPr id="12" name="Рисунок 11" descr="Pills-Medicine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5344" y="4495733"/>
            <a:ext cx="2386999" cy="1916832"/>
          </a:xfrm>
          <a:prstGeom prst="rect">
            <a:avLst/>
          </a:prstGeom>
        </p:spPr>
      </p:pic>
      <p:pic>
        <p:nvPicPr>
          <p:cNvPr id="13" name="Рисунок 12" descr="12-129879_arrow-spiral-down-transparent-transparent-background-curly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1395311" cy="1268760"/>
          </a:xfrm>
          <a:prstGeom prst="rect">
            <a:avLst/>
          </a:prstGeom>
        </p:spPr>
      </p:pic>
      <p:pic>
        <p:nvPicPr>
          <p:cNvPr id="14" name="Рисунок 13" descr="12-129879_arrow-spiral-down-transparent-transparent-background-curly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808312"/>
            <a:ext cx="1395311" cy="126876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slova\выступления на кафедре\large-preview-stimuvax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1538353" cy="1512168"/>
          </a:xfrm>
          <a:prstGeom prst="rect">
            <a:avLst/>
          </a:prstGeom>
          <a:noFill/>
        </p:spPr>
      </p:pic>
      <p:pic>
        <p:nvPicPr>
          <p:cNvPr id="5" name="Picture 3" descr="D:\Maslova\выступления на кафедре\везику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861048"/>
            <a:ext cx="1584176" cy="146853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539552" y="2924944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Maslova\Conference\конфа Омус\Противопухолевая эффективность доксорубицына 4м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114" y="3861048"/>
            <a:ext cx="3445717" cy="1872208"/>
          </a:xfrm>
          <a:prstGeom prst="rect">
            <a:avLst/>
          </a:prstGeom>
          <a:noFill/>
        </p:spPr>
      </p:pic>
      <p:pic>
        <p:nvPicPr>
          <p:cNvPr id="8" name="Picture 3" descr="D:\Maslova\Conference\конфа Омус\Противопухолевая эффективность доксорубицына 8м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1048"/>
            <a:ext cx="3268691" cy="187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321297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cs typeface="Times New Roman" pitchFamily="18" charset="0"/>
              </a:rPr>
              <a:t>Changes in the content of </a:t>
            </a:r>
            <a:r>
              <a:rPr lang="en-US" sz="1600" i="1" dirty="0" err="1" smtClean="0">
                <a:cs typeface="Times New Roman" pitchFamily="18" charset="0"/>
              </a:rPr>
              <a:t>arbidol</a:t>
            </a:r>
            <a:r>
              <a:rPr lang="en-US" sz="1600" i="1" dirty="0" smtClean="0">
                <a:cs typeface="Times New Roman" pitchFamily="18" charset="0"/>
              </a:rPr>
              <a:t> and </a:t>
            </a:r>
            <a:r>
              <a:rPr lang="en-US" sz="1600" i="1" dirty="0" err="1" smtClean="0">
                <a:cs typeface="Times New Roman" pitchFamily="18" charset="0"/>
              </a:rPr>
              <a:t>prednisolone</a:t>
            </a:r>
            <a:r>
              <a:rPr lang="en-US" sz="1600" i="1" dirty="0" smtClean="0">
                <a:cs typeface="Times New Roman" pitchFamily="18" charset="0"/>
              </a:rPr>
              <a:t> in the blood of rats after oral administration</a:t>
            </a:r>
            <a:endParaRPr lang="ru-RU" sz="1600" i="1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79655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cs typeface="Times New Roman" pitchFamily="18" charset="0"/>
              </a:rPr>
              <a:t>Antitumor efficacy of free and </a:t>
            </a:r>
            <a:r>
              <a:rPr lang="en-US" sz="1600" i="1" dirty="0" err="1" smtClean="0">
                <a:cs typeface="Times New Roman" pitchFamily="18" charset="0"/>
              </a:rPr>
              <a:t>nanoparticle</a:t>
            </a:r>
            <a:r>
              <a:rPr lang="en-US" sz="1600" i="1" dirty="0" smtClean="0">
                <a:cs typeface="Times New Roman" pitchFamily="18" charset="0"/>
              </a:rPr>
              <a:t> doxorubicin in mice with Lewis lung carcinoma</a:t>
            </a:r>
            <a:endParaRPr lang="ru-RU" sz="1600" i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38132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</a:t>
            </a:r>
            <a:r>
              <a:rPr lang="en-US" sz="1400" i="1" dirty="0" smtClean="0"/>
              <a:t>NANOSYSTEM FOR DRUG TRANSPORT BASED ON PHOSPHOLIPIDS</a:t>
            </a:r>
            <a:r>
              <a:rPr lang="ru-RU" sz="1400" i="1" dirty="0" smtClean="0"/>
              <a:t>» (</a:t>
            </a:r>
            <a:r>
              <a:rPr lang="ru-RU" sz="1400" i="1" dirty="0" err="1" smtClean="0"/>
              <a:t>ibmc.msk.ru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1781" y="116632"/>
            <a:ext cx="8496944" cy="56207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Phospholipid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transport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nanosystem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(PTNS)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692696"/>
            <a:ext cx="338616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764704"/>
            <a:ext cx="3312368" cy="25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Installation and Method</a:t>
            </a:r>
            <a:endParaRPr lang="ru-RU" sz="4000" dirty="0"/>
          </a:p>
        </p:txBody>
      </p:sp>
      <p:pic>
        <p:nvPicPr>
          <p:cNvPr id="4" name="Рисунок 3" descr="a2ea4eb4fa8a6c14_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656" y="4725144"/>
            <a:ext cx="2915816" cy="1943877"/>
          </a:xfrm>
          <a:prstGeom prst="rect">
            <a:avLst/>
          </a:prstGeom>
        </p:spPr>
      </p:pic>
      <p:pic>
        <p:nvPicPr>
          <p:cNvPr id="5" name="Рисунок 4" descr="Scheme-of-a-small-angle-neutron-scattering-instrument-The-neutrons-pass-from-the-left-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480173" cy="1744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4656" y="4725144"/>
            <a:ext cx="2911962" cy="19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2ea4eb4fa8a6c14_org.jpg"/>
          <p:cNvPicPr>
            <a:picLocks noChangeAspect="1"/>
          </p:cNvPicPr>
          <p:nvPr/>
        </p:nvPicPr>
        <p:blipFill>
          <a:blip r:embed="rId2" cstate="print">
            <a:lum bright="19000" contrast="-79000"/>
          </a:blip>
          <a:stretch>
            <a:fillRect/>
          </a:stretch>
        </p:blipFill>
        <p:spPr>
          <a:xfrm>
            <a:off x="408516" y="4725144"/>
            <a:ext cx="2915816" cy="19438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725144"/>
            <a:ext cx="2911962" cy="19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558924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63888" y="537321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ru-RU" sz="2800" b="1" baseline="-25000" dirty="0" smtClean="0"/>
              <a:t>2</a:t>
            </a:r>
            <a:r>
              <a:rPr lang="en-US" sz="2800" b="1" dirty="0" smtClean="0"/>
              <a:t>O         D</a:t>
            </a:r>
            <a:r>
              <a:rPr lang="ru-RU" sz="2800" b="1" baseline="-25000" dirty="0" smtClean="0"/>
              <a:t>2</a:t>
            </a:r>
            <a:r>
              <a:rPr lang="en-US" sz="2800" b="1" dirty="0" smtClean="0"/>
              <a:t>O</a:t>
            </a:r>
            <a:endParaRPr lang="ru-RU" sz="2800" dirty="0"/>
          </a:p>
        </p:txBody>
      </p:sp>
      <p:pic>
        <p:nvPicPr>
          <p:cNvPr id="12" name="Рисунок 11" descr="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268760"/>
            <a:ext cx="2220852" cy="288032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32849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SANS Experiment scheme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496944" cy="5620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Analysis of the PTNS structure by SANS method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YuMO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78751"/>
            <a:ext cx="2520280" cy="1890209"/>
          </a:xfrm>
          <a:prstGeom prst="rect">
            <a:avLst/>
          </a:prstGeom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69652" y="764704"/>
          <a:ext cx="3886324" cy="2970214"/>
        </p:xfrm>
        <a:graphic>
          <a:graphicData uri="http://schemas.openxmlformats.org/presentationml/2006/ole">
            <p:oleObj spid="_x0000_s1026" name="Graph" r:id="rId4" imgW="3920760" imgH="3000960" progId="Origin50.Graph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67543" y="3362578"/>
          <a:ext cx="3888433" cy="2730718"/>
        </p:xfrm>
        <a:graphic>
          <a:graphicData uri="http://schemas.openxmlformats.org/presentationml/2006/ole">
            <p:oleObj spid="_x0000_s1027" name="Graph" r:id="rId5" imgW="4131720" imgH="2901600" progId="Origin50.Graph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788024" y="3277464"/>
          <a:ext cx="4032448" cy="2831854"/>
        </p:xfrm>
        <a:graphic>
          <a:graphicData uri="http://schemas.openxmlformats.org/presentationml/2006/ole">
            <p:oleObj spid="_x0000_s1028" name="Graph" r:id="rId6" imgW="4131720" imgH="2901600" progId="Origin50.Graph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856984" cy="56207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Models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mode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4820323" cy="2924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6450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Shell Model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88024" y="36450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Onion Model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496944" cy="5620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Analysis of the PTNS structure by SANS method (BNC)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4653136"/>
          <a:ext cx="3528392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0450"/>
                <a:gridCol w="1239790"/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Radius, Å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Thickness, Å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135.2(1.2)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31.0(1)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133.1(1.1)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31.8(2)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118.5(9)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32.8(1)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41490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Purity: S80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1397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Purity: S100</a:t>
            </a:r>
            <a:endParaRPr lang="ru-RU" i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60032" y="4653136"/>
          <a:ext cx="3528392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0450"/>
                <a:gridCol w="1239790"/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Radius, Å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Thickness, Å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146.4(1.2)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31.5(2)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125.7(9)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32.3(1)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41894"/>
            <a:ext cx="4320000" cy="33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456" y="836712"/>
            <a:ext cx="4320000" cy="330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Analysis of the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Indomethacin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nano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-form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structure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600000" cy="27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97348"/>
            <a:ext cx="3600000" cy="27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14572"/>
            <a:ext cx="3600000" cy="27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214572"/>
            <a:ext cx="3600000" cy="27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 of the structure of </a:t>
            </a:r>
            <a:r>
              <a:rPr lang="en-US" sz="2800" dirty="0" smtClean="0"/>
              <a:t>PTNS </a:t>
            </a:r>
            <a:r>
              <a:rPr lang="en-US" sz="2800" dirty="0" smtClean="0"/>
              <a:t>contributes to further developments in the field of vesicular </a:t>
            </a:r>
            <a:r>
              <a:rPr lang="en-US" sz="2800" dirty="0" err="1" smtClean="0"/>
              <a:t>nanomedicines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As the concentration increases, a decrease in the radius is observed, accompanied by a leveling off of the difference in the density of the scattering length outside and inside the vesicle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Future work needs to use more complex models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247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Graph</vt:lpstr>
      <vt:lpstr>Analysis of the phospholipid transport nanosystem and vesicular nanomedicine structures.</vt:lpstr>
      <vt:lpstr>Актуальность</vt:lpstr>
      <vt:lpstr>Phospholipid transport nanosystem (PTNS)</vt:lpstr>
      <vt:lpstr>Installation and Method</vt:lpstr>
      <vt:lpstr>Analysis of the PTNS structure by SANS method (YuMO)</vt:lpstr>
      <vt:lpstr>Models</vt:lpstr>
      <vt:lpstr>Analysis of the PTNS structure by SANS method (BNC)</vt:lpstr>
      <vt:lpstr>Analysis of the Indomethacin nano-form structure</vt:lpstr>
      <vt:lpstr>Conclusion</vt:lpstr>
      <vt:lpstr>Thank you for your attention! And be healthy)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phospholipid transport nanosystem and vesicular nanomedicine structures.</dc:title>
  <dc:creator>Varvara M</dc:creator>
  <cp:lastModifiedBy>Пользователь Windows</cp:lastModifiedBy>
  <cp:revision>90</cp:revision>
  <dcterms:created xsi:type="dcterms:W3CDTF">2024-05-27T12:50:22Z</dcterms:created>
  <dcterms:modified xsi:type="dcterms:W3CDTF">2024-06-05T12:09:04Z</dcterms:modified>
</cp:coreProperties>
</file>