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2" r:id="rId2"/>
    <p:sldId id="256" r:id="rId3"/>
    <p:sldId id="260" r:id="rId4"/>
    <p:sldId id="264" r:id="rId5"/>
    <p:sldId id="261" r:id="rId6"/>
    <p:sldId id="266" r:id="rId7"/>
    <p:sldId id="268" r:id="rId8"/>
    <p:sldId id="257" r:id="rId9"/>
    <p:sldId id="258" r:id="rId10"/>
    <p:sldId id="259" r:id="rId11"/>
    <p:sldId id="269" r:id="rId12"/>
    <p:sldId id="270" r:id="rId13"/>
    <p:sldId id="271" r:id="rId14"/>
    <p:sldId id="273" r:id="rId15"/>
    <p:sldId id="27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3484BB"/>
    <a:srgbClr val="3D6EBF"/>
    <a:srgbClr val="0645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>
      <p:cViewPr varScale="1">
        <p:scale>
          <a:sx n="89" d="100"/>
          <a:sy n="89" d="100"/>
        </p:scale>
        <p:origin x="2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090B43-4165-424A-8439-E25EB492005D}" type="datetimeFigureOut">
              <a:rPr lang="ru-RU" smtClean="0"/>
              <a:t>11.06.2024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5D3D2-4921-440D-95A8-260C28378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634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72680-A1EA-46A3-94D6-8E408A0E4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C1AA1C-6418-4FCF-9271-ECE37EF9E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590E09-3B36-4B1A-BB34-607581073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6E4B5-8E50-4D33-A692-2EF28A872040}" type="datetime1">
              <a:rPr lang="ru-RU" smtClean="0"/>
              <a:t>11.06.2024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48764C-9B0B-4C6F-9450-3D8EBB63B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266D42-3C43-4D23-8310-F0DCF646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925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BE8817-F0BE-4F5E-9F95-4FED44F63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0A3F67-F2CB-4DD7-A3EB-35C037E33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D0F24A-8813-4526-BAF6-C16864E66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990E-1685-41AF-ADD5-D5F9547ECE9E}" type="datetime1">
              <a:rPr lang="ru-RU" smtClean="0"/>
              <a:t>11.06.2024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C4D8B1-FDAA-4FC5-91A5-34AEB1CE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0DD334-40B9-447F-A47D-63026804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388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4A6846-1A51-441A-BF2E-0E880FC4C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C5D023-D230-45D2-B3D1-F456F9806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3C631-42B9-4163-86E2-12DD28ECD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1F1ED-B0C5-465C-A7DB-6EAA5359455C}" type="datetime1">
              <a:rPr lang="ru-RU" smtClean="0"/>
              <a:t>11.06.2024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319D37-DB4C-4C0E-8135-85C346514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ACF4AF-608A-4453-9336-6BEDC5FF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5E9F3-E236-4417-8859-8F379F5EF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D88602-BE5E-4C77-9B5C-05AB82017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83F5F-9703-46CD-ADD9-CFBC79339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1746-5975-402F-AA19-2FB27E52E857}" type="datetime1">
              <a:rPr lang="ru-RU" smtClean="0"/>
              <a:t>11.06.2024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EB80EE-F14D-465B-9549-35C4663FE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03CF8-4910-4DB9-9803-9F4A4CCC0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28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F8F4C-5720-4C82-A616-88DF8248C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08EDBF-EC89-4805-84AE-47AD856AB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4E3BF1-76D0-4A60-ACB0-E9A41F781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E1BBB-6437-4960-BE6C-ED6D77A4724E}" type="datetime1">
              <a:rPr lang="ru-RU" smtClean="0"/>
              <a:t>11.06.2024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1FA765-1C03-4CDF-9729-08E4EB7A2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E2A2F9-761A-4AFA-80E5-C4F7DE35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46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4819BC-6E45-47E3-B945-F0560B7BE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ACACCD-010A-4AC5-AE7A-AC62DD5E4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457E92-1223-4183-9C5C-D2C12A614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33FC74-F838-460B-BE0E-E38AB5E36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1350-0E15-41FE-91F0-A8A612CF6538}" type="datetime1">
              <a:rPr lang="ru-RU" smtClean="0"/>
              <a:t>11.06.2024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FD3663-BC83-462E-A316-8EF180629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9595AD-7C73-46D0-815C-52C6103A9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628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D903C4-D533-4098-9190-F216ECA4F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67D397-D55F-48BD-9476-522205430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E89B1F-986E-4984-97EA-C8D36E041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7590283-275C-4AEB-AFD7-BF77167A8E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A6938EE-592D-4FCB-A654-D79DCED3CD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652B0C-4E91-4144-B27D-8F11E9437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A450-6A4E-4E97-BBFD-80F1F115A12E}" type="datetime1">
              <a:rPr lang="ru-RU" smtClean="0"/>
              <a:t>11.06.2024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FF57EF9-BC0D-4E83-BA1C-C37B86DE0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4E7DA8-832F-4AB0-9D8A-D4EFD2CD8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24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9519B-AE1D-4502-B2C6-03BEB783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E0B652B-3C48-46DE-A3A5-242D6F0AB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DD8-2091-483B-8D0F-D3F4080E1F32}" type="datetime1">
              <a:rPr lang="ru-RU" smtClean="0"/>
              <a:t>11.06.2024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874172-3215-46EA-BC1B-547A40056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E39D36-E3AD-4EB9-BBD5-24F286479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4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934AE16-C5D7-4E9B-9B8C-A8725BAB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3F35-8287-4A93-AE8D-21963B2B3CA4}" type="datetime1">
              <a:rPr lang="ru-RU" smtClean="0"/>
              <a:t>11.06.2024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B4BDCA-9E9A-4716-8EB2-5B977AFEE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BD38D6-9BE6-4BBD-BFD7-442D741A1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0CCBC-D4AA-4DD3-AD00-36A30A813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3BFE9D-6EC4-4832-9F1B-7E3B1944C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480B75-D1E4-4786-8C14-C95DC6246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A8D21E-54F8-4614-9576-5339E1684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ABCA1-7DB4-46C6-B29D-AAC62FE4515C}" type="datetime1">
              <a:rPr lang="ru-RU" smtClean="0"/>
              <a:t>11.06.2024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125EEE-81E9-4CEA-93E0-19FC6E97A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01FE5-F0CF-4E13-BD3B-5A3E5D2B0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836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A17FF1-26C6-40AD-9DB6-27B90E582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D61AA0-6C02-4DD5-BC2C-6EA6A4B01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D07EF6-9B48-45CA-8C16-AE0BB8871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69F8EA-27FE-4D70-A99E-EB6BD8EEE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654A-3BA9-44EA-B28A-0B22FBD70582}" type="datetime1">
              <a:rPr lang="ru-RU" smtClean="0"/>
              <a:t>11.06.2024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7B2A0F-F5E2-4A4A-9DEF-4EC2278CA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6F0630-0F60-4B89-B19E-C1F9F1903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5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BA69E-0F02-4C0B-A0AA-18D1BBC14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6B7C38-72FC-4415-9CD9-6A1A9DCE2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9ADDFA-ECED-4F7F-979C-BF0839A9E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CD5CA-1670-4BA4-8964-5FC7AF365B15}" type="datetime1">
              <a:rPr lang="ru-RU" smtClean="0"/>
              <a:t>11.06.2024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554F13-D7D1-43C1-B398-A4BB614C2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7E5CA8-C42A-4438-A403-6A9B52623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93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4.avi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video" Target="../media/media5.avi"/><Relationship Id="rId11" Type="http://schemas.openxmlformats.org/officeDocument/2006/relationships/image" Target="../media/image27.png"/><Relationship Id="rId5" Type="http://schemas.microsoft.com/office/2007/relationships/media" Target="../media/media5.avi"/><Relationship Id="rId10" Type="http://schemas.openxmlformats.org/officeDocument/2006/relationships/image" Target="../media/image26.png"/><Relationship Id="rId4" Type="http://schemas.openxmlformats.org/officeDocument/2006/relationships/video" Target="../media/media4.avi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Алушта: климат, экология, районы, экономика, криминал и  достопримечательности | Не сидится">
            <a:extLst>
              <a:ext uri="{FF2B5EF4-FFF2-40B4-BE49-F238E27FC236}">
                <a16:creationId xmlns:a16="http://schemas.microsoft.com/office/drawing/2014/main" id="{BD0CA27E-4AE9-4223-A5DA-A83BA791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98" y="0"/>
            <a:ext cx="122032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940B3-F899-41AE-AF06-F7C53C80E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36738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/>
              <a:t>Model for calculating the deformation of the shell of fuel assemblies</a:t>
            </a: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7C94EC-04B1-47CE-90E8-EA27299DD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6413"/>
            <a:ext cx="9144000" cy="617537"/>
          </a:xfrm>
        </p:spPr>
        <p:txBody>
          <a:bodyPr/>
          <a:lstStyle/>
          <a:p>
            <a:r>
              <a:rPr lang="en-US" u="sng" dirty="0"/>
              <a:t>M.M. Podlesnyy*</a:t>
            </a:r>
            <a:r>
              <a:rPr lang="en-US" dirty="0"/>
              <a:t>, I.V. </a:t>
            </a:r>
            <a:r>
              <a:rPr lang="en-US" dirty="0" err="1"/>
              <a:t>Kushnir</a:t>
            </a:r>
            <a:r>
              <a:rPr lang="en-US" dirty="0"/>
              <a:t>, Y.A. </a:t>
            </a:r>
            <a:r>
              <a:rPr lang="en-US" dirty="0" err="1"/>
              <a:t>Vdovin</a:t>
            </a:r>
            <a:r>
              <a:rPr lang="en-US" dirty="0"/>
              <a:t>, E.P. Shabalin</a:t>
            </a:r>
            <a:endParaRPr lang="ru-RU" dirty="0"/>
          </a:p>
        </p:txBody>
      </p:sp>
      <p:pic>
        <p:nvPicPr>
          <p:cNvPr id="6163" name="Picture 19" descr="JINR Association of Young Scientists and Specialists Conference &quot;Alushta-2024&quot;">
            <a:extLst>
              <a:ext uri="{FF2B5EF4-FFF2-40B4-BE49-F238E27FC236}">
                <a16:creationId xmlns:a16="http://schemas.microsoft.com/office/drawing/2014/main" id="{E1681C3B-DE9B-490E-86DF-0E335E4D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4" y="82698"/>
            <a:ext cx="1210687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BC5ED6-79AA-4AB0-8C23-4FDC18AB22B8}"/>
              </a:ext>
            </a:extLst>
          </p:cNvPr>
          <p:cNvSpPr txBox="1"/>
          <p:nvPr/>
        </p:nvSpPr>
        <p:spPr>
          <a:xfrm>
            <a:off x="1688305" y="218063"/>
            <a:ext cx="7798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JINR Association </a:t>
            </a:r>
            <a:r>
              <a:rPr lang="en-US" sz="2400" dirty="0"/>
              <a:t>of</a:t>
            </a:r>
            <a:r>
              <a:rPr lang="ru-RU" sz="2400" dirty="0"/>
              <a:t> Young </a:t>
            </a:r>
            <a:r>
              <a:rPr lang="en-US" sz="2400" dirty="0"/>
              <a:t>Scientists</a:t>
            </a:r>
            <a:r>
              <a:rPr lang="ru-RU" sz="2400" dirty="0"/>
              <a:t> </a:t>
            </a:r>
            <a:r>
              <a:rPr lang="en-US" sz="2400" dirty="0"/>
              <a:t>and</a:t>
            </a:r>
            <a:r>
              <a:rPr lang="ru-RU" sz="2400" dirty="0"/>
              <a:t> </a:t>
            </a:r>
            <a:r>
              <a:rPr lang="en-US" sz="2400" dirty="0"/>
              <a:t>Specialists</a:t>
            </a:r>
            <a:r>
              <a:rPr lang="ru-RU" sz="2400" dirty="0"/>
              <a:t> Conference "Alushta-2024"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6F55D7-19C7-4648-9901-122B1426F17B}"/>
              </a:ext>
            </a:extLst>
          </p:cNvPr>
          <p:cNvSpPr txBox="1"/>
          <p:nvPr/>
        </p:nvSpPr>
        <p:spPr>
          <a:xfrm>
            <a:off x="4990365" y="6211540"/>
            <a:ext cx="2199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June 9-16, 2024</a:t>
            </a:r>
            <a:endParaRPr lang="ru-RU" sz="2400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7CB48D-4DEA-4BAB-A50E-3E08E15E882B}"/>
              </a:ext>
            </a:extLst>
          </p:cNvPr>
          <p:cNvSpPr txBox="1"/>
          <p:nvPr/>
        </p:nvSpPr>
        <p:spPr>
          <a:xfrm>
            <a:off x="2276779" y="4774109"/>
            <a:ext cx="76271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effectLst/>
                <a:ea typeface="Calibri" panose="020F0502020204030204" pitchFamily="34" charset="0"/>
              </a:rPr>
              <a:t>Joint institute for Nuclear Research, Dubna, Russian Federation</a:t>
            </a:r>
          </a:p>
          <a:p>
            <a:pPr algn="ctr"/>
            <a:r>
              <a:rPr lang="en-US" sz="2200" dirty="0">
                <a:effectLst/>
                <a:ea typeface="Calibri" panose="020F0502020204030204" pitchFamily="34" charset="0"/>
              </a:rPr>
              <a:t> *e-mail: podlesny@phystech.edu</a:t>
            </a:r>
            <a:endParaRPr lang="ru-RU" sz="2200" dirty="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57728EA5-5C76-44D4-9F79-5BC10ACC9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1" y="3633122"/>
            <a:ext cx="1959297" cy="110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655C504-AB06-4347-B660-6678AF359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751" y="3848100"/>
            <a:ext cx="2342695" cy="88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77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620432-221D-4420-BA5C-8F7D4E7D3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541" y="927493"/>
            <a:ext cx="8420024" cy="57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BA1A79-8744-41C2-B9CA-704D51FC94D2}"/>
              </a:ext>
            </a:extLst>
          </p:cNvPr>
          <p:cNvSpPr txBox="1"/>
          <p:nvPr/>
        </p:nvSpPr>
        <p:spPr>
          <a:xfrm>
            <a:off x="1843119" y="5918052"/>
            <a:ext cx="2812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End of Fuel assembly</a:t>
            </a:r>
            <a:endParaRPr lang="ru-RU" sz="2200" dirty="0"/>
          </a:p>
          <a:p>
            <a:pPr algn="ctr"/>
            <a:r>
              <a:rPr lang="en-US" sz="2200" dirty="0"/>
              <a:t>Y=1215 mm</a:t>
            </a:r>
            <a:endParaRPr lang="ru-RU" sz="2200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B1B13E9E-8614-4358-8821-6D3389CE378D}"/>
              </a:ext>
            </a:extLst>
          </p:cNvPr>
          <p:cNvCxnSpPr>
            <a:cxnSpLocks/>
          </p:cNvCxnSpPr>
          <p:nvPr/>
        </p:nvCxnSpPr>
        <p:spPr>
          <a:xfrm flipH="1" flipV="1">
            <a:off x="4694099" y="1263773"/>
            <a:ext cx="2811602" cy="4768727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27233BA-7106-43F0-9798-3708402AEF03}"/>
              </a:ext>
            </a:extLst>
          </p:cNvPr>
          <p:cNvSpPr txBox="1"/>
          <p:nvPr/>
        </p:nvSpPr>
        <p:spPr>
          <a:xfrm>
            <a:off x="6099900" y="3063361"/>
            <a:ext cx="1757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/>
              <a:t>Δ</a:t>
            </a:r>
            <a:r>
              <a:rPr lang="en-US" sz="3200" b="1" dirty="0"/>
              <a:t>T = 4</a:t>
            </a:r>
            <a:r>
              <a:rPr lang="ru-RU" sz="3200" b="1" dirty="0"/>
              <a:t>°</a:t>
            </a:r>
            <a:r>
              <a:rPr lang="en-US" sz="3200" b="1" dirty="0"/>
              <a:t>C</a:t>
            </a:r>
            <a:endParaRPr lang="ru-RU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D86303-EE92-4961-BB2F-336A6C617A55}"/>
              </a:ext>
            </a:extLst>
          </p:cNvPr>
          <p:cNvSpPr txBox="1"/>
          <p:nvPr/>
        </p:nvSpPr>
        <p:spPr>
          <a:xfrm>
            <a:off x="209003" y="262367"/>
            <a:ext cx="10802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Temperature equalization at the outlet of the fuel assembly</a:t>
            </a:r>
            <a:endParaRPr lang="ru-RU" sz="3200" dirty="0">
              <a:latin typeface="+mj-lt"/>
            </a:endParaRPr>
          </a:p>
        </p:txBody>
      </p:sp>
      <p:sp>
        <p:nvSpPr>
          <p:cNvPr id="10" name="Номер слайда 21">
            <a:extLst>
              <a:ext uri="{FF2B5EF4-FFF2-40B4-BE49-F238E27FC236}">
                <a16:creationId xmlns:a16="http://schemas.microsoft.com/office/drawing/2014/main" id="{90CF6B4A-B005-4FB6-B73D-59A62B7D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10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465021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BC26D912-56F9-415D-8A79-1A050BD39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875" y="1577233"/>
            <a:ext cx="2466927" cy="421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CED30E58-84EB-42DC-B2A7-FFFB0ECA9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48" y="1577233"/>
            <a:ext cx="2466927" cy="421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>
            <a:extLst>
              <a:ext uri="{FF2B5EF4-FFF2-40B4-BE49-F238E27FC236}">
                <a16:creationId xmlns:a16="http://schemas.microsoft.com/office/drawing/2014/main" id="{B3772169-808E-449A-A5D0-730B4E03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7" y="2226659"/>
            <a:ext cx="4524375" cy="26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4335E3-B4DA-4174-B236-460D168FBACD}"/>
              </a:ext>
            </a:extLst>
          </p:cNvPr>
          <p:cNvSpPr txBox="1"/>
          <p:nvPr/>
        </p:nvSpPr>
        <p:spPr>
          <a:xfrm>
            <a:off x="209003" y="262367"/>
            <a:ext cx="10802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Results</a:t>
            </a:r>
            <a:endParaRPr lang="ru-RU" sz="3200" dirty="0">
              <a:latin typeface="+mj-lt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0B9EAA1F-B152-4CE6-A35F-63DD83191A55}"/>
              </a:ext>
            </a:extLst>
          </p:cNvPr>
          <p:cNvCxnSpPr>
            <a:cxnSpLocks/>
          </p:cNvCxnSpPr>
          <p:nvPr/>
        </p:nvCxnSpPr>
        <p:spPr>
          <a:xfrm>
            <a:off x="5724476" y="3684216"/>
            <a:ext cx="990600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9490FF6-3E21-4363-AF41-A220D80E7A16}"/>
              </a:ext>
            </a:extLst>
          </p:cNvPr>
          <p:cNvSpPr txBox="1"/>
          <p:nvPr/>
        </p:nvSpPr>
        <p:spPr>
          <a:xfrm>
            <a:off x="1816837" y="5909725"/>
            <a:ext cx="345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+mj-lt"/>
              </a:rPr>
              <a:t>f</a:t>
            </a:r>
            <a:r>
              <a:rPr lang="en-US" sz="1800" i="1" dirty="0">
                <a:latin typeface="+mj-lt"/>
              </a:rPr>
              <a:t>uel assembly axis bending shape</a:t>
            </a:r>
            <a:r>
              <a:rPr lang="ru-RU" sz="1800" i="1" dirty="0">
                <a:latin typeface="+mj-lt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8E40CF-21A6-46F5-AF56-D25156F28B15}"/>
              </a:ext>
            </a:extLst>
          </p:cNvPr>
          <p:cNvSpPr txBox="1"/>
          <p:nvPr/>
        </p:nvSpPr>
        <p:spPr>
          <a:xfrm>
            <a:off x="6924675" y="4894062"/>
            <a:ext cx="4524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>
                <a:latin typeface="+mj-lt"/>
              </a:rPr>
              <a:t>approximation by a straight line of the dependence of the required coefficients on the magnitude of the energy release gradient</a:t>
            </a:r>
            <a:endParaRPr lang="ru-RU" sz="1800" i="1" dirty="0">
              <a:latin typeface="+mj-lt"/>
            </a:endParaRPr>
          </a:p>
        </p:txBody>
      </p:sp>
      <p:sp>
        <p:nvSpPr>
          <p:cNvPr id="17" name="Номер слайда 21">
            <a:extLst>
              <a:ext uri="{FF2B5EF4-FFF2-40B4-BE49-F238E27FC236}">
                <a16:creationId xmlns:a16="http://schemas.microsoft.com/office/drawing/2014/main" id="{ECAC60C2-2851-47B4-AD6E-8E9ECA8A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11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34539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4A29CF-80E8-45AC-992D-04394D38ADDA}"/>
              </a:ext>
            </a:extLst>
          </p:cNvPr>
          <p:cNvSpPr txBox="1"/>
          <p:nvPr/>
        </p:nvSpPr>
        <p:spPr>
          <a:xfrm>
            <a:off x="209003" y="262367"/>
            <a:ext cx="844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Direction of the gradient in the IBR-2M core</a:t>
            </a:r>
            <a:endParaRPr lang="ru-RU" sz="32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2362E-7F0B-4AC0-8DCF-917535C5D406}"/>
              </a:ext>
            </a:extLst>
          </p:cNvPr>
          <p:cNvSpPr txBox="1"/>
          <p:nvPr/>
        </p:nvSpPr>
        <p:spPr>
          <a:xfrm>
            <a:off x="209002" y="697275"/>
            <a:ext cx="844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Reality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direction of the bending</a:t>
            </a:r>
            <a:endParaRPr lang="ru-RU" sz="3200" dirty="0">
              <a:solidFill>
                <a:schemeClr val="accent6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3E2FAE5B-41F5-43B8-B8B9-897E4D70C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5" t="30213" r="34257" b="16737"/>
          <a:stretch/>
        </p:blipFill>
        <p:spPr bwMode="auto">
          <a:xfrm>
            <a:off x="3010351" y="1282050"/>
            <a:ext cx="6171297" cy="4859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177784-658F-4D75-A878-DA91944D368E}"/>
              </a:ext>
            </a:extLst>
          </p:cNvPr>
          <p:cNvSpPr txBox="1"/>
          <p:nvPr/>
        </p:nvSpPr>
        <p:spPr>
          <a:xfrm>
            <a:off x="3122980" y="6141135"/>
            <a:ext cx="594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+mj-lt"/>
              </a:rPr>
              <a:t>cross section of the core in the case of fuel assembly bending</a:t>
            </a:r>
            <a:endParaRPr lang="ru-RU" sz="1800" i="1" dirty="0">
              <a:latin typeface="+mj-lt"/>
            </a:endParaRPr>
          </a:p>
        </p:txBody>
      </p:sp>
      <p:sp>
        <p:nvSpPr>
          <p:cNvPr id="10" name="Номер слайда 21">
            <a:extLst>
              <a:ext uri="{FF2B5EF4-FFF2-40B4-BE49-F238E27FC236}">
                <a16:creationId xmlns:a16="http://schemas.microsoft.com/office/drawing/2014/main" id="{873C7449-7F5A-4890-9C5B-3725F044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12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029368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22DD76BC-0E43-4B1B-B52E-5F0B0DC1E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28" y="1182039"/>
            <a:ext cx="7125247" cy="462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89C803-5FF8-4BA3-8517-382259CD7494}"/>
              </a:ext>
            </a:extLst>
          </p:cNvPr>
          <p:cNvSpPr txBox="1"/>
          <p:nvPr/>
        </p:nvSpPr>
        <p:spPr>
          <a:xfrm>
            <a:off x="209003" y="262367"/>
            <a:ext cx="844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Relaxation time calculation</a:t>
            </a:r>
            <a:endParaRPr lang="ru-RU" sz="3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3C9D46-E285-4C49-A611-D07596E7EAAA}"/>
              </a:ext>
            </a:extLst>
          </p:cNvPr>
          <p:cNvSpPr txBox="1"/>
          <p:nvPr/>
        </p:nvSpPr>
        <p:spPr>
          <a:xfrm>
            <a:off x="8391525" y="1900714"/>
            <a:ext cx="93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2.5 s?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1E7D09E-7D8E-497E-B6C8-65627CB60275}"/>
              </a:ext>
            </a:extLst>
          </p:cNvPr>
          <p:cNvSpPr/>
          <p:nvPr/>
        </p:nvSpPr>
        <p:spPr>
          <a:xfrm>
            <a:off x="8010525" y="1438275"/>
            <a:ext cx="981075" cy="5143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72376-938F-450C-BF75-CD6030F673AF}"/>
              </a:ext>
            </a:extLst>
          </p:cNvPr>
          <p:cNvSpPr txBox="1"/>
          <p:nvPr/>
        </p:nvSpPr>
        <p:spPr>
          <a:xfrm>
            <a:off x="1828526" y="5706323"/>
            <a:ext cx="853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latin typeface="+mj-lt"/>
              </a:rPr>
              <a:t>dependence on the height-averaged temperature gradient of the fuel assembly wall</a:t>
            </a:r>
            <a:endParaRPr lang="ru-RU" sz="1800" i="1" dirty="0">
              <a:latin typeface="+mj-lt"/>
            </a:endParaRPr>
          </a:p>
        </p:txBody>
      </p:sp>
      <p:sp>
        <p:nvSpPr>
          <p:cNvPr id="12" name="Номер слайда 21">
            <a:extLst>
              <a:ext uri="{FF2B5EF4-FFF2-40B4-BE49-F238E27FC236}">
                <a16:creationId xmlns:a16="http://schemas.microsoft.com/office/drawing/2014/main" id="{E737AB58-567D-45E1-BCFF-8286E4CA5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13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361114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3D5C21B-498B-48C1-9F04-972B8619A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1253331"/>
            <a:ext cx="10515600" cy="4351338"/>
          </a:xfrm>
        </p:spPr>
        <p:txBody>
          <a:bodyPr/>
          <a:lstStyle/>
          <a:p>
            <a:r>
              <a:rPr lang="en-US" dirty="0">
                <a:latin typeface="+mj-lt"/>
              </a:rPr>
              <a:t>Work on studying the behavior of fuel assemblies (continue)</a:t>
            </a:r>
          </a:p>
          <a:p>
            <a:r>
              <a:rPr lang="en-US" dirty="0">
                <a:latin typeface="+mj-lt"/>
              </a:rPr>
              <a:t>Calculation of the influence of fuel assembly bending on reactivity</a:t>
            </a:r>
            <a:endParaRPr lang="ru-RU" dirty="0">
              <a:latin typeface="+mj-lt"/>
            </a:endParaRPr>
          </a:p>
          <a:p>
            <a:r>
              <a:rPr lang="en-US" dirty="0">
                <a:latin typeface="+mj-lt"/>
              </a:rPr>
              <a:t>Building a dynamics model of the IBR-2 reactor taking into account bending of fuel assemblies</a:t>
            </a:r>
            <a:endParaRPr lang="ru-RU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09D64-693B-4D0C-9BA4-4ECF3620DD61}"/>
              </a:ext>
            </a:extLst>
          </p:cNvPr>
          <p:cNvSpPr txBox="1"/>
          <p:nvPr/>
        </p:nvSpPr>
        <p:spPr>
          <a:xfrm>
            <a:off x="209003" y="262367"/>
            <a:ext cx="844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Future plans</a:t>
            </a:r>
            <a:endParaRPr lang="ru-RU" sz="3200" dirty="0">
              <a:latin typeface="+mj-lt"/>
            </a:endParaRPr>
          </a:p>
        </p:txBody>
      </p:sp>
      <p:sp>
        <p:nvSpPr>
          <p:cNvPr id="8" name="Номер слайда 21">
            <a:extLst>
              <a:ext uri="{FF2B5EF4-FFF2-40B4-BE49-F238E27FC236}">
                <a16:creationId xmlns:a16="http://schemas.microsoft.com/office/drawing/2014/main" id="{F5CB44FF-6EBC-4610-BADB-CA0BD2575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14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158171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02AB03F3-835A-4E3B-BA9D-AD9326C07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/>
          <a:stretch/>
        </p:blipFill>
        <p:spPr bwMode="auto">
          <a:xfrm>
            <a:off x="0" y="0"/>
            <a:ext cx="12192000" cy="685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940B3-F899-41AE-AF06-F7C53C80E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36738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/>
              <a:t>Thanks for your attention!</a:t>
            </a:r>
            <a:endParaRPr lang="ru-RU" sz="4000" dirty="0"/>
          </a:p>
        </p:txBody>
      </p:sp>
      <p:pic>
        <p:nvPicPr>
          <p:cNvPr id="6163" name="Picture 19" descr="JINR Association of Young Scientists and Specialists Conference &quot;Alushta-2024&quot;">
            <a:extLst>
              <a:ext uri="{FF2B5EF4-FFF2-40B4-BE49-F238E27FC236}">
                <a16:creationId xmlns:a16="http://schemas.microsoft.com/office/drawing/2014/main" id="{E1681C3B-DE9B-490E-86DF-0E335E4D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4" y="82698"/>
            <a:ext cx="1210687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BC5ED6-79AA-4AB0-8C23-4FDC18AB22B8}"/>
              </a:ext>
            </a:extLst>
          </p:cNvPr>
          <p:cNvSpPr txBox="1"/>
          <p:nvPr/>
        </p:nvSpPr>
        <p:spPr>
          <a:xfrm>
            <a:off x="1688305" y="218063"/>
            <a:ext cx="7798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JINR Association </a:t>
            </a:r>
            <a:r>
              <a:rPr lang="en-US" sz="2400" dirty="0"/>
              <a:t>of</a:t>
            </a:r>
            <a:r>
              <a:rPr lang="ru-RU" sz="2400" dirty="0"/>
              <a:t> Young </a:t>
            </a:r>
            <a:r>
              <a:rPr lang="en-US" sz="2400" dirty="0"/>
              <a:t>Scientists</a:t>
            </a:r>
            <a:r>
              <a:rPr lang="ru-RU" sz="2400" dirty="0"/>
              <a:t> </a:t>
            </a:r>
            <a:r>
              <a:rPr lang="en-US" sz="2400" dirty="0"/>
              <a:t>and</a:t>
            </a:r>
            <a:r>
              <a:rPr lang="ru-RU" sz="2400" dirty="0"/>
              <a:t> </a:t>
            </a:r>
            <a:r>
              <a:rPr lang="en-US" sz="2400" dirty="0"/>
              <a:t>Specialists</a:t>
            </a:r>
            <a:r>
              <a:rPr lang="ru-RU" sz="2400" dirty="0"/>
              <a:t> Conference "Alushta-2024"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6F55D7-19C7-4648-9901-122B1426F17B}"/>
              </a:ext>
            </a:extLst>
          </p:cNvPr>
          <p:cNvSpPr txBox="1"/>
          <p:nvPr/>
        </p:nvSpPr>
        <p:spPr>
          <a:xfrm>
            <a:off x="4990365" y="6211540"/>
            <a:ext cx="2199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June 9-16, 2024</a:t>
            </a:r>
            <a:endParaRPr lang="ru-RU" sz="2400" dirty="0">
              <a:latin typeface="+mj-lt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F2F3F4-7457-4DED-97F0-2A498F81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637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B06F2E-3385-4975-8317-CC571B3B6DD8}"/>
              </a:ext>
            </a:extLst>
          </p:cNvPr>
          <p:cNvSpPr txBox="1"/>
          <p:nvPr/>
        </p:nvSpPr>
        <p:spPr>
          <a:xfrm>
            <a:off x="209004" y="1269985"/>
            <a:ext cx="11416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i="0" dirty="0">
                <a:solidFill>
                  <a:srgbClr val="202122"/>
                </a:solidFill>
                <a:effectLst/>
                <a:latin typeface="+mj-lt"/>
              </a:rPr>
              <a:t>A</a:t>
            </a:r>
            <a:r>
              <a:rPr lang="en-US" b="1" i="0" dirty="0">
                <a:solidFill>
                  <a:srgbClr val="202122"/>
                </a:solidFill>
                <a:effectLst/>
                <a:latin typeface="+mj-lt"/>
              </a:rPr>
              <a:t> nuclear reactor </a:t>
            </a:r>
            <a:r>
              <a:rPr lang="en-US" b="0" i="0" dirty="0">
                <a:solidFill>
                  <a:srgbClr val="202122"/>
                </a:solidFill>
                <a:effectLst/>
                <a:latin typeface="+mj-lt"/>
              </a:rPr>
              <a:t>is a</a:t>
            </a:r>
            <a:r>
              <a:rPr lang="ru-RU" b="0" i="0" dirty="0">
                <a:solidFill>
                  <a:srgbClr val="202122"/>
                </a:solidFill>
                <a:effectLst/>
                <a:latin typeface="+mj-lt"/>
              </a:rPr>
              <a:t> </a:t>
            </a:r>
            <a:r>
              <a:rPr lang="en-US" b="0" i="0" dirty="0">
                <a:solidFill>
                  <a:srgbClr val="202122"/>
                </a:solidFill>
                <a:effectLst/>
                <a:latin typeface="+mj-lt"/>
              </a:rPr>
              <a:t>device designed to provide a controlled self-sustaining </a:t>
            </a:r>
            <a:r>
              <a:rPr lang="en-US" b="1" u="none" strike="noStrike" dirty="0">
                <a:solidFill>
                  <a:srgbClr val="0645AD"/>
                </a:solidFill>
                <a:effectLst/>
                <a:latin typeface="+mj-lt"/>
              </a:rPr>
              <a:t>chain reaction</a:t>
            </a:r>
            <a:r>
              <a:rPr lang="ru-RU" b="0" i="0" dirty="0">
                <a:solidFill>
                  <a:srgbClr val="202122"/>
                </a:solidFill>
                <a:effectLst/>
                <a:latin typeface="+mj-lt"/>
              </a:rPr>
              <a:t>, </a:t>
            </a:r>
            <a:r>
              <a:rPr lang="en-US" b="0" i="0" dirty="0">
                <a:solidFill>
                  <a:srgbClr val="202122"/>
                </a:solidFill>
                <a:effectLst/>
                <a:latin typeface="+mj-lt"/>
              </a:rPr>
              <a:t>accompanied by</a:t>
            </a:r>
            <a:r>
              <a:rPr lang="ru-RU" b="0" i="0" dirty="0">
                <a:solidFill>
                  <a:srgbClr val="202122"/>
                </a:solidFill>
                <a:effectLst/>
                <a:latin typeface="+mj-lt"/>
              </a:rPr>
              <a:t> </a:t>
            </a:r>
            <a:r>
              <a:rPr lang="en-US" b="1" i="0" dirty="0">
                <a:solidFill>
                  <a:srgbClr val="C00000"/>
                </a:solidFill>
                <a:effectLst/>
                <a:latin typeface="+mj-lt"/>
              </a:rPr>
              <a:t>the energy release</a:t>
            </a:r>
            <a:r>
              <a:rPr lang="ru-RU" b="0" i="0" dirty="0">
                <a:solidFill>
                  <a:srgbClr val="202122"/>
                </a:solidFill>
                <a:effectLst/>
                <a:latin typeface="+mj-lt"/>
              </a:rPr>
              <a:t>.</a:t>
            </a:r>
            <a:endParaRPr lang="ru-RU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568B64-3AF7-4FB2-B75C-D2F0CDB932D1}"/>
              </a:ext>
            </a:extLst>
          </p:cNvPr>
          <p:cNvSpPr txBox="1"/>
          <p:nvPr/>
        </p:nvSpPr>
        <p:spPr>
          <a:xfrm>
            <a:off x="209003" y="1916316"/>
            <a:ext cx="11416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+mj-lt"/>
              </a:rPr>
              <a:t>IBR-2 (FLNP, JINR) is a pulsed research reactor on fast neutrons in Dubna</a:t>
            </a:r>
            <a:r>
              <a:rPr lang="ru-RU" dirty="0">
                <a:latin typeface="+mj-lt"/>
              </a:rPr>
              <a:t> </a:t>
            </a:r>
            <a:r>
              <a:rPr lang="en-US" dirty="0">
                <a:latin typeface="+mj-lt"/>
              </a:rPr>
              <a:t>for conducting experiments on extracted neutron beams.</a:t>
            </a:r>
            <a:endParaRPr lang="ru-RU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E0AA7E-E516-4A73-9073-B0007505DDCE}"/>
              </a:ext>
            </a:extLst>
          </p:cNvPr>
          <p:cNvSpPr txBox="1"/>
          <p:nvPr/>
        </p:nvSpPr>
        <p:spPr>
          <a:xfrm>
            <a:off x="555579" y="5068924"/>
            <a:ext cx="2325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W" i="1" dirty="0">
                <a:solidFill>
                  <a:srgbClr val="3D6EBF"/>
                </a:solidFill>
                <a:latin typeface="+mj-lt"/>
              </a:rPr>
              <a:t>Fission chain reaction</a:t>
            </a:r>
            <a:r>
              <a:rPr lang="ru-RU" i="1" dirty="0">
                <a:solidFill>
                  <a:srgbClr val="3D6EBF"/>
                </a:solidFill>
                <a:latin typeface="+mj-lt"/>
              </a:rPr>
              <a:t>:</a:t>
            </a:r>
            <a:endParaRPr lang="ru-RU" i="1" dirty="0">
              <a:solidFill>
                <a:srgbClr val="3D6EBF"/>
              </a:solidFill>
            </a:endParaRPr>
          </a:p>
        </p:txBody>
      </p:sp>
      <p:pic>
        <p:nvPicPr>
          <p:cNvPr id="9" name="IBR-2 FLNP JINR">
            <a:hlinkClick r:id="" action="ppaction://media"/>
            <a:extLst>
              <a:ext uri="{FF2B5EF4-FFF2-40B4-BE49-F238E27FC236}">
                <a16:creationId xmlns:a16="http://schemas.microsoft.com/office/drawing/2014/main" id="{45F358C8-FDDF-4B12-ACF8-EB4D46DF62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428" end="0.92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9125" y="2631546"/>
            <a:ext cx="5691096" cy="32012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3E66DC-F5EA-42C3-995E-063460836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6" y="2631546"/>
            <a:ext cx="2844228" cy="23684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CADD40-4148-4BD6-B0AC-D81D068F7C78}"/>
              </a:ext>
            </a:extLst>
          </p:cNvPr>
          <p:cNvSpPr txBox="1"/>
          <p:nvPr/>
        </p:nvSpPr>
        <p:spPr>
          <a:xfrm>
            <a:off x="3579606" y="5137823"/>
            <a:ext cx="2656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ZW" b="0" i="1" dirty="0">
                <a:solidFill>
                  <a:srgbClr val="C00000"/>
                </a:solidFill>
                <a:effectLst/>
                <a:latin typeface="+mj-lt"/>
              </a:rPr>
              <a:t>Thermal expansion law: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2E010B4-B4B4-48DE-B5F6-CFDA88240924}"/>
                  </a:ext>
                </a:extLst>
              </p:cNvPr>
              <p:cNvSpPr txBox="1"/>
              <p:nvPr/>
            </p:nvSpPr>
            <p:spPr>
              <a:xfrm>
                <a:off x="4292301" y="5507155"/>
                <a:ext cx="103412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ZW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Z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ZW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ZW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ru-RU" dirty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2E010B4-B4B4-48DE-B5F6-CFDA88240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301" y="5507155"/>
                <a:ext cx="1034129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72F2535-3185-4FEF-94FD-035542DF1765}"/>
              </a:ext>
            </a:extLst>
          </p:cNvPr>
          <p:cNvSpPr txBox="1"/>
          <p:nvPr/>
        </p:nvSpPr>
        <p:spPr>
          <a:xfrm>
            <a:off x="316636" y="5365652"/>
            <a:ext cx="32629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ZW" b="1" i="1" dirty="0">
                <a:solidFill>
                  <a:srgbClr val="3D6EBF"/>
                </a:solidFill>
                <a:latin typeface="+mj-lt"/>
              </a:rPr>
              <a:t>k</a:t>
            </a:r>
            <a:r>
              <a:rPr lang="en-ZW" i="0" dirty="0">
                <a:solidFill>
                  <a:srgbClr val="3D6EBF"/>
                </a:solidFill>
                <a:effectLst/>
                <a:latin typeface="+mj-lt"/>
              </a:rPr>
              <a:t> (neutron multiplication factor) ~ </a:t>
            </a:r>
            <a:r>
              <a:rPr lang="el-GR" b="1" i="1" dirty="0">
                <a:solidFill>
                  <a:srgbClr val="3D6EBF"/>
                </a:solidFill>
                <a:effectLst/>
                <a:latin typeface="+mj-lt"/>
              </a:rPr>
              <a:t>σ</a:t>
            </a:r>
            <a:r>
              <a:rPr lang="ru-RU" b="1" i="1" dirty="0">
                <a:solidFill>
                  <a:srgbClr val="3D6EBF"/>
                </a:solidFill>
                <a:effectLst/>
                <a:latin typeface="+mj-lt"/>
              </a:rPr>
              <a:t> </a:t>
            </a:r>
            <a:r>
              <a:rPr lang="ru-RU" dirty="0">
                <a:solidFill>
                  <a:srgbClr val="3D6EBF"/>
                </a:solidFill>
                <a:effectLst/>
                <a:latin typeface="+mj-lt"/>
              </a:rPr>
              <a:t>(</a:t>
            </a:r>
            <a:r>
              <a:rPr lang="en-ZW" dirty="0">
                <a:solidFill>
                  <a:srgbClr val="3D6EBF"/>
                </a:solidFill>
                <a:effectLst/>
                <a:latin typeface="+mj-lt"/>
              </a:rPr>
              <a:t>Nuclear cross section</a:t>
            </a:r>
            <a:r>
              <a:rPr lang="ru-RU" dirty="0">
                <a:solidFill>
                  <a:srgbClr val="3D6EBF"/>
                </a:solidFill>
                <a:effectLst/>
                <a:latin typeface="+mj-lt"/>
              </a:rPr>
              <a:t>) </a:t>
            </a:r>
          </a:p>
          <a:p>
            <a:pPr algn="l"/>
            <a:r>
              <a:rPr lang="en-ZW" i="0" dirty="0">
                <a:solidFill>
                  <a:srgbClr val="3D6EBF"/>
                </a:solidFill>
                <a:effectLst/>
                <a:latin typeface="+mj-lt"/>
              </a:rPr>
              <a:t>~ </a:t>
            </a:r>
            <a:r>
              <a:rPr lang="el-GR" b="1" i="1" dirty="0">
                <a:solidFill>
                  <a:srgbClr val="3D6EBF"/>
                </a:solidFill>
                <a:effectLst/>
                <a:latin typeface="+mj-lt"/>
              </a:rPr>
              <a:t>ρ</a:t>
            </a:r>
            <a:r>
              <a:rPr lang="en-US" b="1" i="1" dirty="0">
                <a:solidFill>
                  <a:srgbClr val="3D6EBF"/>
                </a:solidFill>
                <a:effectLst/>
                <a:latin typeface="+mj-lt"/>
              </a:rPr>
              <a:t> </a:t>
            </a:r>
            <a:r>
              <a:rPr lang="en-US" dirty="0">
                <a:solidFill>
                  <a:srgbClr val="3D6EBF"/>
                </a:solidFill>
                <a:effectLst/>
                <a:latin typeface="+mj-lt"/>
              </a:rPr>
              <a:t>(density of a fuel)</a:t>
            </a:r>
            <a:r>
              <a:rPr lang="ru-RU" dirty="0">
                <a:solidFill>
                  <a:srgbClr val="3D6EBF"/>
                </a:solidFill>
                <a:effectLst/>
                <a:latin typeface="+mj-lt"/>
              </a:rPr>
              <a:t>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6351566-F2F7-442F-8595-CBF68304A9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83" y="2700444"/>
            <a:ext cx="2043953" cy="2368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711C65-4580-4F50-A53F-289913EB4F41}"/>
              </a:ext>
            </a:extLst>
          </p:cNvPr>
          <p:cNvSpPr txBox="1"/>
          <p:nvPr/>
        </p:nvSpPr>
        <p:spPr>
          <a:xfrm>
            <a:off x="4420859" y="5982052"/>
            <a:ext cx="9492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l-GR" b="1" i="1" dirty="0">
                <a:solidFill>
                  <a:srgbClr val="C00000"/>
                </a:solidFill>
                <a:effectLst/>
                <a:latin typeface="+mj-lt"/>
              </a:rPr>
              <a:t>ρ</a:t>
            </a:r>
            <a:r>
              <a:rPr lang="en-US" b="1" i="1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ZW" i="0" dirty="0">
                <a:solidFill>
                  <a:srgbClr val="C00000"/>
                </a:solidFill>
                <a:effectLst/>
                <a:latin typeface="+mj-lt"/>
              </a:rPr>
              <a:t>~ </a:t>
            </a:r>
            <a:r>
              <a:rPr lang="ru-RU" b="1" i="1" dirty="0">
                <a:solidFill>
                  <a:srgbClr val="C00000"/>
                </a:solidFill>
                <a:effectLst/>
                <a:latin typeface="+mj-lt"/>
              </a:rPr>
              <a:t>1</a:t>
            </a:r>
            <a:r>
              <a:rPr lang="en-US" b="1" i="1" dirty="0">
                <a:solidFill>
                  <a:srgbClr val="C00000"/>
                </a:solidFill>
                <a:effectLst/>
                <a:latin typeface="+mj-lt"/>
              </a:rPr>
              <a:t>/T</a:t>
            </a:r>
            <a:endParaRPr lang="en-ZW" dirty="0">
              <a:solidFill>
                <a:srgbClr val="C00000"/>
              </a:solidFill>
              <a:effectLst/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753A71-434C-4260-8483-186C60D43212}"/>
              </a:ext>
            </a:extLst>
          </p:cNvPr>
          <p:cNvSpPr txBox="1"/>
          <p:nvPr/>
        </p:nvSpPr>
        <p:spPr>
          <a:xfrm>
            <a:off x="209003" y="262367"/>
            <a:ext cx="844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Introduction</a:t>
            </a:r>
            <a:endParaRPr lang="ru-RU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D49B7D0B-B482-459C-B6E3-E5EC4E36D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z="1800" smtClean="0"/>
              <a:t>2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530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4338DC-BDA9-4377-B418-0396593DDC97}"/>
                  </a:ext>
                </a:extLst>
              </p:cNvPr>
              <p:cNvSpPr txBox="1"/>
              <p:nvPr/>
            </p:nvSpPr>
            <p:spPr>
              <a:xfrm>
                <a:off x="630283" y="1594163"/>
                <a:ext cx="2908664" cy="8711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f>
                            <m:f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nary>
                      <m:r>
                        <a:rPr lang="ru-RU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4338DC-BDA9-4377-B418-0396593DD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83" y="1594163"/>
                <a:ext cx="2908664" cy="8711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A57D9C-0761-4A12-83FD-D2C7BD09FC81}"/>
                  </a:ext>
                </a:extLst>
              </p:cNvPr>
              <p:cNvSpPr txBox="1"/>
              <p:nvPr/>
            </p:nvSpPr>
            <p:spPr>
              <a:xfrm>
                <a:off x="418012" y="1118486"/>
                <a:ext cx="3559629" cy="468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0" algn="l">
                  <a:lnSpc>
                    <a:spcPct val="119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i="1" u="sng" kern="14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The Power feedback</a:t>
                </a:r>
                <a:r>
                  <a:rPr lang="ru-RU" sz="2200" b="1" i="1" kern="14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ru-RU" sz="2200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ru-RU" sz="2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200" kern="14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kern="1400" baseline="30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[1]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A57D9C-0761-4A12-83FD-D2C7BD09F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12" y="1118486"/>
                <a:ext cx="3559629" cy="468205"/>
              </a:xfrm>
              <a:prstGeom prst="rect">
                <a:avLst/>
              </a:prstGeom>
              <a:blipFill>
                <a:blip r:embed="rId3"/>
                <a:stretch>
                  <a:fillRect l="-2226" b="-259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D8E84C0E-2C29-4D45-A892-C5C9E18A9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781" y="1118486"/>
            <a:ext cx="4339046" cy="395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BCF1D2-D643-4FE2-841D-BA3648199910}"/>
              </a:ext>
            </a:extLst>
          </p:cNvPr>
          <p:cNvSpPr txBox="1"/>
          <p:nvPr/>
        </p:nvSpPr>
        <p:spPr>
          <a:xfrm>
            <a:off x="209003" y="5169271"/>
            <a:ext cx="11530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400" baseline="300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[1]</a:t>
            </a:r>
            <a:r>
              <a:rPr lang="ru-RU" sz="1800" kern="1400" baseline="300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А.К. Попов. Анализ устойчивости импульсного реактора ИБР-2 при </a:t>
            </a:r>
            <a:r>
              <a:rPr lang="ru-RU" sz="1800" kern="140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девятипараметрической</a:t>
            </a:r>
            <a:r>
              <a:rPr lang="ru-RU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модели мощностной обратной связи. Сообщения ОИЯИ. 1996</a:t>
            </a:r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6D5789F-E865-4797-A761-0ADE101FC0BB}"/>
              </a:ext>
            </a:extLst>
          </p:cNvPr>
          <p:cNvSpPr/>
          <p:nvPr/>
        </p:nvSpPr>
        <p:spPr>
          <a:xfrm>
            <a:off x="6520815" y="4089873"/>
            <a:ext cx="1942012" cy="2456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18DD04-9B02-4A65-8136-2D325A65C919}"/>
              </a:ext>
            </a:extLst>
          </p:cNvPr>
          <p:cNvSpPr txBox="1"/>
          <p:nvPr/>
        </p:nvSpPr>
        <p:spPr>
          <a:xfrm>
            <a:off x="209003" y="262367"/>
            <a:ext cx="844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Presence of a positive component in reactivity</a:t>
            </a:r>
            <a:endParaRPr lang="ru-RU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Номер слайда 21">
            <a:extLst>
              <a:ext uri="{FF2B5EF4-FFF2-40B4-BE49-F238E27FC236}">
                <a16:creationId xmlns:a16="http://schemas.microsoft.com/office/drawing/2014/main" id="{245A9615-4BDA-48CC-8AD1-7EBD9E32C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3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65943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027C0A-54E4-4234-AC18-A7A5BBE98F0E}"/>
              </a:ext>
            </a:extLst>
          </p:cNvPr>
          <p:cNvSpPr txBox="1"/>
          <p:nvPr/>
        </p:nvSpPr>
        <p:spPr>
          <a:xfrm>
            <a:off x="209003" y="262367"/>
            <a:ext cx="9493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Presence of energy release gradient</a:t>
            </a:r>
            <a:endParaRPr lang="ru-RU" sz="3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15BBC1-4779-4540-9D8F-17D05DBC8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8889"/>
          <a:stretch/>
        </p:blipFill>
        <p:spPr>
          <a:xfrm>
            <a:off x="2324100" y="1339585"/>
            <a:ext cx="6743700" cy="4809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9BBE2C-39B5-43CB-861C-F556952DBE6B}"/>
              </a:ext>
            </a:extLst>
          </p:cNvPr>
          <p:cNvSpPr txBox="1"/>
          <p:nvPr/>
        </p:nvSpPr>
        <p:spPr>
          <a:xfrm>
            <a:off x="3397604" y="5897281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Energy release in the IBR-2M core</a:t>
            </a:r>
            <a:endParaRPr lang="ru-RU" i="1" dirty="0">
              <a:latin typeface="+mj-l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F1508E-C56F-47B9-8C8E-56887F824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" t="62152" r="57161" b="4201"/>
          <a:stretch/>
        </p:blipFill>
        <p:spPr>
          <a:xfrm>
            <a:off x="7215904" y="1339585"/>
            <a:ext cx="4767092" cy="34414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12E3A59-2764-4722-BFC0-219305A46692}"/>
              </a:ext>
            </a:extLst>
          </p:cNvPr>
          <p:cNvSpPr/>
          <p:nvPr/>
        </p:nvSpPr>
        <p:spPr>
          <a:xfrm>
            <a:off x="2699657" y="4206240"/>
            <a:ext cx="2276441" cy="163597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BDFEA99-569F-4213-9DAF-F30B803D1908}"/>
              </a:ext>
            </a:extLst>
          </p:cNvPr>
          <p:cNvCxnSpPr>
            <a:stCxn id="12" idx="3"/>
          </p:cNvCxnSpPr>
          <p:nvPr/>
        </p:nvCxnSpPr>
        <p:spPr>
          <a:xfrm flipV="1">
            <a:off x="4976098" y="3257006"/>
            <a:ext cx="3114165" cy="176721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BCFB184-1FBF-4CB0-9A32-FEBEAC212667}"/>
              </a:ext>
            </a:extLst>
          </p:cNvPr>
          <p:cNvSpPr txBox="1"/>
          <p:nvPr/>
        </p:nvSpPr>
        <p:spPr>
          <a:xfrm>
            <a:off x="209002" y="754810"/>
            <a:ext cx="9493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Assumption: Bending of the construction elements?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Номер слайда 21">
            <a:extLst>
              <a:ext uri="{FF2B5EF4-FFF2-40B4-BE49-F238E27FC236}">
                <a16:creationId xmlns:a16="http://schemas.microsoft.com/office/drawing/2014/main" id="{C6E8F23C-B7DA-4380-B8DA-A7776A22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4</a:t>
            </a:fld>
            <a:endParaRPr lang="ru-RU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656988-38A8-4014-BD22-9E31E46FECF4}"/>
              </a:ext>
            </a:extLst>
          </p:cNvPr>
          <p:cNvSpPr txBox="1"/>
          <p:nvPr/>
        </p:nvSpPr>
        <p:spPr>
          <a:xfrm>
            <a:off x="701935" y="6266613"/>
            <a:ext cx="7118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C</a:t>
            </a:r>
            <a:r>
              <a:rPr lang="en-US" b="0" i="0" dirty="0">
                <a:effectLst/>
                <a:latin typeface="+mj-lt"/>
              </a:rPr>
              <a:t>oefficient of unevenness of energy release by fuel assemblies = 1.71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730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D8C375-2690-4B1E-ADFA-1038B68A7FF0}"/>
              </a:ext>
            </a:extLst>
          </p:cNvPr>
          <p:cNvSpPr/>
          <p:nvPr/>
        </p:nvSpPr>
        <p:spPr>
          <a:xfrm>
            <a:off x="3589438" y="2711764"/>
            <a:ext cx="353078" cy="22362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94BD750-03E0-4430-909E-516C9312FC46}"/>
              </a:ext>
            </a:extLst>
          </p:cNvPr>
          <p:cNvSpPr/>
          <p:nvPr/>
        </p:nvSpPr>
        <p:spPr>
          <a:xfrm>
            <a:off x="3236360" y="2711764"/>
            <a:ext cx="353078" cy="22362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ABC4DAC-115C-4235-A195-5D87BE693CA6}"/>
              </a:ext>
            </a:extLst>
          </p:cNvPr>
          <p:cNvSpPr/>
          <p:nvPr/>
        </p:nvSpPr>
        <p:spPr>
          <a:xfrm>
            <a:off x="1037877" y="1797893"/>
            <a:ext cx="706171" cy="405768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D6173FA-AD1B-4BDC-9C6A-414C3774CCCE}"/>
              </a:ext>
            </a:extLst>
          </p:cNvPr>
          <p:cNvSpPr/>
          <p:nvPr/>
        </p:nvSpPr>
        <p:spPr>
          <a:xfrm>
            <a:off x="3236360" y="1797894"/>
            <a:ext cx="706171" cy="405768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3C2FC01-BF79-4D76-AF8B-2F4EA4053A7D}"/>
              </a:ext>
            </a:extLst>
          </p:cNvPr>
          <p:cNvCxnSpPr>
            <a:cxnSpLocks/>
          </p:cNvCxnSpPr>
          <p:nvPr/>
        </p:nvCxnSpPr>
        <p:spPr>
          <a:xfrm>
            <a:off x="3589446" y="2711764"/>
            <a:ext cx="0" cy="2236206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6F3BD3-6B4E-4403-87A3-EA0A26D8F43F}"/>
              </a:ext>
            </a:extLst>
          </p:cNvPr>
          <p:cNvSpPr txBox="1"/>
          <p:nvPr/>
        </p:nvSpPr>
        <p:spPr>
          <a:xfrm>
            <a:off x="3589438" y="3633355"/>
            <a:ext cx="43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678411-788E-4D3F-8BA3-4783D0B9B401}"/>
              </a:ext>
            </a:extLst>
          </p:cNvPr>
          <p:cNvSpPr txBox="1"/>
          <p:nvPr/>
        </p:nvSpPr>
        <p:spPr>
          <a:xfrm>
            <a:off x="3192982" y="3633355"/>
            <a:ext cx="43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E5E32-E3DB-4F57-8B43-2152E73E1AC4}"/>
              </a:ext>
            </a:extLst>
          </p:cNvPr>
          <p:cNvSpPr txBox="1"/>
          <p:nvPr/>
        </p:nvSpPr>
        <p:spPr>
          <a:xfrm>
            <a:off x="3144623" y="1379030"/>
            <a:ext cx="932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7825A3A-5BD2-4184-93B7-83985B1E0F76}"/>
              </a:ext>
            </a:extLst>
          </p:cNvPr>
          <p:cNvCxnSpPr>
            <a:cxnSpLocks/>
          </p:cNvCxnSpPr>
          <p:nvPr/>
        </p:nvCxnSpPr>
        <p:spPr>
          <a:xfrm>
            <a:off x="3236361" y="2711764"/>
            <a:ext cx="706155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BA2A858-984C-448B-98B9-A987914D3B68}"/>
              </a:ext>
            </a:extLst>
          </p:cNvPr>
          <p:cNvCxnSpPr>
            <a:cxnSpLocks/>
          </p:cNvCxnSpPr>
          <p:nvPr/>
        </p:nvCxnSpPr>
        <p:spPr>
          <a:xfrm>
            <a:off x="3236361" y="4947970"/>
            <a:ext cx="706155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F183A1-51A6-4B24-B6F8-5DE54F410107}"/>
                  </a:ext>
                </a:extLst>
              </p:cNvPr>
              <p:cNvSpPr txBox="1"/>
              <p:nvPr/>
            </p:nvSpPr>
            <p:spPr>
              <a:xfrm>
                <a:off x="4871402" y="1466882"/>
                <a:ext cx="1450012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ru-RU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F183A1-51A6-4B24-B6F8-5DE54F410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402" y="1466882"/>
                <a:ext cx="1450012" cy="6914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7E573E5-60DD-4A75-BCA0-60A22553575D}"/>
              </a:ext>
            </a:extLst>
          </p:cNvPr>
          <p:cNvSpPr txBox="1"/>
          <p:nvPr/>
        </p:nvSpPr>
        <p:spPr>
          <a:xfrm>
            <a:off x="1227178" y="3646158"/>
            <a:ext cx="43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012432-ADFF-403E-BBA7-B56BFA759DFA}"/>
                  </a:ext>
                </a:extLst>
              </p:cNvPr>
              <p:cNvSpPr txBox="1"/>
              <p:nvPr/>
            </p:nvSpPr>
            <p:spPr>
              <a:xfrm>
                <a:off x="9188002" y="3483921"/>
                <a:ext cx="4724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012432-ADFF-403E-BBA7-B56BFA759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002" y="3483921"/>
                <a:ext cx="472440" cy="369332"/>
              </a:xfrm>
              <a:prstGeom prst="rect">
                <a:avLst/>
              </a:prstGeom>
              <a:blipFill>
                <a:blip r:embed="rId3"/>
                <a:stretch>
                  <a:fillRect r="-64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5DA646-F973-4AF4-A785-A9EF58D9FD77}"/>
                  </a:ext>
                </a:extLst>
              </p:cNvPr>
              <p:cNvSpPr txBox="1"/>
              <p:nvPr/>
            </p:nvSpPr>
            <p:spPr>
              <a:xfrm>
                <a:off x="10628068" y="3397504"/>
                <a:ext cx="4724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5DA646-F973-4AF4-A785-A9EF58D9F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068" y="3397504"/>
                <a:ext cx="472440" cy="369332"/>
              </a:xfrm>
              <a:prstGeom prst="rect">
                <a:avLst/>
              </a:prstGeom>
              <a:blipFill>
                <a:blip r:embed="rId4"/>
                <a:stretch>
                  <a:fillRect r="-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465998C9-8B3F-410F-B4B0-19E0E2AF09BE}"/>
              </a:ext>
            </a:extLst>
          </p:cNvPr>
          <p:cNvSpPr txBox="1"/>
          <p:nvPr/>
        </p:nvSpPr>
        <p:spPr>
          <a:xfrm>
            <a:off x="4479172" y="1060966"/>
            <a:ext cx="463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i="1" dirty="0"/>
              <a:t>Thermal expansion law: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DBB0006-CAB7-414B-A5B3-FB2BE8CA001B}"/>
                  </a:ext>
                </a:extLst>
              </p:cNvPr>
              <p:cNvSpPr txBox="1"/>
              <p:nvPr/>
            </p:nvSpPr>
            <p:spPr>
              <a:xfrm>
                <a:off x="4517091" y="2194938"/>
                <a:ext cx="4635460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where</a:t>
                </a:r>
                <a:r>
                  <a:rPr lang="ru-RU" dirty="0"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ru-RU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latin typeface="+mj-lt"/>
                  </a:rPr>
                  <a:t>–</a:t>
                </a:r>
                <a:r>
                  <a:rPr lang="en-US" dirty="0"/>
                  <a:t> </a:t>
                </a:r>
                <a:r>
                  <a:rPr lang="en-US" dirty="0">
                    <a:latin typeface="+mj-lt"/>
                  </a:rPr>
                  <a:t>extension of the rod length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 – thermal expansion coefficient [</a:t>
                </a:r>
                <a:r>
                  <a:rPr lang="ru-RU" dirty="0">
                    <a:latin typeface="+mj-lt"/>
                    <a:cs typeface="Times New Roman" panose="02020603050405020304" pitchFamily="18" charset="0"/>
                  </a:rPr>
                  <a:t>1</a:t>
                </a:r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/</a:t>
                </a:r>
                <a:r>
                  <a:rPr lang="ru-RU" dirty="0">
                    <a:latin typeface="+mj-lt"/>
                    <a:cs typeface="Times New Roman" panose="02020603050405020304" pitchFamily="18" charset="0"/>
                  </a:rPr>
                  <a:t>К</a:t>
                </a:r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]</a:t>
                </a:r>
                <a:r>
                  <a:rPr lang="ru-RU" dirty="0">
                    <a:latin typeface="+mj-lt"/>
                    <a:cs typeface="Times New Roman" panose="02020603050405020304" pitchFamily="18" charset="0"/>
                  </a:rPr>
                  <a:t>,</a:t>
                </a:r>
              </a:p>
              <a:p>
                <a14:m>
                  <m:oMath xmlns:m="http://schemas.openxmlformats.org/officeDocument/2006/math">
                    <m:r>
                      <a:rPr lang="ru-RU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ru-RU" dirty="0">
                    <a:latin typeface="+mj-lt"/>
                    <a:cs typeface="Times New Roman" panose="02020603050405020304" pitchFamily="18" charset="0"/>
                  </a:rPr>
                  <a:t> – </a:t>
                </a:r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heating magnitude</a:t>
                </a:r>
                <a:r>
                  <a:rPr lang="ru-RU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ru-RU" b="1" dirty="0">
                    <a:latin typeface="+mj-lt"/>
                    <a:cs typeface="Times New Roman" panose="02020603050405020304" pitchFamily="18" charset="0"/>
                  </a:rPr>
                  <a:t>(</a:t>
                </a:r>
                <a:r>
                  <a:rPr lang="en-US" b="1" i="1" dirty="0"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b="1" i="1" baseline="-25000" dirty="0"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b="1" i="1" dirty="0"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–T</a:t>
                </a:r>
                <a:r>
                  <a:rPr lang="en-US" b="1" i="1" baseline="-25000" dirty="0"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ru-RU" b="1" dirty="0">
                    <a:latin typeface="+mj-lt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DBB0006-CAB7-414B-A5B3-FB2BE8CA0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091" y="2194938"/>
                <a:ext cx="4635460" cy="1061829"/>
              </a:xfrm>
              <a:prstGeom prst="rect">
                <a:avLst/>
              </a:prstGeom>
              <a:blipFill>
                <a:blip r:embed="rId5"/>
                <a:stretch>
                  <a:fillRect l="-1184" b="-86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4E74644-AE49-4004-B320-3E16F2990C91}"/>
                  </a:ext>
                </a:extLst>
              </p:cNvPr>
              <p:cNvSpPr txBox="1"/>
              <p:nvPr/>
            </p:nvSpPr>
            <p:spPr>
              <a:xfrm>
                <a:off x="4786341" y="3963627"/>
                <a:ext cx="388961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ru-RU" sz="2800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ru-RU" sz="28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ru-RU" sz="2800" i="0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̈"/>
                          <m:ctrlPr>
                            <a:rPr lang="ru-R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ru-RU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8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4E74644-AE49-4004-B320-3E16F2990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341" y="3963627"/>
                <a:ext cx="3889612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162CFCD5-4D16-4045-9339-D5D4625EF1DE}"/>
              </a:ext>
            </a:extLst>
          </p:cNvPr>
          <p:cNvCxnSpPr/>
          <p:nvPr/>
        </p:nvCxnSpPr>
        <p:spPr>
          <a:xfrm flipH="1">
            <a:off x="9114632" y="5401773"/>
            <a:ext cx="17496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B57D5C2-C90B-4BE8-A33C-20CA158A197A}"/>
              </a:ext>
            </a:extLst>
          </p:cNvPr>
          <p:cNvSpPr txBox="1"/>
          <p:nvPr/>
        </p:nvSpPr>
        <p:spPr>
          <a:xfrm>
            <a:off x="9042400" y="4946651"/>
            <a:ext cx="535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ansSerif" panose="00000400000000000000" pitchFamily="2" charset="2"/>
              </a:rPr>
              <a:t>y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94FCECBB-E67F-4542-B7AC-C8D73296BDDA}"/>
              </a:ext>
            </a:extLst>
          </p:cNvPr>
          <p:cNvSpPr/>
          <p:nvPr/>
        </p:nvSpPr>
        <p:spPr>
          <a:xfrm>
            <a:off x="10003309" y="2217739"/>
            <a:ext cx="571500" cy="2728912"/>
          </a:xfrm>
          <a:custGeom>
            <a:avLst/>
            <a:gdLst>
              <a:gd name="connsiteX0" fmla="*/ 219075 w 571500"/>
              <a:gd name="connsiteY0" fmla="*/ 2728912 h 2728912"/>
              <a:gd name="connsiteX1" fmla="*/ 571500 w 571500"/>
              <a:gd name="connsiteY1" fmla="*/ 2728912 h 2728912"/>
              <a:gd name="connsiteX2" fmla="*/ 557212 w 571500"/>
              <a:gd name="connsiteY2" fmla="*/ 2152650 h 2728912"/>
              <a:gd name="connsiteX3" fmla="*/ 519112 w 571500"/>
              <a:gd name="connsiteY3" fmla="*/ 1524000 h 2728912"/>
              <a:gd name="connsiteX4" fmla="*/ 466725 w 571500"/>
              <a:gd name="connsiteY4" fmla="*/ 1004887 h 2728912"/>
              <a:gd name="connsiteX5" fmla="*/ 404812 w 571500"/>
              <a:gd name="connsiteY5" fmla="*/ 476250 h 2728912"/>
              <a:gd name="connsiteX6" fmla="*/ 323850 w 571500"/>
              <a:gd name="connsiteY6" fmla="*/ 0 h 2728912"/>
              <a:gd name="connsiteX7" fmla="*/ 0 w 571500"/>
              <a:gd name="connsiteY7" fmla="*/ 66675 h 2728912"/>
              <a:gd name="connsiteX8" fmla="*/ 47625 w 571500"/>
              <a:gd name="connsiteY8" fmla="*/ 357187 h 2728912"/>
              <a:gd name="connsiteX9" fmla="*/ 109537 w 571500"/>
              <a:gd name="connsiteY9" fmla="*/ 814387 h 2728912"/>
              <a:gd name="connsiteX10" fmla="*/ 152400 w 571500"/>
              <a:gd name="connsiteY10" fmla="*/ 1262062 h 2728912"/>
              <a:gd name="connsiteX11" fmla="*/ 190500 w 571500"/>
              <a:gd name="connsiteY11" fmla="*/ 1662112 h 2728912"/>
              <a:gd name="connsiteX12" fmla="*/ 209550 w 571500"/>
              <a:gd name="connsiteY12" fmla="*/ 2100262 h 2728912"/>
              <a:gd name="connsiteX13" fmla="*/ 223837 w 571500"/>
              <a:gd name="connsiteY13" fmla="*/ 2490787 h 2728912"/>
              <a:gd name="connsiteX14" fmla="*/ 219075 w 571500"/>
              <a:gd name="connsiteY14" fmla="*/ 2728912 h 272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1500" h="2728912">
                <a:moveTo>
                  <a:pt x="219075" y="2728912"/>
                </a:moveTo>
                <a:lnTo>
                  <a:pt x="571500" y="2728912"/>
                </a:lnTo>
                <a:lnTo>
                  <a:pt x="557212" y="2152650"/>
                </a:lnTo>
                <a:lnTo>
                  <a:pt x="519112" y="1524000"/>
                </a:lnTo>
                <a:lnTo>
                  <a:pt x="466725" y="1004887"/>
                </a:lnTo>
                <a:lnTo>
                  <a:pt x="404812" y="476250"/>
                </a:lnTo>
                <a:lnTo>
                  <a:pt x="323850" y="0"/>
                </a:lnTo>
                <a:lnTo>
                  <a:pt x="0" y="66675"/>
                </a:lnTo>
                <a:lnTo>
                  <a:pt x="47625" y="357187"/>
                </a:lnTo>
                <a:lnTo>
                  <a:pt x="109537" y="814387"/>
                </a:lnTo>
                <a:lnTo>
                  <a:pt x="152400" y="1262062"/>
                </a:lnTo>
                <a:lnTo>
                  <a:pt x="190500" y="1662112"/>
                </a:lnTo>
                <a:lnTo>
                  <a:pt x="209550" y="2100262"/>
                </a:lnTo>
                <a:lnTo>
                  <a:pt x="223837" y="2490787"/>
                </a:lnTo>
                <a:cubicBezTo>
                  <a:pt x="222250" y="2570162"/>
                  <a:pt x="220662" y="2649537"/>
                  <a:pt x="219075" y="272891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F37EB5A0-E9B1-4C3C-8F75-1F94F5C246D0}"/>
              </a:ext>
            </a:extLst>
          </p:cNvPr>
          <p:cNvSpPr/>
          <p:nvPr/>
        </p:nvSpPr>
        <p:spPr>
          <a:xfrm>
            <a:off x="9669934" y="2284414"/>
            <a:ext cx="557212" cy="2662237"/>
          </a:xfrm>
          <a:custGeom>
            <a:avLst/>
            <a:gdLst>
              <a:gd name="connsiteX0" fmla="*/ 214312 w 557212"/>
              <a:gd name="connsiteY0" fmla="*/ 2657475 h 2662237"/>
              <a:gd name="connsiteX1" fmla="*/ 209550 w 557212"/>
              <a:gd name="connsiteY1" fmla="*/ 2119312 h 2662237"/>
              <a:gd name="connsiteX2" fmla="*/ 185737 w 557212"/>
              <a:gd name="connsiteY2" fmla="*/ 1643062 h 2662237"/>
              <a:gd name="connsiteX3" fmla="*/ 152400 w 557212"/>
              <a:gd name="connsiteY3" fmla="*/ 1300162 h 2662237"/>
              <a:gd name="connsiteX4" fmla="*/ 123825 w 557212"/>
              <a:gd name="connsiteY4" fmla="*/ 1000125 h 2662237"/>
              <a:gd name="connsiteX5" fmla="*/ 80962 w 557212"/>
              <a:gd name="connsiteY5" fmla="*/ 661987 h 2662237"/>
              <a:gd name="connsiteX6" fmla="*/ 33337 w 557212"/>
              <a:gd name="connsiteY6" fmla="*/ 252412 h 2662237"/>
              <a:gd name="connsiteX7" fmla="*/ 0 w 557212"/>
              <a:gd name="connsiteY7" fmla="*/ 61912 h 2662237"/>
              <a:gd name="connsiteX8" fmla="*/ 328612 w 557212"/>
              <a:gd name="connsiteY8" fmla="*/ 0 h 2662237"/>
              <a:gd name="connsiteX9" fmla="*/ 381000 w 557212"/>
              <a:gd name="connsiteY9" fmla="*/ 280987 h 2662237"/>
              <a:gd name="connsiteX10" fmla="*/ 428625 w 557212"/>
              <a:gd name="connsiteY10" fmla="*/ 614362 h 2662237"/>
              <a:gd name="connsiteX11" fmla="*/ 471487 w 557212"/>
              <a:gd name="connsiteY11" fmla="*/ 966787 h 2662237"/>
              <a:gd name="connsiteX12" fmla="*/ 504825 w 557212"/>
              <a:gd name="connsiteY12" fmla="*/ 1347787 h 2662237"/>
              <a:gd name="connsiteX13" fmla="*/ 533400 w 557212"/>
              <a:gd name="connsiteY13" fmla="*/ 1766887 h 2662237"/>
              <a:gd name="connsiteX14" fmla="*/ 552450 w 557212"/>
              <a:gd name="connsiteY14" fmla="*/ 2205037 h 2662237"/>
              <a:gd name="connsiteX15" fmla="*/ 557212 w 557212"/>
              <a:gd name="connsiteY15" fmla="*/ 2571750 h 2662237"/>
              <a:gd name="connsiteX16" fmla="*/ 557212 w 557212"/>
              <a:gd name="connsiteY16" fmla="*/ 2662237 h 2662237"/>
              <a:gd name="connsiteX17" fmla="*/ 214312 w 557212"/>
              <a:gd name="connsiteY17" fmla="*/ 2657475 h 266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7212" h="2662237">
                <a:moveTo>
                  <a:pt x="214312" y="2657475"/>
                </a:moveTo>
                <a:cubicBezTo>
                  <a:pt x="212725" y="2478087"/>
                  <a:pt x="211137" y="2298700"/>
                  <a:pt x="209550" y="2119312"/>
                </a:cubicBezTo>
                <a:lnTo>
                  <a:pt x="185737" y="1643062"/>
                </a:lnTo>
                <a:lnTo>
                  <a:pt x="152400" y="1300162"/>
                </a:lnTo>
                <a:lnTo>
                  <a:pt x="123825" y="1000125"/>
                </a:lnTo>
                <a:lnTo>
                  <a:pt x="80962" y="661987"/>
                </a:lnTo>
                <a:lnTo>
                  <a:pt x="33337" y="252412"/>
                </a:lnTo>
                <a:lnTo>
                  <a:pt x="0" y="61912"/>
                </a:lnTo>
                <a:lnTo>
                  <a:pt x="328612" y="0"/>
                </a:lnTo>
                <a:lnTo>
                  <a:pt x="381000" y="280987"/>
                </a:lnTo>
                <a:lnTo>
                  <a:pt x="428625" y="614362"/>
                </a:lnTo>
                <a:lnTo>
                  <a:pt x="471487" y="966787"/>
                </a:lnTo>
                <a:lnTo>
                  <a:pt x="504825" y="1347787"/>
                </a:lnTo>
                <a:lnTo>
                  <a:pt x="533400" y="1766887"/>
                </a:lnTo>
                <a:lnTo>
                  <a:pt x="552450" y="2205037"/>
                </a:lnTo>
                <a:cubicBezTo>
                  <a:pt x="554037" y="2327275"/>
                  <a:pt x="555625" y="2449512"/>
                  <a:pt x="557212" y="2571750"/>
                </a:cubicBezTo>
                <a:lnTo>
                  <a:pt x="557212" y="2662237"/>
                </a:lnTo>
                <a:lnTo>
                  <a:pt x="214312" y="265747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51D751FC-6CC9-4015-BF54-98E5F6E6D40E}"/>
              </a:ext>
            </a:extLst>
          </p:cNvPr>
          <p:cNvCxnSpPr>
            <a:cxnSpLocks/>
          </p:cNvCxnSpPr>
          <p:nvPr/>
        </p:nvCxnSpPr>
        <p:spPr>
          <a:xfrm>
            <a:off x="9863772" y="4947970"/>
            <a:ext cx="706155" cy="0"/>
          </a:xfrm>
          <a:prstGeom prst="line">
            <a:avLst/>
          </a:prstGeom>
          <a:ln w="635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1CE8AA5-8D6C-4582-9481-A94FBD6FF05E}"/>
              </a:ext>
            </a:extLst>
          </p:cNvPr>
          <p:cNvCxnSpPr>
            <a:cxnSpLocks/>
          </p:cNvCxnSpPr>
          <p:nvPr/>
        </p:nvCxnSpPr>
        <p:spPr>
          <a:xfrm>
            <a:off x="9881875" y="4947970"/>
            <a:ext cx="0" cy="9076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3DA521B-D91E-4792-A156-62D40F308E0E}"/>
              </a:ext>
            </a:extLst>
          </p:cNvPr>
          <p:cNvCxnSpPr>
            <a:cxnSpLocks/>
          </p:cNvCxnSpPr>
          <p:nvPr/>
        </p:nvCxnSpPr>
        <p:spPr>
          <a:xfrm>
            <a:off x="9881875" y="5855577"/>
            <a:ext cx="688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41C1758-72AA-4C8C-BA33-2CA630437158}"/>
              </a:ext>
            </a:extLst>
          </p:cNvPr>
          <p:cNvCxnSpPr>
            <a:cxnSpLocks/>
          </p:cNvCxnSpPr>
          <p:nvPr/>
        </p:nvCxnSpPr>
        <p:spPr>
          <a:xfrm>
            <a:off x="10569927" y="4947970"/>
            <a:ext cx="0" cy="9076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EE3BB87-7725-45DA-AD86-3453936E0BA5}"/>
              </a:ext>
            </a:extLst>
          </p:cNvPr>
          <p:cNvCxnSpPr>
            <a:cxnSpLocks/>
          </p:cNvCxnSpPr>
          <p:nvPr/>
        </p:nvCxnSpPr>
        <p:spPr>
          <a:xfrm flipH="1">
            <a:off x="9881875" y="4947970"/>
            <a:ext cx="688052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Дуга 32">
            <a:extLst>
              <a:ext uri="{FF2B5EF4-FFF2-40B4-BE49-F238E27FC236}">
                <a16:creationId xmlns:a16="http://schemas.microsoft.com/office/drawing/2014/main" id="{3B8F6804-8430-4916-AB38-17599760D597}"/>
              </a:ext>
            </a:extLst>
          </p:cNvPr>
          <p:cNvSpPr/>
          <p:nvPr/>
        </p:nvSpPr>
        <p:spPr>
          <a:xfrm>
            <a:off x="-10138002" y="-7426102"/>
            <a:ext cx="20019869" cy="25129144"/>
          </a:xfrm>
          <a:prstGeom prst="arc">
            <a:avLst>
              <a:gd name="adj1" fmla="val 20706657"/>
              <a:gd name="adj2" fmla="val 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>
            <a:extLst>
              <a:ext uri="{FF2B5EF4-FFF2-40B4-BE49-F238E27FC236}">
                <a16:creationId xmlns:a16="http://schemas.microsoft.com/office/drawing/2014/main" id="{B47088A2-2B79-4A21-98D2-1FE9FFF4BA93}"/>
              </a:ext>
            </a:extLst>
          </p:cNvPr>
          <p:cNvSpPr/>
          <p:nvPr/>
        </p:nvSpPr>
        <p:spPr>
          <a:xfrm>
            <a:off x="-9449942" y="-7426102"/>
            <a:ext cx="20019869" cy="25129144"/>
          </a:xfrm>
          <a:prstGeom prst="arc">
            <a:avLst>
              <a:gd name="adj1" fmla="val 20663269"/>
              <a:gd name="adj2" fmla="val 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79846C3-641E-4F79-A9E0-6A115B29AB95}"/>
              </a:ext>
            </a:extLst>
          </p:cNvPr>
          <p:cNvCxnSpPr>
            <a:cxnSpLocks/>
          </p:cNvCxnSpPr>
          <p:nvPr/>
        </p:nvCxnSpPr>
        <p:spPr>
          <a:xfrm flipV="1">
            <a:off x="9664596" y="2217689"/>
            <a:ext cx="666142" cy="12665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Дуга 35">
            <a:extLst>
              <a:ext uri="{FF2B5EF4-FFF2-40B4-BE49-F238E27FC236}">
                <a16:creationId xmlns:a16="http://schemas.microsoft.com/office/drawing/2014/main" id="{2FECB245-0C03-4A7E-9C32-242745B082E0}"/>
              </a:ext>
            </a:extLst>
          </p:cNvPr>
          <p:cNvSpPr/>
          <p:nvPr/>
        </p:nvSpPr>
        <p:spPr>
          <a:xfrm>
            <a:off x="-9793968" y="-7426102"/>
            <a:ext cx="20019869" cy="25129144"/>
          </a:xfrm>
          <a:prstGeom prst="arc">
            <a:avLst>
              <a:gd name="adj1" fmla="val 20683016"/>
              <a:gd name="adj2" fmla="val 0"/>
            </a:avLst>
          </a:prstGeom>
          <a:noFill/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CFBB988A-E965-4660-B8B5-B75276015F82}"/>
              </a:ext>
            </a:extLst>
          </p:cNvPr>
          <p:cNvCxnSpPr>
            <a:cxnSpLocks/>
          </p:cNvCxnSpPr>
          <p:nvPr/>
        </p:nvCxnSpPr>
        <p:spPr>
          <a:xfrm>
            <a:off x="10189046" y="1376808"/>
            <a:ext cx="141692" cy="8408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A5FDE0BD-40E4-445D-8007-A052A3DED220}"/>
              </a:ext>
            </a:extLst>
          </p:cNvPr>
          <p:cNvCxnSpPr>
            <a:cxnSpLocks/>
          </p:cNvCxnSpPr>
          <p:nvPr/>
        </p:nvCxnSpPr>
        <p:spPr>
          <a:xfrm flipV="1">
            <a:off x="9520990" y="1375489"/>
            <a:ext cx="668056" cy="1279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C8AB707D-921C-4AC9-9751-44A213D2B70C}"/>
              </a:ext>
            </a:extLst>
          </p:cNvPr>
          <p:cNvCxnSpPr>
            <a:cxnSpLocks/>
          </p:cNvCxnSpPr>
          <p:nvPr/>
        </p:nvCxnSpPr>
        <p:spPr>
          <a:xfrm>
            <a:off x="9524616" y="1503467"/>
            <a:ext cx="141692" cy="8408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9E11F405-7572-4B86-8E9B-58EFE0852E0E}"/>
              </a:ext>
            </a:extLst>
          </p:cNvPr>
          <p:cNvCxnSpPr/>
          <p:nvPr/>
        </p:nvCxnSpPr>
        <p:spPr>
          <a:xfrm>
            <a:off x="10453841" y="2217689"/>
            <a:ext cx="274320" cy="2728962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7678D6BD-EF40-492D-A69B-5F16FD2A7F97}"/>
              </a:ext>
            </a:extLst>
          </p:cNvPr>
          <p:cNvCxnSpPr>
            <a:cxnSpLocks/>
          </p:cNvCxnSpPr>
          <p:nvPr/>
        </p:nvCxnSpPr>
        <p:spPr>
          <a:xfrm>
            <a:off x="9554718" y="2345007"/>
            <a:ext cx="233856" cy="2602303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7AF0740-53C2-40BB-B44D-2DFFDF3DAE30}"/>
              </a:ext>
            </a:extLst>
          </p:cNvPr>
          <p:cNvSpPr txBox="1"/>
          <p:nvPr/>
        </p:nvSpPr>
        <p:spPr>
          <a:xfrm>
            <a:off x="209003" y="262367"/>
            <a:ext cx="844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Bending of the construction elements</a:t>
            </a:r>
            <a:endParaRPr lang="ru-RU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5" name="Номер слайда 21">
            <a:extLst>
              <a:ext uri="{FF2B5EF4-FFF2-40B4-BE49-F238E27FC236}">
                <a16:creationId xmlns:a16="http://schemas.microsoft.com/office/drawing/2014/main" id="{F82755E8-AD08-48A9-9ED7-1B2336664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5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48305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16F467-AAE8-4579-BCE1-811710C3AE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t="4698" b="4254"/>
          <a:stretch/>
        </p:blipFill>
        <p:spPr>
          <a:xfrm>
            <a:off x="2278787" y="787993"/>
            <a:ext cx="7634425" cy="54786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539A39-8574-4F27-ADC9-9378E6852417}"/>
              </a:ext>
            </a:extLst>
          </p:cNvPr>
          <p:cNvSpPr txBox="1"/>
          <p:nvPr/>
        </p:nvSpPr>
        <p:spPr>
          <a:xfrm>
            <a:off x="209003" y="262367"/>
            <a:ext cx="844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Direction of the gradient in the IBR-2M core</a:t>
            </a:r>
            <a:endParaRPr lang="ru-RU" sz="3200" dirty="0">
              <a:latin typeface="+mj-lt"/>
            </a:endParaRPr>
          </a:p>
        </p:txBody>
      </p:sp>
      <p:sp>
        <p:nvSpPr>
          <p:cNvPr id="12" name="Номер слайда 21">
            <a:extLst>
              <a:ext uri="{FF2B5EF4-FFF2-40B4-BE49-F238E27FC236}">
                <a16:creationId xmlns:a16="http://schemas.microsoft.com/office/drawing/2014/main" id="{DD155993-EA31-49F3-AE64-6BCDF9AAC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6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64945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B539A39-8574-4F27-ADC9-9378E6852417}"/>
              </a:ext>
            </a:extLst>
          </p:cNvPr>
          <p:cNvSpPr txBox="1"/>
          <p:nvPr/>
        </p:nvSpPr>
        <p:spPr>
          <a:xfrm>
            <a:off x="209003" y="262367"/>
            <a:ext cx="844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Direction of the gradient in the IBR-2M core</a:t>
            </a:r>
            <a:endParaRPr lang="ru-RU" sz="32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62FBF3-D965-4013-A22E-9A325A47A5A1}"/>
              </a:ext>
            </a:extLst>
          </p:cNvPr>
          <p:cNvSpPr txBox="1"/>
          <p:nvPr/>
        </p:nvSpPr>
        <p:spPr>
          <a:xfrm>
            <a:off x="209002" y="697275"/>
            <a:ext cx="844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Assumption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direction of the bending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4A18F69-01BF-42A1-8528-5185C698B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3" t="29841" r="30929" b="17714"/>
          <a:stretch/>
        </p:blipFill>
        <p:spPr bwMode="auto">
          <a:xfrm>
            <a:off x="3010351" y="1282050"/>
            <a:ext cx="6171297" cy="4799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339D0E-87CB-49FE-BF18-7092B8FC7365}"/>
              </a:ext>
            </a:extLst>
          </p:cNvPr>
          <p:cNvSpPr txBox="1"/>
          <p:nvPr/>
        </p:nvSpPr>
        <p:spPr>
          <a:xfrm>
            <a:off x="3122979" y="6102752"/>
            <a:ext cx="594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+mj-lt"/>
              </a:rPr>
              <a:t>cross section of the core in the case of fuel assembly bending</a:t>
            </a:r>
            <a:endParaRPr lang="ru-RU" sz="1800" i="1" dirty="0">
              <a:latin typeface="+mj-lt"/>
            </a:endParaRPr>
          </a:p>
        </p:txBody>
      </p:sp>
      <p:sp>
        <p:nvSpPr>
          <p:cNvPr id="13" name="Номер слайда 21">
            <a:extLst>
              <a:ext uri="{FF2B5EF4-FFF2-40B4-BE49-F238E27FC236}">
                <a16:creationId xmlns:a16="http://schemas.microsoft.com/office/drawing/2014/main" id="{2C1CE0CC-B1FC-42C2-B764-7545AF859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7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071676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82C9E9-2472-4D78-8AF0-E5D4D4F7F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27380" y="71929"/>
            <a:ext cx="3464620" cy="6126182"/>
          </a:xfrm>
          <a:prstGeom prst="rect">
            <a:avLst/>
          </a:prstGeom>
        </p:spPr>
      </p:pic>
      <p:pic>
        <p:nvPicPr>
          <p:cNvPr id="4" name="from y cross section Na">
            <a:hlinkClick r:id="" action="ppaction://media"/>
            <a:extLst>
              <a:ext uri="{FF2B5EF4-FFF2-40B4-BE49-F238E27FC236}">
                <a16:creationId xmlns:a16="http://schemas.microsoft.com/office/drawing/2014/main" id="{5975798E-B82C-44BB-9EE0-483593A762F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31" end="4193.6666"/>
                </p14:media>
              </p:ext>
            </p:extLst>
          </p:nvPr>
        </p:nvPicPr>
        <p:blipFill rotWithShape="1">
          <a:blip r:embed="rId5"/>
          <a:srcRect l="2" t="1340" r="21318" b="6560"/>
          <a:stretch/>
        </p:blipFill>
        <p:spPr>
          <a:xfrm>
            <a:off x="4969953" y="1056819"/>
            <a:ext cx="4116547" cy="2710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B0AFA7-1BAC-4D2C-BF04-395BE1A98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04" y="6173333"/>
            <a:ext cx="11911066" cy="586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0CC5D99-0CE2-439F-B25D-EBBE412CC643}"/>
              </a:ext>
            </a:extLst>
          </p:cNvPr>
          <p:cNvSpPr/>
          <p:nvPr/>
        </p:nvSpPr>
        <p:spPr>
          <a:xfrm>
            <a:off x="120428" y="6159500"/>
            <a:ext cx="107004" cy="6003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8E0F87-63AD-4E4D-AF93-7812676A0054}"/>
              </a:ext>
            </a:extLst>
          </p:cNvPr>
          <p:cNvSpPr txBox="1"/>
          <p:nvPr/>
        </p:nvSpPr>
        <p:spPr>
          <a:xfrm>
            <a:off x="4683860" y="3781136"/>
            <a:ext cx="468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+mj-lt"/>
              </a:rPr>
              <a:t>Temperature distribution</a:t>
            </a:r>
            <a:r>
              <a:rPr lang="ru-RU" sz="1800" i="1" dirty="0">
                <a:latin typeface="+mj-lt"/>
              </a:rPr>
              <a:t> </a:t>
            </a:r>
            <a:r>
              <a:rPr lang="en-US" sz="1800" i="1" dirty="0">
                <a:latin typeface="+mj-lt"/>
              </a:rPr>
              <a:t>along the fuel assembly</a:t>
            </a:r>
            <a:endParaRPr lang="ru-RU" sz="1800" i="1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4A779F-0520-4F28-9C5F-98CEA86F124A}"/>
              </a:ext>
            </a:extLst>
          </p:cNvPr>
          <p:cNvSpPr txBox="1"/>
          <p:nvPr/>
        </p:nvSpPr>
        <p:spPr>
          <a:xfrm>
            <a:off x="120428" y="1150177"/>
            <a:ext cx="4534257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Parameters: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69 fuel assemblies </a:t>
            </a:r>
            <a:endParaRPr lang="ru-RU" sz="1800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Energy release – 2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M</a:t>
            </a:r>
            <a:r>
              <a:rPr lang="en-US" sz="1800" dirty="0">
                <a:latin typeface="+mj-lt"/>
                <a:cs typeface="Times New Roman" panose="02020603050405020304" pitchFamily="18" charset="0"/>
              </a:rPr>
              <a:t>W (permanent)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ZW" sz="1800" dirty="0">
                <a:latin typeface="+mj-lt"/>
                <a:cs typeface="Times New Roman" panose="02020603050405020304" pitchFamily="18" charset="0"/>
              </a:rPr>
              <a:t>Coolant flow </a:t>
            </a:r>
            <a:r>
              <a:rPr lang="ru-RU" sz="1800" dirty="0">
                <a:latin typeface="+mj-lt"/>
                <a:cs typeface="Times New Roman" panose="02020603050405020304" pitchFamily="18" charset="0"/>
              </a:rPr>
              <a:t>– 100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m</a:t>
            </a:r>
            <a:r>
              <a:rPr lang="en-US" baseline="30000" dirty="0">
                <a:latin typeface="+mj-lt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/h</a:t>
            </a:r>
            <a:endParaRPr lang="en-US" sz="1800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Temperature of coolant at inlet – 290 °C</a:t>
            </a:r>
            <a:endParaRPr lang="ru-RU" sz="1800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ZW" sz="1800" dirty="0">
                <a:latin typeface="+mj-lt"/>
                <a:cs typeface="Times New Roman" panose="02020603050405020304" pitchFamily="18" charset="0"/>
              </a:rPr>
              <a:t>Coolant flow through </a:t>
            </a:r>
            <a:r>
              <a:rPr lang="en-US" sz="18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fuel assemblies is 95%</a:t>
            </a:r>
            <a:endParaRPr lang="ru-RU" sz="1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21A0E7-752D-4B15-B903-585B64509BCD}"/>
              </a:ext>
            </a:extLst>
          </p:cNvPr>
          <p:cNvSpPr txBox="1"/>
          <p:nvPr/>
        </p:nvSpPr>
        <p:spPr>
          <a:xfrm>
            <a:off x="209003" y="262367"/>
            <a:ext cx="844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Model for calculating of the IBR-2M fuel assembly</a:t>
            </a:r>
            <a:endParaRPr lang="ru-RU" sz="3200" dirty="0">
              <a:latin typeface="+mj-lt"/>
            </a:endParaRPr>
          </a:p>
        </p:txBody>
      </p:sp>
      <p:sp>
        <p:nvSpPr>
          <p:cNvPr id="13" name="Номер слайда 21">
            <a:extLst>
              <a:ext uri="{FF2B5EF4-FFF2-40B4-BE49-F238E27FC236}">
                <a16:creationId xmlns:a16="http://schemas.microsoft.com/office/drawing/2014/main" id="{0F3F03AE-9237-4D9F-8A36-82D0E3B0E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E4039A-1811-4853-B872-CBF2397CF18A}" type="slidenum">
              <a:rPr lang="ru-RU" sz="1800" smtClean="0">
                <a:solidFill>
                  <a:schemeClr val="tx1"/>
                </a:solidFill>
              </a:rPr>
              <a:t>8</a:t>
            </a:fld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74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95248 0.00069 " pathEditMode="fixed" rAng="0" ptsTypes="AA">
                                      <p:cBhvr>
                                        <p:cTn id="8" dur="2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1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py of Transient TVS 90mm source 1 8E 8 W m3 90 grad20 t 6s step 0 1s">
            <a:hlinkClick r:id="" action="ppaction://media"/>
            <a:extLst>
              <a:ext uri="{FF2B5EF4-FFF2-40B4-BE49-F238E27FC236}">
                <a16:creationId xmlns:a16="http://schemas.microsoft.com/office/drawing/2014/main" id="{A5367444-2B86-4F62-89CD-0E5889BBA3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9258" t="3612" r="22047" b="7643"/>
          <a:stretch/>
        </p:blipFill>
        <p:spPr>
          <a:xfrm>
            <a:off x="4219089" y="3565413"/>
            <a:ext cx="3394354" cy="2886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Copy of Transient TVS 90mm source 1 8E 8 W m3 90 grad20 t 6s">
            <a:hlinkClick r:id="" action="ppaction://media"/>
            <a:extLst>
              <a:ext uri="{FF2B5EF4-FFF2-40B4-BE49-F238E27FC236}">
                <a16:creationId xmlns:a16="http://schemas.microsoft.com/office/drawing/2014/main" id="{AA1A92B0-30AF-4DE1-8AB9-0CE5FC28153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7713" t="645" r="17623" b="667"/>
          <a:stretch/>
        </p:blipFill>
        <p:spPr>
          <a:xfrm>
            <a:off x="353864" y="3565413"/>
            <a:ext cx="3352001" cy="2877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Copy of Transient TVS 90mm source 1 8E 8 W m3 90 grad20 t 6s outlet movie">
            <a:hlinkClick r:id="" action="ppaction://media"/>
            <a:extLst>
              <a:ext uri="{FF2B5EF4-FFF2-40B4-BE49-F238E27FC236}">
                <a16:creationId xmlns:a16="http://schemas.microsoft.com/office/drawing/2014/main" id="{DB931FF8-FF80-4E42-9D52-A09FC2B460A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-184" t="333" r="32269" b="7799"/>
          <a:stretch/>
        </p:blipFill>
        <p:spPr>
          <a:xfrm>
            <a:off x="8043888" y="3565413"/>
            <a:ext cx="3794248" cy="2886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A20342-4E27-454E-976B-1929D26C04EE}"/>
              </a:ext>
            </a:extLst>
          </p:cNvPr>
          <p:cNvSpPr txBox="1"/>
          <p:nvPr/>
        </p:nvSpPr>
        <p:spPr>
          <a:xfrm>
            <a:off x="623424" y="2743200"/>
            <a:ext cx="2812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+mj-lt"/>
              </a:rPr>
              <a:t>End of fuel pellets</a:t>
            </a:r>
            <a:endParaRPr lang="ru-RU" sz="2200" dirty="0">
              <a:latin typeface="+mj-lt"/>
            </a:endParaRPr>
          </a:p>
          <a:p>
            <a:pPr algn="ctr"/>
            <a:r>
              <a:rPr lang="en-US" sz="2200" dirty="0">
                <a:latin typeface="+mj-lt"/>
              </a:rPr>
              <a:t>Y=777 mm</a:t>
            </a:r>
            <a:endParaRPr lang="ru-RU" sz="2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6E357E-8582-4DF7-8998-8E7E7F053DFB}"/>
              </a:ext>
            </a:extLst>
          </p:cNvPr>
          <p:cNvSpPr txBox="1"/>
          <p:nvPr/>
        </p:nvSpPr>
        <p:spPr>
          <a:xfrm>
            <a:off x="4509826" y="2743200"/>
            <a:ext cx="2812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+mj-lt"/>
              </a:rPr>
              <a:t>Fuel rod fastening</a:t>
            </a:r>
            <a:endParaRPr lang="ru-RU" sz="2200" dirty="0">
              <a:latin typeface="+mj-lt"/>
            </a:endParaRPr>
          </a:p>
          <a:p>
            <a:pPr algn="ctr"/>
            <a:r>
              <a:rPr lang="en-US" sz="2200" dirty="0">
                <a:latin typeface="+mj-lt"/>
              </a:rPr>
              <a:t>Y=1100 mm</a:t>
            </a:r>
            <a:endParaRPr lang="ru-RU" sz="22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14C213-596C-4B7F-9332-C12C60F66C6F}"/>
              </a:ext>
            </a:extLst>
          </p:cNvPr>
          <p:cNvSpPr txBox="1"/>
          <p:nvPr/>
        </p:nvSpPr>
        <p:spPr>
          <a:xfrm>
            <a:off x="8534572" y="2743199"/>
            <a:ext cx="2812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+mj-lt"/>
              </a:rPr>
              <a:t>End of Fuel assembly</a:t>
            </a:r>
            <a:endParaRPr lang="ru-RU" sz="2200" dirty="0">
              <a:latin typeface="+mj-lt"/>
            </a:endParaRPr>
          </a:p>
          <a:p>
            <a:pPr algn="ctr"/>
            <a:r>
              <a:rPr lang="en-US" sz="2200" dirty="0">
                <a:latin typeface="+mj-lt"/>
              </a:rPr>
              <a:t>Y=1215 mm</a:t>
            </a:r>
            <a:endParaRPr lang="ru-RU" sz="22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501546-AE90-4E97-B4CE-6220C5624607}"/>
              </a:ext>
            </a:extLst>
          </p:cNvPr>
          <p:cNvSpPr txBox="1"/>
          <p:nvPr/>
        </p:nvSpPr>
        <p:spPr>
          <a:xfrm>
            <a:off x="623424" y="981509"/>
            <a:ext cx="967627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2.4 sec of animation equals 6 sec;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Gradient in energy release is directed horizontally; </a:t>
            </a:r>
            <a:endParaRPr lang="ru-RU" sz="2400" dirty="0"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Temperature gradient in the fuel assembly wall is directed at an angle of 40%</a:t>
            </a:r>
            <a:r>
              <a:rPr lang="ru-RU" sz="2400" dirty="0">
                <a:latin typeface="+mj-lt"/>
              </a:rPr>
              <a:t> (</a:t>
            </a:r>
            <a:r>
              <a:rPr lang="en-US" sz="2400" dirty="0">
                <a:latin typeface="+mj-lt"/>
              </a:rPr>
              <a:t>depends on wire winding</a:t>
            </a:r>
            <a:r>
              <a:rPr lang="ru-RU" sz="2400" dirty="0">
                <a:latin typeface="+mj-lt"/>
              </a:rPr>
              <a:t>)</a:t>
            </a:r>
            <a:r>
              <a:rPr lang="en-US" sz="2400" dirty="0">
                <a:latin typeface="+mj-lt"/>
              </a:rPr>
              <a:t>.</a:t>
            </a:r>
          </a:p>
          <a:p>
            <a:endParaRPr lang="ru-RU" sz="2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E0D5F5-80DE-42FF-BD69-BDB300921D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156" y="4588915"/>
            <a:ext cx="709266" cy="7092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1162E1-AF18-4573-B05B-BDA878B624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8632" y="4824919"/>
            <a:ext cx="337964" cy="33796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7CAA5E-1237-4876-BC10-D79C8180AB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7713" y="4698262"/>
            <a:ext cx="524301" cy="5243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CE2824A-B8A7-40BE-98D5-956213AAFD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5206" y="5620068"/>
            <a:ext cx="410603" cy="41060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E2C6689-31FC-4094-98DF-2516436E01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8507" y="3821204"/>
            <a:ext cx="587371" cy="5873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2FD565-FDDA-4411-9CED-A816E7974F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5206" y="3976836"/>
            <a:ext cx="410603" cy="41060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3A765A7-CA11-4670-9E9E-40A87713D9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8507" y="5484849"/>
            <a:ext cx="587371" cy="5873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ABFB252-48D4-4430-85A4-0F79A5263190}"/>
              </a:ext>
            </a:extLst>
          </p:cNvPr>
          <p:cNvSpPr txBox="1"/>
          <p:nvPr/>
        </p:nvSpPr>
        <p:spPr>
          <a:xfrm>
            <a:off x="209003" y="262367"/>
            <a:ext cx="10802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Temperature relaxation when energy release changes by 10%</a:t>
            </a:r>
            <a:endParaRPr lang="ru-RU" sz="3200" dirty="0">
              <a:latin typeface="+mj-lt"/>
            </a:endParaRPr>
          </a:p>
        </p:txBody>
      </p:sp>
      <p:sp>
        <p:nvSpPr>
          <p:cNvPr id="25" name="Номер слайда 21">
            <a:extLst>
              <a:ext uri="{FF2B5EF4-FFF2-40B4-BE49-F238E27FC236}">
                <a16:creationId xmlns:a16="http://schemas.microsoft.com/office/drawing/2014/main" id="{2DD8378D-0190-4EDA-9DCB-94FCF05EC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9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26575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11830</TotalTime>
  <Words>614</Words>
  <Application>Microsoft Office PowerPoint</Application>
  <PresentationFormat>Широкоэкранный</PresentationFormat>
  <Paragraphs>93</Paragraphs>
  <Slides>15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SansSerif</vt:lpstr>
      <vt:lpstr>Times New Roman</vt:lpstr>
      <vt:lpstr>Тема Office</vt:lpstr>
      <vt:lpstr>Model for calculating the deformation of the shell of fuel assemblies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Maxim Podlesnyy</dc:creator>
  <cp:lastModifiedBy>Maxim Podlesnyy</cp:lastModifiedBy>
  <cp:revision>49</cp:revision>
  <dcterms:created xsi:type="dcterms:W3CDTF">2024-05-29T08:03:04Z</dcterms:created>
  <dcterms:modified xsi:type="dcterms:W3CDTF">2024-06-11T16:46:09Z</dcterms:modified>
</cp:coreProperties>
</file>