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236283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ADB32A-53E6-4B00-9854-73D07DA1D6F7}" type="datetimeFigureOut">
              <a:rPr lang="ru-RU" smtClean="0"/>
              <a:t>14.06.2024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309128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384887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217477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077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ADB32A-53E6-4B00-9854-73D07DA1D6F7}" type="datetimeFigureOut">
              <a:rPr lang="ru-RU" smtClean="0"/>
              <a:t>14.06.2024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11597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ADB32A-53E6-4B00-9854-73D07DA1D6F7}" type="datetimeFigureOut">
              <a:rPr lang="ru-RU" smtClean="0"/>
              <a:t>14.06.2024</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99015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282439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75623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0198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ADB32A-53E6-4B00-9854-73D07DA1D6F7}" type="datetimeFigureOut">
              <a:rPr lang="ru-RU" smtClean="0"/>
              <a:t>14.06.2024</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77791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6ADB32A-53E6-4B00-9854-73D07DA1D6F7}" type="datetimeFigureOut">
              <a:rPr lang="ru-RU" smtClean="0"/>
              <a:t>14.06.2024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03953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6ADB32A-53E6-4B00-9854-73D07DA1D6F7}" type="datetimeFigureOut">
              <a:rPr lang="ru-RU" smtClean="0"/>
              <a:t>14.06.2024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92941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6ADB32A-53E6-4B00-9854-73D07DA1D6F7}" type="datetimeFigureOut">
              <a:rPr lang="ru-RU" smtClean="0"/>
              <a:t>14.06.2024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398186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DB32A-53E6-4B00-9854-73D07DA1D6F7}" type="datetimeFigureOut">
              <a:rPr lang="ru-RU" smtClean="0"/>
              <a:t>14.06.2024</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310053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ADB32A-53E6-4B00-9854-73D07DA1D6F7}" type="datetimeFigureOut">
              <a:rPr lang="ru-RU" smtClean="0"/>
              <a:t>14.06.2024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193061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ADB32A-53E6-4B00-9854-73D07DA1D6F7}" type="datetimeFigureOut">
              <a:rPr lang="ru-RU" smtClean="0"/>
              <a:t>14.06.2024</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FCE7A-217F-4E90-9892-6DFF7F427AEE}" type="slidenum">
              <a:rPr lang="ru-RU" smtClean="0"/>
              <a:t>‹#›</a:t>
            </a:fld>
            <a:endParaRPr lang="ru-RU"/>
          </a:p>
        </p:txBody>
      </p:sp>
    </p:spTree>
    <p:extLst>
      <p:ext uri="{BB962C8B-B14F-4D97-AF65-F5344CB8AC3E}">
        <p14:creationId xmlns:p14="http://schemas.microsoft.com/office/powerpoint/2010/main" val="46612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ADB32A-53E6-4B00-9854-73D07DA1D6F7}" type="datetimeFigureOut">
              <a:rPr lang="ru-RU" smtClean="0"/>
              <a:t>14.06.2024</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C9FCE7A-217F-4E90-9892-6DFF7F427AEE}" type="slidenum">
              <a:rPr lang="ru-RU" smtClean="0"/>
              <a:t>‹#›</a:t>
            </a:fld>
            <a:endParaRPr lang="ru-RU"/>
          </a:p>
        </p:txBody>
      </p:sp>
    </p:spTree>
    <p:extLst>
      <p:ext uri="{BB962C8B-B14F-4D97-AF65-F5344CB8AC3E}">
        <p14:creationId xmlns:p14="http://schemas.microsoft.com/office/powerpoint/2010/main" val="321654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a:t>Installation and testing of regular sections of the NICA Collider beam chamber</a:t>
            </a:r>
            <a:endParaRPr lang="ru-RU" dirty="0"/>
          </a:p>
        </p:txBody>
      </p:sp>
      <p:sp>
        <p:nvSpPr>
          <p:cNvPr id="3" name="Прямоугольник 2">
            <a:extLst>
              <a:ext uri="{FF2B5EF4-FFF2-40B4-BE49-F238E27FC236}">
                <a16:creationId xmlns:a16="http://schemas.microsoft.com/office/drawing/2014/main" xmlns="" id="{14F77D67-E8F4-47FD-BAA8-28A00B48803A}"/>
              </a:ext>
            </a:extLst>
          </p:cNvPr>
          <p:cNvSpPr/>
          <p:nvPr/>
        </p:nvSpPr>
        <p:spPr>
          <a:xfrm>
            <a:off x="6351036" y="5226994"/>
            <a:ext cx="3962401" cy="646331"/>
          </a:xfrm>
          <a:prstGeom prst="rect">
            <a:avLst/>
          </a:prstGeom>
        </p:spPr>
        <p:txBody>
          <a:bodyPr wrap="square">
            <a:spAutoFit/>
          </a:bodyPr>
          <a:lstStyle/>
          <a:p>
            <a:r>
              <a:rPr lang="ru-RU" dirty="0">
                <a:solidFill>
                  <a:schemeClr val="bg1"/>
                </a:solidFill>
              </a:rPr>
              <a:t>А.</a:t>
            </a:r>
            <a:r>
              <a:rPr lang="en-US" dirty="0" err="1">
                <a:solidFill>
                  <a:schemeClr val="bg1"/>
                </a:solidFill>
              </a:rPr>
              <a:t>Pogodin</a:t>
            </a:r>
            <a:endParaRPr lang="ru-RU" dirty="0">
              <a:solidFill>
                <a:schemeClr val="bg1"/>
              </a:solidFill>
            </a:endParaRPr>
          </a:p>
          <a:p>
            <a:r>
              <a:rPr lang="ru-RU" dirty="0">
                <a:solidFill>
                  <a:schemeClr val="bg1"/>
                </a:solidFill>
              </a:rPr>
              <a:t>А</a:t>
            </a:r>
            <a:r>
              <a:rPr lang="en-US" dirty="0" err="1">
                <a:solidFill>
                  <a:schemeClr val="bg1"/>
                </a:solidFill>
              </a:rPr>
              <a:t>lushta</a:t>
            </a:r>
            <a:r>
              <a:rPr lang="ru-RU" dirty="0">
                <a:solidFill>
                  <a:schemeClr val="bg1"/>
                </a:solidFill>
              </a:rPr>
              <a:t>-2024</a:t>
            </a:r>
          </a:p>
        </p:txBody>
      </p:sp>
    </p:spTree>
    <p:extLst>
      <p:ext uri="{BB962C8B-B14F-4D97-AF65-F5344CB8AC3E}">
        <p14:creationId xmlns:p14="http://schemas.microsoft.com/office/powerpoint/2010/main" val="345881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1616407-3E4D-4469-BDAF-3837EBF9FD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Объект 8">
            <a:extLst>
              <a:ext uri="{FF2B5EF4-FFF2-40B4-BE49-F238E27FC236}">
                <a16:creationId xmlns:a16="http://schemas.microsoft.com/office/drawing/2014/main" xmlns="" id="{1328A34B-E7C4-469D-B4F0-663D00A0DB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78378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EED2E2BB-3846-41EB-9F1E-92C33C4A8F4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xmlns="" id="{C73D5773-5AC9-444A-A47A-EB6656ACD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xmlns="" id="{81EB4475-C020-4325-AF59-31FCBFB7C5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xmlns="" id="{F7689D68-C339-4D5B-9DAA-E13F6BD4D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xmlns="" id="{A76A930E-AB19-4666-85B5-F720803CBB4E}"/>
              </a:ext>
            </a:extLst>
          </p:cNvPr>
          <p:cNvSpPr>
            <a:spLocks noGrp="1"/>
          </p:cNvSpPr>
          <p:nvPr>
            <p:ph type="title"/>
          </p:nvPr>
        </p:nvSpPr>
        <p:spPr>
          <a:xfrm>
            <a:off x="7744394" y="1269634"/>
            <a:ext cx="3919140" cy="4539108"/>
          </a:xfrm>
        </p:spPr>
        <p:txBody>
          <a:bodyPr vert="horz" lIns="91440" tIns="45720" rIns="91440" bIns="45720" rtlCol="0" anchor="b">
            <a:noAutofit/>
          </a:bodyPr>
          <a:lstStyle/>
          <a:p>
            <a:r>
              <a:rPr lang="en-US" sz="1400" dirty="0"/>
              <a:t>The collider structure includes two rings converging at two meeting points. This allows the beams to move towards each other for a long time and interact with each other only where the apertures of the rings converge. In these areas there are detectors that record the decay products of particles as a result of their interaction. There are two main detectors in the collider: MPD (</a:t>
            </a:r>
            <a:r>
              <a:rPr lang="en-US" sz="1400" dirty="0" err="1"/>
              <a:t>MultiPurpose</a:t>
            </a:r>
            <a:r>
              <a:rPr lang="en-US" sz="1400" dirty="0"/>
              <a:t> Detector) and SPD (Spin Physics Detector).</a:t>
            </a:r>
            <a:endParaRPr lang="en-US" sz="1400" b="0" i="0" kern="1200" dirty="0">
              <a:solidFill>
                <a:schemeClr val="bg2"/>
              </a:solidFill>
              <a:latin typeface="+mj-lt"/>
              <a:ea typeface="+mj-ea"/>
              <a:cs typeface="+mj-cs"/>
            </a:endParaRPr>
          </a:p>
        </p:txBody>
      </p:sp>
      <p:sp>
        <p:nvSpPr>
          <p:cNvPr id="31" name="Rectangle 30">
            <a:extLst>
              <a:ext uri="{FF2B5EF4-FFF2-40B4-BE49-F238E27FC236}">
                <a16:creationId xmlns:a16="http://schemas.microsoft.com/office/drawing/2014/main" xmlns="" id="{2CE4F249-AC71-406E-8410-03E1C8809E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a:extLst>
              <a:ext uri="{FF2B5EF4-FFF2-40B4-BE49-F238E27FC236}">
                <a16:creationId xmlns:a16="http://schemas.microsoft.com/office/drawing/2014/main" xmlns="" id="{46C9B51D-8583-4164-8D64-FD5CAC04E42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225" r="-1" b="2735"/>
          <a:stretch/>
        </p:blipFill>
        <p:spPr>
          <a:xfrm>
            <a:off x="1273488" y="1596666"/>
            <a:ext cx="2983692" cy="3661550"/>
          </a:xfrm>
          <a:prstGeom prst="roundRect">
            <a:avLst>
              <a:gd name="adj" fmla="val 1858"/>
            </a:avLst>
          </a:prstGeom>
          <a:effectLst/>
        </p:spPr>
      </p:pic>
      <p:pic>
        <p:nvPicPr>
          <p:cNvPr id="7" name="Рисунок 6">
            <a:extLst>
              <a:ext uri="{FF2B5EF4-FFF2-40B4-BE49-F238E27FC236}">
                <a16:creationId xmlns:a16="http://schemas.microsoft.com/office/drawing/2014/main" xmlns="" id="{870C1CF3-C033-4A20-91C7-1D6B4A2B9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21565" y="1929421"/>
            <a:ext cx="3994718" cy="2996039"/>
          </a:xfrm>
          <a:prstGeom prst="roundRect">
            <a:avLst>
              <a:gd name="adj" fmla="val 1858"/>
            </a:avLst>
          </a:prstGeom>
          <a:effectLst/>
        </p:spPr>
      </p:pic>
    </p:spTree>
    <p:extLst>
      <p:ext uri="{BB962C8B-B14F-4D97-AF65-F5344CB8AC3E}">
        <p14:creationId xmlns:p14="http://schemas.microsoft.com/office/powerpoint/2010/main" val="3475066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EED2E2BB-3846-41EB-9F1E-92C33C4A8F4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30" name="Rectangle 29">
              <a:extLst>
                <a:ext uri="{FF2B5EF4-FFF2-40B4-BE49-F238E27FC236}">
                  <a16:creationId xmlns:a16="http://schemas.microsoft.com/office/drawing/2014/main" xmlns="" id="{C73D5773-5AC9-444A-A47A-EB6656ACD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xmlns="" id="{81EB4475-C020-4325-AF59-31FCBFB7C5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xmlns="" id="{F7689D68-C339-4D5B-9DAA-E13F6BD4D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xmlns="" id="{2AD38F17-1E48-4AAB-9E3B-095006834152}"/>
              </a:ext>
            </a:extLst>
          </p:cNvPr>
          <p:cNvSpPr>
            <a:spLocks noGrp="1"/>
          </p:cNvSpPr>
          <p:nvPr>
            <p:ph type="title"/>
          </p:nvPr>
        </p:nvSpPr>
        <p:spPr>
          <a:xfrm>
            <a:off x="7826512" y="1277652"/>
            <a:ext cx="3619934" cy="4360051"/>
          </a:xfrm>
        </p:spPr>
        <p:txBody>
          <a:bodyPr vert="horz" lIns="91440" tIns="45720" rIns="91440" bIns="45720" rtlCol="0" anchor="b">
            <a:normAutofit fontScale="90000"/>
          </a:bodyPr>
          <a:lstStyle/>
          <a:p>
            <a:r>
              <a:rPr lang="en-US" sz="2400" dirty="0"/>
              <a:t>The pumping system of the beam chamber consists of preliminary pumping and ultra-high vacuum pumping posts.</a:t>
            </a:r>
            <a:r>
              <a:rPr lang="ru-RU" sz="2400" dirty="0"/>
              <a:t/>
            </a:r>
            <a:br>
              <a:rPr lang="ru-RU" sz="2400" dirty="0"/>
            </a:br>
            <a:r>
              <a:rPr lang="ru-RU" sz="2400" dirty="0"/>
              <a:t/>
            </a:r>
            <a:br>
              <a:rPr lang="ru-RU" sz="2400" dirty="0"/>
            </a:br>
            <a:r>
              <a:rPr lang="en-US" sz="2400" dirty="0"/>
              <a:t>Ultra-high-vacuum pumping stations ensure a working vacuum in the accelerator chamber at a level no worse than 2x10^(-9) Pa</a:t>
            </a:r>
            <a:endParaRPr lang="en-US" sz="2400" b="0" i="0" kern="1200" dirty="0">
              <a:solidFill>
                <a:schemeClr val="bg2"/>
              </a:solidFill>
              <a:latin typeface="+mj-lt"/>
              <a:ea typeface="+mj-ea"/>
              <a:cs typeface="+mj-cs"/>
            </a:endParaRPr>
          </a:p>
        </p:txBody>
      </p:sp>
      <p:sp>
        <p:nvSpPr>
          <p:cNvPr id="35" name="Rectangle 34">
            <a:extLst>
              <a:ext uri="{FF2B5EF4-FFF2-40B4-BE49-F238E27FC236}">
                <a16:creationId xmlns:a16="http://schemas.microsoft.com/office/drawing/2014/main" xmlns="" id="{2CE4F249-AC71-406E-8410-03E1C8809E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Рисунок 13">
            <a:extLst>
              <a:ext uri="{FF2B5EF4-FFF2-40B4-BE49-F238E27FC236}">
                <a16:creationId xmlns:a16="http://schemas.microsoft.com/office/drawing/2014/main" xmlns="" id="{58D4EDAD-2434-4AEF-B88B-8DE160CA8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604" y="988846"/>
            <a:ext cx="1713113" cy="24385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Объект 20">
            <a:extLst>
              <a:ext uri="{FF2B5EF4-FFF2-40B4-BE49-F238E27FC236}">
                <a16:creationId xmlns:a16="http://schemas.microsoft.com/office/drawing/2014/main" xmlns="" id="{A9149371-9339-4591-80BC-6B757227982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55604" y="4177429"/>
            <a:ext cx="1656612" cy="17551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2176" y="1277652"/>
            <a:ext cx="3208782" cy="4278376"/>
          </a:xfrm>
          <a:prstGeom prst="rect">
            <a:avLst/>
          </a:prstGeom>
        </p:spPr>
      </p:pic>
    </p:spTree>
    <p:extLst>
      <p:ext uri="{BB962C8B-B14F-4D97-AF65-F5344CB8AC3E}">
        <p14:creationId xmlns:p14="http://schemas.microsoft.com/office/powerpoint/2010/main" val="1087857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1181E4-3B57-4C3A-9277-78C9F9BEDBC9}"/>
              </a:ext>
            </a:extLst>
          </p:cNvPr>
          <p:cNvSpPr>
            <a:spLocks noGrp="1"/>
          </p:cNvSpPr>
          <p:nvPr>
            <p:ph type="title"/>
          </p:nvPr>
        </p:nvSpPr>
        <p:spPr>
          <a:xfrm>
            <a:off x="1665027" y="1046548"/>
            <a:ext cx="8761413" cy="706964"/>
          </a:xfrm>
        </p:spPr>
        <p:txBody>
          <a:bodyPr/>
          <a:lstStyle/>
          <a:p>
            <a:r>
              <a:rPr lang="en-US" sz="2400" dirty="0"/>
              <a:t>Mass spectrum of lens L-19 + ultra-high vacuum post</a:t>
            </a:r>
            <a:endParaRPr lang="ru-RU" sz="2400" dirty="0"/>
          </a:p>
        </p:txBody>
      </p:sp>
      <p:pic>
        <p:nvPicPr>
          <p:cNvPr id="5" name="Объект 4">
            <a:extLst>
              <a:ext uri="{FF2B5EF4-FFF2-40B4-BE49-F238E27FC236}">
                <a16:creationId xmlns:a16="http://schemas.microsoft.com/office/drawing/2014/main" xmlns="" id="{A53ED8AB-A3F2-4173-B39B-FCEE893F79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510" y="2285535"/>
            <a:ext cx="5243184" cy="3418146"/>
          </a:xfrm>
        </p:spPr>
      </p:pic>
      <p:sp>
        <p:nvSpPr>
          <p:cNvPr id="6" name="Прямоугольник 5">
            <a:extLst>
              <a:ext uri="{FF2B5EF4-FFF2-40B4-BE49-F238E27FC236}">
                <a16:creationId xmlns:a16="http://schemas.microsoft.com/office/drawing/2014/main" xmlns="" id="{DCA210F5-0CB6-431B-A7F0-EDA6EE29FEC2}"/>
              </a:ext>
            </a:extLst>
          </p:cNvPr>
          <p:cNvSpPr/>
          <p:nvPr/>
        </p:nvSpPr>
        <p:spPr>
          <a:xfrm>
            <a:off x="1665027" y="5589749"/>
            <a:ext cx="9768234" cy="1477328"/>
          </a:xfrm>
          <a:prstGeom prst="rect">
            <a:avLst/>
          </a:prstGeom>
        </p:spPr>
        <p:txBody>
          <a:bodyPr wrap="square">
            <a:spAutoFit/>
          </a:bodyPr>
          <a:lstStyle/>
          <a:p>
            <a:r>
              <a:rPr lang="en-US" dirty="0">
                <a:solidFill>
                  <a:schemeClr val="bg1"/>
                </a:solidFill>
                <a:latin typeface="Calibri" panose="020F0502020204030204"/>
              </a:rPr>
              <a:t>P=2</a:t>
            </a:r>
            <a:r>
              <a:rPr lang="ru-RU" dirty="0">
                <a:solidFill>
                  <a:schemeClr val="bg1"/>
                </a:solidFill>
                <a:latin typeface="Calibri" panose="020F0502020204030204"/>
              </a:rPr>
              <a:t>·10</a:t>
            </a:r>
            <a:r>
              <a:rPr lang="ru-RU" baseline="30000" dirty="0">
                <a:solidFill>
                  <a:schemeClr val="bg1"/>
                </a:solidFill>
                <a:latin typeface="Calibri" panose="020F0502020204030204"/>
              </a:rPr>
              <a:t>-</a:t>
            </a:r>
            <a:r>
              <a:rPr lang="en-US" baseline="30000" dirty="0">
                <a:solidFill>
                  <a:schemeClr val="bg1"/>
                </a:solidFill>
                <a:latin typeface="Calibri" panose="020F0502020204030204"/>
              </a:rPr>
              <a:t>6</a:t>
            </a:r>
            <a:r>
              <a:rPr lang="ru-RU" dirty="0">
                <a:solidFill>
                  <a:schemeClr val="bg1"/>
                </a:solidFill>
                <a:latin typeface="Calibri" panose="020F0502020204030204"/>
              </a:rPr>
              <a:t>Па</a:t>
            </a:r>
            <a:br>
              <a:rPr lang="ru-RU" dirty="0">
                <a:solidFill>
                  <a:schemeClr val="bg1"/>
                </a:solidFill>
                <a:latin typeface="Calibri" panose="020F0502020204030204"/>
              </a:rPr>
            </a:br>
            <a:r>
              <a:rPr lang="en-US" dirty="0"/>
              <a:t>Estimated gases</a:t>
            </a:r>
            <a:r>
              <a:rPr lang="ru-RU" dirty="0">
                <a:latin typeface="Calibri" panose="020F0502020204030204"/>
              </a:rPr>
              <a:t>:</a:t>
            </a:r>
            <a:br>
              <a:rPr lang="ru-RU" dirty="0">
                <a:latin typeface="Calibri" panose="020F0502020204030204"/>
              </a:rPr>
            </a:br>
            <a:r>
              <a:rPr lang="ru-RU" dirty="0">
                <a:latin typeface="Calibri" panose="020F0502020204030204"/>
              </a:rPr>
              <a:t>1 – </a:t>
            </a:r>
            <a:r>
              <a:rPr lang="en-US" dirty="0">
                <a:latin typeface="Calibri" panose="020F0502020204030204"/>
              </a:rPr>
              <a:t>H</a:t>
            </a:r>
            <a:r>
              <a:rPr lang="en-US" baseline="-25000" dirty="0">
                <a:latin typeface="Calibri" panose="020F0502020204030204"/>
              </a:rPr>
              <a:t>2</a:t>
            </a:r>
            <a:r>
              <a:rPr lang="en-US" dirty="0">
                <a:latin typeface="Calibri" panose="020F0502020204030204"/>
              </a:rPr>
              <a:t>(2</a:t>
            </a:r>
            <a:r>
              <a:rPr lang="ru-RU" dirty="0" err="1">
                <a:latin typeface="Calibri" panose="020F0502020204030204"/>
              </a:rPr>
              <a:t>а.е.м</a:t>
            </a:r>
            <a:r>
              <a:rPr lang="ru-RU" dirty="0">
                <a:latin typeface="Calibri" panose="020F0502020204030204"/>
              </a:rPr>
              <a:t>.); 2 – </a:t>
            </a:r>
            <a:r>
              <a:rPr lang="en-US" dirty="0">
                <a:latin typeface="Calibri" panose="020F0502020204030204"/>
              </a:rPr>
              <a:t>H</a:t>
            </a:r>
            <a:r>
              <a:rPr lang="en-US" baseline="-25000" dirty="0">
                <a:latin typeface="Calibri" panose="020F0502020204030204"/>
              </a:rPr>
              <a:t>2</a:t>
            </a:r>
            <a:r>
              <a:rPr lang="en-US" dirty="0">
                <a:latin typeface="Calibri" panose="020F0502020204030204"/>
              </a:rPr>
              <a:t>O(18</a:t>
            </a:r>
            <a:r>
              <a:rPr lang="ru-RU" dirty="0" err="1">
                <a:latin typeface="Calibri" panose="020F0502020204030204"/>
              </a:rPr>
              <a:t>а.е.м</a:t>
            </a:r>
            <a:r>
              <a:rPr lang="ru-RU" dirty="0">
                <a:latin typeface="Calibri" panose="020F0502020204030204"/>
              </a:rPr>
              <a:t>.); </a:t>
            </a:r>
            <a:r>
              <a:rPr lang="en-US" dirty="0">
                <a:latin typeface="Calibri" panose="020F0502020204030204"/>
              </a:rPr>
              <a:t>3</a:t>
            </a:r>
            <a:r>
              <a:rPr lang="ru-RU" dirty="0">
                <a:latin typeface="Calibri" panose="020F0502020204030204"/>
              </a:rPr>
              <a:t> – </a:t>
            </a:r>
            <a:r>
              <a:rPr lang="en-US" dirty="0">
                <a:latin typeface="Calibri" panose="020F0502020204030204"/>
              </a:rPr>
              <a:t>N</a:t>
            </a:r>
            <a:r>
              <a:rPr lang="en-US" baseline="-25000" dirty="0">
                <a:latin typeface="Calibri" panose="020F0502020204030204"/>
              </a:rPr>
              <a:t>2</a:t>
            </a:r>
            <a:r>
              <a:rPr lang="en-US" dirty="0">
                <a:latin typeface="Calibri" panose="020F0502020204030204"/>
              </a:rPr>
              <a:t>(28</a:t>
            </a:r>
            <a:r>
              <a:rPr lang="ru-RU" dirty="0" err="1">
                <a:latin typeface="Calibri" panose="020F0502020204030204"/>
              </a:rPr>
              <a:t>а.е.м</a:t>
            </a:r>
            <a:r>
              <a:rPr lang="ru-RU" dirty="0">
                <a:latin typeface="Calibri" panose="020F0502020204030204"/>
              </a:rPr>
              <a:t>.);</a:t>
            </a:r>
            <a:r>
              <a:rPr lang="en-US" dirty="0">
                <a:latin typeface="Calibri" panose="020F0502020204030204"/>
              </a:rPr>
              <a:t> 4</a:t>
            </a:r>
            <a:r>
              <a:rPr lang="ru-RU" dirty="0">
                <a:latin typeface="Calibri" panose="020F0502020204030204"/>
              </a:rPr>
              <a:t> – </a:t>
            </a:r>
            <a:r>
              <a:rPr lang="en-US" dirty="0">
                <a:latin typeface="Calibri" panose="020F0502020204030204"/>
              </a:rPr>
              <a:t>CO</a:t>
            </a:r>
            <a:r>
              <a:rPr lang="en-US" baseline="-25000" dirty="0">
                <a:latin typeface="Calibri" panose="020F0502020204030204"/>
              </a:rPr>
              <a:t>2</a:t>
            </a:r>
            <a:r>
              <a:rPr lang="en-US" dirty="0">
                <a:latin typeface="Calibri" panose="020F0502020204030204"/>
              </a:rPr>
              <a:t> </a:t>
            </a:r>
            <a:r>
              <a:rPr lang="ru-RU" dirty="0">
                <a:latin typeface="Calibri" panose="020F0502020204030204"/>
              </a:rPr>
              <a:t>, </a:t>
            </a:r>
            <a:r>
              <a:rPr lang="en-US" dirty="0">
                <a:latin typeface="Calibri" panose="020F0502020204030204"/>
              </a:rPr>
              <a:t>Sc (44</a:t>
            </a:r>
            <a:r>
              <a:rPr lang="ru-RU" dirty="0" err="1">
                <a:latin typeface="Calibri" panose="020F0502020204030204"/>
              </a:rPr>
              <a:t>а.е.м</a:t>
            </a:r>
            <a:r>
              <a:rPr lang="ru-RU" dirty="0">
                <a:latin typeface="Calibri" panose="020F0502020204030204"/>
              </a:rPr>
              <a:t>.);</a:t>
            </a:r>
            <a:r>
              <a:rPr lang="en-US" dirty="0">
                <a:latin typeface="Calibri" panose="020F0502020204030204"/>
              </a:rPr>
              <a:t> 5 - propanol-2 (isopropyl alcohol)</a:t>
            </a:r>
            <a:r>
              <a:rPr lang="ru-RU" dirty="0">
                <a:solidFill>
                  <a:sysClr val="windowText" lastClr="000000"/>
                </a:solidFill>
                <a:latin typeface="Calibri" panose="020F0502020204030204"/>
              </a:rPr>
              <a:t/>
            </a:r>
            <a:br>
              <a:rPr lang="ru-RU" dirty="0">
                <a:solidFill>
                  <a:sysClr val="windowText" lastClr="000000"/>
                </a:solidFill>
                <a:latin typeface="Calibri" panose="020F0502020204030204"/>
              </a:rPr>
            </a:br>
            <a:endParaRPr lang="ru-RU" dirty="0"/>
          </a:p>
        </p:txBody>
      </p:sp>
    </p:spTree>
    <p:extLst>
      <p:ext uri="{BB962C8B-B14F-4D97-AF65-F5344CB8AC3E}">
        <p14:creationId xmlns:p14="http://schemas.microsoft.com/office/powerpoint/2010/main" val="37338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EED2E2BB-3846-41EB-9F1E-92C33C4A8F4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xmlns="" id="{C73D5773-5AC9-444A-A47A-EB6656ACDC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81EB4475-C020-4325-AF59-31FCBFB7C5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xmlns="" id="{F7689D68-C339-4D5B-9DAA-E13F6BD4D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1B9CC3E5-EA42-4393-A2C0-5192B91BD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a:extLst>
              <a:ext uri="{FF2B5EF4-FFF2-40B4-BE49-F238E27FC236}">
                <a16:creationId xmlns:a16="http://schemas.microsoft.com/office/drawing/2014/main" xmlns="" id="{87C6E80D-3CB3-41F4-AFD7-CD626A3EE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7" y="474132"/>
            <a:ext cx="5133756" cy="3439617"/>
          </a:xfrm>
          <a:prstGeom prst="roundRect">
            <a:avLst>
              <a:gd name="adj" fmla="val 0"/>
            </a:avLst>
          </a:prstGeom>
          <a:effectLst/>
        </p:spPr>
      </p:pic>
      <p:sp>
        <p:nvSpPr>
          <p:cNvPr id="20" name="Rectangle 19">
            <a:extLst>
              <a:ext uri="{FF2B5EF4-FFF2-40B4-BE49-F238E27FC236}">
                <a16:creationId xmlns:a16="http://schemas.microsoft.com/office/drawing/2014/main" xmlns="" id="{FB8DBC8E-FBA7-466C-8D97-75B15FBE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Объект 4">
            <a:extLst>
              <a:ext uri="{FF2B5EF4-FFF2-40B4-BE49-F238E27FC236}">
                <a16:creationId xmlns:a16="http://schemas.microsoft.com/office/drawing/2014/main" xmlns="" id="{294B3E64-3A15-4CCC-A6DF-A7C973ADE6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64929" y="473338"/>
            <a:ext cx="4586156" cy="3439617"/>
          </a:xfrm>
          <a:prstGeom prst="roundRect">
            <a:avLst>
              <a:gd name="adj" fmla="val 0"/>
            </a:avLst>
          </a:prstGeom>
          <a:effectLst/>
        </p:spPr>
      </p:pic>
      <p:sp>
        <p:nvSpPr>
          <p:cNvPr id="22" name="Freeform: Shape 21">
            <a:extLst>
              <a:ext uri="{FF2B5EF4-FFF2-40B4-BE49-F238E27FC236}">
                <a16:creationId xmlns:a16="http://schemas.microsoft.com/office/drawing/2014/main" xmlns="" id="{E6FFF64E-1FE4-4AE0-9D62-567AA183C1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4" name="Freeform 5">
            <a:extLst>
              <a:ext uri="{FF2B5EF4-FFF2-40B4-BE49-F238E27FC236}">
                <a16:creationId xmlns:a16="http://schemas.microsoft.com/office/drawing/2014/main" xmlns="" id="{9C80E52D-DE5C-4267-9C99-8741F2E42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Заголовок 1">
            <a:extLst>
              <a:ext uri="{FF2B5EF4-FFF2-40B4-BE49-F238E27FC236}">
                <a16:creationId xmlns:a16="http://schemas.microsoft.com/office/drawing/2014/main" xmlns="" id="{37EE258C-1AD6-4C48-AA87-2A2149B5CF2E}"/>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a:solidFill>
                  <a:schemeClr val="bg2"/>
                </a:solidFill>
                <a:latin typeface="+mj-lt"/>
                <a:ea typeface="+mj-ea"/>
                <a:cs typeface="+mj-cs"/>
              </a:rPr>
              <a:t>Orange skin flanges Con Flat</a:t>
            </a:r>
          </a:p>
        </p:txBody>
      </p:sp>
    </p:spTree>
    <p:extLst>
      <p:ext uri="{BB962C8B-B14F-4D97-AF65-F5344CB8AC3E}">
        <p14:creationId xmlns:p14="http://schemas.microsoft.com/office/powerpoint/2010/main" val="2090868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C2ABCE-2A36-47FE-AA04-0BB4A601707A}"/>
              </a:ext>
            </a:extLst>
          </p:cNvPr>
          <p:cNvSpPr>
            <a:spLocks noGrp="1"/>
          </p:cNvSpPr>
          <p:nvPr>
            <p:ph type="title"/>
          </p:nvPr>
        </p:nvSpPr>
        <p:spPr>
          <a:xfrm>
            <a:off x="1536502" y="625011"/>
            <a:ext cx="8761413" cy="706964"/>
          </a:xfrm>
        </p:spPr>
        <p:txBody>
          <a:bodyPr/>
          <a:lstStyle/>
          <a:p>
            <a:r>
              <a:rPr lang="en-US" dirty="0"/>
              <a:t>Deformation of copper seal</a:t>
            </a:r>
            <a:endParaRPr lang="ru-RU" dirty="0"/>
          </a:p>
        </p:txBody>
      </p:sp>
      <p:pic>
        <p:nvPicPr>
          <p:cNvPr id="5" name="Объект 4">
            <a:extLst>
              <a:ext uri="{FF2B5EF4-FFF2-40B4-BE49-F238E27FC236}">
                <a16:creationId xmlns:a16="http://schemas.microsoft.com/office/drawing/2014/main" xmlns="" id="{9C0AB012-3C0F-45CB-98CA-06EEC118D5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92" r="39905"/>
          <a:stretch/>
        </p:blipFill>
        <p:spPr>
          <a:xfrm>
            <a:off x="1480144" y="2991627"/>
            <a:ext cx="2230083" cy="3416300"/>
          </a:xfrm>
        </p:spPr>
      </p:pic>
      <p:sp>
        <p:nvSpPr>
          <p:cNvPr id="6" name="TextBox 5">
            <a:extLst>
              <a:ext uri="{FF2B5EF4-FFF2-40B4-BE49-F238E27FC236}">
                <a16:creationId xmlns:a16="http://schemas.microsoft.com/office/drawing/2014/main" xmlns="" id="{01413EB4-5B65-425A-92F8-D7D5095CC04A}"/>
              </a:ext>
            </a:extLst>
          </p:cNvPr>
          <p:cNvSpPr txBox="1"/>
          <p:nvPr/>
        </p:nvSpPr>
        <p:spPr>
          <a:xfrm>
            <a:off x="117475" y="2345296"/>
            <a:ext cx="5886548" cy="646331"/>
          </a:xfrm>
          <a:prstGeom prst="rect">
            <a:avLst/>
          </a:prstGeom>
          <a:noFill/>
        </p:spPr>
        <p:txBody>
          <a:bodyPr wrap="none" rtlCol="0">
            <a:spAutoFit/>
          </a:bodyPr>
          <a:lstStyle/>
          <a:p>
            <a:r>
              <a:rPr lang="en-US" dirty="0"/>
              <a:t>This picture presents a gasket connection between</a:t>
            </a:r>
          </a:p>
          <a:p>
            <a:r>
              <a:rPr lang="en-US" dirty="0"/>
              <a:t>two </a:t>
            </a:r>
            <a:r>
              <a:rPr lang="en-US" dirty="0" err="1"/>
              <a:t>Conflat</a:t>
            </a:r>
            <a:r>
              <a:rPr lang="en-US" dirty="0"/>
              <a:t> flanges with different knife edges</a:t>
            </a:r>
            <a:endParaRPr lang="ru-RU" dirty="0"/>
          </a:p>
        </p:txBody>
      </p:sp>
      <p:pic>
        <p:nvPicPr>
          <p:cNvPr id="8" name="Рисунок 7">
            <a:extLst>
              <a:ext uri="{FF2B5EF4-FFF2-40B4-BE49-F238E27FC236}">
                <a16:creationId xmlns:a16="http://schemas.microsoft.com/office/drawing/2014/main" xmlns="" id="{1A94A2F6-D169-464A-B147-8773EFCCF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2722" y="3637419"/>
            <a:ext cx="3421280" cy="2129696"/>
          </a:xfrm>
          <a:prstGeom prst="rect">
            <a:avLst/>
          </a:prstGeom>
        </p:spPr>
      </p:pic>
      <p:sp>
        <p:nvSpPr>
          <p:cNvPr id="9" name="TextBox 8">
            <a:extLst>
              <a:ext uri="{FF2B5EF4-FFF2-40B4-BE49-F238E27FC236}">
                <a16:creationId xmlns:a16="http://schemas.microsoft.com/office/drawing/2014/main" xmlns="" id="{42734EFF-9102-4E2A-BD73-4A35F766C2D8}"/>
              </a:ext>
            </a:extLst>
          </p:cNvPr>
          <p:cNvSpPr txBox="1"/>
          <p:nvPr/>
        </p:nvSpPr>
        <p:spPr>
          <a:xfrm>
            <a:off x="6581169" y="2256397"/>
            <a:ext cx="5610831" cy="646331"/>
          </a:xfrm>
          <a:prstGeom prst="rect">
            <a:avLst/>
          </a:prstGeom>
          <a:noFill/>
        </p:spPr>
        <p:txBody>
          <a:bodyPr wrap="none" rtlCol="0">
            <a:spAutoFit/>
          </a:bodyPr>
          <a:lstStyle/>
          <a:p>
            <a:r>
              <a:rPr lang="en-US" dirty="0"/>
              <a:t>This picture is presents pairing of DESY knife edge</a:t>
            </a:r>
          </a:p>
          <a:p>
            <a:r>
              <a:rPr lang="en-US" dirty="0"/>
              <a:t>with IST/TS 3669-2 knife edge.</a:t>
            </a:r>
            <a:endParaRPr lang="ru-RU" dirty="0"/>
          </a:p>
        </p:txBody>
      </p:sp>
    </p:spTree>
    <p:extLst>
      <p:ext uri="{BB962C8B-B14F-4D97-AF65-F5344CB8AC3E}">
        <p14:creationId xmlns:p14="http://schemas.microsoft.com/office/powerpoint/2010/main" val="99318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70C2B8F-6B1B-46D5-86E6-40F36C695F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5">
            <a:extLst>
              <a:ext uri="{FF2B5EF4-FFF2-40B4-BE49-F238E27FC236}">
                <a16:creationId xmlns:a16="http://schemas.microsoft.com/office/drawing/2014/main" xmlns="" id="{DB521824-592C-476A-AB0A-CA0C6D1F3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6" name="Freeform: Shape 15">
            <a:extLst>
              <a:ext uri="{FF2B5EF4-FFF2-40B4-BE49-F238E27FC236}">
                <a16:creationId xmlns:a16="http://schemas.microsoft.com/office/drawing/2014/main" xmlns="" id="{A2749EFA-8EE4-4EB8-9424-8E593B932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8" name="Freeform 5">
            <a:extLst>
              <a:ext uri="{FF2B5EF4-FFF2-40B4-BE49-F238E27FC236}">
                <a16:creationId xmlns:a16="http://schemas.microsoft.com/office/drawing/2014/main" xmlns="" id="{B5C860C9-D4F9-4350-80DA-0D1CD36C77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Заголовок 1">
            <a:extLst>
              <a:ext uri="{FF2B5EF4-FFF2-40B4-BE49-F238E27FC236}">
                <a16:creationId xmlns:a16="http://schemas.microsoft.com/office/drawing/2014/main" xmlns="" id="{E8846592-13C8-4E35-997A-537BB0E00AFE}"/>
              </a:ext>
            </a:extLst>
          </p:cNvPr>
          <p:cNvSpPr>
            <a:spLocks noGrp="1"/>
          </p:cNvSpPr>
          <p:nvPr>
            <p:ph type="title"/>
          </p:nvPr>
        </p:nvSpPr>
        <p:spPr>
          <a:xfrm>
            <a:off x="639098" y="629265"/>
            <a:ext cx="5132438" cy="857457"/>
          </a:xfrm>
        </p:spPr>
        <p:txBody>
          <a:bodyPr>
            <a:normAutofit/>
          </a:bodyPr>
          <a:lstStyle/>
          <a:p>
            <a:pPr algn="ctr"/>
            <a:r>
              <a:rPr lang="en-US" dirty="0">
                <a:solidFill>
                  <a:srgbClr val="EBEBEB"/>
                </a:solidFill>
              </a:rPr>
              <a:t>Conclusion</a:t>
            </a:r>
            <a:endParaRPr lang="ru-RU" dirty="0">
              <a:solidFill>
                <a:srgbClr val="EBEBEB"/>
              </a:solidFill>
            </a:endParaRPr>
          </a:p>
        </p:txBody>
      </p:sp>
      <p:pic>
        <p:nvPicPr>
          <p:cNvPr id="5" name="Объект 4">
            <a:extLst>
              <a:ext uri="{FF2B5EF4-FFF2-40B4-BE49-F238E27FC236}">
                <a16:creationId xmlns:a16="http://schemas.microsoft.com/office/drawing/2014/main" xmlns="" id="{063558D9-49E4-4F71-A6C3-A6E667C2A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36505" y="1343277"/>
            <a:ext cx="5585369" cy="4189026"/>
          </a:xfrm>
          <a:prstGeom prst="rect">
            <a:avLst/>
          </a:prstGeom>
        </p:spPr>
      </p:pic>
      <p:sp>
        <p:nvSpPr>
          <p:cNvPr id="20" name="Rectangle 19">
            <a:extLst>
              <a:ext uri="{FF2B5EF4-FFF2-40B4-BE49-F238E27FC236}">
                <a16:creationId xmlns:a16="http://schemas.microsoft.com/office/drawing/2014/main" xmlns="" id="{538A90C8-AE0E-4EBA-9AF8-EEDB20602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xmlns="" id="{4ACFE1FA-8608-63AB-C360-FE1A0B7ED84A}"/>
              </a:ext>
            </a:extLst>
          </p:cNvPr>
          <p:cNvSpPr>
            <a:spLocks noGrp="1"/>
          </p:cNvSpPr>
          <p:nvPr>
            <p:ph idx="1"/>
          </p:nvPr>
        </p:nvSpPr>
        <p:spPr>
          <a:xfrm>
            <a:off x="639098" y="1250302"/>
            <a:ext cx="5132439" cy="5131837"/>
          </a:xfrm>
        </p:spPr>
        <p:txBody>
          <a:bodyPr anchor="ctr">
            <a:normAutofit/>
          </a:bodyPr>
          <a:lstStyle/>
          <a:p>
            <a:r>
              <a:rPr lang="en-US" sz="1400" dirty="0">
                <a:solidFill>
                  <a:srgbClr val="FFFFFF"/>
                </a:solidFill>
              </a:rPr>
              <a:t>Thus, the installation and testing of regular sections of the Collider vacuum systems has a complex structure, based on the requirements:</a:t>
            </a:r>
            <a:endParaRPr lang="ru-RU" sz="1400" dirty="0">
              <a:solidFill>
                <a:srgbClr val="FFFFFF"/>
              </a:solidFill>
            </a:endParaRPr>
          </a:p>
          <a:p>
            <a:r>
              <a:rPr lang="en-US" sz="1400" dirty="0">
                <a:solidFill>
                  <a:srgbClr val="FFFFFF"/>
                </a:solidFill>
              </a:rPr>
              <a:t>• before designing, set the same angles of the teeth of the Con Flat flange;</a:t>
            </a:r>
            <a:endParaRPr lang="ru-RU" sz="1400" dirty="0">
              <a:solidFill>
                <a:srgbClr val="FFFFFF"/>
              </a:solidFill>
            </a:endParaRPr>
          </a:p>
          <a:p>
            <a:r>
              <a:rPr lang="en-US" sz="1400" dirty="0">
                <a:solidFill>
                  <a:srgbClr val="FFFFFF"/>
                </a:solidFill>
              </a:rPr>
              <a:t>• parts must be clean and free of coolant;</a:t>
            </a:r>
            <a:endParaRPr lang="ru-RU" sz="1400" dirty="0">
              <a:solidFill>
                <a:srgbClr val="FFFFFF"/>
              </a:solidFill>
            </a:endParaRPr>
          </a:p>
          <a:p>
            <a:r>
              <a:rPr lang="en-US" sz="1400" dirty="0">
                <a:solidFill>
                  <a:srgbClr val="FFFFFF"/>
                </a:solidFill>
              </a:rPr>
              <a:t>• anneal elements to remove water vapor. It is necessary to observe the temperature to eliminate tooth deformation and the appearance of peeling of steel and “orange skin” peeling of steel 316LN;</a:t>
            </a:r>
            <a:endParaRPr lang="ru-RU" sz="1400" dirty="0">
              <a:solidFill>
                <a:srgbClr val="FFFFFF"/>
              </a:solidFill>
            </a:endParaRPr>
          </a:p>
          <a:p>
            <a:r>
              <a:rPr lang="en-US" sz="1400" dirty="0">
                <a:solidFill>
                  <a:srgbClr val="FFFFFF"/>
                </a:solidFill>
              </a:rPr>
              <a:t>• scratches and other defects on the teeth of the Con Flat flange are also not allowed;</a:t>
            </a:r>
            <a:endParaRPr lang="ru-RU" sz="1400" dirty="0">
              <a:solidFill>
                <a:srgbClr val="FFFFFF"/>
              </a:solidFill>
            </a:endParaRPr>
          </a:p>
          <a:p>
            <a:r>
              <a:rPr lang="en-US" sz="1400" dirty="0">
                <a:solidFill>
                  <a:srgbClr val="FFFFFF"/>
                </a:solidFill>
              </a:rPr>
              <a:t>• observe vacuum hygiene requirements when assembling connections• uniform traction of bolted joints of specials is also important. tool.</a:t>
            </a:r>
          </a:p>
        </p:txBody>
      </p:sp>
    </p:spTree>
    <p:extLst>
      <p:ext uri="{BB962C8B-B14F-4D97-AF65-F5344CB8AC3E}">
        <p14:creationId xmlns:p14="http://schemas.microsoft.com/office/powerpoint/2010/main" val="13290835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EAFCDBC4-4B1B-411C-B98F-3BEA15E378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xmlns="" id="{9F0CD04C-4A8C-4FE0-B8DE-2DC2ECE55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F0FBB6E0-3B9D-4C56-B391-B43BF8D592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xmlns="" id="{6A1F9196-C052-4485-9213-4FA306850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xmlns="" id="{2CA75C3D-95F9-44F7-866A-710C7169CEA5}"/>
              </a:ext>
            </a:extLst>
          </p:cNvPr>
          <p:cNvSpPr>
            <a:spLocks noGrp="1"/>
          </p:cNvSpPr>
          <p:nvPr>
            <p:ph type="title"/>
          </p:nvPr>
        </p:nvSpPr>
        <p:spPr>
          <a:xfrm>
            <a:off x="3773434" y="3463855"/>
            <a:ext cx="3933522" cy="2211356"/>
          </a:xfrm>
        </p:spPr>
        <p:txBody>
          <a:bodyPr vert="horz" lIns="91440" tIns="45720" rIns="91440" bIns="45720" rtlCol="0" anchor="b">
            <a:noAutofit/>
          </a:bodyPr>
          <a:lstStyle/>
          <a:p>
            <a:r>
              <a:rPr lang="en-US" sz="4400" dirty="0"/>
              <a:t>thank you for your attention</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0749" y="763653"/>
            <a:ext cx="1728364" cy="2304485"/>
          </a:xfrm>
          <a:prstGeom prst="rect">
            <a:avLst/>
          </a:prstGeom>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96000" y="700958"/>
            <a:ext cx="1822408" cy="2429877"/>
          </a:xfr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3056" y="2930121"/>
            <a:ext cx="1562354" cy="2083138"/>
          </a:xfrm>
          <a:prstGeom prst="rect">
            <a:avLst/>
          </a:prstGeom>
        </p:spPr>
      </p:pic>
      <p:sp>
        <p:nvSpPr>
          <p:cNvPr id="7" name="TextBox 6"/>
          <p:cNvSpPr txBox="1"/>
          <p:nvPr/>
        </p:nvSpPr>
        <p:spPr>
          <a:xfrm>
            <a:off x="16053252" y="8907936"/>
            <a:ext cx="79382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u-RU" sz="1600" dirty="0"/>
          </a:p>
        </p:txBody>
      </p:sp>
      <p:sp>
        <p:nvSpPr>
          <p:cNvPr id="8" name="Rectangle 1"/>
          <p:cNvSpPr>
            <a:spLocks noChangeArrowheads="1"/>
          </p:cNvSpPr>
          <p:nvPr/>
        </p:nvSpPr>
        <p:spPr bwMode="auto">
          <a:xfrm>
            <a:off x="7706956" y="5118671"/>
            <a:ext cx="3416656" cy="897690"/>
          </a:xfrm>
          <a:prstGeom prst="rect">
            <a:avLst/>
          </a:prstGeom>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chemeClr val="bg1"/>
                </a:solidFill>
                <a:effectLst/>
                <a:latin typeface="inherit"/>
              </a:rPr>
              <a:t>A</a:t>
            </a:r>
            <a:r>
              <a:rPr kumimoji="0" lang="ru-RU" altLang="ru-RU" sz="2000" b="0" i="0" u="none" strike="noStrike" cap="none" normalizeH="0" baseline="0" dirty="0" err="1" smtClean="0">
                <a:ln>
                  <a:noFill/>
                </a:ln>
                <a:solidFill>
                  <a:schemeClr val="bg1"/>
                </a:solidFill>
                <a:effectLst/>
                <a:latin typeface="inherit"/>
              </a:rPr>
              <a:t>uthors</a:t>
            </a:r>
            <a:r>
              <a:rPr kumimoji="0" lang="ru-RU" altLang="ru-RU" sz="2000" b="0" i="0" u="none" strike="noStrike" cap="none" normalizeH="0" baseline="0" dirty="0" smtClean="0">
                <a:ln>
                  <a:noFill/>
                </a:ln>
                <a:solidFill>
                  <a:schemeClr val="bg1"/>
                </a:solidFill>
                <a:effectLst/>
                <a:latin typeface="inherit"/>
              </a:rPr>
              <a:t>: </a:t>
            </a:r>
            <a:r>
              <a:rPr kumimoji="0" lang="en-US" altLang="ru-RU" sz="2000" b="0" i="0" u="none" strike="noStrike" cap="none" normalizeH="0" baseline="0" dirty="0" err="1" smtClean="0">
                <a:ln>
                  <a:noFill/>
                </a:ln>
                <a:solidFill>
                  <a:schemeClr val="bg1"/>
                </a:solidFill>
                <a:effectLst/>
                <a:latin typeface="inherit"/>
              </a:rPr>
              <a:t>Pogodin</a:t>
            </a:r>
            <a:r>
              <a:rPr kumimoji="0" lang="en-US" altLang="ru-RU" sz="2000" b="0" i="0" u="none" strike="noStrike" cap="none" normalizeH="0" dirty="0" smtClean="0">
                <a:ln>
                  <a:noFill/>
                </a:ln>
                <a:solidFill>
                  <a:schemeClr val="bg1"/>
                </a:solidFill>
                <a:effectLst/>
                <a:latin typeface="inherit"/>
              </a:rPr>
              <a:t> </a:t>
            </a:r>
            <a:r>
              <a:rPr kumimoji="0" lang="en-US" altLang="ru-RU" sz="2000" b="0" i="0" u="none" strike="noStrike" cap="none" normalizeH="0" dirty="0" err="1" smtClean="0">
                <a:ln>
                  <a:noFill/>
                </a:ln>
                <a:solidFill>
                  <a:schemeClr val="bg1"/>
                </a:solidFill>
                <a:effectLst/>
                <a:latin typeface="inherit"/>
              </a:rPr>
              <a:t>Alexandr</a:t>
            </a:r>
            <a:endParaRPr kumimoji="0" lang="en-US" altLang="ru-RU" sz="2000" b="0" i="0" u="none" strike="noStrike" cap="none" normalizeH="0" dirty="0" smtClean="0">
              <a:ln>
                <a:noFill/>
              </a:ln>
              <a:solidFill>
                <a:schemeClr val="bg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2000" dirty="0">
                <a:solidFill>
                  <a:schemeClr val="bg1"/>
                </a:solidFill>
                <a:latin typeface="inherit"/>
              </a:rPr>
              <a:t> </a:t>
            </a:r>
            <a:r>
              <a:rPr lang="en-US" altLang="ru-RU" sz="2000" dirty="0" smtClean="0">
                <a:solidFill>
                  <a:schemeClr val="bg1"/>
                </a:solidFill>
                <a:latin typeface="inherit"/>
              </a:rPr>
              <a:t>              </a:t>
            </a:r>
            <a:r>
              <a:rPr lang="en-US" altLang="ru-RU" sz="2000" dirty="0" err="1" smtClean="0">
                <a:solidFill>
                  <a:schemeClr val="bg1"/>
                </a:solidFill>
                <a:latin typeface="inherit"/>
              </a:rPr>
              <a:t>Svidetelev</a:t>
            </a:r>
            <a:r>
              <a:rPr lang="en-US" altLang="ru-RU" sz="2000" dirty="0" smtClean="0">
                <a:solidFill>
                  <a:schemeClr val="bg1"/>
                </a:solidFill>
                <a:latin typeface="inherit"/>
              </a:rPr>
              <a:t> Alexey</a:t>
            </a: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2000" dirty="0">
                <a:solidFill>
                  <a:schemeClr val="bg1"/>
                </a:solidFill>
                <a:latin typeface="inherit"/>
              </a:rPr>
              <a:t> </a:t>
            </a:r>
            <a:r>
              <a:rPr lang="en-US" altLang="ru-RU" sz="2000" dirty="0" smtClean="0">
                <a:solidFill>
                  <a:schemeClr val="bg1"/>
                </a:solidFill>
                <a:latin typeface="inherit"/>
              </a:rPr>
              <a:t>              </a:t>
            </a:r>
            <a:r>
              <a:rPr lang="en-US" altLang="ru-RU" sz="2000" dirty="0" err="1" smtClean="0">
                <a:solidFill>
                  <a:schemeClr val="bg1"/>
                </a:solidFill>
                <a:latin typeface="inherit"/>
              </a:rPr>
              <a:t>Galimov</a:t>
            </a:r>
            <a:r>
              <a:rPr lang="en-US" altLang="ru-RU" sz="2000" dirty="0" smtClean="0">
                <a:solidFill>
                  <a:schemeClr val="bg1"/>
                </a:solidFill>
                <a:latin typeface="inherit"/>
              </a:rPr>
              <a:t> </a:t>
            </a:r>
            <a:r>
              <a:rPr lang="en-US" altLang="ru-RU" sz="2000" dirty="0" err="1" smtClean="0">
                <a:solidFill>
                  <a:schemeClr val="bg1"/>
                </a:solidFill>
                <a:latin typeface="inherit"/>
              </a:rPr>
              <a:t>Artem</a:t>
            </a:r>
            <a:r>
              <a:rPr lang="en-US" altLang="ru-RU" sz="2000" dirty="0" smtClean="0">
                <a:solidFill>
                  <a:srgbClr val="202124"/>
                </a:solidFill>
                <a:latin typeface="inherit"/>
              </a:rPr>
              <a:t>     </a:t>
            </a:r>
            <a:r>
              <a:rPr kumimoji="0" lang="ru-RU" altLang="ru-RU" sz="700" b="0" i="0" u="none" strike="noStrike" cap="none" normalizeH="0" baseline="0" dirty="0" smtClean="0">
                <a:ln>
                  <a:noFill/>
                </a:ln>
                <a:solidFill>
                  <a:schemeClr val="tx1"/>
                </a:solidFill>
                <a:effectLst/>
              </a:rPr>
              <a:t> </a:t>
            </a:r>
            <a:r>
              <a:rPr kumimoji="0" lang="en-US" altLang="ru-RU" sz="700" b="0" i="0" u="none" strike="noStrike" cap="none" normalizeH="0" baseline="0" dirty="0" smtClean="0">
                <a:ln>
                  <a:noFill/>
                </a:ln>
                <a:solidFill>
                  <a:schemeClr val="tx1"/>
                </a:solidFill>
                <a:effectLst/>
              </a:rPr>
              <a:t> </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6335" y="571500"/>
            <a:ext cx="1717898" cy="2290531"/>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1886" y="1434810"/>
            <a:ext cx="3068140" cy="1725829"/>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002" y="4020021"/>
            <a:ext cx="1647975" cy="2197300"/>
          </a:xfrm>
          <a:prstGeom prst="rect">
            <a:avLst/>
          </a:prstGeom>
        </p:spPr>
      </p:pic>
    </p:spTree>
    <p:extLst>
      <p:ext uri="{BB962C8B-B14F-4D97-AF65-F5344CB8AC3E}">
        <p14:creationId xmlns:p14="http://schemas.microsoft.com/office/powerpoint/2010/main" val="2695835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27</TotalTime>
  <Words>309</Words>
  <Application>Microsoft Office PowerPoint</Application>
  <PresentationFormat>Широкоэкранный</PresentationFormat>
  <Paragraphs>24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Century Gothic</vt:lpstr>
      <vt:lpstr>inherit</vt:lpstr>
      <vt:lpstr>Wingdings 3</vt:lpstr>
      <vt:lpstr>Ион (конференц-зал)</vt:lpstr>
      <vt:lpstr>Installation and testing of regular sections of the NICA Collider beam chamber</vt:lpstr>
      <vt:lpstr>Презентация PowerPoint</vt:lpstr>
      <vt:lpstr>The collider structure includes two rings converging at two meeting points. This allows the beams to move towards each other for a long time and interact with each other only where the apertures of the rings converge. In these areas there are detectors that record the decay products of particles as a result of their interaction. There are two main detectors in the collider: MPD (MultiPurpose Detector) and SPD (Spin Physics Detector).</vt:lpstr>
      <vt:lpstr>The pumping system of the beam chamber consists of preliminary pumping and ultra-high vacuum pumping posts.  Ultra-high-vacuum pumping stations ensure a working vacuum in the accelerator chamber at a level no worse than 2x10^(-9) Pa</vt:lpstr>
      <vt:lpstr>Mass spectrum of lens L-19 + ultra-high vacuum post</vt:lpstr>
      <vt:lpstr>Orange skin flanges Con Flat</vt:lpstr>
      <vt:lpstr>Deformation of copper seal</vt:lpstr>
      <vt:lpstr>Conclusion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and testing of regular sections of the NICA Collider beam chamber</dc:title>
  <dc:creator>я</dc:creator>
  <cp:lastModifiedBy>GrPc33</cp:lastModifiedBy>
  <cp:revision>6</cp:revision>
  <dcterms:created xsi:type="dcterms:W3CDTF">2024-06-07T10:58:12Z</dcterms:created>
  <dcterms:modified xsi:type="dcterms:W3CDTF">2024-06-14T05:38:09Z</dcterms:modified>
</cp:coreProperties>
</file>