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87" r:id="rId3"/>
    <p:sldId id="294" r:id="rId4"/>
    <p:sldId id="295" r:id="rId5"/>
    <p:sldId id="296" r:id="rId6"/>
    <p:sldId id="298" r:id="rId7"/>
    <p:sldId id="299" r:id="rId8"/>
    <p:sldId id="297" r:id="rId9"/>
    <p:sldId id="289" r:id="rId10"/>
    <p:sldId id="261" r:id="rId11"/>
    <p:sldId id="303" r:id="rId12"/>
    <p:sldId id="304" r:id="rId13"/>
    <p:sldId id="300" r:id="rId14"/>
    <p:sldId id="306" r:id="rId15"/>
    <p:sldId id="262" r:id="rId16"/>
    <p:sldId id="305" r:id="rId17"/>
    <p:sldId id="307" r:id="rId18"/>
    <p:sldId id="315" r:id="rId19"/>
    <p:sldId id="313" r:id="rId20"/>
    <p:sldId id="312" r:id="rId21"/>
    <p:sldId id="314" r:id="rId22"/>
    <p:sldId id="260" r:id="rId23"/>
    <p:sldId id="309" r:id="rId24"/>
    <p:sldId id="308" r:id="rId25"/>
    <p:sldId id="310" r:id="rId26"/>
    <p:sldId id="311" r:id="rId27"/>
    <p:sldId id="316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D1F21-E5FC-46A0-BE86-17FE5A01BF51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B1F74-3900-46A2-ABFC-86512A566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3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36C2-09F6-43CE-87AA-983F8F88EA32}" type="datetime1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6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426F-883B-48EE-85D3-1AE8CB6A440D}" type="datetime1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2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C503-F615-4234-894F-84A0A2E6CD10}" type="datetime1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1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E18E-E76E-4667-9A2D-F8891A5839C4}" type="datetime1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0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1212-B79F-4996-8562-104E49847BD1}" type="datetime1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06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4C5F-4432-4C69-B79F-915C3B930D4E}" type="datetime1">
              <a:rPr lang="ru-RU" smtClean="0"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4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1B92-85AA-4BC4-9319-59E1A25891AA}" type="datetime1">
              <a:rPr lang="ru-RU" smtClean="0"/>
              <a:t>14.06.2024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06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55D0-C90E-441E-BAF5-57761628D17F}" type="datetime1">
              <a:rPr lang="ru-RU" smtClean="0"/>
              <a:t>14.06.2024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3C96797F-F5C2-4B8A-BBDE-E6C708B11F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70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B912-DBDE-4C9D-9CA1-80872692C149}" type="datetime1">
              <a:rPr lang="ru-RU" smtClean="0"/>
              <a:t>14.06.2024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25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C610-AAAE-4B98-B19C-A4071EE78FC5}" type="datetime1">
              <a:rPr lang="ru-RU" smtClean="0"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97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B497-288F-46E2-BAD6-A3DFA5573860}" type="datetime1">
              <a:rPr lang="ru-RU" smtClean="0"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4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 t="-2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3E9C-9C44-41E6-A412-318F15DDAF43}" type="datetime1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6797F-F5C2-4B8A-BBDE-E6C708B11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03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2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442" y="875385"/>
            <a:ext cx="9647853" cy="2387600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Data Processing at the LHC. Corrections &amp; Systematic Effects</a:t>
            </a:r>
            <a:endParaRPr lang="ru-RU" sz="8000" dirty="0"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253" y="3548693"/>
            <a:ext cx="5162204" cy="398390"/>
          </a:xfrm>
        </p:spPr>
        <p:txBody>
          <a:bodyPr>
            <a:noAutofit/>
          </a:bodyPr>
          <a:lstStyle/>
          <a:p>
            <a:r>
              <a:rPr lang="en-US" sz="32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V. </a:t>
            </a:r>
            <a:r>
              <a:rPr lang="en-US" sz="3200" u="sng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Shalaev</a:t>
            </a:r>
            <a:endParaRPr lang="en-US" sz="32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sz="32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(vladislav.shalaev@cern.ch)</a:t>
            </a:r>
            <a:endParaRPr lang="ru-RU" sz="3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8829" y="6334780"/>
            <a:ext cx="1246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atang" panose="02030600000101010101" pitchFamily="18" charset="-127"/>
                <a:ea typeface="Batang" panose="02030600000101010101" pitchFamily="18" charset="-127"/>
              </a:rPr>
              <a:t>JINR Association of Young Scientists and Specialists Conference "Alushta-2024"</a:t>
            </a:r>
            <a:endParaRPr lang="ru-RU" sz="2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171" y="4848544"/>
            <a:ext cx="4132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Alushta</a:t>
            </a:r>
            <a:r>
              <a:rPr lang="ru-RU" sz="32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en-US" sz="32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13</a:t>
            </a:r>
            <a:r>
              <a:rPr lang="ru-RU" sz="32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32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June</a:t>
            </a:r>
            <a:r>
              <a:rPr lang="ru-RU" sz="32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2024</a:t>
            </a:r>
            <a:endParaRPr lang="ru-RU" sz="3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30" name="Picture 6" descr="About Interactions | Intera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623" y="1708416"/>
            <a:ext cx="3098630" cy="174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MS-doc-3045-v3: CM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006" y="81795"/>
            <a:ext cx="1693863" cy="169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9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Pileup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684" y="1"/>
            <a:ext cx="1049522" cy="59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296" y="666399"/>
                <a:ext cx="708474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Origin</a:t>
                </a:r>
                <a:r>
                  <a:rPr lang="en-US" sz="2800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𝑖𝑛𝑠𝑡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Bunch crossing </a:t>
                </a:r>
                <a:r>
                  <a:rPr lang="en-US" sz="2800" dirty="0" smtClean="0">
                    <a:ea typeface="Batang" panose="02030600000101010101"/>
                  </a:rPr>
                  <a:t>(</a:t>
                </a:r>
                <a:r>
                  <a:rPr lang="en-US" sz="2800" dirty="0">
                    <a:ea typeface="Batang" panose="02030600000101010101"/>
                  </a:rPr>
                  <a:t>BX</a:t>
                </a:r>
                <a:r>
                  <a:rPr lang="en-US" sz="2800" dirty="0" smtClean="0">
                    <a:ea typeface="Batang" panose="02030600000101010101"/>
                  </a:rPr>
                  <a:t>)</a:t>
                </a:r>
                <a:r>
                  <a:rPr lang="en-US" sz="2800" dirty="0" smtClean="0"/>
                  <a:t> every </a:t>
                </a:r>
                <a:r>
                  <a:rPr lang="en-US" sz="2800" b="1" dirty="0" smtClean="0"/>
                  <a:t>25 ns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latin typeface="Cambria Math" panose="02040503050406030204" pitchFamily="18" charset="0"/>
                    <a:ea typeface="Batang" panose="02030600000101010101"/>
                  </a:rPr>
                  <a:t>~</a:t>
                </a:r>
                <a:r>
                  <a:rPr lang="en-US" sz="2800" dirty="0" smtClean="0">
                    <a:latin typeface="Cambria Math" panose="02040503050406030204" pitchFamily="18" charset="0"/>
                    <a:ea typeface="Batang" panose="02030600000101010101"/>
                  </a:rPr>
                  <a:t> </a:t>
                </a:r>
                <a:r>
                  <a:rPr lang="en-US" sz="2800" b="1" dirty="0" smtClean="0">
                    <a:ea typeface="Batang" panose="02030600000101010101"/>
                  </a:rPr>
                  <a:t>60-70 </a:t>
                </a:r>
                <a:r>
                  <a:rPr lang="en-US" sz="2800" dirty="0" smtClean="0">
                    <a:ea typeface="Batang" panose="02030600000101010101"/>
                  </a:rPr>
                  <a:t>pp-collisions per BX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>
                    <a:ea typeface="Batang" panose="02030600000101010101"/>
                  </a:rPr>
                  <a:t>60</a:t>
                </a:r>
                <a:r>
                  <a:rPr lang="en-US" sz="2800" dirty="0" smtClean="0">
                    <a:ea typeface="Batang" panose="02030600000101010101"/>
                  </a:rPr>
                  <a:t> charged particles per pp-collision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6" y="666399"/>
                <a:ext cx="7084741" cy="1815882"/>
              </a:xfrm>
              <a:prstGeom prst="rect">
                <a:avLst/>
              </a:prstGeom>
              <a:blipFill>
                <a:blip r:embed="rId3"/>
                <a:stretch>
                  <a:fillRect l="-1807" t="-3020" b="-8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9854" y="2482281"/>
                <a:ext cx="5441795" cy="96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800" b="1" dirty="0" smtClean="0">
                    <a:ea typeface="Batang" panose="02030600000101010101"/>
                  </a:rPr>
                  <a:t>1500-2000</a:t>
                </a:r>
                <a:r>
                  <a:rPr lang="en-US" sz="2800" dirty="0" smtClean="0">
                    <a:ea typeface="Batang" panose="02030600000101010101"/>
                  </a:rPr>
                  <a:t> </a:t>
                </a:r>
                <a:r>
                  <a:rPr lang="en-US" sz="2800" dirty="0">
                    <a:ea typeface="Batang" panose="02030600000101010101"/>
                  </a:rPr>
                  <a:t>charged particles per BX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Batang" panose="02030600000101010101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Batang" panose="02030600000101010101"/>
                          </a:rPr>
                          <m:t>𝟏𝟎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Batang" panose="02030600000101010101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en-US" sz="2800" dirty="0">
                    <a:ea typeface="Batang" panose="02030600000101010101"/>
                  </a:rPr>
                  <a:t> per </a:t>
                </a:r>
                <a:r>
                  <a:rPr lang="en-US" sz="2800" dirty="0" smtClean="0">
                    <a:ea typeface="Batang" panose="02030600000101010101"/>
                  </a:rPr>
                  <a:t>second</a:t>
                </a:r>
                <a:endParaRPr lang="en-US" sz="2800" dirty="0">
                  <a:ea typeface="Batang" panose="02030600000101010101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54" y="2482281"/>
                <a:ext cx="5441795" cy="963854"/>
              </a:xfrm>
              <a:prstGeom prst="rect">
                <a:avLst/>
              </a:prstGeom>
              <a:blipFill>
                <a:blip r:embed="rId4"/>
                <a:stretch>
                  <a:fillRect t="-5696" r="-2800" b="-177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10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1472"/>
            <a:ext cx="5393391" cy="323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Pileup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684" y="1"/>
            <a:ext cx="1049522" cy="59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296" y="666399"/>
                <a:ext cx="708474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Origin</a:t>
                </a:r>
                <a:r>
                  <a:rPr lang="en-US" sz="2800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𝑖𝑛𝑠𝑡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Bunch crossing </a:t>
                </a:r>
                <a:r>
                  <a:rPr lang="en-US" sz="2800" dirty="0" smtClean="0">
                    <a:ea typeface="Batang" panose="02030600000101010101"/>
                  </a:rPr>
                  <a:t>(</a:t>
                </a:r>
                <a:r>
                  <a:rPr lang="en-US" sz="2800" dirty="0">
                    <a:ea typeface="Batang" panose="02030600000101010101"/>
                  </a:rPr>
                  <a:t>BX</a:t>
                </a:r>
                <a:r>
                  <a:rPr lang="en-US" sz="2800" dirty="0" smtClean="0">
                    <a:ea typeface="Batang" panose="02030600000101010101"/>
                  </a:rPr>
                  <a:t>)</a:t>
                </a:r>
                <a:r>
                  <a:rPr lang="en-US" sz="2800" dirty="0" smtClean="0"/>
                  <a:t> every </a:t>
                </a:r>
                <a:r>
                  <a:rPr lang="en-US" sz="2800" b="1" dirty="0" smtClean="0"/>
                  <a:t>25 ns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latin typeface="Cambria Math" panose="02040503050406030204" pitchFamily="18" charset="0"/>
                    <a:ea typeface="Batang" panose="02030600000101010101"/>
                  </a:rPr>
                  <a:t>~</a:t>
                </a:r>
                <a:r>
                  <a:rPr lang="en-US" sz="2800" dirty="0" smtClean="0">
                    <a:latin typeface="Cambria Math" panose="02040503050406030204" pitchFamily="18" charset="0"/>
                    <a:ea typeface="Batang" panose="02030600000101010101"/>
                  </a:rPr>
                  <a:t> </a:t>
                </a:r>
                <a:r>
                  <a:rPr lang="en-US" sz="2800" b="1" dirty="0" smtClean="0">
                    <a:ea typeface="Batang" panose="02030600000101010101"/>
                  </a:rPr>
                  <a:t>60-70 </a:t>
                </a:r>
                <a:r>
                  <a:rPr lang="en-US" sz="2800" dirty="0" smtClean="0">
                    <a:ea typeface="Batang" panose="02030600000101010101"/>
                  </a:rPr>
                  <a:t>pp-collisions per BX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>
                    <a:ea typeface="Batang" panose="02030600000101010101"/>
                  </a:rPr>
                  <a:t>60</a:t>
                </a:r>
                <a:r>
                  <a:rPr lang="en-US" sz="2800" dirty="0" smtClean="0">
                    <a:ea typeface="Batang" panose="02030600000101010101"/>
                  </a:rPr>
                  <a:t> charged particles per pp-collision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6" y="666399"/>
                <a:ext cx="7084741" cy="1815882"/>
              </a:xfrm>
              <a:prstGeom prst="rect">
                <a:avLst/>
              </a:prstGeom>
              <a:blipFill>
                <a:blip r:embed="rId3"/>
                <a:stretch>
                  <a:fillRect l="-1807" t="-3020" b="-8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9854" y="2482281"/>
                <a:ext cx="5441795" cy="96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800" b="1" dirty="0" smtClean="0">
                    <a:ea typeface="Batang" panose="02030600000101010101"/>
                  </a:rPr>
                  <a:t>1500-2000</a:t>
                </a:r>
                <a:r>
                  <a:rPr lang="en-US" sz="2800" dirty="0" smtClean="0">
                    <a:ea typeface="Batang" panose="02030600000101010101"/>
                  </a:rPr>
                  <a:t> </a:t>
                </a:r>
                <a:r>
                  <a:rPr lang="en-US" sz="2800" dirty="0">
                    <a:ea typeface="Batang" panose="02030600000101010101"/>
                  </a:rPr>
                  <a:t>charged particles per BX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Batang" panose="02030600000101010101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Batang" panose="02030600000101010101"/>
                          </a:rPr>
                          <m:t>𝟏𝟎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Batang" panose="02030600000101010101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en-US" sz="2800" dirty="0">
                    <a:ea typeface="Batang" panose="02030600000101010101"/>
                  </a:rPr>
                  <a:t> per </a:t>
                </a:r>
                <a:r>
                  <a:rPr lang="en-US" sz="2800" dirty="0" smtClean="0">
                    <a:ea typeface="Batang" panose="02030600000101010101"/>
                  </a:rPr>
                  <a:t>second</a:t>
                </a:r>
                <a:endParaRPr lang="en-US" sz="2800" dirty="0">
                  <a:ea typeface="Batang" panose="02030600000101010101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54" y="2482281"/>
                <a:ext cx="5441795" cy="963854"/>
              </a:xfrm>
              <a:prstGeom prst="rect">
                <a:avLst/>
              </a:prstGeom>
              <a:blipFill>
                <a:blip r:embed="rId4"/>
                <a:stretch>
                  <a:fillRect t="-5696" r="-2800" b="-177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11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1472"/>
            <a:ext cx="5393391" cy="32365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0867" y="615133"/>
            <a:ext cx="60367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Correction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: Average pileup is reweighted in MC in according with Data </a:t>
            </a:r>
            <a:endParaRPr lang="en-US" sz="2800" dirty="0" smtClean="0">
              <a:ea typeface="Batang" panose="02030600000101010101"/>
            </a:endParaRPr>
          </a:p>
        </p:txBody>
      </p:sp>
    </p:spTree>
    <p:extLst>
      <p:ext uri="{BB962C8B-B14F-4D97-AF65-F5344CB8AC3E}">
        <p14:creationId xmlns:p14="http://schemas.microsoft.com/office/powerpoint/2010/main" val="9178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Pileup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684" y="1"/>
            <a:ext cx="1049522" cy="59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296" y="666399"/>
                <a:ext cx="708474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Origin</a:t>
                </a:r>
                <a:r>
                  <a:rPr lang="en-US" sz="2800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𝑖𝑛𝑠𝑡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Bunch crossing </a:t>
                </a:r>
                <a:r>
                  <a:rPr lang="en-US" sz="2800" dirty="0" smtClean="0">
                    <a:ea typeface="Batang" panose="02030600000101010101"/>
                  </a:rPr>
                  <a:t>(</a:t>
                </a:r>
                <a:r>
                  <a:rPr lang="en-US" sz="2800" dirty="0">
                    <a:ea typeface="Batang" panose="02030600000101010101"/>
                  </a:rPr>
                  <a:t>BX</a:t>
                </a:r>
                <a:r>
                  <a:rPr lang="en-US" sz="2800" dirty="0" smtClean="0">
                    <a:ea typeface="Batang" panose="02030600000101010101"/>
                  </a:rPr>
                  <a:t>)</a:t>
                </a:r>
                <a:r>
                  <a:rPr lang="en-US" sz="2800" dirty="0" smtClean="0"/>
                  <a:t> every </a:t>
                </a:r>
                <a:r>
                  <a:rPr lang="en-US" sz="2800" b="1" dirty="0" smtClean="0"/>
                  <a:t>25 ns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latin typeface="Cambria Math" panose="02040503050406030204" pitchFamily="18" charset="0"/>
                    <a:ea typeface="Batang" panose="02030600000101010101"/>
                  </a:rPr>
                  <a:t>~</a:t>
                </a:r>
                <a:r>
                  <a:rPr lang="en-US" sz="2800" dirty="0" smtClean="0">
                    <a:latin typeface="Cambria Math" panose="02040503050406030204" pitchFamily="18" charset="0"/>
                    <a:ea typeface="Batang" panose="02030600000101010101"/>
                  </a:rPr>
                  <a:t> </a:t>
                </a:r>
                <a:r>
                  <a:rPr lang="en-US" sz="2800" b="1" dirty="0" smtClean="0">
                    <a:ea typeface="Batang" panose="02030600000101010101"/>
                  </a:rPr>
                  <a:t>60-70 </a:t>
                </a:r>
                <a:r>
                  <a:rPr lang="en-US" sz="2800" dirty="0" smtClean="0">
                    <a:ea typeface="Batang" panose="02030600000101010101"/>
                  </a:rPr>
                  <a:t>pp-collisions per BX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>
                    <a:ea typeface="Batang" panose="02030600000101010101"/>
                  </a:rPr>
                  <a:t>60</a:t>
                </a:r>
                <a:r>
                  <a:rPr lang="en-US" sz="2800" dirty="0" smtClean="0">
                    <a:ea typeface="Batang" panose="02030600000101010101"/>
                  </a:rPr>
                  <a:t> charged particles per pp-collision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6" y="666399"/>
                <a:ext cx="7084741" cy="1815882"/>
              </a:xfrm>
              <a:prstGeom prst="rect">
                <a:avLst/>
              </a:prstGeom>
              <a:blipFill>
                <a:blip r:embed="rId3"/>
                <a:stretch>
                  <a:fillRect l="-1807" t="-3020" b="-8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9854" y="2482281"/>
                <a:ext cx="5441795" cy="96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800" b="1" dirty="0" smtClean="0">
                    <a:ea typeface="Batang" panose="02030600000101010101"/>
                  </a:rPr>
                  <a:t>1500-2000</a:t>
                </a:r>
                <a:r>
                  <a:rPr lang="en-US" sz="2800" dirty="0" smtClean="0">
                    <a:ea typeface="Batang" panose="02030600000101010101"/>
                  </a:rPr>
                  <a:t> </a:t>
                </a:r>
                <a:r>
                  <a:rPr lang="en-US" sz="2800" dirty="0">
                    <a:ea typeface="Batang" panose="02030600000101010101"/>
                  </a:rPr>
                  <a:t>charged particles per BX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Batang" panose="02030600000101010101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Batang" panose="02030600000101010101"/>
                          </a:rPr>
                          <m:t>𝟏𝟎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Batang" panose="02030600000101010101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en-US" sz="2800" dirty="0">
                    <a:ea typeface="Batang" panose="02030600000101010101"/>
                  </a:rPr>
                  <a:t> per </a:t>
                </a:r>
                <a:r>
                  <a:rPr lang="en-US" sz="2800" dirty="0" smtClean="0">
                    <a:ea typeface="Batang" panose="02030600000101010101"/>
                  </a:rPr>
                  <a:t>second</a:t>
                </a:r>
                <a:endParaRPr lang="en-US" sz="2800" dirty="0">
                  <a:ea typeface="Batang" panose="02030600000101010101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54" y="2482281"/>
                <a:ext cx="5441795" cy="963854"/>
              </a:xfrm>
              <a:prstGeom prst="rect">
                <a:avLst/>
              </a:prstGeom>
              <a:blipFill>
                <a:blip r:embed="rId4"/>
                <a:stretch>
                  <a:fillRect t="-5696" r="-2800" b="-177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12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1472"/>
            <a:ext cx="5393391" cy="32365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0867" y="615133"/>
            <a:ext cx="60367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Correction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: Average pileup is reweighted in MC in according with Data </a:t>
            </a:r>
            <a:endParaRPr lang="en-US" sz="2800" dirty="0" smtClean="0">
              <a:ea typeface="Batang" panose="02030600000101010101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0867" y="2212469"/>
            <a:ext cx="6036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Uncertainty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: Variation of Minimum biased events XS</a:t>
            </a:r>
            <a:endParaRPr lang="en-US" sz="2800" dirty="0" smtClean="0">
              <a:ea typeface="Batang" panose="02030600000101010101"/>
            </a:endParaRPr>
          </a:p>
        </p:txBody>
      </p:sp>
    </p:spTree>
    <p:extLst>
      <p:ext uri="{BB962C8B-B14F-4D97-AF65-F5344CB8AC3E}">
        <p14:creationId xmlns:p14="http://schemas.microsoft.com/office/powerpoint/2010/main" val="17496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Pileup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684" y="1"/>
            <a:ext cx="1049522" cy="59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296" y="666399"/>
                <a:ext cx="708474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Origin</a:t>
                </a:r>
                <a:r>
                  <a:rPr lang="en-US" sz="2800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𝑖𝑛𝑠𝑡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Bunch crossing </a:t>
                </a:r>
                <a:r>
                  <a:rPr lang="en-US" sz="2800" dirty="0" smtClean="0">
                    <a:ea typeface="Batang" panose="02030600000101010101"/>
                  </a:rPr>
                  <a:t>(</a:t>
                </a:r>
                <a:r>
                  <a:rPr lang="en-US" sz="2800" dirty="0">
                    <a:ea typeface="Batang" panose="02030600000101010101"/>
                  </a:rPr>
                  <a:t>BX</a:t>
                </a:r>
                <a:r>
                  <a:rPr lang="en-US" sz="2800" dirty="0" smtClean="0">
                    <a:ea typeface="Batang" panose="02030600000101010101"/>
                  </a:rPr>
                  <a:t>)</a:t>
                </a:r>
                <a:r>
                  <a:rPr lang="en-US" sz="2800" dirty="0" smtClean="0"/>
                  <a:t> every </a:t>
                </a:r>
                <a:r>
                  <a:rPr lang="en-US" sz="2800" b="1" dirty="0" smtClean="0"/>
                  <a:t>25 ns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latin typeface="Cambria Math" panose="02040503050406030204" pitchFamily="18" charset="0"/>
                    <a:ea typeface="Batang" panose="02030600000101010101"/>
                  </a:rPr>
                  <a:t>~</a:t>
                </a:r>
                <a:r>
                  <a:rPr lang="en-US" sz="2800" dirty="0" smtClean="0">
                    <a:latin typeface="Cambria Math" panose="02040503050406030204" pitchFamily="18" charset="0"/>
                    <a:ea typeface="Batang" panose="02030600000101010101"/>
                  </a:rPr>
                  <a:t> </a:t>
                </a:r>
                <a:r>
                  <a:rPr lang="en-US" sz="2800" b="1" dirty="0" smtClean="0">
                    <a:ea typeface="Batang" panose="02030600000101010101"/>
                  </a:rPr>
                  <a:t>60-70 </a:t>
                </a:r>
                <a:r>
                  <a:rPr lang="en-US" sz="2800" dirty="0" smtClean="0">
                    <a:ea typeface="Batang" panose="02030600000101010101"/>
                  </a:rPr>
                  <a:t>pp-collisions per BX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>
                    <a:ea typeface="Batang" panose="02030600000101010101"/>
                  </a:rPr>
                  <a:t>60</a:t>
                </a:r>
                <a:r>
                  <a:rPr lang="en-US" sz="2800" dirty="0" smtClean="0">
                    <a:ea typeface="Batang" panose="02030600000101010101"/>
                  </a:rPr>
                  <a:t> charged particles per pp-collision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6" y="666399"/>
                <a:ext cx="7084741" cy="1815882"/>
              </a:xfrm>
              <a:prstGeom prst="rect">
                <a:avLst/>
              </a:prstGeom>
              <a:blipFill>
                <a:blip r:embed="rId3"/>
                <a:stretch>
                  <a:fillRect l="-1807" t="-3020" b="-8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9854" y="2423012"/>
                <a:ext cx="5441795" cy="96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800" b="1" dirty="0" smtClean="0">
                    <a:ea typeface="Batang" panose="02030600000101010101"/>
                  </a:rPr>
                  <a:t>1500-2000</a:t>
                </a:r>
                <a:r>
                  <a:rPr lang="en-US" sz="2800" dirty="0" smtClean="0">
                    <a:ea typeface="Batang" panose="02030600000101010101"/>
                  </a:rPr>
                  <a:t> </a:t>
                </a:r>
                <a:r>
                  <a:rPr lang="en-US" sz="2800" dirty="0">
                    <a:ea typeface="Batang" panose="02030600000101010101"/>
                  </a:rPr>
                  <a:t>charged particles per BX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Batang" panose="02030600000101010101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Batang" panose="02030600000101010101"/>
                          </a:rPr>
                          <m:t>𝟏𝟎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Batang" panose="02030600000101010101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en-US" sz="2800" dirty="0">
                    <a:ea typeface="Batang" panose="02030600000101010101"/>
                  </a:rPr>
                  <a:t> per </a:t>
                </a:r>
                <a:r>
                  <a:rPr lang="en-US" sz="2800" dirty="0" smtClean="0">
                    <a:ea typeface="Batang" panose="02030600000101010101"/>
                  </a:rPr>
                  <a:t>second</a:t>
                </a:r>
                <a:endParaRPr lang="en-US" sz="2800" dirty="0">
                  <a:ea typeface="Batang" panose="02030600000101010101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54" y="2423012"/>
                <a:ext cx="5441795" cy="963854"/>
              </a:xfrm>
              <a:prstGeom prst="rect">
                <a:avLst/>
              </a:prstGeom>
              <a:blipFill>
                <a:blip r:embed="rId4"/>
                <a:stretch>
                  <a:fillRect t="-5660" r="-2800" b="-169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13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10867" y="615133"/>
            <a:ext cx="60367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Correction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: Average pileup is reweighted in MC in according with Data </a:t>
            </a:r>
            <a:endParaRPr lang="en-US" sz="2800" dirty="0" smtClean="0">
              <a:ea typeface="Batang" panose="02030600000101010101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0867" y="2212469"/>
            <a:ext cx="6036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Uncertainty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: Variation of Minimum biased events XS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04" y="3277938"/>
            <a:ext cx="4844442" cy="35017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33" y="3277938"/>
            <a:ext cx="4963912" cy="3606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0280" y="4153560"/>
            <a:ext cx="82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759380" y="4153560"/>
            <a:ext cx="68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2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err="1" smtClean="0">
                <a:latin typeface="Batang" panose="02030600000101010101"/>
              </a:rPr>
              <a:t>Prefiring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64" y="1"/>
            <a:ext cx="1323842" cy="7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740" y="780750"/>
                <a:ext cx="105155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Origin: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𝑖𝑛𝑠𝑡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 smtClean="0">
                    <a:ea typeface="Batang" panose="02030600000101010101"/>
                  </a:rPr>
                  <a:t> and L1 Trigger </a:t>
                </a:r>
                <a:r>
                  <a:rPr lang="en-US" sz="2800" dirty="0">
                    <a:ea typeface="Batang" panose="02030600000101010101"/>
                  </a:rPr>
                  <a:t>time desynchronization</a:t>
                </a:r>
                <a:endParaRPr lang="en-US" sz="2800" dirty="0" smtClean="0">
                  <a:ea typeface="Batang" panose="02030600000101010101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0" y="780750"/>
                <a:ext cx="10515599" cy="523220"/>
              </a:xfrm>
              <a:prstGeom prst="rect">
                <a:avLst/>
              </a:prstGeom>
              <a:blipFill>
                <a:blip r:embed="rId3"/>
                <a:stretch>
                  <a:fillRect l="-1217" t="-10465" r="-928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14</a:t>
            </a:fld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01739" y="2269086"/>
            <a:ext cx="11014364" cy="21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922139" y="2317627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139" y="2317627"/>
                <a:ext cx="3393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095400" y="2502293"/>
            <a:ext cx="94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BX[0]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63610" y="2502293"/>
            <a:ext cx="98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BX[-1]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97991" y="2503669"/>
            <a:ext cx="10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BX[-2]</a:t>
            </a:r>
            <a:endParaRPr lang="ru-RU" sz="2400" dirty="0"/>
          </a:p>
        </p:txBody>
      </p:sp>
      <p:sp>
        <p:nvSpPr>
          <p:cNvPr id="15" name="Умножение 14"/>
          <p:cNvSpPr/>
          <p:nvPr/>
        </p:nvSpPr>
        <p:spPr>
          <a:xfrm>
            <a:off x="1570847" y="2098933"/>
            <a:ext cx="292779" cy="35074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/>
          <p:cNvSpPr/>
          <p:nvPr/>
        </p:nvSpPr>
        <p:spPr>
          <a:xfrm>
            <a:off x="3310017" y="2093712"/>
            <a:ext cx="292779" cy="35074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/>
          <p:cNvSpPr/>
          <p:nvPr/>
        </p:nvSpPr>
        <p:spPr>
          <a:xfrm>
            <a:off x="5338790" y="2107187"/>
            <a:ext cx="292779" cy="350749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14940385">
            <a:off x="5348540" y="1400652"/>
            <a:ext cx="1133897" cy="921574"/>
          </a:xfrm>
          <a:prstGeom prst="arc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058298" y="2502293"/>
            <a:ext cx="874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BX[1]</a:t>
            </a:r>
            <a:endParaRPr lang="ru-RU" sz="2400" dirty="0"/>
          </a:p>
        </p:txBody>
      </p:sp>
      <p:sp>
        <p:nvSpPr>
          <p:cNvPr id="25" name="Умножение 24"/>
          <p:cNvSpPr/>
          <p:nvPr/>
        </p:nvSpPr>
        <p:spPr>
          <a:xfrm>
            <a:off x="7301688" y="2107187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9279471" y="2488818"/>
            <a:ext cx="927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BX[2]</a:t>
            </a:r>
            <a:endParaRPr lang="ru-RU" sz="2400" dirty="0"/>
          </a:p>
        </p:txBody>
      </p:sp>
      <p:sp>
        <p:nvSpPr>
          <p:cNvPr id="27" name="Умножение 26"/>
          <p:cNvSpPr/>
          <p:nvPr/>
        </p:nvSpPr>
        <p:spPr>
          <a:xfrm>
            <a:off x="9522861" y="2093712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24444" y="1571105"/>
            <a:ext cx="152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Case: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9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err="1" smtClean="0">
                <a:latin typeface="Batang" panose="02030600000101010101"/>
              </a:rPr>
              <a:t>Prefiring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64" y="1"/>
            <a:ext cx="1323842" cy="7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740" y="780750"/>
                <a:ext cx="105155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Origin: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𝑖𝑛𝑠𝑡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 smtClean="0">
                    <a:ea typeface="Batang" panose="02030600000101010101"/>
                  </a:rPr>
                  <a:t> and L1 Trigger </a:t>
                </a:r>
                <a:r>
                  <a:rPr lang="en-US" sz="2800" dirty="0">
                    <a:ea typeface="Batang" panose="02030600000101010101"/>
                  </a:rPr>
                  <a:t>time desynchronization</a:t>
                </a:r>
                <a:endParaRPr lang="en-US" sz="2800" dirty="0" smtClean="0">
                  <a:ea typeface="Batang" panose="02030600000101010101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0" y="780750"/>
                <a:ext cx="10515599" cy="523220"/>
              </a:xfrm>
              <a:prstGeom prst="rect">
                <a:avLst/>
              </a:prstGeom>
              <a:blipFill>
                <a:blip r:embed="rId3"/>
                <a:stretch>
                  <a:fillRect l="-1217" t="-10465" r="-928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15</a:t>
            </a:fld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01739" y="2269086"/>
            <a:ext cx="11014364" cy="21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922139" y="2317627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139" y="2317627"/>
                <a:ext cx="3393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095400" y="2502293"/>
            <a:ext cx="94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BX[0]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63610" y="2502293"/>
            <a:ext cx="98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BX[-1]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97991" y="2503669"/>
            <a:ext cx="10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BX[-2]</a:t>
            </a:r>
            <a:endParaRPr lang="ru-RU" sz="2400" dirty="0"/>
          </a:p>
        </p:txBody>
      </p:sp>
      <p:sp>
        <p:nvSpPr>
          <p:cNvPr id="15" name="Умножение 14"/>
          <p:cNvSpPr/>
          <p:nvPr/>
        </p:nvSpPr>
        <p:spPr>
          <a:xfrm>
            <a:off x="1570847" y="2098933"/>
            <a:ext cx="292779" cy="35074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/>
          <p:cNvSpPr/>
          <p:nvPr/>
        </p:nvSpPr>
        <p:spPr>
          <a:xfrm>
            <a:off x="3310017" y="2093712"/>
            <a:ext cx="292779" cy="35074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/>
          <p:cNvSpPr/>
          <p:nvPr/>
        </p:nvSpPr>
        <p:spPr>
          <a:xfrm>
            <a:off x="5338790" y="2107187"/>
            <a:ext cx="292779" cy="350749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14940385">
            <a:off x="5348540" y="1400652"/>
            <a:ext cx="1133897" cy="921574"/>
          </a:xfrm>
          <a:prstGeom prst="arc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058298" y="2502293"/>
            <a:ext cx="874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BX[1]</a:t>
            </a:r>
            <a:endParaRPr lang="ru-RU" sz="2400" dirty="0"/>
          </a:p>
        </p:txBody>
      </p:sp>
      <p:sp>
        <p:nvSpPr>
          <p:cNvPr id="25" name="Умножение 24"/>
          <p:cNvSpPr/>
          <p:nvPr/>
        </p:nvSpPr>
        <p:spPr>
          <a:xfrm>
            <a:off x="7301688" y="2107187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9279471" y="2488818"/>
            <a:ext cx="927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BX[2]</a:t>
            </a:r>
            <a:endParaRPr lang="ru-RU" sz="2400" dirty="0"/>
          </a:p>
        </p:txBody>
      </p:sp>
      <p:sp>
        <p:nvSpPr>
          <p:cNvPr id="27" name="Умножение 26"/>
          <p:cNvSpPr/>
          <p:nvPr/>
        </p:nvSpPr>
        <p:spPr>
          <a:xfrm>
            <a:off x="9522861" y="2093712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24444" y="1571105"/>
            <a:ext cx="152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Case:</a:t>
            </a: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101739" y="4119990"/>
            <a:ext cx="11014364" cy="21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922139" y="4168531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139" y="4168531"/>
                <a:ext cx="3393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055700" y="4317809"/>
            <a:ext cx="94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BX[0]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2963610" y="4353197"/>
            <a:ext cx="98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BX[-1]</a:t>
            </a:r>
            <a:endParaRPr lang="ru-RU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214130" y="4354515"/>
            <a:ext cx="10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BX[-2]</a:t>
            </a:r>
            <a:endParaRPr lang="ru-RU" sz="2400" dirty="0"/>
          </a:p>
        </p:txBody>
      </p:sp>
      <p:sp>
        <p:nvSpPr>
          <p:cNvPr id="34" name="Умножение 33"/>
          <p:cNvSpPr/>
          <p:nvPr/>
        </p:nvSpPr>
        <p:spPr>
          <a:xfrm>
            <a:off x="1586986" y="3949779"/>
            <a:ext cx="292779" cy="35074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множение 34"/>
          <p:cNvSpPr/>
          <p:nvPr/>
        </p:nvSpPr>
        <p:spPr>
          <a:xfrm>
            <a:off x="3310017" y="3944616"/>
            <a:ext cx="292779" cy="350749"/>
          </a:xfrm>
          <a:prstGeom prst="mathMultipl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множение 35"/>
          <p:cNvSpPr/>
          <p:nvPr/>
        </p:nvSpPr>
        <p:spPr>
          <a:xfrm>
            <a:off x="5338790" y="3958091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16649330">
            <a:off x="5222513" y="3291537"/>
            <a:ext cx="1133897" cy="921574"/>
          </a:xfrm>
          <a:prstGeom prst="arc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7058298" y="4353197"/>
            <a:ext cx="874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BX[1]</a:t>
            </a:r>
            <a:endParaRPr lang="ru-RU" sz="2400" dirty="0"/>
          </a:p>
        </p:txBody>
      </p:sp>
      <p:sp>
        <p:nvSpPr>
          <p:cNvPr id="39" name="Умножение 38"/>
          <p:cNvSpPr/>
          <p:nvPr/>
        </p:nvSpPr>
        <p:spPr>
          <a:xfrm>
            <a:off x="7301688" y="3958091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9279471" y="4339722"/>
            <a:ext cx="927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BX[2]</a:t>
            </a:r>
            <a:endParaRPr lang="ru-RU" sz="2400" dirty="0"/>
          </a:p>
        </p:txBody>
      </p:sp>
      <p:sp>
        <p:nvSpPr>
          <p:cNvPr id="41" name="Умножение 40"/>
          <p:cNvSpPr/>
          <p:nvPr/>
        </p:nvSpPr>
        <p:spPr>
          <a:xfrm>
            <a:off x="9522861" y="3944616"/>
            <a:ext cx="292779" cy="350749"/>
          </a:xfrm>
          <a:prstGeom prst="mathMultiply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224444" y="3422009"/>
            <a:ext cx="63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Bug:</a:t>
            </a:r>
            <a:endParaRPr lang="ru-RU" dirty="0"/>
          </a:p>
        </p:txBody>
      </p:sp>
      <p:sp>
        <p:nvSpPr>
          <p:cNvPr id="43" name="Дуга 42"/>
          <p:cNvSpPr/>
          <p:nvPr/>
        </p:nvSpPr>
        <p:spPr>
          <a:xfrm rot="255311" flipV="1">
            <a:off x="1749208" y="2949522"/>
            <a:ext cx="3601359" cy="1171306"/>
          </a:xfrm>
          <a:prstGeom prst="arc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7394336" y="3292079"/>
            <a:ext cx="3513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Probability:0.5 - 1.5%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533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err="1" smtClean="0">
                <a:latin typeface="Batang" panose="02030600000101010101"/>
              </a:rPr>
              <a:t>Prefiring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64" y="1"/>
            <a:ext cx="1323842" cy="7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740" y="780750"/>
                <a:ext cx="105155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Origin: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𝑖𝑛𝑠𝑡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 smtClean="0">
                    <a:ea typeface="Batang" panose="02030600000101010101"/>
                  </a:rPr>
                  <a:t> and L1 Trigger </a:t>
                </a:r>
                <a:r>
                  <a:rPr lang="en-US" sz="2800" dirty="0">
                    <a:ea typeface="Batang" panose="02030600000101010101"/>
                  </a:rPr>
                  <a:t>time desynchronization</a:t>
                </a:r>
                <a:endParaRPr lang="en-US" sz="2800" dirty="0" smtClean="0">
                  <a:ea typeface="Batang" panose="02030600000101010101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0" y="780750"/>
                <a:ext cx="10515599" cy="523220"/>
              </a:xfrm>
              <a:prstGeom prst="rect">
                <a:avLst/>
              </a:prstGeom>
              <a:blipFill>
                <a:blip r:embed="rId3"/>
                <a:stretch>
                  <a:fillRect l="-1217" t="-10465" r="-928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16</a:t>
            </a:fld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01739" y="2269086"/>
            <a:ext cx="11014364" cy="21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922139" y="2317627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139" y="2317627"/>
                <a:ext cx="3393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095400" y="2502293"/>
            <a:ext cx="94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BX[0]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63610" y="2502293"/>
            <a:ext cx="98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BX[-1]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97991" y="2503669"/>
            <a:ext cx="10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BX[-2]</a:t>
            </a:r>
            <a:endParaRPr lang="ru-RU" sz="2400" dirty="0"/>
          </a:p>
        </p:txBody>
      </p:sp>
      <p:sp>
        <p:nvSpPr>
          <p:cNvPr id="15" name="Умножение 14"/>
          <p:cNvSpPr/>
          <p:nvPr/>
        </p:nvSpPr>
        <p:spPr>
          <a:xfrm>
            <a:off x="1570847" y="2098933"/>
            <a:ext cx="292779" cy="35074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/>
          <p:cNvSpPr/>
          <p:nvPr/>
        </p:nvSpPr>
        <p:spPr>
          <a:xfrm>
            <a:off x="3310017" y="2093712"/>
            <a:ext cx="292779" cy="35074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/>
          <p:cNvSpPr/>
          <p:nvPr/>
        </p:nvSpPr>
        <p:spPr>
          <a:xfrm>
            <a:off x="5338790" y="2107187"/>
            <a:ext cx="292779" cy="350749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058298" y="2502293"/>
            <a:ext cx="874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BX[1]</a:t>
            </a:r>
            <a:endParaRPr lang="ru-RU" sz="2400" dirty="0"/>
          </a:p>
        </p:txBody>
      </p:sp>
      <p:sp>
        <p:nvSpPr>
          <p:cNvPr id="25" name="Умножение 24"/>
          <p:cNvSpPr/>
          <p:nvPr/>
        </p:nvSpPr>
        <p:spPr>
          <a:xfrm>
            <a:off x="7301688" y="2107187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9279471" y="2488818"/>
            <a:ext cx="927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BX[2]</a:t>
            </a:r>
            <a:endParaRPr lang="ru-RU" sz="2400" dirty="0"/>
          </a:p>
        </p:txBody>
      </p:sp>
      <p:sp>
        <p:nvSpPr>
          <p:cNvPr id="27" name="Умножение 26"/>
          <p:cNvSpPr/>
          <p:nvPr/>
        </p:nvSpPr>
        <p:spPr>
          <a:xfrm>
            <a:off x="9522861" y="2093712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24444" y="1571105"/>
            <a:ext cx="152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Case:</a:t>
            </a: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101739" y="4119990"/>
            <a:ext cx="11014364" cy="21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922139" y="4168531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139" y="4168531"/>
                <a:ext cx="3393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055700" y="4317809"/>
            <a:ext cx="94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BX[0]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2963610" y="4353197"/>
            <a:ext cx="98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BX[-1]</a:t>
            </a:r>
            <a:endParaRPr lang="ru-RU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214130" y="4354515"/>
            <a:ext cx="10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BX[-2]</a:t>
            </a:r>
            <a:endParaRPr lang="ru-RU" sz="2400" dirty="0"/>
          </a:p>
        </p:txBody>
      </p:sp>
      <p:sp>
        <p:nvSpPr>
          <p:cNvPr id="34" name="Умножение 33"/>
          <p:cNvSpPr/>
          <p:nvPr/>
        </p:nvSpPr>
        <p:spPr>
          <a:xfrm>
            <a:off x="1586986" y="3949779"/>
            <a:ext cx="292779" cy="35074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множение 34"/>
          <p:cNvSpPr/>
          <p:nvPr/>
        </p:nvSpPr>
        <p:spPr>
          <a:xfrm>
            <a:off x="3310017" y="3944616"/>
            <a:ext cx="292779" cy="350749"/>
          </a:xfrm>
          <a:prstGeom prst="mathMultipl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множение 35"/>
          <p:cNvSpPr/>
          <p:nvPr/>
        </p:nvSpPr>
        <p:spPr>
          <a:xfrm>
            <a:off x="5338790" y="3958091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7058298" y="4353197"/>
            <a:ext cx="874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BX[1]</a:t>
            </a:r>
            <a:endParaRPr lang="ru-RU" sz="2400" dirty="0"/>
          </a:p>
        </p:txBody>
      </p:sp>
      <p:sp>
        <p:nvSpPr>
          <p:cNvPr id="39" name="Умножение 38"/>
          <p:cNvSpPr/>
          <p:nvPr/>
        </p:nvSpPr>
        <p:spPr>
          <a:xfrm>
            <a:off x="7301688" y="3958091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9279471" y="4339722"/>
            <a:ext cx="927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BX[2]</a:t>
            </a:r>
            <a:endParaRPr lang="ru-RU" sz="2400" dirty="0"/>
          </a:p>
        </p:txBody>
      </p:sp>
      <p:sp>
        <p:nvSpPr>
          <p:cNvPr id="41" name="Умножение 40"/>
          <p:cNvSpPr/>
          <p:nvPr/>
        </p:nvSpPr>
        <p:spPr>
          <a:xfrm>
            <a:off x="9522861" y="3944616"/>
            <a:ext cx="292779" cy="350749"/>
          </a:xfrm>
          <a:prstGeom prst="mathMultiply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224444" y="3422009"/>
            <a:ext cx="63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Bug:</a:t>
            </a:r>
            <a:endParaRPr lang="ru-RU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200416" y="6087479"/>
            <a:ext cx="11014364" cy="21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020816" y="6136020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816" y="6136020"/>
                <a:ext cx="33938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5154377" y="6285298"/>
            <a:ext cx="94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BX[0]</a:t>
            </a:r>
            <a:endParaRPr lang="ru-RU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3062287" y="6320686"/>
            <a:ext cx="98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BX[-1]</a:t>
            </a:r>
            <a:endParaRPr lang="ru-RU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1300002" y="6320686"/>
            <a:ext cx="10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BX[-2]</a:t>
            </a:r>
            <a:endParaRPr lang="ru-RU" sz="2400" dirty="0"/>
          </a:p>
        </p:txBody>
      </p:sp>
      <p:sp>
        <p:nvSpPr>
          <p:cNvPr id="49" name="Умножение 48"/>
          <p:cNvSpPr/>
          <p:nvPr/>
        </p:nvSpPr>
        <p:spPr>
          <a:xfrm>
            <a:off x="1645963" y="5922999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множение 49"/>
          <p:cNvSpPr/>
          <p:nvPr/>
        </p:nvSpPr>
        <p:spPr>
          <a:xfrm>
            <a:off x="3408694" y="5912105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множение 50"/>
          <p:cNvSpPr/>
          <p:nvPr/>
        </p:nvSpPr>
        <p:spPr>
          <a:xfrm>
            <a:off x="5437467" y="5925580"/>
            <a:ext cx="292779" cy="350749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156975" y="6320686"/>
            <a:ext cx="874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BX[1]</a:t>
            </a:r>
            <a:endParaRPr lang="ru-RU" sz="2400" dirty="0"/>
          </a:p>
        </p:txBody>
      </p:sp>
      <p:sp>
        <p:nvSpPr>
          <p:cNvPr id="53" name="Умножение 52"/>
          <p:cNvSpPr/>
          <p:nvPr/>
        </p:nvSpPr>
        <p:spPr>
          <a:xfrm>
            <a:off x="7400365" y="5925580"/>
            <a:ext cx="292779" cy="350749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9378148" y="6307211"/>
            <a:ext cx="927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BX[2]</a:t>
            </a:r>
            <a:endParaRPr lang="ru-RU" sz="2400" dirty="0"/>
          </a:p>
        </p:txBody>
      </p:sp>
      <p:sp>
        <p:nvSpPr>
          <p:cNvPr id="55" name="Умножение 54"/>
          <p:cNvSpPr/>
          <p:nvPr/>
        </p:nvSpPr>
        <p:spPr>
          <a:xfrm>
            <a:off x="9621538" y="5912105"/>
            <a:ext cx="292779" cy="350749"/>
          </a:xfrm>
          <a:prstGeom prst="mathMultiply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-38174" y="6320686"/>
            <a:ext cx="1030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BX[-3]</a:t>
            </a:r>
            <a:endParaRPr lang="ru-RU" sz="2400" dirty="0"/>
          </a:p>
        </p:txBody>
      </p:sp>
      <p:sp>
        <p:nvSpPr>
          <p:cNvPr id="58" name="Умножение 57"/>
          <p:cNvSpPr/>
          <p:nvPr/>
        </p:nvSpPr>
        <p:spPr>
          <a:xfrm>
            <a:off x="244916" y="5960968"/>
            <a:ext cx="292779" cy="350749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Дуга 58"/>
          <p:cNvSpPr/>
          <p:nvPr/>
        </p:nvSpPr>
        <p:spPr>
          <a:xfrm rot="14940385">
            <a:off x="5333670" y="5165761"/>
            <a:ext cx="1133897" cy="921574"/>
          </a:xfrm>
          <a:prstGeom prst="arc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Дуга 61"/>
          <p:cNvSpPr/>
          <p:nvPr/>
        </p:nvSpPr>
        <p:spPr>
          <a:xfrm rot="14940385">
            <a:off x="5348540" y="1400652"/>
            <a:ext cx="1133897" cy="921574"/>
          </a:xfrm>
          <a:prstGeom prst="arc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уга 62"/>
          <p:cNvSpPr/>
          <p:nvPr/>
        </p:nvSpPr>
        <p:spPr>
          <a:xfrm rot="16649330">
            <a:off x="5222513" y="3291537"/>
            <a:ext cx="1133897" cy="921574"/>
          </a:xfrm>
          <a:prstGeom prst="arc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Дуга 63"/>
          <p:cNvSpPr/>
          <p:nvPr/>
        </p:nvSpPr>
        <p:spPr>
          <a:xfrm rot="255311" flipV="1">
            <a:off x="1749208" y="2949522"/>
            <a:ext cx="3601359" cy="1171306"/>
          </a:xfrm>
          <a:prstGeom prst="arc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7394336" y="3292079"/>
            <a:ext cx="3513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Probability:0.5 - 1.5% </a:t>
            </a:r>
            <a:endParaRPr lang="ru-RU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39956" y="5210830"/>
            <a:ext cx="5031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Correction</a:t>
            </a:r>
            <a:r>
              <a:rPr lang="en-US" dirty="0" smtClean="0"/>
              <a:t>: </a:t>
            </a:r>
            <a:r>
              <a:rPr lang="en-US" sz="2800" dirty="0" err="1" smtClean="0"/>
              <a:t>Unprefireble</a:t>
            </a:r>
            <a:r>
              <a:rPr lang="en-US" sz="2800" dirty="0" smtClean="0"/>
              <a:t> Events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5522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err="1" smtClean="0">
                <a:latin typeface="Batang" panose="02030600000101010101"/>
              </a:rPr>
              <a:t>Prefiring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64" y="1"/>
            <a:ext cx="1323842" cy="7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740" y="780750"/>
                <a:ext cx="105155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Origin: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𝑖𝑛𝑠𝑡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 smtClean="0">
                    <a:ea typeface="Batang" panose="02030600000101010101"/>
                  </a:rPr>
                  <a:t> and L1 Trigger </a:t>
                </a:r>
                <a:r>
                  <a:rPr lang="en-US" sz="2800" dirty="0">
                    <a:ea typeface="Batang" panose="02030600000101010101"/>
                  </a:rPr>
                  <a:t>time desynchronization</a:t>
                </a:r>
                <a:endParaRPr lang="en-US" sz="2800" dirty="0" smtClean="0">
                  <a:ea typeface="Batang" panose="02030600000101010101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0" y="780750"/>
                <a:ext cx="10515599" cy="523220"/>
              </a:xfrm>
              <a:prstGeom prst="rect">
                <a:avLst/>
              </a:prstGeom>
              <a:blipFill>
                <a:blip r:embed="rId3"/>
                <a:stretch>
                  <a:fillRect l="-1217" t="-10465" r="-928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17</a:t>
            </a:fld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01739" y="2269086"/>
            <a:ext cx="11014364" cy="21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922139" y="2317627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139" y="2317627"/>
                <a:ext cx="3393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095400" y="2502293"/>
            <a:ext cx="94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BX[0]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63610" y="2502293"/>
            <a:ext cx="98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BX[-1]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97991" y="2503669"/>
            <a:ext cx="10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BX[-2]</a:t>
            </a:r>
            <a:endParaRPr lang="ru-RU" sz="2400" dirty="0"/>
          </a:p>
        </p:txBody>
      </p:sp>
      <p:sp>
        <p:nvSpPr>
          <p:cNvPr id="15" name="Умножение 14"/>
          <p:cNvSpPr/>
          <p:nvPr/>
        </p:nvSpPr>
        <p:spPr>
          <a:xfrm>
            <a:off x="1570847" y="2098933"/>
            <a:ext cx="292779" cy="35074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/>
          <p:cNvSpPr/>
          <p:nvPr/>
        </p:nvSpPr>
        <p:spPr>
          <a:xfrm>
            <a:off x="3310017" y="2093712"/>
            <a:ext cx="292779" cy="35074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/>
          <p:cNvSpPr/>
          <p:nvPr/>
        </p:nvSpPr>
        <p:spPr>
          <a:xfrm>
            <a:off x="5338790" y="2107187"/>
            <a:ext cx="292779" cy="350749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058298" y="2502293"/>
            <a:ext cx="874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BX[1]</a:t>
            </a:r>
            <a:endParaRPr lang="ru-RU" sz="2400" dirty="0"/>
          </a:p>
        </p:txBody>
      </p:sp>
      <p:sp>
        <p:nvSpPr>
          <p:cNvPr id="25" name="Умножение 24"/>
          <p:cNvSpPr/>
          <p:nvPr/>
        </p:nvSpPr>
        <p:spPr>
          <a:xfrm>
            <a:off x="7301688" y="2107187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9279471" y="2488818"/>
            <a:ext cx="927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BX[2]</a:t>
            </a:r>
            <a:endParaRPr lang="ru-RU" sz="2400" dirty="0"/>
          </a:p>
        </p:txBody>
      </p:sp>
      <p:sp>
        <p:nvSpPr>
          <p:cNvPr id="27" name="Умножение 26"/>
          <p:cNvSpPr/>
          <p:nvPr/>
        </p:nvSpPr>
        <p:spPr>
          <a:xfrm>
            <a:off x="9522861" y="2093712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24444" y="1571105"/>
            <a:ext cx="152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Case:</a:t>
            </a: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101739" y="4119990"/>
            <a:ext cx="11014364" cy="21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922139" y="4168531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139" y="4168531"/>
                <a:ext cx="3393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055700" y="4317809"/>
            <a:ext cx="94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BX[0]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2963610" y="4353197"/>
            <a:ext cx="98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BX[-1]</a:t>
            </a:r>
            <a:endParaRPr lang="ru-RU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214130" y="4354515"/>
            <a:ext cx="10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BX[-2]</a:t>
            </a:r>
            <a:endParaRPr lang="ru-RU" sz="2400" dirty="0"/>
          </a:p>
        </p:txBody>
      </p:sp>
      <p:sp>
        <p:nvSpPr>
          <p:cNvPr id="34" name="Умножение 33"/>
          <p:cNvSpPr/>
          <p:nvPr/>
        </p:nvSpPr>
        <p:spPr>
          <a:xfrm>
            <a:off x="1586986" y="3949779"/>
            <a:ext cx="292779" cy="35074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множение 34"/>
          <p:cNvSpPr/>
          <p:nvPr/>
        </p:nvSpPr>
        <p:spPr>
          <a:xfrm>
            <a:off x="3310017" y="3944616"/>
            <a:ext cx="292779" cy="350749"/>
          </a:xfrm>
          <a:prstGeom prst="mathMultipl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множение 35"/>
          <p:cNvSpPr/>
          <p:nvPr/>
        </p:nvSpPr>
        <p:spPr>
          <a:xfrm>
            <a:off x="5338790" y="3958091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7058298" y="4353197"/>
            <a:ext cx="874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BX[1]</a:t>
            </a:r>
            <a:endParaRPr lang="ru-RU" sz="2400" dirty="0"/>
          </a:p>
        </p:txBody>
      </p:sp>
      <p:sp>
        <p:nvSpPr>
          <p:cNvPr id="39" name="Умножение 38"/>
          <p:cNvSpPr/>
          <p:nvPr/>
        </p:nvSpPr>
        <p:spPr>
          <a:xfrm>
            <a:off x="7301688" y="3958091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9279471" y="4339722"/>
            <a:ext cx="927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BX[2]</a:t>
            </a:r>
            <a:endParaRPr lang="ru-RU" sz="2400" dirty="0"/>
          </a:p>
        </p:txBody>
      </p:sp>
      <p:sp>
        <p:nvSpPr>
          <p:cNvPr id="41" name="Умножение 40"/>
          <p:cNvSpPr/>
          <p:nvPr/>
        </p:nvSpPr>
        <p:spPr>
          <a:xfrm>
            <a:off x="9522861" y="3944616"/>
            <a:ext cx="292779" cy="350749"/>
          </a:xfrm>
          <a:prstGeom prst="mathMultiply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224444" y="3422009"/>
            <a:ext cx="63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Bug:</a:t>
            </a:r>
            <a:endParaRPr lang="ru-RU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200416" y="6087479"/>
            <a:ext cx="11014364" cy="21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020816" y="6136020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816" y="6136020"/>
                <a:ext cx="33938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5154377" y="6285298"/>
            <a:ext cx="94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BX[0]</a:t>
            </a:r>
            <a:endParaRPr lang="ru-RU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3062287" y="6320686"/>
            <a:ext cx="98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BX[-1]</a:t>
            </a:r>
            <a:endParaRPr lang="ru-RU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1300002" y="6320686"/>
            <a:ext cx="10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BX[-2]</a:t>
            </a:r>
            <a:endParaRPr lang="ru-RU" sz="2400" dirty="0"/>
          </a:p>
        </p:txBody>
      </p:sp>
      <p:sp>
        <p:nvSpPr>
          <p:cNvPr id="49" name="Умножение 48"/>
          <p:cNvSpPr/>
          <p:nvPr/>
        </p:nvSpPr>
        <p:spPr>
          <a:xfrm>
            <a:off x="1645963" y="5922999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множение 49"/>
          <p:cNvSpPr/>
          <p:nvPr/>
        </p:nvSpPr>
        <p:spPr>
          <a:xfrm>
            <a:off x="3408694" y="5912105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множение 50"/>
          <p:cNvSpPr/>
          <p:nvPr/>
        </p:nvSpPr>
        <p:spPr>
          <a:xfrm>
            <a:off x="5437467" y="5925580"/>
            <a:ext cx="292779" cy="350749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156975" y="6320686"/>
            <a:ext cx="874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BX[1]</a:t>
            </a:r>
            <a:endParaRPr lang="ru-RU" sz="2400" dirty="0"/>
          </a:p>
        </p:txBody>
      </p:sp>
      <p:sp>
        <p:nvSpPr>
          <p:cNvPr id="53" name="Умножение 52"/>
          <p:cNvSpPr/>
          <p:nvPr/>
        </p:nvSpPr>
        <p:spPr>
          <a:xfrm>
            <a:off x="7400365" y="5925580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9378148" y="6307211"/>
            <a:ext cx="927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BX[2]</a:t>
            </a:r>
            <a:endParaRPr lang="ru-RU" sz="2400" dirty="0"/>
          </a:p>
        </p:txBody>
      </p:sp>
      <p:sp>
        <p:nvSpPr>
          <p:cNvPr id="55" name="Умножение 54"/>
          <p:cNvSpPr/>
          <p:nvPr/>
        </p:nvSpPr>
        <p:spPr>
          <a:xfrm>
            <a:off x="9621538" y="5912105"/>
            <a:ext cx="292779" cy="350749"/>
          </a:xfrm>
          <a:prstGeom prst="mathMultiply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9956" y="5210830"/>
            <a:ext cx="5031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Correction</a:t>
            </a:r>
            <a:r>
              <a:rPr lang="en-US" dirty="0" smtClean="0"/>
              <a:t>: </a:t>
            </a:r>
            <a:r>
              <a:rPr lang="en-US" sz="2800" dirty="0" err="1" smtClean="0"/>
              <a:t>Unprefireble</a:t>
            </a:r>
            <a:r>
              <a:rPr lang="en-US" sz="2800" dirty="0" smtClean="0"/>
              <a:t> Events</a:t>
            </a:r>
            <a:endParaRPr lang="ru-RU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-38174" y="6320686"/>
            <a:ext cx="1030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BX[-3]</a:t>
            </a:r>
            <a:endParaRPr lang="ru-RU" sz="2400" dirty="0"/>
          </a:p>
        </p:txBody>
      </p:sp>
      <p:sp>
        <p:nvSpPr>
          <p:cNvPr id="58" name="Умножение 57"/>
          <p:cNvSpPr/>
          <p:nvPr/>
        </p:nvSpPr>
        <p:spPr>
          <a:xfrm>
            <a:off x="244916" y="5960968"/>
            <a:ext cx="292779" cy="350749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Дуга 58"/>
          <p:cNvSpPr/>
          <p:nvPr/>
        </p:nvSpPr>
        <p:spPr>
          <a:xfrm rot="14940385">
            <a:off x="5333670" y="5165761"/>
            <a:ext cx="1133897" cy="921574"/>
          </a:xfrm>
          <a:prstGeom prst="arc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7394336" y="3292079"/>
            <a:ext cx="3513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Probability:0.5 - 1.5% </a:t>
            </a:r>
            <a:endParaRPr lang="ru-RU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6453346" y="5176085"/>
            <a:ext cx="573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Uncertainty</a:t>
            </a:r>
            <a:r>
              <a:rPr lang="en-US" dirty="0" smtClean="0"/>
              <a:t>: </a:t>
            </a:r>
            <a:r>
              <a:rPr lang="en-US" sz="2800" dirty="0" smtClean="0"/>
              <a:t>variation within </a:t>
            </a:r>
            <a:r>
              <a:rPr lang="en-US" sz="2800" dirty="0" err="1" smtClean="0"/>
              <a:t>unc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sp>
        <p:nvSpPr>
          <p:cNvPr id="62" name="Дуга 61"/>
          <p:cNvSpPr/>
          <p:nvPr/>
        </p:nvSpPr>
        <p:spPr>
          <a:xfrm rot="14940385">
            <a:off x="5348540" y="1400652"/>
            <a:ext cx="1133897" cy="921574"/>
          </a:xfrm>
          <a:prstGeom prst="arc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уга 62"/>
          <p:cNvSpPr/>
          <p:nvPr/>
        </p:nvSpPr>
        <p:spPr>
          <a:xfrm rot="16649330">
            <a:off x="5222513" y="3291537"/>
            <a:ext cx="1133897" cy="921574"/>
          </a:xfrm>
          <a:prstGeom prst="arc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Дуга 63"/>
          <p:cNvSpPr/>
          <p:nvPr/>
        </p:nvSpPr>
        <p:spPr>
          <a:xfrm rot="255311" flipV="1">
            <a:off x="1749208" y="2949522"/>
            <a:ext cx="3601359" cy="1171306"/>
          </a:xfrm>
          <a:prstGeom prst="arc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4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Efficiency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482" y="0"/>
            <a:ext cx="1195724" cy="6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18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931579"/>
            <a:ext cx="11462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Origin: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Different efficiency values in the real experiment and simulation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79" y="1215814"/>
            <a:ext cx="5469199" cy="11610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739" y="1681775"/>
            <a:ext cx="4328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Efficiency is probability:</a:t>
            </a:r>
          </a:p>
        </p:txBody>
      </p:sp>
    </p:spTree>
    <p:extLst>
      <p:ext uri="{BB962C8B-B14F-4D97-AF65-F5344CB8AC3E}">
        <p14:creationId xmlns:p14="http://schemas.microsoft.com/office/powerpoint/2010/main" val="33228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Efficiency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482" y="0"/>
            <a:ext cx="1195724" cy="6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19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931579"/>
            <a:ext cx="11462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Origin: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Different efficiency values in the real experiment and simulation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79" y="1215814"/>
            <a:ext cx="5469199" cy="11610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739" y="1681775"/>
            <a:ext cx="4328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Efficiency is 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44466" y="2668413"/>
            <a:ext cx="687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Correction: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Tag &amp; Probe , event reweighting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34" y="2457197"/>
            <a:ext cx="4672064" cy="122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8281" y="0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Stages of Data Analysis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021" y="0"/>
            <a:ext cx="1501185" cy="8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62281" y="6492875"/>
            <a:ext cx="2743200" cy="365125"/>
          </a:xfrm>
        </p:spPr>
        <p:txBody>
          <a:bodyPr/>
          <a:lstStyle/>
          <a:p>
            <a:fld id="{3C96797F-F5C2-4B8A-BBDE-E6C708B11FD2}" type="slidenum">
              <a:rPr lang="ru-RU" sz="2400" smtClean="0">
                <a:solidFill>
                  <a:schemeClr val="tx1"/>
                </a:solidFill>
              </a:rPr>
              <a:t>2</a:t>
            </a:fld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3593" y="184957"/>
            <a:ext cx="318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</a:t>
            </a:r>
            <a:r>
              <a:rPr lang="en-US" dirty="0" smtClean="0">
                <a:solidFill>
                  <a:srgbClr val="7030A0"/>
                </a:solidFill>
              </a:rPr>
              <a:t>CMS-SMP-23-007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7030A0"/>
                </a:solidFill>
              </a:rPr>
              <a:t>CMS-AN-20-220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279" y="1179439"/>
            <a:ext cx="2729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Collection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995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Efficiency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482" y="0"/>
            <a:ext cx="1195724" cy="6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20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931579"/>
            <a:ext cx="11462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Origin: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Different efficiency values in the real experiment and simulation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79" y="1215814"/>
            <a:ext cx="5469199" cy="11610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739" y="1681775"/>
            <a:ext cx="4328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Efficiency is 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44466" y="2668413"/>
            <a:ext cx="687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Correction: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Tag &amp; Probe , event reweighting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34" y="2457197"/>
            <a:ext cx="4672064" cy="1225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1751" y="6251034"/>
                <a:ext cx="3093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51" y="6251034"/>
                <a:ext cx="309315" cy="276999"/>
              </a:xfrm>
              <a:prstGeom prst="rect">
                <a:avLst/>
              </a:prstGeom>
              <a:blipFill>
                <a:blip r:embed="rId5"/>
                <a:stretch>
                  <a:fillRect l="-19608" r="-3922" b="-21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Группа 18"/>
          <p:cNvGrpSpPr/>
          <p:nvPr/>
        </p:nvGrpSpPr>
        <p:grpSpPr>
          <a:xfrm>
            <a:off x="1394888" y="4405247"/>
            <a:ext cx="1271982" cy="1234643"/>
            <a:chOff x="7094725" y="1708551"/>
            <a:chExt cx="452538" cy="525539"/>
          </a:xfrm>
        </p:grpSpPr>
        <p:sp>
          <p:nvSpPr>
            <p:cNvPr id="20" name="Облако 19"/>
            <p:cNvSpPr/>
            <p:nvPr/>
          </p:nvSpPr>
          <p:spPr>
            <a:xfrm>
              <a:off x="7094725" y="1708551"/>
              <a:ext cx="452538" cy="525539"/>
            </a:xfrm>
            <a:prstGeom prst="cloud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163520" y="1769853"/>
                  <a:ext cx="383743" cy="432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6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6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ru-RU" sz="6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3520" y="1769853"/>
                  <a:ext cx="383743" cy="43232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Прямая со стрелкой 21"/>
          <p:cNvCxnSpPr/>
          <p:nvPr/>
        </p:nvCxnSpPr>
        <p:spPr>
          <a:xfrm flipV="1">
            <a:off x="2622937" y="3684208"/>
            <a:ext cx="1189886" cy="851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17986" y="5465156"/>
            <a:ext cx="1214947" cy="924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53941" y="3437760"/>
                <a:ext cx="3093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941" y="3437760"/>
                <a:ext cx="309315" cy="276999"/>
              </a:xfrm>
              <a:prstGeom prst="rect">
                <a:avLst/>
              </a:prstGeom>
              <a:blipFill>
                <a:blip r:embed="rId9"/>
                <a:stretch>
                  <a:fillRect l="-19608" b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01739" y="4143728"/>
                <a:ext cx="17107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M ~ </a:t>
                </a:r>
                <a:r>
                  <a:rPr lang="ru-RU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91</a:t>
                </a:r>
                <a:r>
                  <a:rPr lang="en-US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9" y="4143728"/>
                <a:ext cx="1710725" cy="369332"/>
              </a:xfrm>
              <a:prstGeom prst="rect">
                <a:avLst/>
              </a:prstGeom>
              <a:blipFill>
                <a:blip r:embed="rId10"/>
                <a:stretch>
                  <a:fillRect l="-3214"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458489" y="4131897"/>
                <a:ext cx="2093330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~ 40-50 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/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489" y="4131897"/>
                <a:ext cx="2093330" cy="392993"/>
              </a:xfrm>
              <a:prstGeom prst="rect">
                <a:avLst/>
              </a:prstGeom>
              <a:blipFill>
                <a:blip r:embed="rId11"/>
                <a:stretch>
                  <a:fillRect t="-4688" b="-23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124550" y="5869294"/>
                <a:ext cx="2093330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~ 40-50 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/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50" y="5869294"/>
                <a:ext cx="2093330" cy="392993"/>
              </a:xfrm>
              <a:prstGeom prst="rect">
                <a:avLst/>
              </a:prstGeom>
              <a:blipFill>
                <a:blip r:embed="rId12"/>
                <a:stretch>
                  <a:fillRect t="-4688" b="-23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3217880" y="5024613"/>
                <a:ext cx="25563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η</m:t>
                    </m:r>
                  </m:oMath>
                </a14:m>
                <a:r>
                  <a:rPr lang="en-US" sz="2400" dirty="0" smtClean="0"/>
                  <a:t> dependence!</a:t>
                </a:r>
                <a:endParaRPr lang="ru-RU" sz="24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880" y="5024613"/>
                <a:ext cx="2556341" cy="461665"/>
              </a:xfrm>
              <a:prstGeom prst="rect">
                <a:avLst/>
              </a:prstGeom>
              <a:blipFill>
                <a:blip r:embed="rId13"/>
                <a:stretch>
                  <a:fillRect l="-716" t="-10526" r="-238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1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Efficiency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482" y="0"/>
            <a:ext cx="1195724" cy="6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21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931579"/>
            <a:ext cx="11462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Origin: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Different efficiency values in the real experiment and simulation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79" y="1215814"/>
            <a:ext cx="5469199" cy="11610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739" y="1681775"/>
            <a:ext cx="4328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Efficiency is 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44466" y="2668413"/>
            <a:ext cx="687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Correction: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Tag &amp; Probe , event reweighting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34" y="2457197"/>
            <a:ext cx="4672064" cy="1225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1751" y="6251034"/>
                <a:ext cx="3093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51" y="6251034"/>
                <a:ext cx="309315" cy="276999"/>
              </a:xfrm>
              <a:prstGeom prst="rect">
                <a:avLst/>
              </a:prstGeom>
              <a:blipFill>
                <a:blip r:embed="rId5"/>
                <a:stretch>
                  <a:fillRect l="-19608" r="-3922" b="-21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Группа 18"/>
          <p:cNvGrpSpPr/>
          <p:nvPr/>
        </p:nvGrpSpPr>
        <p:grpSpPr>
          <a:xfrm>
            <a:off x="1394888" y="4405247"/>
            <a:ext cx="1271982" cy="1234643"/>
            <a:chOff x="7094725" y="1708551"/>
            <a:chExt cx="452538" cy="525539"/>
          </a:xfrm>
        </p:grpSpPr>
        <p:sp>
          <p:nvSpPr>
            <p:cNvPr id="20" name="Облако 19"/>
            <p:cNvSpPr/>
            <p:nvPr/>
          </p:nvSpPr>
          <p:spPr>
            <a:xfrm>
              <a:off x="7094725" y="1708551"/>
              <a:ext cx="452538" cy="525539"/>
            </a:xfrm>
            <a:prstGeom prst="cloud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163520" y="1769853"/>
                  <a:ext cx="383743" cy="432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6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6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ru-RU" sz="6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3520" y="1769853"/>
                  <a:ext cx="383743" cy="43232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Прямая со стрелкой 21"/>
          <p:cNvCxnSpPr/>
          <p:nvPr/>
        </p:nvCxnSpPr>
        <p:spPr>
          <a:xfrm flipV="1">
            <a:off x="2622937" y="3684208"/>
            <a:ext cx="1189886" cy="851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17986" y="5465156"/>
            <a:ext cx="1214947" cy="924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53941" y="3437760"/>
                <a:ext cx="3093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941" y="3437760"/>
                <a:ext cx="309315" cy="276999"/>
              </a:xfrm>
              <a:prstGeom prst="rect">
                <a:avLst/>
              </a:prstGeom>
              <a:blipFill>
                <a:blip r:embed="rId9"/>
                <a:stretch>
                  <a:fillRect l="-19608" b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01739" y="4143728"/>
                <a:ext cx="17107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M ~ </a:t>
                </a:r>
                <a:r>
                  <a:rPr lang="ru-RU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91</a:t>
                </a:r>
                <a:r>
                  <a:rPr lang="en-US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9" y="4143728"/>
                <a:ext cx="1710725" cy="369332"/>
              </a:xfrm>
              <a:prstGeom prst="rect">
                <a:avLst/>
              </a:prstGeom>
              <a:blipFill>
                <a:blip r:embed="rId10"/>
                <a:stretch>
                  <a:fillRect l="-3214"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458489" y="4131897"/>
                <a:ext cx="2093330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~ 40-50 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/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489" y="4131897"/>
                <a:ext cx="2093330" cy="392993"/>
              </a:xfrm>
              <a:prstGeom prst="rect">
                <a:avLst/>
              </a:prstGeom>
              <a:blipFill>
                <a:blip r:embed="rId11"/>
                <a:stretch>
                  <a:fillRect t="-4688" b="-23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124550" y="5869294"/>
                <a:ext cx="2093330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~ 40-50 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/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50" y="5869294"/>
                <a:ext cx="2093330" cy="392993"/>
              </a:xfrm>
              <a:prstGeom prst="rect">
                <a:avLst/>
              </a:prstGeom>
              <a:blipFill>
                <a:blip r:embed="rId12"/>
                <a:stretch>
                  <a:fillRect t="-4688" b="-23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 flipV="1">
            <a:off x="2666870" y="3655052"/>
            <a:ext cx="1490351" cy="88068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2638649" y="3338040"/>
            <a:ext cx="1174174" cy="116219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789363" y="5564926"/>
            <a:ext cx="643570" cy="1288579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0895" y="5459529"/>
            <a:ext cx="1343993" cy="5627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2749421" y="3302534"/>
            <a:ext cx="657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Tag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68085" y="6319291"/>
            <a:ext cx="964046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Probe</a:t>
            </a:r>
            <a:endParaRPr lang="ru-RU" sz="24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3217880" y="5024613"/>
                <a:ext cx="25563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η</m:t>
                    </m:r>
                  </m:oMath>
                </a14:m>
                <a:r>
                  <a:rPr lang="en-US" sz="2400" dirty="0" smtClean="0"/>
                  <a:t> dependence!</a:t>
                </a:r>
                <a:endParaRPr lang="ru-RU" sz="24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880" y="5024613"/>
                <a:ext cx="2556341" cy="461665"/>
              </a:xfrm>
              <a:prstGeom prst="rect">
                <a:avLst/>
              </a:prstGeom>
              <a:blipFill>
                <a:blip r:embed="rId13"/>
                <a:stretch>
                  <a:fillRect l="-716" t="-10526" r="-238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Efficiency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482" y="0"/>
            <a:ext cx="1195724" cy="6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22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931579"/>
            <a:ext cx="11462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Origin: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Different efficiency values in the real experiment and simulation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79" y="1215814"/>
            <a:ext cx="5469199" cy="11610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739" y="1681775"/>
            <a:ext cx="4328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Efficiency is 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44466" y="2668413"/>
            <a:ext cx="687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Correction: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Tag &amp; Probe , event reweighting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34" y="2457197"/>
            <a:ext cx="4672064" cy="1225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1751" y="6251034"/>
                <a:ext cx="3093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51" y="6251034"/>
                <a:ext cx="309315" cy="276999"/>
              </a:xfrm>
              <a:prstGeom prst="rect">
                <a:avLst/>
              </a:prstGeom>
              <a:blipFill>
                <a:blip r:embed="rId5"/>
                <a:stretch>
                  <a:fillRect l="-19608" r="-3922" b="-21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Группа 18"/>
          <p:cNvGrpSpPr/>
          <p:nvPr/>
        </p:nvGrpSpPr>
        <p:grpSpPr>
          <a:xfrm>
            <a:off x="1394888" y="4405247"/>
            <a:ext cx="1271982" cy="1234643"/>
            <a:chOff x="7094725" y="1708551"/>
            <a:chExt cx="452538" cy="525539"/>
          </a:xfrm>
        </p:grpSpPr>
        <p:sp>
          <p:nvSpPr>
            <p:cNvPr id="20" name="Облако 19"/>
            <p:cNvSpPr/>
            <p:nvPr/>
          </p:nvSpPr>
          <p:spPr>
            <a:xfrm>
              <a:off x="7094725" y="1708551"/>
              <a:ext cx="452538" cy="525539"/>
            </a:xfrm>
            <a:prstGeom prst="cloud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163520" y="1769853"/>
                  <a:ext cx="383743" cy="432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6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6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ru-RU" sz="6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3520" y="1769853"/>
                  <a:ext cx="383743" cy="43232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Прямая со стрелкой 21"/>
          <p:cNvCxnSpPr/>
          <p:nvPr/>
        </p:nvCxnSpPr>
        <p:spPr>
          <a:xfrm flipV="1">
            <a:off x="2622937" y="3684208"/>
            <a:ext cx="1189886" cy="851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17986" y="5465156"/>
            <a:ext cx="1214947" cy="924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53941" y="3437760"/>
                <a:ext cx="3093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941" y="3437760"/>
                <a:ext cx="309315" cy="276999"/>
              </a:xfrm>
              <a:prstGeom prst="rect">
                <a:avLst/>
              </a:prstGeom>
              <a:blipFill>
                <a:blip r:embed="rId9"/>
                <a:stretch>
                  <a:fillRect l="-19608" b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01739" y="4143728"/>
                <a:ext cx="17107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M ~ </a:t>
                </a:r>
                <a:r>
                  <a:rPr lang="ru-RU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91</a:t>
                </a:r>
                <a:r>
                  <a:rPr lang="en-US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9" y="4143728"/>
                <a:ext cx="1710725" cy="369332"/>
              </a:xfrm>
              <a:prstGeom prst="rect">
                <a:avLst/>
              </a:prstGeom>
              <a:blipFill>
                <a:blip r:embed="rId10"/>
                <a:stretch>
                  <a:fillRect l="-3214"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458489" y="4131897"/>
                <a:ext cx="2093330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~ 40-50 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/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489" y="4131897"/>
                <a:ext cx="2093330" cy="392993"/>
              </a:xfrm>
              <a:prstGeom prst="rect">
                <a:avLst/>
              </a:prstGeom>
              <a:blipFill>
                <a:blip r:embed="rId11"/>
                <a:stretch>
                  <a:fillRect t="-4688" b="-23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124550" y="5869294"/>
                <a:ext cx="2093330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~ 40-50 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/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50" y="5869294"/>
                <a:ext cx="2093330" cy="392993"/>
              </a:xfrm>
              <a:prstGeom prst="rect">
                <a:avLst/>
              </a:prstGeom>
              <a:blipFill>
                <a:blip r:embed="rId12"/>
                <a:stretch>
                  <a:fillRect t="-4688" b="-23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 flipV="1">
            <a:off x="2666870" y="3655052"/>
            <a:ext cx="1490351" cy="88068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2638649" y="3338040"/>
            <a:ext cx="1174174" cy="116219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789363" y="5564926"/>
            <a:ext cx="643570" cy="1288579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0895" y="5459529"/>
            <a:ext cx="1343993" cy="5627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2749421" y="3302534"/>
            <a:ext cx="657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Tag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68085" y="6319291"/>
            <a:ext cx="964046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Probe</a:t>
            </a:r>
            <a:endParaRPr lang="ru-RU" sz="24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3217880" y="5024613"/>
                <a:ext cx="25563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η</m:t>
                    </m:r>
                  </m:oMath>
                </a14:m>
                <a:r>
                  <a:rPr lang="en-US" sz="2400" dirty="0" smtClean="0"/>
                  <a:t> dependence!</a:t>
                </a:r>
                <a:endParaRPr lang="ru-RU" sz="24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880" y="5024613"/>
                <a:ext cx="2556341" cy="461665"/>
              </a:xfrm>
              <a:prstGeom prst="rect">
                <a:avLst/>
              </a:prstGeom>
              <a:blipFill>
                <a:blip r:embed="rId13"/>
                <a:stretch>
                  <a:fillRect l="-716" t="-10526" r="-238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6446689" y="3952432"/>
            <a:ext cx="5550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Uncertainty: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Variation each of weights. Sum in quadrature</a:t>
            </a:r>
            <a:endParaRPr lang="en-US" sz="2800" dirty="0" smtClean="0">
              <a:ea typeface="Batang" panose="02030600000101010101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010863" y="5071913"/>
                <a:ext cx="4871652" cy="1169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863" y="5071913"/>
                <a:ext cx="4871652" cy="11699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295456" y="5145292"/>
                <a:ext cx="4896544" cy="1279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- Variated value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coefficients results from variation of uncertainty source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- central value of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coefficient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456" y="5145292"/>
                <a:ext cx="4896544" cy="1279325"/>
              </a:xfrm>
              <a:prstGeom prst="rect">
                <a:avLst/>
              </a:prstGeom>
              <a:blipFill>
                <a:blip r:embed="rId15"/>
                <a:stretch>
                  <a:fillRect l="-872" r="-3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6555448" y="6369174"/>
            <a:ext cx="4989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Most significant type of uncertainty!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35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Misalignment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64" y="1"/>
            <a:ext cx="1323842" cy="7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740" y="780750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Origin: 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Non-accuracy of detector model</a:t>
            </a:r>
            <a:endParaRPr lang="en-US" sz="2800" dirty="0" smtClean="0">
              <a:ea typeface="Batang" panose="02030600000101010101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23</a:t>
            </a:fld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1" y="1303971"/>
            <a:ext cx="5727493" cy="340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Misalignment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484" y="1"/>
            <a:ext cx="1123722" cy="63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740" y="780750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Origin: 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Non-accuracy of detector model</a:t>
            </a:r>
            <a:endParaRPr lang="en-US" sz="2800" dirty="0" smtClean="0">
              <a:ea typeface="Batang" panose="02030600000101010101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24</a:t>
            </a:fld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1" y="1303971"/>
            <a:ext cx="5727493" cy="34093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1740" y="5321450"/>
            <a:ext cx="7545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Correction: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Tag &amp; Probe with Rochester correction (</a:t>
            </a:r>
            <a:r>
              <a:rPr lang="fr-FR" sz="2000" dirty="0">
                <a:solidFill>
                  <a:srgbClr val="7030A0"/>
                </a:solidFill>
              </a:rPr>
              <a:t>Eur. Phys. J. C 2012. V. 72, P</a:t>
            </a:r>
            <a:r>
              <a:rPr lang="fr-FR" sz="2800" dirty="0" smtClean="0"/>
              <a:t>.)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71" y="-17861"/>
            <a:ext cx="3882813" cy="33943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591" y="3550138"/>
            <a:ext cx="3956842" cy="33223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897622" y="194482"/>
            <a:ext cx="82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8032210" y="3681452"/>
            <a:ext cx="68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74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97" y="361171"/>
            <a:ext cx="4948387" cy="3337851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Misalignment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484" y="1"/>
            <a:ext cx="1123722" cy="63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740" y="780750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Origin: 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Non-accuracy of detector model</a:t>
            </a:r>
            <a:endParaRPr lang="en-US" sz="2800" dirty="0" smtClean="0">
              <a:ea typeface="Batang" panose="02030600000101010101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25</a:t>
            </a:fld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1" y="1303971"/>
            <a:ext cx="5727493" cy="34093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459" y="5321450"/>
            <a:ext cx="7545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Correction: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Tag &amp; Probe with Rochester correction (</a:t>
            </a:r>
            <a:r>
              <a:rPr lang="fr-FR" sz="2000" dirty="0">
                <a:solidFill>
                  <a:srgbClr val="7030A0"/>
                </a:solidFill>
              </a:rPr>
              <a:t>Eur. Phys. J. C 2012. V. 72, P</a:t>
            </a:r>
            <a:r>
              <a:rPr lang="fr-FR" sz="2800" dirty="0" smtClean="0"/>
              <a:t>.)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97" y="3705012"/>
            <a:ext cx="4943965" cy="31469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68230" y="1119304"/>
            <a:ext cx="82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692086" y="4353327"/>
            <a:ext cx="68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0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97" y="361171"/>
            <a:ext cx="4948387" cy="3337851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Misalignment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484" y="1"/>
            <a:ext cx="1123722" cy="63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741" y="780750"/>
            <a:ext cx="6374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Origin: 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Non-accuracy of detector model</a:t>
            </a:r>
            <a:endParaRPr lang="en-US" sz="2800" dirty="0" smtClean="0">
              <a:ea typeface="Batang" panose="02030600000101010101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26</a:t>
            </a:fld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1" y="1303971"/>
            <a:ext cx="5727493" cy="34093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459" y="5321450"/>
            <a:ext cx="7545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Correction: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Tag &amp; Probe with Rochester correction (</a:t>
            </a:r>
            <a:r>
              <a:rPr lang="fr-FR" sz="2000" dirty="0">
                <a:solidFill>
                  <a:srgbClr val="7030A0"/>
                </a:solidFill>
              </a:rPr>
              <a:t>Eur. Phys. J. C 2012. V. 72, P</a:t>
            </a:r>
            <a:r>
              <a:rPr lang="fr-FR" sz="2800" dirty="0" smtClean="0"/>
              <a:t>.)</a:t>
            </a:r>
            <a:endParaRPr lang="en-US" sz="2800" dirty="0" smtClean="0">
              <a:ea typeface="Batang" panose="02030600000101010101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334780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Uncertainty: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100 “toys” and RMS calculation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97" y="3705012"/>
            <a:ext cx="4943965" cy="31469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68230" y="1119304"/>
            <a:ext cx="82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692086" y="4353327"/>
            <a:ext cx="68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8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Conclusions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482" y="0"/>
            <a:ext cx="1195724" cy="6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27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" y="846736"/>
            <a:ext cx="6740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Effects of difference between data and simulation </a:t>
            </a:r>
            <a:r>
              <a:rPr lang="en-US" sz="2800" dirty="0">
                <a:latin typeface="Batang" panose="02030600000101010101" pitchFamily="18" charset="-127"/>
                <a:ea typeface="Batang" panose="02030600000101010101" pitchFamily="18" charset="-127"/>
              </a:rPr>
              <a:t>are 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constantly </a:t>
            </a:r>
            <a:r>
              <a:rPr lang="en-US" sz="2800" dirty="0">
                <a:latin typeface="Batang" panose="02030600000101010101" pitchFamily="18" charset="-127"/>
                <a:ea typeface="Batang" panose="02030600000101010101" pitchFamily="18" charset="-127"/>
              </a:rPr>
              <a:t>being 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studied</a:t>
            </a:r>
            <a:r>
              <a:rPr lang="ru-RU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and could be successfully corrected.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In analysis SMP-23-007 this steps are successfully done. Good agreement between data and MC is observed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51" r="51739"/>
          <a:stretch/>
        </p:blipFill>
        <p:spPr>
          <a:xfrm>
            <a:off x="989822" y="3709448"/>
            <a:ext cx="4566529" cy="32540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9" b="50190"/>
          <a:stretch/>
        </p:blipFill>
        <p:spPr>
          <a:xfrm>
            <a:off x="6768756" y="422207"/>
            <a:ext cx="4603426" cy="34159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5" b="53127"/>
          <a:stretch/>
        </p:blipFill>
        <p:spPr>
          <a:xfrm>
            <a:off x="6740165" y="3694941"/>
            <a:ext cx="4577312" cy="321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8281" y="0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Stages of Data Analysis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021" y="0"/>
            <a:ext cx="1501185" cy="8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62281" y="6492875"/>
            <a:ext cx="2743200" cy="365125"/>
          </a:xfrm>
        </p:spPr>
        <p:txBody>
          <a:bodyPr/>
          <a:lstStyle/>
          <a:p>
            <a:fld id="{3C96797F-F5C2-4B8A-BBDE-E6C708B11FD2}" type="slidenum">
              <a:rPr lang="ru-RU" sz="2400" smtClean="0">
                <a:solidFill>
                  <a:schemeClr val="tx1"/>
                </a:solidFill>
              </a:rPr>
              <a:t>3</a:t>
            </a:fld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3593" y="184957"/>
            <a:ext cx="318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</a:t>
            </a:r>
            <a:r>
              <a:rPr lang="en-US" dirty="0" smtClean="0">
                <a:solidFill>
                  <a:srgbClr val="7030A0"/>
                </a:solidFill>
              </a:rPr>
              <a:t>CMS-SMP-23-007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7030A0"/>
                </a:solidFill>
              </a:rPr>
              <a:t>CMS-AN-20-220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279" y="1179439"/>
            <a:ext cx="2729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Collection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97279" y="2097268"/>
            <a:ext cx="2958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Certification</a:t>
            </a:r>
            <a:endParaRPr lang="ru-RU" sz="2800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2405809" y="1806906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0311" y="2083103"/>
            <a:ext cx="188865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Simulation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522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8281" y="0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Stages of Data Analysis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021" y="0"/>
            <a:ext cx="1501185" cy="8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62281" y="6492875"/>
            <a:ext cx="2743200" cy="365125"/>
          </a:xfrm>
        </p:spPr>
        <p:txBody>
          <a:bodyPr/>
          <a:lstStyle/>
          <a:p>
            <a:fld id="{3C96797F-F5C2-4B8A-BBDE-E6C708B11FD2}" type="slidenum">
              <a:rPr lang="ru-RU" sz="2400" smtClean="0">
                <a:solidFill>
                  <a:schemeClr val="tx1"/>
                </a:solidFill>
              </a:rPr>
              <a:t>4</a:t>
            </a:fld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3593" y="184957"/>
            <a:ext cx="318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</a:t>
            </a:r>
            <a:r>
              <a:rPr lang="en-US" dirty="0" smtClean="0">
                <a:solidFill>
                  <a:srgbClr val="7030A0"/>
                </a:solidFill>
              </a:rPr>
              <a:t>CMS-SMP-23-007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7030A0"/>
                </a:solidFill>
              </a:rPr>
              <a:t>CMS-AN-20-220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279" y="1179439"/>
            <a:ext cx="2729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Collection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97279" y="2097268"/>
            <a:ext cx="2958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Certification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440311" y="2083103"/>
            <a:ext cx="188865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Simulation</a:t>
            </a:r>
            <a:endParaRPr lang="ru-RU" sz="2800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2405809" y="1806906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69593" y="3123160"/>
            <a:ext cx="2515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selection</a:t>
            </a:r>
            <a:endParaRPr lang="ru-RU" sz="2800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4099023" y="2799865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8281" y="0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Stages of Data Analysis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021" y="0"/>
            <a:ext cx="1501185" cy="8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62281" y="6492875"/>
            <a:ext cx="2743200" cy="365125"/>
          </a:xfrm>
        </p:spPr>
        <p:txBody>
          <a:bodyPr/>
          <a:lstStyle/>
          <a:p>
            <a:fld id="{3C96797F-F5C2-4B8A-BBDE-E6C708B11FD2}" type="slidenum">
              <a:rPr lang="ru-RU" sz="2400" smtClean="0">
                <a:solidFill>
                  <a:schemeClr val="tx1"/>
                </a:solidFill>
              </a:rPr>
              <a:t>5</a:t>
            </a:fld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3593" y="184957"/>
            <a:ext cx="318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</a:t>
            </a:r>
            <a:r>
              <a:rPr lang="en-US" dirty="0" smtClean="0">
                <a:solidFill>
                  <a:srgbClr val="7030A0"/>
                </a:solidFill>
              </a:rPr>
              <a:t>CMS-SMP-23-007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7030A0"/>
                </a:solidFill>
              </a:rPr>
              <a:t>CMS-AN-20-220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279" y="1179439"/>
            <a:ext cx="2729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Collection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97279" y="2097268"/>
            <a:ext cx="2958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Certification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69593" y="3123160"/>
            <a:ext cx="2515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selection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0873" y="4122868"/>
            <a:ext cx="32324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Data and modeling </a:t>
            </a:r>
          </a:p>
          <a:p>
            <a:pPr algn="ctr"/>
            <a:r>
              <a:rPr lang="en-US" sz="2800" dirty="0" smtClean="0"/>
              <a:t>corrections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0311" y="2083103"/>
            <a:ext cx="188865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Simulation</a:t>
            </a:r>
            <a:endParaRPr lang="ru-RU" sz="2800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2405809" y="1806906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099023" y="2799865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110490" y="3760097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8281" y="0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Stages of Data Analysis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021" y="0"/>
            <a:ext cx="1501185" cy="8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62281" y="6492875"/>
            <a:ext cx="2743200" cy="365125"/>
          </a:xfrm>
        </p:spPr>
        <p:txBody>
          <a:bodyPr/>
          <a:lstStyle/>
          <a:p>
            <a:fld id="{3C96797F-F5C2-4B8A-BBDE-E6C708B11FD2}" type="slidenum">
              <a:rPr lang="ru-RU" sz="2400" smtClean="0">
                <a:solidFill>
                  <a:schemeClr val="tx1"/>
                </a:solidFill>
              </a:rPr>
              <a:t>6</a:t>
            </a:fld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3593" y="184957"/>
            <a:ext cx="318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</a:t>
            </a:r>
            <a:r>
              <a:rPr lang="en-US" dirty="0" smtClean="0">
                <a:solidFill>
                  <a:srgbClr val="7030A0"/>
                </a:solidFill>
              </a:rPr>
              <a:t>CMS-SMP-23-007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7030A0"/>
                </a:solidFill>
              </a:rPr>
              <a:t>CMS-AN-20-220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279" y="1179439"/>
            <a:ext cx="2729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Collection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97279" y="2097268"/>
            <a:ext cx="2958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Certification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69593" y="3123160"/>
            <a:ext cx="2515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selection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0873" y="4122868"/>
            <a:ext cx="32324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Data and modeling </a:t>
            </a:r>
          </a:p>
          <a:p>
            <a:pPr algn="ctr"/>
            <a:r>
              <a:rPr lang="en-US" sz="2800" dirty="0" smtClean="0"/>
              <a:t>corrections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0311" y="2083103"/>
            <a:ext cx="188865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Simulation</a:t>
            </a:r>
            <a:endParaRPr lang="ru-RU" sz="2800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2405809" y="1806906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099023" y="2799865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110490" y="3760097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799" y="5430742"/>
            <a:ext cx="2410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Measurement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4099023" y="5183982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8281" y="0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Stages of Data Analysis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021" y="0"/>
            <a:ext cx="1501185" cy="8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62281" y="6492875"/>
            <a:ext cx="2743200" cy="365125"/>
          </a:xfrm>
        </p:spPr>
        <p:txBody>
          <a:bodyPr/>
          <a:lstStyle/>
          <a:p>
            <a:fld id="{3C96797F-F5C2-4B8A-BBDE-E6C708B11FD2}" type="slidenum">
              <a:rPr lang="ru-RU" sz="2400" smtClean="0">
                <a:solidFill>
                  <a:schemeClr val="tx1"/>
                </a:solidFill>
              </a:rPr>
              <a:t>7</a:t>
            </a:fld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3593" y="184957"/>
            <a:ext cx="318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</a:t>
            </a:r>
            <a:r>
              <a:rPr lang="en-US" dirty="0" smtClean="0">
                <a:solidFill>
                  <a:srgbClr val="7030A0"/>
                </a:solidFill>
              </a:rPr>
              <a:t>CMS-SMP-23-007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7030A0"/>
                </a:solidFill>
              </a:rPr>
              <a:t>CMS-AN-20-220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279" y="1179439"/>
            <a:ext cx="2729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Collection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97279" y="2097268"/>
            <a:ext cx="2958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Certification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69593" y="3123160"/>
            <a:ext cx="2515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selection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0873" y="4122868"/>
            <a:ext cx="32324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Data and modeling </a:t>
            </a:r>
          </a:p>
          <a:p>
            <a:pPr algn="ctr"/>
            <a:r>
              <a:rPr lang="en-US" sz="2800" dirty="0" smtClean="0"/>
              <a:t>corrections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0311" y="2083103"/>
            <a:ext cx="188865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Simulation</a:t>
            </a:r>
            <a:endParaRPr lang="ru-RU" sz="2800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2405809" y="1806906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099023" y="2799865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110490" y="3760097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799" y="5430742"/>
            <a:ext cx="2410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Measurement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4099023" y="5183982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2168" y="6256204"/>
            <a:ext cx="3761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Uncertainty estimation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4113241" y="6004432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8281" y="0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Stages of Data Analysis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021" y="0"/>
            <a:ext cx="1501185" cy="8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62281" y="6492875"/>
            <a:ext cx="2743200" cy="365125"/>
          </a:xfrm>
        </p:spPr>
        <p:txBody>
          <a:bodyPr/>
          <a:lstStyle/>
          <a:p>
            <a:fld id="{3C96797F-F5C2-4B8A-BBDE-E6C708B11FD2}" type="slidenum">
              <a:rPr lang="ru-RU" sz="2400" smtClean="0">
                <a:solidFill>
                  <a:schemeClr val="tx1"/>
                </a:solidFill>
              </a:rPr>
              <a:t>8</a:t>
            </a:fld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3593" y="184957"/>
            <a:ext cx="318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</a:t>
            </a:r>
            <a:r>
              <a:rPr lang="en-US" dirty="0" smtClean="0">
                <a:solidFill>
                  <a:srgbClr val="7030A0"/>
                </a:solidFill>
              </a:rPr>
              <a:t>CMS-SMP-23-007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7030A0"/>
                </a:solidFill>
              </a:rPr>
              <a:t>CMS-AN-20-220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279" y="1179439"/>
            <a:ext cx="2729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Collection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97279" y="2097268"/>
            <a:ext cx="2958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Certification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69593" y="3123160"/>
            <a:ext cx="2515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selection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75226" y="4122868"/>
            <a:ext cx="35037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Data and modeling </a:t>
            </a:r>
          </a:p>
          <a:p>
            <a:pPr algn="ctr"/>
            <a:r>
              <a:rPr lang="en-US" sz="2800" b="1" dirty="0" smtClean="0"/>
              <a:t>corrections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0311" y="2083103"/>
            <a:ext cx="188865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Simulation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987799" y="5430742"/>
            <a:ext cx="2410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Measurement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5036" y="6256204"/>
            <a:ext cx="4115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Uncertainty estimation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2405809" y="1806906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099023" y="2799865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110490" y="3760097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099023" y="5183982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4113241" y="6004432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8281" y="0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Stages of Data Analysis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021" y="0"/>
            <a:ext cx="1501185" cy="8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62281" y="6492875"/>
            <a:ext cx="2743200" cy="365125"/>
          </a:xfrm>
        </p:spPr>
        <p:txBody>
          <a:bodyPr/>
          <a:lstStyle/>
          <a:p>
            <a:fld id="{3C96797F-F5C2-4B8A-BBDE-E6C708B11FD2}" type="slidenum">
              <a:rPr lang="ru-RU" sz="2400" smtClean="0">
                <a:solidFill>
                  <a:schemeClr val="tx1"/>
                </a:solidFill>
              </a:rPr>
              <a:t>9</a:t>
            </a:fld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3593" y="184957"/>
            <a:ext cx="318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</a:t>
            </a:r>
            <a:r>
              <a:rPr lang="en-US" dirty="0" smtClean="0">
                <a:solidFill>
                  <a:srgbClr val="7030A0"/>
                </a:solidFill>
              </a:rPr>
              <a:t>CMS-SMP-23-007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7030A0"/>
                </a:solidFill>
              </a:rPr>
              <a:t>CMS-AN-20-220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279" y="1179439"/>
            <a:ext cx="2729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Collection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97279" y="2097268"/>
            <a:ext cx="2958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Certification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69593" y="3123160"/>
            <a:ext cx="2515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selection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75226" y="4122868"/>
            <a:ext cx="35037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Data and modeling </a:t>
            </a:r>
          </a:p>
          <a:p>
            <a:pPr algn="ctr"/>
            <a:r>
              <a:rPr lang="en-US" sz="2800" b="1" dirty="0" smtClean="0"/>
              <a:t>corrections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0311" y="2083103"/>
            <a:ext cx="188865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Simulation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987799" y="5430742"/>
            <a:ext cx="2410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Measurement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5036" y="6256204"/>
            <a:ext cx="4115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Uncertainty estimation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353387" y="1284438"/>
            <a:ext cx="4605251" cy="54384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14543" y="1806906"/>
                <a:ext cx="3639901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Pileup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err="1" smtClean="0"/>
                  <a:t>Prefiring</a:t>
                </a:r>
                <a:r>
                  <a:rPr lang="en-US" sz="2800" dirty="0" smtClean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Misalignment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Efficiency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Integral Luminosity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PDF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m:rPr>
                            <m:nor/>
                          </m:rPr>
                          <a:rPr lang="ru-RU" sz="2800" dirty="0"/>
                          <m:t>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Simulation Cross section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QCD Scale Factors</a:t>
                </a:r>
                <a:endParaRPr lang="ru-RU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543" y="1806906"/>
                <a:ext cx="3639901" cy="4832092"/>
              </a:xfrm>
              <a:prstGeom prst="rect">
                <a:avLst/>
              </a:prstGeom>
              <a:blipFill>
                <a:blip r:embed="rId3"/>
                <a:stretch>
                  <a:fillRect l="-3015" t="-1135" b="-26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/>
          <p:cNvCxnSpPr/>
          <p:nvPr/>
        </p:nvCxnSpPr>
        <p:spPr>
          <a:xfrm flipV="1">
            <a:off x="5879007" y="4355218"/>
            <a:ext cx="1474380" cy="1004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6177189" y="4455622"/>
            <a:ext cx="1176198" cy="1849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 вниз 20"/>
          <p:cNvSpPr/>
          <p:nvPr/>
        </p:nvSpPr>
        <p:spPr>
          <a:xfrm>
            <a:off x="2405809" y="1806906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099023" y="2799865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110490" y="3760097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099023" y="5183982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4113241" y="6004432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Batang"/>
        <a:ea typeface=""/>
        <a:cs typeface=""/>
      </a:majorFont>
      <a:minorFont>
        <a:latin typeface="Batang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2258</TotalTime>
  <Words>815</Words>
  <Application>Microsoft Office PowerPoint</Application>
  <PresentationFormat>Широкоэкранный</PresentationFormat>
  <Paragraphs>279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Batang</vt:lpstr>
      <vt:lpstr>Calibri</vt:lpstr>
      <vt:lpstr>Cambria Math</vt:lpstr>
      <vt:lpstr>Times New Roman</vt:lpstr>
      <vt:lpstr>Тема Office</vt:lpstr>
      <vt:lpstr>Data Processing at the LHC. Corrections &amp; Systematic Effects</vt:lpstr>
      <vt:lpstr>Stages of Data Analysis</vt:lpstr>
      <vt:lpstr>Stages of Data Analysis</vt:lpstr>
      <vt:lpstr>Stages of Data Analysis</vt:lpstr>
      <vt:lpstr>Stages of Data Analysis</vt:lpstr>
      <vt:lpstr>Stages of Data Analysis</vt:lpstr>
      <vt:lpstr>Stages of Data Analysis</vt:lpstr>
      <vt:lpstr>Stages of Data Analysis</vt:lpstr>
      <vt:lpstr>Stages of Data Analysis</vt:lpstr>
      <vt:lpstr>Pileup</vt:lpstr>
      <vt:lpstr>Pileup</vt:lpstr>
      <vt:lpstr>Pileup</vt:lpstr>
      <vt:lpstr>Pileup</vt:lpstr>
      <vt:lpstr>Prefiring</vt:lpstr>
      <vt:lpstr>Prefiring</vt:lpstr>
      <vt:lpstr>Prefiring</vt:lpstr>
      <vt:lpstr>Prefiring</vt:lpstr>
      <vt:lpstr>Efficiency</vt:lpstr>
      <vt:lpstr>Efficiency</vt:lpstr>
      <vt:lpstr>Efficiency</vt:lpstr>
      <vt:lpstr>Efficiency</vt:lpstr>
      <vt:lpstr>Efficiency</vt:lpstr>
      <vt:lpstr>Misalignment</vt:lpstr>
      <vt:lpstr>Misalignment</vt:lpstr>
      <vt:lpstr>Misalignment</vt:lpstr>
      <vt:lpstr>Misalignment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Registration at the CMS</dc:title>
  <dc:creator>monitor02</dc:creator>
  <cp:lastModifiedBy>N580GD-E4128T</cp:lastModifiedBy>
  <cp:revision>120</cp:revision>
  <dcterms:created xsi:type="dcterms:W3CDTF">2024-03-25T12:20:39Z</dcterms:created>
  <dcterms:modified xsi:type="dcterms:W3CDTF">2024-06-14T04:46:52Z</dcterms:modified>
</cp:coreProperties>
</file>