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1"/>
  </p:notesMasterIdLst>
  <p:handoutMasterIdLst>
    <p:handoutMasterId r:id="rId22"/>
  </p:handoutMasterIdLst>
  <p:sldIdLst>
    <p:sldId id="273" r:id="rId5"/>
    <p:sldId id="275" r:id="rId6"/>
    <p:sldId id="280" r:id="rId7"/>
    <p:sldId id="299" r:id="rId8"/>
    <p:sldId id="281" r:id="rId9"/>
    <p:sldId id="282" r:id="rId10"/>
    <p:sldId id="279" r:id="rId11"/>
    <p:sldId id="293" r:id="rId12"/>
    <p:sldId id="283" r:id="rId13"/>
    <p:sldId id="300" r:id="rId14"/>
    <p:sldId id="301" r:id="rId15"/>
    <p:sldId id="298" r:id="rId16"/>
    <p:sldId id="295" r:id="rId17"/>
    <p:sldId id="297" r:id="rId18"/>
    <p:sldId id="296" r:id="rId19"/>
    <p:sldId id="274" r:id="rId20"/>
  </p:sldIdLst>
  <p:sldSz cx="12192000" cy="6858000"/>
  <p:notesSz cx="6858000" cy="9144000"/>
  <p:defaultTextStyle>
    <a:defPPr rtl="0">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224" userDrawn="1">
          <p15:clr>
            <a:srgbClr val="A4A3A4"/>
          </p15:clr>
        </p15:guide>
        <p15:guide id="3" pos="7368" userDrawn="1">
          <p15:clr>
            <a:srgbClr val="A4A3A4"/>
          </p15:clr>
        </p15:guide>
        <p15:guide id="4" pos="312" userDrawn="1">
          <p15:clr>
            <a:srgbClr val="A4A3A4"/>
          </p15:clr>
        </p15:guide>
        <p15:guide id="6" orient="horz" pos="2856" userDrawn="1">
          <p15:clr>
            <a:srgbClr val="A4A3A4"/>
          </p15:clr>
        </p15:guide>
        <p15:guide id="7" pos="5928" userDrawn="1">
          <p15:clr>
            <a:srgbClr val="A4A3A4"/>
          </p15:clr>
        </p15:guide>
        <p15:guide id="8" pos="6168" userDrawn="1">
          <p15:clr>
            <a:srgbClr val="A4A3A4"/>
          </p15:clr>
        </p15:guide>
        <p15:guide id="9" pos="1512" userDrawn="1">
          <p15:clr>
            <a:srgbClr val="A4A3A4"/>
          </p15:clr>
        </p15:guide>
        <p15:guide id="10" orient="horz" pos="264" userDrawn="1">
          <p15:clr>
            <a:srgbClr val="A4A3A4"/>
          </p15:clr>
        </p15:guide>
        <p15:guide id="11" pos="2496" userDrawn="1">
          <p15:clr>
            <a:srgbClr val="A4A3A4"/>
          </p15:clr>
        </p15:guide>
        <p15:guide id="12" pos="2688" userDrawn="1">
          <p15:clr>
            <a:srgbClr val="A4A3A4"/>
          </p15:clr>
        </p15:guide>
        <p15:guide id="13" pos="4536" userDrawn="1">
          <p15:clr>
            <a:srgbClr val="A4A3A4"/>
          </p15:clr>
        </p15:guide>
        <p15:guide id="14" pos="4008" userDrawn="1">
          <p15:clr>
            <a:srgbClr val="A4A3A4"/>
          </p15:clr>
        </p15:guide>
        <p15:guide id="15" pos="4944" userDrawn="1">
          <p15:clr>
            <a:srgbClr val="A4A3A4"/>
          </p15:clr>
        </p15:guide>
        <p15:guide id="16" pos="5136" userDrawn="1">
          <p15:clr>
            <a:srgbClr val="A4A3A4"/>
          </p15:clr>
        </p15:guide>
        <p15:guide id="17" orient="horz" pos="1584" userDrawn="1">
          <p15:clr>
            <a:srgbClr val="A4A3A4"/>
          </p15:clr>
        </p15:guide>
        <p15:guide id="18" orient="horz" pos="2736" userDrawn="1">
          <p15:clr>
            <a:srgbClr val="A4A3A4"/>
          </p15:clr>
        </p15:guide>
        <p15:guide id="19" orient="horz" pos="3648" userDrawn="1">
          <p15:clr>
            <a:srgbClr val="A4A3A4"/>
          </p15:clr>
        </p15:guide>
        <p15:guide id="20" orient="horz" pos="864" userDrawn="1">
          <p15:clr>
            <a:srgbClr val="A4A3A4"/>
          </p15:clr>
        </p15:guide>
        <p15:guide id="21" orient="horz" pos="3984" userDrawn="1">
          <p15:clr>
            <a:srgbClr val="A4A3A4"/>
          </p15:clr>
        </p15:guide>
        <p15:guide id="22" pos="456" userDrawn="1">
          <p15:clr>
            <a:srgbClr val="A4A3A4"/>
          </p15:clr>
        </p15:guide>
        <p15:guide id="23" pos="7248" userDrawn="1">
          <p15:clr>
            <a:srgbClr val="A4A3A4"/>
          </p15:clr>
        </p15:guide>
        <p15:guide id="24" orient="horz" pos="1920" userDrawn="1">
          <p15:clr>
            <a:srgbClr val="A4A3A4"/>
          </p15:clr>
        </p15:guide>
        <p15:guide id="25" orient="horz" pos="2256" userDrawn="1">
          <p15:clr>
            <a:srgbClr val="A4A3A4"/>
          </p15:clr>
        </p15:guide>
        <p15:guide id="26" pos="7176" userDrawn="1">
          <p15:clr>
            <a:srgbClr val="A4A3A4"/>
          </p15:clr>
        </p15:guide>
        <p15:guide id="27" orient="horz" pos="1704" userDrawn="1">
          <p15:clr>
            <a:srgbClr val="A4A3A4"/>
          </p15:clr>
        </p15:guide>
        <p15:guide id="28" pos="4176" userDrawn="1">
          <p15:clr>
            <a:srgbClr val="A4A3A4"/>
          </p15:clr>
        </p15:guide>
        <p15:guide id="29" orient="horz" pos="2592" userDrawn="1">
          <p15:clr>
            <a:srgbClr val="A4A3A4"/>
          </p15:clr>
        </p15:guide>
        <p15:guide id="30" pos="6912" userDrawn="1">
          <p15:clr>
            <a:srgbClr val="A4A3A4"/>
          </p15:clr>
        </p15:guide>
        <p15:guide id="31" pos="355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Автор"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CC66FF"/>
    <a:srgbClr val="D8BEB2"/>
    <a:srgbClr val="753F2D"/>
    <a:srgbClr val="5E3324"/>
    <a:srgbClr val="8A4C34"/>
    <a:srgbClr val="815550"/>
    <a:srgbClr val="A3573E"/>
    <a:srgbClr val="C28D6D"/>
    <a:srgbClr val="D298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82" autoAdjust="0"/>
    <p:restoredTop sz="96395"/>
  </p:normalViewPr>
  <p:slideViewPr>
    <p:cSldViewPr snapToGrid="0">
      <p:cViewPr varScale="1">
        <p:scale>
          <a:sx n="32" d="100"/>
          <a:sy n="32" d="100"/>
        </p:scale>
        <p:origin x="184" y="1880"/>
      </p:cViewPr>
      <p:guideLst>
        <p:guide orient="horz" pos="1224"/>
        <p:guide pos="7368"/>
        <p:guide pos="312"/>
        <p:guide orient="horz" pos="2856"/>
        <p:guide pos="5928"/>
        <p:guide pos="6168"/>
        <p:guide pos="1512"/>
        <p:guide orient="horz" pos="264"/>
        <p:guide pos="2496"/>
        <p:guide pos="2688"/>
        <p:guide pos="4536"/>
        <p:guide pos="4008"/>
        <p:guide pos="4944"/>
        <p:guide pos="5136"/>
        <p:guide orient="horz" pos="1584"/>
        <p:guide orient="horz" pos="2736"/>
        <p:guide orient="horz" pos="3648"/>
        <p:guide orient="horz" pos="864"/>
        <p:guide orient="horz" pos="3984"/>
        <p:guide pos="456"/>
        <p:guide pos="7248"/>
        <p:guide orient="horz" pos="1920"/>
        <p:guide orient="horz" pos="2256"/>
        <p:guide pos="7176"/>
        <p:guide orient="horz" pos="1704"/>
        <p:guide pos="4176"/>
        <p:guide orient="horz" pos="2592"/>
        <p:guide pos="6912"/>
        <p:guide pos="3552"/>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97" d="100"/>
          <a:sy n="97" d="100"/>
        </p:scale>
        <p:origin x="361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78B30D67-EB7C-4323-A6AB-20071C4FCC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a:p>
        </p:txBody>
      </p:sp>
      <p:sp>
        <p:nvSpPr>
          <p:cNvPr id="3" name="Дата 2">
            <a:extLst>
              <a:ext uri="{FF2B5EF4-FFF2-40B4-BE49-F238E27FC236}">
                <a16:creationId xmlns:a16="http://schemas.microsoft.com/office/drawing/2014/main" id="{CB26DD94-0E47-FE33-5C0F-9E497B99BE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33718D35-8899-4D72-B2F6-81C9994431F3}" type="datetime1">
              <a:rPr lang="ru-RU" smtClean="0"/>
              <a:t>14.06.2024</a:t>
            </a:fld>
            <a:endParaRPr lang="ru-RU" dirty="0"/>
          </a:p>
        </p:txBody>
      </p:sp>
      <p:sp>
        <p:nvSpPr>
          <p:cNvPr id="4" name="Нижний колонтитул 3">
            <a:extLst>
              <a:ext uri="{FF2B5EF4-FFF2-40B4-BE49-F238E27FC236}">
                <a16:creationId xmlns:a16="http://schemas.microsoft.com/office/drawing/2014/main" id="{B9636FF0-1B83-FCD7-197D-6F6CBEA8FE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a:p>
        </p:txBody>
      </p:sp>
      <p:sp>
        <p:nvSpPr>
          <p:cNvPr id="5" name="Номер слайда 4">
            <a:extLst>
              <a:ext uri="{FF2B5EF4-FFF2-40B4-BE49-F238E27FC236}">
                <a16:creationId xmlns:a16="http://schemas.microsoft.com/office/drawing/2014/main" id="{BAA88305-7C09-5A95-A84B-C7CEA8D00F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E6482836-E43C-41FF-A11B-3D8AB6E68FC7}" type="slidenum">
              <a:rPr lang="ru-RU" smtClean="0"/>
              <a:t>‹#›</a:t>
            </a:fld>
            <a:endParaRPr lang="ru-RU"/>
          </a:p>
        </p:txBody>
      </p:sp>
    </p:spTree>
    <p:extLst>
      <p:ext uri="{BB962C8B-B14F-4D97-AF65-F5344CB8AC3E}">
        <p14:creationId xmlns:p14="http://schemas.microsoft.com/office/powerpoint/2010/main" val="38009817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ru-RU"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ru-RU" sz="1200"/>
            </a:lvl1pPr>
          </a:lstStyle>
          <a:p>
            <a:pPr rtl="0"/>
            <a:fld id="{7E6C6CCF-08D6-46BC-A143-476DA6249026}" type="datetime1">
              <a:rPr lang="ru-RU" smtClean="0"/>
              <a:t>14.06.2024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ru-RU"/>
            </a:defPP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ru-RU"/>
            </a:def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ru-RU"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ru-RU" sz="1200"/>
            </a:lvl1pPr>
          </a:lstStyle>
          <a:p>
            <a:pPr rtl="0"/>
            <a:fld id="{DECDE012-9E2E-4477-8B5C-4E7D4E9BCBA6}" type="slidenum">
              <a:rPr lang="ru-RU" noProof="0" smtClean="0"/>
              <a:t>‹#›</a:t>
            </a:fld>
            <a:endParaRPr lang="ru-RU" noProof="0" dirty="0"/>
          </a:p>
        </p:txBody>
      </p:sp>
    </p:spTree>
    <p:extLst>
      <p:ext uri="{BB962C8B-B14F-4D97-AF65-F5344CB8AC3E}">
        <p14:creationId xmlns:p14="http://schemas.microsoft.com/office/powerpoint/2010/main" val="7393859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ru-RU" sz="1200" kern="1200">
        <a:solidFill>
          <a:schemeClr val="tx1"/>
        </a:solidFill>
        <a:latin typeface="+mn-lt"/>
        <a:ea typeface="+mn-ea"/>
        <a:cs typeface="+mn-cs"/>
      </a:defRPr>
    </a:lvl1pPr>
    <a:lvl2pPr marL="457200" algn="l" defTabSz="914400" rtl="0" eaLnBrk="1" latinLnBrk="0" hangingPunct="1">
      <a:defRPr lang="ru-RU" sz="1200" kern="1200">
        <a:solidFill>
          <a:schemeClr val="tx1"/>
        </a:solidFill>
        <a:latin typeface="+mn-lt"/>
        <a:ea typeface="+mn-ea"/>
        <a:cs typeface="+mn-cs"/>
      </a:defRPr>
    </a:lvl2pPr>
    <a:lvl3pPr marL="914400" algn="l" defTabSz="914400" rtl="0" eaLnBrk="1" latinLnBrk="0" hangingPunct="1">
      <a:defRPr lang="ru-RU" sz="1200" kern="1200">
        <a:solidFill>
          <a:schemeClr val="tx1"/>
        </a:solidFill>
        <a:latin typeface="+mn-lt"/>
        <a:ea typeface="+mn-ea"/>
        <a:cs typeface="+mn-cs"/>
      </a:defRPr>
    </a:lvl3pPr>
    <a:lvl4pPr marL="1371600" algn="l" defTabSz="914400" rtl="0" eaLnBrk="1" latinLnBrk="0" hangingPunct="1">
      <a:defRPr lang="ru-RU" sz="1200" kern="1200">
        <a:solidFill>
          <a:schemeClr val="tx1"/>
        </a:solidFill>
        <a:latin typeface="+mn-lt"/>
        <a:ea typeface="+mn-ea"/>
        <a:cs typeface="+mn-cs"/>
      </a:defRPr>
    </a:lvl4pPr>
    <a:lvl5pPr marL="1828800" algn="l" defTabSz="914400" rtl="0" eaLnBrk="1" latinLnBrk="0" hangingPunct="1">
      <a:defRPr lang="ru-RU" sz="1200" kern="1200">
        <a:solidFill>
          <a:schemeClr val="tx1"/>
        </a:solidFill>
        <a:latin typeface="+mn-lt"/>
        <a:ea typeface="+mn-ea"/>
        <a:cs typeface="+mn-cs"/>
      </a:defRPr>
    </a:lvl5pPr>
    <a:lvl6pPr marL="2286000" algn="l" defTabSz="914400" rtl="0" eaLnBrk="1" latinLnBrk="0" hangingPunct="1">
      <a:defRPr lang="ru-RU" sz="1200" kern="1200">
        <a:solidFill>
          <a:schemeClr val="tx1"/>
        </a:solidFill>
        <a:latin typeface="+mn-lt"/>
        <a:ea typeface="+mn-ea"/>
        <a:cs typeface="+mn-cs"/>
      </a:defRPr>
    </a:lvl6pPr>
    <a:lvl7pPr marL="2743200" algn="l" defTabSz="914400" rtl="0" eaLnBrk="1" latinLnBrk="0" hangingPunct="1">
      <a:defRPr lang="ru-RU" sz="1200" kern="1200">
        <a:solidFill>
          <a:schemeClr val="tx1"/>
        </a:solidFill>
        <a:latin typeface="+mn-lt"/>
        <a:ea typeface="+mn-ea"/>
        <a:cs typeface="+mn-cs"/>
      </a:defRPr>
    </a:lvl7pPr>
    <a:lvl8pPr marL="3200400" algn="l" defTabSz="914400" rtl="0" eaLnBrk="1" latinLnBrk="0" hangingPunct="1">
      <a:defRPr lang="ru-RU" sz="1200" kern="1200">
        <a:solidFill>
          <a:schemeClr val="tx1"/>
        </a:solidFill>
        <a:latin typeface="+mn-lt"/>
        <a:ea typeface="+mn-ea"/>
        <a:cs typeface="+mn-cs"/>
      </a:defRPr>
    </a:lvl8pPr>
    <a:lvl9pPr marL="3657600" algn="l" defTabSz="914400" rtl="0" eaLnBrk="1" latinLnBrk="0" hangingPunct="1">
      <a:defRPr lang="ru-RU"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smtClean="0"/>
              <a:t>1</a:t>
            </a:fld>
            <a:endParaRPr lang="ru-RU"/>
          </a:p>
        </p:txBody>
      </p:sp>
    </p:spTree>
    <p:extLst>
      <p:ext uri="{BB962C8B-B14F-4D97-AF65-F5344CB8AC3E}">
        <p14:creationId xmlns:p14="http://schemas.microsoft.com/office/powerpoint/2010/main" val="1498192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2</a:t>
            </a:fld>
            <a:endParaRPr lang="ru-RU" noProof="0"/>
          </a:p>
        </p:txBody>
      </p:sp>
    </p:spTree>
    <p:extLst>
      <p:ext uri="{BB962C8B-B14F-4D97-AF65-F5344CB8AC3E}">
        <p14:creationId xmlns:p14="http://schemas.microsoft.com/office/powerpoint/2010/main" val="203243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3</a:t>
            </a:fld>
            <a:endParaRPr lang="ru-RU" noProof="0" dirty="0"/>
          </a:p>
        </p:txBody>
      </p:sp>
    </p:spTree>
    <p:extLst>
      <p:ext uri="{BB962C8B-B14F-4D97-AF65-F5344CB8AC3E}">
        <p14:creationId xmlns:p14="http://schemas.microsoft.com/office/powerpoint/2010/main" val="122806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5</a:t>
            </a:fld>
            <a:endParaRPr lang="ru-RU" noProof="0" dirty="0"/>
          </a:p>
        </p:txBody>
      </p:sp>
    </p:spTree>
    <p:extLst>
      <p:ext uri="{BB962C8B-B14F-4D97-AF65-F5344CB8AC3E}">
        <p14:creationId xmlns:p14="http://schemas.microsoft.com/office/powerpoint/2010/main" val="2453062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6</a:t>
            </a:fld>
            <a:endParaRPr lang="ru-RU" noProof="0" dirty="0"/>
          </a:p>
        </p:txBody>
      </p:sp>
    </p:spTree>
    <p:extLst>
      <p:ext uri="{BB962C8B-B14F-4D97-AF65-F5344CB8AC3E}">
        <p14:creationId xmlns:p14="http://schemas.microsoft.com/office/powerpoint/2010/main" val="2252966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7</a:t>
            </a:fld>
            <a:endParaRPr lang="ru-RU" noProof="0" dirty="0"/>
          </a:p>
        </p:txBody>
      </p:sp>
    </p:spTree>
    <p:extLst>
      <p:ext uri="{BB962C8B-B14F-4D97-AF65-F5344CB8AC3E}">
        <p14:creationId xmlns:p14="http://schemas.microsoft.com/office/powerpoint/2010/main" val="848547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5A2B4267-FD12-436C-A400-74799FCF0CD5}" type="slidenum">
              <a:rPr lang="ru-RU" smtClean="0"/>
              <a:t>8</a:t>
            </a:fld>
            <a:endParaRPr lang="ru-RU"/>
          </a:p>
        </p:txBody>
      </p:sp>
    </p:spTree>
    <p:extLst>
      <p:ext uri="{BB962C8B-B14F-4D97-AF65-F5344CB8AC3E}">
        <p14:creationId xmlns:p14="http://schemas.microsoft.com/office/powerpoint/2010/main" val="1851394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9</a:t>
            </a:fld>
            <a:endParaRPr lang="ru-RU" noProof="0" dirty="0"/>
          </a:p>
        </p:txBody>
      </p:sp>
    </p:spTree>
    <p:extLst>
      <p:ext uri="{BB962C8B-B14F-4D97-AF65-F5344CB8AC3E}">
        <p14:creationId xmlns:p14="http://schemas.microsoft.com/office/powerpoint/2010/main" val="1913703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defPPr>
              <a:defRPr lang="ru-RU"/>
            </a:defPPr>
          </a:lstStyle>
          <a:p>
            <a:pPr rtl="0"/>
            <a:endParaRPr lang="ru-RU" dirty="0"/>
          </a:p>
        </p:txBody>
      </p:sp>
      <p:sp>
        <p:nvSpPr>
          <p:cNvPr id="4" name="Номер слайда 3"/>
          <p:cNvSpPr>
            <a:spLocks noGrp="1"/>
          </p:cNvSpPr>
          <p:nvPr>
            <p:ph type="sldNum" sz="quarter" idx="5"/>
          </p:nvPr>
        </p:nvSpPr>
        <p:spPr/>
        <p:txBody>
          <a:bodyPr rtlCol="0"/>
          <a:lstStyle>
            <a:defPPr>
              <a:defRPr lang="ru-RU"/>
            </a:defPPr>
          </a:lstStyle>
          <a:p>
            <a:pPr rtl="0"/>
            <a:fld id="{DECDE012-9E2E-4477-8B5C-4E7D4E9BCBA6}" type="slidenum">
              <a:rPr lang="ru-RU" noProof="0" smtClean="0"/>
              <a:t>16</a:t>
            </a:fld>
            <a:endParaRPr lang="ru-RU" noProof="0" dirty="0"/>
          </a:p>
        </p:txBody>
      </p:sp>
    </p:spTree>
    <p:extLst>
      <p:ext uri="{BB962C8B-B14F-4D97-AF65-F5344CB8AC3E}">
        <p14:creationId xmlns:p14="http://schemas.microsoft.com/office/powerpoint/2010/main" val="1588565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tx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96B8029-33F3-9414-AD10-00871D91AA5D}"/>
              </a:ext>
            </a:extLst>
          </p:cNvPr>
          <p:cNvSpPr>
            <a:spLocks noGrp="1"/>
          </p:cNvSpPr>
          <p:nvPr>
            <p:ph type="ctrTitle"/>
          </p:nvPr>
        </p:nvSpPr>
        <p:spPr>
          <a:xfrm>
            <a:off x="2267712" y="1408176"/>
            <a:ext cx="6400800" cy="2387600"/>
          </a:xfrm>
        </p:spPr>
        <p:txBody>
          <a:bodyPr rtlCol="0" anchor="t">
            <a:normAutofit/>
          </a:bodyPr>
          <a:lstStyle>
            <a:lvl1pPr algn="l">
              <a:lnSpc>
                <a:spcPct val="80000"/>
              </a:lnSpc>
              <a:defRPr lang="ru-RU" sz="7200" cap="all" baseline="0">
                <a:solidFill>
                  <a:schemeClr val="bg1"/>
                </a:solidFill>
              </a:defRPr>
            </a:lvl1pPr>
          </a:lstStyle>
          <a:p>
            <a:pPr rtl="0"/>
            <a:r>
              <a:rPr lang="ru-RU"/>
              <a:t>Образец заголовка</a:t>
            </a:r>
            <a:endParaRPr lang="ru-RU" dirty="0"/>
          </a:p>
        </p:txBody>
      </p:sp>
      <p:sp>
        <p:nvSpPr>
          <p:cNvPr id="3" name="Подзаголовок 2">
            <a:extLst>
              <a:ext uri="{FF2B5EF4-FFF2-40B4-BE49-F238E27FC236}">
                <a16:creationId xmlns:a16="http://schemas.microsoft.com/office/drawing/2014/main" id="{4F32B008-64B6-378D-9C5D-DCC8DFEBC69E}"/>
              </a:ext>
            </a:extLst>
          </p:cNvPr>
          <p:cNvSpPr>
            <a:spLocks noGrp="1"/>
          </p:cNvSpPr>
          <p:nvPr>
            <p:ph type="subTitle" idx="1"/>
          </p:nvPr>
        </p:nvSpPr>
        <p:spPr>
          <a:xfrm>
            <a:off x="3867912" y="5047488"/>
            <a:ext cx="5486400" cy="384048"/>
          </a:xfrm>
        </p:spPr>
        <p:txBody>
          <a:bodyPr rtlCol="0"/>
          <a:lstStyle>
            <a:lvl1pPr marL="0" indent="0" algn="l">
              <a:lnSpc>
                <a:spcPct val="80000"/>
              </a:lnSpc>
              <a:spcBef>
                <a:spcPts val="0"/>
              </a:spcBef>
              <a:buNone/>
              <a:defRPr lang="ru-RU" sz="2400" b="1">
                <a:solidFill>
                  <a:schemeClr val="bg1"/>
                </a:solidFill>
              </a:defRPr>
            </a:lvl1pPr>
            <a:lvl2pPr marL="457200" indent="0" algn="ctr">
              <a:buNone/>
              <a:defRPr lang="ru-RU" sz="2000"/>
            </a:lvl2pPr>
            <a:lvl3pPr marL="914400" indent="0" algn="ctr">
              <a:buNone/>
              <a:defRPr lang="ru-RU" sz="1800"/>
            </a:lvl3pPr>
            <a:lvl4pPr marL="1371600" indent="0" algn="ctr">
              <a:buNone/>
              <a:defRPr lang="ru-RU" sz="1600"/>
            </a:lvl4pPr>
            <a:lvl5pPr marL="1828800" indent="0" algn="ctr">
              <a:buNone/>
              <a:defRPr lang="ru-RU" sz="1600"/>
            </a:lvl5pPr>
            <a:lvl6pPr marL="2286000" indent="0" algn="ctr">
              <a:buNone/>
              <a:defRPr lang="ru-RU" sz="1600"/>
            </a:lvl6pPr>
            <a:lvl7pPr marL="2743200" indent="0" algn="ctr">
              <a:buNone/>
              <a:defRPr lang="ru-RU" sz="1600"/>
            </a:lvl7pPr>
            <a:lvl8pPr marL="3200400" indent="0" algn="ctr">
              <a:buNone/>
              <a:defRPr lang="ru-RU" sz="1600"/>
            </a:lvl8pPr>
            <a:lvl9pPr marL="3657600" indent="0" algn="ctr">
              <a:buNone/>
              <a:defRPr lang="ru-RU" sz="1600"/>
            </a:lvl9pPr>
          </a:lstStyle>
          <a:p>
            <a:pPr rtl="0"/>
            <a:r>
              <a:rPr lang="ru-RU"/>
              <a:t>Образец подзаголовка</a:t>
            </a:r>
          </a:p>
        </p:txBody>
      </p:sp>
      <p:grpSp>
        <p:nvGrpSpPr>
          <p:cNvPr id="7" name="Группа 6">
            <a:extLst>
              <a:ext uri="{FF2B5EF4-FFF2-40B4-BE49-F238E27FC236}">
                <a16:creationId xmlns:a16="http://schemas.microsoft.com/office/drawing/2014/main" id="{15444BA9-47A2-8EBA-F11F-AF833CBC1FB6}"/>
              </a:ext>
            </a:extLst>
          </p:cNvPr>
          <p:cNvGrpSpPr/>
          <p:nvPr userDrawn="1"/>
        </p:nvGrpSpPr>
        <p:grpSpPr>
          <a:xfrm>
            <a:off x="3979533" y="5801746"/>
            <a:ext cx="8221703" cy="0"/>
            <a:chOff x="3733800" y="5539861"/>
            <a:chExt cx="8221703" cy="0"/>
          </a:xfrm>
        </p:grpSpPr>
        <p:cxnSp>
          <p:nvCxnSpPr>
            <p:cNvPr id="8" name="Прямая соединительная линия 7">
              <a:extLst>
                <a:ext uri="{FF2B5EF4-FFF2-40B4-BE49-F238E27FC236}">
                  <a16:creationId xmlns:a16="http://schemas.microsoft.com/office/drawing/2014/main" id="{F7C7E957-5A54-C6BB-DBCA-B0A579E99122}"/>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F75792F5-3B57-83E5-2E85-1B67A64BF570}"/>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80638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Нижний колонтитул 5">
            <a:extLst>
              <a:ext uri="{FF2B5EF4-FFF2-40B4-BE49-F238E27FC236}">
                <a16:creationId xmlns:a16="http://schemas.microsoft.com/office/drawing/2014/main" id="{DACF6E0F-D722-BAD9-C6AD-9A11DAE47EC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7" name="Номер слайда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8" name="Заголовок 1">
            <a:extLst>
              <a:ext uri="{FF2B5EF4-FFF2-40B4-BE49-F238E27FC236}">
                <a16:creationId xmlns:a16="http://schemas.microsoft.com/office/drawing/2014/main" id="{814A6C9A-83F0-5E94-8A5B-89CB08282C38}"/>
              </a:ext>
            </a:extLst>
          </p:cNvPr>
          <p:cNvSpPr>
            <a:spLocks noGrp="1"/>
          </p:cNvSpPr>
          <p:nvPr>
            <p:ph type="title"/>
          </p:nvPr>
        </p:nvSpPr>
        <p:spPr>
          <a:xfrm>
            <a:off x="2295144" y="1463040"/>
            <a:ext cx="7498080" cy="704088"/>
          </a:xfrm>
        </p:spPr>
        <p:txBody>
          <a:bodyPr rtlCol="0"/>
          <a:lstStyle>
            <a:lvl1pPr>
              <a:defRPr lang="ru-RU" sz="5000"/>
            </a:lvl1pPr>
          </a:lstStyle>
          <a:p>
            <a:pPr rtl="0"/>
            <a:r>
              <a:rPr lang="ru-RU" noProof="0"/>
              <a:t>Образец заголовка</a:t>
            </a:r>
          </a:p>
        </p:txBody>
      </p:sp>
      <p:grpSp>
        <p:nvGrpSpPr>
          <p:cNvPr id="9" name="Группа 8">
            <a:extLst>
              <a:ext uri="{FF2B5EF4-FFF2-40B4-BE49-F238E27FC236}">
                <a16:creationId xmlns:a16="http://schemas.microsoft.com/office/drawing/2014/main" id="{52784B99-8374-AA22-4161-578F9BF77E2B}"/>
              </a:ext>
            </a:extLst>
          </p:cNvPr>
          <p:cNvGrpSpPr/>
          <p:nvPr userDrawn="1"/>
        </p:nvGrpSpPr>
        <p:grpSpPr>
          <a:xfrm>
            <a:off x="2400300" y="2535841"/>
            <a:ext cx="9801127" cy="821"/>
            <a:chOff x="2286319" y="5546299"/>
            <a:chExt cx="9801127" cy="903"/>
          </a:xfrm>
        </p:grpSpPr>
        <p:cxnSp>
          <p:nvCxnSpPr>
            <p:cNvPr id="10" name="Прямая соединительная линия 9">
              <a:extLst>
                <a:ext uri="{FF2B5EF4-FFF2-40B4-BE49-F238E27FC236}">
                  <a16:creationId xmlns:a16="http://schemas.microsoft.com/office/drawing/2014/main" id="{F0F45B19-145D-7398-7A64-A88B28251AAD}"/>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a:extLst>
                <a:ext uri="{FF2B5EF4-FFF2-40B4-BE49-F238E27FC236}">
                  <a16:creationId xmlns:a16="http://schemas.microsoft.com/office/drawing/2014/main" id="{0029EB3C-D7BA-1FCE-3158-8F1116C6F5BE}"/>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2" name="Текст 10">
            <a:extLst>
              <a:ext uri="{FF2B5EF4-FFF2-40B4-BE49-F238E27FC236}">
                <a16:creationId xmlns:a16="http://schemas.microsoft.com/office/drawing/2014/main" id="{F8F78388-68BC-0124-C243-36D5B5DC78E6}"/>
              </a:ext>
            </a:extLst>
          </p:cNvPr>
          <p:cNvSpPr>
            <a:spLocks noGrp="1"/>
          </p:cNvSpPr>
          <p:nvPr>
            <p:ph type="body" sz="quarter" idx="13"/>
          </p:nvPr>
        </p:nvSpPr>
        <p:spPr>
          <a:xfrm>
            <a:off x="2322576"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3" name="Текст 10">
            <a:extLst>
              <a:ext uri="{FF2B5EF4-FFF2-40B4-BE49-F238E27FC236}">
                <a16:creationId xmlns:a16="http://schemas.microsoft.com/office/drawing/2014/main" id="{D7FBEF6F-7749-849E-36C5-CC056F30711F}"/>
              </a:ext>
            </a:extLst>
          </p:cNvPr>
          <p:cNvSpPr>
            <a:spLocks noGrp="1"/>
          </p:cNvSpPr>
          <p:nvPr>
            <p:ph type="body" sz="quarter" idx="14"/>
          </p:nvPr>
        </p:nvSpPr>
        <p:spPr>
          <a:xfrm>
            <a:off x="2322576" y="4443984"/>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8A350182-DD59-73E2-C20A-4B5FE6715444}"/>
              </a:ext>
            </a:extLst>
          </p:cNvPr>
          <p:cNvSpPr>
            <a:spLocks noGrp="1"/>
          </p:cNvSpPr>
          <p:nvPr>
            <p:ph type="body" sz="quarter" idx="15"/>
          </p:nvPr>
        </p:nvSpPr>
        <p:spPr>
          <a:xfrm>
            <a:off x="2020824" y="3401568"/>
            <a:ext cx="8379220" cy="975260"/>
          </a:xfrm>
        </p:spPr>
        <p:txBody>
          <a:bodyPr numCol="2"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E14A588-A920-9AE0-A268-A008EAF6FCBA}"/>
              </a:ext>
            </a:extLst>
          </p:cNvPr>
          <p:cNvSpPr>
            <a:spLocks noGrp="1"/>
          </p:cNvSpPr>
          <p:nvPr>
            <p:ph type="body" sz="quarter" idx="16"/>
          </p:nvPr>
        </p:nvSpPr>
        <p:spPr>
          <a:xfrm>
            <a:off x="2020824" y="4901184"/>
            <a:ext cx="8379220" cy="975260"/>
          </a:xfrm>
        </p:spPr>
        <p:txBody>
          <a:bodyPr numCol="2"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Tree>
    <p:extLst>
      <p:ext uri="{BB962C8B-B14F-4D97-AF65-F5344CB8AC3E}">
        <p14:creationId xmlns:p14="http://schemas.microsoft.com/office/powerpoint/2010/main" val="1789022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ри объекта">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6" name="Нижний колонтитул 5">
            <a:extLst>
              <a:ext uri="{FF2B5EF4-FFF2-40B4-BE49-F238E27FC236}">
                <a16:creationId xmlns:a16="http://schemas.microsoft.com/office/drawing/2014/main" id="{DACF6E0F-D722-BAD9-C6AD-9A11DAE47EC0}"/>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7" name="Номер слайда 6">
            <a:extLst>
              <a:ext uri="{FF2B5EF4-FFF2-40B4-BE49-F238E27FC236}">
                <a16:creationId xmlns:a16="http://schemas.microsoft.com/office/drawing/2014/main" id="{61160B7A-B490-F67E-2740-38CA3A98769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8" name="Заголовок 1">
            <a:extLst>
              <a:ext uri="{FF2B5EF4-FFF2-40B4-BE49-F238E27FC236}">
                <a16:creationId xmlns:a16="http://schemas.microsoft.com/office/drawing/2014/main" id="{814A6C9A-83F0-5E94-8A5B-89CB08282C38}"/>
              </a:ext>
            </a:extLst>
          </p:cNvPr>
          <p:cNvSpPr>
            <a:spLocks noGrp="1"/>
          </p:cNvSpPr>
          <p:nvPr>
            <p:ph type="title"/>
          </p:nvPr>
        </p:nvSpPr>
        <p:spPr>
          <a:xfrm>
            <a:off x="603504" y="1463040"/>
            <a:ext cx="10871708" cy="704088"/>
          </a:xfrm>
        </p:spPr>
        <p:txBody>
          <a:bodyPr rtlCol="0"/>
          <a:lstStyle>
            <a:lvl1pPr>
              <a:defRPr lang="ru-RU" sz="5000"/>
            </a:lvl1pPr>
          </a:lstStyle>
          <a:p>
            <a:pPr rtl="0"/>
            <a:r>
              <a:rPr lang="ru-RU"/>
              <a:t>Образец заголовка</a:t>
            </a:r>
            <a:endParaRPr lang="ru-RU" dirty="0"/>
          </a:p>
        </p:txBody>
      </p:sp>
      <p:sp>
        <p:nvSpPr>
          <p:cNvPr id="12" name="Текст 10">
            <a:extLst>
              <a:ext uri="{FF2B5EF4-FFF2-40B4-BE49-F238E27FC236}">
                <a16:creationId xmlns:a16="http://schemas.microsoft.com/office/drawing/2014/main" id="{F8F78388-68BC-0124-C243-36D5B5DC78E6}"/>
              </a:ext>
            </a:extLst>
          </p:cNvPr>
          <p:cNvSpPr>
            <a:spLocks noGrp="1"/>
          </p:cNvSpPr>
          <p:nvPr>
            <p:ph type="body" sz="quarter" idx="13"/>
          </p:nvPr>
        </p:nvSpPr>
        <p:spPr>
          <a:xfrm>
            <a:off x="649224"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13" name="Текст 10">
            <a:extLst>
              <a:ext uri="{FF2B5EF4-FFF2-40B4-BE49-F238E27FC236}">
                <a16:creationId xmlns:a16="http://schemas.microsoft.com/office/drawing/2014/main" id="{D7FBEF6F-7749-849E-36C5-CC056F30711F}"/>
              </a:ext>
            </a:extLst>
          </p:cNvPr>
          <p:cNvSpPr>
            <a:spLocks noGrp="1"/>
          </p:cNvSpPr>
          <p:nvPr>
            <p:ph type="body" sz="quarter" idx="14"/>
          </p:nvPr>
        </p:nvSpPr>
        <p:spPr>
          <a:xfrm>
            <a:off x="4334256"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8A350182-DD59-73E2-C20A-4B5FE6715444}"/>
              </a:ext>
            </a:extLst>
          </p:cNvPr>
          <p:cNvSpPr>
            <a:spLocks noGrp="1"/>
          </p:cNvSpPr>
          <p:nvPr>
            <p:ph type="body" sz="quarter" idx="15"/>
          </p:nvPr>
        </p:nvSpPr>
        <p:spPr>
          <a:xfrm>
            <a:off x="365760"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sp>
        <p:nvSpPr>
          <p:cNvPr id="15" name="Текст 13">
            <a:extLst>
              <a:ext uri="{FF2B5EF4-FFF2-40B4-BE49-F238E27FC236}">
                <a16:creationId xmlns:a16="http://schemas.microsoft.com/office/drawing/2014/main" id="{5E14A588-A920-9AE0-A268-A008EAF6FCBA}"/>
              </a:ext>
            </a:extLst>
          </p:cNvPr>
          <p:cNvSpPr>
            <a:spLocks noGrp="1"/>
          </p:cNvSpPr>
          <p:nvPr>
            <p:ph type="body" sz="quarter" idx="16"/>
          </p:nvPr>
        </p:nvSpPr>
        <p:spPr>
          <a:xfrm>
            <a:off x="4005072"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grpSp>
        <p:nvGrpSpPr>
          <p:cNvPr id="16" name="Группа 15">
            <a:extLst>
              <a:ext uri="{FF2B5EF4-FFF2-40B4-BE49-F238E27FC236}">
                <a16:creationId xmlns:a16="http://schemas.microsoft.com/office/drawing/2014/main" id="{B8221A12-8B19-605A-2244-2D732269C955}"/>
              </a:ext>
            </a:extLst>
          </p:cNvPr>
          <p:cNvGrpSpPr/>
          <p:nvPr userDrawn="1"/>
        </p:nvGrpSpPr>
        <p:grpSpPr>
          <a:xfrm>
            <a:off x="716788" y="2527173"/>
            <a:ext cx="10758424" cy="1564"/>
            <a:chOff x="2792270" y="5541172"/>
            <a:chExt cx="11391900" cy="158"/>
          </a:xfrm>
        </p:grpSpPr>
        <p:cxnSp>
          <p:nvCxnSpPr>
            <p:cNvPr id="17" name="Прямая соединительная линия 16">
              <a:extLst>
                <a:ext uri="{FF2B5EF4-FFF2-40B4-BE49-F238E27FC236}">
                  <a16:creationId xmlns:a16="http://schemas.microsoft.com/office/drawing/2014/main" id="{A86C500B-5A93-298F-7CEF-ED445452E460}"/>
                </a:ext>
              </a:extLst>
            </p:cNvPr>
            <p:cNvCxnSpPr>
              <a:cxnSpLocks/>
            </p:cNvCxnSpPr>
            <p:nvPr/>
          </p:nvCxnSpPr>
          <p:spPr>
            <a:xfrm>
              <a:off x="2792270" y="5541172"/>
              <a:ext cx="676046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D7A559BC-EF4A-29D4-CF56-6425516A5D91}"/>
                </a:ext>
              </a:extLst>
            </p:cNvPr>
            <p:cNvCxnSpPr>
              <a:cxnSpLocks/>
            </p:cNvCxnSpPr>
            <p:nvPr/>
          </p:nvCxnSpPr>
          <p:spPr>
            <a:xfrm>
              <a:off x="9552734" y="5541330"/>
              <a:ext cx="4631436"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9" name="Текст 10">
            <a:extLst>
              <a:ext uri="{FF2B5EF4-FFF2-40B4-BE49-F238E27FC236}">
                <a16:creationId xmlns:a16="http://schemas.microsoft.com/office/drawing/2014/main" id="{D2D34186-8505-57AE-F518-0C83BF1C06C9}"/>
              </a:ext>
            </a:extLst>
          </p:cNvPr>
          <p:cNvSpPr>
            <a:spLocks noGrp="1"/>
          </p:cNvSpPr>
          <p:nvPr>
            <p:ph type="body" sz="quarter" idx="17"/>
          </p:nvPr>
        </p:nvSpPr>
        <p:spPr>
          <a:xfrm>
            <a:off x="8266176" y="2980944"/>
            <a:ext cx="3282696" cy="1106424"/>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p:txBody>
      </p:sp>
      <p:sp>
        <p:nvSpPr>
          <p:cNvPr id="20" name="Текст 13">
            <a:extLst>
              <a:ext uri="{FF2B5EF4-FFF2-40B4-BE49-F238E27FC236}">
                <a16:creationId xmlns:a16="http://schemas.microsoft.com/office/drawing/2014/main" id="{ABE767DA-9D93-94AD-D34D-2B8A51A76645}"/>
              </a:ext>
            </a:extLst>
          </p:cNvPr>
          <p:cNvSpPr>
            <a:spLocks noGrp="1"/>
          </p:cNvSpPr>
          <p:nvPr>
            <p:ph type="body" sz="quarter" idx="18"/>
          </p:nvPr>
        </p:nvSpPr>
        <p:spPr>
          <a:xfrm>
            <a:off x="7973568" y="4114800"/>
            <a:ext cx="3282696" cy="975260"/>
          </a:xfrm>
        </p:spPr>
        <p:txBody>
          <a:bodyPr numCol="1" spcCol="91440"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p:txBody>
      </p:sp>
    </p:spTree>
    <p:extLst>
      <p:ext uri="{BB962C8B-B14F-4D97-AF65-F5344CB8AC3E}">
        <p14:creationId xmlns:p14="http://schemas.microsoft.com/office/powerpoint/2010/main" val="3181475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пасибо за внимание!">
    <p:bg>
      <p:bgPr>
        <a:solidFill>
          <a:schemeClr val="accent6"/>
        </a:solidFill>
        <a:effectLst/>
      </p:bgPr>
    </p:bg>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5AE86B75-C16C-C033-D27D-FF84EFB71131}"/>
              </a:ext>
            </a:extLst>
          </p:cNvPr>
          <p:cNvSpPr/>
          <p:nvPr userDrawn="1"/>
        </p:nvSpPr>
        <p:spPr>
          <a:xfrm>
            <a:off x="0" y="0"/>
            <a:ext cx="100203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dirty="0"/>
          </a:p>
        </p:txBody>
      </p:sp>
      <p:sp>
        <p:nvSpPr>
          <p:cNvPr id="2" name="Заголовок 1">
            <a:extLst>
              <a:ext uri="{FF2B5EF4-FFF2-40B4-BE49-F238E27FC236}">
                <a16:creationId xmlns:a16="http://schemas.microsoft.com/office/drawing/2014/main" id="{CE31443F-EAC2-06D1-A3D1-D73510EAF2A3}"/>
              </a:ext>
            </a:extLst>
          </p:cNvPr>
          <p:cNvSpPr>
            <a:spLocks noGrp="1"/>
          </p:cNvSpPr>
          <p:nvPr>
            <p:ph type="title"/>
          </p:nvPr>
        </p:nvSpPr>
        <p:spPr>
          <a:xfrm>
            <a:off x="2313432" y="1426464"/>
            <a:ext cx="6675120" cy="1702816"/>
          </a:xfrm>
        </p:spPr>
        <p:txBody>
          <a:bodyPr rtlCol="0" anchor="t"/>
          <a:lstStyle>
            <a:lvl1pPr>
              <a:lnSpc>
                <a:spcPct val="80000"/>
              </a:lnSpc>
              <a:defRPr lang="ru-RU" sz="7200" cap="all" baseline="0">
                <a:solidFill>
                  <a:schemeClr val="bg1"/>
                </a:solidFill>
              </a:defRPr>
            </a:lvl1pPr>
          </a:lstStyle>
          <a:p>
            <a:pPr rtl="0"/>
            <a:r>
              <a:rPr lang="ru-RU"/>
              <a:t>Образец заголовка</a:t>
            </a:r>
          </a:p>
        </p:txBody>
      </p:sp>
      <p:grpSp>
        <p:nvGrpSpPr>
          <p:cNvPr id="7" name="Группа 6">
            <a:extLst>
              <a:ext uri="{FF2B5EF4-FFF2-40B4-BE49-F238E27FC236}">
                <a16:creationId xmlns:a16="http://schemas.microsoft.com/office/drawing/2014/main" id="{D80535FC-1B0E-C4EB-FE55-190522219FEA}"/>
              </a:ext>
            </a:extLst>
          </p:cNvPr>
          <p:cNvGrpSpPr/>
          <p:nvPr userDrawn="1"/>
        </p:nvGrpSpPr>
        <p:grpSpPr>
          <a:xfrm>
            <a:off x="3979533" y="5799270"/>
            <a:ext cx="8212467" cy="0"/>
            <a:chOff x="3733800" y="5537385"/>
            <a:chExt cx="8212467" cy="0"/>
          </a:xfrm>
        </p:grpSpPr>
        <p:cxnSp>
          <p:nvCxnSpPr>
            <p:cNvPr id="8" name="Прямая соединительная линия 7">
              <a:extLst>
                <a:ext uri="{FF2B5EF4-FFF2-40B4-BE49-F238E27FC236}">
                  <a16:creationId xmlns:a16="http://schemas.microsoft.com/office/drawing/2014/main" id="{9CA6B206-18E0-06D2-958F-E859A1428A57}"/>
                </a:ext>
              </a:extLst>
            </p:cNvPr>
            <p:cNvCxnSpPr>
              <a:cxnSpLocks/>
            </p:cNvCxnSpPr>
            <p:nvPr/>
          </p:nvCxnSpPr>
          <p:spPr>
            <a:xfrm>
              <a:off x="3733800" y="5537385"/>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0447EEA7-F856-F6C0-18DD-5D37FD51D45B}"/>
                </a:ext>
              </a:extLst>
            </p:cNvPr>
            <p:cNvCxnSpPr>
              <a:cxnSpLocks/>
            </p:cNvCxnSpPr>
            <p:nvPr/>
          </p:nvCxnSpPr>
          <p:spPr>
            <a:xfrm>
              <a:off x="9774567" y="5537385"/>
              <a:ext cx="217170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11" name="Текст 10">
            <a:extLst>
              <a:ext uri="{FF2B5EF4-FFF2-40B4-BE49-F238E27FC236}">
                <a16:creationId xmlns:a16="http://schemas.microsoft.com/office/drawing/2014/main" id="{A9C909AE-4D54-F197-103E-29E9C2597F56}"/>
              </a:ext>
            </a:extLst>
          </p:cNvPr>
          <p:cNvSpPr>
            <a:spLocks noGrp="1"/>
          </p:cNvSpPr>
          <p:nvPr>
            <p:ph type="body" sz="quarter" idx="10"/>
          </p:nvPr>
        </p:nvSpPr>
        <p:spPr>
          <a:xfrm>
            <a:off x="3877056" y="3383280"/>
            <a:ext cx="4754880" cy="2057400"/>
          </a:xfrm>
        </p:spPr>
        <p:txBody>
          <a:bodyPr rtlCol="0"/>
          <a:lstStyle>
            <a:lvl1pPr marL="0" indent="0">
              <a:lnSpc>
                <a:spcPct val="150000"/>
              </a:lnSpc>
              <a:spcBef>
                <a:spcPts val="0"/>
              </a:spcBef>
              <a:buNone/>
              <a:defRPr lang="ru-RU" sz="2200" b="1">
                <a:solidFill>
                  <a:schemeClr val="bg1"/>
                </a:solidFill>
              </a:defRPr>
            </a:lvl1pPr>
            <a:lvl2pPr marL="0" indent="0">
              <a:lnSpc>
                <a:spcPct val="150000"/>
              </a:lnSpc>
              <a:spcBef>
                <a:spcPts val="0"/>
              </a:spcBef>
              <a:buNone/>
              <a:defRPr lang="ru-RU" sz="2200">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a:t>Щелкните, чтобы изменить стили текста образца слайда</a:t>
            </a:r>
          </a:p>
          <a:p>
            <a:pPr lvl="1" rtl="0"/>
            <a:r>
              <a:rPr lang="ru-RU"/>
              <a:t>Второй уровень</a:t>
            </a:r>
          </a:p>
        </p:txBody>
      </p:sp>
    </p:spTree>
    <p:extLst>
      <p:ext uri="{BB962C8B-B14F-4D97-AF65-F5344CB8AC3E}">
        <p14:creationId xmlns:p14="http://schemas.microsoft.com/office/powerpoint/2010/main" val="1525968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E6C28C00-D101-DFF8-7E0A-1AEBF0DBE72B}"/>
              </a:ext>
            </a:extLst>
          </p:cNvPr>
          <p:cNvSpPr>
            <a:spLocks noGrp="1"/>
          </p:cNvSpPr>
          <p:nvPr>
            <p:ph type="dt" sz="half" idx="10"/>
          </p:nvPr>
        </p:nvSpPr>
        <p:spPr/>
        <p:txBody>
          <a:bodyPr rtlCol="0"/>
          <a:lstStyle>
            <a:defPPr>
              <a:defRPr lang="ru-RU"/>
            </a:defPPr>
          </a:lstStyle>
          <a:p>
            <a:pPr rtl="0"/>
            <a:endParaRPr lang="ru-RU" noProof="0" dirty="0"/>
          </a:p>
        </p:txBody>
      </p:sp>
      <p:sp>
        <p:nvSpPr>
          <p:cNvPr id="4" name="Нижний колонтитул 3">
            <a:extLst>
              <a:ext uri="{FF2B5EF4-FFF2-40B4-BE49-F238E27FC236}">
                <a16:creationId xmlns:a16="http://schemas.microsoft.com/office/drawing/2014/main" id="{D74C5F1F-F8B7-6C5F-6A7F-5F8F6128A1C8}"/>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5" name="Номер слайда 4">
            <a:extLst>
              <a:ext uri="{FF2B5EF4-FFF2-40B4-BE49-F238E27FC236}">
                <a16:creationId xmlns:a16="http://schemas.microsoft.com/office/drawing/2014/main" id="{EFD9287E-E726-E0E6-2871-FE77159B5E0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
        <p:nvSpPr>
          <p:cNvPr id="6" name="Заголовок 5">
            <a:extLst>
              <a:ext uri="{FF2B5EF4-FFF2-40B4-BE49-F238E27FC236}">
                <a16:creationId xmlns:a16="http://schemas.microsoft.com/office/drawing/2014/main" id="{160592E8-155C-36FA-DA0A-52B23CE8AF5A}"/>
              </a:ext>
            </a:extLst>
          </p:cNvPr>
          <p:cNvSpPr>
            <a:spLocks noGrp="1"/>
          </p:cNvSpPr>
          <p:nvPr>
            <p:ph type="title"/>
          </p:nvPr>
        </p:nvSpPr>
        <p:spPr/>
        <p:txBody>
          <a:bodyPr rtlCol="0"/>
          <a:lstStyle>
            <a:defPPr>
              <a:defRPr lang="ru-RU"/>
            </a:defPPr>
          </a:lstStyle>
          <a:p>
            <a:pPr rtl="0"/>
            <a:r>
              <a:rPr lang="ru-RU"/>
              <a:t>Образец заголовка</a:t>
            </a:r>
          </a:p>
        </p:txBody>
      </p:sp>
    </p:spTree>
    <p:extLst>
      <p:ext uri="{BB962C8B-B14F-4D97-AF65-F5344CB8AC3E}">
        <p14:creationId xmlns:p14="http://schemas.microsoft.com/office/powerpoint/2010/main" val="32576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964B432-06C2-E932-E96F-67CECC2E9658}"/>
              </a:ext>
            </a:extLst>
          </p:cNvPr>
          <p:cNvSpPr>
            <a:spLocks noGrp="1"/>
          </p:cNvSpPr>
          <p:nvPr>
            <p:ph type="dt" sz="half" idx="10"/>
          </p:nvPr>
        </p:nvSpPr>
        <p:spPr/>
        <p:txBody>
          <a:bodyPr rtlCol="0"/>
          <a:lstStyle>
            <a:defPPr>
              <a:defRPr lang="ru-RU"/>
            </a:defPPr>
          </a:lstStyle>
          <a:p>
            <a:pPr rtl="0"/>
            <a:endParaRPr lang="ru-RU" noProof="0" dirty="0"/>
          </a:p>
        </p:txBody>
      </p:sp>
      <p:sp>
        <p:nvSpPr>
          <p:cNvPr id="3" name="Нижний колонтитул 2">
            <a:extLst>
              <a:ext uri="{FF2B5EF4-FFF2-40B4-BE49-F238E27FC236}">
                <a16:creationId xmlns:a16="http://schemas.microsoft.com/office/drawing/2014/main" id="{7F1F3471-B7F6-01DB-D712-136C1626DFAE}"/>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4" name="Номер слайда 3">
            <a:extLst>
              <a:ext uri="{FF2B5EF4-FFF2-40B4-BE49-F238E27FC236}">
                <a16:creationId xmlns:a16="http://schemas.microsoft.com/office/drawing/2014/main" id="{32C05956-4CA5-988F-7C93-317A88D1202C}"/>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1856146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AB670E-478C-D301-FCE5-E83002469725}"/>
              </a:ext>
            </a:extLst>
          </p:cNvPr>
          <p:cNvSpPr>
            <a:spLocks noGrp="1"/>
          </p:cNvSpPr>
          <p:nvPr>
            <p:ph type="title"/>
          </p:nvPr>
        </p:nvSpPr>
        <p:spPr>
          <a:xfrm>
            <a:off x="839788" y="457200"/>
            <a:ext cx="3932237" cy="1600200"/>
          </a:xfrm>
        </p:spPr>
        <p:txBody>
          <a:bodyPr rtlCol="0" anchor="b"/>
          <a:lstStyle>
            <a:lvl1pPr>
              <a:defRPr lang="ru-RU" sz="3200"/>
            </a:lvl1pPr>
          </a:lstStyle>
          <a:p>
            <a:pPr rtl="0"/>
            <a:r>
              <a:rPr lang="ru-RU"/>
              <a:t>Образец заголовка</a:t>
            </a:r>
          </a:p>
        </p:txBody>
      </p:sp>
      <p:sp>
        <p:nvSpPr>
          <p:cNvPr id="3" name="Объект 2">
            <a:extLst>
              <a:ext uri="{FF2B5EF4-FFF2-40B4-BE49-F238E27FC236}">
                <a16:creationId xmlns:a16="http://schemas.microsoft.com/office/drawing/2014/main" id="{283B16CD-30BD-156F-11B4-9CF89A064227}"/>
              </a:ext>
            </a:extLst>
          </p:cNvPr>
          <p:cNvSpPr>
            <a:spLocks noGrp="1"/>
          </p:cNvSpPr>
          <p:nvPr>
            <p:ph idx="1"/>
          </p:nvPr>
        </p:nvSpPr>
        <p:spPr>
          <a:xfrm>
            <a:off x="5183188" y="987425"/>
            <a:ext cx="6172200" cy="4873625"/>
          </a:xfrm>
        </p:spPr>
        <p:txBody>
          <a:bodyPr rtlCol="0"/>
          <a:lstStyle>
            <a:lvl1pPr>
              <a:defRPr lang="ru-RU" sz="3200"/>
            </a:lvl1pPr>
            <a:lvl2pPr>
              <a:defRPr lang="ru-RU" sz="2800"/>
            </a:lvl2pPr>
            <a:lvl3pPr>
              <a:defRPr lang="ru-RU" sz="2400"/>
            </a:lvl3pPr>
            <a:lvl4pPr>
              <a:defRPr lang="ru-RU" sz="2000"/>
            </a:lvl4pPr>
            <a:lvl5pPr>
              <a:defRPr lang="ru-RU" sz="2000"/>
            </a:lvl5pPr>
            <a:lvl6pPr>
              <a:defRPr lang="ru-RU" sz="2000"/>
            </a:lvl6pPr>
            <a:lvl7pPr>
              <a:defRPr lang="ru-RU" sz="2000"/>
            </a:lvl7pPr>
            <a:lvl8pPr>
              <a:defRPr lang="ru-RU" sz="2000"/>
            </a:lvl8pPr>
            <a:lvl9pPr>
              <a:defRPr lang="ru-RU" sz="2000"/>
            </a:lvl9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Текст 3">
            <a:extLst>
              <a:ext uri="{FF2B5EF4-FFF2-40B4-BE49-F238E27FC236}">
                <a16:creationId xmlns:a16="http://schemas.microsoft.com/office/drawing/2014/main" id="{0E3C54B0-9878-1911-8DE9-EC464D2027EF}"/>
              </a:ext>
            </a:extLst>
          </p:cNvPr>
          <p:cNvSpPr>
            <a:spLocks noGrp="1"/>
          </p:cNvSpPr>
          <p:nvPr>
            <p:ph type="body" sz="half" idx="2"/>
          </p:nvPr>
        </p:nvSpPr>
        <p:spPr>
          <a:xfrm>
            <a:off x="839788" y="2057400"/>
            <a:ext cx="3932237"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a:t>Щелкните, чтобы изменить стили текста образца слайда</a:t>
            </a:r>
          </a:p>
        </p:txBody>
      </p:sp>
      <p:sp>
        <p:nvSpPr>
          <p:cNvPr id="5" name="Дата 4">
            <a:extLst>
              <a:ext uri="{FF2B5EF4-FFF2-40B4-BE49-F238E27FC236}">
                <a16:creationId xmlns:a16="http://schemas.microsoft.com/office/drawing/2014/main" id="{3C6493B1-79A4-1FA9-B462-853856DE870E}"/>
              </a:ext>
            </a:extLst>
          </p:cNvPr>
          <p:cNvSpPr>
            <a:spLocks noGrp="1"/>
          </p:cNvSpPr>
          <p:nvPr>
            <p:ph type="dt" sz="half" idx="10"/>
          </p:nvPr>
        </p:nvSpPr>
        <p:spPr/>
        <p:txBody>
          <a:bodyPr rtlCol="0"/>
          <a:lstStyle>
            <a:defPPr>
              <a:defRPr lang="ru-RU"/>
            </a:defPPr>
          </a:lstStyle>
          <a:p>
            <a:pPr rtl="0"/>
            <a:endParaRPr lang="ru-RU" noProof="0" dirty="0"/>
          </a:p>
        </p:txBody>
      </p:sp>
      <p:sp>
        <p:nvSpPr>
          <p:cNvPr id="6" name="Нижний колонтитул 5">
            <a:extLst>
              <a:ext uri="{FF2B5EF4-FFF2-40B4-BE49-F238E27FC236}">
                <a16:creationId xmlns:a16="http://schemas.microsoft.com/office/drawing/2014/main" id="{A697EEE8-8F1E-8F14-E2ED-333A1FF24725}"/>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7" name="Номер слайда 6">
            <a:extLst>
              <a:ext uri="{FF2B5EF4-FFF2-40B4-BE49-F238E27FC236}">
                <a16:creationId xmlns:a16="http://schemas.microsoft.com/office/drawing/2014/main" id="{B9DFABEB-B6B7-2591-AE85-265A3F873192}"/>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20623095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E52A6A-C17E-2616-3199-C8D78E7EE7EC}"/>
              </a:ext>
            </a:extLst>
          </p:cNvPr>
          <p:cNvSpPr>
            <a:spLocks noGrp="1"/>
          </p:cNvSpPr>
          <p:nvPr>
            <p:ph type="title"/>
          </p:nvPr>
        </p:nvSpPr>
        <p:spPr>
          <a:xfrm>
            <a:off x="839788" y="457200"/>
            <a:ext cx="3932237" cy="1600200"/>
          </a:xfrm>
        </p:spPr>
        <p:txBody>
          <a:bodyPr rtlCol="0" anchor="b"/>
          <a:lstStyle>
            <a:lvl1pPr>
              <a:defRPr lang="ru-RU" sz="3200"/>
            </a:lvl1pPr>
          </a:lstStyle>
          <a:p>
            <a:pPr rtl="0"/>
            <a:r>
              <a:rPr lang="ru-RU" noProof="0"/>
              <a:t>Образец заголовка</a:t>
            </a:r>
          </a:p>
        </p:txBody>
      </p:sp>
      <p:sp>
        <p:nvSpPr>
          <p:cNvPr id="3" name="Рисунок 2">
            <a:extLst>
              <a:ext uri="{FF2B5EF4-FFF2-40B4-BE49-F238E27FC236}">
                <a16:creationId xmlns:a16="http://schemas.microsoft.com/office/drawing/2014/main" id="{37705714-E101-08DD-6A13-D561A3EC2C8F}"/>
              </a:ext>
            </a:extLst>
          </p:cNvPr>
          <p:cNvSpPr>
            <a:spLocks noGrp="1"/>
          </p:cNvSpPr>
          <p:nvPr>
            <p:ph type="pic" idx="1"/>
          </p:nvPr>
        </p:nvSpPr>
        <p:spPr>
          <a:xfrm>
            <a:off x="5183188" y="987425"/>
            <a:ext cx="6172200" cy="4873625"/>
          </a:xfrm>
        </p:spPr>
        <p:txBody>
          <a:bodyPr rtlCol="0"/>
          <a:lstStyle>
            <a:lvl1pPr marL="0" indent="0">
              <a:buNone/>
              <a:defRPr lang="ru-RU" sz="3200"/>
            </a:lvl1pPr>
            <a:lvl2pPr marL="457200" indent="0">
              <a:buNone/>
              <a:defRPr lang="ru-RU" sz="2800"/>
            </a:lvl2pPr>
            <a:lvl3pPr marL="914400" indent="0">
              <a:buNone/>
              <a:defRPr lang="ru-RU" sz="2400"/>
            </a:lvl3pPr>
            <a:lvl4pPr marL="1371600" indent="0">
              <a:buNone/>
              <a:defRPr lang="ru-RU" sz="2000"/>
            </a:lvl4pPr>
            <a:lvl5pPr marL="1828800" indent="0">
              <a:buNone/>
              <a:defRPr lang="ru-RU" sz="2000"/>
            </a:lvl5pPr>
            <a:lvl6pPr marL="2286000" indent="0">
              <a:buNone/>
              <a:defRPr lang="ru-RU" sz="2000"/>
            </a:lvl6pPr>
            <a:lvl7pPr marL="2743200" indent="0">
              <a:buNone/>
              <a:defRPr lang="ru-RU" sz="2000"/>
            </a:lvl7pPr>
            <a:lvl8pPr marL="3200400" indent="0">
              <a:buNone/>
              <a:defRPr lang="ru-RU" sz="2000"/>
            </a:lvl8pPr>
            <a:lvl9pPr marL="3657600" indent="0">
              <a:buNone/>
              <a:defRPr lang="ru-RU" sz="2000"/>
            </a:lvl9pPr>
          </a:lstStyle>
          <a:p>
            <a:pPr rtl="0"/>
            <a:endParaRPr lang="ru-RU" noProof="0"/>
          </a:p>
        </p:txBody>
      </p:sp>
      <p:sp>
        <p:nvSpPr>
          <p:cNvPr id="4" name="Текст 3">
            <a:extLst>
              <a:ext uri="{FF2B5EF4-FFF2-40B4-BE49-F238E27FC236}">
                <a16:creationId xmlns:a16="http://schemas.microsoft.com/office/drawing/2014/main" id="{B16ECB26-D659-5BC3-C669-1B45225D27D2}"/>
              </a:ext>
            </a:extLst>
          </p:cNvPr>
          <p:cNvSpPr>
            <a:spLocks noGrp="1"/>
          </p:cNvSpPr>
          <p:nvPr>
            <p:ph type="body" sz="half" idx="2"/>
          </p:nvPr>
        </p:nvSpPr>
        <p:spPr>
          <a:xfrm>
            <a:off x="839788" y="2057400"/>
            <a:ext cx="3932237" cy="3811588"/>
          </a:xfrm>
        </p:spPr>
        <p:txBody>
          <a:bodyPr rtlCol="0"/>
          <a:lstStyle>
            <a:lvl1pPr marL="0" indent="0">
              <a:buNone/>
              <a:defRPr lang="ru-RU" sz="1600"/>
            </a:lvl1pPr>
            <a:lvl2pPr marL="457200" indent="0">
              <a:buNone/>
              <a:defRPr lang="ru-RU" sz="1400"/>
            </a:lvl2pPr>
            <a:lvl3pPr marL="914400" indent="0">
              <a:buNone/>
              <a:defRPr lang="ru-RU" sz="1200"/>
            </a:lvl3pPr>
            <a:lvl4pPr marL="1371600" indent="0">
              <a:buNone/>
              <a:defRPr lang="ru-RU" sz="1000"/>
            </a:lvl4pPr>
            <a:lvl5pPr marL="1828800" indent="0">
              <a:buNone/>
              <a:defRPr lang="ru-RU" sz="1000"/>
            </a:lvl5pPr>
            <a:lvl6pPr marL="2286000" indent="0">
              <a:buNone/>
              <a:defRPr lang="ru-RU" sz="1000"/>
            </a:lvl6pPr>
            <a:lvl7pPr marL="2743200" indent="0">
              <a:buNone/>
              <a:defRPr lang="ru-RU" sz="1000"/>
            </a:lvl7pPr>
            <a:lvl8pPr marL="3200400" indent="0">
              <a:buNone/>
              <a:defRPr lang="ru-RU" sz="1000"/>
            </a:lvl8pPr>
            <a:lvl9pPr marL="3657600" indent="0">
              <a:buNone/>
              <a:defRPr lang="ru-RU" sz="1000"/>
            </a:lvl9pPr>
          </a:lstStyle>
          <a:p>
            <a:pPr lvl="0" rtl="0"/>
            <a:r>
              <a:rPr lang="ru-RU" noProof="0"/>
              <a:t>Щелкните, чтобы изменить стили текста образца слайда</a:t>
            </a:r>
          </a:p>
        </p:txBody>
      </p:sp>
      <p:sp>
        <p:nvSpPr>
          <p:cNvPr id="5" name="Дата 4">
            <a:extLst>
              <a:ext uri="{FF2B5EF4-FFF2-40B4-BE49-F238E27FC236}">
                <a16:creationId xmlns:a16="http://schemas.microsoft.com/office/drawing/2014/main" id="{D4464F27-6C3B-1E36-B1DC-ECB72DCF22AC}"/>
              </a:ext>
            </a:extLst>
          </p:cNvPr>
          <p:cNvSpPr>
            <a:spLocks noGrp="1"/>
          </p:cNvSpPr>
          <p:nvPr>
            <p:ph type="dt" sz="half" idx="10"/>
          </p:nvPr>
        </p:nvSpPr>
        <p:spPr/>
        <p:txBody>
          <a:bodyPr rtlCol="0"/>
          <a:lstStyle>
            <a:defPPr>
              <a:defRPr lang="ru-RU"/>
            </a:defPPr>
          </a:lstStyle>
          <a:p>
            <a:pPr rtl="0"/>
            <a:endParaRPr lang="ru-RU" noProof="0"/>
          </a:p>
        </p:txBody>
      </p:sp>
      <p:sp>
        <p:nvSpPr>
          <p:cNvPr id="6" name="Нижний колонтитул 5">
            <a:extLst>
              <a:ext uri="{FF2B5EF4-FFF2-40B4-BE49-F238E27FC236}">
                <a16:creationId xmlns:a16="http://schemas.microsoft.com/office/drawing/2014/main" id="{1BC595AB-D292-D355-47CD-748C160B1BD3}"/>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7" name="Номер слайда 6">
            <a:extLst>
              <a:ext uri="{FF2B5EF4-FFF2-40B4-BE49-F238E27FC236}">
                <a16:creationId xmlns:a16="http://schemas.microsoft.com/office/drawing/2014/main" id="{CC1CEE5F-F44A-DD2C-EEC3-D4C76B69D15D}"/>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spTree>
    <p:extLst>
      <p:ext uri="{BB962C8B-B14F-4D97-AF65-F5344CB8AC3E}">
        <p14:creationId xmlns:p14="http://schemas.microsoft.com/office/powerpoint/2010/main" val="7529389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пусто">
    <p:spTree>
      <p:nvGrpSpPr>
        <p:cNvPr id="1" name=""/>
        <p:cNvGrpSpPr/>
        <p:nvPr/>
      </p:nvGrpSpPr>
      <p:grpSpPr>
        <a:xfrm>
          <a:off x="0" y="0"/>
          <a:ext cx="0" cy="0"/>
          <a:chOff x="0" y="0"/>
          <a:chExt cx="0" cy="0"/>
        </a:xfrm>
      </p:grpSpPr>
      <p:sp>
        <p:nvSpPr>
          <p:cNvPr id="35" name="Рисунок 34">
            <a:extLst>
              <a:ext uri="{FF2B5EF4-FFF2-40B4-BE49-F238E27FC236}">
                <a16:creationId xmlns:a16="http://schemas.microsoft.com/office/drawing/2014/main" id="{EAA216C1-AB2E-40F5-9FEB-99A051529BBC}"/>
              </a:ext>
            </a:extLst>
          </p:cNvPr>
          <p:cNvSpPr>
            <a:spLocks noGrp="1"/>
          </p:cNvSpPr>
          <p:nvPr>
            <p:ph type="pic" sz="quarter" idx="10" hasCustomPrompt="1"/>
          </p:nvPr>
        </p:nvSpPr>
        <p:spPr>
          <a:xfrm>
            <a:off x="1361591" y="2616354"/>
            <a:ext cx="887413" cy="889000"/>
          </a:xfrm>
        </p:spPr>
        <p:txBody>
          <a:bodyPr rtlCol="0">
            <a:normAutofit/>
          </a:bodyPr>
          <a:lstStyle>
            <a:lvl1pPr marL="0" indent="0">
              <a:buNone/>
              <a:defRPr sz="1000"/>
            </a:lvl1pPr>
          </a:lstStyle>
          <a:p>
            <a:pPr rtl="0"/>
            <a:r>
              <a:rPr lang="ru-RU" noProof="0"/>
              <a:t>ЗНАЧОК</a:t>
            </a:r>
          </a:p>
        </p:txBody>
      </p:sp>
      <p:sp>
        <p:nvSpPr>
          <p:cNvPr id="36" name="Рисунок 34">
            <a:extLst>
              <a:ext uri="{FF2B5EF4-FFF2-40B4-BE49-F238E27FC236}">
                <a16:creationId xmlns:a16="http://schemas.microsoft.com/office/drawing/2014/main" id="{FAEA8B42-3F7F-41AD-BABE-4EEB23482AE7}"/>
              </a:ext>
            </a:extLst>
          </p:cNvPr>
          <p:cNvSpPr>
            <a:spLocks noGrp="1"/>
          </p:cNvSpPr>
          <p:nvPr>
            <p:ph type="pic" sz="quarter" idx="11" hasCustomPrompt="1"/>
          </p:nvPr>
        </p:nvSpPr>
        <p:spPr>
          <a:xfrm>
            <a:off x="4420929" y="2616354"/>
            <a:ext cx="887413" cy="889000"/>
          </a:xfrm>
        </p:spPr>
        <p:txBody>
          <a:bodyPr rtlCol="0">
            <a:normAutofit/>
          </a:bodyPr>
          <a:lstStyle>
            <a:lvl1pPr marL="0" indent="0">
              <a:buNone/>
              <a:defRPr sz="1000"/>
            </a:lvl1pPr>
          </a:lstStyle>
          <a:p>
            <a:pPr rtl="0"/>
            <a:r>
              <a:rPr lang="ru-RU" noProof="0"/>
              <a:t>ЗНАЧОК</a:t>
            </a:r>
          </a:p>
        </p:txBody>
      </p:sp>
      <p:sp>
        <p:nvSpPr>
          <p:cNvPr id="37" name="Рисунок 34">
            <a:extLst>
              <a:ext uri="{FF2B5EF4-FFF2-40B4-BE49-F238E27FC236}">
                <a16:creationId xmlns:a16="http://schemas.microsoft.com/office/drawing/2014/main" id="{7567D676-2C80-4141-893B-11FCC59F8435}"/>
              </a:ext>
            </a:extLst>
          </p:cNvPr>
          <p:cNvSpPr>
            <a:spLocks noGrp="1"/>
          </p:cNvSpPr>
          <p:nvPr>
            <p:ph type="pic" sz="quarter" idx="12" hasCustomPrompt="1"/>
          </p:nvPr>
        </p:nvSpPr>
        <p:spPr>
          <a:xfrm>
            <a:off x="7407299" y="2616354"/>
            <a:ext cx="887413" cy="889000"/>
          </a:xfrm>
        </p:spPr>
        <p:txBody>
          <a:bodyPr rtlCol="0">
            <a:normAutofit/>
          </a:bodyPr>
          <a:lstStyle>
            <a:lvl1pPr marL="0" indent="0">
              <a:buNone/>
              <a:defRPr sz="1000"/>
            </a:lvl1pPr>
          </a:lstStyle>
          <a:p>
            <a:pPr rtl="0"/>
            <a:r>
              <a:rPr lang="ru-RU" noProof="0"/>
              <a:t>ЗНАЧОК</a:t>
            </a:r>
          </a:p>
        </p:txBody>
      </p:sp>
      <p:sp>
        <p:nvSpPr>
          <p:cNvPr id="38" name="Рисунок 34">
            <a:extLst>
              <a:ext uri="{FF2B5EF4-FFF2-40B4-BE49-F238E27FC236}">
                <a16:creationId xmlns:a16="http://schemas.microsoft.com/office/drawing/2014/main" id="{6F952DCC-32A4-47A9-94B1-DD217C6081C8}"/>
              </a:ext>
            </a:extLst>
          </p:cNvPr>
          <p:cNvSpPr>
            <a:spLocks noGrp="1"/>
          </p:cNvSpPr>
          <p:nvPr>
            <p:ph type="pic" sz="quarter" idx="13" hasCustomPrompt="1"/>
          </p:nvPr>
        </p:nvSpPr>
        <p:spPr>
          <a:xfrm>
            <a:off x="10456949" y="2616354"/>
            <a:ext cx="887413" cy="889000"/>
          </a:xfrm>
        </p:spPr>
        <p:txBody>
          <a:bodyPr rtlCol="0">
            <a:normAutofit/>
          </a:bodyPr>
          <a:lstStyle>
            <a:lvl1pPr marL="0" indent="0">
              <a:buNone/>
              <a:defRPr sz="1000"/>
            </a:lvl1pPr>
          </a:lstStyle>
          <a:p>
            <a:pPr rtl="0"/>
            <a:r>
              <a:rPr lang="ru-RU" noProof="0"/>
              <a:t>ЗНАЧОК</a:t>
            </a:r>
          </a:p>
        </p:txBody>
      </p:sp>
      <p:sp>
        <p:nvSpPr>
          <p:cNvPr id="40" name="Текст 39">
            <a:extLst>
              <a:ext uri="{FF2B5EF4-FFF2-40B4-BE49-F238E27FC236}">
                <a16:creationId xmlns:a16="http://schemas.microsoft.com/office/drawing/2014/main" id="{26074907-686A-4144-BB8F-791A360F4CA9}"/>
              </a:ext>
            </a:extLst>
          </p:cNvPr>
          <p:cNvSpPr>
            <a:spLocks noGrp="1"/>
          </p:cNvSpPr>
          <p:nvPr>
            <p:ph type="body" sz="quarter" idx="14" hasCustomPrompt="1"/>
          </p:nvPr>
        </p:nvSpPr>
        <p:spPr>
          <a:xfrm>
            <a:off x="439643" y="4491306"/>
            <a:ext cx="2158999"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ru-RU" noProof="0"/>
              <a:t>Щелкните, чтобы изменить стили текста образца слайда</a:t>
            </a:r>
          </a:p>
        </p:txBody>
      </p:sp>
      <p:sp>
        <p:nvSpPr>
          <p:cNvPr id="41" name="Текст 39">
            <a:extLst>
              <a:ext uri="{FF2B5EF4-FFF2-40B4-BE49-F238E27FC236}">
                <a16:creationId xmlns:a16="http://schemas.microsoft.com/office/drawing/2014/main" id="{008E0623-EC20-45C5-91A6-0F11089BC4D6}"/>
              </a:ext>
            </a:extLst>
          </p:cNvPr>
          <p:cNvSpPr>
            <a:spLocks noGrp="1"/>
          </p:cNvSpPr>
          <p:nvPr>
            <p:ph type="body" sz="quarter" idx="15" hasCustomPrompt="1"/>
          </p:nvPr>
        </p:nvSpPr>
        <p:spPr>
          <a:xfrm>
            <a:off x="3580136"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ru-RU" noProof="0"/>
              <a:t>Щелкните, чтобы изменить стили текста образца слайда</a:t>
            </a:r>
          </a:p>
        </p:txBody>
      </p:sp>
      <p:sp>
        <p:nvSpPr>
          <p:cNvPr id="44" name="Текст 39">
            <a:extLst>
              <a:ext uri="{FF2B5EF4-FFF2-40B4-BE49-F238E27FC236}">
                <a16:creationId xmlns:a16="http://schemas.microsoft.com/office/drawing/2014/main" id="{61293D0A-B2E6-4C99-A936-14475FCCE59B}"/>
              </a:ext>
            </a:extLst>
          </p:cNvPr>
          <p:cNvSpPr>
            <a:spLocks noGrp="1"/>
          </p:cNvSpPr>
          <p:nvPr>
            <p:ph type="body" sz="quarter" idx="16" hasCustomPrompt="1"/>
          </p:nvPr>
        </p:nvSpPr>
        <p:spPr>
          <a:xfrm>
            <a:off x="6628138"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ru-RU" noProof="0"/>
              <a:t>Щелкните, чтобы изменить стили текста образца слайда</a:t>
            </a:r>
          </a:p>
        </p:txBody>
      </p:sp>
      <p:sp>
        <p:nvSpPr>
          <p:cNvPr id="45" name="Текст 39">
            <a:extLst>
              <a:ext uri="{FF2B5EF4-FFF2-40B4-BE49-F238E27FC236}">
                <a16:creationId xmlns:a16="http://schemas.microsoft.com/office/drawing/2014/main" id="{1527FC22-EC4A-4577-9F30-4B76AC7BCE0A}"/>
              </a:ext>
            </a:extLst>
          </p:cNvPr>
          <p:cNvSpPr>
            <a:spLocks noGrp="1"/>
          </p:cNvSpPr>
          <p:nvPr>
            <p:ph type="body" sz="quarter" idx="17" hasCustomPrompt="1"/>
          </p:nvPr>
        </p:nvSpPr>
        <p:spPr>
          <a:xfrm>
            <a:off x="9676136" y="4491306"/>
            <a:ext cx="1983726" cy="601662"/>
          </a:xfrm>
        </p:spPr>
        <p:txBody>
          <a:bodyPr rtlCol="0">
            <a:noAutofit/>
          </a:bodyPr>
          <a:lstStyle>
            <a:lvl1pPr marL="0" indent="0" algn="ctr">
              <a:buNone/>
              <a:defRPr sz="1100">
                <a:solidFill>
                  <a:schemeClr val="tx1"/>
                </a:solidFill>
              </a:defRPr>
            </a:lvl1pPr>
            <a:lvl2pPr marL="457200" indent="0">
              <a:buNone/>
              <a:defRPr sz="1100"/>
            </a:lvl2pPr>
            <a:lvl3pPr marL="914400" indent="0">
              <a:buNone/>
              <a:defRPr sz="1100"/>
            </a:lvl3pPr>
            <a:lvl4pPr marL="1371600" indent="0">
              <a:buNone/>
              <a:defRPr sz="1100"/>
            </a:lvl4pPr>
            <a:lvl5pPr marL="1828800" indent="0">
              <a:buNone/>
              <a:defRPr sz="1100"/>
            </a:lvl5pPr>
          </a:lstStyle>
          <a:p>
            <a:pPr lvl="0" rtl="0"/>
            <a:r>
              <a:rPr lang="ru-RU" noProof="0"/>
              <a:t>Щелкните, чтобы изменить стили текста образца слайда</a:t>
            </a:r>
          </a:p>
        </p:txBody>
      </p:sp>
      <p:sp>
        <p:nvSpPr>
          <p:cNvPr id="47" name="Текст 46">
            <a:extLst>
              <a:ext uri="{FF2B5EF4-FFF2-40B4-BE49-F238E27FC236}">
                <a16:creationId xmlns:a16="http://schemas.microsoft.com/office/drawing/2014/main" id="{ED77457B-088A-4D58-BA8E-B758F3A6A0B0}"/>
              </a:ext>
            </a:extLst>
          </p:cNvPr>
          <p:cNvSpPr>
            <a:spLocks noGrp="1"/>
          </p:cNvSpPr>
          <p:nvPr>
            <p:ph type="body" sz="quarter" idx="18" hasCustomPrompt="1"/>
          </p:nvPr>
        </p:nvSpPr>
        <p:spPr>
          <a:xfrm>
            <a:off x="233457" y="4019516"/>
            <a:ext cx="2585943" cy="369311"/>
          </a:xfrm>
        </p:spPr>
        <p:txBody>
          <a:bodyPr rtlCol="0">
            <a:noAutofit/>
          </a:bodyPr>
          <a:lstStyle>
            <a:lvl1pPr marL="0" indent="0" algn="ctr">
              <a:lnSpc>
                <a:spcPct val="100000"/>
              </a:lnSpc>
              <a:spcBef>
                <a:spcPts val="0"/>
              </a:spcBef>
              <a:buNone/>
              <a:defRPr sz="1800" b="1">
                <a:latin typeface="Calibri Light" panose="020F030202020403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ru-RU" noProof="0"/>
              <a:t>Щелкните, чтобы изменить</a:t>
            </a:r>
          </a:p>
        </p:txBody>
      </p:sp>
      <p:sp>
        <p:nvSpPr>
          <p:cNvPr id="48" name="Текст 46">
            <a:extLst>
              <a:ext uri="{FF2B5EF4-FFF2-40B4-BE49-F238E27FC236}">
                <a16:creationId xmlns:a16="http://schemas.microsoft.com/office/drawing/2014/main" id="{DD29B92B-5D6C-4077-8F1A-743E03C13A11}"/>
              </a:ext>
            </a:extLst>
          </p:cNvPr>
          <p:cNvSpPr>
            <a:spLocks noGrp="1"/>
          </p:cNvSpPr>
          <p:nvPr>
            <p:ph type="body" sz="quarter" idx="19" hasCustomPrompt="1"/>
          </p:nvPr>
        </p:nvSpPr>
        <p:spPr>
          <a:xfrm>
            <a:off x="3281457" y="4019516"/>
            <a:ext cx="2585943" cy="369311"/>
          </a:xfrm>
        </p:spPr>
        <p:txBody>
          <a:bodyPr rtlCol="0">
            <a:noAutofit/>
          </a:bodyPr>
          <a:lstStyle>
            <a:lvl1pPr marL="0" indent="0" algn="ctr">
              <a:lnSpc>
                <a:spcPct val="100000"/>
              </a:lnSpc>
              <a:spcBef>
                <a:spcPts val="0"/>
              </a:spcBef>
              <a:buNone/>
              <a:defRPr sz="1800" b="1">
                <a:latin typeface="Calibri Light" panose="020F030202020403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ru-RU" noProof="0"/>
              <a:t>Щелкните, чтобы изменить</a:t>
            </a:r>
          </a:p>
        </p:txBody>
      </p:sp>
      <p:sp>
        <p:nvSpPr>
          <p:cNvPr id="49" name="Текст 46">
            <a:extLst>
              <a:ext uri="{FF2B5EF4-FFF2-40B4-BE49-F238E27FC236}">
                <a16:creationId xmlns:a16="http://schemas.microsoft.com/office/drawing/2014/main" id="{13F3E81B-98F9-43EF-B142-E08146C84EC6}"/>
              </a:ext>
            </a:extLst>
          </p:cNvPr>
          <p:cNvSpPr>
            <a:spLocks noGrp="1"/>
          </p:cNvSpPr>
          <p:nvPr>
            <p:ph type="body" sz="quarter" idx="20" hasCustomPrompt="1"/>
          </p:nvPr>
        </p:nvSpPr>
        <p:spPr>
          <a:xfrm>
            <a:off x="6326144" y="4019516"/>
            <a:ext cx="2585943" cy="369311"/>
          </a:xfrm>
        </p:spPr>
        <p:txBody>
          <a:bodyPr rtlCol="0">
            <a:noAutofit/>
          </a:bodyPr>
          <a:lstStyle>
            <a:lvl1pPr marL="0" indent="0" algn="ctr">
              <a:lnSpc>
                <a:spcPct val="100000"/>
              </a:lnSpc>
              <a:spcBef>
                <a:spcPts val="0"/>
              </a:spcBef>
              <a:buNone/>
              <a:defRPr sz="1800" b="1">
                <a:latin typeface="Calibri Light" panose="020F030202020403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ru-RU" noProof="0"/>
              <a:t>Щелкните, чтобы изменить</a:t>
            </a:r>
          </a:p>
        </p:txBody>
      </p:sp>
      <p:sp>
        <p:nvSpPr>
          <p:cNvPr id="50" name="Текст 46">
            <a:extLst>
              <a:ext uri="{FF2B5EF4-FFF2-40B4-BE49-F238E27FC236}">
                <a16:creationId xmlns:a16="http://schemas.microsoft.com/office/drawing/2014/main" id="{DBC70D5F-BACB-4A84-A4D0-71ECD4393E28}"/>
              </a:ext>
            </a:extLst>
          </p:cNvPr>
          <p:cNvSpPr>
            <a:spLocks noGrp="1"/>
          </p:cNvSpPr>
          <p:nvPr>
            <p:ph type="body" sz="quarter" idx="21" hasCustomPrompt="1"/>
          </p:nvPr>
        </p:nvSpPr>
        <p:spPr>
          <a:xfrm>
            <a:off x="9374144" y="4019516"/>
            <a:ext cx="2585943" cy="369311"/>
          </a:xfrm>
        </p:spPr>
        <p:txBody>
          <a:bodyPr rtlCol="0">
            <a:noAutofit/>
          </a:bodyPr>
          <a:lstStyle>
            <a:lvl1pPr marL="0" indent="0" algn="ctr">
              <a:lnSpc>
                <a:spcPct val="100000"/>
              </a:lnSpc>
              <a:spcBef>
                <a:spcPts val="0"/>
              </a:spcBef>
              <a:buNone/>
              <a:defRPr sz="1800" b="1">
                <a:latin typeface="Calibri Light" panose="020F0302020204030204" pitchFamily="34" charset="0"/>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rtl="0"/>
            <a:r>
              <a:rPr lang="ru-RU" noProof="0"/>
              <a:t>Щелкните, чтобы изменить</a:t>
            </a:r>
          </a:p>
        </p:txBody>
      </p:sp>
      <p:sp>
        <p:nvSpPr>
          <p:cNvPr id="2" name="Заголовок 1">
            <a:extLst>
              <a:ext uri="{FF2B5EF4-FFF2-40B4-BE49-F238E27FC236}">
                <a16:creationId xmlns:a16="http://schemas.microsoft.com/office/drawing/2014/main" id="{CDFE23D0-0FF0-42C6-B15F-A719DFDD5264}"/>
              </a:ext>
            </a:extLst>
          </p:cNvPr>
          <p:cNvSpPr>
            <a:spLocks noGrp="1"/>
          </p:cNvSpPr>
          <p:nvPr>
            <p:ph type="title"/>
          </p:nvPr>
        </p:nvSpPr>
        <p:spPr/>
        <p:txBody>
          <a:bodyPr rtlCol="0"/>
          <a:lstStyle/>
          <a:p>
            <a:pPr rtl="0"/>
            <a:r>
              <a:rPr lang="ru-RU" noProof="0"/>
              <a:t>Образец заголовка</a:t>
            </a:r>
          </a:p>
        </p:txBody>
      </p:sp>
    </p:spTree>
    <p:extLst>
      <p:ext uri="{BB962C8B-B14F-4D97-AF65-F5344CB8AC3E}">
        <p14:creationId xmlns:p14="http://schemas.microsoft.com/office/powerpoint/2010/main" val="2645646754"/>
      </p:ext>
    </p:extLst>
  </p:cSld>
  <p:clrMapOvr>
    <a:masterClrMapping/>
  </p:clrMapOvr>
  <p:extLst>
    <p:ext uri="{DCECCB84-F9BA-43D5-87BE-67443E8EF086}">
      <p15:sldGuideLst xmlns:p15="http://schemas.microsoft.com/office/powerpoint/2012/main">
        <p15:guide id="1" pos="1920">
          <p15:clr>
            <a:srgbClr val="FBAE40"/>
          </p15:clr>
        </p15:guide>
        <p15:guide id="2" pos="3840">
          <p15:clr>
            <a:srgbClr val="FBAE40"/>
          </p15:clr>
        </p15:guide>
        <p15:guide id="3" pos="5760">
          <p15:clr>
            <a:srgbClr val="FBAE40"/>
          </p15:clr>
        </p15:guide>
        <p15:guide id="4" pos="3984">
          <p15:clr>
            <a:srgbClr val="5ACBF0"/>
          </p15:clr>
        </p15:guide>
        <p15:guide id="5" pos="3696">
          <p15:clr>
            <a:srgbClr val="5ACBF0"/>
          </p15:clr>
        </p15:guide>
        <p15:guide id="6" pos="2064">
          <p15:clr>
            <a:srgbClr val="5ACBF0"/>
          </p15:clr>
        </p15:guide>
        <p15:guide id="7" pos="1776">
          <p15:clr>
            <a:srgbClr val="5ACBF0"/>
          </p15:clr>
        </p15:guide>
        <p15:guide id="8" pos="5616">
          <p15:clr>
            <a:srgbClr val="5ACBF0"/>
          </p15:clr>
        </p15:guide>
        <p15:guide id="9" pos="5904">
          <p15:clr>
            <a:srgbClr val="5ACBF0"/>
          </p15:clr>
        </p15:guide>
        <p15:guide id="10" pos="144">
          <p15:clr>
            <a:srgbClr val="5ACBF0"/>
          </p15:clr>
        </p15:guide>
        <p15:guide id="11" orient="horz" pos="4176">
          <p15:clr>
            <a:srgbClr val="5ACBF0"/>
          </p15:clr>
        </p15:guide>
        <p15:guide id="12" pos="7536">
          <p15:clr>
            <a:srgbClr val="5ACBF0"/>
          </p15:clr>
        </p15:guide>
        <p15:guide id="13" orient="horz" pos="144">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703BBE-23DC-E951-32B6-0E91B8089184}"/>
              </a:ext>
            </a:extLst>
          </p:cNvPr>
          <p:cNvSpPr>
            <a:spLocks noGrp="1"/>
          </p:cNvSpPr>
          <p:nvPr>
            <p:ph type="title"/>
          </p:nvPr>
        </p:nvSpPr>
        <p:spPr>
          <a:xfrm>
            <a:off x="2295144" y="1463040"/>
            <a:ext cx="7498080" cy="704088"/>
          </a:xfrm>
        </p:spPr>
        <p:txBody>
          <a:bodyPr rtlCol="0"/>
          <a:lstStyle>
            <a:lvl1pPr>
              <a:defRPr lang="ru-RU" sz="5000"/>
            </a:lvl1pPr>
          </a:lstStyle>
          <a:p>
            <a:pPr rtl="0"/>
            <a:r>
              <a:rPr lang="ru-RU"/>
              <a:t>Образец заголовка</a:t>
            </a:r>
            <a:endParaRPr lang="ru-RU" dirty="0"/>
          </a:p>
        </p:txBody>
      </p:sp>
      <p:sp>
        <p:nvSpPr>
          <p:cNvPr id="3" name="Объект 2">
            <a:extLst>
              <a:ext uri="{FF2B5EF4-FFF2-40B4-BE49-F238E27FC236}">
                <a16:creationId xmlns:a16="http://schemas.microsoft.com/office/drawing/2014/main" id="{4110836A-7452-872A-28D0-081C1338DC63}"/>
              </a:ext>
            </a:extLst>
          </p:cNvPr>
          <p:cNvSpPr>
            <a:spLocks noGrp="1"/>
          </p:cNvSpPr>
          <p:nvPr>
            <p:ph idx="1"/>
          </p:nvPr>
        </p:nvSpPr>
        <p:spPr>
          <a:xfrm>
            <a:off x="2322576" y="2953512"/>
            <a:ext cx="7470648" cy="3296563"/>
          </a:xfrm>
        </p:spPr>
        <p:txBody>
          <a:bodyPr rtlCol="0"/>
          <a:lstStyle>
            <a:lvl1pPr marL="0" indent="0">
              <a:lnSpc>
                <a:spcPct val="100000"/>
              </a:lnSpc>
              <a:spcBef>
                <a:spcPts val="0"/>
              </a:spcBef>
              <a:spcAft>
                <a:spcPts val="1500"/>
              </a:spcAft>
              <a:buNone/>
              <a:defRPr lang="ru-RU" sz="2200" b="1"/>
            </a:lvl1pPr>
            <a:lvl2pPr marL="0" indent="0">
              <a:lnSpc>
                <a:spcPct val="100000"/>
              </a:lnSpc>
              <a:spcBef>
                <a:spcPts val="0"/>
              </a:spcBef>
              <a:buNone/>
              <a:defRPr lang="ru-RU" sz="1600" i="1"/>
            </a:lvl2pPr>
          </a:lstStyle>
          <a:p>
            <a:pPr lvl="0" rtl="0"/>
            <a:r>
              <a:rPr lang="ru-RU"/>
              <a:t>Щелкните, чтобы изменить стили текста образца слайда</a:t>
            </a:r>
          </a:p>
          <a:p>
            <a:pPr lvl="1" rtl="0"/>
            <a:r>
              <a:rPr lang="ru-RU"/>
              <a:t>Второй уровень</a:t>
            </a:r>
          </a:p>
          <a:p>
            <a:pPr lvl="2" rtl="0"/>
            <a:endParaRPr lang="ru-RU" dirty="0"/>
          </a:p>
        </p:txBody>
      </p:sp>
      <p:sp>
        <p:nvSpPr>
          <p:cNvPr id="5" name="Нижний колонтитул 4">
            <a:extLst>
              <a:ext uri="{FF2B5EF4-FFF2-40B4-BE49-F238E27FC236}">
                <a16:creationId xmlns:a16="http://schemas.microsoft.com/office/drawing/2014/main" id="{35E39F35-2573-69E0-B17D-B4B0F85CE77B}"/>
              </a:ext>
            </a:extLst>
          </p:cNvPr>
          <p:cNvSpPr>
            <a:spLocks noGrp="1"/>
          </p:cNvSpPr>
          <p:nvPr>
            <p:ph type="ftr" sz="quarter" idx="11"/>
          </p:nvPr>
        </p:nvSpPr>
        <p:spPr/>
        <p:txBody>
          <a:bodyPr rtlCol="0"/>
          <a:lstStyle>
            <a:defPPr>
              <a:defRPr lang="ru-RU"/>
            </a:defPPr>
          </a:lstStyle>
          <a:p>
            <a:pPr rtl="0"/>
            <a:r>
              <a:rPr lang="ru-RU"/>
              <a:t>Заголовок презентации</a:t>
            </a:r>
          </a:p>
        </p:txBody>
      </p:sp>
      <p:sp>
        <p:nvSpPr>
          <p:cNvPr id="6" name="Номер слайда 5">
            <a:extLst>
              <a:ext uri="{FF2B5EF4-FFF2-40B4-BE49-F238E27FC236}">
                <a16:creationId xmlns:a16="http://schemas.microsoft.com/office/drawing/2014/main" id="{35B5CE41-241D-72CD-1C8F-006A477B5301}"/>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t>‹#›</a:t>
            </a:fld>
            <a:endParaRPr lang="ru-RU" noProof="0"/>
          </a:p>
        </p:txBody>
      </p:sp>
      <p:grpSp>
        <p:nvGrpSpPr>
          <p:cNvPr id="7" name="Группа 6">
            <a:extLst>
              <a:ext uri="{FF2B5EF4-FFF2-40B4-BE49-F238E27FC236}">
                <a16:creationId xmlns:a16="http://schemas.microsoft.com/office/drawing/2014/main" id="{52789DD7-8E5F-BCF6-7A1E-0AC33BD880AC}"/>
              </a:ext>
            </a:extLst>
          </p:cNvPr>
          <p:cNvGrpSpPr/>
          <p:nvPr userDrawn="1"/>
        </p:nvGrpSpPr>
        <p:grpSpPr>
          <a:xfrm>
            <a:off x="2400300" y="2535841"/>
            <a:ext cx="9801127" cy="821"/>
            <a:chOff x="2286319" y="5546299"/>
            <a:chExt cx="9801127" cy="903"/>
          </a:xfrm>
        </p:grpSpPr>
        <p:cxnSp>
          <p:nvCxnSpPr>
            <p:cNvPr id="8" name="Прямая соединительная линия 7">
              <a:extLst>
                <a:ext uri="{FF2B5EF4-FFF2-40B4-BE49-F238E27FC236}">
                  <a16:creationId xmlns:a16="http://schemas.microsoft.com/office/drawing/2014/main" id="{D610F86C-F479-AC03-216E-DD60112AC854}"/>
                </a:ext>
              </a:extLst>
            </p:cNvPr>
            <p:cNvCxnSpPr>
              <a:cxnSpLocks/>
            </p:cNvCxnSpPr>
            <p:nvPr/>
          </p:nvCxnSpPr>
          <p:spPr>
            <a:xfrm>
              <a:off x="2286319" y="5546299"/>
              <a:ext cx="73914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0A02E8F6-3623-48C2-4F02-9472E2977FB8}"/>
                </a:ext>
              </a:extLst>
            </p:cNvPr>
            <p:cNvCxnSpPr>
              <a:cxnSpLocks/>
            </p:cNvCxnSpPr>
            <p:nvPr/>
          </p:nvCxnSpPr>
          <p:spPr>
            <a:xfrm>
              <a:off x="9676016" y="5547202"/>
              <a:ext cx="2411430"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826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F39D39-DAD0-D550-D3C7-42F702A78C3A}"/>
              </a:ext>
            </a:extLst>
          </p:cNvPr>
          <p:cNvSpPr>
            <a:spLocks noGrp="1"/>
          </p:cNvSpPr>
          <p:nvPr>
            <p:ph type="title"/>
          </p:nvPr>
        </p:nvSpPr>
        <p:spPr>
          <a:xfrm>
            <a:off x="4056992" y="1709738"/>
            <a:ext cx="7290458" cy="2852737"/>
          </a:xfrm>
        </p:spPr>
        <p:txBody>
          <a:bodyPr rtlCol="0" anchor="b"/>
          <a:lstStyle>
            <a:lvl1pPr>
              <a:defRPr lang="ru-RU" sz="6000">
                <a:solidFill>
                  <a:schemeClr val="bg1"/>
                </a:solidFill>
              </a:defRPr>
            </a:lvl1pPr>
          </a:lstStyle>
          <a:p>
            <a:pPr rtl="0"/>
            <a:r>
              <a:rPr lang="ru-RU"/>
              <a:t>Образец заголовка</a:t>
            </a:r>
            <a:endParaRPr lang="ru-RU" dirty="0"/>
          </a:p>
        </p:txBody>
      </p:sp>
      <p:sp>
        <p:nvSpPr>
          <p:cNvPr id="3" name="Текст 2">
            <a:extLst>
              <a:ext uri="{FF2B5EF4-FFF2-40B4-BE49-F238E27FC236}">
                <a16:creationId xmlns:a16="http://schemas.microsoft.com/office/drawing/2014/main" id="{8E054DFA-4C17-2AA0-0E19-8D452B73AA20}"/>
              </a:ext>
            </a:extLst>
          </p:cNvPr>
          <p:cNvSpPr>
            <a:spLocks noGrp="1"/>
          </p:cNvSpPr>
          <p:nvPr>
            <p:ph type="body" idx="1"/>
          </p:nvPr>
        </p:nvSpPr>
        <p:spPr>
          <a:xfrm>
            <a:off x="4056992" y="4589463"/>
            <a:ext cx="7290457" cy="1500187"/>
          </a:xfrm>
        </p:spPr>
        <p:txBody>
          <a:bodyPr rtlCol="0"/>
          <a:lstStyle>
            <a:lvl1pPr marL="0" indent="0">
              <a:buNone/>
              <a:defRPr lang="ru-RU" sz="2400">
                <a:solidFill>
                  <a:schemeClr val="bg1"/>
                </a:solidFill>
              </a:defRPr>
            </a:lvl1pPr>
            <a:lvl2pPr marL="457200" indent="0">
              <a:buNone/>
              <a:defRPr lang="ru-RU" sz="2000">
                <a:solidFill>
                  <a:schemeClr val="tx1">
                    <a:tint val="75000"/>
                  </a:schemeClr>
                </a:solidFill>
              </a:defRPr>
            </a:lvl2pPr>
            <a:lvl3pPr marL="914400" indent="0">
              <a:buNone/>
              <a:defRPr lang="ru-RU" sz="1800">
                <a:solidFill>
                  <a:schemeClr val="tx1">
                    <a:tint val="75000"/>
                  </a:schemeClr>
                </a:solidFill>
              </a:defRPr>
            </a:lvl3pPr>
            <a:lvl4pPr marL="1371600" indent="0">
              <a:buNone/>
              <a:defRPr lang="ru-RU" sz="1600">
                <a:solidFill>
                  <a:schemeClr val="tx1">
                    <a:tint val="75000"/>
                  </a:schemeClr>
                </a:solidFill>
              </a:defRPr>
            </a:lvl4pPr>
            <a:lvl5pPr marL="1828800" indent="0">
              <a:buNone/>
              <a:defRPr lang="ru-RU" sz="1600">
                <a:solidFill>
                  <a:schemeClr val="tx1">
                    <a:tint val="75000"/>
                  </a:schemeClr>
                </a:solidFill>
              </a:defRPr>
            </a:lvl5pPr>
            <a:lvl6pPr marL="2286000" indent="0">
              <a:buNone/>
              <a:defRPr lang="ru-RU" sz="1600">
                <a:solidFill>
                  <a:schemeClr val="tx1">
                    <a:tint val="75000"/>
                  </a:schemeClr>
                </a:solidFill>
              </a:defRPr>
            </a:lvl6pPr>
            <a:lvl7pPr marL="2743200" indent="0">
              <a:buNone/>
              <a:defRPr lang="ru-RU" sz="1600">
                <a:solidFill>
                  <a:schemeClr val="tx1">
                    <a:tint val="75000"/>
                  </a:schemeClr>
                </a:solidFill>
              </a:defRPr>
            </a:lvl7pPr>
            <a:lvl8pPr marL="3200400" indent="0">
              <a:buNone/>
              <a:defRPr lang="ru-RU" sz="1600">
                <a:solidFill>
                  <a:schemeClr val="tx1">
                    <a:tint val="75000"/>
                  </a:schemeClr>
                </a:solidFill>
              </a:defRPr>
            </a:lvl8pPr>
            <a:lvl9pPr marL="3657600" indent="0">
              <a:buNone/>
              <a:defRPr lang="ru-RU" sz="1600">
                <a:solidFill>
                  <a:schemeClr val="tx1">
                    <a:tint val="75000"/>
                  </a:schemeClr>
                </a:solidFill>
              </a:defRPr>
            </a:lvl9pPr>
          </a:lstStyle>
          <a:p>
            <a:pPr lvl="0" rtl="0"/>
            <a:r>
              <a:rPr lang="ru-RU"/>
              <a:t>Щелкните, чтобы изменить стили текста образца слайда</a:t>
            </a:r>
          </a:p>
        </p:txBody>
      </p:sp>
      <p:grpSp>
        <p:nvGrpSpPr>
          <p:cNvPr id="7" name="Группа 6">
            <a:extLst>
              <a:ext uri="{FF2B5EF4-FFF2-40B4-BE49-F238E27FC236}">
                <a16:creationId xmlns:a16="http://schemas.microsoft.com/office/drawing/2014/main" id="{AF8D5DED-A875-4BFE-015E-C29679EC468C}"/>
              </a:ext>
            </a:extLst>
          </p:cNvPr>
          <p:cNvGrpSpPr/>
          <p:nvPr userDrawn="1"/>
        </p:nvGrpSpPr>
        <p:grpSpPr>
          <a:xfrm>
            <a:off x="3979533" y="5801746"/>
            <a:ext cx="8221703" cy="0"/>
            <a:chOff x="3733800" y="5539861"/>
            <a:chExt cx="8221703" cy="0"/>
          </a:xfrm>
        </p:grpSpPr>
        <p:cxnSp>
          <p:nvCxnSpPr>
            <p:cNvPr id="8" name="Прямая соединительная линия 7">
              <a:extLst>
                <a:ext uri="{FF2B5EF4-FFF2-40B4-BE49-F238E27FC236}">
                  <a16:creationId xmlns:a16="http://schemas.microsoft.com/office/drawing/2014/main" id="{4ED54A14-B37E-AA5D-2F7D-4530DEF3C347}"/>
                </a:ext>
              </a:extLst>
            </p:cNvPr>
            <p:cNvCxnSpPr>
              <a:cxnSpLocks/>
            </p:cNvCxnSpPr>
            <p:nvPr/>
          </p:nvCxnSpPr>
          <p:spPr>
            <a:xfrm>
              <a:off x="3733800" y="5539861"/>
              <a:ext cx="60541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a:extLst>
                <a:ext uri="{FF2B5EF4-FFF2-40B4-BE49-F238E27FC236}">
                  <a16:creationId xmlns:a16="http://schemas.microsoft.com/office/drawing/2014/main" id="{8611F7DB-0F8D-8E5A-0137-AD5E5B20C351}"/>
                </a:ext>
              </a:extLst>
            </p:cNvPr>
            <p:cNvCxnSpPr>
              <a:cxnSpLocks/>
            </p:cNvCxnSpPr>
            <p:nvPr/>
          </p:nvCxnSpPr>
          <p:spPr>
            <a:xfrm>
              <a:off x="9783803" y="5539861"/>
              <a:ext cx="217170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2271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Заголовок и два столбца (темные)">
    <p:bg>
      <p:bgPr>
        <a:solidFill>
          <a:schemeClr val="accent5"/>
        </a:solidFill>
        <a:effectLst/>
      </p:bgPr>
    </p:bg>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6" name="Прямоугольник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p>
        </p:txBody>
      </p:sp>
      <p:cxnSp>
        <p:nvCxnSpPr>
          <p:cNvPr id="7" name="Прямая соединительная линия 6">
            <a:extLst>
              <a:ext uri="{FF2B5EF4-FFF2-40B4-BE49-F238E27FC236}">
                <a16:creationId xmlns:a16="http://schemas.microsoft.com/office/drawing/2014/main" id="{01882412-D2D4-9CF0-CD39-2EAE79B8A310}"/>
              </a:ext>
            </a:extLst>
          </p:cNvPr>
          <p:cNvCxnSpPr>
            <a:cxnSpLocks/>
          </p:cNvCxnSpPr>
          <p:nvPr userDrawn="1"/>
        </p:nvCxnSpPr>
        <p:spPr>
          <a:xfrm>
            <a:off x="4267200" y="2523744"/>
            <a:ext cx="7924800" cy="883"/>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Прямая соединительная линия 7">
            <a:extLst>
              <a:ext uri="{FF2B5EF4-FFF2-40B4-BE49-F238E27FC236}">
                <a16:creationId xmlns:a16="http://schemas.microsoft.com/office/drawing/2014/main" id="{F229B6F2-011B-853F-5BA1-FA1722B6E1C8}"/>
              </a:ext>
            </a:extLst>
          </p:cNvPr>
          <p:cNvCxnSpPr>
            <a:cxnSpLocks/>
          </p:cNvCxnSpPr>
          <p:nvPr userDrawn="1"/>
        </p:nvCxnSpPr>
        <p:spPr>
          <a:xfrm>
            <a:off x="723384" y="2523744"/>
            <a:ext cx="354381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bg1"/>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rtlCol="0"/>
          <a:lstStyle>
            <a:lvl1pPr marL="0" indent="0">
              <a:lnSpc>
                <a:spcPct val="100000"/>
              </a:lnSpc>
              <a:spcBef>
                <a:spcPts val="0"/>
              </a:spcBef>
              <a:buNone/>
              <a:defRPr lang="ru-RU" sz="2200" b="1">
                <a:solidFill>
                  <a:schemeClr val="bg1"/>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rtlCol="0"/>
          <a:lstStyle>
            <a:lvl1pPr marL="0" indent="0">
              <a:lnSpc>
                <a:spcPct val="100000"/>
              </a:lnSpc>
              <a:spcBef>
                <a:spcPts val="0"/>
              </a:spcBef>
              <a:buNone/>
              <a:defRPr lang="ru-RU" sz="2200" b="1">
                <a:solidFill>
                  <a:schemeClr val="bg1"/>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5111496" cy="1682750"/>
          </a:xfrm>
        </p:spPr>
        <p:txBody>
          <a:bodyPr rtlCol="0"/>
          <a:lstStyle>
            <a:lvl1pPr marL="283464" indent="-283464">
              <a:lnSpc>
                <a:spcPct val="150000"/>
              </a:lnSpc>
              <a:spcBef>
                <a:spcPts val="0"/>
              </a:spcBef>
              <a:defRPr lang="ru-RU" sz="1600">
                <a:solidFill>
                  <a:schemeClr val="bg1"/>
                </a:solidFill>
              </a:defRPr>
            </a:lvl1pPr>
            <a:lvl2pPr indent="-283464">
              <a:lnSpc>
                <a:spcPct val="150000"/>
              </a:lnSpc>
              <a:spcBef>
                <a:spcPts val="0"/>
              </a:spcBef>
              <a:defRPr lang="ru-RU" sz="1600">
                <a:solidFill>
                  <a:schemeClr val="bg1"/>
                </a:solidFill>
              </a:defRPr>
            </a:lvl2pPr>
            <a:lvl3pPr indent="-283464">
              <a:lnSpc>
                <a:spcPct val="150000"/>
              </a:lnSpc>
              <a:spcBef>
                <a:spcPts val="0"/>
              </a:spcBef>
              <a:defRPr lang="ru-RU" sz="1600">
                <a:solidFill>
                  <a:schemeClr val="bg1"/>
                </a:solidFill>
              </a:defRPr>
            </a:lvl3pPr>
            <a:lvl4pPr indent="-283464">
              <a:lnSpc>
                <a:spcPct val="150000"/>
              </a:lnSpc>
              <a:spcBef>
                <a:spcPts val="0"/>
              </a:spcBef>
              <a:defRPr lang="ru-RU" sz="1600">
                <a:solidFill>
                  <a:schemeClr val="bg1"/>
                </a:solidFill>
              </a:defRPr>
            </a:lvl4pPr>
            <a:lvl5pPr indent="-283464">
              <a:lnSpc>
                <a:spcPct val="150000"/>
              </a:lnSpc>
              <a:spcBef>
                <a:spcPts val="0"/>
              </a:spcBef>
              <a:defRPr lang="ru-RU" sz="1600">
                <a:solidFill>
                  <a:schemeClr val="bg1"/>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5111496" cy="1682750"/>
          </a:xfrm>
        </p:spPr>
        <p:txBody>
          <a:bodyPr rtlCol="0"/>
          <a:lstStyle>
            <a:lvl1pPr marL="283464" indent="-283464">
              <a:lnSpc>
                <a:spcPct val="150000"/>
              </a:lnSpc>
              <a:spcBef>
                <a:spcPts val="0"/>
              </a:spcBef>
              <a:defRPr lang="ru-RU" sz="1600">
                <a:solidFill>
                  <a:schemeClr val="bg1"/>
                </a:solidFill>
              </a:defRPr>
            </a:lvl1pPr>
            <a:lvl2pPr indent="-283464">
              <a:lnSpc>
                <a:spcPct val="150000"/>
              </a:lnSpc>
              <a:spcBef>
                <a:spcPts val="0"/>
              </a:spcBef>
              <a:defRPr lang="ru-RU" sz="1600">
                <a:solidFill>
                  <a:schemeClr val="bg1"/>
                </a:solidFill>
              </a:defRPr>
            </a:lvl2pPr>
            <a:lvl3pPr indent="-283464">
              <a:lnSpc>
                <a:spcPct val="150000"/>
              </a:lnSpc>
              <a:spcBef>
                <a:spcPts val="0"/>
              </a:spcBef>
              <a:defRPr lang="ru-RU" sz="1600">
                <a:solidFill>
                  <a:schemeClr val="bg1"/>
                </a:solidFill>
              </a:defRPr>
            </a:lvl3pPr>
            <a:lvl4pPr indent="-283464">
              <a:lnSpc>
                <a:spcPct val="150000"/>
              </a:lnSpc>
              <a:spcBef>
                <a:spcPts val="0"/>
              </a:spcBef>
              <a:defRPr lang="ru-RU" sz="1600">
                <a:solidFill>
                  <a:schemeClr val="bg1"/>
                </a:solidFill>
              </a:defRPr>
            </a:lvl4pPr>
            <a:lvl5pPr indent="-283464">
              <a:lnSpc>
                <a:spcPct val="150000"/>
              </a:lnSpc>
              <a:spcBef>
                <a:spcPts val="0"/>
              </a:spcBef>
              <a:defRPr lang="ru-RU" sz="1600">
                <a:solidFill>
                  <a:schemeClr val="bg1"/>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Tree>
    <p:extLst>
      <p:ext uri="{BB962C8B-B14F-4D97-AF65-F5344CB8AC3E}">
        <p14:creationId xmlns:p14="http://schemas.microsoft.com/office/powerpoint/2010/main" val="228961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Заголовок и два столбца (светлые)">
    <p:bg>
      <p:bgPr>
        <a:solidFill>
          <a:schemeClr val="accent6"/>
        </a:solidFill>
        <a:effectLst/>
      </p:bgPr>
    </p:bg>
    <p:spTree>
      <p:nvGrpSpPr>
        <p:cNvPr id="1" name=""/>
        <p:cNvGrpSpPr/>
        <p:nvPr/>
      </p:nvGrpSpPr>
      <p:grpSpPr>
        <a:xfrm>
          <a:off x="0" y="0"/>
          <a:ext cx="0" cy="0"/>
          <a:chOff x="0" y="0"/>
          <a:chExt cx="0" cy="0"/>
        </a:xfrm>
      </p:grpSpPr>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6" name="Прямоугольник 5">
            <a:extLst>
              <a:ext uri="{FF2B5EF4-FFF2-40B4-BE49-F238E27FC236}">
                <a16:creationId xmlns:a16="http://schemas.microsoft.com/office/drawing/2014/main" id="{D62C33EA-A741-FA13-451C-6F35902CBDD0}"/>
              </a:ext>
            </a:extLst>
          </p:cNvPr>
          <p:cNvSpPr/>
          <p:nvPr userDrawn="1"/>
        </p:nvSpPr>
        <p:spPr>
          <a:xfrm>
            <a:off x="0" y="722376"/>
            <a:ext cx="12192000"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36208" y="2971800"/>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401568"/>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401568"/>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grpSp>
        <p:nvGrpSpPr>
          <p:cNvPr id="13" name="Группа 12">
            <a:extLst>
              <a:ext uri="{FF2B5EF4-FFF2-40B4-BE49-F238E27FC236}">
                <a16:creationId xmlns:a16="http://schemas.microsoft.com/office/drawing/2014/main" id="{4ED40495-D9DB-AA87-4474-68DA5D8CA88C}"/>
              </a:ext>
            </a:extLst>
          </p:cNvPr>
          <p:cNvGrpSpPr/>
          <p:nvPr userDrawn="1"/>
        </p:nvGrpSpPr>
        <p:grpSpPr>
          <a:xfrm rot="10800000">
            <a:off x="726958" y="2521655"/>
            <a:ext cx="11480808" cy="1"/>
            <a:chOff x="2077471" y="5539116"/>
            <a:chExt cx="11480808" cy="1"/>
          </a:xfrm>
        </p:grpSpPr>
        <p:cxnSp>
          <p:nvCxnSpPr>
            <p:cNvPr id="16" name="Прямая соединительная линия 15">
              <a:extLst>
                <a:ext uri="{FF2B5EF4-FFF2-40B4-BE49-F238E27FC236}">
                  <a16:creationId xmlns:a16="http://schemas.microsoft.com/office/drawing/2014/main" id="{A15A6649-BE77-6F3F-DF74-0045E0AC6025}"/>
                </a:ext>
              </a:extLst>
            </p:cNvPr>
            <p:cNvCxnSpPr>
              <a:cxnSpLocks/>
            </p:cNvCxnSpPr>
            <p:nvPr/>
          </p:nvCxnSpPr>
          <p:spPr>
            <a:xfrm>
              <a:off x="2077471" y="5539116"/>
              <a:ext cx="4755396" cy="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BEF33DD1-C51F-9BE1-2F97-D4025B3E653D}"/>
                </a:ext>
              </a:extLst>
            </p:cNvPr>
            <p:cNvCxnSpPr>
              <a:cxnSpLocks/>
            </p:cNvCxnSpPr>
            <p:nvPr/>
          </p:nvCxnSpPr>
          <p:spPr>
            <a:xfrm>
              <a:off x="6816103" y="5539117"/>
              <a:ext cx="674217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05874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Заголовок и содержимое (темная полоса)">
    <p:bg>
      <p:bgPr>
        <a:solidFill>
          <a:schemeClr val="accent5"/>
        </a:solidFill>
        <a:effectLst/>
      </p:bgPr>
    </p:bg>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6966E69F-7113-AC99-F7E1-A44B7D64DEF3}"/>
              </a:ext>
            </a:extLst>
          </p:cNvPr>
          <p:cNvSpPr/>
          <p:nvPr userDrawn="1"/>
        </p:nvSpPr>
        <p:spPr>
          <a:xfrm>
            <a:off x="0" y="0"/>
            <a:ext cx="12192000" cy="304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lang="ru-RU" sz="1800" kern="1200">
                <a:solidFill>
                  <a:schemeClr val="lt1"/>
                </a:solidFill>
                <a:latin typeface="+mn-lt"/>
                <a:ea typeface="+mn-ea"/>
                <a:cs typeface="+mn-cs"/>
              </a:defRPr>
            </a:lvl1pPr>
            <a:lvl2pPr marL="457200" algn="l" defTabSz="914400" rtl="0" eaLnBrk="1" latinLnBrk="0" hangingPunct="1">
              <a:defRPr lang="ru-RU" sz="1800" kern="1200">
                <a:solidFill>
                  <a:schemeClr val="lt1"/>
                </a:solidFill>
                <a:latin typeface="+mn-lt"/>
                <a:ea typeface="+mn-ea"/>
                <a:cs typeface="+mn-cs"/>
              </a:defRPr>
            </a:lvl2pPr>
            <a:lvl3pPr marL="914400" algn="l" defTabSz="914400" rtl="0" eaLnBrk="1" latinLnBrk="0" hangingPunct="1">
              <a:defRPr lang="ru-RU" sz="1800" kern="1200">
                <a:solidFill>
                  <a:schemeClr val="lt1"/>
                </a:solidFill>
                <a:latin typeface="+mn-lt"/>
                <a:ea typeface="+mn-ea"/>
                <a:cs typeface="+mn-cs"/>
              </a:defRPr>
            </a:lvl3pPr>
            <a:lvl4pPr marL="1371600" algn="l" defTabSz="914400" rtl="0" eaLnBrk="1" latinLnBrk="0" hangingPunct="1">
              <a:defRPr lang="ru-RU" sz="1800" kern="1200">
                <a:solidFill>
                  <a:schemeClr val="lt1"/>
                </a:solidFill>
                <a:latin typeface="+mn-lt"/>
                <a:ea typeface="+mn-ea"/>
                <a:cs typeface="+mn-cs"/>
              </a:defRPr>
            </a:lvl4pPr>
            <a:lvl5pPr marL="1828800" algn="l" defTabSz="914400" rtl="0" eaLnBrk="1" latinLnBrk="0" hangingPunct="1">
              <a:defRPr lang="ru-RU" sz="1800" kern="1200">
                <a:solidFill>
                  <a:schemeClr val="lt1"/>
                </a:solidFill>
                <a:latin typeface="+mn-lt"/>
                <a:ea typeface="+mn-ea"/>
                <a:cs typeface="+mn-cs"/>
              </a:defRPr>
            </a:lvl5pPr>
            <a:lvl6pPr marL="2286000" algn="l" defTabSz="914400" rtl="0" eaLnBrk="1" latinLnBrk="0" hangingPunct="1">
              <a:defRPr lang="ru-RU" sz="1800" kern="1200">
                <a:solidFill>
                  <a:schemeClr val="lt1"/>
                </a:solidFill>
                <a:latin typeface="+mn-lt"/>
                <a:ea typeface="+mn-ea"/>
                <a:cs typeface="+mn-cs"/>
              </a:defRPr>
            </a:lvl6pPr>
            <a:lvl7pPr marL="2743200" algn="l" defTabSz="914400" rtl="0" eaLnBrk="1" latinLnBrk="0" hangingPunct="1">
              <a:defRPr lang="ru-RU" sz="1800" kern="1200">
                <a:solidFill>
                  <a:schemeClr val="lt1"/>
                </a:solidFill>
                <a:latin typeface="+mn-lt"/>
                <a:ea typeface="+mn-ea"/>
                <a:cs typeface="+mn-cs"/>
              </a:defRPr>
            </a:lvl7pPr>
            <a:lvl8pPr marL="3200400" algn="l" defTabSz="914400" rtl="0" eaLnBrk="1" latinLnBrk="0" hangingPunct="1">
              <a:defRPr lang="ru-RU" sz="1800" kern="1200">
                <a:solidFill>
                  <a:schemeClr val="lt1"/>
                </a:solidFill>
                <a:latin typeface="+mn-lt"/>
                <a:ea typeface="+mn-ea"/>
                <a:cs typeface="+mn-cs"/>
              </a:defRPr>
            </a:lvl8pPr>
            <a:lvl9pPr marL="3657600" algn="l" defTabSz="914400" rtl="0" eaLnBrk="1" latinLnBrk="0" hangingPunct="1">
              <a:defRPr lang="ru-RU" sz="1800" kern="1200">
                <a:solidFill>
                  <a:schemeClr val="lt1"/>
                </a:solidFill>
                <a:latin typeface="+mn-lt"/>
                <a:ea typeface="+mn-ea"/>
                <a:cs typeface="+mn-cs"/>
              </a:defRPr>
            </a:lvl9pPr>
          </a:lstStyle>
          <a:p>
            <a:pPr algn="ctr" rtl="0"/>
            <a:endParaRPr lang="ru-RU" noProof="0"/>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lvl1pPr>
              <a:defRPr lang="ru-RU">
                <a:solidFill>
                  <a:schemeClr val="accent5"/>
                </a:solidFill>
              </a:defRPr>
            </a:lvl1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lvl1pPr>
              <a:defRPr lang="ru-RU">
                <a:solidFill>
                  <a:schemeClr val="accent5"/>
                </a:solidFill>
              </a:defRPr>
            </a:lvl1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03504" y="1463040"/>
            <a:ext cx="10515600" cy="575321"/>
          </a:xfrm>
        </p:spPr>
        <p:txBody>
          <a:bodyPr rtlCol="0"/>
          <a:lstStyle>
            <a:lvl1pPr>
              <a:defRPr lang="ru-RU" sz="5000">
                <a:solidFill>
                  <a:schemeClr val="accent5"/>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49224" y="3483864"/>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3931920"/>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43600" y="3931920"/>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grpSp>
        <p:nvGrpSpPr>
          <p:cNvPr id="19" name="Группа 18">
            <a:extLst>
              <a:ext uri="{FF2B5EF4-FFF2-40B4-BE49-F238E27FC236}">
                <a16:creationId xmlns:a16="http://schemas.microsoft.com/office/drawing/2014/main" id="{FF8CCEDA-D691-A48A-BAAF-D004EBE38E55}"/>
              </a:ext>
            </a:extLst>
          </p:cNvPr>
          <p:cNvGrpSpPr/>
          <p:nvPr userDrawn="1"/>
        </p:nvGrpSpPr>
        <p:grpSpPr>
          <a:xfrm rot="16200000" flipV="1">
            <a:off x="8764091" y="3943349"/>
            <a:ext cx="5829301" cy="0"/>
            <a:chOff x="2287349" y="55407920"/>
            <a:chExt cx="11160369" cy="0"/>
          </a:xfrm>
        </p:grpSpPr>
        <p:cxnSp>
          <p:nvCxnSpPr>
            <p:cNvPr id="20" name="Прямая соединительная линия 19">
              <a:extLst>
                <a:ext uri="{FF2B5EF4-FFF2-40B4-BE49-F238E27FC236}">
                  <a16:creationId xmlns:a16="http://schemas.microsoft.com/office/drawing/2014/main" id="{5605A0EB-A31A-D2D4-5671-D1F763493E1F}"/>
                </a:ext>
              </a:extLst>
            </p:cNvPr>
            <p:cNvCxnSpPr>
              <a:cxnSpLocks/>
            </p:cNvCxnSpPr>
            <p:nvPr/>
          </p:nvCxnSpPr>
          <p:spPr>
            <a:xfrm rot="16200000">
              <a:off x="5934529" y="51760740"/>
              <a:ext cx="0" cy="7294360"/>
            </a:xfrm>
            <a:prstGeom prst="line">
              <a:avLst/>
            </a:prstGeom>
            <a:ln w="444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FEFE03D-E00E-B4FD-6765-44E55D5FA212}"/>
                </a:ext>
              </a:extLst>
            </p:cNvPr>
            <p:cNvCxnSpPr>
              <a:cxnSpLocks/>
            </p:cNvCxnSpPr>
            <p:nvPr/>
          </p:nvCxnSpPr>
          <p:spPr>
            <a:xfrm rot="16200000">
              <a:off x="11514714" y="53474916"/>
              <a:ext cx="0" cy="3866008"/>
            </a:xfrm>
            <a:prstGeom prst="line">
              <a:avLst/>
            </a:prstGeom>
            <a:ln w="444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6280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ри объекта слева">
    <p:bg>
      <p:bgPr>
        <a:solidFill>
          <a:schemeClr val="accent5"/>
        </a:solidFill>
        <a:effectLst/>
      </p:bgPr>
    </p:bg>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0F5A1967-7F8F-319E-2E67-BD9E4F074B05}"/>
              </a:ext>
            </a:extLst>
          </p:cNvPr>
          <p:cNvSpPr/>
          <p:nvPr userDrawn="1"/>
        </p:nvSpPr>
        <p:spPr>
          <a:xfrm>
            <a:off x="8115301" y="0"/>
            <a:ext cx="407669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vl1pPr marL="0" algn="l" defTabSz="914400" rtl="0" eaLnBrk="1" latinLnBrk="0" hangingPunct="1">
              <a:defRPr lang="ru-RU" sz="1800" kern="1200">
                <a:solidFill>
                  <a:schemeClr val="lt1"/>
                </a:solidFill>
                <a:latin typeface="+mn-lt"/>
                <a:ea typeface="+mn-ea"/>
                <a:cs typeface="+mn-cs"/>
              </a:defRPr>
            </a:lvl1pPr>
            <a:lvl2pPr marL="457200" algn="l" defTabSz="914400" rtl="0" eaLnBrk="1" latinLnBrk="0" hangingPunct="1">
              <a:defRPr lang="ru-RU" sz="1800" kern="1200">
                <a:solidFill>
                  <a:schemeClr val="lt1"/>
                </a:solidFill>
                <a:latin typeface="+mn-lt"/>
                <a:ea typeface="+mn-ea"/>
                <a:cs typeface="+mn-cs"/>
              </a:defRPr>
            </a:lvl2pPr>
            <a:lvl3pPr marL="914400" algn="l" defTabSz="914400" rtl="0" eaLnBrk="1" latinLnBrk="0" hangingPunct="1">
              <a:defRPr lang="ru-RU" sz="1800" kern="1200">
                <a:solidFill>
                  <a:schemeClr val="lt1"/>
                </a:solidFill>
                <a:latin typeface="+mn-lt"/>
                <a:ea typeface="+mn-ea"/>
                <a:cs typeface="+mn-cs"/>
              </a:defRPr>
            </a:lvl3pPr>
            <a:lvl4pPr marL="1371600" algn="l" defTabSz="914400" rtl="0" eaLnBrk="1" latinLnBrk="0" hangingPunct="1">
              <a:defRPr lang="ru-RU" sz="1800" kern="1200">
                <a:solidFill>
                  <a:schemeClr val="lt1"/>
                </a:solidFill>
                <a:latin typeface="+mn-lt"/>
                <a:ea typeface="+mn-ea"/>
                <a:cs typeface="+mn-cs"/>
              </a:defRPr>
            </a:lvl4pPr>
            <a:lvl5pPr marL="1828800" algn="l" defTabSz="914400" rtl="0" eaLnBrk="1" latinLnBrk="0" hangingPunct="1">
              <a:defRPr lang="ru-RU" sz="1800" kern="1200">
                <a:solidFill>
                  <a:schemeClr val="lt1"/>
                </a:solidFill>
                <a:latin typeface="+mn-lt"/>
                <a:ea typeface="+mn-ea"/>
                <a:cs typeface="+mn-cs"/>
              </a:defRPr>
            </a:lvl5pPr>
            <a:lvl6pPr marL="2286000" algn="l" defTabSz="914400" rtl="0" eaLnBrk="1" latinLnBrk="0" hangingPunct="1">
              <a:defRPr lang="ru-RU" sz="1800" kern="1200">
                <a:solidFill>
                  <a:schemeClr val="lt1"/>
                </a:solidFill>
                <a:latin typeface="+mn-lt"/>
                <a:ea typeface="+mn-ea"/>
                <a:cs typeface="+mn-cs"/>
              </a:defRPr>
            </a:lvl6pPr>
            <a:lvl7pPr marL="2743200" algn="l" defTabSz="914400" rtl="0" eaLnBrk="1" latinLnBrk="0" hangingPunct="1">
              <a:defRPr lang="ru-RU" sz="1800" kern="1200">
                <a:solidFill>
                  <a:schemeClr val="lt1"/>
                </a:solidFill>
                <a:latin typeface="+mn-lt"/>
                <a:ea typeface="+mn-ea"/>
                <a:cs typeface="+mn-cs"/>
              </a:defRPr>
            </a:lvl7pPr>
            <a:lvl8pPr marL="3200400" algn="l" defTabSz="914400" rtl="0" eaLnBrk="1" latinLnBrk="0" hangingPunct="1">
              <a:defRPr lang="ru-RU" sz="1800" kern="1200">
                <a:solidFill>
                  <a:schemeClr val="lt1"/>
                </a:solidFill>
                <a:latin typeface="+mn-lt"/>
                <a:ea typeface="+mn-ea"/>
                <a:cs typeface="+mn-cs"/>
              </a:defRPr>
            </a:lvl8pPr>
            <a:lvl9pPr marL="3657600" algn="l" defTabSz="914400" rtl="0" eaLnBrk="1" latinLnBrk="0" hangingPunct="1">
              <a:defRPr lang="ru-RU" sz="1800" kern="1200">
                <a:solidFill>
                  <a:schemeClr val="lt1"/>
                </a:solidFill>
                <a:latin typeface="+mn-lt"/>
                <a:ea typeface="+mn-ea"/>
                <a:cs typeface="+mn-cs"/>
              </a:defRPr>
            </a:lvl9pPr>
          </a:lstStyle>
          <a:p>
            <a:pPr algn="ctr" rtl="0"/>
            <a:endParaRPr lang="ru-RU" noProof="0">
              <a:solidFill>
                <a:schemeClr val="bg2"/>
              </a:solidFill>
            </a:endParaRPr>
          </a:p>
        </p:txBody>
      </p:sp>
      <p:grpSp>
        <p:nvGrpSpPr>
          <p:cNvPr id="19" name="Группа 18">
            <a:extLst>
              <a:ext uri="{FF2B5EF4-FFF2-40B4-BE49-F238E27FC236}">
                <a16:creationId xmlns:a16="http://schemas.microsoft.com/office/drawing/2014/main" id="{52425424-7549-BE00-EA05-384DBD00F3B2}"/>
              </a:ext>
            </a:extLst>
          </p:cNvPr>
          <p:cNvGrpSpPr/>
          <p:nvPr userDrawn="1"/>
        </p:nvGrpSpPr>
        <p:grpSpPr>
          <a:xfrm>
            <a:off x="6317679" y="4564864"/>
            <a:ext cx="5858373" cy="385"/>
            <a:chOff x="5440605" y="5540787"/>
            <a:chExt cx="5858373" cy="385"/>
          </a:xfrm>
        </p:grpSpPr>
        <p:cxnSp>
          <p:nvCxnSpPr>
            <p:cNvPr id="20" name="Прямая соединительная линия 19">
              <a:extLst>
                <a:ext uri="{FF2B5EF4-FFF2-40B4-BE49-F238E27FC236}">
                  <a16:creationId xmlns:a16="http://schemas.microsoft.com/office/drawing/2014/main" id="{4D88329B-DC1A-F93F-7A3A-84FDE2989BB6}"/>
                </a:ext>
              </a:extLst>
            </p:cNvPr>
            <p:cNvCxnSpPr>
              <a:cxnSpLocks/>
            </p:cNvCxnSpPr>
            <p:nvPr/>
          </p:nvCxnSpPr>
          <p:spPr>
            <a:xfrm>
              <a:off x="5440605" y="5541172"/>
              <a:ext cx="1797621"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a:extLst>
                <a:ext uri="{FF2B5EF4-FFF2-40B4-BE49-F238E27FC236}">
                  <a16:creationId xmlns:a16="http://schemas.microsoft.com/office/drawing/2014/main" id="{E7690B71-E252-7020-6DC7-F643767B2B78}"/>
                </a:ext>
              </a:extLst>
            </p:cNvPr>
            <p:cNvCxnSpPr>
              <a:cxnSpLocks/>
            </p:cNvCxnSpPr>
            <p:nvPr/>
          </p:nvCxnSpPr>
          <p:spPr>
            <a:xfrm>
              <a:off x="7237724" y="5540787"/>
              <a:ext cx="4061254"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217920" y="2514600"/>
            <a:ext cx="4846320" cy="1682749"/>
          </a:xfrm>
        </p:spPr>
        <p:txBody>
          <a:bodyPr rtlCol="0"/>
          <a:lstStyle>
            <a:lvl1pPr>
              <a:lnSpc>
                <a:spcPct val="100000"/>
              </a:lnSpc>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30936" y="125272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30936" y="358444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365760" y="179222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365760" y="4123944"/>
            <a:ext cx="4754880" cy="941831"/>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p:txBody>
      </p:sp>
      <p:sp>
        <p:nvSpPr>
          <p:cNvPr id="22" name="Текст 10">
            <a:extLst>
              <a:ext uri="{FF2B5EF4-FFF2-40B4-BE49-F238E27FC236}">
                <a16:creationId xmlns:a16="http://schemas.microsoft.com/office/drawing/2014/main" id="{93287C28-1CA8-AEA5-1E16-BC0B1E99CD24}"/>
              </a:ext>
            </a:extLst>
          </p:cNvPr>
          <p:cNvSpPr>
            <a:spLocks noGrp="1"/>
          </p:cNvSpPr>
          <p:nvPr>
            <p:ph type="body" sz="quarter" idx="17"/>
          </p:nvPr>
        </p:nvSpPr>
        <p:spPr>
          <a:xfrm>
            <a:off x="630936" y="5065776"/>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23" name="Текст 13">
            <a:extLst>
              <a:ext uri="{FF2B5EF4-FFF2-40B4-BE49-F238E27FC236}">
                <a16:creationId xmlns:a16="http://schemas.microsoft.com/office/drawing/2014/main" id="{19920C32-5167-72B1-7B9E-709723F907CE}"/>
              </a:ext>
            </a:extLst>
          </p:cNvPr>
          <p:cNvSpPr>
            <a:spLocks noGrp="1"/>
          </p:cNvSpPr>
          <p:nvPr>
            <p:ph type="body" sz="quarter" idx="18"/>
          </p:nvPr>
        </p:nvSpPr>
        <p:spPr>
          <a:xfrm>
            <a:off x="365760" y="5605272"/>
            <a:ext cx="4754880" cy="1143254"/>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dirty="0"/>
              <a:t>Щелкните, чтобы изменить стили текста образца слайда</a:t>
            </a:r>
          </a:p>
          <a:p>
            <a:pPr lvl="1" rtl="0"/>
            <a:r>
              <a:rPr lang="ru-RU" noProof="0" dirty="0"/>
              <a:t>Второй уровень</a:t>
            </a:r>
          </a:p>
          <a:p>
            <a:pPr lvl="2" rtl="0"/>
            <a:r>
              <a:rPr lang="ru-RU" noProof="0" dirty="0"/>
              <a:t>Третий уровень</a:t>
            </a:r>
          </a:p>
        </p:txBody>
      </p:sp>
    </p:spTree>
    <p:extLst>
      <p:ext uri="{BB962C8B-B14F-4D97-AF65-F5344CB8AC3E}">
        <p14:creationId xmlns:p14="http://schemas.microsoft.com/office/powerpoint/2010/main" val="3775982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Два объекта справа">
    <p:bg>
      <p:bgPr>
        <a:solidFill>
          <a:schemeClr val="bg2"/>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F5F7D9D8-A960-E038-84D2-764C7A50F698}"/>
              </a:ext>
            </a:extLst>
          </p:cNvPr>
          <p:cNvSpPr/>
          <p:nvPr userDrawn="1"/>
        </p:nvSpPr>
        <p:spPr>
          <a:xfrm>
            <a:off x="-12700" y="858"/>
            <a:ext cx="3060700" cy="68571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solidFill>
                <a:schemeClr val="bg1"/>
              </a:solidFill>
            </a:endParaRPr>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defPPr>
              <a:defRPr lang="ru-RU"/>
            </a:def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rtlCol="0"/>
          <a:lstStyle>
            <a:lvl1pPr>
              <a:lnSpc>
                <a:spcPct val="80000"/>
              </a:lnSpc>
              <a:defRPr lang="ru-RU" sz="5000">
                <a:solidFill>
                  <a:schemeClr val="tx2"/>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252728"/>
            <a:ext cx="4828032" cy="490538"/>
          </a:xfrm>
        </p:spPr>
        <p:txBody>
          <a:bodyPr rtlCol="0"/>
          <a:lstStyle>
            <a:lvl1pPr marL="0" indent="0">
              <a:lnSpc>
                <a:spcPct val="15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rtlCol="0"/>
          <a:lstStyle>
            <a:lvl1pPr marL="0" indent="0">
              <a:lnSpc>
                <a:spcPct val="100000"/>
              </a:lnSpc>
              <a:spcBef>
                <a:spcPts val="0"/>
              </a:spcBef>
              <a:buNone/>
              <a:defRPr lang="ru-RU" sz="2200" b="1">
                <a:solidFill>
                  <a:schemeClr val="tx2"/>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5989320" y="179222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89320" y="3941064"/>
            <a:ext cx="4754880" cy="1682750"/>
          </a:xfrm>
        </p:spPr>
        <p:txBody>
          <a:bodyPr rtlCol="0"/>
          <a:lstStyle>
            <a:lvl1pPr marL="283464" indent="-283464">
              <a:lnSpc>
                <a:spcPct val="150000"/>
              </a:lnSpc>
              <a:spcBef>
                <a:spcPts val="0"/>
              </a:spcBef>
              <a:defRPr lang="ru-RU" sz="1600">
                <a:solidFill>
                  <a:schemeClr val="tx2"/>
                </a:solidFill>
              </a:defRPr>
            </a:lvl1pPr>
            <a:lvl2pPr indent="-283464">
              <a:lnSpc>
                <a:spcPct val="150000"/>
              </a:lnSpc>
              <a:spcBef>
                <a:spcPts val="0"/>
              </a:spcBef>
              <a:defRPr lang="ru-RU" sz="1600">
                <a:solidFill>
                  <a:schemeClr val="tx2"/>
                </a:solidFill>
              </a:defRPr>
            </a:lvl2pPr>
            <a:lvl3pPr indent="-283464">
              <a:lnSpc>
                <a:spcPct val="150000"/>
              </a:lnSpc>
              <a:spcBef>
                <a:spcPts val="0"/>
              </a:spcBef>
              <a:defRPr lang="ru-RU" sz="1600">
                <a:solidFill>
                  <a:schemeClr val="tx2"/>
                </a:solidFill>
              </a:defRPr>
            </a:lvl3pPr>
            <a:lvl4pPr indent="-283464">
              <a:lnSpc>
                <a:spcPct val="150000"/>
              </a:lnSpc>
              <a:spcBef>
                <a:spcPts val="0"/>
              </a:spcBef>
              <a:defRPr lang="ru-RU" sz="1600">
                <a:solidFill>
                  <a:schemeClr val="tx2"/>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grpSp>
        <p:nvGrpSpPr>
          <p:cNvPr id="17" name="Группа 16">
            <a:extLst>
              <a:ext uri="{FF2B5EF4-FFF2-40B4-BE49-F238E27FC236}">
                <a16:creationId xmlns:a16="http://schemas.microsoft.com/office/drawing/2014/main" id="{40DF3371-342F-C17D-5A7F-EF76E89A55C5}"/>
              </a:ext>
            </a:extLst>
          </p:cNvPr>
          <p:cNvGrpSpPr/>
          <p:nvPr userDrawn="1"/>
        </p:nvGrpSpPr>
        <p:grpSpPr>
          <a:xfrm>
            <a:off x="-11882" y="3045007"/>
            <a:ext cx="4279082" cy="364"/>
            <a:chOff x="5475479" y="5537794"/>
            <a:chExt cx="4279082" cy="364"/>
          </a:xfrm>
        </p:grpSpPr>
        <p:cxnSp>
          <p:nvCxnSpPr>
            <p:cNvPr id="24" name="Прямая соединительная линия 23">
              <a:extLst>
                <a:ext uri="{FF2B5EF4-FFF2-40B4-BE49-F238E27FC236}">
                  <a16:creationId xmlns:a16="http://schemas.microsoft.com/office/drawing/2014/main" id="{84369914-5489-3EA1-5419-F83F6C7A150D}"/>
                </a:ext>
              </a:extLst>
            </p:cNvPr>
            <p:cNvCxnSpPr>
              <a:cxnSpLocks/>
            </p:cNvCxnSpPr>
            <p:nvPr/>
          </p:nvCxnSpPr>
          <p:spPr>
            <a:xfrm>
              <a:off x="5475479" y="5537976"/>
              <a:ext cx="30607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BDE23CC-0B75-F3A6-1882-265BF90D4AA1}"/>
                </a:ext>
              </a:extLst>
            </p:cNvPr>
            <p:cNvCxnSpPr>
              <a:cxnSpLocks/>
            </p:cNvCxnSpPr>
            <p:nvPr/>
          </p:nvCxnSpPr>
          <p:spPr>
            <a:xfrm flipV="1">
              <a:off x="8537690" y="5537794"/>
              <a:ext cx="1216871" cy="364"/>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09772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Два объекта справа (темные)">
    <p:bg>
      <p:bgPr>
        <a:solidFill>
          <a:schemeClr val="accent5"/>
        </a:solidFill>
        <a:effectLst/>
      </p:bgPr>
    </p:bg>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5749AEB6-4539-A203-D085-8EBE329C08E0}"/>
              </a:ext>
            </a:extLst>
          </p:cNvPr>
          <p:cNvSpPr/>
          <p:nvPr userDrawn="1"/>
        </p:nvSpPr>
        <p:spPr>
          <a:xfrm>
            <a:off x="3962399" y="858"/>
            <a:ext cx="8271641" cy="68571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ru-RU"/>
            </a:defPPr>
          </a:lstStyle>
          <a:p>
            <a:pPr algn="ctr" rtl="0"/>
            <a:endParaRPr lang="ru-RU" noProof="0">
              <a:solidFill>
                <a:schemeClr val="tx2"/>
              </a:solidFill>
            </a:endParaRPr>
          </a:p>
        </p:txBody>
      </p:sp>
      <p:sp>
        <p:nvSpPr>
          <p:cNvPr id="4" name="Нижний колонтитул 3">
            <a:extLst>
              <a:ext uri="{FF2B5EF4-FFF2-40B4-BE49-F238E27FC236}">
                <a16:creationId xmlns:a16="http://schemas.microsoft.com/office/drawing/2014/main" id="{BA0C7E2C-83B2-58E9-DE90-AB1857F1A170}"/>
              </a:ext>
            </a:extLst>
          </p:cNvPr>
          <p:cNvSpPr>
            <a:spLocks noGrp="1"/>
          </p:cNvSpPr>
          <p:nvPr>
            <p:ph type="ftr" sz="quarter" idx="11"/>
          </p:nvPr>
        </p:nvSpPr>
        <p:spPr/>
        <p:txBody>
          <a:bodyPr rtlCol="0"/>
          <a:lstStyle>
            <a:defPPr>
              <a:defRPr lang="ru-RU"/>
            </a:defPPr>
          </a:lstStyle>
          <a:p>
            <a:pPr rtl="0"/>
            <a:r>
              <a:rPr lang="ru-RU" noProof="0"/>
              <a:t>Заголовок презентации</a:t>
            </a:r>
          </a:p>
        </p:txBody>
      </p:sp>
      <p:sp>
        <p:nvSpPr>
          <p:cNvPr id="5" name="Номер слайда 4">
            <a:extLst>
              <a:ext uri="{FF2B5EF4-FFF2-40B4-BE49-F238E27FC236}">
                <a16:creationId xmlns:a16="http://schemas.microsoft.com/office/drawing/2014/main" id="{F487B4A1-AE7C-A6CC-7143-5EC918D662F7}"/>
              </a:ext>
            </a:extLst>
          </p:cNvPr>
          <p:cNvSpPr>
            <a:spLocks noGrp="1"/>
          </p:cNvSpPr>
          <p:nvPr>
            <p:ph type="sldNum" sz="quarter" idx="12"/>
          </p:nvPr>
        </p:nvSpPr>
        <p:spPr/>
        <p:txBody>
          <a:bodyPr rtlCol="0"/>
          <a:lstStyle>
            <a:lvl1pPr>
              <a:defRPr lang="ru-RU">
                <a:solidFill>
                  <a:schemeClr val="bg1"/>
                </a:solidFill>
              </a:defRPr>
            </a:lvl1pPr>
          </a:lstStyle>
          <a:p>
            <a:pPr rtl="0"/>
            <a:fld id="{5BFCF61C-3B18-4C03-8326-CC3B32D710C9}" type="slidenum">
              <a:rPr lang="ru-RU" noProof="0" smtClean="0"/>
              <a:pPr/>
              <a:t>‹#›</a:t>
            </a:fld>
            <a:endParaRPr lang="ru-RU" noProof="0"/>
          </a:p>
        </p:txBody>
      </p:sp>
      <p:sp>
        <p:nvSpPr>
          <p:cNvPr id="9" name="Заголовок 8">
            <a:extLst>
              <a:ext uri="{FF2B5EF4-FFF2-40B4-BE49-F238E27FC236}">
                <a16:creationId xmlns:a16="http://schemas.microsoft.com/office/drawing/2014/main" id="{A78715BA-7A66-D464-AAEF-141988B8718B}"/>
              </a:ext>
            </a:extLst>
          </p:cNvPr>
          <p:cNvSpPr>
            <a:spLocks noGrp="1"/>
          </p:cNvSpPr>
          <p:nvPr>
            <p:ph type="title"/>
          </p:nvPr>
        </p:nvSpPr>
        <p:spPr>
          <a:xfrm>
            <a:off x="667512" y="1399032"/>
            <a:ext cx="4846320" cy="1682749"/>
          </a:xfrm>
        </p:spPr>
        <p:txBody>
          <a:bodyPr rtlCol="0"/>
          <a:lstStyle>
            <a:lvl1pPr>
              <a:lnSpc>
                <a:spcPct val="80000"/>
              </a:lnSpc>
              <a:defRPr lang="ru-RU" sz="5000">
                <a:solidFill>
                  <a:schemeClr val="accent4"/>
                </a:solidFill>
              </a:defRPr>
            </a:lvl1pPr>
          </a:lstStyle>
          <a:p>
            <a:pPr rtl="0"/>
            <a:r>
              <a:rPr lang="ru-RU" noProof="0"/>
              <a:t>Образец заголовка</a:t>
            </a:r>
          </a:p>
        </p:txBody>
      </p:sp>
      <p:sp>
        <p:nvSpPr>
          <p:cNvPr id="11" name="Текст 10">
            <a:extLst>
              <a:ext uri="{FF2B5EF4-FFF2-40B4-BE49-F238E27FC236}">
                <a16:creationId xmlns:a16="http://schemas.microsoft.com/office/drawing/2014/main" id="{3D0BF4BF-3C7C-C67F-B6EE-805EC95EF8CA}"/>
              </a:ext>
            </a:extLst>
          </p:cNvPr>
          <p:cNvSpPr>
            <a:spLocks noGrp="1"/>
          </p:cNvSpPr>
          <p:nvPr>
            <p:ph type="body" sz="quarter" idx="13"/>
          </p:nvPr>
        </p:nvSpPr>
        <p:spPr>
          <a:xfrm>
            <a:off x="6245352" y="1353312"/>
            <a:ext cx="4828032" cy="490538"/>
          </a:xfrm>
        </p:spPr>
        <p:txBody>
          <a:bodyPr rtlCol="0"/>
          <a:lstStyle>
            <a:lvl1pPr marL="0" indent="0">
              <a:lnSpc>
                <a:spcPct val="100000"/>
              </a:lnSpc>
              <a:spcBef>
                <a:spcPts val="0"/>
              </a:spcBef>
              <a:buNone/>
              <a:defRPr lang="ru-RU" sz="2200" b="1">
                <a:solidFill>
                  <a:schemeClr val="accent5"/>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2" name="Текст 10">
            <a:extLst>
              <a:ext uri="{FF2B5EF4-FFF2-40B4-BE49-F238E27FC236}">
                <a16:creationId xmlns:a16="http://schemas.microsoft.com/office/drawing/2014/main" id="{BA37E40B-957E-C00E-3B34-1B67D341A771}"/>
              </a:ext>
            </a:extLst>
          </p:cNvPr>
          <p:cNvSpPr>
            <a:spLocks noGrp="1"/>
          </p:cNvSpPr>
          <p:nvPr>
            <p:ph type="body" sz="quarter" idx="14"/>
          </p:nvPr>
        </p:nvSpPr>
        <p:spPr>
          <a:xfrm>
            <a:off x="6245352" y="3502152"/>
            <a:ext cx="4828032" cy="490538"/>
          </a:xfrm>
        </p:spPr>
        <p:txBody>
          <a:bodyPr rtlCol="0"/>
          <a:lstStyle>
            <a:lvl1pPr marL="0" indent="0">
              <a:lnSpc>
                <a:spcPct val="100000"/>
              </a:lnSpc>
              <a:spcBef>
                <a:spcPts val="0"/>
              </a:spcBef>
              <a:buNone/>
              <a:defRPr lang="ru-RU" sz="2200" b="1">
                <a:solidFill>
                  <a:schemeClr val="accent5"/>
                </a:solidFill>
              </a:defRPr>
            </a:lvl1pPr>
            <a:lvl2pPr>
              <a:defRPr lang="ru-RU">
                <a:solidFill>
                  <a:schemeClr val="bg1"/>
                </a:solidFill>
              </a:defRPr>
            </a:lvl2pPr>
            <a:lvl3pPr>
              <a:defRPr lang="ru-RU">
                <a:solidFill>
                  <a:schemeClr val="bg1"/>
                </a:solidFill>
              </a:defRPr>
            </a:lvl3pPr>
            <a:lvl4pPr>
              <a:defRPr lang="ru-RU">
                <a:solidFill>
                  <a:schemeClr val="bg1"/>
                </a:solidFill>
              </a:defRPr>
            </a:lvl4pPr>
            <a:lvl5pPr>
              <a:defRPr lang="ru-RU">
                <a:solidFill>
                  <a:schemeClr val="bg1"/>
                </a:solidFill>
              </a:defRPr>
            </a:lvl5pPr>
          </a:lstStyle>
          <a:p>
            <a:pPr lvl="0" rtl="0"/>
            <a:r>
              <a:rPr lang="ru-RU" noProof="0"/>
              <a:t>Щелкните, чтобы изменить стили текста образца слайда</a:t>
            </a:r>
          </a:p>
        </p:txBody>
      </p:sp>
      <p:sp>
        <p:nvSpPr>
          <p:cNvPr id="14" name="Текст 13">
            <a:extLst>
              <a:ext uri="{FF2B5EF4-FFF2-40B4-BE49-F238E27FC236}">
                <a16:creationId xmlns:a16="http://schemas.microsoft.com/office/drawing/2014/main" id="{EF15CD76-2DD5-DB8A-37D3-6098A50870D0}"/>
              </a:ext>
            </a:extLst>
          </p:cNvPr>
          <p:cNvSpPr>
            <a:spLocks noGrp="1"/>
          </p:cNvSpPr>
          <p:nvPr>
            <p:ph type="body" sz="quarter" idx="15"/>
          </p:nvPr>
        </p:nvSpPr>
        <p:spPr>
          <a:xfrm>
            <a:off x="5971032" y="1792224"/>
            <a:ext cx="4754880" cy="1682750"/>
          </a:xfrm>
        </p:spPr>
        <p:txBody>
          <a:bodyPr rtlCol="0"/>
          <a:lstStyle>
            <a:lvl1pPr marL="283464" indent="-283464">
              <a:lnSpc>
                <a:spcPct val="150000"/>
              </a:lnSpc>
              <a:spcBef>
                <a:spcPts val="0"/>
              </a:spcBef>
              <a:defRPr lang="ru-RU" sz="1600">
                <a:solidFill>
                  <a:schemeClr val="accent5"/>
                </a:solidFill>
              </a:defRPr>
            </a:lvl1pPr>
            <a:lvl2pPr indent="-283464">
              <a:lnSpc>
                <a:spcPct val="150000"/>
              </a:lnSpc>
              <a:spcBef>
                <a:spcPts val="0"/>
              </a:spcBef>
              <a:defRPr lang="ru-RU" sz="1600">
                <a:solidFill>
                  <a:schemeClr val="accent5"/>
                </a:solidFill>
              </a:defRPr>
            </a:lvl2pPr>
            <a:lvl3pPr indent="-283464">
              <a:lnSpc>
                <a:spcPct val="150000"/>
              </a:lnSpc>
              <a:spcBef>
                <a:spcPts val="0"/>
              </a:spcBef>
              <a:defRPr lang="ru-RU" sz="1600">
                <a:solidFill>
                  <a:schemeClr val="accent5"/>
                </a:solidFill>
              </a:defRPr>
            </a:lvl3pPr>
            <a:lvl4pPr indent="-283464">
              <a:lnSpc>
                <a:spcPct val="150000"/>
              </a:lnSpc>
              <a:spcBef>
                <a:spcPts val="0"/>
              </a:spcBef>
              <a:defRPr lang="ru-RU" sz="1600">
                <a:solidFill>
                  <a:schemeClr val="accent5"/>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sp>
        <p:nvSpPr>
          <p:cNvPr id="15" name="Текст 13">
            <a:extLst>
              <a:ext uri="{FF2B5EF4-FFF2-40B4-BE49-F238E27FC236}">
                <a16:creationId xmlns:a16="http://schemas.microsoft.com/office/drawing/2014/main" id="{57A044E0-660B-4002-E13C-F00498E49782}"/>
              </a:ext>
            </a:extLst>
          </p:cNvPr>
          <p:cNvSpPr>
            <a:spLocks noGrp="1"/>
          </p:cNvSpPr>
          <p:nvPr>
            <p:ph type="body" sz="quarter" idx="16"/>
          </p:nvPr>
        </p:nvSpPr>
        <p:spPr>
          <a:xfrm>
            <a:off x="5971032" y="3941064"/>
            <a:ext cx="4754880" cy="1682750"/>
          </a:xfrm>
        </p:spPr>
        <p:txBody>
          <a:bodyPr rtlCol="0"/>
          <a:lstStyle>
            <a:lvl1pPr marL="283464" indent="-283464">
              <a:lnSpc>
                <a:spcPct val="150000"/>
              </a:lnSpc>
              <a:spcBef>
                <a:spcPts val="0"/>
              </a:spcBef>
              <a:defRPr lang="ru-RU" sz="1600">
                <a:solidFill>
                  <a:schemeClr val="accent5"/>
                </a:solidFill>
              </a:defRPr>
            </a:lvl1pPr>
            <a:lvl2pPr indent="-283464">
              <a:lnSpc>
                <a:spcPct val="150000"/>
              </a:lnSpc>
              <a:spcBef>
                <a:spcPts val="0"/>
              </a:spcBef>
              <a:defRPr lang="ru-RU" sz="1600">
                <a:solidFill>
                  <a:schemeClr val="accent5"/>
                </a:solidFill>
              </a:defRPr>
            </a:lvl2pPr>
            <a:lvl3pPr indent="-283464">
              <a:lnSpc>
                <a:spcPct val="150000"/>
              </a:lnSpc>
              <a:spcBef>
                <a:spcPts val="0"/>
              </a:spcBef>
              <a:defRPr lang="ru-RU" sz="1600">
                <a:solidFill>
                  <a:schemeClr val="accent5"/>
                </a:solidFill>
              </a:defRPr>
            </a:lvl3pPr>
            <a:lvl4pPr indent="-283464">
              <a:lnSpc>
                <a:spcPct val="150000"/>
              </a:lnSpc>
              <a:spcBef>
                <a:spcPts val="0"/>
              </a:spcBef>
              <a:defRPr lang="ru-RU" sz="1600">
                <a:solidFill>
                  <a:schemeClr val="accent5"/>
                </a:solidFill>
              </a:defRPr>
            </a:lvl4pPr>
            <a:lvl5pPr indent="-283464">
              <a:lnSpc>
                <a:spcPct val="150000"/>
              </a:lnSpc>
              <a:spcBef>
                <a:spcPts val="0"/>
              </a:spcBef>
              <a:defRPr lang="ru-RU" sz="1600">
                <a:solidFill>
                  <a:schemeClr val="tx2"/>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p:txBody>
      </p:sp>
      <p:grpSp>
        <p:nvGrpSpPr>
          <p:cNvPr id="17" name="Группа 16">
            <a:extLst>
              <a:ext uri="{FF2B5EF4-FFF2-40B4-BE49-F238E27FC236}">
                <a16:creationId xmlns:a16="http://schemas.microsoft.com/office/drawing/2014/main" id="{0D78A0CF-0A37-4436-67C4-B32FD7703E96}"/>
              </a:ext>
            </a:extLst>
          </p:cNvPr>
          <p:cNvGrpSpPr/>
          <p:nvPr userDrawn="1"/>
        </p:nvGrpSpPr>
        <p:grpSpPr>
          <a:xfrm>
            <a:off x="-28308" y="2514621"/>
            <a:ext cx="5666632" cy="0"/>
            <a:chOff x="5464255" y="5541151"/>
            <a:chExt cx="5666632" cy="0"/>
          </a:xfrm>
        </p:grpSpPr>
        <p:cxnSp>
          <p:nvCxnSpPr>
            <p:cNvPr id="24" name="Прямая соединительная линия 23">
              <a:extLst>
                <a:ext uri="{FF2B5EF4-FFF2-40B4-BE49-F238E27FC236}">
                  <a16:creationId xmlns:a16="http://schemas.microsoft.com/office/drawing/2014/main" id="{8FC6D8A4-CA31-16C2-95B7-B98F65F29A69}"/>
                </a:ext>
              </a:extLst>
            </p:cNvPr>
            <p:cNvCxnSpPr>
              <a:cxnSpLocks/>
            </p:cNvCxnSpPr>
            <p:nvPr/>
          </p:nvCxnSpPr>
          <p:spPr>
            <a:xfrm>
              <a:off x="5464255" y="5541151"/>
              <a:ext cx="3991534"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02097A8D-64FC-CDBD-4497-5E32BC6AF9C2}"/>
                </a:ext>
              </a:extLst>
            </p:cNvPr>
            <p:cNvCxnSpPr>
              <a:cxnSpLocks/>
            </p:cNvCxnSpPr>
            <p:nvPr/>
          </p:nvCxnSpPr>
          <p:spPr>
            <a:xfrm>
              <a:off x="9454487" y="5541151"/>
              <a:ext cx="1676400"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8193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76BC278-3A9A-4241-1DE5-469D2AB5E36B}"/>
              </a:ext>
            </a:extLst>
          </p:cNvPr>
          <p:cNvSpPr>
            <a:spLocks noGrp="1"/>
          </p:cNvSpPr>
          <p:nvPr>
            <p:ph type="title"/>
          </p:nvPr>
        </p:nvSpPr>
        <p:spPr>
          <a:xfrm>
            <a:off x="838200" y="1115367"/>
            <a:ext cx="10515600" cy="575321"/>
          </a:xfrm>
          <a:prstGeom prst="rect">
            <a:avLst/>
          </a:prstGeom>
        </p:spPr>
        <p:txBody>
          <a:bodyPr vert="horz" lIns="91440" tIns="45720" rIns="91440" bIns="45720" rtlCol="0" anchor="t">
            <a:noAutofit/>
          </a:bodyPr>
          <a:lstStyle>
            <a:defPPr>
              <a:defRPr lang="ru-RU"/>
            </a:defPPr>
          </a:lstStyle>
          <a:p>
            <a:pPr rtl="0"/>
            <a:r>
              <a:rPr lang="ru-RU"/>
              <a:t>Образец заголовка</a:t>
            </a:r>
          </a:p>
        </p:txBody>
      </p:sp>
      <p:sp>
        <p:nvSpPr>
          <p:cNvPr id="3" name="Текст 2">
            <a:extLst>
              <a:ext uri="{FF2B5EF4-FFF2-40B4-BE49-F238E27FC236}">
                <a16:creationId xmlns:a16="http://schemas.microsoft.com/office/drawing/2014/main" id="{138A5E58-5605-E2B6-AEBE-7EF159AAD7E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defPPr>
              <a:defRPr lang="ru-RU"/>
            </a:defPPr>
          </a:lstStyle>
          <a:p>
            <a:pPr lvl="0" rtl="0"/>
            <a:r>
              <a:rPr lang="ru-RU"/>
              <a:t>Щелкните, чтобы изменить стили текста образца слайда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p>
        </p:txBody>
      </p:sp>
      <p:sp>
        <p:nvSpPr>
          <p:cNvPr id="4" name="Дата 3">
            <a:extLst>
              <a:ext uri="{FF2B5EF4-FFF2-40B4-BE49-F238E27FC236}">
                <a16:creationId xmlns:a16="http://schemas.microsoft.com/office/drawing/2014/main" id="{B221D507-72FD-CB53-B342-C69D562AFD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noAutofit/>
          </a:bodyPr>
          <a:lstStyle>
            <a:lvl1pPr algn="l">
              <a:defRPr lang="ru-RU" sz="1200">
                <a:solidFill>
                  <a:schemeClr val="tx1">
                    <a:tint val="75000"/>
                  </a:schemeClr>
                </a:solidFill>
              </a:defRPr>
            </a:lvl1pPr>
          </a:lstStyle>
          <a:p>
            <a:pPr rtl="0"/>
            <a:endParaRPr lang="ru-RU" noProof="0"/>
          </a:p>
        </p:txBody>
      </p:sp>
      <p:sp>
        <p:nvSpPr>
          <p:cNvPr id="5" name="Нижний колонтитул 4">
            <a:extLst>
              <a:ext uri="{FF2B5EF4-FFF2-40B4-BE49-F238E27FC236}">
                <a16:creationId xmlns:a16="http://schemas.microsoft.com/office/drawing/2014/main" id="{01A3E9A7-861F-C5C4-DD4E-37AC66D867ED}"/>
              </a:ext>
            </a:extLst>
          </p:cNvPr>
          <p:cNvSpPr>
            <a:spLocks noGrp="1"/>
          </p:cNvSpPr>
          <p:nvPr>
            <p:ph type="ftr" sz="quarter" idx="3"/>
          </p:nvPr>
        </p:nvSpPr>
        <p:spPr>
          <a:xfrm>
            <a:off x="411480" y="301752"/>
            <a:ext cx="1828800" cy="274320"/>
          </a:xfrm>
          <a:prstGeom prst="rect">
            <a:avLst/>
          </a:prstGeom>
        </p:spPr>
        <p:txBody>
          <a:bodyPr vert="horz" lIns="91440" tIns="45720" rIns="91440" bIns="45720" rtlCol="0" anchor="ctr">
            <a:noAutofit/>
          </a:bodyPr>
          <a:lstStyle>
            <a:lvl1pPr algn="l">
              <a:defRPr lang="ru-RU" sz="1200">
                <a:solidFill>
                  <a:schemeClr val="tx2"/>
                </a:solidFill>
              </a:defRPr>
            </a:lvl1pPr>
          </a:lstStyle>
          <a:p>
            <a:pPr rtl="0"/>
            <a:r>
              <a:rPr lang="ru-RU"/>
              <a:t>Заголовок презентации</a:t>
            </a:r>
            <a:endParaRPr lang="ru-RU" dirty="0"/>
          </a:p>
        </p:txBody>
      </p:sp>
      <p:sp>
        <p:nvSpPr>
          <p:cNvPr id="6" name="Номер слайда 5">
            <a:extLst>
              <a:ext uri="{FF2B5EF4-FFF2-40B4-BE49-F238E27FC236}">
                <a16:creationId xmlns:a16="http://schemas.microsoft.com/office/drawing/2014/main" id="{5877A1DC-56B8-6C78-5020-E45478D099C6}"/>
              </a:ext>
            </a:extLst>
          </p:cNvPr>
          <p:cNvSpPr>
            <a:spLocks noGrp="1"/>
          </p:cNvSpPr>
          <p:nvPr>
            <p:ph type="sldNum" sz="quarter" idx="4"/>
          </p:nvPr>
        </p:nvSpPr>
        <p:spPr>
          <a:xfrm>
            <a:off x="10122408" y="301752"/>
            <a:ext cx="1673352" cy="274320"/>
          </a:xfrm>
          <a:prstGeom prst="rect">
            <a:avLst/>
          </a:prstGeom>
        </p:spPr>
        <p:txBody>
          <a:bodyPr vert="horz" lIns="91440" tIns="45720" rIns="91440" bIns="45720" rtlCol="0" anchor="ctr">
            <a:noAutofit/>
          </a:bodyPr>
          <a:lstStyle>
            <a:lvl1pPr algn="r">
              <a:defRPr lang="ru-RU" sz="1200">
                <a:solidFill>
                  <a:schemeClr val="tx2"/>
                </a:solidFill>
              </a:defRPr>
            </a:lvl1pPr>
          </a:lstStyle>
          <a:p>
            <a:pPr rtl="0"/>
            <a:fld id="{5BFCF61C-3B18-4C03-8326-CC3B32D710C9}" type="slidenum">
              <a:rPr lang="ru-RU" noProof="0" smtClean="0"/>
              <a:pPr/>
              <a:t>‹#›</a:t>
            </a:fld>
            <a:endParaRPr lang="ru-RU" noProof="0"/>
          </a:p>
        </p:txBody>
      </p:sp>
    </p:spTree>
    <p:extLst>
      <p:ext uri="{BB962C8B-B14F-4D97-AF65-F5344CB8AC3E}">
        <p14:creationId xmlns:p14="http://schemas.microsoft.com/office/powerpoint/2010/main" val="135068052"/>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1" r:id="rId3"/>
    <p:sldLayoutId id="2147483660" r:id="rId4"/>
    <p:sldLayoutId id="2147483661" r:id="rId5"/>
    <p:sldLayoutId id="2147483665" r:id="rId6"/>
    <p:sldLayoutId id="2147483662" r:id="rId7"/>
    <p:sldLayoutId id="2147483664" r:id="rId8"/>
    <p:sldLayoutId id="2147483663" r:id="rId9"/>
    <p:sldLayoutId id="2147483652" r:id="rId10"/>
    <p:sldLayoutId id="2147483666" r:id="rId11"/>
    <p:sldLayoutId id="2147483658" r:id="rId12"/>
    <p:sldLayoutId id="2147483654" r:id="rId13"/>
    <p:sldLayoutId id="2147483655" r:id="rId14"/>
    <p:sldLayoutId id="2147483656" r:id="rId15"/>
    <p:sldLayoutId id="2147483657" r:id="rId16"/>
    <p:sldLayoutId id="2147483667" r:id="rId17"/>
  </p:sldLayoutIdLst>
  <p:hf hdr="0" dt="0"/>
  <p:txStyles>
    <p:titleStyle>
      <a:lvl1pPr algn="l" defTabSz="914400" rtl="0" eaLnBrk="1" latinLnBrk="0" hangingPunct="1">
        <a:lnSpc>
          <a:spcPct val="80000"/>
        </a:lnSpc>
        <a:spcBef>
          <a:spcPct val="0"/>
        </a:spcBef>
        <a:buNone/>
        <a:defRPr lang="ru-RU" sz="4400" kern="1200" cap="all" baseline="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p:bodyStyle>
    <p:otherStyle>
      <a:defPPr>
        <a:defRPr lang="ru-RU"/>
      </a:defPPr>
      <a:lvl1pPr marL="0" algn="l" defTabSz="914400" rtl="0" eaLnBrk="1" latinLnBrk="0" hangingPunct="1">
        <a:defRPr lang="ru-RU" sz="1800" kern="1200">
          <a:solidFill>
            <a:schemeClr val="tx1"/>
          </a:solidFill>
          <a:latin typeface="+mn-lt"/>
          <a:ea typeface="+mn-ea"/>
          <a:cs typeface="+mn-cs"/>
        </a:defRPr>
      </a:lvl1pPr>
      <a:lvl2pPr marL="457200" algn="l" defTabSz="914400" rtl="0" eaLnBrk="1" latinLnBrk="0" hangingPunct="1">
        <a:defRPr lang="ru-RU" sz="1800" kern="1200">
          <a:solidFill>
            <a:schemeClr val="tx1"/>
          </a:solidFill>
          <a:latin typeface="+mn-lt"/>
          <a:ea typeface="+mn-ea"/>
          <a:cs typeface="+mn-cs"/>
        </a:defRPr>
      </a:lvl2pPr>
      <a:lvl3pPr marL="914400" algn="l" defTabSz="914400" rtl="0" eaLnBrk="1" latinLnBrk="0" hangingPunct="1">
        <a:defRPr lang="ru-RU" sz="1800" kern="1200">
          <a:solidFill>
            <a:schemeClr val="tx1"/>
          </a:solidFill>
          <a:latin typeface="+mn-lt"/>
          <a:ea typeface="+mn-ea"/>
          <a:cs typeface="+mn-cs"/>
        </a:defRPr>
      </a:lvl3pPr>
      <a:lvl4pPr marL="1371600" algn="l" defTabSz="914400" rtl="0" eaLnBrk="1" latinLnBrk="0" hangingPunct="1">
        <a:defRPr lang="ru-RU" sz="1800" kern="1200">
          <a:solidFill>
            <a:schemeClr val="tx1"/>
          </a:solidFill>
          <a:latin typeface="+mn-lt"/>
          <a:ea typeface="+mn-ea"/>
          <a:cs typeface="+mn-cs"/>
        </a:defRPr>
      </a:lvl4pPr>
      <a:lvl5pPr marL="1828800" algn="l" defTabSz="914400" rtl="0" eaLnBrk="1" latinLnBrk="0" hangingPunct="1">
        <a:defRPr lang="ru-RU" sz="1800" kern="1200">
          <a:solidFill>
            <a:schemeClr val="tx1"/>
          </a:solidFill>
          <a:latin typeface="+mn-lt"/>
          <a:ea typeface="+mn-ea"/>
          <a:cs typeface="+mn-cs"/>
        </a:defRPr>
      </a:lvl5pPr>
      <a:lvl6pPr marL="2286000" algn="l" defTabSz="914400" rtl="0" eaLnBrk="1" latinLnBrk="0" hangingPunct="1">
        <a:defRPr lang="ru-RU" sz="1800" kern="1200">
          <a:solidFill>
            <a:schemeClr val="tx1"/>
          </a:solidFill>
          <a:latin typeface="+mn-lt"/>
          <a:ea typeface="+mn-ea"/>
          <a:cs typeface="+mn-cs"/>
        </a:defRPr>
      </a:lvl6pPr>
      <a:lvl7pPr marL="2743200" algn="l" defTabSz="914400" rtl="0" eaLnBrk="1" latinLnBrk="0" hangingPunct="1">
        <a:defRPr lang="ru-RU" sz="1800" kern="1200">
          <a:solidFill>
            <a:schemeClr val="tx1"/>
          </a:solidFill>
          <a:latin typeface="+mn-lt"/>
          <a:ea typeface="+mn-ea"/>
          <a:cs typeface="+mn-cs"/>
        </a:defRPr>
      </a:lvl7pPr>
      <a:lvl8pPr marL="3200400" algn="l" defTabSz="914400" rtl="0" eaLnBrk="1" latinLnBrk="0" hangingPunct="1">
        <a:defRPr lang="ru-RU" sz="1800" kern="1200">
          <a:solidFill>
            <a:schemeClr val="tx1"/>
          </a:solidFill>
          <a:latin typeface="+mn-lt"/>
          <a:ea typeface="+mn-ea"/>
          <a:cs typeface="+mn-cs"/>
        </a:defRPr>
      </a:lvl8pPr>
      <a:lvl9pPr marL="3657600" algn="l" defTabSz="914400" rtl="0" eaLnBrk="1" latinLnBrk="0" hangingPunct="1">
        <a:defRPr lang="ru-RU"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46.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8.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0.png"/><Relationship Id="rId4"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18" Type="http://schemas.openxmlformats.org/officeDocument/2006/relationships/image" Target="../media/image22.svg"/><Relationship Id="rId26" Type="http://schemas.openxmlformats.org/officeDocument/2006/relationships/image" Target="../media/image30.sv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0.svg"/><Relationship Id="rId20" Type="http://schemas.openxmlformats.org/officeDocument/2006/relationships/image" Target="../media/image24.svg"/><Relationship Id="rId29" Type="http://schemas.openxmlformats.org/officeDocument/2006/relationships/image" Target="../media/image33.png"/><Relationship Id="rId1" Type="http://schemas.openxmlformats.org/officeDocument/2006/relationships/slideLayout" Target="../slideLayouts/slideLayout10.xml"/><Relationship Id="rId6" Type="http://schemas.openxmlformats.org/officeDocument/2006/relationships/image" Target="../media/image10.svg"/><Relationship Id="rId11" Type="http://schemas.openxmlformats.org/officeDocument/2006/relationships/image" Target="../media/image15.png"/><Relationship Id="rId24" Type="http://schemas.openxmlformats.org/officeDocument/2006/relationships/image" Target="../media/image28.sv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28" Type="http://schemas.openxmlformats.org/officeDocument/2006/relationships/image" Target="../media/image32.svg"/><Relationship Id="rId10" Type="http://schemas.openxmlformats.org/officeDocument/2006/relationships/image" Target="../media/image14.svg"/><Relationship Id="rId19" Type="http://schemas.openxmlformats.org/officeDocument/2006/relationships/image" Target="../media/image23.pn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 Id="rId22" Type="http://schemas.openxmlformats.org/officeDocument/2006/relationships/image" Target="../media/image26.svg"/><Relationship Id="rId27" Type="http://schemas.openxmlformats.org/officeDocument/2006/relationships/image" Target="../media/image31.png"/><Relationship Id="rId30" Type="http://schemas.openxmlformats.org/officeDocument/2006/relationships/image" Target="../media/image34.svg"/></Relationships>
</file>

<file path=ppt/slides/_rels/slide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7.xml"/><Relationship Id="rId5" Type="http://schemas.openxmlformats.org/officeDocument/2006/relationships/image" Target="../media/image41.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alpha val="90000"/>
          </a:schemeClr>
        </a:solidFill>
        <a:effectLst/>
      </p:bgPr>
    </p:bg>
    <p:spTree>
      <p:nvGrpSpPr>
        <p:cNvPr id="1" name=""/>
        <p:cNvGrpSpPr/>
        <p:nvPr/>
      </p:nvGrpSpPr>
      <p:grpSpPr>
        <a:xfrm>
          <a:off x="0" y="0"/>
          <a:ext cx="0" cy="0"/>
          <a:chOff x="0" y="0"/>
          <a:chExt cx="0" cy="0"/>
        </a:xfrm>
      </p:grpSpPr>
      <p:sp>
        <p:nvSpPr>
          <p:cNvPr id="24" name="Заголовок 23">
            <a:extLst>
              <a:ext uri="{FF2B5EF4-FFF2-40B4-BE49-F238E27FC236}">
                <a16:creationId xmlns:a16="http://schemas.microsoft.com/office/drawing/2014/main" id="{04B07C7A-8E1D-7BF7-31C8-5C68C6D2F9CF}"/>
              </a:ext>
            </a:extLst>
          </p:cNvPr>
          <p:cNvSpPr>
            <a:spLocks noGrp="1"/>
          </p:cNvSpPr>
          <p:nvPr>
            <p:ph type="ctrTitle"/>
          </p:nvPr>
        </p:nvSpPr>
        <p:spPr>
          <a:xfrm>
            <a:off x="173494" y="2431293"/>
            <a:ext cx="11845010" cy="1473319"/>
          </a:xfrm>
        </p:spPr>
        <p:txBody>
          <a:bodyPr rtlCol="0">
            <a:normAutofit/>
          </a:bodyPr>
          <a:lstStyle>
            <a:defPPr>
              <a:defRPr lang="ru-RU"/>
            </a:defPPr>
          </a:lstStyle>
          <a:p>
            <a:pPr algn="ctr" rtl="0"/>
            <a:r>
              <a:rPr lang="en-GB" sz="5400" dirty="0"/>
              <a:t>JINR PROPERTY </a:t>
            </a:r>
            <a:br>
              <a:rPr lang="ru-RU" sz="5400" dirty="0"/>
            </a:br>
            <a:r>
              <a:rPr lang="en-GB" sz="5400" dirty="0"/>
              <a:t>INVENTORY</a:t>
            </a:r>
            <a:endParaRPr lang="ru-RU" sz="5400" dirty="0"/>
          </a:p>
        </p:txBody>
      </p:sp>
      <p:sp>
        <p:nvSpPr>
          <p:cNvPr id="11" name="Подзаголовок 10">
            <a:extLst>
              <a:ext uri="{FF2B5EF4-FFF2-40B4-BE49-F238E27FC236}">
                <a16:creationId xmlns:a16="http://schemas.microsoft.com/office/drawing/2014/main" id="{EF3A7BFE-9123-98C4-791C-9A3FE773CF97}"/>
              </a:ext>
            </a:extLst>
          </p:cNvPr>
          <p:cNvSpPr>
            <a:spLocks noGrp="1"/>
          </p:cNvSpPr>
          <p:nvPr>
            <p:ph type="subTitle" idx="1"/>
          </p:nvPr>
        </p:nvSpPr>
        <p:spPr>
          <a:xfrm>
            <a:off x="3927288" y="5218216"/>
            <a:ext cx="5486400" cy="384049"/>
          </a:xfrm>
        </p:spPr>
        <p:txBody>
          <a:bodyPr rtlCol="0"/>
          <a:lstStyle>
            <a:defPPr>
              <a:defRPr lang="ru-RU"/>
            </a:defPPr>
          </a:lstStyle>
          <a:p>
            <a:pPr rtl="0"/>
            <a:r>
              <a:rPr lang="en-GB" dirty="0"/>
              <a:t>Shiryaeva Lubov </a:t>
            </a:r>
            <a:r>
              <a:rPr lang="en-GB" dirty="0" err="1"/>
              <a:t>Andreevna</a:t>
            </a:r>
            <a:endParaRPr lang="en-GB" dirty="0"/>
          </a:p>
        </p:txBody>
      </p:sp>
      <p:sp>
        <p:nvSpPr>
          <p:cNvPr id="2" name="Подзаголовок 10">
            <a:extLst>
              <a:ext uri="{FF2B5EF4-FFF2-40B4-BE49-F238E27FC236}">
                <a16:creationId xmlns:a16="http://schemas.microsoft.com/office/drawing/2014/main" id="{8E6C9627-9518-F264-ED94-86FAAE2712BA}"/>
              </a:ext>
            </a:extLst>
          </p:cNvPr>
          <p:cNvSpPr txBox="1">
            <a:spLocks/>
          </p:cNvSpPr>
          <p:nvPr/>
        </p:nvSpPr>
        <p:spPr>
          <a:xfrm>
            <a:off x="3927288" y="5956622"/>
            <a:ext cx="5486400" cy="714024"/>
          </a:xfrm>
          <a:prstGeom prst="rect">
            <a:avLst/>
          </a:prstGeom>
        </p:spPr>
        <p:txBody>
          <a:bodyPr vert="horz" lIns="91440" tIns="45720" rIns="91440" bIns="45720" rtlCol="0">
            <a:noAutofit/>
          </a:bodyPr>
          <a:lstStyle>
            <a:defPPr>
              <a:defRPr lang="ru-RU"/>
            </a:defPPr>
            <a:lvl1pPr marL="0" indent="0" algn="l" defTabSz="914400" rtl="0" eaLnBrk="1" latinLnBrk="0" hangingPunct="1">
              <a:lnSpc>
                <a:spcPct val="80000"/>
              </a:lnSpc>
              <a:spcBef>
                <a:spcPts val="0"/>
              </a:spcBef>
              <a:buFont typeface="Arial" panose="020B0604020202020204" pitchFamily="34" charset="0"/>
              <a:buNone/>
              <a:defRPr lang="ru-RU" sz="2400" b="1"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lang="ru-RU"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lang="ru-RU"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lang="ru-RU"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lang="ru-RU"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lang="ru-RU"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lang="ru-RU"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lang="ru-RU"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lang="ru-RU" sz="1600" kern="1200">
                <a:solidFill>
                  <a:schemeClr val="tx1"/>
                </a:solidFill>
                <a:latin typeface="+mn-lt"/>
                <a:ea typeface="+mn-ea"/>
                <a:cs typeface="+mn-cs"/>
              </a:defRPr>
            </a:lvl9pPr>
          </a:lstStyle>
          <a:p>
            <a:pPr rtl="0"/>
            <a:r>
              <a:rPr lang="en-GB" sz="2000" dirty="0"/>
              <a:t>Senior accountant</a:t>
            </a:r>
          </a:p>
          <a:p>
            <a:pPr rtl="0"/>
            <a:r>
              <a:rPr lang="en-GB" sz="2000" dirty="0"/>
              <a:t>Accounts Department, JINR </a:t>
            </a:r>
          </a:p>
        </p:txBody>
      </p:sp>
      <p:pic>
        <p:nvPicPr>
          <p:cNvPr id="4" name="Рисунок 3">
            <a:extLst>
              <a:ext uri="{FF2B5EF4-FFF2-40B4-BE49-F238E27FC236}">
                <a16:creationId xmlns:a16="http://schemas.microsoft.com/office/drawing/2014/main" id="{D2CC2CD9-8D45-89E8-B4DA-4C78850B5EFD}"/>
              </a:ext>
            </a:extLst>
          </p:cNvPr>
          <p:cNvPicPr>
            <a:picLocks noChangeAspect="1"/>
          </p:cNvPicPr>
          <p:nvPr/>
        </p:nvPicPr>
        <p:blipFill rotWithShape="1">
          <a:blip r:embed="rId3"/>
          <a:srcRect b="18487"/>
          <a:stretch/>
        </p:blipFill>
        <p:spPr>
          <a:xfrm>
            <a:off x="4749733" y="179697"/>
            <a:ext cx="2692532" cy="1803164"/>
          </a:xfrm>
          <a:prstGeom prst="rect">
            <a:avLst/>
          </a:prstGeom>
        </p:spPr>
      </p:pic>
    </p:spTree>
    <p:extLst>
      <p:ext uri="{BB962C8B-B14F-4D97-AF65-F5344CB8AC3E}">
        <p14:creationId xmlns:p14="http://schemas.microsoft.com/office/powerpoint/2010/main" val="286310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id="{D4BC7C7F-1939-4009-BABE-915BC2624E74}"/>
              </a:ext>
            </a:extLst>
          </p:cNvPr>
          <p:cNvSpPr>
            <a:spLocks noGrp="1"/>
          </p:cNvSpPr>
          <p:nvPr>
            <p:ph type="title"/>
          </p:nvPr>
        </p:nvSpPr>
        <p:spPr>
          <a:xfrm>
            <a:off x="2832026" y="556665"/>
            <a:ext cx="6527944" cy="553096"/>
          </a:xfrm>
        </p:spPr>
        <p:txBody>
          <a:bodyPr/>
          <a:lstStyle/>
          <a:p>
            <a:r>
              <a:rPr lang="en-GB" sz="3200" dirty="0"/>
              <a:t>Conducting an inspection</a:t>
            </a:r>
            <a:endParaRPr lang="ru-RU" sz="3200" dirty="0"/>
          </a:p>
        </p:txBody>
      </p:sp>
      <p:sp>
        <p:nvSpPr>
          <p:cNvPr id="2" name="Нижний колонтитул 1">
            <a:extLst>
              <a:ext uri="{FF2B5EF4-FFF2-40B4-BE49-F238E27FC236}">
                <a16:creationId xmlns:a16="http://schemas.microsoft.com/office/drawing/2014/main" id="{B13278DA-42AA-4404-8187-1A461FE4FAA9}"/>
              </a:ext>
            </a:extLst>
          </p:cNvPr>
          <p:cNvSpPr>
            <a:spLocks noGrp="1"/>
          </p:cNvSpPr>
          <p:nvPr>
            <p:ph type="ftr" sz="quarter" idx="4294967295"/>
          </p:nvPr>
        </p:nvSpPr>
        <p:spPr>
          <a:xfrm>
            <a:off x="434891" y="247578"/>
            <a:ext cx="3062689" cy="274638"/>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E6CF9618-DF58-4CC5-9D0A-79E3E25D4BB1}"/>
              </a:ext>
            </a:extLst>
          </p:cNvPr>
          <p:cNvSpPr>
            <a:spLocks noGrp="1"/>
          </p:cNvSpPr>
          <p:nvPr>
            <p:ph type="sldNum" sz="quarter" idx="4294967295"/>
          </p:nvPr>
        </p:nvSpPr>
        <p:spPr>
          <a:xfrm>
            <a:off x="10191942" y="247578"/>
            <a:ext cx="1673225" cy="274638"/>
          </a:xfrm>
        </p:spPr>
        <p:txBody>
          <a:bodyPr/>
          <a:lstStyle/>
          <a:p>
            <a:pPr rtl="0"/>
            <a:fld id="{5BFCF61C-3B18-4C03-8326-CC3B32D710C9}" type="slidenum">
              <a:rPr lang="ru-RU" noProof="0" smtClean="0"/>
              <a:t>10</a:t>
            </a:fld>
            <a:endParaRPr lang="ru-RU" noProof="0"/>
          </a:p>
        </p:txBody>
      </p:sp>
      <p:pic>
        <p:nvPicPr>
          <p:cNvPr id="13" name="Picture 2" descr="Полезные статьи про инвентаризацию от ПрофСостав">
            <a:extLst>
              <a:ext uri="{FF2B5EF4-FFF2-40B4-BE49-F238E27FC236}">
                <a16:creationId xmlns:a16="http://schemas.microsoft.com/office/drawing/2014/main" id="{1562EC62-ED68-4B40-A6CD-53CFD57AA98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527" b="99237" l="1889" r="99889">
                        <a14:foregroundMark x1="22650" y1="14879" x2="47444" y2="55267"/>
                        <a14:foregroundMark x1="47444" y1="55267" x2="89889" y2="83359"/>
                        <a14:foregroundMark x1="79439" y1="14797" x2="56556" y2="33740"/>
                        <a14:foregroundMark x1="56556" y1="33740" x2="6380" y2="58472"/>
                        <a14:foregroundMark x1="6451" y1="87481" x2="6513" y2="87786"/>
                        <a14:foregroundMark x1="3287" y1="71834" x2="6451" y2="87481"/>
                        <a14:foregroundMark x1="16163" y1="88657" x2="60556" y2="89160"/>
                        <a14:foregroundMark x1="60556" y1="89160" x2="77889" y2="85496"/>
                        <a14:foregroundMark x1="77889" y1="85496" x2="94667" y2="59695"/>
                        <a14:foregroundMark x1="94667" y1="59695" x2="97611" y2="51086"/>
                        <a14:foregroundMark x1="84116" y1="16103" x2="31494" y2="13105"/>
                        <a14:foregroundMark x1="7572" y1="31597" x2="9000" y2="70840"/>
                        <a14:foregroundMark x1="8284" y1="87082" x2="8092" y2="85031"/>
                        <a14:foregroundMark x1="7988" y1="83937" x2="8045" y2="84548"/>
                        <a14:foregroundMark x1="7570" y1="79501" x2="7905" y2="83053"/>
                        <a14:foregroundMark x1="6288" y1="65899" x2="7537" y2="79149"/>
                        <a14:foregroundMark x1="5393" y1="56413" x2="5600" y2="58610"/>
                        <a14:foregroundMark x1="47889" y1="12061" x2="47889" y2="12061"/>
                        <a14:foregroundMark x1="48444" y1="11603" x2="48444" y2="10687"/>
                        <a14:foregroundMark x1="48778" y1="11603" x2="48778" y2="9924"/>
                        <a14:foregroundMark x1="62111" y1="1527" x2="62444" y2="1527"/>
                        <a14:backgroundMark x1="9889" y1="11756" x2="9889" y2="11756"/>
                        <a14:backgroundMark x1="9889" y1="9466" x2="1889" y2="27176"/>
                        <a14:backgroundMark x1="13222" y1="11756" x2="21556" y2="8855"/>
                        <a14:backgroundMark x1="4444" y1="23206" x2="1111" y2="58168"/>
                        <a14:backgroundMark x1="2778" y1="57557" x2="2778" y2="67328"/>
                        <a14:backgroundMark x1="13556" y1="87328" x2="11556" y2="85649"/>
                        <a14:backgroundMark x1="12778" y1="93740" x2="10222" y2="86870"/>
                        <a14:backgroundMark x1="7778" y1="97099" x2="9889" y2="85649"/>
                        <a14:backgroundMark x1="16889" y1="12366" x2="26111" y2="12824"/>
                        <a14:backgroundMark x1="87444" y1="7786" x2="88667" y2="16336"/>
                        <a14:backgroundMark x1="89111" y1="16947" x2="81556" y2="12366"/>
                        <a14:backgroundMark x1="6111" y1="7176" x2="11000" y2="7634"/>
                        <a14:backgroundMark x1="12556" y1="6718" x2="19111" y2="6718"/>
                        <a14:backgroundMark x1="6667" y1="3969" x2="7667" y2="12519"/>
                        <a14:backgroundMark x1="6889" y1="22748" x2="8000" y2="24275"/>
                        <a14:backgroundMark x1="7000" y1="26565" x2="8000" y2="26718"/>
                        <a14:backgroundMark x1="8778" y1="24885" x2="6778" y2="31145"/>
                        <a14:backgroundMark x1="1667" y1="20916" x2="10111" y2="20916"/>
                        <a14:backgroundMark x1="889" y1="19084" x2="3778" y2="21679"/>
                        <a14:backgroundMark x1="4889" y1="45344" x2="4556" y2="49160"/>
                        <a14:backgroundMark x1="4000" y1="45496" x2="4556" y2="48092"/>
                        <a14:backgroundMark x1="4556" y1="50992" x2="4556" y2="50992"/>
                        <a14:backgroundMark x1="5333" y1="49924" x2="5333" y2="49924"/>
                        <a14:backgroundMark x1="5333" y1="49924" x2="5333" y2="49924"/>
                        <a14:backgroundMark x1="5333" y1="49771" x2="5333" y2="49771"/>
                        <a14:backgroundMark x1="4556" y1="51450" x2="4556" y2="51450"/>
                        <a14:backgroundMark x1="9000" y1="97405" x2="10111" y2="96794"/>
                        <a14:backgroundMark x1="9333" y1="91908" x2="9778" y2="99084"/>
                        <a14:backgroundMark x1="10111" y1="99237" x2="8000" y2="99237"/>
                        <a14:backgroundMark x1="8444" y1="85649" x2="8444" y2="85649"/>
                        <a14:backgroundMark x1="8667" y1="83969" x2="8667" y2="83969"/>
                        <a14:backgroundMark x1="7889" y1="83053" x2="7889" y2="83053"/>
                        <a14:backgroundMark x1="8000" y1="87481" x2="8000" y2="87481"/>
                        <a14:backgroundMark x1="8222" y1="90076" x2="8222" y2="90076"/>
                        <a14:backgroundMark x1="14889" y1="88244" x2="14889" y2="88244"/>
                        <a14:backgroundMark x1="9111" y1="88702" x2="14667" y2="89008"/>
                        <a14:backgroundMark x1="9222" y1="90534" x2="8000" y2="83359"/>
                        <a14:backgroundMark x1="2667" y1="70534" x2="3889" y2="70534"/>
                        <a14:backgroundMark x1="2667" y1="68855" x2="2667" y2="68855"/>
                        <a14:backgroundMark x1="3222" y1="66718" x2="2444" y2="70534"/>
                        <a14:backgroundMark x1="93222" y1="3969" x2="80000" y2="12366"/>
                        <a14:backgroundMark x1="80000" y1="12366" x2="82111" y2="13893"/>
                        <a14:backgroundMark x1="84556" y1="16031" x2="84556" y2="16031"/>
                        <a14:backgroundMark x1="85000" y1="16489" x2="83889" y2="15420"/>
                        <a14:backgroundMark x1="99222" y1="45496" x2="99222" y2="45496"/>
                        <a14:backgroundMark x1="99222" y1="43969" x2="99778" y2="58015"/>
                        <a14:backgroundMark x1="27111" y1="12977" x2="27111" y2="12977"/>
                        <a14:backgroundMark x1="25778" y1="13282" x2="30222" y2="12824"/>
                        <a14:backgroundMark x1="3000" y1="43511" x2="5444" y2="52366"/>
                        <a14:backgroundMark x1="4556" y1="59237" x2="6111" y2="63817"/>
                        <a14:backgroundMark x1="9667" y1="89924" x2="7778" y2="83053"/>
                        <a14:backgroundMark x1="9667" y1="92061" x2="8222" y2="82137"/>
                        <a14:backgroundMark x1="6222" y1="89771" x2="6222" y2="89771"/>
                        <a14:backgroundMark x1="8333" y1="89008" x2="8333" y2="89924"/>
                        <a14:backgroundMark x1="10111" y1="92214" x2="7889" y2="82901"/>
                        <a14:backgroundMark x1="9333" y1="90992" x2="7778" y2="81527"/>
                        <a14:backgroundMark x1="15000" y1="88550" x2="15556" y2="89313"/>
                        <a14:backgroundMark x1="31000" y1="13282" x2="31000" y2="13282"/>
                        <a14:backgroundMark x1="31444" y1="12977" x2="29667" y2="12214"/>
                        <a14:backgroundMark x1="4000" y1="50382" x2="5556" y2="56336"/>
                        <a14:backgroundMark x1="5667" y1="65191" x2="6333" y2="65191"/>
                        <a14:backgroundMark x1="5222" y1="65802" x2="6333" y2="65802"/>
                        <a14:backgroundMark x1="17444" y1="9618" x2="5444" y2="3969"/>
                        <a14:backgroundMark x1="8778" y1="90840" x2="7889" y2="83206"/>
                        <a14:backgroundMark x1="10111" y1="90840" x2="7556" y2="83817"/>
                        <a14:backgroundMark x1="9667" y1="91756" x2="7667" y2="84733"/>
                        <a14:backgroundMark x1="9333" y1="91908" x2="7889" y2="81069"/>
                        <a14:backgroundMark x1="7778" y1="87786" x2="7778" y2="87786"/>
                        <a14:backgroundMark x1="8111" y1="88244" x2="8111" y2="88244"/>
                        <a14:backgroundMark x1="7889" y1="88397" x2="8333" y2="89008"/>
                        <a14:backgroundMark x1="9333" y1="91298" x2="8000" y2="87939"/>
                        <a14:backgroundMark x1="9556" y1="91450" x2="7667" y2="87481"/>
                        <a14:backgroundMark x1="9667" y1="93282" x2="7556" y2="82443"/>
                        <a14:backgroundMark x1="9444" y1="90992" x2="7778" y2="88092"/>
                        <a14:backgroundMark x1="7889" y1="89008" x2="7889" y2="89008"/>
                        <a14:backgroundMark x1="7667" y1="88397" x2="7667" y2="88397"/>
                        <a14:backgroundMark x1="7667" y1="88397" x2="7667" y2="88397"/>
                        <a14:backgroundMark x1="8222" y1="88855" x2="8111" y2="89008"/>
                        <a14:backgroundMark x1="9222" y1="87328" x2="9222" y2="87328"/>
                        <a14:backgroundMark x1="8889" y1="87176" x2="7778" y2="91603"/>
                      </a14:backgroundRemoval>
                    </a14:imgEffect>
                  </a14:imgLayer>
                </a14:imgProps>
              </a:ext>
              <a:ext uri="{28A0092B-C50C-407E-A947-70E740481C1C}">
                <a14:useLocalDpi xmlns:a14="http://schemas.microsoft.com/office/drawing/2010/main" val="0"/>
              </a:ext>
            </a:extLst>
          </a:blip>
          <a:srcRect/>
          <a:stretch>
            <a:fillRect/>
          </a:stretch>
        </p:blipFill>
        <p:spPr bwMode="auto">
          <a:xfrm>
            <a:off x="120946" y="4186284"/>
            <a:ext cx="3644548" cy="265242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1D75E6C7-B5FD-4156-AB69-725CC9871503}"/>
              </a:ext>
            </a:extLst>
          </p:cNvPr>
          <p:cNvSpPr txBox="1"/>
          <p:nvPr/>
        </p:nvSpPr>
        <p:spPr>
          <a:xfrm>
            <a:off x="392720" y="1314868"/>
            <a:ext cx="11406555" cy="2899768"/>
          </a:xfrm>
          <a:prstGeom prst="rect">
            <a:avLst/>
          </a:prstGeom>
          <a:noFill/>
        </p:spPr>
        <p:txBody>
          <a:bodyPr wrap="square">
            <a:spAutoFit/>
          </a:bodyPr>
          <a:lstStyle/>
          <a:p>
            <a:pPr marL="93663" lvl="2" algn="just">
              <a:lnSpc>
                <a:spcPct val="115000"/>
              </a:lnSpc>
              <a:tabLst>
                <a:tab pos="219075" algn="l"/>
                <a:tab pos="495300" algn="l"/>
              </a:tabLst>
            </a:pPr>
            <a:r>
              <a:rPr lang="en-US" sz="1600" dirty="0">
                <a:solidFill>
                  <a:schemeClr val="bg1"/>
                </a:solidFill>
              </a:rPr>
              <a:t>The availability of valuables is determined by verification of the availability of nomenclature and inventory numbers on the OS and MBP for their identification, counting, weighing, measuring, etc., based on the established appropriate units of measurement, as well as visual inspection for their further use and entering relevant information about the availability and location in the inventory. </a:t>
            </a:r>
            <a:endParaRPr lang="ru-RU" sz="1600" dirty="0">
              <a:solidFill>
                <a:schemeClr val="bg1"/>
              </a:solidFill>
            </a:endParaRPr>
          </a:p>
          <a:p>
            <a:pPr marL="93663" lvl="2" algn="just">
              <a:lnSpc>
                <a:spcPct val="115000"/>
              </a:lnSpc>
              <a:tabLst>
                <a:tab pos="219075" algn="l"/>
                <a:tab pos="495300" algn="l"/>
              </a:tabLst>
            </a:pPr>
            <a:endParaRPr lang="ru-RU" sz="1600" dirty="0">
              <a:solidFill>
                <a:schemeClr val="bg1"/>
              </a:solidFill>
            </a:endParaRPr>
          </a:p>
          <a:p>
            <a:pPr marL="93663" lvl="2" algn="just">
              <a:lnSpc>
                <a:spcPct val="115000"/>
              </a:lnSpc>
              <a:tabLst>
                <a:tab pos="219075" algn="l"/>
                <a:tab pos="495300" algn="l"/>
              </a:tabLst>
            </a:pPr>
            <a:r>
              <a:rPr lang="en-US" sz="1600" dirty="0">
                <a:solidFill>
                  <a:schemeClr val="bg1"/>
                </a:solidFill>
              </a:rPr>
              <a:t>The presence of JINR valuables </a:t>
            </a:r>
            <a:r>
              <a:rPr lang="en-US" sz="1600" u="sng" dirty="0">
                <a:solidFill>
                  <a:schemeClr val="bg1"/>
                </a:solidFill>
              </a:rPr>
              <a:t>located abroad</a:t>
            </a:r>
            <a:r>
              <a:rPr lang="en-US" sz="1600" dirty="0">
                <a:solidFill>
                  <a:schemeClr val="bg1"/>
                </a:solidFill>
              </a:rPr>
              <a:t> is necessarily confirmed by photo and video materials.</a:t>
            </a:r>
            <a:endParaRPr lang="ru-RU" sz="1600" dirty="0">
              <a:solidFill>
                <a:schemeClr val="bg1"/>
              </a:solidFill>
            </a:endParaRPr>
          </a:p>
          <a:p>
            <a:pPr marL="93663" lvl="2" algn="just">
              <a:lnSpc>
                <a:spcPct val="115000"/>
              </a:lnSpc>
              <a:tabLst>
                <a:tab pos="219075" algn="l"/>
                <a:tab pos="495300" algn="l"/>
              </a:tabLst>
            </a:pPr>
            <a:endParaRPr lang="ru-RU" sz="1600" dirty="0">
              <a:solidFill>
                <a:schemeClr val="bg1"/>
              </a:solidFill>
            </a:endParaRPr>
          </a:p>
          <a:p>
            <a:pPr marL="93663" lvl="2" algn="just">
              <a:lnSpc>
                <a:spcPct val="115000"/>
              </a:lnSpc>
              <a:tabLst>
                <a:tab pos="219075" algn="l"/>
                <a:tab pos="495300" algn="l"/>
              </a:tabLst>
            </a:pPr>
            <a:r>
              <a:rPr lang="en-US" sz="1600" dirty="0">
                <a:solidFill>
                  <a:schemeClr val="bg1"/>
                </a:solidFill>
              </a:rPr>
              <a:t>In addition, the state of the warehouse of the subdivision is checked with mandatory reflection in the protocol of information, including information on the availability of storage facilities, the condition of locks, the presence of bars on windows</a:t>
            </a:r>
            <a:r>
              <a:rPr lang="ru-RU" sz="1600" dirty="0">
                <a:solidFill>
                  <a:schemeClr val="bg1"/>
                </a:solidFill>
              </a:rPr>
              <a:t> </a:t>
            </a:r>
            <a:r>
              <a:rPr lang="en-US" sz="1600" dirty="0">
                <a:solidFill>
                  <a:schemeClr val="bg1"/>
                </a:solidFill>
              </a:rPr>
              <a:t>and other means of protection, the state of storage of material assets, availability of weighing devices, etc.</a:t>
            </a:r>
            <a:endParaRPr lang="ru-RU" sz="1600" dirty="0">
              <a:solidFill>
                <a:schemeClr val="bg1"/>
              </a:solidFill>
            </a:endParaRPr>
          </a:p>
        </p:txBody>
      </p:sp>
      <p:sp>
        <p:nvSpPr>
          <p:cNvPr id="5" name="TextBox 4">
            <a:extLst>
              <a:ext uri="{FF2B5EF4-FFF2-40B4-BE49-F238E27FC236}">
                <a16:creationId xmlns:a16="http://schemas.microsoft.com/office/drawing/2014/main" id="{D70EBD25-95ED-6DA7-3F2C-170DAAAD5EDC}"/>
              </a:ext>
            </a:extLst>
          </p:cNvPr>
          <p:cNvSpPr txBox="1"/>
          <p:nvPr/>
        </p:nvSpPr>
        <p:spPr>
          <a:xfrm>
            <a:off x="3545638" y="5059177"/>
            <a:ext cx="8646362" cy="1483996"/>
          </a:xfrm>
          <a:prstGeom prst="rect">
            <a:avLst/>
          </a:prstGeom>
          <a:noFill/>
        </p:spPr>
        <p:txBody>
          <a:bodyPr wrap="square">
            <a:spAutoFit/>
          </a:bodyPr>
          <a:lstStyle/>
          <a:p>
            <a:pPr marL="93663" lvl="2" algn="ctr">
              <a:lnSpc>
                <a:spcPct val="115000"/>
              </a:lnSpc>
              <a:tabLst>
                <a:tab pos="219075" algn="l"/>
                <a:tab pos="495300" algn="l"/>
              </a:tabLst>
            </a:pPr>
            <a:r>
              <a:rPr lang="en-US" sz="1600" dirty="0">
                <a:solidFill>
                  <a:schemeClr val="bg1"/>
                </a:solidFill>
                <a:latin typeface="Arial (Основной текст)"/>
                <a:ea typeface="Avenir Next Regular"/>
                <a:cs typeface="Avenir Next Regular"/>
                <a:sym typeface="Avenir Next Regular"/>
              </a:rPr>
              <a:t>The inspection is carried out by financially responsible persons and members of the working inventory commissions according to the established schedule. </a:t>
            </a:r>
            <a:endParaRPr lang="ru-RU" sz="1600" dirty="0">
              <a:solidFill>
                <a:schemeClr val="bg1"/>
              </a:solidFill>
              <a:latin typeface="Arial (Основной текст)"/>
              <a:ea typeface="Avenir Next Regular"/>
              <a:cs typeface="Avenir Next Regular"/>
              <a:sym typeface="Avenir Next Regular"/>
            </a:endParaRPr>
          </a:p>
          <a:p>
            <a:pPr marL="93663" lvl="2" algn="ctr">
              <a:lnSpc>
                <a:spcPct val="115000"/>
              </a:lnSpc>
              <a:tabLst>
                <a:tab pos="219075" algn="l"/>
                <a:tab pos="495300" algn="l"/>
              </a:tabLst>
            </a:pPr>
            <a:endParaRPr lang="ru-RU" sz="1600" dirty="0">
              <a:solidFill>
                <a:schemeClr val="bg1"/>
              </a:solidFill>
              <a:latin typeface="Arial (Основной текст)"/>
              <a:ea typeface="Avenir Next Regular"/>
              <a:cs typeface="Avenir Next Regular"/>
              <a:sym typeface="Avenir Next Regular"/>
            </a:endParaRPr>
          </a:p>
          <a:p>
            <a:pPr marL="93663" lvl="2" algn="ctr">
              <a:lnSpc>
                <a:spcPct val="115000"/>
              </a:lnSpc>
              <a:tabLst>
                <a:tab pos="219075" algn="l"/>
                <a:tab pos="495300" algn="l"/>
              </a:tabLst>
            </a:pPr>
            <a:r>
              <a:rPr lang="en-US" sz="1600" dirty="0">
                <a:solidFill>
                  <a:schemeClr val="bg1"/>
                </a:solidFill>
                <a:latin typeface="Arial (Основной текст)"/>
                <a:ea typeface="Avenir Next Regular"/>
                <a:cs typeface="Avenir Next Regular"/>
                <a:sym typeface="Avenir Next Regular"/>
              </a:rPr>
              <a:t>In case of the absence of more than 20% of the members of the inventory commission, the inspection </a:t>
            </a:r>
            <a:r>
              <a:rPr lang="en-US" sz="1600" u="sng" dirty="0">
                <a:solidFill>
                  <a:schemeClr val="bg1"/>
                </a:solidFill>
                <a:latin typeface="Arial (Основной текст)"/>
                <a:ea typeface="Avenir Next Regular"/>
                <a:cs typeface="Avenir Next Regular"/>
                <a:sym typeface="Avenir Next Regular"/>
              </a:rPr>
              <a:t>is not performed</a:t>
            </a:r>
            <a:r>
              <a:rPr lang="en-US" sz="1600" dirty="0">
                <a:solidFill>
                  <a:schemeClr val="bg1"/>
                </a:solidFill>
                <a:latin typeface="Arial (Основной текст)"/>
                <a:ea typeface="Avenir Next Regular"/>
                <a:cs typeface="Avenir Next Regular"/>
                <a:sym typeface="Avenir Next Regular"/>
              </a:rPr>
              <a:t>.</a:t>
            </a:r>
            <a:endParaRPr lang="ru-RU" sz="1600" dirty="0">
              <a:solidFill>
                <a:schemeClr val="bg1"/>
              </a:solidFill>
              <a:latin typeface="Arial (Основной текст)"/>
              <a:ea typeface="Avenir Next Regular"/>
              <a:cs typeface="Avenir Next Regular"/>
              <a:sym typeface="Avenir Next Regular"/>
            </a:endParaRPr>
          </a:p>
        </p:txBody>
      </p:sp>
    </p:spTree>
    <p:extLst>
      <p:ext uri="{BB962C8B-B14F-4D97-AF65-F5344CB8AC3E}">
        <p14:creationId xmlns:p14="http://schemas.microsoft.com/office/powerpoint/2010/main" val="1105336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FD7CAA3-5643-4090-A2F0-9D5B4326DCE1}"/>
              </a:ext>
            </a:extLst>
          </p:cNvPr>
          <p:cNvSpPr>
            <a:spLocks noGrp="1"/>
          </p:cNvSpPr>
          <p:nvPr>
            <p:ph type="title"/>
          </p:nvPr>
        </p:nvSpPr>
        <p:spPr>
          <a:xfrm>
            <a:off x="848625" y="1526588"/>
            <a:ext cx="5681662" cy="575321"/>
          </a:xfrm>
        </p:spPr>
        <p:txBody>
          <a:bodyPr/>
          <a:lstStyle/>
          <a:p>
            <a:r>
              <a:rPr lang="en-GB" sz="3200" dirty="0"/>
              <a:t>Filling out inventories</a:t>
            </a:r>
            <a:endParaRPr lang="ru-RU" sz="3200" dirty="0"/>
          </a:p>
        </p:txBody>
      </p:sp>
      <p:sp>
        <p:nvSpPr>
          <p:cNvPr id="7" name="Текст 6">
            <a:extLst>
              <a:ext uri="{FF2B5EF4-FFF2-40B4-BE49-F238E27FC236}">
                <a16:creationId xmlns:a16="http://schemas.microsoft.com/office/drawing/2014/main" id="{B000E0F5-9094-4B75-88A4-CB70F277B228}"/>
              </a:ext>
            </a:extLst>
          </p:cNvPr>
          <p:cNvSpPr>
            <a:spLocks noGrp="1"/>
          </p:cNvSpPr>
          <p:nvPr>
            <p:ph type="body" sz="quarter" idx="15"/>
          </p:nvPr>
        </p:nvSpPr>
        <p:spPr>
          <a:xfrm>
            <a:off x="649344" y="2774213"/>
            <a:ext cx="5340231" cy="2692221"/>
          </a:xfrm>
        </p:spPr>
        <p:txBody>
          <a:bodyPr/>
          <a:lstStyle/>
          <a:p>
            <a:pPr algn="just"/>
            <a:r>
              <a:rPr lang="en-US" sz="1400" dirty="0"/>
              <a:t>The number of values is indicated, determined by natural counting, weighing, and measuring;</a:t>
            </a:r>
            <a:endParaRPr lang="ru-RU" sz="1400" dirty="0"/>
          </a:p>
          <a:p>
            <a:pPr algn="just"/>
            <a:r>
              <a:rPr lang="en-US" sz="1400" dirty="0"/>
              <a:t>Missing information and technical indicators are entered for objects that are not reflected in the accounting or for which there is no data characterizing them</a:t>
            </a:r>
            <a:r>
              <a:rPr lang="ru-RU" sz="1400" dirty="0"/>
              <a:t>;</a:t>
            </a:r>
          </a:p>
          <a:p>
            <a:pPr algn="just"/>
            <a:r>
              <a:rPr lang="en-US" sz="1400" dirty="0"/>
              <a:t>Documentary verification confirms the presence of assets that do not have a tangible form (funds in bank accounts, intangible assets, financial investments, etc.).</a:t>
            </a:r>
            <a:endParaRPr lang="ru-RU" sz="1400" dirty="0"/>
          </a:p>
        </p:txBody>
      </p:sp>
      <p:sp>
        <p:nvSpPr>
          <p:cNvPr id="8" name="Текст 7">
            <a:extLst>
              <a:ext uri="{FF2B5EF4-FFF2-40B4-BE49-F238E27FC236}">
                <a16:creationId xmlns:a16="http://schemas.microsoft.com/office/drawing/2014/main" id="{41C73DE7-C5E2-4276-AB80-69068EEFA55B}"/>
              </a:ext>
            </a:extLst>
          </p:cNvPr>
          <p:cNvSpPr>
            <a:spLocks noGrp="1"/>
          </p:cNvSpPr>
          <p:nvPr>
            <p:ph type="body" sz="quarter" idx="16"/>
          </p:nvPr>
        </p:nvSpPr>
        <p:spPr>
          <a:xfrm>
            <a:off x="6530287" y="3226133"/>
            <a:ext cx="5340231" cy="1788379"/>
          </a:xfrm>
        </p:spPr>
        <p:txBody>
          <a:bodyPr/>
          <a:lstStyle/>
          <a:p>
            <a:pPr algn="just"/>
            <a:r>
              <a:rPr lang="en-US" sz="1400" dirty="0"/>
              <a:t>When identifying valuables that are not suitable for operation and cannot be restored, a Defective Statement and a Withdrawal </a:t>
            </a:r>
            <a:r>
              <a:rPr lang="en-US" sz="1400" dirty="0" err="1"/>
              <a:t>Actare</a:t>
            </a:r>
            <a:r>
              <a:rPr lang="en-US" sz="1400" dirty="0"/>
              <a:t> drawn up, which necessarily indicate the nature and degree of damage, the date of commissioning, as well as the causes and persons responsible for the damage.</a:t>
            </a:r>
          </a:p>
        </p:txBody>
      </p:sp>
      <p:sp>
        <p:nvSpPr>
          <p:cNvPr id="10" name="Нижний колонтитул 11">
            <a:extLst>
              <a:ext uri="{FF2B5EF4-FFF2-40B4-BE49-F238E27FC236}">
                <a16:creationId xmlns:a16="http://schemas.microsoft.com/office/drawing/2014/main" id="{5D27FCBD-BDFC-4D9B-B55F-A46279FA17E4}"/>
              </a:ext>
            </a:extLst>
          </p:cNvPr>
          <p:cNvSpPr>
            <a:spLocks noGrp="1"/>
          </p:cNvSpPr>
          <p:nvPr>
            <p:ph type="ftr" sz="quarter" idx="11"/>
          </p:nvPr>
        </p:nvSpPr>
        <p:spPr>
          <a:xfrm>
            <a:off x="368928" y="301752"/>
            <a:ext cx="2781045" cy="274320"/>
          </a:xfrm>
        </p:spPr>
        <p:txBody>
          <a:bodyPr rtlCol="0"/>
          <a:lstStyle>
            <a:defPPr>
              <a:defRPr lang="ru-RU"/>
            </a:defPPr>
          </a:lstStyle>
          <a:p>
            <a:pPr rtl="0"/>
            <a:r>
              <a:rPr lang="en-GB" dirty="0"/>
              <a:t>JINR PROPERTY INVENTORY</a:t>
            </a:r>
            <a:endParaRPr lang="ru-RU" dirty="0"/>
          </a:p>
        </p:txBody>
      </p:sp>
      <p:sp>
        <p:nvSpPr>
          <p:cNvPr id="11" name="Номер слайда 12">
            <a:extLst>
              <a:ext uri="{FF2B5EF4-FFF2-40B4-BE49-F238E27FC236}">
                <a16:creationId xmlns:a16="http://schemas.microsoft.com/office/drawing/2014/main" id="{1F70CF88-00A4-4A6C-AA04-6B2BFDE6AD81}"/>
              </a:ext>
            </a:extLst>
          </p:cNvPr>
          <p:cNvSpPr>
            <a:spLocks noGrp="1"/>
          </p:cNvSpPr>
          <p:nvPr>
            <p:ph type="sldNum" sz="quarter" idx="12"/>
          </p:nvPr>
        </p:nvSpPr>
        <p:spPr>
          <a:xfrm>
            <a:off x="10122408" y="301752"/>
            <a:ext cx="1673352" cy="274320"/>
          </a:xfrm>
        </p:spPr>
        <p:txBody>
          <a:bodyPr rtlCol="0"/>
          <a:lstStyle>
            <a:defPPr>
              <a:defRPr lang="ru-RU"/>
            </a:defPPr>
          </a:lstStyle>
          <a:p>
            <a:pPr rtl="0"/>
            <a:fld id="{5BFCF61C-3B18-4C03-8326-CC3B32D710C9}" type="slidenum">
              <a:rPr lang="ru-RU" smtClean="0"/>
              <a:t>11</a:t>
            </a:fld>
            <a:endParaRPr lang="ru-RU"/>
          </a:p>
        </p:txBody>
      </p:sp>
      <p:pic>
        <p:nvPicPr>
          <p:cNvPr id="3074" name="Picture 2" descr="Как провести инвентаризацию">
            <a:extLst>
              <a:ext uri="{FF2B5EF4-FFF2-40B4-BE49-F238E27FC236}">
                <a16:creationId xmlns:a16="http://schemas.microsoft.com/office/drawing/2014/main" id="{DBB2C2BC-F920-0192-91F1-6853EAD0C6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26" b="90370" l="10000" r="90000">
                        <a14:foregroundMark x1="26167" y1="49333" x2="25333" y2="41333"/>
                        <a14:foregroundMark x1="58917" y1="52296" x2="66750" y2="52741"/>
                        <a14:foregroundMark x1="66750" y1="52741" x2="72833" y2="52296"/>
                        <a14:foregroundMark x1="25917" y1="86667" x2="25500" y2="80593"/>
                        <a14:foregroundMark x1="17667" y1="85481" x2="17667" y2="85481"/>
                        <a14:foregroundMark x1="76083" y1="87259" x2="76750" y2="90370"/>
                        <a14:foregroundMark x1="18667" y1="82963" x2="18667" y2="82963"/>
                      </a14:backgroundRemoval>
                    </a14:imgEffect>
                  </a14:imgLayer>
                </a14:imgProps>
              </a:ext>
              <a:ext uri="{28A0092B-C50C-407E-A947-70E740481C1C}">
                <a14:useLocalDpi xmlns:a14="http://schemas.microsoft.com/office/drawing/2010/main" val="0"/>
              </a:ext>
            </a:extLst>
          </a:blip>
          <a:srcRect/>
          <a:stretch>
            <a:fillRect/>
          </a:stretch>
        </p:blipFill>
        <p:spPr bwMode="auto">
          <a:xfrm>
            <a:off x="6860671" y="343588"/>
            <a:ext cx="4288341" cy="241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5947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2643E3E0-96C8-42B1-A813-59D2DD167E51}"/>
              </a:ext>
            </a:extLst>
          </p:cNvPr>
          <p:cNvSpPr>
            <a:spLocks noGrp="1"/>
          </p:cNvSpPr>
          <p:nvPr>
            <p:ph type="ftr" sz="quarter" idx="11"/>
          </p:nvPr>
        </p:nvSpPr>
        <p:spPr>
          <a:xfrm>
            <a:off x="396240" y="301752"/>
            <a:ext cx="2743702" cy="274320"/>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876A4F27-C94D-4F21-B42F-EB84C00F8790}"/>
              </a:ext>
            </a:extLst>
          </p:cNvPr>
          <p:cNvSpPr>
            <a:spLocks noGrp="1"/>
          </p:cNvSpPr>
          <p:nvPr>
            <p:ph type="sldNum" sz="quarter" idx="12"/>
          </p:nvPr>
        </p:nvSpPr>
        <p:spPr/>
        <p:txBody>
          <a:bodyPr/>
          <a:lstStyle/>
          <a:p>
            <a:pPr rtl="0"/>
            <a:fld id="{5BFCF61C-3B18-4C03-8326-CC3B32D710C9}" type="slidenum">
              <a:rPr lang="ru-RU" noProof="0" smtClean="0"/>
              <a:t>12</a:t>
            </a:fld>
            <a:endParaRPr lang="ru-RU" noProof="0"/>
          </a:p>
        </p:txBody>
      </p:sp>
      <p:sp>
        <p:nvSpPr>
          <p:cNvPr id="11" name="Заголовок 10">
            <a:extLst>
              <a:ext uri="{FF2B5EF4-FFF2-40B4-BE49-F238E27FC236}">
                <a16:creationId xmlns:a16="http://schemas.microsoft.com/office/drawing/2014/main" id="{B34AB449-233B-4DBC-9740-4E220F2F1404}"/>
              </a:ext>
            </a:extLst>
          </p:cNvPr>
          <p:cNvSpPr>
            <a:spLocks noGrp="1"/>
          </p:cNvSpPr>
          <p:nvPr>
            <p:ph type="title"/>
          </p:nvPr>
        </p:nvSpPr>
        <p:spPr>
          <a:xfrm>
            <a:off x="396240" y="2223756"/>
            <a:ext cx="3971215" cy="729162"/>
          </a:xfrm>
        </p:spPr>
        <p:txBody>
          <a:bodyPr/>
          <a:lstStyle/>
          <a:p>
            <a:r>
              <a:rPr lang="en-US" sz="3200" dirty="0"/>
              <a:t>Documentation analysis</a:t>
            </a:r>
          </a:p>
        </p:txBody>
      </p:sp>
      <p:sp>
        <p:nvSpPr>
          <p:cNvPr id="12" name="Текст 11">
            <a:extLst>
              <a:ext uri="{FF2B5EF4-FFF2-40B4-BE49-F238E27FC236}">
                <a16:creationId xmlns:a16="http://schemas.microsoft.com/office/drawing/2014/main" id="{3E37DADD-B0EA-44B3-A647-23BB438E965E}"/>
              </a:ext>
            </a:extLst>
          </p:cNvPr>
          <p:cNvSpPr>
            <a:spLocks noGrp="1"/>
          </p:cNvSpPr>
          <p:nvPr>
            <p:ph type="body" sz="quarter" idx="13"/>
          </p:nvPr>
        </p:nvSpPr>
        <p:spPr>
          <a:xfrm>
            <a:off x="6788641" y="576791"/>
            <a:ext cx="2159727" cy="512276"/>
          </a:xfrm>
        </p:spPr>
        <p:txBody>
          <a:bodyPr/>
          <a:lstStyle/>
          <a:p>
            <a:r>
              <a:rPr lang="en-US" dirty="0"/>
              <a:t>Inventory lists</a:t>
            </a:r>
            <a:endParaRPr lang="ru-RU" dirty="0"/>
          </a:p>
        </p:txBody>
      </p:sp>
      <p:sp>
        <p:nvSpPr>
          <p:cNvPr id="13" name="Текст 12">
            <a:extLst>
              <a:ext uri="{FF2B5EF4-FFF2-40B4-BE49-F238E27FC236}">
                <a16:creationId xmlns:a16="http://schemas.microsoft.com/office/drawing/2014/main" id="{A3425261-B318-4D14-A979-C22CF5D4AAA5}"/>
              </a:ext>
            </a:extLst>
          </p:cNvPr>
          <p:cNvSpPr>
            <a:spLocks noGrp="1"/>
          </p:cNvSpPr>
          <p:nvPr>
            <p:ph type="body" sz="quarter" idx="14"/>
          </p:nvPr>
        </p:nvSpPr>
        <p:spPr>
          <a:xfrm>
            <a:off x="4367455" y="3905083"/>
            <a:ext cx="7296632" cy="428669"/>
          </a:xfrm>
        </p:spPr>
        <p:txBody>
          <a:bodyPr/>
          <a:lstStyle/>
          <a:p>
            <a:r>
              <a:rPr lang="en-US" dirty="0"/>
              <a:t>Comparison statements for identified discrepancies</a:t>
            </a:r>
            <a:endParaRPr lang="ru-RU" dirty="0"/>
          </a:p>
        </p:txBody>
      </p:sp>
      <p:pic>
        <p:nvPicPr>
          <p:cNvPr id="16" name="Picture 2" descr="Инвентаризационная опись: скачать бланк и образец заполнения">
            <a:extLst>
              <a:ext uri="{FF2B5EF4-FFF2-40B4-BE49-F238E27FC236}">
                <a16:creationId xmlns:a16="http://schemas.microsoft.com/office/drawing/2014/main" id="{66C0662F-1484-4FEB-B5A1-EAAC4EC87D1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9804" b="89951" l="10000" r="92167">
                        <a14:foregroundMark x1="82000" y1="46078" x2="82000" y2="46078"/>
                        <a14:foregroundMark x1="81333" y1="48284" x2="81333" y2="48284"/>
                        <a14:foregroundMark x1="78167" y1="52696" x2="78167" y2="52696"/>
                        <a14:foregroundMark x1="78167" y1="56863" x2="78167" y2="56863"/>
                        <a14:foregroundMark x1="79000" y1="55882" x2="79000" y2="55882"/>
                        <a14:foregroundMark x1="80167" y1="47794" x2="80167" y2="47794"/>
                        <a14:foregroundMark x1="75833" y1="39461" x2="75833" y2="39461"/>
                        <a14:foregroundMark x1="71500" y1="39706" x2="71500" y2="39706"/>
                        <a14:backgroundMark x1="80500" y1="25000" x2="80500" y2="25000"/>
                        <a14:backgroundMark x1="80500" y1="25000" x2="79667" y2="24510"/>
                        <a14:backgroundMark x1="82000" y1="24510" x2="78000" y2="23775"/>
                        <a14:backgroundMark x1="70667" y1="27696" x2="70333" y2="31373"/>
                        <a14:backgroundMark x1="91000" y1="30392" x2="91333" y2="33578"/>
                        <a14:backgroundMark x1="80000" y1="32843" x2="80500" y2="30392"/>
                        <a14:backgroundMark x1="80500" y1="34559" x2="80500" y2="31618"/>
                        <a14:backgroundMark x1="81500" y1="34804" x2="80000" y2="34314"/>
                        <a14:backgroundMark x1="83000" y1="24265" x2="85000" y2="24755"/>
                        <a14:backgroundMark x1="82333" y1="24020" x2="82333" y2="24020"/>
                        <a14:backgroundMark x1="82333" y1="24755" x2="82333" y2="24755"/>
                        <a14:backgroundMark x1="91000" y1="28676" x2="91000" y2="28676"/>
                        <a14:backgroundMark x1="91000" y1="30882" x2="91000" y2="30882"/>
                        <a14:backgroundMark x1="75833" y1="24755" x2="76333" y2="24755"/>
                        <a14:backgroundMark x1="77333" y1="23775" x2="77333" y2="23775"/>
                        <a14:backgroundMark x1="77333" y1="23775" x2="77333" y2="23775"/>
                        <a14:backgroundMark x1="76667" y1="24510" x2="76667" y2="24510"/>
                        <a14:backgroundMark x1="76667" y1="24510" x2="76667" y2="24510"/>
                        <a14:backgroundMark x1="76833" y1="24510" x2="76833" y2="24510"/>
                        <a14:backgroundMark x1="77333" y1="24020" x2="77333" y2="24020"/>
                        <a14:backgroundMark x1="77333" y1="24020" x2="77333" y2="24020"/>
                        <a14:backgroundMark x1="77833" y1="24510" x2="77833" y2="24510"/>
                        <a14:backgroundMark x1="78833" y1="24020" x2="78833" y2="24020"/>
                        <a14:backgroundMark x1="71667" y1="34559" x2="73667" y2="35539"/>
                        <a14:backgroundMark x1="80167" y1="33824" x2="81833" y2="34069"/>
                        <a14:backgroundMark x1="80167" y1="34069" x2="80000" y2="31863"/>
                        <a14:backgroundMark x1="82833" y1="25245" x2="84500" y2="24020"/>
                        <a14:backgroundMark x1="91167" y1="29902" x2="93333" y2="35784"/>
                        <a14:backgroundMark x1="72167" y1="35784" x2="86833" y2="36520"/>
                        <a14:backgroundMark x1="86833" y1="36520" x2="93167" y2="34559"/>
                        <a14:backgroundMark x1="93167" y1="34559" x2="92333" y2="24755"/>
                        <a14:backgroundMark x1="92333" y1="24755" x2="77833" y2="20588"/>
                        <a14:backgroundMark x1="77833" y1="20588" x2="71000" y2="24755"/>
                        <a14:backgroundMark x1="71000" y1="24755" x2="70500" y2="35294"/>
                        <a14:backgroundMark x1="70500" y1="35294" x2="73000" y2="36275"/>
                        <a14:backgroundMark x1="84333" y1="27206" x2="84333" y2="27206"/>
                        <a14:backgroundMark x1="71667" y1="30147" x2="80000" y2="33824"/>
                        <a14:backgroundMark x1="80000" y1="33824" x2="87000" y2="33088"/>
                        <a14:backgroundMark x1="87000" y1="33088" x2="75833" y2="27696"/>
                        <a14:backgroundMark x1="86000" y1="27941" x2="89667" y2="28431"/>
                        <a14:backgroundMark x1="87667" y1="31863" x2="91833" y2="31618"/>
                        <a14:backgroundMark x1="90167" y1="29902" x2="86833" y2="33333"/>
                      </a14:backgroundRemoval>
                    </a14:imgEffect>
                  </a14:imgLayer>
                </a14:imgProps>
              </a:ext>
              <a:ext uri="{28A0092B-C50C-407E-A947-70E740481C1C}">
                <a14:useLocalDpi xmlns:a14="http://schemas.microsoft.com/office/drawing/2010/main" val="0"/>
              </a:ext>
            </a:extLst>
          </a:blip>
          <a:srcRect l="13280" t="9564" r="4188" b="4422"/>
          <a:stretch/>
        </p:blipFill>
        <p:spPr bwMode="auto">
          <a:xfrm>
            <a:off x="0" y="4600602"/>
            <a:ext cx="3137834" cy="2257398"/>
          </a:xfrm>
          <a:prstGeom prst="rect">
            <a:avLst/>
          </a:prstGeom>
          <a:noFill/>
          <a:extLst>
            <a:ext uri="{909E8E84-426E-40DD-AFC4-6F175D3DCCD1}">
              <a14:hiddenFill xmlns:a14="http://schemas.microsoft.com/office/drawing/2010/main">
                <a:solidFill>
                  <a:srgbClr val="FFFFFF"/>
                </a:solidFill>
              </a14:hiddenFill>
            </a:ext>
          </a:extLst>
        </p:spPr>
      </p:pic>
      <p:sp>
        <p:nvSpPr>
          <p:cNvPr id="17" name="Текст 16">
            <a:extLst>
              <a:ext uri="{FF2B5EF4-FFF2-40B4-BE49-F238E27FC236}">
                <a16:creationId xmlns:a16="http://schemas.microsoft.com/office/drawing/2014/main" id="{DE669BF8-7B6B-4AE4-8CC9-3F52883A37C7}"/>
              </a:ext>
            </a:extLst>
          </p:cNvPr>
          <p:cNvSpPr txBox="1">
            <a:spLocks noGrp="1"/>
          </p:cNvSpPr>
          <p:nvPr>
            <p:ph type="body" sz="quarter" idx="15"/>
          </p:nvPr>
        </p:nvSpPr>
        <p:spPr>
          <a:xfrm>
            <a:off x="4609487" y="1228066"/>
            <a:ext cx="7186273" cy="19913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3pPr marL="187325" lvl="2" indent="0" algn="just">
              <a:lnSpc>
                <a:spcPct val="115000"/>
              </a:lnSpc>
              <a:tabLst>
                <a:tab pos="438150" algn="l"/>
                <a:tab pos="990600" algn="l"/>
              </a:tabLst>
              <a:defRPr sz="3600"/>
            </a:lvl3pPr>
          </a:lstStyle>
          <a:p>
            <a:pPr marL="269875" lvl="1" indent="-269875" algn="just"/>
            <a:r>
              <a:rPr lang="en-US" sz="1400" dirty="0"/>
              <a:t>The completed inventory lists are transferred by the chairman of the inventory commission to the accounting department.</a:t>
            </a:r>
          </a:p>
          <a:p>
            <a:pPr marL="269875" lvl="1" indent="-269875" algn="just"/>
            <a:r>
              <a:rPr lang="en-US" sz="1400" dirty="0"/>
              <a:t>The Accounts department compares the actual availability of goods and materials with accounting.</a:t>
            </a:r>
          </a:p>
          <a:p>
            <a:pPr marL="269875" lvl="1" indent="-269875" algn="just"/>
            <a:r>
              <a:rPr lang="en-US" sz="1400" dirty="0"/>
              <a:t>In case of discrepancies with accounting data, collation statements are compiled and handed to the chairman of the inventory commission to resolve the discrepancies.</a:t>
            </a:r>
            <a:endParaRPr lang="ru-RU" sz="1400" dirty="0"/>
          </a:p>
        </p:txBody>
      </p:sp>
      <p:sp>
        <p:nvSpPr>
          <p:cNvPr id="18" name="Текст 17">
            <a:extLst>
              <a:ext uri="{FF2B5EF4-FFF2-40B4-BE49-F238E27FC236}">
                <a16:creationId xmlns:a16="http://schemas.microsoft.com/office/drawing/2014/main" id="{AA56DF3B-213D-4244-BF3C-658BADE55E6D}"/>
              </a:ext>
            </a:extLst>
          </p:cNvPr>
          <p:cNvSpPr txBox="1">
            <a:spLocks noGrp="1"/>
          </p:cNvSpPr>
          <p:nvPr>
            <p:ph type="body" sz="quarter" idx="16"/>
          </p:nvPr>
        </p:nvSpPr>
        <p:spPr>
          <a:xfrm>
            <a:off x="3941251" y="4472751"/>
            <a:ext cx="7854509" cy="16682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3pPr marL="187325" lvl="2" indent="0" algn="just">
              <a:lnSpc>
                <a:spcPct val="115000"/>
              </a:lnSpc>
              <a:tabLst>
                <a:tab pos="438150" algn="l"/>
                <a:tab pos="990600" algn="l"/>
              </a:tabLst>
              <a:defRPr sz="3600"/>
            </a:lvl3pPr>
          </a:lstStyle>
          <a:p>
            <a:pPr marL="269875" lvl="1" indent="-269875" algn="just"/>
            <a:r>
              <a:rPr lang="en-US" sz="1400" dirty="0"/>
              <a:t>The working inventory commissions sign the collation statement (if there are discrepancies with accounting) and reflect their proposals and conclusions in the protocol.</a:t>
            </a:r>
            <a:endParaRPr lang="ru-RU" sz="1400" dirty="0"/>
          </a:p>
          <a:p>
            <a:pPr marL="269875" lvl="1" indent="-269875" algn="just"/>
            <a:r>
              <a:rPr lang="en-US" sz="1400" dirty="0"/>
              <a:t>The protocol provides detailed information about the causes and people responsible for shortages and losses, as well as the formation of surpluses, and indicates the proposed measures of influence in relation to the responsible people.</a:t>
            </a:r>
            <a:endParaRPr lang="ru-RU" sz="1400" dirty="0"/>
          </a:p>
        </p:txBody>
      </p:sp>
    </p:spTree>
    <p:extLst>
      <p:ext uri="{BB962C8B-B14F-4D97-AF65-F5344CB8AC3E}">
        <p14:creationId xmlns:p14="http://schemas.microsoft.com/office/powerpoint/2010/main" val="1981383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0B033E59-A5ED-4793-AEDA-3D56DEE31FBB}"/>
              </a:ext>
            </a:extLst>
          </p:cNvPr>
          <p:cNvSpPr>
            <a:spLocks noGrp="1"/>
          </p:cNvSpPr>
          <p:nvPr>
            <p:ph type="ftr" sz="quarter" idx="11"/>
          </p:nvPr>
        </p:nvSpPr>
        <p:spPr>
          <a:xfrm>
            <a:off x="415833" y="341691"/>
            <a:ext cx="2841675" cy="194441"/>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8FA3D7E7-BB57-4CC3-ACB7-68FEDE2DB9CA}"/>
              </a:ext>
            </a:extLst>
          </p:cNvPr>
          <p:cNvSpPr>
            <a:spLocks noGrp="1"/>
          </p:cNvSpPr>
          <p:nvPr>
            <p:ph type="sldNum" sz="quarter" idx="12"/>
          </p:nvPr>
        </p:nvSpPr>
        <p:spPr/>
        <p:txBody>
          <a:bodyPr/>
          <a:lstStyle/>
          <a:p>
            <a:pPr rtl="0"/>
            <a:fld id="{5BFCF61C-3B18-4C03-8326-CC3B32D710C9}" type="slidenum">
              <a:rPr lang="ru-RU" noProof="0" smtClean="0"/>
              <a:t>13</a:t>
            </a:fld>
            <a:endParaRPr lang="ru-RU" noProof="0"/>
          </a:p>
        </p:txBody>
      </p:sp>
      <p:sp>
        <p:nvSpPr>
          <p:cNvPr id="12" name="Заголовок 11">
            <a:extLst>
              <a:ext uri="{FF2B5EF4-FFF2-40B4-BE49-F238E27FC236}">
                <a16:creationId xmlns:a16="http://schemas.microsoft.com/office/drawing/2014/main" id="{3964847E-8794-42C1-9BA3-8F3B8A4C8CEF}"/>
              </a:ext>
            </a:extLst>
          </p:cNvPr>
          <p:cNvSpPr>
            <a:spLocks noGrp="1"/>
          </p:cNvSpPr>
          <p:nvPr>
            <p:ph type="title"/>
          </p:nvPr>
        </p:nvSpPr>
        <p:spPr>
          <a:xfrm>
            <a:off x="2322577" y="1343999"/>
            <a:ext cx="4828032" cy="872140"/>
          </a:xfrm>
        </p:spPr>
        <p:txBody>
          <a:bodyPr/>
          <a:lstStyle/>
          <a:p>
            <a:r>
              <a:rPr lang="en-US" sz="3200" dirty="0"/>
              <a:t>Summing up the inventory results</a:t>
            </a:r>
            <a:endParaRPr lang="ru-RU" sz="3200" dirty="0"/>
          </a:p>
        </p:txBody>
      </p:sp>
      <p:sp>
        <p:nvSpPr>
          <p:cNvPr id="13" name="Текст 12">
            <a:extLst>
              <a:ext uri="{FF2B5EF4-FFF2-40B4-BE49-F238E27FC236}">
                <a16:creationId xmlns:a16="http://schemas.microsoft.com/office/drawing/2014/main" id="{B67B53F4-4EDB-41FA-AB22-76E2EBE9E9BF}"/>
              </a:ext>
            </a:extLst>
          </p:cNvPr>
          <p:cNvSpPr>
            <a:spLocks noGrp="1"/>
          </p:cNvSpPr>
          <p:nvPr>
            <p:ph type="body" sz="quarter" idx="13"/>
          </p:nvPr>
        </p:nvSpPr>
        <p:spPr>
          <a:xfrm>
            <a:off x="4682689" y="2703260"/>
            <a:ext cx="3204355" cy="378610"/>
          </a:xfrm>
        </p:spPr>
        <p:txBody>
          <a:bodyPr vert="horz" lIns="91440" tIns="45720" rIns="91440" bIns="45720" rtlCol="0">
            <a:noAutofit/>
          </a:bodyPr>
          <a:lstStyle/>
          <a:p>
            <a:r>
              <a:rPr lang="en-US" sz="2000" b="0" dirty="0"/>
              <a:t>Analysis of discrepancies</a:t>
            </a:r>
            <a:endParaRPr lang="ru-RU" sz="2000" b="0" dirty="0"/>
          </a:p>
        </p:txBody>
      </p:sp>
      <p:sp>
        <p:nvSpPr>
          <p:cNvPr id="14" name="Текст 13">
            <a:extLst>
              <a:ext uri="{FF2B5EF4-FFF2-40B4-BE49-F238E27FC236}">
                <a16:creationId xmlns:a16="http://schemas.microsoft.com/office/drawing/2014/main" id="{74A72077-54FA-4C2E-B904-C799B66F3ED7}"/>
              </a:ext>
            </a:extLst>
          </p:cNvPr>
          <p:cNvSpPr>
            <a:spLocks noGrp="1"/>
          </p:cNvSpPr>
          <p:nvPr>
            <p:ph type="body" sz="quarter" idx="14"/>
          </p:nvPr>
        </p:nvSpPr>
        <p:spPr>
          <a:xfrm>
            <a:off x="3517746" y="5543531"/>
            <a:ext cx="5534241" cy="454457"/>
          </a:xfrm>
        </p:spPr>
        <p:txBody>
          <a:bodyPr vert="horz" lIns="91440" tIns="45720" rIns="91440" bIns="45720" rtlCol="0">
            <a:noAutofit/>
          </a:bodyPr>
          <a:lstStyle/>
          <a:p>
            <a:r>
              <a:rPr lang="en-US" sz="2000" b="0" dirty="0"/>
              <a:t>The final inventory Protocol for JINR’s director</a:t>
            </a:r>
            <a:endParaRPr lang="ru-RU" sz="2000" b="0" dirty="0"/>
          </a:p>
        </p:txBody>
      </p:sp>
      <p:sp>
        <p:nvSpPr>
          <p:cNvPr id="17" name="TextBox 16">
            <a:extLst>
              <a:ext uri="{FF2B5EF4-FFF2-40B4-BE49-F238E27FC236}">
                <a16:creationId xmlns:a16="http://schemas.microsoft.com/office/drawing/2014/main" id="{F24A88B6-4F24-4A63-BBED-5B968A386AE4}"/>
              </a:ext>
            </a:extLst>
          </p:cNvPr>
          <p:cNvSpPr txBox="1"/>
          <p:nvPr/>
        </p:nvSpPr>
        <p:spPr>
          <a:xfrm>
            <a:off x="619313" y="2997793"/>
            <a:ext cx="11176447" cy="6987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50000"/>
              </a:lnSpc>
            </a:pPr>
            <a:r>
              <a:rPr lang="en-US" sz="1400" dirty="0">
                <a:solidFill>
                  <a:schemeClr val="tx2"/>
                </a:solidFill>
              </a:rPr>
              <a:t>The inventory commissions of the divisions analyze the identified discrepancies and propose ways to eliminate them, as a result of which minutes of the meeting are drawn up for the department.</a:t>
            </a:r>
            <a:endParaRPr lang="ru-RU" sz="1400" dirty="0">
              <a:solidFill>
                <a:schemeClr val="tx2"/>
              </a:solidFill>
            </a:endParaRPr>
          </a:p>
        </p:txBody>
      </p:sp>
      <p:sp>
        <p:nvSpPr>
          <p:cNvPr id="21" name="TextBox 20">
            <a:extLst>
              <a:ext uri="{FF2B5EF4-FFF2-40B4-BE49-F238E27FC236}">
                <a16:creationId xmlns:a16="http://schemas.microsoft.com/office/drawing/2014/main" id="{45ACAA39-0A39-46B1-91A5-4B376E0AFD9F}"/>
              </a:ext>
            </a:extLst>
          </p:cNvPr>
          <p:cNvSpPr txBox="1"/>
          <p:nvPr/>
        </p:nvSpPr>
        <p:spPr>
          <a:xfrm>
            <a:off x="600295" y="5887325"/>
            <a:ext cx="11175705" cy="6987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defPPr rtl="0">
              <a:defRPr lang="ru-RU"/>
            </a:defPPr>
            <a:lvl1pPr>
              <a:defRPr sz="1600">
                <a:solidFill>
                  <a:schemeClr val="tx2"/>
                </a:solidFill>
              </a:defRPr>
            </a:lvl1pPr>
          </a:lstStyle>
          <a:p>
            <a:pPr marL="0" lvl="1" algn="just">
              <a:lnSpc>
                <a:spcPct val="150000"/>
              </a:lnSpc>
            </a:pPr>
            <a:r>
              <a:rPr lang="en-US" sz="1400" dirty="0">
                <a:solidFill>
                  <a:schemeClr val="tx2"/>
                </a:solidFill>
              </a:rPr>
              <a:t>The final Protocol is approved by the Central Inventory Commission</a:t>
            </a:r>
            <a:r>
              <a:rPr lang="ru-RU" sz="1400" dirty="0">
                <a:solidFill>
                  <a:schemeClr val="tx2"/>
                </a:solidFill>
              </a:rPr>
              <a:t> =</a:t>
            </a:r>
            <a:r>
              <a:rPr lang="pt-BR" sz="1400" dirty="0">
                <a:solidFill>
                  <a:schemeClr val="tx2"/>
                </a:solidFill>
              </a:rPr>
              <a:t>&gt; </a:t>
            </a:r>
            <a:r>
              <a:rPr lang="en-US" sz="1400" dirty="0">
                <a:solidFill>
                  <a:schemeClr val="tx2"/>
                </a:solidFill>
              </a:rPr>
              <a:t>sent to the JINR Director for signature </a:t>
            </a:r>
            <a:r>
              <a:rPr lang="ru-RU" sz="1400" dirty="0">
                <a:solidFill>
                  <a:schemeClr val="tx2"/>
                </a:solidFill>
              </a:rPr>
              <a:t>=</a:t>
            </a:r>
            <a:r>
              <a:rPr lang="pt-BR" sz="1400" dirty="0">
                <a:solidFill>
                  <a:schemeClr val="tx2"/>
                </a:solidFill>
              </a:rPr>
              <a:t>&gt; </a:t>
            </a:r>
            <a:r>
              <a:rPr lang="en-US" sz="1400" dirty="0">
                <a:solidFill>
                  <a:schemeClr val="tx2"/>
                </a:solidFill>
              </a:rPr>
              <a:t>sent to responsible persons in laboratories, divisions and departments for execution.</a:t>
            </a:r>
            <a:endParaRPr lang="ru-RU" sz="1400" dirty="0">
              <a:solidFill>
                <a:schemeClr val="tx2"/>
              </a:solidFill>
            </a:endParaRPr>
          </a:p>
        </p:txBody>
      </p:sp>
      <p:sp>
        <p:nvSpPr>
          <p:cNvPr id="22" name="Текст 13">
            <a:extLst>
              <a:ext uri="{FF2B5EF4-FFF2-40B4-BE49-F238E27FC236}">
                <a16:creationId xmlns:a16="http://schemas.microsoft.com/office/drawing/2014/main" id="{750A6FDA-9240-49C1-BD47-790E3241CA97}"/>
              </a:ext>
            </a:extLst>
          </p:cNvPr>
          <p:cNvSpPr txBox="1">
            <a:spLocks/>
          </p:cNvSpPr>
          <p:nvPr/>
        </p:nvSpPr>
        <p:spPr>
          <a:xfrm>
            <a:off x="4215544" y="3889166"/>
            <a:ext cx="4138644" cy="338907"/>
          </a:xfrm>
          <a:prstGeom prst="rect">
            <a:avLst/>
          </a:prstGeom>
        </p:spPr>
        <p:txBody>
          <a:bodyPr vert="horz" lIns="91440" tIns="45720" rIns="91440" bIns="45720" rtlCol="0">
            <a:noAutofit/>
          </a:bodyPr>
          <a:lstStyle>
            <a:defPPr>
              <a:defRPr lang="ru-RU"/>
            </a:defPPr>
            <a:lvl1pPr indent="0">
              <a:lnSpc>
                <a:spcPct val="100000"/>
              </a:lnSpc>
              <a:spcBef>
                <a:spcPts val="0"/>
              </a:spcBef>
              <a:buFont typeface="Arial" panose="020B0604020202020204" pitchFamily="34" charset="0"/>
              <a:buNone/>
              <a:defRPr sz="2200" b="1">
                <a:solidFill>
                  <a:schemeClr val="tx2"/>
                </a:solidFill>
              </a:defRPr>
            </a:lvl1pPr>
            <a:lvl2pPr marL="685800" indent="-228600">
              <a:lnSpc>
                <a:spcPct val="90000"/>
              </a:lnSpc>
              <a:spcBef>
                <a:spcPts val="500"/>
              </a:spcBef>
              <a:buFont typeface="Arial" panose="020B0604020202020204" pitchFamily="34" charset="0"/>
              <a:buChar char="•"/>
              <a:defRPr sz="2400">
                <a:solidFill>
                  <a:schemeClr val="bg1"/>
                </a:solidFill>
              </a:defRPr>
            </a:lvl2pPr>
            <a:lvl3pPr marL="1143000" indent="-228600">
              <a:lnSpc>
                <a:spcPct val="90000"/>
              </a:lnSpc>
              <a:spcBef>
                <a:spcPts val="500"/>
              </a:spcBef>
              <a:buFont typeface="Arial" panose="020B0604020202020204" pitchFamily="34" charset="0"/>
              <a:buChar char="•"/>
              <a:defRPr sz="2000">
                <a:solidFill>
                  <a:schemeClr val="bg1"/>
                </a:solidFill>
              </a:defRPr>
            </a:lvl3pPr>
            <a:lvl4pPr marL="1600200" indent="-228600">
              <a:lnSpc>
                <a:spcPct val="90000"/>
              </a:lnSpc>
              <a:spcBef>
                <a:spcPts val="500"/>
              </a:spcBef>
              <a:buFont typeface="Arial" panose="020B0604020202020204" pitchFamily="34" charset="0"/>
              <a:buChar char="•"/>
              <a:defRPr>
                <a:solidFill>
                  <a:schemeClr val="bg1"/>
                </a:solidFill>
              </a:defRPr>
            </a:lvl4pPr>
            <a:lvl5pPr marL="2057400" indent="-228600">
              <a:lnSpc>
                <a:spcPct val="90000"/>
              </a:lnSpc>
              <a:spcBef>
                <a:spcPts val="500"/>
              </a:spcBef>
              <a:buFont typeface="Arial" panose="020B0604020202020204" pitchFamily="34" charset="0"/>
              <a:buChar char="•"/>
              <a:defRPr sz="1600">
                <a:solidFill>
                  <a:schemeClr val="bg1"/>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000" b="0" dirty="0"/>
              <a:t>Inventory protocols by department</a:t>
            </a:r>
            <a:endParaRPr lang="ru-RU" sz="2000" b="0" dirty="0"/>
          </a:p>
        </p:txBody>
      </p:sp>
      <p:sp>
        <p:nvSpPr>
          <p:cNvPr id="27" name="TextBox 26">
            <a:extLst>
              <a:ext uri="{FF2B5EF4-FFF2-40B4-BE49-F238E27FC236}">
                <a16:creationId xmlns:a16="http://schemas.microsoft.com/office/drawing/2014/main" id="{DBB5D207-7AE5-4A33-ADB1-F16F59048FC9}"/>
              </a:ext>
            </a:extLst>
          </p:cNvPr>
          <p:cNvSpPr txBox="1"/>
          <p:nvPr/>
        </p:nvSpPr>
        <p:spPr>
          <a:xfrm>
            <a:off x="580536" y="4228073"/>
            <a:ext cx="11215224" cy="1021883"/>
          </a:xfrm>
          <a:prstGeom prst="rect">
            <a:avLst/>
          </a:prstGeom>
        </p:spPr>
        <p:txBody>
          <a:bodyPr wrap="square">
            <a:spAutoFit/>
          </a:bodyPr>
          <a:lstStyle/>
          <a:p>
            <a:pPr marL="0" lvl="1" algn="just">
              <a:lnSpc>
                <a:spcPct val="150000"/>
              </a:lnSpc>
            </a:pPr>
            <a:r>
              <a:rPr lang="en-US" sz="1400" dirty="0">
                <a:solidFill>
                  <a:schemeClr val="tx2"/>
                </a:solidFill>
              </a:rPr>
              <a:t>Minutes of meetings of the Working Inventory Commissions of laboratories, divisions and departments of the Institute are submitted for processing to the JINR’s Accounting Department, then the Final Protocol of the Inventory at JINR is compiled and submitted to the Central Inventory Commission for consideration.</a:t>
            </a:r>
            <a:endParaRPr lang="ru-RU" sz="1400" dirty="0">
              <a:solidFill>
                <a:schemeClr val="tx2"/>
              </a:solidFill>
            </a:endParaRPr>
          </a:p>
        </p:txBody>
      </p:sp>
      <p:pic>
        <p:nvPicPr>
          <p:cNvPr id="5" name="Рисунок 4">
            <a:extLst>
              <a:ext uri="{FF2B5EF4-FFF2-40B4-BE49-F238E27FC236}">
                <a16:creationId xmlns:a16="http://schemas.microsoft.com/office/drawing/2014/main" id="{0CBAB992-0CA9-4978-82BB-381D5EB92D6E}"/>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375" b="98875" l="7111" r="90000">
                        <a14:foregroundMark x1="74125" y1="37625" x2="72041" y2="37051"/>
                        <a14:foregroundMark x1="78473" y1="38822" x2="74125" y2="37625"/>
                        <a14:foregroundMark x1="45371" y1="34349" x2="37051" y2="34277"/>
                        <a14:foregroundMark x1="56709" y1="34448" x2="51746" y2="34405"/>
                        <a14:foregroundMark x1="18824" y1="57875" x2="18562" y2="61500"/>
                        <a14:foregroundMark x1="19277" y1="51625" x2="18972" y2="55838"/>
                        <a14:foregroundMark x1="19308" y1="51197" x2="19277" y2="51625"/>
                        <a14:foregroundMark x1="20976" y1="72125" x2="22262" y2="76695"/>
                        <a14:foregroundMark x1="13596" y1="71217" x2="13778" y2="74000"/>
                        <a14:foregroundMark x1="55797" y1="63992" x2="53778" y2="65500"/>
                        <a14:foregroundMark x1="63147" y1="58503" x2="62649" y2="58875"/>
                        <a14:foregroundMark x1="65424" y1="56802" x2="63151" y2="58500"/>
                        <a14:foregroundMark x1="67000" y1="55625" x2="66296" y2="56151"/>
                        <a14:foregroundMark x1="43303" y1="56233" x2="42333" y2="55375"/>
                        <a14:foregroundMark x1="49645" y1="61844" x2="49035" y2="61304"/>
                        <a14:foregroundMark x1="53778" y1="65500" x2="53358" y2="65129"/>
                        <a14:foregroundMark x1="35273" y1="56190" x2="34709" y2="56255"/>
                        <a14:foregroundMark x1="42333" y1="55375" x2="36031" y2="56102"/>
                        <a14:foregroundMark x1="52067" y1="57868" x2="64333" y2="56875"/>
                        <a14:foregroundMark x1="51115" y1="57945" x2="51965" y2="57876"/>
                        <a14:foregroundMark x1="48889" y1="58125" x2="50982" y2="57956"/>
                        <a14:foregroundMark x1="51043" y1="59439" x2="48822" y2="59867"/>
                        <a14:foregroundMark x1="59374" y1="57832" x2="51512" y2="59348"/>
                        <a14:foregroundMark x1="61417" y1="57438" x2="59424" y2="57822"/>
                        <a14:foregroundMark x1="64333" y1="56875" x2="61427" y2="57436"/>
                        <a14:foregroundMark x1="67923" y1="62846" x2="71295" y2="63171"/>
                        <a14:foregroundMark x1="53434" y1="61449" x2="50922" y2="61207"/>
                        <a14:foregroundMark x1="49616" y1="63250" x2="49323" y2="63250"/>
                        <a14:foregroundMark x1="55433" y1="63250" x2="53397" y2="63250"/>
                        <a14:foregroundMark x1="70777" y1="63250" x2="67906" y2="63250"/>
                        <a14:foregroundMark x1="66111" y1="51375" x2="45556" y2="51125"/>
                        <a14:foregroundMark x1="89864" y1="54690" x2="89868" y2="55258"/>
                        <a14:foregroundMark x1="89793" y1="44031" x2="89803" y2="45573"/>
                        <a14:foregroundMark x1="78947" y1="67842" x2="76673" y2="67511"/>
                        <a14:foregroundMark x1="84222" y1="45000" x2="84222" y2="45000"/>
                        <a14:foregroundMark x1="84333" y1="44625" x2="84333" y2="44625"/>
                        <a14:foregroundMark x1="85000" y1="43500" x2="85444" y2="42500"/>
                        <a14:foregroundMark x1="85444" y1="42250" x2="85444" y2="51500"/>
                        <a14:foregroundMark x1="22222" y1="62375" x2="22111" y2="65500"/>
                        <a14:foregroundMark x1="22222" y1="67000" x2="22000" y2="65250"/>
                        <a14:foregroundMark x1="78051" y1="65967" x2="78111" y2="63000"/>
                        <a14:foregroundMark x1="78018" y1="67625" x2="78033" y2="66881"/>
                        <a14:foregroundMark x1="78000" y1="68500" x2="78018" y2="67625"/>
                        <a14:foregroundMark x1="33444" y1="60875" x2="33444" y2="60875"/>
                        <a14:foregroundMark x1="33444" y1="60750" x2="33444" y2="60750"/>
                        <a14:foregroundMark x1="33444" y1="60750" x2="33444" y2="59250"/>
                        <a14:foregroundMark x1="33444" y1="57875" x2="33444" y2="57875"/>
                        <a14:foregroundMark x1="33444" y1="57875" x2="33444" y2="57125"/>
                        <a14:foregroundMark x1="64333" y1="64250" x2="64333" y2="64250"/>
                        <a14:foregroundMark x1="64333" y1="64250" x2="64444" y2="61500"/>
                        <a14:foregroundMark x1="64222" y1="58000" x2="64444" y2="68750"/>
                        <a14:backgroundMark x1="37222" y1="99625" x2="39667" y2="99125"/>
                        <a14:backgroundMark x1="35889" y1="14500" x2="35889" y2="14500"/>
                        <a14:backgroundMark x1="36111" y1="14625" x2="58556" y2="14875"/>
                        <a14:backgroundMark x1="58556" y1="14875" x2="66333" y2="14625"/>
                        <a14:backgroundMark x1="39556" y1="8500" x2="20778" y2="26125"/>
                        <a14:backgroundMark x1="16667" y1="33375" x2="31000" y2="30375"/>
                        <a14:backgroundMark x1="37556" y1="2500" x2="57111" y2="6625"/>
                        <a14:backgroundMark x1="57111" y1="6625" x2="73000" y2="19625"/>
                        <a14:backgroundMark x1="73000" y1="19625" x2="74778" y2="27750"/>
                        <a14:backgroundMark x1="37667" y1="5000" x2="28667" y2="6875"/>
                        <a14:backgroundMark x1="31000" y1="8500" x2="27333" y2="8625"/>
                        <a14:backgroundMark x1="31222" y1="25750" x2="32222" y2="31000"/>
                        <a14:backgroundMark x1="30111" y1="22500" x2="23444" y2="25000"/>
                        <a14:backgroundMark x1="31556" y1="83500" x2="68000" y2="84625"/>
                        <a14:backgroundMark x1="24778" y1="82125" x2="39000" y2="99875"/>
                        <a14:backgroundMark x1="39000" y1="99875" x2="58333" y2="97125"/>
                        <a14:backgroundMark x1="58333" y1="97125" x2="74222" y2="85250"/>
                        <a14:backgroundMark x1="74222" y1="85250" x2="74111" y2="85125"/>
                        <a14:backgroundMark x1="58333" y1="90375" x2="29556" y2="90125"/>
                        <a14:backgroundMark x1="39778" y1="94500" x2="60222" y2="92750"/>
                        <a14:backgroundMark x1="60222" y1="92750" x2="80667" y2="77750"/>
                        <a14:backgroundMark x1="85457" y1="42124" x2="82778" y2="26625"/>
                        <a14:backgroundMark x1="88222" y1="58125" x2="87077" y2="51500"/>
                        <a14:backgroundMark x1="75000" y1="17625" x2="83556" y2="27750"/>
                        <a14:backgroundMark x1="89889" y1="56750" x2="90111" y2="35625"/>
                        <a14:backgroundMark x1="87222" y1="64375" x2="83111" y2="64875"/>
                        <a14:backgroundMark x1="74778" y1="65750" x2="73111" y2="66000"/>
                        <a14:backgroundMark x1="72667" y1="63250" x2="72667" y2="69500"/>
                        <a14:backgroundMark x1="81889" y1="69250" x2="80111" y2="69000"/>
                        <a14:backgroundMark x1="89889" y1="60750" x2="88667" y2="58375"/>
                        <a14:backgroundMark x1="87222" y1="42250" x2="87222" y2="40250"/>
                        <a14:backgroundMark x1="87222" y1="40000" x2="84333" y2="36750"/>
                        <a14:backgroundMark x1="84333" y1="36500" x2="89667" y2="44125"/>
                        <a14:backgroundMark x1="81333" y1="40875" x2="81333" y2="42125"/>
                        <a14:backgroundMark x1="15667" y1="38875" x2="9111" y2="39500"/>
                        <a14:backgroundMark x1="9111" y1="39500" x2="13333" y2="58375"/>
                        <a14:backgroundMark x1="10333" y1="62750" x2="18111" y2="66500"/>
                        <a14:backgroundMark x1="16667" y1="78875" x2="18444" y2="80250"/>
                        <a14:backgroundMark x1="42444" y1="65750" x2="44444" y2="61375"/>
                        <a14:backgroundMark x1="60222" y1="64125" x2="60222" y2="61875"/>
                        <a14:backgroundMark x1="60222" y1="61625" x2="60222" y2="62125"/>
                        <a14:backgroundMark x1="67778" y1="42500" x2="67000" y2="37750"/>
                        <a14:backgroundMark x1="66111" y1="37500" x2="60000" y2="34875"/>
                        <a14:backgroundMark x1="68778" y1="36500" x2="69444" y2="35125"/>
                        <a14:backgroundMark x1="74111" y1="13500" x2="59667" y2="2000"/>
                        <a14:backgroundMark x1="50444" y1="2500" x2="66111" y2="4250"/>
                        <a14:backgroundMark x1="63111" y1="4250" x2="73556" y2="18375"/>
                        <a14:backgroundMark x1="78222" y1="25250" x2="87444" y2="35125"/>
                        <a14:backgroundMark x1="89444" y1="45500" x2="86667" y2="62500"/>
                        <a14:backgroundMark x1="82778" y1="66750" x2="80889" y2="66750"/>
                        <a14:backgroundMark x1="48778" y1="98250" x2="36667" y2="94750"/>
                        <a14:backgroundMark x1="15000" y1="69750" x2="15000" y2="69750"/>
                        <a14:backgroundMark x1="13000" y1="69750" x2="16889" y2="68750"/>
                        <a14:backgroundMark x1="19111" y1="66000" x2="19111" y2="66000"/>
                        <a14:backgroundMark x1="19111" y1="66000" x2="19111" y2="66000"/>
                        <a14:backgroundMark x1="24444" y1="65500" x2="24444" y2="65500"/>
                        <a14:backgroundMark x1="24444" y1="65500" x2="24444" y2="65500"/>
                        <a14:backgroundMark x1="18667" y1="63750" x2="18667" y2="63750"/>
                        <a14:backgroundMark x1="18667" y1="63750" x2="18667" y2="63750"/>
                        <a14:backgroundMark x1="19111" y1="64625" x2="19111" y2="64625"/>
                        <a14:backgroundMark x1="19333" y1="64625" x2="19333" y2="64625"/>
                        <a14:backgroundMark x1="19333" y1="64625" x2="19333" y2="64625"/>
                        <a14:backgroundMark x1="19333" y1="64625" x2="19333" y2="64625"/>
                        <a14:backgroundMark x1="17667" y1="44125" x2="17667" y2="44125"/>
                        <a14:backgroundMark x1="17667" y1="44125" x2="17667" y2="44125"/>
                        <a14:backgroundMark x1="18444" y1="40625" x2="19111" y2="36750"/>
                        <a14:backgroundMark x1="16889" y1="41125" x2="18222" y2="49000"/>
                        <a14:backgroundMark x1="6778" y1="52000" x2="6000" y2="49250"/>
                        <a14:backgroundMark x1="6667" y1="47875" x2="6444" y2="53125"/>
                        <a14:backgroundMark x1="11333" y1="41125" x2="9889" y2="43000"/>
                        <a14:backgroundMark x1="24222" y1="10500" x2="22000" y2="9875"/>
                        <a14:backgroundMark x1="20889" y1="10125" x2="41000" y2="7125"/>
                        <a14:backgroundMark x1="41000" y1="7125" x2="23444" y2="8875"/>
                        <a14:backgroundMark x1="41222" y1="7125" x2="43444" y2="5875"/>
                        <a14:backgroundMark x1="32889" y1="22875" x2="30444" y2="21375"/>
                        <a14:backgroundMark x1="27333" y1="20250" x2="31111" y2="20250"/>
                        <a14:backgroundMark x1="31556" y1="21000" x2="31778" y2="23000"/>
                        <a14:backgroundMark x1="32556" y1="25000" x2="32556" y2="25000"/>
                        <a14:backgroundMark x1="32556" y1="25000" x2="32556" y2="25000"/>
                        <a14:backgroundMark x1="34000" y1="33000" x2="34000" y2="33000"/>
                        <a14:backgroundMark x1="34000" y1="33000" x2="32556" y2="33875"/>
                        <a14:backgroundMark x1="32889" y1="30500" x2="34667" y2="34625"/>
                        <a14:backgroundMark x1="49000" y1="37000" x2="48222" y2="35000"/>
                        <a14:backgroundMark x1="48111" y1="34875" x2="46778" y2="32500"/>
                        <a14:backgroundMark x1="46889" y1="36250" x2="46333" y2="34125"/>
                        <a14:backgroundMark x1="48444" y1="34125" x2="49667" y2="35625"/>
                        <a14:backgroundMark x1="59111" y1="35250" x2="57778" y2="35375"/>
                        <a14:backgroundMark x1="57778" y1="35000" x2="59222" y2="34250"/>
                        <a14:backgroundMark x1="79889" y1="39000" x2="79889" y2="39000"/>
                        <a14:backgroundMark x1="80556" y1="40250" x2="80556" y2="40250"/>
                        <a14:backgroundMark x1="80778" y1="40250" x2="80778" y2="40250"/>
                        <a14:backgroundMark x1="80778" y1="40000" x2="80111" y2="37750"/>
                        <a14:backgroundMark x1="84444" y1="40125" x2="81667" y2="41625"/>
                        <a14:backgroundMark x1="81667" y1="41375" x2="79556" y2="38125"/>
                        <a14:backgroundMark x1="69222" y1="35375" x2="71222" y2="37750"/>
                        <a14:backgroundMark x1="68111" y1="36250" x2="62333" y2="33875"/>
                        <a14:backgroundMark x1="71222" y1="37250" x2="71222" y2="37250"/>
                        <a14:backgroundMark x1="71889" y1="37625" x2="71889" y2="37625"/>
                        <a14:backgroundMark x1="62111" y1="96750" x2="56778" y2="97375"/>
                        <a14:backgroundMark x1="56444" y1="96750" x2="37444" y2="94375"/>
                        <a14:backgroundMark x1="28556" y1="85000" x2="46333" y2="92125"/>
                        <a14:backgroundMark x1="46333" y1="92125" x2="55556" y2="86000"/>
                        <a14:backgroundMark x1="76000" y1="80375" x2="82667" y2="77250"/>
                        <a14:backgroundMark x1="42111" y1="98500" x2="37222" y2="98500"/>
                        <a14:backgroundMark x1="42333" y1="60750" x2="43222" y2="65875"/>
                        <a14:backgroundMark x1="45333" y1="63375" x2="42444" y2="60125"/>
                        <a14:backgroundMark x1="42000" y1="58000" x2="46333" y2="61125"/>
                        <a14:backgroundMark x1="46222" y1="60750" x2="45111" y2="58125"/>
                        <a14:backgroundMark x1="45000" y1="58000" x2="45000" y2="58000"/>
                        <a14:backgroundMark x1="45000" y1="58000" x2="45000" y2="58000"/>
                        <a14:backgroundMark x1="42556" y1="57500" x2="42556" y2="57500"/>
                        <a14:backgroundMark x1="42556" y1="57500" x2="42556" y2="57500"/>
                        <a14:backgroundMark x1="41556" y1="57500" x2="41556" y2="57500"/>
                        <a14:backgroundMark x1="41444" y1="57500" x2="41444" y2="57500"/>
                        <a14:backgroundMark x1="41889" y1="58125" x2="40889" y2="58000"/>
                        <a14:backgroundMark x1="43667" y1="58000" x2="45000" y2="57250"/>
                        <a14:backgroundMark x1="46222" y1="63375" x2="46222" y2="61375"/>
                        <a14:backgroundMark x1="51111" y1="61125" x2="51111" y2="61125"/>
                        <a14:backgroundMark x1="51111" y1="61125" x2="51111" y2="61125"/>
                        <a14:backgroundMark x1="51556" y1="60875" x2="51556" y2="60875"/>
                        <a14:backgroundMark x1="51556" y1="60875" x2="51444" y2="66250"/>
                        <a14:backgroundMark x1="51556" y1="61250" x2="51556" y2="59500"/>
                        <a14:backgroundMark x1="57444" y1="61250" x2="61889" y2="63000"/>
                        <a14:backgroundMark x1="62000" y1="62250" x2="62000" y2="59500"/>
                        <a14:backgroundMark x1="57444" y1="61750" x2="56667" y2="63375"/>
                        <a14:backgroundMark x1="56444" y1="63750" x2="55556" y2="63500"/>
                        <a14:backgroundMark x1="59222" y1="63000" x2="56000" y2="63000"/>
                        <a14:backgroundMark x1="20778" y1="34750" x2="20222" y2="39250"/>
                        <a14:backgroundMark x1="21444" y1="30250" x2="21556" y2="26500"/>
                        <a14:backgroundMark x1="30667" y1="19500" x2="31222" y2="17625"/>
                        <a14:backgroundMark x1="34333" y1="62500" x2="34333" y2="62500"/>
                        <a14:backgroundMark x1="34333" y1="62500" x2="35000" y2="65500"/>
                        <a14:backgroundMark x1="34556" y1="60875" x2="34556" y2="62500"/>
                        <a14:backgroundMark x1="35222" y1="58750" x2="35222" y2="58750"/>
                        <a14:backgroundMark x1="34889" y1="58375" x2="34889" y2="58375"/>
                        <a14:backgroundMark x1="34778" y1="57125" x2="34778" y2="57125"/>
                        <a14:backgroundMark x1="34778" y1="57125" x2="34778" y2="57125"/>
                        <a14:backgroundMark x1="34778" y1="57000" x2="34778" y2="57000"/>
                        <a14:backgroundMark x1="34778" y1="56875" x2="34778" y2="56875"/>
                        <a14:backgroundMark x1="34778" y1="57375" x2="34778" y2="56500"/>
                        <a14:backgroundMark x1="19667" y1="67000" x2="20301" y2="63228"/>
                        <a14:backgroundMark x1="17667" y1="62875" x2="20667" y2="68125"/>
                        <a14:backgroundMark x1="24222" y1="72375" x2="23556" y2="72000"/>
                        <a14:backgroundMark x1="23556" y1="79875" x2="23889" y2="82375"/>
                        <a14:backgroundMark x1="24111" y1="84250" x2="22333" y2="77375"/>
                        <a14:backgroundMark x1="22111" y1="78125" x2="22111" y2="78125"/>
                        <a14:backgroundMark x1="22667" y1="78125" x2="22667" y2="78125"/>
                        <a14:backgroundMark x1="22667" y1="78125" x2="22667" y2="78125"/>
                        <a14:backgroundMark x1="22556" y1="78125" x2="22556" y2="78125"/>
                        <a14:backgroundMark x1="22111" y1="76750" x2="24000" y2="83125"/>
                        <a14:backgroundMark x1="22556" y1="28625" x2="20444" y2="32625"/>
                        <a14:backgroundMark x1="20333" y1="36250" x2="33333" y2="25875"/>
                        <a14:backgroundMark x1="33333" y1="25625" x2="32667" y2="24000"/>
                        <a14:backgroundMark x1="32333" y1="22125" x2="31667" y2="21000"/>
                        <a14:backgroundMark x1="31556" y1="20750" x2="31556" y2="20750"/>
                        <a14:backgroundMark x1="31556" y1="20750" x2="31556" y2="20750"/>
                        <a14:backgroundMark x1="31556" y1="20750" x2="31556" y2="20750"/>
                        <a14:backgroundMark x1="31778" y1="20750" x2="31778" y2="20750"/>
                        <a14:backgroundMark x1="31778" y1="20750" x2="31778" y2="20750"/>
                        <a14:backgroundMark x1="31778" y1="20750" x2="30556" y2="18500"/>
                        <a14:backgroundMark x1="31000" y1="18625" x2="32000" y2="19250"/>
                        <a14:backgroundMark x1="34222" y1="35500" x2="35222" y2="33375"/>
                        <a14:backgroundMark x1="35222" y1="34375" x2="35222" y2="34375"/>
                        <a14:backgroundMark x1="34778" y1="34750" x2="34778" y2="34750"/>
                        <a14:backgroundMark x1="34778" y1="34750" x2="35333" y2="33250"/>
                        <a14:backgroundMark x1="12778" y1="60875" x2="12778" y2="57125"/>
                        <a14:backgroundMark x1="12444" y1="60125" x2="12444" y2="60125"/>
                        <a14:backgroundMark x1="12444" y1="60750" x2="13333" y2="68000"/>
                        <a14:backgroundMark x1="13222" y1="68500" x2="13222" y2="68500"/>
                        <a14:backgroundMark x1="13222" y1="68500" x2="13222" y2="69875"/>
                        <a14:backgroundMark x1="12667" y1="72000" x2="13889" y2="70750"/>
                        <a14:backgroundMark x1="20444" y1="72125" x2="20444" y2="72125"/>
                        <a14:backgroundMark x1="20444" y1="72125" x2="20444" y2="72125"/>
                        <a14:backgroundMark x1="20556" y1="72250" x2="20556" y2="72250"/>
                        <a14:backgroundMark x1="19444" y1="72250" x2="20889" y2="72500"/>
                        <a14:backgroundMark x1="20889" y1="72250" x2="20889" y2="72250"/>
                        <a14:backgroundMark x1="20889" y1="72250" x2="20889" y2="71625"/>
                        <a14:backgroundMark x1="18222" y1="62875" x2="18000" y2="62125"/>
                        <a14:backgroundMark x1="18000" y1="62000" x2="18000" y2="62000"/>
                        <a14:backgroundMark x1="18000" y1="62000" x2="18000" y2="62000"/>
                        <a14:backgroundMark x1="18222" y1="62000" x2="20000" y2="64000"/>
                        <a14:backgroundMark x1="30556" y1="68500" x2="30556" y2="68500"/>
                        <a14:backgroundMark x1="30556" y1="68500" x2="30556" y2="68500"/>
                        <a14:backgroundMark x1="31778" y1="56750" x2="31778" y2="56750"/>
                        <a14:backgroundMark x1="31556" y1="56125" x2="31556" y2="56125"/>
                        <a14:backgroundMark x1="31556" y1="56125" x2="31556" y2="56125"/>
                        <a14:backgroundMark x1="31556" y1="56125" x2="31667" y2="57125"/>
                        <a14:backgroundMark x1="34523" y1="57875" x2="34667" y2="56500"/>
                        <a14:backgroundMark x1="34444" y1="58625" x2="34523" y2="57875"/>
                        <a14:backgroundMark x1="35111" y1="57250" x2="35111" y2="57250"/>
                        <a14:backgroundMark x1="35111" y1="57125" x2="35111" y2="57125"/>
                        <a14:backgroundMark x1="35111" y1="57125" x2="35111" y2="57125"/>
                        <a14:backgroundMark x1="35333" y1="57500" x2="35333" y2="57500"/>
                        <a14:backgroundMark x1="35333" y1="57500" x2="34889" y2="56750"/>
                        <a14:backgroundMark x1="34889" y1="56625" x2="34889" y2="56625"/>
                        <a14:backgroundMark x1="34889" y1="56625" x2="34889" y2="56625"/>
                        <a14:backgroundMark x1="34778" y1="56625" x2="34778" y2="56625"/>
                        <a14:backgroundMark x1="34778" y1="56500" x2="34778" y2="56500"/>
                        <a14:backgroundMark x1="34778" y1="56750" x2="34778" y2="56750"/>
                        <a14:backgroundMark x1="34778" y1="56750" x2="34778" y2="56750"/>
                        <a14:backgroundMark x1="34778" y1="56750" x2="34778" y2="56750"/>
                        <a14:backgroundMark x1="34778" y1="56750" x2="34778" y2="56750"/>
                        <a14:backgroundMark x1="34000" y1="21875" x2="30444" y2="19625"/>
                        <a14:backgroundMark x1="23444" y1="26000" x2="23667" y2="23875"/>
                        <a14:backgroundMark x1="22111" y1="27500" x2="20333" y2="27500"/>
                        <a14:backgroundMark x1="21000" y1="34500" x2="18889" y2="34625"/>
                        <a14:backgroundMark x1="34889" y1="34375" x2="36222" y2="35250"/>
                        <a14:backgroundMark x1="79444" y1="39625" x2="78444" y2="38750"/>
                        <a14:backgroundMark x1="80333" y1="39500" x2="78667" y2="38750"/>
                        <a14:backgroundMark x1="89778" y1="59625" x2="89667" y2="44250"/>
                        <a14:backgroundMark x1="90778" y1="56125" x2="79333" y2="67500"/>
                        <a14:backgroundMark x1="75444" y1="67250" x2="75444" y2="67250"/>
                        <a14:backgroundMark x1="75444" y1="67250" x2="75444" y2="67250"/>
                        <a14:backgroundMark x1="75556" y1="67625" x2="75556" y2="67625"/>
                        <a14:backgroundMark x1="75556" y1="67625" x2="75667" y2="69000"/>
                        <a14:backgroundMark x1="74667" y1="67750" x2="72333" y2="63250"/>
                        <a14:backgroundMark x1="71556" y1="63375" x2="71556" y2="63375"/>
                        <a14:backgroundMark x1="71556" y1="63375" x2="71667" y2="64250"/>
                        <a14:backgroundMark x1="72444" y1="63625" x2="71333" y2="63250"/>
                        <a14:backgroundMark x1="75556" y1="67750" x2="75778" y2="66875"/>
                        <a14:backgroundMark x1="74667" y1="68000" x2="74667" y2="68000"/>
                        <a14:backgroundMark x1="74667" y1="68000" x2="74667" y2="68000"/>
                        <a14:backgroundMark x1="18111" y1="51625" x2="18111" y2="51625"/>
                        <a14:backgroundMark x1="18111" y1="51625" x2="18111" y2="51625"/>
                        <a14:backgroundMark x1="19222" y1="49375" x2="19222" y2="49375"/>
                        <a14:backgroundMark x1="19222" y1="49375" x2="19222" y2="49375"/>
                        <a14:backgroundMark x1="19556" y1="49375" x2="19444" y2="48250"/>
                        <a14:backgroundMark x1="19444" y1="48375" x2="18556" y2="50875"/>
                        <a14:backgroundMark x1="20000" y1="40875" x2="20000" y2="40875"/>
                        <a14:backgroundMark x1="20000" y1="41000" x2="20000" y2="41000"/>
                        <a14:backgroundMark x1="20556" y1="39375" x2="19444" y2="41875"/>
                        <a14:backgroundMark x1="19444" y1="41875" x2="19444" y2="43750"/>
                        <a14:backgroundMark x1="19333" y1="43375" x2="19111" y2="44875"/>
                        <a14:backgroundMark x1="19444" y1="47625" x2="19444" y2="45875"/>
                        <a14:backgroundMark x1="11556" y1="56250" x2="13556" y2="67875"/>
                        <a14:backgroundMark x1="13333" y1="69125" x2="12889" y2="68000"/>
                        <a14:backgroundMark x1="18222" y1="61500" x2="18222" y2="61500"/>
                        <a14:backgroundMark x1="18222" y1="61500" x2="18222" y2="61500"/>
                        <a14:backgroundMark x1="18222" y1="62000" x2="18222" y2="62000"/>
                        <a14:backgroundMark x1="18222" y1="62000" x2="18222" y2="62000"/>
                        <a14:backgroundMark x1="18889" y1="62125" x2="17444" y2="62250"/>
                        <a14:backgroundMark x1="30000" y1="88000" x2="34000" y2="88250"/>
                        <a14:backgroundMark x1="42333" y1="63000" x2="40222" y2="63375"/>
                        <a14:backgroundMark x1="43111" y1="58625" x2="41333" y2="57750"/>
                        <a14:backgroundMark x1="44333" y1="63125" x2="46667" y2="63625"/>
                        <a14:backgroundMark x1="46889" y1="63500" x2="46889" y2="63500"/>
                        <a14:backgroundMark x1="62222" y1="59625" x2="60444" y2="59625"/>
                        <a14:backgroundMark x1="62382" y1="60436" x2="62111" y2="62875"/>
                        <a14:backgroundMark x1="62334" y1="64250" x2="62467" y2="64550"/>
                        <a14:backgroundMark x1="61889" y1="63250" x2="62334" y2="64250"/>
                        <a14:backgroundMark x1="74556" y1="54625" x2="74556" y2="54625"/>
                        <a14:backgroundMark x1="74444" y1="54625" x2="74444" y2="54625"/>
                        <a14:backgroundMark x1="71667" y1="54750" x2="71667" y2="54750"/>
                        <a14:backgroundMark x1="71667" y1="54750" x2="71667" y2="54750"/>
                        <a14:backgroundMark x1="70111" y1="55375" x2="70111" y2="55375"/>
                        <a14:backgroundMark x1="70111" y1="55375" x2="70111" y2="55375"/>
                        <a14:backgroundMark x1="69222" y1="55375" x2="69222" y2="55375"/>
                        <a14:backgroundMark x1="69222" y1="55375" x2="69222" y2="55375"/>
                        <a14:backgroundMark x1="76556" y1="67625" x2="76556" y2="67625"/>
                        <a14:backgroundMark x1="76556" y1="67625" x2="76556" y2="67625"/>
                        <a14:backgroundMark x1="75778" y1="67625" x2="75778" y2="67625"/>
                        <a14:backgroundMark x1="75778" y1="67625" x2="75778" y2="67625"/>
                        <a14:backgroundMark x1="74444" y1="67500" x2="74444" y2="67500"/>
                        <a14:backgroundMark x1="74333" y1="67750" x2="76222" y2="69000"/>
                        <a14:backgroundMark x1="79222" y1="68750" x2="79000" y2="67625"/>
                        <a14:backgroundMark x1="79556" y1="69125" x2="79333" y2="67500"/>
                        <a14:backgroundMark x1="79333" y1="69125" x2="79444" y2="67625"/>
                        <a14:backgroundMark x1="83111" y1="72500" x2="83111" y2="72500"/>
                        <a14:backgroundMark x1="83111" y1="72500" x2="83111" y2="72500"/>
                        <a14:backgroundMark x1="46333" y1="34250" x2="46889" y2="35375"/>
                        <a14:backgroundMark x1="49444" y1="35125" x2="49444" y2="34375"/>
                        <a14:backgroundMark x1="49444" y1="34250" x2="50333" y2="35875"/>
                        <a14:backgroundMark x1="49556" y1="34875" x2="46222" y2="33750"/>
                        <a14:backgroundMark x1="45333" y1="34375" x2="46111" y2="35625"/>
                        <a14:backgroundMark x1="58778" y1="34250" x2="56667" y2="34375"/>
                        <a14:backgroundMark x1="60889" y1="35125" x2="58778" y2="33875"/>
                        <a14:backgroundMark x1="68889" y1="36750" x2="67111" y2="35500"/>
                        <a14:backgroundMark x1="71778" y1="37625" x2="71778" y2="37625"/>
                        <a14:backgroundMark x1="71556" y1="36875" x2="71778" y2="37875"/>
                        <a14:backgroundMark x1="46111" y1="64875" x2="46556" y2="63250"/>
                        <a14:backgroundMark x1="46667" y1="63375" x2="47222" y2="62375"/>
                        <a14:backgroundMark x1="47000" y1="61750" x2="46778" y2="59500"/>
                        <a14:backgroundMark x1="44222" y1="58000" x2="43556" y2="56750"/>
                        <a14:backgroundMark x1="43556" y1="57000" x2="44111" y2="58000"/>
                        <a14:backgroundMark x1="44111" y1="57500" x2="43222" y2="56000"/>
                        <a14:backgroundMark x1="39778" y1="62750" x2="39667" y2="64250"/>
                        <a14:backgroundMark x1="51222" y1="61625" x2="51556" y2="59250"/>
                        <a14:backgroundMark x1="51556" y1="59125" x2="51556" y2="59125"/>
                        <a14:backgroundMark x1="51556" y1="59125" x2="51556" y2="59125"/>
                        <a14:backgroundMark x1="51556" y1="59250" x2="51556" y2="59250"/>
                        <a14:backgroundMark x1="51556" y1="59250" x2="51556" y2="59250"/>
                        <a14:backgroundMark x1="51556" y1="59250" x2="51556" y2="59250"/>
                        <a14:backgroundMark x1="51556" y1="59250" x2="51556" y2="59250"/>
                        <a14:backgroundMark x1="46889" y1="59750" x2="47667" y2="65000"/>
                        <a14:backgroundMark x1="19444" y1="46250" x2="18333" y2="45750"/>
                        <a14:backgroundMark x1="19333" y1="46000" x2="19333" y2="46000"/>
                        <a14:backgroundMark x1="19333" y1="46000" x2="19333" y2="46000"/>
                        <a14:backgroundMark x1="19222" y1="45750" x2="19222" y2="45750"/>
                        <a14:backgroundMark x1="19222" y1="45750" x2="19444" y2="48125"/>
                        <a14:backgroundMark x1="19444" y1="48000" x2="19444" y2="44750"/>
                        <a14:backgroundMark x1="19444" y1="44625" x2="19444" y2="46500"/>
                        <a14:backgroundMark x1="13222" y1="67875" x2="13222" y2="69375"/>
                        <a14:backgroundMark x1="19000" y1="57875" x2="19000" y2="57875"/>
                        <a14:backgroundMark x1="19000" y1="57875" x2="19000" y2="57875"/>
                        <a14:backgroundMark x1="19000" y1="57875" x2="19000" y2="57875"/>
                        <a14:backgroundMark x1="17333" y1="57500" x2="19000" y2="57750"/>
                        <a14:backgroundMark x1="66667" y1="56875" x2="65333" y2="56625"/>
                        <a14:backgroundMark x1="65778" y1="56875" x2="65444" y2="55875"/>
                        <a14:backgroundMark x1="66000" y1="56250" x2="66778" y2="55500"/>
                        <a14:backgroundMark x1="80222" y1="67500" x2="79444" y2="68250"/>
                      </a14:backgroundRemoval>
                    </a14:imgEffect>
                  </a14:imgLayer>
                </a14:imgProps>
              </a:ext>
            </a:extLst>
          </a:blip>
          <a:srcRect l="7566" t="23731" r="9050" b="15612"/>
          <a:stretch/>
        </p:blipFill>
        <p:spPr>
          <a:xfrm>
            <a:off x="7679169" y="301752"/>
            <a:ext cx="3571468" cy="2309370"/>
          </a:xfrm>
          <a:prstGeom prst="rect">
            <a:avLst/>
          </a:prstGeom>
        </p:spPr>
      </p:pic>
    </p:spTree>
    <p:extLst>
      <p:ext uri="{BB962C8B-B14F-4D97-AF65-F5344CB8AC3E}">
        <p14:creationId xmlns:p14="http://schemas.microsoft.com/office/powerpoint/2010/main" val="4045648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BEAF18BB-FA41-4B1C-848C-EA15C6A26033}"/>
              </a:ext>
            </a:extLst>
          </p:cNvPr>
          <p:cNvSpPr>
            <a:spLocks noGrp="1"/>
          </p:cNvSpPr>
          <p:nvPr>
            <p:ph type="ftr" sz="quarter" idx="11"/>
          </p:nvPr>
        </p:nvSpPr>
        <p:spPr>
          <a:xfrm>
            <a:off x="411480" y="301752"/>
            <a:ext cx="3057434" cy="274320"/>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5A342880-5DC5-4434-A167-AF75D527294E}"/>
              </a:ext>
            </a:extLst>
          </p:cNvPr>
          <p:cNvSpPr>
            <a:spLocks noGrp="1"/>
          </p:cNvSpPr>
          <p:nvPr>
            <p:ph type="sldNum" sz="quarter" idx="12"/>
          </p:nvPr>
        </p:nvSpPr>
        <p:spPr/>
        <p:txBody>
          <a:bodyPr/>
          <a:lstStyle/>
          <a:p>
            <a:pPr rtl="0"/>
            <a:fld id="{5BFCF61C-3B18-4C03-8326-CC3B32D710C9}" type="slidenum">
              <a:rPr lang="ru-RU" noProof="0" smtClean="0"/>
              <a:t>14</a:t>
            </a:fld>
            <a:endParaRPr lang="ru-RU" noProof="0"/>
          </a:p>
        </p:txBody>
      </p:sp>
      <p:sp>
        <p:nvSpPr>
          <p:cNvPr id="16" name="Прямоугольник 15">
            <a:extLst>
              <a:ext uri="{FF2B5EF4-FFF2-40B4-BE49-F238E27FC236}">
                <a16:creationId xmlns:a16="http://schemas.microsoft.com/office/drawing/2014/main" id="{F9D7263F-2A16-4CCA-AADA-EF4FDDD38955}"/>
              </a:ext>
            </a:extLst>
          </p:cNvPr>
          <p:cNvSpPr/>
          <p:nvPr/>
        </p:nvSpPr>
        <p:spPr>
          <a:xfrm>
            <a:off x="9335859" y="4489246"/>
            <a:ext cx="1479608" cy="169951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ru-RU" sz="3200" b="0" i="0" u="none" strike="noStrike" cap="none" spc="0" normalizeH="0" baseline="0">
              <a:ln>
                <a:noFill/>
              </a:ln>
              <a:solidFill>
                <a:srgbClr val="FFFFFF"/>
              </a:solidFill>
              <a:effectLst/>
              <a:uFillTx/>
              <a:latin typeface="Avenir Next Medium"/>
              <a:ea typeface="Avenir Next Medium"/>
              <a:cs typeface="Avenir Next Medium"/>
              <a:sym typeface="Avenir Next Medium"/>
            </a:endParaRPr>
          </a:p>
        </p:txBody>
      </p:sp>
      <p:sp>
        <p:nvSpPr>
          <p:cNvPr id="18" name="Заголовок 1">
            <a:extLst>
              <a:ext uri="{FF2B5EF4-FFF2-40B4-BE49-F238E27FC236}">
                <a16:creationId xmlns:a16="http://schemas.microsoft.com/office/drawing/2014/main" id="{B621FB44-2CFD-43E2-9787-1697AFABC2B8}"/>
              </a:ext>
            </a:extLst>
          </p:cNvPr>
          <p:cNvSpPr>
            <a:spLocks noGrp="1"/>
          </p:cNvSpPr>
          <p:nvPr>
            <p:ph type="title"/>
          </p:nvPr>
        </p:nvSpPr>
        <p:spPr>
          <a:xfrm>
            <a:off x="411480" y="629221"/>
            <a:ext cx="8477687" cy="565177"/>
          </a:xfrm>
        </p:spPr>
        <p:txBody>
          <a:bodyPr>
            <a:noAutofit/>
          </a:bodyPr>
          <a:lstStyle/>
          <a:p>
            <a:r>
              <a:rPr lang="en-GB" b="1" dirty="0"/>
              <a:t>Digitalization of inventory at JINR</a:t>
            </a:r>
            <a:endParaRPr lang="ru-RU" b="1" dirty="0"/>
          </a:p>
        </p:txBody>
      </p:sp>
      <p:pic>
        <p:nvPicPr>
          <p:cNvPr id="5" name="Рисунок 4">
            <a:extLst>
              <a:ext uri="{FF2B5EF4-FFF2-40B4-BE49-F238E27FC236}">
                <a16:creationId xmlns:a16="http://schemas.microsoft.com/office/drawing/2014/main" id="{B260F1BE-0098-4468-9B41-31A7E8824EE5}"/>
              </a:ext>
            </a:extLst>
          </p:cNvPr>
          <p:cNvPicPr>
            <a:picLocks noChangeAspect="1"/>
          </p:cNvPicPr>
          <p:nvPr/>
        </p:nvPicPr>
        <p:blipFill rotWithShape="1">
          <a:blip r:embed="rId2"/>
          <a:srcRect t="673"/>
          <a:stretch/>
        </p:blipFill>
        <p:spPr>
          <a:xfrm>
            <a:off x="633230" y="1247547"/>
            <a:ext cx="10925540" cy="5532814"/>
          </a:xfrm>
          <a:prstGeom prst="rect">
            <a:avLst/>
          </a:prstGeom>
        </p:spPr>
      </p:pic>
    </p:spTree>
    <p:extLst>
      <p:ext uri="{BB962C8B-B14F-4D97-AF65-F5344CB8AC3E}">
        <p14:creationId xmlns:p14="http://schemas.microsoft.com/office/powerpoint/2010/main" val="84722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id="{1C778F6A-7077-4A99-8FD8-B62595929A89}"/>
              </a:ext>
            </a:extLst>
          </p:cNvPr>
          <p:cNvSpPr>
            <a:spLocks noGrp="1"/>
          </p:cNvSpPr>
          <p:nvPr>
            <p:ph type="ftr" sz="quarter" idx="11"/>
          </p:nvPr>
        </p:nvSpPr>
        <p:spPr>
          <a:xfrm>
            <a:off x="411479" y="301752"/>
            <a:ext cx="2767149" cy="274320"/>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4BDE0EBF-10BA-4E4E-8033-A9A6B6D6B049}"/>
              </a:ext>
            </a:extLst>
          </p:cNvPr>
          <p:cNvSpPr>
            <a:spLocks noGrp="1"/>
          </p:cNvSpPr>
          <p:nvPr>
            <p:ph type="sldNum" sz="quarter" idx="12"/>
          </p:nvPr>
        </p:nvSpPr>
        <p:spPr/>
        <p:txBody>
          <a:bodyPr/>
          <a:lstStyle/>
          <a:p>
            <a:pPr rtl="0"/>
            <a:fld id="{5BFCF61C-3B18-4C03-8326-CC3B32D710C9}" type="slidenum">
              <a:rPr lang="ru-RU" noProof="0" smtClean="0"/>
              <a:t>15</a:t>
            </a:fld>
            <a:endParaRPr lang="ru-RU" noProof="0"/>
          </a:p>
        </p:txBody>
      </p:sp>
      <p:sp>
        <p:nvSpPr>
          <p:cNvPr id="4" name="Заголовок 3">
            <a:extLst>
              <a:ext uri="{FF2B5EF4-FFF2-40B4-BE49-F238E27FC236}">
                <a16:creationId xmlns:a16="http://schemas.microsoft.com/office/drawing/2014/main" id="{01642831-607C-4EA5-AA80-99C9367E3B29}"/>
              </a:ext>
            </a:extLst>
          </p:cNvPr>
          <p:cNvSpPr>
            <a:spLocks noGrp="1"/>
          </p:cNvSpPr>
          <p:nvPr>
            <p:ph type="title"/>
          </p:nvPr>
        </p:nvSpPr>
        <p:spPr>
          <a:xfrm>
            <a:off x="1337427" y="1515373"/>
            <a:ext cx="4516685" cy="490538"/>
          </a:xfrm>
        </p:spPr>
        <p:txBody>
          <a:bodyPr/>
          <a:lstStyle/>
          <a:p>
            <a:r>
              <a:rPr lang="en-US" sz="4400" b="1" dirty="0"/>
              <a:t>conclusion</a:t>
            </a:r>
            <a:endParaRPr lang="ru-RU" sz="4400" b="1" dirty="0"/>
          </a:p>
        </p:txBody>
      </p:sp>
      <p:sp>
        <p:nvSpPr>
          <p:cNvPr id="5" name="Текст 4">
            <a:extLst>
              <a:ext uri="{FF2B5EF4-FFF2-40B4-BE49-F238E27FC236}">
                <a16:creationId xmlns:a16="http://schemas.microsoft.com/office/drawing/2014/main" id="{178E934D-1424-406D-A1BC-49E2C9583946}"/>
              </a:ext>
            </a:extLst>
          </p:cNvPr>
          <p:cNvSpPr>
            <a:spLocks noGrp="1"/>
          </p:cNvSpPr>
          <p:nvPr>
            <p:ph type="body" sz="quarter" idx="13"/>
          </p:nvPr>
        </p:nvSpPr>
        <p:spPr>
          <a:xfrm>
            <a:off x="1179259" y="2977277"/>
            <a:ext cx="1747135" cy="490538"/>
          </a:xfrm>
        </p:spPr>
        <p:txBody>
          <a:bodyPr/>
          <a:lstStyle/>
          <a:p>
            <a:r>
              <a:rPr lang="en-US" dirty="0"/>
              <a:t>Legislation</a:t>
            </a:r>
            <a:endParaRPr lang="ru-RU" dirty="0"/>
          </a:p>
        </p:txBody>
      </p:sp>
      <p:sp>
        <p:nvSpPr>
          <p:cNvPr id="6" name="Текст 5">
            <a:extLst>
              <a:ext uri="{FF2B5EF4-FFF2-40B4-BE49-F238E27FC236}">
                <a16:creationId xmlns:a16="http://schemas.microsoft.com/office/drawing/2014/main" id="{78CC3BF6-A7CF-4118-B890-8444CFC19CB9}"/>
              </a:ext>
            </a:extLst>
          </p:cNvPr>
          <p:cNvSpPr>
            <a:spLocks noGrp="1"/>
          </p:cNvSpPr>
          <p:nvPr>
            <p:ph type="body" sz="quarter" idx="14"/>
          </p:nvPr>
        </p:nvSpPr>
        <p:spPr>
          <a:xfrm>
            <a:off x="4212764" y="2807734"/>
            <a:ext cx="3282696" cy="841610"/>
          </a:xfrm>
        </p:spPr>
        <p:txBody>
          <a:bodyPr/>
          <a:lstStyle/>
          <a:p>
            <a:pPr algn="ctr"/>
            <a:r>
              <a:rPr lang="en-US" dirty="0"/>
              <a:t>Inspections by government agencies</a:t>
            </a:r>
            <a:endParaRPr lang="ru-RU" dirty="0"/>
          </a:p>
        </p:txBody>
      </p:sp>
      <p:sp>
        <p:nvSpPr>
          <p:cNvPr id="7" name="Текст 6">
            <a:extLst>
              <a:ext uri="{FF2B5EF4-FFF2-40B4-BE49-F238E27FC236}">
                <a16:creationId xmlns:a16="http://schemas.microsoft.com/office/drawing/2014/main" id="{1F21F2B4-9147-458D-9CB2-14189705E9CC}"/>
              </a:ext>
            </a:extLst>
          </p:cNvPr>
          <p:cNvSpPr>
            <a:spLocks noGrp="1"/>
          </p:cNvSpPr>
          <p:nvPr>
            <p:ph type="body" sz="quarter" idx="15"/>
          </p:nvPr>
        </p:nvSpPr>
        <p:spPr>
          <a:xfrm>
            <a:off x="411479" y="3871429"/>
            <a:ext cx="3282696" cy="1111597"/>
          </a:xfrm>
        </p:spPr>
        <p:txBody>
          <a:bodyPr/>
          <a:lstStyle/>
          <a:p>
            <a:pPr algn="just"/>
            <a:r>
              <a:rPr lang="en-US" sz="1400" dirty="0"/>
              <a:t>Strict state control over funds invested in scientific research, fixed at the legislative level</a:t>
            </a:r>
            <a:r>
              <a:rPr lang="ru-RU" sz="1400" dirty="0"/>
              <a:t>.</a:t>
            </a:r>
          </a:p>
          <a:p>
            <a:pPr algn="just"/>
            <a:endParaRPr lang="ru-RU" sz="1400" dirty="0"/>
          </a:p>
        </p:txBody>
      </p:sp>
      <p:sp>
        <p:nvSpPr>
          <p:cNvPr id="8" name="Текст 7">
            <a:extLst>
              <a:ext uri="{FF2B5EF4-FFF2-40B4-BE49-F238E27FC236}">
                <a16:creationId xmlns:a16="http://schemas.microsoft.com/office/drawing/2014/main" id="{22C77648-ACF1-46CE-949C-6C778DA935F5}"/>
              </a:ext>
            </a:extLst>
          </p:cNvPr>
          <p:cNvSpPr>
            <a:spLocks noGrp="1"/>
          </p:cNvSpPr>
          <p:nvPr>
            <p:ph type="body" sz="quarter" idx="16"/>
          </p:nvPr>
        </p:nvSpPr>
        <p:spPr>
          <a:xfrm>
            <a:off x="4212764" y="3871429"/>
            <a:ext cx="3282697" cy="1692805"/>
          </a:xfrm>
        </p:spPr>
        <p:txBody>
          <a:bodyPr/>
          <a:lstStyle/>
          <a:p>
            <a:pPr algn="just"/>
            <a:r>
              <a:rPr lang="en-US" sz="1400" dirty="0"/>
              <a:t>Accounting must correspond exactly to the facts in order to avoid discrepancies during inspections by government agencies, and, as a result, legal proceedings.</a:t>
            </a:r>
            <a:endParaRPr lang="ru-RU" sz="1400" dirty="0"/>
          </a:p>
        </p:txBody>
      </p:sp>
      <p:sp>
        <p:nvSpPr>
          <p:cNvPr id="9" name="Текст 8">
            <a:extLst>
              <a:ext uri="{FF2B5EF4-FFF2-40B4-BE49-F238E27FC236}">
                <a16:creationId xmlns:a16="http://schemas.microsoft.com/office/drawing/2014/main" id="{CE2B2438-ED33-4486-9ED1-4D9DD192D327}"/>
              </a:ext>
            </a:extLst>
          </p:cNvPr>
          <p:cNvSpPr>
            <a:spLocks noGrp="1"/>
          </p:cNvSpPr>
          <p:nvPr>
            <p:ph type="body" sz="quarter" idx="17"/>
          </p:nvPr>
        </p:nvSpPr>
        <p:spPr>
          <a:xfrm>
            <a:off x="8185883" y="2692899"/>
            <a:ext cx="3282696" cy="1059294"/>
          </a:xfrm>
        </p:spPr>
        <p:txBody>
          <a:bodyPr/>
          <a:lstStyle/>
          <a:p>
            <a:pPr algn="ctr"/>
            <a:r>
              <a:rPr lang="en-US" dirty="0"/>
              <a:t>Interaction with financially responsible persons</a:t>
            </a:r>
            <a:endParaRPr lang="ru-RU" dirty="0"/>
          </a:p>
        </p:txBody>
      </p:sp>
      <p:sp>
        <p:nvSpPr>
          <p:cNvPr id="10" name="Текст 9">
            <a:extLst>
              <a:ext uri="{FF2B5EF4-FFF2-40B4-BE49-F238E27FC236}">
                <a16:creationId xmlns:a16="http://schemas.microsoft.com/office/drawing/2014/main" id="{6F6FA216-D97F-4EB0-8F1D-8AFD3DF57C5C}"/>
              </a:ext>
            </a:extLst>
          </p:cNvPr>
          <p:cNvSpPr>
            <a:spLocks noGrp="1"/>
          </p:cNvSpPr>
          <p:nvPr>
            <p:ph type="body" sz="quarter" idx="18"/>
          </p:nvPr>
        </p:nvSpPr>
        <p:spPr>
          <a:xfrm>
            <a:off x="7873942" y="3871429"/>
            <a:ext cx="3906579" cy="1608923"/>
          </a:xfrm>
        </p:spPr>
        <p:txBody>
          <a:bodyPr/>
          <a:lstStyle/>
          <a:p>
            <a:pPr algn="just"/>
            <a:r>
              <a:rPr lang="en-US" sz="1400" dirty="0">
                <a:effectLst/>
              </a:rPr>
              <a:t>Financially accountable people must be informed promptly In case of any changes with the goods and materials (transfer, breakdown, etc.), as well as the absence of an inventory or nomenclature number.</a:t>
            </a:r>
            <a:endParaRPr lang="ru-RU" sz="1400" dirty="0"/>
          </a:p>
        </p:txBody>
      </p:sp>
      <p:sp>
        <p:nvSpPr>
          <p:cNvPr id="11" name="Текст 2">
            <a:extLst>
              <a:ext uri="{FF2B5EF4-FFF2-40B4-BE49-F238E27FC236}">
                <a16:creationId xmlns:a16="http://schemas.microsoft.com/office/drawing/2014/main" id="{8BCFBF99-A576-4EC5-9216-4096424444FE}"/>
              </a:ext>
            </a:extLst>
          </p:cNvPr>
          <p:cNvSpPr txBox="1">
            <a:spLocks/>
          </p:cNvSpPr>
          <p:nvPr/>
        </p:nvSpPr>
        <p:spPr>
          <a:xfrm>
            <a:off x="3837657" y="6293831"/>
            <a:ext cx="4516685" cy="448933"/>
          </a:xfrm>
          <a:prstGeom prst="rect">
            <a:avLst/>
          </a:prstGeom>
        </p:spPr>
        <p:txBody>
          <a:bodyPr vert="horz" lIns="91440" tIns="45720" rIns="91440" bIns="45720" rtlCol="0">
            <a:noAutofit/>
          </a:bodyPr>
          <a:lstStyle>
            <a:defPPr>
              <a:defRPr lang="ru-RU"/>
            </a:defPPr>
            <a:lvl1pPr marL="0" indent="0" algn="l" defTabSz="914400" rtl="0" eaLnBrk="1" latinLnBrk="0" hangingPunct="1">
              <a:lnSpc>
                <a:spcPct val="100000"/>
              </a:lnSpc>
              <a:spcBef>
                <a:spcPts val="0"/>
              </a:spcBef>
              <a:buFont typeface="Arial" panose="020B0604020202020204" pitchFamily="34" charset="0"/>
              <a:buNone/>
              <a:defRPr lang="ru-RU" sz="22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r>
              <a:rPr lang="en-US" sz="2400" dirty="0"/>
              <a:t>Next inventory: October 2024</a:t>
            </a:r>
            <a:endParaRPr lang="ru-RU" sz="2400" dirty="0"/>
          </a:p>
        </p:txBody>
      </p:sp>
      <p:pic>
        <p:nvPicPr>
          <p:cNvPr id="2050" name="Picture 2" descr="Премирование работников – повод для споров">
            <a:extLst>
              <a:ext uri="{FF2B5EF4-FFF2-40B4-BE49-F238E27FC236}">
                <a16:creationId xmlns:a16="http://schemas.microsoft.com/office/drawing/2014/main" id="{BA421B2A-2DF8-4220-9956-816FC1E5854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16" b="96203" l="5144" r="95933">
                        <a14:foregroundMark x1="93281" y1="92099" x2="93512" y2="92068"/>
                        <a14:foregroundMark x1="97477" y1="58027" x2="97228" y2="55292"/>
                        <a14:foregroundMark x1="97477" y1="58026" x2="97221" y2="55224"/>
                        <a14:foregroundMark x1="2851" y1="73458" x2="2828" y2="74473"/>
                        <a14:foregroundMark x1="3240" y1="56110" x2="3230" y2="56540"/>
                        <a14:foregroundMark x1="4488" y1="89892" x2="8038" y2="92199"/>
                        <a14:foregroundMark x1="19258" y1="12869" x2="19258" y2="12869"/>
                        <a14:foregroundMark x1="28110" y1="11814" x2="20096" y2="12658"/>
                        <a14:foregroundMark x1="20455" y1="13502" x2="13158" y2="13924"/>
                        <a14:foregroundMark x1="24043" y1="14979" x2="31220" y2="15401"/>
                        <a14:foregroundMark x1="7057" y1="89873" x2="5144" y2="90295"/>
                        <a14:foregroundMark x1="90311" y1="45570" x2="90670" y2="53797"/>
                        <a14:foregroundMark x1="94498" y1="58228" x2="90072" y2="64557"/>
                        <a14:foregroundMark x1="92225" y1="71730" x2="93301" y2="70042"/>
                        <a14:foregroundMark x1="94976" y1="68987" x2="94976" y2="68987"/>
                        <a14:foregroundMark x1="71890" y1="31857" x2="76914" y2="32700"/>
                        <a14:foregroundMark x1="78828" y1="31857" x2="80861" y2="32489"/>
                        <a14:foregroundMark x1="81220" y1="31013" x2="84569" y2="33122"/>
                        <a14:foregroundMark x1="67823" y1="10549" x2="67823" y2="10549"/>
                        <a14:foregroundMark x1="67823" y1="10549" x2="67464" y2="10338"/>
                        <a14:foregroundMark x1="67703" y1="10549" x2="67225" y2="11181"/>
                        <a14:foregroundMark x1="65431" y1="46624" x2="65431" y2="46624"/>
                        <a14:foregroundMark x1="66029" y1="46835" x2="65789" y2="45570"/>
                        <a14:foregroundMark x1="65670" y1="47468" x2="66148" y2="48734"/>
                        <a14:foregroundMark x1="66029" y1="47468" x2="66268" y2="48101"/>
                        <a14:foregroundMark x1="66029" y1="46835" x2="66746" y2="47468"/>
                        <a14:foregroundMark x1="94856" y1="55907" x2="95933" y2="56118"/>
                        <a14:backgroundMark x1="5024" y1="8017" x2="5024" y2="8017"/>
                        <a14:backgroundMark x1="5144" y1="8017" x2="5061" y2="17105"/>
                        <a14:backgroundMark x1="6818" y1="22363" x2="15670" y2="22996"/>
                        <a14:backgroundMark x1="9569" y1="34810" x2="9569" y2="34810"/>
                        <a14:backgroundMark x1="9330" y1="36076" x2="6699" y2="59705"/>
                        <a14:backgroundMark x1="3349" y1="74473" x2="3349" y2="86287"/>
                        <a14:backgroundMark x1="31100" y1="7595" x2="33254" y2="5485"/>
                        <a14:backgroundMark x1="93421" y1="35865" x2="95215" y2="48101"/>
                        <a14:backgroundMark x1="97488" y1="59494" x2="96292" y2="62025"/>
                        <a14:backgroundMark x1="95215" y1="81435" x2="94617" y2="85021"/>
                        <a14:backgroundMark x1="84450" y1="95148" x2="19019" y2="97257"/>
                        <a14:backgroundMark x1="13876" y1="97257" x2="13876" y2="97257"/>
                        <a14:backgroundMark x1="13876" y1="97257" x2="18182" y2="94726"/>
                        <a14:backgroundMark x1="11244" y1="96624" x2="14474" y2="95148"/>
                        <a14:backgroundMark x1="11603" y1="94515" x2="10646" y2="94093"/>
                        <a14:backgroundMark x1="10048" y1="98523" x2="24641" y2="96624"/>
                        <a14:backgroundMark x1="11962" y1="93882" x2="9211" y2="94304"/>
                        <a14:backgroundMark x1="3230" y1="86920" x2="2392" y2="88819"/>
                        <a14:backgroundMark x1="15789" y1="5907" x2="13517" y2="9494"/>
                        <a14:backgroundMark x1="22249" y1="5696" x2="30502" y2="7806"/>
                        <a14:backgroundMark x1="18062" y1="5063" x2="11722" y2="11181"/>
                        <a14:backgroundMark x1="11483" y1="12025" x2="7177" y2="15190"/>
                        <a14:backgroundMark x1="2871" y1="31224" x2="5861" y2="34599"/>
                        <a14:backgroundMark x1="10885" y1="29114" x2="10526" y2="35232"/>
                        <a14:backgroundMark x1="8134" y1="28059" x2="12799" y2="31224"/>
                        <a14:backgroundMark x1="37321" y1="2954" x2="42943" y2="6540"/>
                        <a14:backgroundMark x1="36124" y1="3797" x2="32536" y2="5485"/>
                        <a14:backgroundMark x1="43301" y1="5485" x2="55144" y2="5063"/>
                        <a14:backgroundMark x1="55144" y1="5063" x2="63756" y2="6962"/>
                        <a14:backgroundMark x1="89354" y1="66456" x2="89354" y2="66456"/>
                        <a14:backgroundMark x1="88158" y1="76160" x2="88158" y2="76160"/>
                        <a14:backgroundMark x1="97488" y1="78692" x2="97488" y2="78692"/>
                        <a14:backgroundMark x1="97608" y1="74684" x2="97608" y2="79114"/>
                        <a14:backgroundMark x1="99402" y1="76793" x2="95096" y2="88397"/>
                        <a14:backgroundMark x1="94617" y1="87764" x2="95455" y2="90928"/>
                        <a14:backgroundMark x1="86244" y1="93249" x2="84330" y2="93249"/>
                        <a14:backgroundMark x1="91388" y1="93460" x2="82536" y2="94093"/>
                        <a14:backgroundMark x1="97967" y1="66456" x2="97847" y2="54219"/>
                        <a14:backgroundMark x1="98923" y1="59494" x2="97368" y2="55907"/>
                        <a14:backgroundMark x1="96053" y1="39662" x2="94139" y2="38608"/>
                        <a14:backgroundMark x1="97010" y1="43038" x2="95455" y2="45148"/>
                        <a14:backgroundMark x1="97368" y1="50211" x2="95813" y2="49789"/>
                        <a14:backgroundMark x1="15072" y1="85654" x2="15072" y2="85654"/>
                        <a14:backgroundMark x1="20335" y1="84810" x2="20335" y2="84810"/>
                        <a14:backgroundMark x1="18541" y1="72785" x2="18541" y2="72785"/>
                        <a14:backgroundMark x1="18660" y1="4641" x2="18660" y2="4641"/>
                        <a14:backgroundMark x1="18660" y1="4641" x2="20574" y2="4430"/>
                        <a14:backgroundMark x1="22727" y1="4008" x2="20215" y2="4641"/>
                        <a14:backgroundMark x1="14593" y1="3797" x2="19139" y2="4219"/>
                        <a14:backgroundMark x1="10167" y1="9705" x2="11722" y2="10970"/>
                        <a14:backgroundMark x1="12201" y1="30380" x2="15311" y2="32489"/>
                        <a14:backgroundMark x1="16986" y1="19620" x2="17823" y2="19620"/>
                        <a14:backgroundMark x1="33014" y1="4219" x2="31579" y2="4641"/>
                        <a14:backgroundMark x1="64115" y1="6540" x2="66015" y2="8369"/>
                        <a14:backgroundMark x1="67424" y1="9218" x2="88158" y2="16667"/>
                        <a14:backgroundMark x1="62321" y1="7384" x2="67093" y2="9099"/>
                        <a14:backgroundMark x1="87799" y1="16034" x2="94617" y2="31435"/>
                        <a14:backgroundMark x1="94617" y1="31435" x2="94976" y2="34388"/>
                        <a14:backgroundMark x1="95096" y1="29747" x2="94976" y2="29958"/>
                        <a14:backgroundMark x1="96770" y1="44937" x2="96651" y2="51899"/>
                        <a14:backgroundMark x1="94976" y1="36498" x2="94976" y2="36498"/>
                        <a14:backgroundMark x1="95813" y1="36498" x2="95813" y2="36498"/>
                        <a14:backgroundMark x1="95813" y1="35865" x2="95813" y2="35865"/>
                        <a14:backgroundMark x1="95335" y1="35232" x2="95335" y2="35232"/>
                        <a14:backgroundMark x1="95335" y1="34810" x2="95933" y2="39451"/>
                        <a14:backgroundMark x1="95096" y1="31013" x2="95694" y2="35021"/>
                        <a14:backgroundMark x1="97608" y1="58650" x2="97608" y2="58650"/>
                        <a14:backgroundMark x1="97249" y1="60549" x2="97368" y2="52954"/>
                        <a14:backgroundMark x1="97608" y1="59705" x2="97608" y2="56329"/>
                        <a14:backgroundMark x1="97129" y1="52532" x2="97129" y2="52532"/>
                        <a14:backgroundMark x1="96890" y1="52532" x2="97608" y2="52743"/>
                        <a14:backgroundMark x1="97129" y1="55696" x2="97368" y2="54008"/>
                        <a14:backgroundMark x1="97322" y1="53205" x2="97727" y2="54430"/>
                        <a14:backgroundMark x1="96890" y1="51899" x2="97204" y2="52847"/>
                        <a14:backgroundMark x1="98445" y1="59916" x2="97727" y2="60549"/>
                        <a14:backgroundMark x1="90789" y1="93882" x2="90670" y2="93038"/>
                        <a14:backgroundMark x1="91507" y1="93038" x2="91507" y2="93038"/>
                        <a14:backgroundMark x1="91268" y1="92827" x2="91268" y2="92827"/>
                        <a14:backgroundMark x1="91148" y1="92405" x2="91148" y2="92405"/>
                        <a14:backgroundMark x1="90311" y1="93038" x2="92943" y2="93038"/>
                        <a14:backgroundMark x1="7536" y1="93671" x2="8852" y2="93460"/>
                        <a14:backgroundMark x1="3110" y1="74895" x2="3110" y2="70886"/>
                        <a14:backgroundMark x1="2632" y1="74684" x2="2751" y2="71519"/>
                        <a14:backgroundMark x1="3589" y1="54430" x2="3589" y2="54430"/>
                        <a14:backgroundMark x1="3230" y1="56540" x2="3230" y2="56540"/>
                        <a14:backgroundMark x1="3589" y1="58017" x2="3589" y2="58650"/>
                        <a14:backgroundMark x1="3110" y1="61603" x2="2751" y2="70042"/>
                        <a14:backgroundMark x1="3589" y1="56540" x2="3110" y2="63080"/>
                        <a14:backgroundMark x1="3828" y1="36920" x2="3349" y2="56118"/>
                        <a14:backgroundMark x1="8373" y1="14979" x2="3708" y2="37131"/>
                        <a14:backgroundMark x1="4665" y1="23840" x2="3828" y2="25949"/>
                        <a14:backgroundMark x1="19378" y1="80802" x2="19378" y2="80802"/>
                        <a14:backgroundMark x1="27153" y1="47257" x2="27153" y2="47257"/>
                        <a14:backgroundMark x1="27153" y1="50844" x2="27153" y2="50844"/>
                        <a14:backgroundMark x1="55263" y1="36920" x2="55263" y2="36920"/>
                        <a14:backgroundMark x1="98086" y1="65401" x2="98923" y2="72363"/>
                        <a14:backgroundMark x1="98684" y1="64135" x2="97727" y2="66245"/>
                        <a14:backgroundMark x1="99163" y1="71519" x2="98445" y2="76793"/>
                      </a14:backgroundRemoval>
                    </a14:imgEffect>
                  </a14:imgLayer>
                </a14:imgProps>
              </a:ext>
              <a:ext uri="{28A0092B-C50C-407E-A947-70E740481C1C}">
                <a14:useLocalDpi xmlns:a14="http://schemas.microsoft.com/office/drawing/2010/main" val="0"/>
              </a:ext>
            </a:extLst>
          </a:blip>
          <a:srcRect/>
          <a:stretch>
            <a:fillRect/>
          </a:stretch>
        </p:blipFill>
        <p:spPr bwMode="auto">
          <a:xfrm>
            <a:off x="7270094" y="402782"/>
            <a:ext cx="4039109" cy="229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669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1464AE1-C6FD-2EFB-79A7-7C9A6C853EF8}"/>
              </a:ext>
            </a:extLst>
          </p:cNvPr>
          <p:cNvSpPr>
            <a:spLocks noGrp="1"/>
          </p:cNvSpPr>
          <p:nvPr>
            <p:ph type="title"/>
          </p:nvPr>
        </p:nvSpPr>
        <p:spPr>
          <a:xfrm>
            <a:off x="2272063" y="1494271"/>
            <a:ext cx="7647874" cy="1470782"/>
          </a:xfrm>
        </p:spPr>
        <p:txBody>
          <a:bodyPr rtlCol="0"/>
          <a:lstStyle>
            <a:defPPr>
              <a:defRPr lang="ru-RU"/>
            </a:defPPr>
          </a:lstStyle>
          <a:p>
            <a:pPr rtl="0"/>
            <a:r>
              <a:rPr lang="en-GB" sz="5400" b="1" dirty="0"/>
              <a:t>Thank you for your attention !</a:t>
            </a:r>
            <a:endParaRPr lang="ru-RU" sz="5400" b="1" dirty="0"/>
          </a:p>
        </p:txBody>
      </p:sp>
      <p:pic>
        <p:nvPicPr>
          <p:cNvPr id="5" name="Picture 2" descr="Важные тенденции в судебной практике по трудовым спорам 2022 года">
            <a:extLst>
              <a:ext uri="{FF2B5EF4-FFF2-40B4-BE49-F238E27FC236}">
                <a16:creationId xmlns:a16="http://schemas.microsoft.com/office/drawing/2014/main" id="{913456E9-6B19-4E4D-A4B7-58C067DF297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25577" y1="28000" x2="25577" y2="28000"/>
                        <a14:foregroundMark x1="31923" y1="27714" x2="31923" y2="27714"/>
                        <a14:foregroundMark x1="20962" y1="54571" x2="20962" y2="54571"/>
                        <a14:foregroundMark x1="24038" y1="67143" x2="24038" y2="67143"/>
                        <a14:foregroundMark x1="45962" y1="21714" x2="45962" y2="21714"/>
                        <a14:foregroundMark x1="72692" y1="28571" x2="72692" y2="28571"/>
                        <a14:foregroundMark x1="69038" y1="19714" x2="69038" y2="19714"/>
                        <a14:foregroundMark x1="58846" y1="22286" x2="58846" y2="22286"/>
                        <a14:foregroundMark x1="56923" y1="24286" x2="56923" y2="24286"/>
                        <a14:foregroundMark x1="76538" y1="75429" x2="76538" y2="75429"/>
                        <a14:foregroundMark x1="74231" y1="80286" x2="74231" y2="80286"/>
                        <a14:foregroundMark x1="39615" y1="27429" x2="39615" y2="27429"/>
                        <a14:foregroundMark x1="38654" y1="27429" x2="38654" y2="27429"/>
                        <a14:foregroundMark x1="39038" y1="28571" x2="39038" y2="28571"/>
                        <a14:foregroundMark x1="37933" y1="31143" x2="37885" y2="31429"/>
                        <a14:foregroundMark x1="37981" y1="30857" x2="37933" y2="31143"/>
                        <a14:foregroundMark x1="38077" y1="30286" x2="37981" y2="30857"/>
                        <a14:foregroundMark x1="38269" y1="29143" x2="38077" y2="30286"/>
                        <a14:foregroundMark x1="67692" y1="29429" x2="67692" y2="29429"/>
                        <a14:foregroundMark x1="69808" y1="32857" x2="69808" y2="32857"/>
                        <a14:foregroundMark x1="60962" y1="33714" x2="60962" y2="33714"/>
                        <a14:foregroundMark x1="68654" y1="20000" x2="68654" y2="20000"/>
                        <a14:foregroundMark x1="22500" y1="71429" x2="22500" y2="71429"/>
                        <a14:foregroundMark x1="30962" y1="23429" x2="30962" y2="23429"/>
                        <a14:foregroundMark x1="30769" y1="23714" x2="30577" y2="23714"/>
                        <a14:foregroundMark x1="24423" y1="20000" x2="24423" y2="20000"/>
                        <a14:foregroundMark x1="75577" y1="45714" x2="75577" y2="45714"/>
                        <a14:backgroundMark x1="25212" y1="20000" x2="27500" y2="22000"/>
                        <a14:backgroundMark x1="24231" y1="19143" x2="25212" y2="20000"/>
                        <a14:backgroundMark x1="38077" y1="16857" x2="40000" y2="17714"/>
                        <a14:backgroundMark x1="69423" y1="19143" x2="69231" y2="19143"/>
                        <a14:backgroundMark x1="69327" y1="20000" x2="69038" y2="19143"/>
                        <a14:backgroundMark x1="69423" y1="20286" x2="69327" y2="20000"/>
                        <a14:backgroundMark x1="69001" y1="29429" x2="68077" y2="28286"/>
                        <a14:backgroundMark x1="69231" y1="29714" x2="69001" y2="29429"/>
                        <a14:backgroundMark x1="38654" y1="31143" x2="38654" y2="31143"/>
                        <a14:backgroundMark x1="40192" y1="30857" x2="40192" y2="30857"/>
                        <a14:backgroundMark x1="38077" y1="29143" x2="38077" y2="29143"/>
                        <a14:backgroundMark x1="37885" y1="30286" x2="37885" y2="30286"/>
                        <a14:backgroundMark x1="20769" y1="54571" x2="20769" y2="54571"/>
                        <a14:backgroundMark x1="22308" y1="73429" x2="22308" y2="73429"/>
                        <a14:backgroundMark x1="22692" y1="73429" x2="22308" y2="73143"/>
                        <a14:backgroundMark x1="31538" y1="22857" x2="31154" y2="22571"/>
                        <a14:backgroundMark x1="31538" y1="23714" x2="30962" y2="23429"/>
                        <a14:backgroundMark x1="75192" y1="44000" x2="76346" y2="44286"/>
                      </a14:backgroundRemoval>
                    </a14:imgEffect>
                  </a14:imgLayer>
                </a14:imgProps>
              </a:ext>
              <a:ext uri="{28A0092B-C50C-407E-A947-70E740481C1C}">
                <a14:useLocalDpi xmlns:a14="http://schemas.microsoft.com/office/drawing/2010/main" val="0"/>
              </a:ext>
            </a:extLst>
          </a:blip>
          <a:srcRect l="16096" r="17090" b="14909"/>
          <a:stretch/>
        </p:blipFill>
        <p:spPr bwMode="auto">
          <a:xfrm>
            <a:off x="94888" y="4092315"/>
            <a:ext cx="3164181" cy="2712345"/>
          </a:xfrm>
          <a:prstGeom prst="rect">
            <a:avLst/>
          </a:prstGeom>
          <a:noFill/>
          <a:extLst>
            <a:ext uri="{909E8E84-426E-40DD-AFC4-6F175D3DCCD1}">
              <a14:hiddenFill xmlns:a14="http://schemas.microsoft.com/office/drawing/2010/main">
                <a:solidFill>
                  <a:srgbClr val="FFFFFF"/>
                </a:solidFill>
              </a14:hiddenFill>
            </a:ext>
          </a:extLst>
        </p:spPr>
      </p:pic>
      <p:pic>
        <p:nvPicPr>
          <p:cNvPr id="9" name="Рисунок 8">
            <a:extLst>
              <a:ext uri="{FF2B5EF4-FFF2-40B4-BE49-F238E27FC236}">
                <a16:creationId xmlns:a16="http://schemas.microsoft.com/office/drawing/2014/main" id="{88229A9D-AC0B-6674-B916-C07EC8FA67A3}"/>
              </a:ext>
            </a:extLst>
          </p:cNvPr>
          <p:cNvPicPr>
            <a:picLocks noChangeAspect="1"/>
          </p:cNvPicPr>
          <p:nvPr/>
        </p:nvPicPr>
        <p:blipFill>
          <a:blip r:embed="rId5"/>
          <a:stretch>
            <a:fillRect/>
          </a:stretch>
        </p:blipFill>
        <p:spPr>
          <a:xfrm>
            <a:off x="3986134" y="3892947"/>
            <a:ext cx="6450638" cy="1765300"/>
          </a:xfrm>
          <a:prstGeom prst="rect">
            <a:avLst/>
          </a:prstGeom>
        </p:spPr>
      </p:pic>
    </p:spTree>
    <p:extLst>
      <p:ext uri="{BB962C8B-B14F-4D97-AF65-F5344CB8AC3E}">
        <p14:creationId xmlns:p14="http://schemas.microsoft.com/office/powerpoint/2010/main" val="22623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79103A-7E0F-A503-491C-874CA2A16BC0}"/>
              </a:ext>
            </a:extLst>
          </p:cNvPr>
          <p:cNvSpPr>
            <a:spLocks noGrp="1"/>
          </p:cNvSpPr>
          <p:nvPr>
            <p:ph type="title"/>
          </p:nvPr>
        </p:nvSpPr>
        <p:spPr>
          <a:xfrm>
            <a:off x="2715556" y="1623265"/>
            <a:ext cx="5345877" cy="568610"/>
          </a:xfrm>
        </p:spPr>
        <p:txBody>
          <a:bodyPr rtlCol="0"/>
          <a:lstStyle>
            <a:defPPr>
              <a:defRPr lang="ru-RU"/>
            </a:defPPr>
          </a:lstStyle>
          <a:p>
            <a:pPr rtl="0"/>
            <a:r>
              <a:rPr lang="en-GB" sz="4800" dirty="0"/>
              <a:t>Relevance</a:t>
            </a:r>
            <a:endParaRPr lang="ru-RU" sz="4800" dirty="0"/>
          </a:p>
        </p:txBody>
      </p:sp>
      <p:sp>
        <p:nvSpPr>
          <p:cNvPr id="3" name="Нижний колонтитул 2">
            <a:extLst>
              <a:ext uri="{FF2B5EF4-FFF2-40B4-BE49-F238E27FC236}">
                <a16:creationId xmlns:a16="http://schemas.microsoft.com/office/drawing/2014/main" id="{4E79730E-E638-275F-6C74-85FDCE30C43F}"/>
              </a:ext>
            </a:extLst>
          </p:cNvPr>
          <p:cNvSpPr>
            <a:spLocks noGrp="1"/>
          </p:cNvSpPr>
          <p:nvPr>
            <p:ph type="ftr" sz="quarter" idx="11"/>
          </p:nvPr>
        </p:nvSpPr>
        <p:spPr>
          <a:xfrm>
            <a:off x="411479" y="301752"/>
            <a:ext cx="2837047" cy="274320"/>
          </a:xfrm>
        </p:spPr>
        <p:txBody>
          <a:bodyPr rtlCol="0"/>
          <a:lstStyle>
            <a:defPPr>
              <a:defRPr lang="ru-RU"/>
            </a:defPPr>
          </a:lstStyle>
          <a:p>
            <a:pPr rtl="0"/>
            <a:r>
              <a:rPr lang="en-GB" dirty="0"/>
              <a:t>JINR PROPERTY INVENTORY</a:t>
            </a:r>
            <a:endParaRPr lang="ru-RU" dirty="0"/>
          </a:p>
        </p:txBody>
      </p:sp>
      <p:pic>
        <p:nvPicPr>
          <p:cNvPr id="8" name="Picture 2" descr="Чем полная материальная ответственность работника отличается от ограниченной">
            <a:extLst>
              <a:ext uri="{FF2B5EF4-FFF2-40B4-BE49-F238E27FC236}">
                <a16:creationId xmlns:a16="http://schemas.microsoft.com/office/drawing/2014/main" id="{292C433B-3CE6-41A5-A72E-5261FD6FF86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4000" l="5500" r="94417">
                        <a14:foregroundMark x1="6750" y1="12375" x2="15750" y2="20500"/>
                        <a14:foregroundMark x1="5917" y1="15375" x2="15917" y2="22500"/>
                        <a14:foregroundMark x1="17583" y1="22250" x2="17583" y2="22250"/>
                        <a14:foregroundMark x1="9417" y1="24250" x2="10000" y2="46750"/>
                        <a14:foregroundMark x1="10000" y1="46750" x2="9917" y2="47250"/>
                        <a14:foregroundMark x1="5583" y1="90500" x2="12917" y2="90500"/>
                        <a14:foregroundMark x1="84833" y1="46750" x2="91250" y2="58875"/>
                        <a14:foregroundMark x1="89750" y1="68375" x2="87000" y2="81875"/>
                        <a14:foregroundMark x1="89583" y1="83750" x2="91917" y2="90000"/>
                        <a14:foregroundMark x1="95083" y1="72875" x2="94417" y2="83375"/>
                        <a14:foregroundMark x1="94417" y1="83375" x2="93417" y2="84500"/>
                        <a14:foregroundMark x1="26667" y1="93500" x2="26667" y2="93500"/>
                        <a14:foregroundMark x1="30167" y1="93000" x2="27833" y2="93000"/>
                        <a14:foregroundMark x1="47583" y1="94000" x2="51750" y2="94000"/>
                        <a14:foregroundMark x1="71167" y1="93250" x2="77833" y2="93250"/>
                        <a14:foregroundMark x1="17083" y1="19500" x2="18083" y2="19000"/>
                        <a14:foregroundMark x1="19083" y1="19000" x2="19750" y2="18750"/>
                      </a14:backgroundRemoval>
                    </a14:imgEffect>
                  </a14:imgLayer>
                </a14:imgProps>
              </a:ext>
              <a:ext uri="{28A0092B-C50C-407E-A947-70E740481C1C}">
                <a14:useLocalDpi xmlns:a14="http://schemas.microsoft.com/office/drawing/2010/main" val="0"/>
              </a:ext>
            </a:extLst>
          </a:blip>
          <a:srcRect/>
          <a:stretch>
            <a:fillRect/>
          </a:stretch>
        </p:blipFill>
        <p:spPr bwMode="auto">
          <a:xfrm>
            <a:off x="8658423" y="228065"/>
            <a:ext cx="3637829" cy="2425219"/>
          </a:xfrm>
          <a:prstGeom prst="rect">
            <a:avLst/>
          </a:prstGeom>
          <a:noFill/>
          <a:extLst>
            <a:ext uri="{909E8E84-426E-40DD-AFC4-6F175D3DCCD1}">
              <a14:hiddenFill xmlns:a14="http://schemas.microsoft.com/office/drawing/2010/main">
                <a:solidFill>
                  <a:srgbClr val="FFFFFF"/>
                </a:solidFill>
              </a14:hiddenFill>
            </a:ext>
          </a:extLst>
        </p:spPr>
      </p:pic>
      <p:sp>
        <p:nvSpPr>
          <p:cNvPr id="4" name="Номер слайда 3">
            <a:extLst>
              <a:ext uri="{FF2B5EF4-FFF2-40B4-BE49-F238E27FC236}">
                <a16:creationId xmlns:a16="http://schemas.microsoft.com/office/drawing/2014/main" id="{C0B85CC1-CC9E-26A5-C05A-E64ABEDD931D}"/>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2</a:t>
            </a:fld>
            <a:endParaRPr lang="ru-RU" dirty="0"/>
          </a:p>
        </p:txBody>
      </p:sp>
      <p:sp>
        <p:nvSpPr>
          <p:cNvPr id="5" name="Объект 4">
            <a:extLst>
              <a:ext uri="{FF2B5EF4-FFF2-40B4-BE49-F238E27FC236}">
                <a16:creationId xmlns:a16="http://schemas.microsoft.com/office/drawing/2014/main" id="{DA7A49E4-DCE3-62DE-B6D1-539EBFFFE689}"/>
              </a:ext>
            </a:extLst>
          </p:cNvPr>
          <p:cNvSpPr>
            <a:spLocks noGrp="1"/>
          </p:cNvSpPr>
          <p:nvPr>
            <p:ph idx="1"/>
          </p:nvPr>
        </p:nvSpPr>
        <p:spPr>
          <a:xfrm>
            <a:off x="2001328" y="3161431"/>
            <a:ext cx="9794432" cy="2704532"/>
          </a:xfrm>
        </p:spPr>
        <p:txBody>
          <a:bodyPr vert="horz" lIns="91440" tIns="45720" rIns="91440" bIns="45720" rtlCol="0">
            <a:noAutofit/>
          </a:bodyPr>
          <a:lstStyle>
            <a:defPPr>
              <a:defRPr lang="ru-RU"/>
            </a:defPPr>
          </a:lstStyle>
          <a:p>
            <a:pPr marL="285750" indent="-285750" algn="just" defTabSz="2438400" hangingPunct="0">
              <a:lnSpc>
                <a:spcPct val="150000"/>
              </a:lnSpc>
              <a:spcBef>
                <a:spcPts val="2400"/>
              </a:spcBef>
              <a:spcAft>
                <a:spcPts val="0"/>
              </a:spcAft>
              <a:buFont typeface="Courier New" panose="02070309020205020404" pitchFamily="49" charset="0"/>
              <a:buChar char="o"/>
            </a:pPr>
            <a:r>
              <a:rPr lang="en-GB" sz="1600" dirty="0"/>
              <a:t>The need to comply with the legislation of the JINR location country.</a:t>
            </a:r>
          </a:p>
          <a:p>
            <a:pPr marL="285750" indent="-285750" algn="just" defTabSz="2438400" hangingPunct="0">
              <a:lnSpc>
                <a:spcPct val="150000"/>
              </a:lnSpc>
              <a:spcBef>
                <a:spcPts val="2400"/>
              </a:spcBef>
              <a:spcAft>
                <a:spcPts val="0"/>
              </a:spcAft>
              <a:buFont typeface="Courier New" panose="02070309020205020404" pitchFamily="49" charset="0"/>
              <a:buChar char="o"/>
            </a:pPr>
            <a:r>
              <a:rPr lang="en-GB" sz="1600" dirty="0"/>
              <a:t>Held at the Institute </a:t>
            </a:r>
            <a:r>
              <a:rPr lang="en-US" sz="1600" dirty="0"/>
              <a:t>annually as ordered by the JINR Director</a:t>
            </a:r>
            <a:r>
              <a:rPr lang="ru-RU" sz="1600" dirty="0"/>
              <a:t>.</a:t>
            </a:r>
            <a:endParaRPr lang="en-GB" sz="1600" dirty="0"/>
          </a:p>
          <a:p>
            <a:pPr marL="285750" indent="-285750" algn="just" defTabSz="2438400" hangingPunct="0">
              <a:lnSpc>
                <a:spcPct val="150000"/>
              </a:lnSpc>
              <a:spcBef>
                <a:spcPts val="2400"/>
              </a:spcBef>
              <a:spcAft>
                <a:spcPts val="0"/>
              </a:spcAft>
              <a:buFont typeface="Courier New" panose="02070309020205020404" pitchFamily="49" charset="0"/>
              <a:buChar char="o"/>
            </a:pPr>
            <a:r>
              <a:rPr lang="en-GB" sz="1600" dirty="0"/>
              <a:t>Affects every employee who uses in </a:t>
            </a:r>
            <a:r>
              <a:rPr lang="en-US" sz="1600" dirty="0"/>
              <a:t>their </a:t>
            </a:r>
            <a:r>
              <a:rPr lang="en-GB" sz="1600" dirty="0"/>
              <a:t> activities the material values of the Institute acquired through contributions from JINR member countries (from computers to  installations and other equipment for conducting scientific research).</a:t>
            </a:r>
            <a:endParaRPr lang="ru-RU" sz="1600" dirty="0"/>
          </a:p>
        </p:txBody>
      </p:sp>
    </p:spTree>
    <p:extLst>
      <p:ext uri="{BB962C8B-B14F-4D97-AF65-F5344CB8AC3E}">
        <p14:creationId xmlns:p14="http://schemas.microsoft.com/office/powerpoint/2010/main" val="35517934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53393CE-9363-72CB-FD40-73A65C0DCC57}"/>
              </a:ext>
            </a:extLst>
          </p:cNvPr>
          <p:cNvSpPr>
            <a:spLocks noGrp="1"/>
          </p:cNvSpPr>
          <p:nvPr>
            <p:ph type="title"/>
          </p:nvPr>
        </p:nvSpPr>
        <p:spPr>
          <a:xfrm>
            <a:off x="174953" y="3429000"/>
            <a:ext cx="2781045" cy="1031132"/>
          </a:xfrm>
        </p:spPr>
        <p:txBody>
          <a:bodyPr rtlCol="0"/>
          <a:lstStyle>
            <a:defPPr>
              <a:defRPr lang="ru-RU"/>
            </a:defPPr>
          </a:lstStyle>
          <a:p>
            <a:pPr algn="ctr" rtl="0"/>
            <a:r>
              <a:rPr lang="en-GB" sz="2400" dirty="0"/>
              <a:t>Main Governing </a:t>
            </a:r>
            <a:br>
              <a:rPr lang="en-GB" sz="2400" dirty="0"/>
            </a:br>
            <a:r>
              <a:rPr lang="en-GB" sz="2400" dirty="0"/>
              <a:t>Law</a:t>
            </a:r>
            <a:endParaRPr lang="ru-RU" sz="2400" dirty="0"/>
          </a:p>
        </p:txBody>
      </p:sp>
      <p:sp>
        <p:nvSpPr>
          <p:cNvPr id="12" name="Нижний колонтитул 11">
            <a:extLst>
              <a:ext uri="{FF2B5EF4-FFF2-40B4-BE49-F238E27FC236}">
                <a16:creationId xmlns:a16="http://schemas.microsoft.com/office/drawing/2014/main" id="{0D74F0DD-9277-50B0-68E1-220BA8344883}"/>
              </a:ext>
            </a:extLst>
          </p:cNvPr>
          <p:cNvSpPr>
            <a:spLocks noGrp="1"/>
          </p:cNvSpPr>
          <p:nvPr>
            <p:ph type="ftr" sz="quarter" idx="11"/>
          </p:nvPr>
        </p:nvSpPr>
        <p:spPr>
          <a:xfrm>
            <a:off x="396240" y="301752"/>
            <a:ext cx="2781045" cy="274320"/>
          </a:xfrm>
        </p:spPr>
        <p:txBody>
          <a:bodyPr rtlCol="0"/>
          <a:lstStyle>
            <a:defPPr>
              <a:defRPr lang="ru-RU"/>
            </a:defPPr>
          </a:lstStyle>
          <a:p>
            <a:pPr rtl="0"/>
            <a:r>
              <a:rPr lang="en-GB" dirty="0"/>
              <a:t>JINR PROPERTY INVENTORY</a:t>
            </a:r>
            <a:endParaRPr lang="ru-RU" dirty="0"/>
          </a:p>
        </p:txBody>
      </p:sp>
      <p:sp>
        <p:nvSpPr>
          <p:cNvPr id="3" name="Текст 2">
            <a:extLst>
              <a:ext uri="{FF2B5EF4-FFF2-40B4-BE49-F238E27FC236}">
                <a16:creationId xmlns:a16="http://schemas.microsoft.com/office/drawing/2014/main" id="{FACB5A03-99D2-C953-F227-3E1620258992}"/>
              </a:ext>
            </a:extLst>
          </p:cNvPr>
          <p:cNvSpPr>
            <a:spLocks noGrp="1"/>
          </p:cNvSpPr>
          <p:nvPr>
            <p:ph type="body" sz="quarter" idx="13"/>
          </p:nvPr>
        </p:nvSpPr>
        <p:spPr>
          <a:xfrm>
            <a:off x="5106337" y="620725"/>
            <a:ext cx="5247660" cy="1751772"/>
          </a:xfrm>
        </p:spPr>
        <p:txBody>
          <a:bodyPr rtlCol="0"/>
          <a:lstStyle>
            <a:defPPr>
              <a:defRPr lang="ru-RU"/>
            </a:defPPr>
          </a:lstStyle>
          <a:p>
            <a:pPr algn="ctr"/>
            <a:r>
              <a:rPr lang="en-GB" sz="1800" dirty="0">
                <a:latin typeface="+mn-lt"/>
              </a:rPr>
              <a:t>Federal Law of the Russian Federation </a:t>
            </a:r>
          </a:p>
          <a:p>
            <a:pPr algn="ctr"/>
            <a:r>
              <a:rPr lang="ru-RU" sz="1800" dirty="0">
                <a:latin typeface="+mn-lt"/>
              </a:rPr>
              <a:t>№ 402 </a:t>
            </a:r>
            <a:r>
              <a:rPr lang="en-GB" sz="1800" dirty="0">
                <a:latin typeface="+mn-lt"/>
              </a:rPr>
              <a:t>of </a:t>
            </a:r>
            <a:r>
              <a:rPr lang="ru-RU" sz="1800" dirty="0">
                <a:latin typeface="+mn-lt"/>
              </a:rPr>
              <a:t>06.12.2011</a:t>
            </a:r>
            <a:br>
              <a:rPr lang="ru-RU" sz="1800" dirty="0">
                <a:latin typeface="+mn-lt"/>
              </a:rPr>
            </a:br>
            <a:r>
              <a:rPr lang="ru-RU" sz="1800" dirty="0">
                <a:latin typeface="+mn-lt"/>
              </a:rPr>
              <a:t>(</a:t>
            </a:r>
            <a:r>
              <a:rPr lang="en-GB" sz="1800" dirty="0">
                <a:latin typeface="+mn-lt"/>
              </a:rPr>
              <a:t>as amended on </a:t>
            </a:r>
            <a:r>
              <a:rPr lang="ru-RU" sz="1800" dirty="0">
                <a:latin typeface="+mn-lt"/>
              </a:rPr>
              <a:t>12.12.2023)</a:t>
            </a:r>
          </a:p>
          <a:p>
            <a:pPr algn="ctr"/>
            <a:r>
              <a:rPr lang="en-GB" sz="1800" dirty="0">
                <a:latin typeface="+mn-lt"/>
              </a:rPr>
              <a:t>About </a:t>
            </a:r>
            <a:r>
              <a:rPr lang="en-US" sz="1800" dirty="0"/>
              <a:t>A</a:t>
            </a:r>
            <a:r>
              <a:rPr lang="en-GB" sz="1800" dirty="0" err="1">
                <a:latin typeface="+mn-lt"/>
              </a:rPr>
              <a:t>ccounting</a:t>
            </a:r>
            <a:endParaRPr lang="en-GB" sz="1800" dirty="0">
              <a:latin typeface="+mn-lt"/>
            </a:endParaRPr>
          </a:p>
          <a:p>
            <a:pPr algn="ctr"/>
            <a:endParaRPr lang="en-GB" sz="1800" dirty="0"/>
          </a:p>
          <a:p>
            <a:pPr algn="ctr"/>
            <a:endParaRPr lang="ru-RU" sz="1800" dirty="0">
              <a:latin typeface="+mn-lt"/>
            </a:endParaRPr>
          </a:p>
        </p:txBody>
      </p:sp>
      <p:sp>
        <p:nvSpPr>
          <p:cNvPr id="4" name="Текст 3">
            <a:extLst>
              <a:ext uri="{FF2B5EF4-FFF2-40B4-BE49-F238E27FC236}">
                <a16:creationId xmlns:a16="http://schemas.microsoft.com/office/drawing/2014/main" id="{59013870-8786-7090-C9CF-E1E30DC7B922}"/>
              </a:ext>
            </a:extLst>
          </p:cNvPr>
          <p:cNvSpPr>
            <a:spLocks noGrp="1"/>
          </p:cNvSpPr>
          <p:nvPr>
            <p:ph type="body" sz="quarter" idx="14"/>
          </p:nvPr>
        </p:nvSpPr>
        <p:spPr>
          <a:xfrm>
            <a:off x="5446004" y="2558302"/>
            <a:ext cx="4568326" cy="387547"/>
          </a:xfrm>
        </p:spPr>
        <p:txBody>
          <a:bodyPr rtlCol="0"/>
          <a:lstStyle>
            <a:defPPr>
              <a:defRPr lang="ru-RU"/>
            </a:defPPr>
          </a:lstStyle>
          <a:p>
            <a:pPr algn="just"/>
            <a:r>
              <a:rPr lang="en-GB" sz="1600" b="1" dirty="0"/>
              <a:t>Article 11. Inventory of assets and liabilities</a:t>
            </a:r>
            <a:endParaRPr lang="ru-RU" sz="1600" b="1" dirty="0"/>
          </a:p>
        </p:txBody>
      </p:sp>
      <p:sp>
        <p:nvSpPr>
          <p:cNvPr id="13" name="Номер слайда 12">
            <a:extLst>
              <a:ext uri="{FF2B5EF4-FFF2-40B4-BE49-F238E27FC236}">
                <a16:creationId xmlns:a16="http://schemas.microsoft.com/office/drawing/2014/main" id="{CB0BAE21-4E4A-BE6E-EE84-D535446B94CD}"/>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3</a:t>
            </a:fld>
            <a:endParaRPr lang="ru-RU" dirty="0"/>
          </a:p>
        </p:txBody>
      </p:sp>
      <p:pic>
        <p:nvPicPr>
          <p:cNvPr id="7" name="Picture 2" descr="Федеральный Закон 99-ФЗ (Последняя редакция. 18.02.2020)">
            <a:extLst>
              <a:ext uri="{FF2B5EF4-FFF2-40B4-BE49-F238E27FC236}">
                <a16:creationId xmlns:a16="http://schemas.microsoft.com/office/drawing/2014/main" id="{787BDFD1-2C2B-70F7-5719-55F5B1D11DA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261"/>
          <a:stretch/>
        </p:blipFill>
        <p:spPr bwMode="auto">
          <a:xfrm>
            <a:off x="473537" y="786894"/>
            <a:ext cx="2183879" cy="1986331"/>
          </a:xfrm>
          <a:prstGeom prst="rect">
            <a:avLst/>
          </a:prstGeom>
          <a:noFill/>
          <a:extLst>
            <a:ext uri="{909E8E84-426E-40DD-AFC4-6F175D3DCCD1}">
              <a14:hiddenFill xmlns:a14="http://schemas.microsoft.com/office/drawing/2010/main">
                <a:solidFill>
                  <a:srgbClr val="FFFFFF"/>
                </a:solidFill>
              </a14:hiddenFill>
            </a:ext>
          </a:extLst>
        </p:spPr>
      </p:pic>
      <p:sp>
        <p:nvSpPr>
          <p:cNvPr id="11" name="Текст 10">
            <a:extLst>
              <a:ext uri="{FF2B5EF4-FFF2-40B4-BE49-F238E27FC236}">
                <a16:creationId xmlns:a16="http://schemas.microsoft.com/office/drawing/2014/main" id="{2D8B573D-C416-4C78-00B0-C484507B6C39}"/>
              </a:ext>
            </a:extLst>
          </p:cNvPr>
          <p:cNvSpPr>
            <a:spLocks noGrp="1"/>
          </p:cNvSpPr>
          <p:nvPr>
            <p:ph type="body" sz="quarter" idx="16"/>
          </p:nvPr>
        </p:nvSpPr>
        <p:spPr>
          <a:xfrm>
            <a:off x="3443288" y="3429000"/>
            <a:ext cx="8573759" cy="3000375"/>
          </a:xfrm>
        </p:spPr>
        <p:txBody>
          <a:bodyPr/>
          <a:lstStyle/>
          <a:p>
            <a:pPr marL="0" indent="0" algn="just">
              <a:buNone/>
            </a:pPr>
            <a:r>
              <a:rPr lang="ru-RU" sz="1400" dirty="0"/>
              <a:t>1. </a:t>
            </a:r>
            <a:r>
              <a:rPr lang="en-GB" sz="1400" dirty="0"/>
              <a:t>Assets and liabilities are subject to </a:t>
            </a:r>
            <a:r>
              <a:rPr lang="en-GB" sz="1400" u="sng" dirty="0"/>
              <a:t>inventory</a:t>
            </a:r>
            <a:r>
              <a:rPr lang="en-GB" sz="1400" dirty="0"/>
              <a:t>.</a:t>
            </a:r>
          </a:p>
          <a:p>
            <a:pPr marL="0" indent="0" algn="just">
              <a:buNone/>
            </a:pPr>
            <a:r>
              <a:rPr lang="ru-RU" sz="1400" dirty="0"/>
              <a:t>2. </a:t>
            </a:r>
            <a:r>
              <a:rPr lang="en-GB" sz="1400" dirty="0"/>
              <a:t>During the inventory, the actual presence of the relevant objects is revealed, which is compared with the data of the accounting registers.</a:t>
            </a:r>
          </a:p>
          <a:p>
            <a:pPr marL="0" indent="0" algn="just">
              <a:buNone/>
            </a:pPr>
            <a:r>
              <a:rPr lang="ru-RU" sz="1400" dirty="0"/>
              <a:t>3. </a:t>
            </a:r>
            <a:r>
              <a:rPr lang="en-GB" sz="1400" dirty="0"/>
              <a:t>The cases, timing and procedure for conducting an inventory, as well as the list of objects subject to inventory, are determined by the economic entity, with the exception of the mandatory inventory. Mandatory inventory is established by </a:t>
            </a:r>
            <a:r>
              <a:rPr lang="en-GB" sz="1400" u="sng" dirty="0"/>
              <a:t>the legislation of the Russian Federation</a:t>
            </a:r>
            <a:r>
              <a:rPr lang="en-GB" sz="1400" dirty="0"/>
              <a:t>, federal and industry standards.</a:t>
            </a:r>
          </a:p>
          <a:p>
            <a:pPr marL="0" indent="0" algn="just">
              <a:buNone/>
            </a:pPr>
            <a:r>
              <a:rPr lang="ru-RU" sz="1400" dirty="0"/>
              <a:t>4. </a:t>
            </a:r>
            <a:r>
              <a:rPr lang="en-GB" sz="1400" u="sng" dirty="0"/>
              <a:t>Discrepancies</a:t>
            </a:r>
            <a:r>
              <a:rPr lang="en-GB" sz="1400" dirty="0"/>
              <a:t> identified during the inventory between the actual availability of objects and the data of the accounting registers are subject to registration in accounting in the reporting period to which the date as of which the inventory was carried out relates.</a:t>
            </a:r>
            <a:endParaRPr lang="ru-RU" sz="1400" dirty="0"/>
          </a:p>
        </p:txBody>
      </p:sp>
    </p:spTree>
    <p:extLst>
      <p:ext uri="{BB962C8B-B14F-4D97-AF65-F5344CB8AC3E}">
        <p14:creationId xmlns:p14="http://schemas.microsoft.com/office/powerpoint/2010/main" val="4122396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id="{B67FFDEB-FAF8-490B-A1AD-720391C17337}"/>
              </a:ext>
            </a:extLst>
          </p:cNvPr>
          <p:cNvSpPr>
            <a:spLocks noGrp="1"/>
          </p:cNvSpPr>
          <p:nvPr>
            <p:ph type="title"/>
          </p:nvPr>
        </p:nvSpPr>
        <p:spPr>
          <a:xfrm>
            <a:off x="1642427" y="834229"/>
            <a:ext cx="8907145" cy="354110"/>
          </a:xfrm>
        </p:spPr>
        <p:txBody>
          <a:bodyPr/>
          <a:lstStyle/>
          <a:p>
            <a:pPr algn="ctr"/>
            <a:r>
              <a:rPr lang="en-GB" sz="2000" dirty="0"/>
              <a:t>The main local inventory document at JINR</a:t>
            </a:r>
            <a:endParaRPr lang="ru-RU" sz="2000" dirty="0"/>
          </a:p>
        </p:txBody>
      </p:sp>
      <p:sp>
        <p:nvSpPr>
          <p:cNvPr id="2" name="Нижний колонтитул 1">
            <a:extLst>
              <a:ext uri="{FF2B5EF4-FFF2-40B4-BE49-F238E27FC236}">
                <a16:creationId xmlns:a16="http://schemas.microsoft.com/office/drawing/2014/main" id="{22A208A2-54D7-4CC8-9A19-DB144D0A5A43}"/>
              </a:ext>
            </a:extLst>
          </p:cNvPr>
          <p:cNvSpPr>
            <a:spLocks noGrp="1"/>
          </p:cNvSpPr>
          <p:nvPr>
            <p:ph type="ftr" sz="quarter" idx="11"/>
          </p:nvPr>
        </p:nvSpPr>
        <p:spPr>
          <a:xfrm>
            <a:off x="396240" y="301752"/>
            <a:ext cx="2836545" cy="274320"/>
          </a:xfrm>
        </p:spPr>
        <p:txBody>
          <a:body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C819D46F-1A6A-4E9B-A6EA-F7A000709604}"/>
              </a:ext>
            </a:extLst>
          </p:cNvPr>
          <p:cNvSpPr>
            <a:spLocks noGrp="1"/>
          </p:cNvSpPr>
          <p:nvPr>
            <p:ph type="sldNum" sz="quarter" idx="12"/>
          </p:nvPr>
        </p:nvSpPr>
        <p:spPr/>
        <p:txBody>
          <a:bodyPr/>
          <a:lstStyle/>
          <a:p>
            <a:pPr rtl="0"/>
            <a:fld id="{5BFCF61C-3B18-4C03-8326-CC3B32D710C9}" type="slidenum">
              <a:rPr lang="ru-RU" noProof="0" smtClean="0"/>
              <a:pPr rtl="0"/>
              <a:t>4</a:t>
            </a:fld>
            <a:endParaRPr lang="ru-RU" noProof="0"/>
          </a:p>
        </p:txBody>
      </p:sp>
      <p:pic>
        <p:nvPicPr>
          <p:cNvPr id="12" name="Снимок экрана 2024-03-28 в 23.21.23.png" descr="Снимок экрана 2024-03-28 в 23.21.23.png">
            <a:extLst>
              <a:ext uri="{FF2B5EF4-FFF2-40B4-BE49-F238E27FC236}">
                <a16:creationId xmlns:a16="http://schemas.microsoft.com/office/drawing/2014/main" id="{9EF28187-AD00-4B89-9285-2652EFEFB888}"/>
              </a:ext>
            </a:extLst>
          </p:cNvPr>
          <p:cNvPicPr>
            <a:picLocks noChangeAspect="1"/>
          </p:cNvPicPr>
          <p:nvPr/>
        </p:nvPicPr>
        <p:blipFill rotWithShape="1">
          <a:blip r:embed="rId2"/>
          <a:srcRect l="785" t="-1" r="785" b="213"/>
          <a:stretch/>
        </p:blipFill>
        <p:spPr>
          <a:xfrm>
            <a:off x="1447975" y="1446497"/>
            <a:ext cx="3569620" cy="5041171"/>
          </a:xfrm>
          <a:prstGeom prst="rect">
            <a:avLst/>
          </a:prstGeom>
          <a:ln w="12700">
            <a:miter lim="400000"/>
          </a:ln>
        </p:spPr>
      </p:pic>
      <p:pic>
        <p:nvPicPr>
          <p:cNvPr id="13" name="Рисунок 12">
            <a:extLst>
              <a:ext uri="{FF2B5EF4-FFF2-40B4-BE49-F238E27FC236}">
                <a16:creationId xmlns:a16="http://schemas.microsoft.com/office/drawing/2014/main" id="{651C39B8-4930-4300-BFB9-55E1342C4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673" y="2239533"/>
            <a:ext cx="5289352" cy="3926190"/>
          </a:xfrm>
          <a:prstGeom prst="rect">
            <a:avLst/>
          </a:prstGeom>
        </p:spPr>
      </p:pic>
      <p:sp>
        <p:nvSpPr>
          <p:cNvPr id="4" name="Прямоугольник 3">
            <a:extLst>
              <a:ext uri="{FF2B5EF4-FFF2-40B4-BE49-F238E27FC236}">
                <a16:creationId xmlns:a16="http://schemas.microsoft.com/office/drawing/2014/main" id="{D6FBAEE5-26ED-40FE-A894-23B1A47B2990}"/>
              </a:ext>
            </a:extLst>
          </p:cNvPr>
          <p:cNvSpPr/>
          <p:nvPr/>
        </p:nvSpPr>
        <p:spPr>
          <a:xfrm>
            <a:off x="5754942" y="3236702"/>
            <a:ext cx="4794630" cy="566009"/>
          </a:xfrm>
          <a:prstGeom prst="rect">
            <a:avLst/>
          </a:prstGeom>
          <a:solidFill>
            <a:schemeClr val="accent1">
              <a:lumMod val="60000"/>
              <a:lumOff val="40000"/>
              <a:alpha val="50000"/>
            </a:schemeClr>
          </a:solidFill>
          <a:ln>
            <a:noFill/>
          </a:ln>
          <a:effectLst>
            <a:softEdge rad="25400"/>
          </a:effectLst>
        </p:spPr>
        <p:style>
          <a:lnRef idx="0">
            <a:scrgbClr r="0" g="0" b="0"/>
          </a:lnRef>
          <a:fillRef idx="0">
            <a:scrgbClr r="0" g="0" b="0"/>
          </a:fillRef>
          <a:effectRef idx="0">
            <a:scrgbClr r="0" g="0" b="0"/>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81633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291133-2B2D-CB5C-25A3-A6BBC6AC48F6}"/>
              </a:ext>
            </a:extLst>
          </p:cNvPr>
          <p:cNvSpPr>
            <a:spLocks noGrp="1"/>
          </p:cNvSpPr>
          <p:nvPr>
            <p:ph type="title"/>
          </p:nvPr>
        </p:nvSpPr>
        <p:spPr>
          <a:xfrm>
            <a:off x="2733674" y="1796880"/>
            <a:ext cx="6410326" cy="575321"/>
          </a:xfrm>
        </p:spPr>
        <p:txBody>
          <a:bodyPr rtlCol="0"/>
          <a:lstStyle>
            <a:defPPr>
              <a:defRPr lang="ru-RU"/>
            </a:defPPr>
          </a:lstStyle>
          <a:p>
            <a:pPr rtl="0"/>
            <a:r>
              <a:rPr lang="en-GB" sz="3200" dirty="0"/>
              <a:t>The concept of inventory</a:t>
            </a:r>
            <a:br>
              <a:rPr lang="ru-RU" sz="3200" dirty="0"/>
            </a:br>
            <a:endParaRPr lang="ru-RU" sz="3200" dirty="0"/>
          </a:p>
        </p:txBody>
      </p:sp>
      <p:sp>
        <p:nvSpPr>
          <p:cNvPr id="10" name="Нижний колонтитул 9">
            <a:extLst>
              <a:ext uri="{FF2B5EF4-FFF2-40B4-BE49-F238E27FC236}">
                <a16:creationId xmlns:a16="http://schemas.microsoft.com/office/drawing/2014/main" id="{15C361D4-2114-E276-681B-0EDACAD8E3D4}"/>
              </a:ext>
            </a:extLst>
          </p:cNvPr>
          <p:cNvSpPr>
            <a:spLocks noGrp="1"/>
          </p:cNvSpPr>
          <p:nvPr>
            <p:ph type="ftr" sz="quarter" idx="11"/>
          </p:nvPr>
        </p:nvSpPr>
        <p:spPr>
          <a:xfrm>
            <a:off x="411479" y="301752"/>
            <a:ext cx="2788921" cy="274320"/>
          </a:xfrm>
        </p:spPr>
        <p:txBody>
          <a:bodyPr rtlCol="0"/>
          <a:lstStyle>
            <a:defPPr>
              <a:defRPr lang="ru-RU"/>
            </a:defPPr>
          </a:lstStyle>
          <a:p>
            <a:pPr rtl="0"/>
            <a:r>
              <a:rPr lang="en-GB" dirty="0"/>
              <a:t>JINR PROPERTY INVENTORY</a:t>
            </a:r>
            <a:endParaRPr lang="ru-RU" dirty="0"/>
          </a:p>
        </p:txBody>
      </p:sp>
      <p:sp>
        <p:nvSpPr>
          <p:cNvPr id="4" name="Текст 3">
            <a:extLst>
              <a:ext uri="{FF2B5EF4-FFF2-40B4-BE49-F238E27FC236}">
                <a16:creationId xmlns:a16="http://schemas.microsoft.com/office/drawing/2014/main" id="{C86737C8-4322-77C9-4E34-94E5EE136DBC}"/>
              </a:ext>
            </a:extLst>
          </p:cNvPr>
          <p:cNvSpPr>
            <a:spLocks noGrp="1"/>
          </p:cNvSpPr>
          <p:nvPr>
            <p:ph type="body" sz="quarter" idx="15"/>
          </p:nvPr>
        </p:nvSpPr>
        <p:spPr>
          <a:xfrm>
            <a:off x="640032" y="3400424"/>
            <a:ext cx="5120736" cy="3155824"/>
          </a:xfrm>
        </p:spPr>
        <p:txBody>
          <a:bodyPr rtlCol="0"/>
          <a:lstStyle>
            <a:defPPr>
              <a:defRPr lang="ru-RU"/>
            </a:defPPr>
          </a:lstStyle>
          <a:p>
            <a:pPr marL="0" marR="0" indent="0" algn="just" defTabSz="2438400" rtl="0" fontAlgn="auto" latinLnBrk="0" hangingPunct="0">
              <a:spcBef>
                <a:spcPts val="2400"/>
              </a:spcBef>
              <a:spcAft>
                <a:spcPts val="0"/>
              </a:spcAft>
              <a:buClrTx/>
              <a:buSzTx/>
              <a:buFontTx/>
              <a:buNone/>
              <a:tabLst/>
            </a:pPr>
            <a:r>
              <a:rPr lang="en-GB" dirty="0"/>
              <a:t>1.2 </a:t>
            </a:r>
            <a:r>
              <a:rPr lang="en-GB" u="sng" dirty="0"/>
              <a:t>Inventory</a:t>
            </a:r>
            <a:r>
              <a:rPr lang="en-GB" dirty="0"/>
              <a:t> is understood as verification of property and financial obligations by calculating, describing, measuring, evaluating, comparing the data obtained in kind and/or in value with current accounting data in order to identify the actual presence of property, compare the actual presence of property with accounting data and verify the completeness of the reflection of obligations in accounting.</a:t>
            </a:r>
            <a:endParaRPr lang="ru-RU" dirty="0"/>
          </a:p>
        </p:txBody>
      </p:sp>
      <p:sp>
        <p:nvSpPr>
          <p:cNvPr id="5" name="Текст 4">
            <a:extLst>
              <a:ext uri="{FF2B5EF4-FFF2-40B4-BE49-F238E27FC236}">
                <a16:creationId xmlns:a16="http://schemas.microsoft.com/office/drawing/2014/main" id="{EEAACD48-B184-C932-E41F-216DF4C1A5BF}"/>
              </a:ext>
            </a:extLst>
          </p:cNvPr>
          <p:cNvSpPr>
            <a:spLocks noGrp="1"/>
          </p:cNvSpPr>
          <p:nvPr>
            <p:ph type="body" sz="quarter" idx="16"/>
          </p:nvPr>
        </p:nvSpPr>
        <p:spPr>
          <a:xfrm>
            <a:off x="6096000" y="3429000"/>
            <a:ext cx="4951283" cy="797919"/>
          </a:xfrm>
        </p:spPr>
        <p:txBody>
          <a:bodyPr rtlCol="0"/>
          <a:lstStyle>
            <a:defPPr>
              <a:defRPr lang="ru-RU"/>
            </a:defPPr>
          </a:lstStyle>
          <a:p>
            <a:pPr marL="0" indent="0" algn="just" rtl="0">
              <a:buNone/>
            </a:pPr>
            <a:r>
              <a:rPr lang="en-GB" dirty="0"/>
              <a:t>1.3. </a:t>
            </a:r>
            <a:r>
              <a:rPr lang="en-GB" u="sng" dirty="0"/>
              <a:t>All property</a:t>
            </a:r>
            <a:r>
              <a:rPr lang="en-GB" dirty="0"/>
              <a:t>, regardless of its location, and all types of financial obligations </a:t>
            </a:r>
            <a:r>
              <a:rPr lang="en-GB" u="sng" dirty="0"/>
              <a:t>are subject to inventory</a:t>
            </a:r>
            <a:r>
              <a:rPr lang="en-GB" dirty="0"/>
              <a:t>.</a:t>
            </a:r>
            <a:endParaRPr lang="ru-RU" dirty="0"/>
          </a:p>
        </p:txBody>
      </p:sp>
      <p:sp>
        <p:nvSpPr>
          <p:cNvPr id="11" name="Номер слайда 10">
            <a:extLst>
              <a:ext uri="{FF2B5EF4-FFF2-40B4-BE49-F238E27FC236}">
                <a16:creationId xmlns:a16="http://schemas.microsoft.com/office/drawing/2014/main" id="{F8FC4DAD-8F22-40DC-8133-22BF52217FB8}"/>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5</a:t>
            </a:fld>
            <a:endParaRPr lang="ru-RU"/>
          </a:p>
        </p:txBody>
      </p:sp>
      <p:sp>
        <p:nvSpPr>
          <p:cNvPr id="7" name="Подзаголовок слайда">
            <a:extLst>
              <a:ext uri="{FF2B5EF4-FFF2-40B4-BE49-F238E27FC236}">
                <a16:creationId xmlns:a16="http://schemas.microsoft.com/office/drawing/2014/main" id="{3E2F1C2E-E394-6BED-F256-A36DCD5857F3}"/>
              </a:ext>
            </a:extLst>
          </p:cNvPr>
          <p:cNvSpPr txBox="1">
            <a:spLocks/>
          </p:cNvSpPr>
          <p:nvPr/>
        </p:nvSpPr>
        <p:spPr>
          <a:xfrm>
            <a:off x="1187195" y="2464360"/>
            <a:ext cx="9433179" cy="42361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ru-RU"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pPr marL="0" indent="0">
              <a:buNone/>
            </a:pPr>
            <a:r>
              <a:rPr lang="en-GB" sz="1600" dirty="0">
                <a:solidFill>
                  <a:schemeClr val="bg1"/>
                </a:solidFill>
              </a:rPr>
              <a:t>(According to the Instructions for conducting an inventory property and financial obligations at JINR)</a:t>
            </a:r>
            <a:endParaRPr lang="ru-RU" sz="1600" dirty="0">
              <a:solidFill>
                <a:schemeClr val="bg1"/>
              </a:solidFill>
            </a:endParaRPr>
          </a:p>
        </p:txBody>
      </p:sp>
      <p:pic>
        <p:nvPicPr>
          <p:cNvPr id="12" name="Picture 2" descr="Для чего нужна инвентаризация компьютеров? - IT Business Solutions -  эффективные решения для автоматизации бизнеса">
            <a:extLst>
              <a:ext uri="{FF2B5EF4-FFF2-40B4-BE49-F238E27FC236}">
                <a16:creationId xmlns:a16="http://schemas.microsoft.com/office/drawing/2014/main" id="{2E613E28-D514-04DB-C790-D01C8E1254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3276" y="4168331"/>
            <a:ext cx="3586224" cy="2689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26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F5010AA-DDBA-D5A2-A34D-69E21671333A}"/>
              </a:ext>
            </a:extLst>
          </p:cNvPr>
          <p:cNvSpPr>
            <a:spLocks noGrp="1"/>
          </p:cNvSpPr>
          <p:nvPr>
            <p:ph type="title"/>
          </p:nvPr>
        </p:nvSpPr>
        <p:spPr>
          <a:xfrm>
            <a:off x="12503" y="1058787"/>
            <a:ext cx="12179497" cy="553070"/>
          </a:xfrm>
        </p:spPr>
        <p:txBody>
          <a:bodyPr rtlCol="0"/>
          <a:lstStyle>
            <a:defPPr>
              <a:defRPr lang="ru-RU"/>
            </a:defPPr>
          </a:lstStyle>
          <a:p>
            <a:pPr algn="ctr" rtl="0"/>
            <a:r>
              <a:rPr lang="en-GB" sz="3200" dirty="0"/>
              <a:t>Objects to be inventoried</a:t>
            </a:r>
            <a:endParaRPr lang="ru-RU" sz="3200" dirty="0"/>
          </a:p>
        </p:txBody>
      </p:sp>
      <p:sp>
        <p:nvSpPr>
          <p:cNvPr id="12" name="Нижний колонтитул 11">
            <a:extLst>
              <a:ext uri="{FF2B5EF4-FFF2-40B4-BE49-F238E27FC236}">
                <a16:creationId xmlns:a16="http://schemas.microsoft.com/office/drawing/2014/main" id="{E9C9137C-4C2A-3985-8399-B6159A8C5A3E}"/>
              </a:ext>
            </a:extLst>
          </p:cNvPr>
          <p:cNvSpPr>
            <a:spLocks noGrp="1"/>
          </p:cNvSpPr>
          <p:nvPr>
            <p:ph type="ftr" sz="quarter" idx="11"/>
          </p:nvPr>
        </p:nvSpPr>
        <p:spPr>
          <a:xfrm>
            <a:off x="396240" y="368268"/>
            <a:ext cx="2788920" cy="141287"/>
          </a:xfrm>
        </p:spPr>
        <p:txBody>
          <a:bodyPr rtlCol="0"/>
          <a:lstStyle>
            <a:defPPr>
              <a:defRPr lang="ru-RU"/>
            </a:defPPr>
          </a:lstStyle>
          <a:p>
            <a:pPr rtl="0"/>
            <a:r>
              <a:rPr lang="en-GB" dirty="0"/>
              <a:t>JINR PROPERTY INVENTORY</a:t>
            </a:r>
            <a:endParaRPr lang="ru-RU" dirty="0"/>
          </a:p>
        </p:txBody>
      </p:sp>
      <p:sp>
        <p:nvSpPr>
          <p:cNvPr id="13" name="Номер слайда 12">
            <a:extLst>
              <a:ext uri="{FF2B5EF4-FFF2-40B4-BE49-F238E27FC236}">
                <a16:creationId xmlns:a16="http://schemas.microsoft.com/office/drawing/2014/main" id="{89804E48-D44D-C8A3-0944-D89136753D97}"/>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t>6</a:t>
            </a:fld>
            <a:endParaRPr lang="ru-RU"/>
          </a:p>
        </p:txBody>
      </p:sp>
      <p:grpSp>
        <p:nvGrpSpPr>
          <p:cNvPr id="14" name="Группа 13">
            <a:extLst>
              <a:ext uri="{FF2B5EF4-FFF2-40B4-BE49-F238E27FC236}">
                <a16:creationId xmlns:a16="http://schemas.microsoft.com/office/drawing/2014/main" id="{F8AFB675-25BA-FA95-2338-E44856849EC3}"/>
              </a:ext>
            </a:extLst>
          </p:cNvPr>
          <p:cNvGrpSpPr/>
          <p:nvPr/>
        </p:nvGrpSpPr>
        <p:grpSpPr>
          <a:xfrm>
            <a:off x="687774" y="2627884"/>
            <a:ext cx="7091413" cy="3968886"/>
            <a:chOff x="5942251" y="5028572"/>
            <a:chExt cx="7920678" cy="9401822"/>
          </a:xfrm>
        </p:grpSpPr>
        <p:sp>
          <p:nvSpPr>
            <p:cNvPr id="18" name="Прямоугольник: скругленные углы 4">
              <a:extLst>
                <a:ext uri="{FF2B5EF4-FFF2-40B4-BE49-F238E27FC236}">
                  <a16:creationId xmlns:a16="http://schemas.microsoft.com/office/drawing/2014/main" id="{031B51C8-C41E-5614-F81D-5FC480BC6AB0}"/>
                </a:ext>
              </a:extLst>
            </p:cNvPr>
            <p:cNvSpPr/>
            <p:nvPr/>
          </p:nvSpPr>
          <p:spPr>
            <a:xfrm>
              <a:off x="5942251" y="5028572"/>
              <a:ext cx="7920678" cy="1708542"/>
            </a:xfrm>
            <a:prstGeom prst="roundRect">
              <a:avLst>
                <a:gd name="adj" fmla="val 10000"/>
              </a:avLst>
            </a:prstGeom>
            <a:solidFill>
              <a:schemeClr val="accent4">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ru-RU" sz="1600" dirty="0">
                <a:latin typeface="Arial (Основной текст)"/>
              </a:endParaRPr>
            </a:p>
          </p:txBody>
        </p:sp>
        <p:sp>
          <p:nvSpPr>
            <p:cNvPr id="19" name="Полилиния: фигура 6">
              <a:extLst>
                <a:ext uri="{FF2B5EF4-FFF2-40B4-BE49-F238E27FC236}">
                  <a16:creationId xmlns:a16="http://schemas.microsoft.com/office/drawing/2014/main" id="{EDD18142-5830-58C4-E332-65E5743F661C}"/>
                </a:ext>
              </a:extLst>
            </p:cNvPr>
            <p:cNvSpPr/>
            <p:nvPr/>
          </p:nvSpPr>
          <p:spPr>
            <a:xfrm>
              <a:off x="6159166" y="6733885"/>
              <a:ext cx="2358280" cy="7675177"/>
            </a:xfrm>
            <a:custGeom>
              <a:avLst/>
              <a:gdLst>
                <a:gd name="connsiteX0" fmla="*/ 372725 w 3549764"/>
                <a:gd name="connsiteY0" fmla="*/ 0 h 3996165"/>
                <a:gd name="connsiteX1" fmla="*/ 3177039 w 3549764"/>
                <a:gd name="connsiteY1" fmla="*/ 0 h 3996165"/>
                <a:gd name="connsiteX2" fmla="*/ 3549764 w 3549764"/>
                <a:gd name="connsiteY2" fmla="*/ 372725 h 3996165"/>
                <a:gd name="connsiteX3" fmla="*/ 3549764 w 3549764"/>
                <a:gd name="connsiteY3" fmla="*/ 3996165 h 3996165"/>
                <a:gd name="connsiteX4" fmla="*/ 3549764 w 3549764"/>
                <a:gd name="connsiteY4" fmla="*/ 3996165 h 3996165"/>
                <a:gd name="connsiteX5" fmla="*/ 0 w 3549764"/>
                <a:gd name="connsiteY5" fmla="*/ 3996165 h 3996165"/>
                <a:gd name="connsiteX6" fmla="*/ 0 w 3549764"/>
                <a:gd name="connsiteY6" fmla="*/ 3996165 h 3996165"/>
                <a:gd name="connsiteX7" fmla="*/ 0 w 3549764"/>
                <a:gd name="connsiteY7" fmla="*/ 372725 h 3996165"/>
                <a:gd name="connsiteX8" fmla="*/ 372725 w 3549764"/>
                <a:gd name="connsiteY8" fmla="*/ 0 h 39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764" h="3996165">
                  <a:moveTo>
                    <a:pt x="3177039" y="3996165"/>
                  </a:moveTo>
                  <a:lnTo>
                    <a:pt x="372725" y="3996165"/>
                  </a:lnTo>
                  <a:cubicBezTo>
                    <a:pt x="166875" y="3996165"/>
                    <a:pt x="0" y="3829290"/>
                    <a:pt x="0" y="3623440"/>
                  </a:cubicBezTo>
                  <a:lnTo>
                    <a:pt x="0" y="0"/>
                  </a:lnTo>
                  <a:lnTo>
                    <a:pt x="0" y="0"/>
                  </a:lnTo>
                  <a:lnTo>
                    <a:pt x="3549764" y="0"/>
                  </a:lnTo>
                  <a:lnTo>
                    <a:pt x="3549764" y="0"/>
                  </a:lnTo>
                  <a:lnTo>
                    <a:pt x="3549764" y="3623440"/>
                  </a:lnTo>
                  <a:cubicBezTo>
                    <a:pt x="3549764" y="3829290"/>
                    <a:pt x="3382889" y="3996165"/>
                    <a:pt x="3177039" y="3996165"/>
                  </a:cubicBez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447" tIns="462281" rIns="571448" bIns="571447" numCol="1" spcCol="1270" anchor="t" anchorCtr="0">
              <a:noAutofit/>
            </a:bodyPr>
            <a:lstStyle/>
            <a:p>
              <a:pPr marL="0" lvl="0" indent="0" algn="ctr" defTabSz="2889250">
                <a:lnSpc>
                  <a:spcPct val="90000"/>
                </a:lnSpc>
                <a:spcBef>
                  <a:spcPct val="0"/>
                </a:spcBef>
                <a:spcAft>
                  <a:spcPct val="35000"/>
                </a:spcAft>
                <a:buNone/>
              </a:pPr>
              <a:endParaRPr lang="ru-RU" sz="1600" kern="1200" dirty="0">
                <a:latin typeface="Arial (Основной текст)"/>
              </a:endParaRPr>
            </a:p>
          </p:txBody>
        </p:sp>
        <p:sp>
          <p:nvSpPr>
            <p:cNvPr id="20" name="Полилиния: фигура 8">
              <a:extLst>
                <a:ext uri="{FF2B5EF4-FFF2-40B4-BE49-F238E27FC236}">
                  <a16:creationId xmlns:a16="http://schemas.microsoft.com/office/drawing/2014/main" id="{D7149D7D-38CA-BD99-38BD-8FCEB6C0DCFC}"/>
                </a:ext>
              </a:extLst>
            </p:cNvPr>
            <p:cNvSpPr/>
            <p:nvPr/>
          </p:nvSpPr>
          <p:spPr>
            <a:xfrm>
              <a:off x="8708118" y="6755217"/>
              <a:ext cx="2412589" cy="7675177"/>
            </a:xfrm>
            <a:custGeom>
              <a:avLst/>
              <a:gdLst>
                <a:gd name="connsiteX0" fmla="*/ 372725 w 3549764"/>
                <a:gd name="connsiteY0" fmla="*/ 0 h 3996165"/>
                <a:gd name="connsiteX1" fmla="*/ 3177039 w 3549764"/>
                <a:gd name="connsiteY1" fmla="*/ 0 h 3996165"/>
                <a:gd name="connsiteX2" fmla="*/ 3549764 w 3549764"/>
                <a:gd name="connsiteY2" fmla="*/ 372725 h 3996165"/>
                <a:gd name="connsiteX3" fmla="*/ 3549764 w 3549764"/>
                <a:gd name="connsiteY3" fmla="*/ 3996165 h 3996165"/>
                <a:gd name="connsiteX4" fmla="*/ 3549764 w 3549764"/>
                <a:gd name="connsiteY4" fmla="*/ 3996165 h 3996165"/>
                <a:gd name="connsiteX5" fmla="*/ 0 w 3549764"/>
                <a:gd name="connsiteY5" fmla="*/ 3996165 h 3996165"/>
                <a:gd name="connsiteX6" fmla="*/ 0 w 3549764"/>
                <a:gd name="connsiteY6" fmla="*/ 3996165 h 3996165"/>
                <a:gd name="connsiteX7" fmla="*/ 0 w 3549764"/>
                <a:gd name="connsiteY7" fmla="*/ 372725 h 3996165"/>
                <a:gd name="connsiteX8" fmla="*/ 372725 w 3549764"/>
                <a:gd name="connsiteY8" fmla="*/ 0 h 39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764" h="3996165">
                  <a:moveTo>
                    <a:pt x="3177039" y="3996165"/>
                  </a:moveTo>
                  <a:lnTo>
                    <a:pt x="372725" y="3996165"/>
                  </a:lnTo>
                  <a:cubicBezTo>
                    <a:pt x="166875" y="3996165"/>
                    <a:pt x="0" y="3829290"/>
                    <a:pt x="0" y="3623440"/>
                  </a:cubicBezTo>
                  <a:lnTo>
                    <a:pt x="0" y="0"/>
                  </a:lnTo>
                  <a:lnTo>
                    <a:pt x="0" y="0"/>
                  </a:lnTo>
                  <a:lnTo>
                    <a:pt x="3549764" y="0"/>
                  </a:lnTo>
                  <a:lnTo>
                    <a:pt x="3549764" y="0"/>
                  </a:lnTo>
                  <a:lnTo>
                    <a:pt x="3549764" y="3623440"/>
                  </a:lnTo>
                  <a:cubicBezTo>
                    <a:pt x="3549764" y="3829290"/>
                    <a:pt x="3382889" y="3996165"/>
                    <a:pt x="3177039" y="3996165"/>
                  </a:cubicBez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447" tIns="462281" rIns="571448" bIns="571447" numCol="1" spcCol="1270" anchor="t" anchorCtr="0">
              <a:noAutofit/>
            </a:bodyPr>
            <a:lstStyle/>
            <a:p>
              <a:pPr marL="0" lvl="0" indent="0" algn="ctr" defTabSz="2889250">
                <a:lnSpc>
                  <a:spcPct val="90000"/>
                </a:lnSpc>
                <a:spcBef>
                  <a:spcPct val="0"/>
                </a:spcBef>
                <a:spcAft>
                  <a:spcPct val="35000"/>
                </a:spcAft>
                <a:buNone/>
              </a:pPr>
              <a:endParaRPr lang="ru-RU" sz="1600" kern="1200">
                <a:latin typeface="Arial (Основной текст)"/>
              </a:endParaRPr>
            </a:p>
          </p:txBody>
        </p:sp>
      </p:grpSp>
      <p:sp>
        <p:nvSpPr>
          <p:cNvPr id="15" name="TextBox 14">
            <a:extLst>
              <a:ext uri="{FF2B5EF4-FFF2-40B4-BE49-F238E27FC236}">
                <a16:creationId xmlns:a16="http://schemas.microsoft.com/office/drawing/2014/main" id="{148738DC-EEA9-D074-E6CD-008E8F563815}"/>
              </a:ext>
            </a:extLst>
          </p:cNvPr>
          <p:cNvSpPr txBox="1"/>
          <p:nvPr/>
        </p:nvSpPr>
        <p:spPr>
          <a:xfrm>
            <a:off x="1296317" y="2792518"/>
            <a:ext cx="566734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a:r>
              <a:rPr lang="en-US" b="1" dirty="0">
                <a:latin typeface="Arial (Основной текст)"/>
                <a:cs typeface="Times New Roman" panose="02020603050405020304" pitchFamily="18" charset="0"/>
              </a:rPr>
              <a:t>Tangible assets</a:t>
            </a:r>
          </a:p>
        </p:txBody>
      </p:sp>
      <p:sp>
        <p:nvSpPr>
          <p:cNvPr id="16" name="TextBox 15">
            <a:extLst>
              <a:ext uri="{FF2B5EF4-FFF2-40B4-BE49-F238E27FC236}">
                <a16:creationId xmlns:a16="http://schemas.microsoft.com/office/drawing/2014/main" id="{170F90F0-FA57-B576-ECC0-6F2FC42D759F}"/>
              </a:ext>
            </a:extLst>
          </p:cNvPr>
          <p:cNvSpPr txBox="1"/>
          <p:nvPr/>
        </p:nvSpPr>
        <p:spPr>
          <a:xfrm>
            <a:off x="848563" y="3618552"/>
            <a:ext cx="2111377" cy="20621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b="1" dirty="0">
                <a:latin typeface="Arial (Основной текст)"/>
                <a:cs typeface="Times New Roman" panose="02020603050405020304" pitchFamily="18" charset="0"/>
              </a:rPr>
              <a:t>Fixed assets</a:t>
            </a:r>
            <a:endParaRPr lang="ru-RU" sz="1600" b="1" dirty="0">
              <a:latin typeface="Arial (Основной текст)"/>
              <a:cs typeface="Times New Roman" panose="02020603050405020304" pitchFamily="18" charset="0"/>
            </a:endParaRPr>
          </a:p>
          <a:p>
            <a:pPr algn="ctr"/>
            <a:endParaRPr lang="ru-RU" sz="1400" b="1" dirty="0">
              <a:latin typeface="Arial (Основной текст)"/>
              <a:cs typeface="Times New Roman" panose="02020603050405020304" pitchFamily="18" charset="0"/>
            </a:endParaRPr>
          </a:p>
          <a:p>
            <a:pPr algn="ctr"/>
            <a:r>
              <a:rPr lang="en-US" sz="1400" dirty="0">
                <a:latin typeface="Arial (Основной текст)"/>
                <a:cs typeface="Times New Roman" panose="02020603050405020304" pitchFamily="18" charset="0"/>
              </a:rPr>
              <a:t>(more than 100,000 rubles and a long service life)</a:t>
            </a:r>
            <a:endParaRPr lang="ru-RU" sz="1400" dirty="0">
              <a:latin typeface="Arial (Основной текст)"/>
              <a:cs typeface="Times New Roman" panose="02020603050405020304" pitchFamily="18" charset="0"/>
            </a:endParaRPr>
          </a:p>
          <a:p>
            <a:pPr algn="ctr"/>
            <a:endParaRPr lang="en-US" sz="1400" dirty="0">
              <a:latin typeface="Arial (Основной текст)"/>
              <a:cs typeface="Times New Roman" panose="02020603050405020304" pitchFamily="18" charset="0"/>
            </a:endParaRPr>
          </a:p>
          <a:p>
            <a:pPr algn="ctr"/>
            <a:r>
              <a:rPr lang="en-US" sz="1400" dirty="0">
                <a:latin typeface="Arial (Основной текст)"/>
                <a:cs typeface="Times New Roman" panose="02020603050405020304" pitchFamily="18" charset="0"/>
              </a:rPr>
              <a:t>Assigned a</a:t>
            </a:r>
          </a:p>
          <a:p>
            <a:pPr algn="ctr"/>
            <a:r>
              <a:rPr lang="en-US" sz="1400" b="1" dirty="0">
                <a:latin typeface="Arial (Основной текст)"/>
                <a:cs typeface="Times New Roman" panose="02020603050405020304" pitchFamily="18" charset="0"/>
              </a:rPr>
              <a:t>unique inventory </a:t>
            </a:r>
          </a:p>
          <a:p>
            <a:pPr algn="ctr"/>
            <a:r>
              <a:rPr lang="en-US" sz="1400" b="1" dirty="0">
                <a:latin typeface="Arial (Основной текст)"/>
                <a:cs typeface="Times New Roman" panose="02020603050405020304" pitchFamily="18" charset="0"/>
              </a:rPr>
              <a:t>number</a:t>
            </a:r>
            <a:endParaRPr lang="ru-RU" sz="1400" b="1" dirty="0">
              <a:latin typeface="Arial (Основной текст)"/>
              <a:cs typeface="Times New Roman" panose="02020603050405020304" pitchFamily="18" charset="0"/>
            </a:endParaRPr>
          </a:p>
        </p:txBody>
      </p:sp>
      <p:sp>
        <p:nvSpPr>
          <p:cNvPr id="17" name="TextBox 16">
            <a:extLst>
              <a:ext uri="{FF2B5EF4-FFF2-40B4-BE49-F238E27FC236}">
                <a16:creationId xmlns:a16="http://schemas.microsoft.com/office/drawing/2014/main" id="{23BF3665-EE9E-BB6F-D2E1-D8E6941C3396}"/>
              </a:ext>
            </a:extLst>
          </p:cNvPr>
          <p:cNvSpPr txBox="1"/>
          <p:nvPr/>
        </p:nvSpPr>
        <p:spPr>
          <a:xfrm>
            <a:off x="3164065" y="3541050"/>
            <a:ext cx="2160000" cy="2308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b="1" dirty="0">
                <a:latin typeface="Arial (Основной текст)"/>
                <a:cs typeface="Times New Roman" panose="02020603050405020304" pitchFamily="18" charset="0"/>
              </a:rPr>
              <a:t>Low-value and fast-wearing items </a:t>
            </a:r>
            <a:endParaRPr lang="ru-RU" sz="1600" b="1" dirty="0">
              <a:latin typeface="Arial (Основной текст)"/>
              <a:cs typeface="Times New Roman" panose="02020603050405020304" pitchFamily="18" charset="0"/>
            </a:endParaRPr>
          </a:p>
          <a:p>
            <a:pPr algn="ctr"/>
            <a:endParaRPr lang="ru-RU" sz="1400" b="1" dirty="0">
              <a:effectLst/>
              <a:latin typeface="Arial (Основной текст)"/>
              <a:ea typeface="Times New Roman" panose="02020603050405020304" pitchFamily="18" charset="0"/>
              <a:cs typeface="Times New Roman" panose="02020603050405020304" pitchFamily="18" charset="0"/>
            </a:endParaRPr>
          </a:p>
          <a:p>
            <a:pPr algn="ctr"/>
            <a:r>
              <a:rPr lang="en-US" sz="1400" dirty="0">
                <a:latin typeface="Arial (Основной текст)"/>
                <a:ea typeface="Times New Roman" panose="02020603050405020304" pitchFamily="18" charset="0"/>
                <a:cs typeface="Times New Roman" panose="02020603050405020304" pitchFamily="18" charset="0"/>
              </a:rPr>
              <a:t>(less than 100,000 rubles and a shorter period of use)</a:t>
            </a:r>
          </a:p>
          <a:p>
            <a:pPr algn="ctr"/>
            <a:br>
              <a:rPr lang="ru-RU" sz="1400" dirty="0">
                <a:latin typeface="Arial (Основной текст)"/>
                <a:cs typeface="Times New Roman" panose="02020603050405020304" pitchFamily="18" charset="0"/>
              </a:rPr>
            </a:br>
            <a:r>
              <a:rPr lang="en-US" sz="1400" dirty="0">
                <a:latin typeface="Arial (Основной текст)"/>
                <a:cs typeface="Times New Roman" panose="02020603050405020304" pitchFamily="18" charset="0"/>
              </a:rPr>
              <a:t>Assigned an</a:t>
            </a:r>
          </a:p>
          <a:p>
            <a:pPr algn="ctr"/>
            <a:r>
              <a:rPr lang="en-US" sz="1400" b="1" dirty="0">
                <a:latin typeface="Arial (Основной текст)"/>
                <a:cs typeface="Times New Roman" panose="02020603050405020304" pitchFamily="18" charset="0"/>
              </a:rPr>
              <a:t>item number</a:t>
            </a:r>
            <a:r>
              <a:rPr lang="ru-RU" sz="1400" b="1" dirty="0">
                <a:latin typeface="Arial (Основной текст)"/>
                <a:cs typeface="Times New Roman" panose="02020603050405020304" pitchFamily="18" charset="0"/>
              </a:rPr>
              <a:t> </a:t>
            </a:r>
            <a:endParaRPr lang="en-US" sz="1400" b="1" dirty="0">
              <a:latin typeface="Arial (Основной текст)"/>
              <a:cs typeface="Times New Roman" panose="02020603050405020304" pitchFamily="18" charset="0"/>
            </a:endParaRPr>
          </a:p>
          <a:p>
            <a:pPr algn="ctr"/>
            <a:r>
              <a:rPr lang="en-US" sz="1400" dirty="0">
                <a:latin typeface="Arial (Основной текст)"/>
                <a:cs typeface="Times New Roman" panose="02020603050405020304" pitchFamily="18" charset="0"/>
              </a:rPr>
              <a:t>(one per group of items)</a:t>
            </a:r>
            <a:endParaRPr lang="ru-RU" sz="1400" dirty="0">
              <a:latin typeface="Arial (Основной текст)"/>
              <a:cs typeface="Times New Roman" panose="02020603050405020304" pitchFamily="18" charset="0"/>
            </a:endParaRPr>
          </a:p>
        </p:txBody>
      </p:sp>
      <p:grpSp>
        <p:nvGrpSpPr>
          <p:cNvPr id="9" name="Группа 8">
            <a:extLst>
              <a:ext uri="{FF2B5EF4-FFF2-40B4-BE49-F238E27FC236}">
                <a16:creationId xmlns:a16="http://schemas.microsoft.com/office/drawing/2014/main" id="{309B0B39-FC95-3112-E8B1-6F4AC7DCFD7E}"/>
              </a:ext>
            </a:extLst>
          </p:cNvPr>
          <p:cNvGrpSpPr/>
          <p:nvPr/>
        </p:nvGrpSpPr>
        <p:grpSpPr>
          <a:xfrm>
            <a:off x="8163615" y="2756475"/>
            <a:ext cx="3292381" cy="3831290"/>
            <a:chOff x="14952415" y="1213952"/>
            <a:chExt cx="5777971" cy="10570693"/>
          </a:xfrm>
        </p:grpSpPr>
        <p:sp>
          <p:nvSpPr>
            <p:cNvPr id="10" name="Прямоугольник: скругленные углы 23">
              <a:extLst>
                <a:ext uri="{FF2B5EF4-FFF2-40B4-BE49-F238E27FC236}">
                  <a16:creationId xmlns:a16="http://schemas.microsoft.com/office/drawing/2014/main" id="{FFE61A7E-7233-0CE6-B419-3DD72B8DB64E}"/>
                </a:ext>
              </a:extLst>
            </p:cNvPr>
            <p:cNvSpPr/>
            <p:nvPr/>
          </p:nvSpPr>
          <p:spPr>
            <a:xfrm>
              <a:off x="14952415" y="1213952"/>
              <a:ext cx="5777971" cy="10570693"/>
            </a:xfrm>
            <a:prstGeom prst="roundRect">
              <a:avLst>
                <a:gd name="adj" fmla="val 10000"/>
              </a:avLst>
            </a:prstGeom>
            <a:solidFill>
              <a:schemeClr val="accent4">
                <a:lumMod val="20000"/>
                <a:lumOff val="80000"/>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ru-RU" sz="1600">
                <a:latin typeface="Arial (Основной текст)"/>
              </a:endParaRPr>
            </a:p>
          </p:txBody>
        </p:sp>
        <p:sp>
          <p:nvSpPr>
            <p:cNvPr id="11" name="TextBox 10">
              <a:extLst>
                <a:ext uri="{FF2B5EF4-FFF2-40B4-BE49-F238E27FC236}">
                  <a16:creationId xmlns:a16="http://schemas.microsoft.com/office/drawing/2014/main" id="{4E0483EA-E9F9-3C46-D868-5FE5CE7A2520}"/>
                </a:ext>
              </a:extLst>
            </p:cNvPr>
            <p:cNvSpPr txBox="1"/>
            <p:nvPr/>
          </p:nvSpPr>
          <p:spPr>
            <a:xfrm>
              <a:off x="15167641" y="2870192"/>
              <a:ext cx="5504102" cy="4415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b="1" dirty="0">
                  <a:latin typeface="Arial (Основной текст)"/>
                  <a:ea typeface="Times New Roman" panose="02020603050405020304" pitchFamily="18" charset="0"/>
                  <a:cs typeface="Times New Roman" panose="02020603050405020304" pitchFamily="18" charset="0"/>
                </a:rPr>
                <a:t>I</a:t>
              </a:r>
              <a:r>
                <a:rPr lang="en-US" b="1" dirty="0">
                  <a:effectLst/>
                  <a:latin typeface="Arial (Основной текст)"/>
                  <a:ea typeface="Times New Roman" panose="02020603050405020304" pitchFamily="18" charset="0"/>
                  <a:cs typeface="Times New Roman" panose="02020603050405020304" pitchFamily="18" charset="0"/>
                </a:rPr>
                <a:t>ntangible assets</a:t>
              </a:r>
            </a:p>
            <a:p>
              <a:pPr algn="ctr"/>
              <a:endParaRPr lang="ru-RU" sz="1600" b="1" dirty="0">
                <a:effectLst/>
                <a:latin typeface="Arial (Основной текст)"/>
                <a:ea typeface="Times New Roman" panose="02020603050405020304" pitchFamily="18" charset="0"/>
                <a:cs typeface="Times New Roman" panose="02020603050405020304" pitchFamily="18" charset="0"/>
              </a:endParaRPr>
            </a:p>
            <a:p>
              <a:pPr algn="ctr"/>
              <a:r>
                <a:rPr lang="en-GB" sz="1600" dirty="0">
                  <a:latin typeface="Arial (Основной текст)"/>
                  <a:cs typeface="Times New Roman" panose="02020603050405020304" pitchFamily="18" charset="0"/>
                </a:rPr>
                <a:t>For example: programs, inventions, scientific works; trademarks; licenses; know-how (production secrets), etc.</a:t>
              </a:r>
              <a:endParaRPr lang="ru-RU" sz="1600" dirty="0">
                <a:latin typeface="Arial (Основной текст)"/>
              </a:endParaRPr>
            </a:p>
          </p:txBody>
        </p:sp>
      </p:grpSp>
      <p:pic>
        <p:nvPicPr>
          <p:cNvPr id="4" name="Рисунок 3" descr="Амбар">
            <a:extLst>
              <a:ext uri="{FF2B5EF4-FFF2-40B4-BE49-F238E27FC236}">
                <a16:creationId xmlns:a16="http://schemas.microsoft.com/office/drawing/2014/main" id="{ED705032-6F99-45E2-AFC6-3F9F695895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03862" y="1934704"/>
            <a:ext cx="648000" cy="648000"/>
          </a:xfrm>
          <a:prstGeom prst="rect">
            <a:avLst/>
          </a:prstGeom>
        </p:spPr>
      </p:pic>
      <p:pic>
        <p:nvPicPr>
          <p:cNvPr id="6" name="Рисунок 5" descr="Гаечный ключ">
            <a:extLst>
              <a:ext uri="{FF2B5EF4-FFF2-40B4-BE49-F238E27FC236}">
                <a16:creationId xmlns:a16="http://schemas.microsoft.com/office/drawing/2014/main" id="{405E5303-6677-499A-8CC2-8EE3B04C1C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3715" y="2072236"/>
            <a:ext cx="461032" cy="461032"/>
          </a:xfrm>
          <a:prstGeom prst="rect">
            <a:avLst/>
          </a:prstGeom>
        </p:spPr>
      </p:pic>
      <p:pic>
        <p:nvPicPr>
          <p:cNvPr id="60" name="Рисунок 59" descr="Подъемный кран">
            <a:extLst>
              <a:ext uri="{FF2B5EF4-FFF2-40B4-BE49-F238E27FC236}">
                <a16:creationId xmlns:a16="http://schemas.microsoft.com/office/drawing/2014/main" id="{FDFC4615-B790-44A9-88A2-CB7B9E6D85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172" y="1919405"/>
            <a:ext cx="648000" cy="648000"/>
          </a:xfrm>
          <a:prstGeom prst="rect">
            <a:avLst/>
          </a:prstGeom>
        </p:spPr>
      </p:pic>
      <p:pic>
        <p:nvPicPr>
          <p:cNvPr id="64" name="Рисунок 63" descr="Книги">
            <a:extLst>
              <a:ext uri="{FF2B5EF4-FFF2-40B4-BE49-F238E27FC236}">
                <a16:creationId xmlns:a16="http://schemas.microsoft.com/office/drawing/2014/main" id="{A051F295-53CC-44E3-AE29-E02AC528F85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06417" y="1946825"/>
            <a:ext cx="648000" cy="648000"/>
          </a:xfrm>
          <a:prstGeom prst="rect">
            <a:avLst/>
          </a:prstGeom>
        </p:spPr>
      </p:pic>
      <p:pic>
        <p:nvPicPr>
          <p:cNvPr id="66" name="Рисунок 65" descr="Колба">
            <a:extLst>
              <a:ext uri="{FF2B5EF4-FFF2-40B4-BE49-F238E27FC236}">
                <a16:creationId xmlns:a16="http://schemas.microsoft.com/office/drawing/2014/main" id="{208579D6-77D0-4F87-A13F-3A08F85CB55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809806" y="1869193"/>
            <a:ext cx="673796" cy="673796"/>
          </a:xfrm>
          <a:prstGeom prst="rect">
            <a:avLst/>
          </a:prstGeom>
        </p:spPr>
      </p:pic>
      <p:pic>
        <p:nvPicPr>
          <p:cNvPr id="68" name="Рисунок 67" descr="Телескоп">
            <a:extLst>
              <a:ext uri="{FF2B5EF4-FFF2-40B4-BE49-F238E27FC236}">
                <a16:creationId xmlns:a16="http://schemas.microsoft.com/office/drawing/2014/main" id="{9C98903C-0BF9-43AB-9360-46C6C2B384A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567402" y="1946825"/>
            <a:ext cx="648000" cy="648000"/>
          </a:xfrm>
          <a:prstGeom prst="rect">
            <a:avLst/>
          </a:prstGeom>
        </p:spPr>
      </p:pic>
      <p:pic>
        <p:nvPicPr>
          <p:cNvPr id="70" name="Рисунок 69" descr="Диплом">
            <a:extLst>
              <a:ext uri="{FF2B5EF4-FFF2-40B4-BE49-F238E27FC236}">
                <a16:creationId xmlns:a16="http://schemas.microsoft.com/office/drawing/2014/main" id="{3F55F1A2-F059-470F-85CB-0E5331C892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0344910" y="1995055"/>
            <a:ext cx="648000" cy="648000"/>
          </a:xfrm>
          <a:prstGeom prst="rect">
            <a:avLst/>
          </a:prstGeom>
        </p:spPr>
      </p:pic>
      <p:pic>
        <p:nvPicPr>
          <p:cNvPr id="72" name="Рисунок 71" descr="Компьютер">
            <a:extLst>
              <a:ext uri="{FF2B5EF4-FFF2-40B4-BE49-F238E27FC236}">
                <a16:creationId xmlns:a16="http://schemas.microsoft.com/office/drawing/2014/main" id="{B3D1A79A-23B1-4A93-AFF9-9E26568C06E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428277" y="1905307"/>
            <a:ext cx="745977" cy="745977"/>
          </a:xfrm>
          <a:prstGeom prst="rect">
            <a:avLst/>
          </a:prstGeom>
        </p:spPr>
      </p:pic>
      <p:pic>
        <p:nvPicPr>
          <p:cNvPr id="74" name="Рисунок 73" descr="Машина">
            <a:extLst>
              <a:ext uri="{FF2B5EF4-FFF2-40B4-BE49-F238E27FC236}">
                <a16:creationId xmlns:a16="http://schemas.microsoft.com/office/drawing/2014/main" id="{373D04F3-F1B2-4531-811D-751887D5382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2399446" y="2039078"/>
            <a:ext cx="648000" cy="648000"/>
          </a:xfrm>
          <a:prstGeom prst="rect">
            <a:avLst/>
          </a:prstGeom>
        </p:spPr>
      </p:pic>
      <p:pic>
        <p:nvPicPr>
          <p:cNvPr id="78" name="Рисунок 77" descr="Робот">
            <a:extLst>
              <a:ext uri="{FF2B5EF4-FFF2-40B4-BE49-F238E27FC236}">
                <a16:creationId xmlns:a16="http://schemas.microsoft.com/office/drawing/2014/main" id="{B55079EE-921E-4C5E-B0FB-74EDFB87671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296317" y="1942887"/>
            <a:ext cx="648000" cy="648000"/>
          </a:xfrm>
          <a:prstGeom prst="rect">
            <a:avLst/>
          </a:prstGeom>
        </p:spPr>
      </p:pic>
      <p:sp>
        <p:nvSpPr>
          <p:cNvPr id="79" name="Прямоугольник 78">
            <a:extLst>
              <a:ext uri="{FF2B5EF4-FFF2-40B4-BE49-F238E27FC236}">
                <a16:creationId xmlns:a16="http://schemas.microsoft.com/office/drawing/2014/main" id="{D03B70BB-4A2E-4138-8CF8-7B1B156EF26C}"/>
              </a:ext>
            </a:extLst>
          </p:cNvPr>
          <p:cNvSpPr/>
          <p:nvPr/>
        </p:nvSpPr>
        <p:spPr>
          <a:xfrm>
            <a:off x="864251" y="2511914"/>
            <a:ext cx="1561993" cy="56560"/>
          </a:xfrm>
          <a:prstGeom prst="rect">
            <a:avLst/>
          </a:prstGeom>
          <a:solidFill>
            <a:srgbClr val="E7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5" name="Рисунок 84" descr="Диван">
            <a:extLst>
              <a:ext uri="{FF2B5EF4-FFF2-40B4-BE49-F238E27FC236}">
                <a16:creationId xmlns:a16="http://schemas.microsoft.com/office/drawing/2014/main" id="{CD66AC89-91B2-490E-BAAA-E2DC44908AA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4588239" y="1954510"/>
            <a:ext cx="773292" cy="773292"/>
          </a:xfrm>
          <a:prstGeom prst="rect">
            <a:avLst/>
          </a:prstGeom>
        </p:spPr>
      </p:pic>
      <p:sp>
        <p:nvSpPr>
          <p:cNvPr id="30" name="Полилиния: фигура 6">
            <a:extLst>
              <a:ext uri="{FF2B5EF4-FFF2-40B4-BE49-F238E27FC236}">
                <a16:creationId xmlns:a16="http://schemas.microsoft.com/office/drawing/2014/main" id="{E0E30434-F9E1-4698-9A39-924D1EEAD3AD}"/>
              </a:ext>
            </a:extLst>
          </p:cNvPr>
          <p:cNvSpPr/>
          <p:nvPr/>
        </p:nvSpPr>
        <p:spPr>
          <a:xfrm>
            <a:off x="5488321" y="3351592"/>
            <a:ext cx="2160000" cy="3240000"/>
          </a:xfrm>
          <a:custGeom>
            <a:avLst/>
            <a:gdLst>
              <a:gd name="connsiteX0" fmla="*/ 372725 w 3549764"/>
              <a:gd name="connsiteY0" fmla="*/ 0 h 3996165"/>
              <a:gd name="connsiteX1" fmla="*/ 3177039 w 3549764"/>
              <a:gd name="connsiteY1" fmla="*/ 0 h 3996165"/>
              <a:gd name="connsiteX2" fmla="*/ 3549764 w 3549764"/>
              <a:gd name="connsiteY2" fmla="*/ 372725 h 3996165"/>
              <a:gd name="connsiteX3" fmla="*/ 3549764 w 3549764"/>
              <a:gd name="connsiteY3" fmla="*/ 3996165 h 3996165"/>
              <a:gd name="connsiteX4" fmla="*/ 3549764 w 3549764"/>
              <a:gd name="connsiteY4" fmla="*/ 3996165 h 3996165"/>
              <a:gd name="connsiteX5" fmla="*/ 0 w 3549764"/>
              <a:gd name="connsiteY5" fmla="*/ 3996165 h 3996165"/>
              <a:gd name="connsiteX6" fmla="*/ 0 w 3549764"/>
              <a:gd name="connsiteY6" fmla="*/ 3996165 h 3996165"/>
              <a:gd name="connsiteX7" fmla="*/ 0 w 3549764"/>
              <a:gd name="connsiteY7" fmla="*/ 372725 h 3996165"/>
              <a:gd name="connsiteX8" fmla="*/ 372725 w 3549764"/>
              <a:gd name="connsiteY8" fmla="*/ 0 h 3996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9764" h="3996165">
                <a:moveTo>
                  <a:pt x="3177039" y="3996165"/>
                </a:moveTo>
                <a:lnTo>
                  <a:pt x="372725" y="3996165"/>
                </a:lnTo>
                <a:cubicBezTo>
                  <a:pt x="166875" y="3996165"/>
                  <a:pt x="0" y="3829290"/>
                  <a:pt x="0" y="3623440"/>
                </a:cubicBezTo>
                <a:lnTo>
                  <a:pt x="0" y="0"/>
                </a:lnTo>
                <a:lnTo>
                  <a:pt x="0" y="0"/>
                </a:lnTo>
                <a:lnTo>
                  <a:pt x="3549764" y="0"/>
                </a:lnTo>
                <a:lnTo>
                  <a:pt x="3549764" y="0"/>
                </a:lnTo>
                <a:lnTo>
                  <a:pt x="3549764" y="3623440"/>
                </a:lnTo>
                <a:cubicBezTo>
                  <a:pt x="3549764" y="3829290"/>
                  <a:pt x="3382889" y="3996165"/>
                  <a:pt x="3177039" y="3996165"/>
                </a:cubicBezTo>
                <a:close/>
              </a:path>
            </a:pathLst>
          </a:custGeom>
          <a:solidFill>
            <a:schemeClr val="accent4">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1447" tIns="462281" rIns="571448" bIns="571447" numCol="1" spcCol="1270" anchor="t" anchorCtr="0">
            <a:noAutofit/>
          </a:bodyPr>
          <a:lstStyle/>
          <a:p>
            <a:pPr marL="0" lvl="0" indent="0" algn="ctr" defTabSz="2889250">
              <a:lnSpc>
                <a:spcPct val="90000"/>
              </a:lnSpc>
              <a:spcBef>
                <a:spcPct val="0"/>
              </a:spcBef>
              <a:spcAft>
                <a:spcPct val="35000"/>
              </a:spcAft>
              <a:buNone/>
            </a:pPr>
            <a:endParaRPr lang="ru-RU" sz="1600" kern="1200" dirty="0">
              <a:latin typeface="Arial (Основной текст)"/>
            </a:endParaRPr>
          </a:p>
        </p:txBody>
      </p:sp>
      <p:sp>
        <p:nvSpPr>
          <p:cNvPr id="31" name="TextBox 30">
            <a:extLst>
              <a:ext uri="{FF2B5EF4-FFF2-40B4-BE49-F238E27FC236}">
                <a16:creationId xmlns:a16="http://schemas.microsoft.com/office/drawing/2014/main" id="{9284B2C0-7BCA-4271-8EA3-F5D7ADC3BAD0}"/>
              </a:ext>
            </a:extLst>
          </p:cNvPr>
          <p:cNvSpPr txBox="1"/>
          <p:nvPr/>
        </p:nvSpPr>
        <p:spPr>
          <a:xfrm>
            <a:off x="5511482" y="3595104"/>
            <a:ext cx="2153547" cy="22775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ctr"/>
            <a:r>
              <a:rPr lang="en-US" sz="1600" b="1" dirty="0">
                <a:latin typeface="Arial (Основной текст)"/>
                <a:cs typeface="Times New Roman" panose="02020603050405020304" pitchFamily="18" charset="0"/>
              </a:rPr>
              <a:t>Materials</a:t>
            </a:r>
          </a:p>
          <a:p>
            <a:pPr algn="ctr"/>
            <a:endParaRPr lang="ru-RU" sz="1400" dirty="0">
              <a:latin typeface="Arial (Основной текст)"/>
              <a:cs typeface="Times New Roman" panose="02020603050405020304" pitchFamily="18" charset="0"/>
            </a:endParaRPr>
          </a:p>
          <a:p>
            <a:pPr algn="ctr"/>
            <a:r>
              <a:rPr lang="en-US" sz="1400" dirty="0">
                <a:latin typeface="Arial (Основной текст)"/>
                <a:cs typeface="Times New Roman" panose="02020603050405020304" pitchFamily="18" charset="0"/>
              </a:rPr>
              <a:t>Raw materials (consumables) for research and development (R&amp;D).</a:t>
            </a:r>
            <a:endParaRPr lang="ru-RU" sz="1400" dirty="0">
              <a:latin typeface="Arial (Основной текст)"/>
              <a:cs typeface="Times New Roman" panose="02020603050405020304" pitchFamily="18" charset="0"/>
            </a:endParaRPr>
          </a:p>
          <a:p>
            <a:pPr algn="ctr"/>
            <a:endParaRPr lang="ru-RU" sz="1400" dirty="0">
              <a:latin typeface="Arial (Основной текст)"/>
              <a:cs typeface="Times New Roman" panose="02020603050405020304" pitchFamily="18" charset="0"/>
            </a:endParaRPr>
          </a:p>
          <a:p>
            <a:pPr algn="ctr"/>
            <a:r>
              <a:rPr lang="en-US" sz="1400" dirty="0">
                <a:latin typeface="Arial (Основной текст)"/>
                <a:cs typeface="Times New Roman" panose="02020603050405020304" pitchFamily="18" charset="0"/>
              </a:rPr>
              <a:t>They are transferred</a:t>
            </a:r>
            <a:r>
              <a:rPr lang="ru-RU" sz="1400" dirty="0">
                <a:latin typeface="Arial (Основной текст)"/>
                <a:cs typeface="Times New Roman" panose="02020603050405020304" pitchFamily="18" charset="0"/>
              </a:rPr>
              <a:t>: </a:t>
            </a:r>
            <a:r>
              <a:rPr lang="en-US" sz="1400" dirty="0">
                <a:latin typeface="Arial (Основной текст)"/>
                <a:cs typeface="Times New Roman" panose="02020603050405020304" pitchFamily="18" charset="0"/>
              </a:rPr>
              <a:t> warehouse &gt; division &gt; production</a:t>
            </a:r>
            <a:endParaRPr lang="ru-RU" sz="1400" dirty="0">
              <a:latin typeface="Arial (Основной текст)"/>
              <a:cs typeface="Times New Roman" panose="02020603050405020304" pitchFamily="18" charset="0"/>
            </a:endParaRPr>
          </a:p>
        </p:txBody>
      </p:sp>
      <p:pic>
        <p:nvPicPr>
          <p:cNvPr id="5" name="Рисунок 4" descr="Гвозди">
            <a:extLst>
              <a:ext uri="{FF2B5EF4-FFF2-40B4-BE49-F238E27FC236}">
                <a16:creationId xmlns:a16="http://schemas.microsoft.com/office/drawing/2014/main" id="{B3C9DBA4-521A-4542-8E4F-65085FE4C89E}"/>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6208828" y="1946825"/>
            <a:ext cx="648000" cy="648000"/>
          </a:xfrm>
          <a:prstGeom prst="rect">
            <a:avLst/>
          </a:prstGeom>
        </p:spPr>
      </p:pic>
      <p:pic>
        <p:nvPicPr>
          <p:cNvPr id="21" name="Рисунок 20" descr="Краска">
            <a:extLst>
              <a:ext uri="{FF2B5EF4-FFF2-40B4-BE49-F238E27FC236}">
                <a16:creationId xmlns:a16="http://schemas.microsoft.com/office/drawing/2014/main" id="{65F788A4-F42B-4221-B55A-69EB84A43B1E}"/>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6699321" y="1954509"/>
            <a:ext cx="648000" cy="648000"/>
          </a:xfrm>
          <a:prstGeom prst="rect">
            <a:avLst/>
          </a:prstGeom>
        </p:spPr>
      </p:pic>
      <p:pic>
        <p:nvPicPr>
          <p:cNvPr id="23" name="Рисунок 22" descr="Ящик">
            <a:extLst>
              <a:ext uri="{FF2B5EF4-FFF2-40B4-BE49-F238E27FC236}">
                <a16:creationId xmlns:a16="http://schemas.microsoft.com/office/drawing/2014/main" id="{8B27C3DA-B716-444F-BC1B-679956EDF26B}"/>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5699520" y="1954509"/>
            <a:ext cx="648000" cy="648000"/>
          </a:xfrm>
          <a:prstGeom prst="rect">
            <a:avLst/>
          </a:prstGeom>
        </p:spPr>
      </p:pic>
    </p:spTree>
    <p:extLst>
      <p:ext uri="{BB962C8B-B14F-4D97-AF65-F5344CB8AC3E}">
        <p14:creationId xmlns:p14="http://schemas.microsoft.com/office/powerpoint/2010/main" val="1125054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B262C4D-3F97-1652-3A4A-C989986D9B65}"/>
              </a:ext>
            </a:extLst>
          </p:cNvPr>
          <p:cNvSpPr>
            <a:spLocks noGrp="1"/>
          </p:cNvSpPr>
          <p:nvPr>
            <p:ph type="title"/>
          </p:nvPr>
        </p:nvSpPr>
        <p:spPr>
          <a:xfrm>
            <a:off x="280020" y="1490182"/>
            <a:ext cx="3435435" cy="1938818"/>
          </a:xfrm>
        </p:spPr>
        <p:txBody>
          <a:bodyPr rtlCol="0"/>
          <a:lstStyle>
            <a:defPPr>
              <a:defRPr lang="ru-RU"/>
            </a:defPPr>
          </a:lstStyle>
          <a:p>
            <a:pPr defTabSz="2438400" hangingPunct="0">
              <a:lnSpc>
                <a:spcPct val="100000"/>
              </a:lnSpc>
              <a:spcBef>
                <a:spcPts val="2400"/>
              </a:spcBef>
            </a:pPr>
            <a:r>
              <a:rPr lang="en-GB" sz="3200" dirty="0">
                <a:latin typeface="+mj-lt"/>
              </a:rPr>
              <a:t>Employees responsible</a:t>
            </a:r>
            <a:br>
              <a:rPr lang="ru-RU" sz="3200" dirty="0">
                <a:latin typeface="+mj-lt"/>
              </a:rPr>
            </a:br>
            <a:r>
              <a:rPr kumimoji="0" lang="en-GB" sz="3200" i="0" u="none" strike="noStrike" cap="none" spc="0" normalizeH="0" baseline="0" dirty="0">
                <a:ln>
                  <a:noFill/>
                </a:ln>
                <a:solidFill>
                  <a:srgbClr val="000000"/>
                </a:solidFill>
                <a:effectLst/>
                <a:uFillTx/>
                <a:latin typeface="+mj-lt"/>
                <a:ea typeface="Avenir Next Regular"/>
                <a:cs typeface="Avenir Next Regular"/>
                <a:sym typeface="Avenir Next Regular"/>
              </a:rPr>
              <a:t>for the values of the Institute</a:t>
            </a:r>
            <a:endParaRPr kumimoji="0" lang="ru-RU" sz="3200" i="0" u="none" strike="noStrike" cap="none" spc="0" normalizeH="0" baseline="0" dirty="0">
              <a:ln>
                <a:noFill/>
              </a:ln>
              <a:solidFill>
                <a:srgbClr val="000000"/>
              </a:solidFill>
              <a:effectLst/>
              <a:uFillTx/>
              <a:latin typeface="+mj-lt"/>
              <a:ea typeface="Avenir Next Regular"/>
              <a:cs typeface="Avenir Next Regular"/>
              <a:sym typeface="Avenir Next Regular"/>
            </a:endParaRPr>
          </a:p>
        </p:txBody>
      </p:sp>
      <p:sp>
        <p:nvSpPr>
          <p:cNvPr id="12" name="Нижний колонтитул 11">
            <a:extLst>
              <a:ext uri="{FF2B5EF4-FFF2-40B4-BE49-F238E27FC236}">
                <a16:creationId xmlns:a16="http://schemas.microsoft.com/office/drawing/2014/main" id="{BEC1259C-0A50-37A0-081E-E36D391D7A08}"/>
              </a:ext>
            </a:extLst>
          </p:cNvPr>
          <p:cNvSpPr>
            <a:spLocks noGrp="1"/>
          </p:cNvSpPr>
          <p:nvPr>
            <p:ph type="ftr" sz="quarter" idx="11"/>
          </p:nvPr>
        </p:nvSpPr>
        <p:spPr>
          <a:xfrm>
            <a:off x="411480" y="301752"/>
            <a:ext cx="2738120" cy="274320"/>
          </a:xfrm>
        </p:spPr>
        <p:txBody>
          <a:bodyPr rtlCol="0"/>
          <a:lstStyle>
            <a:defPPr>
              <a:defRPr lang="ru-RU"/>
            </a:defPPr>
          </a:lstStyle>
          <a:p>
            <a:pPr rtl="0"/>
            <a:r>
              <a:rPr lang="en-GB" dirty="0"/>
              <a:t>JINR PROPERTY INVENTORY</a:t>
            </a:r>
            <a:endParaRPr lang="ru-RU" dirty="0"/>
          </a:p>
        </p:txBody>
      </p:sp>
      <p:sp>
        <p:nvSpPr>
          <p:cNvPr id="3" name="Текст 2">
            <a:extLst>
              <a:ext uri="{FF2B5EF4-FFF2-40B4-BE49-F238E27FC236}">
                <a16:creationId xmlns:a16="http://schemas.microsoft.com/office/drawing/2014/main" id="{B9136911-B582-CB5C-914D-58A0AE6AB75A}"/>
              </a:ext>
            </a:extLst>
          </p:cNvPr>
          <p:cNvSpPr>
            <a:spLocks noGrp="1"/>
          </p:cNvSpPr>
          <p:nvPr>
            <p:ph type="body" sz="quarter" idx="13"/>
          </p:nvPr>
        </p:nvSpPr>
        <p:spPr>
          <a:xfrm>
            <a:off x="7590634" y="438912"/>
            <a:ext cx="1207513" cy="397830"/>
          </a:xfrm>
        </p:spPr>
        <p:txBody>
          <a:bodyPr rtlCol="0"/>
          <a:lstStyle>
            <a:defPPr>
              <a:defRPr lang="ru-RU"/>
            </a:defPPr>
          </a:lstStyle>
          <a:p>
            <a:pPr rtl="0"/>
            <a:r>
              <a:rPr lang="en-US" dirty="0"/>
              <a:t>Users</a:t>
            </a:r>
            <a:endParaRPr lang="ru-RU" dirty="0"/>
          </a:p>
        </p:txBody>
      </p:sp>
      <p:sp>
        <p:nvSpPr>
          <p:cNvPr id="5" name="Текст 4">
            <a:extLst>
              <a:ext uri="{FF2B5EF4-FFF2-40B4-BE49-F238E27FC236}">
                <a16:creationId xmlns:a16="http://schemas.microsoft.com/office/drawing/2014/main" id="{E194D589-C330-607E-B446-0DA52AACC4E4}"/>
              </a:ext>
            </a:extLst>
          </p:cNvPr>
          <p:cNvSpPr>
            <a:spLocks noGrp="1"/>
          </p:cNvSpPr>
          <p:nvPr>
            <p:ph type="body" sz="quarter" idx="15"/>
          </p:nvPr>
        </p:nvSpPr>
        <p:spPr>
          <a:xfrm>
            <a:off x="4273021" y="923691"/>
            <a:ext cx="7842737" cy="1132982"/>
          </a:xfrm>
        </p:spPr>
        <p:txBody>
          <a:bodyPr rtlCol="0"/>
          <a:lstStyle>
            <a:defPPr>
              <a:defRPr lang="ru-RU"/>
            </a:defPPr>
          </a:lstStyle>
          <a:p>
            <a:pPr algn="just" rtl="0"/>
            <a:r>
              <a:rPr lang="en-US" sz="1400" dirty="0"/>
              <a:t>Employees who use goods and materials purchased at the expense of the Institute in their work activities.</a:t>
            </a:r>
            <a:endParaRPr lang="ru-RU" sz="1400" dirty="0"/>
          </a:p>
          <a:p>
            <a:pPr algn="just" rtl="0"/>
            <a:r>
              <a:rPr lang="en-US" sz="1400" dirty="0"/>
              <a:t>They aren’t always materially responsible</a:t>
            </a:r>
            <a:r>
              <a:rPr lang="ru-RU" sz="1400" dirty="0"/>
              <a:t> </a:t>
            </a:r>
            <a:r>
              <a:rPr lang="en-US" sz="1400" dirty="0"/>
              <a:t>persons.</a:t>
            </a:r>
            <a:endParaRPr lang="ru-RU" sz="1400" dirty="0"/>
          </a:p>
        </p:txBody>
      </p:sp>
      <p:sp>
        <p:nvSpPr>
          <p:cNvPr id="4" name="Текст 3">
            <a:extLst>
              <a:ext uri="{FF2B5EF4-FFF2-40B4-BE49-F238E27FC236}">
                <a16:creationId xmlns:a16="http://schemas.microsoft.com/office/drawing/2014/main" id="{5AB49C3E-AD51-081C-CB26-BA65EB17C0A7}"/>
              </a:ext>
            </a:extLst>
          </p:cNvPr>
          <p:cNvSpPr>
            <a:spLocks noGrp="1"/>
          </p:cNvSpPr>
          <p:nvPr>
            <p:ph type="body" sz="quarter" idx="14"/>
          </p:nvPr>
        </p:nvSpPr>
        <p:spPr>
          <a:xfrm>
            <a:off x="6236448" y="2551492"/>
            <a:ext cx="4623348" cy="433222"/>
          </a:xfrm>
        </p:spPr>
        <p:txBody>
          <a:bodyPr rtlCol="0"/>
          <a:lstStyle>
            <a:defPPr>
              <a:defRPr lang="ru-RU"/>
            </a:defPPr>
          </a:lstStyle>
          <a:p>
            <a:pPr rtl="0"/>
            <a:r>
              <a:rPr lang="en-US" dirty="0"/>
              <a:t>Financially responsible persons</a:t>
            </a:r>
            <a:endParaRPr lang="ru-RU" dirty="0"/>
          </a:p>
        </p:txBody>
      </p:sp>
      <p:sp>
        <p:nvSpPr>
          <p:cNvPr id="6" name="Текст 5">
            <a:extLst>
              <a:ext uri="{FF2B5EF4-FFF2-40B4-BE49-F238E27FC236}">
                <a16:creationId xmlns:a16="http://schemas.microsoft.com/office/drawing/2014/main" id="{7F8B4CE7-99C9-BD2D-17D0-2B34D13B367F}"/>
              </a:ext>
            </a:extLst>
          </p:cNvPr>
          <p:cNvSpPr>
            <a:spLocks noGrp="1"/>
          </p:cNvSpPr>
          <p:nvPr>
            <p:ph type="body" sz="quarter" idx="16"/>
          </p:nvPr>
        </p:nvSpPr>
        <p:spPr>
          <a:xfrm>
            <a:off x="4219722" y="3108687"/>
            <a:ext cx="7842737" cy="1438241"/>
          </a:xfrm>
        </p:spPr>
        <p:txBody>
          <a:bodyPr rtlCol="0"/>
          <a:lstStyle>
            <a:defPPr>
              <a:defRPr lang="ru-RU"/>
            </a:defPPr>
          </a:lstStyle>
          <a:p>
            <a:pPr algn="just"/>
            <a:r>
              <a:rPr lang="en-US" sz="1400" dirty="0"/>
              <a:t>Employees directly servicing monetary, commodity values or other property entrusted to them on the basis of a written contract, for which, in case of shortage, they are obliged to compensate the direct damage caused to the employer in full (Articles 242-245 of the Labor Code of the Russian Federation)</a:t>
            </a:r>
            <a:r>
              <a:rPr lang="ru-RU" sz="1400" dirty="0"/>
              <a:t>.</a:t>
            </a:r>
            <a:endParaRPr lang="en-US" sz="1400" dirty="0"/>
          </a:p>
        </p:txBody>
      </p:sp>
      <p:sp>
        <p:nvSpPr>
          <p:cNvPr id="13" name="Номер слайда 12">
            <a:extLst>
              <a:ext uri="{FF2B5EF4-FFF2-40B4-BE49-F238E27FC236}">
                <a16:creationId xmlns:a16="http://schemas.microsoft.com/office/drawing/2014/main" id="{208378E4-1369-B8BE-D097-D0A68C992F75}"/>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pPr rtl="0"/>
              <a:t>7</a:t>
            </a:fld>
            <a:endParaRPr lang="ru-RU"/>
          </a:p>
        </p:txBody>
      </p:sp>
      <p:pic>
        <p:nvPicPr>
          <p:cNvPr id="1026" name="Picture 2" descr="Материальная ответственность работника">
            <a:extLst>
              <a:ext uri="{FF2B5EF4-FFF2-40B4-BE49-F238E27FC236}">
                <a16:creationId xmlns:a16="http://schemas.microsoft.com/office/drawing/2014/main" id="{3FC0825E-8478-4EED-9553-EDBFA273C8D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165" b="91561" l="9809" r="91627">
                        <a14:foregroundMark x1="85048" y1="17722" x2="87799" y2="23418"/>
                        <a14:foregroundMark x1="91268" y1="5274" x2="91746" y2="3165"/>
                        <a14:foregroundMark x1="62321" y1="65612" x2="61364" y2="65190"/>
                        <a14:foregroundMark x1="55144" y1="78903" x2="52871" y2="77426"/>
                        <a14:foregroundMark x1="67344" y1="80169" x2="64833" y2="77848"/>
                        <a14:foregroundMark x1="75359" y1="91561" x2="73086" y2="91561"/>
                        <a14:foregroundMark x1="82775" y1="79747" x2="81818" y2="81435"/>
                      </a14:backgroundRemoval>
                    </a14:imgEffect>
                  </a14:imgLayer>
                </a14:imgProps>
              </a:ext>
              <a:ext uri="{28A0092B-C50C-407E-A947-70E740481C1C}">
                <a14:useLocalDpi xmlns:a14="http://schemas.microsoft.com/office/drawing/2010/main" val="0"/>
              </a:ext>
            </a:extLst>
          </a:blip>
          <a:srcRect/>
          <a:stretch>
            <a:fillRect/>
          </a:stretch>
        </p:blipFill>
        <p:spPr bwMode="auto">
          <a:xfrm>
            <a:off x="76236" y="4593082"/>
            <a:ext cx="4143486" cy="2349297"/>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Группа 17">
            <a:extLst>
              <a:ext uri="{FF2B5EF4-FFF2-40B4-BE49-F238E27FC236}">
                <a16:creationId xmlns:a16="http://schemas.microsoft.com/office/drawing/2014/main" id="{C9756553-73A1-43A8-AABB-1886BBB626F9}"/>
              </a:ext>
            </a:extLst>
          </p:cNvPr>
          <p:cNvGrpSpPr/>
          <p:nvPr/>
        </p:nvGrpSpPr>
        <p:grpSpPr>
          <a:xfrm>
            <a:off x="4499399" y="4904196"/>
            <a:ext cx="7389979" cy="1953804"/>
            <a:chOff x="4613072" y="5180672"/>
            <a:chExt cx="7078145" cy="1869425"/>
          </a:xfrm>
        </p:grpSpPr>
        <p:sp>
          <p:nvSpPr>
            <p:cNvPr id="7" name="TextBox 6">
              <a:extLst>
                <a:ext uri="{FF2B5EF4-FFF2-40B4-BE49-F238E27FC236}">
                  <a16:creationId xmlns:a16="http://schemas.microsoft.com/office/drawing/2014/main" id="{5825EE09-E0C3-42AD-B831-4827D6C28F3E}"/>
                </a:ext>
              </a:extLst>
            </p:cNvPr>
            <p:cNvSpPr txBox="1"/>
            <p:nvPr/>
          </p:nvSpPr>
          <p:spPr>
            <a:xfrm>
              <a:off x="4613072" y="6029368"/>
              <a:ext cx="1185283" cy="461665"/>
            </a:xfrm>
            <a:prstGeom prst="rect">
              <a:avLst/>
            </a:prstGeom>
            <a:noFill/>
          </p:spPr>
          <p:txBody>
            <a:bodyPr wrap="square" rtlCol="0">
              <a:spAutoFit/>
            </a:bodyPr>
            <a:lstStyle/>
            <a:p>
              <a:pPr algn="ctr"/>
              <a:r>
                <a:rPr lang="en-US" sz="1200" dirty="0">
                  <a:solidFill>
                    <a:schemeClr val="bg1"/>
                  </a:solidFill>
                </a:rPr>
                <a:t>Reached the age of 18</a:t>
              </a:r>
              <a:endParaRPr lang="ru-RU" sz="1200" dirty="0">
                <a:solidFill>
                  <a:schemeClr val="bg1"/>
                </a:solidFill>
              </a:endParaRPr>
            </a:p>
          </p:txBody>
        </p:sp>
        <p:sp>
          <p:nvSpPr>
            <p:cNvPr id="14" name="TextBox 13">
              <a:extLst>
                <a:ext uri="{FF2B5EF4-FFF2-40B4-BE49-F238E27FC236}">
                  <a16:creationId xmlns:a16="http://schemas.microsoft.com/office/drawing/2014/main" id="{0E9F4EA6-8CA2-4496-AA91-1F8F1A01CD28}"/>
                </a:ext>
              </a:extLst>
            </p:cNvPr>
            <p:cNvSpPr txBox="1"/>
            <p:nvPr/>
          </p:nvSpPr>
          <p:spPr>
            <a:xfrm>
              <a:off x="6038964" y="6031911"/>
              <a:ext cx="1715378" cy="461665"/>
            </a:xfrm>
            <a:prstGeom prst="rect">
              <a:avLst/>
            </a:prstGeom>
            <a:noFill/>
          </p:spPr>
          <p:txBody>
            <a:bodyPr wrap="square" rtlCol="0">
              <a:spAutoFit/>
            </a:bodyPr>
            <a:lstStyle/>
            <a:p>
              <a:pPr algn="ctr"/>
              <a:r>
                <a:rPr lang="en-US" sz="1200" dirty="0">
                  <a:solidFill>
                    <a:schemeClr val="bg1"/>
                  </a:solidFill>
                </a:rPr>
                <a:t>Working with cash and material assets</a:t>
              </a:r>
              <a:endParaRPr lang="ru-RU" sz="1200" dirty="0">
                <a:solidFill>
                  <a:schemeClr val="bg1"/>
                </a:solidFill>
              </a:endParaRPr>
            </a:p>
          </p:txBody>
        </p:sp>
        <p:sp>
          <p:nvSpPr>
            <p:cNvPr id="15" name="TextBox 14">
              <a:extLst>
                <a:ext uri="{FF2B5EF4-FFF2-40B4-BE49-F238E27FC236}">
                  <a16:creationId xmlns:a16="http://schemas.microsoft.com/office/drawing/2014/main" id="{90D6BE00-50C3-442A-A56E-F152DF3819A0}"/>
                </a:ext>
              </a:extLst>
            </p:cNvPr>
            <p:cNvSpPr txBox="1"/>
            <p:nvPr/>
          </p:nvSpPr>
          <p:spPr>
            <a:xfrm>
              <a:off x="7946314" y="6034434"/>
              <a:ext cx="2346809" cy="1015663"/>
            </a:xfrm>
            <a:prstGeom prst="rect">
              <a:avLst/>
            </a:prstGeom>
            <a:noFill/>
          </p:spPr>
          <p:txBody>
            <a:bodyPr wrap="square" rtlCol="0">
              <a:spAutoFit/>
            </a:bodyPr>
            <a:lstStyle/>
            <a:p>
              <a:pPr algn="ctr"/>
              <a:r>
                <a:rPr lang="en-US" sz="1200" dirty="0">
                  <a:solidFill>
                    <a:schemeClr val="bg1"/>
                  </a:solidFill>
                </a:rPr>
                <a:t>Position of the employee was approved in the List (approved by the resolution of the Ministry of Labor No. 85 dated 12/31/2002)</a:t>
              </a:r>
              <a:endParaRPr lang="ru-RU" sz="1200" dirty="0">
                <a:solidFill>
                  <a:schemeClr val="bg1"/>
                </a:solidFill>
              </a:endParaRPr>
            </a:p>
          </p:txBody>
        </p:sp>
        <p:grpSp>
          <p:nvGrpSpPr>
            <p:cNvPr id="8" name="Группа 7">
              <a:extLst>
                <a:ext uri="{FF2B5EF4-FFF2-40B4-BE49-F238E27FC236}">
                  <a16:creationId xmlns:a16="http://schemas.microsoft.com/office/drawing/2014/main" id="{0217CCC6-F8B7-4765-879F-3A873451D7C2}"/>
                </a:ext>
              </a:extLst>
            </p:cNvPr>
            <p:cNvGrpSpPr/>
            <p:nvPr/>
          </p:nvGrpSpPr>
          <p:grpSpPr>
            <a:xfrm>
              <a:off x="4845714" y="5185395"/>
              <a:ext cx="720000" cy="720000"/>
              <a:chOff x="4587110" y="4948703"/>
              <a:chExt cx="1079132" cy="1065179"/>
            </a:xfrm>
          </p:grpSpPr>
          <p:sp>
            <p:nvSpPr>
              <p:cNvPr id="23" name="Овал 22">
                <a:extLst>
                  <a:ext uri="{FF2B5EF4-FFF2-40B4-BE49-F238E27FC236}">
                    <a16:creationId xmlns:a16="http://schemas.microsoft.com/office/drawing/2014/main" id="{82CB42F5-51DC-4686-A94A-D0980CBC9418}"/>
                  </a:ext>
                </a:extLst>
              </p:cNvPr>
              <p:cNvSpPr/>
              <p:nvPr/>
            </p:nvSpPr>
            <p:spPr>
              <a:xfrm>
                <a:off x="4587110" y="4948703"/>
                <a:ext cx="1079132" cy="106517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a:extLst>
                  <a:ext uri="{FF2B5EF4-FFF2-40B4-BE49-F238E27FC236}">
                    <a16:creationId xmlns:a16="http://schemas.microsoft.com/office/drawing/2014/main" id="{2DFADA8D-9826-4709-9A19-C3DDCEF478EC}"/>
                  </a:ext>
                </a:extLst>
              </p:cNvPr>
              <p:cNvPicPr>
                <a:picLocks noChangeAspect="1"/>
              </p:cNvPicPr>
              <p:nvPr/>
            </p:nvPicPr>
            <p:blipFill>
              <a:blip r:embed="rId5"/>
              <a:stretch>
                <a:fillRect/>
              </a:stretch>
            </p:blipFill>
            <p:spPr>
              <a:xfrm>
                <a:off x="4773762" y="5132111"/>
                <a:ext cx="705828" cy="705828"/>
              </a:xfrm>
              <a:prstGeom prst="rect">
                <a:avLst/>
              </a:prstGeom>
            </p:spPr>
          </p:pic>
        </p:grpSp>
        <p:grpSp>
          <p:nvGrpSpPr>
            <p:cNvPr id="9" name="Группа 8">
              <a:extLst>
                <a:ext uri="{FF2B5EF4-FFF2-40B4-BE49-F238E27FC236}">
                  <a16:creationId xmlns:a16="http://schemas.microsoft.com/office/drawing/2014/main" id="{FA605406-9209-4635-95BE-B1C84451DB17}"/>
                </a:ext>
              </a:extLst>
            </p:cNvPr>
            <p:cNvGrpSpPr/>
            <p:nvPr/>
          </p:nvGrpSpPr>
          <p:grpSpPr>
            <a:xfrm>
              <a:off x="6560355" y="5185395"/>
              <a:ext cx="720000" cy="720000"/>
              <a:chOff x="6360655" y="4948703"/>
              <a:chExt cx="1191793" cy="1113278"/>
            </a:xfrm>
          </p:grpSpPr>
          <p:sp>
            <p:nvSpPr>
              <p:cNvPr id="25" name="Овал 24">
                <a:extLst>
                  <a:ext uri="{FF2B5EF4-FFF2-40B4-BE49-F238E27FC236}">
                    <a16:creationId xmlns:a16="http://schemas.microsoft.com/office/drawing/2014/main" id="{0A392ADF-F5CD-4742-AF78-344EB602B2BF}"/>
                  </a:ext>
                </a:extLst>
              </p:cNvPr>
              <p:cNvSpPr/>
              <p:nvPr/>
            </p:nvSpPr>
            <p:spPr>
              <a:xfrm>
                <a:off x="6360655" y="4948703"/>
                <a:ext cx="1191793" cy="1113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7" name="Рисунок 16">
                <a:extLst>
                  <a:ext uri="{FF2B5EF4-FFF2-40B4-BE49-F238E27FC236}">
                    <a16:creationId xmlns:a16="http://schemas.microsoft.com/office/drawing/2014/main" id="{1E2C3B40-AFC3-4DE0-9DF8-88793C1DECE6}"/>
                  </a:ext>
                </a:extLst>
              </p:cNvPr>
              <p:cNvPicPr>
                <a:picLocks noChangeAspect="1"/>
              </p:cNvPicPr>
              <p:nvPr/>
            </p:nvPicPr>
            <p:blipFill>
              <a:blip r:embed="rId6"/>
              <a:stretch>
                <a:fillRect/>
              </a:stretch>
            </p:blipFill>
            <p:spPr>
              <a:xfrm>
                <a:off x="6544089" y="5132111"/>
                <a:ext cx="746461" cy="746461"/>
              </a:xfrm>
              <a:prstGeom prst="rect">
                <a:avLst/>
              </a:prstGeom>
            </p:spPr>
          </p:pic>
        </p:grpSp>
        <p:grpSp>
          <p:nvGrpSpPr>
            <p:cNvPr id="10" name="Группа 9">
              <a:extLst>
                <a:ext uri="{FF2B5EF4-FFF2-40B4-BE49-F238E27FC236}">
                  <a16:creationId xmlns:a16="http://schemas.microsoft.com/office/drawing/2014/main" id="{20E237F6-44BC-46E4-BB1F-0EC42B91097C}"/>
                </a:ext>
              </a:extLst>
            </p:cNvPr>
            <p:cNvGrpSpPr/>
            <p:nvPr/>
          </p:nvGrpSpPr>
          <p:grpSpPr>
            <a:xfrm>
              <a:off x="8759719" y="5187917"/>
              <a:ext cx="720000" cy="720000"/>
              <a:chOff x="8636606" y="4948704"/>
              <a:chExt cx="1191793" cy="1113278"/>
            </a:xfrm>
          </p:grpSpPr>
          <p:sp>
            <p:nvSpPr>
              <p:cNvPr id="26" name="Овал 25">
                <a:extLst>
                  <a:ext uri="{FF2B5EF4-FFF2-40B4-BE49-F238E27FC236}">
                    <a16:creationId xmlns:a16="http://schemas.microsoft.com/office/drawing/2014/main" id="{A0204529-B0E6-48BD-BD39-CE5F4800EA51}"/>
                  </a:ext>
                </a:extLst>
              </p:cNvPr>
              <p:cNvSpPr/>
              <p:nvPr/>
            </p:nvSpPr>
            <p:spPr>
              <a:xfrm>
                <a:off x="8636606" y="4948704"/>
                <a:ext cx="1191793" cy="1113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 name="Рисунок 18">
                <a:extLst>
                  <a:ext uri="{FF2B5EF4-FFF2-40B4-BE49-F238E27FC236}">
                    <a16:creationId xmlns:a16="http://schemas.microsoft.com/office/drawing/2014/main" id="{203077D1-0E8C-44B1-807B-24D8FF472D9C}"/>
                  </a:ext>
                </a:extLst>
              </p:cNvPr>
              <p:cNvPicPr>
                <a:picLocks noChangeAspect="1"/>
              </p:cNvPicPr>
              <p:nvPr/>
            </p:nvPicPr>
            <p:blipFill>
              <a:blip r:embed="rId7"/>
              <a:stretch>
                <a:fillRect/>
              </a:stretch>
            </p:blipFill>
            <p:spPr>
              <a:xfrm>
                <a:off x="8859272" y="5145189"/>
                <a:ext cx="746462" cy="746462"/>
              </a:xfrm>
              <a:prstGeom prst="rect">
                <a:avLst/>
              </a:prstGeom>
            </p:spPr>
          </p:pic>
        </p:grpSp>
        <p:sp>
          <p:nvSpPr>
            <p:cNvPr id="21" name="TextBox 20">
              <a:extLst>
                <a:ext uri="{FF2B5EF4-FFF2-40B4-BE49-F238E27FC236}">
                  <a16:creationId xmlns:a16="http://schemas.microsoft.com/office/drawing/2014/main" id="{9C5D5422-775B-4D2E-A264-DADC3F6B37CC}"/>
                </a:ext>
              </a:extLst>
            </p:cNvPr>
            <p:cNvSpPr txBox="1"/>
            <p:nvPr/>
          </p:nvSpPr>
          <p:spPr>
            <a:xfrm>
              <a:off x="10293123" y="6027189"/>
              <a:ext cx="1398094" cy="276999"/>
            </a:xfrm>
            <a:prstGeom prst="rect">
              <a:avLst/>
            </a:prstGeom>
            <a:noFill/>
          </p:spPr>
          <p:txBody>
            <a:bodyPr wrap="square" rtlCol="0">
              <a:spAutoFit/>
            </a:bodyPr>
            <a:lstStyle/>
            <a:p>
              <a:pPr algn="ctr"/>
              <a:r>
                <a:rPr lang="en-US" sz="1200" dirty="0">
                  <a:solidFill>
                    <a:schemeClr val="bg1"/>
                  </a:solidFill>
                </a:rPr>
                <a:t>Written consent</a:t>
              </a:r>
              <a:endParaRPr lang="ru-RU" sz="1200" dirty="0">
                <a:solidFill>
                  <a:schemeClr val="bg1"/>
                </a:solidFill>
              </a:endParaRPr>
            </a:p>
          </p:txBody>
        </p:sp>
        <p:grpSp>
          <p:nvGrpSpPr>
            <p:cNvPr id="16" name="Группа 15">
              <a:extLst>
                <a:ext uri="{FF2B5EF4-FFF2-40B4-BE49-F238E27FC236}">
                  <a16:creationId xmlns:a16="http://schemas.microsoft.com/office/drawing/2014/main" id="{B6F9B1FE-FB95-4EB5-9F44-AF05252771F5}"/>
                </a:ext>
              </a:extLst>
            </p:cNvPr>
            <p:cNvGrpSpPr/>
            <p:nvPr/>
          </p:nvGrpSpPr>
          <p:grpSpPr>
            <a:xfrm>
              <a:off x="10632170" y="5180672"/>
              <a:ext cx="720000" cy="720000"/>
              <a:chOff x="10735353" y="4948704"/>
              <a:chExt cx="1191793" cy="1113278"/>
            </a:xfrm>
          </p:grpSpPr>
          <p:sp>
            <p:nvSpPr>
              <p:cNvPr id="27" name="Овал 26">
                <a:extLst>
                  <a:ext uri="{FF2B5EF4-FFF2-40B4-BE49-F238E27FC236}">
                    <a16:creationId xmlns:a16="http://schemas.microsoft.com/office/drawing/2014/main" id="{07AC914E-A934-4759-A55F-B213C06EC808}"/>
                  </a:ext>
                </a:extLst>
              </p:cNvPr>
              <p:cNvSpPr/>
              <p:nvPr/>
            </p:nvSpPr>
            <p:spPr>
              <a:xfrm>
                <a:off x="10735353" y="4948704"/>
                <a:ext cx="1191793" cy="111327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 name="Рисунок 21">
                <a:extLst>
                  <a:ext uri="{FF2B5EF4-FFF2-40B4-BE49-F238E27FC236}">
                    <a16:creationId xmlns:a16="http://schemas.microsoft.com/office/drawing/2014/main" id="{FB71B4A2-F6BD-4541-A981-2663347365B8}"/>
                  </a:ext>
                </a:extLst>
              </p:cNvPr>
              <p:cNvPicPr>
                <a:picLocks noChangeAspect="1"/>
              </p:cNvPicPr>
              <p:nvPr/>
            </p:nvPicPr>
            <p:blipFill>
              <a:blip r:embed="rId8"/>
              <a:stretch>
                <a:fillRect/>
              </a:stretch>
            </p:blipFill>
            <p:spPr>
              <a:xfrm>
                <a:off x="10998384" y="5144327"/>
                <a:ext cx="746462" cy="737701"/>
              </a:xfrm>
              <a:prstGeom prst="rect">
                <a:avLst/>
              </a:prstGeom>
            </p:spPr>
          </p:pic>
        </p:grpSp>
      </p:grpSp>
    </p:spTree>
    <p:extLst>
      <p:ext uri="{BB962C8B-B14F-4D97-AF65-F5344CB8AC3E}">
        <p14:creationId xmlns:p14="http://schemas.microsoft.com/office/powerpoint/2010/main" val="616355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вал 6">
            <a:extLst>
              <a:ext uri="{FF2B5EF4-FFF2-40B4-BE49-F238E27FC236}">
                <a16:creationId xmlns:a16="http://schemas.microsoft.com/office/drawing/2014/main" id="{65807496-C5CC-447F-B619-323F22AABA5F}"/>
              </a:ext>
              <a:ext uri="{C183D7F6-B498-43B3-948B-1728B52AA6E4}">
                <adec:decorative xmlns:adec="http://schemas.microsoft.com/office/drawing/2017/decorative" val="1"/>
              </a:ext>
            </a:extLst>
          </p:cNvPr>
          <p:cNvSpPr/>
          <p:nvPr/>
        </p:nvSpPr>
        <p:spPr>
          <a:xfrm>
            <a:off x="8538523" y="2693719"/>
            <a:ext cx="840963" cy="840963"/>
          </a:xfrm>
          <a:prstGeom prst="ellipse">
            <a:avLst/>
          </a:prstGeom>
          <a:solidFill>
            <a:schemeClr val="accent3">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solidFill>
                <a:schemeClr val="accent2"/>
              </a:solidFill>
              <a:latin typeface="Calibri Light" panose="020F0302020204030204" pitchFamily="34" charset="0"/>
            </a:endParaRPr>
          </a:p>
        </p:txBody>
      </p:sp>
      <p:sp>
        <p:nvSpPr>
          <p:cNvPr id="43" name="Овал 42">
            <a:extLst>
              <a:ext uri="{FF2B5EF4-FFF2-40B4-BE49-F238E27FC236}">
                <a16:creationId xmlns:a16="http://schemas.microsoft.com/office/drawing/2014/main" id="{FF1881B7-2C83-4EEC-9B49-173395A3F1D0}"/>
              </a:ext>
              <a:ext uri="{C183D7F6-B498-43B3-948B-1728B52AA6E4}">
                <adec:decorative xmlns:adec="http://schemas.microsoft.com/office/drawing/2017/decorative" val="1"/>
              </a:ext>
            </a:extLst>
          </p:cNvPr>
          <p:cNvSpPr/>
          <p:nvPr/>
        </p:nvSpPr>
        <p:spPr>
          <a:xfrm>
            <a:off x="10566733" y="2676155"/>
            <a:ext cx="840963" cy="840963"/>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Light" panose="020F0302020204030204" pitchFamily="34" charset="0"/>
            </a:endParaRPr>
          </a:p>
        </p:txBody>
      </p:sp>
      <p:sp>
        <p:nvSpPr>
          <p:cNvPr id="46" name="Овал 45">
            <a:extLst>
              <a:ext uri="{FF2B5EF4-FFF2-40B4-BE49-F238E27FC236}">
                <a16:creationId xmlns:a16="http://schemas.microsoft.com/office/drawing/2014/main" id="{BC4B4EEA-C4AC-44FD-A69B-008A1CDDA310}"/>
              </a:ext>
              <a:ext uri="{C183D7F6-B498-43B3-948B-1728B52AA6E4}">
                <adec:decorative xmlns:adec="http://schemas.microsoft.com/office/drawing/2017/decorative" val="1"/>
              </a:ext>
            </a:extLst>
          </p:cNvPr>
          <p:cNvSpPr/>
          <p:nvPr/>
        </p:nvSpPr>
        <p:spPr>
          <a:xfrm>
            <a:off x="4566371" y="2701991"/>
            <a:ext cx="840963" cy="840963"/>
          </a:xfrm>
          <a:prstGeom prst="ellipse">
            <a:avLst/>
          </a:prstGeom>
          <a:solidFill>
            <a:schemeClr val="accent6">
              <a:lumMod val="40000"/>
              <a:lumOff val="6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Light" panose="020F0302020204030204" pitchFamily="34" charset="0"/>
            </a:endParaRPr>
          </a:p>
        </p:txBody>
      </p:sp>
      <p:sp>
        <p:nvSpPr>
          <p:cNvPr id="6" name="Овал 5">
            <a:extLst>
              <a:ext uri="{FF2B5EF4-FFF2-40B4-BE49-F238E27FC236}">
                <a16:creationId xmlns:a16="http://schemas.microsoft.com/office/drawing/2014/main" id="{8146B637-4021-488D-8D76-50643F5E5713}"/>
              </a:ext>
              <a:ext uri="{C183D7F6-B498-43B3-948B-1728B52AA6E4}">
                <adec:decorative xmlns:adec="http://schemas.microsoft.com/office/drawing/2017/decorative" val="1"/>
              </a:ext>
            </a:extLst>
          </p:cNvPr>
          <p:cNvSpPr/>
          <p:nvPr/>
        </p:nvSpPr>
        <p:spPr>
          <a:xfrm>
            <a:off x="2497528" y="2690391"/>
            <a:ext cx="840963" cy="840963"/>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cxnSp>
        <p:nvCxnSpPr>
          <p:cNvPr id="55" name="Прямая соединительная линия 54" descr="временная шкала">
            <a:extLst>
              <a:ext uri="{FF2B5EF4-FFF2-40B4-BE49-F238E27FC236}">
                <a16:creationId xmlns:a16="http://schemas.microsoft.com/office/drawing/2014/main" id="{03EF01C1-5F44-4071-A9AA-CE6ADA1A5F59}"/>
              </a:ext>
            </a:extLst>
          </p:cNvPr>
          <p:cNvCxnSpPr>
            <a:cxnSpLocks/>
          </p:cNvCxnSpPr>
          <p:nvPr/>
        </p:nvCxnSpPr>
        <p:spPr>
          <a:xfrm flipH="1">
            <a:off x="734518" y="3838922"/>
            <a:ext cx="10353963" cy="0"/>
          </a:xfrm>
          <a:prstGeom prst="line">
            <a:avLst/>
          </a:prstGeom>
          <a:ln w="28575">
            <a:solidFill>
              <a:schemeClr val="tx1"/>
            </a:solidFill>
          </a:ln>
        </p:spPr>
        <p:style>
          <a:lnRef idx="1">
            <a:schemeClr val="accent2"/>
          </a:lnRef>
          <a:fillRef idx="0">
            <a:schemeClr val="accent2"/>
          </a:fillRef>
          <a:effectRef idx="0">
            <a:schemeClr val="accent2"/>
          </a:effectRef>
          <a:fontRef idx="minor">
            <a:schemeClr val="tx1"/>
          </a:fontRef>
        </p:style>
      </p:cxnSp>
      <p:sp>
        <p:nvSpPr>
          <p:cNvPr id="17" name="Овал 16" descr="маркеры временной шкалы">
            <a:extLst>
              <a:ext uri="{FF2B5EF4-FFF2-40B4-BE49-F238E27FC236}">
                <a16:creationId xmlns:a16="http://schemas.microsoft.com/office/drawing/2014/main" id="{685160D7-D23E-4878-8060-E663BA970B55}"/>
              </a:ext>
            </a:extLst>
          </p:cNvPr>
          <p:cNvSpPr/>
          <p:nvPr/>
        </p:nvSpPr>
        <p:spPr>
          <a:xfrm>
            <a:off x="2883275" y="3740468"/>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sp>
        <p:nvSpPr>
          <p:cNvPr id="39" name="Овал 38" descr="маркеры временной шкалы">
            <a:extLst>
              <a:ext uri="{FF2B5EF4-FFF2-40B4-BE49-F238E27FC236}">
                <a16:creationId xmlns:a16="http://schemas.microsoft.com/office/drawing/2014/main" id="{D71B5693-DD1D-45E8-899F-7698F4F9E0CB}"/>
              </a:ext>
            </a:extLst>
          </p:cNvPr>
          <p:cNvSpPr/>
          <p:nvPr/>
        </p:nvSpPr>
        <p:spPr>
          <a:xfrm>
            <a:off x="4895104" y="375312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sp>
        <p:nvSpPr>
          <p:cNvPr id="49" name="Овал 48" descr="маркеры временной шкалы">
            <a:extLst>
              <a:ext uri="{FF2B5EF4-FFF2-40B4-BE49-F238E27FC236}">
                <a16:creationId xmlns:a16="http://schemas.microsoft.com/office/drawing/2014/main" id="{5B5DE130-A1BB-4953-B61E-0F2854B4BF5A}"/>
              </a:ext>
            </a:extLst>
          </p:cNvPr>
          <p:cNvSpPr/>
          <p:nvPr/>
        </p:nvSpPr>
        <p:spPr>
          <a:xfrm>
            <a:off x="8890588" y="3727914"/>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sp>
        <p:nvSpPr>
          <p:cNvPr id="52" name="Овал 51" descr="маркеры временной шкалы">
            <a:extLst>
              <a:ext uri="{FF2B5EF4-FFF2-40B4-BE49-F238E27FC236}">
                <a16:creationId xmlns:a16="http://schemas.microsoft.com/office/drawing/2014/main" id="{800A5842-C1EA-4797-9271-15E9E00DB4E5}"/>
              </a:ext>
            </a:extLst>
          </p:cNvPr>
          <p:cNvSpPr/>
          <p:nvPr/>
        </p:nvSpPr>
        <p:spPr>
          <a:xfrm>
            <a:off x="10919517" y="3754440"/>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sp>
        <p:nvSpPr>
          <p:cNvPr id="10" name="Текст 9">
            <a:extLst>
              <a:ext uri="{FF2B5EF4-FFF2-40B4-BE49-F238E27FC236}">
                <a16:creationId xmlns:a16="http://schemas.microsoft.com/office/drawing/2014/main" id="{83413A59-8009-405C-B473-F659F4B46E4A}"/>
              </a:ext>
            </a:extLst>
          </p:cNvPr>
          <p:cNvSpPr>
            <a:spLocks noGrp="1"/>
          </p:cNvSpPr>
          <p:nvPr>
            <p:ph type="body" sz="quarter" idx="14"/>
          </p:nvPr>
        </p:nvSpPr>
        <p:spPr>
          <a:xfrm>
            <a:off x="1958426" y="4905473"/>
            <a:ext cx="2102696" cy="850966"/>
          </a:xfrm>
        </p:spPr>
        <p:txBody>
          <a:bodyPr rtlCol="0"/>
          <a:lstStyle/>
          <a:p>
            <a:pPr rtl="0"/>
            <a:r>
              <a:rPr lang="en-US" sz="1100" dirty="0"/>
              <a:t>Commissions and an inventory schedule are determined, inventories are prepared, goods and materials are sorted and laid out</a:t>
            </a:r>
            <a:endParaRPr lang="ru-RU" sz="1100" dirty="0"/>
          </a:p>
        </p:txBody>
      </p:sp>
      <p:sp>
        <p:nvSpPr>
          <p:cNvPr id="11" name="Текст 10">
            <a:extLst>
              <a:ext uri="{FF2B5EF4-FFF2-40B4-BE49-F238E27FC236}">
                <a16:creationId xmlns:a16="http://schemas.microsoft.com/office/drawing/2014/main" id="{793FFC51-169D-49BB-A779-7EFB4D82AD28}"/>
              </a:ext>
            </a:extLst>
          </p:cNvPr>
          <p:cNvSpPr>
            <a:spLocks noGrp="1"/>
          </p:cNvSpPr>
          <p:nvPr>
            <p:ph type="body" sz="quarter" idx="15"/>
          </p:nvPr>
        </p:nvSpPr>
        <p:spPr>
          <a:xfrm>
            <a:off x="4058640" y="4905473"/>
            <a:ext cx="1983726" cy="951056"/>
          </a:xfrm>
        </p:spPr>
        <p:txBody>
          <a:bodyPr rtlCol="0"/>
          <a:lstStyle/>
          <a:p>
            <a:pPr rtl="0"/>
            <a:r>
              <a:rPr lang="en-US" dirty="0"/>
              <a:t>Counting, weighing, measuring, etc., as well as visual inspection of goods and materials for their further use</a:t>
            </a:r>
            <a:endParaRPr lang="ru-RU" dirty="0"/>
          </a:p>
        </p:txBody>
      </p:sp>
      <p:sp>
        <p:nvSpPr>
          <p:cNvPr id="13" name="Текст 12">
            <a:extLst>
              <a:ext uri="{FF2B5EF4-FFF2-40B4-BE49-F238E27FC236}">
                <a16:creationId xmlns:a16="http://schemas.microsoft.com/office/drawing/2014/main" id="{F62FF5CE-711D-42E8-B7EA-B1A1F772535A}"/>
              </a:ext>
            </a:extLst>
          </p:cNvPr>
          <p:cNvSpPr>
            <a:spLocks noGrp="1"/>
          </p:cNvSpPr>
          <p:nvPr>
            <p:ph type="body" sz="quarter" idx="16"/>
          </p:nvPr>
        </p:nvSpPr>
        <p:spPr>
          <a:xfrm>
            <a:off x="6122122" y="4905473"/>
            <a:ext cx="1764401" cy="788537"/>
          </a:xfrm>
        </p:spPr>
        <p:txBody>
          <a:bodyPr rtlCol="0"/>
          <a:lstStyle/>
          <a:p>
            <a:pPr rtl="0"/>
            <a:r>
              <a:rPr lang="en-US" dirty="0"/>
              <a:t>Entering of data on the actual availability and location of the goods and materials</a:t>
            </a:r>
            <a:endParaRPr lang="ru-RU" dirty="0"/>
          </a:p>
        </p:txBody>
      </p:sp>
      <p:sp>
        <p:nvSpPr>
          <p:cNvPr id="15" name="Текст 14">
            <a:extLst>
              <a:ext uri="{FF2B5EF4-FFF2-40B4-BE49-F238E27FC236}">
                <a16:creationId xmlns:a16="http://schemas.microsoft.com/office/drawing/2014/main" id="{6433887D-8F27-4450-A714-B160672FA7ED}"/>
              </a:ext>
            </a:extLst>
          </p:cNvPr>
          <p:cNvSpPr>
            <a:spLocks noGrp="1"/>
          </p:cNvSpPr>
          <p:nvPr>
            <p:ph type="body" sz="quarter" idx="17"/>
          </p:nvPr>
        </p:nvSpPr>
        <p:spPr>
          <a:xfrm>
            <a:off x="8006537" y="4905473"/>
            <a:ext cx="1937063" cy="813366"/>
          </a:xfrm>
        </p:spPr>
        <p:txBody>
          <a:bodyPr rtlCol="0"/>
          <a:lstStyle/>
          <a:p>
            <a:pPr rtl="0"/>
            <a:r>
              <a:rPr lang="en-US" dirty="0"/>
              <a:t>R</a:t>
            </a:r>
            <a:r>
              <a:rPr lang="en-US" sz="1100" dirty="0"/>
              <a:t>econciliation of actual availability and accounting data, discrepancies are revealed</a:t>
            </a:r>
            <a:endParaRPr lang="ru-RU" sz="1100" dirty="0"/>
          </a:p>
        </p:txBody>
      </p:sp>
      <p:sp>
        <p:nvSpPr>
          <p:cNvPr id="18" name="Текст 17">
            <a:extLst>
              <a:ext uri="{FF2B5EF4-FFF2-40B4-BE49-F238E27FC236}">
                <a16:creationId xmlns:a16="http://schemas.microsoft.com/office/drawing/2014/main" id="{4E091A31-7866-4F47-B0CF-3293835EEDE8}"/>
              </a:ext>
            </a:extLst>
          </p:cNvPr>
          <p:cNvSpPr>
            <a:spLocks noGrp="1"/>
          </p:cNvSpPr>
          <p:nvPr>
            <p:ph type="body" sz="quarter" idx="18"/>
          </p:nvPr>
        </p:nvSpPr>
        <p:spPr>
          <a:xfrm>
            <a:off x="2207675" y="4119982"/>
            <a:ext cx="1515256" cy="369311"/>
          </a:xfrm>
        </p:spPr>
        <p:txBody>
          <a:bodyPr rtlCol="0"/>
          <a:lstStyle/>
          <a:p>
            <a:pPr rtl="0"/>
            <a:r>
              <a:rPr lang="en-GB" dirty="0"/>
              <a:t>Preparation</a:t>
            </a:r>
          </a:p>
        </p:txBody>
      </p:sp>
      <p:sp>
        <p:nvSpPr>
          <p:cNvPr id="19" name="Текст 18">
            <a:extLst>
              <a:ext uri="{FF2B5EF4-FFF2-40B4-BE49-F238E27FC236}">
                <a16:creationId xmlns:a16="http://schemas.microsoft.com/office/drawing/2014/main" id="{B350F797-AA8E-422D-B1BE-31919E5E8542}"/>
              </a:ext>
            </a:extLst>
          </p:cNvPr>
          <p:cNvSpPr>
            <a:spLocks noGrp="1"/>
          </p:cNvSpPr>
          <p:nvPr>
            <p:ph type="body" sz="quarter" idx="19"/>
          </p:nvPr>
        </p:nvSpPr>
        <p:spPr>
          <a:xfrm>
            <a:off x="4231470" y="4003811"/>
            <a:ext cx="1515256" cy="601653"/>
          </a:xfrm>
        </p:spPr>
        <p:txBody>
          <a:bodyPr rtlCol="0"/>
          <a:lstStyle/>
          <a:p>
            <a:pPr rtl="0"/>
            <a:r>
              <a:rPr lang="en-GB" dirty="0"/>
              <a:t>Conducting an inspection</a:t>
            </a:r>
          </a:p>
        </p:txBody>
      </p:sp>
      <p:sp>
        <p:nvSpPr>
          <p:cNvPr id="20" name="Текст 19">
            <a:extLst>
              <a:ext uri="{FF2B5EF4-FFF2-40B4-BE49-F238E27FC236}">
                <a16:creationId xmlns:a16="http://schemas.microsoft.com/office/drawing/2014/main" id="{4A642F3E-3C03-4E20-ABCA-E003162FC000}"/>
              </a:ext>
            </a:extLst>
          </p:cNvPr>
          <p:cNvSpPr>
            <a:spLocks noGrp="1"/>
          </p:cNvSpPr>
          <p:nvPr>
            <p:ph type="body" sz="quarter" idx="20"/>
          </p:nvPr>
        </p:nvSpPr>
        <p:spPr>
          <a:xfrm>
            <a:off x="6255265" y="4003811"/>
            <a:ext cx="1515257" cy="601653"/>
          </a:xfrm>
        </p:spPr>
        <p:txBody>
          <a:bodyPr rtlCol="0"/>
          <a:lstStyle/>
          <a:p>
            <a:pPr rtl="0"/>
            <a:r>
              <a:rPr lang="en-GB" dirty="0"/>
              <a:t>Filling out inventories</a:t>
            </a:r>
          </a:p>
        </p:txBody>
      </p:sp>
      <p:sp>
        <p:nvSpPr>
          <p:cNvPr id="21" name="Текст 20">
            <a:extLst>
              <a:ext uri="{FF2B5EF4-FFF2-40B4-BE49-F238E27FC236}">
                <a16:creationId xmlns:a16="http://schemas.microsoft.com/office/drawing/2014/main" id="{77D8C714-BC59-4848-A254-B9834EBACE42}"/>
              </a:ext>
            </a:extLst>
          </p:cNvPr>
          <p:cNvSpPr>
            <a:spLocks noGrp="1"/>
          </p:cNvSpPr>
          <p:nvPr>
            <p:ph type="body" sz="quarter" idx="21"/>
          </p:nvPr>
        </p:nvSpPr>
        <p:spPr>
          <a:xfrm>
            <a:off x="8135109" y="4003812"/>
            <a:ext cx="1679921" cy="601650"/>
          </a:xfrm>
        </p:spPr>
        <p:txBody>
          <a:bodyPr rtlCol="0"/>
          <a:lstStyle/>
          <a:p>
            <a:pPr rtl="0"/>
            <a:r>
              <a:rPr lang="en-GB" dirty="0"/>
              <a:t>Documentation analysis</a:t>
            </a:r>
          </a:p>
        </p:txBody>
      </p:sp>
      <p:sp>
        <p:nvSpPr>
          <p:cNvPr id="4" name="Заголовок 3">
            <a:extLst>
              <a:ext uri="{FF2B5EF4-FFF2-40B4-BE49-F238E27FC236}">
                <a16:creationId xmlns:a16="http://schemas.microsoft.com/office/drawing/2014/main" id="{804827BC-1867-4AEF-8917-48108BFA283D}"/>
              </a:ext>
            </a:extLst>
          </p:cNvPr>
          <p:cNvSpPr>
            <a:spLocks noGrp="1"/>
          </p:cNvSpPr>
          <p:nvPr>
            <p:ph type="title"/>
          </p:nvPr>
        </p:nvSpPr>
        <p:spPr>
          <a:xfrm>
            <a:off x="638349" y="1144268"/>
            <a:ext cx="10915301" cy="554304"/>
          </a:xfrm>
        </p:spPr>
        <p:txBody>
          <a:bodyPr rtlCol="0"/>
          <a:lstStyle/>
          <a:p>
            <a:pPr rtl="0"/>
            <a:r>
              <a:rPr lang="en-GB" sz="3200" dirty="0"/>
              <a:t>The procedure for conducting an inventory</a:t>
            </a:r>
            <a:endParaRPr lang="ru-RU" sz="3200" dirty="0"/>
          </a:p>
        </p:txBody>
      </p:sp>
      <p:sp>
        <p:nvSpPr>
          <p:cNvPr id="2" name="Овал 1">
            <a:extLst>
              <a:ext uri="{FF2B5EF4-FFF2-40B4-BE49-F238E27FC236}">
                <a16:creationId xmlns:a16="http://schemas.microsoft.com/office/drawing/2014/main" id="{C0E84708-9F46-BB72-8416-0ECB74C72CB7}"/>
              </a:ext>
              <a:ext uri="{C183D7F6-B498-43B3-948B-1728B52AA6E4}">
                <adec:decorative xmlns:adec="http://schemas.microsoft.com/office/drawing/2017/decorative" val="1"/>
              </a:ext>
            </a:extLst>
          </p:cNvPr>
          <p:cNvSpPr/>
          <p:nvPr/>
        </p:nvSpPr>
        <p:spPr>
          <a:xfrm>
            <a:off x="6552447" y="2693720"/>
            <a:ext cx="840963" cy="840963"/>
          </a:xfrm>
          <a:prstGeom prst="ellipse">
            <a:avLst/>
          </a:prstGeom>
          <a:solidFill>
            <a:schemeClr val="accent3">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atin typeface="Calibri Light" panose="020F0302020204030204" pitchFamily="34" charset="0"/>
            </a:endParaRPr>
          </a:p>
        </p:txBody>
      </p:sp>
      <p:sp>
        <p:nvSpPr>
          <p:cNvPr id="3" name="Овал 2" descr="маркеры временной шкалы">
            <a:extLst>
              <a:ext uri="{FF2B5EF4-FFF2-40B4-BE49-F238E27FC236}">
                <a16:creationId xmlns:a16="http://schemas.microsoft.com/office/drawing/2014/main" id="{34369635-3B21-158A-5182-CA47456A9401}"/>
              </a:ext>
            </a:extLst>
          </p:cNvPr>
          <p:cNvSpPr/>
          <p:nvPr/>
        </p:nvSpPr>
        <p:spPr>
          <a:xfrm>
            <a:off x="6891767" y="3750705"/>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sp>
        <p:nvSpPr>
          <p:cNvPr id="8" name="Нижний колонтитул 11">
            <a:extLst>
              <a:ext uri="{FF2B5EF4-FFF2-40B4-BE49-F238E27FC236}">
                <a16:creationId xmlns:a16="http://schemas.microsoft.com/office/drawing/2014/main" id="{D037A1DF-9218-B679-77E1-3CF619147A55}"/>
              </a:ext>
            </a:extLst>
          </p:cNvPr>
          <p:cNvSpPr txBox="1">
            <a:spLocks/>
          </p:cNvSpPr>
          <p:nvPr/>
        </p:nvSpPr>
        <p:spPr>
          <a:xfrm>
            <a:off x="411480" y="301752"/>
            <a:ext cx="2585942" cy="274320"/>
          </a:xfrm>
          <a:prstGeom prst="rect">
            <a:avLst/>
          </a:prstGeom>
        </p:spPr>
        <p:txBody>
          <a:bodyPr vert="horz" lIns="91440" tIns="45720" rIns="91440" bIns="45720" rtlCol="0" anchor="ctr">
            <a:noAutofit/>
          </a:bodyPr>
          <a:lstStyle>
            <a:defPPr rtl="0">
              <a:defRPr lang="ru-RU"/>
            </a:defPPr>
            <a:lvl1pPr>
              <a:defRPr sz="1200">
                <a:solidFill>
                  <a:schemeClr val="tx2"/>
                </a:solidFill>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r>
              <a:rPr lang="en-GB" dirty="0"/>
              <a:t>JINR PROPERTY INVENTORY</a:t>
            </a:r>
            <a:endParaRPr lang="ru-RU" dirty="0"/>
          </a:p>
        </p:txBody>
      </p:sp>
      <p:sp>
        <p:nvSpPr>
          <p:cNvPr id="9" name="Номер слайда 12">
            <a:extLst>
              <a:ext uri="{FF2B5EF4-FFF2-40B4-BE49-F238E27FC236}">
                <a16:creationId xmlns:a16="http://schemas.microsoft.com/office/drawing/2014/main" id="{E682AF34-5E54-5673-5DF1-222F2236B0B9}"/>
              </a:ext>
            </a:extLst>
          </p:cNvPr>
          <p:cNvSpPr txBox="1">
            <a:spLocks/>
          </p:cNvSpPr>
          <p:nvPr/>
        </p:nvSpPr>
        <p:spPr>
          <a:xfrm>
            <a:off x="10122408" y="301752"/>
            <a:ext cx="1673352" cy="274320"/>
          </a:xfrm>
          <a:prstGeom prst="rect">
            <a:avLst/>
          </a:prstGeom>
        </p:spPr>
        <p:txBody>
          <a:bodyPr vert="horz" lIns="91440" tIns="45720" rIns="91440" bIns="45720" rtlCol="0">
            <a:normAutofit/>
          </a:bodyPr>
          <a:lstStyle>
            <a:defPPr>
              <a:defRPr lang="ru-RU"/>
            </a:defPPr>
            <a:lvl1pPr marL="0" indent="0" algn="l" defTabSz="914400" rtl="0" eaLnBrk="1" latinLnBrk="0" hangingPunct="1">
              <a:lnSpc>
                <a:spcPct val="90000"/>
              </a:lnSpc>
              <a:spcBef>
                <a:spcPts val="1000"/>
              </a:spcBef>
              <a:buFont typeface="Arial" panose="020B0604020202020204" pitchFamily="34" charset="0"/>
              <a:buNone/>
              <a:defRPr lang="ru-RU" sz="10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ru-RU"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ru-RU"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ru-RU"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pPr algn="r"/>
            <a:fld id="{5BFCF61C-3B18-4C03-8326-CC3B32D710C9}" type="slidenum">
              <a:rPr lang="ru-RU" smtClean="0"/>
              <a:pPr algn="r"/>
              <a:t>8</a:t>
            </a:fld>
            <a:endParaRPr lang="ru-RU"/>
          </a:p>
        </p:txBody>
      </p:sp>
      <p:sp>
        <p:nvSpPr>
          <p:cNvPr id="12" name="Текст 19">
            <a:extLst>
              <a:ext uri="{FF2B5EF4-FFF2-40B4-BE49-F238E27FC236}">
                <a16:creationId xmlns:a16="http://schemas.microsoft.com/office/drawing/2014/main" id="{2446A921-D7D6-233D-3441-D1927CA5EDFF}"/>
              </a:ext>
            </a:extLst>
          </p:cNvPr>
          <p:cNvSpPr txBox="1">
            <a:spLocks/>
          </p:cNvSpPr>
          <p:nvPr/>
        </p:nvSpPr>
        <p:spPr>
          <a:xfrm>
            <a:off x="10247518" y="4003813"/>
            <a:ext cx="1588856" cy="601648"/>
          </a:xfrm>
          <a:prstGeom prst="rect">
            <a:avLst/>
          </a:prstGeom>
        </p:spPr>
        <p:txBody>
          <a:bodyPr vert="horz" lIns="91440" tIns="45720" rIns="91440" bIns="45720" rtlCol="0">
            <a:noAutofit/>
          </a:bodyPr>
          <a:lstStyle>
            <a:defPPr>
              <a:defRPr lang="ru-RU"/>
            </a:defPPr>
            <a:lvl1pPr marL="0" indent="0" algn="ctr" defTabSz="914400" rtl="0" eaLnBrk="1" latinLnBrk="0" hangingPunct="1">
              <a:lnSpc>
                <a:spcPct val="100000"/>
              </a:lnSpc>
              <a:spcBef>
                <a:spcPts val="0"/>
              </a:spcBef>
              <a:buFont typeface="Arial" panose="020B0604020202020204" pitchFamily="34" charset="0"/>
              <a:buNone/>
              <a:defRPr lang="ru-RU" sz="1800" b="1" kern="1200">
                <a:solidFill>
                  <a:schemeClr val="tx2"/>
                </a:solidFill>
                <a:latin typeface="Calibri Light" panose="020F030202020403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ru-RU" sz="18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ru-RU" sz="18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ru-RU" sz="18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ru-RU"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pPr rtl="0"/>
            <a:r>
              <a:rPr lang="en-GB" dirty="0"/>
              <a:t>Summing up the results</a:t>
            </a:r>
            <a:endParaRPr lang="ru-RU" dirty="0"/>
          </a:p>
        </p:txBody>
      </p:sp>
      <p:sp>
        <p:nvSpPr>
          <p:cNvPr id="16" name="Текст 14">
            <a:extLst>
              <a:ext uri="{FF2B5EF4-FFF2-40B4-BE49-F238E27FC236}">
                <a16:creationId xmlns:a16="http://schemas.microsoft.com/office/drawing/2014/main" id="{C1651B0F-9DC8-3351-8159-FDD913B61B85}"/>
              </a:ext>
            </a:extLst>
          </p:cNvPr>
          <p:cNvSpPr txBox="1">
            <a:spLocks/>
          </p:cNvSpPr>
          <p:nvPr/>
        </p:nvSpPr>
        <p:spPr>
          <a:xfrm>
            <a:off x="9876844" y="4905473"/>
            <a:ext cx="2247217" cy="892194"/>
          </a:xfrm>
          <a:prstGeom prst="rect">
            <a:avLst/>
          </a:prstGeom>
        </p:spPr>
        <p:txBody>
          <a:bodyPr vert="horz" lIns="91440" tIns="45720" rIns="91440" bIns="45720" rtlCol="0">
            <a:noAutofit/>
          </a:bodyPr>
          <a:lstStyle>
            <a:defPPr>
              <a:defRPr lang="ru-RU"/>
            </a:defPPr>
            <a:lvl1pPr marL="0" indent="0" algn="ctr" defTabSz="914400" rtl="0" eaLnBrk="1" latinLnBrk="0" hangingPunct="1">
              <a:lnSpc>
                <a:spcPct val="90000"/>
              </a:lnSpc>
              <a:spcBef>
                <a:spcPts val="1000"/>
              </a:spcBef>
              <a:buFont typeface="Arial" panose="020B0604020202020204" pitchFamily="34" charset="0"/>
              <a:buNone/>
              <a:defRPr lang="ru-RU" sz="11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lang="ru-RU" sz="11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lang="ru-RU" sz="11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lang="ru-RU" sz="11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lang="ru-RU"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ru-RU" sz="1800" kern="1200">
                <a:solidFill>
                  <a:schemeClr val="tx1"/>
                </a:solidFill>
                <a:latin typeface="+mn-lt"/>
                <a:ea typeface="+mn-ea"/>
                <a:cs typeface="+mn-cs"/>
              </a:defRPr>
            </a:lvl9pPr>
          </a:lstStyle>
          <a:p>
            <a:r>
              <a:rPr lang="en-US" dirty="0"/>
              <a:t>The protocols of inventories by departments are reviewed and discussed, the final protocol is drawn up and transmitted to the Director of JINR</a:t>
            </a:r>
            <a:endParaRPr lang="en-GB" dirty="0"/>
          </a:p>
        </p:txBody>
      </p:sp>
      <p:pic>
        <p:nvPicPr>
          <p:cNvPr id="25" name="Рисунок 24">
            <a:extLst>
              <a:ext uri="{FF2B5EF4-FFF2-40B4-BE49-F238E27FC236}">
                <a16:creationId xmlns:a16="http://schemas.microsoft.com/office/drawing/2014/main" id="{72E912EA-E2A4-46B9-9F6A-7F7E14FB630E}"/>
              </a:ext>
            </a:extLst>
          </p:cNvPr>
          <p:cNvPicPr>
            <a:picLocks noGrp="1" noChangeAspect="1"/>
          </p:cNvPicPr>
          <p:nvPr>
            <p:ph type="pic" sz="quarter" idx="10"/>
          </p:nvPr>
        </p:nvPicPr>
        <p:blipFill>
          <a:blip r:embed="rId3">
            <a:extLst>
              <a:ext uri="{BEBA8EAE-BF5A-486C-A8C5-ECC9F3942E4B}">
                <a14:imgProps xmlns:a14="http://schemas.microsoft.com/office/drawing/2010/main">
                  <a14:imgLayer r:embed="rId4">
                    <a14:imgEffect>
                      <a14:artisticCutout/>
                    </a14:imgEffect>
                  </a14:imgLayer>
                </a14:imgProps>
              </a:ext>
            </a:extLst>
          </a:blip>
          <a:srcRect l="89" r="89"/>
          <a:stretch>
            <a:fillRect/>
          </a:stretch>
        </p:blipFill>
        <p:spPr>
          <a:xfrm>
            <a:off x="8920443" y="2527169"/>
            <a:ext cx="712184" cy="713457"/>
          </a:xfrm>
        </p:spPr>
      </p:pic>
      <p:grpSp>
        <p:nvGrpSpPr>
          <p:cNvPr id="73" name="Группа 72" descr="значок преподавателя">
            <a:extLst>
              <a:ext uri="{FF2B5EF4-FFF2-40B4-BE49-F238E27FC236}">
                <a16:creationId xmlns:a16="http://schemas.microsoft.com/office/drawing/2014/main" id="{96092E02-CF5A-45FB-BC6E-5AD0754402D3}"/>
              </a:ext>
            </a:extLst>
          </p:cNvPr>
          <p:cNvGrpSpPr/>
          <p:nvPr/>
        </p:nvGrpSpPr>
        <p:grpSpPr>
          <a:xfrm>
            <a:off x="2862742" y="2651805"/>
            <a:ext cx="648695" cy="596325"/>
            <a:chOff x="2242191" y="6210300"/>
            <a:chExt cx="663474" cy="671513"/>
          </a:xfrm>
          <a:solidFill>
            <a:schemeClr val="accent3"/>
          </a:solidFill>
        </p:grpSpPr>
        <p:sp>
          <p:nvSpPr>
            <p:cNvPr id="74" name="Полилиния 64">
              <a:extLst>
                <a:ext uri="{FF2B5EF4-FFF2-40B4-BE49-F238E27FC236}">
                  <a16:creationId xmlns:a16="http://schemas.microsoft.com/office/drawing/2014/main" id="{2C68C9C7-4224-4B41-9F85-8A9F87937CED}"/>
                </a:ext>
              </a:extLst>
            </p:cNvPr>
            <p:cNvSpPr>
              <a:spLocks noEditPoints="1"/>
            </p:cNvSpPr>
            <p:nvPr userDrawn="1"/>
          </p:nvSpPr>
          <p:spPr bwMode="auto">
            <a:xfrm>
              <a:off x="2419539" y="6435725"/>
              <a:ext cx="53838" cy="53975"/>
            </a:xfrm>
            <a:custGeom>
              <a:avLst/>
              <a:gdLst>
                <a:gd name="T0" fmla="*/ 17 w 17"/>
                <a:gd name="T1" fmla="*/ 9 h 17"/>
                <a:gd name="T2" fmla="*/ 8 w 17"/>
                <a:gd name="T3" fmla="*/ 0 h 17"/>
                <a:gd name="T4" fmla="*/ 0 w 17"/>
                <a:gd name="T5" fmla="*/ 9 h 17"/>
                <a:gd name="T6" fmla="*/ 8 w 17"/>
                <a:gd name="T7" fmla="*/ 17 h 17"/>
                <a:gd name="T8" fmla="*/ 17 w 17"/>
                <a:gd name="T9" fmla="*/ 9 h 17"/>
                <a:gd name="T10" fmla="*/ 6 w 17"/>
                <a:gd name="T11" fmla="*/ 9 h 17"/>
                <a:gd name="T12" fmla="*/ 8 w 17"/>
                <a:gd name="T13" fmla="*/ 7 h 17"/>
                <a:gd name="T14" fmla="*/ 10 w 17"/>
                <a:gd name="T15" fmla="*/ 9 h 17"/>
                <a:gd name="T16" fmla="*/ 8 w 17"/>
                <a:gd name="T17" fmla="*/ 10 h 17"/>
                <a:gd name="T18" fmla="*/ 6 w 17"/>
                <a:gd name="T19"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17" y="9"/>
                  </a:moveTo>
                  <a:cubicBezTo>
                    <a:pt x="17" y="4"/>
                    <a:pt x="13" y="0"/>
                    <a:pt x="8" y="0"/>
                  </a:cubicBezTo>
                  <a:cubicBezTo>
                    <a:pt x="3" y="0"/>
                    <a:pt x="0" y="4"/>
                    <a:pt x="0" y="9"/>
                  </a:cubicBezTo>
                  <a:cubicBezTo>
                    <a:pt x="0" y="13"/>
                    <a:pt x="3" y="17"/>
                    <a:pt x="8" y="17"/>
                  </a:cubicBezTo>
                  <a:cubicBezTo>
                    <a:pt x="13" y="17"/>
                    <a:pt x="17" y="13"/>
                    <a:pt x="17" y="9"/>
                  </a:cubicBezTo>
                  <a:close/>
                  <a:moveTo>
                    <a:pt x="6" y="9"/>
                  </a:moveTo>
                  <a:cubicBezTo>
                    <a:pt x="6" y="8"/>
                    <a:pt x="7" y="7"/>
                    <a:pt x="8" y="7"/>
                  </a:cubicBezTo>
                  <a:cubicBezTo>
                    <a:pt x="9" y="7"/>
                    <a:pt x="10" y="8"/>
                    <a:pt x="10" y="9"/>
                  </a:cubicBezTo>
                  <a:cubicBezTo>
                    <a:pt x="10" y="10"/>
                    <a:pt x="9" y="10"/>
                    <a:pt x="8" y="10"/>
                  </a:cubicBezTo>
                  <a:cubicBezTo>
                    <a:pt x="7" y="10"/>
                    <a:pt x="6" y="10"/>
                    <a:pt x="6" y="9"/>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75" name="Полилиния 65">
              <a:extLst>
                <a:ext uri="{FF2B5EF4-FFF2-40B4-BE49-F238E27FC236}">
                  <a16:creationId xmlns:a16="http://schemas.microsoft.com/office/drawing/2014/main" id="{7CB7CDCF-B85B-48B3-B628-A0C68B180575}"/>
                </a:ext>
              </a:extLst>
            </p:cNvPr>
            <p:cNvSpPr>
              <a:spLocks noEditPoints="1"/>
            </p:cNvSpPr>
            <p:nvPr userDrawn="1"/>
          </p:nvSpPr>
          <p:spPr bwMode="auto">
            <a:xfrm>
              <a:off x="2558884" y="6435725"/>
              <a:ext cx="53838" cy="53975"/>
            </a:xfrm>
            <a:custGeom>
              <a:avLst/>
              <a:gdLst>
                <a:gd name="T0" fmla="*/ 9 w 17"/>
                <a:gd name="T1" fmla="*/ 0 h 17"/>
                <a:gd name="T2" fmla="*/ 0 w 17"/>
                <a:gd name="T3" fmla="*/ 9 h 17"/>
                <a:gd name="T4" fmla="*/ 9 w 17"/>
                <a:gd name="T5" fmla="*/ 17 h 17"/>
                <a:gd name="T6" fmla="*/ 17 w 17"/>
                <a:gd name="T7" fmla="*/ 9 h 17"/>
                <a:gd name="T8" fmla="*/ 9 w 17"/>
                <a:gd name="T9" fmla="*/ 0 h 17"/>
                <a:gd name="T10" fmla="*/ 9 w 17"/>
                <a:gd name="T11" fmla="*/ 10 h 17"/>
                <a:gd name="T12" fmla="*/ 7 w 17"/>
                <a:gd name="T13" fmla="*/ 9 h 17"/>
                <a:gd name="T14" fmla="*/ 9 w 17"/>
                <a:gd name="T15" fmla="*/ 7 h 17"/>
                <a:gd name="T16" fmla="*/ 10 w 17"/>
                <a:gd name="T17" fmla="*/ 9 h 17"/>
                <a:gd name="T18" fmla="*/ 9 w 17"/>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0"/>
                  </a:moveTo>
                  <a:cubicBezTo>
                    <a:pt x="4" y="0"/>
                    <a:pt x="0" y="4"/>
                    <a:pt x="0" y="9"/>
                  </a:cubicBezTo>
                  <a:cubicBezTo>
                    <a:pt x="0" y="13"/>
                    <a:pt x="4" y="17"/>
                    <a:pt x="9" y="17"/>
                  </a:cubicBezTo>
                  <a:cubicBezTo>
                    <a:pt x="13" y="17"/>
                    <a:pt x="17" y="13"/>
                    <a:pt x="17" y="9"/>
                  </a:cubicBezTo>
                  <a:cubicBezTo>
                    <a:pt x="17" y="4"/>
                    <a:pt x="13" y="0"/>
                    <a:pt x="9" y="0"/>
                  </a:cubicBezTo>
                  <a:close/>
                  <a:moveTo>
                    <a:pt x="9" y="10"/>
                  </a:moveTo>
                  <a:cubicBezTo>
                    <a:pt x="8" y="10"/>
                    <a:pt x="7" y="10"/>
                    <a:pt x="7" y="9"/>
                  </a:cubicBezTo>
                  <a:cubicBezTo>
                    <a:pt x="7" y="8"/>
                    <a:pt x="8" y="7"/>
                    <a:pt x="9" y="7"/>
                  </a:cubicBezTo>
                  <a:cubicBezTo>
                    <a:pt x="9" y="7"/>
                    <a:pt x="10" y="8"/>
                    <a:pt x="10" y="9"/>
                  </a:cubicBezTo>
                  <a:cubicBezTo>
                    <a:pt x="10" y="10"/>
                    <a:pt x="9" y="10"/>
                    <a:pt x="9" y="1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76" name="Полилиния 66">
              <a:extLst>
                <a:ext uri="{FF2B5EF4-FFF2-40B4-BE49-F238E27FC236}">
                  <a16:creationId xmlns:a16="http://schemas.microsoft.com/office/drawing/2014/main" id="{912AFC82-DEE6-40EB-B8B0-040D3C5792D8}"/>
                </a:ext>
              </a:extLst>
            </p:cNvPr>
            <p:cNvSpPr>
              <a:spLocks/>
            </p:cNvSpPr>
            <p:nvPr userDrawn="1"/>
          </p:nvSpPr>
          <p:spPr bwMode="auto">
            <a:xfrm>
              <a:off x="2429040" y="6534150"/>
              <a:ext cx="174181" cy="87313"/>
            </a:xfrm>
            <a:custGeom>
              <a:avLst/>
              <a:gdLst>
                <a:gd name="T0" fmla="*/ 27 w 55"/>
                <a:gd name="T1" fmla="*/ 20 h 27"/>
                <a:gd name="T2" fmla="*/ 7 w 55"/>
                <a:gd name="T3" fmla="*/ 0 h 27"/>
                <a:gd name="T4" fmla="*/ 0 w 55"/>
                <a:gd name="T5" fmla="*/ 0 h 27"/>
                <a:gd name="T6" fmla="*/ 27 w 55"/>
                <a:gd name="T7" fmla="*/ 27 h 27"/>
                <a:gd name="T8" fmla="*/ 55 w 55"/>
                <a:gd name="T9" fmla="*/ 0 h 27"/>
                <a:gd name="T10" fmla="*/ 48 w 55"/>
                <a:gd name="T11" fmla="*/ 0 h 27"/>
                <a:gd name="T12" fmla="*/ 27 w 55"/>
                <a:gd name="T13" fmla="*/ 20 h 27"/>
              </a:gdLst>
              <a:ahLst/>
              <a:cxnLst>
                <a:cxn ang="0">
                  <a:pos x="T0" y="T1"/>
                </a:cxn>
                <a:cxn ang="0">
                  <a:pos x="T2" y="T3"/>
                </a:cxn>
                <a:cxn ang="0">
                  <a:pos x="T4" y="T5"/>
                </a:cxn>
                <a:cxn ang="0">
                  <a:pos x="T6" y="T7"/>
                </a:cxn>
                <a:cxn ang="0">
                  <a:pos x="T8" y="T9"/>
                </a:cxn>
                <a:cxn ang="0">
                  <a:pos x="T10" y="T11"/>
                </a:cxn>
                <a:cxn ang="0">
                  <a:pos x="T12" y="T13"/>
                </a:cxn>
              </a:cxnLst>
              <a:rect l="0" t="0" r="r" b="b"/>
              <a:pathLst>
                <a:path w="55" h="27">
                  <a:moveTo>
                    <a:pt x="27" y="20"/>
                  </a:moveTo>
                  <a:cubicBezTo>
                    <a:pt x="16" y="20"/>
                    <a:pt x="7" y="11"/>
                    <a:pt x="7" y="0"/>
                  </a:cubicBezTo>
                  <a:cubicBezTo>
                    <a:pt x="0" y="0"/>
                    <a:pt x="0" y="0"/>
                    <a:pt x="0" y="0"/>
                  </a:cubicBezTo>
                  <a:cubicBezTo>
                    <a:pt x="0" y="15"/>
                    <a:pt x="12" y="27"/>
                    <a:pt x="27" y="27"/>
                  </a:cubicBezTo>
                  <a:cubicBezTo>
                    <a:pt x="42" y="27"/>
                    <a:pt x="55" y="15"/>
                    <a:pt x="55" y="0"/>
                  </a:cubicBezTo>
                  <a:cubicBezTo>
                    <a:pt x="48" y="0"/>
                    <a:pt x="48" y="0"/>
                    <a:pt x="48" y="0"/>
                  </a:cubicBezTo>
                  <a:cubicBezTo>
                    <a:pt x="48" y="11"/>
                    <a:pt x="39" y="20"/>
                    <a:pt x="27" y="2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77" name="Полилиния 67">
              <a:extLst>
                <a:ext uri="{FF2B5EF4-FFF2-40B4-BE49-F238E27FC236}">
                  <a16:creationId xmlns:a16="http://schemas.microsoft.com/office/drawing/2014/main" id="{81E80408-FEC4-4F65-BE60-C718517474CF}"/>
                </a:ext>
              </a:extLst>
            </p:cNvPr>
            <p:cNvSpPr>
              <a:spLocks noEditPoints="1"/>
            </p:cNvSpPr>
            <p:nvPr userDrawn="1"/>
          </p:nvSpPr>
          <p:spPr bwMode="auto">
            <a:xfrm>
              <a:off x="2720398" y="6565900"/>
              <a:ext cx="140929" cy="87313"/>
            </a:xfrm>
            <a:custGeom>
              <a:avLst/>
              <a:gdLst>
                <a:gd name="T0" fmla="*/ 0 w 89"/>
                <a:gd name="T1" fmla="*/ 55 h 55"/>
                <a:gd name="T2" fmla="*/ 89 w 89"/>
                <a:gd name="T3" fmla="*/ 55 h 55"/>
                <a:gd name="T4" fmla="*/ 89 w 89"/>
                <a:gd name="T5" fmla="*/ 0 h 55"/>
                <a:gd name="T6" fmla="*/ 0 w 89"/>
                <a:gd name="T7" fmla="*/ 0 h 55"/>
                <a:gd name="T8" fmla="*/ 0 w 89"/>
                <a:gd name="T9" fmla="*/ 55 h 55"/>
                <a:gd name="T10" fmla="*/ 14 w 89"/>
                <a:gd name="T11" fmla="*/ 15 h 55"/>
                <a:gd name="T12" fmla="*/ 77 w 89"/>
                <a:gd name="T13" fmla="*/ 15 h 55"/>
                <a:gd name="T14" fmla="*/ 77 w 89"/>
                <a:gd name="T15" fmla="*/ 43 h 55"/>
                <a:gd name="T16" fmla="*/ 14 w 89"/>
                <a:gd name="T17" fmla="*/ 43 h 55"/>
                <a:gd name="T18" fmla="*/ 14 w 89"/>
                <a:gd name="T19" fmla="*/ 1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55">
                  <a:moveTo>
                    <a:pt x="0" y="55"/>
                  </a:moveTo>
                  <a:lnTo>
                    <a:pt x="89" y="55"/>
                  </a:lnTo>
                  <a:lnTo>
                    <a:pt x="89" y="0"/>
                  </a:lnTo>
                  <a:lnTo>
                    <a:pt x="0" y="0"/>
                  </a:lnTo>
                  <a:lnTo>
                    <a:pt x="0" y="55"/>
                  </a:lnTo>
                  <a:close/>
                  <a:moveTo>
                    <a:pt x="14" y="15"/>
                  </a:moveTo>
                  <a:lnTo>
                    <a:pt x="77" y="15"/>
                  </a:lnTo>
                  <a:lnTo>
                    <a:pt x="77" y="43"/>
                  </a:lnTo>
                  <a:lnTo>
                    <a:pt x="14" y="43"/>
                  </a:lnTo>
                  <a:lnTo>
                    <a:pt x="14" y="15"/>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78" name="Прямоугольник 68">
              <a:extLst>
                <a:ext uri="{FF2B5EF4-FFF2-40B4-BE49-F238E27FC236}">
                  <a16:creationId xmlns:a16="http://schemas.microsoft.com/office/drawing/2014/main" id="{AB7C7F4F-8114-4B92-8EC8-2811EBA3EC31}"/>
                </a:ext>
              </a:extLst>
            </p:cNvPr>
            <p:cNvSpPr>
              <a:spLocks noChangeArrowheads="1"/>
            </p:cNvSpPr>
            <p:nvPr userDrawn="1"/>
          </p:nvSpPr>
          <p:spPr bwMode="auto">
            <a:xfrm>
              <a:off x="2720398" y="6675438"/>
              <a:ext cx="22169" cy="222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79" name="Прямоугольник 69">
              <a:extLst>
                <a:ext uri="{FF2B5EF4-FFF2-40B4-BE49-F238E27FC236}">
                  <a16:creationId xmlns:a16="http://schemas.microsoft.com/office/drawing/2014/main" id="{FC849BDB-6774-4149-A1DF-75AD7FA88480}"/>
                </a:ext>
              </a:extLst>
            </p:cNvPr>
            <p:cNvSpPr>
              <a:spLocks noChangeArrowheads="1"/>
            </p:cNvSpPr>
            <p:nvPr userDrawn="1"/>
          </p:nvSpPr>
          <p:spPr bwMode="auto">
            <a:xfrm>
              <a:off x="2764735" y="6675438"/>
              <a:ext cx="96592" cy="222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80" name="Прямоугольник 70">
              <a:extLst>
                <a:ext uri="{FF2B5EF4-FFF2-40B4-BE49-F238E27FC236}">
                  <a16:creationId xmlns:a16="http://schemas.microsoft.com/office/drawing/2014/main" id="{A0AB8EC0-066B-43BA-9461-95406375061D}"/>
                </a:ext>
              </a:extLst>
            </p:cNvPr>
            <p:cNvSpPr>
              <a:spLocks noChangeArrowheads="1"/>
            </p:cNvSpPr>
            <p:nvPr userDrawn="1"/>
          </p:nvSpPr>
          <p:spPr bwMode="auto">
            <a:xfrm>
              <a:off x="2720398" y="6719888"/>
              <a:ext cx="140929" cy="22225"/>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81" name="Полилиния 71">
              <a:extLst>
                <a:ext uri="{FF2B5EF4-FFF2-40B4-BE49-F238E27FC236}">
                  <a16:creationId xmlns:a16="http://schemas.microsoft.com/office/drawing/2014/main" id="{21CE993D-1482-48BA-8441-A400BB9213D3}"/>
                </a:ext>
              </a:extLst>
            </p:cNvPr>
            <p:cNvSpPr>
              <a:spLocks noEditPoints="1"/>
            </p:cNvSpPr>
            <p:nvPr userDrawn="1"/>
          </p:nvSpPr>
          <p:spPr bwMode="auto">
            <a:xfrm>
              <a:off x="2242191" y="6210300"/>
              <a:ext cx="663474" cy="671513"/>
            </a:xfrm>
            <a:custGeom>
              <a:avLst/>
              <a:gdLst>
                <a:gd name="T0" fmla="*/ 148 w 209"/>
                <a:gd name="T1" fmla="*/ 92 h 211"/>
                <a:gd name="T2" fmla="*/ 86 w 209"/>
                <a:gd name="T3" fmla="*/ 0 h 211"/>
                <a:gd name="T4" fmla="*/ 13 w 209"/>
                <a:gd name="T5" fmla="*/ 133 h 211"/>
                <a:gd name="T6" fmla="*/ 29 w 209"/>
                <a:gd name="T7" fmla="*/ 149 h 211"/>
                <a:gd name="T8" fmla="*/ 131 w 209"/>
                <a:gd name="T9" fmla="*/ 211 h 211"/>
                <a:gd name="T10" fmla="*/ 202 w 209"/>
                <a:gd name="T11" fmla="*/ 197 h 211"/>
                <a:gd name="T12" fmla="*/ 209 w 209"/>
                <a:gd name="T13" fmla="*/ 105 h 211"/>
                <a:gd name="T14" fmla="*/ 131 w 209"/>
                <a:gd name="T15" fmla="*/ 184 h 211"/>
                <a:gd name="T16" fmla="*/ 137 w 209"/>
                <a:gd name="T17" fmla="*/ 105 h 211"/>
                <a:gd name="T18" fmla="*/ 57 w 209"/>
                <a:gd name="T19" fmla="*/ 151 h 211"/>
                <a:gd name="T20" fmla="*/ 67 w 209"/>
                <a:gd name="T21" fmla="*/ 169 h 211"/>
                <a:gd name="T22" fmla="*/ 117 w 209"/>
                <a:gd name="T23" fmla="*/ 126 h 211"/>
                <a:gd name="T24" fmla="*/ 49 w 209"/>
                <a:gd name="T25" fmla="*/ 77 h 211"/>
                <a:gd name="T26" fmla="*/ 127 w 209"/>
                <a:gd name="T27" fmla="*/ 99 h 211"/>
                <a:gd name="T28" fmla="*/ 117 w 209"/>
                <a:gd name="T29" fmla="*/ 176 h 211"/>
                <a:gd name="T30" fmla="*/ 88 w 209"/>
                <a:gd name="T31" fmla="*/ 191 h 211"/>
                <a:gd name="T32" fmla="*/ 93 w 209"/>
                <a:gd name="T33" fmla="*/ 177 h 211"/>
                <a:gd name="T34" fmla="*/ 117 w 209"/>
                <a:gd name="T35" fmla="*/ 151 h 211"/>
                <a:gd name="T36" fmla="*/ 86 w 209"/>
                <a:gd name="T37" fmla="*/ 146 h 211"/>
                <a:gd name="T38" fmla="*/ 86 w 209"/>
                <a:gd name="T39" fmla="*/ 156 h 211"/>
                <a:gd name="T40" fmla="*/ 86 w 209"/>
                <a:gd name="T41" fmla="*/ 146 h 211"/>
                <a:gd name="T42" fmla="*/ 96 w 209"/>
                <a:gd name="T43" fmla="*/ 169 h 211"/>
                <a:gd name="T44" fmla="*/ 110 w 209"/>
                <a:gd name="T45" fmla="*/ 143 h 211"/>
                <a:gd name="T46" fmla="*/ 74 w 209"/>
                <a:gd name="T47" fmla="*/ 161 h 211"/>
                <a:gd name="T48" fmla="*/ 119 w 209"/>
                <a:gd name="T49" fmla="*/ 204 h 211"/>
                <a:gd name="T50" fmla="*/ 134 w 209"/>
                <a:gd name="T51" fmla="*/ 99 h 211"/>
                <a:gd name="T52" fmla="*/ 86 w 209"/>
                <a:gd name="T53" fmla="*/ 6 h 211"/>
                <a:gd name="T54" fmla="*/ 120 w 209"/>
                <a:gd name="T55" fmla="*/ 30 h 211"/>
                <a:gd name="T56" fmla="*/ 134 w 209"/>
                <a:gd name="T57" fmla="*/ 61 h 211"/>
                <a:gd name="T58" fmla="*/ 112 w 209"/>
                <a:gd name="T59" fmla="*/ 51 h 211"/>
                <a:gd name="T60" fmla="*/ 32 w 209"/>
                <a:gd name="T61" fmla="*/ 61 h 211"/>
                <a:gd name="T62" fmla="*/ 39 w 209"/>
                <a:gd name="T63" fmla="*/ 101 h 211"/>
                <a:gd name="T64" fmla="*/ 35 w 209"/>
                <a:gd name="T65" fmla="*/ 132 h 211"/>
                <a:gd name="T66" fmla="*/ 16 w 209"/>
                <a:gd name="T67" fmla="*/ 140 h 211"/>
                <a:gd name="T68" fmla="*/ 40 w 209"/>
                <a:gd name="T69" fmla="*/ 109 h 211"/>
                <a:gd name="T70" fmla="*/ 37 w 209"/>
                <a:gd name="T71" fmla="*/ 148 h 211"/>
                <a:gd name="T72" fmla="*/ 50 w 209"/>
                <a:gd name="T73" fmla="*/ 152 h 211"/>
                <a:gd name="T74" fmla="*/ 76 w 209"/>
                <a:gd name="T75" fmla="*/ 204 h 211"/>
                <a:gd name="T76" fmla="*/ 36 w 209"/>
                <a:gd name="T77" fmla="*/ 204 h 211"/>
                <a:gd name="T78" fmla="*/ 134 w 209"/>
                <a:gd name="T79" fmla="*/ 204 h 211"/>
                <a:gd name="T80" fmla="*/ 197 w 209"/>
                <a:gd name="T81" fmla="*/ 191 h 211"/>
                <a:gd name="T82" fmla="*/ 144 w 209"/>
                <a:gd name="T83" fmla="*/ 184 h 211"/>
                <a:gd name="T84" fmla="*/ 202 w 209"/>
                <a:gd name="T85" fmla="*/ 184 h 211"/>
                <a:gd name="T86" fmla="*/ 202 w 209"/>
                <a:gd name="T87" fmla="*/ 44 h 211"/>
                <a:gd name="T88" fmla="*/ 202 w 209"/>
                <a:gd name="T89" fmla="*/ 58 h 211"/>
                <a:gd name="T90" fmla="*/ 202 w 209"/>
                <a:gd name="T91" fmla="*/ 71 h 211"/>
                <a:gd name="T92" fmla="*/ 202 w 209"/>
                <a:gd name="T93" fmla="*/ 85 h 211"/>
                <a:gd name="T94" fmla="*/ 202 w 209"/>
                <a:gd name="T95" fmla="*/ 9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9" h="211">
                  <a:moveTo>
                    <a:pt x="175" y="30"/>
                  </a:moveTo>
                  <a:cubicBezTo>
                    <a:pt x="175" y="99"/>
                    <a:pt x="175" y="99"/>
                    <a:pt x="175" y="99"/>
                  </a:cubicBezTo>
                  <a:cubicBezTo>
                    <a:pt x="146" y="99"/>
                    <a:pt x="146" y="99"/>
                    <a:pt x="146" y="99"/>
                  </a:cubicBezTo>
                  <a:cubicBezTo>
                    <a:pt x="147" y="96"/>
                    <a:pt x="148" y="94"/>
                    <a:pt x="148" y="92"/>
                  </a:cubicBezTo>
                  <a:cubicBezTo>
                    <a:pt x="148" y="51"/>
                    <a:pt x="148" y="51"/>
                    <a:pt x="148" y="51"/>
                  </a:cubicBezTo>
                  <a:cubicBezTo>
                    <a:pt x="148" y="37"/>
                    <a:pt x="137" y="25"/>
                    <a:pt x="123" y="24"/>
                  </a:cubicBezTo>
                  <a:cubicBezTo>
                    <a:pt x="120" y="10"/>
                    <a:pt x="107" y="0"/>
                    <a:pt x="93" y="0"/>
                  </a:cubicBezTo>
                  <a:cubicBezTo>
                    <a:pt x="86" y="0"/>
                    <a:pt x="86" y="0"/>
                    <a:pt x="86" y="0"/>
                  </a:cubicBezTo>
                  <a:cubicBezTo>
                    <a:pt x="53" y="0"/>
                    <a:pt x="25" y="27"/>
                    <a:pt x="25" y="61"/>
                  </a:cubicBezTo>
                  <a:cubicBezTo>
                    <a:pt x="25" y="92"/>
                    <a:pt x="25" y="92"/>
                    <a:pt x="25" y="92"/>
                  </a:cubicBezTo>
                  <a:cubicBezTo>
                    <a:pt x="25" y="109"/>
                    <a:pt x="25" y="109"/>
                    <a:pt x="25" y="109"/>
                  </a:cubicBezTo>
                  <a:cubicBezTo>
                    <a:pt x="25" y="119"/>
                    <a:pt x="21" y="128"/>
                    <a:pt x="13" y="133"/>
                  </a:cubicBezTo>
                  <a:cubicBezTo>
                    <a:pt x="7" y="139"/>
                    <a:pt x="7" y="139"/>
                    <a:pt x="7" y="139"/>
                  </a:cubicBezTo>
                  <a:cubicBezTo>
                    <a:pt x="8" y="141"/>
                    <a:pt x="8" y="141"/>
                    <a:pt x="8" y="141"/>
                  </a:cubicBezTo>
                  <a:cubicBezTo>
                    <a:pt x="8" y="141"/>
                    <a:pt x="13" y="150"/>
                    <a:pt x="25" y="150"/>
                  </a:cubicBezTo>
                  <a:cubicBezTo>
                    <a:pt x="27" y="150"/>
                    <a:pt x="28" y="149"/>
                    <a:pt x="29" y="149"/>
                  </a:cubicBezTo>
                  <a:cubicBezTo>
                    <a:pt x="28" y="151"/>
                    <a:pt x="27" y="153"/>
                    <a:pt x="26" y="154"/>
                  </a:cubicBezTo>
                  <a:cubicBezTo>
                    <a:pt x="19" y="159"/>
                    <a:pt x="14" y="167"/>
                    <a:pt x="11" y="175"/>
                  </a:cubicBezTo>
                  <a:cubicBezTo>
                    <a:pt x="0" y="211"/>
                    <a:pt x="0" y="211"/>
                    <a:pt x="0" y="211"/>
                  </a:cubicBezTo>
                  <a:cubicBezTo>
                    <a:pt x="131" y="211"/>
                    <a:pt x="131" y="211"/>
                    <a:pt x="131" y="211"/>
                  </a:cubicBezTo>
                  <a:cubicBezTo>
                    <a:pt x="134" y="211"/>
                    <a:pt x="134" y="211"/>
                    <a:pt x="134" y="211"/>
                  </a:cubicBezTo>
                  <a:cubicBezTo>
                    <a:pt x="209" y="211"/>
                    <a:pt x="209" y="211"/>
                    <a:pt x="209" y="211"/>
                  </a:cubicBezTo>
                  <a:cubicBezTo>
                    <a:pt x="209" y="204"/>
                    <a:pt x="209" y="204"/>
                    <a:pt x="209" y="204"/>
                  </a:cubicBezTo>
                  <a:cubicBezTo>
                    <a:pt x="205" y="204"/>
                    <a:pt x="202" y="201"/>
                    <a:pt x="202" y="197"/>
                  </a:cubicBezTo>
                  <a:cubicBezTo>
                    <a:pt x="202" y="194"/>
                    <a:pt x="205" y="191"/>
                    <a:pt x="209" y="191"/>
                  </a:cubicBezTo>
                  <a:cubicBezTo>
                    <a:pt x="209" y="187"/>
                    <a:pt x="209" y="187"/>
                    <a:pt x="209" y="187"/>
                  </a:cubicBezTo>
                  <a:cubicBezTo>
                    <a:pt x="209" y="184"/>
                    <a:pt x="209" y="184"/>
                    <a:pt x="209" y="184"/>
                  </a:cubicBezTo>
                  <a:cubicBezTo>
                    <a:pt x="209" y="105"/>
                    <a:pt x="209" y="105"/>
                    <a:pt x="209" y="105"/>
                  </a:cubicBezTo>
                  <a:cubicBezTo>
                    <a:pt x="209" y="99"/>
                    <a:pt x="209" y="99"/>
                    <a:pt x="209" y="99"/>
                  </a:cubicBezTo>
                  <a:cubicBezTo>
                    <a:pt x="209" y="30"/>
                    <a:pt x="209" y="30"/>
                    <a:pt x="209" y="30"/>
                  </a:cubicBezTo>
                  <a:lnTo>
                    <a:pt x="175" y="30"/>
                  </a:lnTo>
                  <a:close/>
                  <a:moveTo>
                    <a:pt x="131" y="184"/>
                  </a:moveTo>
                  <a:cubicBezTo>
                    <a:pt x="128" y="184"/>
                    <a:pt x="126" y="184"/>
                    <a:pt x="124" y="186"/>
                  </a:cubicBezTo>
                  <a:cubicBezTo>
                    <a:pt x="124" y="113"/>
                    <a:pt x="124" y="113"/>
                    <a:pt x="124" y="113"/>
                  </a:cubicBezTo>
                  <a:cubicBezTo>
                    <a:pt x="124" y="109"/>
                    <a:pt x="127" y="105"/>
                    <a:pt x="131" y="105"/>
                  </a:cubicBezTo>
                  <a:cubicBezTo>
                    <a:pt x="137" y="105"/>
                    <a:pt x="137" y="105"/>
                    <a:pt x="137" y="105"/>
                  </a:cubicBezTo>
                  <a:cubicBezTo>
                    <a:pt x="137" y="184"/>
                    <a:pt x="137" y="184"/>
                    <a:pt x="137" y="184"/>
                  </a:cubicBezTo>
                  <a:lnTo>
                    <a:pt x="131" y="184"/>
                  </a:lnTo>
                  <a:close/>
                  <a:moveTo>
                    <a:pt x="53" y="162"/>
                  </a:moveTo>
                  <a:cubicBezTo>
                    <a:pt x="57" y="151"/>
                    <a:pt x="57" y="151"/>
                    <a:pt x="57" y="151"/>
                  </a:cubicBezTo>
                  <a:cubicBezTo>
                    <a:pt x="64" y="150"/>
                    <a:pt x="64" y="150"/>
                    <a:pt x="64" y="150"/>
                  </a:cubicBezTo>
                  <a:cubicBezTo>
                    <a:pt x="80" y="198"/>
                    <a:pt x="80" y="198"/>
                    <a:pt x="80" y="198"/>
                  </a:cubicBezTo>
                  <a:cubicBezTo>
                    <a:pt x="60" y="183"/>
                    <a:pt x="60" y="183"/>
                    <a:pt x="60" y="183"/>
                  </a:cubicBezTo>
                  <a:cubicBezTo>
                    <a:pt x="67" y="169"/>
                    <a:pt x="67" y="169"/>
                    <a:pt x="67" y="169"/>
                  </a:cubicBezTo>
                  <a:lnTo>
                    <a:pt x="53" y="162"/>
                  </a:lnTo>
                  <a:close/>
                  <a:moveTo>
                    <a:pt x="127" y="99"/>
                  </a:moveTo>
                  <a:cubicBezTo>
                    <a:pt x="121" y="101"/>
                    <a:pt x="117" y="106"/>
                    <a:pt x="117" y="113"/>
                  </a:cubicBezTo>
                  <a:cubicBezTo>
                    <a:pt x="117" y="126"/>
                    <a:pt x="117" y="126"/>
                    <a:pt x="117" y="126"/>
                  </a:cubicBezTo>
                  <a:cubicBezTo>
                    <a:pt x="109" y="134"/>
                    <a:pt x="98" y="139"/>
                    <a:pt x="86" y="139"/>
                  </a:cubicBezTo>
                  <a:cubicBezTo>
                    <a:pt x="64" y="139"/>
                    <a:pt x="45" y="121"/>
                    <a:pt x="45" y="99"/>
                  </a:cubicBezTo>
                  <a:cubicBezTo>
                    <a:pt x="45" y="80"/>
                    <a:pt x="45" y="80"/>
                    <a:pt x="45" y="80"/>
                  </a:cubicBezTo>
                  <a:cubicBezTo>
                    <a:pt x="49" y="77"/>
                    <a:pt x="49" y="77"/>
                    <a:pt x="49" y="77"/>
                  </a:cubicBezTo>
                  <a:cubicBezTo>
                    <a:pt x="67" y="64"/>
                    <a:pt x="89" y="58"/>
                    <a:pt x="112" y="58"/>
                  </a:cubicBezTo>
                  <a:cubicBezTo>
                    <a:pt x="112" y="58"/>
                    <a:pt x="112" y="58"/>
                    <a:pt x="112" y="58"/>
                  </a:cubicBezTo>
                  <a:cubicBezTo>
                    <a:pt x="115" y="63"/>
                    <a:pt x="121" y="67"/>
                    <a:pt x="127" y="68"/>
                  </a:cubicBezTo>
                  <a:cubicBezTo>
                    <a:pt x="127" y="99"/>
                    <a:pt x="127" y="99"/>
                    <a:pt x="127" y="99"/>
                  </a:cubicBezTo>
                  <a:close/>
                  <a:moveTo>
                    <a:pt x="117" y="176"/>
                  </a:moveTo>
                  <a:cubicBezTo>
                    <a:pt x="115" y="172"/>
                    <a:pt x="115" y="172"/>
                    <a:pt x="115" y="172"/>
                  </a:cubicBezTo>
                  <a:cubicBezTo>
                    <a:pt x="117" y="171"/>
                    <a:pt x="117" y="171"/>
                    <a:pt x="117" y="171"/>
                  </a:cubicBezTo>
                  <a:lnTo>
                    <a:pt x="117" y="176"/>
                  </a:lnTo>
                  <a:close/>
                  <a:moveTo>
                    <a:pt x="113" y="183"/>
                  </a:moveTo>
                  <a:cubicBezTo>
                    <a:pt x="93" y="198"/>
                    <a:pt x="93" y="198"/>
                    <a:pt x="93" y="198"/>
                  </a:cubicBezTo>
                  <a:cubicBezTo>
                    <a:pt x="95" y="193"/>
                    <a:pt x="95" y="193"/>
                    <a:pt x="95" y="193"/>
                  </a:cubicBezTo>
                  <a:cubicBezTo>
                    <a:pt x="88" y="191"/>
                    <a:pt x="88" y="191"/>
                    <a:pt x="88" y="191"/>
                  </a:cubicBezTo>
                  <a:cubicBezTo>
                    <a:pt x="86" y="197"/>
                    <a:pt x="86" y="197"/>
                    <a:pt x="86" y="197"/>
                  </a:cubicBezTo>
                  <a:cubicBezTo>
                    <a:pt x="80" y="177"/>
                    <a:pt x="80" y="177"/>
                    <a:pt x="80" y="177"/>
                  </a:cubicBezTo>
                  <a:cubicBezTo>
                    <a:pt x="86" y="167"/>
                    <a:pt x="86" y="167"/>
                    <a:pt x="86" y="167"/>
                  </a:cubicBezTo>
                  <a:cubicBezTo>
                    <a:pt x="93" y="177"/>
                    <a:pt x="93" y="177"/>
                    <a:pt x="93" y="177"/>
                  </a:cubicBezTo>
                  <a:cubicBezTo>
                    <a:pt x="90" y="185"/>
                    <a:pt x="90" y="185"/>
                    <a:pt x="90" y="185"/>
                  </a:cubicBezTo>
                  <a:cubicBezTo>
                    <a:pt x="97" y="187"/>
                    <a:pt x="97" y="187"/>
                    <a:pt x="97" y="187"/>
                  </a:cubicBezTo>
                  <a:cubicBezTo>
                    <a:pt x="109" y="150"/>
                    <a:pt x="109" y="150"/>
                    <a:pt x="109" y="150"/>
                  </a:cubicBezTo>
                  <a:cubicBezTo>
                    <a:pt x="117" y="151"/>
                    <a:pt x="117" y="151"/>
                    <a:pt x="117" y="151"/>
                  </a:cubicBezTo>
                  <a:cubicBezTo>
                    <a:pt x="117" y="163"/>
                    <a:pt x="117" y="163"/>
                    <a:pt x="117" y="163"/>
                  </a:cubicBezTo>
                  <a:cubicBezTo>
                    <a:pt x="106" y="169"/>
                    <a:pt x="106" y="169"/>
                    <a:pt x="106" y="169"/>
                  </a:cubicBezTo>
                  <a:lnTo>
                    <a:pt x="113" y="183"/>
                  </a:lnTo>
                  <a:close/>
                  <a:moveTo>
                    <a:pt x="86" y="146"/>
                  </a:moveTo>
                  <a:cubicBezTo>
                    <a:pt x="92" y="146"/>
                    <a:pt x="98" y="145"/>
                    <a:pt x="103" y="143"/>
                  </a:cubicBezTo>
                  <a:cubicBezTo>
                    <a:pt x="103" y="146"/>
                    <a:pt x="103" y="146"/>
                    <a:pt x="103" y="146"/>
                  </a:cubicBezTo>
                  <a:cubicBezTo>
                    <a:pt x="103" y="146"/>
                    <a:pt x="103" y="146"/>
                    <a:pt x="103" y="146"/>
                  </a:cubicBezTo>
                  <a:cubicBezTo>
                    <a:pt x="102" y="149"/>
                    <a:pt x="98" y="156"/>
                    <a:pt x="86" y="156"/>
                  </a:cubicBezTo>
                  <a:cubicBezTo>
                    <a:pt x="74" y="156"/>
                    <a:pt x="71" y="149"/>
                    <a:pt x="70" y="146"/>
                  </a:cubicBezTo>
                  <a:cubicBezTo>
                    <a:pt x="69" y="146"/>
                    <a:pt x="69" y="146"/>
                    <a:pt x="69" y="146"/>
                  </a:cubicBezTo>
                  <a:cubicBezTo>
                    <a:pt x="69" y="143"/>
                    <a:pt x="69" y="143"/>
                    <a:pt x="69" y="143"/>
                  </a:cubicBezTo>
                  <a:cubicBezTo>
                    <a:pt x="75" y="145"/>
                    <a:pt x="80" y="146"/>
                    <a:pt x="86" y="146"/>
                  </a:cubicBezTo>
                  <a:close/>
                  <a:moveTo>
                    <a:pt x="96" y="169"/>
                  </a:moveTo>
                  <a:cubicBezTo>
                    <a:pt x="92" y="163"/>
                    <a:pt x="92" y="163"/>
                    <a:pt x="92" y="163"/>
                  </a:cubicBezTo>
                  <a:cubicBezTo>
                    <a:pt x="94" y="162"/>
                    <a:pt x="97" y="162"/>
                    <a:pt x="98" y="161"/>
                  </a:cubicBezTo>
                  <a:lnTo>
                    <a:pt x="96" y="169"/>
                  </a:lnTo>
                  <a:close/>
                  <a:moveTo>
                    <a:pt x="110" y="140"/>
                  </a:moveTo>
                  <a:cubicBezTo>
                    <a:pt x="113" y="138"/>
                    <a:pt x="115" y="137"/>
                    <a:pt x="117" y="135"/>
                  </a:cubicBezTo>
                  <a:cubicBezTo>
                    <a:pt x="117" y="144"/>
                    <a:pt x="117" y="144"/>
                    <a:pt x="117" y="144"/>
                  </a:cubicBezTo>
                  <a:cubicBezTo>
                    <a:pt x="110" y="143"/>
                    <a:pt x="110" y="143"/>
                    <a:pt x="110" y="143"/>
                  </a:cubicBezTo>
                  <a:lnTo>
                    <a:pt x="110" y="140"/>
                  </a:lnTo>
                  <a:close/>
                  <a:moveTo>
                    <a:pt x="81" y="163"/>
                  </a:moveTo>
                  <a:cubicBezTo>
                    <a:pt x="77" y="169"/>
                    <a:pt x="77" y="169"/>
                    <a:pt x="77" y="169"/>
                  </a:cubicBezTo>
                  <a:cubicBezTo>
                    <a:pt x="74" y="161"/>
                    <a:pt x="74" y="161"/>
                    <a:pt x="74" y="161"/>
                  </a:cubicBezTo>
                  <a:cubicBezTo>
                    <a:pt x="76" y="162"/>
                    <a:pt x="78" y="162"/>
                    <a:pt x="81" y="163"/>
                  </a:cubicBezTo>
                  <a:close/>
                  <a:moveTo>
                    <a:pt x="117" y="188"/>
                  </a:moveTo>
                  <a:cubicBezTo>
                    <a:pt x="117" y="197"/>
                    <a:pt x="117" y="197"/>
                    <a:pt x="117" y="197"/>
                  </a:cubicBezTo>
                  <a:cubicBezTo>
                    <a:pt x="117" y="200"/>
                    <a:pt x="118" y="202"/>
                    <a:pt x="119" y="204"/>
                  </a:cubicBezTo>
                  <a:cubicBezTo>
                    <a:pt x="96" y="204"/>
                    <a:pt x="96" y="204"/>
                    <a:pt x="96" y="204"/>
                  </a:cubicBezTo>
                  <a:lnTo>
                    <a:pt x="117" y="188"/>
                  </a:lnTo>
                  <a:close/>
                  <a:moveTo>
                    <a:pt x="138" y="99"/>
                  </a:moveTo>
                  <a:cubicBezTo>
                    <a:pt x="134" y="99"/>
                    <a:pt x="134" y="99"/>
                    <a:pt x="134" y="99"/>
                  </a:cubicBezTo>
                  <a:cubicBezTo>
                    <a:pt x="134" y="82"/>
                    <a:pt x="134" y="82"/>
                    <a:pt x="134" y="82"/>
                  </a:cubicBezTo>
                  <a:cubicBezTo>
                    <a:pt x="138" y="84"/>
                    <a:pt x="141" y="87"/>
                    <a:pt x="141" y="92"/>
                  </a:cubicBezTo>
                  <a:cubicBezTo>
                    <a:pt x="141" y="94"/>
                    <a:pt x="140" y="97"/>
                    <a:pt x="138" y="99"/>
                  </a:cubicBezTo>
                  <a:close/>
                  <a:moveTo>
                    <a:pt x="86" y="6"/>
                  </a:moveTo>
                  <a:cubicBezTo>
                    <a:pt x="93" y="6"/>
                    <a:pt x="93" y="6"/>
                    <a:pt x="93" y="6"/>
                  </a:cubicBezTo>
                  <a:cubicBezTo>
                    <a:pt x="105" y="6"/>
                    <a:pt x="115" y="15"/>
                    <a:pt x="117" y="27"/>
                  </a:cubicBezTo>
                  <a:cubicBezTo>
                    <a:pt x="117" y="30"/>
                    <a:pt x="117" y="30"/>
                    <a:pt x="117" y="30"/>
                  </a:cubicBezTo>
                  <a:cubicBezTo>
                    <a:pt x="120" y="30"/>
                    <a:pt x="120" y="30"/>
                    <a:pt x="120" y="30"/>
                  </a:cubicBezTo>
                  <a:cubicBezTo>
                    <a:pt x="132" y="30"/>
                    <a:pt x="141" y="40"/>
                    <a:pt x="141" y="51"/>
                  </a:cubicBezTo>
                  <a:cubicBezTo>
                    <a:pt x="141" y="78"/>
                    <a:pt x="141" y="78"/>
                    <a:pt x="141" y="78"/>
                  </a:cubicBezTo>
                  <a:cubicBezTo>
                    <a:pt x="139" y="77"/>
                    <a:pt x="137" y="76"/>
                    <a:pt x="134" y="75"/>
                  </a:cubicBezTo>
                  <a:cubicBezTo>
                    <a:pt x="134" y="61"/>
                    <a:pt x="134" y="61"/>
                    <a:pt x="134" y="61"/>
                  </a:cubicBezTo>
                  <a:cubicBezTo>
                    <a:pt x="131" y="61"/>
                    <a:pt x="131" y="61"/>
                    <a:pt x="131" y="61"/>
                  </a:cubicBezTo>
                  <a:cubicBezTo>
                    <a:pt x="125" y="61"/>
                    <a:pt x="121" y="58"/>
                    <a:pt x="118" y="54"/>
                  </a:cubicBezTo>
                  <a:cubicBezTo>
                    <a:pt x="115" y="51"/>
                    <a:pt x="115" y="51"/>
                    <a:pt x="115" y="51"/>
                  </a:cubicBezTo>
                  <a:cubicBezTo>
                    <a:pt x="112" y="51"/>
                    <a:pt x="112" y="51"/>
                    <a:pt x="112" y="51"/>
                  </a:cubicBezTo>
                  <a:cubicBezTo>
                    <a:pt x="88" y="51"/>
                    <a:pt x="65" y="58"/>
                    <a:pt x="45" y="72"/>
                  </a:cubicBezTo>
                  <a:cubicBezTo>
                    <a:pt x="41" y="75"/>
                    <a:pt x="41" y="75"/>
                    <a:pt x="41" y="75"/>
                  </a:cubicBezTo>
                  <a:cubicBezTo>
                    <a:pt x="37" y="75"/>
                    <a:pt x="34" y="76"/>
                    <a:pt x="32" y="78"/>
                  </a:cubicBezTo>
                  <a:cubicBezTo>
                    <a:pt x="32" y="61"/>
                    <a:pt x="32" y="61"/>
                    <a:pt x="32" y="61"/>
                  </a:cubicBezTo>
                  <a:cubicBezTo>
                    <a:pt x="32" y="31"/>
                    <a:pt x="56" y="6"/>
                    <a:pt x="86" y="6"/>
                  </a:cubicBezTo>
                  <a:close/>
                  <a:moveTo>
                    <a:pt x="39" y="82"/>
                  </a:moveTo>
                  <a:cubicBezTo>
                    <a:pt x="39" y="99"/>
                    <a:pt x="39" y="99"/>
                    <a:pt x="39" y="99"/>
                  </a:cubicBezTo>
                  <a:cubicBezTo>
                    <a:pt x="39" y="99"/>
                    <a:pt x="39" y="100"/>
                    <a:pt x="39" y="101"/>
                  </a:cubicBezTo>
                  <a:cubicBezTo>
                    <a:pt x="35" y="100"/>
                    <a:pt x="32" y="96"/>
                    <a:pt x="32" y="92"/>
                  </a:cubicBezTo>
                  <a:cubicBezTo>
                    <a:pt x="32" y="87"/>
                    <a:pt x="35" y="84"/>
                    <a:pt x="39" y="82"/>
                  </a:cubicBezTo>
                  <a:close/>
                  <a:moveTo>
                    <a:pt x="42" y="133"/>
                  </a:moveTo>
                  <a:cubicBezTo>
                    <a:pt x="35" y="132"/>
                    <a:pt x="35" y="132"/>
                    <a:pt x="35" y="132"/>
                  </a:cubicBezTo>
                  <a:cubicBezTo>
                    <a:pt x="35" y="134"/>
                    <a:pt x="34" y="137"/>
                    <a:pt x="33" y="141"/>
                  </a:cubicBezTo>
                  <a:cubicBezTo>
                    <a:pt x="33" y="140"/>
                    <a:pt x="33" y="140"/>
                    <a:pt x="33" y="140"/>
                  </a:cubicBezTo>
                  <a:cubicBezTo>
                    <a:pt x="33" y="141"/>
                    <a:pt x="30" y="143"/>
                    <a:pt x="25" y="143"/>
                  </a:cubicBezTo>
                  <a:cubicBezTo>
                    <a:pt x="21" y="143"/>
                    <a:pt x="18" y="141"/>
                    <a:pt x="16" y="140"/>
                  </a:cubicBezTo>
                  <a:cubicBezTo>
                    <a:pt x="18" y="139"/>
                    <a:pt x="18" y="139"/>
                    <a:pt x="18" y="139"/>
                  </a:cubicBezTo>
                  <a:cubicBezTo>
                    <a:pt x="27" y="132"/>
                    <a:pt x="32" y="121"/>
                    <a:pt x="32" y="109"/>
                  </a:cubicBezTo>
                  <a:cubicBezTo>
                    <a:pt x="32" y="105"/>
                    <a:pt x="32" y="105"/>
                    <a:pt x="32" y="105"/>
                  </a:cubicBezTo>
                  <a:cubicBezTo>
                    <a:pt x="34" y="107"/>
                    <a:pt x="37" y="108"/>
                    <a:pt x="40" y="109"/>
                  </a:cubicBezTo>
                  <a:cubicBezTo>
                    <a:pt x="43" y="122"/>
                    <a:pt x="51" y="133"/>
                    <a:pt x="62" y="140"/>
                  </a:cubicBezTo>
                  <a:cubicBezTo>
                    <a:pt x="62" y="143"/>
                    <a:pt x="62" y="143"/>
                    <a:pt x="62" y="143"/>
                  </a:cubicBezTo>
                  <a:cubicBezTo>
                    <a:pt x="45" y="146"/>
                    <a:pt x="45" y="146"/>
                    <a:pt x="45" y="146"/>
                  </a:cubicBezTo>
                  <a:cubicBezTo>
                    <a:pt x="42" y="146"/>
                    <a:pt x="40" y="147"/>
                    <a:pt x="37" y="148"/>
                  </a:cubicBezTo>
                  <a:cubicBezTo>
                    <a:pt x="40" y="141"/>
                    <a:pt x="42" y="134"/>
                    <a:pt x="42" y="133"/>
                  </a:cubicBezTo>
                  <a:close/>
                  <a:moveTo>
                    <a:pt x="18" y="177"/>
                  </a:moveTo>
                  <a:cubicBezTo>
                    <a:pt x="22" y="164"/>
                    <a:pt x="33" y="155"/>
                    <a:pt x="46" y="153"/>
                  </a:cubicBezTo>
                  <a:cubicBezTo>
                    <a:pt x="50" y="152"/>
                    <a:pt x="50" y="152"/>
                    <a:pt x="50" y="152"/>
                  </a:cubicBezTo>
                  <a:cubicBezTo>
                    <a:pt x="45" y="165"/>
                    <a:pt x="45" y="165"/>
                    <a:pt x="45" y="165"/>
                  </a:cubicBezTo>
                  <a:cubicBezTo>
                    <a:pt x="58" y="172"/>
                    <a:pt x="58" y="172"/>
                    <a:pt x="58" y="172"/>
                  </a:cubicBezTo>
                  <a:cubicBezTo>
                    <a:pt x="51" y="185"/>
                    <a:pt x="51" y="185"/>
                    <a:pt x="51" y="185"/>
                  </a:cubicBezTo>
                  <a:cubicBezTo>
                    <a:pt x="76" y="204"/>
                    <a:pt x="76" y="204"/>
                    <a:pt x="76" y="204"/>
                  </a:cubicBezTo>
                  <a:cubicBezTo>
                    <a:pt x="42" y="204"/>
                    <a:pt x="42" y="204"/>
                    <a:pt x="42" y="204"/>
                  </a:cubicBezTo>
                  <a:cubicBezTo>
                    <a:pt x="45" y="181"/>
                    <a:pt x="45" y="181"/>
                    <a:pt x="45" y="181"/>
                  </a:cubicBezTo>
                  <a:cubicBezTo>
                    <a:pt x="39" y="180"/>
                    <a:pt x="39" y="180"/>
                    <a:pt x="39" y="180"/>
                  </a:cubicBezTo>
                  <a:cubicBezTo>
                    <a:pt x="36" y="204"/>
                    <a:pt x="36" y="204"/>
                    <a:pt x="36" y="204"/>
                  </a:cubicBezTo>
                  <a:cubicBezTo>
                    <a:pt x="9" y="204"/>
                    <a:pt x="9" y="204"/>
                    <a:pt x="9" y="204"/>
                  </a:cubicBezTo>
                  <a:lnTo>
                    <a:pt x="18" y="177"/>
                  </a:lnTo>
                  <a:close/>
                  <a:moveTo>
                    <a:pt x="197" y="204"/>
                  </a:moveTo>
                  <a:cubicBezTo>
                    <a:pt x="134" y="204"/>
                    <a:pt x="134" y="204"/>
                    <a:pt x="134" y="204"/>
                  </a:cubicBezTo>
                  <a:cubicBezTo>
                    <a:pt x="131" y="204"/>
                    <a:pt x="131" y="204"/>
                    <a:pt x="131" y="204"/>
                  </a:cubicBezTo>
                  <a:cubicBezTo>
                    <a:pt x="127" y="204"/>
                    <a:pt x="124" y="201"/>
                    <a:pt x="124" y="197"/>
                  </a:cubicBezTo>
                  <a:cubicBezTo>
                    <a:pt x="124" y="194"/>
                    <a:pt x="127" y="191"/>
                    <a:pt x="131" y="191"/>
                  </a:cubicBezTo>
                  <a:cubicBezTo>
                    <a:pt x="197" y="191"/>
                    <a:pt x="197" y="191"/>
                    <a:pt x="197" y="191"/>
                  </a:cubicBezTo>
                  <a:cubicBezTo>
                    <a:pt x="196" y="193"/>
                    <a:pt x="195" y="195"/>
                    <a:pt x="195" y="197"/>
                  </a:cubicBezTo>
                  <a:cubicBezTo>
                    <a:pt x="195" y="200"/>
                    <a:pt x="196" y="202"/>
                    <a:pt x="197" y="204"/>
                  </a:cubicBezTo>
                  <a:close/>
                  <a:moveTo>
                    <a:pt x="202" y="184"/>
                  </a:moveTo>
                  <a:cubicBezTo>
                    <a:pt x="144" y="184"/>
                    <a:pt x="144" y="184"/>
                    <a:pt x="144" y="184"/>
                  </a:cubicBezTo>
                  <a:cubicBezTo>
                    <a:pt x="144" y="105"/>
                    <a:pt x="144" y="105"/>
                    <a:pt x="144" y="105"/>
                  </a:cubicBezTo>
                  <a:cubicBezTo>
                    <a:pt x="175" y="105"/>
                    <a:pt x="175" y="105"/>
                    <a:pt x="175" y="105"/>
                  </a:cubicBezTo>
                  <a:cubicBezTo>
                    <a:pt x="202" y="105"/>
                    <a:pt x="202" y="105"/>
                    <a:pt x="202" y="105"/>
                  </a:cubicBezTo>
                  <a:lnTo>
                    <a:pt x="202" y="184"/>
                  </a:lnTo>
                  <a:close/>
                  <a:moveTo>
                    <a:pt x="182" y="99"/>
                  </a:moveTo>
                  <a:cubicBezTo>
                    <a:pt x="182" y="37"/>
                    <a:pt x="182" y="37"/>
                    <a:pt x="182" y="37"/>
                  </a:cubicBezTo>
                  <a:cubicBezTo>
                    <a:pt x="202" y="37"/>
                    <a:pt x="202" y="37"/>
                    <a:pt x="202" y="37"/>
                  </a:cubicBezTo>
                  <a:cubicBezTo>
                    <a:pt x="202" y="44"/>
                    <a:pt x="202" y="44"/>
                    <a:pt x="202" y="44"/>
                  </a:cubicBezTo>
                  <a:cubicBezTo>
                    <a:pt x="189" y="44"/>
                    <a:pt x="189" y="44"/>
                    <a:pt x="189" y="44"/>
                  </a:cubicBezTo>
                  <a:cubicBezTo>
                    <a:pt x="189" y="51"/>
                    <a:pt x="189" y="51"/>
                    <a:pt x="189" y="51"/>
                  </a:cubicBezTo>
                  <a:cubicBezTo>
                    <a:pt x="202" y="51"/>
                    <a:pt x="202" y="51"/>
                    <a:pt x="202" y="51"/>
                  </a:cubicBezTo>
                  <a:cubicBezTo>
                    <a:pt x="202" y="58"/>
                    <a:pt x="202" y="58"/>
                    <a:pt x="202" y="58"/>
                  </a:cubicBezTo>
                  <a:cubicBezTo>
                    <a:pt x="195" y="58"/>
                    <a:pt x="195" y="58"/>
                    <a:pt x="195" y="58"/>
                  </a:cubicBezTo>
                  <a:cubicBezTo>
                    <a:pt x="195" y="64"/>
                    <a:pt x="195" y="64"/>
                    <a:pt x="195" y="64"/>
                  </a:cubicBezTo>
                  <a:cubicBezTo>
                    <a:pt x="202" y="64"/>
                    <a:pt x="202" y="64"/>
                    <a:pt x="202" y="64"/>
                  </a:cubicBezTo>
                  <a:cubicBezTo>
                    <a:pt x="202" y="71"/>
                    <a:pt x="202" y="71"/>
                    <a:pt x="202" y="71"/>
                  </a:cubicBezTo>
                  <a:cubicBezTo>
                    <a:pt x="189" y="71"/>
                    <a:pt x="189" y="71"/>
                    <a:pt x="189" y="71"/>
                  </a:cubicBezTo>
                  <a:cubicBezTo>
                    <a:pt x="189" y="78"/>
                    <a:pt x="189" y="78"/>
                    <a:pt x="189" y="78"/>
                  </a:cubicBezTo>
                  <a:cubicBezTo>
                    <a:pt x="202" y="78"/>
                    <a:pt x="202" y="78"/>
                    <a:pt x="202" y="78"/>
                  </a:cubicBezTo>
                  <a:cubicBezTo>
                    <a:pt x="202" y="85"/>
                    <a:pt x="202" y="85"/>
                    <a:pt x="202" y="85"/>
                  </a:cubicBezTo>
                  <a:cubicBezTo>
                    <a:pt x="195" y="85"/>
                    <a:pt x="195" y="85"/>
                    <a:pt x="195" y="85"/>
                  </a:cubicBezTo>
                  <a:cubicBezTo>
                    <a:pt x="195" y="92"/>
                    <a:pt x="195" y="92"/>
                    <a:pt x="195" y="92"/>
                  </a:cubicBezTo>
                  <a:cubicBezTo>
                    <a:pt x="202" y="92"/>
                    <a:pt x="202" y="92"/>
                    <a:pt x="202" y="92"/>
                  </a:cubicBezTo>
                  <a:cubicBezTo>
                    <a:pt x="202" y="99"/>
                    <a:pt x="202" y="99"/>
                    <a:pt x="202" y="99"/>
                  </a:cubicBezTo>
                  <a:lnTo>
                    <a:pt x="182" y="99"/>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grpSp>
      <p:sp>
        <p:nvSpPr>
          <p:cNvPr id="102" name="Полилиния 184">
            <a:extLst>
              <a:ext uri="{FF2B5EF4-FFF2-40B4-BE49-F238E27FC236}">
                <a16:creationId xmlns:a16="http://schemas.microsoft.com/office/drawing/2014/main" id="{DDC2B92F-3F99-4533-8F50-D82F15CE0FD1}"/>
              </a:ext>
            </a:extLst>
          </p:cNvPr>
          <p:cNvSpPr>
            <a:spLocks noEditPoints="1"/>
          </p:cNvSpPr>
          <p:nvPr/>
        </p:nvSpPr>
        <p:spPr bwMode="auto">
          <a:xfrm>
            <a:off x="10922207" y="2557569"/>
            <a:ext cx="712184" cy="678332"/>
          </a:xfrm>
          <a:custGeom>
            <a:avLst/>
            <a:gdLst>
              <a:gd name="T0" fmla="*/ 50 w 142"/>
              <a:gd name="T1" fmla="*/ 18 h 142"/>
              <a:gd name="T2" fmla="*/ 14 w 142"/>
              <a:gd name="T3" fmla="*/ 18 h 142"/>
              <a:gd name="T4" fmla="*/ 32 w 142"/>
              <a:gd name="T5" fmla="*/ 4 h 142"/>
              <a:gd name="T6" fmla="*/ 32 w 142"/>
              <a:gd name="T7" fmla="*/ 32 h 142"/>
              <a:gd name="T8" fmla="*/ 32 w 142"/>
              <a:gd name="T9" fmla="*/ 4 h 142"/>
              <a:gd name="T10" fmla="*/ 62 w 142"/>
              <a:gd name="T11" fmla="*/ 18 h 142"/>
              <a:gd name="T12" fmla="*/ 60 w 142"/>
              <a:gd name="T13" fmla="*/ 32 h 142"/>
              <a:gd name="T14" fmla="*/ 21 w 142"/>
              <a:gd name="T15" fmla="*/ 39 h 142"/>
              <a:gd name="T16" fmla="*/ 0 w 142"/>
              <a:gd name="T17" fmla="*/ 98 h 142"/>
              <a:gd name="T18" fmla="*/ 14 w 142"/>
              <a:gd name="T19" fmla="*/ 132 h 142"/>
              <a:gd name="T20" fmla="*/ 40 w 142"/>
              <a:gd name="T21" fmla="*/ 142 h 142"/>
              <a:gd name="T22" fmla="*/ 50 w 142"/>
              <a:gd name="T23" fmla="*/ 57 h 142"/>
              <a:gd name="T24" fmla="*/ 60 w 142"/>
              <a:gd name="T25" fmla="*/ 101 h 142"/>
              <a:gd name="T26" fmla="*/ 96 w 142"/>
              <a:gd name="T27" fmla="*/ 133 h 142"/>
              <a:gd name="T28" fmla="*/ 76 w 142"/>
              <a:gd name="T29" fmla="*/ 142 h 142"/>
              <a:gd name="T30" fmla="*/ 80 w 142"/>
              <a:gd name="T31" fmla="*/ 137 h 142"/>
              <a:gd name="T32" fmla="*/ 96 w 142"/>
              <a:gd name="T33" fmla="*/ 142 h 142"/>
              <a:gd name="T34" fmla="*/ 101 w 142"/>
              <a:gd name="T35" fmla="*/ 137 h 142"/>
              <a:gd name="T36" fmla="*/ 117 w 142"/>
              <a:gd name="T37" fmla="*/ 142 h 142"/>
              <a:gd name="T38" fmla="*/ 122 w 142"/>
              <a:gd name="T39" fmla="*/ 133 h 142"/>
              <a:gd name="T40" fmla="*/ 101 w 142"/>
              <a:gd name="T41" fmla="*/ 101 h 142"/>
              <a:gd name="T42" fmla="*/ 138 w 142"/>
              <a:gd name="T43" fmla="*/ 32 h 142"/>
              <a:gd name="T44" fmla="*/ 135 w 142"/>
              <a:gd name="T45" fmla="*/ 18 h 142"/>
              <a:gd name="T46" fmla="*/ 46 w 142"/>
              <a:gd name="T47" fmla="*/ 132 h 142"/>
              <a:gd name="T48" fmla="*/ 34 w 142"/>
              <a:gd name="T49" fmla="*/ 138 h 142"/>
              <a:gd name="T50" fmla="*/ 30 w 142"/>
              <a:gd name="T51" fmla="*/ 110 h 142"/>
              <a:gd name="T52" fmla="*/ 24 w 142"/>
              <a:gd name="T53" fmla="*/ 138 h 142"/>
              <a:gd name="T54" fmla="*/ 18 w 142"/>
              <a:gd name="T55" fmla="*/ 69 h 142"/>
              <a:gd name="T56" fmla="*/ 14 w 142"/>
              <a:gd name="T57" fmla="*/ 94 h 142"/>
              <a:gd name="T58" fmla="*/ 5 w 142"/>
              <a:gd name="T59" fmla="*/ 59 h 142"/>
              <a:gd name="T60" fmla="*/ 83 w 142"/>
              <a:gd name="T61" fmla="*/ 43 h 142"/>
              <a:gd name="T62" fmla="*/ 83 w 142"/>
              <a:gd name="T63" fmla="*/ 53 h 142"/>
              <a:gd name="T64" fmla="*/ 133 w 142"/>
              <a:gd name="T65" fmla="*/ 96 h 142"/>
              <a:gd name="T66" fmla="*/ 64 w 142"/>
              <a:gd name="T67" fmla="*/ 57 h 142"/>
              <a:gd name="T68" fmla="*/ 92 w 142"/>
              <a:gd name="T69" fmla="*/ 48 h 142"/>
              <a:gd name="T70" fmla="*/ 64 w 142"/>
              <a:gd name="T71" fmla="*/ 39 h 142"/>
              <a:gd name="T72" fmla="*/ 133 w 142"/>
              <a:gd name="T73" fmla="*/ 32 h 142"/>
              <a:gd name="T74" fmla="*/ 135 w 142"/>
              <a:gd name="T75" fmla="*/ 27 h 142"/>
              <a:gd name="T76" fmla="*/ 60 w 142"/>
              <a:gd name="T77" fmla="*/ 25 h 142"/>
              <a:gd name="T78" fmla="*/ 135 w 142"/>
              <a:gd name="T79" fmla="*/ 23 h 142"/>
              <a:gd name="T80" fmla="*/ 135 w 142"/>
              <a:gd name="T81" fmla="*/ 27 h 142"/>
              <a:gd name="T82" fmla="*/ 96 w 142"/>
              <a:gd name="T83" fmla="*/ 70 h 142"/>
              <a:gd name="T84" fmla="*/ 118 w 142"/>
              <a:gd name="T85" fmla="*/ 66 h 142"/>
              <a:gd name="T86" fmla="*/ 115 w 142"/>
              <a:gd name="T87" fmla="*/ 62 h 142"/>
              <a:gd name="T88" fmla="*/ 126 w 142"/>
              <a:gd name="T89" fmla="*/ 73 h 142"/>
              <a:gd name="T90" fmla="*/ 122 w 142"/>
              <a:gd name="T91" fmla="*/ 70 h 142"/>
              <a:gd name="T92" fmla="*/ 96 w 142"/>
              <a:gd name="T93" fmla="*/ 77 h 142"/>
              <a:gd name="T94" fmla="*/ 81 w 142"/>
              <a:gd name="T95" fmla="*/ 8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2" h="142">
                <a:moveTo>
                  <a:pt x="32" y="37"/>
                </a:moveTo>
                <a:cubicBezTo>
                  <a:pt x="42" y="37"/>
                  <a:pt x="50" y="28"/>
                  <a:pt x="50" y="18"/>
                </a:cubicBezTo>
                <a:cubicBezTo>
                  <a:pt x="50" y="8"/>
                  <a:pt x="42" y="0"/>
                  <a:pt x="32" y="0"/>
                </a:cubicBezTo>
                <a:cubicBezTo>
                  <a:pt x="22" y="0"/>
                  <a:pt x="14" y="8"/>
                  <a:pt x="14" y="18"/>
                </a:cubicBezTo>
                <a:cubicBezTo>
                  <a:pt x="14" y="28"/>
                  <a:pt x="22" y="37"/>
                  <a:pt x="32" y="37"/>
                </a:cubicBezTo>
                <a:close/>
                <a:moveTo>
                  <a:pt x="32" y="4"/>
                </a:moveTo>
                <a:cubicBezTo>
                  <a:pt x="40" y="4"/>
                  <a:pt x="46" y="11"/>
                  <a:pt x="46" y="18"/>
                </a:cubicBezTo>
                <a:cubicBezTo>
                  <a:pt x="46" y="26"/>
                  <a:pt x="40" y="32"/>
                  <a:pt x="32" y="32"/>
                </a:cubicBezTo>
                <a:cubicBezTo>
                  <a:pt x="24" y="32"/>
                  <a:pt x="18" y="26"/>
                  <a:pt x="18" y="18"/>
                </a:cubicBezTo>
                <a:cubicBezTo>
                  <a:pt x="18" y="11"/>
                  <a:pt x="24" y="4"/>
                  <a:pt x="32" y="4"/>
                </a:cubicBezTo>
                <a:close/>
                <a:moveTo>
                  <a:pt x="135" y="18"/>
                </a:moveTo>
                <a:cubicBezTo>
                  <a:pt x="62" y="18"/>
                  <a:pt x="62" y="18"/>
                  <a:pt x="62" y="18"/>
                </a:cubicBezTo>
                <a:cubicBezTo>
                  <a:pt x="58" y="18"/>
                  <a:pt x="55" y="21"/>
                  <a:pt x="55" y="25"/>
                </a:cubicBezTo>
                <a:cubicBezTo>
                  <a:pt x="55" y="28"/>
                  <a:pt x="57" y="31"/>
                  <a:pt x="60" y="32"/>
                </a:cubicBezTo>
                <a:cubicBezTo>
                  <a:pt x="60" y="39"/>
                  <a:pt x="60" y="39"/>
                  <a:pt x="60" y="39"/>
                </a:cubicBezTo>
                <a:cubicBezTo>
                  <a:pt x="21" y="39"/>
                  <a:pt x="21" y="39"/>
                  <a:pt x="21" y="39"/>
                </a:cubicBezTo>
                <a:cubicBezTo>
                  <a:pt x="9" y="39"/>
                  <a:pt x="0" y="48"/>
                  <a:pt x="0" y="59"/>
                </a:cubicBezTo>
                <a:cubicBezTo>
                  <a:pt x="0" y="98"/>
                  <a:pt x="0" y="98"/>
                  <a:pt x="0" y="98"/>
                </a:cubicBezTo>
                <a:cubicBezTo>
                  <a:pt x="14" y="98"/>
                  <a:pt x="14" y="98"/>
                  <a:pt x="14" y="98"/>
                </a:cubicBezTo>
                <a:cubicBezTo>
                  <a:pt x="14" y="132"/>
                  <a:pt x="14" y="132"/>
                  <a:pt x="14" y="132"/>
                </a:cubicBezTo>
                <a:cubicBezTo>
                  <a:pt x="14" y="137"/>
                  <a:pt x="18" y="142"/>
                  <a:pt x="24" y="142"/>
                </a:cubicBezTo>
                <a:cubicBezTo>
                  <a:pt x="40" y="142"/>
                  <a:pt x="40" y="142"/>
                  <a:pt x="40" y="142"/>
                </a:cubicBezTo>
                <a:cubicBezTo>
                  <a:pt x="46" y="142"/>
                  <a:pt x="50" y="137"/>
                  <a:pt x="50" y="132"/>
                </a:cubicBezTo>
                <a:cubicBezTo>
                  <a:pt x="50" y="57"/>
                  <a:pt x="50" y="57"/>
                  <a:pt x="50" y="57"/>
                </a:cubicBezTo>
                <a:cubicBezTo>
                  <a:pt x="60" y="57"/>
                  <a:pt x="60" y="57"/>
                  <a:pt x="60" y="57"/>
                </a:cubicBezTo>
                <a:cubicBezTo>
                  <a:pt x="60" y="101"/>
                  <a:pt x="60" y="101"/>
                  <a:pt x="60" y="101"/>
                </a:cubicBezTo>
                <a:cubicBezTo>
                  <a:pt x="96" y="101"/>
                  <a:pt x="96" y="101"/>
                  <a:pt x="96" y="101"/>
                </a:cubicBezTo>
                <a:cubicBezTo>
                  <a:pt x="96" y="133"/>
                  <a:pt x="96" y="133"/>
                  <a:pt x="96" y="133"/>
                </a:cubicBezTo>
                <a:cubicBezTo>
                  <a:pt x="76" y="133"/>
                  <a:pt x="76" y="133"/>
                  <a:pt x="76" y="133"/>
                </a:cubicBezTo>
                <a:cubicBezTo>
                  <a:pt x="76" y="142"/>
                  <a:pt x="76" y="142"/>
                  <a:pt x="76" y="142"/>
                </a:cubicBezTo>
                <a:cubicBezTo>
                  <a:pt x="80" y="142"/>
                  <a:pt x="80" y="142"/>
                  <a:pt x="80" y="142"/>
                </a:cubicBezTo>
                <a:cubicBezTo>
                  <a:pt x="80" y="137"/>
                  <a:pt x="80" y="137"/>
                  <a:pt x="80" y="137"/>
                </a:cubicBezTo>
                <a:cubicBezTo>
                  <a:pt x="96" y="137"/>
                  <a:pt x="96" y="137"/>
                  <a:pt x="96" y="137"/>
                </a:cubicBezTo>
                <a:cubicBezTo>
                  <a:pt x="96" y="142"/>
                  <a:pt x="96" y="142"/>
                  <a:pt x="96" y="142"/>
                </a:cubicBezTo>
                <a:cubicBezTo>
                  <a:pt x="101" y="142"/>
                  <a:pt x="101" y="142"/>
                  <a:pt x="101" y="142"/>
                </a:cubicBezTo>
                <a:cubicBezTo>
                  <a:pt x="101" y="137"/>
                  <a:pt x="101" y="137"/>
                  <a:pt x="101" y="137"/>
                </a:cubicBezTo>
                <a:cubicBezTo>
                  <a:pt x="117" y="137"/>
                  <a:pt x="117" y="137"/>
                  <a:pt x="117" y="137"/>
                </a:cubicBezTo>
                <a:cubicBezTo>
                  <a:pt x="117" y="142"/>
                  <a:pt x="117" y="142"/>
                  <a:pt x="117" y="142"/>
                </a:cubicBezTo>
                <a:cubicBezTo>
                  <a:pt x="122" y="142"/>
                  <a:pt x="122" y="142"/>
                  <a:pt x="122" y="142"/>
                </a:cubicBezTo>
                <a:cubicBezTo>
                  <a:pt x="122" y="133"/>
                  <a:pt x="122" y="133"/>
                  <a:pt x="122" y="133"/>
                </a:cubicBezTo>
                <a:cubicBezTo>
                  <a:pt x="101" y="133"/>
                  <a:pt x="101" y="133"/>
                  <a:pt x="101" y="133"/>
                </a:cubicBezTo>
                <a:cubicBezTo>
                  <a:pt x="101" y="101"/>
                  <a:pt x="101" y="101"/>
                  <a:pt x="101" y="101"/>
                </a:cubicBezTo>
                <a:cubicBezTo>
                  <a:pt x="138" y="101"/>
                  <a:pt x="138" y="101"/>
                  <a:pt x="138" y="101"/>
                </a:cubicBezTo>
                <a:cubicBezTo>
                  <a:pt x="138" y="32"/>
                  <a:pt x="138" y="32"/>
                  <a:pt x="138" y="32"/>
                </a:cubicBezTo>
                <a:cubicBezTo>
                  <a:pt x="140" y="31"/>
                  <a:pt x="142" y="28"/>
                  <a:pt x="142" y="25"/>
                </a:cubicBezTo>
                <a:cubicBezTo>
                  <a:pt x="142" y="21"/>
                  <a:pt x="139" y="18"/>
                  <a:pt x="135" y="18"/>
                </a:cubicBezTo>
                <a:close/>
                <a:moveTo>
                  <a:pt x="46" y="53"/>
                </a:moveTo>
                <a:cubicBezTo>
                  <a:pt x="46" y="132"/>
                  <a:pt x="46" y="132"/>
                  <a:pt x="46" y="132"/>
                </a:cubicBezTo>
                <a:cubicBezTo>
                  <a:pt x="46" y="135"/>
                  <a:pt x="43" y="138"/>
                  <a:pt x="40" y="138"/>
                </a:cubicBezTo>
                <a:cubicBezTo>
                  <a:pt x="34" y="138"/>
                  <a:pt x="34" y="138"/>
                  <a:pt x="34" y="138"/>
                </a:cubicBezTo>
                <a:cubicBezTo>
                  <a:pt x="34" y="110"/>
                  <a:pt x="34" y="110"/>
                  <a:pt x="34" y="110"/>
                </a:cubicBezTo>
                <a:cubicBezTo>
                  <a:pt x="30" y="110"/>
                  <a:pt x="30" y="110"/>
                  <a:pt x="30" y="110"/>
                </a:cubicBezTo>
                <a:cubicBezTo>
                  <a:pt x="30" y="138"/>
                  <a:pt x="30" y="138"/>
                  <a:pt x="30" y="138"/>
                </a:cubicBezTo>
                <a:cubicBezTo>
                  <a:pt x="24" y="138"/>
                  <a:pt x="24" y="138"/>
                  <a:pt x="24" y="138"/>
                </a:cubicBezTo>
                <a:cubicBezTo>
                  <a:pt x="21" y="138"/>
                  <a:pt x="18" y="135"/>
                  <a:pt x="18" y="132"/>
                </a:cubicBezTo>
                <a:cubicBezTo>
                  <a:pt x="18" y="69"/>
                  <a:pt x="18" y="69"/>
                  <a:pt x="18" y="69"/>
                </a:cubicBezTo>
                <a:cubicBezTo>
                  <a:pt x="14" y="69"/>
                  <a:pt x="14" y="69"/>
                  <a:pt x="14" y="69"/>
                </a:cubicBezTo>
                <a:cubicBezTo>
                  <a:pt x="14" y="94"/>
                  <a:pt x="14" y="94"/>
                  <a:pt x="14" y="94"/>
                </a:cubicBezTo>
                <a:cubicBezTo>
                  <a:pt x="5" y="94"/>
                  <a:pt x="5" y="94"/>
                  <a:pt x="5" y="94"/>
                </a:cubicBezTo>
                <a:cubicBezTo>
                  <a:pt x="5" y="59"/>
                  <a:pt x="5" y="59"/>
                  <a:pt x="5" y="59"/>
                </a:cubicBezTo>
                <a:cubicBezTo>
                  <a:pt x="5" y="51"/>
                  <a:pt x="12" y="43"/>
                  <a:pt x="21" y="43"/>
                </a:cubicBezTo>
                <a:cubicBezTo>
                  <a:pt x="83" y="43"/>
                  <a:pt x="83" y="43"/>
                  <a:pt x="83" y="43"/>
                </a:cubicBezTo>
                <a:cubicBezTo>
                  <a:pt x="85" y="43"/>
                  <a:pt x="87" y="45"/>
                  <a:pt x="87" y="48"/>
                </a:cubicBezTo>
                <a:cubicBezTo>
                  <a:pt x="87" y="51"/>
                  <a:pt x="85" y="53"/>
                  <a:pt x="83" y="53"/>
                </a:cubicBezTo>
                <a:cubicBezTo>
                  <a:pt x="46" y="53"/>
                  <a:pt x="46" y="53"/>
                  <a:pt x="46" y="53"/>
                </a:cubicBezTo>
                <a:close/>
                <a:moveTo>
                  <a:pt x="133" y="96"/>
                </a:moveTo>
                <a:cubicBezTo>
                  <a:pt x="64" y="96"/>
                  <a:pt x="64" y="96"/>
                  <a:pt x="64" y="96"/>
                </a:cubicBezTo>
                <a:cubicBezTo>
                  <a:pt x="64" y="57"/>
                  <a:pt x="64" y="57"/>
                  <a:pt x="64" y="57"/>
                </a:cubicBezTo>
                <a:cubicBezTo>
                  <a:pt x="83" y="57"/>
                  <a:pt x="83" y="57"/>
                  <a:pt x="83" y="57"/>
                </a:cubicBezTo>
                <a:cubicBezTo>
                  <a:pt x="88" y="57"/>
                  <a:pt x="92" y="53"/>
                  <a:pt x="92" y="48"/>
                </a:cubicBezTo>
                <a:cubicBezTo>
                  <a:pt x="92" y="43"/>
                  <a:pt x="88" y="39"/>
                  <a:pt x="83" y="39"/>
                </a:cubicBezTo>
                <a:cubicBezTo>
                  <a:pt x="64" y="39"/>
                  <a:pt x="64" y="39"/>
                  <a:pt x="64" y="39"/>
                </a:cubicBezTo>
                <a:cubicBezTo>
                  <a:pt x="64" y="32"/>
                  <a:pt x="64" y="32"/>
                  <a:pt x="64" y="32"/>
                </a:cubicBezTo>
                <a:cubicBezTo>
                  <a:pt x="133" y="32"/>
                  <a:pt x="133" y="32"/>
                  <a:pt x="133" y="32"/>
                </a:cubicBezTo>
                <a:cubicBezTo>
                  <a:pt x="133" y="96"/>
                  <a:pt x="133" y="96"/>
                  <a:pt x="133" y="96"/>
                </a:cubicBezTo>
                <a:close/>
                <a:moveTo>
                  <a:pt x="135" y="27"/>
                </a:moveTo>
                <a:cubicBezTo>
                  <a:pt x="62" y="27"/>
                  <a:pt x="62" y="27"/>
                  <a:pt x="62" y="27"/>
                </a:cubicBezTo>
                <a:cubicBezTo>
                  <a:pt x="61" y="27"/>
                  <a:pt x="60" y="26"/>
                  <a:pt x="60" y="25"/>
                </a:cubicBezTo>
                <a:cubicBezTo>
                  <a:pt x="60" y="24"/>
                  <a:pt x="61" y="23"/>
                  <a:pt x="62" y="23"/>
                </a:cubicBezTo>
                <a:cubicBezTo>
                  <a:pt x="135" y="23"/>
                  <a:pt x="135" y="23"/>
                  <a:pt x="135" y="23"/>
                </a:cubicBezTo>
                <a:cubicBezTo>
                  <a:pt x="137" y="23"/>
                  <a:pt x="138" y="24"/>
                  <a:pt x="138" y="25"/>
                </a:cubicBezTo>
                <a:cubicBezTo>
                  <a:pt x="138" y="26"/>
                  <a:pt x="137" y="27"/>
                  <a:pt x="135" y="27"/>
                </a:cubicBezTo>
                <a:close/>
                <a:moveTo>
                  <a:pt x="81" y="85"/>
                </a:moveTo>
                <a:cubicBezTo>
                  <a:pt x="96" y="70"/>
                  <a:pt x="96" y="70"/>
                  <a:pt x="96" y="70"/>
                </a:cubicBezTo>
                <a:cubicBezTo>
                  <a:pt x="105" y="79"/>
                  <a:pt x="105" y="79"/>
                  <a:pt x="105" y="79"/>
                </a:cubicBezTo>
                <a:cubicBezTo>
                  <a:pt x="118" y="66"/>
                  <a:pt x="118" y="66"/>
                  <a:pt x="118" y="66"/>
                </a:cubicBezTo>
                <a:cubicBezTo>
                  <a:pt x="115" y="66"/>
                  <a:pt x="115" y="66"/>
                  <a:pt x="115" y="66"/>
                </a:cubicBezTo>
                <a:cubicBezTo>
                  <a:pt x="115" y="62"/>
                  <a:pt x="115" y="62"/>
                  <a:pt x="115" y="62"/>
                </a:cubicBezTo>
                <a:cubicBezTo>
                  <a:pt x="126" y="62"/>
                  <a:pt x="126" y="62"/>
                  <a:pt x="126" y="62"/>
                </a:cubicBezTo>
                <a:cubicBezTo>
                  <a:pt x="126" y="73"/>
                  <a:pt x="126" y="73"/>
                  <a:pt x="126" y="73"/>
                </a:cubicBezTo>
                <a:cubicBezTo>
                  <a:pt x="122" y="73"/>
                  <a:pt x="122" y="73"/>
                  <a:pt x="122" y="73"/>
                </a:cubicBezTo>
                <a:cubicBezTo>
                  <a:pt x="122" y="70"/>
                  <a:pt x="122" y="70"/>
                  <a:pt x="122" y="70"/>
                </a:cubicBezTo>
                <a:cubicBezTo>
                  <a:pt x="105" y="86"/>
                  <a:pt x="105" y="86"/>
                  <a:pt x="105" y="86"/>
                </a:cubicBezTo>
                <a:cubicBezTo>
                  <a:pt x="96" y="77"/>
                  <a:pt x="96" y="77"/>
                  <a:pt x="96" y="77"/>
                </a:cubicBezTo>
                <a:cubicBezTo>
                  <a:pt x="84" y="89"/>
                  <a:pt x="84" y="89"/>
                  <a:pt x="84" y="89"/>
                </a:cubicBezTo>
                <a:lnTo>
                  <a:pt x="81" y="85"/>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123" name="Полилиния 190">
            <a:extLst>
              <a:ext uri="{FF2B5EF4-FFF2-40B4-BE49-F238E27FC236}">
                <a16:creationId xmlns:a16="http://schemas.microsoft.com/office/drawing/2014/main" id="{05DE5145-D9BE-4A9C-B7B1-E47DEA293EF8}"/>
              </a:ext>
            </a:extLst>
          </p:cNvPr>
          <p:cNvSpPr>
            <a:spLocks noEditPoints="1"/>
          </p:cNvSpPr>
          <p:nvPr/>
        </p:nvSpPr>
        <p:spPr bwMode="auto">
          <a:xfrm>
            <a:off x="4989098" y="2635030"/>
            <a:ext cx="622705" cy="596324"/>
          </a:xfrm>
          <a:custGeom>
            <a:avLst/>
            <a:gdLst>
              <a:gd name="T0" fmla="*/ 102 w 141"/>
              <a:gd name="T1" fmla="*/ 88 h 144"/>
              <a:gd name="T2" fmla="*/ 112 w 141"/>
              <a:gd name="T3" fmla="*/ 90 h 144"/>
              <a:gd name="T4" fmla="*/ 100 w 141"/>
              <a:gd name="T5" fmla="*/ 98 h 144"/>
              <a:gd name="T6" fmla="*/ 136 w 141"/>
              <a:gd name="T7" fmla="*/ 141 h 144"/>
              <a:gd name="T8" fmla="*/ 118 w 141"/>
              <a:gd name="T9" fmla="*/ 125 h 144"/>
              <a:gd name="T10" fmla="*/ 120 w 141"/>
              <a:gd name="T11" fmla="*/ 121 h 144"/>
              <a:gd name="T12" fmla="*/ 109 w 141"/>
              <a:gd name="T13" fmla="*/ 143 h 144"/>
              <a:gd name="T14" fmla="*/ 1 w 141"/>
              <a:gd name="T15" fmla="*/ 110 h 144"/>
              <a:gd name="T16" fmla="*/ 33 w 141"/>
              <a:gd name="T17" fmla="*/ 69 h 144"/>
              <a:gd name="T18" fmla="*/ 53 w 141"/>
              <a:gd name="T19" fmla="*/ 89 h 144"/>
              <a:gd name="T20" fmla="*/ 69 w 141"/>
              <a:gd name="T21" fmla="*/ 78 h 144"/>
              <a:gd name="T22" fmla="*/ 69 w 141"/>
              <a:gd name="T23" fmla="*/ 103 h 144"/>
              <a:gd name="T24" fmla="*/ 106 w 141"/>
              <a:gd name="T25" fmla="*/ 78 h 144"/>
              <a:gd name="T26" fmla="*/ 133 w 141"/>
              <a:gd name="T27" fmla="*/ 100 h 144"/>
              <a:gd name="T28" fmla="*/ 126 w 141"/>
              <a:gd name="T29" fmla="*/ 121 h 144"/>
              <a:gd name="T30" fmla="*/ 138 w 141"/>
              <a:gd name="T31" fmla="*/ 132 h 144"/>
              <a:gd name="T32" fmla="*/ 110 w 141"/>
              <a:gd name="T33" fmla="*/ 82 h 144"/>
              <a:gd name="T34" fmla="*/ 110 w 141"/>
              <a:gd name="T35" fmla="*/ 118 h 144"/>
              <a:gd name="T36" fmla="*/ 110 w 141"/>
              <a:gd name="T37" fmla="*/ 82 h 144"/>
              <a:gd name="T38" fmla="*/ 59 w 141"/>
              <a:gd name="T39" fmla="*/ 126 h 144"/>
              <a:gd name="T40" fmla="*/ 61 w 141"/>
              <a:gd name="T41" fmla="*/ 89 h 144"/>
              <a:gd name="T42" fmla="*/ 56 w 141"/>
              <a:gd name="T43" fmla="*/ 83 h 144"/>
              <a:gd name="T44" fmla="*/ 52 w 141"/>
              <a:gd name="T45" fmla="*/ 110 h 144"/>
              <a:gd name="T46" fmla="*/ 105 w 141"/>
              <a:gd name="T47" fmla="*/ 138 h 144"/>
              <a:gd name="T48" fmla="*/ 87 w 141"/>
              <a:gd name="T49" fmla="*/ 100 h 144"/>
              <a:gd name="T50" fmla="*/ 87 w 141"/>
              <a:gd name="T51" fmla="*/ 74 h 144"/>
              <a:gd name="T52" fmla="*/ 31 w 141"/>
              <a:gd name="T53" fmla="*/ 74 h 144"/>
              <a:gd name="T54" fmla="*/ 6 w 141"/>
              <a:gd name="T55" fmla="*/ 109 h 144"/>
              <a:gd name="T56" fmla="*/ 25 w 141"/>
              <a:gd name="T57" fmla="*/ 138 h 144"/>
              <a:gd name="T58" fmla="*/ 29 w 141"/>
              <a:gd name="T59" fmla="*/ 124 h 144"/>
              <a:gd name="T60" fmla="*/ 89 w 141"/>
              <a:gd name="T61" fmla="*/ 138 h 144"/>
              <a:gd name="T62" fmla="*/ 93 w 141"/>
              <a:gd name="T63" fmla="*/ 124 h 144"/>
              <a:gd name="T64" fmla="*/ 135 w 141"/>
              <a:gd name="T65" fmla="*/ 134 h 144"/>
              <a:gd name="T66" fmla="*/ 124 w 141"/>
              <a:gd name="T67" fmla="*/ 127 h 144"/>
              <a:gd name="T68" fmla="*/ 134 w 141"/>
              <a:gd name="T69" fmla="*/ 138 h 144"/>
              <a:gd name="T70" fmla="*/ 29 w 141"/>
              <a:gd name="T71" fmla="*/ 30 h 144"/>
              <a:gd name="T72" fmla="*/ 89 w 141"/>
              <a:gd name="T73" fmla="*/ 30 h 144"/>
              <a:gd name="T74" fmla="*/ 29 w 141"/>
              <a:gd name="T75" fmla="*/ 30 h 144"/>
              <a:gd name="T76" fmla="*/ 64 w 141"/>
              <a:gd name="T77" fmla="*/ 13 h 144"/>
              <a:gd name="T78" fmla="*/ 68 w 141"/>
              <a:gd name="T79" fmla="*/ 13 h 144"/>
              <a:gd name="T80" fmla="*/ 80 w 141"/>
              <a:gd name="T81" fmla="*/ 16 h 144"/>
              <a:gd name="T82" fmla="*/ 37 w 141"/>
              <a:gd name="T83" fmla="*/ 18 h 144"/>
              <a:gd name="T84" fmla="*/ 59 w 141"/>
              <a:gd name="T85" fmla="*/ 69 h 144"/>
              <a:gd name="T86" fmla="*/ 82 w 141"/>
              <a:gd name="T87" fmla="*/ 20 h 144"/>
              <a:gd name="T88" fmla="*/ 66 w 141"/>
              <a:gd name="T89" fmla="*/ 18 h 144"/>
              <a:gd name="T90" fmla="*/ 35 w 141"/>
              <a:gd name="T91" fmla="*/ 2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1" h="144">
                <a:moveTo>
                  <a:pt x="96" y="97"/>
                </a:moveTo>
                <a:cubicBezTo>
                  <a:pt x="97" y="93"/>
                  <a:pt x="99" y="90"/>
                  <a:pt x="102" y="88"/>
                </a:cubicBezTo>
                <a:cubicBezTo>
                  <a:pt x="106" y="85"/>
                  <a:pt x="109" y="85"/>
                  <a:pt x="113" y="86"/>
                </a:cubicBezTo>
                <a:cubicBezTo>
                  <a:pt x="112" y="90"/>
                  <a:pt x="112" y="90"/>
                  <a:pt x="112" y="90"/>
                </a:cubicBezTo>
                <a:cubicBezTo>
                  <a:pt x="110" y="89"/>
                  <a:pt x="107" y="90"/>
                  <a:pt x="105" y="91"/>
                </a:cubicBezTo>
                <a:cubicBezTo>
                  <a:pt x="102" y="93"/>
                  <a:pt x="101" y="95"/>
                  <a:pt x="100" y="98"/>
                </a:cubicBezTo>
                <a:lnTo>
                  <a:pt x="96" y="97"/>
                </a:lnTo>
                <a:close/>
                <a:moveTo>
                  <a:pt x="136" y="141"/>
                </a:moveTo>
                <a:cubicBezTo>
                  <a:pt x="132" y="144"/>
                  <a:pt x="129" y="142"/>
                  <a:pt x="127" y="139"/>
                </a:cubicBezTo>
                <a:cubicBezTo>
                  <a:pt x="118" y="125"/>
                  <a:pt x="118" y="125"/>
                  <a:pt x="118" y="125"/>
                </a:cubicBezTo>
                <a:cubicBezTo>
                  <a:pt x="122" y="123"/>
                  <a:pt x="122" y="123"/>
                  <a:pt x="122" y="123"/>
                </a:cubicBezTo>
                <a:cubicBezTo>
                  <a:pt x="120" y="121"/>
                  <a:pt x="120" y="121"/>
                  <a:pt x="120" y="121"/>
                </a:cubicBezTo>
                <a:cubicBezTo>
                  <a:pt x="118" y="122"/>
                  <a:pt x="116" y="122"/>
                  <a:pt x="114" y="123"/>
                </a:cubicBezTo>
                <a:cubicBezTo>
                  <a:pt x="109" y="143"/>
                  <a:pt x="109" y="143"/>
                  <a:pt x="109" y="143"/>
                </a:cubicBezTo>
                <a:cubicBezTo>
                  <a:pt x="9" y="143"/>
                  <a:pt x="9" y="143"/>
                  <a:pt x="9" y="143"/>
                </a:cubicBezTo>
                <a:cubicBezTo>
                  <a:pt x="1" y="110"/>
                  <a:pt x="1" y="110"/>
                  <a:pt x="1" y="110"/>
                </a:cubicBezTo>
                <a:cubicBezTo>
                  <a:pt x="0" y="104"/>
                  <a:pt x="0" y="98"/>
                  <a:pt x="2" y="93"/>
                </a:cubicBezTo>
                <a:cubicBezTo>
                  <a:pt x="9" y="69"/>
                  <a:pt x="33" y="69"/>
                  <a:pt x="33" y="69"/>
                </a:cubicBezTo>
                <a:cubicBezTo>
                  <a:pt x="49" y="103"/>
                  <a:pt x="49" y="103"/>
                  <a:pt x="49" y="103"/>
                </a:cubicBezTo>
                <a:cubicBezTo>
                  <a:pt x="53" y="89"/>
                  <a:pt x="53" y="89"/>
                  <a:pt x="53" y="89"/>
                </a:cubicBezTo>
                <a:cubicBezTo>
                  <a:pt x="49" y="78"/>
                  <a:pt x="49" y="78"/>
                  <a:pt x="49" y="78"/>
                </a:cubicBezTo>
                <a:cubicBezTo>
                  <a:pt x="69" y="78"/>
                  <a:pt x="69" y="78"/>
                  <a:pt x="69" y="78"/>
                </a:cubicBezTo>
                <a:cubicBezTo>
                  <a:pt x="65" y="89"/>
                  <a:pt x="65" y="89"/>
                  <a:pt x="65" y="89"/>
                </a:cubicBezTo>
                <a:cubicBezTo>
                  <a:pt x="69" y="103"/>
                  <a:pt x="69" y="103"/>
                  <a:pt x="69" y="103"/>
                </a:cubicBezTo>
                <a:cubicBezTo>
                  <a:pt x="84" y="69"/>
                  <a:pt x="84" y="69"/>
                  <a:pt x="84" y="69"/>
                </a:cubicBezTo>
                <a:cubicBezTo>
                  <a:pt x="84" y="69"/>
                  <a:pt x="96" y="69"/>
                  <a:pt x="106" y="78"/>
                </a:cubicBezTo>
                <a:cubicBezTo>
                  <a:pt x="107" y="77"/>
                  <a:pt x="109" y="77"/>
                  <a:pt x="110" y="77"/>
                </a:cubicBezTo>
                <a:cubicBezTo>
                  <a:pt x="123" y="77"/>
                  <a:pt x="133" y="87"/>
                  <a:pt x="133" y="100"/>
                </a:cubicBezTo>
                <a:cubicBezTo>
                  <a:pt x="133" y="107"/>
                  <a:pt x="130" y="114"/>
                  <a:pt x="124" y="118"/>
                </a:cubicBezTo>
                <a:cubicBezTo>
                  <a:pt x="126" y="121"/>
                  <a:pt x="126" y="121"/>
                  <a:pt x="126" y="121"/>
                </a:cubicBezTo>
                <a:cubicBezTo>
                  <a:pt x="130" y="118"/>
                  <a:pt x="130" y="118"/>
                  <a:pt x="130" y="118"/>
                </a:cubicBezTo>
                <a:cubicBezTo>
                  <a:pt x="138" y="132"/>
                  <a:pt x="138" y="132"/>
                  <a:pt x="138" y="132"/>
                </a:cubicBezTo>
                <a:cubicBezTo>
                  <a:pt x="139" y="134"/>
                  <a:pt x="141" y="139"/>
                  <a:pt x="136" y="141"/>
                </a:cubicBezTo>
                <a:close/>
                <a:moveTo>
                  <a:pt x="110" y="82"/>
                </a:moveTo>
                <a:cubicBezTo>
                  <a:pt x="100" y="82"/>
                  <a:pt x="92" y="90"/>
                  <a:pt x="92" y="100"/>
                </a:cubicBezTo>
                <a:cubicBezTo>
                  <a:pt x="92" y="110"/>
                  <a:pt x="100" y="118"/>
                  <a:pt x="110" y="118"/>
                </a:cubicBezTo>
                <a:cubicBezTo>
                  <a:pt x="120" y="118"/>
                  <a:pt x="128" y="110"/>
                  <a:pt x="128" y="100"/>
                </a:cubicBezTo>
                <a:cubicBezTo>
                  <a:pt x="128" y="90"/>
                  <a:pt x="120" y="82"/>
                  <a:pt x="110" y="82"/>
                </a:cubicBezTo>
                <a:close/>
                <a:moveTo>
                  <a:pt x="52" y="110"/>
                </a:moveTo>
                <a:cubicBezTo>
                  <a:pt x="59" y="126"/>
                  <a:pt x="59" y="126"/>
                  <a:pt x="59" y="126"/>
                </a:cubicBezTo>
                <a:cubicBezTo>
                  <a:pt x="66" y="110"/>
                  <a:pt x="66" y="110"/>
                  <a:pt x="66" y="110"/>
                </a:cubicBezTo>
                <a:cubicBezTo>
                  <a:pt x="61" y="89"/>
                  <a:pt x="61" y="89"/>
                  <a:pt x="61" y="89"/>
                </a:cubicBezTo>
                <a:cubicBezTo>
                  <a:pt x="62" y="83"/>
                  <a:pt x="62" y="83"/>
                  <a:pt x="62" y="83"/>
                </a:cubicBezTo>
                <a:cubicBezTo>
                  <a:pt x="56" y="83"/>
                  <a:pt x="56" y="83"/>
                  <a:pt x="56" y="83"/>
                </a:cubicBezTo>
                <a:cubicBezTo>
                  <a:pt x="57" y="89"/>
                  <a:pt x="57" y="89"/>
                  <a:pt x="57" y="89"/>
                </a:cubicBezTo>
                <a:lnTo>
                  <a:pt x="52" y="110"/>
                </a:lnTo>
                <a:close/>
                <a:moveTo>
                  <a:pt x="93" y="138"/>
                </a:moveTo>
                <a:cubicBezTo>
                  <a:pt x="105" y="138"/>
                  <a:pt x="105" y="138"/>
                  <a:pt x="105" y="138"/>
                </a:cubicBezTo>
                <a:cubicBezTo>
                  <a:pt x="109" y="123"/>
                  <a:pt x="109" y="123"/>
                  <a:pt x="109" y="123"/>
                </a:cubicBezTo>
                <a:cubicBezTo>
                  <a:pt x="97" y="122"/>
                  <a:pt x="87" y="112"/>
                  <a:pt x="87" y="100"/>
                </a:cubicBezTo>
                <a:cubicBezTo>
                  <a:pt x="87" y="91"/>
                  <a:pt x="93" y="83"/>
                  <a:pt x="101" y="79"/>
                </a:cubicBezTo>
                <a:cubicBezTo>
                  <a:pt x="97" y="76"/>
                  <a:pt x="92" y="75"/>
                  <a:pt x="87" y="74"/>
                </a:cubicBezTo>
                <a:cubicBezTo>
                  <a:pt x="59" y="137"/>
                  <a:pt x="59" y="137"/>
                  <a:pt x="59" y="137"/>
                </a:cubicBezTo>
                <a:cubicBezTo>
                  <a:pt x="31" y="74"/>
                  <a:pt x="31" y="74"/>
                  <a:pt x="31" y="74"/>
                </a:cubicBezTo>
                <a:cubicBezTo>
                  <a:pt x="19" y="75"/>
                  <a:pt x="10" y="83"/>
                  <a:pt x="6" y="94"/>
                </a:cubicBezTo>
                <a:cubicBezTo>
                  <a:pt x="5" y="99"/>
                  <a:pt x="5" y="104"/>
                  <a:pt x="6" y="109"/>
                </a:cubicBezTo>
                <a:cubicBezTo>
                  <a:pt x="13" y="138"/>
                  <a:pt x="13" y="138"/>
                  <a:pt x="13" y="138"/>
                </a:cubicBezTo>
                <a:cubicBezTo>
                  <a:pt x="25" y="138"/>
                  <a:pt x="25" y="138"/>
                  <a:pt x="25" y="138"/>
                </a:cubicBezTo>
                <a:cubicBezTo>
                  <a:pt x="25" y="124"/>
                  <a:pt x="25" y="124"/>
                  <a:pt x="25" y="124"/>
                </a:cubicBezTo>
                <a:cubicBezTo>
                  <a:pt x="29" y="124"/>
                  <a:pt x="29" y="124"/>
                  <a:pt x="29" y="124"/>
                </a:cubicBezTo>
                <a:cubicBezTo>
                  <a:pt x="29" y="138"/>
                  <a:pt x="29" y="138"/>
                  <a:pt x="29" y="138"/>
                </a:cubicBezTo>
                <a:cubicBezTo>
                  <a:pt x="89" y="138"/>
                  <a:pt x="89" y="138"/>
                  <a:pt x="89" y="138"/>
                </a:cubicBezTo>
                <a:cubicBezTo>
                  <a:pt x="89" y="124"/>
                  <a:pt x="89" y="124"/>
                  <a:pt x="89" y="124"/>
                </a:cubicBezTo>
                <a:cubicBezTo>
                  <a:pt x="93" y="124"/>
                  <a:pt x="93" y="124"/>
                  <a:pt x="93" y="124"/>
                </a:cubicBezTo>
                <a:cubicBezTo>
                  <a:pt x="93" y="138"/>
                  <a:pt x="93" y="138"/>
                  <a:pt x="93" y="138"/>
                </a:cubicBezTo>
                <a:close/>
                <a:moveTo>
                  <a:pt x="135" y="134"/>
                </a:moveTo>
                <a:cubicBezTo>
                  <a:pt x="128" y="124"/>
                  <a:pt x="128" y="124"/>
                  <a:pt x="128" y="124"/>
                </a:cubicBezTo>
                <a:cubicBezTo>
                  <a:pt x="124" y="127"/>
                  <a:pt x="124" y="127"/>
                  <a:pt x="124" y="127"/>
                </a:cubicBezTo>
                <a:cubicBezTo>
                  <a:pt x="131" y="137"/>
                  <a:pt x="131" y="137"/>
                  <a:pt x="131" y="137"/>
                </a:cubicBezTo>
                <a:cubicBezTo>
                  <a:pt x="131" y="138"/>
                  <a:pt x="133" y="138"/>
                  <a:pt x="134" y="138"/>
                </a:cubicBezTo>
                <a:cubicBezTo>
                  <a:pt x="135" y="137"/>
                  <a:pt x="135" y="135"/>
                  <a:pt x="135" y="134"/>
                </a:cubicBezTo>
                <a:close/>
                <a:moveTo>
                  <a:pt x="29" y="30"/>
                </a:moveTo>
                <a:cubicBezTo>
                  <a:pt x="29" y="14"/>
                  <a:pt x="43" y="0"/>
                  <a:pt x="59" y="0"/>
                </a:cubicBezTo>
                <a:cubicBezTo>
                  <a:pt x="75" y="0"/>
                  <a:pt x="89" y="14"/>
                  <a:pt x="89" y="30"/>
                </a:cubicBezTo>
                <a:cubicBezTo>
                  <a:pt x="89" y="46"/>
                  <a:pt x="77" y="74"/>
                  <a:pt x="59" y="74"/>
                </a:cubicBezTo>
                <a:cubicBezTo>
                  <a:pt x="41" y="74"/>
                  <a:pt x="29" y="46"/>
                  <a:pt x="29" y="30"/>
                </a:cubicBezTo>
                <a:close/>
                <a:moveTo>
                  <a:pt x="37" y="18"/>
                </a:moveTo>
                <a:cubicBezTo>
                  <a:pt x="42" y="20"/>
                  <a:pt x="55" y="25"/>
                  <a:pt x="64" y="13"/>
                </a:cubicBezTo>
                <a:cubicBezTo>
                  <a:pt x="66" y="10"/>
                  <a:pt x="66" y="10"/>
                  <a:pt x="66" y="10"/>
                </a:cubicBezTo>
                <a:cubicBezTo>
                  <a:pt x="68" y="13"/>
                  <a:pt x="68" y="13"/>
                  <a:pt x="68" y="13"/>
                </a:cubicBezTo>
                <a:cubicBezTo>
                  <a:pt x="69" y="16"/>
                  <a:pt x="72" y="18"/>
                  <a:pt x="74" y="19"/>
                </a:cubicBezTo>
                <a:cubicBezTo>
                  <a:pt x="76" y="19"/>
                  <a:pt x="78" y="18"/>
                  <a:pt x="80" y="16"/>
                </a:cubicBezTo>
                <a:cubicBezTo>
                  <a:pt x="75" y="9"/>
                  <a:pt x="68" y="5"/>
                  <a:pt x="59" y="5"/>
                </a:cubicBezTo>
                <a:cubicBezTo>
                  <a:pt x="50" y="5"/>
                  <a:pt x="41" y="10"/>
                  <a:pt x="37" y="18"/>
                </a:cubicBezTo>
                <a:close/>
                <a:moveTo>
                  <a:pt x="34" y="30"/>
                </a:moveTo>
                <a:cubicBezTo>
                  <a:pt x="34" y="45"/>
                  <a:pt x="46" y="69"/>
                  <a:pt x="59" y="69"/>
                </a:cubicBezTo>
                <a:cubicBezTo>
                  <a:pt x="72" y="69"/>
                  <a:pt x="84" y="45"/>
                  <a:pt x="84" y="30"/>
                </a:cubicBezTo>
                <a:cubicBezTo>
                  <a:pt x="84" y="27"/>
                  <a:pt x="83" y="23"/>
                  <a:pt x="82" y="20"/>
                </a:cubicBezTo>
                <a:cubicBezTo>
                  <a:pt x="80" y="22"/>
                  <a:pt x="77" y="23"/>
                  <a:pt x="74" y="23"/>
                </a:cubicBezTo>
                <a:cubicBezTo>
                  <a:pt x="71" y="23"/>
                  <a:pt x="68" y="21"/>
                  <a:pt x="66" y="18"/>
                </a:cubicBezTo>
                <a:cubicBezTo>
                  <a:pt x="60" y="24"/>
                  <a:pt x="54" y="26"/>
                  <a:pt x="49" y="26"/>
                </a:cubicBezTo>
                <a:cubicBezTo>
                  <a:pt x="43" y="26"/>
                  <a:pt x="38" y="24"/>
                  <a:pt x="35" y="22"/>
                </a:cubicBezTo>
                <a:cubicBezTo>
                  <a:pt x="34" y="25"/>
                  <a:pt x="34" y="27"/>
                  <a:pt x="34" y="30"/>
                </a:cubicBez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132" name="Полилиния 192">
            <a:extLst>
              <a:ext uri="{FF2B5EF4-FFF2-40B4-BE49-F238E27FC236}">
                <a16:creationId xmlns:a16="http://schemas.microsoft.com/office/drawing/2014/main" id="{34A2DE77-9CC0-42A3-8228-BD56A42B6F76}"/>
              </a:ext>
            </a:extLst>
          </p:cNvPr>
          <p:cNvSpPr>
            <a:spLocks noEditPoints="1"/>
          </p:cNvSpPr>
          <p:nvPr/>
        </p:nvSpPr>
        <p:spPr bwMode="auto">
          <a:xfrm>
            <a:off x="6991084" y="2638786"/>
            <a:ext cx="648695" cy="596991"/>
          </a:xfrm>
          <a:custGeom>
            <a:avLst/>
            <a:gdLst>
              <a:gd name="T0" fmla="*/ 115 w 144"/>
              <a:gd name="T1" fmla="*/ 38 h 143"/>
              <a:gd name="T2" fmla="*/ 110 w 144"/>
              <a:gd name="T3" fmla="*/ 0 h 143"/>
              <a:gd name="T4" fmla="*/ 0 w 144"/>
              <a:gd name="T5" fmla="*/ 143 h 143"/>
              <a:gd name="T6" fmla="*/ 110 w 144"/>
              <a:gd name="T7" fmla="*/ 87 h 143"/>
              <a:gd name="T8" fmla="*/ 137 w 144"/>
              <a:gd name="T9" fmla="*/ 38 h 143"/>
              <a:gd name="T10" fmla="*/ 5 w 144"/>
              <a:gd name="T11" fmla="*/ 138 h 143"/>
              <a:gd name="T12" fmla="*/ 106 w 144"/>
              <a:gd name="T13" fmla="*/ 5 h 143"/>
              <a:gd name="T14" fmla="*/ 97 w 144"/>
              <a:gd name="T15" fmla="*/ 55 h 143"/>
              <a:gd name="T16" fmla="*/ 64 w 144"/>
              <a:gd name="T17" fmla="*/ 60 h 143"/>
              <a:gd name="T18" fmla="*/ 74 w 144"/>
              <a:gd name="T19" fmla="*/ 78 h 143"/>
              <a:gd name="T20" fmla="*/ 14 w 144"/>
              <a:gd name="T21" fmla="*/ 83 h 143"/>
              <a:gd name="T22" fmla="*/ 51 w 144"/>
              <a:gd name="T23" fmla="*/ 101 h 143"/>
              <a:gd name="T24" fmla="*/ 14 w 144"/>
              <a:gd name="T25" fmla="*/ 106 h 143"/>
              <a:gd name="T26" fmla="*/ 46 w 144"/>
              <a:gd name="T27" fmla="*/ 129 h 143"/>
              <a:gd name="T28" fmla="*/ 106 w 144"/>
              <a:gd name="T29" fmla="*/ 92 h 143"/>
              <a:gd name="T30" fmla="*/ 52 w 144"/>
              <a:gd name="T31" fmla="*/ 111 h 143"/>
              <a:gd name="T32" fmla="*/ 51 w 144"/>
              <a:gd name="T33" fmla="*/ 124 h 143"/>
              <a:gd name="T34" fmla="*/ 69 w 144"/>
              <a:gd name="T35" fmla="*/ 122 h 143"/>
              <a:gd name="T36" fmla="*/ 116 w 144"/>
              <a:gd name="T37" fmla="*/ 42 h 143"/>
              <a:gd name="T38" fmla="*/ 69 w 144"/>
              <a:gd name="T39" fmla="*/ 122 h 143"/>
              <a:gd name="T40" fmla="*/ 120 w 144"/>
              <a:gd name="T41" fmla="*/ 39 h 143"/>
              <a:gd name="T42" fmla="*/ 136 w 144"/>
              <a:gd name="T43" fmla="*/ 55 h 143"/>
              <a:gd name="T44" fmla="*/ 120 w 144"/>
              <a:gd name="T45" fmla="*/ 52 h 143"/>
              <a:gd name="T46" fmla="*/ 66 w 144"/>
              <a:gd name="T47" fmla="*/ 112 h 143"/>
              <a:gd name="T48" fmla="*/ 55 w 144"/>
              <a:gd name="T49" fmla="*/ 14 h 143"/>
              <a:gd name="T50" fmla="*/ 14 w 144"/>
              <a:gd name="T51" fmla="*/ 60 h 143"/>
              <a:gd name="T52" fmla="*/ 55 w 144"/>
              <a:gd name="T53" fmla="*/ 14 h 143"/>
              <a:gd name="T54" fmla="*/ 18 w 144"/>
              <a:gd name="T55" fmla="*/ 55 h 143"/>
              <a:gd name="T56" fmla="*/ 50 w 144"/>
              <a:gd name="T57" fmla="*/ 19 h 143"/>
              <a:gd name="T58" fmla="*/ 34 w 144"/>
              <a:gd name="T59" fmla="*/ 44 h 143"/>
              <a:gd name="T60" fmla="*/ 48 w 144"/>
              <a:gd name="T61" fmla="*/ 53 h 143"/>
              <a:gd name="T62" fmla="*/ 44 w 144"/>
              <a:gd name="T63" fmla="*/ 33 h 143"/>
              <a:gd name="T64" fmla="*/ 25 w 144"/>
              <a:gd name="T65" fmla="*/ 33 h 143"/>
              <a:gd name="T66" fmla="*/ 21 w 144"/>
              <a:gd name="T67" fmla="*/ 53 h 143"/>
              <a:gd name="T68" fmla="*/ 34 w 144"/>
              <a:gd name="T69" fmla="*/ 44 h 143"/>
              <a:gd name="T70" fmla="*/ 39 w 144"/>
              <a:gd name="T71" fmla="*/ 33 h 143"/>
              <a:gd name="T72" fmla="*/ 30 w 144"/>
              <a:gd name="T73" fmla="*/ 33 h 143"/>
              <a:gd name="T74" fmla="*/ 64 w 144"/>
              <a:gd name="T75" fmla="*/ 14 h 143"/>
              <a:gd name="T76" fmla="*/ 97 w 144"/>
              <a:gd name="T77" fmla="*/ 19 h 143"/>
              <a:gd name="T78" fmla="*/ 64 w 144"/>
              <a:gd name="T79" fmla="*/ 14 h 143"/>
              <a:gd name="T80" fmla="*/ 97 w 144"/>
              <a:gd name="T81" fmla="*/ 35 h 143"/>
              <a:gd name="T82" fmla="*/ 64 w 144"/>
              <a:gd name="T83" fmla="*/ 39 h 143"/>
              <a:gd name="T84" fmla="*/ 14 w 144"/>
              <a:gd name="T85" fmla="*/ 124 h 143"/>
              <a:gd name="T86" fmla="*/ 18 w 144"/>
              <a:gd name="T87" fmla="*/ 129 h 143"/>
              <a:gd name="T88" fmla="*/ 14 w 144"/>
              <a:gd name="T89" fmla="*/ 124 h 143"/>
              <a:gd name="T90" fmla="*/ 28 w 144"/>
              <a:gd name="T91" fmla="*/ 124 h 143"/>
              <a:gd name="T92" fmla="*/ 23 w 144"/>
              <a:gd name="T93" fmla="*/ 129 h 143"/>
              <a:gd name="T94" fmla="*/ 32 w 144"/>
              <a:gd name="T95" fmla="*/ 124 h 143"/>
              <a:gd name="T96" fmla="*/ 37 w 144"/>
              <a:gd name="T97" fmla="*/ 129 h 143"/>
              <a:gd name="T98" fmla="*/ 32 w 144"/>
              <a:gd name="T99" fmla="*/ 12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4" h="143">
                <a:moveTo>
                  <a:pt x="137" y="38"/>
                </a:moveTo>
                <a:cubicBezTo>
                  <a:pt x="129" y="29"/>
                  <a:pt x="118" y="35"/>
                  <a:pt x="115" y="38"/>
                </a:cubicBezTo>
                <a:cubicBezTo>
                  <a:pt x="110" y="42"/>
                  <a:pt x="110" y="42"/>
                  <a:pt x="110" y="42"/>
                </a:cubicBezTo>
                <a:cubicBezTo>
                  <a:pt x="110" y="0"/>
                  <a:pt x="110" y="0"/>
                  <a:pt x="110" y="0"/>
                </a:cubicBezTo>
                <a:cubicBezTo>
                  <a:pt x="0" y="0"/>
                  <a:pt x="0" y="0"/>
                  <a:pt x="0" y="0"/>
                </a:cubicBezTo>
                <a:cubicBezTo>
                  <a:pt x="0" y="143"/>
                  <a:pt x="0" y="143"/>
                  <a:pt x="0" y="143"/>
                </a:cubicBezTo>
                <a:cubicBezTo>
                  <a:pt x="110" y="143"/>
                  <a:pt x="110" y="143"/>
                  <a:pt x="110" y="143"/>
                </a:cubicBezTo>
                <a:cubicBezTo>
                  <a:pt x="110" y="87"/>
                  <a:pt x="110" y="87"/>
                  <a:pt x="110" y="87"/>
                </a:cubicBezTo>
                <a:cubicBezTo>
                  <a:pt x="137" y="60"/>
                  <a:pt x="137" y="60"/>
                  <a:pt x="137" y="60"/>
                </a:cubicBezTo>
                <a:cubicBezTo>
                  <a:pt x="144" y="54"/>
                  <a:pt x="144" y="44"/>
                  <a:pt x="137" y="38"/>
                </a:cubicBezTo>
                <a:close/>
                <a:moveTo>
                  <a:pt x="106" y="138"/>
                </a:moveTo>
                <a:cubicBezTo>
                  <a:pt x="5" y="138"/>
                  <a:pt x="5" y="138"/>
                  <a:pt x="5" y="138"/>
                </a:cubicBezTo>
                <a:cubicBezTo>
                  <a:pt x="5" y="5"/>
                  <a:pt x="5" y="5"/>
                  <a:pt x="5" y="5"/>
                </a:cubicBezTo>
                <a:cubicBezTo>
                  <a:pt x="106" y="5"/>
                  <a:pt x="106" y="5"/>
                  <a:pt x="106" y="5"/>
                </a:cubicBezTo>
                <a:cubicBezTo>
                  <a:pt x="106" y="47"/>
                  <a:pt x="106" y="47"/>
                  <a:pt x="106" y="47"/>
                </a:cubicBezTo>
                <a:cubicBezTo>
                  <a:pt x="97" y="55"/>
                  <a:pt x="97" y="55"/>
                  <a:pt x="97" y="55"/>
                </a:cubicBezTo>
                <a:cubicBezTo>
                  <a:pt x="64" y="55"/>
                  <a:pt x="64" y="55"/>
                  <a:pt x="64" y="55"/>
                </a:cubicBezTo>
                <a:cubicBezTo>
                  <a:pt x="64" y="60"/>
                  <a:pt x="64" y="60"/>
                  <a:pt x="64" y="60"/>
                </a:cubicBezTo>
                <a:cubicBezTo>
                  <a:pt x="92" y="60"/>
                  <a:pt x="92" y="60"/>
                  <a:pt x="92" y="60"/>
                </a:cubicBezTo>
                <a:cubicBezTo>
                  <a:pt x="74" y="78"/>
                  <a:pt x="74" y="78"/>
                  <a:pt x="74" y="78"/>
                </a:cubicBezTo>
                <a:cubicBezTo>
                  <a:pt x="14" y="78"/>
                  <a:pt x="14" y="78"/>
                  <a:pt x="14" y="78"/>
                </a:cubicBezTo>
                <a:cubicBezTo>
                  <a:pt x="14" y="83"/>
                  <a:pt x="14" y="83"/>
                  <a:pt x="14" y="83"/>
                </a:cubicBezTo>
                <a:cubicBezTo>
                  <a:pt x="69" y="83"/>
                  <a:pt x="69" y="83"/>
                  <a:pt x="69" y="83"/>
                </a:cubicBezTo>
                <a:cubicBezTo>
                  <a:pt x="51" y="101"/>
                  <a:pt x="51" y="101"/>
                  <a:pt x="51" y="101"/>
                </a:cubicBezTo>
                <a:cubicBezTo>
                  <a:pt x="14" y="101"/>
                  <a:pt x="14" y="101"/>
                  <a:pt x="14" y="101"/>
                </a:cubicBezTo>
                <a:cubicBezTo>
                  <a:pt x="14" y="106"/>
                  <a:pt x="14" y="106"/>
                  <a:pt x="14" y="106"/>
                </a:cubicBezTo>
                <a:cubicBezTo>
                  <a:pt x="47" y="106"/>
                  <a:pt x="47" y="106"/>
                  <a:pt x="47" y="106"/>
                </a:cubicBezTo>
                <a:cubicBezTo>
                  <a:pt x="46" y="129"/>
                  <a:pt x="46" y="129"/>
                  <a:pt x="46" y="129"/>
                </a:cubicBezTo>
                <a:cubicBezTo>
                  <a:pt x="70" y="127"/>
                  <a:pt x="70" y="127"/>
                  <a:pt x="70" y="127"/>
                </a:cubicBezTo>
                <a:cubicBezTo>
                  <a:pt x="106" y="92"/>
                  <a:pt x="106" y="92"/>
                  <a:pt x="106" y="92"/>
                </a:cubicBezTo>
                <a:cubicBezTo>
                  <a:pt x="106" y="138"/>
                  <a:pt x="106" y="138"/>
                  <a:pt x="106" y="138"/>
                </a:cubicBezTo>
                <a:close/>
                <a:moveTo>
                  <a:pt x="52" y="111"/>
                </a:moveTo>
                <a:cubicBezTo>
                  <a:pt x="64" y="123"/>
                  <a:pt x="64" y="123"/>
                  <a:pt x="64" y="123"/>
                </a:cubicBezTo>
                <a:cubicBezTo>
                  <a:pt x="51" y="124"/>
                  <a:pt x="51" y="124"/>
                  <a:pt x="51" y="124"/>
                </a:cubicBezTo>
                <a:lnTo>
                  <a:pt x="52" y="111"/>
                </a:lnTo>
                <a:close/>
                <a:moveTo>
                  <a:pt x="69" y="122"/>
                </a:moveTo>
                <a:cubicBezTo>
                  <a:pt x="53" y="106"/>
                  <a:pt x="53" y="106"/>
                  <a:pt x="53" y="106"/>
                </a:cubicBezTo>
                <a:cubicBezTo>
                  <a:pt x="116" y="42"/>
                  <a:pt x="116" y="42"/>
                  <a:pt x="116" y="42"/>
                </a:cubicBezTo>
                <a:cubicBezTo>
                  <a:pt x="133" y="59"/>
                  <a:pt x="133" y="59"/>
                  <a:pt x="133" y="59"/>
                </a:cubicBezTo>
                <a:lnTo>
                  <a:pt x="69" y="122"/>
                </a:lnTo>
                <a:close/>
                <a:moveTo>
                  <a:pt x="136" y="55"/>
                </a:moveTo>
                <a:cubicBezTo>
                  <a:pt x="120" y="39"/>
                  <a:pt x="120" y="39"/>
                  <a:pt x="120" y="39"/>
                </a:cubicBezTo>
                <a:cubicBezTo>
                  <a:pt x="122" y="38"/>
                  <a:pt x="128" y="35"/>
                  <a:pt x="134" y="41"/>
                </a:cubicBezTo>
                <a:cubicBezTo>
                  <a:pt x="138" y="45"/>
                  <a:pt x="139" y="51"/>
                  <a:pt x="136" y="55"/>
                </a:cubicBezTo>
                <a:close/>
                <a:moveTo>
                  <a:pt x="63" y="109"/>
                </a:moveTo>
                <a:cubicBezTo>
                  <a:pt x="120" y="52"/>
                  <a:pt x="120" y="52"/>
                  <a:pt x="120" y="52"/>
                </a:cubicBezTo>
                <a:cubicBezTo>
                  <a:pt x="123" y="55"/>
                  <a:pt x="123" y="55"/>
                  <a:pt x="123" y="55"/>
                </a:cubicBezTo>
                <a:cubicBezTo>
                  <a:pt x="66" y="112"/>
                  <a:pt x="66" y="112"/>
                  <a:pt x="66" y="112"/>
                </a:cubicBezTo>
                <a:lnTo>
                  <a:pt x="63" y="109"/>
                </a:lnTo>
                <a:close/>
                <a:moveTo>
                  <a:pt x="55" y="14"/>
                </a:moveTo>
                <a:cubicBezTo>
                  <a:pt x="14" y="14"/>
                  <a:pt x="14" y="14"/>
                  <a:pt x="14" y="14"/>
                </a:cubicBezTo>
                <a:cubicBezTo>
                  <a:pt x="14" y="60"/>
                  <a:pt x="14" y="60"/>
                  <a:pt x="14" y="60"/>
                </a:cubicBezTo>
                <a:cubicBezTo>
                  <a:pt x="55" y="60"/>
                  <a:pt x="55" y="60"/>
                  <a:pt x="55" y="60"/>
                </a:cubicBezTo>
                <a:cubicBezTo>
                  <a:pt x="55" y="14"/>
                  <a:pt x="55" y="14"/>
                  <a:pt x="55" y="14"/>
                </a:cubicBezTo>
                <a:close/>
                <a:moveTo>
                  <a:pt x="50" y="55"/>
                </a:moveTo>
                <a:cubicBezTo>
                  <a:pt x="18" y="55"/>
                  <a:pt x="18" y="55"/>
                  <a:pt x="18" y="55"/>
                </a:cubicBezTo>
                <a:cubicBezTo>
                  <a:pt x="18" y="19"/>
                  <a:pt x="18" y="19"/>
                  <a:pt x="18" y="19"/>
                </a:cubicBezTo>
                <a:cubicBezTo>
                  <a:pt x="50" y="19"/>
                  <a:pt x="50" y="19"/>
                  <a:pt x="50" y="19"/>
                </a:cubicBezTo>
                <a:cubicBezTo>
                  <a:pt x="50" y="55"/>
                  <a:pt x="50" y="55"/>
                  <a:pt x="50" y="55"/>
                </a:cubicBezTo>
                <a:close/>
                <a:moveTo>
                  <a:pt x="34" y="44"/>
                </a:moveTo>
                <a:cubicBezTo>
                  <a:pt x="39" y="44"/>
                  <a:pt x="44" y="48"/>
                  <a:pt x="44" y="53"/>
                </a:cubicBezTo>
                <a:cubicBezTo>
                  <a:pt x="48" y="53"/>
                  <a:pt x="48" y="53"/>
                  <a:pt x="48" y="53"/>
                </a:cubicBezTo>
                <a:cubicBezTo>
                  <a:pt x="48" y="47"/>
                  <a:pt x="44" y="42"/>
                  <a:pt x="39" y="40"/>
                </a:cubicBezTo>
                <a:cubicBezTo>
                  <a:pt x="42" y="39"/>
                  <a:pt x="44" y="36"/>
                  <a:pt x="44" y="33"/>
                </a:cubicBezTo>
                <a:cubicBezTo>
                  <a:pt x="44" y="27"/>
                  <a:pt x="39" y="23"/>
                  <a:pt x="34" y="23"/>
                </a:cubicBezTo>
                <a:cubicBezTo>
                  <a:pt x="29" y="23"/>
                  <a:pt x="25" y="27"/>
                  <a:pt x="25" y="33"/>
                </a:cubicBezTo>
                <a:cubicBezTo>
                  <a:pt x="25" y="36"/>
                  <a:pt x="27" y="39"/>
                  <a:pt x="29" y="40"/>
                </a:cubicBezTo>
                <a:cubicBezTo>
                  <a:pt x="24" y="42"/>
                  <a:pt x="21" y="47"/>
                  <a:pt x="21" y="53"/>
                </a:cubicBezTo>
                <a:cubicBezTo>
                  <a:pt x="25" y="53"/>
                  <a:pt x="25" y="53"/>
                  <a:pt x="25" y="53"/>
                </a:cubicBezTo>
                <a:cubicBezTo>
                  <a:pt x="25" y="48"/>
                  <a:pt x="29" y="44"/>
                  <a:pt x="34" y="44"/>
                </a:cubicBezTo>
                <a:close/>
                <a:moveTo>
                  <a:pt x="34" y="28"/>
                </a:moveTo>
                <a:cubicBezTo>
                  <a:pt x="37" y="28"/>
                  <a:pt x="39" y="30"/>
                  <a:pt x="39" y="33"/>
                </a:cubicBezTo>
                <a:cubicBezTo>
                  <a:pt x="39" y="35"/>
                  <a:pt x="37" y="37"/>
                  <a:pt x="34" y="37"/>
                </a:cubicBezTo>
                <a:cubicBezTo>
                  <a:pt x="32" y="37"/>
                  <a:pt x="30" y="35"/>
                  <a:pt x="30" y="33"/>
                </a:cubicBezTo>
                <a:cubicBezTo>
                  <a:pt x="30" y="30"/>
                  <a:pt x="32" y="28"/>
                  <a:pt x="34" y="28"/>
                </a:cubicBezTo>
                <a:close/>
                <a:moveTo>
                  <a:pt x="64" y="14"/>
                </a:moveTo>
                <a:cubicBezTo>
                  <a:pt x="97" y="14"/>
                  <a:pt x="97" y="14"/>
                  <a:pt x="97" y="14"/>
                </a:cubicBezTo>
                <a:cubicBezTo>
                  <a:pt x="97" y="19"/>
                  <a:pt x="97" y="19"/>
                  <a:pt x="97" y="19"/>
                </a:cubicBezTo>
                <a:cubicBezTo>
                  <a:pt x="64" y="19"/>
                  <a:pt x="64" y="19"/>
                  <a:pt x="64" y="19"/>
                </a:cubicBezTo>
                <a:lnTo>
                  <a:pt x="64" y="14"/>
                </a:lnTo>
                <a:close/>
                <a:moveTo>
                  <a:pt x="64" y="35"/>
                </a:moveTo>
                <a:cubicBezTo>
                  <a:pt x="97" y="35"/>
                  <a:pt x="97" y="35"/>
                  <a:pt x="97" y="35"/>
                </a:cubicBezTo>
                <a:cubicBezTo>
                  <a:pt x="97" y="39"/>
                  <a:pt x="97" y="39"/>
                  <a:pt x="97" y="39"/>
                </a:cubicBezTo>
                <a:cubicBezTo>
                  <a:pt x="64" y="39"/>
                  <a:pt x="64" y="39"/>
                  <a:pt x="64" y="39"/>
                </a:cubicBezTo>
                <a:lnTo>
                  <a:pt x="64" y="35"/>
                </a:lnTo>
                <a:close/>
                <a:moveTo>
                  <a:pt x="14" y="124"/>
                </a:moveTo>
                <a:cubicBezTo>
                  <a:pt x="18" y="124"/>
                  <a:pt x="18" y="124"/>
                  <a:pt x="18" y="124"/>
                </a:cubicBezTo>
                <a:cubicBezTo>
                  <a:pt x="18" y="129"/>
                  <a:pt x="18" y="129"/>
                  <a:pt x="18" y="129"/>
                </a:cubicBezTo>
                <a:cubicBezTo>
                  <a:pt x="14" y="129"/>
                  <a:pt x="14" y="129"/>
                  <a:pt x="14" y="129"/>
                </a:cubicBezTo>
                <a:lnTo>
                  <a:pt x="14" y="124"/>
                </a:lnTo>
                <a:close/>
                <a:moveTo>
                  <a:pt x="23" y="124"/>
                </a:moveTo>
                <a:cubicBezTo>
                  <a:pt x="28" y="124"/>
                  <a:pt x="28" y="124"/>
                  <a:pt x="28" y="124"/>
                </a:cubicBezTo>
                <a:cubicBezTo>
                  <a:pt x="28" y="129"/>
                  <a:pt x="28" y="129"/>
                  <a:pt x="28" y="129"/>
                </a:cubicBezTo>
                <a:cubicBezTo>
                  <a:pt x="23" y="129"/>
                  <a:pt x="23" y="129"/>
                  <a:pt x="23" y="129"/>
                </a:cubicBezTo>
                <a:lnTo>
                  <a:pt x="23" y="124"/>
                </a:lnTo>
                <a:close/>
                <a:moveTo>
                  <a:pt x="32" y="124"/>
                </a:moveTo>
                <a:cubicBezTo>
                  <a:pt x="37" y="124"/>
                  <a:pt x="37" y="124"/>
                  <a:pt x="37" y="124"/>
                </a:cubicBezTo>
                <a:cubicBezTo>
                  <a:pt x="37" y="129"/>
                  <a:pt x="37" y="129"/>
                  <a:pt x="37" y="129"/>
                </a:cubicBezTo>
                <a:cubicBezTo>
                  <a:pt x="32" y="129"/>
                  <a:pt x="32" y="129"/>
                  <a:pt x="32" y="129"/>
                </a:cubicBezTo>
                <a:lnTo>
                  <a:pt x="32" y="124"/>
                </a:lnTo>
                <a:close/>
              </a:path>
            </a:pathLst>
          </a:custGeom>
          <a:ln>
            <a:noFill/>
          </a:ln>
        </p:spPr>
        <p:style>
          <a:lnRef idx="2">
            <a:schemeClr val="dk1">
              <a:shade val="50000"/>
            </a:schemeClr>
          </a:lnRef>
          <a:fillRef idx="1">
            <a:schemeClr val="dk1"/>
          </a:fillRef>
          <a:effectRef idx="0">
            <a:schemeClr val="dk1"/>
          </a:effectRef>
          <a:fontRef idx="minor">
            <a:schemeClr val="lt1"/>
          </a:fontRef>
        </p:style>
        <p:txBody>
          <a:bodyPr vert="horz" wrap="square" lIns="68580" tIns="34290" rIns="68580" bIns="34290" numCol="1" rtlCol="0" anchor="t" anchorCtr="0" compatLnSpc="1">
            <a:prstTxWarp prst="textNoShape">
              <a:avLst/>
            </a:prstTxWarp>
          </a:bodyPr>
          <a:lstStyle/>
          <a:p>
            <a:pPr rtl="0"/>
            <a:endParaRPr lang="ru-RU" sz="1350" dirty="0"/>
          </a:p>
        </p:txBody>
      </p:sp>
      <p:sp>
        <p:nvSpPr>
          <p:cNvPr id="5" name="Текст 17">
            <a:extLst>
              <a:ext uri="{FF2B5EF4-FFF2-40B4-BE49-F238E27FC236}">
                <a16:creationId xmlns:a16="http://schemas.microsoft.com/office/drawing/2014/main" id="{5F0693A6-5612-83BA-5212-F4892DD0B503}"/>
              </a:ext>
            </a:extLst>
          </p:cNvPr>
          <p:cNvSpPr txBox="1">
            <a:spLocks/>
          </p:cNvSpPr>
          <p:nvPr/>
        </p:nvSpPr>
        <p:spPr>
          <a:xfrm>
            <a:off x="-47616" y="3988786"/>
            <a:ext cx="1841734" cy="631703"/>
          </a:xfrm>
          <a:prstGeom prst="rect">
            <a:avLst/>
          </a:prstGeom>
        </p:spPr>
        <p:txBody>
          <a:bodyPr vert="horz" lIns="91440" tIns="45720" rIns="91440" bIns="45720" rtlCol="0">
            <a:noAutofit/>
          </a:bodyPr>
          <a:lstStyle>
            <a:defPPr>
              <a:defRPr lang="ru-RU"/>
            </a:defPPr>
            <a:lvl1pPr indent="0" algn="ctr">
              <a:lnSpc>
                <a:spcPct val="100000"/>
              </a:lnSpc>
              <a:spcBef>
                <a:spcPts val="0"/>
              </a:spcBef>
              <a:buFont typeface="Arial" panose="020B0604020202020204" pitchFamily="34" charset="0"/>
              <a:buNone/>
              <a:defRPr b="1">
                <a:solidFill>
                  <a:schemeClr val="tx2"/>
                </a:solidFill>
                <a:latin typeface="Calibri Light" panose="020F0302020204030204" pitchFamily="34" charset="0"/>
              </a:defRPr>
            </a:lvl1pPr>
            <a:lvl2pPr indent="0">
              <a:lnSpc>
                <a:spcPct val="90000"/>
              </a:lnSpc>
              <a:spcBef>
                <a:spcPts val="500"/>
              </a:spcBef>
              <a:buFont typeface="Arial" panose="020B0604020202020204" pitchFamily="34" charset="0"/>
              <a:buNone/>
              <a:defRPr>
                <a:solidFill>
                  <a:schemeClr val="tx2"/>
                </a:solidFill>
              </a:defRPr>
            </a:lvl2pPr>
            <a:lvl3pPr indent="0">
              <a:lnSpc>
                <a:spcPct val="90000"/>
              </a:lnSpc>
              <a:spcBef>
                <a:spcPts val="500"/>
              </a:spcBef>
              <a:buFont typeface="Arial" panose="020B0604020202020204" pitchFamily="34" charset="0"/>
              <a:buNone/>
              <a:defRPr>
                <a:solidFill>
                  <a:schemeClr val="tx2"/>
                </a:solidFill>
              </a:defRPr>
            </a:lvl3pPr>
            <a:lvl4pPr indent="0">
              <a:lnSpc>
                <a:spcPct val="90000"/>
              </a:lnSpc>
              <a:spcBef>
                <a:spcPts val="500"/>
              </a:spcBef>
              <a:buFont typeface="Arial" panose="020B0604020202020204" pitchFamily="34" charset="0"/>
              <a:buNone/>
              <a:defRPr>
                <a:solidFill>
                  <a:schemeClr val="tx2"/>
                </a:solidFill>
              </a:defRPr>
            </a:lvl4pPr>
            <a:lvl5pPr indent="0">
              <a:lnSpc>
                <a:spcPct val="90000"/>
              </a:lnSpc>
              <a:spcBef>
                <a:spcPts val="500"/>
              </a:spcBef>
              <a:buFont typeface="Arial" panose="020B0604020202020204" pitchFamily="34" charset="0"/>
              <a:buNone/>
              <a:defRPr>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JINR Director's Order</a:t>
            </a:r>
            <a:endParaRPr lang="ru-RU" dirty="0"/>
          </a:p>
        </p:txBody>
      </p:sp>
      <p:sp>
        <p:nvSpPr>
          <p:cNvPr id="14" name="Овал 13">
            <a:extLst>
              <a:ext uri="{FF2B5EF4-FFF2-40B4-BE49-F238E27FC236}">
                <a16:creationId xmlns:a16="http://schemas.microsoft.com/office/drawing/2014/main" id="{C6E6790D-58C9-FB04-A2C9-C5CA283F02AF}"/>
              </a:ext>
              <a:ext uri="{C183D7F6-B498-43B3-948B-1728B52AA6E4}">
                <adec:decorative xmlns:adec="http://schemas.microsoft.com/office/drawing/2017/decorative" val="1"/>
              </a:ext>
            </a:extLst>
          </p:cNvPr>
          <p:cNvSpPr/>
          <p:nvPr/>
        </p:nvSpPr>
        <p:spPr>
          <a:xfrm>
            <a:off x="398518" y="2675674"/>
            <a:ext cx="840963" cy="840963"/>
          </a:xfrm>
          <a:prstGeom prst="ellipse">
            <a:avLst/>
          </a:prstGeom>
          <a:solidFill>
            <a:schemeClr val="accent2">
              <a:lumMod val="60000"/>
              <a:lumOff val="4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latin typeface="Calibri Light" panose="020F0302020204030204" pitchFamily="34" charset="0"/>
            </a:endParaRPr>
          </a:p>
        </p:txBody>
      </p:sp>
      <p:sp>
        <p:nvSpPr>
          <p:cNvPr id="23" name="TextBox 22">
            <a:extLst>
              <a:ext uri="{FF2B5EF4-FFF2-40B4-BE49-F238E27FC236}">
                <a16:creationId xmlns:a16="http://schemas.microsoft.com/office/drawing/2014/main" id="{C6536381-8AD1-58BF-2476-A01A99768F1D}"/>
              </a:ext>
            </a:extLst>
          </p:cNvPr>
          <p:cNvSpPr txBox="1"/>
          <p:nvPr/>
        </p:nvSpPr>
        <p:spPr>
          <a:xfrm>
            <a:off x="-44111" y="4905473"/>
            <a:ext cx="2102696" cy="966430"/>
          </a:xfrm>
          <a:prstGeom prst="rect">
            <a:avLst/>
          </a:prstGeom>
        </p:spPr>
        <p:txBody>
          <a:bodyPr vert="horz" lIns="91440" tIns="45720" rIns="91440" bIns="45720" rtlCol="0">
            <a:noAutofit/>
          </a:bodyPr>
          <a:lstStyle>
            <a:defPPr>
              <a:defRPr lang="ru-RU"/>
            </a:defPPr>
            <a:lvl1pPr indent="0" algn="ctr">
              <a:lnSpc>
                <a:spcPct val="90000"/>
              </a:lnSpc>
              <a:spcBef>
                <a:spcPts val="1000"/>
              </a:spcBef>
              <a:buFont typeface="Arial" panose="020B0604020202020204" pitchFamily="34" charset="0"/>
              <a:buNone/>
              <a:defRPr sz="1100"/>
            </a:lvl1pPr>
            <a:lvl2pPr indent="0">
              <a:lnSpc>
                <a:spcPct val="90000"/>
              </a:lnSpc>
              <a:spcBef>
                <a:spcPts val="500"/>
              </a:spcBef>
              <a:buFont typeface="Arial" panose="020B0604020202020204" pitchFamily="34" charset="0"/>
              <a:buNone/>
              <a:defRPr sz="1100">
                <a:solidFill>
                  <a:schemeClr val="tx2"/>
                </a:solidFill>
              </a:defRPr>
            </a:lvl2pPr>
            <a:lvl3pPr indent="0">
              <a:lnSpc>
                <a:spcPct val="90000"/>
              </a:lnSpc>
              <a:spcBef>
                <a:spcPts val="500"/>
              </a:spcBef>
              <a:buFont typeface="Arial" panose="020B0604020202020204" pitchFamily="34" charset="0"/>
              <a:buNone/>
              <a:defRPr sz="1100">
                <a:solidFill>
                  <a:schemeClr val="tx2"/>
                </a:solidFill>
              </a:defRPr>
            </a:lvl3pPr>
            <a:lvl4pPr indent="0">
              <a:lnSpc>
                <a:spcPct val="90000"/>
              </a:lnSpc>
              <a:spcBef>
                <a:spcPts val="500"/>
              </a:spcBef>
              <a:buFont typeface="Arial" panose="020B0604020202020204" pitchFamily="34" charset="0"/>
              <a:buNone/>
              <a:defRPr sz="1100">
                <a:solidFill>
                  <a:schemeClr val="tx2"/>
                </a:solidFill>
              </a:defRPr>
            </a:lvl4pPr>
            <a:lvl5pPr indent="0">
              <a:lnSpc>
                <a:spcPct val="90000"/>
              </a:lnSpc>
              <a:spcBef>
                <a:spcPts val="500"/>
              </a:spcBef>
              <a:buFont typeface="Arial" panose="020B0604020202020204" pitchFamily="34" charset="0"/>
              <a:buNone/>
              <a:defRPr sz="1100">
                <a:solidFill>
                  <a:schemeClr val="tx2"/>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Dates, composition</a:t>
            </a:r>
            <a:r>
              <a:rPr lang="ru-RU" dirty="0"/>
              <a:t> </a:t>
            </a:r>
            <a:r>
              <a:rPr lang="en-US" dirty="0"/>
              <a:t>members of the Central Inventory Commission, type of inventory (planned/unplanned, complete/selective), </a:t>
            </a:r>
            <a:r>
              <a:rPr lang="en-US" dirty="0" err="1"/>
              <a:t>etc</a:t>
            </a:r>
            <a:endParaRPr lang="ru-RU" dirty="0"/>
          </a:p>
        </p:txBody>
      </p:sp>
      <p:sp>
        <p:nvSpPr>
          <p:cNvPr id="29" name="Овал 28" descr="маркеры временной шкалы">
            <a:extLst>
              <a:ext uri="{FF2B5EF4-FFF2-40B4-BE49-F238E27FC236}">
                <a16:creationId xmlns:a16="http://schemas.microsoft.com/office/drawing/2014/main" id="{4682C2A2-C131-3016-ED20-B57F5A591B0B}"/>
              </a:ext>
            </a:extLst>
          </p:cNvPr>
          <p:cNvSpPr/>
          <p:nvPr/>
        </p:nvSpPr>
        <p:spPr>
          <a:xfrm>
            <a:off x="734518" y="3754440"/>
            <a:ext cx="168964" cy="168964"/>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a:ln>
                <a:solidFill>
                  <a:srgbClr val="000000"/>
                </a:solidFill>
              </a:ln>
              <a:latin typeface="Calibri Light" panose="020F0302020204030204" pitchFamily="34" charset="0"/>
            </a:endParaRPr>
          </a:p>
        </p:txBody>
      </p:sp>
      <p:pic>
        <p:nvPicPr>
          <p:cNvPr id="24" name="Рисунок 23">
            <a:extLst>
              <a:ext uri="{FF2B5EF4-FFF2-40B4-BE49-F238E27FC236}">
                <a16:creationId xmlns:a16="http://schemas.microsoft.com/office/drawing/2014/main" id="{78CBC372-C80E-4819-95DE-06AC911C21E0}"/>
              </a:ext>
            </a:extLst>
          </p:cNvPr>
          <p:cNvPicPr>
            <a:picLocks noChangeAspect="1"/>
          </p:cNvPicPr>
          <p:nvPr/>
        </p:nvPicPr>
        <p:blipFill>
          <a:blip r:embed="rId5"/>
          <a:stretch>
            <a:fillRect/>
          </a:stretch>
        </p:blipFill>
        <p:spPr>
          <a:xfrm>
            <a:off x="699568" y="2636683"/>
            <a:ext cx="648695" cy="648695"/>
          </a:xfrm>
          <a:prstGeom prst="rect">
            <a:avLst/>
          </a:prstGeom>
        </p:spPr>
      </p:pic>
    </p:spTree>
    <p:extLst>
      <p:ext uri="{BB962C8B-B14F-4D97-AF65-F5344CB8AC3E}">
        <p14:creationId xmlns:p14="http://schemas.microsoft.com/office/powerpoint/2010/main" val="673310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62C85805-79DB-07ED-6BDE-11B8962D463A}"/>
              </a:ext>
            </a:extLst>
          </p:cNvPr>
          <p:cNvSpPr>
            <a:spLocks noGrp="1"/>
          </p:cNvSpPr>
          <p:nvPr>
            <p:ph type="title"/>
          </p:nvPr>
        </p:nvSpPr>
        <p:spPr>
          <a:xfrm>
            <a:off x="2094942" y="1494745"/>
            <a:ext cx="3107028" cy="521530"/>
          </a:xfrm>
        </p:spPr>
        <p:txBody>
          <a:bodyPr rtlCol="0"/>
          <a:lstStyle>
            <a:defPPr>
              <a:defRPr lang="ru-RU"/>
            </a:defPPr>
          </a:lstStyle>
          <a:p>
            <a:pPr rtl="0"/>
            <a:r>
              <a:rPr lang="en-GB" sz="3200" dirty="0">
                <a:latin typeface="Arial" panose="020B0604020202020204" pitchFamily="34" charset="0"/>
                <a:cs typeface="Arial" panose="020B0604020202020204" pitchFamily="34" charset="0"/>
              </a:rPr>
              <a:t>preparation</a:t>
            </a:r>
            <a:endParaRPr lang="ru-RU" sz="3200" dirty="0"/>
          </a:p>
        </p:txBody>
      </p:sp>
      <p:sp>
        <p:nvSpPr>
          <p:cNvPr id="2" name="Нижний колонтитул 1">
            <a:extLst>
              <a:ext uri="{FF2B5EF4-FFF2-40B4-BE49-F238E27FC236}">
                <a16:creationId xmlns:a16="http://schemas.microsoft.com/office/drawing/2014/main" id="{4CEA3CB1-AF25-EA4C-A297-4DDC6E0EDC13}"/>
              </a:ext>
            </a:extLst>
          </p:cNvPr>
          <p:cNvSpPr>
            <a:spLocks noGrp="1"/>
          </p:cNvSpPr>
          <p:nvPr>
            <p:ph type="ftr" sz="quarter" idx="11"/>
          </p:nvPr>
        </p:nvSpPr>
        <p:spPr>
          <a:xfrm>
            <a:off x="411479" y="301752"/>
            <a:ext cx="3236977" cy="274320"/>
          </a:xfrm>
        </p:spPr>
        <p:txBody>
          <a:bodyPr vert="horz" lIns="91440" tIns="45720" rIns="91440" bIns="45720" rtlCol="0" anchor="ctr">
            <a:noAutofit/>
          </a:bodyPr>
          <a:lstStyle>
            <a:defPPr>
              <a:defRPr lang="ru-RU"/>
            </a:defPPr>
          </a:lstStyle>
          <a:p>
            <a:pPr rtl="0"/>
            <a:r>
              <a:rPr lang="en-GB" dirty="0"/>
              <a:t>JINR PROPERTY INVENTORY</a:t>
            </a:r>
            <a:endParaRPr lang="ru-RU" dirty="0"/>
          </a:p>
        </p:txBody>
      </p:sp>
      <p:sp>
        <p:nvSpPr>
          <p:cNvPr id="3" name="Номер слайда 2">
            <a:extLst>
              <a:ext uri="{FF2B5EF4-FFF2-40B4-BE49-F238E27FC236}">
                <a16:creationId xmlns:a16="http://schemas.microsoft.com/office/drawing/2014/main" id="{583E68DE-3756-7E72-3F5A-34338BB312B3}"/>
              </a:ext>
            </a:extLst>
          </p:cNvPr>
          <p:cNvSpPr>
            <a:spLocks noGrp="1"/>
          </p:cNvSpPr>
          <p:nvPr>
            <p:ph type="sldNum" sz="quarter" idx="12"/>
          </p:nvPr>
        </p:nvSpPr>
        <p:spPr/>
        <p:txBody>
          <a:bodyPr rtlCol="0"/>
          <a:lstStyle>
            <a:defPPr>
              <a:defRPr lang="ru-RU"/>
            </a:defPPr>
          </a:lstStyle>
          <a:p>
            <a:pPr rtl="0"/>
            <a:fld id="{5BFCF61C-3B18-4C03-8326-CC3B32D710C9}" type="slidenum">
              <a:rPr lang="ru-RU" smtClean="0"/>
              <a:t>9</a:t>
            </a:fld>
            <a:endParaRPr lang="ru-RU" dirty="0"/>
          </a:p>
        </p:txBody>
      </p:sp>
      <p:sp>
        <p:nvSpPr>
          <p:cNvPr id="5" name="Текст 4">
            <a:extLst>
              <a:ext uri="{FF2B5EF4-FFF2-40B4-BE49-F238E27FC236}">
                <a16:creationId xmlns:a16="http://schemas.microsoft.com/office/drawing/2014/main" id="{6D4C7CBA-BE77-048A-DED3-BCCB5936C564}"/>
              </a:ext>
            </a:extLst>
          </p:cNvPr>
          <p:cNvSpPr>
            <a:spLocks noGrp="1"/>
          </p:cNvSpPr>
          <p:nvPr>
            <p:ph type="body" sz="quarter" idx="13"/>
          </p:nvPr>
        </p:nvSpPr>
        <p:spPr>
          <a:xfrm>
            <a:off x="1090508" y="2756061"/>
            <a:ext cx="1878917" cy="415804"/>
          </a:xfrm>
        </p:spPr>
        <p:txBody>
          <a:bodyPr rtlCol="0"/>
          <a:lstStyle>
            <a:defPPr>
              <a:defRPr lang="ru-RU"/>
            </a:defPPr>
          </a:lstStyle>
          <a:p>
            <a:r>
              <a:rPr lang="en-US" b="0" dirty="0"/>
              <a:t>Departments</a:t>
            </a:r>
            <a:endParaRPr lang="ru-RU" b="0" dirty="0"/>
          </a:p>
        </p:txBody>
      </p:sp>
      <p:sp>
        <p:nvSpPr>
          <p:cNvPr id="7" name="Текст 6">
            <a:extLst>
              <a:ext uri="{FF2B5EF4-FFF2-40B4-BE49-F238E27FC236}">
                <a16:creationId xmlns:a16="http://schemas.microsoft.com/office/drawing/2014/main" id="{2749D3A3-A012-454F-EFFD-30D72C9C8AE7}"/>
              </a:ext>
            </a:extLst>
          </p:cNvPr>
          <p:cNvSpPr>
            <a:spLocks noGrp="1"/>
          </p:cNvSpPr>
          <p:nvPr>
            <p:ph type="body" sz="quarter" idx="15"/>
          </p:nvPr>
        </p:nvSpPr>
        <p:spPr>
          <a:xfrm>
            <a:off x="411479" y="3242787"/>
            <a:ext cx="3236977" cy="2335360"/>
          </a:xfrm>
        </p:spPr>
        <p:txBody>
          <a:bodyPr rtlCol="0"/>
          <a:lstStyle>
            <a:defPPr>
              <a:defRPr lang="ru-RU"/>
            </a:defPPr>
          </a:lstStyle>
          <a:p>
            <a:pPr algn="just"/>
            <a:r>
              <a:rPr lang="en-US" sz="1400" dirty="0"/>
              <a:t>Issue orders appointing working inventory commissions (financially responsible persons can’t be included in the commission</a:t>
            </a:r>
            <a:r>
              <a:rPr lang="ru-RU" sz="1400" dirty="0"/>
              <a:t>);</a:t>
            </a:r>
          </a:p>
          <a:p>
            <a:pPr algn="just"/>
            <a:r>
              <a:rPr lang="en-US" sz="1400" dirty="0"/>
              <a:t>Draw up inventory schedules for each Financially responsible person of the department.</a:t>
            </a:r>
            <a:endParaRPr lang="ru-RU" sz="1400" dirty="0"/>
          </a:p>
        </p:txBody>
      </p:sp>
      <p:sp>
        <p:nvSpPr>
          <p:cNvPr id="6" name="Текст 5">
            <a:extLst>
              <a:ext uri="{FF2B5EF4-FFF2-40B4-BE49-F238E27FC236}">
                <a16:creationId xmlns:a16="http://schemas.microsoft.com/office/drawing/2014/main" id="{19E02B69-8EDA-C137-FEEF-12D4F89D01CD}"/>
              </a:ext>
            </a:extLst>
          </p:cNvPr>
          <p:cNvSpPr>
            <a:spLocks noGrp="1"/>
          </p:cNvSpPr>
          <p:nvPr>
            <p:ph type="body" sz="quarter" idx="14"/>
          </p:nvPr>
        </p:nvSpPr>
        <p:spPr>
          <a:xfrm>
            <a:off x="4542486" y="2756061"/>
            <a:ext cx="3107027" cy="415804"/>
          </a:xfrm>
        </p:spPr>
        <p:txBody>
          <a:bodyPr rtlCol="0"/>
          <a:lstStyle>
            <a:defPPr>
              <a:defRPr lang="ru-RU"/>
            </a:defPPr>
          </a:lstStyle>
          <a:p>
            <a:r>
              <a:rPr lang="en-US" b="0" dirty="0"/>
              <a:t>Accounts department</a:t>
            </a:r>
            <a:endParaRPr lang="ru-RU" b="0" dirty="0"/>
          </a:p>
        </p:txBody>
      </p:sp>
      <p:sp>
        <p:nvSpPr>
          <p:cNvPr id="8" name="Текст 7">
            <a:extLst>
              <a:ext uri="{FF2B5EF4-FFF2-40B4-BE49-F238E27FC236}">
                <a16:creationId xmlns:a16="http://schemas.microsoft.com/office/drawing/2014/main" id="{D89074EA-C6FF-2A59-04ED-55D899CA3454}"/>
              </a:ext>
            </a:extLst>
          </p:cNvPr>
          <p:cNvSpPr>
            <a:spLocks noGrp="1"/>
          </p:cNvSpPr>
          <p:nvPr>
            <p:ph type="body" sz="quarter" idx="16"/>
          </p:nvPr>
        </p:nvSpPr>
        <p:spPr>
          <a:xfrm>
            <a:off x="3944960" y="3242786"/>
            <a:ext cx="4302078" cy="3197880"/>
          </a:xfrm>
        </p:spPr>
        <p:txBody>
          <a:bodyPr rtlCol="0"/>
          <a:lstStyle>
            <a:defPPr>
              <a:defRPr lang="ru-RU"/>
            </a:defPPr>
          </a:lstStyle>
          <a:p>
            <a:pPr marL="285750" indent="-285750" algn="just">
              <a:buFont typeface="Arial" panose="020B0604020202020204" pitchFamily="34" charset="0"/>
              <a:buChar char="•"/>
            </a:pPr>
            <a:r>
              <a:rPr lang="en-US" sz="1400" dirty="0"/>
              <a:t>Completes the processing of all documents on the arrival and expenditure of valuables and makes appropriate entries in the documents of warehouse and analytical accounting, displaying the balances as of the day of inventory;</a:t>
            </a:r>
          </a:p>
          <a:p>
            <a:pPr marL="285750" indent="-285750" algn="just">
              <a:buFont typeface="Arial" panose="020B0604020202020204" pitchFamily="34" charset="0"/>
              <a:buChar char="•"/>
            </a:pPr>
            <a:r>
              <a:rPr lang="en-GB" sz="1400" dirty="0"/>
              <a:t>P</a:t>
            </a:r>
            <a:r>
              <a:rPr lang="en-US" sz="1400" dirty="0" err="1"/>
              <a:t>repares</a:t>
            </a:r>
            <a:r>
              <a:rPr lang="en-US" sz="1400" dirty="0"/>
              <a:t> and submits to the chairman of the inventory commissions</a:t>
            </a:r>
            <a:r>
              <a:rPr lang="ru-RU" sz="1400" dirty="0"/>
              <a:t> </a:t>
            </a:r>
            <a:r>
              <a:rPr lang="en-US" sz="1400" dirty="0"/>
              <a:t>forms of inventories (acts) for OS, MBP, materials and IA, as well as inventories for valuables that do not belong to JINR, but are in safe custody, etc.</a:t>
            </a:r>
            <a:endParaRPr lang="ru-RU" sz="1400" dirty="0"/>
          </a:p>
        </p:txBody>
      </p:sp>
      <p:sp>
        <p:nvSpPr>
          <p:cNvPr id="9" name="Текст 8">
            <a:extLst>
              <a:ext uri="{FF2B5EF4-FFF2-40B4-BE49-F238E27FC236}">
                <a16:creationId xmlns:a16="http://schemas.microsoft.com/office/drawing/2014/main" id="{2F6D1492-6808-B064-1F4E-6B49A77CEAE9}"/>
              </a:ext>
            </a:extLst>
          </p:cNvPr>
          <p:cNvSpPr>
            <a:spLocks noGrp="1"/>
          </p:cNvSpPr>
          <p:nvPr>
            <p:ph type="body" sz="quarter" idx="17"/>
          </p:nvPr>
        </p:nvSpPr>
        <p:spPr>
          <a:xfrm>
            <a:off x="8370922" y="2715096"/>
            <a:ext cx="3502972" cy="415804"/>
          </a:xfrm>
        </p:spPr>
        <p:txBody>
          <a:bodyPr rtlCol="0"/>
          <a:lstStyle>
            <a:defPPr>
              <a:defRPr lang="ru-RU"/>
            </a:defPPr>
          </a:lstStyle>
          <a:p>
            <a:pPr algn="ctr"/>
            <a:r>
              <a:rPr lang="en-US" b="0" dirty="0"/>
              <a:t>Financially responsible persons</a:t>
            </a:r>
            <a:endParaRPr lang="ru-RU" b="0" dirty="0"/>
          </a:p>
        </p:txBody>
      </p:sp>
      <p:sp>
        <p:nvSpPr>
          <p:cNvPr id="10" name="Текст 9">
            <a:extLst>
              <a:ext uri="{FF2B5EF4-FFF2-40B4-BE49-F238E27FC236}">
                <a16:creationId xmlns:a16="http://schemas.microsoft.com/office/drawing/2014/main" id="{A4B14CB4-1193-ED18-7BAA-87DF524040D5}"/>
              </a:ext>
            </a:extLst>
          </p:cNvPr>
          <p:cNvSpPr>
            <a:spLocks noGrp="1"/>
          </p:cNvSpPr>
          <p:nvPr>
            <p:ph type="body" sz="quarter" idx="18"/>
          </p:nvPr>
        </p:nvSpPr>
        <p:spPr>
          <a:xfrm>
            <a:off x="8549840" y="3551008"/>
            <a:ext cx="2988867" cy="2027138"/>
          </a:xfrm>
        </p:spPr>
        <p:txBody>
          <a:bodyPr rtlCol="0"/>
          <a:lstStyle>
            <a:defPPr>
              <a:defRPr lang="ru-RU"/>
            </a:defPPr>
          </a:lstStyle>
          <a:p>
            <a:pPr marL="285750" indent="-285750" algn="just">
              <a:buFont typeface="Arial" panose="020B0604020202020204" pitchFamily="34" charset="0"/>
              <a:buChar char="•"/>
            </a:pPr>
            <a:r>
              <a:rPr lang="en-US" sz="1400" dirty="0"/>
              <a:t>Sort the material values by names, grades, sizes, etc.;</a:t>
            </a:r>
          </a:p>
          <a:p>
            <a:pPr marL="285750" indent="-285750" algn="just">
              <a:buFont typeface="Arial" panose="020B0604020202020204" pitchFamily="34" charset="0"/>
              <a:buChar char="•"/>
            </a:pPr>
            <a:r>
              <a:rPr lang="en-US" sz="1400" dirty="0"/>
              <a:t> Apply labels with information characterizing values in case of their absence</a:t>
            </a:r>
            <a:endParaRPr lang="ru-RU" sz="1400" dirty="0"/>
          </a:p>
        </p:txBody>
      </p:sp>
      <p:pic>
        <p:nvPicPr>
          <p:cNvPr id="1026" name="Picture 2" descr="Для предотвращения временного саботажа переучета необходимо внедрять технологию переучета максимально быструю и точную, поговорим именно о методике проведения инвентаризации, включающей несколько...">
            <a:extLst>
              <a:ext uri="{FF2B5EF4-FFF2-40B4-BE49-F238E27FC236}">
                <a16:creationId xmlns:a16="http://schemas.microsoft.com/office/drawing/2014/main" id="{1EFA1842-C09C-5F2F-5FF6-A7C74D93ABB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9652" b="96393" l="6000" r="90000">
                        <a14:foregroundMark x1="13000" y1="25124" x2="13000" y2="25124"/>
                        <a14:foregroundMark x1="13000" y1="25124" x2="8583" y2="28234"/>
                        <a14:foregroundMark x1="8583" y1="28234" x2="8500" y2="28234"/>
                        <a14:foregroundMark x1="11833" y1="49627" x2="11667" y2="54478"/>
                        <a14:foregroundMark x1="11500" y1="75622" x2="10750" y2="83582"/>
                        <a14:foregroundMark x1="10750" y1="83582" x2="9500" y2="86070"/>
                        <a14:foregroundMark x1="11083" y1="89801" x2="6000" y2="90050"/>
                        <a14:foregroundMark x1="13583" y1="20149" x2="22917" y2="20274"/>
                        <a14:foregroundMark x1="22917" y1="20274" x2="32333" y2="19652"/>
                        <a14:foregroundMark x1="39500" y1="92040" x2="67333" y2="92910"/>
                        <a14:foregroundMark x1="57250" y1="96393" x2="57250" y2="96393"/>
                        <a14:foregroundMark x1="62667" y1="95896" x2="64000" y2="95025"/>
                        <a14:foregroundMark x1="59417" y1="95025" x2="57833" y2="95771"/>
                        <a14:foregroundMark x1="50917" y1="36318" x2="52417" y2="44154"/>
                        <a14:foregroundMark x1="52417" y1="44154" x2="53417" y2="43284"/>
                        <a14:foregroundMark x1="61000" y1="28856" x2="61000" y2="24502"/>
                        <a14:foregroundMark x1="58250" y1="36443" x2="59750" y2="34950"/>
                        <a14:foregroundMark x1="68833" y1="44154" x2="68333" y2="48259"/>
                        <a14:foregroundMark x1="82000" y1="36443" x2="81500" y2="62687"/>
                        <a14:foregroundMark x1="74667" y1="45522" x2="72583" y2="42413"/>
                        <a14:foregroundMark x1="78000" y1="44652" x2="77833" y2="49627"/>
                        <a14:foregroundMark x1="72333" y1="39303" x2="72750" y2="38060"/>
                        <a14:foregroundMark x1="82000" y1="21393" x2="82000" y2="23383"/>
                        <a14:foregroundMark x1="85167" y1="48259" x2="88000" y2="47264"/>
                        <a14:foregroundMark x1="87417" y1="43284" x2="88083" y2="43657"/>
                        <a14:foregroundMark x1="76583" y1="95896" x2="76583" y2="95896"/>
                        <a14:foregroundMark x1="78167" y1="95522" x2="78167" y2="95522"/>
                        <a14:foregroundMark x1="83167" y1="95522" x2="83167" y2="95522"/>
                        <a14:foregroundMark x1="83250" y1="95522" x2="83250" y2="95274"/>
                        <a14:foregroundMark x1="83250" y1="95025" x2="83250" y2="94030"/>
                      </a14:backgroundRemoval>
                    </a14:imgEffect>
                  </a14:imgLayer>
                </a14:imgProps>
              </a:ext>
              <a:ext uri="{28A0092B-C50C-407E-A947-70E740481C1C}">
                <a14:useLocalDpi xmlns:a14="http://schemas.microsoft.com/office/drawing/2010/main" val="0"/>
              </a:ext>
            </a:extLst>
          </a:blip>
          <a:srcRect t="13989"/>
          <a:stretch/>
        </p:blipFill>
        <p:spPr bwMode="auto">
          <a:xfrm>
            <a:off x="6990032" y="204476"/>
            <a:ext cx="4162650" cy="2398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6614979"/>
      </p:ext>
    </p:extLst>
  </p:cSld>
  <p:clrMapOvr>
    <a:masterClrMapping/>
  </p:clrMapOvr>
</p:sld>
</file>

<file path=ppt/theme/theme1.xml><?xml version="1.0" encoding="utf-8"?>
<a:theme xmlns:a="http://schemas.openxmlformats.org/drawingml/2006/main" name="Тема Office">
  <a:themeElements>
    <a:clrScheme name="Custom 10">
      <a:dk1>
        <a:srgbClr val="000000"/>
      </a:dk1>
      <a:lt1>
        <a:srgbClr val="FFFFFF"/>
      </a:lt1>
      <a:dk2>
        <a:srgbClr val="3B4546"/>
      </a:dk2>
      <a:lt2>
        <a:srgbClr val="E7E6E6"/>
      </a:lt2>
      <a:accent1>
        <a:srgbClr val="753F2C"/>
      </a:accent1>
      <a:accent2>
        <a:srgbClr val="637376"/>
      </a:accent2>
      <a:accent3>
        <a:srgbClr val="BE937E"/>
      </a:accent3>
      <a:accent4>
        <a:srgbClr val="576853"/>
      </a:accent4>
      <a:accent5>
        <a:srgbClr val="EDE9E6"/>
      </a:accent5>
      <a:accent6>
        <a:srgbClr val="D0CDC5"/>
      </a:accent6>
      <a:hlink>
        <a:srgbClr val="4F4F4F"/>
      </a:hlink>
      <a:folHlink>
        <a:srgbClr val="BE937E"/>
      </a:folHlink>
    </a:clrScheme>
    <a:fontScheme name="Custom 1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ject_Status_Report_Win32_jx_v12" id="{5D6FBA16-B4D1-4307-B1D7-61285FA0D9C0}" vid="{1DA9E459-46CB-4408-AA4C-63950E2E548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1F98F7-6576-47F1-AD63-56E26C339747}">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5783CE7D-BFC6-4030-A335-E7F88DB66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B4CAA5-BE7A-46AB-97ED-63B24C46A3A8}">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1621</Words>
  <Application>Microsoft Macintosh PowerPoint</Application>
  <PresentationFormat>Широкоэкранный</PresentationFormat>
  <Paragraphs>154</Paragraphs>
  <Slides>16</Slides>
  <Notes>9</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Arial (Основной текст)</vt:lpstr>
      <vt:lpstr>Avenir Next Medium</vt:lpstr>
      <vt:lpstr>Calibri</vt:lpstr>
      <vt:lpstr>Calibri Light</vt:lpstr>
      <vt:lpstr>Courier New</vt:lpstr>
      <vt:lpstr>Тема Office</vt:lpstr>
      <vt:lpstr>JINR PROPERTY  INVENTORY</vt:lpstr>
      <vt:lpstr>Relevance</vt:lpstr>
      <vt:lpstr>Main Governing  Law</vt:lpstr>
      <vt:lpstr>The main local inventory document at JINR</vt:lpstr>
      <vt:lpstr>The concept of inventory </vt:lpstr>
      <vt:lpstr>Objects to be inventoried</vt:lpstr>
      <vt:lpstr>Employees responsible for the values of the Institute</vt:lpstr>
      <vt:lpstr>The procedure for conducting an inventory</vt:lpstr>
      <vt:lpstr>preparation</vt:lpstr>
      <vt:lpstr>Conducting an inspection</vt:lpstr>
      <vt:lpstr>Filling out inventories</vt:lpstr>
      <vt:lpstr>Documentation analysis</vt:lpstr>
      <vt:lpstr>Summing up the inventory results</vt:lpstr>
      <vt:lpstr>Digitalization of inventory at JINR</vt:lpstr>
      <vt:lpstr>conclusion</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2022-06-28T06:29:45Z</dcterms:created>
  <dcterms:modified xsi:type="dcterms:W3CDTF">2024-06-14T09:37:41Z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