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Raleway Light" panose="020B0604020202020204" charset="-52"/>
      <p:regular r:id="rId20"/>
      <p:bold r:id="rId21"/>
      <p:italic r:id="rId22"/>
      <p:boldItalic r:id="rId23"/>
    </p:embeddedFont>
    <p:embeddedFont>
      <p:font typeface="Raleway" panose="020B0604020202020204" charset="-52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geniia Sokolova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1" d="100"/>
          <a:sy n="201" d="100"/>
        </p:scale>
        <p:origin x="57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07T01:31:18.245" idx="1">
    <p:pos x="6000" y="0"/>
    <p:text>Ускоритель тандем  Вита изначально был спроектирован и построен для развития бор нейтронозахватной терапии злокачественных опухолей, а именно для перехода к  ускорительным источникам нейтронов, это определило его конструкцию. Основные части установки - это ускорителя тандема с вакуумной изоляцией (VITA), нейтроногенерирующей мишени и системы формирования пучка нейтронов.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07T01:42:36.582" idx="2">
    <p:pos x="6000" y="0"/>
    <p:text>Новым направлением развиваемым на VITA стало измерение сечений и исследование ядерных реакций. Для чего обычно используют следующую схему. Пучок протонов или дейтронов генерируют в ускорителе тандеме, уменьшают ток пучка до сотен нА с помощью коллимационоого отверстия и направляют в мишенный узел, где располагают исследуемые образцы. На патрубках под углом 135 и 168 градусов размещают кремниевый полупроводниковый альфа-сректрометор для измерения спектра альфа частиц или обратно отраженных ионов, а в следующем бункере,  располагают гамма-спектрометр на основе высоко чистого германия, защищённый от тормозного излучения ускорителя стеной 1,5 м. В разработке также находится новый мишенный узел, который позволит измерять спектр частиц для большего количества углов, что поможет точнее определять угловое распределение и полное сечение измеряемых реакций.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07T01:45:11.493" idx="3">
    <p:pos x="6000" y="0"/>
    <p:text>Так как нейтроны на ускорительным исчтонике нейтронов Вита генерируют путем сброса протонного пучка на литиевую мишень, исторически самыми первыми реакциями для исследования стали реакции протонов и дейтронов с литием. Эти реакции важны не только для БНЗТ, но также и для применения ВИТА в качестве мощного источника быстрых нейтронов.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07T01:55:03.841" idx="4">
    <p:pos x="6000" y="0"/>
    <p:text>Нами отработана схема изготовления литиевых мишеней как из природного литий, так и из обогащенного литием 6. Так как литий химически активный металл, для его хранения и манипуляций с ним мы используем перчаточный бокс с инертной атмосферой. После взвешивания необходимого количества лития в перчаточном боксе, в герметичной упаковке мы переносим необходимое количество лития в нагреваемый стакан в стенде напыления, устанавливаем мишенный узел, откачиваем воздух и включаем нагрев. По истечению 2 часов литий напылен на медную подложку в мишенном узле. Мы закрываем шибер и готовую мишень с сохранением вакуума переносим на установку Вита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07T02:01:02.491" idx="5">
    <p:pos x="6000" y="0"/>
    <p:text>При сбросе протонного пучка с энергией выше порога 1882 кэВ на литиевую мишень в реакции ли7 протон нейтрон бериллий 7  генерируются наиболее подходящие нейтроны для бор-нейтронозахватной. Терапии.
Уже после того как нами была создана установка для клиники в г. Сямынь, пришло осознание, что в литературе и базах данных есть только расчетный выход нейтронов, причем расчеты разных научных групп кардинально разнятся. Поэтому перед нами была поставлена задача экспериментально подтвердить выход нейтронов.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07T02:07:18.270" idx="6">
    <p:pos x="6000" y="0"/>
    <p:text>Что нами и было успешно реализовано. Исследовано 13 мишеней, изготовленных как из природного так и из обогащенного 7 изотопом лития. Выход нейтронов измерен по активации мишени в ходе генерации нейтронов, так как образуется гамма активный Изотоп бериллий 7 с периодом полураспада 53 дня. Подсчет количества ядер бериллия напрямую говорит о количестве сгенерированных нейтронов в реакции. Измеренный выход нейтронов с 5% точностью совпал с расчетным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07T02:11:13.280" idx="7">
    <p:pos x="6000" y="0"/>
    <p:text>Следующей задачей стало исследование реакции лития с протонами с генерацией гамма квантов. Эта реакция происходит 95% случаев и испускаемые гамма квантов сопутвуют генерируемым нейтронам.выход гамма квантов сравним с выходом нейтронов и должен быть учтен так как является источником побочной дозы при проведении терапии. Однако мы вновь столкнулись с тем, что данные касательно выхода гамма квантов и сечения реакции скудны и противоречивы.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48113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alibri Light" panose="020F0302020204030204" pitchFamily="34" charset="0"/>
        <a:ea typeface="Calibri Light" panose="020F030202020403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32c857822_1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32c857822_1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7220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32c857822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e32c857822_1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087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32c857822_1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e32c857822_1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1922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e32c857822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e32c857822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5304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e32c857822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e32c857822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2937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e32c857822_1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e32c857822_1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3921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e32c857822_1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e32c857822_1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811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997f74418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997f74418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984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0da72064a2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0da72064a2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526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e32c857822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e32c857822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6627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32c857822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e32c857822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7886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e32c85782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e32c85782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8348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32c857822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e32c857822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650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32c857822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e32c857822_1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77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e32c857822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e32c857822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087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 Light" panose="020F0302020204030204" pitchFamily="34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 dirty="0"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Calibri Light" panose="020F0302020204030204" pitchFamily="34" charset="0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comments" Target="../comments/commen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1653886" y="4708825"/>
            <a:ext cx="5951645" cy="287400"/>
            <a:chOff x="1616963" y="4704700"/>
            <a:chExt cx="5988010" cy="287400"/>
          </a:xfrm>
        </p:grpSpPr>
        <p:sp>
          <p:nvSpPr>
            <p:cNvPr id="55" name="Google Shape;55;p13"/>
            <p:cNvSpPr/>
            <p:nvPr/>
          </p:nvSpPr>
          <p:spPr>
            <a:xfrm>
              <a:off x="1616963" y="4704700"/>
              <a:ext cx="5988010" cy="287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200" dirty="0" smtClean="0">
                  <a:solidFill>
                    <a:schemeClr val="dk1"/>
                  </a:solidFill>
                  <a:latin typeface="Calibri Light" panose="020F0302020204030204" pitchFamily="34" charset="0"/>
                  <a:ea typeface="Raleway"/>
                  <a:cs typeface="Raleway"/>
                  <a:sym typeface="Raleway"/>
                </a:rPr>
                <a:t>JINR </a:t>
              </a:r>
              <a:r>
                <a:rPr lang="ru" sz="1200" dirty="0">
                  <a:solidFill>
                    <a:schemeClr val="dk1"/>
                  </a:solidFill>
                  <a:latin typeface="Calibri Light" panose="020F0302020204030204" pitchFamily="34" charset="0"/>
                  <a:ea typeface="Raleway"/>
                  <a:cs typeface="Raleway"/>
                  <a:sym typeface="Raleway"/>
                </a:rPr>
                <a:t>Association of Young Scientists and Specialists Conference “Alushta-2024”</a:t>
              </a:r>
              <a:endParaRPr sz="1200" dirty="0">
                <a:latin typeface="Calibri Light" panose="020F0302020204030204" pitchFamily="34" charset="0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56" name="Google Shape;56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1149" y="4704700"/>
              <a:ext cx="315826" cy="28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" name="Google Shape;57;p13"/>
          <p:cNvSpPr/>
          <p:nvPr/>
        </p:nvSpPr>
        <p:spPr>
          <a:xfrm>
            <a:off x="427947" y="302925"/>
            <a:ext cx="8257500" cy="59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tx1"/>
                </a:solidFill>
                <a:latin typeface="Calibri Light" panose="020F0302020204030204" pitchFamily="34" charset="0"/>
                <a:ea typeface="Raleway Light"/>
                <a:cs typeface="Raleway Light"/>
                <a:sym typeface="Raleway Light"/>
              </a:rPr>
              <a:t>Measurements of nuclear reaction cross-sections at VITA</a:t>
            </a:r>
            <a:endParaRPr sz="2400" dirty="0">
              <a:solidFill>
                <a:schemeClr val="tx1"/>
              </a:solidFill>
              <a:latin typeface="Calibri Light" panose="020F0302020204030204" pitchFamily="34" charset="0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6539" y="3765335"/>
            <a:ext cx="1380152" cy="516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13"/>
          <p:cNvGrpSpPr/>
          <p:nvPr/>
        </p:nvGrpSpPr>
        <p:grpSpPr>
          <a:xfrm>
            <a:off x="629767" y="3765344"/>
            <a:ext cx="1024119" cy="516065"/>
            <a:chOff x="6671708" y="3384873"/>
            <a:chExt cx="1183542" cy="596400"/>
          </a:xfrm>
        </p:grpSpPr>
        <p:pic>
          <p:nvPicPr>
            <p:cNvPr id="62" name="Google Shape;62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71708" y="3384873"/>
              <a:ext cx="497967" cy="59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63;p13"/>
            <p:cNvSpPr txBox="1"/>
            <p:nvPr/>
          </p:nvSpPr>
          <p:spPr>
            <a:xfrm>
              <a:off x="7065050" y="3478175"/>
              <a:ext cx="790200" cy="40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dirty="0" smtClean="0">
                  <a:solidFill>
                    <a:srgbClr val="2121C2"/>
                  </a:solidFill>
                  <a:latin typeface="Calibri" panose="020F0502020204030204" pitchFamily="34" charset="0"/>
                </a:rPr>
                <a:t>BINP</a:t>
              </a:r>
              <a:endParaRPr sz="1600" dirty="0">
                <a:solidFill>
                  <a:srgbClr val="2121C2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54" y="1192036"/>
            <a:ext cx="4836117" cy="32240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3287" y="799463"/>
            <a:ext cx="277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Sokolova</a:t>
            </a:r>
            <a:r>
              <a:rPr lang="en-US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Evgeniia</a:t>
            </a:r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0" y="677762"/>
            <a:ext cx="8215800" cy="4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68" name="Google Shape;16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 dirty="0"/>
          </a:p>
        </p:txBody>
      </p:sp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 baseline="30000" dirty="0">
                <a:solidFill>
                  <a:schemeClr val="tx1"/>
                </a:solidFill>
              </a:rPr>
              <a:t>7</a:t>
            </a:r>
            <a:r>
              <a:rPr lang="ru" sz="2400" dirty="0">
                <a:solidFill>
                  <a:schemeClr val="tx1"/>
                </a:solidFill>
              </a:rPr>
              <a:t>Li(p,p’</a:t>
            </a:r>
            <a:r>
              <a:rPr lang="ru" sz="2400" dirty="0">
                <a:solidFill>
                  <a:schemeClr val="tx1"/>
                </a:solidFill>
                <a:highlight>
                  <a:srgbClr val="FFFFFF"/>
                </a:highlight>
              </a:rPr>
              <a:t>γ</a:t>
            </a:r>
            <a:r>
              <a:rPr lang="ru" sz="2400" dirty="0">
                <a:solidFill>
                  <a:schemeClr val="tx1"/>
                </a:solidFill>
              </a:rPr>
              <a:t>)</a:t>
            </a:r>
            <a:r>
              <a:rPr lang="ru" sz="2400" baseline="30000" dirty="0">
                <a:solidFill>
                  <a:schemeClr val="tx1"/>
                </a:solidFill>
              </a:rPr>
              <a:t>7</a:t>
            </a:r>
            <a:r>
              <a:rPr lang="ru" sz="2400" dirty="0">
                <a:solidFill>
                  <a:schemeClr val="tx1"/>
                </a:solidFill>
              </a:rPr>
              <a:t>Be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400" dirty="0">
                <a:solidFill>
                  <a:schemeClr val="tx1"/>
                </a:solidFill>
              </a:rPr>
              <a:t>cross-section of the reaction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6777008" y="283804"/>
            <a:ext cx="1695450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NIM </a:t>
            </a:r>
            <a:r>
              <a:rPr lang="ru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B 502 (2021) </a:t>
            </a:r>
            <a:r>
              <a:rPr lang="ru" dirty="0" smtClean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85</a:t>
            </a:r>
            <a:endParaRPr dirty="0" smtClean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IBANDL</a:t>
            </a:r>
            <a:endParaRPr dirty="0" smtClean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EXFOR</a:t>
            </a:r>
            <a:endParaRPr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25" y="1285714"/>
            <a:ext cx="8134350" cy="3188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2764888" y="1509863"/>
            <a:ext cx="33623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B + proton/deuteron</a:t>
            </a:r>
            <a:endParaRPr dirty="0"/>
          </a:p>
        </p:txBody>
      </p:sp>
      <p:sp>
        <p:nvSpPr>
          <p:cNvPr id="177" name="Google Shape;177;p23"/>
          <p:cNvSpPr txBox="1">
            <a:spLocks noGrp="1"/>
          </p:cNvSpPr>
          <p:nvPr>
            <p:ph type="body" idx="1"/>
          </p:nvPr>
        </p:nvSpPr>
        <p:spPr>
          <a:xfrm>
            <a:off x="3560647" y="2266136"/>
            <a:ext cx="1151100" cy="1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11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B(p,a</a:t>
            </a:r>
            <a:r>
              <a:rPr lang="ru" sz="1400" i="1" baseline="-25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0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)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8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Be</a:t>
            </a: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11</a:t>
            </a:r>
            <a:r>
              <a:rPr lang="ru" sz="1400" i="1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B(p,a</a:t>
            </a:r>
            <a:r>
              <a:rPr lang="ru" sz="1400" i="1" baseline="-250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1</a:t>
            </a:r>
            <a:r>
              <a:rPr lang="ru" sz="1400" i="1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)</a:t>
            </a:r>
            <a:r>
              <a:rPr lang="ru" sz="1400" i="1" baseline="300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8</a:t>
            </a:r>
            <a:r>
              <a:rPr lang="ru" sz="1400" i="1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Be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</a:t>
            </a: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10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B(d,a )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8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Be </a:t>
            </a:r>
            <a:r>
              <a:rPr lang="ru" sz="1400" i="1" baseline="300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10</a:t>
            </a:r>
            <a:r>
              <a:rPr lang="ru" sz="1400" i="1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B(d,p)</a:t>
            </a:r>
            <a:r>
              <a:rPr lang="ru" sz="1400" i="1" baseline="300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11</a:t>
            </a:r>
            <a:r>
              <a:rPr lang="ru" sz="1400" i="1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11</a:t>
            </a:r>
            <a:r>
              <a:rPr lang="ru" sz="1400" i="1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B(d,a)</a:t>
            </a:r>
            <a:r>
              <a:rPr lang="ru" sz="1400" i="1" baseline="300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9</a:t>
            </a:r>
            <a:r>
              <a:rPr lang="ru" sz="1400" i="1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Be 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11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B(d,p)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12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</a:t>
            </a:r>
            <a:endParaRPr sz="14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 dirty="0"/>
          </a:p>
        </p:txBody>
      </p:sp>
      <p:sp>
        <p:nvSpPr>
          <p:cNvPr id="179" name="Google Shape;179;p23"/>
          <p:cNvSpPr txBox="1"/>
          <p:nvPr/>
        </p:nvSpPr>
        <p:spPr>
          <a:xfrm>
            <a:off x="4757738" y="2394623"/>
            <a:ext cx="2487938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latin typeface="Calibri Light" panose="020F0302020204030204" pitchFamily="34" charset="0"/>
              </a:rPr>
              <a:t>3</a:t>
            </a:r>
            <a:r>
              <a:rPr lang="ru" i="1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a </a:t>
            </a:r>
            <a:r>
              <a:rPr lang="ru" dirty="0">
                <a:solidFill>
                  <a:schemeClr val="dk2"/>
                </a:solidFill>
                <a:latin typeface="Calibri Light" panose="020F0302020204030204" pitchFamily="34" charset="0"/>
              </a:rPr>
              <a:t>Aneutronic fusion reaction</a:t>
            </a:r>
            <a:endParaRPr dirty="0">
              <a:solidFill>
                <a:schemeClr val="dk2"/>
              </a:solidFill>
              <a:latin typeface="Calibri Light" panose="020F0302020204030204" pitchFamily="34" charset="0"/>
            </a:endParaRPr>
          </a:p>
        </p:txBody>
      </p:sp>
      <p:sp>
        <p:nvSpPr>
          <p:cNvPr id="180" name="Google Shape;180;p23"/>
          <p:cNvSpPr/>
          <p:nvPr/>
        </p:nvSpPr>
        <p:spPr>
          <a:xfrm>
            <a:off x="4691112" y="3044851"/>
            <a:ext cx="95204" cy="829113"/>
          </a:xfrm>
          <a:prstGeom prst="rightBrace">
            <a:avLst>
              <a:gd name="adj1" fmla="val 50000"/>
              <a:gd name="adj2" fmla="val 5237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 Light" panose="020F0302020204030204" pitchFamily="34" charset="0"/>
            </a:endParaRPr>
          </a:p>
        </p:txBody>
      </p:sp>
      <p:sp>
        <p:nvSpPr>
          <p:cNvPr id="181" name="Google Shape;181;p23"/>
          <p:cNvSpPr/>
          <p:nvPr/>
        </p:nvSpPr>
        <p:spPr>
          <a:xfrm>
            <a:off x="4691112" y="2383349"/>
            <a:ext cx="95204" cy="402714"/>
          </a:xfrm>
          <a:prstGeom prst="rightBrace">
            <a:avLst>
              <a:gd name="adj1" fmla="val 50000"/>
              <a:gd name="adj2" fmla="val 5237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 Light" panose="020F0302020204030204" pitchFamily="34" charset="0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4757738" y="3252308"/>
            <a:ext cx="22749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latin typeface="Calibri Light" panose="020F0302020204030204" pitchFamily="34" charset="0"/>
              </a:rPr>
              <a:t>Technological applications</a:t>
            </a:r>
            <a:endParaRPr dirty="0">
              <a:solidFill>
                <a:schemeClr val="dk2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/>
              <a:t>Boron target manufacturing</a:t>
            </a:r>
            <a:endParaRPr sz="2400" dirty="0"/>
          </a:p>
        </p:txBody>
      </p:sp>
      <p:sp>
        <p:nvSpPr>
          <p:cNvPr id="188" name="Google Shape;18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12</a:t>
            </a:fld>
            <a:endParaRPr dirty="0"/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7850" y="2661839"/>
            <a:ext cx="4077624" cy="229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088" y="2664850"/>
            <a:ext cx="4077599" cy="229362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 txBox="1"/>
          <p:nvPr/>
        </p:nvSpPr>
        <p:spPr>
          <a:xfrm>
            <a:off x="273100" y="4377975"/>
            <a:ext cx="407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highlight>
                  <a:schemeClr val="lt1"/>
                </a:highlight>
                <a:latin typeface="Calibri Light" panose="020F0302020204030204" pitchFamily="34" charset="0"/>
              </a:rPr>
              <a:t>Glove box with magnetron sputtering system</a:t>
            </a:r>
            <a:r>
              <a:rPr lang="ru" dirty="0">
                <a:solidFill>
                  <a:schemeClr val="dk2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 (Mbraun, Germany)</a:t>
            </a:r>
            <a:endParaRPr dirty="0">
              <a:solidFill>
                <a:schemeClr val="dk2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4616512" y="4368625"/>
            <a:ext cx="40776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Glove box with magnetron sputtering system </a:t>
            </a:r>
            <a:endParaRPr lang="en-US" dirty="0" smtClean="0">
              <a:solidFill>
                <a:schemeClr val="dk2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chemeClr val="dk2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(</a:t>
            </a:r>
            <a:r>
              <a:rPr lang="ru" dirty="0">
                <a:solidFill>
                  <a:schemeClr val="dk2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Izovac, Belarus)</a:t>
            </a:r>
            <a:endParaRPr dirty="0">
              <a:solidFill>
                <a:schemeClr val="dk2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</p:txBody>
      </p:sp>
      <p:pic>
        <p:nvPicPr>
          <p:cNvPr id="193" name="Google Shape;19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7208" y="210775"/>
            <a:ext cx="4088266" cy="229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4"/>
          <p:cNvSpPr txBox="1"/>
          <p:nvPr/>
        </p:nvSpPr>
        <p:spPr>
          <a:xfrm>
            <a:off x="4647200" y="2116825"/>
            <a:ext cx="132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Boron 1 </a:t>
            </a:r>
            <a:r>
              <a:rPr lang="ru" dirty="0">
                <a:solidFill>
                  <a:srgbClr val="4D5156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 µm</a:t>
            </a:r>
            <a:endParaRPr dirty="0">
              <a:solidFill>
                <a:schemeClr val="dk2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311700" y="1272350"/>
            <a:ext cx="8486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Laboratory of Plasma Sources HCEI SB RAS </a:t>
            </a:r>
            <a:endParaRPr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(thanks to Oks E.M., Nikolaev A.G., Yushkov G.Yu.)</a:t>
            </a:r>
            <a:endParaRPr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8125" y="2743951"/>
            <a:ext cx="904951" cy="121037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aseline="30000" dirty="0">
                <a:solidFill>
                  <a:schemeClr val="tx1"/>
                </a:solidFill>
              </a:rPr>
              <a:t>11</a:t>
            </a:r>
            <a:r>
              <a:rPr lang="ru" sz="2700" dirty="0">
                <a:solidFill>
                  <a:schemeClr val="tx1"/>
                </a:solidFill>
              </a:rPr>
              <a:t>B(p,a)aa</a:t>
            </a:r>
            <a:endParaRPr sz="27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50" dirty="0">
                <a:solidFill>
                  <a:schemeClr val="tx1"/>
                </a:solidFill>
              </a:rPr>
              <a:t>Reaction </a:t>
            </a:r>
            <a:r>
              <a:rPr lang="ru" sz="1550" dirty="0" smtClean="0">
                <a:solidFill>
                  <a:schemeClr val="tx1"/>
                </a:solidFill>
              </a:rPr>
              <a:t>mechanism</a:t>
            </a:r>
            <a:r>
              <a:rPr lang="en-US" sz="1550" dirty="0" smtClean="0">
                <a:solidFill>
                  <a:schemeClr val="tx1"/>
                </a:solidFill>
              </a:rPr>
              <a:t> and cross-section</a:t>
            </a:r>
            <a:endParaRPr sz="1550" dirty="0">
              <a:solidFill>
                <a:schemeClr val="tx1"/>
              </a:solidFill>
            </a:endParaRPr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solidFill>
                  <a:schemeClr val="tx1"/>
                </a:solidFill>
              </a:rPr>
              <a:t>13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358117"/>
            <a:ext cx="3566750" cy="120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3164950"/>
            <a:ext cx="3192650" cy="104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8364" y="3030725"/>
            <a:ext cx="3287411" cy="10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/>
          <p:nvPr/>
        </p:nvSpPr>
        <p:spPr>
          <a:xfrm>
            <a:off x="947750" y="2322775"/>
            <a:ext cx="34743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i="1" baseline="30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11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B + p → </a:t>
            </a:r>
            <a:r>
              <a:rPr lang="ru" i="1" baseline="30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12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C* →  a + a +a + 8.681 MeV</a:t>
            </a:r>
            <a:endParaRPr i="1" dirty="0">
              <a:solidFill>
                <a:schemeClr val="tx1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947750" y="4114800"/>
            <a:ext cx="3000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 baseline="30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11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B + p → </a:t>
            </a:r>
            <a:r>
              <a:rPr lang="ru" i="1" baseline="30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12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C* →  a</a:t>
            </a:r>
            <a:r>
              <a:rPr lang="ru" i="1" baseline="-25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0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+ </a:t>
            </a:r>
            <a:r>
              <a:rPr lang="ru" i="1" baseline="30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8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Be + 8.587 MeV</a:t>
            </a:r>
            <a:endParaRPr i="1" dirty="0">
              <a:solidFill>
                <a:schemeClr val="tx1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 baseline="30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8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Be → a</a:t>
            </a:r>
            <a:r>
              <a:rPr lang="ru" i="1" baseline="-25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01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+ a</a:t>
            </a:r>
            <a:r>
              <a:rPr lang="ru" i="1" baseline="-25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02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+ 0.094 MeV</a:t>
            </a:r>
            <a:endParaRPr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>
            <a:off x="5124450" y="4114800"/>
            <a:ext cx="323362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 baseline="30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11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B + p → </a:t>
            </a:r>
            <a:r>
              <a:rPr lang="ru" i="1" baseline="30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12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C* →  a</a:t>
            </a:r>
            <a:r>
              <a:rPr lang="ru" i="1" baseline="-25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1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+ </a:t>
            </a:r>
            <a:r>
              <a:rPr lang="ru" i="1" baseline="30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8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Be* + 5.557 MeV</a:t>
            </a:r>
            <a:endParaRPr i="1" dirty="0">
              <a:solidFill>
                <a:schemeClr val="tx1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 baseline="30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8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Be → a</a:t>
            </a:r>
            <a:r>
              <a:rPr lang="ru" i="1" baseline="-25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11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+ a</a:t>
            </a:r>
            <a:r>
              <a:rPr lang="ru" i="1" baseline="-250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12</a:t>
            </a:r>
            <a:r>
              <a:rPr lang="ru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+ 3.124 MeV</a:t>
            </a:r>
            <a:endParaRPr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9" name="Google Shape;209;p25"/>
          <p:cNvCxnSpPr/>
          <p:nvPr/>
        </p:nvCxnSpPr>
        <p:spPr>
          <a:xfrm>
            <a:off x="395725" y="2891500"/>
            <a:ext cx="835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10" name="Google Shape;210;p25"/>
          <p:cNvGrpSpPr/>
          <p:nvPr/>
        </p:nvGrpSpPr>
        <p:grpSpPr>
          <a:xfrm>
            <a:off x="4888350" y="574150"/>
            <a:ext cx="3818901" cy="2140525"/>
            <a:chOff x="5269350" y="40750"/>
            <a:chExt cx="3818901" cy="2140525"/>
          </a:xfrm>
        </p:grpSpPr>
        <p:pic>
          <p:nvPicPr>
            <p:cNvPr id="211" name="Google Shape;211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69350" y="40750"/>
              <a:ext cx="3818901" cy="2140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25"/>
            <p:cNvSpPr/>
            <p:nvPr/>
          </p:nvSpPr>
          <p:spPr>
            <a:xfrm>
              <a:off x="5777775" y="601725"/>
              <a:ext cx="1861200" cy="1206900"/>
            </a:xfrm>
            <a:prstGeom prst="ellipse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14</a:t>
            </a:fld>
            <a:endParaRPr dirty="0"/>
          </a:p>
        </p:txBody>
      </p:sp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850" y="958425"/>
            <a:ext cx="3422775" cy="16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700" y="2893450"/>
            <a:ext cx="3508125" cy="172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6802" y="2800350"/>
            <a:ext cx="3617771" cy="189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 rotWithShape="1">
          <a:blip r:embed="rId6">
            <a:alphaModFix/>
          </a:blip>
          <a:srcRect l="-2070" t="-400" r="2069" b="399"/>
          <a:stretch/>
        </p:blipFill>
        <p:spPr>
          <a:xfrm>
            <a:off x="4566225" y="797525"/>
            <a:ext cx="3949079" cy="189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 txBox="1"/>
          <p:nvPr/>
        </p:nvSpPr>
        <p:spPr>
          <a:xfrm>
            <a:off x="6243500" y="417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aseline="30000" dirty="0">
                <a:solidFill>
                  <a:schemeClr val="dk1"/>
                </a:solidFill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11</a:t>
            </a:r>
            <a:r>
              <a:rPr lang="ru" dirty="0">
                <a:solidFill>
                  <a:schemeClr val="dk1"/>
                </a:solidFill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B(p,α</a:t>
            </a:r>
            <a:r>
              <a:rPr lang="ru" baseline="-25000" dirty="0">
                <a:solidFill>
                  <a:schemeClr val="dk1"/>
                </a:solidFill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1</a:t>
            </a:r>
            <a:r>
              <a:rPr lang="ru" dirty="0">
                <a:solidFill>
                  <a:schemeClr val="dk1"/>
                </a:solidFill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)</a:t>
            </a:r>
            <a:r>
              <a:rPr lang="ru" baseline="30000" dirty="0">
                <a:solidFill>
                  <a:schemeClr val="dk1"/>
                </a:solidFill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8</a:t>
            </a:r>
            <a:r>
              <a:rPr lang="ru" dirty="0">
                <a:solidFill>
                  <a:schemeClr val="dk1"/>
                </a:solidFill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Be*</a:t>
            </a:r>
            <a:endParaRPr dirty="0">
              <a:latin typeface="Calibri Light" panose="020F0302020204030204" pitchFamily="34" charset="0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1715175" y="3409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aseline="30000" dirty="0">
                <a:solidFill>
                  <a:schemeClr val="dk1"/>
                </a:solidFill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11</a:t>
            </a:r>
            <a:r>
              <a:rPr lang="ru" dirty="0">
                <a:solidFill>
                  <a:schemeClr val="dk1"/>
                </a:solidFill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B(p,α</a:t>
            </a:r>
            <a:r>
              <a:rPr lang="ru" baseline="-25000" dirty="0">
                <a:solidFill>
                  <a:schemeClr val="dk1"/>
                </a:solidFill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0</a:t>
            </a:r>
            <a:r>
              <a:rPr lang="ru" dirty="0">
                <a:solidFill>
                  <a:schemeClr val="dk1"/>
                </a:solidFill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)</a:t>
            </a:r>
            <a:r>
              <a:rPr lang="ru" baseline="30000" dirty="0">
                <a:solidFill>
                  <a:schemeClr val="dk1"/>
                </a:solidFill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8</a:t>
            </a:r>
            <a:r>
              <a:rPr lang="ru" dirty="0">
                <a:solidFill>
                  <a:schemeClr val="dk1"/>
                </a:solidFill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Be</a:t>
            </a:r>
            <a:endParaRPr dirty="0">
              <a:latin typeface="Calibri Light" panose="020F0302020204030204" pitchFamily="34" charset="0"/>
            </a:endParaRPr>
          </a:p>
        </p:txBody>
      </p:sp>
      <p:cxnSp>
        <p:nvCxnSpPr>
          <p:cNvPr id="224" name="Google Shape;224;p26"/>
          <p:cNvCxnSpPr/>
          <p:nvPr/>
        </p:nvCxnSpPr>
        <p:spPr>
          <a:xfrm>
            <a:off x="4572000" y="363900"/>
            <a:ext cx="0" cy="463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15</a:t>
            </a:fld>
            <a:endParaRPr dirty="0"/>
          </a:p>
        </p:txBody>
      </p:sp>
      <p:sp>
        <p:nvSpPr>
          <p:cNvPr id="230" name="Google Shape;230;p27"/>
          <p:cNvSpPr txBox="1">
            <a:spLocks noGrp="1"/>
          </p:cNvSpPr>
          <p:nvPr>
            <p:ph type="title"/>
          </p:nvPr>
        </p:nvSpPr>
        <p:spPr>
          <a:xfrm>
            <a:off x="322900" y="265800"/>
            <a:ext cx="85206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 dirty="0"/>
              <a:t>Conclusion </a:t>
            </a:r>
            <a:endParaRPr sz="2400" dirty="0"/>
          </a:p>
        </p:txBody>
      </p:sp>
      <p:sp>
        <p:nvSpPr>
          <p:cNvPr id="231" name="Google Shape;231;p27"/>
          <p:cNvSpPr txBox="1"/>
          <p:nvPr/>
        </p:nvSpPr>
        <p:spPr>
          <a:xfrm>
            <a:off x="322900" y="905685"/>
            <a:ext cx="8586000" cy="29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52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 Light" panose="020F0302020204030204" pitchFamily="34" charset="0"/>
              <a:buChar char="‒"/>
            </a:pP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The cross-sections of 19 nuclear reactions were measured with high accuracy at VITA:  </a:t>
            </a:r>
            <a:endParaRPr sz="1200"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628650" lvl="0" indent="-171450" algn="just" rtl="0">
              <a:spcBef>
                <a:spcPts val="0"/>
              </a:spcBef>
              <a:spcAft>
                <a:spcPts val="0"/>
              </a:spcAft>
              <a:buFont typeface="Calibri Light" panose="020F0302020204030204" pitchFamily="34" charset="0"/>
              <a:buChar char="‒"/>
            </a:pPr>
            <a:endParaRPr sz="1200"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457200" lvl="0" algn="just" rtl="0">
              <a:spcBef>
                <a:spcPts val="0"/>
              </a:spcBef>
              <a:spcAft>
                <a:spcPts val="0"/>
              </a:spcAft>
            </a:pP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Li(p,n)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Be,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Li(p,p’g)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Li,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Li(p,a)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4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He,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6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Li(d,a)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4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He,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6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Li(d,p)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Li,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6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Li(d,p)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Li*,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Li(d,a)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5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He,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Li(d,na)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4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He,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Li(d,n)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8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Be [1, 2];</a:t>
            </a:r>
            <a:endParaRPr sz="1200"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457200" lvl="0" algn="just" rtl="0">
              <a:spcBef>
                <a:spcPts val="0"/>
              </a:spcBef>
              <a:spcAft>
                <a:spcPts val="0"/>
              </a:spcAft>
            </a:pP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11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B(p,a</a:t>
            </a:r>
            <a:r>
              <a:rPr lang="ru" sz="1200" baseline="-25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0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8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Be,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11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B(p,a</a:t>
            </a:r>
            <a:r>
              <a:rPr lang="ru" sz="1200" baseline="-25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1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8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Be* [3];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10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B(d,a)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8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Be,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10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B(d,p)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11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B,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11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B(d,a)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9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Be,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11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B(d,p)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12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B.</a:t>
            </a:r>
            <a:endParaRPr sz="1200"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628650" lvl="0" indent="-171450" algn="just" rtl="0">
              <a:spcBef>
                <a:spcPts val="0"/>
              </a:spcBef>
              <a:spcAft>
                <a:spcPts val="0"/>
              </a:spcAft>
              <a:buFont typeface="Calibri Light" panose="020F0302020204030204" pitchFamily="34" charset="0"/>
              <a:buChar char="‒"/>
            </a:pPr>
            <a:endParaRPr sz="1200"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457200" lvl="0" indent="-2952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 Light" panose="020F0302020204030204" pitchFamily="34" charset="0"/>
              <a:buChar char="‒"/>
            </a:pP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Cross-sections of the reactions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Li(p,p'g)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 [4] and 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7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Li(p,a)</a:t>
            </a:r>
            <a:r>
              <a:rPr lang="ru" sz="1200" baseline="300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4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He [5] are included in the IBANDL and EXFOR nuclear reaction databases maintained by the IAEA.</a:t>
            </a:r>
            <a:endParaRPr sz="1200"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[1] Taskaev et al. NIM B (2024) - sent for publication 02.24, after corrections and responses to comments 05.24</a:t>
            </a:r>
            <a:endParaRPr sz="1200"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[2] Meshchaninov et al. Physics of Atomic Nuclei (2024) </a:t>
            </a:r>
            <a:r>
              <a:rPr lang="ru" sz="1200" dirty="0" smtClean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-</a:t>
            </a:r>
            <a:r>
              <a:rPr lang="en-US" sz="1200" dirty="0" smtClean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 </a:t>
            </a:r>
            <a:r>
              <a:rPr lang="ru" sz="1200" dirty="0" smtClean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sent 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for publication </a:t>
            </a:r>
            <a:r>
              <a:rPr lang="ru" sz="1200" dirty="0" smtClean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02.24</a:t>
            </a:r>
            <a:endParaRPr lang="en-US" sz="1200" dirty="0" smtClean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 smtClean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[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3] Taskaev et al. Physics of Atomic Nuclei (2024) - sent for publication </a:t>
            </a:r>
            <a:r>
              <a:rPr lang="ru" sz="1200" dirty="0" smtClean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02.24</a:t>
            </a:r>
            <a:endParaRPr lang="en-US" sz="1200" dirty="0" smtClean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 smtClean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[</a:t>
            </a: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4] Taskaev et al. NIM B 502 (2021) </a:t>
            </a:r>
            <a:r>
              <a:rPr lang="ru" sz="1200" dirty="0" smtClean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85-94</a:t>
            </a:r>
            <a:endParaRPr sz="1200"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dirty="0">
                <a:solidFill>
                  <a:schemeClr val="tx1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[5] Taskaev et al. NIM B 525 (2022) 55-61</a:t>
            </a:r>
            <a:endParaRPr sz="1200" dirty="0">
              <a:solidFill>
                <a:schemeClr val="tx1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</p:txBody>
      </p:sp>
      <p:pic>
        <p:nvPicPr>
          <p:cNvPr id="232" name="Google Shape;232;p27"/>
          <p:cNvPicPr preferRelativeResize="0"/>
          <p:nvPr/>
        </p:nvPicPr>
        <p:blipFill rotWithShape="1">
          <a:blip r:embed="rId3">
            <a:alphaModFix/>
          </a:blip>
          <a:srcRect l="28216" t="20620" r="45753" b="29847"/>
          <a:stretch/>
        </p:blipFill>
        <p:spPr>
          <a:xfrm>
            <a:off x="6809950" y="2901784"/>
            <a:ext cx="1876800" cy="1977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3" name="Google Shape;233;p27"/>
          <p:cNvSpPr txBox="1"/>
          <p:nvPr/>
        </p:nvSpPr>
        <p:spPr>
          <a:xfrm>
            <a:off x="3375800" y="3741917"/>
            <a:ext cx="32120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tx1"/>
                </a:solidFill>
                <a:latin typeface="Calibri Light" panose="020F0302020204030204" pitchFamily="34" charset="0"/>
              </a:rPr>
              <a:t>Thank you for attention!</a:t>
            </a:r>
            <a:endParaRPr sz="24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 dirty="0"/>
              <a:t>Accelerator based neutron </a:t>
            </a:r>
            <a:r>
              <a:rPr lang="ru" sz="2400" dirty="0">
                <a:solidFill>
                  <a:schemeClr val="tx1"/>
                </a:solidFill>
              </a:rPr>
              <a:t>source</a:t>
            </a:r>
            <a:r>
              <a:rPr lang="ru" sz="2400" dirty="0"/>
              <a:t> VITA </a:t>
            </a:r>
            <a:endParaRPr sz="2400" dirty="0"/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t="11378" r="41373"/>
          <a:stretch/>
        </p:blipFill>
        <p:spPr>
          <a:xfrm>
            <a:off x="300275" y="998025"/>
            <a:ext cx="3596150" cy="362316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 dirty="0"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4025" y="1727121"/>
            <a:ext cx="4898273" cy="292510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4302950" y="998025"/>
            <a:ext cx="38091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1</a:t>
            </a:r>
            <a:r>
              <a:rPr lang="ru" sz="12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- vacuum insulated tandem accelerator</a:t>
            </a:r>
            <a:endParaRPr sz="1200" dirty="0">
              <a:solidFill>
                <a:schemeClr val="tx1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2</a:t>
            </a:r>
            <a:r>
              <a:rPr lang="ru" sz="12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- target (</a:t>
            </a:r>
            <a:r>
              <a:rPr lang="ru" sz="1200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A, B, C, D,</a:t>
            </a:r>
            <a:r>
              <a:rPr lang="ru" sz="12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u" sz="1200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E </a:t>
            </a:r>
            <a:r>
              <a:rPr lang="ru" sz="12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position</a:t>
            </a:r>
            <a:r>
              <a:rPr lang="ru" sz="1200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)</a:t>
            </a:r>
            <a:endParaRPr sz="1200" i="1" dirty="0">
              <a:solidFill>
                <a:schemeClr val="tx1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3 </a:t>
            </a:r>
            <a:r>
              <a:rPr lang="ru" sz="12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- beam shaping assembly</a:t>
            </a:r>
            <a:endParaRPr sz="1200" dirty="0">
              <a:solidFill>
                <a:schemeClr val="tx1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 dirty="0"/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r="4406"/>
          <a:stretch/>
        </p:blipFill>
        <p:spPr>
          <a:xfrm>
            <a:off x="5430050" y="3120729"/>
            <a:ext cx="3713950" cy="202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15"/>
          <p:cNvGrpSpPr/>
          <p:nvPr/>
        </p:nvGrpSpPr>
        <p:grpSpPr>
          <a:xfrm>
            <a:off x="8195525" y="4409100"/>
            <a:ext cx="591000" cy="358800"/>
            <a:chOff x="3169275" y="3910050"/>
            <a:chExt cx="591000" cy="358800"/>
          </a:xfrm>
        </p:grpSpPr>
        <p:sp>
          <p:nvSpPr>
            <p:cNvPr id="81" name="Google Shape;81;p15"/>
            <p:cNvSpPr/>
            <p:nvPr/>
          </p:nvSpPr>
          <p:spPr>
            <a:xfrm>
              <a:off x="3216225" y="3940500"/>
              <a:ext cx="497100" cy="297900"/>
            </a:xfrm>
            <a:prstGeom prst="wedgeRectCallout">
              <a:avLst>
                <a:gd name="adj1" fmla="val -105633"/>
                <a:gd name="adj2" fmla="val -27988"/>
              </a:avLst>
            </a:prstGeom>
            <a:solidFill>
              <a:srgbClr val="00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 Light" panose="020F0302020204030204" pitchFamily="34" charset="0"/>
              </a:endParaRPr>
            </a:p>
          </p:txBody>
        </p:sp>
        <p:sp>
          <p:nvSpPr>
            <p:cNvPr id="82" name="Google Shape;82;p15"/>
            <p:cNvSpPr txBox="1"/>
            <p:nvPr/>
          </p:nvSpPr>
          <p:spPr>
            <a:xfrm>
              <a:off x="3169275" y="3910050"/>
              <a:ext cx="591000" cy="3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b="1" dirty="0">
                  <a:solidFill>
                    <a:schemeClr val="dk1"/>
                  </a:solidFill>
                  <a:latin typeface="Calibri Light" panose="020F0302020204030204" pitchFamily="34" charset="0"/>
                </a:rPr>
                <a:t>135°</a:t>
              </a:r>
              <a:endParaRPr b="1" dirty="0">
                <a:solidFill>
                  <a:schemeClr val="dk1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83" name="Google Shape;83;p15"/>
          <p:cNvGrpSpPr/>
          <p:nvPr/>
        </p:nvGrpSpPr>
        <p:grpSpPr>
          <a:xfrm>
            <a:off x="5666508" y="13051"/>
            <a:ext cx="3470324" cy="2864967"/>
            <a:chOff x="5029750" y="13050"/>
            <a:chExt cx="3649900" cy="3012900"/>
          </a:xfrm>
        </p:grpSpPr>
        <p:grpSp>
          <p:nvGrpSpPr>
            <p:cNvPr id="84" name="Google Shape;84;p15"/>
            <p:cNvGrpSpPr/>
            <p:nvPr/>
          </p:nvGrpSpPr>
          <p:grpSpPr>
            <a:xfrm>
              <a:off x="5029750" y="13050"/>
              <a:ext cx="3649900" cy="2868226"/>
              <a:chOff x="3505750" y="165450"/>
              <a:chExt cx="3649900" cy="2868226"/>
            </a:xfrm>
          </p:grpSpPr>
          <p:pic>
            <p:nvPicPr>
              <p:cNvPr id="85" name="Google Shape;85;p15"/>
              <p:cNvPicPr preferRelativeResize="0"/>
              <p:nvPr/>
            </p:nvPicPr>
            <p:blipFill rotWithShape="1">
              <a:blip r:embed="rId4">
                <a:alphaModFix/>
              </a:blip>
              <a:srcRect l="9307" r="10041"/>
              <a:stretch/>
            </p:blipFill>
            <p:spPr>
              <a:xfrm>
                <a:off x="3505750" y="165450"/>
                <a:ext cx="3649900" cy="2868226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6" name="Google Shape;86;p15"/>
              <p:cNvCxnSpPr/>
              <p:nvPr/>
            </p:nvCxnSpPr>
            <p:spPr>
              <a:xfrm>
                <a:off x="3709250" y="1828250"/>
                <a:ext cx="1679100" cy="1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15"/>
              <p:cNvCxnSpPr/>
              <p:nvPr/>
            </p:nvCxnSpPr>
            <p:spPr>
              <a:xfrm rot="10800000">
                <a:off x="3756450" y="1409250"/>
                <a:ext cx="1631100" cy="437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88" name="Google Shape;88;p15"/>
            <p:cNvSpPr/>
            <p:nvPr/>
          </p:nvSpPr>
          <p:spPr>
            <a:xfrm>
              <a:off x="5426150" y="1304075"/>
              <a:ext cx="1492757" cy="393595"/>
            </a:xfrm>
            <a:custGeom>
              <a:avLst/>
              <a:gdLst/>
              <a:ahLst/>
              <a:cxnLst/>
              <a:rect l="l" t="t" r="r" b="b"/>
              <a:pathLst>
                <a:path w="26905" h="6924" extrusionOk="0">
                  <a:moveTo>
                    <a:pt x="26905" y="6924"/>
                  </a:moveTo>
                  <a:lnTo>
                    <a:pt x="791" y="0"/>
                  </a:lnTo>
                  <a:lnTo>
                    <a:pt x="0" y="6529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9" name="Google Shape;89;p15"/>
            <p:cNvSpPr txBox="1"/>
            <p:nvPr/>
          </p:nvSpPr>
          <p:spPr>
            <a:xfrm>
              <a:off x="5426150" y="1338875"/>
              <a:ext cx="591000" cy="3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b="1" dirty="0">
                  <a:solidFill>
                    <a:schemeClr val="dk1"/>
                  </a:solidFill>
                  <a:latin typeface="Calibri Light" panose="020F0302020204030204" pitchFamily="34" charset="0"/>
                </a:rPr>
                <a:t>15°</a:t>
              </a:r>
              <a:endParaRPr b="1" dirty="0">
                <a:solidFill>
                  <a:schemeClr val="dk1"/>
                </a:solidFill>
                <a:latin typeface="Calibri Light" panose="020F0302020204030204" pitchFamily="34" charset="0"/>
              </a:endParaRPr>
            </a:p>
          </p:txBody>
        </p:sp>
        <p:cxnSp>
          <p:nvCxnSpPr>
            <p:cNvPr id="90" name="Google Shape;90;p15"/>
            <p:cNvCxnSpPr/>
            <p:nvPr/>
          </p:nvCxnSpPr>
          <p:spPr>
            <a:xfrm>
              <a:off x="6917840" y="13050"/>
              <a:ext cx="0" cy="3012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15"/>
            <p:cNvCxnSpPr/>
            <p:nvPr/>
          </p:nvCxnSpPr>
          <p:spPr>
            <a:xfrm>
              <a:off x="5223375" y="1680800"/>
              <a:ext cx="3343200" cy="29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257913" y="2878025"/>
            <a:ext cx="591000" cy="358800"/>
            <a:chOff x="7124825" y="2765200"/>
            <a:chExt cx="591000" cy="358800"/>
          </a:xfrm>
        </p:grpSpPr>
        <p:sp>
          <p:nvSpPr>
            <p:cNvPr id="93" name="Google Shape;93;p15"/>
            <p:cNvSpPr/>
            <p:nvPr/>
          </p:nvSpPr>
          <p:spPr>
            <a:xfrm>
              <a:off x="7171775" y="2832688"/>
              <a:ext cx="497100" cy="258600"/>
            </a:xfrm>
            <a:prstGeom prst="wedgeRectCallout">
              <a:avLst>
                <a:gd name="adj1" fmla="val -124806"/>
                <a:gd name="adj2" fmla="val 55351"/>
              </a:avLst>
            </a:prstGeom>
            <a:solidFill>
              <a:srgbClr val="00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 Light" panose="020F0302020204030204" pitchFamily="34" charset="0"/>
              </a:endParaRPr>
            </a:p>
          </p:txBody>
        </p:sp>
        <p:sp>
          <p:nvSpPr>
            <p:cNvPr id="94" name="Google Shape;94;p15"/>
            <p:cNvSpPr txBox="1"/>
            <p:nvPr/>
          </p:nvSpPr>
          <p:spPr>
            <a:xfrm>
              <a:off x="7124825" y="2765200"/>
              <a:ext cx="591000" cy="3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b="1" dirty="0">
                  <a:solidFill>
                    <a:schemeClr val="dk1"/>
                  </a:solidFill>
                  <a:latin typeface="Calibri Light" panose="020F0302020204030204" pitchFamily="34" charset="0"/>
                </a:rPr>
                <a:t>168°</a:t>
              </a:r>
              <a:endParaRPr b="1" dirty="0">
                <a:solidFill>
                  <a:schemeClr val="dk1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95" name="Google Shape;9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775" y="1052475"/>
            <a:ext cx="5501476" cy="26782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 dirty="0"/>
              <a:t>Scheme of the cross-section measuring </a:t>
            </a:r>
            <a:endParaRPr sz="2400" dirty="0"/>
          </a:p>
        </p:txBody>
      </p:sp>
      <p:sp>
        <p:nvSpPr>
          <p:cNvPr id="97" name="Google Shape;97;p15"/>
          <p:cNvSpPr txBox="1"/>
          <p:nvPr/>
        </p:nvSpPr>
        <p:spPr>
          <a:xfrm>
            <a:off x="480259" y="3730676"/>
            <a:ext cx="48348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1</a:t>
            </a:r>
            <a:r>
              <a:rPr lang="ru" sz="1200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- vacuum insulated tandem accelerator</a:t>
            </a:r>
            <a:endParaRPr sz="1200" dirty="0">
              <a:solidFill>
                <a:schemeClr val="dk2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2</a:t>
            </a:r>
            <a:r>
              <a:rPr lang="ru" sz="1200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- collimator</a:t>
            </a:r>
            <a:endParaRPr sz="1200" i="1" dirty="0">
              <a:solidFill>
                <a:schemeClr val="dk2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3, 5 </a:t>
            </a:r>
            <a:r>
              <a:rPr lang="ru" sz="1200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- α-spectrometer PDPA-1K (IPTP, Dubna, Russia)</a:t>
            </a:r>
            <a:endParaRPr sz="1200" dirty="0">
              <a:solidFill>
                <a:schemeClr val="dk1"/>
              </a:solidFill>
              <a:latin typeface="Calibri Light" panose="020F03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4 - </a:t>
            </a:r>
            <a:r>
              <a:rPr lang="ru" sz="1200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target</a:t>
            </a:r>
            <a:endParaRPr sz="1200" dirty="0">
              <a:solidFill>
                <a:schemeClr val="dk2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6 - </a:t>
            </a:r>
            <a:r>
              <a:rPr lang="ru" sz="1200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radiation shielding</a:t>
            </a:r>
            <a:endParaRPr sz="1200" dirty="0">
              <a:solidFill>
                <a:schemeClr val="dk2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7 -</a:t>
            </a:r>
            <a:r>
              <a:rPr lang="ru" sz="1200" dirty="0">
                <a:solidFill>
                  <a:schemeClr val="dk2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γ-ray spectrometer SEG1KP-IPTP (IPTP, Dubna, Russia)</a:t>
            </a:r>
            <a:endParaRPr sz="1200" dirty="0">
              <a:solidFill>
                <a:schemeClr val="dk1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2807067" y="1282929"/>
            <a:ext cx="358413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Li + proton/deuteron</a:t>
            </a:r>
            <a:endParaRPr dirty="0"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3624268" y="1875842"/>
            <a:ext cx="1949737" cy="25532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7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Li(p,n)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7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Be </a:t>
            </a: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7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Li(p,p’g)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7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Li </a:t>
            </a: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7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Li(p,a)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4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He</a:t>
            </a: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6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Li(d,a)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4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He </a:t>
            </a: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6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Li(d,p)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7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Li </a:t>
            </a: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6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Li(d,p)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7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Li*</a:t>
            </a: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7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Li(d,a)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5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He </a:t>
            </a: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7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Li(d,na)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4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He </a:t>
            </a:r>
            <a:endParaRPr sz="14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7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Li(d,n)</a:t>
            </a:r>
            <a:r>
              <a:rPr lang="ru" sz="1400" i="1" baseline="30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8</a:t>
            </a:r>
            <a:r>
              <a:rPr lang="ru" sz="1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Be</a:t>
            </a:r>
            <a:endParaRPr sz="14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 dirty="0"/>
          </a:p>
        </p:txBody>
      </p:sp>
      <p:sp>
        <p:nvSpPr>
          <p:cNvPr id="105" name="Google Shape;105;p16"/>
          <p:cNvSpPr txBox="1"/>
          <p:nvPr/>
        </p:nvSpPr>
        <p:spPr>
          <a:xfrm>
            <a:off x="4739853" y="2082720"/>
            <a:ext cx="3092971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  <a:latin typeface="Calibri Light" panose="020F0302020204030204" pitchFamily="34" charset="0"/>
              </a:rPr>
              <a:t>Boron neutron capture therapy</a:t>
            </a:r>
            <a:endParaRPr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4599136" y="2843211"/>
            <a:ext cx="140717" cy="1465758"/>
          </a:xfrm>
          <a:prstGeom prst="rightBrace">
            <a:avLst>
              <a:gd name="adj1" fmla="val 50000"/>
              <a:gd name="adj2" fmla="val 4912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4599136" y="1947851"/>
            <a:ext cx="140717" cy="640837"/>
          </a:xfrm>
          <a:prstGeom prst="rightBrace">
            <a:avLst>
              <a:gd name="adj1" fmla="val 50000"/>
              <a:gd name="adj2" fmla="val 5237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4739853" y="3359800"/>
            <a:ext cx="357855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  <a:latin typeface="Calibri Light" panose="020F0302020204030204" pitchFamily="34" charset="0"/>
              </a:rPr>
              <a:t>Powerful source of fast neutrons</a:t>
            </a:r>
            <a:endParaRPr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/>
              <a:t>Lithium target manufacturing</a:t>
            </a:r>
            <a:endParaRPr sz="2400" dirty="0"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 dirty="0"/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00" y="1272425"/>
            <a:ext cx="2267057" cy="3401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463100" y="4079075"/>
            <a:ext cx="21651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System for thermal vacuum evaporation</a:t>
            </a:r>
            <a:endParaRPr dirty="0">
              <a:solidFill>
                <a:schemeClr val="dk2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</p:txBody>
      </p:sp>
      <p:grpSp>
        <p:nvGrpSpPr>
          <p:cNvPr id="117" name="Google Shape;117;p17"/>
          <p:cNvGrpSpPr/>
          <p:nvPr/>
        </p:nvGrpSpPr>
        <p:grpSpPr>
          <a:xfrm>
            <a:off x="3188287" y="1272425"/>
            <a:ext cx="1690200" cy="1689000"/>
            <a:chOff x="5626687" y="129425"/>
            <a:chExt cx="1690200" cy="1689000"/>
          </a:xfrm>
        </p:grpSpPr>
        <p:pic>
          <p:nvPicPr>
            <p:cNvPr id="118" name="Google Shape;118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57326" y="129425"/>
              <a:ext cx="1648302" cy="16483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17"/>
            <p:cNvSpPr txBox="1"/>
            <p:nvPr/>
          </p:nvSpPr>
          <p:spPr>
            <a:xfrm>
              <a:off x="5626687" y="1424825"/>
              <a:ext cx="16902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solidFill>
                    <a:schemeClr val="dk2"/>
                  </a:solidFill>
                  <a:highlight>
                    <a:srgbClr val="FFFFFF"/>
                  </a:highlight>
                  <a:latin typeface="Calibri Light" panose="020F0302020204030204" pitchFamily="34" charset="0"/>
                </a:rPr>
                <a:t>Lithium 100</a:t>
              </a:r>
              <a:r>
                <a:rPr lang="ru" sz="1050" dirty="0">
                  <a:solidFill>
                    <a:srgbClr val="4D5156"/>
                  </a:solidFill>
                  <a:highlight>
                    <a:srgbClr val="FFFFFF"/>
                  </a:highlight>
                  <a:latin typeface="Calibri Light" panose="020F0302020204030204" pitchFamily="34" charset="0"/>
                </a:rPr>
                <a:t> </a:t>
              </a:r>
              <a:r>
                <a:rPr lang="ru" sz="1550" dirty="0">
                  <a:solidFill>
                    <a:srgbClr val="4D5156"/>
                  </a:solidFill>
                  <a:highlight>
                    <a:srgbClr val="FFFFFF"/>
                  </a:highlight>
                  <a:latin typeface="Calibri Light" panose="020F0302020204030204" pitchFamily="34" charset="0"/>
                </a:rPr>
                <a:t>µm</a:t>
              </a:r>
              <a:r>
                <a:rPr lang="ru" dirty="0">
                  <a:solidFill>
                    <a:schemeClr val="dk2"/>
                  </a:solidFill>
                  <a:highlight>
                    <a:srgbClr val="FFFFFF"/>
                  </a:highlight>
                  <a:latin typeface="Calibri Light" panose="020F0302020204030204" pitchFamily="34" charset="0"/>
                </a:rPr>
                <a:t> </a:t>
              </a:r>
              <a:endParaRPr dirty="0">
                <a:solidFill>
                  <a:schemeClr val="dk2"/>
                </a:solidFill>
                <a:highlight>
                  <a:srgbClr val="FFFFFF"/>
                </a:highlight>
                <a:latin typeface="Calibri Light" panose="020F0302020204030204" pitchFamily="34" charset="0"/>
              </a:endParaRPr>
            </a:p>
          </p:txBody>
        </p:sp>
      </p:grpSp>
      <p:pic>
        <p:nvPicPr>
          <p:cNvPr id="120" name="Google Shape;120;p17"/>
          <p:cNvPicPr preferRelativeResize="0"/>
          <p:nvPr/>
        </p:nvPicPr>
        <p:blipFill rotWithShape="1">
          <a:blip r:embed="rId5">
            <a:alphaModFix/>
          </a:blip>
          <a:srcRect l="3390"/>
          <a:stretch/>
        </p:blipFill>
        <p:spPr>
          <a:xfrm>
            <a:off x="5449797" y="130725"/>
            <a:ext cx="2291254" cy="27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 rotWithShape="1">
          <a:blip r:embed="rId6">
            <a:alphaModFix/>
          </a:blip>
          <a:srcRect l="6985"/>
          <a:stretch/>
        </p:blipFill>
        <p:spPr>
          <a:xfrm>
            <a:off x="6971675" y="1246149"/>
            <a:ext cx="2026175" cy="15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76325" y="2880050"/>
            <a:ext cx="3189002" cy="179380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5276325" y="4299575"/>
            <a:ext cx="3189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highlight>
                  <a:srgbClr val="FFFFFF"/>
                </a:highlight>
                <a:latin typeface="Calibri Light" panose="020F0302020204030204" pitchFamily="34" charset="0"/>
              </a:rPr>
              <a:t>Glove box with argon 99,9998 % </a:t>
            </a:r>
            <a:endParaRPr dirty="0">
              <a:solidFill>
                <a:schemeClr val="dk2"/>
              </a:solidFill>
              <a:highlight>
                <a:srgbClr val="FFFFFF"/>
              </a:highlight>
              <a:latin typeface="Calibri Light" panose="020F0302020204030204" pitchFamily="34" charset="0"/>
            </a:endParaRPr>
          </a:p>
        </p:txBody>
      </p:sp>
      <p:grpSp>
        <p:nvGrpSpPr>
          <p:cNvPr id="124" name="Google Shape;124;p17"/>
          <p:cNvGrpSpPr/>
          <p:nvPr/>
        </p:nvGrpSpPr>
        <p:grpSpPr>
          <a:xfrm>
            <a:off x="3188275" y="3037625"/>
            <a:ext cx="1786200" cy="1704000"/>
            <a:chOff x="7336125" y="129425"/>
            <a:chExt cx="1786200" cy="1704000"/>
          </a:xfrm>
        </p:grpSpPr>
        <p:pic>
          <p:nvPicPr>
            <p:cNvPr id="125" name="Google Shape;125;p17"/>
            <p:cNvPicPr preferRelativeResize="0"/>
            <p:nvPr/>
          </p:nvPicPr>
          <p:blipFill rotWithShape="1">
            <a:blip r:embed="rId8">
              <a:alphaModFix/>
            </a:blip>
            <a:srcRect l="8493" t="26654" r="2101" b="23053"/>
            <a:stretch/>
          </p:blipFill>
          <p:spPr>
            <a:xfrm>
              <a:off x="7350425" y="129425"/>
              <a:ext cx="1648300" cy="164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7"/>
            <p:cNvSpPr txBox="1"/>
            <p:nvPr/>
          </p:nvSpPr>
          <p:spPr>
            <a:xfrm>
              <a:off x="7336125" y="1439825"/>
              <a:ext cx="17862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solidFill>
                    <a:schemeClr val="dk2"/>
                  </a:solidFill>
                  <a:highlight>
                    <a:srgbClr val="FFFFFF"/>
                  </a:highlight>
                  <a:latin typeface="Calibri Light" panose="020F0302020204030204" pitchFamily="34" charset="0"/>
                </a:rPr>
                <a:t>Lithium on air </a:t>
              </a:r>
              <a:endParaRPr dirty="0">
                <a:solidFill>
                  <a:schemeClr val="dk2"/>
                </a:solidFill>
                <a:highlight>
                  <a:srgbClr val="FFFFFF"/>
                </a:highlight>
                <a:latin typeface="Calibri Light" panose="020F03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 b="17844"/>
          <a:stretch/>
        </p:blipFill>
        <p:spPr>
          <a:xfrm>
            <a:off x="5442834" y="1252538"/>
            <a:ext cx="2984422" cy="289552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>
            <a:spLocks noGrp="1"/>
          </p:cNvSpPr>
          <p:nvPr>
            <p:ph type="body" idx="1"/>
          </p:nvPr>
        </p:nvSpPr>
        <p:spPr>
          <a:xfrm>
            <a:off x="171450" y="980561"/>
            <a:ext cx="8660850" cy="33963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endParaRPr lang="en-US" sz="1400" baseline="30000" dirty="0" smtClean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endParaRPr lang="en-US" sz="1400" baseline="30000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endParaRPr lang="en-US" sz="1400" baseline="30000" dirty="0" smtClean="0"/>
          </a:p>
          <a:p>
            <a:pPr lvl="0" algn="l" rtl="0">
              <a:spcBef>
                <a:spcPts val="1200"/>
              </a:spcBef>
              <a:spcAft>
                <a:spcPts val="0"/>
              </a:spcAft>
              <a:buSzPts val="1800"/>
              <a:buFont typeface="Calibri Light" panose="020F0302020204030204" pitchFamily="34" charset="0"/>
              <a:buChar char="‒"/>
            </a:pPr>
            <a:r>
              <a:rPr lang="ru" sz="1400" baseline="30000" dirty="0" smtClean="0"/>
              <a:t>7</a:t>
            </a:r>
            <a:r>
              <a:rPr lang="ru" sz="1400" dirty="0" smtClean="0"/>
              <a:t>Li(p,n)</a:t>
            </a:r>
            <a:r>
              <a:rPr lang="ru" sz="1400" baseline="30000" dirty="0" smtClean="0"/>
              <a:t>7</a:t>
            </a:r>
            <a:r>
              <a:rPr lang="ru" sz="1400" dirty="0" smtClean="0"/>
              <a:t>Be </a:t>
            </a:r>
            <a:r>
              <a:rPr lang="ru" sz="1400" dirty="0"/>
              <a:t>- is the best reaction for BNCT</a:t>
            </a:r>
            <a:endParaRPr sz="14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Calibri Light" panose="020F0302020204030204" pitchFamily="34" charset="0"/>
              <a:buChar char="‒"/>
            </a:pPr>
            <a:r>
              <a:rPr lang="ru" sz="1400" dirty="0"/>
              <a:t>only calculations of the neutron yield </a:t>
            </a:r>
            <a:endParaRPr sz="14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Calibri Light" panose="020F0302020204030204" pitchFamily="34" charset="0"/>
              <a:buChar char="‒"/>
            </a:pPr>
            <a:r>
              <a:rPr lang="ru" sz="1400" dirty="0"/>
              <a:t>the calculations of different groups of scientists vary greatly</a:t>
            </a:r>
            <a:endParaRPr sz="1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/>
              <a:t> </a:t>
            </a:r>
            <a:endParaRPr sz="1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sz="1400" dirty="0" smtClean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400" dirty="0"/>
              <a:t>     Experimental confirmation of neutron yield is needed!</a:t>
            </a:r>
            <a:endParaRPr sz="1400" dirty="0"/>
          </a:p>
        </p:txBody>
      </p:sp>
      <p:sp>
        <p:nvSpPr>
          <p:cNvPr id="133" name="Google Shape;13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 dirty="0"/>
          </a:p>
        </p:txBody>
      </p:sp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 baseline="30000" dirty="0"/>
              <a:t>7</a:t>
            </a:r>
            <a:r>
              <a:rPr lang="ru" sz="2400" dirty="0"/>
              <a:t>Li(p,n)</a:t>
            </a:r>
            <a:r>
              <a:rPr lang="ru" sz="2400" baseline="30000" dirty="0"/>
              <a:t>7</a:t>
            </a:r>
            <a:r>
              <a:rPr lang="ru" sz="2400" dirty="0"/>
              <a:t>Be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400" dirty="0"/>
              <a:t>Neutrons for BNCT (Boron neutron capture therapy) </a:t>
            </a: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18" y="1118671"/>
            <a:ext cx="5008299" cy="286748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>
            <a:off x="4814888" y="942925"/>
            <a:ext cx="4146377" cy="3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tx1"/>
                </a:solidFill>
              </a:rPr>
              <a:t>Precise neutron yield measurements are carried out based on the number of </a:t>
            </a:r>
            <a:r>
              <a:rPr lang="ru" sz="1400" baseline="30000" dirty="0" smtClean="0">
                <a:solidFill>
                  <a:schemeClr val="tx1"/>
                </a:solidFill>
              </a:rPr>
              <a:t>7</a:t>
            </a:r>
            <a:r>
              <a:rPr lang="ru" sz="1400" dirty="0" smtClean="0">
                <a:solidFill>
                  <a:schemeClr val="tx1"/>
                </a:solidFill>
              </a:rPr>
              <a:t>Be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[1]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 smtClean="0">
                <a:solidFill>
                  <a:schemeClr val="tx1"/>
                </a:solidFill>
              </a:rPr>
              <a:t>Result</a:t>
            </a:r>
            <a:r>
              <a:rPr lang="ru" sz="1400" dirty="0">
                <a:solidFill>
                  <a:schemeClr val="tx1"/>
                </a:solidFill>
              </a:rPr>
              <a:t>: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tx1"/>
                </a:solidFill>
              </a:rPr>
              <a:t>The neutron yield from the developed lithium target, measured at proton energies from 2 to </a:t>
            </a:r>
            <a:r>
              <a:rPr lang="ru" sz="1400" dirty="0" smtClean="0">
                <a:solidFill>
                  <a:schemeClr val="tx1"/>
                </a:solidFill>
              </a:rPr>
              <a:t>2.2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ru" sz="1400" dirty="0" smtClean="0">
                <a:solidFill>
                  <a:schemeClr val="tx1"/>
                </a:solidFill>
              </a:rPr>
              <a:t>MeV</a:t>
            </a:r>
            <a:r>
              <a:rPr lang="ru" sz="1400" dirty="0">
                <a:solidFill>
                  <a:schemeClr val="tx1"/>
                </a:solidFill>
              </a:rPr>
              <a:t>, agrees with the calculated one with an accuracy of 5</a:t>
            </a:r>
            <a:r>
              <a:rPr lang="ru" sz="1400" dirty="0" smtClean="0">
                <a:solidFill>
                  <a:schemeClr val="tx1"/>
                </a:solidFill>
              </a:rPr>
              <a:t>%.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140" name="Google Shape;14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 dirty="0"/>
          </a:p>
        </p:txBody>
      </p:sp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 baseline="30000" dirty="0">
                <a:solidFill>
                  <a:schemeClr val="tx1"/>
                </a:solidFill>
              </a:rPr>
              <a:t>7</a:t>
            </a:r>
            <a:r>
              <a:rPr lang="ru" sz="2400" dirty="0">
                <a:solidFill>
                  <a:schemeClr val="tx1"/>
                </a:solidFill>
              </a:rPr>
              <a:t>Li(p,n)</a:t>
            </a:r>
            <a:r>
              <a:rPr lang="ru" sz="2400" baseline="30000" dirty="0">
                <a:solidFill>
                  <a:schemeClr val="tx1"/>
                </a:solidFill>
              </a:rPr>
              <a:t>7</a:t>
            </a:r>
            <a:r>
              <a:rPr lang="ru" sz="2400" dirty="0">
                <a:solidFill>
                  <a:schemeClr val="tx1"/>
                </a:solidFill>
              </a:rPr>
              <a:t>Be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400" dirty="0">
                <a:solidFill>
                  <a:schemeClr val="tx1"/>
                </a:solidFill>
              </a:rPr>
              <a:t>Neutrons for BNCT (Boron neutron capture therapy) 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311700" y="4425761"/>
            <a:ext cx="8672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dk2"/>
                </a:solidFill>
                <a:latin typeface="Calibri Light" panose="020F0302020204030204" pitchFamily="34" charset="0"/>
              </a:rPr>
              <a:t>[1] </a:t>
            </a:r>
            <a:r>
              <a:rPr lang="ru" sz="1200" dirty="0" smtClean="0">
                <a:solidFill>
                  <a:schemeClr val="dk2"/>
                </a:solidFill>
                <a:latin typeface="Calibri Light" panose="020F0302020204030204" pitchFamily="34" charset="0"/>
              </a:rPr>
              <a:t>M</a:t>
            </a:r>
            <a:r>
              <a:rPr lang="ru" sz="1200" dirty="0">
                <a:solidFill>
                  <a:schemeClr val="dk2"/>
                </a:solidFill>
                <a:latin typeface="Calibri Light" panose="020F0302020204030204" pitchFamily="34" charset="0"/>
              </a:rPr>
              <a:t>. Bikchurina, et al. </a:t>
            </a:r>
            <a:r>
              <a:rPr lang="ru" sz="1200" dirty="0" smtClean="0">
                <a:solidFill>
                  <a:schemeClr val="dk2"/>
                </a:solidFill>
                <a:latin typeface="Calibri Light" panose="020F0302020204030204" pitchFamily="34" charset="0"/>
              </a:rPr>
              <a:t>Biology </a:t>
            </a:r>
            <a:r>
              <a:rPr lang="ru" sz="1200" dirty="0">
                <a:solidFill>
                  <a:schemeClr val="dk2"/>
                </a:solidFill>
                <a:latin typeface="Calibri Light" panose="020F0302020204030204" pitchFamily="34" charset="0"/>
              </a:rPr>
              <a:t>10 (2021) 824.</a:t>
            </a:r>
            <a:endParaRPr sz="1200" dirty="0">
              <a:solidFill>
                <a:schemeClr val="dk2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238126" y="677075"/>
            <a:ext cx="5662612" cy="4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Calibri Light" panose="020F0302020204030204" pitchFamily="34" charset="0"/>
              <a:buChar char="‒"/>
            </a:pPr>
            <a:r>
              <a:rPr lang="ru" sz="1400" dirty="0" smtClean="0">
                <a:solidFill>
                  <a:schemeClr val="tx1"/>
                </a:solidFill>
              </a:rPr>
              <a:t>γ-quanta </a:t>
            </a:r>
            <a:r>
              <a:rPr lang="ru" sz="1400" dirty="0">
                <a:solidFill>
                  <a:schemeClr val="tx1"/>
                </a:solidFill>
              </a:rPr>
              <a:t>with an energy of 478 keV in the reaction </a:t>
            </a:r>
            <a:r>
              <a:rPr lang="ru" sz="1400" baseline="30000" dirty="0">
                <a:solidFill>
                  <a:schemeClr val="tx1"/>
                </a:solidFill>
              </a:rPr>
              <a:t>7</a:t>
            </a:r>
            <a:r>
              <a:rPr lang="ru" sz="1400" dirty="0">
                <a:solidFill>
                  <a:schemeClr val="tx1"/>
                </a:solidFill>
              </a:rPr>
              <a:t>Li(p,p‘</a:t>
            </a:r>
            <a:r>
              <a:rPr lang="ru" sz="1400" dirty="0">
                <a:solidFill>
                  <a:schemeClr val="tx1"/>
                </a:solidFill>
              </a:rPr>
              <a:t>γ</a:t>
            </a:r>
            <a:r>
              <a:rPr lang="ru" sz="1400" dirty="0">
                <a:solidFill>
                  <a:schemeClr val="tx1"/>
                </a:solidFill>
              </a:rPr>
              <a:t>)</a:t>
            </a:r>
            <a:r>
              <a:rPr lang="ru" sz="1400" baseline="30000" dirty="0">
                <a:solidFill>
                  <a:schemeClr val="tx1"/>
                </a:solidFill>
              </a:rPr>
              <a:t>7</a:t>
            </a:r>
            <a:r>
              <a:rPr lang="ru" sz="1400" dirty="0">
                <a:solidFill>
                  <a:schemeClr val="tx1"/>
                </a:solidFill>
              </a:rPr>
              <a:t>Li </a:t>
            </a:r>
            <a:r>
              <a:rPr lang="ru" sz="1400" dirty="0">
                <a:solidFill>
                  <a:schemeClr val="tx1"/>
                </a:solidFill>
              </a:rPr>
              <a:t>are generated from the lithium </a:t>
            </a:r>
            <a:r>
              <a:rPr lang="ru" sz="1400" dirty="0">
                <a:solidFill>
                  <a:schemeClr val="tx1"/>
                </a:solidFill>
              </a:rPr>
              <a:t>target</a:t>
            </a:r>
            <a:endParaRPr lang="en-US" sz="1400" dirty="0">
              <a:solidFill>
                <a:schemeClr val="tx1"/>
              </a:solidFill>
            </a:endParaRPr>
          </a:p>
          <a:p>
            <a:pPr marL="285750" lvl="0" indent="-285750">
              <a:spcBef>
                <a:spcPts val="1200"/>
              </a:spcBef>
              <a:buFont typeface="Calibri Light" panose="020F0302020204030204" pitchFamily="34" charset="0"/>
              <a:buChar char="‒"/>
            </a:pPr>
            <a:r>
              <a:rPr lang="ru" sz="1400" dirty="0" smtClean="0">
                <a:solidFill>
                  <a:schemeClr val="tx1"/>
                </a:solidFill>
              </a:rPr>
              <a:t>The 478 keV γ-quanta yield is comparable to the neutron yield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85750" lvl="0" indent="-285750">
              <a:spcBef>
                <a:spcPts val="1200"/>
              </a:spcBef>
              <a:buFont typeface="Calibri Light" panose="020F0302020204030204" pitchFamily="34" charset="0"/>
              <a:buChar char="‒"/>
            </a:pPr>
            <a:r>
              <a:rPr lang="ru" sz="1400" dirty="0" smtClean="0">
                <a:solidFill>
                  <a:schemeClr val="tx1"/>
                </a:solidFill>
              </a:rPr>
              <a:t>γ-quanta provide an undesirable dose of gamma</a:t>
            </a:r>
            <a:r>
              <a:rPr lang="en-US" sz="1400" dirty="0" smtClean="0">
                <a:solidFill>
                  <a:schemeClr val="tx1"/>
                </a:solidFill>
              </a:rPr>
              <a:t>-</a:t>
            </a:r>
            <a:r>
              <a:rPr lang="ru" sz="1400" dirty="0" smtClean="0">
                <a:solidFill>
                  <a:schemeClr val="tx1"/>
                </a:solidFill>
              </a:rPr>
              <a:t>radiation and must be taken into account when planning therapy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85750" lvl="0" indent="-285750">
              <a:spcBef>
                <a:spcPts val="1200"/>
              </a:spcBef>
              <a:buFont typeface="Calibri Light" panose="020F0302020204030204" pitchFamily="34" charset="0"/>
              <a:buChar char="‒"/>
            </a:pPr>
            <a:r>
              <a:rPr lang="ru" sz="1400" dirty="0" smtClean="0">
                <a:solidFill>
                  <a:schemeClr val="tx1"/>
                </a:solidFill>
              </a:rPr>
              <a:t>Data </a:t>
            </a:r>
            <a:r>
              <a:rPr lang="ru" sz="1400" dirty="0">
                <a:solidFill>
                  <a:schemeClr val="tx1"/>
                </a:solidFill>
              </a:rPr>
              <a:t>on γ-quanta yield are scarce and </a:t>
            </a:r>
            <a:r>
              <a:rPr lang="ru" sz="1400" dirty="0" smtClean="0">
                <a:solidFill>
                  <a:schemeClr val="tx1"/>
                </a:solidFill>
              </a:rPr>
              <a:t>contradictory</a:t>
            </a:r>
            <a:endParaRPr lang="en-US" sz="1400" dirty="0">
              <a:solidFill>
                <a:schemeClr val="tx1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        The </a:t>
            </a:r>
            <a:r>
              <a:rPr lang="ru" sz="1400" dirty="0" smtClean="0">
                <a:solidFill>
                  <a:schemeClr val="tx1"/>
                </a:solidFill>
              </a:rPr>
              <a:t>measurement</a:t>
            </a:r>
            <a:r>
              <a:rPr lang="en-US" sz="1400" dirty="0" smtClean="0">
                <a:solidFill>
                  <a:schemeClr val="tx1"/>
                </a:solidFill>
              </a:rPr>
              <a:t> of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ru" sz="1400" dirty="0" smtClean="0">
                <a:solidFill>
                  <a:schemeClr val="tx1"/>
                </a:solidFill>
              </a:rPr>
              <a:t>γ-quanta </a:t>
            </a:r>
            <a:r>
              <a:rPr lang="ru" sz="1400" dirty="0">
                <a:solidFill>
                  <a:schemeClr val="tx1"/>
                </a:solidFill>
              </a:rPr>
              <a:t>yield </a:t>
            </a:r>
            <a:r>
              <a:rPr lang="en-US" sz="1400" dirty="0" smtClean="0">
                <a:solidFill>
                  <a:schemeClr val="tx1"/>
                </a:solidFill>
              </a:rPr>
              <a:t>is needed!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149" name="Google Shape;14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 dirty="0"/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 baseline="30000" dirty="0"/>
              <a:t>7</a:t>
            </a:r>
            <a:r>
              <a:rPr lang="ru" sz="2400" dirty="0"/>
              <a:t>Li(p,p’</a:t>
            </a:r>
            <a:r>
              <a:rPr lang="ru" sz="2400" dirty="0">
                <a:solidFill>
                  <a:srgbClr val="4D5156"/>
                </a:solidFill>
                <a:highlight>
                  <a:srgbClr val="FFFFFF"/>
                </a:highlight>
              </a:rPr>
              <a:t>γ</a:t>
            </a:r>
            <a:r>
              <a:rPr lang="ru" sz="2400" dirty="0"/>
              <a:t>)</a:t>
            </a:r>
            <a:r>
              <a:rPr lang="ru" sz="2400" baseline="30000" dirty="0"/>
              <a:t>7</a:t>
            </a:r>
            <a:r>
              <a:rPr lang="ru" sz="2400" dirty="0"/>
              <a:t>Be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400" dirty="0"/>
              <a:t>γ-quanta in BNCT (Boron neutron capture therapy) </a:t>
            </a:r>
            <a:endParaRPr sz="1400" dirty="0"/>
          </a:p>
        </p:txBody>
      </p:sp>
      <p:pic>
        <p:nvPicPr>
          <p:cNvPr id="6" name="Google Shape;131;p18"/>
          <p:cNvPicPr preferRelativeResize="0"/>
          <p:nvPr/>
        </p:nvPicPr>
        <p:blipFill rotWithShape="1">
          <a:blip r:embed="rId3">
            <a:alphaModFix/>
          </a:blip>
          <a:srcRect b="17844"/>
          <a:stretch/>
        </p:blipFill>
        <p:spPr>
          <a:xfrm>
            <a:off x="5739971" y="1246890"/>
            <a:ext cx="3006837" cy="2917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body" idx="1"/>
          </p:nvPr>
        </p:nvSpPr>
        <p:spPr>
          <a:xfrm>
            <a:off x="6900" y="682475"/>
            <a:ext cx="8215800" cy="4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 dirty="0"/>
          </a:p>
        </p:txBody>
      </p:sp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 baseline="30000" dirty="0"/>
              <a:t>7</a:t>
            </a:r>
            <a:r>
              <a:rPr lang="ru" sz="2400" dirty="0"/>
              <a:t>Li(p,p’</a:t>
            </a:r>
            <a:r>
              <a:rPr lang="ru" sz="2400" dirty="0">
                <a:solidFill>
                  <a:srgbClr val="4D5156"/>
                </a:solidFill>
                <a:highlight>
                  <a:srgbClr val="FFFFFF"/>
                </a:highlight>
              </a:rPr>
              <a:t>γ</a:t>
            </a:r>
            <a:r>
              <a:rPr lang="ru" sz="2400" dirty="0"/>
              <a:t>)</a:t>
            </a:r>
            <a:r>
              <a:rPr lang="ru" sz="2400" baseline="30000" dirty="0"/>
              <a:t>7</a:t>
            </a:r>
            <a:r>
              <a:rPr lang="ru" sz="2400" dirty="0"/>
              <a:t>Be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400" dirty="0"/>
              <a:t>γ-quanta yield </a:t>
            </a:r>
            <a:endParaRPr sz="1400" dirty="0"/>
          </a:p>
        </p:txBody>
      </p:sp>
      <p:sp>
        <p:nvSpPr>
          <p:cNvPr id="159" name="Google Shape;159;p21"/>
          <p:cNvSpPr txBox="1"/>
          <p:nvPr/>
        </p:nvSpPr>
        <p:spPr>
          <a:xfrm>
            <a:off x="6710372" y="345497"/>
            <a:ext cx="1962144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NIM B 502 (2021) 85</a:t>
            </a:r>
            <a:endParaRPr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IBANDL</a:t>
            </a:r>
            <a:endParaRPr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EXFOR</a:t>
            </a:r>
            <a:endParaRPr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49" y="1409101"/>
            <a:ext cx="3937874" cy="305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 rotWithShape="1">
          <a:blip r:embed="rId4">
            <a:alphaModFix/>
          </a:blip>
          <a:srcRect b="6507"/>
          <a:stretch/>
        </p:blipFill>
        <p:spPr>
          <a:xfrm>
            <a:off x="4729166" y="1492749"/>
            <a:ext cx="3943350" cy="280790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6485027" y="4245987"/>
            <a:ext cx="14511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</a:t>
            </a:r>
            <a:r>
              <a:rPr lang="ru" sz="1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MeV</a:t>
            </a:r>
            <a:endParaRPr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687</Words>
  <Application>Microsoft Office PowerPoint</Application>
  <PresentationFormat>Экран (16:9)</PresentationFormat>
  <Paragraphs>134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 Light</vt:lpstr>
      <vt:lpstr>Raleway Light</vt:lpstr>
      <vt:lpstr>Arial</vt:lpstr>
      <vt:lpstr>Raleway</vt:lpstr>
      <vt:lpstr>Calibri</vt:lpstr>
      <vt:lpstr>Times New Roman</vt:lpstr>
      <vt:lpstr>Simple Light</vt:lpstr>
      <vt:lpstr>Презентация PowerPoint</vt:lpstr>
      <vt:lpstr>Accelerator based neutron source VITA </vt:lpstr>
      <vt:lpstr>Scheme of the cross-section measuring </vt:lpstr>
      <vt:lpstr>Li + proton/deuteron</vt:lpstr>
      <vt:lpstr>Lithium target manufacturing</vt:lpstr>
      <vt:lpstr>7Li(p,n)7Be Neutrons for BNCT (Boron neutron capture therapy) </vt:lpstr>
      <vt:lpstr>7Li(p,n)7Be Neutrons for BNCT (Boron neutron capture therapy) </vt:lpstr>
      <vt:lpstr>7Li(p,p’γ)7Be γ-quanta in BNCT (Boron neutron capture therapy) </vt:lpstr>
      <vt:lpstr>7Li(p,p’γ)7Be γ-quanta yield </vt:lpstr>
      <vt:lpstr>7Li(p,p’γ)7Be cross-section of the reaction</vt:lpstr>
      <vt:lpstr>B + proton/deuteron</vt:lpstr>
      <vt:lpstr>Boron target manufacturing</vt:lpstr>
      <vt:lpstr>11B(p,a)aa Reaction mechanism and cross-section</vt:lpstr>
      <vt:lpstr>Презентация PowerPoint</vt:lpstr>
      <vt:lpstr>Conclusion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Женя</cp:lastModifiedBy>
  <cp:revision>15</cp:revision>
  <dcterms:modified xsi:type="dcterms:W3CDTF">2024-06-07T07:11:40Z</dcterms:modified>
</cp:coreProperties>
</file>