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78" r:id="rId3"/>
    <p:sldId id="269" r:id="rId4"/>
    <p:sldId id="270" r:id="rId5"/>
    <p:sldId id="284" r:id="rId6"/>
    <p:sldId id="268" r:id="rId7"/>
    <p:sldId id="285" r:id="rId8"/>
    <p:sldId id="286" r:id="rId9"/>
    <p:sldId id="287" r:id="rId10"/>
    <p:sldId id="288" r:id="rId11"/>
    <p:sldId id="289" r:id="rId12"/>
    <p:sldId id="290" r:id="rId13"/>
    <p:sldId id="291" r:id="rId14"/>
    <p:sldId id="292"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mbria Math" panose="02040503050406030204" pitchFamily="18" charset="0"/>
      <p:regular r:id="rId2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3567" autoAdjust="0"/>
  </p:normalViewPr>
  <p:slideViewPr>
    <p:cSldViewPr snapToGrid="0">
      <p:cViewPr varScale="1">
        <p:scale>
          <a:sx n="106" d="100"/>
          <a:sy n="106" d="100"/>
        </p:scale>
        <p:origin x="11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A57CD-D427-47A1-949E-2639EA85E698}" type="datetimeFigureOut">
              <a:rPr lang="ru-RU" smtClean="0"/>
              <a:t>14.06.2024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32874-F614-4D45-9B81-77D12C54F709}" type="slidenum">
              <a:rPr lang="ru-RU" smtClean="0"/>
              <a:t>‹#›</a:t>
            </a:fld>
            <a:endParaRPr lang="ru-RU"/>
          </a:p>
        </p:txBody>
      </p:sp>
    </p:spTree>
    <p:extLst>
      <p:ext uri="{BB962C8B-B14F-4D97-AF65-F5344CB8AC3E}">
        <p14:creationId xmlns:p14="http://schemas.microsoft.com/office/powerpoint/2010/main" val="184192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9832874-F614-4D45-9B81-77D12C54F709}" type="slidenum">
              <a:rPr lang="ru-RU" smtClean="0"/>
              <a:t>1</a:t>
            </a:fld>
            <a:endParaRPr lang="ru-RU"/>
          </a:p>
        </p:txBody>
      </p:sp>
    </p:spTree>
    <p:extLst>
      <p:ext uri="{BB962C8B-B14F-4D97-AF65-F5344CB8AC3E}">
        <p14:creationId xmlns:p14="http://schemas.microsoft.com/office/powerpoint/2010/main" val="43519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174843-473F-BBF5-DC6A-A91128F5A7D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0967825-919F-9D89-2837-EE204DED3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8C5C775-57CB-AF89-69D9-E0C7128BA2A6}"/>
              </a:ext>
            </a:extLst>
          </p:cNvPr>
          <p:cNvSpPr>
            <a:spLocks noGrp="1"/>
          </p:cNvSpPr>
          <p:nvPr>
            <p:ph type="dt" sz="half" idx="10"/>
          </p:nvPr>
        </p:nvSpPr>
        <p:spPr/>
        <p:txBody>
          <a:bodyPr/>
          <a:lstStyle/>
          <a:p>
            <a:fld id="{CA68C133-2D5B-437D-AA88-7AF9E8295197}" type="datetimeFigureOut">
              <a:rPr lang="ru-RU" smtClean="0"/>
              <a:t>14.06.2024</a:t>
            </a:fld>
            <a:endParaRPr lang="ru-RU"/>
          </a:p>
        </p:txBody>
      </p:sp>
      <p:sp>
        <p:nvSpPr>
          <p:cNvPr id="5" name="Нижний колонтитул 4">
            <a:extLst>
              <a:ext uri="{FF2B5EF4-FFF2-40B4-BE49-F238E27FC236}">
                <a16:creationId xmlns:a16="http://schemas.microsoft.com/office/drawing/2014/main" id="{A44B8DA1-3FC8-2C19-95E5-DD13D9DE7B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01DD4BC-B87D-9162-E525-D7EFF3FAAEE3}"/>
              </a:ext>
            </a:extLst>
          </p:cNvPr>
          <p:cNvSpPr>
            <a:spLocks noGrp="1"/>
          </p:cNvSpPr>
          <p:nvPr>
            <p:ph type="sldNum" sz="quarter" idx="12"/>
          </p:nvPr>
        </p:nvSpPr>
        <p:spPr/>
        <p:txBody>
          <a:bodyPr/>
          <a:lstStyle/>
          <a:p>
            <a:fld id="{6B743460-F932-45E4-8274-4CE99272893E}" type="slidenum">
              <a:rPr lang="ru-RU" smtClean="0"/>
              <a:t>‹#›</a:t>
            </a:fld>
            <a:endParaRPr lang="ru-RU"/>
          </a:p>
        </p:txBody>
      </p:sp>
    </p:spTree>
    <p:extLst>
      <p:ext uri="{BB962C8B-B14F-4D97-AF65-F5344CB8AC3E}">
        <p14:creationId xmlns:p14="http://schemas.microsoft.com/office/powerpoint/2010/main" val="287938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7C7C0D-CEDB-0210-57D1-7228C63CEEF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288951B-7377-44D9-C885-42EA83ADC37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B6CD662-00AD-0DD5-EF11-A79B2C029A15}"/>
              </a:ext>
            </a:extLst>
          </p:cNvPr>
          <p:cNvSpPr>
            <a:spLocks noGrp="1"/>
          </p:cNvSpPr>
          <p:nvPr>
            <p:ph type="dt" sz="half" idx="10"/>
          </p:nvPr>
        </p:nvSpPr>
        <p:spPr/>
        <p:txBody>
          <a:bodyPr/>
          <a:lstStyle/>
          <a:p>
            <a:fld id="{CA68C133-2D5B-437D-AA88-7AF9E8295197}" type="datetimeFigureOut">
              <a:rPr lang="ru-RU" smtClean="0"/>
              <a:t>14.06.2024</a:t>
            </a:fld>
            <a:endParaRPr lang="ru-RU"/>
          </a:p>
        </p:txBody>
      </p:sp>
      <p:sp>
        <p:nvSpPr>
          <p:cNvPr id="5" name="Нижний колонтитул 4">
            <a:extLst>
              <a:ext uri="{FF2B5EF4-FFF2-40B4-BE49-F238E27FC236}">
                <a16:creationId xmlns:a16="http://schemas.microsoft.com/office/drawing/2014/main" id="{BA5A467F-776E-9F96-04D6-673E518A1B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C987CBB-4D93-A193-6889-09A3C53E6653}"/>
              </a:ext>
            </a:extLst>
          </p:cNvPr>
          <p:cNvSpPr>
            <a:spLocks noGrp="1"/>
          </p:cNvSpPr>
          <p:nvPr>
            <p:ph type="sldNum" sz="quarter" idx="12"/>
          </p:nvPr>
        </p:nvSpPr>
        <p:spPr/>
        <p:txBody>
          <a:bodyPr/>
          <a:lstStyle/>
          <a:p>
            <a:fld id="{6B743460-F932-45E4-8274-4CE99272893E}" type="slidenum">
              <a:rPr lang="ru-RU" smtClean="0"/>
              <a:t>‹#›</a:t>
            </a:fld>
            <a:endParaRPr lang="ru-RU"/>
          </a:p>
        </p:txBody>
      </p:sp>
    </p:spTree>
    <p:extLst>
      <p:ext uri="{BB962C8B-B14F-4D97-AF65-F5344CB8AC3E}">
        <p14:creationId xmlns:p14="http://schemas.microsoft.com/office/powerpoint/2010/main" val="237717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1E32C70-C133-756A-EA87-B5D2BED2566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D0D182B-9EF7-FFB8-1EC5-1D2FE808843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2201BE-9B4C-E1CD-4274-AA055A93BF22}"/>
              </a:ext>
            </a:extLst>
          </p:cNvPr>
          <p:cNvSpPr>
            <a:spLocks noGrp="1"/>
          </p:cNvSpPr>
          <p:nvPr>
            <p:ph type="dt" sz="half" idx="10"/>
          </p:nvPr>
        </p:nvSpPr>
        <p:spPr/>
        <p:txBody>
          <a:bodyPr/>
          <a:lstStyle/>
          <a:p>
            <a:fld id="{CA68C133-2D5B-437D-AA88-7AF9E8295197}" type="datetimeFigureOut">
              <a:rPr lang="ru-RU" smtClean="0"/>
              <a:t>14.06.2024</a:t>
            </a:fld>
            <a:endParaRPr lang="ru-RU"/>
          </a:p>
        </p:txBody>
      </p:sp>
      <p:sp>
        <p:nvSpPr>
          <p:cNvPr id="5" name="Нижний колонтитул 4">
            <a:extLst>
              <a:ext uri="{FF2B5EF4-FFF2-40B4-BE49-F238E27FC236}">
                <a16:creationId xmlns:a16="http://schemas.microsoft.com/office/drawing/2014/main" id="{7FDE9B30-CE7B-C3A9-094D-C8BBC68E29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17F6D8-6787-FB9F-3C46-07646B7E7C43}"/>
              </a:ext>
            </a:extLst>
          </p:cNvPr>
          <p:cNvSpPr>
            <a:spLocks noGrp="1"/>
          </p:cNvSpPr>
          <p:nvPr>
            <p:ph type="sldNum" sz="quarter" idx="12"/>
          </p:nvPr>
        </p:nvSpPr>
        <p:spPr/>
        <p:txBody>
          <a:bodyPr/>
          <a:lstStyle/>
          <a:p>
            <a:fld id="{6B743460-F932-45E4-8274-4CE99272893E}" type="slidenum">
              <a:rPr lang="ru-RU" smtClean="0"/>
              <a:t>‹#›</a:t>
            </a:fld>
            <a:endParaRPr lang="ru-RU"/>
          </a:p>
        </p:txBody>
      </p:sp>
    </p:spTree>
    <p:extLst>
      <p:ext uri="{BB962C8B-B14F-4D97-AF65-F5344CB8AC3E}">
        <p14:creationId xmlns:p14="http://schemas.microsoft.com/office/powerpoint/2010/main" val="1804516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607EED-BB7A-7812-BD02-7FDC7D307EF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57ADB14-454E-6BFA-E1E4-7134F69BFC5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994F5E9-A6E5-0772-ECB7-7C4D6972BF20}"/>
              </a:ext>
            </a:extLst>
          </p:cNvPr>
          <p:cNvSpPr>
            <a:spLocks noGrp="1"/>
          </p:cNvSpPr>
          <p:nvPr>
            <p:ph type="dt" sz="half" idx="10"/>
          </p:nvPr>
        </p:nvSpPr>
        <p:spPr/>
        <p:txBody>
          <a:bodyPr/>
          <a:lstStyle/>
          <a:p>
            <a:fld id="{CA68C133-2D5B-437D-AA88-7AF9E8295197}" type="datetimeFigureOut">
              <a:rPr lang="ru-RU" smtClean="0"/>
              <a:t>14.06.2024</a:t>
            </a:fld>
            <a:endParaRPr lang="ru-RU"/>
          </a:p>
        </p:txBody>
      </p:sp>
      <p:sp>
        <p:nvSpPr>
          <p:cNvPr id="5" name="Нижний колонтитул 4">
            <a:extLst>
              <a:ext uri="{FF2B5EF4-FFF2-40B4-BE49-F238E27FC236}">
                <a16:creationId xmlns:a16="http://schemas.microsoft.com/office/drawing/2014/main" id="{A6B6F445-691C-4DEF-7979-8109FF783A5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A236BCE-B627-48E8-855C-4B20247D9251}"/>
              </a:ext>
            </a:extLst>
          </p:cNvPr>
          <p:cNvSpPr>
            <a:spLocks noGrp="1"/>
          </p:cNvSpPr>
          <p:nvPr>
            <p:ph type="sldNum" sz="quarter" idx="12"/>
          </p:nvPr>
        </p:nvSpPr>
        <p:spPr/>
        <p:txBody>
          <a:bodyPr/>
          <a:lstStyle/>
          <a:p>
            <a:fld id="{6B743460-F932-45E4-8274-4CE99272893E}" type="slidenum">
              <a:rPr lang="ru-RU" smtClean="0"/>
              <a:t>‹#›</a:t>
            </a:fld>
            <a:endParaRPr lang="ru-RU"/>
          </a:p>
        </p:txBody>
      </p:sp>
    </p:spTree>
    <p:extLst>
      <p:ext uri="{BB962C8B-B14F-4D97-AF65-F5344CB8AC3E}">
        <p14:creationId xmlns:p14="http://schemas.microsoft.com/office/powerpoint/2010/main" val="45162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8B23EA-3399-22CA-4E80-B48D4DB4393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6355D0C-7ECB-5E78-202C-0176072695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1E19718-3963-4541-10C8-3FEE1BB6CAB9}"/>
              </a:ext>
            </a:extLst>
          </p:cNvPr>
          <p:cNvSpPr>
            <a:spLocks noGrp="1"/>
          </p:cNvSpPr>
          <p:nvPr>
            <p:ph type="dt" sz="half" idx="10"/>
          </p:nvPr>
        </p:nvSpPr>
        <p:spPr/>
        <p:txBody>
          <a:bodyPr/>
          <a:lstStyle/>
          <a:p>
            <a:fld id="{CA68C133-2D5B-437D-AA88-7AF9E8295197}" type="datetimeFigureOut">
              <a:rPr lang="ru-RU" smtClean="0"/>
              <a:t>14.06.2024</a:t>
            </a:fld>
            <a:endParaRPr lang="ru-RU"/>
          </a:p>
        </p:txBody>
      </p:sp>
      <p:sp>
        <p:nvSpPr>
          <p:cNvPr id="5" name="Нижний колонтитул 4">
            <a:extLst>
              <a:ext uri="{FF2B5EF4-FFF2-40B4-BE49-F238E27FC236}">
                <a16:creationId xmlns:a16="http://schemas.microsoft.com/office/drawing/2014/main" id="{C03A7338-158F-D024-5A0C-A79A48134C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CABC740-C1BA-0959-4ACD-162691037993}"/>
              </a:ext>
            </a:extLst>
          </p:cNvPr>
          <p:cNvSpPr>
            <a:spLocks noGrp="1"/>
          </p:cNvSpPr>
          <p:nvPr>
            <p:ph type="sldNum" sz="quarter" idx="12"/>
          </p:nvPr>
        </p:nvSpPr>
        <p:spPr/>
        <p:txBody>
          <a:bodyPr/>
          <a:lstStyle/>
          <a:p>
            <a:fld id="{6B743460-F932-45E4-8274-4CE99272893E}" type="slidenum">
              <a:rPr lang="ru-RU" smtClean="0"/>
              <a:t>‹#›</a:t>
            </a:fld>
            <a:endParaRPr lang="ru-RU"/>
          </a:p>
        </p:txBody>
      </p:sp>
    </p:spTree>
    <p:extLst>
      <p:ext uri="{BB962C8B-B14F-4D97-AF65-F5344CB8AC3E}">
        <p14:creationId xmlns:p14="http://schemas.microsoft.com/office/powerpoint/2010/main" val="171536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14AC1F-0027-4AE1-51CE-B09AA4F41CA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1276179-C050-7B01-9348-3F78D44DC52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659BE38-E3B9-7744-0F2C-695DC0777B5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7896254-4E44-F8DE-558B-DA223B52E0A3}"/>
              </a:ext>
            </a:extLst>
          </p:cNvPr>
          <p:cNvSpPr>
            <a:spLocks noGrp="1"/>
          </p:cNvSpPr>
          <p:nvPr>
            <p:ph type="dt" sz="half" idx="10"/>
          </p:nvPr>
        </p:nvSpPr>
        <p:spPr/>
        <p:txBody>
          <a:bodyPr/>
          <a:lstStyle/>
          <a:p>
            <a:fld id="{CA68C133-2D5B-437D-AA88-7AF9E8295197}" type="datetimeFigureOut">
              <a:rPr lang="ru-RU" smtClean="0"/>
              <a:t>14.06.2024</a:t>
            </a:fld>
            <a:endParaRPr lang="ru-RU"/>
          </a:p>
        </p:txBody>
      </p:sp>
      <p:sp>
        <p:nvSpPr>
          <p:cNvPr id="6" name="Нижний колонтитул 5">
            <a:extLst>
              <a:ext uri="{FF2B5EF4-FFF2-40B4-BE49-F238E27FC236}">
                <a16:creationId xmlns:a16="http://schemas.microsoft.com/office/drawing/2014/main" id="{7DD76998-5FE9-FFD2-42DA-E52125E62FD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B411490-2C0C-6DE6-A48A-DC69DAE00D55}"/>
              </a:ext>
            </a:extLst>
          </p:cNvPr>
          <p:cNvSpPr>
            <a:spLocks noGrp="1"/>
          </p:cNvSpPr>
          <p:nvPr>
            <p:ph type="sldNum" sz="quarter" idx="12"/>
          </p:nvPr>
        </p:nvSpPr>
        <p:spPr/>
        <p:txBody>
          <a:bodyPr/>
          <a:lstStyle/>
          <a:p>
            <a:fld id="{6B743460-F932-45E4-8274-4CE99272893E}" type="slidenum">
              <a:rPr lang="ru-RU" smtClean="0"/>
              <a:t>‹#›</a:t>
            </a:fld>
            <a:endParaRPr lang="ru-RU"/>
          </a:p>
        </p:txBody>
      </p:sp>
    </p:spTree>
    <p:extLst>
      <p:ext uri="{BB962C8B-B14F-4D97-AF65-F5344CB8AC3E}">
        <p14:creationId xmlns:p14="http://schemas.microsoft.com/office/powerpoint/2010/main" val="11355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11E94B-82C1-5C11-3B53-37FF1C2A72A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AF628CB-D4AC-2434-141D-5018F5C77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E0FF58A-7448-22FD-3056-33D54782859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DF29CA4-C6F8-4175-22A1-05A05151E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8A934BE-D5F9-50F7-B08B-9FDEB2B636E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BBA7714-2928-48AF-3AD3-791364A3BBFC}"/>
              </a:ext>
            </a:extLst>
          </p:cNvPr>
          <p:cNvSpPr>
            <a:spLocks noGrp="1"/>
          </p:cNvSpPr>
          <p:nvPr>
            <p:ph type="dt" sz="half" idx="10"/>
          </p:nvPr>
        </p:nvSpPr>
        <p:spPr/>
        <p:txBody>
          <a:bodyPr/>
          <a:lstStyle/>
          <a:p>
            <a:fld id="{CA68C133-2D5B-437D-AA88-7AF9E8295197}" type="datetimeFigureOut">
              <a:rPr lang="ru-RU" smtClean="0"/>
              <a:t>14.06.2024</a:t>
            </a:fld>
            <a:endParaRPr lang="ru-RU"/>
          </a:p>
        </p:txBody>
      </p:sp>
      <p:sp>
        <p:nvSpPr>
          <p:cNvPr id="8" name="Нижний колонтитул 7">
            <a:extLst>
              <a:ext uri="{FF2B5EF4-FFF2-40B4-BE49-F238E27FC236}">
                <a16:creationId xmlns:a16="http://schemas.microsoft.com/office/drawing/2014/main" id="{FC9F75B4-D951-1008-78D7-ACAFEA849F9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0CBCFFE-F2E6-4898-4D26-14EC1E727536}"/>
              </a:ext>
            </a:extLst>
          </p:cNvPr>
          <p:cNvSpPr>
            <a:spLocks noGrp="1"/>
          </p:cNvSpPr>
          <p:nvPr>
            <p:ph type="sldNum" sz="quarter" idx="12"/>
          </p:nvPr>
        </p:nvSpPr>
        <p:spPr/>
        <p:txBody>
          <a:bodyPr/>
          <a:lstStyle/>
          <a:p>
            <a:fld id="{6B743460-F932-45E4-8274-4CE99272893E}" type="slidenum">
              <a:rPr lang="ru-RU" smtClean="0"/>
              <a:t>‹#›</a:t>
            </a:fld>
            <a:endParaRPr lang="ru-RU"/>
          </a:p>
        </p:txBody>
      </p:sp>
    </p:spTree>
    <p:extLst>
      <p:ext uri="{BB962C8B-B14F-4D97-AF65-F5344CB8AC3E}">
        <p14:creationId xmlns:p14="http://schemas.microsoft.com/office/powerpoint/2010/main" val="276600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3318FF-798A-CBF9-DD2F-8C38308941B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DC7C4EF-520F-0DC0-A86A-A87234A83362}"/>
              </a:ext>
            </a:extLst>
          </p:cNvPr>
          <p:cNvSpPr>
            <a:spLocks noGrp="1"/>
          </p:cNvSpPr>
          <p:nvPr>
            <p:ph type="dt" sz="half" idx="10"/>
          </p:nvPr>
        </p:nvSpPr>
        <p:spPr/>
        <p:txBody>
          <a:bodyPr/>
          <a:lstStyle/>
          <a:p>
            <a:fld id="{CA68C133-2D5B-437D-AA88-7AF9E8295197}" type="datetimeFigureOut">
              <a:rPr lang="ru-RU" smtClean="0"/>
              <a:t>14.06.2024</a:t>
            </a:fld>
            <a:endParaRPr lang="ru-RU"/>
          </a:p>
        </p:txBody>
      </p:sp>
      <p:sp>
        <p:nvSpPr>
          <p:cNvPr id="4" name="Нижний колонтитул 3">
            <a:extLst>
              <a:ext uri="{FF2B5EF4-FFF2-40B4-BE49-F238E27FC236}">
                <a16:creationId xmlns:a16="http://schemas.microsoft.com/office/drawing/2014/main" id="{2C71D607-8019-C4AD-2478-E8134C40A17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C612CDF-9AFC-97AB-8790-2D21DB4A9834}"/>
              </a:ext>
            </a:extLst>
          </p:cNvPr>
          <p:cNvSpPr>
            <a:spLocks noGrp="1"/>
          </p:cNvSpPr>
          <p:nvPr>
            <p:ph type="sldNum" sz="quarter" idx="12"/>
          </p:nvPr>
        </p:nvSpPr>
        <p:spPr/>
        <p:txBody>
          <a:bodyPr/>
          <a:lstStyle/>
          <a:p>
            <a:fld id="{6B743460-F932-45E4-8274-4CE99272893E}" type="slidenum">
              <a:rPr lang="ru-RU" smtClean="0"/>
              <a:t>‹#›</a:t>
            </a:fld>
            <a:endParaRPr lang="ru-RU"/>
          </a:p>
        </p:txBody>
      </p:sp>
    </p:spTree>
    <p:extLst>
      <p:ext uri="{BB962C8B-B14F-4D97-AF65-F5344CB8AC3E}">
        <p14:creationId xmlns:p14="http://schemas.microsoft.com/office/powerpoint/2010/main" val="337925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35C8E49-E49F-CE9C-7F67-C1F57C9BC659}"/>
              </a:ext>
            </a:extLst>
          </p:cNvPr>
          <p:cNvSpPr>
            <a:spLocks noGrp="1"/>
          </p:cNvSpPr>
          <p:nvPr>
            <p:ph type="dt" sz="half" idx="10"/>
          </p:nvPr>
        </p:nvSpPr>
        <p:spPr/>
        <p:txBody>
          <a:bodyPr/>
          <a:lstStyle/>
          <a:p>
            <a:fld id="{CA68C133-2D5B-437D-AA88-7AF9E8295197}" type="datetimeFigureOut">
              <a:rPr lang="ru-RU" smtClean="0"/>
              <a:t>14.06.2024</a:t>
            </a:fld>
            <a:endParaRPr lang="ru-RU"/>
          </a:p>
        </p:txBody>
      </p:sp>
      <p:sp>
        <p:nvSpPr>
          <p:cNvPr id="3" name="Нижний колонтитул 2">
            <a:extLst>
              <a:ext uri="{FF2B5EF4-FFF2-40B4-BE49-F238E27FC236}">
                <a16:creationId xmlns:a16="http://schemas.microsoft.com/office/drawing/2014/main" id="{9FE1B5AC-5C7B-A612-5A1E-F0FBB52869A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2985AB0-D296-9867-7345-2B4751E9808B}"/>
              </a:ext>
            </a:extLst>
          </p:cNvPr>
          <p:cNvSpPr>
            <a:spLocks noGrp="1"/>
          </p:cNvSpPr>
          <p:nvPr>
            <p:ph type="sldNum" sz="quarter" idx="12"/>
          </p:nvPr>
        </p:nvSpPr>
        <p:spPr/>
        <p:txBody>
          <a:bodyPr/>
          <a:lstStyle/>
          <a:p>
            <a:fld id="{6B743460-F932-45E4-8274-4CE99272893E}" type="slidenum">
              <a:rPr lang="ru-RU" smtClean="0"/>
              <a:t>‹#›</a:t>
            </a:fld>
            <a:endParaRPr lang="ru-RU"/>
          </a:p>
        </p:txBody>
      </p:sp>
    </p:spTree>
    <p:extLst>
      <p:ext uri="{BB962C8B-B14F-4D97-AF65-F5344CB8AC3E}">
        <p14:creationId xmlns:p14="http://schemas.microsoft.com/office/powerpoint/2010/main" val="247037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66F7EE-345F-DD92-5CB5-36D05A7B38D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12541F6-4043-9F1A-A575-24DDB7B1A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300E5F8-B639-2725-5C30-E9C9A97EB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6FA14F5-06EB-965D-A922-BE7137C60B07}"/>
              </a:ext>
            </a:extLst>
          </p:cNvPr>
          <p:cNvSpPr>
            <a:spLocks noGrp="1"/>
          </p:cNvSpPr>
          <p:nvPr>
            <p:ph type="dt" sz="half" idx="10"/>
          </p:nvPr>
        </p:nvSpPr>
        <p:spPr/>
        <p:txBody>
          <a:bodyPr/>
          <a:lstStyle/>
          <a:p>
            <a:fld id="{CA68C133-2D5B-437D-AA88-7AF9E8295197}" type="datetimeFigureOut">
              <a:rPr lang="ru-RU" smtClean="0"/>
              <a:t>14.06.2024</a:t>
            </a:fld>
            <a:endParaRPr lang="ru-RU"/>
          </a:p>
        </p:txBody>
      </p:sp>
      <p:sp>
        <p:nvSpPr>
          <p:cNvPr id="6" name="Нижний колонтитул 5">
            <a:extLst>
              <a:ext uri="{FF2B5EF4-FFF2-40B4-BE49-F238E27FC236}">
                <a16:creationId xmlns:a16="http://schemas.microsoft.com/office/drawing/2014/main" id="{8A2B6637-4E8B-6514-960F-750D5716539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F6DE0A-4ADF-B4D4-4555-E3528AFE30BC}"/>
              </a:ext>
            </a:extLst>
          </p:cNvPr>
          <p:cNvSpPr>
            <a:spLocks noGrp="1"/>
          </p:cNvSpPr>
          <p:nvPr>
            <p:ph type="sldNum" sz="quarter" idx="12"/>
          </p:nvPr>
        </p:nvSpPr>
        <p:spPr/>
        <p:txBody>
          <a:bodyPr/>
          <a:lstStyle/>
          <a:p>
            <a:fld id="{6B743460-F932-45E4-8274-4CE99272893E}" type="slidenum">
              <a:rPr lang="ru-RU" smtClean="0"/>
              <a:t>‹#›</a:t>
            </a:fld>
            <a:endParaRPr lang="ru-RU"/>
          </a:p>
        </p:txBody>
      </p:sp>
    </p:spTree>
    <p:extLst>
      <p:ext uri="{BB962C8B-B14F-4D97-AF65-F5344CB8AC3E}">
        <p14:creationId xmlns:p14="http://schemas.microsoft.com/office/powerpoint/2010/main" val="371443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5BC07F-BB72-B79D-603F-01C0F50F428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01B72F1-95BA-70C0-180E-E2CDD4CA5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B71028F-2600-F751-B943-2406A3B4B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B40A551-DBEC-3C17-B3CC-474F3FCE088F}"/>
              </a:ext>
            </a:extLst>
          </p:cNvPr>
          <p:cNvSpPr>
            <a:spLocks noGrp="1"/>
          </p:cNvSpPr>
          <p:nvPr>
            <p:ph type="dt" sz="half" idx="10"/>
          </p:nvPr>
        </p:nvSpPr>
        <p:spPr/>
        <p:txBody>
          <a:bodyPr/>
          <a:lstStyle/>
          <a:p>
            <a:fld id="{CA68C133-2D5B-437D-AA88-7AF9E8295197}" type="datetimeFigureOut">
              <a:rPr lang="ru-RU" smtClean="0"/>
              <a:t>14.06.2024</a:t>
            </a:fld>
            <a:endParaRPr lang="ru-RU"/>
          </a:p>
        </p:txBody>
      </p:sp>
      <p:sp>
        <p:nvSpPr>
          <p:cNvPr id="6" name="Нижний колонтитул 5">
            <a:extLst>
              <a:ext uri="{FF2B5EF4-FFF2-40B4-BE49-F238E27FC236}">
                <a16:creationId xmlns:a16="http://schemas.microsoft.com/office/drawing/2014/main" id="{35E7E95B-5C5B-903C-F035-511C7544286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72B6642-F49B-AC46-4F8C-8F042BA55767}"/>
              </a:ext>
            </a:extLst>
          </p:cNvPr>
          <p:cNvSpPr>
            <a:spLocks noGrp="1"/>
          </p:cNvSpPr>
          <p:nvPr>
            <p:ph type="sldNum" sz="quarter" idx="12"/>
          </p:nvPr>
        </p:nvSpPr>
        <p:spPr/>
        <p:txBody>
          <a:bodyPr/>
          <a:lstStyle/>
          <a:p>
            <a:fld id="{6B743460-F932-45E4-8274-4CE99272893E}" type="slidenum">
              <a:rPr lang="ru-RU" smtClean="0"/>
              <a:t>‹#›</a:t>
            </a:fld>
            <a:endParaRPr lang="ru-RU"/>
          </a:p>
        </p:txBody>
      </p:sp>
    </p:spTree>
    <p:extLst>
      <p:ext uri="{BB962C8B-B14F-4D97-AF65-F5344CB8AC3E}">
        <p14:creationId xmlns:p14="http://schemas.microsoft.com/office/powerpoint/2010/main" val="196838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B71824-2A8B-0113-0FF5-1FB00D43B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8A6C025-6F50-8C61-7D10-770D657814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F0ACB5-C977-72F8-E9D4-BB5C95F49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8C133-2D5B-437D-AA88-7AF9E8295197}" type="datetimeFigureOut">
              <a:rPr lang="ru-RU" smtClean="0"/>
              <a:t>14.06.2024</a:t>
            </a:fld>
            <a:endParaRPr lang="ru-RU"/>
          </a:p>
        </p:txBody>
      </p:sp>
      <p:sp>
        <p:nvSpPr>
          <p:cNvPr id="5" name="Нижний колонтитул 4">
            <a:extLst>
              <a:ext uri="{FF2B5EF4-FFF2-40B4-BE49-F238E27FC236}">
                <a16:creationId xmlns:a16="http://schemas.microsoft.com/office/drawing/2014/main" id="{4250A58D-5C65-9DD7-2F3F-6CC0D2E96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B09A5E8-67F5-5BC9-19C0-3B061DA414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43460-F932-45E4-8274-4CE99272893E}" type="slidenum">
              <a:rPr lang="ru-RU" smtClean="0"/>
              <a:t>‹#›</a:t>
            </a:fld>
            <a:endParaRPr lang="ru-RU"/>
          </a:p>
        </p:txBody>
      </p:sp>
    </p:spTree>
    <p:extLst>
      <p:ext uri="{BB962C8B-B14F-4D97-AF65-F5344CB8AC3E}">
        <p14:creationId xmlns:p14="http://schemas.microsoft.com/office/powerpoint/2010/main" val="3502702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5FF155-EF9E-0159-8176-364EA8A469EB}"/>
              </a:ext>
            </a:extLst>
          </p:cNvPr>
          <p:cNvSpPr>
            <a:spLocks noGrp="1"/>
          </p:cNvSpPr>
          <p:nvPr>
            <p:ph type="ctrTitle"/>
          </p:nvPr>
        </p:nvSpPr>
        <p:spPr>
          <a:xfrm>
            <a:off x="1571625" y="1842807"/>
            <a:ext cx="9144000" cy="1560392"/>
          </a:xfrm>
        </p:spPr>
        <p:txBody>
          <a:bodyPr>
            <a:normAutofit fontScale="90000"/>
          </a:bodyPr>
          <a:lstStyle/>
          <a:p>
            <a:r>
              <a:rPr lang="en-US" sz="4400" i="1" dirty="0">
                <a:latin typeface="+mn-lt"/>
              </a:rPr>
              <a:t>Algorithm for matching the amplitude of the accelerating voltage with the growth rate of the magnetic field</a:t>
            </a:r>
            <a:endParaRPr lang="ru-RU" sz="4400" i="1" dirty="0">
              <a:latin typeface="+mn-lt"/>
            </a:endParaRPr>
          </a:p>
        </p:txBody>
      </p:sp>
      <p:sp>
        <p:nvSpPr>
          <p:cNvPr id="3" name="Подзаголовок 2">
            <a:extLst>
              <a:ext uri="{FF2B5EF4-FFF2-40B4-BE49-F238E27FC236}">
                <a16:creationId xmlns:a16="http://schemas.microsoft.com/office/drawing/2014/main" id="{68EDCEAD-A662-19A9-F45D-AEB1754F2B42}"/>
              </a:ext>
            </a:extLst>
          </p:cNvPr>
          <p:cNvSpPr>
            <a:spLocks noGrp="1"/>
          </p:cNvSpPr>
          <p:nvPr>
            <p:ph type="subTitle" idx="1"/>
          </p:nvPr>
        </p:nvSpPr>
        <p:spPr>
          <a:xfrm>
            <a:off x="1571625" y="3632253"/>
            <a:ext cx="9573087" cy="548145"/>
          </a:xfrm>
        </p:spPr>
        <p:txBody>
          <a:bodyPr>
            <a:normAutofit/>
          </a:bodyPr>
          <a:lstStyle/>
          <a:p>
            <a:r>
              <a:rPr lang="en-US" sz="2800" i="1" dirty="0"/>
              <a:t>JINR, Accelerator Department</a:t>
            </a:r>
            <a:endParaRPr lang="ru-RU" sz="2800" i="1" dirty="0"/>
          </a:p>
        </p:txBody>
      </p:sp>
      <p:sp>
        <p:nvSpPr>
          <p:cNvPr id="4" name="Подзаголовок 2">
            <a:extLst>
              <a:ext uri="{FF2B5EF4-FFF2-40B4-BE49-F238E27FC236}">
                <a16:creationId xmlns:a16="http://schemas.microsoft.com/office/drawing/2014/main" id="{F30542FF-78AB-FFA0-E162-5F5158628C07}"/>
              </a:ext>
            </a:extLst>
          </p:cNvPr>
          <p:cNvSpPr txBox="1">
            <a:spLocks/>
          </p:cNvSpPr>
          <p:nvPr/>
        </p:nvSpPr>
        <p:spPr>
          <a:xfrm>
            <a:off x="1490942" y="4409452"/>
            <a:ext cx="9573087" cy="548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i="1" dirty="0">
                <a:effectLst/>
              </a:rPr>
              <a:t>Speaker: Volodin A.A.</a:t>
            </a:r>
            <a:endParaRPr lang="ru-RU" sz="2800" i="1" dirty="0"/>
          </a:p>
        </p:txBody>
      </p:sp>
    </p:spTree>
    <p:extLst>
      <p:ext uri="{BB962C8B-B14F-4D97-AF65-F5344CB8AC3E}">
        <p14:creationId xmlns:p14="http://schemas.microsoft.com/office/powerpoint/2010/main" val="346208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DC587E8-1F1F-44FF-B8C4-F1E5074CD515}"/>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80974" y="217610"/>
            <a:ext cx="5962808" cy="2916115"/>
          </a:xfrm>
          <a:prstGeom prst="rect">
            <a:avLst/>
          </a:prstGeom>
          <a:noFill/>
          <a:ln w="12700">
            <a:solidFill>
              <a:schemeClr val="tx1"/>
            </a:solidFill>
          </a:ln>
        </p:spPr>
      </p:pic>
      <p:pic>
        <p:nvPicPr>
          <p:cNvPr id="5" name="Рисунок 4">
            <a:extLst>
              <a:ext uri="{FF2B5EF4-FFF2-40B4-BE49-F238E27FC236}">
                <a16:creationId xmlns:a16="http://schemas.microsoft.com/office/drawing/2014/main" id="{D64BA9D5-5B5B-44D1-9C74-8BD7BD476B3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80975" y="3429000"/>
            <a:ext cx="5962808" cy="3124836"/>
          </a:xfrm>
          <a:prstGeom prst="rect">
            <a:avLst/>
          </a:prstGeom>
          <a:noFill/>
          <a:ln w="12700">
            <a:solidFill>
              <a:schemeClr val="tx1"/>
            </a:solidFill>
          </a:ln>
        </p:spPr>
      </p:pic>
      <p:pic>
        <p:nvPicPr>
          <p:cNvPr id="6" name="Рисунок 5">
            <a:extLst>
              <a:ext uri="{FF2B5EF4-FFF2-40B4-BE49-F238E27FC236}">
                <a16:creationId xmlns:a16="http://schemas.microsoft.com/office/drawing/2014/main" id="{3D4306FE-4008-46C3-B189-D90EF8B23B68}"/>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429218" y="217610"/>
            <a:ext cx="5467508" cy="2916115"/>
          </a:xfrm>
          <a:prstGeom prst="rect">
            <a:avLst/>
          </a:prstGeom>
          <a:noFill/>
          <a:ln w="12700">
            <a:solidFill>
              <a:schemeClr val="tx1"/>
            </a:solidFill>
          </a:ln>
        </p:spPr>
      </p:pic>
      <p:sp>
        <p:nvSpPr>
          <p:cNvPr id="8" name="TextBox 7">
            <a:extLst>
              <a:ext uri="{FF2B5EF4-FFF2-40B4-BE49-F238E27FC236}">
                <a16:creationId xmlns:a16="http://schemas.microsoft.com/office/drawing/2014/main" id="{25C35F36-FC4F-4313-A681-4E0AAA49E63E}"/>
              </a:ext>
            </a:extLst>
          </p:cNvPr>
          <p:cNvSpPr txBox="1"/>
          <p:nvPr/>
        </p:nvSpPr>
        <p:spPr>
          <a:xfrm>
            <a:off x="6315075" y="3429000"/>
            <a:ext cx="5691186" cy="923330"/>
          </a:xfrm>
          <a:prstGeom prst="rect">
            <a:avLst/>
          </a:prstGeom>
          <a:noFill/>
        </p:spPr>
        <p:txBody>
          <a:bodyPr wrap="square">
            <a:spAutoFit/>
          </a:bodyPr>
          <a:lstStyle/>
          <a:p>
            <a:pPr algn="just"/>
            <a:r>
              <a:rPr lang="en-US" i="1" dirty="0">
                <a:effectLst/>
              </a:rPr>
              <a:t>The RMS longitudinal emittance in accordance with (Fig. 8) is estimated as εrms</a:t>
            </a:r>
            <a:r>
              <a:rPr lang="ru-RU" i="1" dirty="0">
                <a:effectLst/>
              </a:rPr>
              <a:t> </a:t>
            </a:r>
            <a:r>
              <a:rPr lang="en-US" i="1" dirty="0">
                <a:effectLst/>
              </a:rPr>
              <a:t>=</a:t>
            </a:r>
            <a:r>
              <a:rPr lang="ru-RU" i="1" dirty="0">
                <a:effectLst/>
              </a:rPr>
              <a:t> </a:t>
            </a:r>
            <a:r>
              <a:rPr lang="en-US" i="1" dirty="0">
                <a:effectLst/>
              </a:rPr>
              <a:t>0.21 eV·s, and the "tails" of the distribution stretch to about 0.4 eV·s.</a:t>
            </a:r>
            <a:endParaRPr lang="ru-RU" i="1" dirty="0"/>
          </a:p>
        </p:txBody>
      </p:sp>
      <p:sp>
        <p:nvSpPr>
          <p:cNvPr id="10" name="TextBox 9">
            <a:extLst>
              <a:ext uri="{FF2B5EF4-FFF2-40B4-BE49-F238E27FC236}">
                <a16:creationId xmlns:a16="http://schemas.microsoft.com/office/drawing/2014/main" id="{4FD091F3-4EBE-4926-AB2D-99395AB712BC}"/>
              </a:ext>
            </a:extLst>
          </p:cNvPr>
          <p:cNvSpPr txBox="1"/>
          <p:nvPr/>
        </p:nvSpPr>
        <p:spPr>
          <a:xfrm>
            <a:off x="6315075" y="4481215"/>
            <a:ext cx="5579347" cy="1754326"/>
          </a:xfrm>
          <a:prstGeom prst="rect">
            <a:avLst/>
          </a:prstGeom>
          <a:noFill/>
        </p:spPr>
        <p:txBody>
          <a:bodyPr wrap="square">
            <a:spAutoFit/>
          </a:bodyPr>
          <a:lstStyle/>
          <a:p>
            <a:pPr algn="just"/>
            <a:r>
              <a:rPr lang="en-US" i="1" dirty="0">
                <a:effectLst/>
              </a:rPr>
              <a:t>The obtained estimates show that after the completion of the adiabatic grouping of the beam, the particles fill the entire separatrix, and the inconsistency of the increase in the amplitude of the accelerating voltage with the magnetic field, which led to a decrease in acceptance, was the cause of particle losses.</a:t>
            </a:r>
            <a:endParaRPr lang="ru-RU" i="1" dirty="0"/>
          </a:p>
        </p:txBody>
      </p:sp>
      <p:sp>
        <p:nvSpPr>
          <p:cNvPr id="11" name="TextBox 10">
            <a:extLst>
              <a:ext uri="{FF2B5EF4-FFF2-40B4-BE49-F238E27FC236}">
                <a16:creationId xmlns:a16="http://schemas.microsoft.com/office/drawing/2014/main" id="{F2EB0CA7-4374-406A-A040-703FC63C5462}"/>
              </a:ext>
            </a:extLst>
          </p:cNvPr>
          <p:cNvSpPr txBox="1"/>
          <p:nvPr/>
        </p:nvSpPr>
        <p:spPr>
          <a:xfrm>
            <a:off x="6429218" y="2764393"/>
            <a:ext cx="627095" cy="369332"/>
          </a:xfrm>
          <a:prstGeom prst="rect">
            <a:avLst/>
          </a:prstGeom>
          <a:noFill/>
        </p:spPr>
        <p:txBody>
          <a:bodyPr wrap="none" rtlCol="0">
            <a:spAutoFit/>
          </a:bodyPr>
          <a:lstStyle/>
          <a:p>
            <a:r>
              <a:rPr lang="en-US" dirty="0"/>
              <a:t>Fig.8</a:t>
            </a:r>
            <a:endParaRPr lang="ru-RU" dirty="0"/>
          </a:p>
        </p:txBody>
      </p:sp>
      <p:sp>
        <p:nvSpPr>
          <p:cNvPr id="12" name="TextBox 11">
            <a:extLst>
              <a:ext uri="{FF2B5EF4-FFF2-40B4-BE49-F238E27FC236}">
                <a16:creationId xmlns:a16="http://schemas.microsoft.com/office/drawing/2014/main" id="{D69ABF22-7395-4F3C-8982-D5F47B6E7EAB}"/>
              </a:ext>
            </a:extLst>
          </p:cNvPr>
          <p:cNvSpPr txBox="1"/>
          <p:nvPr/>
        </p:nvSpPr>
        <p:spPr>
          <a:xfrm>
            <a:off x="180974" y="2727365"/>
            <a:ext cx="627095" cy="369332"/>
          </a:xfrm>
          <a:prstGeom prst="rect">
            <a:avLst/>
          </a:prstGeom>
          <a:noFill/>
        </p:spPr>
        <p:txBody>
          <a:bodyPr wrap="none" rtlCol="0">
            <a:spAutoFit/>
          </a:bodyPr>
          <a:lstStyle/>
          <a:p>
            <a:r>
              <a:rPr lang="en-US" dirty="0"/>
              <a:t>Fig.6</a:t>
            </a:r>
            <a:endParaRPr lang="ru-RU" dirty="0"/>
          </a:p>
        </p:txBody>
      </p:sp>
      <p:sp>
        <p:nvSpPr>
          <p:cNvPr id="13" name="TextBox 12">
            <a:extLst>
              <a:ext uri="{FF2B5EF4-FFF2-40B4-BE49-F238E27FC236}">
                <a16:creationId xmlns:a16="http://schemas.microsoft.com/office/drawing/2014/main" id="{85AE921C-C82B-45E8-B92A-54F40097BA16}"/>
              </a:ext>
            </a:extLst>
          </p:cNvPr>
          <p:cNvSpPr txBox="1"/>
          <p:nvPr/>
        </p:nvSpPr>
        <p:spPr>
          <a:xfrm>
            <a:off x="169737" y="6188969"/>
            <a:ext cx="627095" cy="369332"/>
          </a:xfrm>
          <a:prstGeom prst="rect">
            <a:avLst/>
          </a:prstGeom>
          <a:noFill/>
        </p:spPr>
        <p:txBody>
          <a:bodyPr wrap="none" rtlCol="0">
            <a:spAutoFit/>
          </a:bodyPr>
          <a:lstStyle/>
          <a:p>
            <a:r>
              <a:rPr lang="en-US" dirty="0"/>
              <a:t>Fig.7</a:t>
            </a:r>
            <a:endParaRPr lang="ru-RU" dirty="0"/>
          </a:p>
        </p:txBody>
      </p:sp>
    </p:spTree>
    <p:extLst>
      <p:ext uri="{BB962C8B-B14F-4D97-AF65-F5344CB8AC3E}">
        <p14:creationId xmlns:p14="http://schemas.microsoft.com/office/powerpoint/2010/main" val="119383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C4E1D2-04C5-4090-BD66-9A52B572569A}"/>
              </a:ext>
            </a:extLst>
          </p:cNvPr>
          <p:cNvSpPr txBox="1"/>
          <p:nvPr/>
        </p:nvSpPr>
        <p:spPr>
          <a:xfrm>
            <a:off x="4152900" y="234434"/>
            <a:ext cx="3886200" cy="523220"/>
          </a:xfrm>
          <a:prstGeom prst="rect">
            <a:avLst/>
          </a:prstGeom>
          <a:noFill/>
        </p:spPr>
        <p:txBody>
          <a:bodyPr wrap="square">
            <a:spAutoFit/>
          </a:bodyPr>
          <a:lstStyle/>
          <a:p>
            <a:r>
              <a:rPr lang="en-US" sz="2800" b="1" i="1" dirty="0">
                <a:effectLst/>
              </a:rPr>
              <a:t>The matching algorithm</a:t>
            </a:r>
            <a:endParaRPr lang="ru-RU" sz="2800" b="1" i="1" dirty="0"/>
          </a:p>
        </p:txBody>
      </p:sp>
      <p:sp>
        <p:nvSpPr>
          <p:cNvPr id="7" name="TextBox 6">
            <a:extLst>
              <a:ext uri="{FF2B5EF4-FFF2-40B4-BE49-F238E27FC236}">
                <a16:creationId xmlns:a16="http://schemas.microsoft.com/office/drawing/2014/main" id="{58598EAA-2F09-43B0-BC8C-0A40359C6B1F}"/>
              </a:ext>
            </a:extLst>
          </p:cNvPr>
          <p:cNvSpPr txBox="1"/>
          <p:nvPr/>
        </p:nvSpPr>
        <p:spPr>
          <a:xfrm>
            <a:off x="381000" y="757654"/>
            <a:ext cx="11696699" cy="2308324"/>
          </a:xfrm>
          <a:prstGeom prst="rect">
            <a:avLst/>
          </a:prstGeom>
          <a:noFill/>
        </p:spPr>
        <p:txBody>
          <a:bodyPr wrap="square">
            <a:spAutoFit/>
          </a:bodyPr>
          <a:lstStyle/>
          <a:p>
            <a:pPr algn="just"/>
            <a:r>
              <a:rPr lang="en-US" sz="2400" i="1" dirty="0">
                <a:effectLst/>
              </a:rPr>
              <a:t>	The algorithm calculates the value of the magnetic field depending on the amplitude of the accelerating voltage so that acceleration is performed at the maximum rate and minimum losses. </a:t>
            </a:r>
          </a:p>
          <a:p>
            <a:pPr algn="just"/>
            <a:r>
              <a:rPr lang="en-US" sz="2400" i="1" dirty="0"/>
              <a:t>	</a:t>
            </a:r>
            <a:r>
              <a:rPr lang="en-US" sz="2400" i="1" dirty="0">
                <a:effectLst/>
              </a:rPr>
              <a:t>The program builds a function for amplitude of the RF voltage. The function consists of two parts Vad and Vf (Fig. 9).</a:t>
            </a:r>
            <a:endParaRPr lang="ru-RU" sz="2400" i="1" dirty="0"/>
          </a:p>
          <a:p>
            <a:pPr algn="just"/>
            <a:endParaRPr lang="ru-RU" sz="2400" i="1" dirty="0"/>
          </a:p>
        </p:txBody>
      </p:sp>
      <p:pic>
        <p:nvPicPr>
          <p:cNvPr id="8" name="Рисунок 7">
            <a:extLst>
              <a:ext uri="{FF2B5EF4-FFF2-40B4-BE49-F238E27FC236}">
                <a16:creationId xmlns:a16="http://schemas.microsoft.com/office/drawing/2014/main" id="{91CA79AE-0F0B-4E18-8085-AE29623DD396}"/>
              </a:ext>
            </a:extLst>
          </p:cNvPr>
          <p:cNvPicPr/>
          <p:nvPr/>
        </p:nvPicPr>
        <p:blipFill>
          <a:blip r:embed="rId2"/>
          <a:stretch>
            <a:fillRect/>
          </a:stretch>
        </p:blipFill>
        <p:spPr>
          <a:xfrm>
            <a:off x="228600" y="2931696"/>
            <a:ext cx="5886450" cy="2901950"/>
          </a:xfrm>
          <a:prstGeom prst="rect">
            <a:avLst/>
          </a:prstGeom>
          <a:ln>
            <a:solidFill>
              <a:schemeClr val="tx1"/>
            </a:solidFill>
          </a:ln>
        </p:spPr>
      </p:pic>
      <p:pic>
        <p:nvPicPr>
          <p:cNvPr id="9" name="Рисунок 8">
            <a:extLst>
              <a:ext uri="{FF2B5EF4-FFF2-40B4-BE49-F238E27FC236}">
                <a16:creationId xmlns:a16="http://schemas.microsoft.com/office/drawing/2014/main" id="{C9ABA719-1380-45CB-8024-DB0C4A30779E}"/>
              </a:ext>
            </a:extLst>
          </p:cNvPr>
          <p:cNvPicPr/>
          <p:nvPr/>
        </p:nvPicPr>
        <p:blipFill>
          <a:blip r:embed="rId3"/>
          <a:stretch>
            <a:fillRect/>
          </a:stretch>
        </p:blipFill>
        <p:spPr>
          <a:xfrm>
            <a:off x="6324600" y="2931696"/>
            <a:ext cx="5676900" cy="2901950"/>
          </a:xfrm>
          <a:prstGeom prst="rect">
            <a:avLst/>
          </a:prstGeom>
          <a:ln>
            <a:solidFill>
              <a:schemeClr val="tx1"/>
            </a:solidFill>
          </a:ln>
        </p:spPr>
      </p:pic>
    </p:spTree>
    <p:extLst>
      <p:ext uri="{BB962C8B-B14F-4D97-AF65-F5344CB8AC3E}">
        <p14:creationId xmlns:p14="http://schemas.microsoft.com/office/powerpoint/2010/main" val="310953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E8F62F-2AAA-4855-A9DC-1A7404C41AFF}"/>
              </a:ext>
            </a:extLst>
          </p:cNvPr>
          <p:cNvSpPr txBox="1"/>
          <p:nvPr/>
        </p:nvSpPr>
        <p:spPr>
          <a:xfrm>
            <a:off x="409575" y="319385"/>
            <a:ext cx="11372850" cy="830997"/>
          </a:xfrm>
          <a:prstGeom prst="rect">
            <a:avLst/>
          </a:prstGeom>
          <a:noFill/>
        </p:spPr>
        <p:txBody>
          <a:bodyPr wrap="square">
            <a:spAutoFit/>
          </a:bodyPr>
          <a:lstStyle/>
          <a:p>
            <a:pPr algn="just"/>
            <a:r>
              <a:rPr lang="en-US" sz="2400" i="1" dirty="0">
                <a:effectLst/>
              </a:rPr>
              <a:t>	The algorithm, taking into account the law of variation of the amplitude of the RF voltage Vac (t), performs the following iterations every n turns:</a:t>
            </a:r>
            <a:endParaRPr lang="ru-RU" sz="2400" i="1"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531BF1C-A0B6-421E-BD4D-284107C8CBCA}"/>
                  </a:ext>
                </a:extLst>
              </p:cNvPr>
              <p:cNvSpPr txBox="1"/>
              <p:nvPr/>
            </p:nvSpPr>
            <p:spPr>
              <a:xfrm>
                <a:off x="461963" y="1271267"/>
                <a:ext cx="4086224" cy="7439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ru-RU" smtClean="0">
                          <a:latin typeface="Cambria Math" panose="02040503050406030204" pitchFamily="18" charset="0"/>
                        </a:rPr>
                        <m:t>v</m:t>
                      </m:r>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r>
                            <m:rPr>
                              <m:sty m:val="p"/>
                            </m:rPr>
                            <a:rPr lang="ru-RU" i="0">
                              <a:latin typeface="Cambria Math" panose="02040503050406030204" pitchFamily="18" charset="0"/>
                            </a:rPr>
                            <m:t>c</m:t>
                          </m:r>
                          <m:r>
                            <a:rPr lang="ru-RU" i="0">
                              <a:latin typeface="Cambria Math" panose="02040503050406030204" pitchFamily="18" charset="0"/>
                            </a:rPr>
                            <m:t> </m:t>
                          </m:r>
                          <m:rad>
                            <m:radPr>
                              <m:degHide m:val="on"/>
                              <m:ctrlPr>
                                <a:rPr lang="ru-RU" i="1">
                                  <a:solidFill>
                                    <a:srgbClr val="836967"/>
                                  </a:solidFill>
                                  <a:latin typeface="Cambria Math" panose="02040503050406030204" pitchFamily="18" charset="0"/>
                                </a:rPr>
                              </m:ctrlPr>
                            </m:radPr>
                            <m:deg/>
                            <m:e>
                              <m:sSup>
                                <m:sSupPr>
                                  <m:ctrlPr>
                                    <a:rPr lang="ru-RU" i="1">
                                      <a:solidFill>
                                        <a:srgbClr val="836967"/>
                                      </a:solidFill>
                                      <a:latin typeface="Cambria Math" panose="02040503050406030204" pitchFamily="18" charset="0"/>
                                    </a:rPr>
                                  </m:ctrlPr>
                                </m:sSupPr>
                                <m:e>
                                  <m:d>
                                    <m:dPr>
                                      <m:ctrlPr>
                                        <a:rPr lang="ru-RU" i="1">
                                          <a:solidFill>
                                            <a:srgbClr val="836967"/>
                                          </a:solidFill>
                                          <a:latin typeface="Cambria Math" panose="02040503050406030204" pitchFamily="18" charset="0"/>
                                        </a:rPr>
                                      </m:ctrlPr>
                                    </m:dPr>
                                    <m:e>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E</m:t>
                                          </m:r>
                                        </m:e>
                                        <m:sub>
                                          <m:r>
                                            <m:rPr>
                                              <m:sty m:val="p"/>
                                            </m:rPr>
                                            <a:rPr lang="en-US" b="0" i="0" smtClean="0">
                                              <a:latin typeface="Cambria Math" panose="02040503050406030204" pitchFamily="18" charset="0"/>
                                            </a:rPr>
                                            <m:t>rest</m:t>
                                          </m:r>
                                        </m:sub>
                                      </m:sSub>
                                      <m:r>
                                        <a:rPr lang="ru-RU" i="0">
                                          <a:latin typeface="Cambria Math" panose="02040503050406030204" pitchFamily="18" charset="0"/>
                                        </a:rPr>
                                        <m:t>+</m:t>
                                      </m:r>
                                      <m:r>
                                        <m:rPr>
                                          <m:sty m:val="p"/>
                                        </m:rPr>
                                        <a:rPr lang="ru-RU" i="0">
                                          <a:latin typeface="Cambria Math" panose="02040503050406030204" pitchFamily="18" charset="0"/>
                                        </a:rPr>
                                        <m:t>E</m:t>
                                      </m:r>
                                    </m:e>
                                  </m:d>
                                </m:e>
                                <m:sup>
                                  <m:r>
                                    <a:rPr lang="ru-RU" i="0">
                                      <a:latin typeface="Cambria Math" panose="02040503050406030204" pitchFamily="18" charset="0"/>
                                    </a:rPr>
                                    <m:t>2</m:t>
                                  </m:r>
                                </m:sup>
                              </m:sSup>
                              <m:r>
                                <a:rPr lang="ru-RU" i="0">
                                  <a:latin typeface="Cambria Math" panose="02040503050406030204" pitchFamily="18" charset="0"/>
                                </a:rPr>
                                <m:t>−</m:t>
                              </m:r>
                              <m:sSubSup>
                                <m:sSubSupPr>
                                  <m:ctrlPr>
                                    <a:rPr lang="ru-RU" i="1">
                                      <a:solidFill>
                                        <a:srgbClr val="836967"/>
                                      </a:solidFill>
                                      <a:latin typeface="Cambria Math" panose="02040503050406030204" pitchFamily="18" charset="0"/>
                                    </a:rPr>
                                  </m:ctrlPr>
                                </m:sSubSupPr>
                                <m:e>
                                  <m:r>
                                    <m:rPr>
                                      <m:sty m:val="p"/>
                                    </m:rPr>
                                    <a:rPr lang="ru-RU" i="0">
                                      <a:latin typeface="Cambria Math" panose="02040503050406030204" pitchFamily="18" charset="0"/>
                                    </a:rPr>
                                    <m:t>E</m:t>
                                  </m:r>
                                </m:e>
                                <m:sub>
                                  <m:r>
                                    <m:rPr>
                                      <m:sty m:val="p"/>
                                    </m:rPr>
                                    <a:rPr lang="en-US">
                                      <a:latin typeface="Cambria Math" panose="02040503050406030204" pitchFamily="18" charset="0"/>
                                    </a:rPr>
                                    <m:t>rest</m:t>
                                  </m:r>
                                </m:sub>
                                <m:sup>
                                  <m:r>
                                    <a:rPr lang="ru-RU" i="0">
                                      <a:latin typeface="Cambria Math" panose="02040503050406030204" pitchFamily="18" charset="0"/>
                                    </a:rPr>
                                    <m:t>2</m:t>
                                  </m:r>
                                </m:sup>
                              </m:sSubSup>
                              <m:r>
                                <a:rPr lang="ru-RU" i="0">
                                  <a:latin typeface="Cambria Math" panose="02040503050406030204" pitchFamily="18" charset="0"/>
                                </a:rPr>
                                <m:t>  </m:t>
                              </m:r>
                            </m:e>
                          </m:rad>
                        </m:num>
                        <m:den>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E</m:t>
                              </m:r>
                            </m:e>
                            <m:sub>
                              <m:r>
                                <m:rPr>
                                  <m:sty m:val="p"/>
                                </m:rPr>
                                <a:rPr lang="en-US">
                                  <a:latin typeface="Cambria Math" panose="02040503050406030204" pitchFamily="18" charset="0"/>
                                </a:rPr>
                                <m:t>rest</m:t>
                              </m:r>
                            </m:sub>
                          </m:sSub>
                          <m:r>
                            <a:rPr lang="ru-RU" i="0">
                              <a:latin typeface="Cambria Math" panose="02040503050406030204" pitchFamily="18" charset="0"/>
                            </a:rPr>
                            <m:t>+</m:t>
                          </m:r>
                          <m:r>
                            <m:rPr>
                              <m:sty m:val="p"/>
                            </m:rPr>
                            <a:rPr lang="ru-RU" i="0">
                              <a:latin typeface="Cambria Math" panose="02040503050406030204" pitchFamily="18" charset="0"/>
                            </a:rPr>
                            <m:t>E</m:t>
                          </m:r>
                        </m:den>
                      </m:f>
                    </m:oMath>
                  </m:oMathPara>
                </a14:m>
                <a:endParaRPr lang="ru-RU" dirty="0"/>
              </a:p>
            </p:txBody>
          </p:sp>
        </mc:Choice>
        <mc:Fallback xmlns="">
          <p:sp>
            <p:nvSpPr>
              <p:cNvPr id="17" name="TextBox 16">
                <a:extLst>
                  <a:ext uri="{FF2B5EF4-FFF2-40B4-BE49-F238E27FC236}">
                    <a16:creationId xmlns:a16="http://schemas.microsoft.com/office/drawing/2014/main" id="{6531BF1C-A0B6-421E-BD4D-284107C8CBCA}"/>
                  </a:ext>
                </a:extLst>
              </p:cNvPr>
              <p:cNvSpPr txBox="1">
                <a:spLocks noRot="1" noChangeAspect="1" noMove="1" noResize="1" noEditPoints="1" noAdjustHandles="1" noChangeArrowheads="1" noChangeShapeType="1" noTextEdit="1"/>
              </p:cNvSpPr>
              <p:nvPr/>
            </p:nvSpPr>
            <p:spPr>
              <a:xfrm>
                <a:off x="461963" y="1271267"/>
                <a:ext cx="4086224" cy="743922"/>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DC75790-CDE1-4363-9E14-88C1CE3DBF69}"/>
                  </a:ext>
                </a:extLst>
              </p:cNvPr>
              <p:cNvSpPr txBox="1"/>
              <p:nvPr/>
            </p:nvSpPr>
            <p:spPr>
              <a:xfrm>
                <a:off x="5105398" y="1325193"/>
                <a:ext cx="1062037" cy="6102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ru-RU" smtClean="0">
                          <a:latin typeface="Cambria Math" panose="02040503050406030204" pitchFamily="18" charset="0"/>
                        </a:rPr>
                        <m:t>t</m:t>
                      </m:r>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r>
                            <m:rPr>
                              <m:sty m:val="p"/>
                            </m:rPr>
                            <a:rPr lang="ru-RU" i="0">
                              <a:latin typeface="Cambria Math" panose="02040503050406030204" pitchFamily="18" charset="0"/>
                            </a:rPr>
                            <m:t>nP</m:t>
                          </m:r>
                        </m:num>
                        <m:den>
                          <m:r>
                            <m:rPr>
                              <m:sty m:val="p"/>
                            </m:rPr>
                            <a:rPr lang="ru-RU" i="0">
                              <a:latin typeface="Cambria Math" panose="02040503050406030204" pitchFamily="18" charset="0"/>
                            </a:rPr>
                            <m:t>v</m:t>
                          </m:r>
                        </m:den>
                      </m:f>
                      <m:r>
                        <a:rPr lang="ru-RU" i="0">
                          <a:latin typeface="Cambria Math" panose="02040503050406030204" pitchFamily="18" charset="0"/>
                        </a:rPr>
                        <m:t> </m:t>
                      </m:r>
                    </m:oMath>
                  </m:oMathPara>
                </a14:m>
                <a:endParaRPr lang="ru-RU" dirty="0"/>
              </a:p>
            </p:txBody>
          </p:sp>
        </mc:Choice>
        <mc:Fallback xmlns="">
          <p:sp>
            <p:nvSpPr>
              <p:cNvPr id="19" name="TextBox 18">
                <a:extLst>
                  <a:ext uri="{FF2B5EF4-FFF2-40B4-BE49-F238E27FC236}">
                    <a16:creationId xmlns:a16="http://schemas.microsoft.com/office/drawing/2014/main" id="{ADC75790-CDE1-4363-9E14-88C1CE3DBF69}"/>
                  </a:ext>
                </a:extLst>
              </p:cNvPr>
              <p:cNvSpPr txBox="1">
                <a:spLocks noRot="1" noChangeAspect="1" noMove="1" noResize="1" noEditPoints="1" noAdjustHandles="1" noChangeArrowheads="1" noChangeShapeType="1" noTextEdit="1"/>
              </p:cNvSpPr>
              <p:nvPr/>
            </p:nvSpPr>
            <p:spPr>
              <a:xfrm>
                <a:off x="5105398" y="1325193"/>
                <a:ext cx="1062037" cy="610232"/>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A6148E1-6B95-45DB-A7A9-0DD6F2433509}"/>
                  </a:ext>
                </a:extLst>
              </p:cNvPr>
              <p:cNvSpPr txBox="1"/>
              <p:nvPr/>
            </p:nvSpPr>
            <p:spPr>
              <a:xfrm>
                <a:off x="6096000" y="1348821"/>
                <a:ext cx="1062037" cy="5629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ru-RU" smtClean="0">
                          <a:latin typeface="Cambria Math" panose="02040503050406030204" pitchFamily="18" charset="0"/>
                        </a:rPr>
                        <m:t>f</m:t>
                      </m:r>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r>
                            <m:rPr>
                              <m:sty m:val="p"/>
                            </m:rPr>
                            <a:rPr lang="ru-RU" i="0">
                              <a:latin typeface="Cambria Math" panose="02040503050406030204" pitchFamily="18" charset="0"/>
                            </a:rPr>
                            <m:t>v</m:t>
                          </m:r>
                        </m:num>
                        <m:den>
                          <m:r>
                            <m:rPr>
                              <m:sty m:val="p"/>
                            </m:rPr>
                            <a:rPr lang="en-US" b="0" i="0" smtClean="0">
                              <a:latin typeface="Cambria Math" panose="02040503050406030204" pitchFamily="18" charset="0"/>
                            </a:rPr>
                            <m:t>P</m:t>
                          </m:r>
                        </m:den>
                      </m:f>
                    </m:oMath>
                  </m:oMathPara>
                </a14:m>
                <a:endParaRPr lang="ru-RU" dirty="0"/>
              </a:p>
            </p:txBody>
          </p:sp>
        </mc:Choice>
        <mc:Fallback xmlns="">
          <p:sp>
            <p:nvSpPr>
              <p:cNvPr id="21" name="TextBox 20">
                <a:extLst>
                  <a:ext uri="{FF2B5EF4-FFF2-40B4-BE49-F238E27FC236}">
                    <a16:creationId xmlns:a16="http://schemas.microsoft.com/office/drawing/2014/main" id="{0A6148E1-6B95-45DB-A7A9-0DD6F2433509}"/>
                  </a:ext>
                </a:extLst>
              </p:cNvPr>
              <p:cNvSpPr txBox="1">
                <a:spLocks noRot="1" noChangeAspect="1" noMove="1" noResize="1" noEditPoints="1" noAdjustHandles="1" noChangeArrowheads="1" noChangeShapeType="1" noTextEdit="1"/>
              </p:cNvSpPr>
              <p:nvPr/>
            </p:nvSpPr>
            <p:spPr>
              <a:xfrm>
                <a:off x="6096000" y="1348821"/>
                <a:ext cx="1062037" cy="562975"/>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DCBF4EC-BE19-44BD-A6E3-26350BAB6A7B}"/>
                  </a:ext>
                </a:extLst>
              </p:cNvPr>
              <p:cNvSpPr txBox="1"/>
              <p:nvPr/>
            </p:nvSpPr>
            <p:spPr>
              <a:xfrm>
                <a:off x="7829549" y="1279220"/>
                <a:ext cx="2981323" cy="6562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mtClean="0">
                          <a:latin typeface="Cambria Math" panose="02040503050406030204" pitchFamily="18" charset="0"/>
                        </a:rPr>
                        <m:t>∆</m:t>
                      </m:r>
                      <m:r>
                        <m:rPr>
                          <m:sty m:val="p"/>
                        </m:rPr>
                        <a:rPr lang="ru-RU" i="0">
                          <a:latin typeface="Cambria Math" panose="02040503050406030204" pitchFamily="18" charset="0"/>
                        </a:rPr>
                        <m:t>E</m:t>
                      </m:r>
                      <m:r>
                        <a:rPr lang="ru-RU" i="0">
                          <a:latin typeface="Cambria Math" panose="02040503050406030204" pitchFamily="18" charset="0"/>
                        </a:rPr>
                        <m:t>=</m:t>
                      </m:r>
                      <m:r>
                        <m:rPr>
                          <m:sty m:val="p"/>
                        </m:rPr>
                        <a:rPr lang="ru-RU" i="0">
                          <a:latin typeface="Cambria Math" panose="02040503050406030204" pitchFamily="18" charset="0"/>
                        </a:rPr>
                        <m:t>n</m:t>
                      </m:r>
                      <m:f>
                        <m:fPr>
                          <m:ctrlPr>
                            <a:rPr lang="ru-RU" i="1">
                              <a:solidFill>
                                <a:srgbClr val="836967"/>
                              </a:solidFill>
                              <a:latin typeface="Cambria Math" panose="02040503050406030204" pitchFamily="18" charset="0"/>
                            </a:rPr>
                          </m:ctrlPr>
                        </m:fPr>
                        <m:num>
                          <m:r>
                            <m:rPr>
                              <m:sty m:val="p"/>
                            </m:rPr>
                            <a:rPr lang="ru-RU" i="0">
                              <a:latin typeface="Cambria Math" panose="02040503050406030204" pitchFamily="18" charset="0"/>
                            </a:rPr>
                            <m:t>Z</m:t>
                          </m:r>
                        </m:num>
                        <m:den>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A</m:t>
                              </m:r>
                            </m:e>
                            <m:sub>
                              <m:r>
                                <m:rPr>
                                  <m:sty m:val="p"/>
                                </m:rPr>
                                <a:rPr lang="ru-RU" i="0">
                                  <a:latin typeface="Cambria Math" panose="02040503050406030204" pitchFamily="18" charset="0"/>
                                </a:rPr>
                                <m:t>m</m:t>
                              </m:r>
                            </m:sub>
                          </m:sSub>
                        </m:den>
                      </m:f>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V</m:t>
                          </m:r>
                        </m:e>
                        <m:sub>
                          <m:r>
                            <m:rPr>
                              <m:sty m:val="p"/>
                            </m:rPr>
                            <a:rPr lang="ru-RU" i="0">
                              <a:latin typeface="Cambria Math" panose="02040503050406030204" pitchFamily="18" charset="0"/>
                            </a:rPr>
                            <m:t>acc</m:t>
                          </m:r>
                        </m:sub>
                      </m:sSub>
                      <m:d>
                        <m:dPr>
                          <m:ctrlPr>
                            <a:rPr lang="ru-RU" i="1">
                              <a:latin typeface="Cambria Math" panose="02040503050406030204" pitchFamily="18" charset="0"/>
                            </a:rPr>
                          </m:ctrlPr>
                        </m:dPr>
                        <m:e>
                          <m:r>
                            <m:rPr>
                              <m:sty m:val="p"/>
                            </m:rPr>
                            <a:rPr lang="ru-RU" i="0">
                              <a:latin typeface="Cambria Math" panose="02040503050406030204" pitchFamily="18" charset="0"/>
                            </a:rPr>
                            <m:t>t</m:t>
                          </m:r>
                        </m:e>
                      </m:d>
                      <m:r>
                        <m:rPr>
                          <m:sty m:val="p"/>
                        </m:rPr>
                        <a:rPr lang="ru-RU" i="0">
                          <a:latin typeface="Cambria Math" panose="02040503050406030204" pitchFamily="18" charset="0"/>
                        </a:rPr>
                        <m:t>sinφ</m:t>
                      </m:r>
                    </m:oMath>
                  </m:oMathPara>
                </a14:m>
                <a:endParaRPr lang="ru-RU" dirty="0"/>
              </a:p>
            </p:txBody>
          </p:sp>
        </mc:Choice>
        <mc:Fallback xmlns="">
          <p:sp>
            <p:nvSpPr>
              <p:cNvPr id="23" name="TextBox 22">
                <a:extLst>
                  <a:ext uri="{FF2B5EF4-FFF2-40B4-BE49-F238E27FC236}">
                    <a16:creationId xmlns:a16="http://schemas.microsoft.com/office/drawing/2014/main" id="{7DCBF4EC-BE19-44BD-A6E3-26350BAB6A7B}"/>
                  </a:ext>
                </a:extLst>
              </p:cNvPr>
              <p:cNvSpPr txBox="1">
                <a:spLocks noRot="1" noChangeAspect="1" noMove="1" noResize="1" noEditPoints="1" noAdjustHandles="1" noChangeArrowheads="1" noChangeShapeType="1" noTextEdit="1"/>
              </p:cNvSpPr>
              <p:nvPr/>
            </p:nvSpPr>
            <p:spPr>
              <a:xfrm>
                <a:off x="7829549" y="1279220"/>
                <a:ext cx="2981323" cy="656205"/>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023F9DC-51BA-48B8-87A1-216EF2FA9790}"/>
                  </a:ext>
                </a:extLst>
              </p:cNvPr>
              <p:cNvSpPr txBox="1"/>
              <p:nvPr/>
            </p:nvSpPr>
            <p:spPr>
              <a:xfrm>
                <a:off x="2719385" y="3429000"/>
                <a:ext cx="6896100" cy="10429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ru-RU" smtClean="0">
                          <a:latin typeface="Cambria Math" panose="02040503050406030204" pitchFamily="18" charset="0"/>
                        </a:rPr>
                        <m:t>f</m:t>
                      </m:r>
                      <m:d>
                        <m:dPr>
                          <m:ctrlPr>
                            <a:rPr lang="ru-RU" i="1">
                              <a:solidFill>
                                <a:srgbClr val="836967"/>
                              </a:solidFill>
                              <a:latin typeface="Cambria Math" panose="02040503050406030204" pitchFamily="18" charset="0"/>
                            </a:rPr>
                          </m:ctrlPr>
                        </m:dPr>
                        <m:e>
                          <m:r>
                            <m:rPr>
                              <m:sty m:val="p"/>
                            </m:rPr>
                            <a:rPr lang="ru-RU" i="0">
                              <a:latin typeface="Cambria Math" panose="02040503050406030204" pitchFamily="18" charset="0"/>
                            </a:rPr>
                            <m:t>sinφ</m:t>
                          </m:r>
                          <m:r>
                            <a:rPr lang="ru-RU" i="0">
                              <a:latin typeface="Cambria Math" panose="02040503050406030204" pitchFamily="18" charset="0"/>
                            </a:rPr>
                            <m:t>,</m:t>
                          </m:r>
                          <m:r>
                            <m:rPr>
                              <m:sty m:val="p"/>
                            </m:rPr>
                            <a:rPr lang="ru-RU" i="0">
                              <a:latin typeface="Cambria Math" panose="02040503050406030204" pitchFamily="18" charset="0"/>
                            </a:rPr>
                            <m:t>γ</m:t>
                          </m:r>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V</m:t>
                              </m:r>
                            </m:e>
                            <m:sub>
                              <m:r>
                                <m:rPr>
                                  <m:sty m:val="p"/>
                                </m:rPr>
                                <a:rPr lang="ru-RU" i="0">
                                  <a:latin typeface="Cambria Math" panose="02040503050406030204" pitchFamily="18" charset="0"/>
                                </a:rPr>
                                <m:t>rf</m:t>
                              </m:r>
                            </m:sub>
                          </m:sSub>
                          <m:r>
                            <a:rPr lang="ru-RU" i="0">
                              <a:latin typeface="Cambria Math" panose="02040503050406030204" pitchFamily="18" charset="0"/>
                            </a:rPr>
                            <m:t>,</m:t>
                          </m:r>
                          <m:r>
                            <m:rPr>
                              <m:sty m:val="p"/>
                            </m:rPr>
                            <a:rPr lang="ru-RU" i="0">
                              <a:latin typeface="Cambria Math" panose="02040503050406030204" pitchFamily="18" charset="0"/>
                            </a:rPr>
                            <m:t>ε</m:t>
                          </m:r>
                        </m:e>
                      </m:d>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r>
                            <a:rPr lang="ru-RU" i="0">
                              <a:latin typeface="Cambria Math" panose="02040503050406030204" pitchFamily="18" charset="0"/>
                            </a:rPr>
                            <m:t>8</m:t>
                          </m:r>
                        </m:num>
                        <m:den>
                          <m:r>
                            <m:rPr>
                              <m:sty m:val="p"/>
                            </m:rPr>
                            <a:rPr lang="ru-RU" i="0">
                              <a:latin typeface="Cambria Math" panose="02040503050406030204" pitchFamily="18" charset="0"/>
                            </a:rPr>
                            <m:t>π</m:t>
                          </m:r>
                        </m:den>
                      </m:f>
                      <m:f>
                        <m:fPr>
                          <m:ctrlPr>
                            <a:rPr lang="ru-RU" i="1">
                              <a:solidFill>
                                <a:srgbClr val="836967"/>
                              </a:solidFill>
                              <a:latin typeface="Cambria Math" panose="02040503050406030204" pitchFamily="18" charset="0"/>
                            </a:rPr>
                          </m:ctrlPr>
                        </m:fPr>
                        <m:num>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E</m:t>
                              </m:r>
                            </m:e>
                            <m:sub>
                              <m:r>
                                <m:rPr>
                                  <m:sty m:val="p"/>
                                </m:rPr>
                                <a:rPr lang="ru-RU" i="0">
                                  <a:latin typeface="Cambria Math" panose="02040503050406030204" pitchFamily="18" charset="0"/>
                                </a:rPr>
                                <m:t>m</m:t>
                              </m:r>
                              <m:r>
                                <a:rPr lang="ru-RU" i="0">
                                  <a:latin typeface="Cambria Math" panose="02040503050406030204" pitchFamily="18" charset="0"/>
                                </a:rPr>
                                <m:t> </m:t>
                              </m:r>
                            </m:sub>
                          </m:sSub>
                          <m:r>
                            <m:rPr>
                              <m:sty m:val="p"/>
                            </m:rPr>
                            <a:rPr lang="ru-RU" i="0">
                              <a:latin typeface="Cambria Math" panose="02040503050406030204" pitchFamily="18" charset="0"/>
                            </a:rPr>
                            <m:t>P</m:t>
                          </m:r>
                        </m:num>
                        <m:den>
                          <m:r>
                            <m:rPr>
                              <m:sty m:val="p"/>
                            </m:rPr>
                            <a:rPr lang="ru-RU" i="0">
                              <a:latin typeface="Cambria Math" panose="02040503050406030204" pitchFamily="18" charset="0"/>
                            </a:rPr>
                            <m:t>c</m:t>
                          </m:r>
                        </m:den>
                      </m:f>
                      <m:rad>
                        <m:radPr>
                          <m:degHide m:val="on"/>
                          <m:ctrlPr>
                            <a:rPr lang="ru-RU" i="1">
                              <a:solidFill>
                                <a:srgbClr val="836967"/>
                              </a:solidFill>
                              <a:latin typeface="Cambria Math" panose="02040503050406030204" pitchFamily="18" charset="0"/>
                            </a:rPr>
                          </m:ctrlPr>
                        </m:radPr>
                        <m:deg/>
                        <m:e>
                          <m:f>
                            <m:fPr>
                              <m:ctrlPr>
                                <a:rPr lang="ru-RU" i="1">
                                  <a:solidFill>
                                    <a:srgbClr val="836967"/>
                                  </a:solidFill>
                                  <a:latin typeface="Cambria Math" panose="02040503050406030204" pitchFamily="18" charset="0"/>
                                </a:rPr>
                              </m:ctrlPr>
                            </m:fPr>
                            <m:num>
                              <m:r>
                                <m:rPr>
                                  <m:sty m:val="p"/>
                                </m:rPr>
                                <a:rPr lang="ru-RU" i="0">
                                  <a:latin typeface="Cambria Math" panose="02040503050406030204" pitchFamily="18" charset="0"/>
                                </a:rPr>
                                <m:t>Z</m:t>
                              </m:r>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V</m:t>
                                  </m:r>
                                </m:e>
                                <m:sub>
                                  <m:r>
                                    <m:rPr>
                                      <m:sty m:val="p"/>
                                    </m:rPr>
                                    <a:rPr lang="ru-RU" i="0">
                                      <a:latin typeface="Cambria Math" panose="02040503050406030204" pitchFamily="18" charset="0"/>
                                    </a:rPr>
                                    <m:t>rf</m:t>
                                  </m:r>
                                </m:sub>
                              </m:sSub>
                              <m:r>
                                <m:rPr>
                                  <m:sty m:val="p"/>
                                </m:rPr>
                                <a:rPr lang="ru-RU" i="0">
                                  <a:latin typeface="Cambria Math" panose="02040503050406030204" pitchFamily="18" charset="0"/>
                                </a:rPr>
                                <m:t>γ</m:t>
                              </m:r>
                            </m:num>
                            <m:den>
                              <m:r>
                                <a:rPr lang="ru-RU" i="0">
                                  <a:latin typeface="Cambria Math" panose="02040503050406030204" pitchFamily="18" charset="0"/>
                                </a:rPr>
                                <m:t>2</m:t>
                              </m:r>
                              <m:r>
                                <m:rPr>
                                  <m:sty m:val="p"/>
                                </m:rPr>
                                <a:rPr lang="ru-RU" i="0">
                                  <a:latin typeface="Cambria Math" panose="02040503050406030204" pitchFamily="18" charset="0"/>
                                </a:rPr>
                                <m:t>π</m:t>
                              </m:r>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A</m:t>
                                  </m:r>
                                </m:e>
                                <m:sub>
                                  <m:r>
                                    <m:rPr>
                                      <m:sty m:val="p"/>
                                    </m:rPr>
                                    <a:rPr lang="ru-RU" i="0">
                                      <a:latin typeface="Cambria Math" panose="02040503050406030204" pitchFamily="18" charset="0"/>
                                    </a:rPr>
                                    <m:t>m</m:t>
                                  </m:r>
                                </m:sub>
                              </m:sSub>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q</m:t>
                                  </m:r>
                                </m:e>
                                <m:sub>
                                  <m:r>
                                    <m:rPr>
                                      <m:sty m:val="p"/>
                                    </m:rPr>
                                    <a:rPr lang="ru-RU" i="0">
                                      <a:latin typeface="Cambria Math" panose="02040503050406030204" pitchFamily="18" charset="0"/>
                                    </a:rPr>
                                    <m:t>rf</m:t>
                                  </m:r>
                                </m:sub>
                              </m:sSub>
                              <m:d>
                                <m:dPr>
                                  <m:begChr m:val="|"/>
                                  <m:endChr m:val="|"/>
                                  <m:ctrlPr>
                                    <a:rPr lang="ru-RU" i="1">
                                      <a:solidFill>
                                        <a:srgbClr val="836967"/>
                                      </a:solidFill>
                                      <a:latin typeface="Cambria Math" panose="02040503050406030204" pitchFamily="18" charset="0"/>
                                    </a:rPr>
                                  </m:ctrlPr>
                                </m:dPr>
                                <m:e>
                                  <m:r>
                                    <m:rPr>
                                      <m:sty m:val="p"/>
                                    </m:rPr>
                                    <a:rPr lang="ru-RU" i="0">
                                      <a:latin typeface="Cambria Math" panose="02040503050406030204" pitchFamily="18" charset="0"/>
                                    </a:rPr>
                                    <m:t>η</m:t>
                                  </m:r>
                                </m:e>
                              </m:d>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E</m:t>
                                  </m:r>
                                </m:e>
                                <m:sub>
                                  <m:r>
                                    <m:rPr>
                                      <m:sty m:val="p"/>
                                    </m:rPr>
                                    <a:rPr lang="ru-RU" i="0">
                                      <a:latin typeface="Cambria Math" panose="02040503050406030204" pitchFamily="18" charset="0"/>
                                    </a:rPr>
                                    <m:t>m</m:t>
                                  </m:r>
                                </m:sub>
                              </m:sSub>
                            </m:den>
                          </m:f>
                        </m:e>
                      </m:rad>
                      <m:f>
                        <m:fPr>
                          <m:ctrlPr>
                            <a:rPr lang="ru-RU" i="1">
                              <a:solidFill>
                                <a:srgbClr val="836967"/>
                              </a:solidFill>
                              <a:latin typeface="Cambria Math" panose="02040503050406030204" pitchFamily="18" charset="0"/>
                            </a:rPr>
                          </m:ctrlPr>
                        </m:fPr>
                        <m:num>
                          <m:r>
                            <a:rPr lang="ru-RU" i="0">
                              <a:latin typeface="Cambria Math" panose="02040503050406030204" pitchFamily="18" charset="0"/>
                            </a:rPr>
                            <m:t>1−</m:t>
                          </m:r>
                          <m:r>
                            <m:rPr>
                              <m:sty m:val="p"/>
                            </m:rPr>
                            <a:rPr lang="ru-RU" i="0">
                              <a:latin typeface="Cambria Math" panose="02040503050406030204" pitchFamily="18" charset="0"/>
                            </a:rPr>
                            <m:t>sinφ</m:t>
                          </m:r>
                        </m:num>
                        <m:den>
                          <m:sSup>
                            <m:sSupPr>
                              <m:ctrlPr>
                                <a:rPr lang="ru-RU" i="1">
                                  <a:solidFill>
                                    <a:srgbClr val="836967"/>
                                  </a:solidFill>
                                  <a:latin typeface="Cambria Math" panose="02040503050406030204" pitchFamily="18" charset="0"/>
                                </a:rPr>
                              </m:ctrlPr>
                            </m:sSupPr>
                            <m:e>
                              <m:d>
                                <m:dPr>
                                  <m:ctrlPr>
                                    <a:rPr lang="ru-RU" i="1">
                                      <a:solidFill>
                                        <a:srgbClr val="836967"/>
                                      </a:solidFill>
                                      <a:latin typeface="Cambria Math" panose="02040503050406030204" pitchFamily="18" charset="0"/>
                                    </a:rPr>
                                  </m:ctrlPr>
                                </m:dPr>
                                <m:e>
                                  <m:r>
                                    <a:rPr lang="ru-RU" i="0">
                                      <a:latin typeface="Cambria Math" panose="02040503050406030204" pitchFamily="18" charset="0"/>
                                    </a:rPr>
                                    <m:t>1+</m:t>
                                  </m:r>
                                  <m:f>
                                    <m:fPr>
                                      <m:ctrlPr>
                                        <a:rPr lang="ru-RU" i="1">
                                          <a:solidFill>
                                            <a:srgbClr val="836967"/>
                                          </a:solidFill>
                                          <a:latin typeface="Cambria Math" panose="02040503050406030204" pitchFamily="18" charset="0"/>
                                        </a:rPr>
                                      </m:ctrlPr>
                                    </m:fPr>
                                    <m:num>
                                      <m:r>
                                        <m:rPr>
                                          <m:sty m:val="p"/>
                                        </m:rPr>
                                        <a:rPr lang="ru-RU" i="0">
                                          <a:latin typeface="Cambria Math" panose="02040503050406030204" pitchFamily="18" charset="0"/>
                                        </a:rPr>
                                        <m:t>sinφ</m:t>
                                      </m:r>
                                    </m:num>
                                    <m:den>
                                      <m:r>
                                        <a:rPr lang="ru-RU" i="0">
                                          <a:latin typeface="Cambria Math" panose="02040503050406030204" pitchFamily="18" charset="0"/>
                                        </a:rPr>
                                        <m:t>2</m:t>
                                      </m:r>
                                    </m:den>
                                  </m:f>
                                </m:e>
                              </m:d>
                            </m:e>
                            <m:sup>
                              <m:r>
                                <a:rPr lang="ru-RU" i="0">
                                  <a:latin typeface="Cambria Math" panose="02040503050406030204" pitchFamily="18" charset="0"/>
                                </a:rPr>
                                <m:t>2</m:t>
                              </m:r>
                            </m:sup>
                          </m:sSup>
                        </m:den>
                      </m:f>
                      <m:r>
                        <a:rPr lang="ru-RU" i="0">
                          <a:latin typeface="Cambria Math" panose="02040503050406030204" pitchFamily="18" charset="0"/>
                        </a:rPr>
                        <m:t>−</m:t>
                      </m:r>
                      <m:r>
                        <m:rPr>
                          <m:sty m:val="p"/>
                        </m:rPr>
                        <a:rPr lang="ru-RU" i="0">
                          <a:latin typeface="Cambria Math" panose="02040503050406030204" pitchFamily="18" charset="0"/>
                        </a:rPr>
                        <m:t>ε</m:t>
                      </m:r>
                      <m:r>
                        <a:rPr lang="ru-RU" b="0" i="0" smtClean="0">
                          <a:latin typeface="Cambria Math" panose="02040503050406030204" pitchFamily="18" charset="0"/>
                        </a:rPr>
                        <m:t>       (2)</m:t>
                      </m:r>
                      <m:r>
                        <a:rPr lang="ru-RU" i="0">
                          <a:latin typeface="Cambria Math" panose="02040503050406030204" pitchFamily="18" charset="0"/>
                        </a:rPr>
                        <m:t> </m:t>
                      </m:r>
                    </m:oMath>
                  </m:oMathPara>
                </a14:m>
                <a:endParaRPr lang="ru-RU" dirty="0"/>
              </a:p>
            </p:txBody>
          </p:sp>
        </mc:Choice>
        <mc:Fallback xmlns="">
          <p:sp>
            <p:nvSpPr>
              <p:cNvPr id="27" name="TextBox 26">
                <a:extLst>
                  <a:ext uri="{FF2B5EF4-FFF2-40B4-BE49-F238E27FC236}">
                    <a16:creationId xmlns:a16="http://schemas.microsoft.com/office/drawing/2014/main" id="{3023F9DC-51BA-48B8-87A1-216EF2FA9790}"/>
                  </a:ext>
                </a:extLst>
              </p:cNvPr>
              <p:cNvSpPr txBox="1">
                <a:spLocks noRot="1" noChangeAspect="1" noMove="1" noResize="1" noEditPoints="1" noAdjustHandles="1" noChangeArrowheads="1" noChangeShapeType="1" noTextEdit="1"/>
              </p:cNvSpPr>
              <p:nvPr/>
            </p:nvSpPr>
            <p:spPr>
              <a:xfrm>
                <a:off x="2719385" y="3429000"/>
                <a:ext cx="6896100" cy="1042914"/>
              </a:xfrm>
              <a:prstGeom prst="rect">
                <a:avLst/>
              </a:prstGeom>
              <a:blipFill>
                <a:blip r:embed="rId6"/>
                <a:stretch>
                  <a:fillRect/>
                </a:stretch>
              </a:blipFill>
            </p:spPr>
            <p:txBody>
              <a:bodyPr/>
              <a:lstStyle/>
              <a:p>
                <a:r>
                  <a:rPr lang="ru-RU">
                    <a:noFill/>
                  </a:rPr>
                  <a:t> </a:t>
                </a:r>
              </a:p>
            </p:txBody>
          </p:sp>
        </mc:Fallback>
      </mc:AlternateContent>
      <p:cxnSp>
        <p:nvCxnSpPr>
          <p:cNvPr id="29" name="Прямая со стрелкой 28">
            <a:extLst>
              <a:ext uri="{FF2B5EF4-FFF2-40B4-BE49-F238E27FC236}">
                <a16:creationId xmlns:a16="http://schemas.microsoft.com/office/drawing/2014/main" id="{E640AA4A-A8FD-4B08-840A-F57E8B4FC89D}"/>
              </a:ext>
            </a:extLst>
          </p:cNvPr>
          <p:cNvCxnSpPr/>
          <p:nvPr/>
        </p:nvCxnSpPr>
        <p:spPr>
          <a:xfrm>
            <a:off x="4143375" y="1643228"/>
            <a:ext cx="771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id="{753079E8-EE92-4C99-91F1-ED82359728C0}"/>
              </a:ext>
            </a:extLst>
          </p:cNvPr>
          <p:cNvCxnSpPr/>
          <p:nvPr/>
        </p:nvCxnSpPr>
        <p:spPr>
          <a:xfrm>
            <a:off x="7158037" y="1630308"/>
            <a:ext cx="771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ECF1981-4047-4EE2-9CA0-ED1DEEB4B8BD}"/>
              </a:ext>
            </a:extLst>
          </p:cNvPr>
          <p:cNvSpPr txBox="1"/>
          <p:nvPr/>
        </p:nvSpPr>
        <p:spPr>
          <a:xfrm>
            <a:off x="409575" y="2038817"/>
            <a:ext cx="11172825" cy="1200329"/>
          </a:xfrm>
          <a:prstGeom prst="rect">
            <a:avLst/>
          </a:prstGeom>
          <a:noFill/>
        </p:spPr>
        <p:txBody>
          <a:bodyPr wrap="square">
            <a:spAutoFit/>
          </a:bodyPr>
          <a:lstStyle/>
          <a:p>
            <a:pPr algn="just"/>
            <a:r>
              <a:rPr lang="ru-RU" sz="2400" i="1" dirty="0">
                <a:effectLst/>
              </a:rPr>
              <a:t>	</a:t>
            </a:r>
            <a:r>
              <a:rPr lang="en-US" sz="2400" i="1" dirty="0">
                <a:effectLst/>
              </a:rPr>
              <a:t>To meet the conditions of the maximum acceleration rate the value of the longitudinal acceptance was constancy during acceleration. The value of sinφ was calculated from the function below.</a:t>
            </a:r>
            <a:endParaRPr lang="ru-RU" sz="2400" i="1" dirty="0"/>
          </a:p>
        </p:txBody>
      </p:sp>
      <p:cxnSp>
        <p:nvCxnSpPr>
          <p:cNvPr id="38" name="Прямая со стрелкой 37">
            <a:extLst>
              <a:ext uri="{FF2B5EF4-FFF2-40B4-BE49-F238E27FC236}">
                <a16:creationId xmlns:a16="http://schemas.microsoft.com/office/drawing/2014/main" id="{1839A602-79ED-42CD-A8FE-9B5CB7CB5B36}"/>
              </a:ext>
            </a:extLst>
          </p:cNvPr>
          <p:cNvCxnSpPr>
            <a:cxnSpLocks/>
            <a:stCxn id="27" idx="2"/>
          </p:cNvCxnSpPr>
          <p:nvPr/>
        </p:nvCxnSpPr>
        <p:spPr>
          <a:xfrm flipH="1">
            <a:off x="6167434" y="4471914"/>
            <a:ext cx="1" cy="395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7723480-D610-4590-A0D5-382522C51C68}"/>
                  </a:ext>
                </a:extLst>
              </p:cNvPr>
              <p:cNvSpPr txBox="1"/>
              <p:nvPr/>
            </p:nvSpPr>
            <p:spPr>
              <a:xfrm>
                <a:off x="4812501" y="4950332"/>
                <a:ext cx="2709865"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ru-RU" smtClean="0">
                          <a:latin typeface="Cambria Math" panose="02040503050406030204" pitchFamily="18" charset="0"/>
                        </a:rPr>
                        <m:t>B</m:t>
                      </m:r>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A</m:t>
                              </m:r>
                            </m:e>
                            <m:sub>
                              <m:r>
                                <m:rPr>
                                  <m:sty m:val="p"/>
                                </m:rPr>
                                <a:rPr lang="ru-RU" i="0">
                                  <a:latin typeface="Cambria Math" panose="02040503050406030204" pitchFamily="18" charset="0"/>
                                </a:rPr>
                                <m:t>m</m:t>
                              </m:r>
                            </m:sub>
                          </m:sSub>
                        </m:num>
                        <m:den>
                          <m:r>
                            <m:rPr>
                              <m:sty m:val="p"/>
                            </m:rPr>
                            <a:rPr lang="ru-RU" i="0">
                              <a:latin typeface="Cambria Math" panose="02040503050406030204" pitchFamily="18" charset="0"/>
                            </a:rPr>
                            <m:t>Z</m:t>
                          </m:r>
                        </m:den>
                      </m:f>
                      <m:rad>
                        <m:radPr>
                          <m:degHide m:val="on"/>
                          <m:ctrlPr>
                            <a:rPr lang="ru-RU" i="1">
                              <a:solidFill>
                                <a:srgbClr val="836967"/>
                              </a:solidFill>
                              <a:latin typeface="Cambria Math" panose="02040503050406030204" pitchFamily="18" charset="0"/>
                            </a:rPr>
                          </m:ctrlPr>
                        </m:radPr>
                        <m:deg/>
                        <m:e>
                          <m:f>
                            <m:fPr>
                              <m:ctrlPr>
                                <a:rPr lang="ru-RU" i="1">
                                  <a:solidFill>
                                    <a:srgbClr val="836967"/>
                                  </a:solidFill>
                                  <a:latin typeface="Cambria Math" panose="02040503050406030204" pitchFamily="18" charset="0"/>
                                </a:rPr>
                              </m:ctrlPr>
                            </m:fPr>
                            <m:num>
                              <m:r>
                                <a:rPr lang="ru-RU" i="0">
                                  <a:latin typeface="Cambria Math" panose="02040503050406030204" pitchFamily="18" charset="0"/>
                                </a:rPr>
                                <m:t>2</m:t>
                              </m:r>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E</m:t>
                                  </m:r>
                                </m:e>
                                <m:sub>
                                  <m:r>
                                    <m:rPr>
                                      <m:sty m:val="p"/>
                                    </m:rPr>
                                    <a:rPr lang="en-US" b="0" i="0" smtClean="0">
                                      <a:latin typeface="Cambria Math" panose="02040503050406030204" pitchFamily="18" charset="0"/>
                                    </a:rPr>
                                    <m:t>res</m:t>
                                  </m:r>
                                  <m:r>
                                    <a:rPr lang="en-US" b="0" i="1" smtClean="0">
                                      <a:latin typeface="Cambria Math" panose="02040503050406030204" pitchFamily="18" charset="0"/>
                                    </a:rPr>
                                    <m:t>𝑡</m:t>
                                  </m:r>
                                </m:sub>
                              </m:sSub>
                              <m:r>
                                <m:rPr>
                                  <m:sty m:val="p"/>
                                </m:rPr>
                                <a:rPr lang="ru-RU" i="0">
                                  <a:latin typeface="Cambria Math" panose="02040503050406030204" pitchFamily="18" charset="0"/>
                                </a:rPr>
                                <m:t>E</m:t>
                              </m:r>
                              <m:r>
                                <a:rPr lang="ru-RU" i="0">
                                  <a:latin typeface="Cambria Math" panose="02040503050406030204" pitchFamily="18" charset="0"/>
                                </a:rPr>
                                <m:t>+</m:t>
                              </m:r>
                              <m:sSup>
                                <m:sSupPr>
                                  <m:ctrlPr>
                                    <a:rPr lang="ru-RU" i="1">
                                      <a:solidFill>
                                        <a:srgbClr val="836967"/>
                                      </a:solidFill>
                                      <a:latin typeface="Cambria Math" panose="02040503050406030204" pitchFamily="18" charset="0"/>
                                    </a:rPr>
                                  </m:ctrlPr>
                                </m:sSupPr>
                                <m:e>
                                  <m:r>
                                    <m:rPr>
                                      <m:sty m:val="p"/>
                                    </m:rPr>
                                    <a:rPr lang="ru-RU" i="0">
                                      <a:latin typeface="Cambria Math" panose="02040503050406030204" pitchFamily="18" charset="0"/>
                                    </a:rPr>
                                    <m:t>E</m:t>
                                  </m:r>
                                </m:e>
                                <m:sup>
                                  <m:r>
                                    <a:rPr lang="ru-RU" i="0">
                                      <a:latin typeface="Cambria Math" panose="02040503050406030204" pitchFamily="18" charset="0"/>
                                    </a:rPr>
                                    <m:t>2</m:t>
                                  </m:r>
                                </m:sup>
                              </m:sSup>
                            </m:num>
                            <m:den>
                              <m:sSubSup>
                                <m:sSubSupPr>
                                  <m:ctrlPr>
                                    <a:rPr lang="ru-RU" i="1">
                                      <a:solidFill>
                                        <a:srgbClr val="836967"/>
                                      </a:solidFill>
                                      <a:latin typeface="Cambria Math" panose="02040503050406030204" pitchFamily="18" charset="0"/>
                                    </a:rPr>
                                  </m:ctrlPr>
                                </m:sSubSupPr>
                                <m:e>
                                  <m:r>
                                    <m:rPr>
                                      <m:sty m:val="p"/>
                                    </m:rPr>
                                    <a:rPr lang="ru-RU" i="0">
                                      <a:latin typeface="Cambria Math" panose="02040503050406030204" pitchFamily="18" charset="0"/>
                                    </a:rPr>
                                    <m:t>R</m:t>
                                  </m:r>
                                </m:e>
                                <m:sub>
                                  <m:r>
                                    <m:rPr>
                                      <m:sty m:val="p"/>
                                    </m:rPr>
                                    <a:rPr lang="ru-RU" i="0">
                                      <a:latin typeface="Cambria Math" panose="02040503050406030204" pitchFamily="18" charset="0"/>
                                    </a:rPr>
                                    <m:t>s</m:t>
                                  </m:r>
                                </m:sub>
                                <m:sup>
                                  <m:r>
                                    <a:rPr lang="ru-RU" i="0">
                                      <a:latin typeface="Cambria Math" panose="02040503050406030204" pitchFamily="18" charset="0"/>
                                    </a:rPr>
                                    <m:t>2</m:t>
                                  </m:r>
                                </m:sup>
                              </m:sSubSup>
                              <m:sSup>
                                <m:sSupPr>
                                  <m:ctrlPr>
                                    <a:rPr lang="ru-RU" i="1">
                                      <a:solidFill>
                                        <a:srgbClr val="836967"/>
                                      </a:solidFill>
                                      <a:latin typeface="Cambria Math" panose="02040503050406030204" pitchFamily="18" charset="0"/>
                                    </a:rPr>
                                  </m:ctrlPr>
                                </m:sSupPr>
                                <m:e>
                                  <m:r>
                                    <m:rPr>
                                      <m:sty m:val="p"/>
                                    </m:rPr>
                                    <a:rPr lang="ru-RU" i="0">
                                      <a:latin typeface="Cambria Math" panose="02040503050406030204" pitchFamily="18" charset="0"/>
                                    </a:rPr>
                                    <m:t>c</m:t>
                                  </m:r>
                                </m:e>
                                <m:sup>
                                  <m:r>
                                    <a:rPr lang="ru-RU" i="0">
                                      <a:latin typeface="Cambria Math" panose="02040503050406030204" pitchFamily="18" charset="0"/>
                                    </a:rPr>
                                    <m:t>2</m:t>
                                  </m:r>
                                </m:sup>
                              </m:sSup>
                              <m:r>
                                <a:rPr lang="ru-RU" i="0">
                                  <a:latin typeface="Cambria Math" panose="02040503050406030204" pitchFamily="18" charset="0"/>
                                </a:rPr>
                                <m:t>   </m:t>
                              </m:r>
                            </m:den>
                          </m:f>
                        </m:e>
                      </m:rad>
                    </m:oMath>
                  </m:oMathPara>
                </a14:m>
                <a:endParaRPr lang="ru-RU" dirty="0"/>
              </a:p>
            </p:txBody>
          </p:sp>
        </mc:Choice>
        <mc:Fallback xmlns="">
          <p:sp>
            <p:nvSpPr>
              <p:cNvPr id="40" name="TextBox 39">
                <a:extLst>
                  <a:ext uri="{FF2B5EF4-FFF2-40B4-BE49-F238E27FC236}">
                    <a16:creationId xmlns:a16="http://schemas.microsoft.com/office/drawing/2014/main" id="{C7723480-D610-4590-A0D5-382522C51C68}"/>
                  </a:ext>
                </a:extLst>
              </p:cNvPr>
              <p:cNvSpPr txBox="1">
                <a:spLocks noRot="1" noChangeAspect="1" noMove="1" noResize="1" noEditPoints="1" noAdjustHandles="1" noChangeArrowheads="1" noChangeShapeType="1" noTextEdit="1"/>
              </p:cNvSpPr>
              <p:nvPr/>
            </p:nvSpPr>
            <p:spPr>
              <a:xfrm>
                <a:off x="4812501" y="4950332"/>
                <a:ext cx="2709865" cy="910699"/>
              </a:xfrm>
              <a:prstGeom prst="rect">
                <a:avLst/>
              </a:prstGeom>
              <a:blipFill>
                <a:blip r:embed="rId7"/>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24642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199CE13-DA6F-4A35-B090-5176FF7724B9}"/>
              </a:ext>
            </a:extLst>
          </p:cNvPr>
          <p:cNvPicPr/>
          <p:nvPr/>
        </p:nvPicPr>
        <p:blipFill>
          <a:blip r:embed="rId2"/>
          <a:stretch>
            <a:fillRect/>
          </a:stretch>
        </p:blipFill>
        <p:spPr>
          <a:xfrm>
            <a:off x="344487" y="293370"/>
            <a:ext cx="5940425" cy="2785110"/>
          </a:xfrm>
          <a:prstGeom prst="rect">
            <a:avLst/>
          </a:prstGeom>
          <a:ln>
            <a:solidFill>
              <a:schemeClr val="tx1"/>
            </a:solidFill>
          </a:ln>
        </p:spPr>
      </p:pic>
      <p:pic>
        <p:nvPicPr>
          <p:cNvPr id="5" name="Рисунок 4">
            <a:extLst>
              <a:ext uri="{FF2B5EF4-FFF2-40B4-BE49-F238E27FC236}">
                <a16:creationId xmlns:a16="http://schemas.microsoft.com/office/drawing/2014/main" id="{E0AD21C2-8142-4A53-B7F9-AC04A1C97B42}"/>
              </a:ext>
            </a:extLst>
          </p:cNvPr>
          <p:cNvPicPr/>
          <p:nvPr/>
        </p:nvPicPr>
        <p:blipFill>
          <a:blip r:embed="rId3"/>
          <a:stretch>
            <a:fillRect/>
          </a:stretch>
        </p:blipFill>
        <p:spPr>
          <a:xfrm>
            <a:off x="344487" y="3511550"/>
            <a:ext cx="5940425" cy="2901950"/>
          </a:xfrm>
          <a:prstGeom prst="rect">
            <a:avLst/>
          </a:prstGeom>
          <a:ln>
            <a:solidFill>
              <a:schemeClr val="tx1"/>
            </a:solidFill>
          </a:ln>
        </p:spPr>
      </p:pic>
      <p:sp>
        <p:nvSpPr>
          <p:cNvPr id="7" name="TextBox 6">
            <a:extLst>
              <a:ext uri="{FF2B5EF4-FFF2-40B4-BE49-F238E27FC236}">
                <a16:creationId xmlns:a16="http://schemas.microsoft.com/office/drawing/2014/main" id="{465BCEAC-166F-4B89-AC8B-E7C006767312}"/>
              </a:ext>
            </a:extLst>
          </p:cNvPr>
          <p:cNvSpPr txBox="1"/>
          <p:nvPr/>
        </p:nvSpPr>
        <p:spPr>
          <a:xfrm>
            <a:off x="6694487" y="1020792"/>
            <a:ext cx="4972050" cy="4524315"/>
          </a:xfrm>
          <a:prstGeom prst="rect">
            <a:avLst/>
          </a:prstGeom>
          <a:noFill/>
        </p:spPr>
        <p:txBody>
          <a:bodyPr wrap="square">
            <a:spAutoFit/>
          </a:bodyPr>
          <a:lstStyle/>
          <a:p>
            <a:pPr algn="just"/>
            <a:r>
              <a:rPr lang="en-US" sz="2400" i="1" dirty="0">
                <a:effectLst/>
              </a:rPr>
              <a:t>Thus, based on the algorithm presented above, a program has been developed that generates the following dependencies: </a:t>
            </a:r>
          </a:p>
          <a:p>
            <a:pPr marL="457200" indent="-457200" algn="just">
              <a:buAutoNum type="arabicPeriod"/>
            </a:pPr>
            <a:r>
              <a:rPr lang="en-US" sz="2400" i="1" dirty="0">
                <a:effectLst/>
              </a:rPr>
              <a:t>the magnetic field of time </a:t>
            </a:r>
          </a:p>
          <a:p>
            <a:pPr algn="just"/>
            <a:r>
              <a:rPr lang="en-US" sz="2400" i="1" dirty="0">
                <a:effectLst/>
              </a:rPr>
              <a:t>2. the derivative of the magnetic field from time </a:t>
            </a:r>
          </a:p>
          <a:p>
            <a:pPr algn="just"/>
            <a:r>
              <a:rPr lang="en-US" sz="2400" i="1" dirty="0">
                <a:effectLst/>
              </a:rPr>
              <a:t>3. The value of the synchronous phase sine from time</a:t>
            </a:r>
          </a:p>
          <a:p>
            <a:pPr algn="just"/>
            <a:endParaRPr lang="en-US" sz="2400" i="1" dirty="0"/>
          </a:p>
          <a:p>
            <a:pPr algn="just"/>
            <a:r>
              <a:rPr lang="en-US" sz="2400" i="1" dirty="0">
                <a:effectLst/>
              </a:rPr>
              <a:t>The generated laws of change will be used to set the magnetic field.</a:t>
            </a:r>
            <a:endParaRPr lang="ru-RU" sz="2400" i="1" dirty="0"/>
          </a:p>
        </p:txBody>
      </p:sp>
    </p:spTree>
    <p:extLst>
      <p:ext uri="{BB962C8B-B14F-4D97-AF65-F5344CB8AC3E}">
        <p14:creationId xmlns:p14="http://schemas.microsoft.com/office/powerpoint/2010/main" val="422625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C5AB6-C2F0-481E-B22C-0EF3B5E55516}"/>
              </a:ext>
            </a:extLst>
          </p:cNvPr>
          <p:cNvSpPr txBox="1"/>
          <p:nvPr/>
        </p:nvSpPr>
        <p:spPr>
          <a:xfrm>
            <a:off x="5200650" y="405884"/>
            <a:ext cx="2038350" cy="523220"/>
          </a:xfrm>
          <a:prstGeom prst="rect">
            <a:avLst/>
          </a:prstGeom>
          <a:noFill/>
        </p:spPr>
        <p:txBody>
          <a:bodyPr wrap="square">
            <a:spAutoFit/>
          </a:bodyPr>
          <a:lstStyle/>
          <a:p>
            <a:r>
              <a:rPr lang="en-US" sz="2800" b="1" i="1" dirty="0">
                <a:effectLst/>
              </a:rPr>
              <a:t>Conclusion</a:t>
            </a:r>
            <a:endParaRPr lang="ru-RU" sz="2800" b="1" i="1" dirty="0"/>
          </a:p>
        </p:txBody>
      </p:sp>
      <p:sp>
        <p:nvSpPr>
          <p:cNvPr id="9" name="TextBox 8">
            <a:extLst>
              <a:ext uri="{FF2B5EF4-FFF2-40B4-BE49-F238E27FC236}">
                <a16:creationId xmlns:a16="http://schemas.microsoft.com/office/drawing/2014/main" id="{53845E7D-0332-42CA-80C1-921D9CADDF4B}"/>
              </a:ext>
            </a:extLst>
          </p:cNvPr>
          <p:cNvSpPr txBox="1"/>
          <p:nvPr/>
        </p:nvSpPr>
        <p:spPr>
          <a:xfrm>
            <a:off x="361950" y="1394936"/>
            <a:ext cx="11715750" cy="1569660"/>
          </a:xfrm>
          <a:prstGeom prst="rect">
            <a:avLst/>
          </a:prstGeom>
          <a:noFill/>
        </p:spPr>
        <p:txBody>
          <a:bodyPr wrap="square">
            <a:spAutoFit/>
          </a:bodyPr>
          <a:lstStyle/>
          <a:p>
            <a:pPr algn="just"/>
            <a:r>
              <a:rPr lang="en-US" sz="2400" i="1" dirty="0">
                <a:effectLst/>
              </a:rPr>
              <a:t>	To improve the efficiency of RF systems, an algorithm for matching the accelerating voltage with the growth rate of the magnetic field has been developed. Based on the algorithm, software has been written that transmits the generated dependencies to the control nodes to set the magnetic field.</a:t>
            </a:r>
            <a:endParaRPr lang="ru-RU" sz="2400" i="1" dirty="0"/>
          </a:p>
        </p:txBody>
      </p:sp>
    </p:spTree>
    <p:extLst>
      <p:ext uri="{BB962C8B-B14F-4D97-AF65-F5344CB8AC3E}">
        <p14:creationId xmlns:p14="http://schemas.microsoft.com/office/powerpoint/2010/main" val="4042264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1398E2-D6C6-8E20-33B5-45776B9A6A81}"/>
              </a:ext>
            </a:extLst>
          </p:cNvPr>
          <p:cNvSpPr txBox="1"/>
          <p:nvPr/>
        </p:nvSpPr>
        <p:spPr>
          <a:xfrm>
            <a:off x="4928671" y="327571"/>
            <a:ext cx="2462541" cy="584775"/>
          </a:xfrm>
          <a:prstGeom prst="rect">
            <a:avLst/>
          </a:prstGeom>
          <a:noFill/>
        </p:spPr>
        <p:txBody>
          <a:bodyPr wrap="square">
            <a:spAutoFit/>
          </a:bodyPr>
          <a:lstStyle/>
          <a:p>
            <a:r>
              <a:rPr lang="en-US" sz="3200" b="1" i="1" dirty="0">
                <a:cs typeface="Times New Roman" panose="02020603050405020304" pitchFamily="18" charset="0"/>
              </a:rPr>
              <a:t>Introduction</a:t>
            </a:r>
            <a:endParaRPr lang="ru-RU" sz="3200" b="1" i="1" dirty="0">
              <a:cs typeface="Times New Roman" panose="02020603050405020304" pitchFamily="18" charset="0"/>
            </a:endParaRPr>
          </a:p>
        </p:txBody>
      </p:sp>
      <p:sp>
        <p:nvSpPr>
          <p:cNvPr id="6" name="TextBox 5">
            <a:extLst>
              <a:ext uri="{FF2B5EF4-FFF2-40B4-BE49-F238E27FC236}">
                <a16:creationId xmlns:a16="http://schemas.microsoft.com/office/drawing/2014/main" id="{A2F53937-4D4E-41F3-F5CE-F217B1793635}"/>
              </a:ext>
            </a:extLst>
          </p:cNvPr>
          <p:cNvSpPr txBox="1"/>
          <p:nvPr/>
        </p:nvSpPr>
        <p:spPr>
          <a:xfrm>
            <a:off x="534587" y="1006900"/>
            <a:ext cx="11250707" cy="5106141"/>
          </a:xfrm>
          <a:prstGeom prst="rect">
            <a:avLst/>
          </a:prstGeom>
          <a:noFill/>
        </p:spPr>
        <p:txBody>
          <a:bodyPr wrap="square">
            <a:spAutoFit/>
          </a:bodyPr>
          <a:lstStyle/>
          <a:p>
            <a:pPr algn="just"/>
            <a:r>
              <a:rPr lang="ru-RU" sz="2400" i="1" dirty="0">
                <a:effectLst/>
                <a:ea typeface="Times New Roman" panose="02020603050405020304" pitchFamily="18" charset="0"/>
                <a:cs typeface="Times New Roman" panose="02020603050405020304" pitchFamily="18" charset="0"/>
              </a:rPr>
              <a:t>	</a:t>
            </a:r>
          </a:p>
          <a:p>
            <a:pPr indent="449580" algn="just">
              <a:lnSpc>
                <a:spcPct val="115000"/>
              </a:lnSpc>
              <a:spcAft>
                <a:spcPts val="800"/>
              </a:spcAft>
            </a:pPr>
            <a:r>
              <a:rPr lang="ru-RU" sz="2400" i="1" dirty="0">
                <a:effectLst/>
                <a:ea typeface="Times New Roman" panose="02020603050405020304" pitchFamily="18" charset="0"/>
                <a:cs typeface="Times New Roman" panose="02020603050405020304" pitchFamily="18" charset="0"/>
              </a:rPr>
              <a:t>	</a:t>
            </a:r>
            <a:r>
              <a:rPr lang="en-US" sz="2400" i="1" dirty="0">
                <a:effectLst/>
                <a:ea typeface="Calibri" panose="020F0502020204030204" pitchFamily="34" charset="0"/>
                <a:cs typeface="Times New Roman" panose="02020603050405020304" pitchFamily="18" charset="0"/>
              </a:rPr>
              <a:t>The preparation of the injection complex NICA for injection into the collider requires an increase in the beam intensity at the Nuclotron exit. This will require an optimization of </a:t>
            </a:r>
            <a:r>
              <a:rPr lang="ru-RU" sz="2400" i="1" dirty="0">
                <a:effectLst/>
                <a:ea typeface="Calibri" panose="020F0502020204030204" pitchFamily="34" charset="0"/>
                <a:cs typeface="Times New Roman" panose="02020603050405020304" pitchFamily="18" charset="0"/>
              </a:rPr>
              <a:t>т</a:t>
            </a:r>
            <a:r>
              <a:rPr lang="en-US" sz="2400" i="1" dirty="0">
                <a:effectLst/>
                <a:ea typeface="Calibri" panose="020F0502020204030204" pitchFamily="34" charset="0"/>
                <a:cs typeface="Times New Roman" panose="02020603050405020304" pitchFamily="18" charset="0"/>
              </a:rPr>
              <a:t>any systems of the complex, including a significant losses reduction associated with RF systems.</a:t>
            </a:r>
            <a:endParaRPr lang="ru-RU" sz="2400" i="1" dirty="0">
              <a:effectLst/>
              <a:ea typeface="Calibri" panose="020F0502020204030204" pitchFamily="34" charset="0"/>
              <a:cs typeface="Times New Roman" panose="02020603050405020304" pitchFamily="18" charset="0"/>
            </a:endParaRPr>
          </a:p>
          <a:p>
            <a:pPr indent="449580" algn="just">
              <a:lnSpc>
                <a:spcPct val="107000"/>
              </a:lnSpc>
              <a:spcAft>
                <a:spcPts val="800"/>
              </a:spcAft>
            </a:pPr>
            <a:r>
              <a:rPr lang="en-US" sz="2400" i="1" dirty="0">
                <a:effectLst/>
                <a:ea typeface="Calibri" panose="020F0502020204030204" pitchFamily="34" charset="0"/>
                <a:cs typeface="Times New Roman" panose="02020603050405020304" pitchFamily="18" charset="0"/>
              </a:rPr>
              <a:t>Four commissioning runs were conducted, during which the Booster's accelerating stations worked in accordance with the specification. The experience allows us to choose the optimal strategy for the further development of RF systems. One of the main directions is to minimize losses during acceleration and beam bypasses. The solution of the task requires a matching of the acceleration rate with the capabilities of existing RF systems.</a:t>
            </a:r>
            <a:endParaRPr lang="ru-RU" sz="2400" i="1" dirty="0">
              <a:effectLst/>
              <a:ea typeface="Calibri" panose="020F0502020204030204" pitchFamily="34" charset="0"/>
              <a:cs typeface="Times New Roman" panose="02020603050405020304" pitchFamily="18" charset="0"/>
            </a:endParaRPr>
          </a:p>
          <a:p>
            <a:pPr algn="just"/>
            <a:endParaRPr lang="ru-RU" sz="2400" i="1" dirty="0"/>
          </a:p>
        </p:txBody>
      </p:sp>
    </p:spTree>
    <p:extLst>
      <p:ext uri="{BB962C8B-B14F-4D97-AF65-F5344CB8AC3E}">
        <p14:creationId xmlns:p14="http://schemas.microsoft.com/office/powerpoint/2010/main" val="385282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4D14CC-992E-4E86-9E14-2F206635506E}"/>
              </a:ext>
            </a:extLst>
          </p:cNvPr>
          <p:cNvSpPr txBox="1"/>
          <p:nvPr/>
        </p:nvSpPr>
        <p:spPr>
          <a:xfrm>
            <a:off x="826884" y="428178"/>
            <a:ext cx="10538232" cy="6001643"/>
          </a:xfrm>
          <a:prstGeom prst="rect">
            <a:avLst/>
          </a:prstGeom>
          <a:noFill/>
        </p:spPr>
        <p:txBody>
          <a:bodyPr wrap="square">
            <a:spAutoFit/>
          </a:bodyPr>
          <a:lstStyle/>
          <a:p>
            <a:pPr algn="just"/>
            <a:r>
              <a:rPr lang="en-US" sz="2400" i="1" dirty="0">
                <a:effectLst/>
                <a:cs typeface="Times New Roman" panose="02020603050405020304" pitchFamily="18" charset="0"/>
              </a:rPr>
              <a:t>The acceleration algorithm in the previously conducted commissioning sessions consisted of the following steps: </a:t>
            </a:r>
          </a:p>
          <a:p>
            <a:pPr algn="just"/>
            <a:endParaRPr lang="en-US" sz="2400" i="1" dirty="0">
              <a:effectLst/>
              <a:cs typeface="Times New Roman" panose="02020603050405020304" pitchFamily="18" charset="0"/>
            </a:endParaRPr>
          </a:p>
          <a:p>
            <a:pPr algn="just"/>
            <a:r>
              <a:rPr lang="en-US" sz="2400" i="1" dirty="0">
                <a:effectLst/>
                <a:cs typeface="Times New Roman" panose="02020603050405020304" pitchFamily="18" charset="0"/>
              </a:rPr>
              <a:t>	1. A beam of ions with a kinetic energy of 3.2 MeV/n  injected into the Booster in a constant magnetic field. The accelerating voltage is off. </a:t>
            </a:r>
          </a:p>
          <a:p>
            <a:pPr algn="just"/>
            <a:r>
              <a:rPr lang="en-US" sz="2400" i="1" dirty="0">
                <a:cs typeface="Times New Roman" panose="02020603050405020304" pitchFamily="18" charset="0"/>
              </a:rPr>
              <a:t>	</a:t>
            </a:r>
            <a:r>
              <a:rPr lang="en-US" sz="2400" i="1" dirty="0">
                <a:effectLst/>
                <a:cs typeface="Times New Roman" panose="02020603050405020304" pitchFamily="18" charset="0"/>
              </a:rPr>
              <a:t>2. After the beam is ungrouped, the accelerating voltage turns on at the 5th harmonic and increases adiabatically causing the beam to be grouped. </a:t>
            </a:r>
          </a:p>
          <a:p>
            <a:pPr algn="just"/>
            <a:r>
              <a:rPr lang="en-US" sz="2400" i="1" dirty="0">
                <a:cs typeface="Times New Roman" panose="02020603050405020304" pitchFamily="18" charset="0"/>
              </a:rPr>
              <a:t>	</a:t>
            </a:r>
            <a:r>
              <a:rPr lang="en-US" sz="2400" i="1" dirty="0">
                <a:effectLst/>
                <a:cs typeface="Times New Roman" panose="02020603050405020304" pitchFamily="18" charset="0"/>
              </a:rPr>
              <a:t>3. The magnetic field increases in accordance with the specified program, turning into a linear increase in the magnitude of the field. The amplitude of the accelerating voltage begins to change in accordance with the dependencies determined in advance, and the beam accelerates. </a:t>
            </a:r>
          </a:p>
          <a:p>
            <a:pPr algn="just"/>
            <a:r>
              <a:rPr lang="en-US" sz="2400" i="1" dirty="0">
                <a:cs typeface="Times New Roman" panose="02020603050405020304" pitchFamily="18" charset="0"/>
              </a:rPr>
              <a:t>	</a:t>
            </a:r>
            <a:r>
              <a:rPr lang="en-US" sz="2400" i="1" dirty="0">
                <a:effectLst/>
                <a:cs typeface="Times New Roman" panose="02020603050405020304" pitchFamily="18" charset="0"/>
              </a:rPr>
              <a:t>4. When the intermediate "table" of the magnetic field corresponding to the energy of 65 MeV/n is reached, the accelerating voltage is adiabatically switched off, and the beam is ungrouped. At the end of the "table", the beam is grouped again, but now at the first harmonic and accelerated to the energy of transfer to the Nuclotron.</a:t>
            </a:r>
            <a:endParaRPr lang="ru-RU" sz="2400" i="1" dirty="0">
              <a:cs typeface="Times New Roman" panose="02020603050405020304" pitchFamily="18" charset="0"/>
            </a:endParaRPr>
          </a:p>
        </p:txBody>
      </p:sp>
    </p:spTree>
    <p:extLst>
      <p:ext uri="{BB962C8B-B14F-4D97-AF65-F5344CB8AC3E}">
        <p14:creationId xmlns:p14="http://schemas.microsoft.com/office/powerpoint/2010/main" val="51655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FD960B0-0270-3948-2A49-1E41BE9971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3612" y="1166969"/>
            <a:ext cx="10264775" cy="4524061"/>
          </a:xfrm>
          <a:prstGeom prst="rect">
            <a:avLst/>
          </a:prstGeom>
          <a:noFill/>
          <a:ln w="12700">
            <a:solidFill>
              <a:srgbClr val="000000"/>
            </a:solidFill>
          </a:ln>
        </p:spPr>
      </p:pic>
      <p:sp>
        <p:nvSpPr>
          <p:cNvPr id="4" name="TextBox 3">
            <a:extLst>
              <a:ext uri="{FF2B5EF4-FFF2-40B4-BE49-F238E27FC236}">
                <a16:creationId xmlns:a16="http://schemas.microsoft.com/office/drawing/2014/main" id="{31901891-70AE-7646-4722-7FB44EF9BC7B}"/>
              </a:ext>
            </a:extLst>
          </p:cNvPr>
          <p:cNvSpPr txBox="1"/>
          <p:nvPr/>
        </p:nvSpPr>
        <p:spPr>
          <a:xfrm>
            <a:off x="228599" y="368940"/>
            <a:ext cx="11734800" cy="492122"/>
          </a:xfrm>
          <a:prstGeom prst="rect">
            <a:avLst/>
          </a:prstGeom>
          <a:noFill/>
        </p:spPr>
        <p:txBody>
          <a:bodyPr wrap="square">
            <a:spAutoFit/>
          </a:bodyPr>
          <a:lstStyle/>
          <a:p>
            <a:pPr marL="450850" algn="just">
              <a:lnSpc>
                <a:spcPct val="115000"/>
              </a:lnSpc>
              <a:spcAft>
                <a:spcPts val="800"/>
              </a:spcAft>
            </a:pPr>
            <a:r>
              <a:rPr lang="ru-RU" sz="2400" dirty="0">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The law of variation of the amplitude of the accelerating voltage across the gap</a:t>
            </a:r>
            <a:endParaRPr lang="ru-RU" sz="2400" dirty="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FBFA052-6C42-8306-4FE8-357BDA2FB99A}"/>
              </a:ext>
            </a:extLst>
          </p:cNvPr>
          <p:cNvSpPr txBox="1"/>
          <p:nvPr/>
        </p:nvSpPr>
        <p:spPr>
          <a:xfrm>
            <a:off x="1712612" y="5801669"/>
            <a:ext cx="8766773" cy="968278"/>
          </a:xfrm>
          <a:prstGeom prst="rect">
            <a:avLst/>
          </a:prstGeom>
          <a:noFill/>
        </p:spPr>
        <p:txBody>
          <a:bodyPr wrap="square">
            <a:spAutoFit/>
          </a:bodyPr>
          <a:lstStyle/>
          <a:p>
            <a:pPr algn="ctr">
              <a:lnSpc>
                <a:spcPct val="107000"/>
              </a:lnSpc>
              <a:spcAft>
                <a:spcPts val="800"/>
              </a:spcAft>
            </a:pPr>
            <a:r>
              <a:rPr lang="en-US" i="1" dirty="0">
                <a:effectLst/>
                <a:cs typeface="Times New Roman" panose="02020603050405020304" pitchFamily="18" charset="0"/>
              </a:rPr>
              <a:t>Fig.1. Time dependence of the accelerating voltage, the derivative of the magnetic field and the beam transverse position sensor. The price of dividing along the time axis is 200 </a:t>
            </a:r>
            <a:r>
              <a:rPr lang="en-US" i="1" dirty="0" err="1">
                <a:effectLst/>
                <a:cs typeface="Times New Roman" panose="02020603050405020304" pitchFamily="18" charset="0"/>
              </a:rPr>
              <a:t>ms.</a:t>
            </a:r>
            <a:r>
              <a:rPr lang="en-US" i="1" dirty="0">
                <a:effectLst/>
                <a:cs typeface="Times New Roman" panose="02020603050405020304" pitchFamily="18" charset="0"/>
              </a:rPr>
              <a:t> Vertically - Volts</a:t>
            </a:r>
            <a:endParaRPr lang="ru-RU" sz="16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46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753864-9B9F-401F-B894-3ADC100700E0}"/>
              </a:ext>
            </a:extLst>
          </p:cNvPr>
          <p:cNvSpPr txBox="1"/>
          <p:nvPr/>
        </p:nvSpPr>
        <p:spPr>
          <a:xfrm>
            <a:off x="72151" y="479290"/>
            <a:ext cx="11808591" cy="1938992"/>
          </a:xfrm>
          <a:prstGeom prst="rect">
            <a:avLst/>
          </a:prstGeom>
          <a:noFill/>
        </p:spPr>
        <p:txBody>
          <a:bodyPr wrap="square">
            <a:spAutoFit/>
          </a:bodyPr>
          <a:lstStyle/>
          <a:p>
            <a:pPr algn="just"/>
            <a:r>
              <a:rPr lang="en-US" sz="2400" dirty="0">
                <a:effectLst/>
                <a:latin typeface="Times New Roman" panose="02020603050405020304" pitchFamily="18" charset="0"/>
                <a:cs typeface="Times New Roman" panose="02020603050405020304" pitchFamily="18" charset="0"/>
              </a:rPr>
              <a:t>	The operation of Booster acceleration stations according to the above was accompanied by particle losses during the transition from the "table" to the growing magnetic field, which amounted to up to 25% of the initial intensity. The most likely cause of the losses is a decrease in the longitudinal acceptance due to the non-optimal law of increasing the voltage amplitude during the transition to beam acceleration.</a:t>
            </a:r>
            <a:endParaRPr lang="ru-RU" sz="24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C2A32635-EA5C-4807-B0C5-3064BB547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17" y="2807604"/>
            <a:ext cx="5707339" cy="2858520"/>
          </a:xfrm>
          <a:prstGeom prst="rect">
            <a:avLst/>
          </a:prstGeom>
          <a:ln w="12700">
            <a:solidFill>
              <a:schemeClr val="tx1">
                <a:lumMod val="95000"/>
                <a:lumOff val="5000"/>
              </a:schemeClr>
            </a:solidFill>
          </a:ln>
        </p:spPr>
      </p:pic>
      <p:pic>
        <p:nvPicPr>
          <p:cNvPr id="11" name="Рисунок 10">
            <a:extLst>
              <a:ext uri="{FF2B5EF4-FFF2-40B4-BE49-F238E27FC236}">
                <a16:creationId xmlns:a16="http://schemas.microsoft.com/office/drawing/2014/main" id="{6D741A3C-3D95-4CAD-B753-B73E8D370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254" y="2807604"/>
            <a:ext cx="6172302" cy="2858520"/>
          </a:xfrm>
          <a:prstGeom prst="rect">
            <a:avLst/>
          </a:prstGeom>
          <a:ln w="12700">
            <a:solidFill>
              <a:schemeClr val="tx1">
                <a:lumMod val="95000"/>
                <a:lumOff val="5000"/>
              </a:schemeClr>
            </a:solidFill>
          </a:ln>
        </p:spPr>
      </p:pic>
      <p:sp>
        <p:nvSpPr>
          <p:cNvPr id="13" name="TextBox 12">
            <a:extLst>
              <a:ext uri="{FF2B5EF4-FFF2-40B4-BE49-F238E27FC236}">
                <a16:creationId xmlns:a16="http://schemas.microsoft.com/office/drawing/2014/main" id="{66F5C739-3B63-45FC-BD5F-78FD4B6AAB01}"/>
              </a:ext>
            </a:extLst>
          </p:cNvPr>
          <p:cNvSpPr txBox="1"/>
          <p:nvPr/>
        </p:nvSpPr>
        <p:spPr>
          <a:xfrm>
            <a:off x="4108491" y="5710982"/>
            <a:ext cx="3819525"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Fig.2. </a:t>
            </a:r>
            <a:r>
              <a:rPr lang="en-US" dirty="0">
                <a:effectLst/>
                <a:latin typeface="Times New Roman" panose="02020603050405020304" pitchFamily="18" charset="0"/>
                <a:cs typeface="Times New Roman" panose="02020603050405020304" pitchFamily="18" charset="0"/>
              </a:rPr>
              <a:t>Beam losses during acceleration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9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32991C1-F8F6-E0C8-B853-52857E4AFA2F}"/>
              </a:ext>
            </a:extLst>
          </p:cNvPr>
          <p:cNvSpPr txBox="1"/>
          <p:nvPr/>
        </p:nvSpPr>
        <p:spPr>
          <a:xfrm>
            <a:off x="1971675" y="70621"/>
            <a:ext cx="8248650" cy="558743"/>
          </a:xfrm>
          <a:prstGeom prst="rect">
            <a:avLst/>
          </a:prstGeom>
          <a:noFill/>
        </p:spPr>
        <p:txBody>
          <a:bodyPr wrap="square">
            <a:spAutoFit/>
          </a:bodyPr>
          <a:lstStyle/>
          <a:p>
            <a:pPr algn="ctr">
              <a:lnSpc>
                <a:spcPct val="115000"/>
              </a:lnSpc>
              <a:spcAft>
                <a:spcPts val="800"/>
              </a:spcAft>
            </a:pPr>
            <a:r>
              <a:rPr lang="en-US" sz="2800" b="1" i="1" dirty="0">
                <a:effectLst/>
                <a:latin typeface="Calibri" panose="020F0502020204030204" pitchFamily="34" charset="0"/>
                <a:ea typeface="Times New Roman" panose="02020603050405020304" pitchFamily="18" charset="0"/>
                <a:cs typeface="Times New Roman" panose="02020603050405020304" pitchFamily="18" charset="0"/>
              </a:rPr>
              <a:t>Analysis of experimental results</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243F3FFC-D8F5-299F-13AD-5E000DF5684E}"/>
              </a:ext>
            </a:extLst>
          </p:cNvPr>
          <p:cNvSpPr txBox="1"/>
          <p:nvPr/>
        </p:nvSpPr>
        <p:spPr>
          <a:xfrm>
            <a:off x="190499" y="792757"/>
            <a:ext cx="11610975" cy="1487330"/>
          </a:xfrm>
          <a:prstGeom prst="rect">
            <a:avLst/>
          </a:prstGeom>
          <a:noFill/>
        </p:spPr>
        <p:txBody>
          <a:bodyPr wrap="square">
            <a:spAutoFit/>
          </a:bodyPr>
          <a:lstStyle/>
          <a:p>
            <a:pPr indent="449580" algn="just">
              <a:lnSpc>
                <a:spcPct val="115000"/>
              </a:lnSpc>
              <a:spcAft>
                <a:spcPts val="800"/>
              </a:spcAft>
            </a:pP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The dependence of intensity on time during beam circulation on the injection table was measured using a fast current transformer (Fig. </a:t>
            </a:r>
            <a:r>
              <a:rPr lang="ru-RU" sz="2000" i="1" dirty="0">
                <a:effectLst/>
                <a:latin typeface="Calibri" panose="020F0502020204030204" pitchFamily="34" charset="0"/>
                <a:ea typeface="Times New Roman" panose="02020603050405020304" pitchFamily="18" charset="0"/>
                <a:cs typeface="Times New Roman" panose="02020603050405020304" pitchFamily="18" charset="0"/>
              </a:rPr>
              <a:t>3</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 When sampling the obtained data, synchronization was realized using an RF reference signal, and the time of one revolution is 8.5 microseconds. The figure shows the dependencies superimposed on each other, obtained over several consecutive turns.</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CA94EEC4-F781-1A60-7EDF-7E1C7840F977}"/>
              </a:ext>
            </a:extLst>
          </p:cNvPr>
          <p:cNvSpPr txBox="1"/>
          <p:nvPr/>
        </p:nvSpPr>
        <p:spPr>
          <a:xfrm>
            <a:off x="2648584" y="5735125"/>
            <a:ext cx="6894830" cy="425501"/>
          </a:xfrm>
          <a:prstGeom prst="rect">
            <a:avLst/>
          </a:prstGeom>
          <a:noFill/>
        </p:spPr>
        <p:txBody>
          <a:bodyPr wrap="square">
            <a:spAutoFit/>
          </a:bodyPr>
          <a:lstStyle/>
          <a:p>
            <a:pPr algn="ctr">
              <a:lnSpc>
                <a:spcPct val="115000"/>
              </a:lnSpc>
              <a:spcAft>
                <a:spcPts val="800"/>
              </a:spcAft>
            </a:pP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Fig.3 Signals from a current transformer for one revolution</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6A52C727-3988-4080-AB60-13EF0B2CF02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876266" y="2436935"/>
            <a:ext cx="8439467" cy="3298190"/>
          </a:xfrm>
          <a:prstGeom prst="rect">
            <a:avLst/>
          </a:prstGeom>
          <a:noFill/>
          <a:ln w="12700">
            <a:solidFill>
              <a:schemeClr val="tx1"/>
            </a:solidFill>
          </a:ln>
        </p:spPr>
      </p:pic>
    </p:spTree>
    <p:extLst>
      <p:ext uri="{BB962C8B-B14F-4D97-AF65-F5344CB8AC3E}">
        <p14:creationId xmlns:p14="http://schemas.microsoft.com/office/powerpoint/2010/main" val="229793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F8EBA5-DEFB-4B18-9FB6-6F6B18D13F46}"/>
              </a:ext>
            </a:extLst>
          </p:cNvPr>
          <p:cNvSpPr txBox="1"/>
          <p:nvPr/>
        </p:nvSpPr>
        <p:spPr>
          <a:xfrm>
            <a:off x="123825" y="561112"/>
            <a:ext cx="11944350" cy="1569660"/>
          </a:xfrm>
          <a:prstGeom prst="rect">
            <a:avLst/>
          </a:prstGeom>
          <a:noFill/>
        </p:spPr>
        <p:txBody>
          <a:bodyPr wrap="square">
            <a:spAutoFit/>
          </a:bodyPr>
          <a:lstStyle/>
          <a:p>
            <a:pPr algn="just"/>
            <a:r>
              <a:rPr lang="en-US" sz="2400" i="1" dirty="0"/>
              <a:t>	By selecting any of the bunches, it is possible to obtain the dependence of the position of its center of gravity relative to the HF phase on time for several tens of thousands of revolutions (Fig. 3). As can be seen from the figure, small errors in the grouping of the beam lead to small synchrotron oscillations of its center.</a:t>
            </a:r>
            <a:endParaRPr lang="ru-RU" sz="2400" i="1" dirty="0"/>
          </a:p>
        </p:txBody>
      </p:sp>
      <p:pic>
        <p:nvPicPr>
          <p:cNvPr id="8" name="Рисунок 7">
            <a:extLst>
              <a:ext uri="{FF2B5EF4-FFF2-40B4-BE49-F238E27FC236}">
                <a16:creationId xmlns:a16="http://schemas.microsoft.com/office/drawing/2014/main" id="{7656C28E-DE25-4722-85AA-D71539D127D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51142" y="2284094"/>
            <a:ext cx="6044883" cy="3278505"/>
          </a:xfrm>
          <a:prstGeom prst="rect">
            <a:avLst/>
          </a:prstGeom>
          <a:noFill/>
          <a:ln w="12700">
            <a:solidFill>
              <a:schemeClr val="tx1"/>
            </a:solidFill>
          </a:ln>
        </p:spPr>
      </p:pic>
      <p:sp>
        <p:nvSpPr>
          <p:cNvPr id="12" name="TextBox 11">
            <a:extLst>
              <a:ext uri="{FF2B5EF4-FFF2-40B4-BE49-F238E27FC236}">
                <a16:creationId xmlns:a16="http://schemas.microsoft.com/office/drawing/2014/main" id="{7E265B0A-D9E0-4DCC-9E98-84FB895D65D0}"/>
              </a:ext>
            </a:extLst>
          </p:cNvPr>
          <p:cNvSpPr txBox="1"/>
          <p:nvPr/>
        </p:nvSpPr>
        <p:spPr>
          <a:xfrm>
            <a:off x="123825" y="5679995"/>
            <a:ext cx="6096000" cy="646331"/>
          </a:xfrm>
          <a:prstGeom prst="rect">
            <a:avLst/>
          </a:prstGeom>
          <a:noFill/>
        </p:spPr>
        <p:txBody>
          <a:bodyPr wrap="square">
            <a:spAutoFit/>
          </a:bodyPr>
          <a:lstStyle/>
          <a:p>
            <a:pPr algn="ctr"/>
            <a:r>
              <a:rPr lang="en-US" i="1" dirty="0"/>
              <a:t>Fig.4. </a:t>
            </a:r>
            <a:r>
              <a:rPr lang="ru-RU" i="1" dirty="0"/>
              <a:t>Dependence of the position of the center of gravity of the bunch on time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D57A534-0F35-4679-AE78-D5AC17E99983}"/>
                  </a:ext>
                </a:extLst>
              </p:cNvPr>
              <p:cNvSpPr txBox="1"/>
              <p:nvPr/>
            </p:nvSpPr>
            <p:spPr>
              <a:xfrm>
                <a:off x="6296025" y="2130090"/>
                <a:ext cx="5721033" cy="1183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m:rPr>
                              <m:sty m:val="p"/>
                            </m:rPr>
                            <a:rPr lang="ru-RU" sz="2400">
                              <a:latin typeface="Cambria Math" panose="02040503050406030204" pitchFamily="18" charset="0"/>
                            </a:rPr>
                            <m:t>Ω</m:t>
                          </m:r>
                        </m:e>
                        <m:sub>
                          <m:r>
                            <m:rPr>
                              <m:sty m:val="p"/>
                            </m:rPr>
                            <a:rPr lang="ru-RU" sz="2400" i="0">
                              <a:latin typeface="Cambria Math" panose="02040503050406030204" pitchFamily="18" charset="0"/>
                            </a:rPr>
                            <m:t>s</m:t>
                          </m:r>
                        </m:sub>
                      </m:sSub>
                      <m:r>
                        <a:rPr lang="ru-RU" sz="2400" i="0">
                          <a:latin typeface="Cambria Math" panose="02040503050406030204" pitchFamily="18" charset="0"/>
                        </a:rPr>
                        <m:t>=</m:t>
                      </m:r>
                      <m:rad>
                        <m:radPr>
                          <m:degHide m:val="on"/>
                          <m:ctrlPr>
                            <a:rPr lang="ru-RU" sz="2400" i="1">
                              <a:solidFill>
                                <a:srgbClr val="836967"/>
                              </a:solidFill>
                              <a:latin typeface="Cambria Math" panose="02040503050406030204" pitchFamily="18" charset="0"/>
                            </a:rPr>
                          </m:ctrlPr>
                        </m:radPr>
                        <m:deg/>
                        <m:e>
                          <m:f>
                            <m:fPr>
                              <m:ctrlPr>
                                <a:rPr lang="ru-RU" sz="2400" i="1">
                                  <a:solidFill>
                                    <a:srgbClr val="836967"/>
                                  </a:solidFill>
                                  <a:latin typeface="Cambria Math" panose="02040503050406030204" pitchFamily="18" charset="0"/>
                                </a:rPr>
                              </m:ctrlPr>
                            </m:fPr>
                            <m:num>
                              <m:sSub>
                                <m:sSubPr>
                                  <m:ctrlPr>
                                    <a:rPr lang="ru-RU" sz="2400" i="1">
                                      <a:solidFill>
                                        <a:srgbClr val="836967"/>
                                      </a:solidFill>
                                      <a:latin typeface="Cambria Math" panose="02040503050406030204" pitchFamily="18" charset="0"/>
                                    </a:rPr>
                                  </m:ctrlPr>
                                </m:sSubPr>
                                <m:e>
                                  <m:r>
                                    <m:rPr>
                                      <m:sty m:val="p"/>
                                    </m:rPr>
                                    <a:rPr lang="ru-RU" sz="2400" i="0">
                                      <a:latin typeface="Cambria Math" panose="02040503050406030204" pitchFamily="18" charset="0"/>
                                    </a:rPr>
                                    <m:t>q</m:t>
                                  </m:r>
                                </m:e>
                                <m:sub>
                                  <m:r>
                                    <m:rPr>
                                      <m:sty m:val="p"/>
                                    </m:rPr>
                                    <a:rPr lang="ru-RU" sz="2400" i="0">
                                      <a:latin typeface="Cambria Math" panose="02040503050406030204" pitchFamily="18" charset="0"/>
                                    </a:rPr>
                                    <m:t>rf</m:t>
                                  </m:r>
                                </m:sub>
                              </m:sSub>
                              <m:r>
                                <a:rPr lang="ru-RU" sz="2400" i="0">
                                  <a:latin typeface="Cambria Math" panose="02040503050406030204" pitchFamily="18" charset="0"/>
                                </a:rPr>
                                <m:t> </m:t>
                              </m:r>
                              <m:r>
                                <m:rPr>
                                  <m:sty m:val="p"/>
                                </m:rPr>
                                <a:rPr lang="ru-RU" sz="2400" i="0">
                                  <a:latin typeface="Cambria Math" panose="02040503050406030204" pitchFamily="18" charset="0"/>
                                </a:rPr>
                                <m:t>eZ</m:t>
                              </m:r>
                              <m:r>
                                <a:rPr lang="ru-RU" sz="2400" i="0">
                                  <a:latin typeface="Cambria Math" panose="02040503050406030204" pitchFamily="18" charset="0"/>
                                </a:rPr>
                                <m:t> </m:t>
                              </m:r>
                              <m:sSub>
                                <m:sSubPr>
                                  <m:ctrlPr>
                                    <a:rPr lang="ru-RU" sz="2400" i="1">
                                      <a:solidFill>
                                        <a:srgbClr val="836967"/>
                                      </a:solidFill>
                                      <a:latin typeface="Cambria Math" panose="02040503050406030204" pitchFamily="18" charset="0"/>
                                    </a:rPr>
                                  </m:ctrlPr>
                                </m:sSubPr>
                                <m:e>
                                  <m:r>
                                    <m:rPr>
                                      <m:sty m:val="p"/>
                                    </m:rPr>
                                    <a:rPr lang="ru-RU" sz="2400" i="0">
                                      <a:latin typeface="Cambria Math" panose="02040503050406030204" pitchFamily="18" charset="0"/>
                                    </a:rPr>
                                    <m:t>V</m:t>
                                  </m:r>
                                </m:e>
                                <m:sub>
                                  <m:r>
                                    <m:rPr>
                                      <m:sty m:val="p"/>
                                    </m:rPr>
                                    <a:rPr lang="ru-RU" sz="2400" i="0">
                                      <a:latin typeface="Cambria Math" panose="02040503050406030204" pitchFamily="18" charset="0"/>
                                    </a:rPr>
                                    <m:t>rf</m:t>
                                  </m:r>
                                </m:sub>
                              </m:sSub>
                              <m:r>
                                <a:rPr lang="ru-RU" sz="2400" i="0">
                                  <a:latin typeface="Cambria Math" panose="02040503050406030204" pitchFamily="18" charset="0"/>
                                </a:rPr>
                                <m:t> </m:t>
                              </m:r>
                              <m:d>
                                <m:dPr>
                                  <m:begChr m:val="|"/>
                                  <m:endChr m:val="|"/>
                                  <m:ctrlPr>
                                    <a:rPr lang="ru-RU" sz="2400" i="1">
                                      <a:solidFill>
                                        <a:srgbClr val="836967"/>
                                      </a:solidFill>
                                      <a:latin typeface="Cambria Math" panose="02040503050406030204" pitchFamily="18" charset="0"/>
                                    </a:rPr>
                                  </m:ctrlPr>
                                </m:dPr>
                                <m:e>
                                  <m:r>
                                    <m:rPr>
                                      <m:sty m:val="p"/>
                                    </m:rPr>
                                    <a:rPr lang="ru-RU" sz="2400" i="0">
                                      <a:latin typeface="Cambria Math" panose="02040503050406030204" pitchFamily="18" charset="0"/>
                                    </a:rPr>
                                    <m:t>η</m:t>
                                  </m:r>
                                </m:e>
                              </m:d>
                              <m:r>
                                <a:rPr lang="ru-RU" sz="2400" i="0">
                                  <a:latin typeface="Cambria Math" panose="02040503050406030204" pitchFamily="18" charset="0"/>
                                </a:rPr>
                                <m:t> </m:t>
                              </m:r>
                              <m:r>
                                <m:rPr>
                                  <m:sty m:val="p"/>
                                </m:rPr>
                                <a:rPr lang="ru-RU" sz="2400" i="0">
                                  <a:latin typeface="Cambria Math" panose="02040503050406030204" pitchFamily="18" charset="0"/>
                                </a:rPr>
                                <m:t>cos</m:t>
                              </m:r>
                              <m:sSub>
                                <m:sSubPr>
                                  <m:ctrlPr>
                                    <a:rPr lang="ru-RU" sz="2400" i="1">
                                      <a:solidFill>
                                        <a:srgbClr val="836967"/>
                                      </a:solidFill>
                                      <a:latin typeface="Cambria Math" panose="02040503050406030204" pitchFamily="18" charset="0"/>
                                    </a:rPr>
                                  </m:ctrlPr>
                                </m:sSubPr>
                                <m:e>
                                  <m:r>
                                    <m:rPr>
                                      <m:sty m:val="p"/>
                                    </m:rPr>
                                    <a:rPr lang="ru-RU" sz="2400" i="0">
                                      <a:latin typeface="Cambria Math" panose="02040503050406030204" pitchFamily="18" charset="0"/>
                                    </a:rPr>
                                    <m:t>φ</m:t>
                                  </m:r>
                                </m:e>
                                <m:sub>
                                  <m:r>
                                    <m:rPr>
                                      <m:sty m:val="p"/>
                                    </m:rPr>
                                    <a:rPr lang="ru-RU" sz="2400" i="0">
                                      <a:latin typeface="Cambria Math" panose="02040503050406030204" pitchFamily="18" charset="0"/>
                                    </a:rPr>
                                    <m:t>S</m:t>
                                  </m:r>
                                </m:sub>
                              </m:sSub>
                            </m:num>
                            <m:den>
                              <m:r>
                                <a:rPr lang="ru-RU" sz="2400" i="0">
                                  <a:latin typeface="Cambria Math" panose="02040503050406030204" pitchFamily="18" charset="0"/>
                                </a:rPr>
                                <m:t>2</m:t>
                              </m:r>
                              <m:sSub>
                                <m:sSubPr>
                                  <m:ctrlPr>
                                    <a:rPr lang="ru-RU" sz="2400" i="1">
                                      <a:solidFill>
                                        <a:srgbClr val="836967"/>
                                      </a:solidFill>
                                      <a:latin typeface="Cambria Math" panose="02040503050406030204" pitchFamily="18" charset="0"/>
                                    </a:rPr>
                                  </m:ctrlPr>
                                </m:sSubPr>
                                <m:e>
                                  <m:r>
                                    <m:rPr>
                                      <m:sty m:val="p"/>
                                    </m:rPr>
                                    <a:rPr lang="ru-RU" sz="2400" i="0">
                                      <a:latin typeface="Cambria Math" panose="02040503050406030204" pitchFamily="18" charset="0"/>
                                    </a:rPr>
                                    <m:t>πA</m:t>
                                  </m:r>
                                </m:e>
                                <m:sub>
                                  <m:r>
                                    <m:rPr>
                                      <m:sty m:val="p"/>
                                    </m:rPr>
                                    <a:rPr lang="ru-RU" sz="2400" i="0">
                                      <a:latin typeface="Cambria Math" panose="02040503050406030204" pitchFamily="18" charset="0"/>
                                    </a:rPr>
                                    <m:t>m</m:t>
                                  </m:r>
                                </m:sub>
                              </m:sSub>
                              <m:r>
                                <a:rPr lang="ru-RU" sz="2400" i="0">
                                  <a:latin typeface="Cambria Math" panose="02040503050406030204" pitchFamily="18" charset="0"/>
                                </a:rPr>
                                <m:t> </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𝑣</m:t>
                                  </m:r>
                                </m:e>
                                <m:sub>
                                  <m:r>
                                    <a:rPr lang="ru-RU" sz="2400" i="1">
                                      <a:latin typeface="Cambria Math" panose="02040503050406030204" pitchFamily="18" charset="0"/>
                                    </a:rPr>
                                    <m:t>𝑠</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 </m:t>
                                  </m:r>
                                  <m:r>
                                    <m:rPr>
                                      <m:sty m:val="p"/>
                                    </m:rPr>
                                    <a:rPr lang="ru-RU" sz="2400" i="0">
                                      <a:latin typeface="Cambria Math" panose="02040503050406030204" pitchFamily="18" charset="0"/>
                                    </a:rPr>
                                    <m:t>p</m:t>
                                  </m:r>
                                </m:e>
                                <m:sub>
                                  <m:r>
                                    <m:rPr>
                                      <m:sty m:val="p"/>
                                    </m:rPr>
                                    <a:rPr lang="ru-RU" sz="2400" i="0">
                                      <a:latin typeface="Cambria Math" panose="02040503050406030204" pitchFamily="18" charset="0"/>
                                    </a:rPr>
                                    <m:t>s</m:t>
                                  </m:r>
                                </m:sub>
                              </m:sSub>
                            </m:den>
                          </m:f>
                        </m:e>
                      </m:rad>
                      <m:r>
                        <a:rPr lang="ru-RU" sz="2400" i="0">
                          <a:latin typeface="Cambria Math" panose="02040503050406030204" pitchFamily="18" charset="0"/>
                        </a:rPr>
                        <m:t>   </m:t>
                      </m:r>
                      <m:d>
                        <m:dPr>
                          <m:ctrlPr>
                            <a:rPr lang="ru-RU" sz="2400" i="1">
                              <a:latin typeface="Cambria Math" panose="02040503050406030204" pitchFamily="18" charset="0"/>
                            </a:rPr>
                          </m:ctrlPr>
                        </m:dPr>
                        <m:e>
                          <m:r>
                            <a:rPr lang="ru-RU" sz="2400" i="0">
                              <a:latin typeface="Cambria Math" panose="02040503050406030204" pitchFamily="18" charset="0"/>
                            </a:rPr>
                            <m:t>1</m:t>
                          </m:r>
                        </m:e>
                      </m:d>
                    </m:oMath>
                  </m:oMathPara>
                </a14:m>
                <a:endParaRPr lang="ru-RU" sz="2400" dirty="0"/>
              </a:p>
            </p:txBody>
          </p:sp>
        </mc:Choice>
        <mc:Fallback xmlns="">
          <p:sp>
            <p:nvSpPr>
              <p:cNvPr id="14" name="TextBox 13">
                <a:extLst>
                  <a:ext uri="{FF2B5EF4-FFF2-40B4-BE49-F238E27FC236}">
                    <a16:creationId xmlns:a16="http://schemas.microsoft.com/office/drawing/2014/main" id="{BD57A534-0F35-4679-AE78-D5AC17E99983}"/>
                  </a:ext>
                </a:extLst>
              </p:cNvPr>
              <p:cNvSpPr txBox="1">
                <a:spLocks noRot="1" noChangeAspect="1" noMove="1" noResize="1" noEditPoints="1" noAdjustHandles="1" noChangeArrowheads="1" noChangeShapeType="1" noTextEdit="1"/>
              </p:cNvSpPr>
              <p:nvPr/>
            </p:nvSpPr>
            <p:spPr>
              <a:xfrm>
                <a:off x="6296025" y="2130090"/>
                <a:ext cx="5721033" cy="1183529"/>
              </a:xfrm>
              <a:prstGeom prst="rect">
                <a:avLst/>
              </a:prstGeom>
              <a:blipFill>
                <a:blip r:embed="rId3"/>
                <a:stretch>
                  <a:fillRect/>
                </a:stretch>
              </a:blipFill>
            </p:spPr>
            <p:txBody>
              <a:bodyPr/>
              <a:lstStyle/>
              <a:p>
                <a:r>
                  <a:rPr lang="ru-RU">
                    <a:noFill/>
                  </a:rPr>
                  <a:t> </a:t>
                </a:r>
              </a:p>
            </p:txBody>
          </p:sp>
        </mc:Fallback>
      </mc:AlternateContent>
      <p:sp>
        <p:nvSpPr>
          <p:cNvPr id="16" name="TextBox 15">
            <a:extLst>
              <a:ext uri="{FF2B5EF4-FFF2-40B4-BE49-F238E27FC236}">
                <a16:creationId xmlns:a16="http://schemas.microsoft.com/office/drawing/2014/main" id="{2B8F30FD-53BC-422F-AAA4-F2A6E8DE24FA}"/>
              </a:ext>
            </a:extLst>
          </p:cNvPr>
          <p:cNvSpPr txBox="1"/>
          <p:nvPr/>
        </p:nvSpPr>
        <p:spPr>
          <a:xfrm>
            <a:off x="6572250" y="3623607"/>
            <a:ext cx="5368608" cy="1938992"/>
          </a:xfrm>
          <a:prstGeom prst="rect">
            <a:avLst/>
          </a:prstGeom>
          <a:noFill/>
        </p:spPr>
        <p:txBody>
          <a:bodyPr wrap="square">
            <a:spAutoFit/>
          </a:bodyPr>
          <a:lstStyle/>
          <a:p>
            <a:pPr algn="just"/>
            <a:r>
              <a:rPr lang="en-US" sz="2400" i="1" dirty="0">
                <a:effectLst/>
              </a:rPr>
              <a:t>The </a:t>
            </a:r>
            <a:r>
              <a:rPr lang="en-US" sz="2400" i="1" dirty="0"/>
              <a:t>FFT </a:t>
            </a:r>
            <a:r>
              <a:rPr lang="en-US" sz="2400" i="1" dirty="0">
                <a:effectLst/>
              </a:rPr>
              <a:t>of the signal in Fig. 3 gives the frequency of synchrotron oscillations Ωs=430 Hz. The effective voltage calculated according to </a:t>
            </a:r>
            <a:r>
              <a:rPr lang="ru-RU" sz="2400" i="1" dirty="0">
                <a:effectLst/>
              </a:rPr>
              <a:t>(</a:t>
            </a:r>
            <a:r>
              <a:rPr lang="en-US" sz="2400" i="1" dirty="0">
                <a:effectLst/>
              </a:rPr>
              <a:t>1</a:t>
            </a:r>
            <a:r>
              <a:rPr lang="ru-RU" sz="2400" i="1" dirty="0">
                <a:effectLst/>
              </a:rPr>
              <a:t>)</a:t>
            </a:r>
            <a:r>
              <a:rPr lang="en-US" sz="2400" i="1" dirty="0">
                <a:effectLst/>
              </a:rPr>
              <a:t> is approximately 600 V.</a:t>
            </a:r>
            <a:endParaRPr lang="ru-RU" sz="2400" i="1" dirty="0"/>
          </a:p>
        </p:txBody>
      </p:sp>
    </p:spTree>
    <p:extLst>
      <p:ext uri="{BB962C8B-B14F-4D97-AF65-F5344CB8AC3E}">
        <p14:creationId xmlns:p14="http://schemas.microsoft.com/office/powerpoint/2010/main" val="28338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349C86-60D6-4CC2-9F9A-36A60C70834C}"/>
              </a:ext>
            </a:extLst>
          </p:cNvPr>
          <p:cNvSpPr txBox="1"/>
          <p:nvPr/>
        </p:nvSpPr>
        <p:spPr>
          <a:xfrm>
            <a:off x="476250" y="391210"/>
            <a:ext cx="11468100" cy="830997"/>
          </a:xfrm>
          <a:prstGeom prst="rect">
            <a:avLst/>
          </a:prstGeom>
          <a:noFill/>
        </p:spPr>
        <p:txBody>
          <a:bodyPr wrap="square">
            <a:spAutoFit/>
          </a:bodyPr>
          <a:lstStyle/>
          <a:p>
            <a:r>
              <a:rPr lang="ru-RU" sz="2400" i="1" dirty="0"/>
              <a:t>	The  voltage value can be used to calculate the longitudinal acceptance of the RF Booster system using the Hamiltonian: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EFD8B58-741D-4C04-9717-38E8D06612F3}"/>
                  </a:ext>
                </a:extLst>
              </p:cNvPr>
              <p:cNvSpPr txBox="1"/>
              <p:nvPr/>
            </p:nvSpPr>
            <p:spPr>
              <a:xfrm>
                <a:off x="3048000" y="1340400"/>
                <a:ext cx="6096000" cy="6661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ru-RU" smtClean="0">
                          <a:latin typeface="Cambria Math" panose="02040503050406030204" pitchFamily="18" charset="0"/>
                        </a:rPr>
                        <m:t>H</m:t>
                      </m:r>
                      <m:d>
                        <m:dPr>
                          <m:ctrlPr>
                            <a:rPr lang="ru-RU" i="1">
                              <a:solidFill>
                                <a:srgbClr val="836967"/>
                              </a:solidFill>
                              <a:latin typeface="Cambria Math" panose="02040503050406030204" pitchFamily="18" charset="0"/>
                            </a:rPr>
                          </m:ctrlPr>
                        </m:dPr>
                        <m:e>
                          <m:r>
                            <a:rPr lang="ru-RU" i="0">
                              <a:latin typeface="Cambria Math" panose="02040503050406030204" pitchFamily="18" charset="0"/>
                            </a:rPr>
                            <m:t>∆</m:t>
                          </m:r>
                          <m:r>
                            <m:rPr>
                              <m:sty m:val="p"/>
                            </m:rPr>
                            <a:rPr lang="ru-RU" i="0">
                              <a:latin typeface="Cambria Math" panose="02040503050406030204" pitchFamily="18" charset="0"/>
                            </a:rPr>
                            <m:t>p</m:t>
                          </m:r>
                          <m:r>
                            <a:rPr lang="ru-RU" i="0">
                              <a:latin typeface="Cambria Math" panose="02040503050406030204" pitchFamily="18" charset="0"/>
                            </a:rPr>
                            <m:t>, </m:t>
                          </m:r>
                          <m:r>
                            <m:rPr>
                              <m:sty m:val="p"/>
                            </m:rPr>
                            <a:rPr lang="ru-RU" i="0">
                              <a:latin typeface="Cambria Math" panose="02040503050406030204" pitchFamily="18" charset="0"/>
                            </a:rPr>
                            <m:t>φ</m:t>
                          </m:r>
                        </m:e>
                      </m:d>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q</m:t>
                              </m:r>
                            </m:e>
                            <m:sub>
                              <m:r>
                                <m:rPr>
                                  <m:sty m:val="p"/>
                                </m:rPr>
                                <a:rPr lang="ru-RU" i="0">
                                  <a:latin typeface="Cambria Math" panose="02040503050406030204" pitchFamily="18" charset="0"/>
                                </a:rPr>
                                <m:t>rf</m:t>
                              </m:r>
                            </m:sub>
                          </m:sSub>
                          <m:r>
                            <m:rPr>
                              <m:sty m:val="p"/>
                            </m:rPr>
                            <a:rPr lang="ru-RU" i="0">
                              <a:latin typeface="Cambria Math" panose="02040503050406030204" pitchFamily="18" charset="0"/>
                            </a:rPr>
                            <m:t>η</m:t>
                          </m:r>
                          <m:r>
                            <a:rPr lang="ru-RU" i="0">
                              <a:latin typeface="Cambria Math" panose="02040503050406030204" pitchFamily="18" charset="0"/>
                            </a:rPr>
                            <m:t> </m:t>
                          </m:r>
                          <m:r>
                            <m:rPr>
                              <m:sty m:val="p"/>
                            </m:rPr>
                            <a:rPr lang="ru-RU" i="0">
                              <a:latin typeface="Cambria Math" panose="02040503050406030204" pitchFamily="18" charset="0"/>
                            </a:rPr>
                            <m:t>frq</m:t>
                          </m:r>
                          <m:r>
                            <a:rPr lang="ru-RU" i="0">
                              <a:latin typeface="Cambria Math" panose="02040503050406030204" pitchFamily="18" charset="0"/>
                            </a:rPr>
                            <m:t> </m:t>
                          </m:r>
                        </m:num>
                        <m:den>
                          <m:r>
                            <a:rPr lang="ru-RU" i="0">
                              <a:latin typeface="Cambria Math" panose="02040503050406030204" pitchFamily="18" charset="0"/>
                            </a:rPr>
                            <m:t>2 </m:t>
                          </m:r>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p</m:t>
                              </m:r>
                            </m:e>
                            <m:sub>
                              <m:r>
                                <m:rPr>
                                  <m:sty m:val="p"/>
                                </m:rPr>
                                <a:rPr lang="ru-RU" i="0">
                                  <a:latin typeface="Cambria Math" panose="02040503050406030204" pitchFamily="18" charset="0"/>
                                </a:rPr>
                                <m:t>S</m:t>
                              </m:r>
                            </m:sub>
                          </m:sSub>
                        </m:den>
                      </m:f>
                      <m:r>
                        <a:rPr lang="ru-RU" i="0">
                          <a:latin typeface="Cambria Math" panose="02040503050406030204" pitchFamily="18" charset="0"/>
                        </a:rPr>
                        <m:t> ∆</m:t>
                      </m:r>
                      <m:sSup>
                        <m:sSupPr>
                          <m:ctrlPr>
                            <a:rPr lang="ru-RU" i="1">
                              <a:solidFill>
                                <a:srgbClr val="836967"/>
                              </a:solidFill>
                              <a:latin typeface="Cambria Math" panose="02040503050406030204" pitchFamily="18" charset="0"/>
                            </a:rPr>
                          </m:ctrlPr>
                        </m:sSupPr>
                        <m:e>
                          <m:r>
                            <m:rPr>
                              <m:sty m:val="p"/>
                            </m:rPr>
                            <a:rPr lang="ru-RU" i="0">
                              <a:latin typeface="Cambria Math" panose="02040503050406030204" pitchFamily="18" charset="0"/>
                            </a:rPr>
                            <m:t>p</m:t>
                          </m:r>
                        </m:e>
                        <m:sup>
                          <m:r>
                            <a:rPr lang="ru-RU" i="0">
                              <a:latin typeface="Cambria Math" panose="02040503050406030204" pitchFamily="18" charset="0"/>
                            </a:rPr>
                            <m:t>2</m:t>
                          </m:r>
                        </m:sup>
                      </m:sSup>
                      <m:r>
                        <a:rPr lang="ru-RU" i="0">
                          <a:latin typeface="Cambria Math" panose="02040503050406030204" pitchFamily="18" charset="0"/>
                        </a:rPr>
                        <m:t>−</m:t>
                      </m:r>
                      <m:r>
                        <m:rPr>
                          <m:sty m:val="p"/>
                        </m:rPr>
                        <a:rPr lang="ru-RU" i="0">
                          <a:latin typeface="Cambria Math" panose="02040503050406030204" pitchFamily="18" charset="0"/>
                        </a:rPr>
                        <m:t>Z</m:t>
                      </m:r>
                      <m:r>
                        <a:rPr lang="ru-RU" i="1">
                          <a:latin typeface="Cambria Math" panose="02040503050406030204" pitchFamily="18" charset="0"/>
                        </a:rPr>
                        <m:t>𝑒</m:t>
                      </m:r>
                      <m:f>
                        <m:fPr>
                          <m:ctrlPr>
                            <a:rPr lang="ru-RU" i="1">
                              <a:solidFill>
                                <a:srgbClr val="836967"/>
                              </a:solidFill>
                              <a:latin typeface="Cambria Math" panose="02040503050406030204" pitchFamily="18" charset="0"/>
                            </a:rPr>
                          </m:ctrlPr>
                        </m:fPr>
                        <m:num>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V</m:t>
                              </m:r>
                            </m:e>
                            <m:sub>
                              <m:r>
                                <m:rPr>
                                  <m:sty m:val="p"/>
                                </m:rPr>
                                <a:rPr lang="ru-RU" i="0">
                                  <a:latin typeface="Cambria Math" panose="02040503050406030204" pitchFamily="18" charset="0"/>
                                </a:rPr>
                                <m:t>rf</m:t>
                              </m:r>
                            </m:sub>
                          </m:sSub>
                        </m:num>
                        <m:den>
                          <m:r>
                            <a:rPr lang="ru-RU" i="0" smtClean="0">
                              <a:latin typeface="Cambria Math" panose="02040503050406030204" pitchFamily="18" charset="0"/>
                            </a:rPr>
                            <m:t>2</m:t>
                          </m:r>
                          <m:r>
                            <m:rPr>
                              <m:sty m:val="p"/>
                            </m:rPr>
                            <a:rPr lang="ru-RU" i="0" smtClean="0">
                              <a:latin typeface="Cambria Math" panose="02040503050406030204" pitchFamily="18" charset="0"/>
                            </a:rPr>
                            <m:t>πρ</m:t>
                          </m:r>
                          <m:r>
                            <a:rPr lang="ru-RU" i="0">
                              <a:latin typeface="Cambria Math" panose="02040503050406030204" pitchFamily="18" charset="0"/>
                            </a:rPr>
                            <m:t> </m:t>
                          </m:r>
                        </m:den>
                      </m:f>
                      <m:d>
                        <m:dPr>
                          <m:ctrlPr>
                            <a:rPr lang="ru-RU" i="1">
                              <a:latin typeface="Cambria Math" panose="02040503050406030204" pitchFamily="18" charset="0"/>
                            </a:rPr>
                          </m:ctrlPr>
                        </m:dPr>
                        <m:e>
                          <m:r>
                            <m:rPr>
                              <m:sty m:val="p"/>
                            </m:rPr>
                            <a:rPr lang="ru-RU" i="0">
                              <a:latin typeface="Cambria Math" panose="02040503050406030204" pitchFamily="18" charset="0"/>
                            </a:rPr>
                            <m:t>cosφ</m:t>
                          </m:r>
                          <m:r>
                            <a:rPr lang="ru-RU" i="0">
                              <a:latin typeface="Cambria Math" panose="02040503050406030204" pitchFamily="18" charset="0"/>
                            </a:rPr>
                            <m:t> − </m:t>
                          </m:r>
                          <m:r>
                            <m:rPr>
                              <m:sty m:val="p"/>
                            </m:rPr>
                            <a:rPr lang="ru-RU" i="0">
                              <a:latin typeface="Cambria Math" panose="02040503050406030204" pitchFamily="18" charset="0"/>
                            </a:rPr>
                            <m:t>φsin</m:t>
                          </m:r>
                          <m:sSub>
                            <m:sSubPr>
                              <m:ctrlPr>
                                <a:rPr lang="ru-RU" i="1">
                                  <a:solidFill>
                                    <a:srgbClr val="836967"/>
                                  </a:solidFill>
                                  <a:latin typeface="Cambria Math" panose="02040503050406030204" pitchFamily="18" charset="0"/>
                                </a:rPr>
                              </m:ctrlPr>
                            </m:sSubPr>
                            <m:e>
                              <m:r>
                                <m:rPr>
                                  <m:sty m:val="p"/>
                                </m:rPr>
                                <a:rPr lang="ru-RU" i="0">
                                  <a:latin typeface="Cambria Math" panose="02040503050406030204" pitchFamily="18" charset="0"/>
                                </a:rPr>
                                <m:t>φ</m:t>
                              </m:r>
                            </m:e>
                            <m:sub>
                              <m:r>
                                <m:rPr>
                                  <m:sty m:val="p"/>
                                </m:rPr>
                                <a:rPr lang="ru-RU" i="0">
                                  <a:latin typeface="Cambria Math" panose="02040503050406030204" pitchFamily="18" charset="0"/>
                                </a:rPr>
                                <m:t>s</m:t>
                              </m:r>
                            </m:sub>
                          </m:sSub>
                        </m:e>
                      </m:d>
                      <m:r>
                        <a:rPr lang="ru-RU" i="0">
                          <a:latin typeface="Cambria Math" panose="02040503050406030204" pitchFamily="18" charset="0"/>
                        </a:rPr>
                        <m:t>  </m:t>
                      </m:r>
                      <m:d>
                        <m:dPr>
                          <m:ctrlPr>
                            <a:rPr lang="ru-RU" i="1">
                              <a:latin typeface="Cambria Math" panose="02040503050406030204" pitchFamily="18" charset="0"/>
                            </a:rPr>
                          </m:ctrlPr>
                        </m:dPr>
                        <m:e>
                          <m:r>
                            <a:rPr lang="ru-RU" i="0">
                              <a:latin typeface="Cambria Math" panose="02040503050406030204" pitchFamily="18" charset="0"/>
                            </a:rPr>
                            <m:t>2</m:t>
                          </m:r>
                        </m:e>
                      </m:d>
                    </m:oMath>
                  </m:oMathPara>
                </a14:m>
                <a:endParaRPr lang="ru-RU" dirty="0"/>
              </a:p>
            </p:txBody>
          </p:sp>
        </mc:Choice>
        <mc:Fallback xmlns="">
          <p:sp>
            <p:nvSpPr>
              <p:cNvPr id="10" name="TextBox 9">
                <a:extLst>
                  <a:ext uri="{FF2B5EF4-FFF2-40B4-BE49-F238E27FC236}">
                    <a16:creationId xmlns:a16="http://schemas.microsoft.com/office/drawing/2014/main" id="{9EFD8B58-741D-4C04-9717-38E8D06612F3}"/>
                  </a:ext>
                </a:extLst>
              </p:cNvPr>
              <p:cNvSpPr txBox="1">
                <a:spLocks noRot="1" noChangeAspect="1" noMove="1" noResize="1" noEditPoints="1" noAdjustHandles="1" noChangeArrowheads="1" noChangeShapeType="1" noTextEdit="1"/>
              </p:cNvSpPr>
              <p:nvPr/>
            </p:nvSpPr>
            <p:spPr>
              <a:xfrm>
                <a:off x="3048000" y="1340400"/>
                <a:ext cx="6096000" cy="666144"/>
              </a:xfrm>
              <a:prstGeom prst="rect">
                <a:avLst/>
              </a:prstGeom>
              <a:blipFill>
                <a:blip r:embed="rId2"/>
                <a:stretch>
                  <a:fillRect/>
                </a:stretch>
              </a:blipFill>
            </p:spPr>
            <p:txBody>
              <a:bodyPr/>
              <a:lstStyle/>
              <a:p>
                <a:r>
                  <a:rPr lang="ru-RU">
                    <a:noFill/>
                  </a:rPr>
                  <a:t> </a:t>
                </a:r>
              </a:p>
            </p:txBody>
          </p:sp>
        </mc:Fallback>
      </mc:AlternateContent>
      <p:pic>
        <p:nvPicPr>
          <p:cNvPr id="11" name="Рисунок 10">
            <a:extLst>
              <a:ext uri="{FF2B5EF4-FFF2-40B4-BE49-F238E27FC236}">
                <a16:creationId xmlns:a16="http://schemas.microsoft.com/office/drawing/2014/main" id="{E96482C4-916A-4C5E-9094-B2436BA5C217}"/>
              </a:ext>
            </a:extLst>
          </p:cNvPr>
          <p:cNvPicPr/>
          <p:nvPr/>
        </p:nvPicPr>
        <p:blipFill>
          <a:blip r:embed="rId3"/>
          <a:stretch>
            <a:fillRect/>
          </a:stretch>
        </p:blipFill>
        <p:spPr>
          <a:xfrm>
            <a:off x="2467134" y="2124738"/>
            <a:ext cx="7353300" cy="4018888"/>
          </a:xfrm>
          <a:prstGeom prst="rect">
            <a:avLst/>
          </a:prstGeom>
          <a:ln>
            <a:solidFill>
              <a:schemeClr val="tx1"/>
            </a:solidFill>
          </a:ln>
        </p:spPr>
      </p:pic>
      <p:sp>
        <p:nvSpPr>
          <p:cNvPr id="13" name="TextBox 12">
            <a:extLst>
              <a:ext uri="{FF2B5EF4-FFF2-40B4-BE49-F238E27FC236}">
                <a16:creationId xmlns:a16="http://schemas.microsoft.com/office/drawing/2014/main" id="{7CAA62D8-C1EC-46BD-9B9A-1D7A6A9D4636}"/>
              </a:ext>
            </a:extLst>
          </p:cNvPr>
          <p:cNvSpPr txBox="1"/>
          <p:nvPr/>
        </p:nvSpPr>
        <p:spPr>
          <a:xfrm>
            <a:off x="2071608" y="6282124"/>
            <a:ext cx="8277384" cy="369332"/>
          </a:xfrm>
          <a:prstGeom prst="rect">
            <a:avLst/>
          </a:prstGeom>
          <a:noFill/>
        </p:spPr>
        <p:txBody>
          <a:bodyPr wrap="square">
            <a:spAutoFit/>
          </a:bodyPr>
          <a:lstStyle/>
          <a:p>
            <a:pPr algn="ctr"/>
            <a:r>
              <a:rPr lang="en-US" i="1" dirty="0">
                <a:effectLst/>
              </a:rPr>
              <a:t>Fig.</a:t>
            </a:r>
            <a:r>
              <a:rPr lang="ru-RU" i="1" dirty="0">
                <a:effectLst/>
              </a:rPr>
              <a:t>5</a:t>
            </a:r>
            <a:r>
              <a:rPr lang="en-US" i="1" dirty="0">
                <a:effectLst/>
              </a:rPr>
              <a:t>. </a:t>
            </a:r>
            <a:r>
              <a:rPr lang="en-US" i="1">
                <a:effectLst/>
              </a:rPr>
              <a:t>separatrix for </a:t>
            </a:r>
            <a:r>
              <a:rPr lang="en-US" i="1" dirty="0">
                <a:effectLst/>
              </a:rPr>
              <a:t>the 1st harmonic of the RF with a voltage of 600 V.</a:t>
            </a:r>
            <a:endParaRPr lang="ru-RU" i="1" dirty="0"/>
          </a:p>
        </p:txBody>
      </p:sp>
    </p:spTree>
    <p:extLst>
      <p:ext uri="{BB962C8B-B14F-4D97-AF65-F5344CB8AC3E}">
        <p14:creationId xmlns:p14="http://schemas.microsoft.com/office/powerpoint/2010/main" val="222161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41E94A-E34F-4FD6-BA61-054698C68326}"/>
              </a:ext>
            </a:extLst>
          </p:cNvPr>
          <p:cNvSpPr txBox="1"/>
          <p:nvPr/>
        </p:nvSpPr>
        <p:spPr>
          <a:xfrm>
            <a:off x="380999" y="128885"/>
            <a:ext cx="11430001" cy="830997"/>
          </a:xfrm>
          <a:prstGeom prst="rect">
            <a:avLst/>
          </a:prstGeom>
          <a:noFill/>
        </p:spPr>
        <p:txBody>
          <a:bodyPr wrap="square">
            <a:spAutoFit/>
          </a:bodyPr>
          <a:lstStyle/>
          <a:p>
            <a:pPr algn="just"/>
            <a:r>
              <a:rPr lang="ru-RU" sz="2400" dirty="0">
                <a:effectLst/>
              </a:rPr>
              <a:t>	</a:t>
            </a:r>
            <a:r>
              <a:rPr lang="en-US" sz="2400" i="1" dirty="0">
                <a:effectLst/>
              </a:rPr>
              <a:t>The area inside the separatrix calculated on the phase plane (ΔE,</a:t>
            </a:r>
            <a:r>
              <a:rPr lang="ru-RU" sz="2400" i="1" dirty="0">
                <a:effectLst/>
              </a:rPr>
              <a:t> </a:t>
            </a:r>
            <a:r>
              <a:rPr lang="en-US" sz="2400" i="1" dirty="0">
                <a:effectLst/>
              </a:rPr>
              <a:t>Δt) is usually used as the longitudinal acceptance, which in our case is 0.3 eV·s</a:t>
            </a:r>
            <a:r>
              <a:rPr lang="ru-RU" sz="2400" i="1" dirty="0"/>
              <a:t>. </a:t>
            </a:r>
          </a:p>
        </p:txBody>
      </p:sp>
      <p:sp>
        <p:nvSpPr>
          <p:cNvPr id="9" name="TextBox 8">
            <a:extLst>
              <a:ext uri="{FF2B5EF4-FFF2-40B4-BE49-F238E27FC236}">
                <a16:creationId xmlns:a16="http://schemas.microsoft.com/office/drawing/2014/main" id="{9C25B12D-57D2-4C1F-9C79-5C743E92EDE0}"/>
              </a:ext>
            </a:extLst>
          </p:cNvPr>
          <p:cNvSpPr txBox="1"/>
          <p:nvPr/>
        </p:nvSpPr>
        <p:spPr>
          <a:xfrm>
            <a:off x="257174" y="1037362"/>
            <a:ext cx="11677650" cy="1569660"/>
          </a:xfrm>
          <a:prstGeom prst="rect">
            <a:avLst/>
          </a:prstGeom>
          <a:noFill/>
        </p:spPr>
        <p:txBody>
          <a:bodyPr wrap="square">
            <a:spAutoFit/>
          </a:bodyPr>
          <a:lstStyle/>
          <a:p>
            <a:pPr algn="just"/>
            <a:r>
              <a:rPr lang="ru-RU" sz="2400" i="1" dirty="0"/>
              <a:t>	</a:t>
            </a:r>
            <a:r>
              <a:rPr lang="en-US" sz="2400" i="1" dirty="0"/>
              <a:t>As the beam accelerates and, accordingly, the magnetic field increases, the phase extent of the separatrix decreases, if the RF amplitude does not increase by a sufficient amount, a decrease in the longitudinal acceptance may occur, which, with a sufficiently large longitudinal emittance, may lead to a loss of beam intensity.</a:t>
            </a:r>
            <a:endParaRPr lang="ru-RU" sz="2400" i="1" dirty="0"/>
          </a:p>
        </p:txBody>
      </p:sp>
      <p:pic>
        <p:nvPicPr>
          <p:cNvPr id="10" name="Рисунок 9">
            <a:extLst>
              <a:ext uri="{FF2B5EF4-FFF2-40B4-BE49-F238E27FC236}">
                <a16:creationId xmlns:a16="http://schemas.microsoft.com/office/drawing/2014/main" id="{ED260D90-D52F-4EBE-ACC0-E97631235778}"/>
              </a:ext>
            </a:extLst>
          </p:cNvPr>
          <p:cNvPicPr/>
          <p:nvPr/>
        </p:nvPicPr>
        <p:blipFill>
          <a:blip r:embed="rId2"/>
          <a:stretch>
            <a:fillRect/>
          </a:stretch>
        </p:blipFill>
        <p:spPr>
          <a:xfrm>
            <a:off x="2650489" y="2684502"/>
            <a:ext cx="7569835" cy="3668673"/>
          </a:xfrm>
          <a:prstGeom prst="rect">
            <a:avLst/>
          </a:prstGeom>
          <a:ln>
            <a:solidFill>
              <a:schemeClr val="tx1"/>
            </a:solidFill>
          </a:ln>
        </p:spPr>
      </p:pic>
      <p:sp>
        <p:nvSpPr>
          <p:cNvPr id="16" name="TextBox 15">
            <a:extLst>
              <a:ext uri="{FF2B5EF4-FFF2-40B4-BE49-F238E27FC236}">
                <a16:creationId xmlns:a16="http://schemas.microsoft.com/office/drawing/2014/main" id="{328E69F8-E18F-4C01-B466-F316C99EEF13}"/>
              </a:ext>
            </a:extLst>
          </p:cNvPr>
          <p:cNvSpPr txBox="1"/>
          <p:nvPr/>
        </p:nvSpPr>
        <p:spPr>
          <a:xfrm>
            <a:off x="2258693" y="6430655"/>
            <a:ext cx="8353425" cy="369332"/>
          </a:xfrm>
          <a:prstGeom prst="rect">
            <a:avLst/>
          </a:prstGeom>
          <a:noFill/>
        </p:spPr>
        <p:txBody>
          <a:bodyPr wrap="square">
            <a:spAutoFit/>
          </a:bodyPr>
          <a:lstStyle/>
          <a:p>
            <a:pPr algn="ctr"/>
            <a:r>
              <a:rPr lang="en-US" i="1" dirty="0">
                <a:effectLst/>
              </a:rPr>
              <a:t>Fig.5. The dependence of the longitudinal acceptance and the magnetic field on time</a:t>
            </a:r>
            <a:endParaRPr lang="ru-RU" i="1" dirty="0"/>
          </a:p>
        </p:txBody>
      </p:sp>
    </p:spTree>
    <p:extLst>
      <p:ext uri="{BB962C8B-B14F-4D97-AF65-F5344CB8AC3E}">
        <p14:creationId xmlns:p14="http://schemas.microsoft.com/office/powerpoint/2010/main" val="1905848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2073</TotalTime>
  <Words>1218</Words>
  <Application>Microsoft Office PowerPoint</Application>
  <PresentationFormat>Широкоэкранный</PresentationFormat>
  <Paragraphs>55</Paragraphs>
  <Slides>14</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Calibri</vt:lpstr>
      <vt:lpstr>Arial</vt:lpstr>
      <vt:lpstr>Times New Roman</vt:lpstr>
      <vt:lpstr>Cambria Math</vt:lpstr>
      <vt:lpstr>Calibri Light</vt:lpstr>
      <vt:lpstr>Тема Office</vt:lpstr>
      <vt:lpstr>Algorithm for matching the amplitude of the accelerating voltage with the growth rate of the magnetic field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ВЧ Бустера, накопленный опыт и достигнутые параметры </dc:title>
  <dc:creator>Антон</dc:creator>
  <cp:lastModifiedBy>Антон Володин</cp:lastModifiedBy>
  <cp:revision>374</cp:revision>
  <dcterms:created xsi:type="dcterms:W3CDTF">2023-03-07T06:07:43Z</dcterms:created>
  <dcterms:modified xsi:type="dcterms:W3CDTF">2024-06-14T06:28:40Z</dcterms:modified>
</cp:coreProperties>
</file>