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3" autoAdjust="0"/>
    <p:restoredTop sz="95878"/>
  </p:normalViewPr>
  <p:slideViewPr>
    <p:cSldViewPr snapToGrid="0">
      <p:cViewPr varScale="1">
        <p:scale>
          <a:sx n="108" d="100"/>
          <a:sy n="108" d="100"/>
        </p:scale>
        <p:origin x="71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0B7778-9B6E-450F-9FD3-6F66040C8A2A}" type="doc">
      <dgm:prSet loTypeId="urn:microsoft.com/office/officeart/2005/8/layout/chevron2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C559670-6749-4684-B1B8-4D2123F0C083}">
      <dgm:prSet phldrT="[Текст]"/>
      <dgm:spPr/>
      <dgm:t>
        <a:bodyPr/>
        <a:lstStyle/>
        <a:p>
          <a:r>
            <a:rPr lang="en-US" baseline="0" dirty="0"/>
            <a:t>Stage 1</a:t>
          </a:r>
          <a:endParaRPr lang="ru-RU" dirty="0"/>
        </a:p>
      </dgm:t>
    </dgm:pt>
    <dgm:pt modelId="{662B8DA5-9C16-4962-9983-B1E5E35F9E60}" type="parTrans" cxnId="{599376AC-0E00-4BFF-8F48-D808F708178E}">
      <dgm:prSet/>
      <dgm:spPr/>
      <dgm:t>
        <a:bodyPr/>
        <a:lstStyle/>
        <a:p>
          <a:endParaRPr lang="ru-RU"/>
        </a:p>
      </dgm:t>
    </dgm:pt>
    <dgm:pt modelId="{F2D85FBD-0E01-41BE-ABB0-999ED620CFBA}" type="sibTrans" cxnId="{599376AC-0E00-4BFF-8F48-D808F708178E}">
      <dgm:prSet/>
      <dgm:spPr/>
      <dgm:t>
        <a:bodyPr/>
        <a:lstStyle/>
        <a:p>
          <a:endParaRPr lang="ru-RU"/>
        </a:p>
      </dgm:t>
    </dgm:pt>
    <dgm:pt modelId="{F33332A9-85D7-4E9A-885A-E59A6679C9F0}">
      <dgm:prSet phldrT="[Текст]"/>
      <dgm:spPr/>
      <dgm:t>
        <a:bodyPr/>
        <a:lstStyle/>
        <a:p>
          <a:r>
            <a:rPr lang="en-US" dirty="0"/>
            <a:t>Dissolution of </a:t>
          </a:r>
          <a:r>
            <a:rPr lang="ru-RU" dirty="0"/>
            <a:t> </a:t>
          </a:r>
          <a:r>
            <a:rPr lang="en-US" dirty="0"/>
            <a:t>Cm targets</a:t>
          </a:r>
          <a:r>
            <a:rPr lang="ru-RU" dirty="0"/>
            <a:t> </a:t>
          </a:r>
          <a:r>
            <a:rPr lang="en-US" dirty="0"/>
            <a:t>in mix of HNO</a:t>
          </a:r>
          <a:r>
            <a:rPr lang="ru-RU" baseline="-25000" dirty="0"/>
            <a:t>3</a:t>
          </a:r>
          <a:r>
            <a:rPr lang="ru-RU" dirty="0"/>
            <a:t> + </a:t>
          </a:r>
          <a:r>
            <a:rPr lang="en-US" dirty="0"/>
            <a:t>HF or HNO</a:t>
          </a:r>
          <a:r>
            <a:rPr lang="ru-RU" baseline="-25000" dirty="0"/>
            <a:t>3  (</a:t>
          </a:r>
          <a:r>
            <a:rPr lang="en-US" baseline="-25000" dirty="0" err="1"/>
            <a:t>conc</a:t>
          </a:r>
          <a:r>
            <a:rPr lang="ru-RU" baseline="-25000" dirty="0"/>
            <a:t>) </a:t>
          </a:r>
          <a:r>
            <a:rPr lang="en-US" baseline="0" dirty="0"/>
            <a:t>under IR-lamp.</a:t>
          </a:r>
          <a:endParaRPr lang="ru-RU" dirty="0"/>
        </a:p>
      </dgm:t>
    </dgm:pt>
    <dgm:pt modelId="{F59B4D7E-E93D-45BF-9BA3-78966FDDA9C1}" type="parTrans" cxnId="{C0ED7A9C-C4B6-47BE-A8DC-AEDA9C81D674}">
      <dgm:prSet/>
      <dgm:spPr/>
      <dgm:t>
        <a:bodyPr/>
        <a:lstStyle/>
        <a:p>
          <a:endParaRPr lang="ru-RU"/>
        </a:p>
      </dgm:t>
    </dgm:pt>
    <dgm:pt modelId="{9A33C73C-0158-4B2F-8649-4A987193E0BC}" type="sibTrans" cxnId="{C0ED7A9C-C4B6-47BE-A8DC-AEDA9C81D674}">
      <dgm:prSet/>
      <dgm:spPr/>
      <dgm:t>
        <a:bodyPr/>
        <a:lstStyle/>
        <a:p>
          <a:endParaRPr lang="ru-RU"/>
        </a:p>
      </dgm:t>
    </dgm:pt>
    <dgm:pt modelId="{C6C140F8-6D43-4AF9-B8A8-0800E472D33A}">
      <dgm:prSet phldrT="[Текст]"/>
      <dgm:spPr/>
      <dgm:t>
        <a:bodyPr/>
        <a:lstStyle/>
        <a:p>
          <a:r>
            <a:rPr lang="en-US" dirty="0"/>
            <a:t>Stage 2</a:t>
          </a:r>
          <a:endParaRPr lang="ru-RU" dirty="0"/>
        </a:p>
      </dgm:t>
    </dgm:pt>
    <dgm:pt modelId="{6A6640C3-EF43-4F21-8F9F-CC22CD6CD562}" type="parTrans" cxnId="{5CBD198D-46FB-4398-870A-559A784A0D3B}">
      <dgm:prSet/>
      <dgm:spPr/>
      <dgm:t>
        <a:bodyPr/>
        <a:lstStyle/>
        <a:p>
          <a:endParaRPr lang="ru-RU"/>
        </a:p>
      </dgm:t>
    </dgm:pt>
    <dgm:pt modelId="{230422E3-6F75-494D-BCAB-EEFBEA603ECF}" type="sibTrans" cxnId="{5CBD198D-46FB-4398-870A-559A784A0D3B}">
      <dgm:prSet/>
      <dgm:spPr/>
      <dgm:t>
        <a:bodyPr/>
        <a:lstStyle/>
        <a:p>
          <a:endParaRPr lang="ru-RU"/>
        </a:p>
      </dgm:t>
    </dgm:pt>
    <dgm:pt modelId="{DADEAFD6-323B-4CF0-97A4-D4EB44EA61EC}">
      <dgm:prSet phldrT="[Текст]"/>
      <dgm:spPr/>
      <dgm:t>
        <a:bodyPr/>
        <a:lstStyle/>
        <a:p>
          <a:r>
            <a:rPr lang="en-US" dirty="0"/>
            <a:t>Loading of Cm solution on anion-exchange column in mix </a:t>
          </a:r>
          <a:r>
            <a:rPr lang="ru-RU" dirty="0"/>
            <a:t>10М </a:t>
          </a:r>
          <a:r>
            <a:rPr lang="en-US" dirty="0"/>
            <a:t>HNO</a:t>
          </a:r>
          <a:r>
            <a:rPr lang="en-US" baseline="-25000" dirty="0"/>
            <a:t>3 </a:t>
          </a:r>
          <a:r>
            <a:rPr lang="ru-RU" baseline="0" dirty="0"/>
            <a:t> </a:t>
          </a:r>
          <a:r>
            <a:rPr lang="en-US" baseline="0" dirty="0"/>
            <a:t>and </a:t>
          </a:r>
          <a:r>
            <a:rPr lang="en-US" dirty="0"/>
            <a:t>CH</a:t>
          </a:r>
          <a:r>
            <a:rPr lang="en-US" baseline="-25000" dirty="0"/>
            <a:t>3</a:t>
          </a:r>
          <a:r>
            <a:rPr lang="en-US" dirty="0"/>
            <a:t>OH (volume ratio - 1:10)</a:t>
          </a:r>
          <a:endParaRPr lang="ru-RU" dirty="0"/>
        </a:p>
      </dgm:t>
    </dgm:pt>
    <dgm:pt modelId="{FAF17439-84E6-4CD2-9035-D8AEDE853FFB}" type="parTrans" cxnId="{FBAEAA2D-CBFD-4415-A3AD-929B47863DD7}">
      <dgm:prSet/>
      <dgm:spPr/>
      <dgm:t>
        <a:bodyPr/>
        <a:lstStyle/>
        <a:p>
          <a:endParaRPr lang="ru-RU"/>
        </a:p>
      </dgm:t>
    </dgm:pt>
    <dgm:pt modelId="{13F8DA80-86B5-48F0-90FE-0B0E2033E305}" type="sibTrans" cxnId="{FBAEAA2D-CBFD-4415-A3AD-929B47863DD7}">
      <dgm:prSet/>
      <dgm:spPr/>
      <dgm:t>
        <a:bodyPr/>
        <a:lstStyle/>
        <a:p>
          <a:endParaRPr lang="ru-RU"/>
        </a:p>
      </dgm:t>
    </dgm:pt>
    <dgm:pt modelId="{CEB24FAA-CEF0-4E66-935D-6D98B4EBB77D}">
      <dgm:prSet phldrT="[Текст]"/>
      <dgm:spPr/>
      <dgm:t>
        <a:bodyPr/>
        <a:lstStyle/>
        <a:p>
          <a:r>
            <a:rPr lang="en-US" dirty="0"/>
            <a:t>Stage 3</a:t>
          </a:r>
          <a:endParaRPr lang="ru-RU" dirty="0"/>
        </a:p>
      </dgm:t>
    </dgm:pt>
    <dgm:pt modelId="{27BE158E-DC7B-42E7-B77C-FC437BB95C2B}" type="parTrans" cxnId="{A0689E8F-7D82-477A-99C5-98176C09BC94}">
      <dgm:prSet/>
      <dgm:spPr/>
      <dgm:t>
        <a:bodyPr/>
        <a:lstStyle/>
        <a:p>
          <a:endParaRPr lang="ru-RU"/>
        </a:p>
      </dgm:t>
    </dgm:pt>
    <dgm:pt modelId="{7E7312B3-6E60-4775-A3A2-7F9BB313EDF1}" type="sibTrans" cxnId="{A0689E8F-7D82-477A-99C5-98176C09BC94}">
      <dgm:prSet/>
      <dgm:spPr/>
      <dgm:t>
        <a:bodyPr/>
        <a:lstStyle/>
        <a:p>
          <a:endParaRPr lang="ru-RU"/>
        </a:p>
      </dgm:t>
    </dgm:pt>
    <dgm:pt modelId="{52A61AAA-6F80-4F25-87DD-1FF87277B351}">
      <dgm:prSet/>
      <dgm:spPr/>
      <dgm:t>
        <a:bodyPr/>
        <a:lstStyle/>
        <a:p>
          <a:pPr algn="just"/>
          <a:r>
            <a:rPr lang="en-US" dirty="0"/>
            <a:t>Elution of mix</a:t>
          </a:r>
          <a:r>
            <a:rPr lang="ru-RU" dirty="0"/>
            <a:t> 1М </a:t>
          </a:r>
          <a:r>
            <a:rPr lang="en-US" dirty="0"/>
            <a:t>HNO</a:t>
          </a:r>
          <a:r>
            <a:rPr lang="en-US" baseline="-25000" dirty="0"/>
            <a:t>3 </a:t>
          </a:r>
          <a:r>
            <a:rPr lang="en-US" baseline="0" dirty="0"/>
            <a:t> and </a:t>
          </a:r>
          <a:r>
            <a:rPr lang="en-US" dirty="0"/>
            <a:t>CH</a:t>
          </a:r>
          <a:r>
            <a:rPr lang="en-US" baseline="-25000" dirty="0"/>
            <a:t>3</a:t>
          </a:r>
          <a:r>
            <a:rPr lang="en-US" dirty="0"/>
            <a:t>OH for purification from</a:t>
          </a:r>
          <a:r>
            <a:rPr lang="ru-RU" dirty="0"/>
            <a:t> </a:t>
          </a:r>
          <a:r>
            <a:rPr lang="en-US" dirty="0"/>
            <a:t>Ce, Fe, alkaline and</a:t>
          </a:r>
          <a:r>
            <a:rPr lang="ru-RU" dirty="0"/>
            <a:t> </a:t>
          </a:r>
          <a:r>
            <a:rPr lang="en-US" dirty="0"/>
            <a:t>alkaline-earth elements</a:t>
          </a:r>
          <a:endParaRPr lang="ru-RU" dirty="0"/>
        </a:p>
      </dgm:t>
    </dgm:pt>
    <dgm:pt modelId="{33C5EB80-395C-49C0-96CD-FDF4729EEDF1}" type="parTrans" cxnId="{FB027F55-DF7D-4842-8015-BCE77E5AEC43}">
      <dgm:prSet/>
      <dgm:spPr/>
      <dgm:t>
        <a:bodyPr/>
        <a:lstStyle/>
        <a:p>
          <a:endParaRPr lang="ru-RU"/>
        </a:p>
      </dgm:t>
    </dgm:pt>
    <dgm:pt modelId="{804529A6-9582-4B15-9783-736FF976BC75}" type="sibTrans" cxnId="{FB027F55-DF7D-4842-8015-BCE77E5AEC43}">
      <dgm:prSet/>
      <dgm:spPr/>
      <dgm:t>
        <a:bodyPr/>
        <a:lstStyle/>
        <a:p>
          <a:endParaRPr lang="ru-RU"/>
        </a:p>
      </dgm:t>
    </dgm:pt>
    <dgm:pt modelId="{37309EF2-D4EF-4C90-ADDC-2D51D8F8C013}">
      <dgm:prSet/>
      <dgm:spPr/>
      <dgm:t>
        <a:bodyPr/>
        <a:lstStyle/>
        <a:p>
          <a:pPr algn="just"/>
          <a:r>
            <a:rPr lang="en-US" baseline="0" dirty="0"/>
            <a:t>Collection of Cm fraction in 1M </a:t>
          </a:r>
          <a:r>
            <a:rPr lang="en-US" dirty="0"/>
            <a:t>HNO</a:t>
          </a:r>
          <a:r>
            <a:rPr lang="en-US" baseline="-25000" dirty="0"/>
            <a:t>3</a:t>
          </a:r>
          <a:endParaRPr lang="ru-RU" baseline="0" dirty="0"/>
        </a:p>
      </dgm:t>
    </dgm:pt>
    <dgm:pt modelId="{1D923A2C-4BE3-41D8-86CF-563664BCC6F1}" type="parTrans" cxnId="{701D30AE-0666-4ABF-9452-4B7E3E664FEF}">
      <dgm:prSet/>
      <dgm:spPr/>
      <dgm:t>
        <a:bodyPr/>
        <a:lstStyle/>
        <a:p>
          <a:endParaRPr lang="ru-RU"/>
        </a:p>
      </dgm:t>
    </dgm:pt>
    <dgm:pt modelId="{F76B497D-A619-4D2F-83BC-ADF85145BC49}" type="sibTrans" cxnId="{701D30AE-0666-4ABF-9452-4B7E3E664FEF}">
      <dgm:prSet/>
      <dgm:spPr/>
      <dgm:t>
        <a:bodyPr/>
        <a:lstStyle/>
        <a:p>
          <a:endParaRPr lang="ru-RU"/>
        </a:p>
      </dgm:t>
    </dgm:pt>
    <dgm:pt modelId="{13AABD23-54CC-4247-99F0-2E73BB509BF0}" type="pres">
      <dgm:prSet presAssocID="{7E0B7778-9B6E-450F-9FD3-6F66040C8A2A}" presName="linearFlow" presStyleCnt="0">
        <dgm:presLayoutVars>
          <dgm:dir/>
          <dgm:animLvl val="lvl"/>
          <dgm:resizeHandles val="exact"/>
        </dgm:presLayoutVars>
      </dgm:prSet>
      <dgm:spPr/>
    </dgm:pt>
    <dgm:pt modelId="{7B227BBC-7D76-40F2-AB12-42232668F77A}" type="pres">
      <dgm:prSet presAssocID="{9C559670-6749-4684-B1B8-4D2123F0C083}" presName="composite" presStyleCnt="0"/>
      <dgm:spPr/>
    </dgm:pt>
    <dgm:pt modelId="{79B707B2-CD7B-440B-88B6-EFA0929E6047}" type="pres">
      <dgm:prSet presAssocID="{9C559670-6749-4684-B1B8-4D2123F0C083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5D7859B6-5C36-4642-AFC6-E18CAE83B90A}" type="pres">
      <dgm:prSet presAssocID="{9C559670-6749-4684-B1B8-4D2123F0C083}" presName="descendantText" presStyleLbl="alignAcc1" presStyleIdx="0" presStyleCnt="3">
        <dgm:presLayoutVars>
          <dgm:bulletEnabled val="1"/>
        </dgm:presLayoutVars>
      </dgm:prSet>
      <dgm:spPr/>
    </dgm:pt>
    <dgm:pt modelId="{AE4000B1-0246-4D31-BCE0-6991751C1432}" type="pres">
      <dgm:prSet presAssocID="{F2D85FBD-0E01-41BE-ABB0-999ED620CFBA}" presName="sp" presStyleCnt="0"/>
      <dgm:spPr/>
    </dgm:pt>
    <dgm:pt modelId="{2F9397A3-3A70-4999-A546-0010FC530D02}" type="pres">
      <dgm:prSet presAssocID="{C6C140F8-6D43-4AF9-B8A8-0800E472D33A}" presName="composite" presStyleCnt="0"/>
      <dgm:spPr/>
    </dgm:pt>
    <dgm:pt modelId="{DDB38A07-E466-4025-B120-EEB4C466B587}" type="pres">
      <dgm:prSet presAssocID="{C6C140F8-6D43-4AF9-B8A8-0800E472D33A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D0F80C59-6E4D-47DA-B3F5-15CF6D98EE09}" type="pres">
      <dgm:prSet presAssocID="{C6C140F8-6D43-4AF9-B8A8-0800E472D33A}" presName="descendantText" presStyleLbl="alignAcc1" presStyleIdx="1" presStyleCnt="3">
        <dgm:presLayoutVars>
          <dgm:bulletEnabled val="1"/>
        </dgm:presLayoutVars>
      </dgm:prSet>
      <dgm:spPr/>
    </dgm:pt>
    <dgm:pt modelId="{B403A249-8A19-4D59-BA67-CF9B546CA6C2}" type="pres">
      <dgm:prSet presAssocID="{230422E3-6F75-494D-BCAB-EEFBEA603ECF}" presName="sp" presStyleCnt="0"/>
      <dgm:spPr/>
    </dgm:pt>
    <dgm:pt modelId="{297AB8C6-89DF-4961-B0F2-1F36396C7E34}" type="pres">
      <dgm:prSet presAssocID="{CEB24FAA-CEF0-4E66-935D-6D98B4EBB77D}" presName="composite" presStyleCnt="0"/>
      <dgm:spPr/>
    </dgm:pt>
    <dgm:pt modelId="{EE0E1219-9CE2-43EE-A0DD-A3A63018C30B}" type="pres">
      <dgm:prSet presAssocID="{CEB24FAA-CEF0-4E66-935D-6D98B4EBB77D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6716A880-EA2E-4F07-9F04-4911E7854CD7}" type="pres">
      <dgm:prSet presAssocID="{CEB24FAA-CEF0-4E66-935D-6D98B4EBB77D}" presName="descendantText" presStyleLbl="alignAcc1" presStyleIdx="2" presStyleCnt="3" custLinFactNeighborX="-225" custLinFactNeighborY="-1321">
        <dgm:presLayoutVars>
          <dgm:bulletEnabled val="1"/>
        </dgm:presLayoutVars>
      </dgm:prSet>
      <dgm:spPr/>
    </dgm:pt>
  </dgm:ptLst>
  <dgm:cxnLst>
    <dgm:cxn modelId="{35D2EA0D-0700-4887-96F5-D5D44CEEF76B}" type="presOf" srcId="{52A61AAA-6F80-4F25-87DD-1FF87277B351}" destId="{6716A880-EA2E-4F07-9F04-4911E7854CD7}" srcOrd="0" destOrd="0" presId="urn:microsoft.com/office/officeart/2005/8/layout/chevron2"/>
    <dgm:cxn modelId="{FBAEAA2D-CBFD-4415-A3AD-929B47863DD7}" srcId="{C6C140F8-6D43-4AF9-B8A8-0800E472D33A}" destId="{DADEAFD6-323B-4CF0-97A4-D4EB44EA61EC}" srcOrd="0" destOrd="0" parTransId="{FAF17439-84E6-4CD2-9035-D8AEDE853FFB}" sibTransId="{13F8DA80-86B5-48F0-90FE-0B0E2033E305}"/>
    <dgm:cxn modelId="{FB027F55-DF7D-4842-8015-BCE77E5AEC43}" srcId="{CEB24FAA-CEF0-4E66-935D-6D98B4EBB77D}" destId="{52A61AAA-6F80-4F25-87DD-1FF87277B351}" srcOrd="0" destOrd="0" parTransId="{33C5EB80-395C-49C0-96CD-FDF4729EEDF1}" sibTransId="{804529A6-9582-4B15-9783-736FF976BC75}"/>
    <dgm:cxn modelId="{01988861-0173-4706-B170-227C0B4F9446}" type="presOf" srcId="{7E0B7778-9B6E-450F-9FD3-6F66040C8A2A}" destId="{13AABD23-54CC-4247-99F0-2E73BB509BF0}" srcOrd="0" destOrd="0" presId="urn:microsoft.com/office/officeart/2005/8/layout/chevron2"/>
    <dgm:cxn modelId="{957E906D-99FE-46D9-BDB8-1DBEB176D397}" type="presOf" srcId="{C6C140F8-6D43-4AF9-B8A8-0800E472D33A}" destId="{DDB38A07-E466-4025-B120-EEB4C466B587}" srcOrd="0" destOrd="0" presId="urn:microsoft.com/office/officeart/2005/8/layout/chevron2"/>
    <dgm:cxn modelId="{E35C8F73-3EA3-47AF-89ED-D941FA21F1A1}" type="presOf" srcId="{9C559670-6749-4684-B1B8-4D2123F0C083}" destId="{79B707B2-CD7B-440B-88B6-EFA0929E6047}" srcOrd="0" destOrd="0" presId="urn:microsoft.com/office/officeart/2005/8/layout/chevron2"/>
    <dgm:cxn modelId="{5CBD198D-46FB-4398-870A-559A784A0D3B}" srcId="{7E0B7778-9B6E-450F-9FD3-6F66040C8A2A}" destId="{C6C140F8-6D43-4AF9-B8A8-0800E472D33A}" srcOrd="1" destOrd="0" parTransId="{6A6640C3-EF43-4F21-8F9F-CC22CD6CD562}" sibTransId="{230422E3-6F75-494D-BCAB-EEFBEA603ECF}"/>
    <dgm:cxn modelId="{A0689E8F-7D82-477A-99C5-98176C09BC94}" srcId="{7E0B7778-9B6E-450F-9FD3-6F66040C8A2A}" destId="{CEB24FAA-CEF0-4E66-935D-6D98B4EBB77D}" srcOrd="2" destOrd="0" parTransId="{27BE158E-DC7B-42E7-B77C-FC437BB95C2B}" sibTransId="{7E7312B3-6E60-4775-A3A2-7F9BB313EDF1}"/>
    <dgm:cxn modelId="{C0ED7A9C-C4B6-47BE-A8DC-AEDA9C81D674}" srcId="{9C559670-6749-4684-B1B8-4D2123F0C083}" destId="{F33332A9-85D7-4E9A-885A-E59A6679C9F0}" srcOrd="0" destOrd="0" parTransId="{F59B4D7E-E93D-45BF-9BA3-78966FDDA9C1}" sibTransId="{9A33C73C-0158-4B2F-8649-4A987193E0BC}"/>
    <dgm:cxn modelId="{599376AC-0E00-4BFF-8F48-D808F708178E}" srcId="{7E0B7778-9B6E-450F-9FD3-6F66040C8A2A}" destId="{9C559670-6749-4684-B1B8-4D2123F0C083}" srcOrd="0" destOrd="0" parTransId="{662B8DA5-9C16-4962-9983-B1E5E35F9E60}" sibTransId="{F2D85FBD-0E01-41BE-ABB0-999ED620CFBA}"/>
    <dgm:cxn modelId="{701D30AE-0666-4ABF-9452-4B7E3E664FEF}" srcId="{CEB24FAA-CEF0-4E66-935D-6D98B4EBB77D}" destId="{37309EF2-D4EF-4C90-ADDC-2D51D8F8C013}" srcOrd="1" destOrd="0" parTransId="{1D923A2C-4BE3-41D8-86CF-563664BCC6F1}" sibTransId="{F76B497D-A619-4D2F-83BC-ADF85145BC49}"/>
    <dgm:cxn modelId="{3A4E8BB5-4558-490F-9E9F-A0AEF2F38E15}" type="presOf" srcId="{37309EF2-D4EF-4C90-ADDC-2D51D8F8C013}" destId="{6716A880-EA2E-4F07-9F04-4911E7854CD7}" srcOrd="0" destOrd="1" presId="urn:microsoft.com/office/officeart/2005/8/layout/chevron2"/>
    <dgm:cxn modelId="{2AD714B9-B482-4F49-8E23-4E710603C392}" type="presOf" srcId="{DADEAFD6-323B-4CF0-97A4-D4EB44EA61EC}" destId="{D0F80C59-6E4D-47DA-B3F5-15CF6D98EE09}" srcOrd="0" destOrd="0" presId="urn:microsoft.com/office/officeart/2005/8/layout/chevron2"/>
    <dgm:cxn modelId="{5F9E8ABB-467F-4C7B-B265-67528ECF07D9}" type="presOf" srcId="{CEB24FAA-CEF0-4E66-935D-6D98B4EBB77D}" destId="{EE0E1219-9CE2-43EE-A0DD-A3A63018C30B}" srcOrd="0" destOrd="0" presId="urn:microsoft.com/office/officeart/2005/8/layout/chevron2"/>
    <dgm:cxn modelId="{37A4F4E0-9260-464E-9C7C-4138FC0D5683}" type="presOf" srcId="{F33332A9-85D7-4E9A-885A-E59A6679C9F0}" destId="{5D7859B6-5C36-4642-AFC6-E18CAE83B90A}" srcOrd="0" destOrd="0" presId="urn:microsoft.com/office/officeart/2005/8/layout/chevron2"/>
    <dgm:cxn modelId="{A22D40F8-2F91-4A0C-91AC-AEB4476F9006}" type="presParOf" srcId="{13AABD23-54CC-4247-99F0-2E73BB509BF0}" destId="{7B227BBC-7D76-40F2-AB12-42232668F77A}" srcOrd="0" destOrd="0" presId="urn:microsoft.com/office/officeart/2005/8/layout/chevron2"/>
    <dgm:cxn modelId="{119BB1DE-4F10-4EA3-9E58-13A3831DEB28}" type="presParOf" srcId="{7B227BBC-7D76-40F2-AB12-42232668F77A}" destId="{79B707B2-CD7B-440B-88B6-EFA0929E6047}" srcOrd="0" destOrd="0" presId="urn:microsoft.com/office/officeart/2005/8/layout/chevron2"/>
    <dgm:cxn modelId="{B2DA0FB8-EAEF-4303-A5C0-6EC85ED886CD}" type="presParOf" srcId="{7B227BBC-7D76-40F2-AB12-42232668F77A}" destId="{5D7859B6-5C36-4642-AFC6-E18CAE83B90A}" srcOrd="1" destOrd="0" presId="urn:microsoft.com/office/officeart/2005/8/layout/chevron2"/>
    <dgm:cxn modelId="{C37EED9D-FA08-4414-8D3E-4D80B99EF5C3}" type="presParOf" srcId="{13AABD23-54CC-4247-99F0-2E73BB509BF0}" destId="{AE4000B1-0246-4D31-BCE0-6991751C1432}" srcOrd="1" destOrd="0" presId="urn:microsoft.com/office/officeart/2005/8/layout/chevron2"/>
    <dgm:cxn modelId="{B4CAF031-1BAD-4AF9-A299-22740603E0F8}" type="presParOf" srcId="{13AABD23-54CC-4247-99F0-2E73BB509BF0}" destId="{2F9397A3-3A70-4999-A546-0010FC530D02}" srcOrd="2" destOrd="0" presId="urn:microsoft.com/office/officeart/2005/8/layout/chevron2"/>
    <dgm:cxn modelId="{04DA5B88-C53D-4006-9E38-D61D5FFDD5A1}" type="presParOf" srcId="{2F9397A3-3A70-4999-A546-0010FC530D02}" destId="{DDB38A07-E466-4025-B120-EEB4C466B587}" srcOrd="0" destOrd="0" presId="urn:microsoft.com/office/officeart/2005/8/layout/chevron2"/>
    <dgm:cxn modelId="{9303DDCE-7AF3-493F-864D-E5D3DCC51FB6}" type="presParOf" srcId="{2F9397A3-3A70-4999-A546-0010FC530D02}" destId="{D0F80C59-6E4D-47DA-B3F5-15CF6D98EE09}" srcOrd="1" destOrd="0" presId="urn:microsoft.com/office/officeart/2005/8/layout/chevron2"/>
    <dgm:cxn modelId="{48C3EC02-617C-468B-9C71-4D2D2B47A185}" type="presParOf" srcId="{13AABD23-54CC-4247-99F0-2E73BB509BF0}" destId="{B403A249-8A19-4D59-BA67-CF9B546CA6C2}" srcOrd="3" destOrd="0" presId="urn:microsoft.com/office/officeart/2005/8/layout/chevron2"/>
    <dgm:cxn modelId="{8BE04093-6F14-4F1F-A8B6-3E32E150513C}" type="presParOf" srcId="{13AABD23-54CC-4247-99F0-2E73BB509BF0}" destId="{297AB8C6-89DF-4961-B0F2-1F36396C7E34}" srcOrd="4" destOrd="0" presId="urn:microsoft.com/office/officeart/2005/8/layout/chevron2"/>
    <dgm:cxn modelId="{477E1E5C-5DD7-4040-8403-20E51499ACC4}" type="presParOf" srcId="{297AB8C6-89DF-4961-B0F2-1F36396C7E34}" destId="{EE0E1219-9CE2-43EE-A0DD-A3A63018C30B}" srcOrd="0" destOrd="0" presId="urn:microsoft.com/office/officeart/2005/8/layout/chevron2"/>
    <dgm:cxn modelId="{1E0F4BC9-0054-4C56-9C3A-5C9BC3C8C693}" type="presParOf" srcId="{297AB8C6-89DF-4961-B0F2-1F36396C7E34}" destId="{6716A880-EA2E-4F07-9F04-4911E7854CD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B707B2-CD7B-440B-88B6-EFA0929E6047}">
      <dsp:nvSpPr>
        <dsp:cNvPr id="0" name=""/>
        <dsp:cNvSpPr/>
      </dsp:nvSpPr>
      <dsp:spPr>
        <a:xfrm rot="5400000">
          <a:off x="-238217" y="239120"/>
          <a:ext cx="1588114" cy="11116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baseline="0" dirty="0"/>
            <a:t>Stage 1</a:t>
          </a:r>
          <a:endParaRPr lang="ru-RU" sz="2800" kern="1200" dirty="0"/>
        </a:p>
      </dsp:txBody>
      <dsp:txXfrm rot="-5400000">
        <a:off x="1" y="556743"/>
        <a:ext cx="1111679" cy="476435"/>
      </dsp:txXfrm>
    </dsp:sp>
    <dsp:sp modelId="{5D7859B6-5C36-4642-AFC6-E18CAE83B90A}">
      <dsp:nvSpPr>
        <dsp:cNvPr id="0" name=""/>
        <dsp:cNvSpPr/>
      </dsp:nvSpPr>
      <dsp:spPr>
        <a:xfrm rot="5400000">
          <a:off x="2462656" y="-1350073"/>
          <a:ext cx="1032274" cy="3734228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Dissolution of </a:t>
          </a:r>
          <a:r>
            <a:rPr lang="ru-RU" sz="1500" kern="1200" dirty="0"/>
            <a:t> </a:t>
          </a:r>
          <a:r>
            <a:rPr lang="en-US" sz="1500" kern="1200" dirty="0"/>
            <a:t>Cm targets</a:t>
          </a:r>
          <a:r>
            <a:rPr lang="ru-RU" sz="1500" kern="1200" dirty="0"/>
            <a:t> </a:t>
          </a:r>
          <a:r>
            <a:rPr lang="en-US" sz="1500" kern="1200" dirty="0"/>
            <a:t>in mix of HNO</a:t>
          </a:r>
          <a:r>
            <a:rPr lang="ru-RU" sz="1500" kern="1200" baseline="-25000" dirty="0"/>
            <a:t>3</a:t>
          </a:r>
          <a:r>
            <a:rPr lang="ru-RU" sz="1500" kern="1200" dirty="0"/>
            <a:t> + </a:t>
          </a:r>
          <a:r>
            <a:rPr lang="en-US" sz="1500" kern="1200" dirty="0"/>
            <a:t>HF or HNO</a:t>
          </a:r>
          <a:r>
            <a:rPr lang="ru-RU" sz="1500" kern="1200" baseline="-25000" dirty="0"/>
            <a:t>3  (</a:t>
          </a:r>
          <a:r>
            <a:rPr lang="en-US" sz="1500" kern="1200" baseline="-25000" dirty="0" err="1"/>
            <a:t>conc</a:t>
          </a:r>
          <a:r>
            <a:rPr lang="ru-RU" sz="1500" kern="1200" baseline="-25000" dirty="0"/>
            <a:t>) </a:t>
          </a:r>
          <a:r>
            <a:rPr lang="en-US" sz="1500" kern="1200" baseline="0" dirty="0"/>
            <a:t>under IR-lamp.</a:t>
          </a:r>
          <a:endParaRPr lang="ru-RU" sz="1500" kern="1200" dirty="0"/>
        </a:p>
      </dsp:txBody>
      <dsp:txXfrm rot="-5400000">
        <a:off x="1111680" y="51294"/>
        <a:ext cx="3683837" cy="931492"/>
      </dsp:txXfrm>
    </dsp:sp>
    <dsp:sp modelId="{DDB38A07-E466-4025-B120-EEB4C466B587}">
      <dsp:nvSpPr>
        <dsp:cNvPr id="0" name=""/>
        <dsp:cNvSpPr/>
      </dsp:nvSpPr>
      <dsp:spPr>
        <a:xfrm rot="5400000">
          <a:off x="-238217" y="1632893"/>
          <a:ext cx="1588114" cy="11116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Stage 2</a:t>
          </a:r>
          <a:endParaRPr lang="ru-RU" sz="2800" kern="1200" dirty="0"/>
        </a:p>
      </dsp:txBody>
      <dsp:txXfrm rot="-5400000">
        <a:off x="1" y="1950516"/>
        <a:ext cx="1111679" cy="476435"/>
      </dsp:txXfrm>
    </dsp:sp>
    <dsp:sp modelId="{D0F80C59-6E4D-47DA-B3F5-15CF6D98EE09}">
      <dsp:nvSpPr>
        <dsp:cNvPr id="0" name=""/>
        <dsp:cNvSpPr/>
      </dsp:nvSpPr>
      <dsp:spPr>
        <a:xfrm rot="5400000">
          <a:off x="2462656" y="43699"/>
          <a:ext cx="1032274" cy="3734228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Loading of Cm solution on anion-exchange column in mix </a:t>
          </a:r>
          <a:r>
            <a:rPr lang="ru-RU" sz="1500" kern="1200" dirty="0"/>
            <a:t>10М </a:t>
          </a:r>
          <a:r>
            <a:rPr lang="en-US" sz="1500" kern="1200" dirty="0"/>
            <a:t>HNO</a:t>
          </a:r>
          <a:r>
            <a:rPr lang="en-US" sz="1500" kern="1200" baseline="-25000" dirty="0"/>
            <a:t>3 </a:t>
          </a:r>
          <a:r>
            <a:rPr lang="ru-RU" sz="1500" kern="1200" baseline="0" dirty="0"/>
            <a:t> </a:t>
          </a:r>
          <a:r>
            <a:rPr lang="en-US" sz="1500" kern="1200" baseline="0" dirty="0"/>
            <a:t>and </a:t>
          </a:r>
          <a:r>
            <a:rPr lang="en-US" sz="1500" kern="1200" dirty="0"/>
            <a:t>CH</a:t>
          </a:r>
          <a:r>
            <a:rPr lang="en-US" sz="1500" kern="1200" baseline="-25000" dirty="0"/>
            <a:t>3</a:t>
          </a:r>
          <a:r>
            <a:rPr lang="en-US" sz="1500" kern="1200" dirty="0"/>
            <a:t>OH (volume ratio - 1:10)</a:t>
          </a:r>
          <a:endParaRPr lang="ru-RU" sz="1500" kern="1200" dirty="0"/>
        </a:p>
      </dsp:txBody>
      <dsp:txXfrm rot="-5400000">
        <a:off x="1111680" y="1445067"/>
        <a:ext cx="3683837" cy="931492"/>
      </dsp:txXfrm>
    </dsp:sp>
    <dsp:sp modelId="{EE0E1219-9CE2-43EE-A0DD-A3A63018C30B}">
      <dsp:nvSpPr>
        <dsp:cNvPr id="0" name=""/>
        <dsp:cNvSpPr/>
      </dsp:nvSpPr>
      <dsp:spPr>
        <a:xfrm rot="5400000">
          <a:off x="-238217" y="3026666"/>
          <a:ext cx="1588114" cy="11116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Stage 3</a:t>
          </a:r>
          <a:endParaRPr lang="ru-RU" sz="2800" kern="1200" dirty="0"/>
        </a:p>
      </dsp:txBody>
      <dsp:txXfrm rot="-5400000">
        <a:off x="1" y="3344289"/>
        <a:ext cx="1111679" cy="476435"/>
      </dsp:txXfrm>
    </dsp:sp>
    <dsp:sp modelId="{6716A880-EA2E-4F07-9F04-4911E7854CD7}">
      <dsp:nvSpPr>
        <dsp:cNvPr id="0" name=""/>
        <dsp:cNvSpPr/>
      </dsp:nvSpPr>
      <dsp:spPr>
        <a:xfrm rot="5400000">
          <a:off x="2454254" y="1423836"/>
          <a:ext cx="1032274" cy="3734228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Elution of mix</a:t>
          </a:r>
          <a:r>
            <a:rPr lang="ru-RU" sz="1500" kern="1200" dirty="0"/>
            <a:t> 1М </a:t>
          </a:r>
          <a:r>
            <a:rPr lang="en-US" sz="1500" kern="1200" dirty="0"/>
            <a:t>HNO</a:t>
          </a:r>
          <a:r>
            <a:rPr lang="en-US" sz="1500" kern="1200" baseline="-25000" dirty="0"/>
            <a:t>3 </a:t>
          </a:r>
          <a:r>
            <a:rPr lang="en-US" sz="1500" kern="1200" baseline="0" dirty="0"/>
            <a:t> and </a:t>
          </a:r>
          <a:r>
            <a:rPr lang="en-US" sz="1500" kern="1200" dirty="0"/>
            <a:t>CH</a:t>
          </a:r>
          <a:r>
            <a:rPr lang="en-US" sz="1500" kern="1200" baseline="-25000" dirty="0"/>
            <a:t>3</a:t>
          </a:r>
          <a:r>
            <a:rPr lang="en-US" sz="1500" kern="1200" dirty="0"/>
            <a:t>OH for purification from</a:t>
          </a:r>
          <a:r>
            <a:rPr lang="ru-RU" sz="1500" kern="1200" dirty="0"/>
            <a:t> </a:t>
          </a:r>
          <a:r>
            <a:rPr lang="en-US" sz="1500" kern="1200" dirty="0"/>
            <a:t>Ce, Fe, alkaline and</a:t>
          </a:r>
          <a:r>
            <a:rPr lang="ru-RU" sz="1500" kern="1200" dirty="0"/>
            <a:t> </a:t>
          </a:r>
          <a:r>
            <a:rPr lang="en-US" sz="1500" kern="1200" dirty="0"/>
            <a:t>alkaline-earth elements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baseline="0" dirty="0"/>
            <a:t>Collection of Cm fraction in 1M </a:t>
          </a:r>
          <a:r>
            <a:rPr lang="en-US" sz="1500" kern="1200" dirty="0"/>
            <a:t>HNO</a:t>
          </a:r>
          <a:r>
            <a:rPr lang="en-US" sz="1500" kern="1200" baseline="-25000" dirty="0"/>
            <a:t>3</a:t>
          </a:r>
          <a:endParaRPr lang="ru-RU" sz="1500" kern="1200" baseline="0" dirty="0"/>
        </a:p>
      </dsp:txBody>
      <dsp:txXfrm rot="-5400000">
        <a:off x="1103278" y="2825204"/>
        <a:ext cx="3683837" cy="9314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D6CC6-8349-4363-B14C-D8933E4E497B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3FB96-E979-4402-B5F6-519FCD3B1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818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3FB96-E979-4402-B5F6-519FCD3B1E2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778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1E92-089B-4F7F-B661-574557E587EA}" type="datetime1">
              <a:rPr lang="ru-RU" smtClean="0"/>
              <a:t>14.06.2024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1ED5-61BE-4598-8D86-9C79A71E3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686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CC088-0ED5-4273-A484-675A872C8C1A}" type="datetime1">
              <a:rPr lang="ru-RU" smtClean="0"/>
              <a:t>14.06.2024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1ED5-61BE-4598-8D86-9C79A71E3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1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5F02-FFEC-422C-B8A4-6B4A7DBA42CA}" type="datetime1">
              <a:rPr lang="ru-RU" smtClean="0"/>
              <a:t>14.06.2024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1ED5-61BE-4598-8D86-9C79A71E3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305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A13FA-76E2-4A8B-A125-2CBF4A9065C2}" type="datetime1">
              <a:rPr lang="ru-RU" smtClean="0"/>
              <a:t>14.06.2024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1ED5-61BE-4598-8D86-9C79A71E3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65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449B-C188-4BBF-BFCB-6B6DF8E20162}" type="datetime1">
              <a:rPr lang="ru-RU" smtClean="0"/>
              <a:t>14.06.2024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1ED5-61BE-4598-8D86-9C79A71E3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001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A6DBC-975A-4361-B26D-27E5C1EA4560}" type="datetime1">
              <a:rPr lang="ru-RU" smtClean="0"/>
              <a:t>14.06.2024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1ED5-61BE-4598-8D86-9C79A71E3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699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433E-3244-411F-9527-8E528605005C}" type="datetime1">
              <a:rPr lang="ru-RU" smtClean="0"/>
              <a:t>14.06.2024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1ED5-61BE-4598-8D86-9C79A71E3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1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44E5-7CEF-4103-8598-7F1A436A203C}" type="datetime1">
              <a:rPr lang="ru-RU" smtClean="0"/>
              <a:t>14.06.2024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1ED5-61BE-4598-8D86-9C79A71E3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908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DC43-C67D-444D-8F29-C77309A8A33E}" type="datetime1">
              <a:rPr lang="ru-RU" smtClean="0"/>
              <a:t>14.06.2024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1ED5-61BE-4598-8D86-9C79A71E3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12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1F7FB-1C5E-4C2F-9CDA-1ED93AFFE610}" type="datetime1">
              <a:rPr lang="ru-RU" smtClean="0"/>
              <a:t>14.06.2024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1ED5-61BE-4598-8D86-9C79A71E3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91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4576-F60D-4ABF-B768-962DB94FAE16}" type="datetime1">
              <a:rPr lang="ru-RU" smtClean="0"/>
              <a:t>14.06.2024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1ED5-61BE-4598-8D86-9C79A71E3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152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726B0-33D4-491D-97A7-CF2B705F4DE4}" type="datetime1">
              <a:rPr lang="ru-RU" smtClean="0"/>
              <a:t>14.06.2024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41ED5-61BE-4598-8D86-9C79A71E3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13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oleObject" Target="../embeddings/oleObject2.bin"/><Relationship Id="rId7" Type="http://schemas.openxmlformats.org/officeDocument/2006/relationships/image" Target="../media/image22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1.jpeg"/><Relationship Id="rId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7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1664" y="142716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Radioactive and stable enriched isotopes for SHE factory:</a:t>
            </a:r>
            <a:br>
              <a:rPr lang="en-US" sz="4800" dirty="0"/>
            </a:br>
            <a:r>
              <a:rPr lang="en-US" sz="4800" dirty="0"/>
              <a:t> Application as targets and substances in ECR -sources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954992"/>
            <a:ext cx="9552878" cy="1655762"/>
          </a:xfrm>
        </p:spPr>
        <p:txBody>
          <a:bodyPr>
            <a:normAutofit/>
          </a:bodyPr>
          <a:lstStyle/>
          <a:p>
            <a:br>
              <a:rPr lang="en-US" dirty="0"/>
            </a:br>
            <a:r>
              <a:rPr lang="en-US" b="1" u="sng" dirty="0"/>
              <a:t>Aleksandr </a:t>
            </a:r>
            <a:r>
              <a:rPr lang="en-US" b="1" u="sng" dirty="0" err="1"/>
              <a:t>Bodrov</a:t>
            </a:r>
            <a:r>
              <a:rPr lang="en-US" b="1" dirty="0"/>
              <a:t>, </a:t>
            </a:r>
            <a:r>
              <a:rPr lang="en-US" b="1" dirty="0" err="1"/>
              <a:t>Aleksei</a:t>
            </a:r>
            <a:r>
              <a:rPr lang="en-US" b="1" dirty="0"/>
              <a:t> </a:t>
            </a:r>
            <a:r>
              <a:rPr lang="en-US" b="1" dirty="0" err="1"/>
              <a:t>Sabel’nikov</a:t>
            </a:r>
            <a:r>
              <a:rPr lang="en-US" b="1" dirty="0"/>
              <a:t>, </a:t>
            </a:r>
            <a:r>
              <a:rPr lang="en-US" b="1" dirty="0" err="1"/>
              <a:t>Yurii</a:t>
            </a:r>
            <a:r>
              <a:rPr lang="en-US" b="1" dirty="0"/>
              <a:t> Albin, </a:t>
            </a:r>
            <a:r>
              <a:rPr lang="en-US" b="1" dirty="0" err="1"/>
              <a:t>Daler</a:t>
            </a:r>
            <a:r>
              <a:rPr lang="en-US" b="1" dirty="0"/>
              <a:t> </a:t>
            </a:r>
            <a:r>
              <a:rPr lang="en-US" b="1" dirty="0" err="1"/>
              <a:t>Abdusamadzoda</a:t>
            </a:r>
            <a:r>
              <a:rPr lang="en-US" b="1" dirty="0"/>
              <a:t>, Nikolay </a:t>
            </a:r>
            <a:r>
              <a:rPr lang="en-US" b="1" dirty="0" err="1"/>
              <a:t>Aksenov</a:t>
            </a:r>
            <a:endParaRPr lang="en-US" b="1" dirty="0"/>
          </a:p>
          <a:p>
            <a:r>
              <a:rPr lang="en-US" dirty="0"/>
              <a:t>FLNR JINR</a:t>
            </a:r>
            <a:endParaRPr lang="ru-RU" dirty="0"/>
          </a:p>
        </p:txBody>
      </p:sp>
      <p:pic>
        <p:nvPicPr>
          <p:cNvPr id="4" name="Picture 13">
            <a:extLst>
              <a:ext uri="{FF2B5EF4-FFF2-40B4-BE49-F238E27FC236}">
                <a16:creationId xmlns:a16="http://schemas.microsoft.com/office/drawing/2014/main" id="{1F51027D-9313-446B-A1E2-C88DA30A14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0190"/>
          <a:stretch/>
        </p:blipFill>
        <p:spPr>
          <a:xfrm>
            <a:off x="458250" y="247246"/>
            <a:ext cx="1065750" cy="8566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93308" y="352391"/>
            <a:ext cx="6120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JINR Association of Young Scientists and Specialists</a:t>
            </a:r>
            <a:br>
              <a:rPr lang="en-US" dirty="0"/>
            </a:br>
            <a:r>
              <a:rPr lang="en-US" dirty="0"/>
              <a:t>Conference “Alushta-2024”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075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Conclusions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Techniques have been developed for the synthesis of organometallic compounds of titanium and chromium to produce ion beams of </a:t>
            </a:r>
            <a:r>
              <a:rPr lang="en-US" baseline="30000" dirty="0"/>
              <a:t>50</a:t>
            </a:r>
            <a:r>
              <a:rPr lang="en-US" dirty="0"/>
              <a:t>Ti and </a:t>
            </a:r>
            <a:r>
              <a:rPr lang="en-US" baseline="30000" dirty="0"/>
              <a:t>54</a:t>
            </a:r>
            <a:r>
              <a:rPr lang="en-US" dirty="0"/>
              <a:t>Cr from an ECR source for synthesis of SHE nuclei.</a:t>
            </a:r>
            <a:endParaRPr lang="ru-RU" dirty="0"/>
          </a:p>
          <a:p>
            <a:pPr algn="just"/>
            <a:r>
              <a:rPr lang="en-US" dirty="0"/>
              <a:t>A technique for radiochemical regeneration from irradiated curium targets has been developed and </a:t>
            </a:r>
            <a:r>
              <a:rPr lang="en-US" dirty="0" err="1"/>
              <a:t>Th</a:t>
            </a:r>
            <a:r>
              <a:rPr lang="en-US" dirty="0"/>
              <a:t>, U, and Pu targets have been assembled for experiments on the SHE synthesis. </a:t>
            </a:r>
          </a:p>
          <a:p>
            <a:pPr algn="just"/>
            <a:r>
              <a:rPr lang="en-US" dirty="0"/>
              <a:t>The first data on the condition of targets after prolonged irradiation were obtained (</a:t>
            </a:r>
            <a:r>
              <a:rPr lang="en-US"/>
              <a:t>integral up to </a:t>
            </a:r>
            <a:r>
              <a:rPr lang="ru-RU"/>
              <a:t>3</a:t>
            </a:r>
            <a:r>
              <a:rPr lang="en-US" dirty="0"/>
              <a:t>*10</a:t>
            </a:r>
            <a:r>
              <a:rPr lang="en-US" baseline="30000" dirty="0"/>
              <a:t>19</a:t>
            </a:r>
            <a:r>
              <a:rPr lang="en-US" dirty="0"/>
              <a:t>)</a:t>
            </a:r>
            <a:endParaRPr lang="ru-RU" baseline="30000" dirty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A13FA-76E2-4A8B-A125-2CBF4A9065C2}" type="datetime1">
              <a:rPr lang="ru-RU" smtClean="0"/>
              <a:t>14.06.2024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1ED5-61BE-4598-8D86-9C79A71E357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498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6605" y="5492388"/>
            <a:ext cx="10515600" cy="6210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/>
              <a:t>Thank you for kind attention!</a:t>
            </a:r>
            <a:endParaRPr lang="ru-RU" sz="6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A13FA-76E2-4A8B-A125-2CBF4A9065C2}" type="datetime1">
              <a:rPr lang="ru-RU" smtClean="0"/>
              <a:t>14.06.2024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1ED5-61BE-4598-8D86-9C79A71E357F}" type="slidenum">
              <a:rPr lang="ru-RU" smtClean="0"/>
              <a:t>11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9C6AA84-F873-DBE0-8D32-94A8878E2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867" y="296413"/>
            <a:ext cx="6607948" cy="495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885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308" y="181231"/>
            <a:ext cx="10515600" cy="84849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Relevance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362" y="1326290"/>
            <a:ext cx="6139249" cy="5280455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For synthesis of SHE nuclei it is necessary to produce more massive and low degradable targets from U, Pu, Am, Cm, Bk, </a:t>
            </a:r>
            <a:r>
              <a:rPr lang="en-US" dirty="0" err="1"/>
              <a:t>Cf</a:t>
            </a:r>
            <a:r>
              <a:rPr lang="en-US" dirty="0"/>
              <a:t> </a:t>
            </a:r>
          </a:p>
          <a:p>
            <a:pPr algn="just"/>
            <a:r>
              <a:rPr lang="en-US" dirty="0"/>
              <a:t>For intensive beams on ECR-source we should have a high pure metal-organic compounds (</a:t>
            </a:r>
            <a:r>
              <a:rPr lang="ru-RU" baseline="30000" dirty="0"/>
              <a:t>54</a:t>
            </a:r>
            <a:r>
              <a:rPr lang="en-US" dirty="0"/>
              <a:t>Cr - </a:t>
            </a:r>
            <a:r>
              <a:rPr lang="en-US" dirty="0" err="1"/>
              <a:t>chromocene</a:t>
            </a:r>
            <a:r>
              <a:rPr lang="en-US" dirty="0"/>
              <a:t> and </a:t>
            </a:r>
            <a:r>
              <a:rPr lang="en-US" baseline="30000" dirty="0"/>
              <a:t>50</a:t>
            </a:r>
            <a:r>
              <a:rPr lang="en-US" dirty="0"/>
              <a:t>Ti - </a:t>
            </a:r>
            <a:r>
              <a:rPr lang="en-US" dirty="0" err="1"/>
              <a:t>titanocene</a:t>
            </a:r>
            <a:r>
              <a:rPr lang="en-US" dirty="0"/>
              <a:t>)</a:t>
            </a:r>
          </a:p>
          <a:p>
            <a:pPr algn="just"/>
            <a:r>
              <a:rPr lang="en-US" dirty="0"/>
              <a:t>Developing of regeneration and separation techniques to renew target and ion-source material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508" y="3006808"/>
            <a:ext cx="3915719" cy="29367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066" y="947394"/>
            <a:ext cx="1943067" cy="2590756"/>
          </a:xfrm>
          <a:prstGeom prst="rect">
            <a:avLst/>
          </a:prstGeom>
        </p:spPr>
      </p:pic>
      <p:graphicFrame>
        <p:nvGraphicFramePr>
          <p:cNvPr id="7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478633"/>
              </p:ext>
            </p:extLst>
          </p:nvPr>
        </p:nvGraphicFramePr>
        <p:xfrm>
          <a:off x="7387277" y="1029728"/>
          <a:ext cx="1178945" cy="1830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805967" imgH="1258512" progId="ChemDraw.Document.6.0">
                  <p:embed/>
                </p:oleObj>
              </mc:Choice>
              <mc:Fallback>
                <p:oleObj name="CS ChemDraw Drawing" r:id="rId4" imgW="805967" imgH="1258512" progId="ChemDraw.Document.6.0">
                  <p:embed/>
                  <p:pic>
                    <p:nvPicPr>
                      <p:cNvPr id="7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7277" y="1029728"/>
                        <a:ext cx="1178945" cy="18307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0" name="Picture 6" descr="https://avatars.mds.yandex.net/i?id=9d0d016291d488e8da99c1265c8ae5a0a727ec28-9683462-images-thumbs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191" y="4036350"/>
            <a:ext cx="2188809" cy="140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9FCA0-EE35-42AF-A1AF-C6E5A958883F}" type="datetime1">
              <a:rPr lang="ru-RU" smtClean="0"/>
              <a:t>14.06.2024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1ED5-61BE-4598-8D86-9C79A71E357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740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990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Target production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C841-CDFD-422F-B669-4A7594DCEED6}" type="datetime1">
              <a:rPr lang="ru-RU" smtClean="0"/>
              <a:t>14.06.2024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1ED5-61BE-4598-8D86-9C79A71E357F}" type="slidenum">
              <a:rPr lang="ru-RU" smtClean="0"/>
              <a:t>3</a:t>
            </a:fld>
            <a:endParaRPr lang="ru-RU"/>
          </a:p>
        </p:txBody>
      </p:sp>
      <p:grpSp>
        <p:nvGrpSpPr>
          <p:cNvPr id="6" name="Группа 5"/>
          <p:cNvGrpSpPr>
            <a:grpSpLocks noChangeAspect="1"/>
          </p:cNvGrpSpPr>
          <p:nvPr/>
        </p:nvGrpSpPr>
        <p:grpSpPr>
          <a:xfrm rot="16200000">
            <a:off x="2553481" y="-357877"/>
            <a:ext cx="2055837" cy="5753022"/>
            <a:chOff x="1886353" y="-1178148"/>
            <a:chExt cx="6177815" cy="8975417"/>
          </a:xfrm>
        </p:grpSpPr>
        <p:grpSp>
          <p:nvGrpSpPr>
            <p:cNvPr id="7" name="Группа 52"/>
            <p:cNvGrpSpPr/>
            <p:nvPr/>
          </p:nvGrpSpPr>
          <p:grpSpPr>
            <a:xfrm>
              <a:off x="1886353" y="-1178148"/>
              <a:ext cx="6177815" cy="8975417"/>
              <a:chOff x="302177" y="-1178148"/>
              <a:chExt cx="6177815" cy="8975417"/>
            </a:xfrm>
          </p:grpSpPr>
          <p:grpSp>
            <p:nvGrpSpPr>
              <p:cNvPr id="11" name="Группа 77"/>
              <p:cNvGrpSpPr/>
              <p:nvPr/>
            </p:nvGrpSpPr>
            <p:grpSpPr>
              <a:xfrm>
                <a:off x="302177" y="-1178148"/>
                <a:ext cx="6177815" cy="8975417"/>
                <a:chOff x="302177" y="-1178148"/>
                <a:chExt cx="6177815" cy="8975417"/>
              </a:xfrm>
            </p:grpSpPr>
            <p:grpSp>
              <p:nvGrpSpPr>
                <p:cNvPr id="22" name="Группа 69"/>
                <p:cNvGrpSpPr/>
                <p:nvPr/>
              </p:nvGrpSpPr>
              <p:grpSpPr>
                <a:xfrm>
                  <a:off x="958921" y="34002"/>
                  <a:ext cx="4545852" cy="6250637"/>
                  <a:chOff x="958921" y="34002"/>
                  <a:chExt cx="4545852" cy="6250637"/>
                </a:xfrm>
              </p:grpSpPr>
              <p:grpSp>
                <p:nvGrpSpPr>
                  <p:cNvPr id="29" name="Группа 32"/>
                  <p:cNvGrpSpPr/>
                  <p:nvPr/>
                </p:nvGrpSpPr>
                <p:grpSpPr>
                  <a:xfrm>
                    <a:off x="1561112" y="875468"/>
                    <a:ext cx="3144971" cy="5177437"/>
                    <a:chOff x="1561112" y="875468"/>
                    <a:chExt cx="3144971" cy="5177437"/>
                  </a:xfrm>
                </p:grpSpPr>
                <p:sp>
                  <p:nvSpPr>
                    <p:cNvPr id="38" name="Куб 37"/>
                    <p:cNvSpPr/>
                    <p:nvPr/>
                  </p:nvSpPr>
                  <p:spPr>
                    <a:xfrm>
                      <a:off x="1579784" y="2636909"/>
                      <a:ext cx="2952326" cy="1584176"/>
                    </a:xfrm>
                    <a:prstGeom prst="cube">
                      <a:avLst>
                        <a:gd name="adj" fmla="val 33966"/>
                      </a:avLst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sz="1200"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39" name="Арка 38"/>
                    <p:cNvSpPr/>
                    <p:nvPr/>
                  </p:nvSpPr>
                  <p:spPr>
                    <a:xfrm>
                      <a:off x="2237180" y="2636910"/>
                      <a:ext cx="1440159" cy="864096"/>
                    </a:xfrm>
                    <a:prstGeom prst="blockArc">
                      <a:avLst>
                        <a:gd name="adj1" fmla="val 10800000"/>
                        <a:gd name="adj2" fmla="val 350945"/>
                        <a:gd name="adj3" fmla="val 22643"/>
                      </a:avLst>
                    </a:prstGeom>
                    <a:noFill/>
                    <a:ln>
                      <a:solidFill>
                        <a:schemeClr val="tx1"/>
                      </a:solidFill>
                    </a:ln>
                    <a:scene3d>
                      <a:camera prst="perspectiveRelaxed"/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sz="1200">
                        <a:solidFill>
                          <a:schemeClr val="tx1"/>
                        </a:solidFill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40" name="Прямоугольник 6"/>
                    <p:cNvSpPr/>
                    <p:nvPr/>
                  </p:nvSpPr>
                  <p:spPr>
                    <a:xfrm>
                      <a:off x="1656973" y="3251140"/>
                      <a:ext cx="2175779" cy="897939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sz="1200"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41" name="Арка 7"/>
                    <p:cNvSpPr/>
                    <p:nvPr/>
                  </p:nvSpPr>
                  <p:spPr>
                    <a:xfrm>
                      <a:off x="2237180" y="3645021"/>
                      <a:ext cx="1440159" cy="864096"/>
                    </a:xfrm>
                    <a:prstGeom prst="blockArc">
                      <a:avLst>
                        <a:gd name="adj1" fmla="val 10759614"/>
                        <a:gd name="adj2" fmla="val 107727"/>
                        <a:gd name="adj3" fmla="val 21996"/>
                      </a:avLst>
                    </a:prstGeom>
                    <a:noFill/>
                    <a:ln>
                      <a:solidFill>
                        <a:schemeClr val="tx1"/>
                      </a:solidFill>
                    </a:ln>
                    <a:scene3d>
                      <a:camera prst="perspectiveRelaxed"/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sz="1200">
                        <a:solidFill>
                          <a:schemeClr val="tx1"/>
                        </a:solidFill>
                        <a:cs typeface="Times New Roman" pitchFamily="18" charset="0"/>
                      </a:endParaRPr>
                    </a:p>
                  </p:txBody>
                </p:sp>
                <p:cxnSp>
                  <p:nvCxnSpPr>
                    <p:cNvPr id="42" name="Прямая соединительная линия 41"/>
                    <p:cNvCxnSpPr/>
                    <p:nvPr/>
                  </p:nvCxnSpPr>
                  <p:spPr>
                    <a:xfrm flipV="1">
                      <a:off x="1763171" y="3645021"/>
                      <a:ext cx="360040" cy="50405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Прямая соединительная линия 42"/>
                    <p:cNvCxnSpPr/>
                    <p:nvPr/>
                  </p:nvCxnSpPr>
                  <p:spPr>
                    <a:xfrm>
                      <a:off x="2123210" y="3284982"/>
                      <a:ext cx="0" cy="36004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" name="Прямая соединительная линия 43"/>
                    <p:cNvCxnSpPr/>
                    <p:nvPr/>
                  </p:nvCxnSpPr>
                  <p:spPr>
                    <a:xfrm rot="5400000" flipV="1">
                      <a:off x="2945084" y="2835059"/>
                      <a:ext cx="0" cy="161992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5" name="Арка 44"/>
                    <p:cNvSpPr/>
                    <p:nvPr/>
                  </p:nvSpPr>
                  <p:spPr>
                    <a:xfrm>
                      <a:off x="2190624" y="1988840"/>
                      <a:ext cx="1440160" cy="864096"/>
                    </a:xfrm>
                    <a:prstGeom prst="blockArc">
                      <a:avLst>
                        <a:gd name="adj1" fmla="val 10800000"/>
                        <a:gd name="adj2" fmla="val 350945"/>
                        <a:gd name="adj3" fmla="val 22643"/>
                      </a:avLst>
                    </a:prstGeom>
                    <a:noFill/>
                    <a:ln>
                      <a:solidFill>
                        <a:schemeClr val="tx1"/>
                      </a:solidFill>
                    </a:ln>
                    <a:scene3d>
                      <a:camera prst="perspectiveRelaxed"/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sz="1200">
                        <a:solidFill>
                          <a:schemeClr val="tx1"/>
                        </a:solidFill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46" name="Арка 45"/>
                    <p:cNvSpPr/>
                    <p:nvPr/>
                  </p:nvSpPr>
                  <p:spPr>
                    <a:xfrm>
                      <a:off x="2237179" y="4293093"/>
                      <a:ext cx="1440160" cy="864096"/>
                    </a:xfrm>
                    <a:prstGeom prst="blockArc">
                      <a:avLst>
                        <a:gd name="adj1" fmla="val 10800000"/>
                        <a:gd name="adj2" fmla="val 350945"/>
                        <a:gd name="adj3" fmla="val 22643"/>
                      </a:avLst>
                    </a:prstGeom>
                    <a:noFill/>
                    <a:ln>
                      <a:solidFill>
                        <a:schemeClr val="tx1"/>
                      </a:solidFill>
                    </a:ln>
                    <a:scene3d>
                      <a:camera prst="perspectiveRelaxed"/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sz="1200">
                        <a:solidFill>
                          <a:schemeClr val="tx1"/>
                        </a:solidFill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47" name="Прямоугольник 46"/>
                    <p:cNvSpPr/>
                    <p:nvPr/>
                  </p:nvSpPr>
                  <p:spPr>
                    <a:xfrm rot="21115584">
                      <a:off x="1821209" y="1264159"/>
                      <a:ext cx="2483834" cy="1141255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solidFill>
                        <a:schemeClr val="tx1"/>
                      </a:solidFill>
                    </a:ln>
                    <a:scene3d>
                      <a:camera prst="isometricOffAxis2Top"/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sz="1200"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48" name="Прямоугольник 47"/>
                    <p:cNvSpPr/>
                    <p:nvPr/>
                  </p:nvSpPr>
                  <p:spPr>
                    <a:xfrm rot="21096589">
                      <a:off x="1895999" y="4495632"/>
                      <a:ext cx="2483832" cy="1141255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solidFill>
                        <a:schemeClr val="tx1"/>
                      </a:solidFill>
                    </a:ln>
                    <a:scene3d>
                      <a:camera prst="isometricOffAxis2Top"/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sz="1200"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49" name="Куб 48"/>
                    <p:cNvSpPr/>
                    <p:nvPr/>
                  </p:nvSpPr>
                  <p:spPr>
                    <a:xfrm rot="476845">
                      <a:off x="2014418" y="875468"/>
                      <a:ext cx="2691665" cy="689009"/>
                    </a:xfrm>
                    <a:prstGeom prst="cube">
                      <a:avLst>
                        <a:gd name="adj" fmla="val 64764"/>
                      </a:avLst>
                    </a:prstGeom>
                    <a:noFill/>
                    <a:ln>
                      <a:solidFill>
                        <a:schemeClr val="tx1"/>
                      </a:solidFill>
                    </a:ln>
                    <a:scene3d>
                      <a:camera prst="isometricOffAxis1Right"/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sz="1200"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50" name="Куб 49"/>
                    <p:cNvSpPr/>
                    <p:nvPr/>
                  </p:nvSpPr>
                  <p:spPr>
                    <a:xfrm rot="541117">
                      <a:off x="1561112" y="5363897"/>
                      <a:ext cx="2691665" cy="689008"/>
                    </a:xfrm>
                    <a:prstGeom prst="cube">
                      <a:avLst>
                        <a:gd name="adj" fmla="val 64764"/>
                      </a:avLst>
                    </a:prstGeom>
                    <a:noFill/>
                    <a:ln>
                      <a:solidFill>
                        <a:schemeClr val="tx1"/>
                      </a:solidFill>
                    </a:ln>
                    <a:scene3d>
                      <a:camera prst="isometricOffAxis1Right"/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sz="1200"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2987825" y="1009982"/>
                    <a:ext cx="432047" cy="8101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>
                        <a:latin typeface="+mn-lt"/>
                        <a:cs typeface="Times New Roman" pitchFamily="18" charset="0"/>
                      </a:rPr>
                      <a:t>―</a:t>
                    </a:r>
                    <a:endParaRPr lang="ru-RU" sz="1200" dirty="0">
                      <a:latin typeface="+mn-lt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2411761" y="5474475"/>
                    <a:ext cx="360039" cy="8101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>
                        <a:latin typeface="+mn-lt"/>
                        <a:cs typeface="Times New Roman" pitchFamily="18" charset="0"/>
                      </a:rPr>
                      <a:t>+</a:t>
                    </a:r>
                    <a:endParaRPr lang="ru-RU" sz="1200" dirty="0">
                      <a:latin typeface="+mn-lt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32" name="Прямая соединительная линия 31"/>
                  <p:cNvCxnSpPr/>
                  <p:nvPr/>
                </p:nvCxnSpPr>
                <p:spPr>
                  <a:xfrm rot="5400000" flipV="1">
                    <a:off x="1137584" y="889740"/>
                    <a:ext cx="734436" cy="783552"/>
                  </a:xfrm>
                  <a:prstGeom prst="line">
                    <a:avLst/>
                  </a:prstGeom>
                  <a:ln>
                    <a:solidFill>
                      <a:srgbClr val="92D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Прямая соединительная линия 32"/>
                  <p:cNvCxnSpPr/>
                  <p:nvPr/>
                </p:nvCxnSpPr>
                <p:spPr>
                  <a:xfrm rot="5400000" flipV="1">
                    <a:off x="4697589" y="869669"/>
                    <a:ext cx="2" cy="756928"/>
                  </a:xfrm>
                  <a:prstGeom prst="line">
                    <a:avLst/>
                  </a:prstGeom>
                  <a:ln>
                    <a:solidFill>
                      <a:srgbClr val="92D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Прямая соединительная линия 33"/>
                  <p:cNvCxnSpPr/>
                  <p:nvPr/>
                </p:nvCxnSpPr>
                <p:spPr>
                  <a:xfrm rot="5400000" flipH="1" flipV="1">
                    <a:off x="1833277" y="1751567"/>
                    <a:ext cx="2" cy="1129674"/>
                  </a:xfrm>
                  <a:prstGeom prst="line">
                    <a:avLst/>
                  </a:prstGeom>
                  <a:ln>
                    <a:solidFill>
                      <a:srgbClr val="92D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Прямая соединительная линия 34"/>
                  <p:cNvCxnSpPr/>
                  <p:nvPr/>
                </p:nvCxnSpPr>
                <p:spPr>
                  <a:xfrm rot="5400000" flipV="1">
                    <a:off x="3972806" y="3560936"/>
                    <a:ext cx="400601" cy="1650485"/>
                  </a:xfrm>
                  <a:prstGeom prst="line">
                    <a:avLst/>
                  </a:prstGeom>
                  <a:ln>
                    <a:solidFill>
                      <a:srgbClr val="92D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Прямая соединительная линия 35"/>
                  <p:cNvCxnSpPr/>
                  <p:nvPr/>
                </p:nvCxnSpPr>
                <p:spPr>
                  <a:xfrm rot="5400000" flipV="1">
                    <a:off x="1579919" y="4299309"/>
                    <a:ext cx="0" cy="1241996"/>
                  </a:xfrm>
                  <a:prstGeom prst="line">
                    <a:avLst/>
                  </a:prstGeom>
                  <a:ln>
                    <a:solidFill>
                      <a:srgbClr val="92D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Прямая соединительная линия 36"/>
                  <p:cNvCxnSpPr>
                    <a:endCxn id="21" idx="7"/>
                  </p:cNvCxnSpPr>
                  <p:nvPr/>
                </p:nvCxnSpPr>
                <p:spPr>
                  <a:xfrm rot="5400000">
                    <a:off x="4444659" y="-613269"/>
                    <a:ext cx="412843" cy="1707385"/>
                  </a:xfrm>
                  <a:prstGeom prst="line">
                    <a:avLst/>
                  </a:prstGeom>
                  <a:ln>
                    <a:solidFill>
                      <a:srgbClr val="92D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3" name="TextBox 22"/>
                <p:cNvSpPr txBox="1"/>
                <p:nvPr/>
              </p:nvSpPr>
              <p:spPr>
                <a:xfrm rot="5400000">
                  <a:off x="4140997" y="929382"/>
                  <a:ext cx="2630847" cy="8323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cs typeface="Times New Roman" pitchFamily="18" charset="0"/>
                    </a:rPr>
                    <a:t>Backing foil</a:t>
                  </a:r>
                  <a:endParaRPr lang="ru-RU" sz="1200" dirty="0">
                    <a:latin typeface="+mn-lt"/>
                    <a:cs typeface="Times New Roman" pitchFamily="18" charset="0"/>
                  </a:endParaRP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 rot="5400000">
                  <a:off x="-397394" y="2545493"/>
                  <a:ext cx="2848955" cy="8323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cs typeface="Times New Roman" pitchFamily="18" charset="0"/>
                    </a:rPr>
                    <a:t>Rubber gasket</a:t>
                  </a:r>
                  <a:endParaRPr lang="ru-RU" sz="1200" dirty="0">
                    <a:latin typeface="+mn-lt"/>
                    <a:cs typeface="Times New Roman" pitchFamily="18" charset="0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 rot="5400000">
                  <a:off x="4363554" y="5752687"/>
                  <a:ext cx="3256778" cy="8323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cs typeface="Times New Roman" pitchFamily="18" charset="0"/>
                    </a:rPr>
                    <a:t>PTFE chamber</a:t>
                  </a:r>
                  <a:endParaRPr lang="ru-RU" sz="1200" dirty="0">
                    <a:latin typeface="+mn-lt"/>
                    <a:cs typeface="Times New Roman" pitchFamily="18" charset="0"/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 rot="5400000">
                  <a:off x="91285" y="318575"/>
                  <a:ext cx="1956452" cy="13873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Cathode</a:t>
                  </a:r>
                  <a:r>
                    <a:rPr lang="en-US" sz="1200" dirty="0">
                      <a:latin typeface="+mn-lt"/>
                    </a:rPr>
                    <a:t> </a:t>
                  </a:r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  <a:cs typeface="Times New Roman" pitchFamily="18" charset="0"/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 rot="5400000">
                  <a:off x="-518132" y="5308668"/>
                  <a:ext cx="2473003" cy="8323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Anode</a:t>
                  </a:r>
                  <a:r>
                    <a:rPr lang="en-US" sz="1200" dirty="0">
                      <a:latin typeface="+mn-lt"/>
                    </a:rPr>
                    <a:t> </a:t>
                  </a:r>
                  <a:endParaRPr lang="ru-RU" sz="1200" dirty="0">
                    <a:latin typeface="+mn-lt"/>
                    <a:cs typeface="Times New Roman" pitchFamily="18" charset="0"/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 rot="5400000">
                  <a:off x="4261263" y="97674"/>
                  <a:ext cx="3494551" cy="9429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+mn-lt"/>
                      <a:cs typeface="Times New Roman" pitchFamily="18" charset="0"/>
                    </a:rPr>
                    <a:t>Clamping screw</a:t>
                  </a:r>
                  <a:endParaRPr lang="ru-RU" sz="1200" dirty="0">
                    <a:latin typeface="+mn-lt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2" name="Группа 80"/>
              <p:cNvGrpSpPr/>
              <p:nvPr/>
            </p:nvGrpSpPr>
            <p:grpSpPr>
              <a:xfrm>
                <a:off x="1835696" y="404664"/>
                <a:ext cx="3240358" cy="792084"/>
                <a:chOff x="1979712" y="404664"/>
                <a:chExt cx="3240358" cy="792084"/>
              </a:xfrm>
            </p:grpSpPr>
            <p:sp>
              <p:nvSpPr>
                <p:cNvPr id="20" name="Арка 19"/>
                <p:cNvSpPr/>
                <p:nvPr/>
              </p:nvSpPr>
              <p:spPr>
                <a:xfrm>
                  <a:off x="1979712" y="620685"/>
                  <a:ext cx="3240358" cy="576063"/>
                </a:xfrm>
                <a:prstGeom prst="blockArc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200">
                    <a:solidFill>
                      <a:schemeClr val="tx1"/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21" name="Овал 20"/>
                <p:cNvSpPr/>
                <p:nvPr/>
              </p:nvSpPr>
              <p:spPr>
                <a:xfrm>
                  <a:off x="3203848" y="404664"/>
                  <a:ext cx="864096" cy="288032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200"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3" name="Группа 81"/>
              <p:cNvGrpSpPr/>
              <p:nvPr/>
            </p:nvGrpSpPr>
            <p:grpSpPr>
              <a:xfrm flipV="1">
                <a:off x="1369456" y="5733251"/>
                <a:ext cx="3240358" cy="792088"/>
                <a:chOff x="2305560" y="404669"/>
                <a:chExt cx="3240358" cy="792088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18" name="Арка 17"/>
                <p:cNvSpPr/>
                <p:nvPr/>
              </p:nvSpPr>
              <p:spPr>
                <a:xfrm>
                  <a:off x="2305560" y="620693"/>
                  <a:ext cx="3240358" cy="576064"/>
                </a:xfrm>
                <a:prstGeom prst="blockArc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200">
                    <a:solidFill>
                      <a:schemeClr val="tx1"/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19" name="Овал 18"/>
                <p:cNvSpPr/>
                <p:nvPr/>
              </p:nvSpPr>
              <p:spPr>
                <a:xfrm>
                  <a:off x="3516228" y="404669"/>
                  <a:ext cx="864095" cy="288032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200">
                    <a:cs typeface="Times New Roman" pitchFamily="18" charset="0"/>
                  </a:endParaRPr>
                </a:p>
              </p:txBody>
            </p:sp>
          </p:grpSp>
          <p:sp>
            <p:nvSpPr>
              <p:cNvPr id="14" name="Овал 13"/>
              <p:cNvSpPr/>
              <p:nvPr/>
            </p:nvSpPr>
            <p:spPr>
              <a:xfrm flipH="1">
                <a:off x="2483768" y="692696"/>
                <a:ext cx="45719" cy="7200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>
                  <a:cs typeface="Times New Roman" pitchFamily="18" charset="0"/>
                </a:endParaRPr>
              </a:p>
            </p:txBody>
          </p:sp>
          <p:sp>
            <p:nvSpPr>
              <p:cNvPr id="15" name="Овал 14"/>
              <p:cNvSpPr/>
              <p:nvPr/>
            </p:nvSpPr>
            <p:spPr>
              <a:xfrm flipH="1">
                <a:off x="4355976" y="692696"/>
                <a:ext cx="45719" cy="7200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>
                  <a:cs typeface="Times New Roman" pitchFamily="18" charset="0"/>
                </a:endParaRPr>
              </a:p>
            </p:txBody>
          </p:sp>
          <p:sp>
            <p:nvSpPr>
              <p:cNvPr id="16" name="Овал 15"/>
              <p:cNvSpPr/>
              <p:nvPr/>
            </p:nvSpPr>
            <p:spPr>
              <a:xfrm flipH="1">
                <a:off x="4020152" y="6165300"/>
                <a:ext cx="45719" cy="7200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>
                  <a:cs typeface="Times New Roman" pitchFamily="18" charset="0"/>
                </a:endParaRPr>
              </a:p>
            </p:txBody>
          </p:sp>
          <p:sp>
            <p:nvSpPr>
              <p:cNvPr id="17" name="Овал 16"/>
              <p:cNvSpPr/>
              <p:nvPr/>
            </p:nvSpPr>
            <p:spPr>
              <a:xfrm flipH="1">
                <a:off x="1922079" y="6165300"/>
                <a:ext cx="45719" cy="7200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>
                  <a:cs typeface="Times New Roman" pitchFamily="18" charset="0"/>
                </a:endParaRPr>
              </a:p>
            </p:txBody>
          </p:sp>
        </p:grpSp>
        <p:cxnSp>
          <p:nvCxnSpPr>
            <p:cNvPr id="8" name="Прямая соединительная линия 7"/>
            <p:cNvCxnSpPr/>
            <p:nvPr/>
          </p:nvCxnSpPr>
          <p:spPr>
            <a:xfrm rot="5400000" flipH="1">
              <a:off x="4745285" y="646647"/>
              <a:ext cx="1335337" cy="28053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5400000" flipH="1">
              <a:off x="5581958" y="1083840"/>
              <a:ext cx="1402097" cy="199775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Куб 9"/>
            <p:cNvSpPr/>
            <p:nvPr/>
          </p:nvSpPr>
          <p:spPr>
            <a:xfrm rot="5400000">
              <a:off x="6136473" y="2929937"/>
              <a:ext cx="1669172" cy="1243302"/>
            </a:xfrm>
            <a:prstGeom prst="cube">
              <a:avLst>
                <a:gd name="adj" fmla="val 16963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thermostat</a:t>
              </a:r>
              <a:endParaRPr lang="ru-RU" sz="1200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</p:grpSp>
      <p:pic>
        <p:nvPicPr>
          <p:cNvPr id="51" name="Рисунок 50" descr="WP_20170525_11_37_43_P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672816" y="4188568"/>
            <a:ext cx="2289130" cy="1716847"/>
          </a:xfrm>
          <a:prstGeom prst="rect">
            <a:avLst/>
          </a:prstGeom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587040" y="4171677"/>
            <a:ext cx="2286067" cy="17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" name="TextBox 52"/>
          <p:cNvSpPr txBox="1"/>
          <p:nvPr/>
        </p:nvSpPr>
        <p:spPr bwMode="auto">
          <a:xfrm>
            <a:off x="4287740" y="6277874"/>
            <a:ext cx="2295228" cy="311840"/>
          </a:xfrm>
          <a:prstGeom prst="rect">
            <a:avLst/>
          </a:prstGeom>
          <a:noFill/>
          <a:extLst>
            <a:ext uri="{FAA26D3D-D897-4be2-8F04-BA451C77F1D7}"/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400" dirty="0"/>
              <a:t>PTFE cell of different shape </a:t>
            </a:r>
            <a:endParaRPr lang="ru-RU" sz="1400" dirty="0"/>
          </a:p>
        </p:txBody>
      </p:sp>
      <p:sp>
        <p:nvSpPr>
          <p:cNvPr id="54" name="TextBox 53"/>
          <p:cNvSpPr txBox="1"/>
          <p:nvPr/>
        </p:nvSpPr>
        <p:spPr bwMode="auto">
          <a:xfrm>
            <a:off x="1676537" y="6242909"/>
            <a:ext cx="2292810" cy="304283"/>
          </a:xfrm>
          <a:prstGeom prst="rect">
            <a:avLst/>
          </a:prstGeom>
          <a:noFill/>
          <a:extLst>
            <a:ext uri="{FAA26D3D-D897-4be2-8F04-BA451C77F1D7}"/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400" dirty="0"/>
              <a:t>PTFE cell</a:t>
            </a:r>
            <a:r>
              <a:rPr lang="ru-RU" sz="1400" dirty="0"/>
              <a:t> </a:t>
            </a:r>
            <a:r>
              <a:rPr lang="en-US" sz="1400" dirty="0"/>
              <a:t>in assembly</a:t>
            </a:r>
            <a:endParaRPr lang="ru-RU" sz="1400" dirty="0"/>
          </a:p>
        </p:txBody>
      </p:sp>
      <p:sp>
        <p:nvSpPr>
          <p:cNvPr id="55" name="Объект 6"/>
          <p:cNvSpPr txBox="1">
            <a:spLocks/>
          </p:cNvSpPr>
          <p:nvPr/>
        </p:nvSpPr>
        <p:spPr>
          <a:xfrm>
            <a:off x="7119107" y="2083446"/>
            <a:ext cx="4329795" cy="3898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i="1" u="sng" dirty="0">
                <a:latin typeface="Arial" panose="020B0604020202020204" pitchFamily="34" charset="0"/>
                <a:cs typeface="Arial" panose="020B0604020202020204" pitchFamily="34" charset="0"/>
              </a:rPr>
              <a:t>Manufacturing conditions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Backing foil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– 1,5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Organic solutions–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isopropanol/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isobutanol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Solutions of Am(NO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/ Pu(NO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(NO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(NO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are added in isopropanol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Bake backing foil with material for 20 min under 400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 every layer</a:t>
            </a:r>
            <a:endParaRPr lang="ru-RU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37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7990"/>
            <a:ext cx="10515600" cy="68931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Radioactive targets for SHE factory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E6FD-ABCB-46C4-9602-6F2F54F0552D}" type="datetime1">
              <a:rPr lang="ru-RU" smtClean="0"/>
              <a:t>14.06.2024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1ED5-61BE-4598-8D86-9C79A71E357F}" type="slidenum">
              <a:rPr lang="ru-RU" smtClean="0"/>
              <a:t>4</a:t>
            </a:fld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2" y="895409"/>
            <a:ext cx="3084022" cy="23109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2471" y="3206347"/>
            <a:ext cx="17510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Target</a:t>
            </a:r>
            <a:r>
              <a:rPr lang="ru-RU" dirty="0"/>
              <a:t> </a:t>
            </a:r>
            <a:r>
              <a:rPr lang="en-US" dirty="0"/>
              <a:t>Th-232 </a:t>
            </a:r>
          </a:p>
          <a:p>
            <a:r>
              <a:rPr lang="en-US" dirty="0"/>
              <a:t>d =  700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/>
              <a:t>g</a:t>
            </a:r>
            <a:r>
              <a:rPr lang="ru-RU" dirty="0"/>
              <a:t>/</a:t>
            </a:r>
            <a:r>
              <a:rPr lang="en-US" dirty="0"/>
              <a:t>cm</a:t>
            </a:r>
            <a:r>
              <a:rPr lang="ru-RU" baseline="30000" dirty="0"/>
              <a:t>2</a:t>
            </a:r>
          </a:p>
          <a:p>
            <a:r>
              <a:rPr lang="en-US" dirty="0"/>
              <a:t>Integral</a:t>
            </a:r>
            <a:r>
              <a:rPr lang="ru-RU" dirty="0"/>
              <a:t> 2</a:t>
            </a:r>
            <a:r>
              <a:rPr lang="en-US" dirty="0"/>
              <a:t>.4</a:t>
            </a:r>
            <a:r>
              <a:rPr lang="ru-RU" dirty="0"/>
              <a:t>*10</a:t>
            </a:r>
            <a:r>
              <a:rPr lang="ru-RU" baseline="30000" dirty="0"/>
              <a:t>19</a:t>
            </a:r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63" y="4129677"/>
            <a:ext cx="3193278" cy="2394959"/>
          </a:xfrm>
          <a:prstGeom prst="rect">
            <a:avLst/>
          </a:prstGeom>
        </p:spPr>
      </p:pic>
      <p:pic>
        <p:nvPicPr>
          <p:cNvPr id="10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493" y="863788"/>
            <a:ext cx="3165571" cy="237417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90900" y="3206347"/>
            <a:ext cx="18680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Target</a:t>
            </a:r>
            <a:r>
              <a:rPr lang="ru-RU" dirty="0"/>
              <a:t> </a:t>
            </a:r>
            <a:r>
              <a:rPr lang="en-US" dirty="0"/>
              <a:t>U-23</a:t>
            </a:r>
            <a:r>
              <a:rPr lang="ru-RU" dirty="0"/>
              <a:t>8</a:t>
            </a:r>
            <a:r>
              <a:rPr lang="en-US" dirty="0"/>
              <a:t> </a:t>
            </a:r>
          </a:p>
          <a:p>
            <a:r>
              <a:rPr lang="en-US" dirty="0"/>
              <a:t>d =  700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/>
              <a:t>g</a:t>
            </a:r>
            <a:r>
              <a:rPr lang="ru-RU" dirty="0"/>
              <a:t>/</a:t>
            </a:r>
            <a:r>
              <a:rPr lang="en-US" dirty="0"/>
              <a:t>cm</a:t>
            </a:r>
            <a:r>
              <a:rPr lang="ru-RU" baseline="30000" dirty="0"/>
              <a:t>2</a:t>
            </a:r>
          </a:p>
          <a:p>
            <a:r>
              <a:rPr lang="en-US" dirty="0"/>
              <a:t>Integral</a:t>
            </a:r>
            <a:r>
              <a:rPr lang="ru-RU" dirty="0"/>
              <a:t> 2</a:t>
            </a:r>
            <a:r>
              <a:rPr lang="en-US" dirty="0"/>
              <a:t>.56</a:t>
            </a:r>
            <a:r>
              <a:rPr lang="ru-RU" dirty="0"/>
              <a:t>*10</a:t>
            </a:r>
            <a:r>
              <a:rPr lang="ru-RU" baseline="30000" dirty="0"/>
              <a:t>19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067" y="4129677"/>
            <a:ext cx="3112997" cy="23347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086" y="4129677"/>
            <a:ext cx="3160933" cy="23707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876" y="811023"/>
            <a:ext cx="3235924" cy="242694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969320" y="3237966"/>
            <a:ext cx="18680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Target</a:t>
            </a:r>
            <a:r>
              <a:rPr lang="ru-RU" dirty="0"/>
              <a:t> </a:t>
            </a:r>
            <a:r>
              <a:rPr lang="en-US" dirty="0"/>
              <a:t>Pu-242 </a:t>
            </a:r>
          </a:p>
          <a:p>
            <a:r>
              <a:rPr lang="en-US" dirty="0"/>
              <a:t>d =  700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/>
              <a:t>g</a:t>
            </a:r>
            <a:r>
              <a:rPr lang="ru-RU" dirty="0"/>
              <a:t>/</a:t>
            </a:r>
            <a:r>
              <a:rPr lang="en-US" dirty="0"/>
              <a:t>cm</a:t>
            </a:r>
            <a:r>
              <a:rPr lang="ru-RU" baseline="30000" dirty="0"/>
              <a:t>2</a:t>
            </a:r>
          </a:p>
          <a:p>
            <a:r>
              <a:rPr lang="en-US" dirty="0"/>
              <a:t>Integral</a:t>
            </a:r>
            <a:r>
              <a:rPr lang="ru-RU" dirty="0"/>
              <a:t> </a:t>
            </a:r>
            <a:r>
              <a:rPr lang="en-US" dirty="0"/>
              <a:t>1.62</a:t>
            </a:r>
            <a:r>
              <a:rPr lang="ru-RU" dirty="0"/>
              <a:t>*10</a:t>
            </a:r>
            <a:r>
              <a:rPr lang="ru-RU" baseline="30000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292955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485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Regeneration of target material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C11CA-DDFB-49CC-8E0C-EB0B9EBF4B3D}" type="datetime1">
              <a:rPr lang="ru-RU" smtClean="0"/>
              <a:t>14.06.2024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1ED5-61BE-4598-8D86-9C79A71E357F}" type="slidenum">
              <a:rPr lang="ru-RU" smtClean="0"/>
              <a:t>5</a:t>
            </a:fld>
            <a:endParaRPr lang="ru-RU"/>
          </a:p>
        </p:txBody>
      </p:sp>
      <p:graphicFrame>
        <p:nvGraphicFramePr>
          <p:cNvPr id="6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3670033"/>
              </p:ext>
            </p:extLst>
          </p:nvPr>
        </p:nvGraphicFramePr>
        <p:xfrm>
          <a:off x="970006" y="1307239"/>
          <a:ext cx="4845908" cy="4377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121" y="2215462"/>
            <a:ext cx="2646803" cy="19851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05590" y="1768409"/>
            <a:ext cx="2873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 segment of </a:t>
            </a:r>
            <a:r>
              <a:rPr lang="en-US" baseline="30000" dirty="0"/>
              <a:t>245</a:t>
            </a:r>
            <a:r>
              <a:rPr lang="en-US" dirty="0"/>
              <a:t>Cm target</a:t>
            </a:r>
            <a:endParaRPr lang="ru-RU" dirty="0"/>
          </a:p>
        </p:txBody>
      </p:sp>
      <p:pic>
        <p:nvPicPr>
          <p:cNvPr id="13" name="Изображение3"/>
          <p:cNvPicPr/>
          <p:nvPr/>
        </p:nvPicPr>
        <p:blipFill>
          <a:blip r:embed="rId8"/>
          <a:stretch>
            <a:fillRect/>
          </a:stretch>
        </p:blipFill>
        <p:spPr bwMode="auto">
          <a:xfrm>
            <a:off x="6408640" y="1627314"/>
            <a:ext cx="2118266" cy="31613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27362" y="4788712"/>
            <a:ext cx="2075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aseline="30000" dirty="0"/>
              <a:t>242</a:t>
            </a:r>
            <a:r>
              <a:rPr lang="en-US" dirty="0"/>
              <a:t>Pu on the column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089929" y="5879925"/>
            <a:ext cx="6892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Regeneration of actinides is significant stage for manufacturing targets: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pure material – satisfactory morphology of layer surface!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059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Method MIVOC (Metal Ions from Volatile compounds)</a:t>
            </a:r>
            <a:endParaRPr lang="ru-RU" sz="3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4442" t="29187" r="10282" b="37109"/>
          <a:stretch/>
        </p:blipFill>
        <p:spPr>
          <a:xfrm>
            <a:off x="7982465" y="1620763"/>
            <a:ext cx="3731739" cy="2315592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A13FA-76E2-4A8B-A125-2CBF4A9065C2}" type="datetime1">
              <a:rPr lang="ru-RU" smtClean="0"/>
              <a:t>14.06.2024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1ED5-61BE-4598-8D86-9C79A71E357F}" type="slidenum">
              <a:rPr lang="ru-RU" smtClean="0"/>
              <a:t>6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784388" y="6182866"/>
            <a:ext cx="683873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[1] Metal ion beams from an ECR ion source using volatile compounds, </a:t>
            </a:r>
            <a:r>
              <a:rPr lang="en-US" sz="1100" dirty="0" err="1"/>
              <a:t>Nucl</a:t>
            </a:r>
            <a:r>
              <a:rPr lang="en-US" sz="1100" dirty="0"/>
              <a:t> instr. Meth. B. V. 94. 1994,P.P. 291-296,</a:t>
            </a:r>
          </a:p>
          <a:p>
            <a:r>
              <a:rPr lang="en-US" sz="1100" dirty="0"/>
              <a:t>https://doi.org/10.1016/0168-583X(94)95368-6.</a:t>
            </a:r>
            <a:endParaRPr lang="ru-RU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535460" y="1726721"/>
            <a:ext cx="66808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This method was developed to vaporize non-volatile metals. </a:t>
            </a:r>
            <a:br>
              <a:rPr lang="en-US" dirty="0"/>
            </a:br>
            <a:r>
              <a:rPr lang="en-US" dirty="0"/>
              <a:t>For example Ni (</a:t>
            </a:r>
            <a:r>
              <a:rPr lang="en-US" dirty="0" err="1"/>
              <a:t>nickelocene</a:t>
            </a:r>
            <a:r>
              <a:rPr lang="en-US" dirty="0"/>
              <a:t>) and Fe (ferrocene) in Finland [1].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Principle of method is difference of pressure when pressure of volatile compound increases under normal temperature and low pressure.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Ionized in plasma chamber and accelerate.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58311" t="33364" r="25675" b="47360"/>
          <a:stretch/>
        </p:blipFill>
        <p:spPr>
          <a:xfrm>
            <a:off x="2107857" y="3936355"/>
            <a:ext cx="4211354" cy="14257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l="75270" t="37688" r="8513" b="26997"/>
          <a:stretch/>
        </p:blipFill>
        <p:spPr>
          <a:xfrm>
            <a:off x="8237838" y="4192089"/>
            <a:ext cx="3115962" cy="190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358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226" y="1352106"/>
            <a:ext cx="3559453" cy="26695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0465" y="9168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Synthesis of </a:t>
            </a:r>
            <a:r>
              <a:rPr lang="en-US" dirty="0" err="1"/>
              <a:t>Chromocene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A13FA-76E2-4A8B-A125-2CBF4A9065C2}" type="datetime1">
              <a:rPr lang="ru-RU" smtClean="0"/>
              <a:t>14.06.2024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1ED5-61BE-4598-8D86-9C79A71E357F}" type="slidenum">
              <a:rPr lang="ru-RU" smtClean="0"/>
              <a:t>7</a:t>
            </a:fld>
            <a:endParaRPr lang="ru-RU"/>
          </a:p>
        </p:txBody>
      </p:sp>
      <p:graphicFrame>
        <p:nvGraphicFramePr>
          <p:cNvPr id="6" name="Object 1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4203038"/>
              </p:ext>
            </p:extLst>
          </p:nvPr>
        </p:nvGraphicFramePr>
        <p:xfrm>
          <a:off x="281461" y="2954377"/>
          <a:ext cx="6060848" cy="2069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4868978" imgH="1662165" progId="ChemDraw.Document.6.0">
                  <p:embed/>
                </p:oleObj>
              </mc:Choice>
              <mc:Fallback>
                <p:oleObj name="CS ChemDraw Drawing" r:id="rId3" imgW="4868978" imgH="1662165" progId="ChemDraw.Document.6.0">
                  <p:embed/>
                  <p:pic>
                    <p:nvPicPr>
                      <p:cNvPr id="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461" y="2954377"/>
                        <a:ext cx="6060848" cy="20690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334158"/>
            <a:ext cx="2029115" cy="2705487"/>
          </a:xfrm>
          <a:prstGeom prst="rect">
            <a:avLst/>
          </a:prstGeom>
        </p:spPr>
      </p:pic>
      <p:graphicFrame>
        <p:nvGraphicFramePr>
          <p:cNvPr id="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8886506"/>
              </p:ext>
            </p:extLst>
          </p:nvPr>
        </p:nvGraphicFramePr>
        <p:xfrm>
          <a:off x="1493043" y="1295740"/>
          <a:ext cx="4176713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4176839" imgH="1025344" progId="ChemDraw.Document.6.0">
                  <p:embed/>
                </p:oleObj>
              </mc:Choice>
              <mc:Fallback>
                <p:oleObj name="CS ChemDraw Drawing" r:id="rId6" imgW="4176839" imgH="1025344" progId="ChemDraw.Document.6.0">
                  <p:embed/>
                  <p:pic>
                    <p:nvPicPr>
                      <p:cNvPr id="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3043" y="1295740"/>
                        <a:ext cx="4176713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19" r="664"/>
          <a:stretch/>
        </p:blipFill>
        <p:spPr>
          <a:xfrm>
            <a:off x="8684210" y="4021696"/>
            <a:ext cx="2612938" cy="21913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728478" y="5865700"/>
            <a:ext cx="2657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Chromium chloride </a:t>
            </a:r>
            <a:r>
              <a:rPr lang="en-US" baseline="30000" dirty="0"/>
              <a:t>54</a:t>
            </a:r>
            <a:r>
              <a:rPr lang="en-US" dirty="0"/>
              <a:t>CrCl</a:t>
            </a:r>
            <a:r>
              <a:rPr lang="en-US" baseline="-25000" dirty="0"/>
              <a:t>3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535733" y="2796818"/>
            <a:ext cx="922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Cp</a:t>
            </a:r>
            <a:r>
              <a:rPr lang="en-US" baseline="-25000" dirty="0"/>
              <a:t>2</a:t>
            </a:r>
            <a:r>
              <a:rPr lang="ru-RU" baseline="30000" dirty="0"/>
              <a:t>54</a:t>
            </a:r>
            <a:r>
              <a:rPr lang="en-US" dirty="0"/>
              <a:t>Cr</a:t>
            </a:r>
            <a:r>
              <a:rPr lang="ru-RU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48449" y="2480861"/>
            <a:ext cx="3685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Yield of the 1</a:t>
            </a:r>
            <a:r>
              <a:rPr lang="en-US" baseline="30000" dirty="0"/>
              <a:t>st</a:t>
            </a:r>
            <a:r>
              <a:rPr lang="en-US" dirty="0"/>
              <a:t> stage – maximum 80%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493043" y="5193533"/>
            <a:ext cx="3735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Yield of the 2</a:t>
            </a:r>
            <a:r>
              <a:rPr lang="en-US" baseline="30000" dirty="0"/>
              <a:t>nd</a:t>
            </a:r>
            <a:r>
              <a:rPr lang="en-US" dirty="0"/>
              <a:t> stage – maximum 50%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75005" y="5915936"/>
            <a:ext cx="3925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All stage yield is – 40%,</a:t>
            </a:r>
          </a:p>
          <a:p>
            <a:r>
              <a:rPr lang="en-US" dirty="0">
                <a:solidFill>
                  <a:srgbClr val="FF0000"/>
                </a:solidFill>
              </a:rPr>
              <a:t>excluding regeneration on the 2</a:t>
            </a:r>
            <a:r>
              <a:rPr lang="en-US" baseline="30000" dirty="0">
                <a:solidFill>
                  <a:srgbClr val="FF0000"/>
                </a:solidFill>
              </a:rPr>
              <a:t>nd</a:t>
            </a:r>
            <a:r>
              <a:rPr lang="en-US" dirty="0">
                <a:solidFill>
                  <a:srgbClr val="FF0000"/>
                </a:solidFill>
              </a:rPr>
              <a:t> stage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024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973" y="10370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Synthesis of </a:t>
            </a:r>
            <a:r>
              <a:rPr lang="ru-RU" dirty="0"/>
              <a:t>С</a:t>
            </a:r>
            <a:r>
              <a:rPr lang="en-US" dirty="0"/>
              <a:t>p*</a:t>
            </a:r>
            <a:r>
              <a:rPr lang="en-US" dirty="0" err="1"/>
              <a:t>Ti</a:t>
            </a:r>
            <a:r>
              <a:rPr lang="ru-RU" dirty="0" err="1"/>
              <a:t>Ме</a:t>
            </a:r>
            <a:r>
              <a:rPr lang="en-US" baseline="-25000" dirty="0"/>
              <a:t>3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2554790"/>
              </p:ext>
            </p:extLst>
          </p:nvPr>
        </p:nvGraphicFramePr>
        <p:xfrm>
          <a:off x="956366" y="1595840"/>
          <a:ext cx="6707187" cy="2103120"/>
        </p:xfrm>
        <a:graphic>
          <a:graphicData uri="http://schemas.openxmlformats.org/drawingml/2006/table">
            <a:tbl>
              <a:tblPr/>
              <a:tblGrid>
                <a:gridCol w="1672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24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trimethyl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pentamethyl</a:t>
                      </a:r>
                      <a:r>
                        <a:rPr kumimoji="0" lang="en-US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-cyclopentadienyl)</a:t>
                      </a:r>
                      <a:br>
                        <a:rPr kumimoji="0" lang="en-US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kumimoji="0" lang="en-US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titanium</a:t>
                      </a:r>
                      <a:endParaRPr kumimoji="0" lang="ru-RU" alt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Yellow</a:t>
                      </a:r>
                      <a:br>
                        <a:rPr kumimoji="0" lang="en-US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cristals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Neutral compound with chemical formula 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</a:t>
                      </a:r>
                      <a:r>
                        <a:rPr kumimoji="0" lang="ru-RU" altLang="ru-RU" sz="12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en-US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</a:t>
                      </a:r>
                      <a:r>
                        <a:rPr kumimoji="0" lang="ru-RU" altLang="ru-RU" sz="12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kumimoji="0" lang="ru-RU" altLang="ru-RU" sz="12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</a:t>
                      </a:r>
                      <a:r>
                        <a:rPr kumimoji="0" lang="en-US" altLang="ru-RU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sublimed in vacuum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soluble in benzene and THF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kumimoji="0" lang="en-US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Thermally unstable, very sensitive to light, oxygen and air moisture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A13FA-76E2-4A8B-A125-2CBF4A9065C2}" type="datetime1">
              <a:rPr lang="ru-RU" smtClean="0"/>
              <a:t>14.06.2024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1ED5-61BE-4598-8D86-9C79A71E357F}" type="slidenum">
              <a:rPr lang="ru-RU" smtClean="0"/>
              <a:t>8</a:t>
            </a:fld>
            <a:endParaRPr lang="ru-RU"/>
          </a:p>
        </p:txBody>
      </p:sp>
      <p:graphicFrame>
        <p:nvGraphicFramePr>
          <p:cNvPr id="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488477"/>
              </p:ext>
            </p:extLst>
          </p:nvPr>
        </p:nvGraphicFramePr>
        <p:xfrm>
          <a:off x="1311876" y="4342035"/>
          <a:ext cx="6033752" cy="148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869962" imgH="1448720" progId="ChemDraw.Document.6.0">
                  <p:embed/>
                </p:oleObj>
              </mc:Choice>
              <mc:Fallback>
                <p:oleObj name="CS ChemDraw Drawing" r:id="rId2" imgW="5869962" imgH="1448720" progId="ChemDraw.Document.6.0">
                  <p:embed/>
                  <p:pic>
                    <p:nvPicPr>
                      <p:cNvPr id="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876" y="4342035"/>
                        <a:ext cx="6033752" cy="148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062" y="3534898"/>
            <a:ext cx="2135145" cy="2846860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270" y="944842"/>
            <a:ext cx="3518730" cy="2639048"/>
          </a:xfrm>
          <a:prstGeom prst="rect">
            <a:avLst/>
          </a:prstGeom>
        </p:spPr>
      </p:pic>
      <p:graphicFrame>
        <p:nvGraphicFramePr>
          <p:cNvPr id="10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5529210"/>
              </p:ext>
            </p:extLst>
          </p:nvPr>
        </p:nvGraphicFramePr>
        <p:xfrm>
          <a:off x="1184549" y="1844463"/>
          <a:ext cx="1076738" cy="1275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1215693" imgH="1439804" progId="ChemDraw.Document.6.0">
                  <p:embed/>
                </p:oleObj>
              </mc:Choice>
              <mc:Fallback>
                <p:oleObj name="CS ChemDraw Drawing" r:id="rId6" imgW="1215693" imgH="1439804" progId="ChemDraw.Document.6.0">
                  <p:embed/>
                  <p:pic>
                    <p:nvPicPr>
                      <p:cNvPr id="1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4549" y="1844463"/>
                        <a:ext cx="1076738" cy="12752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2734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059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Data about </a:t>
            </a:r>
            <a:r>
              <a:rPr lang="en-US" baseline="30000" dirty="0"/>
              <a:t>54</a:t>
            </a:r>
            <a:r>
              <a:rPr lang="en-US" dirty="0"/>
              <a:t>Cr and </a:t>
            </a:r>
            <a:r>
              <a:rPr lang="en-US" baseline="30000" dirty="0"/>
              <a:t>50</a:t>
            </a:r>
            <a:r>
              <a:rPr lang="en-US" dirty="0"/>
              <a:t>Ti 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A13FA-76E2-4A8B-A125-2CBF4A9065C2}" type="datetime1">
              <a:rPr lang="ru-RU" smtClean="0"/>
              <a:t>14.06.2024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1ED5-61BE-4598-8D86-9C79A71E357F}" type="slidenum">
              <a:rPr lang="ru-RU" smtClean="0"/>
              <a:t>9</a:t>
            </a:fld>
            <a:endParaRPr lang="ru-RU"/>
          </a:p>
        </p:txBody>
      </p:sp>
      <p:sp>
        <p:nvSpPr>
          <p:cNvPr id="6" name="Объект 5"/>
          <p:cNvSpPr txBox="1">
            <a:spLocks noGrp="1"/>
          </p:cNvSpPr>
          <p:nvPr>
            <p:ph idx="1"/>
          </p:nvPr>
        </p:nvSpPr>
        <p:spPr>
          <a:xfrm>
            <a:off x="417184" y="1531509"/>
            <a:ext cx="6939962" cy="4465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/>
            <a:r>
              <a:rPr lang="en-US" sz="2400" dirty="0"/>
              <a:t>The consumption in a stable mode is 70 mg / day according to the </a:t>
            </a:r>
            <a:r>
              <a:rPr lang="en-US" sz="2400" dirty="0" err="1"/>
              <a:t>chromocene</a:t>
            </a:r>
            <a:r>
              <a:rPr lang="en-US" sz="2400" dirty="0"/>
              <a:t>.</a:t>
            </a:r>
            <a:endParaRPr lang="ru-RU" sz="2400" dirty="0"/>
          </a:p>
          <a:p>
            <a:pPr marL="285750" indent="-285750" algn="just"/>
            <a:r>
              <a:rPr lang="en-US" sz="2400" dirty="0"/>
              <a:t>The maximum beam current of </a:t>
            </a:r>
            <a:r>
              <a:rPr lang="en-US" sz="2400" baseline="30000" dirty="0"/>
              <a:t>54</a:t>
            </a:r>
            <a:r>
              <a:rPr lang="en-US" sz="2400" dirty="0"/>
              <a:t>Cr according to the source sector is 25 µA at the output from the accelerator and </a:t>
            </a:r>
            <a:r>
              <a:rPr lang="en-US" sz="2400" baseline="30000" dirty="0"/>
              <a:t>50</a:t>
            </a:r>
            <a:r>
              <a:rPr lang="en-US" sz="2400" dirty="0"/>
              <a:t>Ti – the maximum current is </a:t>
            </a:r>
            <a:r>
              <a:rPr lang="ru-RU" sz="2400" dirty="0"/>
              <a:t>17</a:t>
            </a:r>
            <a:r>
              <a:rPr lang="en-US" sz="2400" dirty="0"/>
              <a:t> µA</a:t>
            </a:r>
            <a:r>
              <a:rPr lang="ru-RU" sz="2400" dirty="0"/>
              <a:t> </a:t>
            </a:r>
            <a:r>
              <a:rPr lang="en-US" sz="2400" dirty="0"/>
              <a:t>for DC-280.</a:t>
            </a:r>
            <a:endParaRPr lang="ru-RU" sz="2400" dirty="0"/>
          </a:p>
          <a:p>
            <a:pPr marL="285750" indent="-285750" algn="just"/>
            <a:r>
              <a:rPr lang="en-US" sz="2400" dirty="0"/>
              <a:t>On domestic Cp</a:t>
            </a:r>
            <a:r>
              <a:rPr lang="en-US" sz="2400" baseline="-25000" dirty="0"/>
              <a:t>2</a:t>
            </a:r>
            <a:r>
              <a:rPr lang="en-US" sz="2400" baseline="30000" dirty="0"/>
              <a:t>54</a:t>
            </a:r>
            <a:r>
              <a:rPr lang="en-US" sz="2400" dirty="0"/>
              <a:t>Cr </a:t>
            </a:r>
            <a:r>
              <a:rPr lang="en-US" sz="2400" dirty="0" err="1"/>
              <a:t>chromocene</a:t>
            </a:r>
            <a:r>
              <a:rPr lang="en-US" sz="2400" dirty="0"/>
              <a:t>, </a:t>
            </a:r>
            <a:r>
              <a:rPr lang="en-US" sz="2400" b="1" dirty="0"/>
              <a:t>SHE Factory </a:t>
            </a:r>
            <a:r>
              <a:rPr lang="en-US" sz="2400" dirty="0"/>
              <a:t>worked </a:t>
            </a:r>
            <a:r>
              <a:rPr lang="en-US" sz="2400" b="1" dirty="0"/>
              <a:t>96</a:t>
            </a:r>
            <a:r>
              <a:rPr lang="en-US" sz="2400" dirty="0"/>
              <a:t> days for the reactions </a:t>
            </a:r>
            <a:r>
              <a:rPr lang="en-US" sz="2400" baseline="30000" dirty="0"/>
              <a:t>238</a:t>
            </a:r>
            <a:r>
              <a:rPr lang="en-US" sz="2400" dirty="0"/>
              <a:t>U(</a:t>
            </a:r>
            <a:r>
              <a:rPr lang="en-US" sz="2400" baseline="30000" dirty="0"/>
              <a:t>54</a:t>
            </a:r>
            <a:r>
              <a:rPr lang="en-US" sz="2400" dirty="0"/>
              <a:t>Cr, 4n)</a:t>
            </a:r>
            <a:r>
              <a:rPr lang="en-US" sz="2400" baseline="30000" dirty="0"/>
              <a:t>288</a:t>
            </a:r>
            <a:r>
              <a:rPr lang="en-US" sz="2400" dirty="0"/>
              <a:t>Lv and </a:t>
            </a:r>
            <a:r>
              <a:rPr lang="en-US" sz="2400" baseline="30000" dirty="0"/>
              <a:t>238</a:t>
            </a:r>
            <a:r>
              <a:rPr lang="en-US" sz="2400" dirty="0"/>
              <a:t>U(</a:t>
            </a:r>
            <a:r>
              <a:rPr lang="en-US" sz="2400" baseline="30000" dirty="0"/>
              <a:t>54</a:t>
            </a:r>
            <a:r>
              <a:rPr lang="en-US" sz="2400" dirty="0"/>
              <a:t>Cr, 3n)</a:t>
            </a:r>
            <a:r>
              <a:rPr lang="en-US" sz="2400" baseline="30000" dirty="0"/>
              <a:t>289</a:t>
            </a:r>
            <a:r>
              <a:rPr lang="en-US" sz="2400" dirty="0"/>
              <a:t>Lv and U-400 worked </a:t>
            </a:r>
            <a:r>
              <a:rPr lang="en-US" sz="2400" b="1" dirty="0"/>
              <a:t>21</a:t>
            </a:r>
            <a:r>
              <a:rPr lang="en-US" sz="2400" dirty="0"/>
              <a:t> days for the reaction of </a:t>
            </a:r>
            <a:r>
              <a:rPr lang="en-US" sz="2400" baseline="30000" dirty="0"/>
              <a:t>208</a:t>
            </a:r>
            <a:r>
              <a:rPr lang="en-US" sz="2400" dirty="0"/>
              <a:t>Pb(</a:t>
            </a:r>
            <a:r>
              <a:rPr lang="en-US" sz="2400" baseline="30000" dirty="0"/>
              <a:t>54</a:t>
            </a:r>
            <a:r>
              <a:rPr lang="en-US" sz="2400" dirty="0"/>
              <a:t>Cr, 4n)</a:t>
            </a:r>
            <a:r>
              <a:rPr lang="en-US" sz="2400" baseline="30000" dirty="0"/>
              <a:t>258</a:t>
            </a:r>
            <a:r>
              <a:rPr lang="en-US" sz="2400" dirty="0"/>
              <a:t>Sg</a:t>
            </a:r>
            <a:endParaRPr lang="ru-RU" sz="2400" dirty="0"/>
          </a:p>
          <a:p>
            <a:pPr marL="285750" indent="-285750" algn="just"/>
            <a:r>
              <a:rPr lang="en-US" sz="2400" b="1" u="sng" dirty="0"/>
              <a:t>Two events </a:t>
            </a:r>
            <a:r>
              <a:rPr lang="en-US" sz="2400" dirty="0"/>
              <a:t>were obtained for the reaction of </a:t>
            </a:r>
            <a:r>
              <a:rPr lang="en-US" sz="2400" baseline="30000" dirty="0"/>
              <a:t>242</a:t>
            </a:r>
            <a:r>
              <a:rPr lang="en-US" sz="2400" dirty="0"/>
              <a:t>Pu(</a:t>
            </a:r>
            <a:r>
              <a:rPr lang="en-US" sz="2400" baseline="30000" dirty="0"/>
              <a:t>50</a:t>
            </a:r>
            <a:r>
              <a:rPr lang="en-US" sz="2400" dirty="0"/>
              <a:t>Ti, 4n)</a:t>
            </a:r>
            <a:r>
              <a:rPr lang="en-US" sz="2400" baseline="30000" dirty="0"/>
              <a:t>288</a:t>
            </a:r>
            <a:r>
              <a:rPr lang="en-US" sz="2400" dirty="0"/>
              <a:t>Lv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146" y="1786855"/>
            <a:ext cx="4970192" cy="335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4022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1612</TotalTime>
  <Words>758</Words>
  <Application>Microsoft Macintosh PowerPoint</Application>
  <PresentationFormat>Широкоэкранный</PresentationFormat>
  <Paragraphs>104</Paragraphs>
  <Slides>11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CS ChemDraw Drawing</vt:lpstr>
      <vt:lpstr>Radioactive and stable enriched isotopes for SHE factory:  Application as targets and substances in ECR -sources</vt:lpstr>
      <vt:lpstr>Relevance </vt:lpstr>
      <vt:lpstr>Target production</vt:lpstr>
      <vt:lpstr>Radioactive targets for SHE factory</vt:lpstr>
      <vt:lpstr>Regeneration of target material</vt:lpstr>
      <vt:lpstr>Method MIVOC (Metal Ions from Volatile compounds)</vt:lpstr>
      <vt:lpstr>Synthesis of Chromocene</vt:lpstr>
      <vt:lpstr>Synthesis of Сp*TiМе3</vt:lpstr>
      <vt:lpstr>Data about 54Cr and 50Ti  </vt:lpstr>
      <vt:lpstr>Conclusions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Radioactive a</dc:title>
  <dc:creator>Учетная запись Майкрософт</dc:creator>
  <cp:lastModifiedBy>Александр Александр</cp:lastModifiedBy>
  <cp:revision>28</cp:revision>
  <dcterms:created xsi:type="dcterms:W3CDTF">2024-06-02T09:50:54Z</dcterms:created>
  <dcterms:modified xsi:type="dcterms:W3CDTF">2024-06-14T10:23:44Z</dcterms:modified>
</cp:coreProperties>
</file>