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8" r:id="rId3"/>
    <p:sldId id="320" r:id="rId4"/>
    <p:sldId id="264" r:id="rId5"/>
    <p:sldId id="265" r:id="rId6"/>
    <p:sldId id="321" r:id="rId7"/>
    <p:sldId id="322" r:id="rId8"/>
    <p:sldId id="318" r:id="rId9"/>
    <p:sldId id="316" r:id="rId10"/>
    <p:sldId id="323" r:id="rId11"/>
    <p:sldId id="269" r:id="rId12"/>
    <p:sldId id="312" r:id="rId13"/>
    <p:sldId id="324" r:id="rId14"/>
    <p:sldId id="32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olaichuk" initials="N" lastIdx="2" clrIdx="0">
    <p:extLst>
      <p:ext uri="{19B8F6BF-5375-455C-9EA6-DF929625EA0E}">
        <p15:presenceInfo xmlns:p15="http://schemas.microsoft.com/office/powerpoint/2012/main" userId="Nikolaichu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7F7F7F"/>
    <a:srgbClr val="385723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33" autoAdjust="0"/>
    <p:restoredTop sz="94705" autoAdjust="0"/>
  </p:normalViewPr>
  <p:slideViewPr>
    <p:cSldViewPr snapToGrid="0">
      <p:cViewPr varScale="1">
        <p:scale>
          <a:sx n="109" d="100"/>
          <a:sy n="109" d="100"/>
        </p:scale>
        <p:origin x="103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24E62-BDF1-42B2-BC1E-CB6A63ADB89C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26132-EC0B-4FC7-8FF9-5F07E444AA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051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473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98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825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910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07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040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23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28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01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99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6F20-521C-4C11-BB44-411818705532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623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26F20-521C-4C11-BB44-411818705532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88066-CE6F-4110-9E39-F6F9AB33EE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05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5" Type="http://schemas.openxmlformats.org/officeDocument/2006/relationships/image" Target="../media/image19.png"/><Relationship Id="rId10" Type="http://schemas.openxmlformats.org/officeDocument/2006/relationships/image" Target="../media/image2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444" y="2077071"/>
            <a:ext cx="8897112" cy="1427381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The model solenoid creation of the HTS magnetic energy storage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SMES for SC magnets power supply system of NICA Booster and Nuclotron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4572" y="3666545"/>
            <a:ext cx="9139428" cy="896810"/>
          </a:xfrm>
        </p:spPr>
        <p:txBody>
          <a:bodyPr>
            <a:normAutofit/>
          </a:bodyPr>
          <a:lstStyle/>
          <a:p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I.I. Donguzov, O.M. Golubitsky, M.V. Ilin, D.N. Nikiforov, M.S. Novikov, A.A. Kotova, </a:t>
            </a:r>
          </a:p>
          <a:p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M.V. Petrov, G.G. Khodzhibagiyan, A.V. Shemchuk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9DE1EEF-9744-C362-3621-9F677F916410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solidFill>
            <a:schemeClr val="accent6">
              <a:lumMod val="40000"/>
              <a:lumOff val="60000"/>
              <a:alpha val="59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11" name="Picture 1" descr="C:\Users\admin\Desktop\фото\NICA Logo_RGB.jpg">
            <a:extLst>
              <a:ext uri="{FF2B5EF4-FFF2-40B4-BE49-F238E27FC236}">
                <a16:creationId xmlns:a16="http://schemas.microsoft.com/office/drawing/2014/main" id="{AB6A2E7D-3663-C8E0-EBCD-D41E71A4D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2" name="Picture 28">
            <a:extLst>
              <a:ext uri="{FF2B5EF4-FFF2-40B4-BE49-F238E27FC236}">
                <a16:creationId xmlns:a16="http://schemas.microsoft.com/office/drawing/2014/main" id="{E67E87E7-D907-3B42-0056-1E6A469B7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53694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5AA2A9-3F74-4CBC-8951-BFBD0F788DEB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630" y="1131569"/>
            <a:ext cx="3887787" cy="428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873594-D0D4-4D6D-9B8A-459EA1D00B16}"/>
              </a:ext>
            </a:extLst>
          </p:cNvPr>
          <p:cNvSpPr txBox="1"/>
          <p:nvPr/>
        </p:nvSpPr>
        <p:spPr>
          <a:xfrm>
            <a:off x="449260" y="5559424"/>
            <a:ext cx="34385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location of strain gages and temperature sensors on the frame of the model SMES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just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–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temperature sensors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2 –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strain gages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5B11F5-A614-40D3-B6B3-84441FF42B1B}"/>
              </a:ext>
            </a:extLst>
          </p:cNvPr>
          <p:cNvSpPr txBox="1"/>
          <p:nvPr/>
        </p:nvSpPr>
        <p:spPr>
          <a:xfrm>
            <a:off x="4572000" y="4173886"/>
            <a:ext cx="4155112" cy="1691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a deformation of 1000 microns/m, a resistance change of 0.77 </a:t>
            </a: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Ω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room temperature will follow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Operating temperature range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-269 - +250 ⁰С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Rated resistance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- 350 </a:t>
            </a:r>
            <a:r>
              <a:rPr lang="el-GR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Ω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length of the measuring grid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- 10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width of the measuring grid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- 3.5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398F6CF2-64A5-4EDC-8D65-AF47F12C4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31569"/>
            <a:ext cx="4155112" cy="277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CDD9C4E-8896-4774-B8BD-C92E180D03D7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11" name="Picture 1" descr="C:\Users\admin\Desktop\фото\NICA Logo_RGB.jpg">
            <a:extLst>
              <a:ext uri="{FF2B5EF4-FFF2-40B4-BE49-F238E27FC236}">
                <a16:creationId xmlns:a16="http://schemas.microsoft.com/office/drawing/2014/main" id="{CAA6347B-2257-41F7-81DD-039244C9C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2" name="Picture 28">
            <a:extLst>
              <a:ext uri="{FF2B5EF4-FFF2-40B4-BE49-F238E27FC236}">
                <a16:creationId xmlns:a16="http://schemas.microsoft.com/office/drawing/2014/main" id="{34DF3DEA-0596-4FD2-9E14-41296240A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63C4A74-B073-4E5A-9401-5737EA651202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209F1F8-1738-42FF-91C5-276B3A77D715}"/>
              </a:ext>
            </a:extLst>
          </p:cNvPr>
          <p:cNvSpPr/>
          <p:nvPr/>
        </p:nvSpPr>
        <p:spPr>
          <a:xfrm>
            <a:off x="3119243" y="-21275"/>
            <a:ext cx="3027112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Strain gauge system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56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AEB83F7-C76F-1C17-AFB0-5C2FF63CC164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12" name="Picture 1" descr="C:\Users\admin\Desktop\фото\NICA Logo_RGB.jpg">
            <a:extLst>
              <a:ext uri="{FF2B5EF4-FFF2-40B4-BE49-F238E27FC236}">
                <a16:creationId xmlns:a16="http://schemas.microsoft.com/office/drawing/2014/main" id="{F6EEC050-E6B7-1CEB-BEEF-6BB4E18B2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1CFFE9F9-B566-6E99-5966-EA5D667FF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04EBA1-7211-45A6-4F1F-884697CE519E}"/>
              </a:ext>
            </a:extLst>
          </p:cNvPr>
          <p:cNvSpPr/>
          <p:nvPr/>
        </p:nvSpPr>
        <p:spPr>
          <a:xfrm>
            <a:off x="3681447" y="-39337"/>
            <a:ext cx="1771960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CC3F53-F405-3BCD-734B-11D08A1A389B}"/>
              </a:ext>
            </a:extLst>
          </p:cNvPr>
          <p:cNvSpPr/>
          <p:nvPr/>
        </p:nvSpPr>
        <p:spPr>
          <a:xfrm>
            <a:off x="7940718" y="-11871"/>
            <a:ext cx="497573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6A7C007-C576-408E-B79C-BB303CE70C0C}"/>
              </a:ext>
            </a:extLst>
          </p:cNvPr>
          <p:cNvSpPr txBox="1">
            <a:spLocks/>
          </p:cNvSpPr>
          <p:nvPr/>
        </p:nvSpPr>
        <p:spPr>
          <a:xfrm>
            <a:off x="90488" y="2119313"/>
            <a:ext cx="8953880" cy="300037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342900" indent="-342900" algn="just">
              <a:buAutoNum type="arabicPeriod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design of the model solenoid has been developed, technical documentation has been prepared, parts are being manufactured.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hardware and software complex based on NI equipment is being developed to determine the normal-conducting area in the HTSC cable.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system for data acquisition on cryogenic parameters, voltages, and mechanical deformations of solenoid is being developed.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production of the model solenoid is scheduled for autumn 2024.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4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2EDA0D0-2934-4452-9079-B7C6E7347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52211" cy="64008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C16D07-586D-A1A9-45F6-1E2F3098E37A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17" name="Picture 1" descr="C:\Users\admin\Desktop\фото\NICA Logo_RGB.jpg">
            <a:extLst>
              <a:ext uri="{FF2B5EF4-FFF2-40B4-BE49-F238E27FC236}">
                <a16:creationId xmlns:a16="http://schemas.microsoft.com/office/drawing/2014/main" id="{5367732A-55FF-6ACD-1BB9-B56784F22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8" name="Picture 28">
            <a:extLst>
              <a:ext uri="{FF2B5EF4-FFF2-40B4-BE49-F238E27FC236}">
                <a16:creationId xmlns:a16="http://schemas.microsoft.com/office/drawing/2014/main" id="{BE6976C0-D5A6-3E2E-5060-6AE15E8FE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B76092A-ACF2-4F45-A96B-02DBB9A9AA60}"/>
              </a:ext>
            </a:extLst>
          </p:cNvPr>
          <p:cNvSpPr txBox="1">
            <a:spLocks/>
          </p:cNvSpPr>
          <p:nvPr/>
        </p:nvSpPr>
        <p:spPr>
          <a:xfrm>
            <a:off x="729498" y="861135"/>
            <a:ext cx="7675860" cy="711994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</a:t>
            </a:r>
            <a:r>
              <a:rPr lang="ru-RU" sz="4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EE953-4DFF-2336-6B29-91470F255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72" y="3357574"/>
            <a:ext cx="8897112" cy="1715980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The model solenoid creation of the HTS magnetic energy storage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SMES for SC magnets power supply system of NICA Booster and Nuclotron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						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Ilya Donguzov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donguzov@jinr.ru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47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676225-89B9-4F4D-94FC-8ABD8F322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592" y="898712"/>
            <a:ext cx="4335672" cy="45958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9941B3-3B79-4396-B0A4-783C356DFFC5}"/>
              </a:ext>
            </a:extLst>
          </p:cNvPr>
          <p:cNvSpPr txBox="1"/>
          <p:nvPr/>
        </p:nvSpPr>
        <p:spPr>
          <a:xfrm>
            <a:off x="4516628" y="3059667"/>
            <a:ext cx="940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900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endParaRPr lang="ru-RU" dirty="0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FF0F8BB5-AD40-44F7-8008-FDBF07578BCC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4987016" y="2038350"/>
            <a:ext cx="0" cy="10213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4DC3429B-234E-4786-BB5D-1BE25BE0BB52}"/>
              </a:ext>
            </a:extLst>
          </p:cNvPr>
          <p:cNvCxnSpPr>
            <a:cxnSpLocks/>
          </p:cNvCxnSpPr>
          <p:nvPr/>
        </p:nvCxnSpPr>
        <p:spPr>
          <a:xfrm>
            <a:off x="4987016" y="3428999"/>
            <a:ext cx="0" cy="958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FDB928C-CBDE-44F4-A264-71189670B730}"/>
              </a:ext>
            </a:extLst>
          </p:cNvPr>
          <p:cNvSpPr txBox="1"/>
          <p:nvPr/>
        </p:nvSpPr>
        <p:spPr>
          <a:xfrm>
            <a:off x="6671940" y="3295650"/>
            <a:ext cx="940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00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endParaRPr lang="ru-RU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F6BD6A14-F17A-44F2-92BB-BE5B1448ECD3}"/>
              </a:ext>
            </a:extLst>
          </p:cNvPr>
          <p:cNvCxnSpPr>
            <a:cxnSpLocks/>
          </p:cNvCxnSpPr>
          <p:nvPr/>
        </p:nvCxnSpPr>
        <p:spPr>
          <a:xfrm flipV="1">
            <a:off x="7142328" y="2685018"/>
            <a:ext cx="0" cy="610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1FD2197-50AF-44DF-91C6-7EC2F2A73A20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142328" y="3664982"/>
            <a:ext cx="0" cy="610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FD541C2-7F13-47BA-88D4-6AD6916B3405}"/>
              </a:ext>
            </a:extLst>
          </p:cNvPr>
          <p:cNvSpPr txBox="1"/>
          <p:nvPr/>
        </p:nvSpPr>
        <p:spPr>
          <a:xfrm>
            <a:off x="3147959" y="5494524"/>
            <a:ext cx="940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mm</a:t>
            </a:r>
            <a:endParaRPr lang="ru-RU" dirty="0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C4F63DE-114A-4958-AF09-0FD0A0189C7E}"/>
              </a:ext>
            </a:extLst>
          </p:cNvPr>
          <p:cNvCxnSpPr>
            <a:cxnSpLocks/>
          </p:cNvCxnSpPr>
          <p:nvPr/>
        </p:nvCxnSpPr>
        <p:spPr>
          <a:xfrm flipV="1">
            <a:off x="4189847" y="5678882"/>
            <a:ext cx="326781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6C0FAAAA-101E-439C-97BF-861595C6878A}"/>
              </a:ext>
            </a:extLst>
          </p:cNvPr>
          <p:cNvCxnSpPr>
            <a:cxnSpLocks/>
          </p:cNvCxnSpPr>
          <p:nvPr/>
        </p:nvCxnSpPr>
        <p:spPr>
          <a:xfrm flipH="1">
            <a:off x="2720064" y="5678882"/>
            <a:ext cx="326782" cy="6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6B99635-822D-4215-BFD9-43AF643351A6}"/>
              </a:ext>
            </a:extLst>
          </p:cNvPr>
          <p:cNvSpPr txBox="1"/>
          <p:nvPr/>
        </p:nvSpPr>
        <p:spPr>
          <a:xfrm>
            <a:off x="5728924" y="4893710"/>
            <a:ext cx="940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459mm</a:t>
            </a:r>
            <a:endParaRPr lang="ru-RU" dirty="0"/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2348ACC1-BC94-4AC6-BF4A-285793B40711}"/>
              </a:ext>
            </a:extLst>
          </p:cNvPr>
          <p:cNvCxnSpPr>
            <a:cxnSpLocks/>
          </p:cNvCxnSpPr>
          <p:nvPr/>
        </p:nvCxnSpPr>
        <p:spPr>
          <a:xfrm flipV="1">
            <a:off x="6604656" y="5109817"/>
            <a:ext cx="326781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42686130-732B-4B97-BFF4-85B316E017FF}"/>
              </a:ext>
            </a:extLst>
          </p:cNvPr>
          <p:cNvCxnSpPr>
            <a:cxnSpLocks/>
          </p:cNvCxnSpPr>
          <p:nvPr/>
        </p:nvCxnSpPr>
        <p:spPr>
          <a:xfrm flipH="1">
            <a:off x="5404383" y="5109817"/>
            <a:ext cx="326782" cy="6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56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2782A8B0-D6EF-4FAF-ABCC-518F433C1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93" y="786616"/>
            <a:ext cx="2354813" cy="493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95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CB6E933-A1FF-A16D-320D-0297EDD49B69}"/>
              </a:ext>
            </a:extLst>
          </p:cNvPr>
          <p:cNvSpPr/>
          <p:nvPr/>
        </p:nvSpPr>
        <p:spPr>
          <a:xfrm>
            <a:off x="-4572" y="0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18" name="Picture 1" descr="C:\Users\admin\Desktop\фото\NICA Logo_RGB.jpg">
            <a:extLst>
              <a:ext uri="{FF2B5EF4-FFF2-40B4-BE49-F238E27FC236}">
                <a16:creationId xmlns:a16="http://schemas.microsoft.com/office/drawing/2014/main" id="{AC8F6168-826A-953D-53AA-65CC1CE83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33730DB9-07FB-C625-E378-FCA980DD0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E4E75A-C62B-B173-C7D1-11EA838DDAC3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38EC4F1-7386-D561-C1B1-DFE8CA657149}"/>
              </a:ext>
            </a:extLst>
          </p:cNvPr>
          <p:cNvSpPr/>
          <p:nvPr/>
        </p:nvSpPr>
        <p:spPr>
          <a:xfrm>
            <a:off x="3992292" y="-11871"/>
            <a:ext cx="1150272" cy="5120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SMES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5020409"/>
            <a:ext cx="9144000" cy="14507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358775" lvl="0" indent="-93663" algn="ctr" defTabSz="914400">
              <a:lnSpc>
                <a:spcPct val="90000"/>
              </a:lnSpc>
              <a:spcBef>
                <a:spcPct val="0"/>
              </a:spcBef>
              <a:tabLst>
                <a:tab pos="358775" algn="l"/>
              </a:tabLst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65112" lvl="0" algn="ctr" defTabSz="914400">
              <a:lnSpc>
                <a:spcPct val="90000"/>
              </a:lnSpc>
              <a:spcBef>
                <a:spcPct val="0"/>
              </a:spcBef>
              <a:tabLst>
                <a:tab pos="358775" algn="l"/>
              </a:tabLst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Purposes: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50862" lvl="0" indent="-285750" algn="just" defTabSz="91440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Decreasing pulsations of superconducting magnets operating current</a:t>
            </a:r>
          </a:p>
          <a:p>
            <a:pPr marL="550862" lvl="0" indent="-285750" algn="just" defTabSz="91440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Reducing inductive load influence to the city’s power grid </a:t>
            </a:r>
          </a:p>
          <a:p>
            <a:pPr marL="550862" lvl="0" indent="-285750" algn="just" defTabSz="914400"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Minimizing of energy consumption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774" y="1038432"/>
            <a:ext cx="2984791" cy="42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Таблица 16">
            <a:extLst>
              <a:ext uri="{FF2B5EF4-FFF2-40B4-BE49-F238E27FC236}">
                <a16:creationId xmlns:a16="http://schemas.microsoft.com/office/drawing/2014/main" id="{CAD2C09E-5DC4-41E0-B8D1-5987959B4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562608"/>
              </p:ext>
            </p:extLst>
          </p:nvPr>
        </p:nvGraphicFramePr>
        <p:xfrm>
          <a:off x="3926367" y="1399998"/>
          <a:ext cx="4701722" cy="33223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50861">
                  <a:extLst>
                    <a:ext uri="{9D8B030D-6E8A-4147-A177-3AD203B41FA5}">
                      <a16:colId xmlns:a16="http://schemas.microsoft.com/office/drawing/2014/main" val="2005891856"/>
                    </a:ext>
                  </a:extLst>
                </a:gridCol>
                <a:gridCol w="2350861">
                  <a:extLst>
                    <a:ext uri="{9D8B030D-6E8A-4147-A177-3AD203B41FA5}">
                      <a16:colId xmlns:a16="http://schemas.microsoft.com/office/drawing/2014/main" val="269668737"/>
                    </a:ext>
                  </a:extLst>
                </a:gridCol>
              </a:tblGrid>
              <a:tr h="29896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362451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Inner diameter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639966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Outer diameter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960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113577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Height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176055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layers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632120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current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001989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Inductance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mH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941730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Stored energy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2.74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MJ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673153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temperature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316793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Refrigerant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Neon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24972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45D215D-05BB-4D9F-81DA-A83118634FC4}"/>
              </a:ext>
            </a:extLst>
          </p:cNvPr>
          <p:cNvSpPr txBox="1"/>
          <p:nvPr/>
        </p:nvSpPr>
        <p:spPr>
          <a:xfrm>
            <a:off x="898234" y="591174"/>
            <a:ext cx="789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lvl="0" indent="-93663" algn="ctr" defTabSz="914400">
              <a:lnSpc>
                <a:spcPct val="90000"/>
              </a:lnSpc>
              <a:spcBef>
                <a:spcPct val="0"/>
              </a:spcBef>
              <a:tabLst>
                <a:tab pos="358775" algn="l"/>
              </a:tabLs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SMES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Magnetic Energy Storage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499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allAtOnce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DBC8E60-7B2B-44C1-97DE-23E6537125FE}"/>
              </a:ext>
            </a:extLst>
          </p:cNvPr>
          <p:cNvSpPr txBox="1">
            <a:spLocks/>
          </p:cNvSpPr>
          <p:nvPr/>
        </p:nvSpPr>
        <p:spPr>
          <a:xfrm>
            <a:off x="295275" y="5410477"/>
            <a:ext cx="8588478" cy="13509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65112" lvl="0" algn="ctr" defTabSz="914400">
              <a:lnSpc>
                <a:spcPct val="90000"/>
              </a:lnSpc>
              <a:spcBef>
                <a:spcPct val="0"/>
              </a:spcBef>
              <a:tabLst>
                <a:tab pos="358775" algn="l"/>
              </a:tabLst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Purposes: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technologies of production and assembling of such type HTSC solenoids.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Achieving the same proportions of mechanical deformations like at SMES</a:t>
            </a:r>
          </a:p>
          <a:p>
            <a:br>
              <a:rPr lang="en-US" dirty="0"/>
            </a:b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E786BCE-F52D-46C3-BF07-40996DA1C273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8" name="Picture 1" descr="C:\Users\admin\Desktop\фото\NICA Logo_RGB.jpg">
            <a:extLst>
              <a:ext uri="{FF2B5EF4-FFF2-40B4-BE49-F238E27FC236}">
                <a16:creationId xmlns:a16="http://schemas.microsoft.com/office/drawing/2014/main" id="{5F248AE7-99EF-4C8E-B036-EE58ED1C4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9" name="Picture 28">
            <a:extLst>
              <a:ext uri="{FF2B5EF4-FFF2-40B4-BE49-F238E27FC236}">
                <a16:creationId xmlns:a16="http://schemas.microsoft.com/office/drawing/2014/main" id="{9C2355CF-45C5-47B6-8AF1-C6685985A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4A9411F-5E11-49BB-BA43-783CED093875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427D0E-E76C-4FE0-B9C4-B08C7C24E936}"/>
              </a:ext>
            </a:extLst>
          </p:cNvPr>
          <p:cNvSpPr/>
          <p:nvPr/>
        </p:nvSpPr>
        <p:spPr>
          <a:xfrm>
            <a:off x="3580890" y="-21275"/>
            <a:ext cx="2103782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SMES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55A203-B5A3-488D-A2FC-79DB86E02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169" y="766068"/>
            <a:ext cx="1986035" cy="4275943"/>
          </a:xfrm>
          <a:prstGeom prst="rect">
            <a:avLst/>
          </a:prstGeom>
        </p:spPr>
      </p:pic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ABBB7EEA-524E-4E0D-B6E4-F871A41EA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720093"/>
              </p:ext>
            </p:extLst>
          </p:nvPr>
        </p:nvGraphicFramePr>
        <p:xfrm>
          <a:off x="3863932" y="1351225"/>
          <a:ext cx="4790718" cy="33223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95359">
                  <a:extLst>
                    <a:ext uri="{9D8B030D-6E8A-4147-A177-3AD203B41FA5}">
                      <a16:colId xmlns:a16="http://schemas.microsoft.com/office/drawing/2014/main" val="2005891856"/>
                    </a:ext>
                  </a:extLst>
                </a:gridCol>
                <a:gridCol w="2395359">
                  <a:extLst>
                    <a:ext uri="{9D8B030D-6E8A-4147-A177-3AD203B41FA5}">
                      <a16:colId xmlns:a16="http://schemas.microsoft.com/office/drawing/2014/main" val="269668737"/>
                    </a:ext>
                  </a:extLst>
                </a:gridCol>
              </a:tblGrid>
              <a:tr h="30249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362451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Inner diameter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639966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Outer diameter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113577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Height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176055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layers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57541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current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001989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Inductance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1,79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mH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941730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Stored energy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kJ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673153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temperature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50 K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168394"/>
                  </a:ext>
                </a:extLst>
              </a:tr>
              <a:tr h="30249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Refrigerant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Helium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00259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AD6FCA7-4DCA-4C52-B3A1-6637154E4559}"/>
              </a:ext>
            </a:extLst>
          </p:cNvPr>
          <p:cNvSpPr txBox="1"/>
          <p:nvPr/>
        </p:nvSpPr>
        <p:spPr>
          <a:xfrm>
            <a:off x="1695743" y="613427"/>
            <a:ext cx="5724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lvl="0" indent="-93663" algn="ctr" defTabSz="914400">
              <a:lnSpc>
                <a:spcPct val="90000"/>
              </a:lnSpc>
              <a:spcBef>
                <a:spcPct val="0"/>
              </a:spcBef>
              <a:tabLst>
                <a:tab pos="358775" algn="l"/>
              </a:tabLs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SMES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023EB-3ED6-421C-B72B-D6E99833419D}"/>
              </a:ext>
            </a:extLst>
          </p:cNvPr>
          <p:cNvSpPr txBox="1"/>
          <p:nvPr/>
        </p:nvSpPr>
        <p:spPr>
          <a:xfrm>
            <a:off x="3724055" y="5410477"/>
            <a:ext cx="2459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SMES vs Model SMES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3E5CFD-F62A-42BD-B774-9CF35C3AA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953" y="948314"/>
            <a:ext cx="4503852" cy="439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/>
      <p:bldP spid="18" grpId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F5D22D1-F867-4639-A059-72E38864AFB7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21404F15-C00F-E6AF-2C99-690729A75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185701"/>
              </p:ext>
            </p:extLst>
          </p:nvPr>
        </p:nvGraphicFramePr>
        <p:xfrm>
          <a:off x="4031312" y="4501391"/>
          <a:ext cx="4902321" cy="2042271"/>
        </p:xfrm>
        <a:graphic>
          <a:graphicData uri="http://schemas.openxmlformats.org/drawingml/2006/table">
            <a:tbl>
              <a:tblPr firstRow="1" bandRow="1" bandCol="1">
                <a:tableStyleId>{93296810-A885-4BE3-A3E7-6D5BEEA58F35}</a:tableStyleId>
              </a:tblPr>
              <a:tblGrid>
                <a:gridCol w="2819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4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6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1920" algn="l"/>
                        </a:tabLst>
                      </a:pPr>
                      <a:r>
                        <a:rPr lang="en-US" sz="1400" b="1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Conductive layer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ReBCO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width of the conductor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Thickness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the conductor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55595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Substrate material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Hastelloy C276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thickness of the substrate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K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100-150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Layer thickness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9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Layer thickness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BB70DF7-50E1-2303-28AC-13FDC973640C}"/>
              </a:ext>
            </a:extLst>
          </p:cNvPr>
          <p:cNvSpPr txBox="1"/>
          <p:nvPr/>
        </p:nvSpPr>
        <p:spPr>
          <a:xfrm>
            <a:off x="2450133" y="598862"/>
            <a:ext cx="4696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ReBCO tape (rare-earth barium copper oxide tape)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X2Download.com-С-Инновации_ производство ВТСП-провода 2-го поколения">
            <a:hlinkClick r:id="" action="ppaction://media"/>
            <a:extLst>
              <a:ext uri="{FF2B5EF4-FFF2-40B4-BE49-F238E27FC236}">
                <a16:creationId xmlns:a16="http://schemas.microsoft.com/office/drawing/2014/main" id="{9E220372-5118-3CD3-B1C3-125D50456D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0916" y="1395971"/>
            <a:ext cx="3630699" cy="204226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9EAFAEC-4E66-A1B6-FBE0-97EED8F34D7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0916" y="1005273"/>
            <a:ext cx="1962621" cy="34472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224887D-4C20-7EF9-03AC-0D62114638E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8783" y="3484214"/>
            <a:ext cx="3541880" cy="2828257"/>
          </a:xfrm>
          <a:prstGeom prst="rect">
            <a:avLst/>
          </a:prstGeom>
        </p:spPr>
      </p:pic>
      <p:pic>
        <p:nvPicPr>
          <p:cNvPr id="29" name="Picture 1" descr="C:\Users\admin\Desktop\фото\NICA Logo_RGB.jpg">
            <a:extLst>
              <a:ext uri="{FF2B5EF4-FFF2-40B4-BE49-F238E27FC236}">
                <a16:creationId xmlns:a16="http://schemas.microsoft.com/office/drawing/2014/main" id="{98E8FA1D-B0EB-4D66-8CF8-D318C1AA5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30" name="Picture 28">
            <a:extLst>
              <a:ext uri="{FF2B5EF4-FFF2-40B4-BE49-F238E27FC236}">
                <a16:creationId xmlns:a16="http://schemas.microsoft.com/office/drawing/2014/main" id="{44E1151C-E46E-4B24-8E25-A11C7B856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88FABBA-88FD-4CB6-A1C9-941183C33167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3D8FC63-4D63-41EA-8964-68F3B145730E}"/>
              </a:ext>
            </a:extLst>
          </p:cNvPr>
          <p:cNvSpPr/>
          <p:nvPr/>
        </p:nvSpPr>
        <p:spPr>
          <a:xfrm>
            <a:off x="3427003" y="-21275"/>
            <a:ext cx="2411558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Superconductor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F18FC3-599F-4057-B0A8-C13160D48DA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1989" y="987106"/>
            <a:ext cx="3138854" cy="28282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CA6372-B3C6-4559-9350-6CEF4FF666B9}"/>
              </a:ext>
            </a:extLst>
          </p:cNvPr>
          <p:cNvSpPr txBox="1"/>
          <p:nvPr/>
        </p:nvSpPr>
        <p:spPr>
          <a:xfrm>
            <a:off x="5039266" y="2498925"/>
            <a:ext cx="9150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/>
                <a:cs typeface="Times New Roman"/>
              </a:rPr>
              <a:t>Buffer layer</a:t>
            </a:r>
            <a:endParaRPr lang="ru-RU" sz="1100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5F0A2E48-F72F-4AC5-83A2-33DC88885DF5}"/>
              </a:ext>
            </a:extLst>
          </p:cNvPr>
          <p:cNvCxnSpPr>
            <a:cxnSpLocks/>
            <a:endCxn id="38" idx="4"/>
          </p:cNvCxnSpPr>
          <p:nvPr/>
        </p:nvCxnSpPr>
        <p:spPr>
          <a:xfrm flipH="1">
            <a:off x="5496800" y="2741718"/>
            <a:ext cx="2" cy="4911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6FBC0D0-92AF-46CE-A74A-D4329270E0D1}"/>
              </a:ext>
            </a:extLst>
          </p:cNvPr>
          <p:cNvSpPr txBox="1"/>
          <p:nvPr/>
        </p:nvSpPr>
        <p:spPr>
          <a:xfrm>
            <a:off x="5436140" y="2176760"/>
            <a:ext cx="9150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imes New Roman"/>
                <a:cs typeface="Times New Roman"/>
              </a:rPr>
              <a:t>HTC</a:t>
            </a:r>
            <a:endParaRPr lang="ru-RU" sz="1100" dirty="0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5ED1E5F2-DB3E-4AF5-89B4-25242B4FA341}"/>
              </a:ext>
            </a:extLst>
          </p:cNvPr>
          <p:cNvCxnSpPr>
            <a:cxnSpLocks/>
          </p:cNvCxnSpPr>
          <p:nvPr/>
        </p:nvCxnSpPr>
        <p:spPr>
          <a:xfrm>
            <a:off x="5893675" y="2401234"/>
            <a:ext cx="1" cy="4543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86FC74B-90FD-4092-91F7-8CB513690315}"/>
              </a:ext>
            </a:extLst>
          </p:cNvPr>
          <p:cNvSpPr txBox="1"/>
          <p:nvPr/>
        </p:nvSpPr>
        <p:spPr>
          <a:xfrm>
            <a:off x="5870077" y="1782095"/>
            <a:ext cx="9150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imes New Roman"/>
                <a:cs typeface="Times New Roman"/>
              </a:rPr>
              <a:t>Ag</a:t>
            </a:r>
            <a:endParaRPr lang="ru-RU" sz="1100" dirty="0"/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D8F04F73-0854-4164-90D2-7B2E68A99D9C}"/>
              </a:ext>
            </a:extLst>
          </p:cNvPr>
          <p:cNvCxnSpPr>
            <a:cxnSpLocks/>
            <a:endCxn id="40" idx="4"/>
          </p:cNvCxnSpPr>
          <p:nvPr/>
        </p:nvCxnSpPr>
        <p:spPr>
          <a:xfrm flipH="1">
            <a:off x="6325716" y="2024888"/>
            <a:ext cx="1896" cy="4833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5C5EE8F-D199-461A-88BE-0B84034EF073}"/>
              </a:ext>
            </a:extLst>
          </p:cNvPr>
          <p:cNvSpPr txBox="1"/>
          <p:nvPr/>
        </p:nvSpPr>
        <p:spPr>
          <a:xfrm>
            <a:off x="6683538" y="1219110"/>
            <a:ext cx="9150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imes New Roman"/>
                <a:cs typeface="Times New Roman"/>
              </a:rPr>
              <a:t>Cu</a:t>
            </a:r>
            <a:endParaRPr lang="ru-RU" sz="1100" dirty="0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5D492AD5-209C-4CB0-A98C-146266B9E27E}"/>
              </a:ext>
            </a:extLst>
          </p:cNvPr>
          <p:cNvCxnSpPr>
            <a:cxnSpLocks/>
            <a:endCxn id="41" idx="4"/>
          </p:cNvCxnSpPr>
          <p:nvPr/>
        </p:nvCxnSpPr>
        <p:spPr>
          <a:xfrm flipH="1">
            <a:off x="7141072" y="1461903"/>
            <a:ext cx="2" cy="4913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1D1432E-6C4E-4751-8C2F-EE0487340ADE}"/>
              </a:ext>
            </a:extLst>
          </p:cNvPr>
          <p:cNvSpPr txBox="1"/>
          <p:nvPr/>
        </p:nvSpPr>
        <p:spPr>
          <a:xfrm>
            <a:off x="4681302" y="2734451"/>
            <a:ext cx="9150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imes New Roman"/>
                <a:cs typeface="Times New Roman"/>
              </a:rPr>
              <a:t>Hastelloy</a:t>
            </a:r>
            <a:endParaRPr lang="ru-RU" sz="1100" dirty="0"/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98016B40-3629-4F71-A778-F3F1D1C55F31}"/>
              </a:ext>
            </a:extLst>
          </p:cNvPr>
          <p:cNvCxnSpPr>
            <a:cxnSpLocks/>
          </p:cNvCxnSpPr>
          <p:nvPr/>
        </p:nvCxnSpPr>
        <p:spPr>
          <a:xfrm>
            <a:off x="5123524" y="2977244"/>
            <a:ext cx="0" cy="5175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DD3A6FDA-0415-4F91-9951-3D32DDBB3F74}"/>
              </a:ext>
            </a:extLst>
          </p:cNvPr>
          <p:cNvSpPr/>
          <p:nvPr/>
        </p:nvSpPr>
        <p:spPr>
          <a:xfrm>
            <a:off x="5072601" y="3399519"/>
            <a:ext cx="101843" cy="952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9777A5D0-ED6E-4492-A9A5-0D799A6B435D}"/>
              </a:ext>
            </a:extLst>
          </p:cNvPr>
          <p:cNvSpPr/>
          <p:nvPr/>
        </p:nvSpPr>
        <p:spPr>
          <a:xfrm>
            <a:off x="5445878" y="3137586"/>
            <a:ext cx="101843" cy="952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9D3AC1B1-5067-43C0-85A0-752B8F83DA9B}"/>
              </a:ext>
            </a:extLst>
          </p:cNvPr>
          <p:cNvSpPr/>
          <p:nvPr/>
        </p:nvSpPr>
        <p:spPr>
          <a:xfrm>
            <a:off x="5842689" y="2758651"/>
            <a:ext cx="101843" cy="952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3125E9E9-8939-41F4-ABE3-4799956F4DD2}"/>
              </a:ext>
            </a:extLst>
          </p:cNvPr>
          <p:cNvSpPr/>
          <p:nvPr/>
        </p:nvSpPr>
        <p:spPr>
          <a:xfrm>
            <a:off x="6274794" y="2412975"/>
            <a:ext cx="101843" cy="952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29BACEC5-4938-46AD-BC35-D9A627F8FB04}"/>
              </a:ext>
            </a:extLst>
          </p:cNvPr>
          <p:cNvSpPr/>
          <p:nvPr/>
        </p:nvSpPr>
        <p:spPr>
          <a:xfrm>
            <a:off x="7090150" y="1857975"/>
            <a:ext cx="101843" cy="952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212B61-90A4-436E-863C-05AA14E2D2EE}"/>
              </a:ext>
            </a:extLst>
          </p:cNvPr>
          <p:cNvSpPr txBox="1"/>
          <p:nvPr/>
        </p:nvSpPr>
        <p:spPr>
          <a:xfrm>
            <a:off x="5496799" y="3816489"/>
            <a:ext cx="2343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</a:t>
            </a:r>
            <a:r>
              <a:rPr lang="ru-RU" sz="1400" dirty="0"/>
              <a:t>he structure of the </a:t>
            </a:r>
            <a:r>
              <a:rPr lang="en-US" sz="1400" dirty="0"/>
              <a:t>HTS </a:t>
            </a:r>
            <a:r>
              <a:rPr lang="ru-RU" sz="1400" dirty="0"/>
              <a:t>tape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DA219E-9D31-43D7-B35D-248C00B8FD00}"/>
              </a:ext>
            </a:extLst>
          </p:cNvPr>
          <p:cNvSpPr txBox="1"/>
          <p:nvPr/>
        </p:nvSpPr>
        <p:spPr>
          <a:xfrm>
            <a:off x="957622" y="6312471"/>
            <a:ext cx="28530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Tapes from different manufacturers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1434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294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9E0BE8-A261-18D1-ABAE-21626D04D7C0}"/>
              </a:ext>
            </a:extLst>
          </p:cNvPr>
          <p:cNvSpPr txBox="1"/>
          <p:nvPr/>
        </p:nvSpPr>
        <p:spPr>
          <a:xfrm>
            <a:off x="603850" y="4483737"/>
            <a:ext cx="217078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Cu-Ni tube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Brass tape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HTSC tape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SuperOx)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Kapton tape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Fiberglass tape</a:t>
            </a:r>
            <a:endParaRPr lang="ru-RU" sz="1400" dirty="0">
              <a:latin typeface="Georgia" panose="02040502050405020303" pitchFamily="18" charset="0"/>
            </a:endParaRPr>
          </a:p>
          <a:p>
            <a:endParaRPr lang="ru-RU" sz="1400" dirty="0"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endParaRPr lang="ru-RU" sz="1400" dirty="0">
              <a:latin typeface="Georgia" panose="02040502050405020303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438F194-76F6-46DE-9FAF-55572ACA49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3457" y="3684865"/>
            <a:ext cx="3474202" cy="23993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DD63C63-6818-494D-A5AA-F934A2BD6EED}"/>
              </a:ext>
            </a:extLst>
          </p:cNvPr>
          <p:cNvSpPr txBox="1"/>
          <p:nvPr/>
        </p:nvSpPr>
        <p:spPr>
          <a:xfrm>
            <a:off x="4280057" y="6269515"/>
            <a:ext cx="46958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HTSC cable SMES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ACA62654-EBBC-4045-838A-64885787F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97" y="690589"/>
            <a:ext cx="2716103" cy="225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A372EC7-61D9-4E84-9132-0A21DD587FF8}"/>
              </a:ext>
            </a:extLst>
          </p:cNvPr>
          <p:cNvSpPr txBox="1"/>
          <p:nvPr/>
        </p:nvSpPr>
        <p:spPr>
          <a:xfrm>
            <a:off x="4204547" y="2778520"/>
            <a:ext cx="4876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Nuclotron type tubular cable – created in 1979 and first tested in 1980 at JINR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BC5F7E-1A4C-47BF-8661-4D9C7865338E}"/>
              </a:ext>
            </a:extLst>
          </p:cNvPr>
          <p:cNvSpPr txBox="1"/>
          <p:nvPr/>
        </p:nvSpPr>
        <p:spPr>
          <a:xfrm>
            <a:off x="603850" y="1397510"/>
            <a:ext cx="26805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Cu-Ni tube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Strands of the superconductor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Ni-Cr wire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Kapton tape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Fiberglass tape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A83AAB9-21CE-491A-84E5-3960622CE01D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37" name="Picture 1" descr="C:\Users\admin\Desktop\фото\NICA Logo_RGB.jpg">
            <a:extLst>
              <a:ext uri="{FF2B5EF4-FFF2-40B4-BE49-F238E27FC236}">
                <a16:creationId xmlns:a16="http://schemas.microsoft.com/office/drawing/2014/main" id="{EF9D83A4-4E23-48B2-B314-8FA9EA95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38" name="Picture 28">
            <a:extLst>
              <a:ext uri="{FF2B5EF4-FFF2-40B4-BE49-F238E27FC236}">
                <a16:creationId xmlns:a16="http://schemas.microsoft.com/office/drawing/2014/main" id="{400F0872-2A25-4DB0-85E8-8C863D4C1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25D7E46-1B8F-4B69-AAFC-53A043AE854D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56D9B1B-0FBC-48C5-8F34-0841A8DE78E1}"/>
              </a:ext>
            </a:extLst>
          </p:cNvPr>
          <p:cNvSpPr/>
          <p:nvPr/>
        </p:nvSpPr>
        <p:spPr>
          <a:xfrm>
            <a:off x="3681883" y="-21275"/>
            <a:ext cx="1901803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HTSC cable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Picture 2" descr="https://sun1-18.userapi.com/impg/TaN622Rz1yh0r20dK_viaM7-VKMTtRooAjnn3g/QxCqQSjxLXc.jpg?size=816x459&amp;quality=96&amp;sign=fc2960409d6353eaba314094d8119b49&amp;type=album">
            <a:extLst>
              <a:ext uri="{FF2B5EF4-FFF2-40B4-BE49-F238E27FC236}">
                <a16:creationId xmlns:a16="http://schemas.microsoft.com/office/drawing/2014/main" id="{665F927C-758E-452A-8F69-5B0C14E94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0414" y="4128610"/>
            <a:ext cx="4050211" cy="2278244"/>
          </a:xfrm>
          <a:prstGeom prst="rect">
            <a:avLst/>
          </a:prstGeom>
          <a:noFill/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3742CAB-3992-4D80-ABA0-7BC9B5717330}"/>
              </a:ext>
            </a:extLst>
          </p:cNvPr>
          <p:cNvSpPr txBox="1">
            <a:spLocks/>
          </p:cNvSpPr>
          <p:nvPr/>
        </p:nvSpPr>
        <p:spPr>
          <a:xfrm>
            <a:off x="5486400" y="6419380"/>
            <a:ext cx="2801259" cy="3184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Winding HTSC tapes on a tube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3983004-BE8D-4BF7-BAC5-FF711F1E5239}"/>
              </a:ext>
            </a:extLst>
          </p:cNvPr>
          <p:cNvSpPr txBox="1">
            <a:spLocks/>
          </p:cNvSpPr>
          <p:nvPr/>
        </p:nvSpPr>
        <p:spPr>
          <a:xfrm>
            <a:off x="2148289" y="3530985"/>
            <a:ext cx="4838276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 machine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2275EE-DD2B-46E3-805D-4E3DDCC63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381" y="4127162"/>
            <a:ext cx="3996161" cy="227969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77D441-34EF-422B-AF9A-D8DD19603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18" y="571549"/>
            <a:ext cx="5261219" cy="2959436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1F5BAFF6-4A95-4BCC-9B05-A952D80C687B}"/>
              </a:ext>
            </a:extLst>
          </p:cNvPr>
          <p:cNvSpPr txBox="1">
            <a:spLocks/>
          </p:cNvSpPr>
          <p:nvPr/>
        </p:nvSpPr>
        <p:spPr>
          <a:xfrm>
            <a:off x="931833" y="6418059"/>
            <a:ext cx="2801259" cy="3184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HTSC cable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94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9" grpId="0"/>
      <p:bldP spid="29" grpId="1"/>
      <p:bldP spid="34" grpId="0"/>
      <p:bldP spid="34" grpId="1"/>
      <p:bldP spid="35" grpId="0"/>
      <p:bldP spid="35" grpId="1"/>
      <p:bldP spid="14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B2B370-232C-4220-9C18-BC209FFBE6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0265" y="3248314"/>
            <a:ext cx="2614832" cy="32525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9B1B76-A73C-487A-A140-C9343611FF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0206" y="618220"/>
            <a:ext cx="1187216" cy="20912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EBCAADD-8478-46A2-9FFE-58EA48999C1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9228" y="618220"/>
            <a:ext cx="1183148" cy="20912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049845-D68C-4C98-9ED1-319E4BAECF4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7026" y="618220"/>
            <a:ext cx="1267219" cy="208856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F28AF7-E0A6-4653-A839-A0C82B568DA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42958" y="618220"/>
            <a:ext cx="1280504" cy="208856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5F239B7-9161-49E9-BAA8-7AC23B6716F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2176" y="618221"/>
            <a:ext cx="1293664" cy="20885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F542983-021D-4910-9D18-61E1037DB6C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0214" y="618220"/>
            <a:ext cx="1128186" cy="20885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B1DFF37-D578-45B9-887D-BC282237877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88300" y="2915239"/>
            <a:ext cx="2018980" cy="35856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49C1701-F030-4C06-8407-8E2845408D43}"/>
              </a:ext>
            </a:extLst>
          </p:cNvPr>
          <p:cNvSpPr txBox="1"/>
          <p:nvPr/>
        </p:nvSpPr>
        <p:spPr>
          <a:xfrm>
            <a:off x="1652631" y="2785599"/>
            <a:ext cx="5260975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assembly consistency of one section of the model solenoid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F8D3A9-1CD0-4B61-89FD-EFB73DB3AA36}"/>
              </a:ext>
            </a:extLst>
          </p:cNvPr>
          <p:cNvSpPr txBox="1"/>
          <p:nvPr/>
        </p:nvSpPr>
        <p:spPr>
          <a:xfrm>
            <a:off x="252558" y="6498209"/>
            <a:ext cx="3547533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Half section of the model solenoid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8545E2-B269-49F5-99F7-24E4B67E7A10}"/>
              </a:ext>
            </a:extLst>
          </p:cNvPr>
          <p:cNvSpPr txBox="1"/>
          <p:nvPr/>
        </p:nvSpPr>
        <p:spPr>
          <a:xfrm>
            <a:off x="4886542" y="6492805"/>
            <a:ext cx="3547533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SMES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6EFE990F-800D-4428-83A7-BBFBDB32EF42}"/>
              </a:ext>
            </a:extLst>
          </p:cNvPr>
          <p:cNvCxnSpPr>
            <a:cxnSpLocks/>
            <a:stCxn id="26" idx="3"/>
            <a:endCxn id="12" idx="1"/>
          </p:cNvCxnSpPr>
          <p:nvPr/>
        </p:nvCxnSpPr>
        <p:spPr>
          <a:xfrm>
            <a:off x="1308400" y="1662503"/>
            <a:ext cx="261806" cy="13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4AC6D495-A60D-48A4-9ED8-5C3918F4384D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>
            <a:off x="2757422" y="1663853"/>
            <a:ext cx="26180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591C9B3C-016F-4538-9A69-7BF750B96565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>
            <a:off x="5784245" y="1662503"/>
            <a:ext cx="25871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E85A30E7-109D-4627-8685-CC48941E9E66}"/>
              </a:ext>
            </a:extLst>
          </p:cNvPr>
          <p:cNvCxnSpPr>
            <a:cxnSpLocks/>
            <a:stCxn id="20" idx="3"/>
            <a:endCxn id="22" idx="1"/>
          </p:cNvCxnSpPr>
          <p:nvPr/>
        </p:nvCxnSpPr>
        <p:spPr>
          <a:xfrm>
            <a:off x="7323462" y="1662503"/>
            <a:ext cx="258714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BC318764-343D-4262-8A13-A1DCAD3F894B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45" name="Picture 1" descr="C:\Users\admin\Desktop\фото\NICA Logo_RGB.jpg">
            <a:extLst>
              <a:ext uri="{FF2B5EF4-FFF2-40B4-BE49-F238E27FC236}">
                <a16:creationId xmlns:a16="http://schemas.microsoft.com/office/drawing/2014/main" id="{C5A61A38-1BBA-46C6-A902-12363AAEA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46" name="Picture 28">
            <a:extLst>
              <a:ext uri="{FF2B5EF4-FFF2-40B4-BE49-F238E27FC236}">
                <a16:creationId xmlns:a16="http://schemas.microsoft.com/office/drawing/2014/main" id="{BE899338-DD6F-45AA-8483-FAA92396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800A9F2E-AF0D-412E-A8E3-19F9DEA694CD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2433A11-3BD1-47D0-A22F-E4BEFA892C95}"/>
              </a:ext>
            </a:extLst>
          </p:cNvPr>
          <p:cNvSpPr/>
          <p:nvPr/>
        </p:nvSpPr>
        <p:spPr>
          <a:xfrm>
            <a:off x="1794154" y="-22500"/>
            <a:ext cx="5658665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 solenoid design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0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9DB059-8F2E-435E-9566-72359BDD908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249" y="3745292"/>
            <a:ext cx="8377808" cy="256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2A70D5-AA52-4F9E-9E3C-EC59FB8420B7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499" y="676671"/>
            <a:ext cx="3840956" cy="24370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7574D7-9232-47FD-B30F-AFB3FD063C34}"/>
              </a:ext>
            </a:extLst>
          </p:cNvPr>
          <p:cNvSpPr txBox="1"/>
          <p:nvPr/>
        </p:nvSpPr>
        <p:spPr>
          <a:xfrm>
            <a:off x="254977" y="3185076"/>
            <a:ext cx="4572000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3D model of the HTSC cable connection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8879A-4068-4D0E-BCAE-98B93A48084A}"/>
              </a:ext>
            </a:extLst>
          </p:cNvPr>
          <p:cNvSpPr txBox="1"/>
          <p:nvPr/>
        </p:nvSpPr>
        <p:spPr>
          <a:xfrm>
            <a:off x="720328" y="6305316"/>
            <a:ext cx="7677150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Voltage output circuit for the model solenoid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299C041-8BF8-46A6-8840-2B7F6558642F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10" name="Picture 1" descr="C:\Users\admin\Desktop\фото\NICA Logo_RGB.jpg">
            <a:extLst>
              <a:ext uri="{FF2B5EF4-FFF2-40B4-BE49-F238E27FC236}">
                <a16:creationId xmlns:a16="http://schemas.microsoft.com/office/drawing/2014/main" id="{7F90B75B-7488-4F92-91AC-A36C9A8C7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6E8F6005-8D4A-4570-8144-A5D75683C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3DEA9E9-99DE-4024-8137-BEC9FC24A1D8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CDB1AD-3056-45C0-AB13-B3E0A87EB403}"/>
              </a:ext>
            </a:extLst>
          </p:cNvPr>
          <p:cNvSpPr/>
          <p:nvPr/>
        </p:nvSpPr>
        <p:spPr>
          <a:xfrm>
            <a:off x="2165463" y="-21275"/>
            <a:ext cx="4934685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Electrical connection of the cable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46F4B9-121F-40EF-9B1B-8D70F6697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541" y="1063869"/>
            <a:ext cx="3971392" cy="180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75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272980" y="1138801"/>
            <a:ext cx="1973240" cy="40818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cRIO-9057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B6E933-A1FF-A16D-320D-0297EDD49B69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5" name="Picture 1" descr="C:\Users\admin\Desktop\фото\NICA Logo_RGB.jpg">
            <a:extLst>
              <a:ext uri="{FF2B5EF4-FFF2-40B4-BE49-F238E27FC236}">
                <a16:creationId xmlns:a16="http://schemas.microsoft.com/office/drawing/2014/main" id="{AC8F6168-826A-953D-53AA-65CC1CE83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33730DB9-07FB-C625-E378-FCA980DD0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E4E75A-C62B-B173-C7D1-11EA838DDAC3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8EC4F1-7386-D561-C1B1-DFE8CA657149}"/>
              </a:ext>
            </a:extLst>
          </p:cNvPr>
          <p:cNvSpPr/>
          <p:nvPr/>
        </p:nvSpPr>
        <p:spPr>
          <a:xfrm>
            <a:off x="2761766" y="-21275"/>
            <a:ext cx="3742050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Quench detection system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36067" y="1543497"/>
            <a:ext cx="1687307" cy="914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ADC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NI-9202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± 10В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20360" y="4153013"/>
            <a:ext cx="1687307" cy="9148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ADC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NI-92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38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± 0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.5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cxnSp>
        <p:nvCxnSpPr>
          <p:cNvPr id="12" name="Прямая со стрелкой 11"/>
          <p:cNvCxnSpPr>
            <a:cxnSpLocks/>
            <a:stCxn id="18" idx="3"/>
            <a:endCxn id="9" idx="1"/>
          </p:cNvCxnSpPr>
          <p:nvPr/>
        </p:nvCxnSpPr>
        <p:spPr>
          <a:xfrm>
            <a:off x="3700019" y="1998045"/>
            <a:ext cx="1736048" cy="29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cxnSpLocks/>
            <a:stCxn id="33" idx="1"/>
            <a:endCxn id="19" idx="3"/>
          </p:cNvCxnSpPr>
          <p:nvPr/>
        </p:nvCxnSpPr>
        <p:spPr>
          <a:xfrm flipH="1">
            <a:off x="3700019" y="3368665"/>
            <a:ext cx="1737767" cy="5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1852168" y="1540597"/>
            <a:ext cx="1847851" cy="9148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Current sensor LEM ITZ - 16000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852168" y="2912366"/>
            <a:ext cx="1847851" cy="9137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Energy evacuation switch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852168" y="4392586"/>
            <a:ext cx="1847851" cy="6975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urrent source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53789" y="5877445"/>
            <a:ext cx="1014254" cy="4496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MOXA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749733" y="5876992"/>
            <a:ext cx="1014254" cy="4496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PC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B371C08-92B1-4ABC-9305-5ACBB84CBB0D}"/>
              </a:ext>
            </a:extLst>
          </p:cNvPr>
          <p:cNvCxnSpPr>
            <a:cxnSpLocks/>
            <a:stCxn id="20" idx="0"/>
            <a:endCxn id="19" idx="2"/>
          </p:cNvCxnSpPr>
          <p:nvPr/>
        </p:nvCxnSpPr>
        <p:spPr>
          <a:xfrm flipV="1">
            <a:off x="2776094" y="3826112"/>
            <a:ext cx="0" cy="56647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5F4C505F-D977-444A-9F65-4B21094D9435}"/>
              </a:ext>
            </a:extLst>
          </p:cNvPr>
          <p:cNvCxnSpPr>
            <a:cxnSpLocks/>
            <a:stCxn id="19" idx="0"/>
            <a:endCxn id="18" idx="2"/>
          </p:cNvCxnSpPr>
          <p:nvPr/>
        </p:nvCxnSpPr>
        <p:spPr>
          <a:xfrm flipV="1">
            <a:off x="2776094" y="2455493"/>
            <a:ext cx="0" cy="45687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9">
            <a:extLst>
              <a:ext uri="{FF2B5EF4-FFF2-40B4-BE49-F238E27FC236}">
                <a16:creationId xmlns:a16="http://schemas.microsoft.com/office/drawing/2014/main" id="{2AA8D916-A526-4C76-B446-15AE49E0C943}"/>
              </a:ext>
            </a:extLst>
          </p:cNvPr>
          <p:cNvSpPr/>
          <p:nvPr/>
        </p:nvSpPr>
        <p:spPr>
          <a:xfrm>
            <a:off x="5437786" y="2911218"/>
            <a:ext cx="1687307" cy="9148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DAC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NI-92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63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± 10В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E3FB0412-0A7A-4893-9030-5CD97A15132D}"/>
              </a:ext>
            </a:extLst>
          </p:cNvPr>
          <p:cNvCxnSpPr>
            <a:cxnSpLocks/>
          </p:cNvCxnSpPr>
          <p:nvPr/>
        </p:nvCxnSpPr>
        <p:spPr>
          <a:xfrm>
            <a:off x="3365686" y="3826112"/>
            <a:ext cx="0" cy="5664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4" name="Заголовок 1">
            <a:extLst>
              <a:ext uri="{FF2B5EF4-FFF2-40B4-BE49-F238E27FC236}">
                <a16:creationId xmlns:a16="http://schemas.microsoft.com/office/drawing/2014/main" id="{EFD7107A-AE1C-478E-B462-F0E82BEBCB39}"/>
              </a:ext>
            </a:extLst>
          </p:cNvPr>
          <p:cNvSpPr txBox="1">
            <a:spLocks/>
          </p:cNvSpPr>
          <p:nvPr/>
        </p:nvSpPr>
        <p:spPr>
          <a:xfrm>
            <a:off x="3812025" y="1668666"/>
            <a:ext cx="1354256" cy="29982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Current value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6E754EEA-0565-41AF-A25D-3F56358A9B0E}"/>
              </a:ext>
            </a:extLst>
          </p:cNvPr>
          <p:cNvSpPr txBox="1">
            <a:spLocks/>
          </p:cNvSpPr>
          <p:nvPr/>
        </p:nvSpPr>
        <p:spPr>
          <a:xfrm>
            <a:off x="3783892" y="2998836"/>
            <a:ext cx="1410057" cy="2900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Energy evacuation signal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9F63A08-9357-46AB-AEC7-25AD7760B7A5}"/>
              </a:ext>
            </a:extLst>
          </p:cNvPr>
          <p:cNvCxnSpPr>
            <a:cxnSpLocks/>
            <a:stCxn id="23" idx="0"/>
            <a:endCxn id="16" idx="2"/>
          </p:cNvCxnSpPr>
          <p:nvPr/>
        </p:nvCxnSpPr>
        <p:spPr>
          <a:xfrm flipV="1">
            <a:off x="6256860" y="5220619"/>
            <a:ext cx="2740" cy="6563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6C69FC2-A640-4FC0-B6D3-AC6AADAF00BA}"/>
              </a:ext>
            </a:extLst>
          </p:cNvPr>
          <p:cNvCxnSpPr>
            <a:cxnSpLocks/>
            <a:stCxn id="23" idx="1"/>
            <a:endCxn id="21" idx="3"/>
          </p:cNvCxnSpPr>
          <p:nvPr/>
        </p:nvCxnSpPr>
        <p:spPr>
          <a:xfrm flipH="1">
            <a:off x="4568043" y="6101807"/>
            <a:ext cx="1181690" cy="4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F7001363-441B-4BFB-AF1A-A329834FACB3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7123374" y="1998712"/>
            <a:ext cx="1038182" cy="22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19DAFA77-7A8B-4ECE-BCF5-7C5858037825}"/>
              </a:ext>
            </a:extLst>
          </p:cNvPr>
          <p:cNvCxnSpPr>
            <a:cxnSpLocks/>
          </p:cNvCxnSpPr>
          <p:nvPr/>
        </p:nvCxnSpPr>
        <p:spPr>
          <a:xfrm flipH="1">
            <a:off x="7107667" y="4608813"/>
            <a:ext cx="113999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0" name="Скругленный прямоугольник 17">
            <a:extLst>
              <a:ext uri="{FF2B5EF4-FFF2-40B4-BE49-F238E27FC236}">
                <a16:creationId xmlns:a16="http://schemas.microsoft.com/office/drawing/2014/main" id="{E16934DA-597B-4728-8171-306EE23C5E63}"/>
              </a:ext>
            </a:extLst>
          </p:cNvPr>
          <p:cNvSpPr/>
          <p:nvPr/>
        </p:nvSpPr>
        <p:spPr>
          <a:xfrm>
            <a:off x="7543359" y="1646651"/>
            <a:ext cx="602907" cy="29109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Layers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6" name="Соединитель: уступ 115">
            <a:extLst>
              <a:ext uri="{FF2B5EF4-FFF2-40B4-BE49-F238E27FC236}">
                <a16:creationId xmlns:a16="http://schemas.microsoft.com/office/drawing/2014/main" id="{7AE34C22-F603-4863-934A-9E68974B4EA4}"/>
              </a:ext>
            </a:extLst>
          </p:cNvPr>
          <p:cNvCxnSpPr>
            <a:cxnSpLocks/>
            <a:stCxn id="20" idx="3"/>
            <a:endCxn id="21" idx="0"/>
          </p:cNvCxnSpPr>
          <p:nvPr/>
        </p:nvCxnSpPr>
        <p:spPr>
          <a:xfrm>
            <a:off x="3700019" y="4741383"/>
            <a:ext cx="360897" cy="1136062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Заголовок 1">
            <a:extLst>
              <a:ext uri="{FF2B5EF4-FFF2-40B4-BE49-F238E27FC236}">
                <a16:creationId xmlns:a16="http://schemas.microsoft.com/office/drawing/2014/main" id="{AE1B4793-4D53-4B22-94C2-6A2F1B0C9919}"/>
              </a:ext>
            </a:extLst>
          </p:cNvPr>
          <p:cNvSpPr txBox="1">
            <a:spLocks/>
          </p:cNvSpPr>
          <p:nvPr/>
        </p:nvSpPr>
        <p:spPr>
          <a:xfrm>
            <a:off x="3341575" y="5222669"/>
            <a:ext cx="630323" cy="31556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RS-485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Заголовок 1">
            <a:extLst>
              <a:ext uri="{FF2B5EF4-FFF2-40B4-BE49-F238E27FC236}">
                <a16:creationId xmlns:a16="http://schemas.microsoft.com/office/drawing/2014/main" id="{738ADCB3-6E19-4524-A200-34A2DE6840DF}"/>
              </a:ext>
            </a:extLst>
          </p:cNvPr>
          <p:cNvSpPr txBox="1">
            <a:spLocks/>
          </p:cNvSpPr>
          <p:nvPr/>
        </p:nvSpPr>
        <p:spPr>
          <a:xfrm>
            <a:off x="4738407" y="6140299"/>
            <a:ext cx="911085" cy="2914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Ethernet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Заголовок 1">
            <a:extLst>
              <a:ext uri="{FF2B5EF4-FFF2-40B4-BE49-F238E27FC236}">
                <a16:creationId xmlns:a16="http://schemas.microsoft.com/office/drawing/2014/main" id="{524D8DF9-62A0-4F2A-B28E-4B391BCF22B3}"/>
              </a:ext>
            </a:extLst>
          </p:cNvPr>
          <p:cNvSpPr txBox="1">
            <a:spLocks/>
          </p:cNvSpPr>
          <p:nvPr/>
        </p:nvSpPr>
        <p:spPr>
          <a:xfrm>
            <a:off x="7190032" y="4258412"/>
            <a:ext cx="1680907" cy="245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Current leads, bridges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18">
            <a:extLst>
              <a:ext uri="{FF2B5EF4-FFF2-40B4-BE49-F238E27FC236}">
                <a16:creationId xmlns:a16="http://schemas.microsoft.com/office/drawing/2014/main" id="{8734AFC0-8A69-4467-AB89-ED0A65BD4464}"/>
              </a:ext>
            </a:extLst>
          </p:cNvPr>
          <p:cNvSpPr/>
          <p:nvPr/>
        </p:nvSpPr>
        <p:spPr>
          <a:xfrm>
            <a:off x="187319" y="3043099"/>
            <a:ext cx="1211700" cy="6511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Model SMES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Соединитель: уступ 28">
            <a:extLst>
              <a:ext uri="{FF2B5EF4-FFF2-40B4-BE49-F238E27FC236}">
                <a16:creationId xmlns:a16="http://schemas.microsoft.com/office/drawing/2014/main" id="{DCB1D2FA-6D83-4E25-B977-66FF62F2B847}"/>
              </a:ext>
            </a:extLst>
          </p:cNvPr>
          <p:cNvCxnSpPr>
            <a:cxnSpLocks/>
            <a:stCxn id="18" idx="0"/>
            <a:endCxn id="82" idx="0"/>
          </p:cNvCxnSpPr>
          <p:nvPr/>
        </p:nvCxnSpPr>
        <p:spPr>
          <a:xfrm rot="16200000" flipH="1" flipV="1">
            <a:off x="1033381" y="1300385"/>
            <a:ext cx="1502502" cy="1982925"/>
          </a:xfrm>
          <a:prstGeom prst="bentConnector3">
            <a:avLst>
              <a:gd name="adj1" fmla="val -15215"/>
            </a:avLst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Соединитель: уступ 33">
            <a:extLst>
              <a:ext uri="{FF2B5EF4-FFF2-40B4-BE49-F238E27FC236}">
                <a16:creationId xmlns:a16="http://schemas.microsoft.com/office/drawing/2014/main" id="{67C7264C-CDF6-4F1A-A2BA-AF8D07C911C8}"/>
              </a:ext>
            </a:extLst>
          </p:cNvPr>
          <p:cNvCxnSpPr>
            <a:cxnSpLocks/>
            <a:stCxn id="82" idx="2"/>
            <a:endCxn id="20" idx="2"/>
          </p:cNvCxnSpPr>
          <p:nvPr/>
        </p:nvCxnSpPr>
        <p:spPr>
          <a:xfrm rot="16200000" flipH="1">
            <a:off x="1086657" y="3400742"/>
            <a:ext cx="1395949" cy="1982925"/>
          </a:xfrm>
          <a:prstGeom prst="bentConnector3">
            <a:avLst>
              <a:gd name="adj1" fmla="val 116376"/>
            </a:avLst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CB6E933-A1FF-A16D-320D-0297EDD49B69}"/>
              </a:ext>
            </a:extLst>
          </p:cNvPr>
          <p:cNvSpPr/>
          <p:nvPr/>
        </p:nvSpPr>
        <p:spPr>
          <a:xfrm>
            <a:off x="-4572" y="2483"/>
            <a:ext cx="9144000" cy="4608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>
              <a:latin typeface="Georgia" panose="02040502050405020303" pitchFamily="18" charset="0"/>
            </a:endParaRPr>
          </a:p>
        </p:txBody>
      </p:sp>
      <p:pic>
        <p:nvPicPr>
          <p:cNvPr id="10" name="Picture 1" descr="C:\Users\admin\Desktop\фото\NICA Logo_RGB.jpg">
            <a:extLst>
              <a:ext uri="{FF2B5EF4-FFF2-40B4-BE49-F238E27FC236}">
                <a16:creationId xmlns:a16="http://schemas.microsoft.com/office/drawing/2014/main" id="{AC8F6168-826A-953D-53AA-65CC1CE83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00"/>
            <a:ext cx="793169" cy="453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33730DB9-07FB-C625-E378-FCA980DD0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89" y="7200"/>
            <a:ext cx="689939" cy="4536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E4E75A-C62B-B173-C7D1-11EA838DDAC3}"/>
              </a:ext>
            </a:extLst>
          </p:cNvPr>
          <p:cNvSpPr/>
          <p:nvPr/>
        </p:nvSpPr>
        <p:spPr>
          <a:xfrm>
            <a:off x="8030486" y="-11871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8EC4F1-7386-D561-C1B1-DFE8CA657149}"/>
              </a:ext>
            </a:extLst>
          </p:cNvPr>
          <p:cNvSpPr/>
          <p:nvPr/>
        </p:nvSpPr>
        <p:spPr>
          <a:xfrm>
            <a:off x="3034284" y="-21275"/>
            <a:ext cx="3197029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Thermometry system</a:t>
            </a:r>
            <a:endParaRPr lang="ru-RU" sz="2800" dirty="0">
              <a:ln w="0"/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DD75CD8F-465E-48D7-BF43-18CC3CC9D8F2}"/>
              </a:ext>
            </a:extLst>
          </p:cNvPr>
          <p:cNvSpPr txBox="1">
            <a:spLocks/>
          </p:cNvSpPr>
          <p:nvPr/>
        </p:nvSpPr>
        <p:spPr>
          <a:xfrm>
            <a:off x="4757607" y="5007855"/>
            <a:ext cx="4256890" cy="15696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Measuring range: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4 - 300 K;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Accuracy: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± 0,3 %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range up to 30 K;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voltage measurement channels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 bit rate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bits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Built-in current source: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 100 мкА;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Supply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+24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PoE.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B35FF99-5C20-4238-B27E-FEC78E740A9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774" y="671554"/>
            <a:ext cx="3790218" cy="57028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DBAEC8-CAF1-4B08-ABDD-2DFF94D61B09}"/>
              </a:ext>
            </a:extLst>
          </p:cNvPr>
          <p:cNvSpPr txBox="1"/>
          <p:nvPr/>
        </p:nvSpPr>
        <p:spPr>
          <a:xfrm>
            <a:off x="875566" y="6382449"/>
            <a:ext cx="2248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easuring equipment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1FDDF2-C845-454E-8D18-8FDA6C4E4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374" y="796958"/>
            <a:ext cx="871939" cy="32795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F26447-C3F6-4AAA-8EB0-AF5963B54447}"/>
              </a:ext>
            </a:extLst>
          </p:cNvPr>
          <p:cNvSpPr txBox="1"/>
          <p:nvPr/>
        </p:nvSpPr>
        <p:spPr>
          <a:xfrm>
            <a:off x="6464721" y="671554"/>
            <a:ext cx="2433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urrent source +</a:t>
            </a:r>
            <a:endParaRPr lang="ru-RU" sz="11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9D2D6D-D0AC-4018-8B89-8EFB56952F1C}"/>
              </a:ext>
            </a:extLst>
          </p:cNvPr>
          <p:cNvSpPr txBox="1"/>
          <p:nvPr/>
        </p:nvSpPr>
        <p:spPr>
          <a:xfrm>
            <a:off x="6464721" y="3863338"/>
            <a:ext cx="2433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urrent source -</a:t>
            </a:r>
            <a:endParaRPr lang="ru-RU" sz="11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895216-8351-4D44-8B24-19F14569FB73}"/>
              </a:ext>
            </a:extLst>
          </p:cNvPr>
          <p:cNvSpPr txBox="1"/>
          <p:nvPr/>
        </p:nvSpPr>
        <p:spPr>
          <a:xfrm>
            <a:off x="6464721" y="1123212"/>
            <a:ext cx="221547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Chanel 1 +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Chanel 1 –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Chanel 2 +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Chanel 2 –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Chanel 8 +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Chanel 8 -</a:t>
            </a:r>
            <a:endParaRPr lang="ru-RU" sz="11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BF2E72-A6E8-458F-AD1F-3C78609AF8E5}"/>
              </a:ext>
            </a:extLst>
          </p:cNvPr>
          <p:cNvSpPr txBox="1"/>
          <p:nvPr/>
        </p:nvSpPr>
        <p:spPr>
          <a:xfrm>
            <a:off x="4990943" y="4404819"/>
            <a:ext cx="3790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onnections 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sensors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98258</TotalTime>
  <Words>740</Words>
  <Application>Microsoft Office PowerPoint</Application>
  <PresentationFormat>Экран (4:3)</PresentationFormat>
  <Paragraphs>188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Georgia</vt:lpstr>
      <vt:lpstr>Symbol</vt:lpstr>
      <vt:lpstr>Times New Roman</vt:lpstr>
      <vt:lpstr>Тема Office</vt:lpstr>
      <vt:lpstr>The model solenoid creation of the HTS magnetic energy storage SMES for SC magnets power supply system of NICA Booster and Nuclotron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model solenoid creation of the HTS magnetic energy storage SMES for SC magnets power supply system of NICA Booster and Nuclotron       Ilya Donguzov, donguzov@jinr.ru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State of the Magnetic Measurements of the NICA Collider Twin-Aperture Quadrupoles</dc:title>
  <dc:creator>Ilya</dc:creator>
  <cp:lastModifiedBy>er root</cp:lastModifiedBy>
  <cp:revision>5709</cp:revision>
  <dcterms:created xsi:type="dcterms:W3CDTF">2022-05-08T16:00:20Z</dcterms:created>
  <dcterms:modified xsi:type="dcterms:W3CDTF">2024-06-06T08:05:56Z</dcterms:modified>
</cp:coreProperties>
</file>