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4.png" ContentType="image/png"/>
  <Override PartName="/ppt/media/image3.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slides/_rels/slide8.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ru-RU"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ru-RU"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ru-RU" sz="6000" spc="-1" strike="noStrike">
                <a:solidFill>
                  <a:srgbClr val="000000"/>
                </a:solidFill>
                <a:latin typeface="Calibri Light"/>
              </a:rPr>
              <a:t>Об</a:t>
            </a:r>
            <a:r>
              <a:rPr b="0" lang="ru-RU" sz="6000" spc="-1" strike="noStrike">
                <a:solidFill>
                  <a:srgbClr val="000000"/>
                </a:solidFill>
                <a:latin typeface="Calibri Light"/>
              </a:rPr>
              <a:t>раз</a:t>
            </a:r>
            <a:r>
              <a:rPr b="0" lang="ru-RU" sz="6000" spc="-1" strike="noStrike">
                <a:solidFill>
                  <a:srgbClr val="000000"/>
                </a:solidFill>
                <a:latin typeface="Calibri Light"/>
              </a:rPr>
              <a:t>ец </a:t>
            </a:r>
            <a:r>
              <a:rPr b="0" lang="ru-RU" sz="6000" spc="-1" strike="noStrike">
                <a:solidFill>
                  <a:srgbClr val="000000"/>
                </a:solidFill>
                <a:latin typeface="Calibri Light"/>
              </a:rPr>
              <a:t>заг</a:t>
            </a:r>
            <a:r>
              <a:rPr b="0" lang="ru-RU" sz="6000" spc="-1" strike="noStrike">
                <a:solidFill>
                  <a:srgbClr val="000000"/>
                </a:solidFill>
                <a:latin typeface="Calibri Light"/>
              </a:rPr>
              <a:t>оло</a:t>
            </a:r>
            <a:r>
              <a:rPr b="0" lang="ru-RU" sz="6000" spc="-1" strike="noStrike">
                <a:solidFill>
                  <a:srgbClr val="000000"/>
                </a:solidFill>
                <a:latin typeface="Calibri Light"/>
              </a:rPr>
              <a:t>вка</a:t>
            </a:r>
            <a:endParaRPr b="0" lang="ru-RU"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D37C9B58-4212-4199-914E-A53D4B5C549F}" type="datetime">
              <a:rPr b="0" lang="ru-RU" sz="1200" spc="-1" strike="noStrike">
                <a:solidFill>
                  <a:srgbClr val="8b8b8b"/>
                </a:solidFill>
                <a:latin typeface="Calibri"/>
              </a:rPr>
              <a:t>14.6.24</a:t>
            </a:fld>
            <a:endParaRPr b="0" lang="ru-RU"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ru-RU"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FB3D8741-C5C5-437D-9E0A-BA2ADC13564D}" type="slidenum">
              <a:rPr b="0" lang="ru-RU" sz="1200" spc="-1" strike="noStrike">
                <a:solidFill>
                  <a:srgbClr val="8b8b8b"/>
                </a:solidFill>
                <a:latin typeface="Calibri"/>
              </a:rPr>
              <a:t>&lt;номер&gt;</a:t>
            </a:fld>
            <a:endParaRPr b="0" lang="ru-RU"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800" spc="-1" strike="noStrike">
                <a:solidFill>
                  <a:srgbClr val="000000"/>
                </a:solidFill>
                <a:latin typeface="Calibri"/>
              </a:rPr>
              <a:t>Для правки структуры щёлкните мышью</a:t>
            </a:r>
            <a:endParaRPr b="0" lang="ru-RU"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000" spc="-1" strike="noStrike">
                <a:solidFill>
                  <a:srgbClr val="000000"/>
                </a:solidFill>
                <a:latin typeface="Calibri"/>
              </a:rPr>
              <a:t>Второй уровень структуры</a:t>
            </a:r>
            <a:endParaRPr b="0" lang="ru-RU"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Calibri"/>
              </a:rPr>
              <a:t>Третий уровень структуры</a:t>
            </a:r>
            <a:endParaRPr b="0" lang="ru-RU"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Calibri"/>
              </a:rPr>
              <a:t>Четвёртый уровень структуры</a:t>
            </a:r>
            <a:endParaRPr b="0" lang="ru-RU"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BDD24B95-7E50-466A-A4BC-7DA6F7F63855}" type="datetime">
              <a:rPr b="0" lang="ru-RU" sz="1200" spc="-1" strike="noStrike">
                <a:solidFill>
                  <a:srgbClr val="8b8b8b"/>
                </a:solidFill>
                <a:latin typeface="Calibri"/>
              </a:rPr>
              <a:t>14.6.24</a:t>
            </a:fld>
            <a:endParaRPr b="0" lang="ru-RU" sz="1200" spc="-1" strike="noStrike">
              <a:latin typeface="Times New Roman"/>
            </a:endParaRPr>
          </a:p>
        </p:txBody>
      </p:sp>
      <p:sp>
        <p:nvSpPr>
          <p:cNvPr id="42" name="PlaceHolder 2"/>
          <p:cNvSpPr>
            <a:spLocks noGrp="1"/>
          </p:cNvSpPr>
          <p:nvPr>
            <p:ph type="ftr"/>
          </p:nvPr>
        </p:nvSpPr>
        <p:spPr>
          <a:xfrm>
            <a:off x="4038480" y="6356520"/>
            <a:ext cx="4114440" cy="364680"/>
          </a:xfrm>
          <a:prstGeom prst="rect">
            <a:avLst/>
          </a:prstGeom>
        </p:spPr>
        <p:txBody>
          <a:bodyPr anchor="ctr">
            <a:noAutofit/>
          </a:bodyPr>
          <a:p>
            <a:endParaRPr b="0" lang="ru-RU" sz="2400" spc="-1" strike="noStrike">
              <a:latin typeface="Times New Roman"/>
            </a:endParaRPr>
          </a:p>
        </p:txBody>
      </p:sp>
      <p:sp>
        <p:nvSpPr>
          <p:cNvPr id="43"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719CCE82-B859-4B99-9029-377C6DE4DB32}" type="slidenum">
              <a:rPr b="0" lang="ru-RU" sz="1200" spc="-1" strike="noStrike">
                <a:solidFill>
                  <a:srgbClr val="8b8b8b"/>
                </a:solidFill>
                <a:latin typeface="Calibri"/>
              </a:rPr>
              <a:t>&lt;номер&gt;</a:t>
            </a:fld>
            <a:endParaRPr b="0" lang="ru-RU" sz="1200" spc="-1" strike="noStrike">
              <a:latin typeface="Times New Roman"/>
            </a:endParaRPr>
          </a:p>
        </p:txBody>
      </p:sp>
      <p:sp>
        <p:nvSpPr>
          <p:cNvPr id="44"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ru-RU" sz="1800" spc="-1" strike="noStrike">
                <a:solidFill>
                  <a:srgbClr val="000000"/>
                </a:solidFill>
                <a:latin typeface="Calibri"/>
              </a:rPr>
              <a:t>Для правки текста заглавия щёлкните мышью</a:t>
            </a:r>
            <a:endParaRPr b="0" lang="ru-RU" sz="1800" spc="-1" strike="noStrike">
              <a:solidFill>
                <a:srgbClr val="000000"/>
              </a:solidFill>
              <a:latin typeface="Calibri"/>
            </a:endParaRPr>
          </a:p>
        </p:txBody>
      </p:sp>
      <p:sp>
        <p:nvSpPr>
          <p:cNvPr id="4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800" spc="-1" strike="noStrike">
                <a:solidFill>
                  <a:srgbClr val="000000"/>
                </a:solidFill>
                <a:latin typeface="Calibri"/>
              </a:rPr>
              <a:t>Для правки структуры щёлкните мышью</a:t>
            </a:r>
            <a:endParaRPr b="0" lang="ru-RU"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000" spc="-1" strike="noStrike">
                <a:solidFill>
                  <a:srgbClr val="000000"/>
                </a:solidFill>
                <a:latin typeface="Calibri"/>
              </a:rPr>
              <a:t>Второй уровень структуры</a:t>
            </a:r>
            <a:endParaRPr b="0" lang="ru-RU"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1800" spc="-1" strike="noStrike">
                <a:solidFill>
                  <a:srgbClr val="000000"/>
                </a:solidFill>
                <a:latin typeface="Calibri"/>
              </a:rPr>
              <a:t>Третий уровень структуры</a:t>
            </a:r>
            <a:endParaRPr b="0" lang="ru-RU"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1800" spc="-1" strike="noStrike">
                <a:solidFill>
                  <a:srgbClr val="000000"/>
                </a:solidFill>
                <a:latin typeface="Calibri"/>
              </a:rPr>
              <a:t>Четвёртый уровень структуры</a:t>
            </a:r>
            <a:endParaRPr b="0" lang="ru-RU"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1512000" y="2520000"/>
            <a:ext cx="9143640" cy="947160"/>
          </a:xfrm>
          <a:prstGeom prst="rect">
            <a:avLst/>
          </a:prstGeom>
          <a:noFill/>
          <a:ln>
            <a:noFill/>
          </a:ln>
        </p:spPr>
        <p:txBody>
          <a:bodyPr anchor="b">
            <a:noAutofit/>
          </a:bodyPr>
          <a:p>
            <a:pPr algn="ctr">
              <a:lnSpc>
                <a:spcPct val="90000"/>
              </a:lnSpc>
            </a:pPr>
            <a:r>
              <a:rPr b="0" lang="ru-RU" sz="5400" spc="-1" strike="noStrike">
                <a:solidFill>
                  <a:srgbClr val="333333"/>
                </a:solidFill>
                <a:latin typeface="Times New Roman"/>
              </a:rPr>
              <a:t>Clerk</a:t>
            </a:r>
            <a:endParaRPr b="0" lang="ru-RU" sz="5400" spc="-1" strike="noStrike">
              <a:solidFill>
                <a:srgbClr val="000000"/>
              </a:solidFill>
              <a:latin typeface="Calibri"/>
            </a:endParaRPr>
          </a:p>
        </p:txBody>
      </p:sp>
      <p:sp>
        <p:nvSpPr>
          <p:cNvPr id="83" name="TextShape 2"/>
          <p:cNvSpPr txBox="1"/>
          <p:nvPr/>
        </p:nvSpPr>
        <p:spPr>
          <a:xfrm>
            <a:off x="9575640" y="5112000"/>
            <a:ext cx="1728360" cy="371160"/>
          </a:xfrm>
          <a:prstGeom prst="rect">
            <a:avLst/>
          </a:prstGeom>
          <a:noFill/>
          <a:ln>
            <a:noFill/>
          </a:ln>
        </p:spPr>
        <p:txBody>
          <a:bodyPr anchor="b">
            <a:noAutofit/>
          </a:bodyPr>
          <a:p>
            <a:pPr algn="ctr">
              <a:lnSpc>
                <a:spcPct val="90000"/>
              </a:lnSpc>
            </a:pPr>
            <a:r>
              <a:rPr b="0" lang="ru-RU" sz="1800" spc="-1" strike="noStrike">
                <a:solidFill>
                  <a:srgbClr val="000000"/>
                </a:solidFill>
                <a:latin typeface="Times New Roman"/>
              </a:rPr>
              <a:t>Ksenuya Ilina</a:t>
            </a:r>
            <a:endParaRPr b="0" lang="ru-RU"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Рисунок 1" descr=""/>
          <p:cNvPicPr/>
          <p:nvPr/>
        </p:nvPicPr>
        <p:blipFill>
          <a:blip r:embed="rId1"/>
          <a:srcRect l="4316" t="0" r="5185" b="1793"/>
          <a:stretch/>
        </p:blipFill>
        <p:spPr>
          <a:xfrm>
            <a:off x="9058680" y="426600"/>
            <a:ext cx="2547720" cy="3340080"/>
          </a:xfrm>
          <a:prstGeom prst="rect">
            <a:avLst/>
          </a:prstGeom>
          <a:ln>
            <a:noFill/>
          </a:ln>
        </p:spPr>
      </p:pic>
      <p:sp>
        <p:nvSpPr>
          <p:cNvPr id="109" name="CustomShape 1"/>
          <p:cNvSpPr/>
          <p:nvPr/>
        </p:nvSpPr>
        <p:spPr>
          <a:xfrm>
            <a:off x="360000" y="1821960"/>
            <a:ext cx="8365320" cy="30740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800" spc="-1" strike="noStrike">
                <a:solidFill>
                  <a:srgbClr val="000000"/>
                </a:solidFill>
                <a:latin typeface="Times New Roman"/>
              </a:rPr>
              <a:t>Personal qualities </a:t>
            </a:r>
            <a:endParaRPr b="0" lang="ru-RU" sz="2800" spc="-1" strike="noStrike">
              <a:latin typeface="Arial"/>
            </a:endParaRPr>
          </a:p>
          <a:p>
            <a:pPr algn="ctr">
              <a:lnSpc>
                <a:spcPct val="100000"/>
              </a:lnSpc>
            </a:pPr>
            <a:r>
              <a:rPr b="0" lang="en-US" sz="2800" spc="-1" strike="noStrike">
                <a:solidFill>
                  <a:srgbClr val="000000"/>
                </a:solidFill>
                <a:latin typeface="Times New Roman"/>
              </a:rPr>
              <a:t>A good office worker should have qualities such as benevolence, politeness, correctness and communication culture. It is important to remember the smallest details and keep a lot of information in mind. In general, it's like being a computer, only with a sense of humor and without the blue screen of death.</a:t>
            </a:r>
            <a:endParaRPr b="0" lang="ru-RU" sz="2800" spc="-1" strike="noStrike">
              <a:latin typeface="Arial"/>
            </a:endParaRPr>
          </a:p>
        </p:txBody>
      </p:sp>
      <p:pic>
        <p:nvPicPr>
          <p:cNvPr id="110" name="Рисунок 3_5" descr=""/>
          <p:cNvPicPr/>
          <p:nvPr/>
        </p:nvPicPr>
        <p:blipFill>
          <a:blip r:embed="rId2"/>
          <a:stretch/>
        </p:blipFill>
        <p:spPr>
          <a:xfrm>
            <a:off x="9720000" y="5442120"/>
            <a:ext cx="2257200" cy="126576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 descr=""/>
          <p:cNvPicPr/>
          <p:nvPr/>
        </p:nvPicPr>
        <p:blipFill>
          <a:blip r:embed="rId1"/>
          <a:stretch/>
        </p:blipFill>
        <p:spPr>
          <a:xfrm>
            <a:off x="0" y="0"/>
            <a:ext cx="12240000" cy="68846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Рисунок 1_1" descr=""/>
          <p:cNvPicPr/>
          <p:nvPr/>
        </p:nvPicPr>
        <p:blipFill>
          <a:blip r:embed="rId1"/>
          <a:srcRect l="4316" t="0" r="5185" b="1793"/>
          <a:stretch/>
        </p:blipFill>
        <p:spPr>
          <a:xfrm>
            <a:off x="9058680" y="426600"/>
            <a:ext cx="2547720" cy="3340080"/>
          </a:xfrm>
          <a:prstGeom prst="rect">
            <a:avLst/>
          </a:prstGeom>
          <a:ln>
            <a:noFill/>
          </a:ln>
        </p:spPr>
      </p:pic>
      <p:sp>
        <p:nvSpPr>
          <p:cNvPr id="113" name="CustomShape 1"/>
          <p:cNvSpPr/>
          <p:nvPr/>
        </p:nvSpPr>
        <p:spPr>
          <a:xfrm>
            <a:off x="360000" y="1821960"/>
            <a:ext cx="8365320" cy="30740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800" spc="-1" strike="noStrike">
                <a:solidFill>
                  <a:srgbClr val="000000"/>
                </a:solidFill>
                <a:latin typeface="Times New Roman"/>
              </a:rPr>
              <a:t>Personal qualities </a:t>
            </a:r>
            <a:endParaRPr b="0" lang="ru-RU" sz="2800" spc="-1" strike="noStrike">
              <a:latin typeface="Arial"/>
            </a:endParaRPr>
          </a:p>
          <a:p>
            <a:pPr algn="ctr">
              <a:lnSpc>
                <a:spcPct val="100000"/>
              </a:lnSpc>
            </a:pPr>
            <a:r>
              <a:rPr b="0" lang="en-US" sz="2800" spc="-1" strike="noStrike">
                <a:solidFill>
                  <a:srgbClr val="000000"/>
                </a:solidFill>
                <a:latin typeface="Times New Roman"/>
              </a:rPr>
              <a:t>A good office worker should have qualities such as benevolence, politeness, correctness and communication culture. It is important to remember the smallest details and keep a lot of information in mind. In general, it's like being a computer, only with a sense of humor and without the blue screen of death.</a:t>
            </a:r>
            <a:endParaRPr b="0" lang="ru-RU" sz="2800" spc="-1" strike="noStrike">
              <a:latin typeface="Arial"/>
            </a:endParaRPr>
          </a:p>
        </p:txBody>
      </p:sp>
      <p:pic>
        <p:nvPicPr>
          <p:cNvPr id="114" name="Рисунок 3_10" descr=""/>
          <p:cNvPicPr/>
          <p:nvPr/>
        </p:nvPicPr>
        <p:blipFill>
          <a:blip r:embed="rId2"/>
          <a:stretch/>
        </p:blipFill>
        <p:spPr>
          <a:xfrm>
            <a:off x="9720000" y="5442120"/>
            <a:ext cx="2257200" cy="126576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Рисунок 1" descr=""/>
          <p:cNvPicPr/>
          <p:nvPr/>
        </p:nvPicPr>
        <p:blipFill>
          <a:blip r:embed="rId1"/>
          <a:stretch/>
        </p:blipFill>
        <p:spPr>
          <a:xfrm>
            <a:off x="432000" y="183240"/>
            <a:ext cx="3157200" cy="1256760"/>
          </a:xfrm>
          <a:prstGeom prst="rect">
            <a:avLst/>
          </a:prstGeom>
          <a:ln>
            <a:noFill/>
          </a:ln>
        </p:spPr>
      </p:pic>
      <p:sp>
        <p:nvSpPr>
          <p:cNvPr id="116" name="CustomShape 1"/>
          <p:cNvSpPr/>
          <p:nvPr/>
        </p:nvSpPr>
        <p:spPr>
          <a:xfrm>
            <a:off x="1368000" y="648000"/>
            <a:ext cx="8992080" cy="40503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600" spc="-1" strike="noStrike">
                <a:solidFill>
                  <a:srgbClr val="000000"/>
                </a:solidFill>
                <a:latin typeface="Times New Roman"/>
              </a:rPr>
              <a:t>My Plans for the Future</a:t>
            </a:r>
            <a:endParaRPr b="0" lang="ru-RU" sz="2600" spc="-1" strike="noStrike">
              <a:latin typeface="Arial"/>
            </a:endParaRPr>
          </a:p>
          <a:p>
            <a:pPr algn="ctr">
              <a:lnSpc>
                <a:spcPct val="100000"/>
              </a:lnSpc>
            </a:pPr>
            <a:r>
              <a:rPr b="0" lang="en-US" sz="2600" spc="-1" strike="noStrike">
                <a:solidFill>
                  <a:srgbClr val="000000"/>
                </a:solidFill>
                <a:latin typeface="Times New Roman"/>
              </a:rPr>
              <a:t>I strive to continue working as a clerk, because I consider this role to be key to the functioning of the entire organization and scientific activities in general. I am ready to work with documents, applying my knowledge and skills, and constantly develop in this field. The normal functioning of the entire organization depends on the successful work of the clerk. Well, if I suddenly decide to change my profession, I always have the skill of "sorting papers in an emergency" — it might come in handy in action films.</a:t>
            </a:r>
            <a:endParaRPr b="0" lang="ru-RU" sz="2600" spc="-1" strike="noStrike">
              <a:latin typeface="Arial"/>
            </a:endParaRPr>
          </a:p>
        </p:txBody>
      </p:sp>
      <p:pic>
        <p:nvPicPr>
          <p:cNvPr id="117" name="Рисунок 3_6" descr=""/>
          <p:cNvPicPr/>
          <p:nvPr/>
        </p:nvPicPr>
        <p:blipFill>
          <a:blip r:embed="rId2"/>
          <a:stretch/>
        </p:blipFill>
        <p:spPr>
          <a:xfrm>
            <a:off x="9720000" y="5442120"/>
            <a:ext cx="2257200" cy="126576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Рисунок 7" descr=""/>
          <p:cNvPicPr/>
          <p:nvPr/>
        </p:nvPicPr>
        <p:blipFill>
          <a:blip r:embed="rId1"/>
          <a:stretch/>
        </p:blipFill>
        <p:spPr>
          <a:xfrm>
            <a:off x="11160000" y="5760000"/>
            <a:ext cx="197640" cy="194760"/>
          </a:xfrm>
          <a:prstGeom prst="rect">
            <a:avLst/>
          </a:prstGeom>
          <a:ln>
            <a:noFill/>
          </a:ln>
        </p:spPr>
      </p:pic>
      <p:sp>
        <p:nvSpPr>
          <p:cNvPr id="119" name="CustomShape 1"/>
          <p:cNvSpPr/>
          <p:nvPr/>
        </p:nvSpPr>
        <p:spPr>
          <a:xfrm>
            <a:off x="372240" y="318600"/>
            <a:ext cx="11447280" cy="5636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000" spc="-1" strike="noStrike">
                <a:solidFill>
                  <a:srgbClr val="000000"/>
                </a:solidFill>
                <a:latin typeface="Times New Roman"/>
              </a:rPr>
              <a:t>Conclusion</a:t>
            </a:r>
            <a:endParaRPr b="0" lang="ru-RU" sz="2000" spc="-1" strike="noStrike">
              <a:latin typeface="Arial"/>
            </a:endParaRPr>
          </a:p>
          <a:p>
            <a:pPr algn="ctr">
              <a:lnSpc>
                <a:spcPct val="100000"/>
              </a:lnSpc>
            </a:pPr>
            <a:r>
              <a:rPr b="0" lang="en-US" sz="2000" spc="-1" strike="noStrike">
                <a:solidFill>
                  <a:srgbClr val="000000"/>
                </a:solidFill>
                <a:latin typeface="Times New Roman"/>
              </a:rPr>
              <a:t>I think you've noticed that this is not a scientific report. And the conclusions that I wanted to convey to you could have been blurred, so they are all presented here on this slide:</a:t>
            </a:r>
            <a:endParaRPr b="0" lang="ru-RU" sz="2000" spc="-1" strike="noStrike">
              <a:latin typeface="Arial"/>
            </a:endParaRPr>
          </a:p>
          <a:p>
            <a:pPr algn="ctr">
              <a:lnSpc>
                <a:spcPct val="100000"/>
              </a:lnSpc>
            </a:pPr>
            <a:endParaRPr b="0" lang="ru-RU" sz="2000" spc="-1" strike="noStrike">
              <a:latin typeface="Arial"/>
            </a:endParaRPr>
          </a:p>
          <a:p>
            <a:pPr algn="ctr">
              <a:lnSpc>
                <a:spcPct val="100000"/>
              </a:lnSpc>
            </a:pPr>
            <a:endParaRPr b="0" lang="ru-RU" sz="2000" spc="-1" strike="noStrike">
              <a:latin typeface="Arial"/>
            </a:endParaRPr>
          </a:p>
          <a:p>
            <a:pPr marL="216000" indent="-216000" algn="ctr">
              <a:lnSpc>
                <a:spcPct val="100000"/>
              </a:lnSpc>
              <a:buClr>
                <a:srgbClr val="000000"/>
              </a:buClr>
              <a:buSzPct val="45000"/>
              <a:buFont typeface="Wingdings" charset="2"/>
              <a:buChar char=""/>
            </a:pPr>
            <a:r>
              <a:rPr b="0" i="1" lang="en-US" sz="2200" spc="-1" strike="noStrike">
                <a:solidFill>
                  <a:srgbClr val="000000"/>
                </a:solidFill>
                <a:latin typeface="Times New Roman"/>
              </a:rPr>
              <a:t>The clerk is an important and irreplaceable employee who ensures the effective functioning of the organization.</a:t>
            </a:r>
            <a:endParaRPr b="0" lang="ru-RU" sz="2200" spc="-1" strike="noStrike">
              <a:latin typeface="Arial"/>
            </a:endParaRPr>
          </a:p>
          <a:p>
            <a:pPr marL="216000" indent="-216000" algn="ctr">
              <a:lnSpc>
                <a:spcPct val="100000"/>
              </a:lnSpc>
              <a:buClr>
                <a:srgbClr val="000000"/>
              </a:buClr>
              <a:buSzPct val="45000"/>
              <a:buFont typeface="Wingdings" charset="2"/>
              <a:buChar char=""/>
            </a:pPr>
            <a:r>
              <a:rPr b="0" i="1" lang="en-US" sz="2200" spc="-1" strike="noStrike">
                <a:solidFill>
                  <a:srgbClr val="000000"/>
                </a:solidFill>
                <a:latin typeface="Times New Roman"/>
              </a:rPr>
              <a:t>My responsibilities include working with documents, interacting with colleagues, and supporting administrative processes.</a:t>
            </a:r>
            <a:endParaRPr b="0" lang="ru-RU" sz="2200" spc="-1" strike="noStrike">
              <a:latin typeface="Arial"/>
            </a:endParaRPr>
          </a:p>
          <a:p>
            <a:pPr marL="216000" indent="-216000" algn="ctr">
              <a:lnSpc>
                <a:spcPct val="100000"/>
              </a:lnSpc>
              <a:buClr>
                <a:srgbClr val="000000"/>
              </a:buClr>
              <a:buSzPct val="45000"/>
              <a:buFont typeface="Wingdings" charset="2"/>
              <a:buChar char=""/>
            </a:pPr>
            <a:r>
              <a:rPr b="0" i="1" lang="en-US" sz="2200" spc="-1" strike="noStrike">
                <a:solidFill>
                  <a:srgbClr val="000000"/>
                </a:solidFill>
                <a:latin typeface="Times New Roman"/>
              </a:rPr>
              <a:t>A good clerk should have personal qualities such as benevolence, politeness and attention to detail.</a:t>
            </a:r>
            <a:endParaRPr b="0" lang="ru-RU" sz="2200" spc="-1" strike="noStrike">
              <a:latin typeface="Arial"/>
            </a:endParaRPr>
          </a:p>
          <a:p>
            <a:pPr marL="216000" indent="-216000" algn="ctr">
              <a:lnSpc>
                <a:spcPct val="100000"/>
              </a:lnSpc>
              <a:buClr>
                <a:srgbClr val="000000"/>
              </a:buClr>
              <a:buSzPct val="45000"/>
              <a:buFont typeface="Wingdings" charset="2"/>
              <a:buChar char=""/>
            </a:pPr>
            <a:r>
              <a:rPr b="0" i="1" lang="en-US" sz="2200" spc="-1" strike="noStrike">
                <a:solidFill>
                  <a:srgbClr val="000000"/>
                </a:solidFill>
                <a:latin typeface="Times New Roman"/>
              </a:rPr>
              <a:t>If you are fulfilling my duties, it means that your clerk or I... took a vacation — don't worry, it won't be for long.</a:t>
            </a:r>
            <a:endParaRPr b="0" lang="ru-RU" sz="2200" spc="-1" strike="noStrike">
              <a:latin typeface="Arial"/>
            </a:endParaRPr>
          </a:p>
          <a:p>
            <a:pPr marL="216000" indent="-216000" algn="ctr">
              <a:lnSpc>
                <a:spcPct val="100000"/>
              </a:lnSpc>
              <a:buClr>
                <a:srgbClr val="000000"/>
              </a:buClr>
              <a:buSzPct val="45000"/>
              <a:buFont typeface="Wingdings" charset="2"/>
              <a:buChar char=""/>
            </a:pPr>
            <a:r>
              <a:rPr b="0" i="1" lang="en-US" sz="2200" spc="-1" strike="noStrike">
                <a:solidFill>
                  <a:srgbClr val="000000"/>
                </a:solidFill>
                <a:latin typeface="Times New Roman"/>
              </a:rPr>
              <a:t>I am ready to continue working in this field, develop and improve my skills to improve the work of the entire organization.</a:t>
            </a:r>
            <a:endParaRPr b="0" lang="ru-RU" sz="2200" spc="-1" strike="noStrike">
              <a:latin typeface="Arial"/>
            </a:endParaRPr>
          </a:p>
          <a:p>
            <a:pPr marL="216000" indent="-216000" algn="ctr">
              <a:lnSpc>
                <a:spcPct val="100000"/>
              </a:lnSpc>
              <a:buClr>
                <a:srgbClr val="000000"/>
              </a:buClr>
              <a:buSzPct val="45000"/>
              <a:buFont typeface="Wingdings" charset="2"/>
              <a:buChar char=""/>
            </a:pPr>
            <a:r>
              <a:rPr b="0" i="1" lang="en-US" sz="2200" spc="-1" strike="noStrike">
                <a:solidFill>
                  <a:srgbClr val="000000"/>
                </a:solidFill>
                <a:latin typeface="Times New Roman"/>
              </a:rPr>
              <a:t>I will be glad to listen to your comments and observations, which in your opinion will be able to make my work more effective. And I, in turn, will tell you why nothing will work like this</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3528000" y="2952000"/>
            <a:ext cx="5101920" cy="516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2800" spc="-1" strike="noStrike">
                <a:solidFill>
                  <a:srgbClr val="000000"/>
                </a:solidFill>
                <a:latin typeface="Times New Roman"/>
              </a:rPr>
              <a:t>Thanks for your attention</a:t>
            </a:r>
            <a:r>
              <a:rPr b="0" lang="ru-RU" sz="2800" spc="-1" strike="noStrike">
                <a:solidFill>
                  <a:srgbClr val="000000"/>
                </a:solidFill>
                <a:latin typeface="Times New Roman"/>
              </a:rPr>
              <a:t>!</a:t>
            </a:r>
            <a:endParaRPr b="0" lang="ru-RU" sz="2800" spc="-1" strike="noStrike">
              <a:latin typeface="Arial"/>
            </a:endParaRPr>
          </a:p>
        </p:txBody>
      </p:sp>
      <p:sp>
        <p:nvSpPr>
          <p:cNvPr id="121" name="TextShape 2"/>
          <p:cNvSpPr txBox="1"/>
          <p:nvPr/>
        </p:nvSpPr>
        <p:spPr>
          <a:xfrm>
            <a:off x="9576000" y="5112360"/>
            <a:ext cx="1728360" cy="371160"/>
          </a:xfrm>
          <a:prstGeom prst="rect">
            <a:avLst/>
          </a:prstGeom>
          <a:noFill/>
          <a:ln>
            <a:noFill/>
          </a:ln>
        </p:spPr>
        <p:txBody>
          <a:bodyPr anchor="b">
            <a:noAutofit/>
          </a:bodyPr>
          <a:p>
            <a:pPr algn="ctr">
              <a:lnSpc>
                <a:spcPct val="90000"/>
              </a:lnSpc>
            </a:pPr>
            <a:r>
              <a:rPr b="0" lang="ru-RU" sz="1800" spc="-1" strike="noStrike">
                <a:solidFill>
                  <a:srgbClr val="000000"/>
                </a:solidFill>
                <a:latin typeface="Times New Roman"/>
              </a:rPr>
              <a:t>Ksenuya Ilina</a:t>
            </a:r>
            <a:endParaRPr b="0" lang="ru-RU" sz="1800" spc="-1" strike="noStrike">
              <a:solidFill>
                <a:srgbClr val="000000"/>
              </a:solidFill>
              <a:latin typeface="Calibri"/>
            </a:endParaRPr>
          </a:p>
        </p:txBody>
      </p:sp>
      <p:pic>
        <p:nvPicPr>
          <p:cNvPr id="122" name="Рисунок 3_7" descr=""/>
          <p:cNvPicPr/>
          <p:nvPr/>
        </p:nvPicPr>
        <p:blipFill>
          <a:blip r:embed="rId1"/>
          <a:stretch/>
        </p:blipFill>
        <p:spPr>
          <a:xfrm>
            <a:off x="9720000" y="5442120"/>
            <a:ext cx="2257200" cy="12657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1512000" y="2520000"/>
            <a:ext cx="9143640" cy="947160"/>
          </a:xfrm>
          <a:prstGeom prst="rect">
            <a:avLst/>
          </a:prstGeom>
          <a:noFill/>
          <a:ln>
            <a:noFill/>
          </a:ln>
        </p:spPr>
        <p:txBody>
          <a:bodyPr anchor="b">
            <a:noAutofit/>
          </a:bodyPr>
          <a:p>
            <a:pPr algn="ctr">
              <a:lnSpc>
                <a:spcPct val="90000"/>
              </a:lnSpc>
            </a:pPr>
            <a:r>
              <a:rPr b="0" lang="ru-RU" sz="5400" spc="-1" strike="noStrike">
                <a:solidFill>
                  <a:srgbClr val="333333"/>
                </a:solidFill>
                <a:latin typeface="Times New Roman"/>
              </a:rPr>
              <a:t>Clerk =)</a:t>
            </a:r>
            <a:endParaRPr b="0" lang="ru-RU" sz="5400" spc="-1" strike="noStrike">
              <a:solidFill>
                <a:srgbClr val="000000"/>
              </a:solidFill>
              <a:latin typeface="Calibri"/>
            </a:endParaRPr>
          </a:p>
        </p:txBody>
      </p:sp>
      <p:sp>
        <p:nvSpPr>
          <p:cNvPr id="85" name="TextShape 2"/>
          <p:cNvSpPr txBox="1"/>
          <p:nvPr/>
        </p:nvSpPr>
        <p:spPr>
          <a:xfrm>
            <a:off x="9575640" y="5112000"/>
            <a:ext cx="1728360" cy="371160"/>
          </a:xfrm>
          <a:prstGeom prst="rect">
            <a:avLst/>
          </a:prstGeom>
          <a:noFill/>
          <a:ln>
            <a:noFill/>
          </a:ln>
        </p:spPr>
        <p:txBody>
          <a:bodyPr anchor="b">
            <a:noAutofit/>
          </a:bodyPr>
          <a:p>
            <a:pPr algn="ctr">
              <a:lnSpc>
                <a:spcPct val="90000"/>
              </a:lnSpc>
            </a:pPr>
            <a:r>
              <a:rPr b="0" lang="ru-RU" sz="1800" spc="-1" strike="noStrike">
                <a:solidFill>
                  <a:srgbClr val="000000"/>
                </a:solidFill>
                <a:latin typeface="Times New Roman"/>
              </a:rPr>
              <a:t>Ksenuya Ilina</a:t>
            </a:r>
            <a:endParaRPr b="0" lang="ru-RU"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Рисунок 2" descr=""/>
          <p:cNvPicPr/>
          <p:nvPr/>
        </p:nvPicPr>
        <p:blipFill>
          <a:blip r:embed="rId1"/>
          <a:stretch/>
        </p:blipFill>
        <p:spPr>
          <a:xfrm>
            <a:off x="15120" y="0"/>
            <a:ext cx="4577760" cy="6858000"/>
          </a:xfrm>
          <a:prstGeom prst="rect">
            <a:avLst/>
          </a:prstGeom>
          <a:ln>
            <a:noFill/>
          </a:ln>
        </p:spPr>
      </p:pic>
      <p:pic>
        <p:nvPicPr>
          <p:cNvPr id="87" name="Рисунок 3" descr=""/>
          <p:cNvPicPr/>
          <p:nvPr/>
        </p:nvPicPr>
        <p:blipFill>
          <a:blip r:embed="rId2"/>
          <a:stretch/>
        </p:blipFill>
        <p:spPr>
          <a:xfrm>
            <a:off x="9720000" y="5442120"/>
            <a:ext cx="2257200" cy="1265760"/>
          </a:xfrm>
          <a:prstGeom prst="rect">
            <a:avLst/>
          </a:prstGeom>
          <a:ln>
            <a:noFill/>
          </a:ln>
        </p:spPr>
      </p:pic>
      <p:sp>
        <p:nvSpPr>
          <p:cNvPr id="88" name="CustomShape 1"/>
          <p:cNvSpPr/>
          <p:nvPr/>
        </p:nvSpPr>
        <p:spPr>
          <a:xfrm>
            <a:off x="5472000" y="229320"/>
            <a:ext cx="6048000" cy="2650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Times New Roman"/>
              </a:rPr>
              <a:t>Hello, my name is Ksenia Ilina, and I work as a clerical specialist in the scientific and experimental department of radioelectronic systems. Today I will tell you about the important and irreplaceable role of a clerk in any organization. And yes, I promise, it won't be boring!</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Рисунок 4" descr=""/>
          <p:cNvPicPr/>
          <p:nvPr/>
        </p:nvPicPr>
        <p:blipFill>
          <a:blip r:embed="rId1"/>
          <a:stretch/>
        </p:blipFill>
        <p:spPr>
          <a:xfrm>
            <a:off x="3219120" y="2538000"/>
            <a:ext cx="6140880" cy="4158000"/>
          </a:xfrm>
          <a:prstGeom prst="rect">
            <a:avLst/>
          </a:prstGeom>
          <a:ln>
            <a:noFill/>
          </a:ln>
        </p:spPr>
      </p:pic>
      <p:sp>
        <p:nvSpPr>
          <p:cNvPr id="90" name="CustomShape 1"/>
          <p:cNvSpPr/>
          <p:nvPr/>
        </p:nvSpPr>
        <p:spPr>
          <a:xfrm>
            <a:off x="216000" y="833040"/>
            <a:ext cx="11390040" cy="1614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000" spc="-1" strike="noStrike">
                <a:solidFill>
                  <a:srgbClr val="000000"/>
                </a:solidFill>
                <a:latin typeface="Times New Roman"/>
              </a:rPr>
              <a:t>The importance of the Clerk</a:t>
            </a:r>
            <a:endParaRPr b="0" lang="ru-RU" sz="2000" spc="-1" strike="noStrike">
              <a:latin typeface="Arial"/>
            </a:endParaRPr>
          </a:p>
          <a:p>
            <a:pPr algn="ctr">
              <a:lnSpc>
                <a:spcPct val="100000"/>
              </a:lnSpc>
            </a:pPr>
            <a:r>
              <a:rPr b="0" lang="en-US" sz="2000" spc="-1" strike="noStrike">
                <a:solidFill>
                  <a:srgbClr val="000000"/>
                </a:solidFill>
                <a:latin typeface="Times New Roman"/>
              </a:rPr>
              <a:t>Each laboratory and department has a specialist who deals with documents. </a:t>
            </a:r>
            <a:endParaRPr b="0" lang="ru-RU" sz="2000" spc="-1" strike="noStrike">
              <a:latin typeface="Arial"/>
            </a:endParaRPr>
          </a:p>
          <a:p>
            <a:pPr algn="ctr">
              <a:lnSpc>
                <a:spcPct val="100000"/>
              </a:lnSpc>
            </a:pPr>
            <a:r>
              <a:rPr b="0" lang="en-US" sz="2000" spc="-1" strike="noStrike">
                <a:solidFill>
                  <a:srgbClr val="000000"/>
                </a:solidFill>
                <a:latin typeface="Times New Roman"/>
              </a:rPr>
              <a:t>The position of a clerk may sound difficult, but in fact it includes the functions of a secretary, manager, HR specialist, archivist and a specialist in financial accounting and control. In general, we are real superheroes, but instead of cloaks we have folders and documents.</a:t>
            </a:r>
            <a:endParaRPr b="0" lang="ru-RU" sz="2000" spc="-1" strike="noStrike">
              <a:latin typeface="Arial"/>
            </a:endParaRPr>
          </a:p>
        </p:txBody>
      </p:sp>
      <p:pic>
        <p:nvPicPr>
          <p:cNvPr id="91" name="Рисунок 3_0" descr=""/>
          <p:cNvPicPr/>
          <p:nvPr/>
        </p:nvPicPr>
        <p:blipFill>
          <a:blip r:embed="rId2"/>
          <a:stretch/>
        </p:blipFill>
        <p:spPr>
          <a:xfrm>
            <a:off x="9720000" y="5442120"/>
            <a:ext cx="2257200" cy="12657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288000" y="1629360"/>
            <a:ext cx="6336000" cy="2834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000" spc="-1" strike="noStrike">
                <a:solidFill>
                  <a:srgbClr val="000000"/>
                </a:solidFill>
                <a:latin typeface="Times New Roman"/>
              </a:rPr>
              <a:t>Main Tasks</a:t>
            </a:r>
            <a:endParaRPr b="0" lang="ru-RU" sz="2000" spc="-1" strike="noStrike">
              <a:latin typeface="Arial"/>
            </a:endParaRPr>
          </a:p>
          <a:p>
            <a:pPr algn="ctr">
              <a:lnSpc>
                <a:spcPct val="100000"/>
              </a:lnSpc>
            </a:pPr>
            <a:r>
              <a:rPr b="0" lang="en-US" sz="2000" spc="-1" strike="noStrike">
                <a:solidFill>
                  <a:srgbClr val="000000"/>
                </a:solidFill>
                <a:latin typeface="Times New Roman"/>
              </a:rPr>
              <a:t>The activity of any organization is accompanied by the creation of documents. Registration of documents in accordance with the current rules ensures the protection of the interests of the organization and increases the efficiency of managerial work. It is important not only to know how to draw up and issue a document, but also to be able to organize work with it at all stages of its passage. It's like playing Tetris, but instead of blocks, it's paper.</a:t>
            </a:r>
            <a:endParaRPr b="0" lang="ru-RU" sz="2000" spc="-1" strike="noStrike">
              <a:latin typeface="Arial"/>
            </a:endParaRPr>
          </a:p>
        </p:txBody>
      </p:sp>
      <p:pic>
        <p:nvPicPr>
          <p:cNvPr id="93" name="Рисунок 3_1" descr=""/>
          <p:cNvPicPr/>
          <p:nvPr/>
        </p:nvPicPr>
        <p:blipFill>
          <a:blip r:embed="rId1"/>
          <a:stretch/>
        </p:blipFill>
        <p:spPr>
          <a:xfrm>
            <a:off x="9720000" y="5442120"/>
            <a:ext cx="2257200" cy="1265760"/>
          </a:xfrm>
          <a:prstGeom prst="rect">
            <a:avLst/>
          </a:prstGeom>
          <a:ln>
            <a:noFill/>
          </a:ln>
        </p:spPr>
      </p:pic>
      <p:pic>
        <p:nvPicPr>
          <p:cNvPr id="94" name="" descr=""/>
          <p:cNvPicPr/>
          <p:nvPr/>
        </p:nvPicPr>
        <p:blipFill>
          <a:blip r:embed="rId2"/>
          <a:srcRect l="11773" t="-1702" r="15345" b="0"/>
          <a:stretch/>
        </p:blipFill>
        <p:spPr>
          <a:xfrm>
            <a:off x="6552000" y="960480"/>
            <a:ext cx="5471640" cy="429552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720000" y="144000"/>
            <a:ext cx="10800000" cy="22820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400" spc="-1" strike="noStrike">
                <a:solidFill>
                  <a:srgbClr val="000000"/>
                </a:solidFill>
                <a:latin typeface="Times New Roman"/>
              </a:rPr>
              <a:t>Role and Responsibility </a:t>
            </a:r>
            <a:endParaRPr b="0" lang="ru-RU" sz="2400" spc="-1" strike="noStrike">
              <a:latin typeface="Arial"/>
            </a:endParaRPr>
          </a:p>
          <a:p>
            <a:pPr algn="ctr">
              <a:lnSpc>
                <a:spcPct val="100000"/>
              </a:lnSpc>
            </a:pPr>
            <a:r>
              <a:rPr b="0" lang="en-US" sz="2400" spc="-1" strike="noStrike">
                <a:solidFill>
                  <a:srgbClr val="000000"/>
                </a:solidFill>
                <a:latin typeface="Times New Roman"/>
              </a:rPr>
              <a:t>The clerk is an important and practically irreplaceable employee. He bears great personal responsibility for the organization's workflow and the safety of business documentation. The clerk is the right hand of the head, ensuring coordination of administrative and managerial activities while the head is engaged in scientific work. Yes, without us, the office would be in chaos, like at home after a New Year's party.</a:t>
            </a:r>
            <a:endParaRPr b="0" lang="ru-RU" sz="2400" spc="-1" strike="noStrike">
              <a:latin typeface="Arial"/>
            </a:endParaRPr>
          </a:p>
        </p:txBody>
      </p:sp>
      <p:pic>
        <p:nvPicPr>
          <p:cNvPr id="96" name="Рисунок 3" descr=""/>
          <p:cNvPicPr/>
          <p:nvPr/>
        </p:nvPicPr>
        <p:blipFill>
          <a:blip r:embed="rId1"/>
          <a:stretch/>
        </p:blipFill>
        <p:spPr>
          <a:xfrm>
            <a:off x="2790360" y="2520000"/>
            <a:ext cx="6497640" cy="4331520"/>
          </a:xfrm>
          <a:prstGeom prst="rect">
            <a:avLst/>
          </a:prstGeom>
          <a:ln>
            <a:noFill/>
          </a:ln>
        </p:spPr>
      </p:pic>
      <p:pic>
        <p:nvPicPr>
          <p:cNvPr id="97" name="Рисунок 3_2" descr=""/>
          <p:cNvPicPr/>
          <p:nvPr/>
        </p:nvPicPr>
        <p:blipFill>
          <a:blip r:embed="rId2"/>
          <a:stretch/>
        </p:blipFill>
        <p:spPr>
          <a:xfrm>
            <a:off x="9720000" y="5442120"/>
            <a:ext cx="2257200" cy="126576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720000" y="144000"/>
            <a:ext cx="10800000" cy="22820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400" spc="-1" strike="noStrike">
                <a:solidFill>
                  <a:srgbClr val="000000"/>
                </a:solidFill>
                <a:latin typeface="Times New Roman"/>
              </a:rPr>
              <a:t>Role and Responsibility </a:t>
            </a:r>
            <a:endParaRPr b="0" lang="ru-RU" sz="2400" spc="-1" strike="noStrike">
              <a:latin typeface="Arial"/>
            </a:endParaRPr>
          </a:p>
          <a:p>
            <a:pPr algn="ctr">
              <a:lnSpc>
                <a:spcPct val="100000"/>
              </a:lnSpc>
            </a:pPr>
            <a:r>
              <a:rPr b="0" lang="en-US" sz="2400" spc="-1" strike="noStrike">
                <a:solidFill>
                  <a:srgbClr val="000000"/>
                </a:solidFill>
                <a:latin typeface="Times New Roman"/>
              </a:rPr>
              <a:t>The clerk is an important and practically irreplaceable employee. He bears great personal responsibility for the organization's workflow and the safety of business documentation. The clerk is the right hand of the head, ensuring coordination of administrative and managerial activities while the head is engaged in scientific work. Yes, without us, the office would be in chaos, like at home after a New Year's party.</a:t>
            </a:r>
            <a:endParaRPr b="0" lang="ru-RU" sz="2400" spc="-1" strike="noStrike">
              <a:latin typeface="Arial"/>
            </a:endParaRPr>
          </a:p>
        </p:txBody>
      </p:sp>
      <p:pic>
        <p:nvPicPr>
          <p:cNvPr id="99" name="Рисунок 3_9" descr=""/>
          <p:cNvPicPr/>
          <p:nvPr/>
        </p:nvPicPr>
        <p:blipFill>
          <a:blip r:embed="rId1"/>
          <a:stretch/>
        </p:blipFill>
        <p:spPr>
          <a:xfrm>
            <a:off x="9720000" y="5442120"/>
            <a:ext cx="2257200" cy="1265760"/>
          </a:xfrm>
          <a:prstGeom prst="rect">
            <a:avLst/>
          </a:prstGeom>
          <a:ln>
            <a:noFill/>
          </a:ln>
        </p:spPr>
      </p:pic>
      <p:pic>
        <p:nvPicPr>
          <p:cNvPr id="100" name="" descr=""/>
          <p:cNvPicPr/>
          <p:nvPr/>
        </p:nvPicPr>
        <p:blipFill>
          <a:blip r:embed="rId2"/>
          <a:srcRect l="0" t="0" r="0" b="8802"/>
          <a:stretch/>
        </p:blipFill>
        <p:spPr>
          <a:xfrm>
            <a:off x="2639520" y="2520360"/>
            <a:ext cx="6648480" cy="434268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Рисунок 1" descr=""/>
          <p:cNvPicPr/>
          <p:nvPr/>
        </p:nvPicPr>
        <p:blipFill>
          <a:blip r:embed="rId1"/>
          <a:stretch/>
        </p:blipFill>
        <p:spPr>
          <a:xfrm>
            <a:off x="9158400" y="222480"/>
            <a:ext cx="2744280" cy="2679120"/>
          </a:xfrm>
          <a:prstGeom prst="rect">
            <a:avLst/>
          </a:prstGeom>
          <a:ln>
            <a:noFill/>
          </a:ln>
        </p:spPr>
      </p:pic>
      <p:sp>
        <p:nvSpPr>
          <p:cNvPr id="102" name="CustomShape 1"/>
          <p:cNvSpPr/>
          <p:nvPr/>
        </p:nvSpPr>
        <p:spPr>
          <a:xfrm>
            <a:off x="137160" y="905040"/>
            <a:ext cx="11507040" cy="4359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2000" spc="-1" strike="noStrike">
                <a:solidFill>
                  <a:srgbClr val="000000"/>
                </a:solidFill>
                <a:latin typeface="Times New Roman"/>
              </a:rPr>
              <a:t>My Main Responsibilities Are</a:t>
            </a:r>
            <a:endParaRPr b="0" lang="ru-RU" sz="2000" spc="-1" strike="noStrike">
              <a:latin typeface="Arial"/>
            </a:endParaRPr>
          </a:p>
          <a:p>
            <a:pPr>
              <a:lnSpc>
                <a:spcPct val="100000"/>
              </a:lnSpc>
            </a:pPr>
            <a:r>
              <a:rPr b="0" lang="en-US" sz="2000" spc="-1" strike="noStrike">
                <a:solidFill>
                  <a:srgbClr val="000000"/>
                </a:solidFill>
                <a:latin typeface="Times New Roman"/>
              </a:rPr>
              <a:t>As a clerical specialist, I perform the following tasks:</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Drafting and execution of orders and orders for the department and laboratory.</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Working with invoices and contracts.</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Registration of applications for employment and extension of employment contracts.</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Creating job descriptions for employees.</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Maintaining a timesheet.</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Interaction with the accounting department and other departments of the Institute.</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Assistance to colleagues in solving various issues.</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Execution of orders from the head of the department.</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Keeping logs on labor protection.</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Registration of passes.</a:t>
            </a:r>
            <a:endParaRPr b="0" lang="ru-RU" sz="2000" spc="-1" strike="noStrike">
              <a:latin typeface="Arial"/>
            </a:endParaRPr>
          </a:p>
          <a:p>
            <a:pPr marL="285840" indent="-285480">
              <a:lnSpc>
                <a:spcPct val="100000"/>
              </a:lnSpc>
              <a:buClr>
                <a:srgbClr val="000000"/>
              </a:buClr>
              <a:buFont typeface="Arial"/>
              <a:buChar char="•"/>
            </a:pPr>
            <a:r>
              <a:rPr b="0" lang="en-US" sz="2000" spc="-1" strike="noStrike">
                <a:solidFill>
                  <a:srgbClr val="000000"/>
                </a:solidFill>
                <a:latin typeface="Times New Roman"/>
              </a:rPr>
              <a:t>Participation in the council of the Association of Young Scientists and Specialists, where I help researchers and specialists solve various issues not only in my laboratory, but throughout the Institute.</a:t>
            </a:r>
            <a:endParaRPr b="0" lang="ru-RU" sz="2000" spc="-1" strike="noStrike">
              <a:latin typeface="Arial"/>
            </a:endParaRPr>
          </a:p>
        </p:txBody>
      </p:sp>
      <p:pic>
        <p:nvPicPr>
          <p:cNvPr id="103" name="Рисунок 3_3" descr=""/>
          <p:cNvPicPr/>
          <p:nvPr/>
        </p:nvPicPr>
        <p:blipFill>
          <a:blip r:embed="rId2"/>
          <a:stretch/>
        </p:blipFill>
        <p:spPr>
          <a:xfrm>
            <a:off x="9720000" y="5442120"/>
            <a:ext cx="2257200" cy="12657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Рисунок 1" descr=""/>
          <p:cNvPicPr/>
          <p:nvPr/>
        </p:nvPicPr>
        <p:blipFill>
          <a:blip r:embed="rId1"/>
          <a:stretch/>
        </p:blipFill>
        <p:spPr>
          <a:xfrm>
            <a:off x="4968000" y="3240000"/>
            <a:ext cx="3979800" cy="2804400"/>
          </a:xfrm>
          <a:prstGeom prst="rect">
            <a:avLst/>
          </a:prstGeom>
          <a:ln>
            <a:noFill/>
          </a:ln>
        </p:spPr>
      </p:pic>
      <p:sp>
        <p:nvSpPr>
          <p:cNvPr id="105" name="CustomShape 1"/>
          <p:cNvSpPr/>
          <p:nvPr/>
        </p:nvSpPr>
        <p:spPr>
          <a:xfrm>
            <a:off x="72000" y="1440000"/>
            <a:ext cx="7854120" cy="32583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600" spc="-1" strike="noStrike">
                <a:solidFill>
                  <a:srgbClr val="000000"/>
                </a:solidFill>
                <a:latin typeface="Times New Roman"/>
              </a:rPr>
              <a:t>It is Not your job </a:t>
            </a:r>
            <a:endParaRPr b="0" lang="ru-RU" sz="2600" spc="-1" strike="noStrike">
              <a:latin typeface="Arial"/>
            </a:endParaRPr>
          </a:p>
          <a:p>
            <a:pPr>
              <a:lnSpc>
                <a:spcPct val="100000"/>
              </a:lnSpc>
            </a:pPr>
            <a:r>
              <a:rPr b="0" lang="en-US" sz="2600" spc="-1" strike="noStrike">
                <a:solidFill>
                  <a:srgbClr val="000000"/>
                </a:solidFill>
                <a:latin typeface="Times New Roman"/>
              </a:rPr>
              <a:t>If you suddenly find yourself doing one of the above-described duties, congratulations — your clerk has decided to take a vacation. Don't panic! Remember that you do not have to deal with these tasks, you are not a secretary, manager, HR officer or archivist. If any of this gets on your desk, just smile and try to find someone who should do it. Or contact me — I will try to help.</a:t>
            </a:r>
            <a:endParaRPr b="0" lang="ru-RU" sz="2600" spc="-1" strike="noStrike">
              <a:latin typeface="Arial"/>
            </a:endParaRPr>
          </a:p>
        </p:txBody>
      </p:sp>
      <p:pic>
        <p:nvPicPr>
          <p:cNvPr id="106" name="Рисунок 3_4" descr=""/>
          <p:cNvPicPr/>
          <p:nvPr/>
        </p:nvPicPr>
        <p:blipFill>
          <a:blip r:embed="rId2"/>
          <a:stretch/>
        </p:blipFill>
        <p:spPr>
          <a:xfrm>
            <a:off x="9720000" y="5442120"/>
            <a:ext cx="2257200" cy="1265760"/>
          </a:xfrm>
          <a:prstGeom prst="rect">
            <a:avLst/>
          </a:prstGeom>
          <a:ln>
            <a:noFill/>
          </a:ln>
        </p:spPr>
      </p:pic>
      <p:pic>
        <p:nvPicPr>
          <p:cNvPr id="107" name="" descr=""/>
          <p:cNvPicPr/>
          <p:nvPr/>
        </p:nvPicPr>
        <p:blipFill>
          <a:blip r:embed="rId3"/>
          <a:stretch/>
        </p:blipFill>
        <p:spPr>
          <a:xfrm>
            <a:off x="9522000" y="0"/>
            <a:ext cx="2670120" cy="39873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139</TotalTime>
  <Application>LibreOffice/6.4.7.2$Linux_X86_64 LibreOffice_project/40$Build-2</Application>
  <Words>854</Words>
  <Paragraphs>38</Paragraphs>
  <Company>SPecialiST RePack</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2024-06-06T11:59:39Z</dcterms:created>
  <dc:creator>Ксения</dc:creator>
  <dc:description/>
  <dc:language>ru-RU</dc:language>
  <cp:lastModifiedBy/>
  <dcterms:modified xsi:type="dcterms:W3CDTF">2024-06-14T20:51:17Z</dcterms:modified>
  <cp:revision>12</cp:revision>
  <dc:subject/>
  <dc:title>щжгрщшоэз</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SPecialiST RePack</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Широкоэкранный</vt:lpwstr>
  </property>
  <property fmtid="{D5CDD505-2E9C-101B-9397-08002B2CF9AE}" pid="10" name="ScaleCrop">
    <vt:bool>0</vt:bool>
  </property>
  <property fmtid="{D5CDD505-2E9C-101B-9397-08002B2CF9AE}" pid="11" name="ShareDoc">
    <vt:bool>0</vt:bool>
  </property>
  <property fmtid="{D5CDD505-2E9C-101B-9397-08002B2CF9AE}" pid="12" name="Slides">
    <vt:i4>11</vt:i4>
  </property>
</Properties>
</file>