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2" r:id="rId3"/>
    <p:sldId id="293" r:id="rId4"/>
    <p:sldId id="276" r:id="rId5"/>
    <p:sldId id="297" r:id="rId6"/>
    <p:sldId id="311" r:id="rId7"/>
    <p:sldId id="306" r:id="rId8"/>
    <p:sldId id="308" r:id="rId9"/>
    <p:sldId id="312" r:id="rId10"/>
    <p:sldId id="313" r:id="rId11"/>
    <p:sldId id="314" r:id="rId12"/>
    <p:sldId id="315" r:id="rId13"/>
    <p:sldId id="309" r:id="rId14"/>
    <p:sldId id="316" r:id="rId15"/>
    <p:sldId id="305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4D4D"/>
    <a:srgbClr val="565656"/>
    <a:srgbClr val="4A4049"/>
    <a:srgbClr val="524851"/>
    <a:srgbClr val="8B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2" autoAdjust="0"/>
    <p:restoredTop sz="81128" autoAdjust="0"/>
  </p:normalViewPr>
  <p:slideViewPr>
    <p:cSldViewPr snapToGrid="0">
      <p:cViewPr varScale="1">
        <p:scale>
          <a:sx n="91" d="100"/>
          <a:sy n="91" d="100"/>
        </p:scale>
        <p:origin x="1050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E57B-B025-40D4-9468-FD7E39834E9E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B4569-4F30-45ED-97B6-C618DFEEB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7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0DBDD-67AA-4CDA-AD78-53EDDE4D8A3F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50D7B-6844-4BA8-95CA-13F14C411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9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3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РИФ при действии протонов существенно выше, чем при действии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квантов,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возможно связано с особенностями пространственного распределения энергии при облучении протонами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ЛПЭ излучения происходит смещение пика формирования РИФ на более поздние сроки после облучения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через 1ч количество РИФ при облучении ионами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~2,4 раза выше по сравнению с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γ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-квантами.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24ч после облучения 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сохраняется большее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РИФ, чем при действии протонов: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1200" dirty="0" smtClean="0">
                <a:solidFill>
                  <a:schemeClr val="tx1"/>
                </a:solidFill>
                <a:latin typeface="Symbol" pitchFamily="18" charset="2"/>
                <a:cs typeface="Times New Roman" panose="02020603050405020304" pitchFamily="18" charset="0"/>
              </a:rPr>
              <a:t>g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фокус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Symbol" pitchFamily="18" charset="2"/>
                <a:cs typeface="Times New Roman" panose="02020603050405020304" pitchFamily="18" charset="0"/>
              </a:rPr>
              <a:t>g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фокусов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протоны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ЛПЭ излучений сложность кластеров РИФ возрастает,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особенно ярко проявляется через 24ч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73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РИФ при действии протонов существенно выше, чем при действии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квантов,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возможно связано с особенностями пространственного распределения энергии при облучении протонами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ЛПЭ излучения происходит смещение пика формирования РИФ на более поздние сроки после облучения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через 1ч количество РИФ при облучении ионами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~2,4 раза выше по сравнению с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γ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-квантами.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24ч после облучения 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сохраняется большее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РИФ, чем при действии протонов: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1200" dirty="0" smtClean="0">
                <a:solidFill>
                  <a:schemeClr val="tx1"/>
                </a:solidFill>
                <a:latin typeface="Symbol" pitchFamily="18" charset="2"/>
                <a:cs typeface="Times New Roman" panose="02020603050405020304" pitchFamily="18" charset="0"/>
              </a:rPr>
              <a:t>g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фокус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Symbol" pitchFamily="18" charset="2"/>
                <a:cs typeface="Times New Roman" panose="02020603050405020304" pitchFamily="18" charset="0"/>
              </a:rPr>
              <a:t>g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фокусов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протоны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ЛПЭ излучений сложность кластеров РИФ возрастает,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особенно ярко проявляется через 24ч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8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РИФ при действии протонов существенно выше, чем при действии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квантов,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возможно связано с особенностями пространственного распределения энергии при облучении протонами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ЛПЭ излучения происходит смещение пика формирования РИФ на более поздние сроки после облучения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через 1ч количество РИФ при облучении ионами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~2,4 раза выше по сравнению с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γ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-квантами.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24ч после облучения 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сохраняется большее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РИФ, чем при действии протонов: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1200" dirty="0" smtClean="0">
                <a:solidFill>
                  <a:schemeClr val="tx1"/>
                </a:solidFill>
                <a:latin typeface="Symbol" pitchFamily="18" charset="2"/>
                <a:cs typeface="Times New Roman" panose="02020603050405020304" pitchFamily="18" charset="0"/>
              </a:rPr>
              <a:t>g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фокус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Symbol" pitchFamily="18" charset="2"/>
                <a:cs typeface="Times New Roman" panose="02020603050405020304" pitchFamily="18" charset="0"/>
              </a:rPr>
              <a:t>g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фокусов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протоны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ЛПЭ излучений сложность кластеров РИФ возрастает,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особенно ярко проявляется через 24ч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69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1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91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32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9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0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5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этим была поставлена цель: исследовать влияния излучения с различными физическими характеристиками на формирование ДР ДНК в зрелых нейронах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гиппокампа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крыс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1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6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64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30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РИФ при действии протонов существенно выше, чем при действии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квантов,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возможно связано с особенностями пространственного распределения энергии при облучении протонами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ЛПЭ излучения происходит смещение пика формирования РИФ на более поздние сроки после облучения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через 1ч количество РИФ при облучении ионами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~2,4 раза выше по сравнению с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γ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-квантами.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24ч после облучения 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сохраняется большее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РИФ, чем при действии протонов: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1200" dirty="0" smtClean="0">
                <a:solidFill>
                  <a:schemeClr val="tx1"/>
                </a:solidFill>
                <a:latin typeface="Symbol" pitchFamily="18" charset="2"/>
                <a:cs typeface="Times New Roman" panose="02020603050405020304" pitchFamily="18" charset="0"/>
              </a:rPr>
              <a:t>g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фокус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Symbol" pitchFamily="18" charset="2"/>
                <a:cs typeface="Times New Roman" panose="02020603050405020304" pitchFamily="18" charset="0"/>
              </a:rPr>
              <a:t>g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фокусов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протоны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ЛПЭ излучений сложность кластеров РИФ возрастает,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особенно ярко проявляется через 24ч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5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РИФ при действии протонов существенно выше, чем при действии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квантов,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возможно связано с особенностями пространственного распределения энергии при облучении протонами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ЛПЭ излучения происходит смещение пика формирования РИФ на более поздние сроки после облучения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через 1ч количество РИФ при облучении ионами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~2,4 раза выше по сравнению с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γ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-квантами.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24ч после облучения 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сохраняется большее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РИФ, чем при действии протонов: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1200" dirty="0" smtClean="0">
                <a:solidFill>
                  <a:schemeClr val="tx1"/>
                </a:solidFill>
                <a:latin typeface="Symbol" pitchFamily="18" charset="2"/>
                <a:cs typeface="Times New Roman" panose="02020603050405020304" pitchFamily="18" charset="0"/>
              </a:rPr>
              <a:t>g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фокус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Symbol" pitchFamily="18" charset="2"/>
                <a:cs typeface="Times New Roman" panose="02020603050405020304" pitchFamily="18" charset="0"/>
              </a:rPr>
              <a:t>g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фокусов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протоны </a:t>
            </a:r>
          </a:p>
          <a:p>
            <a:pPr marL="0" marR="0" indent="0" algn="just" defTabSz="1293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ЛПЭ излучений сложность кластеров РИФ возрастает,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особенно ярко проявляется через 24ч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1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92AE96-5696-4470-A120-B08B2BA26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D9C012-A117-4F64-9411-4719768A3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9F13D4-8873-450E-81C2-EB73B141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DAC5-B099-487F-977F-67FA0E866CB5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0E3D00-171A-46DB-9C52-E8A89D8A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DE441E-8066-4285-B3A6-8DAB7FA5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9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8859A4-796B-4B15-931F-B4F4DDAA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39AEE3-5260-48FD-B66F-4226A3A9E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C7E54C-BEF8-44C4-BD84-71AC8D23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1FB2-A4FD-4080-B689-37B8B3B6A7B0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BCBBC9-E3B8-4856-9C80-827A8E9C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EB7219-946B-4F35-B5C1-FC7F9DC3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3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1DF8BAB-E8FF-4C47-9233-90F977A09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312EDA8-401D-4889-8E9E-DF8530E5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B2CB72-B1D9-4D1A-8AB8-281112B3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0B38-B2D5-41C6-8ADE-6A460FD2EC16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04259A-C101-44A9-8E0E-C7F497A4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AAC96-3B71-4561-B004-AE054676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4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DAC35A-3644-4B2B-8F90-3B9D45D1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97C379-7BF5-404E-8A5D-845929D39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0FB4AA-7246-4856-B846-CC343B6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FE6A-184A-4192-894E-DCCC37897A49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67898D-6A45-4583-83FC-A9E4F966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20CF8A-7623-411A-8AB4-9F481EC3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3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DB0245-71B1-4F8F-A9A1-E75CD4E0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21A0A64-FD34-4806-9FE6-775276D7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DDA48F-FD79-40AF-A78D-8A848EAE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79B7-938F-4C54-B669-F6B0D6BC3389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F1150E-46F4-47F0-BE0D-9A6C9DE0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03A702-EF5A-4A52-8F64-DFBFD855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3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13734F-C13F-4EED-9126-03CC2991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7DD8B8-955A-4199-953F-758B0B0F6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F7F4EB9-ADCF-4B82-9EC0-0E846594A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7DBE37-465C-4842-A74C-C594D81E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A572-BBC0-4165-9D9C-A5AABE474C97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B529375-675C-4F19-A6A8-B18D0169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FF41CF-BF68-41F3-9EA1-C42EF763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3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AC6E30-A15A-4059-A148-C69DE350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9D5E78-CE71-46DE-9600-E31071FD4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AD1CCF9-354D-4661-9A75-73EF496FF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DC00A7-A775-460B-9448-C980B1DA0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A0A0CE7-54EB-432C-B0BD-0ADAF604E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4B9AA88-C8A5-4571-B7DA-5C8E6B1B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6A94-343A-4E18-B342-236E76D19A9C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79360D8-4244-4868-85FB-0A2F20C2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55365C9-C8BA-4AFF-87FE-650F79FE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61D485-E6A1-4ABA-9AE5-1553B0BC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6EAC93D-1017-4284-BADB-2A103891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1F39-7DD6-418A-913A-0E8DFCAD21FF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2D750D3-4D86-41DC-9B29-35316F35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494E2CC-7C12-4D65-9811-4BF3024F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3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11FDB83-43F9-48B4-B520-67A3A9A6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5A3-B080-47AB-B826-8B46CAE0C9D6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8574797-BB2D-403E-982E-604CF8CF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28CD9A-9B34-4EB0-9546-2191209D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4F39B-0974-493C-92AE-4AA0A2A6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F8B5B7-934F-4376-841F-13453D8C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DD2D5A-F05A-497A-B9AC-D8069C91D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1EB177-43AA-44FF-BD59-72100880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580F-EF8D-4D9B-BEC6-D79E6BDC272D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C8C14D-20F7-491F-B780-C28B1469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84E9EF-5A8B-462E-86A7-F7A59594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5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AE8D0F-CA50-4DEC-99C5-25F36833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250769-54B2-4546-8C73-BD187EA6C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AF218B-21E5-4C43-98A7-CEF461A5C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A90A8DF-A23E-4790-B243-413BDD1E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5802-D7E2-4481-B89C-54572BBF964C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D4225A1-94E7-4960-95E8-7216C8B4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534EA11-3A93-446D-828B-EB63C474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0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7792F0-F343-4347-87BD-BAE8FA1B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BC3DFBB-E142-49BF-BF39-D250045B5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7E8CCB-73EB-4C41-B867-C0CED34BE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05F1-6167-47B8-8351-DAF9E59D368B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5A6AC0-BD2F-4A83-A112-5F893FFAC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243CFC-6333-4CF9-89D4-B53D6EE9E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DA0988-18AA-4398-8D67-C0050D6AC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75641"/>
            <a:ext cx="12191998" cy="160808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Kinetics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of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DNA double-strand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breaks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formation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mature neurons of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primary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hippocampal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culture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under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action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ionizing radiation with different physical characteristics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63BBFA15-7546-4D2D-9D68-31B8C73C6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9913" y="-1541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2" descr="C:\Users\Татьяна\Google Диск\эмблема LRB.png">
            <a:extLst>
              <a:ext uri="{FF2B5EF4-FFF2-40B4-BE49-F238E27FC236}">
                <a16:creationId xmlns="" xmlns:a16="http://schemas.microsoft.com/office/drawing/2014/main" id="{17925DA7-AFF3-49A2-B012-1F6F09A1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5000" y="0"/>
            <a:ext cx="1377000" cy="1085136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F2EB5D-2085-413A-9868-887EA69E62B2}"/>
              </a:ext>
            </a:extLst>
          </p:cNvPr>
          <p:cNvSpPr txBox="1"/>
          <p:nvPr/>
        </p:nvSpPr>
        <p:spPr>
          <a:xfrm>
            <a:off x="1" y="530233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Joint Institute for Nuclear Research, Laboratory of Radiation Biology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Russia 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Dubna State University,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Russia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D6EB98-6CE3-4739-81B6-D9A8A522A24F}"/>
              </a:ext>
            </a:extLst>
          </p:cNvPr>
          <p:cNvSpPr txBox="1"/>
          <p:nvPr/>
        </p:nvSpPr>
        <p:spPr>
          <a:xfrm>
            <a:off x="0" y="460333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Krupnova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Boreyko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V.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Hram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 T.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S.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Pahomova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N.V.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Shamina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D.D.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Yasinskaya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A.V.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1,2</a:t>
            </a:r>
            <a:endParaRPr lang="ru-RU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" y="-93308"/>
            <a:ext cx="2813751" cy="1271752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806E2672-E1BB-4D4A-9456-EB779AC4439D}"/>
              </a:ext>
            </a:extLst>
          </p:cNvPr>
          <p:cNvSpPr txBox="1">
            <a:spLocks/>
          </p:cNvSpPr>
          <p:nvPr/>
        </p:nvSpPr>
        <p:spPr>
          <a:xfrm>
            <a:off x="2594576" y="215442"/>
            <a:ext cx="7002846" cy="538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Scientific Conference of Young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Scientists and Specialists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Alushta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2449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728" y="2014597"/>
            <a:ext cx="11852543" cy="3607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911" y="145399"/>
            <a:ext cx="10815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kinetics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in mature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neurons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rat hippocampal cell culture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8701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statistically significant difference between groups was shown with the Mann-Whitney test (*P=0,001)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0730" y="2056639"/>
            <a:ext cx="704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25757" y="2046127"/>
            <a:ext cx="98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2468" y="2039416"/>
            <a:ext cx="704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27">
            <a:extLst>
              <a:ext uri="{FF2B5EF4-FFF2-40B4-BE49-F238E27FC236}">
                <a16:creationId xmlns="" xmlns:a16="http://schemas.microsoft.com/office/drawing/2014/main" id="{8F671964-F18E-4DD6-820C-59B8BBDFCD5F}"/>
              </a:ext>
            </a:extLst>
          </p:cNvPr>
          <p:cNvSpPr/>
          <p:nvPr/>
        </p:nvSpPr>
        <p:spPr>
          <a:xfrm rot="5400000" flipV="1">
            <a:off x="9620485" y="2907002"/>
            <a:ext cx="399393" cy="32403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27">
            <a:extLst>
              <a:ext uri="{FF2B5EF4-FFF2-40B4-BE49-F238E27FC236}">
                <a16:creationId xmlns="" xmlns:a16="http://schemas.microsoft.com/office/drawing/2014/main" id="{8F671964-F18E-4DD6-820C-59B8BBDFCD5F}"/>
              </a:ext>
            </a:extLst>
          </p:cNvPr>
          <p:cNvSpPr/>
          <p:nvPr/>
        </p:nvSpPr>
        <p:spPr>
          <a:xfrm rot="5400000" flipV="1">
            <a:off x="1051033" y="3254247"/>
            <a:ext cx="399393" cy="32403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27">
            <a:extLst>
              <a:ext uri="{FF2B5EF4-FFF2-40B4-BE49-F238E27FC236}">
                <a16:creationId xmlns="" xmlns:a16="http://schemas.microsoft.com/office/drawing/2014/main" id="{8F671964-F18E-4DD6-820C-59B8BBDFCD5F}"/>
              </a:ext>
            </a:extLst>
          </p:cNvPr>
          <p:cNvSpPr/>
          <p:nvPr/>
        </p:nvSpPr>
        <p:spPr>
          <a:xfrm rot="5400000" flipV="1">
            <a:off x="4774322" y="2053386"/>
            <a:ext cx="399393" cy="32403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2449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728" y="2014597"/>
            <a:ext cx="11852543" cy="3607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911" y="145399"/>
            <a:ext cx="10815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kinetics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in mature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neurons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rat hippocampal cell culture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8701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statistically significant difference between groups was shown with the Mann-Whitney test (*P=0,001)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9710" y="2035619"/>
            <a:ext cx="704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52187" y="2004087"/>
            <a:ext cx="987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 </a:t>
            </a:r>
            <a:r>
              <a:rPr lang="en-US" b="1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2468" y="2039416"/>
            <a:ext cx="704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4401" y="2384681"/>
            <a:ext cx="651641" cy="29545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678915" y="2395193"/>
            <a:ext cx="651641" cy="29545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2449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728" y="2014597"/>
            <a:ext cx="11852543" cy="3607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911" y="145399"/>
            <a:ext cx="10815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kinetics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in mature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neurons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rat hippocampal cell culture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8701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statistically significant difference between groups was shown with the Mann-Whitney test (*P=0,001)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0730" y="2056639"/>
            <a:ext cx="704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25757" y="2046127"/>
            <a:ext cx="98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2468" y="2039416"/>
            <a:ext cx="704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5187" y="3636578"/>
            <a:ext cx="651641" cy="17342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284374" y="3636578"/>
            <a:ext cx="651641" cy="17342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912012" y="363657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8243" y="363657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1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1110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45869" y="1414934"/>
            <a:ext cx="10392745" cy="437589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7832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complex RIF clusters in mature neurons of primary rat hippocampal cell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5978816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X-axis is a number of individual foci in a complex cluster, the Y-axis is a number of foci in clusters with defined complexity calculated relatively to the total number of analyzed RIF clusters in three dimensional space of nuclei.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1110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45869" y="1414934"/>
            <a:ext cx="10392745" cy="437589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7832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complex RIF clusters in mature neurons of primary rat hippocampal cell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5978816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X-axis is a number of individual foci in a complex cluster, the Y-axis is a number of foci in clusters with defined complexity calculated relatively to the total number of analyzed RIF clusters in three dimensional space of nuclei.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02870" y="3699642"/>
            <a:ext cx="1650124" cy="18393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89538" y="3699642"/>
            <a:ext cx="1650124" cy="18393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39711" y="3699642"/>
            <a:ext cx="1650124" cy="18393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4289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3642" y="1662747"/>
            <a:ext cx="10444716" cy="4093428"/>
          </a:xfrm>
          <a:prstGeom prst="rect">
            <a:avLst/>
          </a:prstGeom>
        </p:spPr>
        <p:txBody>
          <a:bodyPr wrap="square" rIns="9000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RIF is significantly higher after proton-irradiation in comparison with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-irradiation that could be connected with the features of the proton energy transmission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peak of RIF formation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shifts as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LET increases to the later post-irradiation 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RIF is 2.4 times higher 1h after nitrogen irradiation compared to gamma irradiation</a:t>
            </a:r>
            <a:endParaRPr 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24h h after nitrogen irradiation the RIF number remained preserved in contrast to proton irradiation: 21 </a:t>
            </a:r>
            <a:r>
              <a:rPr lang="en-US" sz="2000" b="0" i="0" dirty="0" smtClean="0"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H2AX foci - </a:t>
            </a:r>
            <a:r>
              <a:rPr lang="en-US" sz="2000" b="0" i="0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N-ions, 13 </a:t>
            </a:r>
            <a:r>
              <a:rPr lang="en-US" sz="2000" b="0" i="0" dirty="0" smtClean="0"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H2AX foci – protons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foci clusters complexity increases as LET grows that is clearly demonstrated by the dominance of foci clusters with the higher number of individual foci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8B7A3D-CCD4-4753-8E1A-BDCE6B30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9073"/>
            <a:ext cx="10515600" cy="1325563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for your attention!</a:t>
            </a:r>
            <a:endParaRPr lang="ru-RU" sz="7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E66EBBE-A510-436E-9EAF-D147889C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16</a:t>
            </a:fld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834842" y="3682845"/>
            <a:ext cx="10522315" cy="18318"/>
          </a:xfrm>
          <a:prstGeom prst="line">
            <a:avLst/>
          </a:prstGeom>
          <a:ln w="22225" cap="rnd" cmpd="sng">
            <a:solidFill>
              <a:schemeClr val="accent6">
                <a:lumMod val="75000"/>
                <a:alpha val="9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09" y="7359"/>
            <a:ext cx="3650899" cy="16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-532"/>
            <a:ext cx="12192000" cy="766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174930" y="1506584"/>
            <a:ext cx="7658959" cy="4437486"/>
            <a:chOff x="-34820" y="1403767"/>
            <a:chExt cx="9323881" cy="507359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1512" y="2341551"/>
              <a:ext cx="2662313" cy="3490888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-34820" y="1403767"/>
              <a:ext cx="9323881" cy="5073599"/>
              <a:chOff x="-34820" y="1415342"/>
              <a:chExt cx="9323881" cy="5073599"/>
            </a:xfrm>
          </p:grpSpPr>
          <p:sp>
            <p:nvSpPr>
              <p:cNvPr id="9" name="Прямоугольник 8"/>
              <p:cNvSpPr/>
              <p:nvPr/>
            </p:nvSpPr>
            <p:spPr>
              <a:xfrm rot="5851318">
                <a:off x="7587993" y="3648536"/>
                <a:ext cx="107021" cy="6371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807773" y="3157591"/>
                <a:ext cx="2481288" cy="2091109"/>
              </a:xfrm>
              <a:prstGeom prst="rect">
                <a:avLst/>
              </a:prstGeom>
            </p:spPr>
          </p:pic>
          <p:sp>
            <p:nvSpPr>
              <p:cNvPr id="22" name="Стрелка вправо 27">
                <a:extLst>
                  <a:ext uri="{FF2B5EF4-FFF2-40B4-BE49-F238E27FC236}">
                    <a16:creationId xmlns="" xmlns:a16="http://schemas.microsoft.com/office/drawing/2014/main" id="{8F671964-F18E-4DD6-820C-59B8BBDFCD5F}"/>
                  </a:ext>
                </a:extLst>
              </p:cNvPr>
              <p:cNvSpPr/>
              <p:nvPr/>
            </p:nvSpPr>
            <p:spPr>
              <a:xfrm flipV="1">
                <a:off x="6069265" y="3733043"/>
                <a:ext cx="555637" cy="396256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-34820" y="1415342"/>
                <a:ext cx="3922698" cy="5073599"/>
                <a:chOff x="-34820" y="1415342"/>
                <a:chExt cx="3922698" cy="5073599"/>
              </a:xfrm>
            </p:grpSpPr>
            <p:pic>
              <p:nvPicPr>
                <p:cNvPr id="10" name="Picture 5" descr="http://csmantech.pairserver.com/Workshops/images/0008_final-kayali_img_42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-34820" y="1912286"/>
                  <a:ext cx="3103679" cy="197667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Рисунок 14"/>
                <p:cNvPicPr>
                  <a:picLocks noChangeAspect="1"/>
                </p:cNvPicPr>
                <p:nvPr/>
              </p:nvPicPr>
              <p:blipFill rotWithShape="1">
                <a:blip r:embed="rId6" cstate="print"/>
                <a:srcRect l="5919" t="8293" r="12763" b="18476"/>
                <a:stretch/>
              </p:blipFill>
              <p:spPr>
                <a:xfrm>
                  <a:off x="-34820" y="4544935"/>
                  <a:ext cx="3146777" cy="1944006"/>
                </a:xfrm>
                <a:prstGeom prst="rect">
                  <a:avLst/>
                </a:prstGeom>
                <a:effectLst/>
              </p:spPr>
            </p:pic>
            <p:sp>
              <p:nvSpPr>
                <p:cNvPr id="17" name="Стрелка вправо 27">
                  <a:extLst>
                    <a:ext uri="{FF2B5EF4-FFF2-40B4-BE49-F238E27FC236}">
                      <a16:creationId xmlns="" xmlns:a16="http://schemas.microsoft.com/office/drawing/2014/main" id="{8F671964-F18E-4DD6-820C-59B8BBDFCD5F}"/>
                    </a:ext>
                  </a:extLst>
                </p:cNvPr>
                <p:cNvSpPr/>
                <p:nvPr/>
              </p:nvSpPr>
              <p:spPr>
                <a:xfrm rot="1808981" flipV="1">
                  <a:off x="3332240" y="2418809"/>
                  <a:ext cx="555638" cy="396256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Стрелка вправо 27">
                  <a:extLst>
                    <a:ext uri="{FF2B5EF4-FFF2-40B4-BE49-F238E27FC236}">
                      <a16:creationId xmlns="" xmlns:a16="http://schemas.microsoft.com/office/drawing/2014/main" id="{8F671964-F18E-4DD6-820C-59B8BBDFCD5F}"/>
                    </a:ext>
                  </a:extLst>
                </p:cNvPr>
                <p:cNvSpPr/>
                <p:nvPr/>
              </p:nvSpPr>
              <p:spPr>
                <a:xfrm rot="19403510" flipV="1">
                  <a:off x="3294416" y="5042195"/>
                  <a:ext cx="555638" cy="396256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417373" y="4161294"/>
                  <a:ext cx="201209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Radiation therapy</a:t>
                  </a: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453438" y="1415342"/>
                  <a:ext cx="19399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Cosmic </a:t>
                  </a:r>
                  <a:r>
                    <a:rPr lang="en-US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radiation</a:t>
                  </a:r>
                </a:p>
              </p:txBody>
            </p:sp>
          </p:grpSp>
          <p:sp>
            <p:nvSpPr>
              <p:cNvPr id="26" name="Прямоугольник 25"/>
              <p:cNvSpPr/>
              <p:nvPr/>
            </p:nvSpPr>
            <p:spPr>
              <a:xfrm>
                <a:off x="4080708" y="1899441"/>
                <a:ext cx="15891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DNA damage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777990" y="2399276"/>
                <a:ext cx="24368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Cognitive impairment</a:t>
                </a:r>
                <a:endPara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Прямоугольник 12"/>
          <p:cNvSpPr/>
          <p:nvPr/>
        </p:nvSpPr>
        <p:spPr>
          <a:xfrm>
            <a:off x="7211193" y="5582537"/>
            <a:ext cx="4603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Double-strand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is one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critical types of DNA damage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4126" y="2528441"/>
            <a:ext cx="3944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manned deep-space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missions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9730" y="900086"/>
            <a:ext cx="11177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effects of radiation on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central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nervous system are of major interest because of several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4126" y="4726336"/>
            <a:ext cx="3849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widespread use of radiation in medical treatment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4E9BC7C-27D9-4CE7-8CAC-1B934016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-12318"/>
            <a:ext cx="12192000" cy="6219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Hippocampal functions</a:t>
            </a:r>
            <a:endParaRPr lang="ru-RU" sz="2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69572" y="1261007"/>
            <a:ext cx="5398488" cy="332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Inhibits the adult hippocampal neurogenesis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the dendritic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arborization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Impairs nerve impulse conduction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proteins expression and forms mutant proteins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cognitive impairment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Violates animal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memory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36204" y="637104"/>
            <a:ext cx="3650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Ionizing radiation </a:t>
            </a:r>
            <a:r>
              <a:rPr lang="en-US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exposure:</a:t>
            </a:r>
            <a:endParaRPr lang="en-US" sz="2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36962" y="725210"/>
            <a:ext cx="4472784" cy="4491213"/>
            <a:chOff x="2678465" y="1535734"/>
            <a:chExt cx="4472784" cy="44912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8465" y="1938059"/>
              <a:ext cx="3869521" cy="3686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3"/>
            <p:cNvGrpSpPr/>
            <p:nvPr/>
          </p:nvGrpSpPr>
          <p:grpSpPr>
            <a:xfrm>
              <a:off x="2689979" y="1535734"/>
              <a:ext cx="4461270" cy="4491213"/>
              <a:chOff x="603833" y="1228778"/>
              <a:chExt cx="4891055" cy="5354980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603833" y="1228778"/>
                <a:ext cx="4034127" cy="5354980"/>
                <a:chOff x="853811" y="1228778"/>
                <a:chExt cx="4034127" cy="5354980"/>
              </a:xfrm>
            </p:grpSpPr>
            <p:grpSp>
              <p:nvGrpSpPr>
                <p:cNvPr id="6" name="Группа 5"/>
                <p:cNvGrpSpPr/>
                <p:nvPr/>
              </p:nvGrpSpPr>
              <p:grpSpPr>
                <a:xfrm>
                  <a:off x="853811" y="1228778"/>
                  <a:ext cx="1861065" cy="5354979"/>
                  <a:chOff x="1013231" y="999016"/>
                  <a:chExt cx="2104603" cy="5768848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362556" y="5937668"/>
                    <a:ext cx="1755278" cy="83019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Rodent</a:t>
                    </a:r>
                  </a:p>
                  <a:p>
                    <a:pPr algn="ctr"/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hippocampus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013231" y="999016"/>
                    <a:ext cx="1755278" cy="83019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Rodent</a:t>
                    </a:r>
                  </a:p>
                  <a:p>
                    <a:pPr algn="ctr"/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hippocampus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3335775" y="5813122"/>
                  <a:ext cx="1552163" cy="7706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Human</a:t>
                  </a:r>
                </a:p>
                <a:p>
                  <a:pPr algn="ctr"/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hippocampus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" name="Прямоугольник 4"/>
              <p:cNvSpPr/>
              <p:nvPr/>
            </p:nvSpPr>
            <p:spPr>
              <a:xfrm>
                <a:off x="3942725" y="1228778"/>
                <a:ext cx="1552163" cy="7706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Human</a:t>
                </a:r>
              </a:p>
              <a:p>
                <a:pPr lvl="0" algn="ctr"/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hippocampus</a:t>
                </a:r>
                <a:endPara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6096000" y="499679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hippocampus is considered as one of the most radiosensitive brain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due to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adult neurogenesis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 occurring in it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80006" y="5379479"/>
            <a:ext cx="4310345" cy="1341996"/>
            <a:chOff x="818702" y="730606"/>
            <a:chExt cx="4310345" cy="134199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30217" y="1030859"/>
              <a:ext cx="14830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defRPr/>
              </a:pPr>
              <a:r>
                <a:rPr lang="en-US" sz="2400" u="sng" kern="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Functions</a:t>
              </a:r>
              <a:r>
                <a:rPr lang="ru-RU" sz="2400" u="sng" kern="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2400" u="sng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69594" y="793666"/>
              <a:ext cx="2559919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Spatial orientation</a:t>
              </a:r>
            </a:p>
            <a:p>
              <a:pPr marL="342900" lvl="0" indent="-34290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Memory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18702" y="730606"/>
              <a:ext cx="4310345" cy="13419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287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honami.blob.core.windows.net/media/2017/04/survive-dna-damaging-air-pollution.jpg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5B72A9-BC92-4486-8124-DC4D3EE88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/>
          <a:stretch/>
        </p:blipFill>
        <p:spPr bwMode="auto">
          <a:xfrm rot="20763411">
            <a:off x="-2326" y="3038774"/>
            <a:ext cx="1619208" cy="14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648A04-0FA1-4B5B-AD5D-864B1AFE8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911" y="3002047"/>
            <a:ext cx="10781536" cy="2772393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of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different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characteristics on DNA DSBs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in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mature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neurons of rat primary hippocampal cell culture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623AD97-2D38-4125-B9DC-BC77E315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37312"/>
            <a:ext cx="12191999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Research aim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6621097" y="4090086"/>
            <a:ext cx="2294711" cy="2698166"/>
            <a:chOff x="6180847" y="3181476"/>
            <a:chExt cx="2799033" cy="3575804"/>
          </a:xfrm>
        </p:grpSpPr>
        <p:grpSp>
          <p:nvGrpSpPr>
            <p:cNvPr id="3" name="Группа 2">
              <a:extLst>
                <a:ext uri="{FF2B5EF4-FFF2-40B4-BE49-F238E27FC236}">
                  <a16:creationId xmlns="" xmlns:a16="http://schemas.microsoft.com/office/drawing/2014/main" id="{0B56B502-29BE-4239-A40A-0510DD0A6909}"/>
                </a:ext>
              </a:extLst>
            </p:cNvPr>
            <p:cNvGrpSpPr/>
            <p:nvPr/>
          </p:nvGrpSpPr>
          <p:grpSpPr>
            <a:xfrm>
              <a:off x="6180847" y="3501083"/>
              <a:ext cx="2799033" cy="3256197"/>
              <a:chOff x="5631485" y="1067398"/>
              <a:chExt cx="2799033" cy="3256197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="" xmlns:a16="http://schemas.microsoft.com/office/drawing/2014/main" id="{6DA24566-E418-409F-957A-EC8DFFC35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84540" y="2177617"/>
                <a:ext cx="2145978" cy="2145978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29F8D38A-10B0-462F-89B1-025298CB18D0}"/>
                  </a:ext>
                </a:extLst>
              </p:cNvPr>
              <p:cNvSpPr txBox="1"/>
              <p:nvPr/>
            </p:nvSpPr>
            <p:spPr>
              <a:xfrm>
                <a:off x="7285006" y="1217414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8" name="Рисунок 57">
                <a:extLst>
                  <a:ext uri="{FF2B5EF4-FFF2-40B4-BE49-F238E27FC236}">
                    <a16:creationId xmlns="" xmlns:a16="http://schemas.microsoft.com/office/drawing/2014/main" id="{C57D1761-7AF2-47F4-85E9-E2DD98CFC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31485" y="1067398"/>
                <a:ext cx="1786421" cy="1786421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6833902" y="3181476"/>
              <a:ext cx="1768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Cell cultivation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044D060A-4C58-4541-B049-F9A8E9325C2A}"/>
              </a:ext>
            </a:extLst>
          </p:cNvPr>
          <p:cNvGrpSpPr/>
          <p:nvPr/>
        </p:nvGrpSpPr>
        <p:grpSpPr>
          <a:xfrm>
            <a:off x="252640" y="4094715"/>
            <a:ext cx="2508844" cy="2385027"/>
            <a:chOff x="-108790" y="3572958"/>
            <a:chExt cx="3445732" cy="3315367"/>
          </a:xfrm>
        </p:grpSpPr>
        <p:pic>
          <p:nvPicPr>
            <p:cNvPr id="51" name="Рисунок 50">
              <a:extLst>
                <a:ext uri="{FF2B5EF4-FFF2-40B4-BE49-F238E27FC236}">
                  <a16:creationId xmlns="" xmlns:a16="http://schemas.microsoft.com/office/drawing/2014/main" id="{2B68C406-44EA-4E0B-B57E-7644A6B14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727" y="4993968"/>
              <a:ext cx="1515486" cy="189435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B9F5A0CD-0830-4E44-B051-EC1AD08880FB}"/>
                </a:ext>
              </a:extLst>
            </p:cNvPr>
            <p:cNvSpPr txBox="1"/>
            <p:nvPr/>
          </p:nvSpPr>
          <p:spPr>
            <a:xfrm>
              <a:off x="-108790" y="3572958"/>
              <a:ext cx="3445732" cy="1283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Brain tissue isolation of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Sprague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Dawley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rat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pups (P0-P1)</a:t>
              </a:r>
            </a:p>
          </p:txBody>
        </p:sp>
      </p:grpSp>
      <p:sp>
        <p:nvSpPr>
          <p:cNvPr id="64" name="Стрелка вправо 27">
            <a:extLst>
              <a:ext uri="{FF2B5EF4-FFF2-40B4-BE49-F238E27FC236}">
                <a16:creationId xmlns="" xmlns:a16="http://schemas.microsoft.com/office/drawing/2014/main" id="{8F671964-F18E-4DD6-820C-59B8BBDFCD5F}"/>
              </a:ext>
            </a:extLst>
          </p:cNvPr>
          <p:cNvSpPr/>
          <p:nvPr/>
        </p:nvSpPr>
        <p:spPr>
          <a:xfrm flipV="1">
            <a:off x="2690926" y="5239351"/>
            <a:ext cx="396044" cy="2520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право 27">
            <a:extLst>
              <a:ext uri="{FF2B5EF4-FFF2-40B4-BE49-F238E27FC236}">
                <a16:creationId xmlns="" xmlns:a16="http://schemas.microsoft.com/office/drawing/2014/main" id="{652E6F3E-2054-4301-A5AB-2F069C0188C6}"/>
              </a:ext>
            </a:extLst>
          </p:cNvPr>
          <p:cNvSpPr/>
          <p:nvPr/>
        </p:nvSpPr>
        <p:spPr>
          <a:xfrm flipV="1">
            <a:off x="5827228" y="5238325"/>
            <a:ext cx="396044" cy="2520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27">
            <a:extLst>
              <a:ext uri="{FF2B5EF4-FFF2-40B4-BE49-F238E27FC236}">
                <a16:creationId xmlns="" xmlns:a16="http://schemas.microsoft.com/office/drawing/2014/main" id="{11566F45-0C49-47CA-BA3A-106296495CDB}"/>
              </a:ext>
            </a:extLst>
          </p:cNvPr>
          <p:cNvSpPr/>
          <p:nvPr/>
        </p:nvSpPr>
        <p:spPr>
          <a:xfrm flipV="1">
            <a:off x="9099788" y="5238325"/>
            <a:ext cx="396044" cy="2520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145">
            <a:extLst>
              <a:ext uri="{FF2B5EF4-FFF2-40B4-BE49-F238E27FC236}">
                <a16:creationId xmlns="" xmlns:a16="http://schemas.microsoft.com/office/drawing/2014/main" id="{CCD86B1D-40C2-46D9-B489-BB78129675AD}"/>
              </a:ext>
            </a:extLst>
          </p:cNvPr>
          <p:cNvSpPr txBox="1"/>
          <p:nvPr/>
        </p:nvSpPr>
        <p:spPr>
          <a:xfrm>
            <a:off x="3938292" y="5018048"/>
            <a:ext cx="422489" cy="315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2086235" indent="-1439480"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4174715" indent="-2881205"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6263195" indent="-4322930"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8351675" indent="-5764655"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33776" algn="l" defTabSz="1293510" rtl="0" eaLnBrk="1" latinLnBrk="0" hangingPunct="1"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880531" algn="l" defTabSz="1293510" rtl="0" eaLnBrk="1" latinLnBrk="0" hangingPunct="1"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27286" algn="l" defTabSz="1293510" rtl="0" eaLnBrk="1" latinLnBrk="0" hangingPunct="1"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174041" algn="l" defTabSz="1293510" rtl="0" eaLnBrk="1" latinLnBrk="0" hangingPunct="1"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4174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83" name="TextBox 146">
            <a:extLst>
              <a:ext uri="{FF2B5EF4-FFF2-40B4-BE49-F238E27FC236}">
                <a16:creationId xmlns="" xmlns:a16="http://schemas.microsoft.com/office/drawing/2014/main" id="{CF080F0F-17D4-46B6-9CDB-1B73354AEAC2}"/>
              </a:ext>
            </a:extLst>
          </p:cNvPr>
          <p:cNvSpPr txBox="1"/>
          <p:nvPr/>
        </p:nvSpPr>
        <p:spPr>
          <a:xfrm>
            <a:off x="3918994" y="2831142"/>
            <a:ext cx="441589" cy="315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2086235" indent="-1439480"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4174715" indent="-2881205"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6263195" indent="-4322930"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8351675" indent="-5764655"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33776" algn="l" defTabSz="1293510" rtl="0" eaLnBrk="1" latinLnBrk="0" hangingPunct="1"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880531" algn="l" defTabSz="1293510" rtl="0" eaLnBrk="1" latinLnBrk="0" hangingPunct="1"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27286" algn="l" defTabSz="1293510" rtl="0" eaLnBrk="1" latinLnBrk="0" hangingPunct="1"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174041" algn="l" defTabSz="1293510" rtl="0" eaLnBrk="1" latinLnBrk="0" hangingPunct="1"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4174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1E44CDC-9CF4-4B38-A01D-57152E13660B}"/>
              </a:ext>
            </a:extLst>
          </p:cNvPr>
          <p:cNvGrpSpPr/>
          <p:nvPr/>
        </p:nvGrpSpPr>
        <p:grpSpPr>
          <a:xfrm>
            <a:off x="3134904" y="4088165"/>
            <a:ext cx="2807179" cy="2836723"/>
            <a:chOff x="3329897" y="1013442"/>
            <a:chExt cx="3424128" cy="3501226"/>
          </a:xfrm>
        </p:grpSpPr>
        <p:pic>
          <p:nvPicPr>
            <p:cNvPr id="52" name="Рисунок 51">
              <a:extLst>
                <a:ext uri="{FF2B5EF4-FFF2-40B4-BE49-F238E27FC236}">
                  <a16:creationId xmlns="" xmlns:a16="http://schemas.microsoft.com/office/drawing/2014/main" id="{3B614C34-592E-4A3D-B7A8-16170458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0674" y="2371543"/>
              <a:ext cx="2143125" cy="214312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60C477A1-687B-4AB9-9701-59F92F390B5F}"/>
                </a:ext>
              </a:extLst>
            </p:cNvPr>
            <p:cNvSpPr txBox="1"/>
            <p:nvPr/>
          </p:nvSpPr>
          <p:spPr>
            <a:xfrm>
              <a:off x="3329897" y="1013442"/>
              <a:ext cx="3424128" cy="493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Plating of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cell suspension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="" xmlns:a16="http://schemas.microsoft.com/office/drawing/2014/main" id="{6681CD48-1F0C-4D3A-AFA8-A4C0D78451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12" b="7793"/>
            <a:stretch/>
          </p:blipFill>
          <p:spPr bwMode="auto">
            <a:xfrm>
              <a:off x="4443479" y="2216938"/>
              <a:ext cx="821095" cy="71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B435B434-2F6B-48CE-932D-44AE30D6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0"/>
            <a:ext cx="12192000" cy="7517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Materials and methods</a:t>
            </a:r>
            <a:endParaRPr lang="ru-RU" sz="2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7AF3C52-909B-432F-8A86-0704ED5C8536}"/>
              </a:ext>
            </a:extLst>
          </p:cNvPr>
          <p:cNvGrpSpPr/>
          <p:nvPr/>
        </p:nvGrpSpPr>
        <p:grpSpPr>
          <a:xfrm>
            <a:off x="9884804" y="4088165"/>
            <a:ext cx="1759322" cy="2713771"/>
            <a:chOff x="9174976" y="1080512"/>
            <a:chExt cx="2145978" cy="3349473"/>
          </a:xfrm>
        </p:grpSpPr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2B0A1E9C-C223-4C9F-9560-8B716D23C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976" y="2284008"/>
              <a:ext cx="2145978" cy="2145977"/>
            </a:xfrm>
            <a:prstGeom prst="rect">
              <a:avLst/>
            </a:prstGeom>
          </p:spPr>
        </p:pic>
        <p:sp>
          <p:nvSpPr>
            <p:cNvPr id="59" name="Молния 58">
              <a:extLst>
                <a:ext uri="{FF2B5EF4-FFF2-40B4-BE49-F238E27FC236}">
                  <a16:creationId xmlns="" xmlns:a16="http://schemas.microsoft.com/office/drawing/2014/main" id="{D9A5507D-49A5-4F1C-B4F0-F49C5F3D758D}"/>
                </a:ext>
              </a:extLst>
            </p:cNvPr>
            <p:cNvSpPr/>
            <p:nvPr/>
          </p:nvSpPr>
          <p:spPr>
            <a:xfrm rot="1465828">
              <a:off x="9761943" y="2303494"/>
              <a:ext cx="640308" cy="637938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46608F4B-D1B8-40B8-A5CA-CB2569038E4E}"/>
                </a:ext>
              </a:extLst>
            </p:cNvPr>
            <p:cNvSpPr txBox="1"/>
            <p:nvPr/>
          </p:nvSpPr>
          <p:spPr>
            <a:xfrm>
              <a:off x="9425651" y="1080512"/>
              <a:ext cx="1541171" cy="493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Irradiation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0351531" y="439589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433935"/>
              </p:ext>
            </p:extLst>
          </p:nvPr>
        </p:nvGraphicFramePr>
        <p:xfrm>
          <a:off x="-1" y="1347451"/>
          <a:ext cx="12192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3273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DIV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DIV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DIV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DIV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DIV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DIV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035412" y="864004"/>
            <a:ext cx="4570876" cy="553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rat hippocampal cell culture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26188" y="865831"/>
            <a:ext cx="221306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DIV-days in vitro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"/>
          <a:stretch/>
        </p:blipFill>
        <p:spPr>
          <a:xfrm>
            <a:off x="-1" y="1709578"/>
            <a:ext cx="12192001" cy="18675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CC8E7E0-377E-4983-B17B-D1E8D0390FA8}"/>
              </a:ext>
            </a:extLst>
          </p:cNvPr>
          <p:cNvSpPr/>
          <p:nvPr/>
        </p:nvSpPr>
        <p:spPr>
          <a:xfrm>
            <a:off x="228227" y="973372"/>
            <a:ext cx="3482536" cy="275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Irradiation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Fixation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PFA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Immunocytochemical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staining for DNA DSBs markers and cell type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markers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microscopy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uantitative analysis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2752"/>
            <a:ext cx="12192000" cy="6476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Materials and methods</a:t>
            </a:r>
            <a:endParaRPr lang="ru-RU" sz="2800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473850"/>
              </p:ext>
            </p:extLst>
          </p:nvPr>
        </p:nvGraphicFramePr>
        <p:xfrm>
          <a:off x="3857406" y="1035704"/>
          <a:ext cx="8198071" cy="25603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81454"/>
                <a:gridCol w="1458494"/>
                <a:gridCol w="1029525"/>
                <a:gridCol w="825766"/>
                <a:gridCol w="761420"/>
                <a:gridCol w="2941412"/>
              </a:tblGrid>
              <a:tr h="6152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source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Angle, 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Dose,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Facility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5252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-rays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 MeV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Rocus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-M» MTC LNR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JINR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2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Protons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MeV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Synchrocyclotron MTC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LNR JINR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252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MeV/nucleon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U400-M, LNR JINR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0" y="4362380"/>
            <a:ext cx="12192000" cy="2385251"/>
            <a:chOff x="-139531" y="4121678"/>
            <a:chExt cx="12193446" cy="225598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9531" y="4121678"/>
              <a:ext cx="12193446" cy="1768880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244744" y="6008326"/>
              <a:ext cx="21708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solidFill>
                    <a:srgbClr val="00B05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g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H2AX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DNA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DSBs</a:t>
              </a:r>
              <a:endPara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93194" y="6008326"/>
              <a:ext cx="35632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MAP2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soma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axon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dendrites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674485" y="6008326"/>
              <a:ext cx="18710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DAPI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cell nuclei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187869" y="6008326"/>
              <a:ext cx="783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Merge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05832" y="3850389"/>
            <a:ext cx="5240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 (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53BP1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radiation induced foci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1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B95207-9DF8-4E72-B469-CF0D39AE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-1"/>
            <a:ext cx="12192000" cy="11270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kinetics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in mature neurons of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 hippocampal cell culture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448" y="1549367"/>
            <a:ext cx="5420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parameters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and complexity of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colocalized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53BP1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foci in neuronal cells after </a:t>
            </a:r>
            <a:r>
              <a:rPr lang="en-US" dirty="0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-irradiation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and complexity of </a:t>
            </a:r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foci in mature neurons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MAP2+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after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irradiation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and complexity of </a:t>
            </a:r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foci in mature neurons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MAP2+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after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ions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irradiation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and foci complexity shaped by nitrogen ions tracks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449" y="5810051"/>
            <a:ext cx="12040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kinetics of </a:t>
            </a:r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53BP1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foci formation in mature neurons of primary rat hippocampal cell culture after exposure to radiation with different physical characteristics (x1000 magnification).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59" y="1602082"/>
            <a:ext cx="6453008" cy="36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2449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728" y="2014597"/>
            <a:ext cx="11852543" cy="3607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911" y="145399"/>
            <a:ext cx="10815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kinetics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in mature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neurons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rat hippocampal cell culture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8701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statistically significant difference between groups was shown with the Mann-Whitney test (*P=0,001)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0730" y="2056639"/>
            <a:ext cx="704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25757" y="2046127"/>
            <a:ext cx="98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2468" y="2039416"/>
            <a:ext cx="704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2449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728" y="2014597"/>
            <a:ext cx="11852543" cy="3607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911" y="145399"/>
            <a:ext cx="10815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kinetics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in mature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neurons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rat hippocampal cell culture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8701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statistically significant difference between groups was shown with the Mann-Whitney test (*P=0,001)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0730" y="2056639"/>
            <a:ext cx="704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25757" y="2046127"/>
            <a:ext cx="98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2468" y="2039416"/>
            <a:ext cx="704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1" y="2480441"/>
            <a:ext cx="2270233" cy="28588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98123" y="2480441"/>
            <a:ext cx="2259726" cy="28588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45466</TotalTime>
  <Words>1429</Words>
  <Application>Microsoft Office PowerPoint</Application>
  <PresentationFormat>Широкоэкранный</PresentationFormat>
  <Paragraphs>191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Тема Office</vt:lpstr>
      <vt:lpstr>Kinetics of DNA double-strand breaks formation in mature neurons of primary rat hippocampal cell culture under the action of ionizing radiation with different physical characteristics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кинетики формирования ДР ДНК в клетках первичной культуры гиппокампа крыс при действии γ-квантов 60Co</dc:title>
  <dc:creator>Пользователь Windows</dc:creator>
  <cp:lastModifiedBy>lrb75-245</cp:lastModifiedBy>
  <cp:revision>573</cp:revision>
  <dcterms:created xsi:type="dcterms:W3CDTF">2019-03-05T09:03:46Z</dcterms:created>
  <dcterms:modified xsi:type="dcterms:W3CDTF">2024-06-06T14:12:18Z</dcterms:modified>
</cp:coreProperties>
</file>