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81" r:id="rId1"/>
  </p:sldMasterIdLst>
  <p:notesMasterIdLst>
    <p:notesMasterId r:id="rId12"/>
  </p:notesMasterIdLst>
  <p:sldIdLst>
    <p:sldId id="256" r:id="rId2"/>
    <p:sldId id="274" r:id="rId3"/>
    <p:sldId id="316" r:id="rId4"/>
    <p:sldId id="276" r:id="rId5"/>
    <p:sldId id="300" r:id="rId6"/>
    <p:sldId id="318" r:id="rId7"/>
    <p:sldId id="312" r:id="rId8"/>
    <p:sldId id="315" r:id="rId9"/>
    <p:sldId id="266" r:id="rId10"/>
    <p:sldId id="31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 showScrollbar="0"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5" autoAdjust="0"/>
    <p:restoredTop sz="81235" autoAdjust="0"/>
  </p:normalViewPr>
  <p:slideViewPr>
    <p:cSldViewPr snapToGrid="0">
      <p:cViewPr varScale="1">
        <p:scale>
          <a:sx n="88" d="100"/>
          <a:sy n="88" d="100"/>
        </p:scale>
        <p:origin x="281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4" y="6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-3952" y="-8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B3AC7-8CEF-4056-A00C-5990AA737295}" type="datetimeFigureOut">
              <a:rPr lang="ru-RU" smtClean="0"/>
              <a:pPr/>
              <a:t>07.06.2024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EA75D-6D0A-417D-BB3B-8C5D5D0902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475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10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212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922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710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755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545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707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017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625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580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CE03-E553-42F9-BA78-D7EFDA6C15B0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65541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5FBB3-6ECF-4658-BD3D-9A1E0F87EF1F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831190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7DE5-048B-4742-8F76-F270BAC917D0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984202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F6BE-396F-4F16-B445-F918362F69F4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3716142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3C9A-8285-422B-96FC-9474037E64C6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394070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B809C-0794-48B0-AA6F-03B2733EBB8E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42485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0679-0C65-4EA8-8DD3-A862A8A4A961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089430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32143-7F3C-421A-9922-D1D3A500353F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951816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9C6A-4C07-4963-958F-E5A083CE1B21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421288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24BE3-13C9-4FA1-8859-144CD81A2B10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869363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F648-F4F6-45C2-A53B-50CB8FEBB124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001127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6673-B440-43FA-B6D7-AF800B3C0C4E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977436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ECC42-663E-48B4-A314-D14D9EF28263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514799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6FEAD-2738-432C-8149-1FA74B148108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78960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3B3A-91DC-43C5-89EA-C33DB2D6F439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57659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D17B-F041-4ED3-BBCF-BD7E8D48684B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146459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1F5D-0072-4616-B4C7-FFEFF1E786E4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504302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036B40C-1886-4ADB-8800-6F4125C4B7F4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993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</p:sldLayoutIdLst>
  <p:transition spd="slow">
    <p:wipe dir="r"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file:///C:\Users\Stepan\Pictures\_images_subs_tpc.png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file:///C:\Users\Stepan\Pictures\_images_subs_tpc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 15">
            <a:extLst>
              <a:ext uri="{FF2B5EF4-FFF2-40B4-BE49-F238E27FC236}">
                <a16:creationId xmlns:a16="http://schemas.microsoft.com/office/drawing/2014/main" id="{D1AB10CE-305C-47C9-B6BD-BD672A450980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r:link="rId4"/>
          <a:srcRect l="10637" t="3802" r="24308" b="-1561"/>
          <a:stretch>
            <a:fillRect/>
          </a:stretch>
        </p:blipFill>
        <p:spPr>
          <a:xfrm>
            <a:off x="7209099" y="791471"/>
            <a:ext cx="4993876" cy="4119024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084FAF-0A56-4601-812D-0AF89B0F7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26" y="4265482"/>
            <a:ext cx="2692532" cy="22121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526" y="217752"/>
            <a:ext cx="8283468" cy="411902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JINR Association of Young Scientists and Specialists Conference "Alushta-2024"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cap="all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Remote reconfiguration, debugging, testing and synchronization of Electronics Cards for the TPC/MPD Detector of the NICA project</a:t>
            </a:r>
            <a:endParaRPr lang="ru-RU" sz="4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17137" y="6252985"/>
            <a:ext cx="1911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Alushta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336559-0102-1BF6-C166-BDD183172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3292392" y="4777721"/>
            <a:ext cx="4806667" cy="118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535599-BCAF-F752-D904-5ACBCAAB0EE4}"/>
              </a:ext>
            </a:extLst>
          </p:cNvPr>
          <p:cNvSpPr txBox="1"/>
          <p:nvPr/>
        </p:nvSpPr>
        <p:spPr>
          <a:xfrm>
            <a:off x="7115175" y="5822098"/>
            <a:ext cx="50768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Denis Potapov, an engineer of the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TPC/MPD group, VBLHEP, JINR</a:t>
            </a:r>
            <a:endParaRPr lang="ru-RU" sz="28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C41B129-E11D-0838-77B4-6586728A6D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99609" y="4707534"/>
            <a:ext cx="2375283" cy="118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9521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 15">
            <a:extLst>
              <a:ext uri="{FF2B5EF4-FFF2-40B4-BE49-F238E27FC236}">
                <a16:creationId xmlns:a16="http://schemas.microsoft.com/office/drawing/2014/main" id="{D1AB10CE-305C-47C9-B6BD-BD672A450980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r:link="rId4"/>
          <a:srcRect l="10637" t="3802" r="24308" b="-1561"/>
          <a:stretch>
            <a:fillRect/>
          </a:stretch>
        </p:blipFill>
        <p:spPr>
          <a:xfrm>
            <a:off x="7209099" y="791471"/>
            <a:ext cx="4993876" cy="4119024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084FAF-0A56-4601-812D-0AF89B0F7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26" y="4265482"/>
            <a:ext cx="2692532" cy="22121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526" y="217752"/>
            <a:ext cx="8283468" cy="411902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JINR Association of Young Scientists and Specialists Conference "Alushta-2024"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cap="all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Remote reconfiguration, debugging, testing and synchronization of Electronics Cards for the TPC/MPD Detector of the NICA project</a:t>
            </a:r>
            <a:endParaRPr lang="ru-RU" sz="4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17137" y="6252985"/>
            <a:ext cx="1911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Alushta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336559-0102-1BF6-C166-BDD183172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3292392" y="4777721"/>
            <a:ext cx="4806667" cy="118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535599-BCAF-F752-D904-5ACBCAAB0EE4}"/>
              </a:ext>
            </a:extLst>
          </p:cNvPr>
          <p:cNvSpPr txBox="1"/>
          <p:nvPr/>
        </p:nvSpPr>
        <p:spPr>
          <a:xfrm>
            <a:off x="7115175" y="5822098"/>
            <a:ext cx="50768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Denis Potapov, an engineer of the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TPC/MPD group, VBLHEP, JINR</a:t>
            </a:r>
            <a:endParaRPr lang="ru-RU" sz="28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C41B129-E11D-0838-77B4-6586728A6D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99609" y="4707534"/>
            <a:ext cx="2375283" cy="118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15940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92" y="230833"/>
            <a:ext cx="9008408" cy="1013767"/>
          </a:xfrm>
        </p:spPr>
        <p:txBody>
          <a:bodyPr/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TPC/MPD Detector of NICA Complex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0278" y="1398195"/>
            <a:ext cx="5781724" cy="4669768"/>
          </a:xfrm>
        </p:spPr>
        <p:txBody>
          <a:bodyPr>
            <a:no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Front-End Cards (FECs) position;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 cap thermal screen;</a:t>
            </a: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Read-Out Chamber (ROC) based on Multi-Wire Proportional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Chamber (MWPC);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High Voltage (HV) electrode;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cage position.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2</a:t>
            </a:fld>
            <a:endParaRPr lang="en-US" sz="2400" dirty="0"/>
          </a:p>
        </p:txBody>
      </p:sp>
      <p:pic>
        <p:nvPicPr>
          <p:cNvPr id="5" name="Объект 3" descr="P1010052.JPG">
            <a:extLst>
              <a:ext uri="{FF2B5EF4-FFF2-40B4-BE49-F238E27FC236}">
                <a16:creationId xmlns:a16="http://schemas.microsoft.com/office/drawing/2014/main" id="{443A8D86-8D91-46CE-8101-0DF327F6BDAA}"/>
              </a:ext>
            </a:extLst>
          </p:cNvPr>
          <p:cNvPicPr>
            <a:picLocks noGr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8"/>
          <a:stretch/>
        </p:blipFill>
        <p:spPr bwMode="auto">
          <a:xfrm>
            <a:off x="53402" y="1398195"/>
            <a:ext cx="6356924" cy="46918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5515302" y="2863862"/>
            <a:ext cx="3048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 flipV="1">
            <a:off x="53400" y="1911351"/>
            <a:ext cx="1218327" cy="21018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cxnSpLocks/>
          </p:cNvCxnSpPr>
          <p:nvPr/>
        </p:nvCxnSpPr>
        <p:spPr>
          <a:xfrm flipV="1">
            <a:off x="1271727" y="1658680"/>
            <a:ext cx="4279173" cy="252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cxnSpLocks/>
            <a:stCxn id="15" idx="4"/>
          </p:cNvCxnSpPr>
          <p:nvPr/>
        </p:nvCxnSpPr>
        <p:spPr>
          <a:xfrm flipH="1" flipV="1">
            <a:off x="53400" y="4013201"/>
            <a:ext cx="4548376" cy="20767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A6162F3-B4F4-40DE-87D3-CB0DEF632B8B}"/>
              </a:ext>
            </a:extLst>
          </p:cNvPr>
          <p:cNvSpPr/>
          <p:nvPr/>
        </p:nvSpPr>
        <p:spPr>
          <a:xfrm>
            <a:off x="6939730" y="6161975"/>
            <a:ext cx="4975127" cy="52322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Time-Projection Chamber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601776" y="1658679"/>
            <a:ext cx="1396265" cy="4431321"/>
          </a:xfrm>
          <a:custGeom>
            <a:avLst/>
            <a:gdLst>
              <a:gd name="connsiteX0" fmla="*/ 726440 w 1044938"/>
              <a:gd name="connsiteY0" fmla="*/ 0 h 3327400"/>
              <a:gd name="connsiteX1" fmla="*/ 1021080 w 1044938"/>
              <a:gd name="connsiteY1" fmla="*/ 756920 h 3327400"/>
              <a:gd name="connsiteX2" fmla="*/ 975360 w 1044938"/>
              <a:gd name="connsiteY2" fmla="*/ 1884680 h 3327400"/>
              <a:gd name="connsiteX3" fmla="*/ 563880 w 1044938"/>
              <a:gd name="connsiteY3" fmla="*/ 2844800 h 3327400"/>
              <a:gd name="connsiteX4" fmla="*/ 0 w 1044938"/>
              <a:gd name="connsiteY4" fmla="*/ 3327400 h 3327400"/>
              <a:gd name="connsiteX5" fmla="*/ 0 w 1044938"/>
              <a:gd name="connsiteY5" fmla="*/ 3327400 h 332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938" h="3327400">
                <a:moveTo>
                  <a:pt x="726440" y="0"/>
                </a:moveTo>
                <a:cubicBezTo>
                  <a:pt x="853016" y="221403"/>
                  <a:pt x="979593" y="442807"/>
                  <a:pt x="1021080" y="756920"/>
                </a:cubicBezTo>
                <a:cubicBezTo>
                  <a:pt x="1062567" y="1071033"/>
                  <a:pt x="1051560" y="1536700"/>
                  <a:pt x="975360" y="1884680"/>
                </a:cubicBezTo>
                <a:cubicBezTo>
                  <a:pt x="899160" y="2232660"/>
                  <a:pt x="726440" y="2604347"/>
                  <a:pt x="563880" y="2844800"/>
                </a:cubicBezTo>
                <a:cubicBezTo>
                  <a:pt x="401320" y="3085253"/>
                  <a:pt x="0" y="3327400"/>
                  <a:pt x="0" y="3327400"/>
                </a:cubicBezTo>
                <a:lnTo>
                  <a:pt x="0" y="3327400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9" name="Прямая со стрелкой 18"/>
          <p:cNvCxnSpPr>
            <a:cxnSpLocks/>
            <a:stCxn id="17" idx="1"/>
          </p:cNvCxnSpPr>
          <p:nvPr/>
        </p:nvCxnSpPr>
        <p:spPr>
          <a:xfrm flipH="1" flipV="1">
            <a:off x="5419725" y="5057775"/>
            <a:ext cx="1520005" cy="136581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759250" y="2372320"/>
            <a:ext cx="3048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47592" y="4829990"/>
            <a:ext cx="3048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98207" y="2494530"/>
            <a:ext cx="3048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400" y="6160738"/>
            <a:ext cx="63568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 layout and TPC section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C142A777-35EB-4831-8AE9-6185872D8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63EDF8F-E9E5-E31A-1D23-BB2A7E053A12}"/>
              </a:ext>
            </a:extLst>
          </p:cNvPr>
          <p:cNvSpPr txBox="1"/>
          <p:nvPr/>
        </p:nvSpPr>
        <p:spPr>
          <a:xfrm>
            <a:off x="4124684" y="2494530"/>
            <a:ext cx="3048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91681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  <p:bldP spid="17" grpId="0" animBg="1"/>
      <p:bldP spid="15" grpId="0" animBg="1"/>
      <p:bldP spid="30" grpId="0" animBg="1"/>
      <p:bldP spid="31" grpId="0" animBg="1"/>
      <p:bldP spid="32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BE771F-3A83-41C5-0481-54310D8ED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5000"/>
                    </a14:imgEffect>
                  </a14:imgLayer>
                </a14:imgProps>
              </a:ext>
            </a:extLst>
          </a:blip>
          <a:srcRect l="6613" t="11042" r="8607" b="14365"/>
          <a:stretch/>
        </p:blipFill>
        <p:spPr>
          <a:xfrm>
            <a:off x="6254512" y="1859469"/>
            <a:ext cx="5863440" cy="2901904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3DCCE44-E51D-8A74-B86C-9D87A9D37B90}"/>
              </a:ext>
            </a:extLst>
          </p:cNvPr>
          <p:cNvSpPr/>
          <p:nvPr/>
        </p:nvSpPr>
        <p:spPr>
          <a:xfrm>
            <a:off x="6266078" y="4047230"/>
            <a:ext cx="2519364" cy="83099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JTAG programmer USB Blaster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A0F7CE9-DF1E-3725-B5AF-D8474233F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7184" r="1499"/>
          <a:stretch/>
        </p:blipFill>
        <p:spPr>
          <a:xfrm>
            <a:off x="119493" y="1453162"/>
            <a:ext cx="4406235" cy="496934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6AC9D3-F952-5206-BA2E-843EC90384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94" t="35572" r="15833" b="19030"/>
          <a:stretch/>
        </p:blipFill>
        <p:spPr>
          <a:xfrm>
            <a:off x="5117374" y="4860692"/>
            <a:ext cx="3385966" cy="18908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E97518-A657-ABD6-DA83-CC0594EC7D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209" t="31507" r="18750" b="20417"/>
          <a:stretch/>
        </p:blipFill>
        <p:spPr>
          <a:xfrm>
            <a:off x="8625923" y="4875890"/>
            <a:ext cx="3451777" cy="1875608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402F1710-102E-B264-10D4-4A6A5ABBF4DA}"/>
              </a:ext>
            </a:extLst>
          </p:cNvPr>
          <p:cNvSpPr txBox="1"/>
          <p:nvPr/>
        </p:nvSpPr>
        <p:spPr>
          <a:xfrm>
            <a:off x="8625923" y="6306169"/>
            <a:ext cx="2163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 controller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00A1B9E3-68CF-B58D-F20C-EC6CBFFB82B6}"/>
              </a:ext>
            </a:extLst>
          </p:cNvPr>
          <p:cNvSpPr txBox="1"/>
          <p:nvPr/>
        </p:nvSpPr>
        <p:spPr>
          <a:xfrm>
            <a:off x="5117375" y="6302240"/>
            <a:ext cx="185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SAMPA FEC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C7FA6CE1-7144-B82F-428A-9A3F44AB21C5}"/>
              </a:ext>
            </a:extLst>
          </p:cNvPr>
          <p:cNvSpPr txBox="1">
            <a:spLocks/>
          </p:cNvSpPr>
          <p:nvPr/>
        </p:nvSpPr>
        <p:spPr>
          <a:xfrm>
            <a:off x="4490574" y="2638212"/>
            <a:ext cx="1775504" cy="2227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 ROC:</a:t>
            </a:r>
          </a:p>
          <a:p>
            <a:pPr marL="0" indent="0">
              <a:buFont typeface="Wingdings 3" charset="2"/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62 FECs</a:t>
            </a:r>
          </a:p>
          <a:p>
            <a:pPr marL="0" indent="0">
              <a:buFont typeface="Wingdings 3" charset="2"/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24 ROCs:</a:t>
            </a:r>
          </a:p>
          <a:p>
            <a:pPr marL="0" indent="0">
              <a:buFont typeface="Wingdings 3" charset="2"/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1488 FECs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DCB6686-DB2E-DBE8-7417-F23CA5F75F25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8691091" y="5256675"/>
            <a:ext cx="887516" cy="33836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1B27FE4-50A7-ED2A-4216-0D7754DF30CC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7644562" y="5256675"/>
            <a:ext cx="1046529" cy="31354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D09E5F2-F0D7-7916-BCB1-9DAC2C571181}"/>
              </a:ext>
            </a:extLst>
          </p:cNvPr>
          <p:cNvSpPr txBox="1"/>
          <p:nvPr/>
        </p:nvSpPr>
        <p:spPr>
          <a:xfrm>
            <a:off x="5463038" y="1369332"/>
            <a:ext cx="67289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FEC connection for remote access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synchronization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E7F1E47-AF19-4480-8B84-629BDC2DD523}"/>
              </a:ext>
            </a:extLst>
          </p:cNvPr>
          <p:cNvSpPr/>
          <p:nvPr/>
        </p:nvSpPr>
        <p:spPr>
          <a:xfrm>
            <a:off x="133189" y="6396334"/>
            <a:ext cx="4392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setup of 62 FECs on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Номер слайда 3">
            <a:extLst>
              <a:ext uri="{FF2B5EF4-FFF2-40B4-BE49-F238E27FC236}">
                <a16:creationId xmlns:a16="http://schemas.microsoft.com/office/drawing/2014/main" id="{43B283CD-A95F-4C10-B4AE-D5DFC3FB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3</a:t>
            </a:fld>
            <a:endParaRPr lang="en-US" sz="2400" dirty="0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F7FE10A4-0544-4AA6-866A-0C8CC0FB0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DC5B6BA-1F0F-5B3D-DBB6-6A0C06ACA273}"/>
              </a:ext>
            </a:extLst>
          </p:cNvPr>
          <p:cNvSpPr/>
          <p:nvPr/>
        </p:nvSpPr>
        <p:spPr>
          <a:xfrm>
            <a:off x="7667625" y="4795010"/>
            <a:ext cx="2046931" cy="46166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 assembly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C58AB2ED-CFC4-41A0-9C25-6DC0C88E52F4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9714556" y="3982355"/>
            <a:ext cx="1174015" cy="104348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6D6A7362-7CAD-4D54-9EA9-503435B47A15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2180979" y="2271295"/>
            <a:ext cx="2258633" cy="29649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563F61E5-DB72-47B2-949B-2E59CECCE9C8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3529719" y="2271295"/>
            <a:ext cx="909893" cy="61079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EA30D19E-2C2F-4D3E-A471-22A4F2DA9402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4017399" y="2271295"/>
            <a:ext cx="422213" cy="272375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77377586-82C3-4DC7-8A5C-3D059B0FBE0B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6789110" y="2271295"/>
            <a:ext cx="2619030" cy="71914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B02D017-0019-4263-ABC1-BAB72EDDFE28}"/>
              </a:ext>
            </a:extLst>
          </p:cNvPr>
          <p:cNvSpPr/>
          <p:nvPr/>
        </p:nvSpPr>
        <p:spPr>
          <a:xfrm>
            <a:off x="4439612" y="1855796"/>
            <a:ext cx="2349498" cy="83099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 coaxial cables assemblies</a:t>
            </a:r>
            <a:endParaRPr lang="ru-RU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56E167DA-A1E5-4842-0C12-C3C685D6C937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7024688" y="3643313"/>
            <a:ext cx="501072" cy="40391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Заголовок 1">
            <a:extLst>
              <a:ext uri="{FF2B5EF4-FFF2-40B4-BE49-F238E27FC236}">
                <a16:creationId xmlns:a16="http://schemas.microsoft.com/office/drawing/2014/main" id="{4456C168-BE6E-149B-6328-C29B6C23CCF9}"/>
              </a:ext>
            </a:extLst>
          </p:cNvPr>
          <p:cNvSpPr txBox="1">
            <a:spLocks/>
          </p:cNvSpPr>
          <p:nvPr/>
        </p:nvSpPr>
        <p:spPr>
          <a:xfrm>
            <a:off x="211792" y="230833"/>
            <a:ext cx="9008408" cy="10137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FECs integration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ROC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2934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9" grpId="0"/>
      <p:bldP spid="10" grpId="0"/>
      <p:bldP spid="33" grpId="0"/>
      <p:bldP spid="14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7D3C8C-7D6E-49B1-9717-FBB7581F1D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12" r="24821" b="6586"/>
          <a:stretch/>
        </p:blipFill>
        <p:spPr>
          <a:xfrm>
            <a:off x="67172" y="1244600"/>
            <a:ext cx="6285507" cy="50059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FF68BE-92E5-4146-B0B2-FA6DCBDA62CB}"/>
              </a:ext>
            </a:extLst>
          </p:cNvPr>
          <p:cNvSpPr txBox="1"/>
          <p:nvPr/>
        </p:nvSpPr>
        <p:spPr>
          <a:xfrm>
            <a:off x="84900" y="6250563"/>
            <a:ext cx="6267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setup for remote access prototype unit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0C0192E-37B0-4E65-A6DF-F55F3F68CF1E}"/>
              </a:ext>
            </a:extLst>
          </p:cNvPr>
          <p:cNvSpPr/>
          <p:nvPr/>
        </p:nvSpPr>
        <p:spPr>
          <a:xfrm>
            <a:off x="6622452" y="1477607"/>
            <a:ext cx="2597748" cy="52322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 prototype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8C29984-4292-4939-8C34-295EF99841B9}"/>
              </a:ext>
            </a:extLst>
          </p:cNvPr>
          <p:cNvSpPr/>
          <p:nvPr/>
        </p:nvSpPr>
        <p:spPr>
          <a:xfrm>
            <a:off x="3740258" y="3733801"/>
            <a:ext cx="1533525" cy="1443918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Номер слайда 3">
            <a:extLst>
              <a:ext uri="{FF2B5EF4-FFF2-40B4-BE49-F238E27FC236}">
                <a16:creationId xmlns:a16="http://schemas.microsoft.com/office/drawing/2014/main" id="{EE94E0C8-E0D5-444E-AFBA-42C4AAA4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4</a:t>
            </a:fld>
            <a:endParaRPr lang="en-US" sz="2400" dirty="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23E5C4F-7294-4252-89EC-C7BC33E8A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D33B1BCA-B796-73CD-EF9E-4B022694A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2679" y="2137260"/>
            <a:ext cx="5690111" cy="44899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remote access prototype unit uses JTAG (up to x7 FECs) for: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FPGA reprogramming;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FPGA debugging;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additional channel for accessing the digital part of the Data acquisition subsystem (DAQ).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A81AC89C-F7E3-612B-7BC3-3FD98FFCA1A2}"/>
              </a:ext>
            </a:extLst>
          </p:cNvPr>
          <p:cNvSpPr txBox="1">
            <a:spLocks/>
          </p:cNvSpPr>
          <p:nvPr/>
        </p:nvSpPr>
        <p:spPr>
          <a:xfrm>
            <a:off x="211792" y="230833"/>
            <a:ext cx="9008408" cy="10137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rototype of functional unit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796640A5-1CFA-4084-90FE-51027E1296BC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5000625" y="1739217"/>
            <a:ext cx="1621827" cy="219460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7" grpId="0" animBg="1"/>
      <p:bldP spid="1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740AFC2D-3A9E-4692-962E-862D1E7725A5}"/>
              </a:ext>
            </a:extLst>
          </p:cNvPr>
          <p:cNvSpPr/>
          <p:nvPr/>
        </p:nvSpPr>
        <p:spPr>
          <a:xfrm>
            <a:off x="3459589" y="1683809"/>
            <a:ext cx="6175791" cy="503563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id="{43CA678A-F507-4EB2-A1FC-71256B29A9EC}"/>
              </a:ext>
            </a:extLst>
          </p:cNvPr>
          <p:cNvSpPr/>
          <p:nvPr/>
        </p:nvSpPr>
        <p:spPr>
          <a:xfrm>
            <a:off x="5254772" y="3896898"/>
            <a:ext cx="1022964" cy="696761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chips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317" y="116600"/>
            <a:ext cx="9045831" cy="1455253"/>
          </a:xfrm>
        </p:spPr>
        <p:txBody>
          <a:bodyPr/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diagram of remote access unit for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ontrol &amp; Synchronization Syste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AF14EC2-69E2-40BE-9DD9-420EF772A5DB}"/>
              </a:ext>
            </a:extLst>
          </p:cNvPr>
          <p:cNvSpPr/>
          <p:nvPr/>
        </p:nvSpPr>
        <p:spPr>
          <a:xfrm>
            <a:off x="8115392" y="1720856"/>
            <a:ext cx="1378539" cy="83099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con. (JTAG)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AF14EC2-69E2-40BE-9DD9-420EF772A5DB}"/>
              </a:ext>
            </a:extLst>
          </p:cNvPr>
          <p:cNvSpPr/>
          <p:nvPr/>
        </p:nvSpPr>
        <p:spPr>
          <a:xfrm>
            <a:off x="3567059" y="2361036"/>
            <a:ext cx="1118341" cy="83099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con. (JTAG)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F9FAD6D-7D63-408E-ADF6-53AE44F958D3}"/>
              </a:ext>
            </a:extLst>
          </p:cNvPr>
          <p:cNvSpPr/>
          <p:nvPr/>
        </p:nvSpPr>
        <p:spPr>
          <a:xfrm>
            <a:off x="5220429" y="2202346"/>
            <a:ext cx="2007359" cy="1107996"/>
          </a:xfrm>
          <a:prstGeom prst="rect">
            <a:avLst/>
          </a:prstGeom>
          <a:solidFill>
            <a:schemeClr val="tx1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A368B4-A197-4964-A643-8427AA83B83A}"/>
              </a:ext>
            </a:extLst>
          </p:cNvPr>
          <p:cNvSpPr txBox="1"/>
          <p:nvPr/>
        </p:nvSpPr>
        <p:spPr>
          <a:xfrm>
            <a:off x="5220430" y="2545703"/>
            <a:ext cx="2007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SCANSTA112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0D91918-DDB0-426C-BF40-FFE89FA2B54D}"/>
              </a:ext>
            </a:extLst>
          </p:cNvPr>
          <p:cNvSpPr/>
          <p:nvPr/>
        </p:nvSpPr>
        <p:spPr>
          <a:xfrm>
            <a:off x="477562" y="2361035"/>
            <a:ext cx="1722273" cy="83099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Programmer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 Blaster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9E6D2C70-7F55-4B9A-9C55-DB50108A16E4}"/>
              </a:ext>
            </a:extLst>
          </p:cNvPr>
          <p:cNvSpPr/>
          <p:nvPr/>
        </p:nvSpPr>
        <p:spPr>
          <a:xfrm>
            <a:off x="8109793" y="2924633"/>
            <a:ext cx="1378539" cy="83099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con. (JTAG)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230588-3DD8-4357-838C-44D3A74E356D}"/>
              </a:ext>
            </a:extLst>
          </p:cNvPr>
          <p:cNvSpPr txBox="1"/>
          <p:nvPr/>
        </p:nvSpPr>
        <p:spPr>
          <a:xfrm>
            <a:off x="8582036" y="2494516"/>
            <a:ext cx="826380" cy="458101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600" i="1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FC1ED579-CD3B-44CA-ADB1-EDB396CE2AD2}"/>
              </a:ext>
            </a:extLst>
          </p:cNvPr>
          <p:cNvSpPr/>
          <p:nvPr/>
        </p:nvSpPr>
        <p:spPr>
          <a:xfrm>
            <a:off x="8491278" y="2495756"/>
            <a:ext cx="338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7242F4E-0776-4FF1-A078-36FA728A7534}"/>
              </a:ext>
            </a:extLst>
          </p:cNvPr>
          <p:cNvSpPr txBox="1"/>
          <p:nvPr/>
        </p:nvSpPr>
        <p:spPr>
          <a:xfrm>
            <a:off x="10911505" y="2529140"/>
            <a:ext cx="826380" cy="423477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600" i="1" dirty="0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D66192EF-4675-4320-A925-49336E512849}"/>
              </a:ext>
            </a:extLst>
          </p:cNvPr>
          <p:cNvSpPr/>
          <p:nvPr/>
        </p:nvSpPr>
        <p:spPr>
          <a:xfrm>
            <a:off x="10864302" y="2490952"/>
            <a:ext cx="338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C46C4B8E-1329-41DB-995D-E69DC9D15393}"/>
              </a:ext>
            </a:extLst>
          </p:cNvPr>
          <p:cNvCxnSpPr>
            <a:cxnSpLocks/>
          </p:cNvCxnSpPr>
          <p:nvPr/>
        </p:nvCxnSpPr>
        <p:spPr>
          <a:xfrm flipH="1" flipV="1">
            <a:off x="4629835" y="2540652"/>
            <a:ext cx="602272" cy="1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Соединитель: уступ 121">
            <a:extLst>
              <a:ext uri="{FF2B5EF4-FFF2-40B4-BE49-F238E27FC236}">
                <a16:creationId xmlns:a16="http://schemas.microsoft.com/office/drawing/2014/main" id="{B07045BA-0661-4457-8436-84C1F4AA8771}"/>
              </a:ext>
            </a:extLst>
          </p:cNvPr>
          <p:cNvCxnSpPr>
            <a:cxnSpLocks/>
            <a:stCxn id="48" idx="1"/>
          </p:cNvCxnSpPr>
          <p:nvPr/>
        </p:nvCxnSpPr>
        <p:spPr>
          <a:xfrm rot="10800000">
            <a:off x="7219683" y="2928012"/>
            <a:ext cx="890111" cy="412120"/>
          </a:xfrm>
          <a:prstGeom prst="bentConnector3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91E2874C-0C5C-407A-9D99-B905069A6072}"/>
              </a:ext>
            </a:extLst>
          </p:cNvPr>
          <p:cNvSpPr txBox="1"/>
          <p:nvPr/>
        </p:nvSpPr>
        <p:spPr>
          <a:xfrm>
            <a:off x="7219677" y="1715235"/>
            <a:ext cx="890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endParaRPr lang="ru-RU" sz="2400" i="1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3450514" y="5910403"/>
            <a:ext cx="31786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ontrol &amp; </a:t>
            </a:r>
          </a:p>
          <a:p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Synchronization Syste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cxnSp>
        <p:nvCxnSpPr>
          <p:cNvPr id="128" name="Соединитель: уступ 127">
            <a:extLst>
              <a:ext uri="{FF2B5EF4-FFF2-40B4-BE49-F238E27FC236}">
                <a16:creationId xmlns:a16="http://schemas.microsoft.com/office/drawing/2014/main" id="{A1A6CEF8-B55E-49A3-9BBF-FAE62C23A198}"/>
              </a:ext>
            </a:extLst>
          </p:cNvPr>
          <p:cNvCxnSpPr>
            <a:cxnSpLocks/>
            <a:stCxn id="33" idx="1"/>
          </p:cNvCxnSpPr>
          <p:nvPr/>
        </p:nvCxnSpPr>
        <p:spPr>
          <a:xfrm rot="10800000" flipH="1" flipV="1">
            <a:off x="5220430" y="2776535"/>
            <a:ext cx="24780" cy="1286835"/>
          </a:xfrm>
          <a:prstGeom prst="bentConnector4">
            <a:avLst>
              <a:gd name="adj1" fmla="val -922518"/>
              <a:gd name="adj2" fmla="val 99926"/>
            </a:avLst>
          </a:prstGeom>
          <a:ln w="2857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5D1D7791-7247-4A72-BD7F-1621C332890D}"/>
              </a:ext>
            </a:extLst>
          </p:cNvPr>
          <p:cNvSpPr txBox="1"/>
          <p:nvPr/>
        </p:nvSpPr>
        <p:spPr>
          <a:xfrm>
            <a:off x="6581580" y="4016819"/>
            <a:ext cx="1040221" cy="419282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4800" i="1" dirty="0"/>
          </a:p>
        </p:txBody>
      </p: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id="{E17077C7-8E71-4839-920B-CE559D0F8FCF}"/>
              </a:ext>
            </a:extLst>
          </p:cNvPr>
          <p:cNvSpPr/>
          <p:nvPr/>
        </p:nvSpPr>
        <p:spPr>
          <a:xfrm>
            <a:off x="6277736" y="3935990"/>
            <a:ext cx="593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id="{CD049711-8291-4018-900C-2C2A68761FDE}"/>
              </a:ext>
            </a:extLst>
          </p:cNvPr>
          <p:cNvCxnSpPr>
            <a:cxnSpLocks/>
            <a:stCxn id="9" idx="1"/>
            <a:endCxn id="8" idx="3"/>
          </p:cNvCxnSpPr>
          <p:nvPr/>
        </p:nvCxnSpPr>
        <p:spPr>
          <a:xfrm flipH="1" flipV="1">
            <a:off x="9493931" y="2136355"/>
            <a:ext cx="1061048" cy="8348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DC5D9644-0B34-ECBE-925E-DE83A4A3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5</a:t>
            </a:fld>
            <a:endParaRPr lang="en-US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5B716B6-B6FB-2877-7AD2-DC97F9767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DD08110-A0CE-A7EE-165F-E5D33222F527}"/>
              </a:ext>
            </a:extLst>
          </p:cNvPr>
          <p:cNvSpPr/>
          <p:nvPr/>
        </p:nvSpPr>
        <p:spPr>
          <a:xfrm>
            <a:off x="3459589" y="1689777"/>
            <a:ext cx="8462039" cy="2130283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9AA4769-4AE8-BA58-CA39-CAACE169558D}"/>
              </a:ext>
            </a:extLst>
          </p:cNvPr>
          <p:cNvSpPr/>
          <p:nvPr/>
        </p:nvSpPr>
        <p:spPr>
          <a:xfrm>
            <a:off x="10554979" y="1913870"/>
            <a:ext cx="1247975" cy="46166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FEC_1</a:t>
            </a:r>
            <a:endParaRPr lang="ru-RU" sz="2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C1EDC53-8D02-00C4-84EE-F401432CF8A9}"/>
              </a:ext>
            </a:extLst>
          </p:cNvPr>
          <p:cNvSpPr/>
          <p:nvPr/>
        </p:nvSpPr>
        <p:spPr>
          <a:xfrm>
            <a:off x="10552005" y="3114863"/>
            <a:ext cx="1247975" cy="46166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FEC_6</a:t>
            </a:r>
          </a:p>
        </p:txBody>
      </p: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1CA61978-AC44-E506-D2E3-C6E10E27C987}"/>
              </a:ext>
            </a:extLst>
          </p:cNvPr>
          <p:cNvCxnSpPr>
            <a:cxnSpLocks/>
            <a:stCxn id="8" idx="1"/>
          </p:cNvCxnSpPr>
          <p:nvPr/>
        </p:nvCxnSpPr>
        <p:spPr>
          <a:xfrm rot="10800000" flipV="1">
            <a:off x="7227788" y="2136355"/>
            <a:ext cx="887604" cy="450378"/>
          </a:xfrm>
          <a:prstGeom prst="bentConnector3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6C8FD427-E8AC-C254-93A0-2F2F8F7410F2}"/>
              </a:ext>
            </a:extLst>
          </p:cNvPr>
          <p:cNvCxnSpPr>
            <a:cxnSpLocks/>
            <a:stCxn id="10" idx="1"/>
            <a:endCxn id="48" idx="3"/>
          </p:cNvCxnSpPr>
          <p:nvPr/>
        </p:nvCxnSpPr>
        <p:spPr>
          <a:xfrm flipH="1" flipV="1">
            <a:off x="9488332" y="3340132"/>
            <a:ext cx="1063673" cy="5564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E731164-4A0D-B7C3-858E-4C1835A06EED}"/>
              </a:ext>
            </a:extLst>
          </p:cNvPr>
          <p:cNvSpPr txBox="1"/>
          <p:nvPr/>
        </p:nvSpPr>
        <p:spPr>
          <a:xfrm>
            <a:off x="7219677" y="3334094"/>
            <a:ext cx="895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endParaRPr lang="ru-RU" sz="2400" i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30C06E0-6954-E895-EA28-42C3D8DA1A1D}"/>
              </a:ext>
            </a:extLst>
          </p:cNvPr>
          <p:cNvSpPr txBox="1"/>
          <p:nvPr/>
        </p:nvSpPr>
        <p:spPr>
          <a:xfrm>
            <a:off x="4476183" y="1816439"/>
            <a:ext cx="886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endParaRPr lang="ru-RU" sz="2400" i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6493E6E-FA63-BEF5-92D3-F3500E48EBCC}"/>
              </a:ext>
            </a:extLst>
          </p:cNvPr>
          <p:cNvSpPr txBox="1"/>
          <p:nvPr/>
        </p:nvSpPr>
        <p:spPr>
          <a:xfrm>
            <a:off x="2211613" y="1600041"/>
            <a:ext cx="12367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 via LVDS</a:t>
            </a:r>
            <a:endParaRPr lang="ru-RU" sz="2400" i="1" dirty="0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DE7D71F5-3B01-7AE6-948E-C7ECB1709F8A}"/>
              </a:ext>
            </a:extLst>
          </p:cNvPr>
          <p:cNvSpPr/>
          <p:nvPr/>
        </p:nvSpPr>
        <p:spPr>
          <a:xfrm>
            <a:off x="477562" y="3666065"/>
            <a:ext cx="2357359" cy="46166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 prototype</a:t>
            </a:r>
          </a:p>
        </p:txBody>
      </p: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1B0F70BA-9530-3894-1F35-18E56399F662}"/>
              </a:ext>
            </a:extLst>
          </p:cNvPr>
          <p:cNvCxnSpPr>
            <a:cxnSpLocks/>
            <a:stCxn id="76" idx="3"/>
          </p:cNvCxnSpPr>
          <p:nvPr/>
        </p:nvCxnSpPr>
        <p:spPr>
          <a:xfrm flipV="1">
            <a:off x="2834921" y="3598126"/>
            <a:ext cx="1452472" cy="29877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Соединитель: уступ 156">
            <a:extLst>
              <a:ext uri="{FF2B5EF4-FFF2-40B4-BE49-F238E27FC236}">
                <a16:creationId xmlns:a16="http://schemas.microsoft.com/office/drawing/2014/main" id="{A6DCD628-9EE4-F106-5DF6-AEB7AFB135FB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5243559" y="4383174"/>
            <a:ext cx="24780" cy="1286835"/>
          </a:xfrm>
          <a:prstGeom prst="bentConnector4">
            <a:avLst>
              <a:gd name="adj1" fmla="val -922518"/>
              <a:gd name="adj2" fmla="val 99926"/>
            </a:avLst>
          </a:prstGeom>
          <a:ln w="2857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2" name="Прямоугольник 211">
            <a:extLst>
              <a:ext uri="{FF2B5EF4-FFF2-40B4-BE49-F238E27FC236}">
                <a16:creationId xmlns:a16="http://schemas.microsoft.com/office/drawing/2014/main" id="{7EE62AF6-4D34-945E-B4F9-B39DC7F52C60}"/>
              </a:ext>
            </a:extLst>
          </p:cNvPr>
          <p:cNvSpPr/>
          <p:nvPr/>
        </p:nvSpPr>
        <p:spPr>
          <a:xfrm>
            <a:off x="8115392" y="4617741"/>
            <a:ext cx="1378539" cy="83099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con. (JTAG)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" name="Прямоугольник 212">
            <a:extLst>
              <a:ext uri="{FF2B5EF4-FFF2-40B4-BE49-F238E27FC236}">
                <a16:creationId xmlns:a16="http://schemas.microsoft.com/office/drawing/2014/main" id="{999ECD58-F3AE-A5B3-9124-5B0135D85B78}"/>
              </a:ext>
            </a:extLst>
          </p:cNvPr>
          <p:cNvSpPr/>
          <p:nvPr/>
        </p:nvSpPr>
        <p:spPr>
          <a:xfrm>
            <a:off x="5268339" y="5105381"/>
            <a:ext cx="2007359" cy="1107996"/>
          </a:xfrm>
          <a:prstGeom prst="rect">
            <a:avLst/>
          </a:prstGeom>
          <a:solidFill>
            <a:schemeClr val="tx1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0655C4A1-E4CE-3DBB-5FFC-32D5801FDEAF}"/>
              </a:ext>
            </a:extLst>
          </p:cNvPr>
          <p:cNvSpPr txBox="1"/>
          <p:nvPr/>
        </p:nvSpPr>
        <p:spPr>
          <a:xfrm>
            <a:off x="5268340" y="5448738"/>
            <a:ext cx="2007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SCANSTA112</a:t>
            </a:r>
          </a:p>
        </p:txBody>
      </p:sp>
      <p:sp>
        <p:nvSpPr>
          <p:cNvPr id="215" name="Прямоугольник 214">
            <a:extLst>
              <a:ext uri="{FF2B5EF4-FFF2-40B4-BE49-F238E27FC236}">
                <a16:creationId xmlns:a16="http://schemas.microsoft.com/office/drawing/2014/main" id="{667B3A71-766D-D1FA-DBF9-3A9E2AFE333A}"/>
              </a:ext>
            </a:extLst>
          </p:cNvPr>
          <p:cNvSpPr/>
          <p:nvPr/>
        </p:nvSpPr>
        <p:spPr>
          <a:xfrm>
            <a:off x="8109794" y="5821518"/>
            <a:ext cx="1367236" cy="83099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con. (JTAG)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B0DAF513-0150-0AC5-BD1D-8D349D43F6CD}"/>
              </a:ext>
            </a:extLst>
          </p:cNvPr>
          <p:cNvSpPr txBox="1"/>
          <p:nvPr/>
        </p:nvSpPr>
        <p:spPr>
          <a:xfrm>
            <a:off x="8582036" y="5391401"/>
            <a:ext cx="826380" cy="458101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600" i="1" dirty="0"/>
          </a:p>
        </p:txBody>
      </p:sp>
      <p:sp>
        <p:nvSpPr>
          <p:cNvPr id="217" name="Прямоугольник 216">
            <a:extLst>
              <a:ext uri="{FF2B5EF4-FFF2-40B4-BE49-F238E27FC236}">
                <a16:creationId xmlns:a16="http://schemas.microsoft.com/office/drawing/2014/main" id="{E24E8BF1-1DF4-7CA3-A2E3-6180E309B7C2}"/>
              </a:ext>
            </a:extLst>
          </p:cNvPr>
          <p:cNvSpPr/>
          <p:nvPr/>
        </p:nvSpPr>
        <p:spPr>
          <a:xfrm>
            <a:off x="8491278" y="5392641"/>
            <a:ext cx="338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3D2F9A0F-0631-A64B-114E-B074938E78D3}"/>
              </a:ext>
            </a:extLst>
          </p:cNvPr>
          <p:cNvSpPr txBox="1"/>
          <p:nvPr/>
        </p:nvSpPr>
        <p:spPr>
          <a:xfrm>
            <a:off x="10959415" y="5432175"/>
            <a:ext cx="826380" cy="423477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600" i="1" dirty="0"/>
          </a:p>
        </p:txBody>
      </p:sp>
      <p:sp>
        <p:nvSpPr>
          <p:cNvPr id="219" name="Прямоугольник 218">
            <a:extLst>
              <a:ext uri="{FF2B5EF4-FFF2-40B4-BE49-F238E27FC236}">
                <a16:creationId xmlns:a16="http://schemas.microsoft.com/office/drawing/2014/main" id="{5D79A0ED-EAB0-3438-2FD9-7CFB9D0BE042}"/>
              </a:ext>
            </a:extLst>
          </p:cNvPr>
          <p:cNvSpPr/>
          <p:nvPr/>
        </p:nvSpPr>
        <p:spPr>
          <a:xfrm>
            <a:off x="10912212" y="5393987"/>
            <a:ext cx="338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1" name="Соединитель: уступ 220">
            <a:extLst>
              <a:ext uri="{FF2B5EF4-FFF2-40B4-BE49-F238E27FC236}">
                <a16:creationId xmlns:a16="http://schemas.microsoft.com/office/drawing/2014/main" id="{71C84F88-7296-513A-27CE-5144723EAA64}"/>
              </a:ext>
            </a:extLst>
          </p:cNvPr>
          <p:cNvCxnSpPr>
            <a:cxnSpLocks/>
            <a:stCxn id="215" idx="1"/>
          </p:cNvCxnSpPr>
          <p:nvPr/>
        </p:nvCxnSpPr>
        <p:spPr>
          <a:xfrm rot="10800000">
            <a:off x="7264696" y="5826977"/>
            <a:ext cx="845098" cy="410041"/>
          </a:xfrm>
          <a:prstGeom prst="bentConnector3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2" name="TextBox 221">
            <a:extLst>
              <a:ext uri="{FF2B5EF4-FFF2-40B4-BE49-F238E27FC236}">
                <a16:creationId xmlns:a16="http://schemas.microsoft.com/office/drawing/2014/main" id="{5E34CA2F-EF80-8819-DFD9-485B2C63CC1A}"/>
              </a:ext>
            </a:extLst>
          </p:cNvPr>
          <p:cNvSpPr txBox="1"/>
          <p:nvPr/>
        </p:nvSpPr>
        <p:spPr>
          <a:xfrm>
            <a:off x="7219677" y="4612120"/>
            <a:ext cx="890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endParaRPr lang="ru-RU" sz="2400" i="1" dirty="0"/>
          </a:p>
        </p:txBody>
      </p:sp>
      <p:cxnSp>
        <p:nvCxnSpPr>
          <p:cNvPr id="223" name="Прямая со стрелкой 222">
            <a:extLst>
              <a:ext uri="{FF2B5EF4-FFF2-40B4-BE49-F238E27FC236}">
                <a16:creationId xmlns:a16="http://schemas.microsoft.com/office/drawing/2014/main" id="{B33DF0C5-912A-B250-1F1D-9BFA93120B89}"/>
              </a:ext>
            </a:extLst>
          </p:cNvPr>
          <p:cNvCxnSpPr>
            <a:cxnSpLocks/>
            <a:stCxn id="224" idx="1"/>
            <a:endCxn id="212" idx="3"/>
          </p:cNvCxnSpPr>
          <p:nvPr/>
        </p:nvCxnSpPr>
        <p:spPr>
          <a:xfrm flipH="1" flipV="1">
            <a:off x="9493931" y="5033240"/>
            <a:ext cx="1108958" cy="14498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Прямоугольник 223">
            <a:extLst>
              <a:ext uri="{FF2B5EF4-FFF2-40B4-BE49-F238E27FC236}">
                <a16:creationId xmlns:a16="http://schemas.microsoft.com/office/drawing/2014/main" id="{CC2F71E1-9D36-E27C-0154-950FF66939B0}"/>
              </a:ext>
            </a:extLst>
          </p:cNvPr>
          <p:cNvSpPr/>
          <p:nvPr/>
        </p:nvSpPr>
        <p:spPr>
          <a:xfrm>
            <a:off x="10602889" y="4816905"/>
            <a:ext cx="1247975" cy="46166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FEC_61</a:t>
            </a:r>
            <a:endParaRPr lang="ru-RU" sz="2400" dirty="0"/>
          </a:p>
        </p:txBody>
      </p:sp>
      <p:sp>
        <p:nvSpPr>
          <p:cNvPr id="225" name="Прямоугольник 224">
            <a:extLst>
              <a:ext uri="{FF2B5EF4-FFF2-40B4-BE49-F238E27FC236}">
                <a16:creationId xmlns:a16="http://schemas.microsoft.com/office/drawing/2014/main" id="{10DAEF0A-E996-48A3-C011-1F8823367572}"/>
              </a:ext>
            </a:extLst>
          </p:cNvPr>
          <p:cNvSpPr/>
          <p:nvPr/>
        </p:nvSpPr>
        <p:spPr>
          <a:xfrm>
            <a:off x="10599915" y="6017898"/>
            <a:ext cx="1247975" cy="46166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RCU-64</a:t>
            </a:r>
          </a:p>
        </p:txBody>
      </p:sp>
      <p:cxnSp>
        <p:nvCxnSpPr>
          <p:cNvPr id="226" name="Соединитель: уступ 225">
            <a:extLst>
              <a:ext uri="{FF2B5EF4-FFF2-40B4-BE49-F238E27FC236}">
                <a16:creationId xmlns:a16="http://schemas.microsoft.com/office/drawing/2014/main" id="{B4AA2D6D-BD05-3DEC-6BEF-189791CECDDF}"/>
              </a:ext>
            </a:extLst>
          </p:cNvPr>
          <p:cNvCxnSpPr>
            <a:cxnSpLocks/>
            <a:stCxn id="212" idx="1"/>
          </p:cNvCxnSpPr>
          <p:nvPr/>
        </p:nvCxnSpPr>
        <p:spPr>
          <a:xfrm rot="10800000" flipV="1">
            <a:off x="7264696" y="5033240"/>
            <a:ext cx="850697" cy="450006"/>
          </a:xfrm>
          <a:prstGeom prst="bentConnector3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7" name="Прямая со стрелкой 226">
            <a:extLst>
              <a:ext uri="{FF2B5EF4-FFF2-40B4-BE49-F238E27FC236}">
                <a16:creationId xmlns:a16="http://schemas.microsoft.com/office/drawing/2014/main" id="{7837E9BE-28FD-7A99-4606-D6773459E004}"/>
              </a:ext>
            </a:extLst>
          </p:cNvPr>
          <p:cNvCxnSpPr>
            <a:cxnSpLocks/>
            <a:stCxn id="225" idx="1"/>
            <a:endCxn id="215" idx="3"/>
          </p:cNvCxnSpPr>
          <p:nvPr/>
        </p:nvCxnSpPr>
        <p:spPr>
          <a:xfrm flipH="1" flipV="1">
            <a:off x="9477030" y="6237017"/>
            <a:ext cx="1122885" cy="11714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TextBox 227">
            <a:extLst>
              <a:ext uri="{FF2B5EF4-FFF2-40B4-BE49-F238E27FC236}">
                <a16:creationId xmlns:a16="http://schemas.microsoft.com/office/drawing/2014/main" id="{5196EA9E-244D-FAB0-F28A-805058716E94}"/>
              </a:ext>
            </a:extLst>
          </p:cNvPr>
          <p:cNvSpPr txBox="1"/>
          <p:nvPr/>
        </p:nvSpPr>
        <p:spPr>
          <a:xfrm>
            <a:off x="7219677" y="6230979"/>
            <a:ext cx="895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endParaRPr lang="ru-RU" sz="2400" i="1" dirty="0"/>
          </a:p>
        </p:txBody>
      </p:sp>
      <p:sp>
        <p:nvSpPr>
          <p:cNvPr id="230" name="Прямоугольник 229">
            <a:extLst>
              <a:ext uri="{FF2B5EF4-FFF2-40B4-BE49-F238E27FC236}">
                <a16:creationId xmlns:a16="http://schemas.microsoft.com/office/drawing/2014/main" id="{7C4ED3D1-4845-BE62-3333-F355A7F2478A}"/>
              </a:ext>
            </a:extLst>
          </p:cNvPr>
          <p:cNvSpPr/>
          <p:nvPr/>
        </p:nvSpPr>
        <p:spPr>
          <a:xfrm>
            <a:off x="468152" y="4516015"/>
            <a:ext cx="2357359" cy="70788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Remote access unit 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each ROC</a:t>
            </a:r>
          </a:p>
        </p:txBody>
      </p:sp>
      <p:cxnSp>
        <p:nvCxnSpPr>
          <p:cNvPr id="248" name="Прямая со стрелкой 247">
            <a:extLst>
              <a:ext uri="{FF2B5EF4-FFF2-40B4-BE49-F238E27FC236}">
                <a16:creationId xmlns:a16="http://schemas.microsoft.com/office/drawing/2014/main" id="{D8CC9F00-317A-0498-62CC-F156F8B390BF}"/>
              </a:ext>
            </a:extLst>
          </p:cNvPr>
          <p:cNvCxnSpPr>
            <a:cxnSpLocks/>
            <a:stCxn id="230" idx="3"/>
          </p:cNvCxnSpPr>
          <p:nvPr/>
        </p:nvCxnSpPr>
        <p:spPr>
          <a:xfrm flipV="1">
            <a:off x="2825511" y="4632741"/>
            <a:ext cx="1033720" cy="23721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28C17F7-4377-76A5-01E7-F1BA780E07B5}"/>
              </a:ext>
            </a:extLst>
          </p:cNvPr>
          <p:cNvSpPr txBox="1"/>
          <p:nvPr/>
        </p:nvSpPr>
        <p:spPr>
          <a:xfrm>
            <a:off x="9644455" y="2113269"/>
            <a:ext cx="9014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 via LVDS</a:t>
            </a:r>
            <a:endParaRPr lang="ru-RU" sz="2400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3365FB-D7C7-C36C-B266-DCE8D1515BD5}"/>
              </a:ext>
            </a:extLst>
          </p:cNvPr>
          <p:cNvSpPr txBox="1"/>
          <p:nvPr/>
        </p:nvSpPr>
        <p:spPr>
          <a:xfrm>
            <a:off x="9644455" y="5010014"/>
            <a:ext cx="9531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 via LVDS</a:t>
            </a:r>
            <a:endParaRPr lang="ru-RU" sz="2400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5352D5-E40B-3774-E14B-B4912C86A610}"/>
              </a:ext>
            </a:extLst>
          </p:cNvPr>
          <p:cNvSpPr txBox="1"/>
          <p:nvPr/>
        </p:nvSpPr>
        <p:spPr>
          <a:xfrm>
            <a:off x="732244" y="5800833"/>
            <a:ext cx="1822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Inside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 magnet</a:t>
            </a:r>
            <a:endParaRPr lang="ru-RU" sz="2400" dirty="0"/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3D150F8D-D5E4-4FCB-8242-ABF0C3278EC2}"/>
              </a:ext>
            </a:extLst>
          </p:cNvPr>
          <p:cNvCxnSpPr>
            <a:cxnSpLocks/>
            <a:stCxn id="28" idx="1"/>
            <a:endCxn id="34" idx="3"/>
          </p:cNvCxnSpPr>
          <p:nvPr/>
        </p:nvCxnSpPr>
        <p:spPr>
          <a:xfrm flipH="1" flipV="1">
            <a:off x="2199835" y="2776534"/>
            <a:ext cx="1367224" cy="1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42" grpId="0"/>
      <p:bldP spid="143" grpId="0"/>
      <p:bldP spid="212" grpId="0" animBg="1"/>
      <p:bldP spid="213" grpId="0" animBg="1"/>
      <p:bldP spid="214" grpId="0"/>
      <p:bldP spid="215" grpId="0" animBg="1"/>
      <p:bldP spid="216" grpId="0"/>
      <p:bldP spid="217" grpId="0"/>
      <p:bldP spid="218" grpId="0"/>
      <p:bldP spid="219" grpId="0"/>
      <p:bldP spid="222" grpId="0"/>
      <p:bldP spid="224" grpId="0" animBg="1"/>
      <p:bldP spid="225" grpId="0" animBg="1"/>
      <p:bldP spid="228" grpId="0"/>
      <p:bldP spid="230" grpId="0" animBg="1"/>
      <p:bldP spid="17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4F7CDF9-360A-4859-AD75-36B82F871C2A}"/>
              </a:ext>
            </a:extLst>
          </p:cNvPr>
          <p:cNvSpPr txBox="1"/>
          <p:nvPr/>
        </p:nvSpPr>
        <p:spPr>
          <a:xfrm>
            <a:off x="279540" y="6270560"/>
            <a:ext cx="6286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setup for synchronization prototype unit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C2B932C-4995-4272-AF60-7CB57A085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08" t="9381" r="16268" b="7316"/>
          <a:stretch/>
        </p:blipFill>
        <p:spPr>
          <a:xfrm>
            <a:off x="109639" y="2175305"/>
            <a:ext cx="6397906" cy="396948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570BA36-A110-45D2-92D7-5418E17A803D}"/>
              </a:ext>
            </a:extLst>
          </p:cNvPr>
          <p:cNvSpPr/>
          <p:nvPr/>
        </p:nvSpPr>
        <p:spPr>
          <a:xfrm>
            <a:off x="279540" y="1370826"/>
            <a:ext cx="2486025" cy="9541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Readout and Control Unit-64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6EFD3E4D-896E-4E21-91E8-ECD44C76240B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1081454" y="2324933"/>
            <a:ext cx="441099" cy="9106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0C0192E-37B0-4E65-A6DF-F55F3F68CF1E}"/>
              </a:ext>
            </a:extLst>
          </p:cNvPr>
          <p:cNvSpPr/>
          <p:nvPr/>
        </p:nvSpPr>
        <p:spPr>
          <a:xfrm>
            <a:off x="3741746" y="1385785"/>
            <a:ext cx="2601905" cy="52322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 prototype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CEBEEA8-BC64-49B9-AB16-1F18DC59B234}"/>
              </a:ext>
            </a:extLst>
          </p:cNvPr>
          <p:cNvSpPr/>
          <p:nvPr/>
        </p:nvSpPr>
        <p:spPr>
          <a:xfrm>
            <a:off x="3854037" y="3057731"/>
            <a:ext cx="2489614" cy="2244743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Номер слайда 3">
            <a:extLst>
              <a:ext uri="{FF2B5EF4-FFF2-40B4-BE49-F238E27FC236}">
                <a16:creationId xmlns:a16="http://schemas.microsoft.com/office/drawing/2014/main" id="{EE94E0C8-E0D5-444E-AFBA-42C4AAA4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6</a:t>
            </a:fld>
            <a:endParaRPr lang="en-US" sz="2400" dirty="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23E5C4F-7294-4252-89EC-C7BC33E8A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8573A9-7E8E-3786-3A5E-12EBFDAB761E}"/>
              </a:ext>
            </a:extLst>
          </p:cNvPr>
          <p:cNvSpPr/>
          <p:nvPr/>
        </p:nvSpPr>
        <p:spPr>
          <a:xfrm>
            <a:off x="332717" y="2822331"/>
            <a:ext cx="2489614" cy="2325398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A49CDD39-2251-5DCD-3A57-8975B3CE5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5930" y="1385786"/>
            <a:ext cx="5528897" cy="52413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synchronization prototype unit fanout transceiver reference clock to 62 FECs (1 ROC sync.)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Synchronization unit of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will fanout 5 external signals to FECs:</a:t>
            </a:r>
          </a:p>
          <a:p>
            <a:pPr lvl="1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reference clocks;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trigger;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Reset.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796640A5-1CFA-4084-90FE-51027E1296BC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5042699" y="1909005"/>
            <a:ext cx="364570" cy="114872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D4B491DC-2BC7-D17E-7996-32A7D7822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92" y="230833"/>
            <a:ext cx="9008408" cy="1013767"/>
          </a:xfrm>
        </p:spPr>
        <p:txBody>
          <a:bodyPr/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Prototype of functional unit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85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3" grpId="0" animBg="1"/>
      <p:bldP spid="4" grpId="0" animBg="1"/>
      <p:bldP spid="1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1CD2D2D9-22B9-41C9-BF64-0804C575B735}"/>
              </a:ext>
            </a:extLst>
          </p:cNvPr>
          <p:cNvSpPr/>
          <p:nvPr/>
        </p:nvSpPr>
        <p:spPr>
          <a:xfrm>
            <a:off x="4055192" y="2136358"/>
            <a:ext cx="5645814" cy="34209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6" name="Прямоугольник 265">
            <a:extLst>
              <a:ext uri="{FF2B5EF4-FFF2-40B4-BE49-F238E27FC236}">
                <a16:creationId xmlns:a16="http://schemas.microsoft.com/office/drawing/2014/main" id="{C054C9E9-C4E9-4180-A18D-137A09710003}"/>
              </a:ext>
            </a:extLst>
          </p:cNvPr>
          <p:cNvSpPr/>
          <p:nvPr/>
        </p:nvSpPr>
        <p:spPr>
          <a:xfrm>
            <a:off x="4175932" y="2003380"/>
            <a:ext cx="5645814" cy="34209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9" name="Прямоугольник 258">
            <a:extLst>
              <a:ext uri="{FF2B5EF4-FFF2-40B4-BE49-F238E27FC236}">
                <a16:creationId xmlns:a16="http://schemas.microsoft.com/office/drawing/2014/main" id="{3E72FB2D-3312-407C-8661-E1CA3842B744}"/>
              </a:ext>
            </a:extLst>
          </p:cNvPr>
          <p:cNvSpPr/>
          <p:nvPr/>
        </p:nvSpPr>
        <p:spPr>
          <a:xfrm>
            <a:off x="4301994" y="1890275"/>
            <a:ext cx="5645814" cy="34209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8" name="Прямоугольник 257">
            <a:extLst>
              <a:ext uri="{FF2B5EF4-FFF2-40B4-BE49-F238E27FC236}">
                <a16:creationId xmlns:a16="http://schemas.microsoft.com/office/drawing/2014/main" id="{62F8B78C-893A-4BA4-9AED-DFB0EC4307D0}"/>
              </a:ext>
            </a:extLst>
          </p:cNvPr>
          <p:cNvSpPr/>
          <p:nvPr/>
        </p:nvSpPr>
        <p:spPr>
          <a:xfrm>
            <a:off x="4424792" y="1755671"/>
            <a:ext cx="5645814" cy="34209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4D286E9-D692-4188-B74D-AD3B1FCA5791}"/>
              </a:ext>
            </a:extLst>
          </p:cNvPr>
          <p:cNvSpPr/>
          <p:nvPr/>
        </p:nvSpPr>
        <p:spPr>
          <a:xfrm>
            <a:off x="4546144" y="1611177"/>
            <a:ext cx="5645814" cy="34209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AF14EC2-69E2-40BE-9DD9-420EF772A5DB}"/>
              </a:ext>
            </a:extLst>
          </p:cNvPr>
          <p:cNvSpPr/>
          <p:nvPr/>
        </p:nvSpPr>
        <p:spPr>
          <a:xfrm>
            <a:off x="4823913" y="1681083"/>
            <a:ext cx="1197644" cy="83099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con. (LVDS)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0D91918-DDB0-426C-BF40-FFE89FA2B54D}"/>
              </a:ext>
            </a:extLst>
          </p:cNvPr>
          <p:cNvSpPr/>
          <p:nvPr/>
        </p:nvSpPr>
        <p:spPr>
          <a:xfrm>
            <a:off x="2458129" y="1872203"/>
            <a:ext cx="1245663" cy="120032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RCU-64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C46C4B8E-1329-41DB-995D-E69DC9D15393}"/>
              </a:ext>
            </a:extLst>
          </p:cNvPr>
          <p:cNvCxnSpPr>
            <a:cxnSpLocks/>
            <a:stCxn id="69" idx="0"/>
            <a:endCxn id="28" idx="2"/>
          </p:cNvCxnSpPr>
          <p:nvPr/>
        </p:nvCxnSpPr>
        <p:spPr>
          <a:xfrm flipH="1" flipV="1">
            <a:off x="5422735" y="2512080"/>
            <a:ext cx="2295" cy="468433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5D1D7791-7247-4A72-BD7F-1621C332890D}"/>
              </a:ext>
            </a:extLst>
          </p:cNvPr>
          <p:cNvSpPr txBox="1"/>
          <p:nvPr/>
        </p:nvSpPr>
        <p:spPr>
          <a:xfrm>
            <a:off x="7789111" y="3166211"/>
            <a:ext cx="1040221" cy="419282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4800" i="1" dirty="0"/>
          </a:p>
        </p:txBody>
      </p: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id="{E17077C7-8E71-4839-920B-CE559D0F8FCF}"/>
              </a:ext>
            </a:extLst>
          </p:cNvPr>
          <p:cNvSpPr/>
          <p:nvPr/>
        </p:nvSpPr>
        <p:spPr>
          <a:xfrm>
            <a:off x="7661455" y="3083464"/>
            <a:ext cx="3556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AA9C8ADE-B5F8-44C4-BFE9-A5546C4ED882}"/>
              </a:ext>
            </a:extLst>
          </p:cNvPr>
          <p:cNvSpPr/>
          <p:nvPr/>
        </p:nvSpPr>
        <p:spPr>
          <a:xfrm>
            <a:off x="4762161" y="2980513"/>
            <a:ext cx="1325737" cy="830997"/>
          </a:xfrm>
          <a:prstGeom prst="rect">
            <a:avLst/>
          </a:prstGeom>
          <a:solidFill>
            <a:schemeClr val="tx1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vert="horz" wrap="square" anchor="t" anchorCtr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ZL40226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FFF52829-89E7-4940-9F05-03E8712CCD86}"/>
              </a:ext>
            </a:extLst>
          </p:cNvPr>
          <p:cNvSpPr/>
          <p:nvPr/>
        </p:nvSpPr>
        <p:spPr>
          <a:xfrm>
            <a:off x="6680547" y="1912968"/>
            <a:ext cx="1318079" cy="1015663"/>
          </a:xfrm>
          <a:prstGeom prst="rect">
            <a:avLst/>
          </a:prstGeom>
          <a:solidFill>
            <a:schemeClr val="tx1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vert="horz" wrap="square" anchor="t" anchorCtr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ZL40226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8" name="Прямая со стрелкой 87">
            <a:extLst>
              <a:ext uri="{FF2B5EF4-FFF2-40B4-BE49-F238E27FC236}">
                <a16:creationId xmlns:a16="http://schemas.microsoft.com/office/drawing/2014/main" id="{73A569CF-91B4-4F99-9ECB-9D667E4848FB}"/>
              </a:ext>
            </a:extLst>
          </p:cNvPr>
          <p:cNvCxnSpPr>
            <a:cxnSpLocks/>
            <a:stCxn id="126" idx="1"/>
            <a:endCxn id="72" idx="3"/>
          </p:cNvCxnSpPr>
          <p:nvPr/>
        </p:nvCxnSpPr>
        <p:spPr>
          <a:xfrm flipH="1" flipV="1">
            <a:off x="7998626" y="2420800"/>
            <a:ext cx="783507" cy="1761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Прямоугольник 215">
            <a:extLst>
              <a:ext uri="{FF2B5EF4-FFF2-40B4-BE49-F238E27FC236}">
                <a16:creationId xmlns:a16="http://schemas.microsoft.com/office/drawing/2014/main" id="{67513357-9DC4-478D-ACAF-A3377F164B33}"/>
              </a:ext>
            </a:extLst>
          </p:cNvPr>
          <p:cNvSpPr/>
          <p:nvPr/>
        </p:nvSpPr>
        <p:spPr>
          <a:xfrm>
            <a:off x="6692979" y="3868434"/>
            <a:ext cx="1318079" cy="1015663"/>
          </a:xfrm>
          <a:prstGeom prst="rect">
            <a:avLst/>
          </a:prstGeom>
          <a:solidFill>
            <a:schemeClr val="tx1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vert="horz" wrap="square" anchor="t" anchorCtr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ZL40226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7" name="Прямая со стрелкой 216">
            <a:extLst>
              <a:ext uri="{FF2B5EF4-FFF2-40B4-BE49-F238E27FC236}">
                <a16:creationId xmlns:a16="http://schemas.microsoft.com/office/drawing/2014/main" id="{B89BF4B0-F8F6-447A-8AA6-B7E1384FB8BF}"/>
              </a:ext>
            </a:extLst>
          </p:cNvPr>
          <p:cNvCxnSpPr>
            <a:cxnSpLocks/>
            <a:stCxn id="70" idx="1"/>
            <a:endCxn id="216" idx="3"/>
          </p:cNvCxnSpPr>
          <p:nvPr/>
        </p:nvCxnSpPr>
        <p:spPr>
          <a:xfrm flipH="1">
            <a:off x="8011058" y="4372559"/>
            <a:ext cx="789739" cy="3707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Прямая со стрелкой 223">
            <a:extLst>
              <a:ext uri="{FF2B5EF4-FFF2-40B4-BE49-F238E27FC236}">
                <a16:creationId xmlns:a16="http://schemas.microsoft.com/office/drawing/2014/main" id="{840821AE-1F40-410D-81CF-2F550AF0F0EA}"/>
              </a:ext>
            </a:extLst>
          </p:cNvPr>
          <p:cNvCxnSpPr>
            <a:cxnSpLocks/>
            <a:stCxn id="31" idx="1"/>
            <a:endCxn id="69" idx="3"/>
          </p:cNvCxnSpPr>
          <p:nvPr/>
        </p:nvCxnSpPr>
        <p:spPr>
          <a:xfrm flipH="1">
            <a:off x="6087898" y="3394882"/>
            <a:ext cx="599180" cy="1130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>
            <a:extLst>
              <a:ext uri="{FF2B5EF4-FFF2-40B4-BE49-F238E27FC236}">
                <a16:creationId xmlns:a16="http://schemas.microsoft.com/office/drawing/2014/main" id="{69BE604C-8597-4933-A623-C251C55C2950}"/>
              </a:ext>
            </a:extLst>
          </p:cNvPr>
          <p:cNvSpPr txBox="1"/>
          <p:nvPr/>
        </p:nvSpPr>
        <p:spPr>
          <a:xfrm>
            <a:off x="5420044" y="2493810"/>
            <a:ext cx="958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  <a:endParaRPr lang="ru-RU" sz="2400" i="1" dirty="0"/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F54AFC4E-CFC4-484B-A9DC-E53E450092CE}"/>
              </a:ext>
            </a:extLst>
          </p:cNvPr>
          <p:cNvSpPr txBox="1"/>
          <p:nvPr/>
        </p:nvSpPr>
        <p:spPr>
          <a:xfrm>
            <a:off x="5437003" y="3831842"/>
            <a:ext cx="945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  <a:endParaRPr lang="ru-RU" sz="2400" i="1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6BEABC5-33F3-4E2B-B5A8-E218828575B6}"/>
              </a:ext>
            </a:extLst>
          </p:cNvPr>
          <p:cNvSpPr/>
          <p:nvPr/>
        </p:nvSpPr>
        <p:spPr>
          <a:xfrm>
            <a:off x="8800797" y="3876269"/>
            <a:ext cx="1331678" cy="992579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con. (LVDS)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53F49154-369E-4C73-A9C3-71664067C808}"/>
              </a:ext>
            </a:extLst>
          </p:cNvPr>
          <p:cNvSpPr/>
          <p:nvPr/>
        </p:nvSpPr>
        <p:spPr>
          <a:xfrm>
            <a:off x="10854373" y="3813924"/>
            <a:ext cx="1037546" cy="40011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FEC_57</a:t>
            </a:r>
            <a:endParaRPr lang="ru-RU" sz="2000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2D7D7CA-2424-4367-9EF9-04B417823146}"/>
              </a:ext>
            </a:extLst>
          </p:cNvPr>
          <p:cNvSpPr/>
          <p:nvPr/>
        </p:nvSpPr>
        <p:spPr>
          <a:xfrm>
            <a:off x="10859397" y="4589786"/>
            <a:ext cx="1037546" cy="40011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FEC_64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D1BAF9A-66C5-4F1B-ADA4-49FD3CD6B5B3}"/>
              </a:ext>
            </a:extLst>
          </p:cNvPr>
          <p:cNvSpPr txBox="1"/>
          <p:nvPr/>
        </p:nvSpPr>
        <p:spPr>
          <a:xfrm>
            <a:off x="11108641" y="4204897"/>
            <a:ext cx="826380" cy="385648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600" i="1" dirty="0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7BFA1D61-1750-4A1D-8375-B137FDCE31A1}"/>
              </a:ext>
            </a:extLst>
          </p:cNvPr>
          <p:cNvSpPr/>
          <p:nvPr/>
        </p:nvSpPr>
        <p:spPr>
          <a:xfrm>
            <a:off x="11057424" y="4139374"/>
            <a:ext cx="338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61A4F4C8-6C1B-4780-9C4E-4764596610FB}"/>
              </a:ext>
            </a:extLst>
          </p:cNvPr>
          <p:cNvCxnSpPr>
            <a:cxnSpLocks/>
          </p:cNvCxnSpPr>
          <p:nvPr/>
        </p:nvCxnSpPr>
        <p:spPr>
          <a:xfrm flipH="1">
            <a:off x="10128290" y="4043714"/>
            <a:ext cx="724025" cy="0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EE4B1740-B9D0-450C-99E1-00D5B712343D}"/>
              </a:ext>
            </a:extLst>
          </p:cNvPr>
          <p:cNvCxnSpPr>
            <a:cxnSpLocks/>
          </p:cNvCxnSpPr>
          <p:nvPr/>
        </p:nvCxnSpPr>
        <p:spPr>
          <a:xfrm flipH="1">
            <a:off x="10128290" y="4732744"/>
            <a:ext cx="728470" cy="0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15C84339-87FF-45F2-9F35-FD220D5CEC7C}"/>
              </a:ext>
            </a:extLst>
          </p:cNvPr>
          <p:cNvSpPr txBox="1"/>
          <p:nvPr/>
        </p:nvSpPr>
        <p:spPr>
          <a:xfrm>
            <a:off x="1817002" y="3498493"/>
            <a:ext cx="10923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 links</a:t>
            </a:r>
            <a:endParaRPr lang="ru-RU" sz="2400" dirty="0"/>
          </a:p>
        </p:txBody>
      </p: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4CF8D92C-02BA-42BC-AF6A-1C6D673A9169}"/>
              </a:ext>
            </a:extLst>
          </p:cNvPr>
          <p:cNvSpPr/>
          <p:nvPr/>
        </p:nvSpPr>
        <p:spPr>
          <a:xfrm>
            <a:off x="4545532" y="1611176"/>
            <a:ext cx="7448169" cy="3449835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808B9C2F-A576-CB81-6CEA-4613061EC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7</a:t>
            </a:fld>
            <a:endParaRPr lang="en-US" sz="24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CC94165-EA96-664D-43C7-FDBF9E384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EF0EAF9-922C-4C61-CCD1-2063FB72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17" y="116600"/>
            <a:ext cx="9012033" cy="1455253"/>
          </a:xfrm>
        </p:spPr>
        <p:txBody>
          <a:bodyPr/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diagram of synchronization unit for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ontrol &amp; Synchronization Syste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9" name="Соединитель: уступ 88">
            <a:extLst>
              <a:ext uri="{FF2B5EF4-FFF2-40B4-BE49-F238E27FC236}">
                <a16:creationId xmlns:a16="http://schemas.microsoft.com/office/drawing/2014/main" id="{0219D0E0-7CB7-4B9E-8028-5F0AF3D38550}"/>
              </a:ext>
            </a:extLst>
          </p:cNvPr>
          <p:cNvCxnSpPr>
            <a:cxnSpLocks/>
            <a:stCxn id="72" idx="1"/>
          </p:cNvCxnSpPr>
          <p:nvPr/>
        </p:nvCxnSpPr>
        <p:spPr>
          <a:xfrm rot="10800000" flipV="1">
            <a:off x="6098089" y="2420799"/>
            <a:ext cx="582458" cy="566325"/>
          </a:xfrm>
          <a:prstGeom prst="bentConnector3">
            <a:avLst>
              <a:gd name="adj1" fmla="val 50000"/>
            </a:avLst>
          </a:prstGeom>
          <a:ln w="28575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Соединитель: уступ 119">
            <a:extLst>
              <a:ext uri="{FF2B5EF4-FFF2-40B4-BE49-F238E27FC236}">
                <a16:creationId xmlns:a16="http://schemas.microsoft.com/office/drawing/2014/main" id="{86858514-9BBD-4C54-B580-8CEDE03203A8}"/>
              </a:ext>
            </a:extLst>
          </p:cNvPr>
          <p:cNvCxnSpPr>
            <a:cxnSpLocks/>
            <a:stCxn id="216" idx="1"/>
          </p:cNvCxnSpPr>
          <p:nvPr/>
        </p:nvCxnSpPr>
        <p:spPr>
          <a:xfrm rot="10800000">
            <a:off x="6097361" y="3808228"/>
            <a:ext cx="595618" cy="568038"/>
          </a:xfrm>
          <a:prstGeom prst="bentConnector3">
            <a:avLst>
              <a:gd name="adj1" fmla="val 50000"/>
            </a:avLst>
          </a:prstGeom>
          <a:ln w="28575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7CD1B03F-F347-4342-B88E-D2FB0082EEAE}"/>
              </a:ext>
            </a:extLst>
          </p:cNvPr>
          <p:cNvSpPr/>
          <p:nvPr/>
        </p:nvSpPr>
        <p:spPr>
          <a:xfrm>
            <a:off x="8782133" y="1926271"/>
            <a:ext cx="1331678" cy="992579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con. (LVDS)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E11E142C-1D16-43BC-B132-FDB6B5241681}"/>
              </a:ext>
            </a:extLst>
          </p:cNvPr>
          <p:cNvSpPr/>
          <p:nvPr/>
        </p:nvSpPr>
        <p:spPr>
          <a:xfrm>
            <a:off x="10846897" y="1811272"/>
            <a:ext cx="1037546" cy="40011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FEC_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dirty="0"/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462204DA-4BD2-4621-80F8-C66C41CAF370}"/>
              </a:ext>
            </a:extLst>
          </p:cNvPr>
          <p:cNvSpPr/>
          <p:nvPr/>
        </p:nvSpPr>
        <p:spPr>
          <a:xfrm>
            <a:off x="10851921" y="2587134"/>
            <a:ext cx="1037546" cy="40011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FEC_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60811F2-6F6A-470B-99B2-BB08A5E73241}"/>
              </a:ext>
            </a:extLst>
          </p:cNvPr>
          <p:cNvSpPr txBox="1"/>
          <p:nvPr/>
        </p:nvSpPr>
        <p:spPr>
          <a:xfrm>
            <a:off x="11101165" y="2202245"/>
            <a:ext cx="826380" cy="385648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600" i="1" dirty="0"/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5E65BBF2-BB76-4BA9-942A-725EB3EC7545}"/>
              </a:ext>
            </a:extLst>
          </p:cNvPr>
          <p:cNvSpPr/>
          <p:nvPr/>
        </p:nvSpPr>
        <p:spPr>
          <a:xfrm>
            <a:off x="11049948" y="2136722"/>
            <a:ext cx="338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1" name="Прямая со стрелкой 140">
            <a:extLst>
              <a:ext uri="{FF2B5EF4-FFF2-40B4-BE49-F238E27FC236}">
                <a16:creationId xmlns:a16="http://schemas.microsoft.com/office/drawing/2014/main" id="{AC67EB03-90F5-4A49-857E-8C4F473DBECD}"/>
              </a:ext>
            </a:extLst>
          </p:cNvPr>
          <p:cNvCxnSpPr>
            <a:cxnSpLocks/>
          </p:cNvCxnSpPr>
          <p:nvPr/>
        </p:nvCxnSpPr>
        <p:spPr>
          <a:xfrm flipH="1">
            <a:off x="10120814" y="2041062"/>
            <a:ext cx="724025" cy="0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 стрелкой 143">
            <a:extLst>
              <a:ext uri="{FF2B5EF4-FFF2-40B4-BE49-F238E27FC236}">
                <a16:creationId xmlns:a16="http://schemas.microsoft.com/office/drawing/2014/main" id="{ACC981EA-7778-4456-B232-BFD9617EEDBE}"/>
              </a:ext>
            </a:extLst>
          </p:cNvPr>
          <p:cNvCxnSpPr>
            <a:cxnSpLocks/>
          </p:cNvCxnSpPr>
          <p:nvPr/>
        </p:nvCxnSpPr>
        <p:spPr>
          <a:xfrm flipH="1">
            <a:off x="10120814" y="2730092"/>
            <a:ext cx="728470" cy="0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A6E1F062-2785-42F1-BFFD-E6F3CBE6435B}"/>
              </a:ext>
            </a:extLst>
          </p:cNvPr>
          <p:cNvSpPr txBox="1"/>
          <p:nvPr/>
        </p:nvSpPr>
        <p:spPr>
          <a:xfrm>
            <a:off x="7910803" y="1941732"/>
            <a:ext cx="934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041BBA8-8DD6-4604-9D2A-E39648BC1F1D}"/>
              </a:ext>
            </a:extLst>
          </p:cNvPr>
          <p:cNvSpPr txBox="1"/>
          <p:nvPr/>
        </p:nvSpPr>
        <p:spPr>
          <a:xfrm>
            <a:off x="10114372" y="2163194"/>
            <a:ext cx="939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4DEDF549-BCCE-458C-AC49-F4333D890D7D}"/>
              </a:ext>
            </a:extLst>
          </p:cNvPr>
          <p:cNvSpPr txBox="1"/>
          <p:nvPr/>
        </p:nvSpPr>
        <p:spPr>
          <a:xfrm>
            <a:off x="10135469" y="4166888"/>
            <a:ext cx="939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</a:p>
        </p:txBody>
      </p: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93EA817A-9B01-4063-9DAB-DAAE53EB0E43}"/>
              </a:ext>
            </a:extLst>
          </p:cNvPr>
          <p:cNvSpPr/>
          <p:nvPr/>
        </p:nvSpPr>
        <p:spPr>
          <a:xfrm>
            <a:off x="9583419" y="5712166"/>
            <a:ext cx="2324938" cy="46166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 prototype</a:t>
            </a:r>
          </a:p>
        </p:txBody>
      </p:sp>
      <p:cxnSp>
        <p:nvCxnSpPr>
          <p:cNvPr id="154" name="Прямая со стрелкой 153">
            <a:extLst>
              <a:ext uri="{FF2B5EF4-FFF2-40B4-BE49-F238E27FC236}">
                <a16:creationId xmlns:a16="http://schemas.microsoft.com/office/drawing/2014/main" id="{5722CF6B-4501-41AB-B76D-81AEA1147908}"/>
              </a:ext>
            </a:extLst>
          </p:cNvPr>
          <p:cNvCxnSpPr>
            <a:cxnSpLocks/>
            <a:stCxn id="153" idx="0"/>
          </p:cNvCxnSpPr>
          <p:nvPr/>
        </p:nvCxnSpPr>
        <p:spPr>
          <a:xfrm flipH="1" flipV="1">
            <a:off x="9850933" y="4960320"/>
            <a:ext cx="894955" cy="75184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 стрелкой 154">
            <a:extLst>
              <a:ext uri="{FF2B5EF4-FFF2-40B4-BE49-F238E27FC236}">
                <a16:creationId xmlns:a16="http://schemas.microsoft.com/office/drawing/2014/main" id="{3862E986-1A5D-47FE-8394-00D9FB6A3111}"/>
              </a:ext>
            </a:extLst>
          </p:cNvPr>
          <p:cNvCxnSpPr>
            <a:cxnSpLocks/>
          </p:cNvCxnSpPr>
          <p:nvPr/>
        </p:nvCxnSpPr>
        <p:spPr>
          <a:xfrm flipH="1">
            <a:off x="3703792" y="2241536"/>
            <a:ext cx="709009" cy="0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 стрелкой 158">
            <a:extLst>
              <a:ext uri="{FF2B5EF4-FFF2-40B4-BE49-F238E27FC236}">
                <a16:creationId xmlns:a16="http://schemas.microsoft.com/office/drawing/2014/main" id="{637EC2E1-EA35-44DB-BDDE-DDA1766AB40A}"/>
              </a:ext>
            </a:extLst>
          </p:cNvPr>
          <p:cNvCxnSpPr>
            <a:cxnSpLocks/>
          </p:cNvCxnSpPr>
          <p:nvPr/>
        </p:nvCxnSpPr>
        <p:spPr>
          <a:xfrm flipH="1">
            <a:off x="3709349" y="2397529"/>
            <a:ext cx="580653" cy="0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 стрелкой 161">
            <a:extLst>
              <a:ext uri="{FF2B5EF4-FFF2-40B4-BE49-F238E27FC236}">
                <a16:creationId xmlns:a16="http://schemas.microsoft.com/office/drawing/2014/main" id="{2333F024-C7E0-4C2C-A984-7C7AA5D0E1AB}"/>
              </a:ext>
            </a:extLst>
          </p:cNvPr>
          <p:cNvCxnSpPr>
            <a:cxnSpLocks/>
          </p:cNvCxnSpPr>
          <p:nvPr/>
        </p:nvCxnSpPr>
        <p:spPr>
          <a:xfrm flipH="1">
            <a:off x="3709350" y="2549183"/>
            <a:ext cx="454590" cy="0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 стрелкой 162">
            <a:extLst>
              <a:ext uri="{FF2B5EF4-FFF2-40B4-BE49-F238E27FC236}">
                <a16:creationId xmlns:a16="http://schemas.microsoft.com/office/drawing/2014/main" id="{2D0A3966-C75D-431A-82EB-B26EBFF061BD}"/>
              </a:ext>
            </a:extLst>
          </p:cNvPr>
          <p:cNvCxnSpPr>
            <a:cxnSpLocks/>
          </p:cNvCxnSpPr>
          <p:nvPr/>
        </p:nvCxnSpPr>
        <p:spPr>
          <a:xfrm flipH="1">
            <a:off x="3703793" y="2703201"/>
            <a:ext cx="339407" cy="0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3D150F8D-D5E4-4FCB-8242-ABF0C3278EC2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3703792" y="2089669"/>
            <a:ext cx="1120121" cy="6913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Соединитель: уступ 166">
            <a:extLst>
              <a:ext uri="{FF2B5EF4-FFF2-40B4-BE49-F238E27FC236}">
                <a16:creationId xmlns:a16="http://schemas.microsoft.com/office/drawing/2014/main" id="{32582A15-979C-4A36-B396-47B4243F3469}"/>
              </a:ext>
            </a:extLst>
          </p:cNvPr>
          <p:cNvCxnSpPr>
            <a:cxnSpLocks/>
            <a:stCxn id="34" idx="2"/>
          </p:cNvCxnSpPr>
          <p:nvPr/>
        </p:nvCxnSpPr>
        <p:spPr>
          <a:xfrm rot="5400000">
            <a:off x="2082919" y="2557078"/>
            <a:ext cx="482589" cy="1513497"/>
          </a:xfrm>
          <a:prstGeom prst="bentConnector2">
            <a:avLst/>
          </a:prstGeom>
          <a:ln w="28575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ABA4288D-6230-4382-83FF-FAF096F8F58D}"/>
              </a:ext>
            </a:extLst>
          </p:cNvPr>
          <p:cNvSpPr/>
          <p:nvPr/>
        </p:nvSpPr>
        <p:spPr>
          <a:xfrm>
            <a:off x="6819851" y="5714893"/>
            <a:ext cx="2494737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Synchronization 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for each ROC</a:t>
            </a:r>
          </a:p>
        </p:txBody>
      </p:sp>
      <p:sp>
        <p:nvSpPr>
          <p:cNvPr id="178" name="Прямоугольник 177">
            <a:extLst>
              <a:ext uri="{FF2B5EF4-FFF2-40B4-BE49-F238E27FC236}">
                <a16:creationId xmlns:a16="http://schemas.microsoft.com/office/drawing/2014/main" id="{82E7D97B-DDEE-4540-98FE-CB93E03B35EB}"/>
              </a:ext>
            </a:extLst>
          </p:cNvPr>
          <p:cNvSpPr/>
          <p:nvPr/>
        </p:nvSpPr>
        <p:spPr>
          <a:xfrm>
            <a:off x="2450631" y="4740575"/>
            <a:ext cx="1258718" cy="120032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RCU-64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Прямоугольник 182">
            <a:extLst>
              <a:ext uri="{FF2B5EF4-FFF2-40B4-BE49-F238E27FC236}">
                <a16:creationId xmlns:a16="http://schemas.microsoft.com/office/drawing/2014/main" id="{2BA0421E-1333-406B-88F2-DAA9F421EDF4}"/>
              </a:ext>
            </a:extLst>
          </p:cNvPr>
          <p:cNvSpPr/>
          <p:nvPr/>
        </p:nvSpPr>
        <p:spPr>
          <a:xfrm>
            <a:off x="3005366" y="3555814"/>
            <a:ext cx="6798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4" name="Соединитель: уступ 183">
            <a:extLst>
              <a:ext uri="{FF2B5EF4-FFF2-40B4-BE49-F238E27FC236}">
                <a16:creationId xmlns:a16="http://schemas.microsoft.com/office/drawing/2014/main" id="{E80745D3-316D-4B94-B1FB-4757DB1FF57C}"/>
              </a:ext>
            </a:extLst>
          </p:cNvPr>
          <p:cNvCxnSpPr>
            <a:cxnSpLocks/>
            <a:stCxn id="178" idx="0"/>
          </p:cNvCxnSpPr>
          <p:nvPr/>
        </p:nvCxnSpPr>
        <p:spPr>
          <a:xfrm rot="16200000" flipV="1">
            <a:off x="2094304" y="3754888"/>
            <a:ext cx="469650" cy="1501723"/>
          </a:xfrm>
          <a:prstGeom prst="bentConnector2">
            <a:avLst/>
          </a:prstGeom>
          <a:ln w="28575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8255B53F-6D10-4639-98A8-8F94DF0CA71C}"/>
              </a:ext>
            </a:extLst>
          </p:cNvPr>
          <p:cNvSpPr txBox="1"/>
          <p:nvPr/>
        </p:nvSpPr>
        <p:spPr>
          <a:xfrm>
            <a:off x="3297531" y="3671772"/>
            <a:ext cx="1040221" cy="419282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4800" i="1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1016D48-FD67-5E40-8008-ED8C26237373}"/>
              </a:ext>
            </a:extLst>
          </p:cNvPr>
          <p:cNvCxnSpPr>
            <a:cxnSpLocks/>
          </p:cNvCxnSpPr>
          <p:nvPr/>
        </p:nvCxnSpPr>
        <p:spPr>
          <a:xfrm flipV="1">
            <a:off x="2981848" y="3261311"/>
            <a:ext cx="199818" cy="1368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DB2D2C9-1DDF-B401-B9B5-1A3CB60A8562}"/>
              </a:ext>
            </a:extLst>
          </p:cNvPr>
          <p:cNvSpPr txBox="1"/>
          <p:nvPr/>
        </p:nvSpPr>
        <p:spPr>
          <a:xfrm>
            <a:off x="3102378" y="3056606"/>
            <a:ext cx="378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587CBE-2AC9-2F9C-DF3C-4B97DF60B494}"/>
              </a:ext>
            </a:extLst>
          </p:cNvPr>
          <p:cNvSpPr txBox="1"/>
          <p:nvPr/>
        </p:nvSpPr>
        <p:spPr>
          <a:xfrm>
            <a:off x="95251" y="5996419"/>
            <a:ext cx="1822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Outside MPD magnet</a:t>
            </a:r>
            <a:endParaRPr lang="ru-RU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02F335-21DB-3A18-EAA6-E865C82C9213}"/>
              </a:ext>
            </a:extLst>
          </p:cNvPr>
          <p:cNvSpPr txBox="1"/>
          <p:nvPr/>
        </p:nvSpPr>
        <p:spPr>
          <a:xfrm>
            <a:off x="1895313" y="6010064"/>
            <a:ext cx="1822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Inside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 magnet</a:t>
            </a:r>
            <a:endParaRPr lang="ru-RU" sz="2400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965C8281-C464-72AD-2082-DBF9B3A979A5}"/>
              </a:ext>
            </a:extLst>
          </p:cNvPr>
          <p:cNvCxnSpPr>
            <a:cxnSpLocks/>
          </p:cNvCxnSpPr>
          <p:nvPr/>
        </p:nvCxnSpPr>
        <p:spPr>
          <a:xfrm>
            <a:off x="1895313" y="1611176"/>
            <a:ext cx="0" cy="5176917"/>
          </a:xfrm>
          <a:prstGeom prst="line">
            <a:avLst/>
          </a:prstGeom>
          <a:ln w="349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593B4B7-65FF-F7B6-1BBC-6C3E9E23EFEE}"/>
              </a:ext>
            </a:extLst>
          </p:cNvPr>
          <p:cNvSpPr/>
          <p:nvPr/>
        </p:nvSpPr>
        <p:spPr>
          <a:xfrm>
            <a:off x="6687078" y="3046501"/>
            <a:ext cx="1022964" cy="696761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chips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65959BBC-F166-4EF0-0CCB-2F7139431C31}"/>
              </a:ext>
            </a:extLst>
          </p:cNvPr>
          <p:cNvSpPr/>
          <p:nvPr/>
        </p:nvSpPr>
        <p:spPr>
          <a:xfrm>
            <a:off x="171022" y="3199274"/>
            <a:ext cx="1397783" cy="138499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External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sync. unit </a:t>
            </a:r>
            <a:endParaRPr lang="ru-RU" sz="2800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A0E5AE6-6F48-4447-F5B6-5124DA1130D6}"/>
              </a:ext>
            </a:extLst>
          </p:cNvPr>
          <p:cNvSpPr/>
          <p:nvPr/>
        </p:nvSpPr>
        <p:spPr>
          <a:xfrm>
            <a:off x="4545532" y="4293507"/>
            <a:ext cx="2200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ontrol &amp; </a:t>
            </a:r>
          </a:p>
          <a:p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Synchronization Syste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8098D751-E5A3-A281-9806-4B6D31ACDC7C}"/>
              </a:ext>
            </a:extLst>
          </p:cNvPr>
          <p:cNvCxnSpPr>
            <a:cxnSpLocks/>
          </p:cNvCxnSpPr>
          <p:nvPr/>
        </p:nvCxnSpPr>
        <p:spPr>
          <a:xfrm flipH="1" flipV="1">
            <a:off x="6679721" y="5331797"/>
            <a:ext cx="631238" cy="40091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FFC8F73B-2E23-331A-9C17-729784667DC4}"/>
              </a:ext>
            </a:extLst>
          </p:cNvPr>
          <p:cNvCxnSpPr>
            <a:cxnSpLocks/>
          </p:cNvCxnSpPr>
          <p:nvPr/>
        </p:nvCxnSpPr>
        <p:spPr>
          <a:xfrm flipV="1">
            <a:off x="10326792" y="1971183"/>
            <a:ext cx="199818" cy="1368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CFCEA3F-F598-D210-355C-6D903AC8A832}"/>
              </a:ext>
            </a:extLst>
          </p:cNvPr>
          <p:cNvSpPr txBox="1"/>
          <p:nvPr/>
        </p:nvSpPr>
        <p:spPr>
          <a:xfrm>
            <a:off x="10417496" y="1621889"/>
            <a:ext cx="378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/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BA6CBAA4-403E-9A50-82EE-17A758CD157A}"/>
              </a:ext>
            </a:extLst>
          </p:cNvPr>
          <p:cNvCxnSpPr>
            <a:cxnSpLocks/>
          </p:cNvCxnSpPr>
          <p:nvPr/>
        </p:nvCxnSpPr>
        <p:spPr>
          <a:xfrm flipV="1">
            <a:off x="10325308" y="3980700"/>
            <a:ext cx="199818" cy="1368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F8CBE6B-4DF4-EC0D-C266-72000B421006}"/>
              </a:ext>
            </a:extLst>
          </p:cNvPr>
          <p:cNvSpPr txBox="1"/>
          <p:nvPr/>
        </p:nvSpPr>
        <p:spPr>
          <a:xfrm>
            <a:off x="10416012" y="3631406"/>
            <a:ext cx="378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/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E04EE1A7-6BC0-E2CA-FE0A-81644D70350D}"/>
              </a:ext>
            </a:extLst>
          </p:cNvPr>
          <p:cNvCxnSpPr>
            <a:cxnSpLocks/>
          </p:cNvCxnSpPr>
          <p:nvPr/>
        </p:nvCxnSpPr>
        <p:spPr>
          <a:xfrm flipV="1">
            <a:off x="10304372" y="2660212"/>
            <a:ext cx="199818" cy="1368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E4E90D01-9F3B-933B-7C2B-6C6BECDF0B38}"/>
              </a:ext>
            </a:extLst>
          </p:cNvPr>
          <p:cNvSpPr txBox="1"/>
          <p:nvPr/>
        </p:nvSpPr>
        <p:spPr>
          <a:xfrm>
            <a:off x="10394896" y="2653504"/>
            <a:ext cx="378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/>
          </a:p>
        </p:txBody>
      </p: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2CE18DCB-61A8-6579-1E84-3D1987E5163E}"/>
              </a:ext>
            </a:extLst>
          </p:cNvPr>
          <p:cNvCxnSpPr>
            <a:cxnSpLocks/>
          </p:cNvCxnSpPr>
          <p:nvPr/>
        </p:nvCxnSpPr>
        <p:spPr>
          <a:xfrm flipV="1">
            <a:off x="10304372" y="4655410"/>
            <a:ext cx="199818" cy="1368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506E30EE-8AD6-9877-9C4B-5DF454AE76B4}"/>
              </a:ext>
            </a:extLst>
          </p:cNvPr>
          <p:cNvSpPr txBox="1"/>
          <p:nvPr/>
        </p:nvSpPr>
        <p:spPr>
          <a:xfrm>
            <a:off x="10394896" y="4648702"/>
            <a:ext cx="378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/>
          </a:p>
        </p:txBody>
      </p: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9533E980-7D0D-BEE9-83B5-51F5B7B9E9ED}"/>
              </a:ext>
            </a:extLst>
          </p:cNvPr>
          <p:cNvCxnSpPr>
            <a:cxnSpLocks/>
          </p:cNvCxnSpPr>
          <p:nvPr/>
        </p:nvCxnSpPr>
        <p:spPr>
          <a:xfrm flipV="1">
            <a:off x="2965079" y="4411771"/>
            <a:ext cx="199818" cy="1368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5BB2BD25-AE96-3D78-F92F-ED506A917A94}"/>
              </a:ext>
            </a:extLst>
          </p:cNvPr>
          <p:cNvSpPr txBox="1"/>
          <p:nvPr/>
        </p:nvSpPr>
        <p:spPr>
          <a:xfrm>
            <a:off x="3085609" y="4207066"/>
            <a:ext cx="378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291055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266" grpId="0" animBg="1"/>
      <p:bldP spid="259" grpId="0" animBg="1"/>
      <p:bldP spid="258" grpId="0" animBg="1"/>
      <p:bldP spid="111" grpId="0"/>
      <p:bldP spid="176" grpId="0" animBg="1"/>
      <p:bldP spid="178" grpId="0" animBg="1"/>
      <p:bldP spid="183" grpId="0"/>
      <p:bldP spid="192" grpId="0"/>
      <p:bldP spid="14" grpId="0"/>
      <p:bldP spid="20" grpId="0"/>
      <p:bldP spid="21" grpId="0"/>
      <p:bldP spid="46" grpId="0" animBg="1"/>
      <p:bldP spid="63" grpId="0"/>
      <p:bldP spid="65" grpId="0"/>
      <p:bldP spid="67" grpId="0"/>
      <p:bldP spid="75" grpId="0"/>
      <p:bldP spid="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8E1F1A1-E9C1-465D-821C-0759C13E70D6}"/>
              </a:ext>
            </a:extLst>
          </p:cNvPr>
          <p:cNvSpPr txBox="1">
            <a:spLocks/>
          </p:cNvSpPr>
          <p:nvPr/>
        </p:nvSpPr>
        <p:spPr>
          <a:xfrm>
            <a:off x="215659" y="295729"/>
            <a:ext cx="9949114" cy="950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3229A8-AAB1-4C24-AEF2-1A8CAF8FC1D4}"/>
              </a:ext>
            </a:extLst>
          </p:cNvPr>
          <p:cNvSpPr/>
          <p:nvPr/>
        </p:nvSpPr>
        <p:spPr>
          <a:xfrm>
            <a:off x="4837278" y="3215964"/>
            <a:ext cx="70042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3D model of device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ontrol &amp; Synchronization Syste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(top/bottom view).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ize is 810 x 60 mm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D9AAFEB-A945-4B27-86E3-4902A8349FC0}"/>
              </a:ext>
            </a:extLst>
          </p:cNvPr>
          <p:cNvSpPr/>
          <p:nvPr/>
        </p:nvSpPr>
        <p:spPr>
          <a:xfrm>
            <a:off x="4907055" y="6396335"/>
            <a:ext cx="7171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 over LVDS.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able length is about 2m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471826-B551-4DA2-8B6B-5FA6BED0F2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4" b="436"/>
          <a:stretch/>
        </p:blipFill>
        <p:spPr>
          <a:xfrm rot="16200000">
            <a:off x="5666760" y="-3812082"/>
            <a:ext cx="855676" cy="114938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CAD3DF-C8C6-4BF7-A695-6DC041209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015" b="21431"/>
          <a:stretch/>
        </p:blipFill>
        <p:spPr>
          <a:xfrm>
            <a:off x="4907056" y="4053680"/>
            <a:ext cx="7171685" cy="23426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A1830E-F7EB-4319-89B3-F9AEA23108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5" t="7563" r="7872" b="7736"/>
          <a:stretch/>
        </p:blipFill>
        <p:spPr>
          <a:xfrm>
            <a:off x="113259" y="3352800"/>
            <a:ext cx="4739769" cy="304183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5B96171-EC84-4DFC-A6AD-5D56292E2EB7}"/>
              </a:ext>
            </a:extLst>
          </p:cNvPr>
          <p:cNvSpPr/>
          <p:nvPr/>
        </p:nvSpPr>
        <p:spPr>
          <a:xfrm>
            <a:off x="113258" y="6396335"/>
            <a:ext cx="46435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of PCB trace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FD2C333-5D4B-573D-F23D-33CA2D9B7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671987" y="-2936185"/>
            <a:ext cx="848026" cy="11493873"/>
          </a:xfrm>
          <a:prstGeom prst="rect">
            <a:avLst/>
          </a:prstGeom>
        </p:spPr>
      </p:pic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9F72B70F-723F-403B-A3CA-432A56C0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8</a:t>
            </a:fld>
            <a:endParaRPr lang="en-US" sz="24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CC35205-9AA8-45A5-BF61-A82F71E02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70C2901D-C625-4363-805F-AC5182D4D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59" y="80187"/>
            <a:ext cx="8230244" cy="1359268"/>
          </a:xfrm>
        </p:spPr>
        <p:txBody>
          <a:bodyPr/>
          <a:lstStyle/>
          <a:p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ontrol &amp; Synchronization Syste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under design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1248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28049F48-68EC-4B3A-90B1-55283C762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420" y="1321224"/>
            <a:ext cx="11864580" cy="3072969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tests of prototypes of remote access and synchronization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 have been carried out</a:t>
            </a:r>
            <a:r>
              <a:rPr lang="ru-RU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lectrical circuit of control &amp; synchronization unit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has been developed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Size and location of 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control &amp; synchronization units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TPC are determined;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Tracing of PCB has been partially completed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944BAE80-89B6-4A52-97C3-4382C7C203B4}"/>
              </a:ext>
            </a:extLst>
          </p:cNvPr>
          <p:cNvSpPr txBox="1">
            <a:spLocks/>
          </p:cNvSpPr>
          <p:nvPr/>
        </p:nvSpPr>
        <p:spPr>
          <a:xfrm>
            <a:off x="327420" y="4394193"/>
            <a:ext cx="10516533" cy="2406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plans: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Accompany production of device;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 full-featured device testing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external fanout (for 24 RCUs).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77DAECB-75F6-46DC-8C8B-2CB54B423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92" y="230833"/>
            <a:ext cx="9008408" cy="1013767"/>
          </a:xfrm>
        </p:spPr>
        <p:txBody>
          <a:bodyPr/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onclusion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3280ECD9-B979-4ADF-873B-30AE4280A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9</a:t>
            </a:fld>
            <a:endParaRPr lang="en-US" sz="24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B86E038-7FC0-40F0-8CE1-3D47DC04C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305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9474</TotalTime>
  <Words>637</Words>
  <Application>Microsoft Office PowerPoint</Application>
  <PresentationFormat>Широкоэкранный</PresentationFormat>
  <Paragraphs>175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Calibri</vt:lpstr>
      <vt:lpstr>Century Gothic</vt:lpstr>
      <vt:lpstr>Times New Roman</vt:lpstr>
      <vt:lpstr>Wingdings</vt:lpstr>
      <vt:lpstr>Wingdings 3</vt:lpstr>
      <vt:lpstr>Ион</vt:lpstr>
      <vt:lpstr>JINR Association of Young Scientists and Specialists Conference "Alushta-2024"  Remote reconfiguration, debugging, testing and synchronization of Electronics Cards for the TPC/MPD Detector of the NICA project</vt:lpstr>
      <vt:lpstr>TPC/MPD Detector of NICA Complex</vt:lpstr>
      <vt:lpstr>Презентация PowerPoint</vt:lpstr>
      <vt:lpstr>Презентация PowerPoint</vt:lpstr>
      <vt:lpstr>Block diagram of remote access unit for Control &amp; Synchronization System</vt:lpstr>
      <vt:lpstr>Prototype of functional unit</vt:lpstr>
      <vt:lpstr>Block diagram of synchronization unit for Control &amp; Synchronization System</vt:lpstr>
      <vt:lpstr>Control &amp; Synchronization System is under design</vt:lpstr>
      <vt:lpstr>Сonclusion</vt:lpstr>
      <vt:lpstr>JINR Association of Young Scientists and Specialists Conference "Alushta-2024"  Remote reconfiguration, debugging, testing and synchronization of Electronics Cards for the TPC/MPD Detector of the NICA 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PotapovDS_AYSS(Alushta-2024)</dc:title>
  <dc:creator>Denis Potapov</dc:creator>
  <cp:lastModifiedBy>Denis Potapov</cp:lastModifiedBy>
  <cp:revision>369</cp:revision>
  <dcterms:created xsi:type="dcterms:W3CDTF">2020-11-25T18:57:46Z</dcterms:created>
  <dcterms:modified xsi:type="dcterms:W3CDTF">2024-06-07T08:35:55Z</dcterms:modified>
</cp:coreProperties>
</file>