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3"/>
  </p:notesMasterIdLst>
  <p:handoutMasterIdLst>
    <p:handoutMasterId r:id="rId34"/>
  </p:handoutMasterIdLst>
  <p:sldIdLst>
    <p:sldId id="256" r:id="rId3"/>
    <p:sldId id="272" r:id="rId4"/>
    <p:sldId id="292" r:id="rId5"/>
    <p:sldId id="258" r:id="rId6"/>
    <p:sldId id="278" r:id="rId7"/>
    <p:sldId id="259" r:id="rId8"/>
    <p:sldId id="277" r:id="rId9"/>
    <p:sldId id="280" r:id="rId10"/>
    <p:sldId id="284" r:id="rId11"/>
    <p:sldId id="295" r:id="rId12"/>
    <p:sldId id="283" r:id="rId13"/>
    <p:sldId id="261" r:id="rId14"/>
    <p:sldId id="273" r:id="rId15"/>
    <p:sldId id="274" r:id="rId16"/>
    <p:sldId id="296" r:id="rId17"/>
    <p:sldId id="297" r:id="rId18"/>
    <p:sldId id="293" r:id="rId19"/>
    <p:sldId id="282" r:id="rId20"/>
    <p:sldId id="281" r:id="rId21"/>
    <p:sldId id="291" r:id="rId22"/>
    <p:sldId id="286" r:id="rId23"/>
    <p:sldId id="294" r:id="rId24"/>
    <p:sldId id="290" r:id="rId25"/>
    <p:sldId id="298" r:id="rId26"/>
    <p:sldId id="257" r:id="rId27"/>
    <p:sldId id="287" r:id="rId28"/>
    <p:sldId id="288" r:id="rId29"/>
    <p:sldId id="260" r:id="rId30"/>
    <p:sldId id="289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3" autoAdjust="0"/>
    <p:restoredTop sz="94673" autoAdjust="0"/>
  </p:normalViewPr>
  <p:slideViewPr>
    <p:cSldViewPr>
      <p:cViewPr varScale="1">
        <p:scale>
          <a:sx n="130" d="100"/>
          <a:sy n="130" d="100"/>
        </p:scale>
        <p:origin x="203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0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2E24E-8FD1-4629-9AEF-7DC3EF4D83E5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ED2F-03A6-4CCA-ABD8-89575E78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1030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C9987-AE10-4685-9B5B-4577F1D5BB4C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8454A-404F-4DF1-8F43-7DDF83BF3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582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76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58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0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11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0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2169320"/>
          </a:xfrm>
        </p:spPr>
        <p:txBody>
          <a:bodyPr>
            <a:normAutofit/>
          </a:bodyPr>
          <a:lstStyle>
            <a:lvl1pPr marL="0" marR="36576" indent="0" algn="r">
              <a:spcBef>
                <a:spcPts val="0"/>
              </a:spcBef>
              <a:buNone/>
              <a:defRPr sz="24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2FDC0BD-D7EE-4615-8695-F000CFDE503C}" type="datetime1">
              <a:rPr lang="en-US" smtClean="0"/>
              <a:t>6/9/2018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3BFE-5308-4A8B-83D3-B165E7F63460}" type="datetime1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65273-6B53-4E72-9FDB-71C9D0346872}" type="datetime1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61419-2F13-4783-B6FD-84702558F1D4}" type="datetime1">
              <a:rPr lang="en-US" smtClean="0"/>
              <a:t>6/9/2018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362700"/>
            <a:ext cx="2133600" cy="304800"/>
          </a:xfrm>
        </p:spPr>
        <p:txBody>
          <a:bodyPr/>
          <a:lstStyle/>
          <a:p>
            <a:fld id="{6DA13E1E-F703-4AD6-B931-69AB9ED2885B}" type="datetime1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366669"/>
            <a:ext cx="4260056" cy="300831"/>
          </a:xfrm>
        </p:spPr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1"/>
            <a:ext cx="4038600" cy="47244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4038600" cy="47244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58F8-84A9-4724-891C-3B662995F459}" type="datetime1">
              <a:rPr lang="en-US" smtClean="0"/>
              <a:t>6/9/2018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5957668"/>
          </a:xfrm>
        </p:spPr>
        <p:txBody>
          <a:bodyPr vert="vert270" anchor="b"/>
          <a:lstStyle>
            <a:lvl1pPr marL="0" algn="ctr">
              <a:defRPr sz="33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2909668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2821276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2897476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350924"/>
            <a:ext cx="6858000" cy="2897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304F-66EE-4A8D-AF82-497A96522ED6}" type="datetime1">
              <a:rPr lang="en-US" smtClean="0"/>
              <a:t>6/9/2018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7E4B8-19DE-4F5A-A775-257A062CDA2D}" type="datetime1">
              <a:rPr lang="en-US" smtClean="0"/>
              <a:t>6/9/2018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0D71-7A9F-4962-94AA-63A75C813BC0}" type="datetime1">
              <a:rPr lang="en-US" smtClean="0"/>
              <a:t>6/9/2018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883105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88310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2836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63A3C-0CC6-46DC-97FC-2C4D94359199}" type="datetime1">
              <a:rPr lang="en-US" smtClean="0"/>
              <a:t>6/9/2018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097504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264834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638800"/>
            <a:ext cx="7333488" cy="6096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57C62-EB16-47D6-B84C-F29B3668D79F}" type="datetime1">
              <a:rPr lang="en-US" smtClean="0"/>
              <a:t>6/9/2018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0410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365748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CF312E9-08B9-4FFF-8939-042224404165}" type="datetime1">
              <a:rPr lang="en-US" smtClean="0"/>
              <a:t>6/9/2018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366669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365748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tangodevel.jinr.ru/git/tango/storage/HDBppExtractor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tangodevel.jinr.ru/svn/listing.php?repname=TangoWebAuth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351936" cy="1470025"/>
          </a:xfrm>
        </p:spPr>
        <p:txBody>
          <a:bodyPr>
            <a:noAutofit/>
          </a:bodyPr>
          <a:lstStyle/>
          <a:p>
            <a:r>
              <a:rPr lang="ru-RU" sz="2400" dirty="0"/>
              <a:t>Использование </a:t>
            </a:r>
            <a:r>
              <a:rPr lang="ru-RU" sz="2400" dirty="0" smtClean="0"/>
              <a:t>системы </a:t>
            </a:r>
            <a:r>
              <a:rPr lang="ru-RU" sz="2400" dirty="0"/>
              <a:t>TANGO для обеспечения удалённого и распределённого управления на инжекционном комплексе ЛУ-20</a:t>
            </a:r>
            <a:endParaRPr lang="ru-RU" sz="24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544" y="3212976"/>
            <a:ext cx="8062912" cy="2169320"/>
          </a:xfrm>
        </p:spPr>
        <p:txBody>
          <a:bodyPr/>
          <a:lstStyle/>
          <a:p>
            <a:r>
              <a:rPr lang="ru-RU" dirty="0" smtClean="0"/>
              <a:t>Владимир </a:t>
            </a:r>
            <a:r>
              <a:rPr lang="ru-RU" dirty="0" err="1" smtClean="0"/>
              <a:t>Елкин</a:t>
            </a:r>
            <a:endParaRPr lang="ru-RU" noProof="0" dirty="0" smtClean="0"/>
          </a:p>
          <a:p>
            <a:r>
              <a:rPr kumimoji="0" lang="ru-RU" sz="2400" kern="12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Объединённый институт ядерных исследований</a:t>
            </a:r>
          </a:p>
          <a:p>
            <a:r>
              <a:rPr lang="ru-RU" dirty="0" smtClean="0"/>
              <a:t>ЛФВЭ</a:t>
            </a:r>
            <a:endParaRPr kumimoji="0" lang="ru-RU" sz="2400" kern="120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kumimoji="0" lang="en-US" sz="2400" kern="12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16 </a:t>
            </a:r>
            <a:r>
              <a:rPr lang="ru-RU" noProof="0" dirty="0" smtClean="0"/>
              <a:t>июня</a:t>
            </a:r>
            <a:r>
              <a:rPr kumimoji="0" lang="ru-RU" sz="2400" kern="12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, 2018 г.</a:t>
            </a:r>
            <a:endParaRPr lang="ru-RU" noProof="0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Client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pic>
        <p:nvPicPr>
          <p:cNvPr id="6" name="Picture 2" descr="&amp;Kcy;&amp;acy;&amp;rcy;&amp;tcy;&amp;icy;&amp;ncy;&amp;kcy;&amp;icy; &amp;pcy;&amp;ocy; &amp;zcy;&amp;acy;&amp;pcy;&amp;rcy;&amp;ocy;&amp;scy;&amp;ucy; extj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75" y="925222"/>
            <a:ext cx="976621" cy="6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011" y="1135082"/>
            <a:ext cx="6343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Desktop </a:t>
            </a:r>
            <a:r>
              <a:rPr lang="ru-RU" sz="3200" dirty="0" smtClean="0"/>
              <a:t>эмуляция в браузере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8" y="1719857"/>
            <a:ext cx="7812360" cy="43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43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skto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7" y="1501464"/>
            <a:ext cx="8291269" cy="466383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62671"/>
            <a:ext cx="8229600" cy="663594"/>
          </a:xfrm>
        </p:spPr>
        <p:txBody>
          <a:bodyPr>
            <a:normAutofit fontScale="90000"/>
          </a:bodyPr>
          <a:lstStyle/>
          <a:p>
            <a:r>
              <a:rPr lang="en-US" dirty="0"/>
              <a:t>Web Client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837871"/>
            <a:ext cx="6343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Desktop </a:t>
            </a:r>
            <a:r>
              <a:rPr lang="ru-RU" sz="3200" dirty="0" smtClean="0"/>
              <a:t>эмуляция в браузере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1556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https://cdn-images-1.medium.com/max/1600/1*Ud0M7qimUqgLtOqAl8Ol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32048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Клиентный</a:t>
            </a:r>
            <a:r>
              <a:rPr lang="ru-RU" dirty="0" smtClean="0"/>
              <a:t> уровень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en-US" dirty="0" smtClean="0"/>
              <a:t>Web + Desktop </a:t>
            </a:r>
            <a:r>
              <a:rPr lang="ru-RU" dirty="0" smtClean="0"/>
              <a:t>приложения)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3391832"/>
            <a:ext cx="5410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Использование </a:t>
            </a:r>
            <a:r>
              <a:rPr lang="ru-RU" dirty="0" err="1" smtClean="0"/>
              <a:t>фреймворка</a:t>
            </a:r>
            <a:r>
              <a:rPr lang="ru-RU" dirty="0" smtClean="0"/>
              <a:t> </a:t>
            </a:r>
            <a:r>
              <a:rPr lang="en-US" b="1" dirty="0" smtClean="0"/>
              <a:t>Angular</a:t>
            </a:r>
            <a:r>
              <a:rPr lang="en-US" dirty="0" smtClean="0"/>
              <a:t> </a:t>
            </a:r>
            <a:r>
              <a:rPr lang="ru-RU" dirty="0" smtClean="0"/>
              <a:t>в совокупности с </a:t>
            </a:r>
            <a:r>
              <a:rPr lang="en-US" b="1" dirty="0" smtClean="0"/>
              <a:t>electron</a:t>
            </a:r>
            <a:r>
              <a:rPr lang="en-US" dirty="0" smtClean="0"/>
              <a:t> </a:t>
            </a:r>
            <a:r>
              <a:rPr lang="ru-RU" dirty="0" smtClean="0"/>
              <a:t>позволяет </a:t>
            </a:r>
            <a:r>
              <a:rPr lang="ru-RU" dirty="0"/>
              <a:t>разрабатывать </a:t>
            </a:r>
            <a:r>
              <a:rPr lang="ru-RU" dirty="0" err="1"/>
              <a:t>нативные</a:t>
            </a:r>
            <a:r>
              <a:rPr lang="ru-RU" dirty="0"/>
              <a:t> графические приложения для настольных операционных систем с помощью веб-технологий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Объект 1"/>
          <p:cNvSpPr>
            <a:spLocks noGrp="1"/>
          </p:cNvSpPr>
          <p:nvPr>
            <p:ph idx="1"/>
          </p:nvPr>
        </p:nvSpPr>
        <p:spPr>
          <a:xfrm>
            <a:off x="539552" y="1536204"/>
            <a:ext cx="8229600" cy="1728192"/>
          </a:xfrm>
        </p:spPr>
        <p:txBody>
          <a:bodyPr>
            <a:normAutofit fontScale="85000" lnSpcReduction="20000"/>
          </a:bodyPr>
          <a:lstStyle/>
          <a:p>
            <a:pPr marL="64008" indent="0">
              <a:buNone/>
            </a:pPr>
            <a:r>
              <a:rPr lang="ru-RU" dirty="0" smtClean="0"/>
              <a:t>Другой метод – написание универсального приложения, работающего как стандартное </a:t>
            </a:r>
            <a:r>
              <a:rPr lang="en-US" dirty="0" smtClean="0"/>
              <a:t>desktop </a:t>
            </a:r>
            <a:r>
              <a:rPr lang="ru-RU" dirty="0" smtClean="0"/>
              <a:t>приложение, так и через браузер. Реализация </a:t>
            </a:r>
            <a:r>
              <a:rPr lang="ru-RU" dirty="0"/>
              <a:t>п</a:t>
            </a:r>
            <a:r>
              <a:rPr lang="ru-RU" dirty="0" smtClean="0"/>
              <a:t>о принципу «Двух зайцев одним выстрелом»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ru-RU" sz="2400" dirty="0" smtClean="0"/>
              <a:t>Для обеспечения связи между </a:t>
            </a:r>
            <a:r>
              <a:rPr lang="en-US" sz="2400" dirty="0" smtClean="0"/>
              <a:t>TANGO </a:t>
            </a:r>
            <a:r>
              <a:rPr lang="ru-RU" sz="2400" dirty="0" smtClean="0"/>
              <a:t>и </a:t>
            </a:r>
            <a:r>
              <a:rPr lang="en-US" sz="2400" dirty="0" smtClean="0"/>
              <a:t>Web </a:t>
            </a:r>
            <a:r>
              <a:rPr lang="ru-RU" sz="2400" dirty="0" smtClean="0"/>
              <a:t>приложениями используются специальные </a:t>
            </a:r>
            <a:r>
              <a:rPr lang="en-US" sz="2400" dirty="0" smtClean="0"/>
              <a:t>TANGO </a:t>
            </a:r>
            <a:r>
              <a:rPr lang="ru-RU" sz="2400" dirty="0" smtClean="0"/>
              <a:t>модули.</a:t>
            </a:r>
          </a:p>
          <a:p>
            <a:pPr marL="64008" indent="0">
              <a:buNone/>
            </a:pPr>
            <a:endParaRPr lang="ru-RU" sz="2400" dirty="0" smtClean="0"/>
          </a:p>
          <a:p>
            <a:r>
              <a:rPr lang="en-US" sz="2000" b="1" dirty="0" err="1" smtClean="0"/>
              <a:t>RestDS</a:t>
            </a:r>
            <a:r>
              <a:rPr lang="en-US" sz="2000" dirty="0" smtClean="0"/>
              <a:t> - </a:t>
            </a:r>
            <a:r>
              <a:rPr lang="en-US" sz="2000" dirty="0"/>
              <a:t>TANGO </a:t>
            </a:r>
            <a:r>
              <a:rPr lang="ru-RU" sz="2000" dirty="0" smtClean="0"/>
              <a:t>модуль обеспечивающий доступ к </a:t>
            </a:r>
            <a:r>
              <a:rPr lang="en-US" sz="2000" dirty="0" smtClean="0"/>
              <a:t>TANGO </a:t>
            </a:r>
            <a:r>
              <a:rPr lang="ru-RU" sz="2000" dirty="0" smtClean="0"/>
              <a:t>устройствам по </a:t>
            </a:r>
            <a:r>
              <a:rPr lang="en-US" sz="2000" dirty="0" smtClean="0"/>
              <a:t>http </a:t>
            </a:r>
            <a:r>
              <a:rPr lang="ru-RU" sz="2000" dirty="0" smtClean="0"/>
              <a:t>протоколу через </a:t>
            </a:r>
            <a:r>
              <a:rPr lang="en-US" sz="2000" dirty="0" smtClean="0"/>
              <a:t>GET POST </a:t>
            </a:r>
            <a:r>
              <a:rPr lang="ru-RU" sz="2000" dirty="0" smtClean="0"/>
              <a:t>запросы </a:t>
            </a:r>
            <a:r>
              <a:rPr lang="ru-RU" sz="2000" b="1" dirty="0" smtClean="0"/>
              <a:t>(автор Седых Г.)</a:t>
            </a:r>
          </a:p>
          <a:p>
            <a:endParaRPr lang="ru-RU" sz="2000" b="1" dirty="0" smtClean="0"/>
          </a:p>
          <a:p>
            <a:r>
              <a:rPr lang="en-US" sz="2000" b="1" dirty="0" err="1" smtClean="0"/>
              <a:t>WebSocketDS</a:t>
            </a:r>
            <a:r>
              <a:rPr lang="en-US" sz="2000" b="1" dirty="0" smtClean="0"/>
              <a:t> </a:t>
            </a:r>
            <a:r>
              <a:rPr lang="en-US" sz="2000" dirty="0" smtClean="0"/>
              <a:t>-</a:t>
            </a:r>
            <a:r>
              <a:rPr lang="en-US" sz="2000" b="1" dirty="0" smtClean="0"/>
              <a:t> </a:t>
            </a:r>
            <a:r>
              <a:rPr lang="en-US" sz="2000" dirty="0" smtClean="0"/>
              <a:t>TANGO </a:t>
            </a:r>
            <a:r>
              <a:rPr lang="ru-RU" sz="2000" dirty="0" smtClean="0"/>
              <a:t>модуль </a:t>
            </a:r>
            <a:r>
              <a:rPr lang="ru-RU" sz="2000" dirty="0"/>
              <a:t>обеспечивающий доступ к </a:t>
            </a:r>
            <a:r>
              <a:rPr lang="en-US" sz="2000" dirty="0"/>
              <a:t>TANGO </a:t>
            </a:r>
            <a:r>
              <a:rPr lang="ru-RU" sz="2000" dirty="0"/>
              <a:t>устройствам </a:t>
            </a:r>
            <a:r>
              <a:rPr lang="ru-RU" sz="2000" dirty="0" smtClean="0"/>
              <a:t>по </a:t>
            </a:r>
            <a:r>
              <a:rPr lang="en-US" sz="2000" dirty="0" err="1" smtClean="0"/>
              <a:t>WebSocket</a:t>
            </a:r>
            <a:r>
              <a:rPr lang="en-US" sz="2000" dirty="0" smtClean="0"/>
              <a:t> </a:t>
            </a:r>
            <a:r>
              <a:rPr lang="ru-RU" sz="2000" dirty="0" smtClean="0"/>
              <a:t>протоколу. Главное его преимущество – использование полнодуплексной связи </a:t>
            </a:r>
            <a:r>
              <a:rPr lang="ru-RU" sz="2000" b="1" dirty="0" smtClean="0"/>
              <a:t>(автор </a:t>
            </a:r>
            <a:r>
              <a:rPr lang="ru-RU" sz="2000" b="1" dirty="0" err="1" smtClean="0"/>
              <a:t>Елкин</a:t>
            </a:r>
            <a:r>
              <a:rPr lang="ru-RU" sz="2000" b="1" dirty="0" smtClean="0"/>
              <a:t> В.)</a:t>
            </a:r>
            <a:endParaRPr lang="ru-RU" sz="2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Клиентно</a:t>
            </a:r>
            <a:r>
              <a:rPr lang="ru-RU" dirty="0" smtClean="0"/>
              <a:t>-серверное взаимодействие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7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WebSocketDS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9008" y="1772816"/>
            <a:ext cx="9036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Данный </a:t>
            </a:r>
            <a:r>
              <a:rPr lang="en-US" dirty="0"/>
              <a:t>TANGO </a:t>
            </a:r>
            <a:r>
              <a:rPr lang="ru-RU" dirty="0" smtClean="0"/>
              <a:t>-</a:t>
            </a:r>
            <a:r>
              <a:rPr lang="ru-RU" dirty="0"/>
              <a:t>модуль используется для связи </a:t>
            </a:r>
            <a:r>
              <a:rPr lang="en-US" dirty="0"/>
              <a:t>TANGO </a:t>
            </a:r>
            <a:r>
              <a:rPr lang="ru-RU" dirty="0" smtClean="0"/>
              <a:t>-</a:t>
            </a:r>
            <a:r>
              <a:rPr lang="ru-RU" dirty="0"/>
              <a:t>устройств с внешним миром по протоколу </a:t>
            </a:r>
            <a:r>
              <a:rPr lang="en-US" dirty="0" err="1"/>
              <a:t>WebSocket</a:t>
            </a:r>
            <a:r>
              <a:rPr lang="ru-RU" dirty="0"/>
              <a:t>. Поддерживается  автоматическое получение обновляемых данных, получение данных по запросу, а также выполнение команд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Также есть возможность подписки на </a:t>
            </a:r>
            <a:r>
              <a:rPr lang="en-US" dirty="0" smtClean="0"/>
              <a:t>TANGO events. </a:t>
            </a:r>
            <a:r>
              <a:rPr lang="ru-RU" dirty="0" smtClean="0"/>
              <a:t>Данные отправляются клиенту при возникновении события на сервере (при условии подписки)</a:t>
            </a:r>
            <a:endParaRPr lang="ru-RU" dirty="0"/>
          </a:p>
          <a:p>
            <a:pPr marL="4000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качестве клиентов могут использоваться как </a:t>
            </a:r>
            <a:r>
              <a:rPr lang="ru-RU" dirty="0" err="1"/>
              <a:t>браузерные</a:t>
            </a:r>
            <a:r>
              <a:rPr lang="ru-RU" dirty="0"/>
              <a:t> приложения (созданием специального </a:t>
            </a:r>
            <a:r>
              <a:rPr lang="en-US" dirty="0" err="1"/>
              <a:t>javascript</a:t>
            </a:r>
            <a:r>
              <a:rPr lang="en-US" dirty="0"/>
              <a:t> </a:t>
            </a:r>
            <a:r>
              <a:rPr lang="ru-RU" dirty="0"/>
              <a:t>объекта), так и </a:t>
            </a:r>
            <a:r>
              <a:rPr lang="en-US" dirty="0" smtClean="0"/>
              <a:t>desktop </a:t>
            </a:r>
            <a:r>
              <a:rPr lang="ru-RU" dirty="0" smtClean="0"/>
              <a:t>приложения</a:t>
            </a:r>
            <a:r>
              <a:rPr lang="ru-RU" dirty="0"/>
              <a:t>. 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Для создания </a:t>
            </a:r>
            <a:r>
              <a:rPr lang="ru-RU" dirty="0" err="1"/>
              <a:t>десктопных</a:t>
            </a:r>
            <a:r>
              <a:rPr lang="ru-RU" dirty="0"/>
              <a:t> приложений существуют библиотеки для практически всех современных сред. </a:t>
            </a:r>
            <a:r>
              <a:rPr lang="en-US" dirty="0"/>
              <a:t>QT, </a:t>
            </a:r>
            <a:r>
              <a:rPr lang="ru-RU" dirty="0"/>
              <a:t>С</a:t>
            </a:r>
            <a:r>
              <a:rPr lang="en-US" dirty="0"/>
              <a:t>#, boost</a:t>
            </a:r>
            <a:r>
              <a:rPr lang="ru-RU" dirty="0"/>
              <a:t> 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Для запросов и ответных данных используется формат </a:t>
            </a:r>
            <a:r>
              <a:rPr lang="en-US" dirty="0" smtClean="0"/>
              <a:t>JSON.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75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работает </a:t>
            </a:r>
            <a:r>
              <a:rPr lang="en-US" dirty="0" smtClean="0"/>
              <a:t>HTTP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741176" y="3228392"/>
            <a:ext cx="4865712" cy="1152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CLIENT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4875448" y="3228392"/>
            <a:ext cx="4865712" cy="1152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SERVER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543810" y="1260169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Do you have new data for me?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543810" y="2859020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And now?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543810" y="4823680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And now?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227" y="4353666"/>
            <a:ext cx="28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…… ETC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……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flipH="1">
            <a:off x="2543810" y="1831862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No, not yet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6454" y="2425010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Waiting …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flipH="1">
            <a:off x="2501146" y="3605612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No, not yet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 flipH="1">
            <a:off x="2555775" y="5539712"/>
            <a:ext cx="3795245" cy="62559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Yes</a:t>
            </a:r>
            <a:r>
              <a:rPr lang="en-US" b="1" dirty="0">
                <a:solidFill>
                  <a:schemeClr val="tx1"/>
                </a:solidFill>
              </a:rPr>
              <a:t>, here's the new data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22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работает </a:t>
            </a:r>
            <a:r>
              <a:rPr lang="en-US" dirty="0" err="1" smtClean="0"/>
              <a:t>WebSocket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936612" y="3203445"/>
            <a:ext cx="5040560" cy="1224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CLIENT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4680012" y="3203445"/>
            <a:ext cx="5040560" cy="1224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SERVER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416079" y="1079209"/>
            <a:ext cx="4032448" cy="1152128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Tell me when there will be new data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776" y="3239449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Waiting …</a:t>
            </a:r>
            <a:endParaRPr lang="ru-RU" sz="4000" dirty="0"/>
          </a:p>
        </p:txBody>
      </p:sp>
      <p:sp>
        <p:nvSpPr>
          <p:cNvPr id="10" name="Стрелка вправо 9"/>
          <p:cNvSpPr/>
          <p:nvPr/>
        </p:nvSpPr>
        <p:spPr>
          <a:xfrm flipH="1">
            <a:off x="2411760" y="5615713"/>
            <a:ext cx="4032448" cy="64807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Yes</a:t>
            </a:r>
            <a:r>
              <a:rPr lang="en-US" b="1" dirty="0">
                <a:solidFill>
                  <a:schemeClr val="tx1"/>
                </a:solidFill>
              </a:rPr>
              <a:t>, here's the new data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76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Beam profile measurement module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1" y="2233749"/>
            <a:ext cx="5688155" cy="38028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34" y="2233749"/>
            <a:ext cx="1905494" cy="32707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1560" y="1048994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Отличный пример эффективности использования </a:t>
            </a:r>
            <a:r>
              <a:rPr lang="en-US" b="1" dirty="0" err="1" smtClean="0"/>
              <a:t>WebSocketDS</a:t>
            </a:r>
            <a:r>
              <a:rPr lang="ru-RU" dirty="0" smtClean="0"/>
              <a:t>, это показанный ранее клиент для управления профилями инжекции.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647619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(автор Д. </a:t>
            </a:r>
            <a:r>
              <a:rPr lang="ru-RU" dirty="0" err="1" smtClean="0"/>
              <a:t>Понкин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114266"/>
            <a:ext cx="1243186" cy="395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4371647"/>
            <a:ext cx="1243186" cy="3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840" y="260648"/>
            <a:ext cx="6120680" cy="3275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673" y="3645003"/>
            <a:ext cx="8363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Данные из прослушиваемого </a:t>
            </a:r>
            <a:r>
              <a:rPr lang="en-US" sz="1600" dirty="0" smtClean="0"/>
              <a:t>TANGO</a:t>
            </a:r>
            <a:r>
              <a:rPr lang="ru-RU" sz="1600" dirty="0" smtClean="0"/>
              <a:t>-устройства присылаются только после того, как возникает событие изменения данных (</a:t>
            </a:r>
            <a:r>
              <a:rPr lang="en-US" sz="1600" dirty="0" smtClean="0"/>
              <a:t>change event</a:t>
            </a:r>
            <a:r>
              <a:rPr lang="ru-RU" sz="1600" dirty="0" smtClean="0"/>
              <a:t>)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ru-RU" sz="1600" dirty="0" smtClean="0"/>
              <a:t>Так как реакция на событие должна быть как можно более быстрой, </a:t>
            </a:r>
            <a:r>
              <a:rPr lang="ru-RU" sz="1600" dirty="0"/>
              <a:t>в</a:t>
            </a:r>
            <a:r>
              <a:rPr lang="ru-RU" sz="1600" dirty="0" smtClean="0"/>
              <a:t> случае использования, например, </a:t>
            </a:r>
            <a:r>
              <a:rPr lang="en-US" sz="1600" b="1" dirty="0" smtClean="0"/>
              <a:t>REST</a:t>
            </a:r>
            <a:r>
              <a:rPr lang="ru-RU" sz="1600" dirty="0" smtClean="0"/>
              <a:t>, пришлось бы опрашивать сервер с высокой частотой (минимум 10 раз за секунду). </a:t>
            </a:r>
          </a:p>
          <a:p>
            <a:endParaRPr lang="ru-RU" sz="1600" dirty="0"/>
          </a:p>
          <a:p>
            <a:r>
              <a:rPr lang="ru-RU" sz="1600" dirty="0" smtClean="0"/>
              <a:t>При использовании </a:t>
            </a:r>
            <a:r>
              <a:rPr lang="en-US" sz="1600" b="1" dirty="0" err="1" smtClean="0"/>
              <a:t>WebSocketDS</a:t>
            </a:r>
            <a:r>
              <a:rPr lang="ru-RU" sz="1600" dirty="0" smtClean="0"/>
              <a:t> не требуются лишние запросы от клиента для получения данных. Запросы нужны только при выполнении команд. Для </a:t>
            </a:r>
            <a:r>
              <a:rPr lang="en-US" sz="1600" b="1" dirty="0" smtClean="0"/>
              <a:t>REST</a:t>
            </a:r>
            <a:r>
              <a:rPr lang="ru-RU" sz="1600" b="1" dirty="0" smtClean="0"/>
              <a:t> </a:t>
            </a:r>
            <a:r>
              <a:rPr lang="ru-RU" sz="1600" dirty="0" smtClean="0"/>
              <a:t>данные приходят только при отправлении </a:t>
            </a:r>
            <a:r>
              <a:rPr lang="en-US" sz="1600" dirty="0" smtClean="0"/>
              <a:t>HTTP </a:t>
            </a:r>
            <a:r>
              <a:rPr lang="ru-RU" sz="1600" dirty="0" smtClean="0"/>
              <a:t>запросов.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309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0" y="332656"/>
            <a:ext cx="7930646" cy="11041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 </a:t>
            </a:r>
            <a:r>
              <a:rPr lang="ru-RU" dirty="0" smtClean="0"/>
              <a:t>клиент для визуализации</a:t>
            </a:r>
            <a:br>
              <a:rPr lang="ru-RU" dirty="0" smtClean="0"/>
            </a:br>
            <a:r>
              <a:rPr lang="ru-RU" dirty="0" smtClean="0"/>
              <a:t>архивных и онлайн данных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pic>
        <p:nvPicPr>
          <p:cNvPr id="5122" name="Picture 2" descr="@tango-controls-hdbp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546543"/>
            <a:ext cx="8435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Web </a:t>
            </a:r>
            <a:r>
              <a:rPr lang="ru-RU" sz="1600" dirty="0"/>
              <a:t>клиент может работать либо в пользовательском режиме, с панелью настроек. Пользователь задаёт вид графика, а также устанавливает источник </a:t>
            </a:r>
            <a:r>
              <a:rPr lang="ru-RU" sz="1600" dirty="0" smtClean="0"/>
              <a:t>данных </a:t>
            </a:r>
            <a:r>
              <a:rPr lang="ru-RU" sz="1600" dirty="0"/>
              <a:t>и тип отображения (онлайн или архивные данные за определённый период без обновления)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2733542"/>
            <a:ext cx="8543615" cy="32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" y="281104"/>
            <a:ext cx="8229600" cy="1104106"/>
          </a:xfrm>
        </p:spPr>
        <p:txBody>
          <a:bodyPr>
            <a:normAutofit/>
          </a:bodyPr>
          <a:lstStyle/>
          <a:p>
            <a:r>
              <a:rPr lang="ru-RU" sz="4400" smtClean="0"/>
              <a:t>Инжекционный </a:t>
            </a:r>
            <a:r>
              <a:rPr lang="ru-RU" sz="4400" dirty="0" smtClean="0"/>
              <a:t>комплекс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59024"/>
            <a:ext cx="7560840" cy="487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0" y="332656"/>
            <a:ext cx="7930646" cy="11041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 </a:t>
            </a:r>
            <a:r>
              <a:rPr lang="ru-RU" dirty="0" smtClean="0"/>
              <a:t>клиент для визуализации</a:t>
            </a:r>
            <a:br>
              <a:rPr lang="ru-RU" dirty="0" smtClean="0"/>
            </a:br>
            <a:r>
              <a:rPr lang="ru-RU" dirty="0" smtClean="0"/>
              <a:t>архивных и онлайн данных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pic>
        <p:nvPicPr>
          <p:cNvPr id="5122" name="Picture 2" descr="@tango-controls-hdbp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84984"/>
            <a:ext cx="8172400" cy="2790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28" y="1649313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Либо в режиме</a:t>
            </a:r>
            <a:r>
              <a:rPr lang="en-US" sz="1600" dirty="0"/>
              <a:t>,</a:t>
            </a:r>
            <a:r>
              <a:rPr lang="ru-RU" sz="1600" dirty="0"/>
              <a:t> при котором все установки для вида графиков и источника данных прописываются в </a:t>
            </a:r>
            <a:r>
              <a:rPr lang="en-US" sz="1600" dirty="0"/>
              <a:t>URL </a:t>
            </a:r>
            <a:r>
              <a:rPr lang="ru-RU" sz="1600" dirty="0"/>
              <a:t>через </a:t>
            </a:r>
            <a:r>
              <a:rPr lang="en-US" sz="1600" dirty="0"/>
              <a:t>GET</a:t>
            </a:r>
            <a:r>
              <a:rPr lang="ru-RU" sz="1600" dirty="0"/>
              <a:t> </a:t>
            </a:r>
            <a:r>
              <a:rPr lang="ru-RU" sz="1600" dirty="0" smtClean="0"/>
              <a:t>параметры</a:t>
            </a:r>
          </a:p>
          <a:p>
            <a:endParaRPr lang="ru-RU" sz="1600" dirty="0"/>
          </a:p>
          <a:p>
            <a:r>
              <a:rPr lang="ru-RU" sz="1600" dirty="0" smtClean="0"/>
              <a:t>Данный </a:t>
            </a:r>
            <a:r>
              <a:rPr lang="ru-RU" sz="1600" dirty="0"/>
              <a:t>режим, например, избавляет от необходимости написания отдельных </a:t>
            </a:r>
            <a:r>
              <a:rPr lang="ru-RU" sz="1600" dirty="0" smtClean="0"/>
              <a:t>клиентов для разных источников данных. Графики вставляются в любую страницу через тег </a:t>
            </a:r>
            <a:r>
              <a:rPr lang="en-US" sz="1600" b="1" dirty="0"/>
              <a:t>&lt;iframe&gt;</a:t>
            </a:r>
            <a:r>
              <a:rPr lang="ru-RU" sz="1600" dirty="0" smtClean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652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Модуль для извлечения архивных данных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4400" y="1841433"/>
            <a:ext cx="7715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извлечения </a:t>
            </a:r>
            <a:r>
              <a:rPr lang="ru-RU" dirty="0"/>
              <a:t>архивных </a:t>
            </a:r>
            <a:r>
              <a:rPr lang="ru-RU" dirty="0" smtClean="0"/>
              <a:t>данных используется специальный </a:t>
            </a:r>
            <a:r>
              <a:rPr lang="en-US" dirty="0" smtClean="0"/>
              <a:t>TANGO </a:t>
            </a:r>
            <a:r>
              <a:rPr lang="ru-RU" dirty="0" smtClean="0"/>
              <a:t>модуль </a:t>
            </a:r>
            <a:r>
              <a:rPr lang="en-US" b="1" i="1" dirty="0" err="1" smtClean="0">
                <a:hlinkClick r:id="rId2"/>
              </a:rPr>
              <a:t>HDBppExtractor</a:t>
            </a:r>
            <a:r>
              <a:rPr lang="ru-RU" b="1" i="1" dirty="0" smtClean="0"/>
              <a:t> </a:t>
            </a:r>
            <a:r>
              <a:rPr lang="ru-RU" i="1" dirty="0" smtClean="0"/>
              <a:t>(совместная разработка </a:t>
            </a:r>
            <a:r>
              <a:rPr lang="ru-RU" i="1" dirty="0" err="1" smtClean="0"/>
              <a:t>Елкина</a:t>
            </a:r>
            <a:r>
              <a:rPr lang="ru-RU" i="1" dirty="0" smtClean="0"/>
              <a:t> В. и Седых Г.)</a:t>
            </a:r>
          </a:p>
          <a:p>
            <a:endParaRPr lang="ru-RU" b="1" dirty="0"/>
          </a:p>
          <a:p>
            <a:r>
              <a:rPr lang="ru-RU" dirty="0" smtClean="0"/>
              <a:t>Данный модуль поддерживает: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Отображение списка массивных и скалярных числовых атрибутов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Выдачу данных</a:t>
            </a:r>
            <a:r>
              <a:rPr lang="en-US" dirty="0" smtClean="0"/>
              <a:t> </a:t>
            </a:r>
            <a:r>
              <a:rPr lang="ru-RU" dirty="0" smtClean="0"/>
              <a:t>с перечисленных атрибутов за определённый период с определённы</a:t>
            </a:r>
            <a:r>
              <a:rPr lang="ru-RU" dirty="0"/>
              <a:t>м</a:t>
            </a:r>
            <a:r>
              <a:rPr lang="ru-RU" dirty="0" smtClean="0"/>
              <a:t> количеством точек в формате </a:t>
            </a:r>
            <a:r>
              <a:rPr lang="en-US" dirty="0" smtClean="0"/>
              <a:t>JSON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Выдачу </a:t>
            </a:r>
            <a:r>
              <a:rPr lang="ru-RU" dirty="0"/>
              <a:t>данных</a:t>
            </a:r>
            <a:r>
              <a:rPr lang="en-US" dirty="0"/>
              <a:t> </a:t>
            </a:r>
            <a:r>
              <a:rPr lang="ru-RU" dirty="0"/>
              <a:t>с перечисленных атрибутов за определённый период </a:t>
            </a:r>
            <a:r>
              <a:rPr lang="ru-RU" dirty="0" smtClean="0"/>
              <a:t>с </a:t>
            </a:r>
            <a:r>
              <a:rPr lang="ru-RU" dirty="0"/>
              <a:t>определённым количеством точек в формате </a:t>
            </a:r>
            <a:r>
              <a:rPr lang="en-US" dirty="0" smtClean="0"/>
              <a:t>SVN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9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Итоги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1" y="1484784"/>
            <a:ext cx="8435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Разработаны специальные модули, значительно расширяющие инструментарий для написания клиентских приложений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Разработаны и совершенствуются программные инструменты для визуализации архивных и </a:t>
            </a:r>
            <a:r>
              <a:rPr lang="en-US" dirty="0" smtClean="0"/>
              <a:t>online </a:t>
            </a:r>
            <a:r>
              <a:rPr lang="ru-RU" dirty="0" smtClean="0"/>
              <a:t>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Успешно освоены </a:t>
            </a:r>
            <a:r>
              <a:rPr lang="en-US" dirty="0" smtClean="0"/>
              <a:t>web-</a:t>
            </a:r>
            <a:r>
              <a:rPr lang="ru-RU" dirty="0" smtClean="0"/>
              <a:t>технологии создания клиентских приложений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390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39187" y="2492896"/>
            <a:ext cx="57503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 внимание!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92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01954"/>
            <a:ext cx="6408712" cy="46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28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10" name="Group 68"/>
          <p:cNvGrpSpPr>
            <a:grpSpLocks/>
          </p:cNvGrpSpPr>
          <p:nvPr/>
        </p:nvGrpSpPr>
        <p:grpSpPr bwMode="auto">
          <a:xfrm>
            <a:off x="6223784" y="573186"/>
            <a:ext cx="2024068" cy="2092324"/>
            <a:chOff x="6624488" y="1259557"/>
            <a:chExt cx="2232248" cy="2304256"/>
          </a:xfrm>
        </p:grpSpPr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 rot="5400000">
              <a:off x="7128544" y="2987749"/>
              <a:ext cx="1008112" cy="144016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/>
              <a:endParaRPr lang="en-US">
                <a:solidFill>
                  <a:srgbClr val="DDDDDD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6624488" y="2699717"/>
              <a:ext cx="2232248" cy="27964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00"/>
                <a:t>Tango binding</a:t>
              </a:r>
            </a:p>
          </p:txBody>
        </p:sp>
        <p:pic>
          <p:nvPicPr>
            <p:cNvPr id="13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4488" y="1475581"/>
              <a:ext cx="2232248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6624488" y="1259557"/>
              <a:ext cx="2232248" cy="27964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00"/>
                <a:t>Industrial SCADA</a:t>
              </a:r>
            </a:p>
          </p:txBody>
        </p:sp>
      </p:grpSp>
      <p:sp>
        <p:nvSpPr>
          <p:cNvPr id="15" name="AutoShape 4"/>
          <p:cNvSpPr>
            <a:spLocks noChangeArrowheads="1"/>
          </p:cNvSpPr>
          <p:nvPr/>
        </p:nvSpPr>
        <p:spPr bwMode="auto">
          <a:xfrm rot="5400000">
            <a:off x="4459263" y="2077343"/>
            <a:ext cx="914400" cy="131762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/>
            <a:endParaRPr lang="en-US">
              <a:solidFill>
                <a:srgbClr val="DDDDDD"/>
              </a:solidFill>
            </a:endParaRPr>
          </a:p>
        </p:txBody>
      </p: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2564589" y="770038"/>
            <a:ext cx="1111253" cy="1830388"/>
            <a:chOff x="2736056" y="1475581"/>
            <a:chExt cx="1224657" cy="2016224"/>
          </a:xfrm>
        </p:grpSpPr>
        <p:sp>
          <p:nvSpPr>
            <p:cNvPr id="17" name="AutoShape 4"/>
            <p:cNvSpPr>
              <a:spLocks noChangeArrowheads="1"/>
            </p:cNvSpPr>
            <p:nvPr/>
          </p:nvSpPr>
          <p:spPr bwMode="auto">
            <a:xfrm rot="5400000">
              <a:off x="2844068" y="2951745"/>
              <a:ext cx="936104" cy="144016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/>
              <a:endParaRPr lang="en-US">
                <a:solidFill>
                  <a:srgbClr val="DDDDDD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056" y="1475581"/>
              <a:ext cx="1224657" cy="1228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2736056" y="2699717"/>
              <a:ext cx="1224136" cy="43204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00"/>
                <a:t>Tango </a:t>
              </a:r>
            </a:p>
            <a:p>
              <a:r>
                <a:rPr lang="en-US" sz="1300"/>
                <a:t>binding</a:t>
              </a:r>
            </a:p>
          </p:txBody>
        </p:sp>
      </p:grp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278582" y="2533749"/>
            <a:ext cx="8361362" cy="522288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1430" tIns="45715" rIns="91430" bIns="4571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/>
            <a:endParaRPr lang="en-US">
              <a:solidFill>
                <a:srgbClr val="DDDDDD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694757" y="2533749"/>
            <a:ext cx="254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TANGO Software Bus</a:t>
            </a:r>
          </a:p>
        </p:txBody>
      </p:sp>
      <p:grpSp>
        <p:nvGrpSpPr>
          <p:cNvPr id="23" name="Group 80"/>
          <p:cNvGrpSpPr>
            <a:grpSpLocks/>
          </p:cNvGrpSpPr>
          <p:nvPr/>
        </p:nvGrpSpPr>
        <p:grpSpPr bwMode="auto">
          <a:xfrm>
            <a:off x="802460" y="3056037"/>
            <a:ext cx="914403" cy="1698625"/>
            <a:chOff x="791840" y="3995861"/>
            <a:chExt cx="1008112" cy="1872208"/>
          </a:xfrm>
        </p:grpSpPr>
        <p:sp>
          <p:nvSpPr>
            <p:cNvPr id="24" name="AutoShape 4"/>
            <p:cNvSpPr>
              <a:spLocks noChangeArrowheads="1"/>
            </p:cNvSpPr>
            <p:nvPr/>
          </p:nvSpPr>
          <p:spPr bwMode="auto">
            <a:xfrm rot="5400000">
              <a:off x="287784" y="4859957"/>
              <a:ext cx="1872208" cy="144016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/>
              <a:endParaRPr lang="en-US">
                <a:solidFill>
                  <a:srgbClr val="DDDDDD"/>
                </a:solidFill>
              </a:endParaRPr>
            </a:p>
          </p:txBody>
        </p:sp>
        <p:grpSp>
          <p:nvGrpSpPr>
            <p:cNvPr id="25" name="Group 6"/>
            <p:cNvGrpSpPr>
              <a:grpSpLocks/>
            </p:cNvGrpSpPr>
            <p:nvPr/>
          </p:nvGrpSpPr>
          <p:grpSpPr bwMode="auto">
            <a:xfrm>
              <a:off x="791840" y="4211885"/>
              <a:ext cx="1008112" cy="861825"/>
              <a:chOff x="2237" y="3054"/>
              <a:chExt cx="1184" cy="759"/>
            </a:xfrm>
          </p:grpSpPr>
          <p:sp>
            <p:nvSpPr>
              <p:cNvPr id="26" name="Rectangle 7"/>
              <p:cNvSpPr>
                <a:spLocks noChangeArrowheads="1"/>
              </p:cNvSpPr>
              <p:nvPr/>
            </p:nvSpPr>
            <p:spPr bwMode="auto">
              <a:xfrm>
                <a:off x="2237" y="3297"/>
                <a:ext cx="1176" cy="51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>
                  <a:defRPr/>
                </a:pPr>
                <a:r>
                  <a:rPr lang="fr-FR" sz="1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charset="0"/>
                  </a:rPr>
                  <a:t>Device</a:t>
                </a:r>
                <a:endParaRPr lang="fr-FR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endParaRPr>
              </a:p>
              <a:p>
                <a:pPr eaLnBrk="0">
                  <a:defRPr/>
                </a:pPr>
                <a:r>
                  <a:rPr lang="fr-FR" sz="1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charset="0"/>
                  </a:rPr>
                  <a:t>Server </a:t>
                </a:r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2237" y="3054"/>
                <a:ext cx="1184" cy="24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i="1"/>
              </a:p>
            </p:txBody>
          </p:sp>
        </p:grpSp>
      </p:grpSp>
      <p:grpSp>
        <p:nvGrpSpPr>
          <p:cNvPr id="28" name="Group 18"/>
          <p:cNvGrpSpPr>
            <a:grpSpLocks/>
          </p:cNvGrpSpPr>
          <p:nvPr/>
        </p:nvGrpSpPr>
        <p:grpSpPr bwMode="auto">
          <a:xfrm>
            <a:off x="551632" y="4102199"/>
            <a:ext cx="1371600" cy="1274763"/>
            <a:chOff x="7475513" y="5724086"/>
            <a:chExt cx="864095" cy="756090"/>
          </a:xfrm>
        </p:grpSpPr>
        <p:sp>
          <p:nvSpPr>
            <p:cNvPr id="29" name="Oval 10"/>
            <p:cNvSpPr>
              <a:spLocks noChangeAspect="1" noChangeArrowheads="1"/>
            </p:cNvSpPr>
            <p:nvPr/>
          </p:nvSpPr>
          <p:spPr bwMode="auto">
            <a:xfrm>
              <a:off x="7475513" y="5724086"/>
              <a:ext cx="864095" cy="75609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2"/>
                </a:solidFill>
              </a:endParaRPr>
            </a:p>
            <a:p>
              <a:endParaRPr lang="en-US">
                <a:solidFill>
                  <a:schemeClr val="bg2"/>
                </a:solidFill>
              </a:endParaRPr>
            </a:p>
            <a:p>
              <a:endParaRPr lang="en-US">
                <a:solidFill>
                  <a:schemeClr val="bg2"/>
                </a:solidFill>
              </a:endParaRPr>
            </a:p>
          </p:txBody>
        </p:sp>
        <p:pic>
          <p:nvPicPr>
            <p:cNvPr id="30" name="Picture 14" descr="logoepic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16690" y="5827157"/>
              <a:ext cx="585445" cy="601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3936182" y="704949"/>
            <a:ext cx="1765300" cy="143668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r>
              <a:rPr lang="en-US" sz="1300" dirty="0"/>
              <a:t>TANGO</a:t>
            </a:r>
          </a:p>
          <a:p>
            <a:pPr algn="ctr"/>
            <a:r>
              <a:rPr lang="en-US" sz="1300" dirty="0"/>
              <a:t>JAVA/C++/Python</a:t>
            </a:r>
          </a:p>
          <a:p>
            <a:pPr algn="ctr"/>
            <a:r>
              <a:rPr lang="en-US" sz="1300" dirty="0"/>
              <a:t>clients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278582" y="5473799"/>
            <a:ext cx="2286000" cy="554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30" tIns="45715" rIns="91430" bIns="4571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>
              <a:spcBef>
                <a:spcPct val="50000"/>
              </a:spcBef>
            </a:pPr>
            <a:r>
              <a:rPr kumimoji="1" lang="en-US" sz="1500" dirty="0"/>
              <a:t>Build a TANGO object from a set of channels</a:t>
            </a:r>
          </a:p>
        </p:txBody>
      </p:sp>
      <p:grpSp>
        <p:nvGrpSpPr>
          <p:cNvPr id="33" name="Group 47"/>
          <p:cNvGrpSpPr>
            <a:grpSpLocks/>
          </p:cNvGrpSpPr>
          <p:nvPr/>
        </p:nvGrpSpPr>
        <p:grpSpPr bwMode="auto">
          <a:xfrm>
            <a:off x="735783" y="770036"/>
            <a:ext cx="935038" cy="1763711"/>
            <a:chOff x="1273946" y="1475581"/>
            <a:chExt cx="1030310" cy="1944216"/>
          </a:xfrm>
        </p:grpSpPr>
        <p:sp>
          <p:nvSpPr>
            <p:cNvPr id="34" name="AutoShape 4"/>
            <p:cNvSpPr>
              <a:spLocks noChangeArrowheads="1"/>
            </p:cNvSpPr>
            <p:nvPr/>
          </p:nvSpPr>
          <p:spPr bwMode="auto">
            <a:xfrm rot="5400000">
              <a:off x="1295896" y="2843733"/>
              <a:ext cx="1008112" cy="144016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/>
              <a:endParaRPr lang="en-US">
                <a:solidFill>
                  <a:srgbClr val="DDDDDD"/>
                </a:solidFill>
              </a:endParaRPr>
            </a:p>
          </p:txBody>
        </p:sp>
        <p:pic>
          <p:nvPicPr>
            <p:cNvPr id="35" name="Picture 6" descr="labvie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73946" y="1475581"/>
              <a:ext cx="1030062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14"/>
            <p:cNvSpPr>
              <a:spLocks noChangeArrowheads="1"/>
            </p:cNvSpPr>
            <p:nvPr/>
          </p:nvSpPr>
          <p:spPr bwMode="auto">
            <a:xfrm>
              <a:off x="1295896" y="2771725"/>
              <a:ext cx="1008360" cy="43204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00"/>
                <a:t>Tango </a:t>
              </a:r>
            </a:p>
            <a:p>
              <a:r>
                <a:rPr lang="en-US" sz="1300"/>
                <a:t>binding</a:t>
              </a:r>
            </a:p>
          </p:txBody>
        </p:sp>
      </p:grp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343669" y="2533749"/>
            <a:ext cx="26781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/>
              <a:t>Object oriented layer above EPICS…</a:t>
            </a:r>
          </a:p>
        </p:txBody>
      </p:sp>
      <p:grpSp>
        <p:nvGrpSpPr>
          <p:cNvPr id="38" name="Group 52"/>
          <p:cNvGrpSpPr>
            <a:grpSpLocks/>
          </p:cNvGrpSpPr>
          <p:nvPr/>
        </p:nvGrpSpPr>
        <p:grpSpPr bwMode="auto">
          <a:xfrm>
            <a:off x="2499490" y="3056037"/>
            <a:ext cx="1176336" cy="2417762"/>
            <a:chOff x="2808064" y="3995861"/>
            <a:chExt cx="1296144" cy="2664296"/>
          </a:xfrm>
        </p:grpSpPr>
        <p:sp>
          <p:nvSpPr>
            <p:cNvPr id="39" name="AutoShape 4"/>
            <p:cNvSpPr>
              <a:spLocks noChangeArrowheads="1"/>
            </p:cNvSpPr>
            <p:nvPr/>
          </p:nvSpPr>
          <p:spPr bwMode="auto">
            <a:xfrm rot="5400000">
              <a:off x="2304008" y="5075981"/>
              <a:ext cx="2304256" cy="144016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/>
              <a:endParaRPr lang="en-US">
                <a:solidFill>
                  <a:srgbClr val="DDDDDD"/>
                </a:solidFill>
              </a:endParaRPr>
            </a:p>
          </p:txBody>
        </p:sp>
        <p:grpSp>
          <p:nvGrpSpPr>
            <p:cNvPr id="40" name="Group 26"/>
            <p:cNvGrpSpPr>
              <a:grpSpLocks/>
            </p:cNvGrpSpPr>
            <p:nvPr/>
          </p:nvGrpSpPr>
          <p:grpSpPr bwMode="auto">
            <a:xfrm>
              <a:off x="2808064" y="5075981"/>
              <a:ext cx="1224136" cy="1008112"/>
              <a:chOff x="2232000" y="5075981"/>
              <a:chExt cx="1296144" cy="1080120"/>
            </a:xfrm>
          </p:grpSpPr>
          <p:sp>
            <p:nvSpPr>
              <p:cNvPr id="45" name="Oval 10"/>
              <p:cNvSpPr>
                <a:spLocks noChangeArrowheads="1"/>
              </p:cNvSpPr>
              <p:nvPr/>
            </p:nvSpPr>
            <p:spPr bwMode="auto">
              <a:xfrm>
                <a:off x="2232000" y="5075981"/>
                <a:ext cx="1296144" cy="108012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lIns="100794" tIns="50397" rIns="100794" bIns="50397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bg2"/>
                    </a:solidFill>
                  </a:rPr>
                  <a:t> </a:t>
                </a:r>
                <a:endParaRPr lang="en-US">
                  <a:solidFill>
                    <a:schemeClr val="bg2"/>
                  </a:solidFill>
                </a:endParaRPr>
              </a:p>
              <a:p>
                <a:pPr algn="ctr"/>
                <a:r>
                  <a:rPr lang="en-US"/>
                  <a:t>server</a:t>
                </a:r>
              </a:p>
            </p:txBody>
          </p:sp>
          <p:pic>
            <p:nvPicPr>
              <p:cNvPr id="46" name="Picture 18" descr="C:\My Documents\pcapac2005\opc_logo.gi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448024" y="5364013"/>
                <a:ext cx="979662" cy="313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1" name="Group 6"/>
            <p:cNvGrpSpPr>
              <a:grpSpLocks/>
            </p:cNvGrpSpPr>
            <p:nvPr/>
          </p:nvGrpSpPr>
          <p:grpSpPr bwMode="auto">
            <a:xfrm>
              <a:off x="2951228" y="4139877"/>
              <a:ext cx="1008963" cy="864096"/>
              <a:chOff x="2236" y="3054"/>
              <a:chExt cx="1185" cy="761"/>
            </a:xfrm>
          </p:grpSpPr>
          <p:sp>
            <p:nvSpPr>
              <p:cNvPr id="43" name="Rectangle 7"/>
              <p:cNvSpPr>
                <a:spLocks noChangeArrowheads="1"/>
              </p:cNvSpPr>
              <p:nvPr/>
            </p:nvSpPr>
            <p:spPr bwMode="auto">
              <a:xfrm>
                <a:off x="2236" y="3297"/>
                <a:ext cx="1175" cy="51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>
                  <a:defRPr/>
                </a:pPr>
                <a:r>
                  <a:rPr lang="fr-FR" sz="1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charset="0"/>
                  </a:rPr>
                  <a:t>Device</a:t>
                </a:r>
                <a:endParaRPr lang="fr-FR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endParaRPr>
              </a:p>
              <a:p>
                <a:pPr eaLnBrk="0">
                  <a:defRPr/>
                </a:pPr>
                <a:r>
                  <a:rPr lang="fr-FR" sz="1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charset="0"/>
                  </a:rPr>
                  <a:t>Server  </a:t>
                </a:r>
              </a:p>
            </p:txBody>
          </p:sp>
          <p:sp>
            <p:nvSpPr>
              <p:cNvPr id="44" name="Rectangle 8"/>
              <p:cNvSpPr>
                <a:spLocks noChangeArrowheads="1"/>
              </p:cNvSpPr>
              <p:nvPr/>
            </p:nvSpPr>
            <p:spPr bwMode="auto">
              <a:xfrm>
                <a:off x="2237" y="3054"/>
                <a:ext cx="1184" cy="24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i="1"/>
              </a:p>
            </p:txBody>
          </p:sp>
        </p:grpSp>
        <p:sp>
          <p:nvSpPr>
            <p:cNvPr id="42" name="Rectangle 14"/>
            <p:cNvSpPr>
              <a:spLocks noChangeArrowheads="1"/>
            </p:cNvSpPr>
            <p:nvPr/>
          </p:nvSpPr>
          <p:spPr bwMode="auto">
            <a:xfrm>
              <a:off x="2952080" y="6228109"/>
              <a:ext cx="1152128" cy="43204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00"/>
            </a:p>
            <a:p>
              <a:r>
                <a:rPr lang="en-US" sz="1300"/>
                <a:t>PLC network</a:t>
              </a:r>
            </a:p>
          </p:txBody>
        </p:sp>
      </p:grpSp>
      <p:grpSp>
        <p:nvGrpSpPr>
          <p:cNvPr id="47" name="Group 51"/>
          <p:cNvGrpSpPr>
            <a:grpSpLocks/>
          </p:cNvGrpSpPr>
          <p:nvPr/>
        </p:nvGrpSpPr>
        <p:grpSpPr bwMode="auto">
          <a:xfrm>
            <a:off x="5961828" y="3056037"/>
            <a:ext cx="1176336" cy="2613025"/>
            <a:chOff x="4680272" y="3995861"/>
            <a:chExt cx="1296144" cy="2880320"/>
          </a:xfrm>
        </p:grpSpPr>
        <p:sp>
          <p:nvSpPr>
            <p:cNvPr id="48" name="AutoShape 4"/>
            <p:cNvSpPr>
              <a:spLocks noChangeArrowheads="1"/>
            </p:cNvSpPr>
            <p:nvPr/>
          </p:nvSpPr>
          <p:spPr bwMode="auto">
            <a:xfrm rot="5400000">
              <a:off x="4176216" y="5075981"/>
              <a:ext cx="2304256" cy="144016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/>
              <a:endParaRPr lang="en-US">
                <a:solidFill>
                  <a:srgbClr val="DDDDDD"/>
                </a:solidFill>
              </a:endParaRPr>
            </a:p>
          </p:txBody>
        </p:sp>
        <p:sp>
          <p:nvSpPr>
            <p:cNvPr id="49" name="Oval 10"/>
            <p:cNvSpPr>
              <a:spLocks noChangeArrowheads="1"/>
            </p:cNvSpPr>
            <p:nvPr/>
          </p:nvSpPr>
          <p:spPr bwMode="auto">
            <a:xfrm>
              <a:off x="4680272" y="5075981"/>
              <a:ext cx="1224136" cy="1008112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Modbus</a:t>
              </a:r>
              <a:r>
                <a:rPr lang="en-US" sz="2400">
                  <a:solidFill>
                    <a:schemeClr val="bg2"/>
                  </a:solidFill>
                </a:rPr>
                <a:t> </a:t>
              </a:r>
              <a:endParaRPr lang="en-US">
                <a:solidFill>
                  <a:schemeClr val="bg2"/>
                </a:solidFill>
              </a:endParaRPr>
            </a:p>
            <a:p>
              <a:pPr algn="ctr"/>
              <a:r>
                <a:rPr lang="en-US"/>
                <a:t>server</a:t>
              </a:r>
            </a:p>
          </p:txBody>
        </p:sp>
        <p:grpSp>
          <p:nvGrpSpPr>
            <p:cNvPr id="50" name="Group 6"/>
            <p:cNvGrpSpPr>
              <a:grpSpLocks/>
            </p:cNvGrpSpPr>
            <p:nvPr/>
          </p:nvGrpSpPr>
          <p:grpSpPr bwMode="auto">
            <a:xfrm>
              <a:off x="4823436" y="4139877"/>
              <a:ext cx="1008963" cy="864096"/>
              <a:chOff x="2236" y="3054"/>
              <a:chExt cx="1185" cy="761"/>
            </a:xfrm>
          </p:grpSpPr>
          <p:sp>
            <p:nvSpPr>
              <p:cNvPr id="52" name="Rectangle 7"/>
              <p:cNvSpPr>
                <a:spLocks noChangeArrowheads="1"/>
              </p:cNvSpPr>
              <p:nvPr/>
            </p:nvSpPr>
            <p:spPr bwMode="auto">
              <a:xfrm>
                <a:off x="2236" y="3297"/>
                <a:ext cx="1175" cy="51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>
                  <a:defRPr/>
                </a:pPr>
                <a:r>
                  <a:rPr lang="fr-FR" sz="1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charset="0"/>
                  </a:rPr>
                  <a:t>Device</a:t>
                </a:r>
                <a:endParaRPr lang="fr-FR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endParaRPr>
              </a:p>
              <a:p>
                <a:pPr eaLnBrk="0">
                  <a:defRPr/>
                </a:pPr>
                <a:r>
                  <a:rPr lang="fr-FR" sz="1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charset="0"/>
                  </a:rPr>
                  <a:t>Server</a:t>
                </a:r>
              </a:p>
            </p:txBody>
          </p:sp>
          <p:sp>
            <p:nvSpPr>
              <p:cNvPr id="53" name="Rectangle 8"/>
              <p:cNvSpPr>
                <a:spLocks noChangeArrowheads="1"/>
              </p:cNvSpPr>
              <p:nvPr/>
            </p:nvSpPr>
            <p:spPr bwMode="auto">
              <a:xfrm>
                <a:off x="2237" y="3054"/>
                <a:ext cx="1184" cy="24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i="1"/>
              </a:p>
            </p:txBody>
          </p:sp>
        </p:grpSp>
        <p:sp>
          <p:nvSpPr>
            <p:cNvPr id="51" name="Rectangle 14"/>
            <p:cNvSpPr>
              <a:spLocks noChangeArrowheads="1"/>
            </p:cNvSpPr>
            <p:nvPr/>
          </p:nvSpPr>
          <p:spPr bwMode="auto">
            <a:xfrm>
              <a:off x="4824288" y="6228109"/>
              <a:ext cx="1152128" cy="64807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00"/>
                <a:t>PLC or </a:t>
              </a:r>
            </a:p>
            <a:p>
              <a:r>
                <a:rPr lang="en-US" sz="1300"/>
                <a:t>embedded </a:t>
              </a:r>
            </a:p>
            <a:p>
              <a:r>
                <a:rPr lang="en-US" sz="1300"/>
                <a:t>system</a:t>
              </a:r>
            </a:p>
          </p:txBody>
        </p:sp>
      </p:grpSp>
      <p:grpSp>
        <p:nvGrpSpPr>
          <p:cNvPr id="54" name="Group 66"/>
          <p:cNvGrpSpPr>
            <a:grpSpLocks/>
          </p:cNvGrpSpPr>
          <p:nvPr/>
        </p:nvGrpSpPr>
        <p:grpSpPr bwMode="auto">
          <a:xfrm>
            <a:off x="7398503" y="3056037"/>
            <a:ext cx="1241422" cy="2547937"/>
            <a:chOff x="7200552" y="3995861"/>
            <a:chExt cx="1368152" cy="2808312"/>
          </a:xfrm>
        </p:grpSpPr>
        <p:sp>
          <p:nvSpPr>
            <p:cNvPr id="55" name="AutoShape 4"/>
            <p:cNvSpPr>
              <a:spLocks noChangeArrowheads="1"/>
            </p:cNvSpPr>
            <p:nvPr/>
          </p:nvSpPr>
          <p:spPr bwMode="auto">
            <a:xfrm rot="5400000">
              <a:off x="6624488" y="5075981"/>
              <a:ext cx="2304256" cy="144016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/>
              <a:endParaRPr lang="en-US">
                <a:solidFill>
                  <a:srgbClr val="DDDDDD"/>
                </a:solidFill>
              </a:endParaRPr>
            </a:p>
          </p:txBody>
        </p:sp>
        <p:sp>
          <p:nvSpPr>
            <p:cNvPr id="56" name="Oval 10"/>
            <p:cNvSpPr>
              <a:spLocks noChangeArrowheads="1"/>
            </p:cNvSpPr>
            <p:nvPr/>
          </p:nvSpPr>
          <p:spPr bwMode="auto">
            <a:xfrm>
              <a:off x="7200552" y="5436021"/>
              <a:ext cx="1224136" cy="1008112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>
                  <a:solidFill>
                    <a:schemeClr val="bg2"/>
                  </a:solidFill>
                </a:rPr>
                <a:t> </a:t>
              </a:r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57" name="Rectangle 14"/>
            <p:cNvSpPr>
              <a:spLocks noChangeArrowheads="1"/>
            </p:cNvSpPr>
            <p:nvPr/>
          </p:nvSpPr>
          <p:spPr bwMode="auto">
            <a:xfrm>
              <a:off x="7272560" y="5292005"/>
              <a:ext cx="1008112" cy="36004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00"/>
                <a:t>Data socket</a:t>
              </a:r>
            </a:p>
            <a:p>
              <a:r>
                <a:rPr lang="en-US" sz="1300"/>
                <a:t>server</a:t>
              </a:r>
            </a:p>
          </p:txBody>
        </p:sp>
        <p:sp>
          <p:nvSpPr>
            <p:cNvPr id="58" name="Rectangle 14"/>
            <p:cNvSpPr>
              <a:spLocks noChangeArrowheads="1"/>
            </p:cNvSpPr>
            <p:nvPr/>
          </p:nvSpPr>
          <p:spPr bwMode="auto">
            <a:xfrm>
              <a:off x="7200552" y="6372125"/>
              <a:ext cx="1368152" cy="43204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00"/>
                <a:t>acquisition </a:t>
              </a:r>
            </a:p>
            <a:p>
              <a:r>
                <a:rPr lang="en-US" sz="1300"/>
                <a:t>system</a:t>
              </a:r>
            </a:p>
          </p:txBody>
        </p:sp>
        <p:pic>
          <p:nvPicPr>
            <p:cNvPr id="59" name="Picture 6" descr="labvie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60592" y="5724053"/>
              <a:ext cx="443023" cy="557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0" name="Group 6"/>
            <p:cNvGrpSpPr>
              <a:grpSpLocks/>
            </p:cNvGrpSpPr>
            <p:nvPr/>
          </p:nvGrpSpPr>
          <p:grpSpPr bwMode="auto">
            <a:xfrm>
              <a:off x="7269155" y="4139877"/>
              <a:ext cx="1011518" cy="864096"/>
              <a:chOff x="2233" y="3054"/>
              <a:chExt cx="1188" cy="761"/>
            </a:xfrm>
          </p:grpSpPr>
          <p:sp>
            <p:nvSpPr>
              <p:cNvPr id="61" name="Rectangle 7"/>
              <p:cNvSpPr>
                <a:spLocks noChangeArrowheads="1"/>
              </p:cNvSpPr>
              <p:nvPr/>
            </p:nvSpPr>
            <p:spPr bwMode="auto">
              <a:xfrm>
                <a:off x="2233" y="3297"/>
                <a:ext cx="1188" cy="51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>
                  <a:defRPr/>
                </a:pPr>
                <a:r>
                  <a:rPr lang="fr-FR" sz="1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charset="0"/>
                  </a:rPr>
                  <a:t>Device</a:t>
                </a:r>
                <a:endParaRPr lang="fr-FR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endParaRPr>
              </a:p>
              <a:p>
                <a:pPr eaLnBrk="0">
                  <a:defRPr/>
                </a:pPr>
                <a:r>
                  <a:rPr lang="fr-FR" sz="1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charset="0"/>
                  </a:rPr>
                  <a:t>Server</a:t>
                </a:r>
              </a:p>
            </p:txBody>
          </p:sp>
          <p:sp>
            <p:nvSpPr>
              <p:cNvPr id="62" name="Rectangle 8"/>
              <p:cNvSpPr>
                <a:spLocks noChangeArrowheads="1"/>
              </p:cNvSpPr>
              <p:nvPr/>
            </p:nvSpPr>
            <p:spPr bwMode="auto">
              <a:xfrm>
                <a:off x="2237" y="3054"/>
                <a:ext cx="1184" cy="24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i="1"/>
              </a:p>
            </p:txBody>
          </p:sp>
        </p:grpSp>
      </p:grpSp>
      <p:pic>
        <p:nvPicPr>
          <p:cNvPr id="63" name="Picture 18" descr="C:\Users\chaize\Desktop\Gravit\ELI\id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836712"/>
            <a:ext cx="156686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" name="Group 70"/>
          <p:cNvGrpSpPr>
            <a:grpSpLocks/>
          </p:cNvGrpSpPr>
          <p:nvPr/>
        </p:nvGrpSpPr>
        <p:grpSpPr bwMode="auto">
          <a:xfrm>
            <a:off x="4328287" y="3056037"/>
            <a:ext cx="1176336" cy="2613025"/>
            <a:chOff x="4680272" y="3995861"/>
            <a:chExt cx="1296144" cy="2880320"/>
          </a:xfrm>
        </p:grpSpPr>
        <p:sp>
          <p:nvSpPr>
            <p:cNvPr id="65" name="AutoShape 4"/>
            <p:cNvSpPr>
              <a:spLocks noChangeArrowheads="1"/>
            </p:cNvSpPr>
            <p:nvPr/>
          </p:nvSpPr>
          <p:spPr bwMode="auto">
            <a:xfrm rot="5400000">
              <a:off x="4176216" y="5075981"/>
              <a:ext cx="2304256" cy="144016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/>
              <a:endParaRPr lang="en-US">
                <a:solidFill>
                  <a:srgbClr val="DDDDDD"/>
                </a:solidFill>
              </a:endParaRPr>
            </a:p>
          </p:txBody>
        </p:sp>
        <p:sp>
          <p:nvSpPr>
            <p:cNvPr id="66" name="Oval 10"/>
            <p:cNvSpPr>
              <a:spLocks noChangeArrowheads="1"/>
            </p:cNvSpPr>
            <p:nvPr/>
          </p:nvSpPr>
          <p:spPr bwMode="auto">
            <a:xfrm>
              <a:off x="4680272" y="5075981"/>
              <a:ext cx="1224136" cy="1008112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Hardware</a:t>
              </a:r>
            </a:p>
            <a:p>
              <a:pPr algn="ctr"/>
              <a:r>
                <a:rPr lang="en-US"/>
                <a:t>electronic</a:t>
              </a:r>
            </a:p>
          </p:txBody>
        </p:sp>
        <p:grpSp>
          <p:nvGrpSpPr>
            <p:cNvPr id="67" name="Group 6"/>
            <p:cNvGrpSpPr>
              <a:grpSpLocks/>
            </p:cNvGrpSpPr>
            <p:nvPr/>
          </p:nvGrpSpPr>
          <p:grpSpPr bwMode="auto">
            <a:xfrm>
              <a:off x="4823436" y="4139877"/>
              <a:ext cx="1008963" cy="864096"/>
              <a:chOff x="2236" y="3054"/>
              <a:chExt cx="1185" cy="761"/>
            </a:xfrm>
          </p:grpSpPr>
          <p:sp>
            <p:nvSpPr>
              <p:cNvPr id="69" name="Rectangle 7"/>
              <p:cNvSpPr>
                <a:spLocks noChangeArrowheads="1"/>
              </p:cNvSpPr>
              <p:nvPr/>
            </p:nvSpPr>
            <p:spPr bwMode="auto">
              <a:xfrm>
                <a:off x="2236" y="3297"/>
                <a:ext cx="1175" cy="51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>
                  <a:defRPr/>
                </a:pPr>
                <a:r>
                  <a:rPr lang="fr-FR" sz="1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charset="0"/>
                  </a:rPr>
                  <a:t>Device</a:t>
                </a:r>
                <a:endParaRPr lang="fr-FR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endParaRPr>
              </a:p>
              <a:p>
                <a:pPr eaLnBrk="0">
                  <a:defRPr/>
                </a:pPr>
                <a:r>
                  <a:rPr lang="fr-FR" sz="1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charset="0"/>
                  </a:rPr>
                  <a:t>Server</a:t>
                </a:r>
              </a:p>
            </p:txBody>
          </p:sp>
          <p:sp>
            <p:nvSpPr>
              <p:cNvPr id="70" name="Rectangle 8"/>
              <p:cNvSpPr>
                <a:spLocks noChangeArrowheads="1"/>
              </p:cNvSpPr>
              <p:nvPr/>
            </p:nvSpPr>
            <p:spPr bwMode="auto">
              <a:xfrm>
                <a:off x="2237" y="3054"/>
                <a:ext cx="1184" cy="24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i="1"/>
              </a:p>
            </p:txBody>
          </p:sp>
        </p:grpSp>
        <p:sp>
          <p:nvSpPr>
            <p:cNvPr id="68" name="Rectangle 14"/>
            <p:cNvSpPr>
              <a:spLocks noChangeArrowheads="1"/>
            </p:cNvSpPr>
            <p:nvPr/>
          </p:nvSpPr>
          <p:spPr bwMode="auto">
            <a:xfrm>
              <a:off x="4824288" y="6228109"/>
              <a:ext cx="1152128" cy="64807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794" tIns="50397" rIns="100794" bIns="50397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00"/>
            </a:p>
          </p:txBody>
        </p:sp>
      </p:grpSp>
      <p:pic>
        <p:nvPicPr>
          <p:cNvPr id="71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12519" y="5148362"/>
            <a:ext cx="415925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2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20407" y="5148362"/>
            <a:ext cx="381000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3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60057" y="5211862"/>
            <a:ext cx="306387" cy="300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542479"/>
            <a:ext cx="8727976" cy="1104106"/>
          </a:xfrm>
        </p:spPr>
        <p:txBody>
          <a:bodyPr>
            <a:noAutofit/>
          </a:bodyPr>
          <a:lstStyle/>
          <a:p>
            <a:r>
              <a:rPr lang="en-US" sz="2800" dirty="0" smtClean="0"/>
              <a:t>TANGO</a:t>
            </a:r>
            <a:r>
              <a:rPr lang="ru-RU" sz="2800" dirty="0" smtClean="0"/>
              <a:t> модуль для проведения авторизации и аутентификации пользователей</a:t>
            </a:r>
            <a:endParaRPr lang="ru-RU" sz="2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1" y="1988840"/>
            <a:ext cx="81472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проведения </a:t>
            </a:r>
            <a:r>
              <a:rPr lang="ru-RU" dirty="0"/>
              <a:t>авторизации и аутентификации пользователей</a:t>
            </a:r>
            <a:r>
              <a:rPr lang="ru-RU" dirty="0" smtClean="0"/>
              <a:t> был разработан специальный </a:t>
            </a:r>
            <a:r>
              <a:rPr lang="en-US" dirty="0" smtClean="0"/>
              <a:t>TANGO </a:t>
            </a:r>
            <a:r>
              <a:rPr lang="ru-RU" dirty="0" smtClean="0"/>
              <a:t>модуль </a:t>
            </a:r>
            <a:r>
              <a:rPr lang="en-US" b="1" dirty="0" err="1">
                <a:hlinkClick r:id="rId2"/>
              </a:rPr>
              <a:t>TangoWebAuth</a:t>
            </a:r>
            <a:r>
              <a:rPr lang="ru-RU" dirty="0" smtClean="0"/>
              <a:t>. При выполнении любых команд через </a:t>
            </a:r>
            <a:r>
              <a:rPr lang="en-US" dirty="0" err="1" smtClean="0"/>
              <a:t>WebSocketDS</a:t>
            </a:r>
            <a:r>
              <a:rPr lang="ru-RU" dirty="0" smtClean="0"/>
              <a:t> или</a:t>
            </a:r>
            <a:r>
              <a:rPr lang="en-US" dirty="0" smtClean="0"/>
              <a:t> </a:t>
            </a:r>
            <a:r>
              <a:rPr lang="en-US" dirty="0" err="1" smtClean="0"/>
              <a:t>RestDS</a:t>
            </a:r>
            <a:r>
              <a:rPr lang="ru-RU" dirty="0" smtClean="0"/>
              <a:t>, производится запрос на данный модуль, который проверяет права пользователя, прописанные в БД и выдаёт положительный или отрицательный </a:t>
            </a:r>
            <a:r>
              <a:rPr lang="ru-RU" dirty="0" err="1" smtClean="0"/>
              <a:t>булевый</a:t>
            </a:r>
            <a:r>
              <a:rPr lang="ru-RU" dirty="0" smtClean="0"/>
              <a:t> ответ, в зависимости от результата.</a:t>
            </a:r>
          </a:p>
          <a:p>
            <a:endParaRPr lang="ru-RU" dirty="0"/>
          </a:p>
          <a:p>
            <a:r>
              <a:rPr lang="ru-RU" dirty="0" smtClean="0"/>
              <a:t>Существует как простая проверка пользователя (логин + пароль + </a:t>
            </a:r>
            <a:r>
              <a:rPr lang="en-US" dirty="0" smtClean="0"/>
              <a:t>IP</a:t>
            </a:r>
            <a:r>
              <a:rPr lang="ru-RU" dirty="0" smtClean="0"/>
              <a:t>), так и </a:t>
            </a:r>
            <a:r>
              <a:rPr lang="ru-RU" dirty="0" err="1" smtClean="0"/>
              <a:t>двухшаговая</a:t>
            </a:r>
            <a:r>
              <a:rPr lang="ru-RU" dirty="0" smtClean="0"/>
              <a:t> аутентификация (для </a:t>
            </a:r>
            <a:r>
              <a:rPr lang="en-US" dirty="0" err="1" smtClean="0"/>
              <a:t>WebSocketDS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Для написания </a:t>
            </a:r>
            <a:r>
              <a:rPr lang="ru-RU" dirty="0" err="1" smtClean="0"/>
              <a:t>клиентных</a:t>
            </a:r>
            <a:r>
              <a:rPr lang="ru-RU" dirty="0" smtClean="0"/>
              <a:t> приложений можно использовать </a:t>
            </a:r>
            <a:r>
              <a:rPr lang="en-US" dirty="0" smtClean="0"/>
              <a:t>TANGO GUI </a:t>
            </a:r>
            <a:r>
              <a:rPr lang="ru-RU" dirty="0" smtClean="0"/>
              <a:t>например </a:t>
            </a:r>
            <a:r>
              <a:rPr lang="en-US" dirty="0" err="1" smtClean="0"/>
              <a:t>Qtango</a:t>
            </a:r>
            <a:r>
              <a:rPr lang="ru-RU" dirty="0" smtClean="0"/>
              <a:t> (</a:t>
            </a:r>
            <a:r>
              <a:rPr lang="en-US" dirty="0" smtClean="0"/>
              <a:t>QT </a:t>
            </a:r>
            <a:r>
              <a:rPr lang="en-US" dirty="0" err="1" smtClean="0"/>
              <a:t>c++</a:t>
            </a:r>
            <a:r>
              <a:rPr lang="ru-RU" dirty="0" smtClean="0"/>
              <a:t>)</a:t>
            </a:r>
            <a:r>
              <a:rPr lang="en-US" dirty="0" smtClean="0"/>
              <a:t>, Taurus(Python) ,</a:t>
            </a:r>
            <a:r>
              <a:rPr lang="ru-RU" dirty="0" smtClean="0"/>
              <a:t> </a:t>
            </a:r>
            <a:r>
              <a:rPr lang="en-US" dirty="0" err="1" smtClean="0"/>
              <a:t>TangoATK</a:t>
            </a:r>
            <a:r>
              <a:rPr lang="en-US" dirty="0" smtClean="0"/>
              <a:t>(Java)</a:t>
            </a:r>
            <a:r>
              <a:rPr lang="ru-RU" dirty="0" smtClean="0"/>
              <a:t>)</a:t>
            </a:r>
          </a:p>
          <a:p>
            <a:endParaRPr lang="en-US" dirty="0" smtClean="0"/>
          </a:p>
          <a:p>
            <a:r>
              <a:rPr lang="ru-RU" dirty="0" smtClean="0"/>
              <a:t>Был выбран более универсальный путь – это использование стандартных протоколов передачи данных </a:t>
            </a:r>
            <a:r>
              <a:rPr lang="ru-RU" b="1" dirty="0" smtClean="0"/>
              <a:t>(</a:t>
            </a:r>
            <a:r>
              <a:rPr lang="en-US" b="1" dirty="0" smtClean="0"/>
              <a:t>http </a:t>
            </a:r>
            <a:r>
              <a:rPr lang="en-US" b="1" dirty="0" err="1" smtClean="0"/>
              <a:t>WebSocket</a:t>
            </a:r>
            <a:r>
              <a:rPr lang="ru-RU" b="1" dirty="0" smtClean="0"/>
              <a:t>),</a:t>
            </a:r>
            <a:r>
              <a:rPr lang="en-US" b="1" dirty="0" smtClean="0"/>
              <a:t> </a:t>
            </a:r>
            <a:r>
              <a:rPr lang="ru-RU" dirty="0" smtClean="0"/>
              <a:t>которы</a:t>
            </a:r>
            <a:r>
              <a:rPr lang="ru-RU" dirty="0"/>
              <a:t>е</a:t>
            </a:r>
            <a:r>
              <a:rPr lang="ru-RU" dirty="0" smtClean="0"/>
              <a:t> поддерживаются в подавляющем большинстве программных сред (подробнее чуть позже)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Клиентный</a:t>
            </a:r>
            <a:r>
              <a:rPr lang="ru-RU" dirty="0"/>
              <a:t> уровень </a:t>
            </a:r>
            <a:r>
              <a:rPr lang="en-US" dirty="0" smtClean="0"/>
              <a:t>: TANGO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pic>
        <p:nvPicPr>
          <p:cNvPr id="6" name="Picture 4" descr="https://upload.wikimedia.org/wikipedia/commons/thumb/b/b3/TANGO_controls_logo.png/800px-TANGO_control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8691"/>
            <a:ext cx="2437480" cy="86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43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Клиентный</a:t>
            </a:r>
            <a:r>
              <a:rPr lang="ru-RU" dirty="0"/>
              <a:t> уровень. </a:t>
            </a:r>
            <a:br>
              <a:rPr lang="ru-RU" dirty="0"/>
            </a:br>
            <a:r>
              <a:rPr lang="en-US" dirty="0"/>
              <a:t>Desktop</a:t>
            </a:r>
            <a:r>
              <a:rPr lang="en-US" dirty="0" smtClean="0"/>
              <a:t> </a:t>
            </a:r>
            <a:r>
              <a:rPr lang="ru-RU" dirty="0" smtClean="0"/>
              <a:t>приложения</a:t>
            </a:r>
            <a:endParaRPr lang="ru-RU" dirty="0"/>
          </a:p>
        </p:txBody>
      </p:sp>
      <p:pic>
        <p:nvPicPr>
          <p:cNvPr id="9" name="Picture 2" descr="Картинки по запросу j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980" y="3433033"/>
            <a:ext cx="1036561" cy="103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Картинки по запросу c#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615" y="2316573"/>
            <a:ext cx="943915" cy="9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артинки по запросу pyq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590" y="2317069"/>
            <a:ext cx="892265" cy="89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артинки по запросу pyth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80" y="2315278"/>
            <a:ext cx="1029845" cy="10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Картинки по запросу q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71" y="3512243"/>
            <a:ext cx="835737" cy="83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Картинки по запросу visual c++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55" y="3423216"/>
            <a:ext cx="1056196" cy="10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368" y="2384971"/>
            <a:ext cx="5517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написания </a:t>
            </a:r>
            <a:r>
              <a:rPr lang="en-US" dirty="0"/>
              <a:t>Desktop </a:t>
            </a:r>
            <a:r>
              <a:rPr lang="ru-RU" dirty="0" smtClean="0"/>
              <a:t>приложений использовались как встроенные в </a:t>
            </a:r>
            <a:r>
              <a:rPr lang="en-US" dirty="0" smtClean="0"/>
              <a:t>TANGO GUI, </a:t>
            </a:r>
            <a:r>
              <a:rPr lang="ru-RU" dirty="0" smtClean="0"/>
              <a:t>так и различные другие.</a:t>
            </a:r>
          </a:p>
          <a:p>
            <a:endParaRPr lang="ru-RU" dirty="0"/>
          </a:p>
          <a:p>
            <a:r>
              <a:rPr lang="ru-RU" dirty="0" smtClean="0"/>
              <a:t>Приложение данного типа не являются кроссплатформенными, либо требуют дополнительную установку программного окружения или интерпр</a:t>
            </a:r>
            <a:r>
              <a:rPr lang="ru-RU" dirty="0"/>
              <a:t>е</a:t>
            </a:r>
            <a:r>
              <a:rPr lang="ru-RU" dirty="0" smtClean="0"/>
              <a:t>таторов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Разработано большое количество </a:t>
            </a:r>
            <a:r>
              <a:rPr lang="en-US" dirty="0" smtClean="0"/>
              <a:t>TANGO </a:t>
            </a:r>
            <a:r>
              <a:rPr lang="ru-RU" dirty="0" smtClean="0"/>
              <a:t>модулей поддерживающих коммуникацию по различным протоколам: </a:t>
            </a:r>
            <a:r>
              <a:rPr lang="en-US" dirty="0" smtClean="0"/>
              <a:t>Modbus, Data</a:t>
            </a:r>
            <a:r>
              <a:rPr lang="ru-RU" dirty="0" smtClean="0"/>
              <a:t> </a:t>
            </a:r>
            <a:r>
              <a:rPr lang="en-US" dirty="0" smtClean="0"/>
              <a:t>Socket, OPC </a:t>
            </a:r>
            <a:r>
              <a:rPr lang="ru-RU" dirty="0" err="1" smtClean="0"/>
              <a:t>итд</a:t>
            </a:r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Аппаратный уровень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4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Control System layout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611560" y="1141051"/>
            <a:ext cx="7776864" cy="4736222"/>
            <a:chOff x="42898" y="1141050"/>
            <a:chExt cx="7596896" cy="5292725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848287" y="4127137"/>
              <a:ext cx="6791507" cy="23066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3183781" y="4314462"/>
              <a:ext cx="1152525" cy="647700"/>
            </a:xfrm>
            <a:prstGeom prst="rect">
              <a:avLst/>
            </a:prstGeom>
            <a:solidFill>
              <a:srgbClr val="C4BC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279031" y="4393837"/>
              <a:ext cx="1152525" cy="647700"/>
            </a:xfrm>
            <a:prstGeom prst="rect">
              <a:avLst/>
            </a:prstGeom>
            <a:solidFill>
              <a:srgbClr val="C4BC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3337769" y="4477975"/>
              <a:ext cx="1152525" cy="647700"/>
            </a:xfrm>
            <a:prstGeom prst="rect">
              <a:avLst/>
            </a:prstGeom>
            <a:solidFill>
              <a:srgbClr val="C4BC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3428256" y="4582750"/>
              <a:ext cx="1152525" cy="647700"/>
            </a:xfrm>
            <a:prstGeom prst="rect">
              <a:avLst/>
            </a:prstGeom>
            <a:solidFill>
              <a:srgbClr val="C4BC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/>
                <a:t>PXI, VME, PC</a:t>
              </a:r>
              <a:endParaRPr lang="ru-RU" dirty="0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2736106" y="5724162"/>
              <a:ext cx="276225" cy="258763"/>
            </a:xfrm>
            <a:prstGeom prst="ellipse">
              <a:avLst/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3012331" y="5982925"/>
              <a:ext cx="276225" cy="258762"/>
            </a:xfrm>
            <a:prstGeom prst="ellipse">
              <a:avLst/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3371106" y="6175012"/>
              <a:ext cx="274638" cy="258763"/>
            </a:xfrm>
            <a:prstGeom prst="ellipse">
              <a:avLst/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3739406" y="5724162"/>
              <a:ext cx="274638" cy="258763"/>
            </a:xfrm>
            <a:prstGeom prst="ellipse">
              <a:avLst/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4014044" y="5982925"/>
              <a:ext cx="274637" cy="258762"/>
            </a:xfrm>
            <a:prstGeom prst="ellipse">
              <a:avLst/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4371231" y="6175012"/>
              <a:ext cx="276225" cy="258763"/>
            </a:xfrm>
            <a:prstGeom prst="ellipse">
              <a:avLst/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4798269" y="5790837"/>
              <a:ext cx="274637" cy="257175"/>
            </a:xfrm>
            <a:prstGeom prst="ellipse">
              <a:avLst/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AutoShape 16"/>
            <p:cNvSpPr>
              <a:spLocks noChangeShapeType="1"/>
            </p:cNvSpPr>
            <p:nvPr/>
          </p:nvSpPr>
          <p:spPr bwMode="auto">
            <a:xfrm flipH="1">
              <a:off x="2971056" y="5230450"/>
              <a:ext cx="1035050" cy="5318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AutoShape 17"/>
            <p:cNvSpPr>
              <a:spLocks noChangeShapeType="1"/>
            </p:cNvSpPr>
            <p:nvPr/>
          </p:nvSpPr>
          <p:spPr bwMode="auto">
            <a:xfrm flipH="1">
              <a:off x="3247281" y="5230450"/>
              <a:ext cx="758825" cy="7905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AutoShape 18"/>
            <p:cNvSpPr>
              <a:spLocks noChangeShapeType="1"/>
            </p:cNvSpPr>
            <p:nvPr/>
          </p:nvSpPr>
          <p:spPr bwMode="auto">
            <a:xfrm flipH="1">
              <a:off x="3875931" y="5230450"/>
              <a:ext cx="130175" cy="4937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AutoShape 19"/>
            <p:cNvSpPr>
              <a:spLocks noChangeShapeType="1"/>
            </p:cNvSpPr>
            <p:nvPr/>
          </p:nvSpPr>
          <p:spPr bwMode="auto">
            <a:xfrm>
              <a:off x="4006106" y="5230450"/>
              <a:ext cx="831850" cy="59848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AutoShape 20"/>
            <p:cNvSpPr>
              <a:spLocks noChangeShapeType="1"/>
            </p:cNvSpPr>
            <p:nvPr/>
          </p:nvSpPr>
          <p:spPr bwMode="auto">
            <a:xfrm>
              <a:off x="4006106" y="5230450"/>
              <a:ext cx="146050" cy="7524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AutoShape 21"/>
            <p:cNvSpPr>
              <a:spLocks noChangeShapeType="1"/>
            </p:cNvSpPr>
            <p:nvPr/>
          </p:nvSpPr>
          <p:spPr bwMode="auto">
            <a:xfrm>
              <a:off x="4006106" y="5230450"/>
              <a:ext cx="503238" cy="9445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AutoShape 22"/>
            <p:cNvSpPr>
              <a:spLocks noChangeShapeType="1"/>
            </p:cNvSpPr>
            <p:nvPr/>
          </p:nvSpPr>
          <p:spPr bwMode="auto">
            <a:xfrm flipH="1">
              <a:off x="3606056" y="5230450"/>
              <a:ext cx="400050" cy="9826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Text Box 23"/>
            <p:cNvSpPr txBox="1">
              <a:spLocks noChangeArrowheads="1"/>
            </p:cNvSpPr>
            <p:nvPr/>
          </p:nvSpPr>
          <p:spPr bwMode="auto">
            <a:xfrm>
              <a:off x="1223628" y="5706700"/>
              <a:ext cx="1239168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Devices, PLCs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1223628" y="4284300"/>
              <a:ext cx="1365250" cy="83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Front-end layer.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PXI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, 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VME, Industrial </a:t>
              </a:r>
              <a:r>
                <a:rPr lang="en-US" sz="1400" dirty="0" smtClean="0">
                  <a:cs typeface="Arial" pitchFamily="34" charset="0"/>
                </a:rPr>
                <a:t>PCs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863588" y="1141050"/>
              <a:ext cx="3723543" cy="13779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Rectangle 28"/>
            <p:cNvSpPr>
              <a:spLocks noChangeArrowheads="1"/>
            </p:cNvSpPr>
            <p:nvPr/>
          </p:nvSpPr>
          <p:spPr bwMode="auto">
            <a:xfrm>
              <a:off x="3102819" y="1354104"/>
              <a:ext cx="1152616" cy="647805"/>
            </a:xfrm>
            <a:prstGeom prst="rect">
              <a:avLst/>
            </a:prstGeom>
            <a:solidFill>
              <a:srgbClr val="DAEE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3199351" y="1430850"/>
              <a:ext cx="1150966" cy="647805"/>
            </a:xfrm>
            <a:prstGeom prst="rect">
              <a:avLst/>
            </a:prstGeom>
            <a:solidFill>
              <a:srgbClr val="DAEE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Rectangle 30"/>
            <p:cNvSpPr>
              <a:spLocks noChangeArrowheads="1"/>
            </p:cNvSpPr>
            <p:nvPr/>
          </p:nvSpPr>
          <p:spPr bwMode="auto">
            <a:xfrm>
              <a:off x="3258756" y="1516674"/>
              <a:ext cx="1153441" cy="647805"/>
            </a:xfrm>
            <a:prstGeom prst="rect">
              <a:avLst/>
            </a:prstGeom>
            <a:solidFill>
              <a:srgbClr val="DAEE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>
              <a:off x="3349513" y="1621478"/>
              <a:ext cx="1152616" cy="647805"/>
            </a:xfrm>
            <a:prstGeom prst="rect">
              <a:avLst/>
            </a:prstGeom>
            <a:solidFill>
              <a:srgbClr val="DAEE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/>
                <a:t>PC</a:t>
              </a:r>
              <a:endParaRPr lang="ru-RU" dirty="0"/>
            </a:p>
          </p:txBody>
        </p:sp>
        <p:sp>
          <p:nvSpPr>
            <p:cNvPr id="36" name="Text Box 32"/>
            <p:cNvSpPr txBox="1">
              <a:spLocks noChangeArrowheads="1"/>
            </p:cNvSpPr>
            <p:nvPr/>
          </p:nvSpPr>
          <p:spPr bwMode="auto">
            <a:xfrm>
              <a:off x="1223628" y="1292599"/>
              <a:ext cx="1489076" cy="981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Client layer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PC workstations.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Windows, Linux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1223628" y="2765355"/>
              <a:ext cx="1489076" cy="9699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Service layer.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Processing apps,  services.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Windows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, 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Linux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3123456" y="2801575"/>
              <a:ext cx="1152525" cy="647700"/>
            </a:xfrm>
            <a:prstGeom prst="rect">
              <a:avLst/>
            </a:prstGeom>
            <a:solidFill>
              <a:srgbClr val="FDE9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3218706" y="2879362"/>
              <a:ext cx="1152525" cy="647700"/>
            </a:xfrm>
            <a:prstGeom prst="rect">
              <a:avLst/>
            </a:prstGeom>
            <a:solidFill>
              <a:srgbClr val="FDE9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3279031" y="2965087"/>
              <a:ext cx="1152525" cy="647700"/>
            </a:xfrm>
            <a:prstGeom prst="rect">
              <a:avLst/>
            </a:prstGeom>
            <a:solidFill>
              <a:srgbClr val="FDE9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3371106" y="3069862"/>
              <a:ext cx="1152525" cy="647700"/>
            </a:xfrm>
            <a:prstGeom prst="rect">
              <a:avLst/>
            </a:prstGeom>
            <a:solidFill>
              <a:srgbClr val="FDE9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/>
                <a:t>VMs</a:t>
              </a:r>
              <a:endParaRPr lang="ru-RU" dirty="0"/>
            </a:p>
          </p:txBody>
        </p:sp>
        <p:sp>
          <p:nvSpPr>
            <p:cNvPr id="42" name="AutoShape 42"/>
            <p:cNvSpPr>
              <a:spLocks noChangeArrowheads="1"/>
            </p:cNvSpPr>
            <p:nvPr/>
          </p:nvSpPr>
          <p:spPr bwMode="auto">
            <a:xfrm>
              <a:off x="3645744" y="2250712"/>
              <a:ext cx="93662" cy="568325"/>
            </a:xfrm>
            <a:prstGeom prst="upDownArrow">
              <a:avLst>
                <a:gd name="adj1" fmla="val 50000"/>
                <a:gd name="adj2" fmla="val 12135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AutoShape 43"/>
            <p:cNvSpPr>
              <a:spLocks noChangeArrowheads="1"/>
            </p:cNvSpPr>
            <p:nvPr/>
          </p:nvSpPr>
          <p:spPr bwMode="auto">
            <a:xfrm>
              <a:off x="3783856" y="2250712"/>
              <a:ext cx="92075" cy="568325"/>
            </a:xfrm>
            <a:prstGeom prst="upDownArrow">
              <a:avLst>
                <a:gd name="adj1" fmla="val 50000"/>
                <a:gd name="adj2" fmla="val 12344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AutoShape 44"/>
            <p:cNvSpPr>
              <a:spLocks noChangeArrowheads="1"/>
            </p:cNvSpPr>
            <p:nvPr/>
          </p:nvSpPr>
          <p:spPr bwMode="auto">
            <a:xfrm>
              <a:off x="3920381" y="2250712"/>
              <a:ext cx="93663" cy="568325"/>
            </a:xfrm>
            <a:prstGeom prst="upDownArrow">
              <a:avLst>
                <a:gd name="adj1" fmla="val 50000"/>
                <a:gd name="adj2" fmla="val 12135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AutoShape 45"/>
            <p:cNvSpPr>
              <a:spLocks noChangeArrowheads="1"/>
            </p:cNvSpPr>
            <p:nvPr/>
          </p:nvSpPr>
          <p:spPr bwMode="auto">
            <a:xfrm>
              <a:off x="3660031" y="3717562"/>
              <a:ext cx="95250" cy="566738"/>
            </a:xfrm>
            <a:prstGeom prst="upDownArrow">
              <a:avLst>
                <a:gd name="adj1" fmla="val 50000"/>
                <a:gd name="adj2" fmla="val 119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AutoShape 46"/>
            <p:cNvSpPr>
              <a:spLocks noChangeArrowheads="1"/>
            </p:cNvSpPr>
            <p:nvPr/>
          </p:nvSpPr>
          <p:spPr bwMode="auto">
            <a:xfrm>
              <a:off x="3798144" y="3717562"/>
              <a:ext cx="93662" cy="566738"/>
            </a:xfrm>
            <a:prstGeom prst="upDownArrow">
              <a:avLst>
                <a:gd name="adj1" fmla="val 50000"/>
                <a:gd name="adj2" fmla="val 12101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AutoShape 47"/>
            <p:cNvSpPr>
              <a:spLocks noChangeArrowheads="1"/>
            </p:cNvSpPr>
            <p:nvPr/>
          </p:nvSpPr>
          <p:spPr bwMode="auto">
            <a:xfrm>
              <a:off x="3936256" y="3717562"/>
              <a:ext cx="93663" cy="566738"/>
            </a:xfrm>
            <a:prstGeom prst="upDownArrow">
              <a:avLst>
                <a:gd name="adj1" fmla="val 50000"/>
                <a:gd name="adj2" fmla="val 12101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AutoShape 48"/>
            <p:cNvSpPr>
              <a:spLocks noChangeArrowheads="1"/>
            </p:cNvSpPr>
            <p:nvPr/>
          </p:nvSpPr>
          <p:spPr bwMode="auto">
            <a:xfrm>
              <a:off x="6846912" y="3336561"/>
              <a:ext cx="733425" cy="487362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AutoShape 49"/>
            <p:cNvSpPr>
              <a:spLocks noChangeArrowheads="1"/>
            </p:cNvSpPr>
            <p:nvPr/>
          </p:nvSpPr>
          <p:spPr bwMode="auto">
            <a:xfrm>
              <a:off x="6570268" y="3527062"/>
              <a:ext cx="276644" cy="138112"/>
            </a:xfrm>
            <a:prstGeom prst="rightArrow">
              <a:avLst>
                <a:gd name="adj1" fmla="val 50000"/>
                <a:gd name="adj2" fmla="val 5909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Rectangle 51"/>
            <p:cNvSpPr>
              <a:spLocks noChangeArrowheads="1"/>
            </p:cNvSpPr>
            <p:nvPr/>
          </p:nvSpPr>
          <p:spPr bwMode="auto">
            <a:xfrm>
              <a:off x="5317381" y="3334974"/>
              <a:ext cx="1241425" cy="540000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Archiving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Linux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54"/>
            <p:cNvSpPr>
              <a:spLocks noChangeArrowheads="1"/>
            </p:cNvSpPr>
            <p:nvPr/>
          </p:nvSpPr>
          <p:spPr bwMode="auto">
            <a:xfrm>
              <a:off x="5317381" y="2742587"/>
              <a:ext cx="1241425" cy="540000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Tango DB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cs typeface="Arial" pitchFamily="34" charset="0"/>
                </a:rPr>
                <a:t>Linux.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2" name="AutoShape 55"/>
            <p:cNvCxnSpPr>
              <a:cxnSpLocks noChangeShapeType="1"/>
            </p:cNvCxnSpPr>
            <p:nvPr/>
          </p:nvCxnSpPr>
          <p:spPr bwMode="auto">
            <a:xfrm flipV="1">
              <a:off x="863588" y="2596787"/>
              <a:ext cx="3974368" cy="103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56"/>
            <p:cNvCxnSpPr>
              <a:cxnSpLocks noChangeShapeType="1"/>
            </p:cNvCxnSpPr>
            <p:nvPr/>
          </p:nvCxnSpPr>
          <p:spPr bwMode="auto">
            <a:xfrm>
              <a:off x="863588" y="4073162"/>
              <a:ext cx="677620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AutoShape 57"/>
            <p:cNvCxnSpPr>
              <a:cxnSpLocks noChangeShapeType="1"/>
            </p:cNvCxnSpPr>
            <p:nvPr/>
          </p:nvCxnSpPr>
          <p:spPr bwMode="auto">
            <a:xfrm flipV="1">
              <a:off x="4837956" y="1141050"/>
              <a:ext cx="0" cy="145573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AutoShape 58"/>
            <p:cNvCxnSpPr>
              <a:cxnSpLocks noChangeShapeType="1"/>
            </p:cNvCxnSpPr>
            <p:nvPr/>
          </p:nvCxnSpPr>
          <p:spPr bwMode="auto">
            <a:xfrm>
              <a:off x="4837956" y="1141050"/>
              <a:ext cx="280183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AutoShape 59"/>
            <p:cNvCxnSpPr>
              <a:cxnSpLocks noChangeShapeType="1"/>
            </p:cNvCxnSpPr>
            <p:nvPr/>
          </p:nvCxnSpPr>
          <p:spPr bwMode="auto">
            <a:xfrm>
              <a:off x="7639794" y="1141050"/>
              <a:ext cx="0" cy="29321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AutoShape 60"/>
            <p:cNvCxnSpPr>
              <a:cxnSpLocks noChangeShapeType="1"/>
            </p:cNvCxnSpPr>
            <p:nvPr/>
          </p:nvCxnSpPr>
          <p:spPr bwMode="auto">
            <a:xfrm>
              <a:off x="848287" y="2607106"/>
              <a:ext cx="0" cy="14763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Text Box 61"/>
            <p:cNvSpPr txBox="1">
              <a:spLocks noChangeArrowheads="1"/>
            </p:cNvSpPr>
            <p:nvPr/>
          </p:nvSpPr>
          <p:spPr bwMode="auto">
            <a:xfrm>
              <a:off x="6770712" y="3113310"/>
              <a:ext cx="809625" cy="1692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latin typeface="Calibri" pitchFamily="34" charset="0"/>
                  <a:cs typeface="Arial" pitchFamily="34" charset="0"/>
                </a:rPr>
                <a:t>Storage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 Box 62"/>
            <p:cNvSpPr txBox="1">
              <a:spLocks noChangeArrowheads="1"/>
            </p:cNvSpPr>
            <p:nvPr/>
          </p:nvSpPr>
          <p:spPr bwMode="auto">
            <a:xfrm>
              <a:off x="2901813" y="2240455"/>
              <a:ext cx="663949" cy="2205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cs typeface="Arial" pitchFamily="34" charset="0"/>
                </a:rPr>
                <a:t>Ethernet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54"/>
            <p:cNvSpPr>
              <a:spLocks noChangeArrowheads="1"/>
            </p:cNvSpPr>
            <p:nvPr/>
          </p:nvSpPr>
          <p:spPr bwMode="auto">
            <a:xfrm>
              <a:off x="5316806" y="2147505"/>
              <a:ext cx="1242000" cy="540000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CS services</a:t>
              </a:r>
            </a:p>
          </p:txBody>
        </p:sp>
        <p:sp>
          <p:nvSpPr>
            <p:cNvPr id="61" name="Text Box 62"/>
            <p:cNvSpPr txBox="1">
              <a:spLocks noChangeArrowheads="1"/>
            </p:cNvSpPr>
            <p:nvPr/>
          </p:nvSpPr>
          <p:spPr bwMode="auto">
            <a:xfrm>
              <a:off x="3095257" y="3874974"/>
              <a:ext cx="566069" cy="1730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cs typeface="Arial" pitchFamily="34" charset="0"/>
                </a:rPr>
                <a:t>Ethernet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 Box 62"/>
            <p:cNvSpPr txBox="1">
              <a:spLocks noChangeArrowheads="1"/>
            </p:cNvSpPr>
            <p:nvPr/>
          </p:nvSpPr>
          <p:spPr bwMode="auto">
            <a:xfrm>
              <a:off x="2792970" y="5390785"/>
              <a:ext cx="575593" cy="1730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cs typeface="Arial" pitchFamily="34" charset="0"/>
                </a:rPr>
                <a:t>Field bus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3" name="Прямая со стрелкой 62"/>
            <p:cNvCxnSpPr/>
            <p:nvPr/>
          </p:nvCxnSpPr>
          <p:spPr>
            <a:xfrm>
              <a:off x="4647456" y="3069862"/>
              <a:ext cx="536612" cy="0"/>
            </a:xfrm>
            <a:prstGeom prst="straightConnector1">
              <a:avLst/>
            </a:prstGeom>
            <a:ln w="222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>
              <a:off x="4647456" y="3203212"/>
              <a:ext cx="536612" cy="0"/>
            </a:xfrm>
            <a:prstGeom prst="straightConnector1">
              <a:avLst/>
            </a:prstGeom>
            <a:ln w="222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>
              <a:off x="4647456" y="3334974"/>
              <a:ext cx="536612" cy="0"/>
            </a:xfrm>
            <a:prstGeom prst="straightConnector1">
              <a:avLst/>
            </a:prstGeom>
            <a:ln w="222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>
              <a:off x="4647456" y="3464000"/>
              <a:ext cx="536612" cy="0"/>
            </a:xfrm>
            <a:prstGeom prst="straightConnector1">
              <a:avLst/>
            </a:prstGeom>
            <a:ln w="222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/>
            <p:cNvCxnSpPr/>
            <p:nvPr/>
          </p:nvCxnSpPr>
          <p:spPr>
            <a:xfrm flipV="1">
              <a:off x="647564" y="1141050"/>
              <a:ext cx="0" cy="5163343"/>
            </a:xfrm>
            <a:prstGeom prst="straightConnector1">
              <a:avLst/>
            </a:prstGeom>
            <a:ln w="38100">
              <a:headEnd type="arrow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42898" y="2965087"/>
              <a:ext cx="461665" cy="121892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dirty="0" smtClean="0"/>
                <a:t>Middleware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61474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Client</a:t>
            </a:r>
            <a:endParaRPr lang="ru-RU" dirty="0"/>
          </a:p>
        </p:txBody>
      </p:sp>
      <p:pic>
        <p:nvPicPr>
          <p:cNvPr id="1026" name="Picture 2" descr="&amp;Kcy;&amp;acy;&amp;rcy;&amp;tcy;&amp;icy;&amp;ncy;&amp;kcy;&amp;icy; &amp;pcy;&amp;ocy; &amp;zcy;&amp;acy;&amp;pcy;&amp;rcy;&amp;ocy;&amp;scy;&amp;ucy; extj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62" y="1115697"/>
            <a:ext cx="805538" cy="5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1619508"/>
            <a:ext cx="843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Desktop </a:t>
            </a:r>
            <a:r>
              <a:rPr lang="ru-RU" sz="3200" dirty="0"/>
              <a:t>эмуляция в </a:t>
            </a:r>
            <a:r>
              <a:rPr lang="ru-RU" sz="3200" dirty="0" smtClean="0"/>
              <a:t>браузере (график)</a:t>
            </a:r>
            <a:endParaRPr lang="ru-RU" sz="3200" dirty="0"/>
          </a:p>
        </p:txBody>
      </p:sp>
      <p:pic>
        <p:nvPicPr>
          <p:cNvPr id="2050" name="Picture 2" descr="C:\Users\elkin\Dropbox\docs\work\lhep\for_pres\WebSocketDS\desktop_gr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3" y="2229598"/>
            <a:ext cx="8050451" cy="383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>
            <a:normAutofit fontScale="85000" lnSpcReduction="20000"/>
          </a:bodyPr>
          <a:lstStyle/>
          <a:p>
            <a:pPr marL="0" indent="0">
              <a:buFont typeface="Arial" charset="0"/>
              <a:buNone/>
            </a:pPr>
            <a:endParaRPr lang="en-US" sz="2800" dirty="0"/>
          </a:p>
          <a:p>
            <a:r>
              <a:rPr lang="ru-RU" sz="2200" dirty="0"/>
              <a:t>TANGO — распределенная система </a:t>
            </a:r>
            <a:r>
              <a:rPr lang="ru-RU" sz="2200" dirty="0" smtClean="0"/>
              <a:t>управления</a:t>
            </a:r>
            <a:r>
              <a:rPr lang="en-US" sz="2200" dirty="0"/>
              <a:t> </a:t>
            </a:r>
            <a:r>
              <a:rPr lang="ru-RU" sz="2200" dirty="0" smtClean="0"/>
              <a:t>использующая</a:t>
            </a:r>
            <a:r>
              <a:rPr lang="ru-RU" sz="2200" dirty="0"/>
              <a:t> </a:t>
            </a:r>
            <a:r>
              <a:rPr lang="en-US" sz="2200" b="1" dirty="0" err="1" smtClean="0"/>
              <a:t>omniorb</a:t>
            </a:r>
            <a:r>
              <a:rPr lang="ru-RU" sz="2200" dirty="0"/>
              <a:t> реализацию </a:t>
            </a:r>
            <a:r>
              <a:rPr lang="en-US" sz="2200" b="1" dirty="0" smtClean="0"/>
              <a:t>CORBA</a:t>
            </a:r>
            <a:r>
              <a:rPr lang="ru-RU" sz="2200" dirty="0"/>
              <a:t> в качестве сетевого </a:t>
            </a:r>
            <a:r>
              <a:rPr lang="ru-RU" sz="2200" dirty="0" smtClean="0"/>
              <a:t>протокола.</a:t>
            </a:r>
          </a:p>
          <a:p>
            <a:endParaRPr lang="en-US" sz="2200" dirty="0" smtClean="0"/>
          </a:p>
          <a:p>
            <a:r>
              <a:rPr lang="en-US" sz="2200" dirty="0" smtClean="0"/>
              <a:t>Multiplatform</a:t>
            </a:r>
            <a:endParaRPr lang="ru-RU" sz="2200" dirty="0" smtClean="0"/>
          </a:p>
          <a:p>
            <a:endParaRPr lang="en-US" sz="2200" dirty="0"/>
          </a:p>
          <a:p>
            <a:r>
              <a:rPr lang="ru-RU" sz="2200" dirty="0"/>
              <a:t>Скрывает сетевую локацию </a:t>
            </a:r>
            <a:r>
              <a:rPr lang="ru-RU" sz="2200" dirty="0" smtClean="0"/>
              <a:t>и технические детали</a:t>
            </a:r>
          </a:p>
          <a:p>
            <a:endParaRPr lang="en-US" sz="2200" dirty="0"/>
          </a:p>
          <a:p>
            <a:r>
              <a:rPr lang="ru-RU" sz="2200" dirty="0"/>
              <a:t>Обеспечивает унифицированный интерфейс для аппаратного оборудования или </a:t>
            </a:r>
            <a:r>
              <a:rPr lang="ru-RU" sz="2200" dirty="0" smtClean="0"/>
              <a:t>сервиса</a:t>
            </a:r>
            <a:r>
              <a:rPr lang="en-US" sz="2200" dirty="0" smtClean="0"/>
              <a:t>:</a:t>
            </a:r>
            <a:endParaRPr lang="en-US" sz="2200" dirty="0"/>
          </a:p>
          <a:p>
            <a:pPr lvl="1"/>
            <a:r>
              <a:rPr lang="en-US" sz="2200" dirty="0"/>
              <a:t>Commands</a:t>
            </a:r>
          </a:p>
          <a:p>
            <a:pPr lvl="1"/>
            <a:r>
              <a:rPr lang="en-US" sz="2200" dirty="0"/>
              <a:t>Attributes</a:t>
            </a:r>
          </a:p>
          <a:p>
            <a:pPr lvl="1"/>
            <a:r>
              <a:rPr lang="en-US" sz="2200" dirty="0" smtClean="0"/>
              <a:t>Properties</a:t>
            </a:r>
            <a:endParaRPr lang="ru-RU" sz="2200" dirty="0" smtClean="0"/>
          </a:p>
          <a:p>
            <a:pPr lvl="1"/>
            <a:endParaRPr lang="en-US" sz="2200" dirty="0"/>
          </a:p>
          <a:p>
            <a:r>
              <a:rPr lang="ru-RU" sz="2200" dirty="0" smtClean="0"/>
              <a:t>Имеются различные инструменты для управления БД и для контроля</a:t>
            </a:r>
            <a:endParaRPr lang="ru-RU" sz="2200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Middleware: TANGO controls</a:t>
            </a:r>
            <a:endParaRPr lang="ru-RU" dirty="0"/>
          </a:p>
        </p:txBody>
      </p:sp>
      <p:pic>
        <p:nvPicPr>
          <p:cNvPr id="1028" name="Picture 4" descr="https://upload.wikimedia.org/wikipedia/commons/thumb/b/b3/TANGO_controls_logo.png/800px-TANGO_control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9506"/>
            <a:ext cx="2016224" cy="64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Клиентный</a:t>
            </a:r>
            <a:r>
              <a:rPr lang="ru-RU" dirty="0"/>
              <a:t> уровень. </a:t>
            </a:r>
            <a:br>
              <a:rPr lang="ru-RU" dirty="0"/>
            </a:br>
            <a:r>
              <a:rPr lang="en-US" dirty="0"/>
              <a:t>Desktop </a:t>
            </a:r>
            <a:r>
              <a:rPr lang="ru-RU" dirty="0"/>
              <a:t>приложения</a:t>
            </a:r>
          </a:p>
        </p:txBody>
      </p:sp>
      <p:pic>
        <p:nvPicPr>
          <p:cNvPr id="9" name="Picture 4" descr="C:\Users\elkin\Dropbox\docs\work\lhep\for_pres\WebSocketDS\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1582"/>
            <a:ext cx="3312368" cy="345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elkin\Dropbox\docs\work\lhep\for_pres\WebSocketDS\rf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12" y="814149"/>
            <a:ext cx="2778425" cy="30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pyq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42" y="421887"/>
            <a:ext cx="969695" cy="96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q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3" y="4423564"/>
            <a:ext cx="805635" cy="80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4077072"/>
            <a:ext cx="4900097" cy="26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 rot="16200000">
            <a:off x="5618920" y="1235556"/>
            <a:ext cx="696700" cy="953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585440" y="1645457"/>
            <a:ext cx="27580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Для написания </a:t>
            </a:r>
            <a:endParaRPr lang="ru-RU" sz="1400" dirty="0" smtClean="0"/>
          </a:p>
          <a:p>
            <a:r>
              <a:rPr lang="en-US" sz="1400" dirty="0" smtClean="0"/>
              <a:t>Desktop </a:t>
            </a:r>
            <a:r>
              <a:rPr lang="ru-RU" sz="1400" dirty="0"/>
              <a:t>приложений использовались </a:t>
            </a:r>
            <a:r>
              <a:rPr lang="ru-RU" sz="1400" dirty="0" smtClean="0"/>
              <a:t>либо </a:t>
            </a:r>
            <a:r>
              <a:rPr lang="ru-RU" sz="1400" dirty="0"/>
              <a:t>встроенные в </a:t>
            </a:r>
            <a:r>
              <a:rPr lang="en-US" sz="1400" dirty="0"/>
              <a:t>TANGO GUI, </a:t>
            </a:r>
            <a:r>
              <a:rPr lang="ru-RU" sz="1400" dirty="0" smtClean="0"/>
              <a:t>(например </a:t>
            </a:r>
            <a:r>
              <a:rPr lang="en-US" sz="1400" dirty="0" err="1" smtClean="0"/>
              <a:t>PyQT</a:t>
            </a:r>
            <a:r>
              <a:rPr lang="en-US" sz="1400" dirty="0" smtClean="0"/>
              <a:t>.</a:t>
            </a:r>
            <a:r>
              <a:rPr lang="ru-RU" sz="1400" dirty="0" smtClean="0"/>
              <a:t>)</a:t>
            </a:r>
            <a:r>
              <a:rPr lang="en-US" sz="1400" dirty="0" smtClean="0"/>
              <a:t> </a:t>
            </a:r>
            <a:endParaRPr lang="ru-RU" sz="1400" dirty="0" smtClean="0"/>
          </a:p>
          <a:p>
            <a:r>
              <a:rPr lang="ru-RU" sz="1400" dirty="0" smtClean="0"/>
              <a:t>Соединение </a:t>
            </a:r>
            <a:r>
              <a:rPr lang="ru-RU" sz="1400" dirty="0" err="1" smtClean="0"/>
              <a:t>клиентной</a:t>
            </a:r>
            <a:endParaRPr lang="ru-RU" sz="1400" dirty="0" smtClean="0"/>
          </a:p>
          <a:p>
            <a:r>
              <a:rPr lang="ru-RU" sz="1400" dirty="0"/>
              <a:t>ч</a:t>
            </a:r>
            <a:r>
              <a:rPr lang="ru-RU" sz="1400" dirty="0" smtClean="0"/>
              <a:t>асти с </a:t>
            </a:r>
            <a:r>
              <a:rPr lang="en-US" sz="1400" dirty="0" smtClean="0"/>
              <a:t>TANGO-</a:t>
            </a:r>
            <a:r>
              <a:rPr lang="ru-RU" sz="1400" dirty="0" smtClean="0"/>
              <a:t>сервером</a:t>
            </a:r>
            <a:r>
              <a:rPr lang="en-US" sz="1400" dirty="0" smtClean="0"/>
              <a:t> </a:t>
            </a:r>
            <a:r>
              <a:rPr lang="ru-RU" sz="1400" dirty="0" smtClean="0"/>
              <a:t>производится по </a:t>
            </a:r>
            <a:r>
              <a:rPr lang="en-US" sz="1400" dirty="0" smtClean="0"/>
              <a:t>TANGO </a:t>
            </a:r>
            <a:r>
              <a:rPr lang="ru-RU" sz="1400" dirty="0" smtClean="0"/>
              <a:t>протоколу  </a:t>
            </a:r>
            <a:endParaRPr lang="ru-RU" sz="1400" dirty="0"/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3212759" y="5652340"/>
            <a:ext cx="696700" cy="10025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0800000">
            <a:off x="951974" y="4878470"/>
            <a:ext cx="696700" cy="6425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24480" y="5561740"/>
            <a:ext cx="31953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Либо стандартные </a:t>
            </a:r>
            <a:r>
              <a:rPr lang="en-US" sz="1400" dirty="0" smtClean="0"/>
              <a:t>GUI. </a:t>
            </a:r>
            <a:endParaRPr lang="ru-RU" sz="1400" dirty="0" smtClean="0"/>
          </a:p>
          <a:p>
            <a:r>
              <a:rPr lang="ru-RU" sz="1400" dirty="0" smtClean="0"/>
              <a:t>Соединение </a:t>
            </a:r>
            <a:r>
              <a:rPr lang="ru-RU" sz="1400" dirty="0" err="1" smtClean="0"/>
              <a:t>клиентной</a:t>
            </a:r>
            <a:endParaRPr lang="ru-RU" sz="1400" dirty="0" smtClean="0"/>
          </a:p>
          <a:p>
            <a:r>
              <a:rPr lang="ru-RU" sz="1400" dirty="0"/>
              <a:t>ч</a:t>
            </a:r>
            <a:r>
              <a:rPr lang="ru-RU" sz="1400" dirty="0" smtClean="0"/>
              <a:t>асти с </a:t>
            </a:r>
            <a:r>
              <a:rPr lang="en-US" sz="1400" dirty="0" smtClean="0"/>
              <a:t>TANGO-</a:t>
            </a:r>
            <a:r>
              <a:rPr lang="ru-RU" sz="1400" dirty="0" smtClean="0"/>
              <a:t>сервером</a:t>
            </a:r>
            <a:r>
              <a:rPr lang="en-US" sz="1400" dirty="0" smtClean="0"/>
              <a:t> </a:t>
            </a:r>
            <a:r>
              <a:rPr lang="ru-RU" sz="1400" dirty="0" smtClean="0"/>
              <a:t>производится по </a:t>
            </a:r>
            <a:r>
              <a:rPr lang="en-US" sz="1400" dirty="0" err="1" smtClean="0"/>
              <a:t>WebSocket</a:t>
            </a:r>
            <a:r>
              <a:rPr lang="en-US" sz="1400" dirty="0" smtClean="0"/>
              <a:t> </a:t>
            </a:r>
            <a:endParaRPr lang="ru-RU" sz="1400" dirty="0" smtClean="0"/>
          </a:p>
          <a:p>
            <a:r>
              <a:rPr lang="ru-RU" sz="1400" dirty="0" smtClean="0"/>
              <a:t>или </a:t>
            </a:r>
            <a:r>
              <a:rPr lang="en-US" sz="1400" dirty="0" smtClean="0"/>
              <a:t>http </a:t>
            </a:r>
            <a:r>
              <a:rPr lang="ru-RU" sz="1400" dirty="0" smtClean="0"/>
              <a:t>протоколу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387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57200" y="3430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Клиентный</a:t>
            </a:r>
            <a:r>
              <a:rPr lang="ru-RU" dirty="0"/>
              <a:t> </a:t>
            </a:r>
            <a:r>
              <a:rPr lang="ru-RU" dirty="0" smtClean="0"/>
              <a:t>уровень. </a:t>
            </a:r>
            <a:br>
              <a:rPr lang="ru-RU" dirty="0" smtClean="0"/>
            </a:br>
            <a:r>
              <a:rPr lang="en-US" dirty="0" smtClean="0"/>
              <a:t>Web </a:t>
            </a:r>
            <a:r>
              <a:rPr lang="ru-RU" dirty="0" smtClean="0"/>
              <a:t>приложения</a:t>
            </a:r>
            <a:endParaRPr lang="ru-RU" dirty="0"/>
          </a:p>
        </p:txBody>
      </p:sp>
      <p:pic>
        <p:nvPicPr>
          <p:cNvPr id="19" name="Picture 2" descr="Картинки по запросу extj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6" y="683091"/>
            <a:ext cx="2880320" cy="218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&amp;Kcy;&amp;acy;&amp;rcy;&amp;tcy;&amp;icy;&amp;ncy;&amp;kcy;&amp;icy; &amp;pcy;&amp;ocy; &amp;zcy;&amp;acy;&amp;pcy;&amp;rcy;&amp;ocy;&amp;scy;&amp;ucy; extj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78" y="1069290"/>
            <a:ext cx="1010244" cy="6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по запросу jque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64" y="2240207"/>
            <a:ext cx="3303417" cy="17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10" descr="Картинки по запросу amchart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Картинки по запросу angular + electron"/>
          <p:cNvSpPr>
            <a:spLocks noChangeAspect="1" noChangeArrowheads="1"/>
          </p:cNvSpPr>
          <p:nvPr/>
        </p:nvSpPr>
        <p:spPr bwMode="auto">
          <a:xfrm>
            <a:off x="7557864" y="42139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blog.holistics.io/content/images/2017/10/angtovu@2x-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1"/>
          <a:stretch/>
        </p:blipFill>
        <p:spPr bwMode="auto">
          <a:xfrm>
            <a:off x="5940152" y="3651900"/>
            <a:ext cx="1172620" cy="14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highcharts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72" y="3695897"/>
            <a:ext cx="1364812" cy="134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" name="AutoShape 18" descr="ÐÐ°ÑÑÐ¸Ð½ÐºÐ¸ Ð¿Ð¾ Ð·Ð°Ð¿ÑÐ¾ÑÑ electron j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12219" y="1994595"/>
            <a:ext cx="54399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Основной плюс </a:t>
            </a:r>
            <a:r>
              <a:rPr lang="en-US" dirty="0" smtClean="0"/>
              <a:t>Web </a:t>
            </a:r>
            <a:r>
              <a:rPr lang="ru-RU" dirty="0" smtClean="0"/>
              <a:t>приложений – это кроссплатформенность. Приложения работают на различных платформах (</a:t>
            </a:r>
            <a:r>
              <a:rPr lang="en-US" dirty="0" smtClean="0"/>
              <a:t>PC, mobile</a:t>
            </a:r>
            <a:r>
              <a:rPr lang="ru-RU" dirty="0" smtClean="0"/>
              <a:t>) и Операционных системах.</a:t>
            </a:r>
          </a:p>
          <a:p>
            <a:endParaRPr lang="ru-RU" dirty="0"/>
          </a:p>
          <a:p>
            <a:r>
              <a:rPr lang="ru-RU" dirty="0" smtClean="0"/>
              <a:t>Также большим плюсом </a:t>
            </a:r>
            <a:r>
              <a:rPr lang="ru-RU" dirty="0"/>
              <a:t>является </a:t>
            </a:r>
            <a:r>
              <a:rPr lang="ru-RU" dirty="0" smtClean="0"/>
              <a:t>простота обслуживания: нет необходимости установки, а обновление производится централизованно, без участия клиента.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7139136" cy="1104106"/>
          </a:xfrm>
        </p:spPr>
        <p:txBody>
          <a:bodyPr>
            <a:normAutofit fontScale="90000"/>
          </a:bodyPr>
          <a:lstStyle/>
          <a:p>
            <a:r>
              <a:rPr lang="en-US" dirty="0"/>
              <a:t>Web </a:t>
            </a:r>
            <a:r>
              <a:rPr lang="ru-RU" dirty="0" smtClean="0"/>
              <a:t>клиент управления питанием магнитных линз</a:t>
            </a:r>
            <a:endParaRPr lang="ru-RU" dirty="0"/>
          </a:p>
        </p:txBody>
      </p:sp>
      <p:pic>
        <p:nvPicPr>
          <p:cNvPr id="8" name="Picture 2" descr="&amp;Kcy;&amp;acy;&amp;rcy;&amp;tcy;&amp;icy;&amp;ncy;&amp;kcy;&amp;icy; &amp;pcy;&amp;ocy; &amp;zcy;&amp;acy;&amp;pcy;&amp;rcy;&amp;ocy;&amp;scy;&amp;ucy; extj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975855"/>
            <a:ext cx="825274" cy="52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1" y="1628800"/>
            <a:ext cx="7882058" cy="443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6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 </a:t>
            </a:r>
            <a:r>
              <a:rPr lang="ru-RU" dirty="0" smtClean="0"/>
              <a:t>клиент управления профилями инжекции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1371600"/>
            <a:ext cx="9039225" cy="4837335"/>
          </a:xfrm>
          <a:prstGeom prst="rect">
            <a:avLst/>
          </a:prstGeom>
        </p:spPr>
      </p:pic>
      <p:pic>
        <p:nvPicPr>
          <p:cNvPr id="8" name="Picture 6" descr="https://blog.holistics.io/content/images/2017/10/angtovu@2x-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1"/>
          <a:stretch/>
        </p:blipFill>
        <p:spPr bwMode="auto">
          <a:xfrm>
            <a:off x="7941163" y="364828"/>
            <a:ext cx="746135" cy="9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25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2456" y="4293096"/>
            <a:ext cx="8229600" cy="1584176"/>
          </a:xfrm>
        </p:spPr>
        <p:txBody>
          <a:bodyPr>
            <a:normAutofit fontScale="62500" lnSpcReduction="20000"/>
          </a:bodyPr>
          <a:lstStyle/>
          <a:p>
            <a:pPr marL="64008" indent="0">
              <a:buNone/>
            </a:pPr>
            <a:r>
              <a:rPr lang="ru-RU" dirty="0" smtClean="0"/>
              <a:t>Один из методов создания </a:t>
            </a:r>
            <a:r>
              <a:rPr lang="en-US" dirty="0"/>
              <a:t>Web + Desktop </a:t>
            </a:r>
            <a:r>
              <a:rPr lang="ru-RU" dirty="0" smtClean="0"/>
              <a:t>приложения - это </a:t>
            </a:r>
            <a:r>
              <a:rPr lang="ru-RU" dirty="0"/>
              <a:t>э</a:t>
            </a:r>
            <a:r>
              <a:rPr lang="ru-RU" dirty="0" smtClean="0"/>
              <a:t>муляция </a:t>
            </a:r>
            <a:r>
              <a:rPr lang="en-US" dirty="0"/>
              <a:t>Desktop </a:t>
            </a:r>
            <a:r>
              <a:rPr lang="ru-RU" dirty="0" smtClean="0"/>
              <a:t>. Страница выглядит как простой рабочий стол. Можно открывать различные окна внутри страницы браузера, управлять их расположением, сворачивать. Также есть возможность открывать отдельные окна браузера меньшего размера.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Клиентный</a:t>
            </a:r>
            <a:r>
              <a:rPr lang="ru-RU" dirty="0"/>
              <a:t> уровень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Web + Desktop </a:t>
            </a:r>
            <a:r>
              <a:rPr lang="ru-RU" dirty="0"/>
              <a:t>приложения)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VII ежегодная конференция молодых ученых и специалистов Алушта-2018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7972" y="1527040"/>
            <a:ext cx="7935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Для </a:t>
            </a:r>
            <a:r>
              <a:rPr lang="ru-RU" sz="2000" dirty="0" smtClean="0"/>
              <a:t>большей </a:t>
            </a:r>
            <a:r>
              <a:rPr lang="ru-RU" sz="2000" dirty="0" smtClean="0"/>
              <a:t>универсальности разрабатываются приложения содержащие в себе и основы веб-приложений и внешний вид стандартных </a:t>
            </a:r>
            <a:r>
              <a:rPr lang="en-US" sz="2000" dirty="0" smtClean="0"/>
              <a:t>Desktop</a:t>
            </a:r>
            <a:r>
              <a:rPr lang="ru-RU" sz="2000" dirty="0" smtClean="0"/>
              <a:t> приложений </a:t>
            </a:r>
            <a:endParaRPr lang="ru-RU" sz="2000" dirty="0"/>
          </a:p>
        </p:txBody>
      </p:sp>
      <p:pic>
        <p:nvPicPr>
          <p:cNvPr id="2050" name="Picture 2" descr="http://silex-softwares.appspot.com/wp-content/uploads/2017/06/mobile-ap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3984377" cy="23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3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6B55985-99B3-41D5-912D-A6EAD4152E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Предложения по продажам (презентация)</Template>
  <TotalTime>0</TotalTime>
  <Words>1339</Words>
  <Application>Microsoft Office PowerPoint</Application>
  <PresentationFormat>Экран (4:3)</PresentationFormat>
  <Paragraphs>251</Paragraphs>
  <Slides>30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Times New Roman</vt:lpstr>
      <vt:lpstr>Verdana</vt:lpstr>
      <vt:lpstr>Wingdings 2</vt:lpstr>
      <vt:lpstr>Яркая</vt:lpstr>
      <vt:lpstr>Использование системы TANGO для обеспечения удалённого и распределённого управления на инжекционном комплексе ЛУ-20</vt:lpstr>
      <vt:lpstr>Инжекционный комплекс</vt:lpstr>
      <vt:lpstr>Control System layout</vt:lpstr>
      <vt:lpstr>Middleware: TANGO controls</vt:lpstr>
      <vt:lpstr>Клиентный уровень.  Desktop приложения</vt:lpstr>
      <vt:lpstr>Клиентный уровень.  Web приложения</vt:lpstr>
      <vt:lpstr>Web клиент управления питанием магнитных линз</vt:lpstr>
      <vt:lpstr>Web клиент управления профилями инжекции</vt:lpstr>
      <vt:lpstr>Клиентный уровень (Web + Desktop приложения)</vt:lpstr>
      <vt:lpstr>Web Client</vt:lpstr>
      <vt:lpstr>Web Client</vt:lpstr>
      <vt:lpstr>Клиентный уровень (Web + Desktop приложения)</vt:lpstr>
      <vt:lpstr>Клиентно-серверное взаимодействие</vt:lpstr>
      <vt:lpstr>WebSocketDS</vt:lpstr>
      <vt:lpstr>Как работает HTTP</vt:lpstr>
      <vt:lpstr>Как работает WebSocket</vt:lpstr>
      <vt:lpstr>Beam profile measurement module  </vt:lpstr>
      <vt:lpstr>Презентация PowerPoint</vt:lpstr>
      <vt:lpstr>Web клиент для визуализации архивных и онлайн данных</vt:lpstr>
      <vt:lpstr>Web клиент для визуализации архивных и онлайн данных</vt:lpstr>
      <vt:lpstr>Модуль для извлечения архивных данных</vt:lpstr>
      <vt:lpstr>Итоги</vt:lpstr>
      <vt:lpstr>Презентация PowerPoint</vt:lpstr>
      <vt:lpstr>Презентация PowerPoint</vt:lpstr>
      <vt:lpstr>Презентация PowerPoint</vt:lpstr>
      <vt:lpstr>TANGO модуль для проведения авторизации и аутентификации пользователей</vt:lpstr>
      <vt:lpstr>Клиентный уровень : TANGO</vt:lpstr>
      <vt:lpstr>Клиентный уровень.  Desktop приложения</vt:lpstr>
      <vt:lpstr>Аппаратный уровень</vt:lpstr>
      <vt:lpstr>Web Client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2018-06-03T10:53:08Z</dcterms:created>
  <dcterms:modified xsi:type="dcterms:W3CDTF">2018-06-10T18:33:04Z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TC102202139990</vt:lpwstr>
  </property>
</Properties>
</file>