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72" r:id="rId9"/>
    <p:sldId id="273" r:id="rId10"/>
    <p:sldId id="268" r:id="rId11"/>
    <p:sldId id="269" r:id="rId12"/>
    <p:sldId id="275" r:id="rId13"/>
    <p:sldId id="276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DDD"/>
    <a:srgbClr val="0279B1"/>
    <a:srgbClr val="5D8BBB"/>
    <a:srgbClr val="E98E00"/>
    <a:srgbClr val="710450"/>
    <a:srgbClr val="F8CD6E"/>
    <a:srgbClr val="4B8AB4"/>
    <a:srgbClr val="78C2B2"/>
    <a:srgbClr val="FEFCA4"/>
    <a:srgbClr val="F8E4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4223" autoAdjust="0"/>
  </p:normalViewPr>
  <p:slideViewPr>
    <p:cSldViewPr snapToGrid="0">
      <p:cViewPr varScale="1">
        <p:scale>
          <a:sx n="67" d="100"/>
          <a:sy n="67" d="100"/>
        </p:scale>
        <p:origin x="-140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06349-0CA2-4C83-8CBA-01910B413BAD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959C1-C585-4246-896A-36ECCA0FD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350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E%D1%82%D0%BA%D1%80%D1%8B%D1%82%D1%8B%D0%B9_%D0%B4%D0%BE%D1%81%D1%82%D1%83%D0%BF#cite_note-2" TargetMode="External"/><Relationship Id="rId13" Type="http://schemas.openxmlformats.org/officeDocument/2006/relationships/hyperlink" Target="https://ru.wikipedia.org/wiki/%D0%9E%D1%82%D0%BA%D1%80%D1%8B%D1%82%D1%8B%D0%B9_%D0%B4%D0%BE%D1%81%D1%82%D1%83%D0%BF#cite_note-5" TargetMode="External"/><Relationship Id="rId3" Type="http://schemas.openxmlformats.org/officeDocument/2006/relationships/hyperlink" Target="https://ru.wikipedia.org/wiki/%D0%90%D0%BD%D0%B3%D0%BB%D0%B8%D0%B9%D1%81%D0%BA%D0%B8%D0%B9_%D1%8F%D0%B7%D1%8B%D0%BA" TargetMode="External"/><Relationship Id="rId7" Type="http://schemas.openxmlformats.org/officeDocument/2006/relationships/hyperlink" Target="https://ru.wikipedia.org/wiki/%D0%A0%D0%B5%D1%86%D0%B5%D0%BD%D0%B7%D0%B8%D1%80%D0%BE%D0%B2%D0%B0%D0%BD%D0%B8%D0%B5" TargetMode="External"/><Relationship Id="rId12" Type="http://schemas.openxmlformats.org/officeDocument/2006/relationships/hyperlink" Target="https://ru.wikipedia.org/wiki/%D0%94%D0%B8%D0%BF%D0%BB%D0%BE%D0%BC%D0%BD%D0%B0%D1%8F_%D1%80%D0%B0%D0%B1%D0%BE%D1%82%D0%B0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%D0%9E%D1%82%D0%BA%D1%80%D1%8B%D1%82%D1%8B%D0%B9_%D0%B4%D0%BE%D1%81%D1%82%D1%83%D0%BF#cite_note-earlham.edu-1" TargetMode="External"/><Relationship Id="rId11" Type="http://schemas.openxmlformats.org/officeDocument/2006/relationships/hyperlink" Target="https://ru.wikipedia.org/wiki/%D0%94%D0%B8%D1%81%D1%81%D0%B5%D1%80%D1%82%D0%B0%D1%86%D0%B8%D1%8F" TargetMode="External"/><Relationship Id="rId5" Type="http://schemas.openxmlformats.org/officeDocument/2006/relationships/hyperlink" Target="https://ru.wikipedia.org/wiki/%D0%92%D1%81%D0%B5%D0%BC%D0%B8%D1%80%D0%BD%D0%B0%D1%8F_%D0%BF%D0%B0%D1%83%D1%82%D0%B8%D0%BD%D0%B0" TargetMode="External"/><Relationship Id="rId15" Type="http://schemas.openxmlformats.org/officeDocument/2006/relationships/hyperlink" Target="https://ru.wikipedia.org/wiki/%D0%9E%D1%82%D0%BA%D1%80%D1%8B%D1%82%D1%8B%D0%B9_%D0%B4%D0%BE%D1%81%D1%82%D1%83%D0%BF#cite_note-6" TargetMode="External"/><Relationship Id="rId10" Type="http://schemas.openxmlformats.org/officeDocument/2006/relationships/hyperlink" Target="https://ru.wikipedia.org/wiki/%D0%9E%D1%82%D0%BA%D1%80%D1%8B%D1%82%D1%8B%D0%B9_%D0%B4%D0%BE%D1%81%D1%82%D1%83%D0%BF#cite_note-4" TargetMode="External"/><Relationship Id="rId4" Type="http://schemas.openxmlformats.org/officeDocument/2006/relationships/hyperlink" Target="https://ru.wikipedia.org/wiki/%D0%A0%D0%B5%D0%B0%D0%BB%D1%8C%D0%BD%D0%BE%D0%B5_%D0%B2%D1%80%D0%B5%D0%BC%D1%8F" TargetMode="External"/><Relationship Id="rId9" Type="http://schemas.openxmlformats.org/officeDocument/2006/relationships/hyperlink" Target="https://ru.wikipedia.org/wiki/%D0%9E%D1%82%D0%BA%D1%80%D1%8B%D1%82%D1%8B%D0%B9_%D0%B4%D0%BE%D1%81%D1%82%D1%83%D0%BF#cite_note-3" TargetMode="External"/><Relationship Id="rId14" Type="http://schemas.openxmlformats.org/officeDocument/2006/relationships/hyperlink" Target="https://ru.wikipedia.org/wiki/%D0%9C%D0%BE%D0%BD%D0%BE%D0%B3%D1%80%D0%B0%D1%84%D0%B8%D1%8F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959C1-C585-4246-896A-36ECCA0FD6F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978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Поддержка и наполнение контентом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репозитория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требует серьезных временных и людских ресурсов. Большие временные затраты, большая доля ручного ввода и ошибки операторского ввода приводят к низкой эффективности сбора и загрузки данных в систему. В связи с этим возникает задача максимальной автоматизации заполнения информационной системы.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959C1-C585-4246-896A-36ECCA0FD6F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852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959C1-C585-4246-896A-36ECCA0FD6F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261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959C1-C585-4246-896A-36ECCA0FD6F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083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959C1-C585-4246-896A-36ECCA0FD6F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497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959C1-C585-4246-896A-36ECCA0FD6F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728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настоящее время результаты деятельности ученых в традиционных научных жанрах активно публикуются в Интернет, размещаются в электронных библиотеках и архивах.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Накоплен огромный объем разнородной информации. Эффективность использования данной информации предполагает интеграцию и обеспечение прозрачного доступа к ней.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Откры́тый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до́ступ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Английский язык"/>
              </a:rPr>
              <a:t>англ.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(OA)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 — бесплатный, быстрый, постоянный, полнотекстовый доступ в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Реальное время"/>
              </a:rPr>
              <a:t>режиме реального времени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к научным и учебным материалам, реализуемый для любого пользователя в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Всемирная паутина"/>
              </a:rPr>
              <a:t>глобальной информационной сети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без каких-либо ограничений как по инструментам доступа, так и по дальнейшему использованию (например, лицензионных)</a:t>
            </a:r>
            <a:r>
              <a:rPr lang="ru-RU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[1]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Режим открытого доступа может применяться ко всем формам опубликованных результатов исследований, в том числе к статьям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Рецензирование"/>
              </a:rPr>
              <a:t>рецензируемых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и не рецензируемых научных журналов</a:t>
            </a:r>
            <a:r>
              <a:rPr lang="ru-RU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[2]</a:t>
            </a:r>
            <a:r>
              <a:rPr lang="ru-RU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[3]</a:t>
            </a:r>
            <a:r>
              <a:rPr lang="ru-RU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[4]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материалам конференций, текстам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Диссертация"/>
              </a:rPr>
              <a:t>научных диссертаций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и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 tooltip="Дипломная работа"/>
              </a:rPr>
              <a:t>квалификационным работам</a:t>
            </a:r>
            <a:r>
              <a:rPr lang="ru-RU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/>
              </a:rPr>
              <a:t>[5]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главам книг</a:t>
            </a:r>
            <a:r>
              <a:rPr lang="ru-RU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[1]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и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 tooltip="Монография"/>
              </a:rPr>
              <a:t>монографиям</a:t>
            </a:r>
            <a:r>
              <a:rPr lang="ru-RU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/>
              </a:rPr>
              <a:t>[6]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959C1-C585-4246-896A-36ECCA0FD6F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681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DCB7120-BB67-4D7A-BC8E-BFC78ABC6276}" type="slidenum">
              <a:rPr lang="ru-RU" altLang="ru-RU" sz="1200" b="0" smtClean="0"/>
              <a:pPr/>
              <a:t>4</a:t>
            </a:fld>
            <a:endParaRPr lang="ru-RU" altLang="ru-RU" sz="1200" b="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Сервер Документов ОИЯИ (JDS - jds.jinr.ru) был создан и развивается как институциональный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репозиторий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Открытого Доступа статей, препринтов и других материалов, отражающих и содействующих научно-исследовательской деятельности в ОИЯИ. JDS учитывает все возможные аспекты управления электронной библиотекой и развернут на базе программного обеспечения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Invenio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На сервере JDS представлено много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медиаматериалов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таких как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видеолекции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для молодых ученых, постеры,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аудиолекции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новости об ОИЯИ. </a:t>
            </a:r>
            <a:endParaRPr lang="ru-RU" altLang="ru-RU" strike="sngStrik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Поддержка такой системы а также актуализация контента такого хранилища является трудоемкой работой</a:t>
            </a:r>
          </a:p>
        </p:txBody>
      </p:sp>
    </p:spTree>
    <p:extLst>
      <p:ext uri="{BB962C8B-B14F-4D97-AF65-F5344CB8AC3E}">
        <p14:creationId xmlns:p14="http://schemas.microsoft.com/office/powerpoint/2010/main" val="1892576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Ранее в целях развития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JDS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был запланирован поэтапный переход на версию </a:t>
            </a:r>
            <a:r>
              <a:rPr lang="en-US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Invenio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1.2.2, а в дальнейшем — на версию </a:t>
            </a:r>
            <a:r>
              <a:rPr lang="en-US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Invenio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3.0, но при тестировании версии </a:t>
            </a:r>
            <a:r>
              <a:rPr lang="en-US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Invenio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1.2.2 на нашей инфраструктуре были выявлены технические дефекты, которые на данный момент не представляется возможным быстро устранить. Параллельно с этими работами изучался опыт немецких коллег проекта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Just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INvenio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INstance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(JOIN²), нацеленного на адаптацию платформы </a:t>
            </a:r>
            <a:r>
              <a:rPr lang="en-US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Invenio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под информационные потребности организаций-партнёров. </a:t>
            </a:r>
          </a:p>
          <a:p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39642F1-50C6-4036-B2A4-1CB0035B22A5}" type="slidenum">
              <a:rPr lang="ru-RU" altLang="ru-RU" sz="1200" b="0" smtClean="0"/>
              <a:pPr/>
              <a:t>5</a:t>
            </a:fld>
            <a:endParaRPr lang="ru-RU" altLang="ru-RU" sz="1200" b="0" smtClean="0"/>
          </a:p>
        </p:txBody>
      </p:sp>
    </p:spTree>
    <p:extLst>
      <p:ext uri="{BB962C8B-B14F-4D97-AF65-F5344CB8AC3E}">
        <p14:creationId xmlns:p14="http://schemas.microsoft.com/office/powerpoint/2010/main" val="249620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в JOIN² входит 7 немецких институтов: DESY (Гамбург) — главный идеолог проекта, DKFZ (Гейдельберг), Научно-исследовательский центр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Юлиха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Юлих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), GSI (Дармштадт), Майера-Лейбниц центр (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Гархинг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), Музей «Цитадель» (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Юлих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), RWTH (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Ахен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 и KIT (Карлсруэ).</a:t>
            </a:r>
          </a:p>
          <a:p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DESY и другие партнеры JOIN² заинтересованы во включении ОИЯИ в проект JOIN² и использовании расширенного программного обеспечения, разработанного в рамках проекта, что позволит группе развития и сопровождения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JDS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усовершенствовать функциональность Сервера Документов ОИЯИ JDS (jds.jinr.ru) за счет повторного использования кода.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целях более эффективного управления научными материалами и доступа к публикациям DESY, а также для использования в качестве интегрированной библиотечной системы, в DESY совместно с другими институтами в рамках проекта JOIN² была значительно усовершенствована и адаптирована программная платформа INVENIO под информационные потребности пользователей JOIN². Расширение функционала позволяет получать статистические данные для различных видов отчётов. </a:t>
            </a: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5AB0D8D-4ABC-47DC-8653-27FCE660E193}" type="slidenum">
              <a:rPr lang="ru-RU" altLang="ru-RU" sz="1200" b="0" smtClean="0"/>
              <a:pPr/>
              <a:t>6</a:t>
            </a:fld>
            <a:endParaRPr lang="ru-RU" altLang="ru-RU" sz="1200" b="0" smtClean="0"/>
          </a:p>
        </p:txBody>
      </p:sp>
    </p:spTree>
    <p:extLst>
      <p:ext uri="{BB962C8B-B14F-4D97-AF65-F5344CB8AC3E}">
        <p14:creationId xmlns:p14="http://schemas.microsoft.com/office/powerpoint/2010/main" val="2678554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Была установлена и протестирована демонстрационная версия системы JOIN². Протестированы модули загрузки записей в систему, модули создания связей между авторитетными и библиографическими записями. Был проведён анализ возможностей системы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JOIN</a:t>
            </a:r>
            <a:r>
              <a:rPr lang="ru-RU" altLang="ru-RU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который показал, что система в целом удовлетворяет требованиям институционального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репозитория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открытого доступа ОИЯИ (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JDS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). Поэтому было принято решение о вступление в проект JOIN</a:t>
            </a:r>
            <a:r>
              <a:rPr lang="ru-RU" altLang="ru-RU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 перевод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JDS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на программные решения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JOIN</a:t>
            </a:r>
            <a:r>
              <a:rPr lang="ru-RU" altLang="ru-RU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DESY и другие партнеры JOIN² заинтересованы во включении ОИЯИ в проекте JOIN² и использовании расширенного программного обеспечения, разработанного в рамках проекта. Участие ОИЯИ в проекте позволит группе развития и сопровождения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JDS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усовершенствовать функциональность институционального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репозитория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Открытого Доступа Сервера Документов ОИЯИ JDS (jds.jinr.ru) за счет повторного использования кода.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данный момент готовится протокол о совместных работах ОИЯИ и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DESY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по проекту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JOIN</a:t>
            </a:r>
            <a:r>
              <a:rPr lang="ru-RU" altLang="ru-RU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Группа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JDS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активно сотрудничает с участниками проекта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JOIN</a:t>
            </a:r>
            <a:r>
              <a:rPr lang="ru-RU" altLang="ru-RU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принимая участие в видеоконференциях и совещаниях.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959C1-C585-4246-896A-36ECCA0FD6F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965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Одной из основных причин перехода в проект 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JOIN2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это корректная</a:t>
            </a:r>
            <a:r>
              <a:rPr lang="ru-RU" alt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работа с коллекциями авторитетных записей.</a:t>
            </a:r>
          </a:p>
          <a:p>
            <a:r>
              <a:rPr lang="ru-RU" alt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Поддерживается д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вуязычный</a:t>
            </a:r>
            <a:r>
              <a:rPr lang="ru-RU" alt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поиск, номера </a:t>
            </a:r>
            <a:r>
              <a:rPr lang="en-US" alt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ORCID</a:t>
            </a:r>
            <a:r>
              <a:rPr lang="ru-RU" alt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INSPIRE</a:t>
            </a: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4225AAA-F1B4-43C7-94A8-22851F0ECD80}" type="slidenum">
              <a:rPr lang="ru-RU" altLang="ru-RU" sz="1200" b="0" smtClean="0"/>
              <a:pPr/>
              <a:t>8</a:t>
            </a:fld>
            <a:endParaRPr lang="ru-RU" altLang="ru-RU" sz="1200" b="0" smtClean="0"/>
          </a:p>
        </p:txBody>
      </p:sp>
    </p:spTree>
    <p:extLst>
      <p:ext uri="{BB962C8B-B14F-4D97-AF65-F5344CB8AC3E}">
        <p14:creationId xmlns:p14="http://schemas.microsoft.com/office/powerpoint/2010/main" val="335739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метаданные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репозитории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представлены в формате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MARCXML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Standarts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959C1-C585-4246-896A-36ECCA0FD6F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443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64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49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53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62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80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2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82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38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8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41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8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4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5.wdp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13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096178" y="1934472"/>
            <a:ext cx="10300771" cy="2387600"/>
          </a:xfrm>
        </p:spPr>
        <p:txBody>
          <a:bodyPr>
            <a:normAutofit fontScale="90000"/>
          </a:bodyPr>
          <a:lstStyle/>
          <a:p>
            <a:r>
              <a:rPr lang="en-US" altLang="ru-RU" dirty="0"/>
              <a:t>JINR Document Server </a:t>
            </a:r>
            <a:r>
              <a:rPr lang="en-US" altLang="ru-RU" dirty="0" smtClean="0"/>
              <a:t>Institutional Repository of Scientific </a:t>
            </a:r>
            <a:r>
              <a:rPr lang="en-US" altLang="ru-RU" dirty="0"/>
              <a:t>P</a:t>
            </a:r>
            <a:r>
              <a:rPr lang="en-US" altLang="ru-RU" dirty="0" smtClean="0"/>
              <a:t>ublication in JOIN</a:t>
            </a:r>
            <a:r>
              <a:rPr lang="en-US" altLang="ru-RU" baseline="30000" dirty="0" smtClean="0"/>
              <a:t>2</a:t>
            </a:r>
            <a:r>
              <a:rPr lang="en-US" altLang="ru-RU" dirty="0" smtClean="0"/>
              <a:t> Project</a:t>
            </a:r>
            <a:endParaRPr lang="ru-RU" dirty="0"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7975" y="5413091"/>
            <a:ext cx="9173380" cy="129999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Filozova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I.A.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Semenov R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N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.,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Shestakova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G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V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3" y="536860"/>
            <a:ext cx="1414052" cy="13278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665" y="4852131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Zaikina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T.N.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5148" y="600120"/>
            <a:ext cx="22546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«Алушта-2018»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11-18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June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810949" y="5360336"/>
            <a:ext cx="103675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544" y="5545028"/>
            <a:ext cx="1571810" cy="112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4288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70865"/>
            <a:ext cx="10515600" cy="1325563"/>
          </a:xfrm>
        </p:spPr>
        <p:txBody>
          <a:bodyPr/>
          <a:lstStyle/>
          <a:p>
            <a:pPr algn="ctr">
              <a:defRPr/>
            </a:pPr>
            <a:r>
              <a:rPr lang="en-US" b="1" dirty="0" smtClean="0"/>
              <a:t>Publication  </a:t>
            </a:r>
            <a:r>
              <a:rPr lang="en-US" b="1" dirty="0"/>
              <a:t>Submission </a:t>
            </a:r>
            <a:endParaRPr lang="ru-RU" b="1" dirty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749D72F-D00A-42CD-9215-05F8EC58238F}" type="slidenum">
              <a:rPr lang="ru-RU" altLang="ru-RU" sz="1000">
                <a:solidFill>
                  <a:srgbClr val="FFFFFF"/>
                </a:solidFill>
              </a:rPr>
              <a:pPr/>
              <a:t>10</a:t>
            </a:fld>
            <a:endParaRPr lang="ru-RU" altLang="ru-RU" sz="1000">
              <a:solidFill>
                <a:srgbClr val="FFFFFF"/>
              </a:solidFill>
            </a:endParaRPr>
          </a:p>
        </p:txBody>
      </p:sp>
      <p:pic>
        <p:nvPicPr>
          <p:cNvPr id="18437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9" t="6004" r="12180" b="8327"/>
          <a:stretch>
            <a:fillRect/>
          </a:stretch>
        </p:blipFill>
        <p:spPr bwMode="auto">
          <a:xfrm>
            <a:off x="1758541" y="1481173"/>
            <a:ext cx="8356006" cy="5190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63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504274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Import Data from</a:t>
            </a:r>
            <a:r>
              <a:rPr lang="ru-RU" b="1" dirty="0" smtClean="0"/>
              <a:t> </a:t>
            </a:r>
            <a:r>
              <a:rPr lang="en-US" b="1" dirty="0" smtClean="0"/>
              <a:t>DOI</a:t>
            </a:r>
            <a:endParaRPr lang="ru-RU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15417" t="43564" r="32833" b="12667"/>
          <a:stretch/>
        </p:blipFill>
        <p:spPr>
          <a:xfrm>
            <a:off x="317725" y="3010166"/>
            <a:ext cx="7109460" cy="33823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991" t="30095" r="74477" b="60417"/>
          <a:stretch/>
        </p:blipFill>
        <p:spPr>
          <a:xfrm>
            <a:off x="316823" y="1931978"/>
            <a:ext cx="4486453" cy="97604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86364" y="2482858"/>
            <a:ext cx="1280790" cy="3357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951167" y="5318846"/>
            <a:ext cx="3320716" cy="369332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10.1051/</a:t>
            </a:r>
            <a:r>
              <a:rPr lang="en-US" dirty="0" err="1"/>
              <a:t>epjconf</a:t>
            </a:r>
            <a:r>
              <a:rPr lang="en-US" dirty="0"/>
              <a:t>/201817707001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/>
          <a:srcRect l="14432" t="51869" r="30703" b="24074"/>
          <a:stretch/>
        </p:blipFill>
        <p:spPr>
          <a:xfrm>
            <a:off x="3924728" y="2482858"/>
            <a:ext cx="8060326" cy="2035499"/>
          </a:xfrm>
          <a:prstGeom prst="rect">
            <a:avLst/>
          </a:prstGeom>
          <a:ln w="25400"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723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97477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Plans for the Future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62354"/>
          </a:xfrm>
        </p:spPr>
        <p:txBody>
          <a:bodyPr>
            <a:normAutofit lnSpcReduction="10000"/>
          </a:bodyPr>
          <a:lstStyle/>
          <a:p>
            <a:pPr lvl="0" fontAlgn="base"/>
            <a:r>
              <a:rPr lang="en-US" dirty="0"/>
              <a:t>Full </a:t>
            </a:r>
            <a:r>
              <a:rPr lang="en-US" dirty="0" smtClean="0"/>
              <a:t>upgrade to </a:t>
            </a:r>
            <a:r>
              <a:rPr lang="en-US" dirty="0"/>
              <a:t>the version of the </a:t>
            </a:r>
            <a:r>
              <a:rPr lang="en-US" dirty="0" err="1"/>
              <a:t>Invenio</a:t>
            </a:r>
            <a:r>
              <a:rPr lang="en-US" dirty="0"/>
              <a:t> system used in the JOIN</a:t>
            </a:r>
            <a:r>
              <a:rPr lang="en-US" baseline="30000" dirty="0"/>
              <a:t>2</a:t>
            </a:r>
            <a:r>
              <a:rPr lang="en-US" dirty="0"/>
              <a:t> project.</a:t>
            </a:r>
          </a:p>
          <a:p>
            <a:pPr lvl="0" fontAlgn="base"/>
            <a:r>
              <a:rPr lang="en-US" dirty="0" smtClean="0"/>
              <a:t>Development of  </a:t>
            </a:r>
            <a:r>
              <a:rPr lang="en-US" dirty="0"/>
              <a:t>JDS in the JOIN2 project:</a:t>
            </a:r>
          </a:p>
          <a:p>
            <a:pPr lvl="1" fontAlgn="base"/>
            <a:r>
              <a:rPr lang="en-US" dirty="0"/>
              <a:t>Continue </a:t>
            </a:r>
            <a:r>
              <a:rPr lang="en-US" dirty="0" smtClean="0"/>
              <a:t>to work </a:t>
            </a:r>
            <a:r>
              <a:rPr lang="en-US" dirty="0"/>
              <a:t>on the implementation and preparation of JDS data for JOIN</a:t>
            </a:r>
            <a:r>
              <a:rPr lang="en-US" baseline="30000" dirty="0"/>
              <a:t>2</a:t>
            </a:r>
          </a:p>
          <a:p>
            <a:pPr lvl="1" fontAlgn="base"/>
            <a:r>
              <a:rPr lang="en-US" dirty="0"/>
              <a:t>Further development and improvement of the web-interface of the system</a:t>
            </a:r>
          </a:p>
          <a:p>
            <a:pPr lvl="1" fontAlgn="base"/>
            <a:r>
              <a:rPr lang="en-US" dirty="0" smtClean="0"/>
              <a:t>Get rid of duplication </a:t>
            </a:r>
            <a:r>
              <a:rPr lang="en-US" dirty="0"/>
              <a:t>of documents in the database</a:t>
            </a:r>
          </a:p>
          <a:p>
            <a:pPr lvl="1" fontAlgn="base"/>
            <a:r>
              <a:rPr lang="en-US" dirty="0"/>
              <a:t>Get rid of </a:t>
            </a:r>
            <a:r>
              <a:rPr lang="en-US" dirty="0" smtClean="0"/>
              <a:t>the </a:t>
            </a:r>
            <a:r>
              <a:rPr lang="en-US" dirty="0"/>
              <a:t>ambiguity of authorship of publications</a:t>
            </a:r>
          </a:p>
          <a:p>
            <a:pPr lvl="1" fontAlgn="base"/>
            <a:r>
              <a:rPr lang="en-US" dirty="0"/>
              <a:t>Improvement and development of the </a:t>
            </a:r>
            <a:r>
              <a:rPr lang="en-US" dirty="0" smtClean="0"/>
              <a:t>Authority collection</a:t>
            </a:r>
            <a:endParaRPr lang="en-US" dirty="0"/>
          </a:p>
          <a:p>
            <a:pPr lvl="1" fontAlgn="base"/>
            <a:r>
              <a:rPr lang="en-US" dirty="0" smtClean="0"/>
              <a:t>Update </a:t>
            </a:r>
            <a:r>
              <a:rPr lang="en-US" dirty="0"/>
              <a:t>and development of collections </a:t>
            </a:r>
            <a:r>
              <a:rPr lang="en-US" dirty="0" smtClean="0"/>
              <a:t>of projects</a:t>
            </a:r>
            <a:r>
              <a:rPr lang="en-US" dirty="0"/>
              <a:t>, grants, structure of JINR</a:t>
            </a:r>
          </a:p>
          <a:p>
            <a:pPr lvl="0" fontAlgn="base"/>
            <a:r>
              <a:rPr lang="en-US" dirty="0"/>
              <a:t>Further </a:t>
            </a:r>
            <a:r>
              <a:rPr lang="en-US" dirty="0" smtClean="0"/>
              <a:t>collaborative development </a:t>
            </a:r>
            <a:r>
              <a:rPr lang="en-US" dirty="0"/>
              <a:t>and support of the JOIN</a:t>
            </a:r>
            <a:r>
              <a:rPr lang="en-US" baseline="30000" dirty="0"/>
              <a:t>2</a:t>
            </a:r>
            <a:r>
              <a:rPr lang="en-US" dirty="0"/>
              <a:t> project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43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70833"/>
            <a:ext cx="12192000" cy="2272567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Thank you for attention!</a:t>
            </a:r>
            <a:endParaRPr lang="ru-RU" sz="6000" dirty="0"/>
          </a:p>
        </p:txBody>
      </p:sp>
      <p:sp>
        <p:nvSpPr>
          <p:cNvPr id="4" name="Солнце 3"/>
          <p:cNvSpPr/>
          <p:nvPr/>
        </p:nvSpPr>
        <p:spPr>
          <a:xfrm>
            <a:off x="9741877" y="738554"/>
            <a:ext cx="2110154" cy="2039816"/>
          </a:xfrm>
          <a:prstGeom prst="sun">
            <a:avLst/>
          </a:prstGeom>
          <a:solidFill>
            <a:srgbClr val="FEFCA4"/>
          </a:solidFill>
          <a:ln>
            <a:solidFill>
              <a:schemeClr val="bg1">
                <a:alpha val="98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войная волна 4"/>
          <p:cNvSpPr/>
          <p:nvPr/>
        </p:nvSpPr>
        <p:spPr>
          <a:xfrm>
            <a:off x="-334108" y="5222631"/>
            <a:ext cx="13153293" cy="2198077"/>
          </a:xfrm>
          <a:prstGeom prst="doubleWave">
            <a:avLst/>
          </a:prstGeom>
          <a:pattFill prst="zigZag">
            <a:fgClr>
              <a:schemeClr val="bg1"/>
            </a:fgClr>
            <a:bgClr>
              <a:schemeClr val="accent1"/>
            </a:bgClr>
          </a:pattFill>
          <a:ln w="1587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05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50631"/>
            <a:ext cx="10515600" cy="1040057"/>
          </a:xfrm>
        </p:spPr>
        <p:txBody>
          <a:bodyPr/>
          <a:lstStyle/>
          <a:p>
            <a:pPr algn="ctr"/>
            <a:r>
              <a:rPr lang="ru-RU" dirty="0" smtClean="0"/>
              <a:t>Добавление публикации в </a:t>
            </a:r>
            <a:r>
              <a:rPr lang="en-US" dirty="0" smtClean="0"/>
              <a:t>JDS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0376" t="25555" r="30914" b="24839"/>
          <a:stretch/>
        </p:blipFill>
        <p:spPr>
          <a:xfrm>
            <a:off x="379487" y="1547446"/>
            <a:ext cx="7079226" cy="51029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9731" t="30429" r="30753" b="19105"/>
          <a:stretch/>
        </p:blipFill>
        <p:spPr>
          <a:xfrm>
            <a:off x="5156082" y="1547446"/>
            <a:ext cx="6904126" cy="495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485444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Outline</a:t>
            </a:r>
            <a:endParaRPr lang="ru-RU" b="1" dirty="0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62354"/>
          </a:xfrm>
        </p:spPr>
        <p:txBody>
          <a:bodyPr>
            <a:normAutofit/>
          </a:bodyPr>
          <a:lstStyle/>
          <a:p>
            <a:pPr fontAlgn="base"/>
            <a:r>
              <a:rPr lang="en-US" altLang="ru-RU" dirty="0" smtClean="0"/>
              <a:t>Open Access to </a:t>
            </a:r>
            <a:r>
              <a:rPr lang="en-US" altLang="ru-RU" dirty="0"/>
              <a:t>s</a:t>
            </a:r>
            <a:r>
              <a:rPr lang="en-US" altLang="ru-RU" dirty="0" smtClean="0"/>
              <a:t>cientific publication</a:t>
            </a:r>
            <a:endParaRPr lang="ru-RU" altLang="ru-RU" dirty="0"/>
          </a:p>
          <a:p>
            <a:pPr lvl="0" fontAlgn="base"/>
            <a:r>
              <a:rPr lang="en-US" altLang="ru-RU" dirty="0"/>
              <a:t>JINR Document Server (</a:t>
            </a:r>
            <a:r>
              <a:rPr lang="en-US" dirty="0"/>
              <a:t>JDS) </a:t>
            </a:r>
            <a:r>
              <a:rPr lang="en-US" altLang="ru-RU" dirty="0" smtClean="0"/>
              <a:t>Institutional </a:t>
            </a:r>
            <a:r>
              <a:rPr lang="en-US" altLang="ru-RU" dirty="0"/>
              <a:t>Repository of Scientific Publication </a:t>
            </a:r>
            <a:endParaRPr lang="en-US" altLang="ru-RU" dirty="0" smtClean="0"/>
          </a:p>
          <a:p>
            <a:pPr lvl="0" fontAlgn="base"/>
            <a:r>
              <a:rPr lang="en-US" dirty="0" smtClean="0"/>
              <a:t>Authorities Collections</a:t>
            </a:r>
            <a:endParaRPr lang="en-US" dirty="0" smtClean="0"/>
          </a:p>
          <a:p>
            <a:pPr lvl="0" fontAlgn="base"/>
            <a:r>
              <a:rPr lang="en-US" dirty="0"/>
              <a:t>Publication </a:t>
            </a:r>
            <a:r>
              <a:rPr lang="en-US" dirty="0" smtClean="0"/>
              <a:t>Submission </a:t>
            </a:r>
            <a:endParaRPr lang="en-US" dirty="0" smtClean="0"/>
          </a:p>
          <a:p>
            <a:pPr lvl="0" fontAlgn="base"/>
            <a:r>
              <a:rPr lang="en-US" dirty="0" smtClean="0"/>
              <a:t>Plans </a:t>
            </a:r>
            <a:r>
              <a:rPr lang="en-US" dirty="0" smtClean="0"/>
              <a:t>for the </a:t>
            </a:r>
            <a:r>
              <a:rPr lang="en-US" dirty="0" smtClean="0"/>
              <a:t>future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91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85444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Open Access to scientific information</a:t>
            </a:r>
            <a:endParaRPr lang="ru-RU" b="1" dirty="0"/>
          </a:p>
        </p:txBody>
      </p:sp>
      <p:pic>
        <p:nvPicPr>
          <p:cNvPr id="4" name="Picture 6" descr="http://wp-kama.ru/wp-content/uploads/2012/10/intern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001" y="1690688"/>
            <a:ext cx="3932238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 descr="Global_UNESC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5" r="-403"/>
          <a:stretch>
            <a:fillRect/>
          </a:stretch>
        </p:blipFill>
        <p:spPr bwMode="auto">
          <a:xfrm>
            <a:off x="5631364" y="3971926"/>
            <a:ext cx="38163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Librar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76" y="1955801"/>
            <a:ext cx="444023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http://www.dmaccounting.com/wp-content/uploads/2012/11/stack-of-tax-papers-and-receipt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351" y="3432176"/>
            <a:ext cx="2297113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14" y="4449764"/>
            <a:ext cx="142875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6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3" r="9210" b="4503"/>
          <a:stretch>
            <a:fillRect/>
          </a:stretch>
        </p:blipFill>
        <p:spPr bwMode="auto">
          <a:xfrm>
            <a:off x="1162776" y="2074862"/>
            <a:ext cx="9944834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2424109" y="4609305"/>
            <a:ext cx="4535487" cy="1736725"/>
          </a:xfr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rtlCol="0">
            <a:noAutofit/>
          </a:bodyPr>
          <a:lstStyle/>
          <a:p>
            <a:pPr marL="91440" indent="-9144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300" dirty="0">
                <a:latin typeface="+mj-lt"/>
              </a:rPr>
              <a:t>JINR Document Server (JDS – jds.jinr.ru), has been launched and developed as an institutional Open </a:t>
            </a:r>
            <a:r>
              <a:rPr lang="en-US" sz="1300" dirty="0" smtClean="0">
                <a:latin typeface="+mj-lt"/>
              </a:rPr>
              <a:t>Access (</a:t>
            </a:r>
            <a:r>
              <a:rPr lang="en-US" sz="1300" dirty="0">
                <a:latin typeface="+mj-lt"/>
              </a:rPr>
              <a:t>OA) repository of articles, preprints and other materials that reflect and promote research activities </a:t>
            </a:r>
            <a:r>
              <a:rPr lang="en-US" sz="1300" dirty="0" smtClean="0">
                <a:latin typeface="+mj-lt"/>
              </a:rPr>
              <a:t>at JINR</a:t>
            </a:r>
            <a:r>
              <a:rPr lang="en-US" sz="1300" dirty="0">
                <a:latin typeface="+mj-lt"/>
              </a:rPr>
              <a:t>. JDS possesses a digital library functionality which is provided by the </a:t>
            </a:r>
            <a:r>
              <a:rPr lang="en-US" sz="1300" dirty="0" err="1">
                <a:latin typeface="+mj-lt"/>
              </a:rPr>
              <a:t>Invenio</a:t>
            </a:r>
            <a:r>
              <a:rPr lang="en-US" sz="1300" dirty="0">
                <a:latin typeface="+mj-lt"/>
              </a:rPr>
              <a:t> software. JDS also </a:t>
            </a:r>
            <a:r>
              <a:rPr lang="en-US" sz="1300" dirty="0" smtClean="0">
                <a:latin typeface="+mj-lt"/>
              </a:rPr>
              <a:t>includes  collections </a:t>
            </a:r>
            <a:r>
              <a:rPr lang="en-US" sz="1300" dirty="0">
                <a:latin typeface="+mj-lt"/>
              </a:rPr>
              <a:t>of video lectures for young scientists, posters, audio lectures and news about JINR. </a:t>
            </a:r>
            <a:endParaRPr lang="en-US" altLang="ru-RU" sz="1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29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36441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C235A02-5C40-442D-BCF0-659A857C9409}" type="slidenum">
              <a:rPr lang="ru-RU" altLang="ru-RU" sz="1000">
                <a:solidFill>
                  <a:srgbClr val="FFFFFF"/>
                </a:solidFill>
              </a:rPr>
              <a:pPr/>
              <a:t>4</a:t>
            </a:fld>
            <a:endParaRPr lang="ru-RU" altLang="ru-RU" sz="1000">
              <a:solidFill>
                <a:srgbClr val="FFFFFF"/>
              </a:solidFill>
            </a:endParaRPr>
          </a:p>
        </p:txBody>
      </p:sp>
      <p:pic>
        <p:nvPicPr>
          <p:cNvPr id="12293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" t="9831" r="84785" b="83290"/>
          <a:stretch>
            <a:fillRect/>
          </a:stretch>
        </p:blipFill>
        <p:spPr bwMode="auto">
          <a:xfrm>
            <a:off x="9056561" y="6094412"/>
            <a:ext cx="19081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1162777" y="940832"/>
            <a:ext cx="9944834" cy="599038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ru-RU" sz="3600" b="1" dirty="0" smtClean="0"/>
              <a:t>JINR </a:t>
            </a:r>
            <a:r>
              <a:rPr lang="en-US" altLang="ru-RU" sz="3600" b="1" dirty="0"/>
              <a:t>Document </a:t>
            </a:r>
            <a:r>
              <a:rPr lang="en-US" altLang="ru-RU" sz="3600" b="1" dirty="0" smtClean="0"/>
              <a:t>Server  </a:t>
            </a:r>
            <a:r>
              <a:rPr lang="ru-RU" altLang="ru-RU" sz="3600" b="1" dirty="0">
                <a:solidFill>
                  <a:srgbClr val="0099CC"/>
                </a:solidFill>
              </a:rPr>
              <a:t>http://jds.jinr.ru/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4247003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703384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72621"/>
            <a:ext cx="10515600" cy="1325563"/>
          </a:xfrm>
        </p:spPr>
        <p:txBody>
          <a:bodyPr/>
          <a:lstStyle/>
          <a:p>
            <a:pPr algn="ctr">
              <a:defRPr/>
            </a:pPr>
            <a:r>
              <a:rPr lang="en-US" b="1" dirty="0" smtClean="0"/>
              <a:t>JDS into JOIN</a:t>
            </a:r>
            <a:r>
              <a:rPr lang="en-US" b="1" baseline="30000" dirty="0" smtClean="0"/>
              <a:t>2</a:t>
            </a:r>
            <a:br>
              <a:rPr lang="en-US" b="1" baseline="30000" dirty="0" smtClean="0"/>
            </a:br>
            <a:endParaRPr lang="ru-RU" b="1" baseline="30000" dirty="0"/>
          </a:p>
        </p:txBody>
      </p:sp>
      <p:sp>
        <p:nvSpPr>
          <p:cNvPr id="1433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944707" y="6297734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6E278B-1EDF-492E-AFAD-EA6B039AF027}" type="slidenum">
              <a:rPr lang="ru-RU" altLang="ru-RU" sz="1000">
                <a:solidFill>
                  <a:srgbClr val="FFFFFF"/>
                </a:solidFill>
              </a:rPr>
              <a:pPr/>
              <a:t>5</a:t>
            </a:fld>
            <a:endParaRPr lang="ru-RU" altLang="ru-RU" sz="1000">
              <a:solidFill>
                <a:srgbClr val="FFFFFF"/>
              </a:solidFill>
            </a:endParaRPr>
          </a:p>
        </p:txBody>
      </p:sp>
      <p:pic>
        <p:nvPicPr>
          <p:cNvPr id="14340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9" t="6969" r="36607" b="30853"/>
          <a:stretch>
            <a:fillRect/>
          </a:stretch>
        </p:blipFill>
        <p:spPr bwMode="auto">
          <a:xfrm>
            <a:off x="6612510" y="2109329"/>
            <a:ext cx="5025903" cy="448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Умножение 7"/>
          <p:cNvSpPr/>
          <p:nvPr/>
        </p:nvSpPr>
        <p:spPr>
          <a:xfrm>
            <a:off x="3637071" y="4687487"/>
            <a:ext cx="1919713" cy="1829066"/>
          </a:xfrm>
          <a:prstGeom prst="mathMultiply">
            <a:avLst/>
          </a:prstGeom>
          <a:solidFill>
            <a:srgbClr val="FF0000">
              <a:alpha val="71000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343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9" t="5618" r="53395" b="75085"/>
          <a:stretch>
            <a:fillRect/>
          </a:stretch>
        </p:blipFill>
        <p:spPr bwMode="auto">
          <a:xfrm>
            <a:off x="694047" y="2617099"/>
            <a:ext cx="4294680" cy="155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Улыбающееся лицо 9"/>
          <p:cNvSpPr/>
          <p:nvPr/>
        </p:nvSpPr>
        <p:spPr>
          <a:xfrm>
            <a:off x="3060768" y="2022854"/>
            <a:ext cx="1186475" cy="1188490"/>
          </a:xfrm>
          <a:prstGeom prst="smileyFace">
            <a:avLst/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45" name="Прямоугольник 2"/>
          <p:cNvSpPr>
            <a:spLocks noChangeArrowheads="1"/>
          </p:cNvSpPr>
          <p:nvPr/>
        </p:nvSpPr>
        <p:spPr bwMode="auto">
          <a:xfrm>
            <a:off x="838200" y="4151291"/>
            <a:ext cx="46612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0" dirty="0" err="1"/>
              <a:t>Just</a:t>
            </a:r>
            <a:r>
              <a:rPr lang="ru-RU" altLang="ru-RU" b="0" dirty="0"/>
              <a:t> </a:t>
            </a:r>
            <a:r>
              <a:rPr lang="ru-RU" altLang="ru-RU" b="0" dirty="0" err="1"/>
              <a:t>anOther</a:t>
            </a:r>
            <a:r>
              <a:rPr lang="ru-RU" altLang="ru-RU" b="0" dirty="0"/>
              <a:t> </a:t>
            </a:r>
            <a:r>
              <a:rPr lang="ru-RU" altLang="ru-RU" b="0" dirty="0" err="1"/>
              <a:t>INvenio</a:t>
            </a:r>
            <a:r>
              <a:rPr lang="ru-RU" altLang="ru-RU" b="0" dirty="0"/>
              <a:t> </a:t>
            </a:r>
            <a:r>
              <a:rPr lang="ru-RU" altLang="ru-RU" b="0" dirty="0" err="1"/>
              <a:t>INstance</a:t>
            </a:r>
            <a:endParaRPr lang="ru-RU" altLang="ru-RU" b="0" dirty="0"/>
          </a:p>
        </p:txBody>
      </p:sp>
      <p:pic>
        <p:nvPicPr>
          <p:cNvPr id="14346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393" y="2002159"/>
            <a:ext cx="1397987" cy="123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Прямоугольник 2"/>
          <p:cNvSpPr>
            <a:spLocks noChangeArrowheads="1"/>
          </p:cNvSpPr>
          <p:nvPr/>
        </p:nvSpPr>
        <p:spPr bwMode="auto">
          <a:xfrm>
            <a:off x="3654005" y="5376877"/>
            <a:ext cx="2147340" cy="461665"/>
          </a:xfrm>
          <a:prstGeom prst="rect">
            <a:avLst/>
          </a:prstGeom>
          <a:solidFill>
            <a:schemeClr val="bg1">
              <a:alpha val="62000"/>
            </a:schemeClr>
          </a:solidFill>
          <a:ln w="38100">
            <a:solidFill>
              <a:srgbClr val="0099CC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ru-RU" sz="2400" b="0" dirty="0" err="1"/>
              <a:t>Invenio</a:t>
            </a:r>
            <a:r>
              <a:rPr lang="en-US" altLang="ru-RU" sz="2400" b="0" dirty="0"/>
              <a:t> 3.0</a:t>
            </a:r>
            <a:endParaRPr lang="ru-RU" altLang="ru-RU" sz="2400" b="0" dirty="0"/>
          </a:p>
        </p:txBody>
      </p:sp>
      <p:sp>
        <p:nvSpPr>
          <p:cNvPr id="12" name="Прямоугольник 2"/>
          <p:cNvSpPr>
            <a:spLocks noChangeArrowheads="1"/>
          </p:cNvSpPr>
          <p:nvPr/>
        </p:nvSpPr>
        <p:spPr bwMode="auto">
          <a:xfrm>
            <a:off x="582951" y="5371188"/>
            <a:ext cx="2147340" cy="461665"/>
          </a:xfrm>
          <a:prstGeom prst="rect">
            <a:avLst/>
          </a:prstGeom>
          <a:solidFill>
            <a:schemeClr val="bg1">
              <a:alpha val="62000"/>
            </a:schemeClr>
          </a:solidFill>
          <a:ln w="38100">
            <a:solidFill>
              <a:srgbClr val="0099CC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ru-RU" sz="2400" b="0" dirty="0" err="1"/>
              <a:t>Invenio</a:t>
            </a:r>
            <a:r>
              <a:rPr lang="en-US" altLang="ru-RU" sz="2400" b="0" dirty="0"/>
              <a:t> </a:t>
            </a:r>
            <a:r>
              <a:rPr lang="en-US" altLang="ru-RU" sz="2400" b="0" dirty="0" smtClean="0"/>
              <a:t>1.2.2</a:t>
            </a:r>
            <a:endParaRPr lang="ru-RU" altLang="ru-RU" sz="2400" b="0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060768" y="5607709"/>
            <a:ext cx="4231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74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2314" y="766593"/>
            <a:ext cx="8345487" cy="1449388"/>
          </a:xfrm>
        </p:spPr>
        <p:txBody>
          <a:bodyPr/>
          <a:lstStyle/>
          <a:p>
            <a:pPr algn="ctr">
              <a:defRPr/>
            </a:pPr>
            <a:r>
              <a:rPr lang="en-US" b="1" dirty="0" smtClean="0"/>
              <a:t>JOIN</a:t>
            </a:r>
            <a:r>
              <a:rPr lang="en-US" b="1" baseline="30000" dirty="0" smtClean="0"/>
              <a:t>2  </a:t>
            </a:r>
            <a:r>
              <a:rPr lang="en-US" b="1" dirty="0" smtClean="0"/>
              <a:t>Participants</a:t>
            </a:r>
            <a:r>
              <a:rPr lang="en-US" b="1" baseline="30000" dirty="0" smtClean="0"/>
              <a:t/>
            </a:r>
            <a:br>
              <a:rPr lang="en-US" b="1" baseline="30000" dirty="0" smtClean="0"/>
            </a:br>
            <a:endParaRPr lang="ru-RU" b="1" dirty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440B3A9-8F89-4D02-809B-1ABB8E728CEF}" type="slidenum">
              <a:rPr lang="ru-RU" altLang="ru-RU" sz="1000">
                <a:solidFill>
                  <a:srgbClr val="FFFFFF"/>
                </a:solidFill>
              </a:rPr>
              <a:pPr/>
              <a:t>6</a:t>
            </a:fld>
            <a:endParaRPr lang="ru-RU" altLang="ru-RU" sz="1000">
              <a:solidFill>
                <a:srgbClr val="FFFFFF"/>
              </a:solidFill>
            </a:endParaRPr>
          </a:p>
        </p:txBody>
      </p:sp>
      <p:pic>
        <p:nvPicPr>
          <p:cNvPr id="16388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378" y="1829283"/>
            <a:ext cx="3443288" cy="2152650"/>
          </a:xfrm>
          <a:prstGeom prst="rect">
            <a:avLst/>
          </a:prstGeom>
          <a:solidFill>
            <a:schemeClr val="bg1">
              <a:alpha val="23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6389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315" y="2578231"/>
            <a:ext cx="2636838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431" y="5776348"/>
            <a:ext cx="3208169" cy="75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343" y="5301647"/>
            <a:ext cx="2520950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113" y="2994339"/>
            <a:ext cx="2420937" cy="2420937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617" y="4779794"/>
            <a:ext cx="26320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18" y="4329153"/>
            <a:ext cx="4435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890" y="1821887"/>
            <a:ext cx="33432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143" y="620714"/>
            <a:ext cx="1103313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3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сейчас выглядит </a:t>
            </a:r>
            <a:r>
              <a:rPr lang="en-US" dirty="0" smtClean="0"/>
              <a:t>JDS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334" r="20010" b="16387"/>
          <a:stretch/>
        </p:blipFill>
        <p:spPr bwMode="auto">
          <a:xfrm>
            <a:off x="435082" y="410862"/>
            <a:ext cx="11353800" cy="636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 rot="651480">
            <a:off x="8001932" y="5223647"/>
            <a:ext cx="3320716" cy="646331"/>
          </a:xfrm>
          <a:prstGeom prst="rect">
            <a:avLst/>
          </a:prstGeom>
          <a:noFill/>
          <a:ln w="25400">
            <a:solidFill>
              <a:srgbClr val="0279B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JDS JOIN2 DEMO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8385119" y="638206"/>
            <a:ext cx="1780674" cy="37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lt-jds-join2.jinr.ru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50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8576" r="68107" b="26941"/>
          <a:stretch/>
        </p:blipFill>
        <p:spPr>
          <a:xfrm>
            <a:off x="366255" y="1645163"/>
            <a:ext cx="4333104" cy="4759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70635"/>
            <a:ext cx="10515600" cy="1325563"/>
          </a:xfrm>
        </p:spPr>
        <p:txBody>
          <a:bodyPr/>
          <a:lstStyle/>
          <a:p>
            <a:pPr algn="ctr">
              <a:defRPr/>
            </a:pPr>
            <a:r>
              <a:rPr lang="en-US" b="1" dirty="0" smtClean="0"/>
              <a:t>Authorities Collections</a:t>
            </a:r>
            <a:endParaRPr lang="ru-RU" b="1" dirty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9B5B0E7-FB8C-48BB-A5BF-07DB6BE08EBE}" type="slidenum">
              <a:rPr lang="ru-RU" altLang="ru-RU" sz="1000">
                <a:solidFill>
                  <a:srgbClr val="FFFFFF"/>
                </a:solidFill>
              </a:rPr>
              <a:pPr/>
              <a:t>8</a:t>
            </a:fld>
            <a:endParaRPr lang="ru-RU" altLang="ru-RU" sz="1000">
              <a:solidFill>
                <a:srgbClr val="FFFFFF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382" t="36004" r="40574" b="8001"/>
          <a:stretch/>
        </p:blipFill>
        <p:spPr>
          <a:xfrm>
            <a:off x="4868563" y="1645163"/>
            <a:ext cx="6957182" cy="4759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066183" y="3353515"/>
            <a:ext cx="4191000" cy="2643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177670" y="4534703"/>
            <a:ext cx="1480930" cy="21537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96957" y="4750075"/>
            <a:ext cx="1659834" cy="1896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73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5699" t="28136" r="16075" b="5914"/>
          <a:stretch/>
        </p:blipFill>
        <p:spPr>
          <a:xfrm>
            <a:off x="322220" y="1690688"/>
            <a:ext cx="7757523" cy="42180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627" t="17061" r="72275" b="25592"/>
          <a:stretch/>
        </p:blipFill>
        <p:spPr>
          <a:xfrm>
            <a:off x="7745828" y="1501845"/>
            <a:ext cx="4180520" cy="5167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97565" y="2559051"/>
            <a:ext cx="2315817" cy="52208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8200" y="470635"/>
            <a:ext cx="10515600" cy="1325563"/>
          </a:xfrm>
        </p:spPr>
        <p:txBody>
          <a:bodyPr/>
          <a:lstStyle/>
          <a:p>
            <a:pPr algn="ctr">
              <a:defRPr/>
            </a:pPr>
            <a:r>
              <a:rPr lang="en-US" b="1" dirty="0" smtClean="0"/>
              <a:t>People’s Record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558669" y="5307496"/>
            <a:ext cx="159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5D8BBB"/>
                </a:solidFill>
              </a:rPr>
              <a:t>MARCXML</a:t>
            </a:r>
            <a:endParaRPr lang="ru-RU" b="1" dirty="0">
              <a:solidFill>
                <a:srgbClr val="5D8B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4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1602</TotalTime>
  <Words>810</Words>
  <Application>Microsoft Office PowerPoint</Application>
  <PresentationFormat>Произвольный</PresentationFormat>
  <Paragraphs>78</Paragraphs>
  <Slides>14</Slides>
  <Notes>13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JINR Document Server Institutional Repository of Scientific Publication in JOIN2 Project</vt:lpstr>
      <vt:lpstr>Outline</vt:lpstr>
      <vt:lpstr>Open Access to scientific information</vt:lpstr>
      <vt:lpstr>Презентация PowerPoint</vt:lpstr>
      <vt:lpstr>JDS into JOIN2 </vt:lpstr>
      <vt:lpstr>JOIN2  Participants </vt:lpstr>
      <vt:lpstr>Презентация PowerPoint</vt:lpstr>
      <vt:lpstr>Authorities Collections</vt:lpstr>
      <vt:lpstr>People’s Record</vt:lpstr>
      <vt:lpstr>Publication  Submission </vt:lpstr>
      <vt:lpstr>Import Data from DOI</vt:lpstr>
      <vt:lpstr>Plans for the Future</vt:lpstr>
      <vt:lpstr>Thank you for attention!</vt:lpstr>
      <vt:lpstr>Добавление публикации в JDS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Таня</cp:lastModifiedBy>
  <cp:revision>87</cp:revision>
  <dcterms:created xsi:type="dcterms:W3CDTF">2016-11-18T14:12:19Z</dcterms:created>
  <dcterms:modified xsi:type="dcterms:W3CDTF">2018-06-13T08:11:01Z</dcterms:modified>
</cp:coreProperties>
</file>