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64" r:id="rId5"/>
    <p:sldId id="259" r:id="rId6"/>
    <p:sldId id="265" r:id="rId7"/>
    <p:sldId id="260" r:id="rId8"/>
    <p:sldId id="267" r:id="rId9"/>
    <p:sldId id="266" r:id="rId10"/>
    <p:sldId id="263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0000"/>
    <a:srgbClr val="70AD47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3EC68-DA49-4702-BE3D-82D687D5B93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D97C9-107B-49DA-9F58-E64AA409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ym typeface="Symbol" panose="05050102010706020507" pitchFamily="18" charset="2"/>
              </a:rPr>
              <a:t>P – </a:t>
            </a:r>
            <a:r>
              <a:rPr lang="en-US" i="0" dirty="0" smtClean="0">
                <a:sym typeface="Symbol" panose="05050102010706020507" pitchFamily="18" charset="2"/>
              </a:rPr>
              <a:t>probability</a:t>
            </a:r>
            <a:r>
              <a:rPr lang="en-US" i="0" baseline="0" dirty="0" smtClean="0">
                <a:sym typeface="Symbol" panose="05050102010706020507" pitchFamily="18" charset="2"/>
              </a:rPr>
              <a:t> of state</a:t>
            </a:r>
            <a:endParaRPr lang="en-US" i="1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,</a:t>
            </a:r>
            <a:r>
              <a:rPr lang="en-US" baseline="0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 – </a:t>
            </a:r>
            <a:r>
              <a:rPr lang="en-US" dirty="0" smtClean="0"/>
              <a:t>instant intensities</a:t>
            </a:r>
            <a:endParaRPr lang="ru-RU" dirty="0" smtClean="0"/>
          </a:p>
          <a:p>
            <a:r>
              <a:rPr lang="en-US" dirty="0" smtClean="0"/>
              <a:t>In </a:t>
            </a:r>
            <a:r>
              <a:rPr lang="en-US" baseline="0" dirty="0" smtClean="0"/>
              <a:t>reactor physics the definition of average number of particles in a system is used. The solution of this differential equation is well known and can be easily written down.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It’s easy to see that full number of neutrons in system inverse proportionality depends on neutron generation lifetime.</a:t>
            </a:r>
            <a:r>
              <a:rPr lang="en-US" baseline="0" dirty="0" smtClean="0"/>
              <a:t> So defining the function form will be easy enough.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defining the function form of generation life time also can go from </a:t>
            </a:r>
            <a:r>
              <a:rPr lang="en-US" dirty="0" smtClean="0"/>
              <a:t>certain conclusions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why are we studying</a:t>
            </a:r>
            <a:r>
              <a:rPr lang="en-US" baseline="0" dirty="0" smtClean="0"/>
              <a:t> only one neutron? If the mathematical equations work well for one example, the math can be scaled to a bigger system. So this is actually a </a:t>
            </a:r>
            <a:r>
              <a:rPr lang="en-US" baseline="0" dirty="0" err="1" smtClean="0"/>
              <a:t>fundamatial</a:t>
            </a:r>
            <a:r>
              <a:rPr lang="en-US" baseline="0" dirty="0" smtClean="0"/>
              <a:t> </a:t>
            </a:r>
            <a:r>
              <a:rPr lang="en-US" baseline="0" dirty="0" smtClean="0"/>
              <a:t>study, that will be a foundation of something bigger and more closer to a real world.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6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previous conclusions were made on the assumption</a:t>
            </a:r>
            <a:r>
              <a:rPr lang="ru-RU" dirty="0" smtClean="0"/>
              <a:t> </a:t>
            </a:r>
            <a:r>
              <a:rPr lang="en-US" dirty="0" smtClean="0"/>
              <a:t>that delayed neutron emitters decay according to</a:t>
            </a:r>
            <a:r>
              <a:rPr lang="ru-RU" dirty="0" smtClean="0"/>
              <a:t> </a:t>
            </a:r>
            <a:r>
              <a:rPr lang="en-US" dirty="0" smtClean="0"/>
              <a:t>Poisson distribution. But thinking</a:t>
            </a:r>
            <a:r>
              <a:rPr lang="en-US" baseline="0" dirty="0" smtClean="0"/>
              <a:t> physics that is not correct, because Poisson distribution goes all the way to the infinity making number of </a:t>
            </a:r>
            <a:r>
              <a:rPr lang="en-US" dirty="0" smtClean="0"/>
              <a:t>delayed neutron emitters  also infinite.</a:t>
            </a:r>
            <a:r>
              <a:rPr lang="en-US" baseline="0" dirty="0" smtClean="0"/>
              <a:t> On the other hand Binomial distribution make a better sense, but can’t be so easily described mathematically.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2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choosing the right mathematical</a:t>
            </a:r>
            <a:r>
              <a:rPr lang="en-US" baseline="0" dirty="0" smtClean="0"/>
              <a:t> form to describe this process is something, that we must do for achieving correct and </a:t>
            </a:r>
            <a:r>
              <a:rPr lang="en-US" dirty="0" smtClean="0"/>
              <a:t>delicate</a:t>
            </a:r>
            <a:r>
              <a:rPr lang="ru-RU" dirty="0" smtClean="0"/>
              <a:t> </a:t>
            </a:r>
            <a:r>
              <a:rPr lang="en-US" dirty="0" smtClean="0"/>
              <a:t>mathematical</a:t>
            </a:r>
            <a:r>
              <a:rPr lang="en-US" baseline="0" dirty="0" smtClean="0"/>
              <a:t> apparatus.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2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97C9-107B-49DA-9F58-E64AA4097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81"/>
            <a:ext cx="2152650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08" y="0"/>
            <a:ext cx="2076009" cy="13494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AYSS – 2018 (</a:t>
            </a:r>
            <a:r>
              <a:rPr lang="en-US" dirty="0" err="1" smtClean="0"/>
              <a:t>Dubna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4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3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AYSS – 2018 (</a:t>
            </a:r>
            <a:r>
              <a:rPr lang="en-US" dirty="0" err="1" smtClean="0"/>
              <a:t>Dubna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20B3C297-6CD1-4CC6-9ADD-2F6E7BA309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9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04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5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9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3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746" y="683581"/>
            <a:ext cx="10537054" cy="1142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AYSS – 2018 (</a:t>
            </a:r>
            <a:r>
              <a:rPr lang="en-US" dirty="0" err="1" smtClean="0"/>
              <a:t>Dubna</a:t>
            </a:r>
            <a:r>
              <a:rPr lang="en-US" dirty="0" smtClean="0"/>
              <a:t>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20B3C297-6CD1-4CC6-9ADD-2F6E7BA3090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6356288"/>
            <a:ext cx="1219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9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354" y="828676"/>
            <a:ext cx="11764108" cy="3114674"/>
          </a:xfrm>
          <a:noFill/>
          <a:ln w="19050">
            <a:noFill/>
          </a:ln>
        </p:spPr>
        <p:txBody>
          <a:bodyPr anchor="ctr" anchorCtr="0">
            <a:normAutofit fontScale="90000"/>
          </a:bodyPr>
          <a:lstStyle/>
          <a:p>
            <a:r>
              <a:rPr lang="en-US" b="1" dirty="0" smtClean="0"/>
              <a:t>The functional form of nuclei decay </a:t>
            </a:r>
            <a:br>
              <a:rPr lang="en-US" b="1" dirty="0" smtClean="0"/>
            </a:br>
            <a:r>
              <a:rPr lang="en-US" b="1" dirty="0" smtClean="0"/>
              <a:t>in a point-approximation reactor </a:t>
            </a:r>
            <a:br>
              <a:rPr lang="en-US" b="1" dirty="0" smtClean="0"/>
            </a:br>
            <a:r>
              <a:rPr lang="en-US" b="1" dirty="0" smtClean="0"/>
              <a:t>within the particles' birth and death model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1408" y="4128638"/>
            <a:ext cx="9144000" cy="2136408"/>
          </a:xfrm>
          <a:solidFill>
            <a:srgbClr val="70AD47">
              <a:alpha val="50196"/>
            </a:srgbClr>
          </a:solidFill>
          <a:ln w="19050">
            <a:solidFill>
              <a:schemeClr val="tx1"/>
            </a:solidFill>
          </a:ln>
        </p:spPr>
        <p:txBody>
          <a:bodyPr anchor="ctr" anchorCtr="0">
            <a:normAutofit fontScale="92500" lnSpcReduction="10000"/>
          </a:bodyPr>
          <a:lstStyle/>
          <a:p>
            <a:r>
              <a:rPr lang="en-US" u="sng" dirty="0" smtClean="0"/>
              <a:t>M. Kravchenko</a:t>
            </a:r>
            <a:r>
              <a:rPr lang="en-US" dirty="0" smtClean="0"/>
              <a:t>, Ed. Rudak, T. Korbut, A. Kuzmin, A. Piatrouski.</a:t>
            </a:r>
          </a:p>
          <a:p>
            <a:r>
              <a:rPr lang="en-US" i="1" dirty="0" smtClean="0"/>
              <a:t>m.kravch@sosny.bas-net.by</a:t>
            </a:r>
          </a:p>
          <a:p>
            <a:endParaRPr lang="en-US" dirty="0"/>
          </a:p>
          <a:p>
            <a:r>
              <a:rPr lang="en-US" dirty="0" smtClean="0"/>
              <a:t>State Scientific Institution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“THE JOINT INSTITUTE FOR POWER AND NUCLEAR RESEARCH – SOSNY”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National Academy of Science of Belarus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Particles</a:t>
            </a:r>
            <a:r>
              <a:rPr lang="en-US" dirty="0"/>
              <a:t>' birth </a:t>
            </a:r>
            <a:r>
              <a:rPr lang="en-US" dirty="0" smtClean="0"/>
              <a:t>&amp; </a:t>
            </a:r>
            <a:r>
              <a:rPr lang="en-US" dirty="0"/>
              <a:t>death </a:t>
            </a:r>
            <a:r>
              <a:rPr lang="en-US" dirty="0" smtClean="0"/>
              <a:t>model is proven to be well working apparatus for describing the physics of thermal reactor.</a:t>
            </a:r>
          </a:p>
          <a:p>
            <a:pPr marL="0" indent="0">
              <a:buNone/>
            </a:pPr>
            <a:r>
              <a:rPr lang="en-US" dirty="0" smtClean="0"/>
              <a:t>To create a adequate mathematical description several attempts were made before it was done.</a:t>
            </a:r>
          </a:p>
          <a:p>
            <a:pPr marL="0" indent="0">
              <a:buNone/>
            </a:pPr>
            <a:r>
              <a:rPr lang="en-US" dirty="0"/>
              <a:t>At the current stage of model </a:t>
            </a:r>
            <a:r>
              <a:rPr lang="en-US" dirty="0" smtClean="0"/>
              <a:t>development description of one neutron interaction with breeding medium was </a:t>
            </a:r>
            <a:r>
              <a:rPr lang="en-US" dirty="0" smtClean="0"/>
              <a:t>completed.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Further development is up to </a:t>
            </a:r>
            <a:r>
              <a:rPr lang="en-US" dirty="0"/>
              <a:t>describe an </a:t>
            </a:r>
            <a:r>
              <a:rPr lang="en-US" dirty="0" smtClean="0"/>
              <a:t>ensemble of neutrons in reactor within </a:t>
            </a:r>
            <a:r>
              <a:rPr lang="en-US" dirty="0" smtClean="0"/>
              <a:t>the particles’ birth &amp; death model.</a:t>
            </a:r>
            <a:endParaRPr lang="en-US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en-US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812" y="1847850"/>
            <a:ext cx="3381274" cy="432435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58584" y="5760720"/>
            <a:ext cx="539496" cy="34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Т.Н. Корбут, А.В. Кузьмин, Э.А. Рудак Тепловой реактор как аналог </a:t>
            </a:r>
            <a:r>
              <a:rPr lang="en-US" dirty="0"/>
              <a:t>ADS-</a:t>
            </a:r>
            <a:r>
              <a:rPr lang="ru-RU" dirty="0"/>
              <a:t>систем с внутренним источником нейтронов.  Известия РАН. Серия физическая, 2015, т. 79, №4, с.503-511. </a:t>
            </a:r>
          </a:p>
          <a:p>
            <a:r>
              <a:rPr lang="ru-RU" dirty="0"/>
              <a:t>2. </a:t>
            </a:r>
            <a:r>
              <a:rPr lang="en-US" dirty="0"/>
              <a:t>T.N. </a:t>
            </a:r>
            <a:r>
              <a:rPr lang="en-US" dirty="0" err="1"/>
              <a:t>Korbut</a:t>
            </a:r>
            <a:r>
              <a:rPr lang="en-US" dirty="0"/>
              <a:t>, A.V. </a:t>
            </a:r>
            <a:r>
              <a:rPr lang="en-US" dirty="0" err="1"/>
              <a:t>Kuz’min</a:t>
            </a:r>
            <a:r>
              <a:rPr lang="en-US" dirty="0"/>
              <a:t>, E.A. </a:t>
            </a:r>
            <a:r>
              <a:rPr lang="en-US" dirty="0" err="1"/>
              <a:t>Rudak</a:t>
            </a:r>
            <a:r>
              <a:rPr lang="en-US" dirty="0"/>
              <a:t> A Thermal Nuclear Reactor as an Analog of ADS Systems with Internal Sources of </a:t>
            </a:r>
            <a:r>
              <a:rPr lang="en-US" dirty="0" err="1"/>
              <a:t>Ntutrons</a:t>
            </a:r>
            <a:r>
              <a:rPr lang="en-US" dirty="0"/>
              <a:t>. Bulletin of the Russian Academy of Sciences. Physics, 2015, v. 79, №4, pp. 461-469. © Allerton Press, Inc., 2015.</a:t>
            </a:r>
          </a:p>
          <a:p>
            <a:r>
              <a:rPr lang="en-US" dirty="0"/>
              <a:t>3. D.G. Kendall On the Generalized Birth-and-Death Process. Ann. Math. Statist., vol. 19, pp. 1 – 15, 1948.</a:t>
            </a:r>
          </a:p>
          <a:p>
            <a:r>
              <a:rPr lang="en-US" dirty="0"/>
              <a:t>4. </a:t>
            </a:r>
            <a:r>
              <a:rPr lang="ru-RU" dirty="0"/>
              <a:t>А.Т. Баручча-Рид, Элементы теории марковских процессов и их приложения, М.: Наука, 1969. – 512 с.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Point-approximation </a:t>
            </a:r>
            <a:r>
              <a:rPr lang="en-US" dirty="0"/>
              <a:t>reactor </a:t>
            </a:r>
            <a:r>
              <a:rPr lang="en-US" dirty="0" smtClean="0"/>
              <a:t>aspect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physics </a:t>
            </a:r>
            <a:r>
              <a:rPr lang="en-US" dirty="0"/>
              <a:t>processes is </a:t>
            </a:r>
            <a:r>
              <a:rPr lang="en-US" dirty="0" smtClean="0"/>
              <a:t>rationally</a:t>
            </a:r>
            <a:r>
              <a:rPr lang="ru-RU" dirty="0" smtClean="0"/>
              <a:t> </a:t>
            </a:r>
            <a:r>
              <a:rPr lang="en-US" dirty="0" smtClean="0"/>
              <a:t>to study on </a:t>
            </a:r>
            <a:r>
              <a:rPr lang="en-US" dirty="0"/>
              <a:t>a </a:t>
            </a:r>
            <a:r>
              <a:rPr lang="en-US" dirty="0" smtClean="0"/>
              <a:t>point-approximation reactor.</a:t>
            </a:r>
          </a:p>
          <a:p>
            <a:pPr marL="0" indent="0">
              <a:buNone/>
            </a:pPr>
            <a:r>
              <a:rPr lang="en-US" dirty="0" smtClean="0"/>
              <a:t>Properties of that kind of reactor: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power release (“Cold reactor”). → No reactivity effects!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Homogeneous medium. → All characteristics of reactor in it’s any part are the same on the </a:t>
            </a:r>
            <a:r>
              <a:rPr lang="en-US" dirty="0" smtClean="0"/>
              <a:t>whole.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Basic physics in such point reactor can be scaled to a real full-size reactor.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05033"/>
              </p:ext>
            </p:extLst>
          </p:nvPr>
        </p:nvGraphicFramePr>
        <p:xfrm>
          <a:off x="8599742" y="5193170"/>
          <a:ext cx="2681615" cy="76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2006280" imgH="571320" progId="Equation.DSMT4">
                  <p:embed/>
                </p:oleObj>
              </mc:Choice>
              <mc:Fallback>
                <p:oleObj name="Equation" r:id="rId4" imgW="2006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99742" y="5193170"/>
                        <a:ext cx="2681615" cy="763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25000"/>
            </a:schemeClr>
          </a:solidFill>
          <a:ln w="19050">
            <a:noFill/>
          </a:ln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birth and death model’s aspects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95884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estimation of random variables mean values the formalism of discrete random processes for nuclei transformation in thermal reactor was chosen.</a:t>
            </a:r>
          </a:p>
          <a:p>
            <a:r>
              <a:rPr lang="en-US" sz="2400" dirty="0" smtClean="0"/>
              <a:t>This formalism is based on Kolmogorov equations for transformation probabilities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884748" y="3388230"/>
                <a:ext cx="8401049" cy="1405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𝑑𝑃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𝑑𝑃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≥1.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748" y="3388230"/>
                <a:ext cx="8401049" cy="14055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38200" y="5203213"/>
                <a:ext cx="4903695" cy="629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𝑑𝑀</m:t>
                              </m:r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03213"/>
                <a:ext cx="4903695" cy="6298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905392" y="5350029"/>
            <a:ext cx="2248008" cy="45003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9843355" y="5123180"/>
            <a:ext cx="1167892" cy="90372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838200" y="4971495"/>
            <a:ext cx="4665955" cy="1154097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 form under the integral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11528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easy to see that full number of neutrons </a:t>
            </a:r>
            <a:r>
              <a:rPr lang="en-US" dirty="0"/>
              <a:t>in system </a:t>
            </a:r>
            <a:r>
              <a:rPr lang="en-US" dirty="0" smtClean="0"/>
              <a:t>inverse </a:t>
            </a:r>
            <a:r>
              <a:rPr lang="en-US" dirty="0"/>
              <a:t>proportionality depends on neutron generation lifetime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47478" y="6356350"/>
            <a:ext cx="4114800" cy="365125"/>
          </a:xfrm>
        </p:spPr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922567"/>
              </p:ext>
            </p:extLst>
          </p:nvPr>
        </p:nvGraphicFramePr>
        <p:xfrm>
          <a:off x="5089495" y="4280200"/>
          <a:ext cx="4269227" cy="1597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4" imgW="2273040" imgH="850680" progId="Equation.DSMT4">
                  <p:embed/>
                </p:oleObj>
              </mc:Choice>
              <mc:Fallback>
                <p:oleObj name="Equation" r:id="rId4" imgW="22730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9495" y="4280200"/>
                        <a:ext cx="4269227" cy="1597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416324"/>
              </p:ext>
            </p:extLst>
          </p:nvPr>
        </p:nvGraphicFramePr>
        <p:xfrm>
          <a:off x="1125985" y="2990086"/>
          <a:ext cx="2455415" cy="962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6" imgW="1231560" imgH="482400" progId="Equation.DSMT4">
                  <p:embed/>
                </p:oleObj>
              </mc:Choice>
              <mc:Fallback>
                <p:oleObj name="Equation" r:id="rId6" imgW="1231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5985" y="2990086"/>
                        <a:ext cx="2455415" cy="962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536134"/>
              </p:ext>
            </p:extLst>
          </p:nvPr>
        </p:nvGraphicFramePr>
        <p:xfrm>
          <a:off x="5089495" y="3198914"/>
          <a:ext cx="2302645" cy="5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8" imgW="1180800" imgH="266400" progId="Equation.DSMT4">
                  <p:embed/>
                </p:oleObj>
              </mc:Choice>
              <mc:Fallback>
                <p:oleObj name="Equation" r:id="rId8" imgW="1180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89495" y="3198914"/>
                        <a:ext cx="2302645" cy="519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21571" y="3249184"/>
            <a:ext cx="3027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Generation life time</a:t>
            </a:r>
            <a:endParaRPr lang="en-US" sz="2400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7590408" y="3367709"/>
            <a:ext cx="935854" cy="251959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право 11"/>
          <p:cNvSpPr/>
          <p:nvPr/>
        </p:nvSpPr>
        <p:spPr>
          <a:xfrm>
            <a:off x="3869185" y="3332910"/>
            <a:ext cx="985422" cy="251959"/>
          </a:xfrm>
          <a:prstGeom prst="rightArrow">
            <a:avLst/>
          </a:prstGeom>
          <a:solidFill>
            <a:srgbClr val="9DC3E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curve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1090" y="1915318"/>
            <a:ext cx="42458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the beginning neutron will be absorbed with a significant probability and will make </a:t>
            </a:r>
            <a:r>
              <a:rPr lang="en-US" dirty="0"/>
              <a:t>an </a:t>
            </a:r>
            <a:r>
              <a:rPr lang="en-US" dirty="0" smtClean="0"/>
              <a:t>ensemble of delayed neutron emitters.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the passage of </a:t>
            </a:r>
            <a:r>
              <a:rPr lang="en-US" dirty="0" smtClean="0"/>
              <a:t>time</a:t>
            </a:r>
            <a:r>
              <a:rPr lang="ru-RU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delayed neutron </a:t>
            </a:r>
            <a:r>
              <a:rPr lang="en-US" dirty="0" smtClean="0"/>
              <a:t>emitters will decay with a certain probability.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183932"/>
              </p:ext>
            </p:extLst>
          </p:nvPr>
        </p:nvGraphicFramePr>
        <p:xfrm>
          <a:off x="201168" y="1738181"/>
          <a:ext cx="5894832" cy="451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168" y="1738181"/>
                        <a:ext cx="5894832" cy="4510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838200" y="4609322"/>
            <a:ext cx="1055914" cy="98904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of Poisson and Binomial distributions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265180"/>
              </p:ext>
            </p:extLst>
          </p:nvPr>
        </p:nvGraphicFramePr>
        <p:xfrm>
          <a:off x="5461392" y="3863533"/>
          <a:ext cx="1151741" cy="62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4" imgW="444240" imgH="241200" progId="Equation.DSMT4">
                  <p:embed/>
                </p:oleObj>
              </mc:Choice>
              <mc:Fallback>
                <p:oleObj name="Equation" r:id="rId4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392" y="3863533"/>
                        <a:ext cx="1151741" cy="625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26572"/>
              </p:ext>
            </p:extLst>
          </p:nvPr>
        </p:nvGraphicFramePr>
        <p:xfrm>
          <a:off x="0" y="1995946"/>
          <a:ext cx="5698516" cy="4360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Graph" r:id="rId6" imgW="3920760" imgH="3000960" progId="Origin50.Graph">
                  <p:embed/>
                </p:oleObj>
              </mc:Choice>
              <mc:Fallback>
                <p:oleObj name="Graph" r:id="rId6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1995946"/>
                        <a:ext cx="5698516" cy="4360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10654"/>
              </p:ext>
            </p:extLst>
          </p:nvPr>
        </p:nvGraphicFramePr>
        <p:xfrm>
          <a:off x="6376008" y="1995946"/>
          <a:ext cx="5698517" cy="4360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Graph" r:id="rId8" imgW="3920760" imgH="3000960" progId="Origin50.Graph">
                  <p:embed/>
                </p:oleObj>
              </mc:Choice>
              <mc:Fallback>
                <p:oleObj name="Graph" r:id="rId8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76008" y="1995946"/>
                        <a:ext cx="5698517" cy="4360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functional form of </a:t>
            </a:r>
            <a:br>
              <a:rPr lang="en-US" dirty="0" smtClean="0"/>
            </a:br>
            <a:r>
              <a:rPr lang="en-US" dirty="0" smtClean="0"/>
              <a:t>neutron generation number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Умножение 3"/>
          <p:cNvSpPr/>
          <p:nvPr/>
        </p:nvSpPr>
        <p:spPr>
          <a:xfrm>
            <a:off x="0" y="2642871"/>
            <a:ext cx="12192000" cy="1336971"/>
          </a:xfrm>
          <a:prstGeom prst="mathMultiply">
            <a:avLst/>
          </a:prstGeom>
          <a:solidFill>
            <a:srgbClr val="FF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Группа 13"/>
          <p:cNvGrpSpPr/>
          <p:nvPr/>
        </p:nvGrpSpPr>
        <p:grpSpPr>
          <a:xfrm>
            <a:off x="295032" y="2732175"/>
            <a:ext cx="9730029" cy="1122362"/>
            <a:chOff x="295032" y="2732175"/>
            <a:chExt cx="9730029" cy="1122362"/>
          </a:xfrm>
        </p:grpSpPr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7438470"/>
                </p:ext>
              </p:extLst>
            </p:nvPr>
          </p:nvGraphicFramePr>
          <p:xfrm>
            <a:off x="2166936" y="2732175"/>
            <a:ext cx="7858125" cy="1122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Equation" r:id="rId4" imgW="3377880" imgH="482400" progId="Equation.DSMT4">
                    <p:embed/>
                  </p:oleObj>
                </mc:Choice>
                <mc:Fallback>
                  <p:oleObj name="Equation" r:id="rId4" imgW="3377880" imgH="482400" progId="Equation.DSMT4">
                    <p:embed/>
                    <p:pic>
                      <p:nvPicPr>
                        <p:cNvPr id="5" name="Объект 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166936" y="2732175"/>
                          <a:ext cx="7858125" cy="11223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95032" y="2970190"/>
              <a:ext cx="15768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Previous function</a:t>
              </a:r>
              <a:endParaRPr lang="en-US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39239" y="4390624"/>
            <a:ext cx="9936648" cy="1122362"/>
            <a:chOff x="339239" y="4390624"/>
            <a:chExt cx="9936648" cy="1122362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262953"/>
                </p:ext>
              </p:extLst>
            </p:nvPr>
          </p:nvGraphicFramePr>
          <p:xfrm>
            <a:off x="1916112" y="4390624"/>
            <a:ext cx="8359775" cy="1122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Equation" r:id="rId6" imgW="3593880" imgH="482400" progId="Equation.DSMT4">
                    <p:embed/>
                  </p:oleObj>
                </mc:Choice>
                <mc:Fallback>
                  <p:oleObj name="Equation" r:id="rId6" imgW="359388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916112" y="4390624"/>
                          <a:ext cx="8359775" cy="11223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339239" y="4628639"/>
              <a:ext cx="15768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function</a:t>
              </a:r>
              <a:endParaRPr lang="en-US" dirty="0"/>
            </a:p>
          </p:txBody>
        </p:sp>
      </p:grpSp>
      <p:sp>
        <p:nvSpPr>
          <p:cNvPr id="15" name="Овал 14"/>
          <p:cNvSpPr/>
          <p:nvPr/>
        </p:nvSpPr>
        <p:spPr>
          <a:xfrm>
            <a:off x="3480318" y="4390624"/>
            <a:ext cx="1035698" cy="5546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7025950" y="4503051"/>
            <a:ext cx="1931437" cy="90870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time &amp; generation lifetime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854304" y="2603402"/>
            <a:ext cx="7222979" cy="573735"/>
            <a:chOff x="3738243" y="2544419"/>
            <a:chExt cx="8278180" cy="685702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5724736"/>
                </p:ext>
              </p:extLst>
            </p:nvPr>
          </p:nvGraphicFramePr>
          <p:xfrm>
            <a:off x="3738243" y="2544419"/>
            <a:ext cx="5449526" cy="685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name="Equation" r:id="rId4" imgW="1917360" imgH="241200" progId="Equation.DSMT4">
                    <p:embed/>
                  </p:oleObj>
                </mc:Choice>
                <mc:Fallback>
                  <p:oleObj name="Equation" r:id="rId4" imgW="19173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38243" y="2544419"/>
                          <a:ext cx="5449526" cy="6857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9711761" y="2687214"/>
              <a:ext cx="2304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Generation time</a:t>
              </a:r>
              <a:endParaRPr lang="en-US" sz="20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16746" y="3954916"/>
            <a:ext cx="7605021" cy="557991"/>
            <a:chOff x="3713584" y="3989323"/>
            <a:chExt cx="8525831" cy="669958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2888734"/>
                </p:ext>
              </p:extLst>
            </p:nvPr>
          </p:nvGraphicFramePr>
          <p:xfrm>
            <a:off x="3713584" y="3989323"/>
            <a:ext cx="2158754" cy="669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name="Equation" r:id="rId6" imgW="736560" imgH="228600" progId="Equation.DSMT4">
                    <p:embed/>
                  </p:oleObj>
                </mc:Choice>
                <mc:Fallback>
                  <p:oleObj name="Equation" r:id="rId6" imgW="73656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13584" y="3989323"/>
                          <a:ext cx="2158754" cy="6699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9598851" y="4124246"/>
              <a:ext cx="264056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Generation lifetime</a:t>
              </a:r>
              <a:endParaRPr lang="en-US" sz="20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16746" y="5066191"/>
            <a:ext cx="7605022" cy="736875"/>
            <a:chOff x="3913431" y="4978982"/>
            <a:chExt cx="7605022" cy="736875"/>
          </a:xfrm>
        </p:grpSpPr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8231621"/>
                </p:ext>
              </p:extLst>
            </p:nvPr>
          </p:nvGraphicFramePr>
          <p:xfrm>
            <a:off x="3913431" y="4978982"/>
            <a:ext cx="4343684" cy="73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name="Equation" r:id="rId8" imgW="1422360" imgH="241200" progId="Equation.DSMT4">
                    <p:embed/>
                  </p:oleObj>
                </mc:Choice>
                <mc:Fallback>
                  <p:oleObj name="Equation" r:id="rId8" imgW="14223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913431" y="4978982"/>
                          <a:ext cx="4343684" cy="736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9163076" y="4981281"/>
              <a:ext cx="2355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Expected value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328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lifetime &amp; emerge probability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22/04 – 28/04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AYSS – 2018 (Dubna)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C297-6CD1-4CC6-9ADD-2F6E7BA3090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50737"/>
              </p:ext>
            </p:extLst>
          </p:nvPr>
        </p:nvGraphicFramePr>
        <p:xfrm>
          <a:off x="117475" y="1825624"/>
          <a:ext cx="5921108" cy="453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75" y="1825624"/>
                        <a:ext cx="5921108" cy="4530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347306"/>
              </p:ext>
            </p:extLst>
          </p:nvPr>
        </p:nvGraphicFramePr>
        <p:xfrm>
          <a:off x="6270893" y="1825624"/>
          <a:ext cx="5921108" cy="453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893" y="1825624"/>
                        <a:ext cx="5921108" cy="4530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1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816</Words>
  <Application>Microsoft Office PowerPoint</Application>
  <PresentationFormat>Widescreen</PresentationFormat>
  <Paragraphs>93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Equation</vt:lpstr>
      <vt:lpstr>Graph</vt:lpstr>
      <vt:lpstr>The functional form of nuclei decay  in a point-approximation reactor  within the particles' birth and death model</vt:lpstr>
      <vt:lpstr>Point-approximation reactor aspect</vt:lpstr>
      <vt:lpstr>Some birth and death model’s aspects</vt:lpstr>
      <vt:lpstr>The function form under the integral</vt:lpstr>
      <vt:lpstr>Fundamental curve</vt:lpstr>
      <vt:lpstr>The problem of Poisson and Binomial distributions</vt:lpstr>
      <vt:lpstr>New functional form of  neutron generation number</vt:lpstr>
      <vt:lpstr>Generation time &amp; generation lifetime</vt:lpstr>
      <vt:lpstr>Generation lifetime &amp; emerge probability</vt:lpstr>
      <vt:lpstr>Conclusions</vt:lpstr>
      <vt:lpstr>Thank You for attention!</vt:lpstr>
      <vt:lpstr>Some references</vt:lpstr>
    </vt:vector>
  </TitlesOfParts>
  <Company>ОИЭЯИ - Сосны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functional form of nuclei decay in a point-approximation reactor within the particles' birth and death model</dc:title>
  <dc:creator>Максим Кравченко</dc:creator>
  <cp:lastModifiedBy>Wasp</cp:lastModifiedBy>
  <cp:revision>71</cp:revision>
  <dcterms:created xsi:type="dcterms:W3CDTF">2018-04-18T18:50:07Z</dcterms:created>
  <dcterms:modified xsi:type="dcterms:W3CDTF">2018-04-25T08:28:02Z</dcterms:modified>
</cp:coreProperties>
</file>