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0"/>
  </p:notesMasterIdLst>
  <p:handoutMasterIdLst>
    <p:handoutMasterId r:id="rId21"/>
  </p:handoutMasterIdLst>
  <p:sldIdLst>
    <p:sldId id="256" r:id="rId4"/>
    <p:sldId id="307" r:id="rId5"/>
    <p:sldId id="308" r:id="rId6"/>
    <p:sldId id="306" r:id="rId7"/>
    <p:sldId id="309" r:id="rId8"/>
    <p:sldId id="313" r:id="rId9"/>
    <p:sldId id="312" r:id="rId10"/>
    <p:sldId id="314" r:id="rId11"/>
    <p:sldId id="315" r:id="rId12"/>
    <p:sldId id="310" r:id="rId13"/>
    <p:sldId id="316" r:id="rId14"/>
    <p:sldId id="317" r:id="rId15"/>
    <p:sldId id="318" r:id="rId16"/>
    <p:sldId id="311" r:id="rId17"/>
    <p:sldId id="320" r:id="rId18"/>
    <p:sldId id="319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pPr/>
              <a:t>2018-04-25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pPr/>
              <a:t>2018-04-25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58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3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5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147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966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6357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23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27426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415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4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106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381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37959" y="1995686"/>
            <a:ext cx="4032448" cy="1080121"/>
          </a:xfrm>
        </p:spPr>
        <p:txBody>
          <a:bodyPr/>
          <a:lstStyle/>
          <a:p>
            <a:pPr lvl="0"/>
            <a:r>
              <a:rPr lang="en-US" altLang="ko-KR" sz="2800" dirty="0">
                <a:ea typeface="맑은 고딕" pitchFamily="50" charset="-127"/>
              </a:rPr>
              <a:t>Current status of </a:t>
            </a:r>
          </a:p>
          <a:p>
            <a:pPr lvl="0"/>
            <a:r>
              <a:rPr lang="en-US" altLang="ko-KR" sz="2800" dirty="0">
                <a:ea typeface="맑은 고딕" pitchFamily="50" charset="-127"/>
              </a:rPr>
              <a:t>the compact 2.45 GHz ECR Ion Source at FLNR JINR</a:t>
            </a:r>
            <a:endParaRPr lang="en-US" altLang="ko-K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3651870"/>
            <a:ext cx="2790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Riyaz</a:t>
            </a:r>
            <a:r>
              <a:rPr lang="en-US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Fatkullin</a:t>
            </a:r>
            <a:r>
              <a:rPr lang="en-US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(ITEP, JINR)</a:t>
            </a:r>
          </a:p>
          <a:p>
            <a:pPr algn="just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Sergey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Bogomolov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(FLNR JINR)</a:t>
            </a:r>
          </a:p>
          <a:p>
            <a:pPr algn="just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Andrey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Efremov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(FLNR JINR)</a:t>
            </a:r>
          </a:p>
          <a:p>
            <a:pPr algn="just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Vladimir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Loginov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(FLNR JINR)</a:t>
            </a:r>
          </a:p>
          <a:p>
            <a:pPr algn="just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Yuri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Kostukhov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(FLNR JINR)</a:t>
            </a:r>
          </a:p>
          <a:p>
            <a:pPr algn="just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Andrey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Bondarchenko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(FLNR JINR)</a:t>
            </a:r>
          </a:p>
          <a:p>
            <a:pPr algn="just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AYSS 2018, 23-27 April 2018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Рисунок 3" descr="jinr_opengraph_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99942"/>
            <a:ext cx="996967" cy="64876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c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299942"/>
            <a:ext cx="771550" cy="7715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7854"/>
            <a:ext cx="815740" cy="66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Valianros\Desktop\Ayss_logo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99942"/>
            <a:ext cx="7493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Test 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7" y="1131590"/>
            <a:ext cx="4165883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858" y="436091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Extracted current as function of frequency for different coupling loop length (9, 13 and 15 mm, 50 W).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8" y="1189769"/>
            <a:ext cx="2869661" cy="332619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6465" y="1916346"/>
            <a:ext cx="1462539" cy="179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08104" y="4083918"/>
            <a:ext cx="3060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coupling loop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299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Test 2018</a:t>
            </a:r>
          </a:p>
        </p:txBody>
      </p:sp>
      <p:pic>
        <p:nvPicPr>
          <p:cNvPr id="12" name="Рисунок 11" descr="He_2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75606"/>
            <a:ext cx="3670828" cy="30758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4" y="1131590"/>
            <a:ext cx="3844216" cy="321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29994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 of hydrogen ions.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2452 MHz, W = 60 W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8.9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3.2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200" baseline="3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428997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 of He 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2450 MHz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60 W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8.9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2.1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200" baseline="3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99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Test 2018</a:t>
            </a:r>
          </a:p>
        </p:txBody>
      </p:sp>
      <p:pic>
        <p:nvPicPr>
          <p:cNvPr id="7" name="Рисунок 6" descr="He_2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2775" y="987574"/>
            <a:ext cx="3798449" cy="3294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7764" y="42073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 of helium ions.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245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MHz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8.9 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1.6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200" baseline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99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55576" y="339502"/>
            <a:ext cx="838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Results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1779662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33478" y="1745444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61356" y="1835538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5656" y="2616419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33478" y="2582201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61356" y="2672295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75656" y="3453176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33478" y="3418958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61356" y="3509052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2"/>
          <p:cNvSpPr txBox="1"/>
          <p:nvPr/>
        </p:nvSpPr>
        <p:spPr bwMode="auto">
          <a:xfrm>
            <a:off x="1925606" y="1820992"/>
            <a:ext cx="6462858" cy="52322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Max current density of He</a:t>
            </a:r>
            <a:r>
              <a:rPr lang="en-US" altLang="ko-KR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+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ions consists of </a:t>
            </a:r>
            <a:r>
              <a:rPr lang="ru-RU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7.5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 mA/ cm</a:t>
            </a:r>
            <a:r>
              <a:rPr lang="en-US" altLang="ko-KR" sz="14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2 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(255 </a:t>
            </a:r>
            <a:r>
              <a:rPr lang="en-US" altLang="ko-K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mkA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 for Ø 2 mm, and 534 </a:t>
            </a:r>
            <a:r>
              <a:rPr lang="en-US" altLang="ko-K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mkA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 for Ø 3 mm)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2"/>
          <p:cNvSpPr txBox="1"/>
          <p:nvPr/>
        </p:nvSpPr>
        <p:spPr bwMode="auto">
          <a:xfrm>
            <a:off x="1891294" y="2662769"/>
            <a:ext cx="5921066" cy="52322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Spectra of hydrogen contains 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3.2% (10 µ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 protons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82.5% (255 µ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of diatomic molecular ions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14.3% (44 µ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 triatomic molecular ions </a:t>
            </a:r>
          </a:p>
        </p:txBody>
      </p:sp>
      <p:sp>
        <p:nvSpPr>
          <p:cNvPr id="18" name="TextBox 12"/>
          <p:cNvSpPr txBox="1"/>
          <p:nvPr/>
        </p:nvSpPr>
        <p:spPr bwMode="auto">
          <a:xfrm>
            <a:off x="1891294" y="3607247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Spectra of helium contains 1 spectral line of 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He</a:t>
            </a:r>
            <a:r>
              <a:rPr lang="en-US" altLang="ko-KR" sz="140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+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ions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Second compact ECR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ITEP, Moscow</a:t>
            </a:r>
          </a:p>
        </p:txBody>
      </p:sp>
      <p:pic>
        <p:nvPicPr>
          <p:cNvPr id="7" name="Picture 2" descr="D:\ITEP\ECR ITEP\Магнитная система\d3xMSYd61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7574"/>
            <a:ext cx="2633372" cy="2612852"/>
          </a:xfrm>
          <a:prstGeom prst="rect">
            <a:avLst/>
          </a:prstGeom>
          <a:noFill/>
        </p:spPr>
      </p:pic>
      <p:pic>
        <p:nvPicPr>
          <p:cNvPr id="8" name="Picture 3" descr="D:\ITEP\ECR ITEP\Магнитная система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9582"/>
            <a:ext cx="1659806" cy="1577258"/>
          </a:xfrm>
          <a:prstGeom prst="rect">
            <a:avLst/>
          </a:prstGeom>
          <a:noFill/>
        </p:spPr>
      </p:pic>
      <p:pic>
        <p:nvPicPr>
          <p:cNvPr id="9" name="Picture 4" descr="D:\ITEP\ECR ITEP\Магнитная система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75606"/>
            <a:ext cx="1650315" cy="1345281"/>
          </a:xfrm>
          <a:prstGeom prst="rect">
            <a:avLst/>
          </a:prstGeom>
          <a:noFill/>
        </p:spPr>
      </p:pic>
      <p:pic>
        <p:nvPicPr>
          <p:cNvPr id="10" name="Picture 5" descr="D:\ITEP\ECR ITEP\Магнитная система\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651870"/>
            <a:ext cx="1728192" cy="1394175"/>
          </a:xfrm>
          <a:prstGeom prst="rect">
            <a:avLst/>
          </a:prstGeom>
          <a:noFill/>
        </p:spPr>
      </p:pic>
      <p:pic>
        <p:nvPicPr>
          <p:cNvPr id="11" name="Picture 6" descr="D:\ITEP\ECR ITEP\Магнитная система\Сним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818659"/>
            <a:ext cx="5143972" cy="2324841"/>
          </a:xfrm>
          <a:prstGeom prst="rect">
            <a:avLst/>
          </a:prstGeom>
          <a:noFill/>
        </p:spPr>
      </p:pic>
      <p:pic>
        <p:nvPicPr>
          <p:cNvPr id="12" name="Picture 7" descr="D:\ITEP\ECR ITEP\Магнитная система\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915566"/>
            <a:ext cx="1895377" cy="1817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99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8219" y="1209551"/>
            <a:ext cx="6192688" cy="353050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55776" y="1347614"/>
            <a:ext cx="5324283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Beam from the compact ECR source was examined at ECR sources test stand at FLNR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Spectra of hydrogen contains large amount of H</a:t>
            </a:r>
            <a:r>
              <a:rPr lang="en-US" altLang="ko-KR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+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molecular ions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Current can be further increased with new remote coupler control device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Future plans: </a:t>
            </a:r>
          </a:p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Make new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adjustment platform for precise positioning of source;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Control the coupling device remotely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Optimize the optical extraction system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  Try to use well-known and widely used ECR techniques to increase output current (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BIAS </a:t>
            </a:r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electrode);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MASHA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ass-</a:t>
            </a:r>
            <a:r>
              <a:rPr lang="en-US" altLang="ko-KR" sz="1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nalyzer of </a:t>
            </a:r>
            <a:r>
              <a:rPr lang="en-US" altLang="ko-KR" sz="1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upper </a:t>
            </a:r>
            <a:r>
              <a:rPr lang="en-US" altLang="ko-KR" sz="1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eavy </a:t>
            </a:r>
            <a:r>
              <a:rPr lang="en-US" altLang="ko-KR" sz="1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toms)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Testing source with heavy gases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Xe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Measurements of the gas efficiency and time response of ion source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8408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66384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ECR Ion Source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Basic principles</a:t>
            </a:r>
          </a:p>
        </p:txBody>
      </p:sp>
      <p:grpSp>
        <p:nvGrpSpPr>
          <p:cNvPr id="33" name="Group 10"/>
          <p:cNvGrpSpPr/>
          <p:nvPr/>
        </p:nvGrpSpPr>
        <p:grpSpPr>
          <a:xfrm>
            <a:off x="5004048" y="1347614"/>
            <a:ext cx="3240361" cy="2001708"/>
            <a:chOff x="884770" y="3409575"/>
            <a:chExt cx="1528447" cy="2001708"/>
          </a:xfrm>
        </p:grpSpPr>
        <p:sp>
          <p:nvSpPr>
            <p:cNvPr id="34" name="TextBox 33"/>
            <p:cNvSpPr txBox="1"/>
            <p:nvPr/>
          </p:nvSpPr>
          <p:spPr>
            <a:xfrm>
              <a:off x="884770" y="3841623"/>
              <a:ext cx="1508614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just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	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 ECR ion sources the plasma heating is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based on the energy transfer from microwaves to electrons via electron cyclotron resonance in external magnetic field. The electron cyclotron frequency is matched with the microwave frequency – heating is mainly transverse</a:t>
              </a:r>
            </a:p>
            <a:p>
              <a:pPr marL="171450" indent="-171450">
                <a:buFontTx/>
                <a:buChar char="-"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2701" y="3409575"/>
              <a:ext cx="14605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ECR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lectron </a:t>
              </a:r>
              <a:r>
                <a:rPr lang="en-US" altLang="ko-KR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yclotron </a:t>
              </a:r>
              <a:r>
                <a:rPr lang="en-US" altLang="ko-KR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esonance</a:t>
              </a:r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9843"/>
            <a:ext cx="4438429" cy="328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291830"/>
            <a:ext cx="1512169" cy="407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17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Concept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Compact ion source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590" y="2427734"/>
            <a:ext cx="3071758" cy="1285111"/>
            <a:chOff x="828436" y="2401463"/>
            <a:chExt cx="1448919" cy="1285111"/>
          </a:xfrm>
        </p:grpSpPr>
        <p:sp>
          <p:nvSpPr>
            <p:cNvPr id="9" name="TextBox 8"/>
            <p:cNvSpPr txBox="1"/>
            <p:nvPr/>
          </p:nvSpPr>
          <p:spPr>
            <a:xfrm>
              <a:off x="828436" y="2401463"/>
              <a:ext cx="83008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Radially magnetized permanent magnet ring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4" name="Рисунок 23" descr="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059582"/>
            <a:ext cx="1232917" cy="1296144"/>
          </a:xfrm>
          <a:prstGeom prst="rect">
            <a:avLst/>
          </a:prstGeom>
        </p:spPr>
      </p:pic>
      <p:pic>
        <p:nvPicPr>
          <p:cNvPr id="25" name="Рисунок 24" descr="coax.png"/>
          <p:cNvPicPr/>
          <p:nvPr/>
        </p:nvPicPr>
        <p:blipFill rotWithShape="1">
          <a:blip r:embed="rId3" cstate="print"/>
          <a:srcRect r="59716"/>
          <a:stretch/>
        </p:blipFill>
        <p:spPr>
          <a:xfrm>
            <a:off x="2411760" y="1059582"/>
            <a:ext cx="1318282" cy="1296144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5083" r="6879" b="7498"/>
          <a:stretch/>
        </p:blipFill>
        <p:spPr>
          <a:xfrm>
            <a:off x="4666146" y="1707654"/>
            <a:ext cx="4163107" cy="2687636"/>
          </a:xfrm>
          <a:prstGeom prst="rect">
            <a:avLst/>
          </a:prstGeom>
        </p:spPr>
      </p:pic>
      <p:sp>
        <p:nvSpPr>
          <p:cNvPr id="27" name="Плюс 26"/>
          <p:cNvSpPr/>
          <p:nvPr/>
        </p:nvSpPr>
        <p:spPr>
          <a:xfrm>
            <a:off x="1907704" y="1491630"/>
            <a:ext cx="432048" cy="432048"/>
          </a:xfrm>
          <a:prstGeom prst="mathPl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 27"/>
          <p:cNvSpPr/>
          <p:nvPr/>
        </p:nvSpPr>
        <p:spPr>
          <a:xfrm>
            <a:off x="3802050" y="1419622"/>
            <a:ext cx="792088" cy="576064"/>
          </a:xfrm>
          <a:prstGeom prst="mathEqua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0125" y="2541262"/>
            <a:ext cx="1759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Coaxial resonator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6176" y="4587974"/>
            <a:ext cx="19442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Compact ECR ion source</a:t>
            </a:r>
          </a:p>
        </p:txBody>
      </p:sp>
      <p:grpSp>
        <p:nvGrpSpPr>
          <p:cNvPr id="33" name="Group 10"/>
          <p:cNvGrpSpPr/>
          <p:nvPr/>
        </p:nvGrpSpPr>
        <p:grpSpPr>
          <a:xfrm>
            <a:off x="293567" y="3425520"/>
            <a:ext cx="3198314" cy="998821"/>
            <a:chOff x="952701" y="3409575"/>
            <a:chExt cx="1508614" cy="998821"/>
          </a:xfrm>
        </p:grpSpPr>
        <p:sp>
          <p:nvSpPr>
            <p:cNvPr id="34" name="TextBox 33"/>
            <p:cNvSpPr txBox="1"/>
            <p:nvPr/>
          </p:nvSpPr>
          <p:spPr>
            <a:xfrm>
              <a:off x="952701" y="3762065"/>
              <a:ext cx="150861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Size: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120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x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70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x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mm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Generation of 1+ ions 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Low operation power and production cost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Outline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99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Compact 2.45 GHz ECR Ion Source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1341538" y="2844423"/>
            <a:ext cx="6313227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092278" y="2355726"/>
            <a:ext cx="971680" cy="971680"/>
            <a:chOff x="7092280" y="2517710"/>
            <a:chExt cx="971680" cy="971680"/>
          </a:xfrm>
        </p:grpSpPr>
        <p:sp>
          <p:nvSpPr>
            <p:cNvPr id="6" name="Oval 5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69530" y="2700407"/>
            <a:ext cx="288032" cy="288032"/>
            <a:chOff x="611560" y="2851238"/>
            <a:chExt cx="288032" cy="288032"/>
          </a:xfrm>
        </p:grpSpPr>
        <p:sp>
          <p:nvSpPr>
            <p:cNvPr id="9" name="Oval 8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39302" y="2689254"/>
            <a:ext cx="288032" cy="288032"/>
            <a:chOff x="611560" y="2851238"/>
            <a:chExt cx="288032" cy="288032"/>
          </a:xfrm>
        </p:grpSpPr>
        <p:sp>
          <p:nvSpPr>
            <p:cNvPr id="12" name="Oval 11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09074" y="2689254"/>
            <a:ext cx="288032" cy="288032"/>
            <a:chOff x="611560" y="2851238"/>
            <a:chExt cx="288032" cy="288032"/>
          </a:xfrm>
        </p:grpSpPr>
        <p:sp>
          <p:nvSpPr>
            <p:cNvPr id="15" name="Oval 1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78845" y="2708703"/>
            <a:ext cx="288032" cy="288032"/>
            <a:chOff x="611560" y="2851238"/>
            <a:chExt cx="288032" cy="288032"/>
          </a:xfrm>
        </p:grpSpPr>
        <p:sp>
          <p:nvSpPr>
            <p:cNvPr id="18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37106" y="1653122"/>
            <a:ext cx="13715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January</a:t>
            </a:r>
          </a:p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4484" y="1793379"/>
            <a:ext cx="817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July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0739" y="1793379"/>
            <a:ext cx="9201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June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8541" y="1748925"/>
            <a:ext cx="11100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Summer 201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2143" y="3467942"/>
            <a:ext cx="1402807" cy="1215385"/>
            <a:chOff x="803640" y="3362835"/>
            <a:chExt cx="2059657" cy="1215385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62557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Computer design with CST Studio Suite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(July-August)</a:t>
              </a: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81915" y="3467942"/>
            <a:ext cx="1402807" cy="955691"/>
            <a:chOff x="803640" y="3362835"/>
            <a:chExt cx="2059657" cy="955691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Ion source was produced and fully assembled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Production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51687" y="3467942"/>
            <a:ext cx="1402807" cy="955691"/>
            <a:chOff x="803640" y="3362835"/>
            <a:chExt cx="2059657" cy="955691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Measurement of ion current and ignition power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First test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21458" y="3467942"/>
            <a:ext cx="1402807" cy="955691"/>
            <a:chOff x="803640" y="3362835"/>
            <a:chExt cx="2059657" cy="955691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New test stand: ion spectra, higher current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Second test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Oval 50">
            <a:extLst>
              <a:ext uri="{FF2B5EF4-FFF2-40B4-BE49-F238E27FC236}">
                <a16:creationId xmlns:a16="http://schemas.microsoft.com/office/drawing/2014/main" id="{B95FF5B9-4A56-4799-82D2-C84B3C42FB9F}"/>
              </a:ext>
            </a:extLst>
          </p:cNvPr>
          <p:cNvSpPr>
            <a:spLocks noChangeAspect="1"/>
          </p:cNvSpPr>
          <p:nvPr/>
        </p:nvSpPr>
        <p:spPr>
          <a:xfrm>
            <a:off x="7418746" y="2668571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435846"/>
            <a:ext cx="936689" cy="14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174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Test stand 2017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Outline</a:t>
            </a:r>
          </a:p>
        </p:txBody>
      </p:sp>
      <p:pic>
        <p:nvPicPr>
          <p:cNvPr id="17" name="Рисунок 16" descr="22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1203598"/>
            <a:ext cx="2542842" cy="1944216"/>
          </a:xfrm>
          <a:prstGeom prst="rect">
            <a:avLst/>
          </a:prstGeom>
        </p:spPr>
      </p:pic>
      <p:pic>
        <p:nvPicPr>
          <p:cNvPr id="18" name="Рисунок 17" descr="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203598"/>
            <a:ext cx="4680520" cy="3316655"/>
          </a:xfrm>
          <a:prstGeom prst="rect">
            <a:avLst/>
          </a:prstGeom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4895528" y="3219822"/>
            <a:ext cx="4248472" cy="1440160"/>
          </a:xfrm>
          <a:prstGeom prst="rect">
            <a:avLst/>
          </a:prstGeom>
        </p:spPr>
        <p:txBody>
          <a:bodyPr lIns="396000" anchor="t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Pressure			    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torr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Voltage at the puller electrode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U = - 300V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	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Generator’s frequency 		          MHz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Injected power 	            W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Gases:	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Ar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, He, Ne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91830"/>
            <a:ext cx="1146640" cy="268362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795886"/>
            <a:ext cx="1333500" cy="314325"/>
          </a:xfrm>
          <a:prstGeom prst="rect">
            <a:avLst/>
          </a:prstGeom>
          <a:noFill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011910"/>
            <a:ext cx="1000125" cy="314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99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55576" y="339502"/>
            <a:ext cx="838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Aim of experiment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1635646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2091684" y="1689616"/>
            <a:ext cx="5738578" cy="52322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Determination of lower limit of injected power for discharge ignition for different discharge conditions (discharge gap, frequency, gas flow)</a:t>
            </a:r>
          </a:p>
        </p:txBody>
      </p:sp>
      <p:sp>
        <p:nvSpPr>
          <p:cNvPr id="5" name="Oval 4"/>
          <p:cNvSpPr/>
          <p:nvPr/>
        </p:nvSpPr>
        <p:spPr>
          <a:xfrm>
            <a:off x="1133478" y="1601428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61356" y="1691522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5656" y="2472403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2091684" y="2418650"/>
            <a:ext cx="5738578" cy="7386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Measurement of extracted current (current of puller electrode) at different discharge parameters (injected power, frequency and gas flow)</a:t>
            </a:r>
          </a:p>
        </p:txBody>
      </p:sp>
      <p:sp>
        <p:nvSpPr>
          <p:cNvPr id="34" name="Oval 33"/>
          <p:cNvSpPr/>
          <p:nvPr/>
        </p:nvSpPr>
        <p:spPr>
          <a:xfrm>
            <a:off x="1133478" y="2438185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61356" y="2528279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75656" y="3309160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091684" y="3470851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Measurement of puller electrode current for different discharge gaps</a:t>
            </a:r>
          </a:p>
        </p:txBody>
      </p:sp>
      <p:sp>
        <p:nvSpPr>
          <p:cNvPr id="39" name="Oval 38"/>
          <p:cNvSpPr/>
          <p:nvPr/>
        </p:nvSpPr>
        <p:spPr>
          <a:xfrm>
            <a:off x="1133478" y="3274942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61356" y="3365036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55576" y="339502"/>
            <a:ext cx="838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Results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754" y="1426511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2073782" y="1588202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Max current I = 177 µA (He)</a:t>
            </a:r>
          </a:p>
        </p:txBody>
      </p:sp>
      <p:sp>
        <p:nvSpPr>
          <p:cNvPr id="5" name="Oval 4"/>
          <p:cNvSpPr/>
          <p:nvPr/>
        </p:nvSpPr>
        <p:spPr>
          <a:xfrm>
            <a:off x="1115576" y="1392293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43454" y="1482387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7754" y="2263268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2073782" y="2424959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 pressure P =  4.2x10 -6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torr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15576" y="2229050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43454" y="2319144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754" y="3100025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073782" y="3261716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 ignition power P = 0.5 W</a:t>
            </a:r>
          </a:p>
        </p:txBody>
      </p:sp>
      <p:sp>
        <p:nvSpPr>
          <p:cNvPr id="39" name="Oval 38"/>
          <p:cNvSpPr/>
          <p:nvPr/>
        </p:nvSpPr>
        <p:spPr>
          <a:xfrm>
            <a:off x="1115576" y="3065807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43454" y="3155901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57754" y="3936782"/>
            <a:ext cx="6570630" cy="615921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12"/>
          <p:cNvSpPr txBox="1"/>
          <p:nvPr/>
        </p:nvSpPr>
        <p:spPr bwMode="auto">
          <a:xfrm>
            <a:off x="2073782" y="4098473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2.45 GHz easy to discharge, 2.5 GHz max current</a:t>
            </a:r>
          </a:p>
        </p:txBody>
      </p:sp>
      <p:sp>
        <p:nvSpPr>
          <p:cNvPr id="44" name="Oval 43"/>
          <p:cNvSpPr/>
          <p:nvPr/>
        </p:nvSpPr>
        <p:spPr>
          <a:xfrm>
            <a:off x="1115576" y="3902564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243454" y="3992658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Test stand 2018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Outline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1096854"/>
            <a:ext cx="4766320" cy="3574740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5004048" y="2283718"/>
            <a:ext cx="4248472" cy="1440160"/>
          </a:xfrm>
          <a:prstGeom prst="rect">
            <a:avLst/>
          </a:prstGeom>
        </p:spPr>
        <p:txBody>
          <a:bodyPr lIns="396000" anchor="t"/>
          <a:lstStyle/>
          <a:p>
            <a:pPr>
              <a:spcBef>
                <a:spcPct val="20000"/>
              </a:spcBef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Pressure:	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 1</a:t>
            </a:r>
            <a:r>
              <a:rPr lang="ru-RU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0</a:t>
            </a:r>
            <a:r>
              <a:rPr lang="en-US" altLang="ko-KR" sz="1400" baseline="36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-6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 ÷ 1</a:t>
            </a:r>
            <a:r>
              <a:rPr lang="ru-RU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0</a:t>
            </a:r>
            <a:r>
              <a:rPr lang="en-US" altLang="ko-KR" sz="1400" baseline="36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-5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 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torr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Uex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 =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9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÷ 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15 </a:t>
            </a:r>
            <a:r>
              <a:rPr kumimoji="0" lang="en-US" altLang="ko-KR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k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V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	   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Generator’s frequency:	2400÷2500    MHz</a:t>
            </a:r>
          </a:p>
          <a:p>
            <a:pPr>
              <a:spcBef>
                <a:spcPct val="20000"/>
              </a:spcBef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Injected power: </a:t>
            </a:r>
            <a:r>
              <a:rPr lang="en-US" altLang="ko-KR" sz="1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맑은 고딕"/>
                <a:cs typeface="Arial" pitchFamily="34" charset="0"/>
              </a:rPr>
              <a:t> 0 ÷ 100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W</a:t>
            </a:r>
          </a:p>
          <a:p>
            <a:pPr>
              <a:spcBef>
                <a:spcPct val="20000"/>
              </a:spcBef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Gases:	He, 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H</a:t>
            </a:r>
            <a:r>
              <a:rPr lang="en-US" altLang="ko-K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2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9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55576" y="339502"/>
            <a:ext cx="838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Aim of experiment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1923678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2091684" y="2085369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obtain spectra of hydrogen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helium</a:t>
            </a:r>
          </a:p>
        </p:txBody>
      </p:sp>
      <p:sp>
        <p:nvSpPr>
          <p:cNvPr id="5" name="Oval 4"/>
          <p:cNvSpPr/>
          <p:nvPr/>
        </p:nvSpPr>
        <p:spPr>
          <a:xfrm>
            <a:off x="1133478" y="1889460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61356" y="1979554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5656" y="2760435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2091684" y="2922125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find solutions to increase output current</a:t>
            </a:r>
          </a:p>
        </p:txBody>
      </p:sp>
      <p:sp>
        <p:nvSpPr>
          <p:cNvPr id="34" name="Oval 33"/>
          <p:cNvSpPr/>
          <p:nvPr/>
        </p:nvSpPr>
        <p:spPr>
          <a:xfrm>
            <a:off x="1133478" y="2726217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61356" y="2816311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634</Words>
  <Application>Microsoft Office PowerPoint</Application>
  <PresentationFormat>Экран (16:9)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맑은 고딕</vt:lpstr>
      <vt:lpstr>Arial</vt:lpstr>
      <vt:lpstr>Arial Unicode MS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Valianros</cp:lastModifiedBy>
  <cp:revision>101</cp:revision>
  <dcterms:created xsi:type="dcterms:W3CDTF">2016-12-05T23:26:54Z</dcterms:created>
  <dcterms:modified xsi:type="dcterms:W3CDTF">2018-04-25T08:34:48Z</dcterms:modified>
</cp:coreProperties>
</file>