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ti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39" r:id="rId2"/>
    <p:sldId id="365" r:id="rId3"/>
    <p:sldId id="355" r:id="rId4"/>
    <p:sldId id="358" r:id="rId5"/>
    <p:sldId id="282" r:id="rId6"/>
    <p:sldId id="366" r:id="rId7"/>
    <p:sldId id="357" r:id="rId8"/>
    <p:sldId id="362" r:id="rId9"/>
    <p:sldId id="356" r:id="rId10"/>
    <p:sldId id="363" r:id="rId11"/>
    <p:sldId id="359" r:id="rId12"/>
    <p:sldId id="360" r:id="rId13"/>
    <p:sldId id="361" r:id="rId14"/>
    <p:sldId id="364" r:id="rId15"/>
    <p:sldId id="266"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8438"/>
    <a:srgbClr val="FAF7E6"/>
    <a:srgbClr val="2F5597"/>
    <a:srgbClr val="FFFFFF"/>
    <a:srgbClr val="3434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71" autoAdjust="0"/>
    <p:restoredTop sz="93818" autoAdjust="0"/>
  </p:normalViewPr>
  <p:slideViewPr>
    <p:cSldViewPr snapToGrid="0">
      <p:cViewPr varScale="1">
        <p:scale>
          <a:sx n="69" d="100"/>
          <a:sy n="69" d="100"/>
        </p:scale>
        <p:origin x="1074"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5DC37-FA59-4C25-B9FA-5602FB658C0B}" type="datetimeFigureOut">
              <a:rPr lang="ru-RU" smtClean="0"/>
              <a:t>23.04.2018</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E93F52-1213-4D9F-8A1E-48A4D354B1BA}" type="slidenum">
              <a:rPr lang="ru-RU" smtClean="0"/>
              <a:t>‹#›</a:t>
            </a:fld>
            <a:endParaRPr lang="ru-RU"/>
          </a:p>
        </p:txBody>
      </p:sp>
    </p:spTree>
    <p:extLst>
      <p:ext uri="{BB962C8B-B14F-4D97-AF65-F5344CB8AC3E}">
        <p14:creationId xmlns:p14="http://schemas.microsoft.com/office/powerpoint/2010/main" val="1188415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E93F52-1213-4D9F-8A1E-48A4D354B1BA}" type="slidenum">
              <a:rPr lang="ru-RU" smtClean="0"/>
              <a:t>1</a:t>
            </a:fld>
            <a:endParaRPr lang="ru-RU"/>
          </a:p>
        </p:txBody>
      </p:sp>
    </p:spTree>
    <p:extLst>
      <p:ext uri="{BB962C8B-B14F-4D97-AF65-F5344CB8AC3E}">
        <p14:creationId xmlns:p14="http://schemas.microsoft.com/office/powerpoint/2010/main" val="1024329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D7E93F52-1213-4D9F-8A1E-48A4D354B1BA}" type="slidenum">
              <a:rPr lang="ru-RU" smtClean="0"/>
              <a:t>5</a:t>
            </a:fld>
            <a:endParaRPr lang="ru-RU"/>
          </a:p>
        </p:txBody>
      </p:sp>
    </p:spTree>
    <p:extLst>
      <p:ext uri="{BB962C8B-B14F-4D97-AF65-F5344CB8AC3E}">
        <p14:creationId xmlns:p14="http://schemas.microsoft.com/office/powerpoint/2010/main" val="3154720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58E93216-3FF3-41A0-A224-FD2F7BB69D1F}" type="datetimeFigureOut">
              <a:rPr lang="ru-RU" smtClean="0"/>
              <a:t>23.04.2018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D6BACD3-CC15-4AE2-B123-899FA8AC807A}" type="slidenum">
              <a:rPr lang="ru-RU" smtClean="0"/>
              <a:t>‹#›</a:t>
            </a:fld>
            <a:endParaRPr lang="ru-RU"/>
          </a:p>
        </p:txBody>
      </p:sp>
    </p:spTree>
    <p:extLst>
      <p:ext uri="{BB962C8B-B14F-4D97-AF65-F5344CB8AC3E}">
        <p14:creationId xmlns:p14="http://schemas.microsoft.com/office/powerpoint/2010/main" val="3672999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8E93216-3FF3-41A0-A224-FD2F7BB69D1F}" type="datetimeFigureOut">
              <a:rPr lang="ru-RU" smtClean="0"/>
              <a:t>23.04.2018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D6BACD3-CC15-4AE2-B123-899FA8AC807A}" type="slidenum">
              <a:rPr lang="ru-RU" smtClean="0"/>
              <a:t>‹#›</a:t>
            </a:fld>
            <a:endParaRPr lang="ru-RU"/>
          </a:p>
        </p:txBody>
      </p:sp>
    </p:spTree>
    <p:extLst>
      <p:ext uri="{BB962C8B-B14F-4D97-AF65-F5344CB8AC3E}">
        <p14:creationId xmlns:p14="http://schemas.microsoft.com/office/powerpoint/2010/main" val="551068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8E93216-3FF3-41A0-A224-FD2F7BB69D1F}" type="datetimeFigureOut">
              <a:rPr lang="ru-RU" smtClean="0"/>
              <a:t>23.04.2018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D6BACD3-CC15-4AE2-B123-899FA8AC807A}" type="slidenum">
              <a:rPr lang="ru-RU" smtClean="0"/>
              <a:t>‹#›</a:t>
            </a:fld>
            <a:endParaRPr lang="ru-RU"/>
          </a:p>
        </p:txBody>
      </p:sp>
    </p:spTree>
    <p:extLst>
      <p:ext uri="{BB962C8B-B14F-4D97-AF65-F5344CB8AC3E}">
        <p14:creationId xmlns:p14="http://schemas.microsoft.com/office/powerpoint/2010/main" val="2509519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8E93216-3FF3-41A0-A224-FD2F7BB69D1F}" type="datetimeFigureOut">
              <a:rPr lang="ru-RU" smtClean="0"/>
              <a:t>23.04.2018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D6BACD3-CC15-4AE2-B123-899FA8AC807A}" type="slidenum">
              <a:rPr lang="ru-RU" smtClean="0"/>
              <a:t>‹#›</a:t>
            </a:fld>
            <a:endParaRPr lang="ru-RU"/>
          </a:p>
        </p:txBody>
      </p:sp>
    </p:spTree>
    <p:extLst>
      <p:ext uri="{BB962C8B-B14F-4D97-AF65-F5344CB8AC3E}">
        <p14:creationId xmlns:p14="http://schemas.microsoft.com/office/powerpoint/2010/main" val="815694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8E93216-3FF3-41A0-A224-FD2F7BB69D1F}" type="datetimeFigureOut">
              <a:rPr lang="ru-RU" smtClean="0"/>
              <a:t>23.04.2018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D6BACD3-CC15-4AE2-B123-899FA8AC807A}" type="slidenum">
              <a:rPr lang="ru-RU" smtClean="0"/>
              <a:t>‹#›</a:t>
            </a:fld>
            <a:endParaRPr lang="ru-RU"/>
          </a:p>
        </p:txBody>
      </p:sp>
    </p:spTree>
    <p:extLst>
      <p:ext uri="{BB962C8B-B14F-4D97-AF65-F5344CB8AC3E}">
        <p14:creationId xmlns:p14="http://schemas.microsoft.com/office/powerpoint/2010/main" val="3167296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58E93216-3FF3-41A0-A224-FD2F7BB69D1F}" type="datetimeFigureOut">
              <a:rPr lang="ru-RU" smtClean="0"/>
              <a:t>23.04.2018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D6BACD3-CC15-4AE2-B123-899FA8AC807A}" type="slidenum">
              <a:rPr lang="ru-RU" smtClean="0"/>
              <a:t>‹#›</a:t>
            </a:fld>
            <a:endParaRPr lang="ru-RU"/>
          </a:p>
        </p:txBody>
      </p:sp>
    </p:spTree>
    <p:extLst>
      <p:ext uri="{BB962C8B-B14F-4D97-AF65-F5344CB8AC3E}">
        <p14:creationId xmlns:p14="http://schemas.microsoft.com/office/powerpoint/2010/main" val="3046219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8E93216-3FF3-41A0-A224-FD2F7BB69D1F}" type="datetimeFigureOut">
              <a:rPr lang="ru-RU" smtClean="0"/>
              <a:t>23.04.2018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D6BACD3-CC15-4AE2-B123-899FA8AC807A}" type="slidenum">
              <a:rPr lang="ru-RU" smtClean="0"/>
              <a:t>‹#›</a:t>
            </a:fld>
            <a:endParaRPr lang="ru-RU"/>
          </a:p>
        </p:txBody>
      </p:sp>
    </p:spTree>
    <p:extLst>
      <p:ext uri="{BB962C8B-B14F-4D97-AF65-F5344CB8AC3E}">
        <p14:creationId xmlns:p14="http://schemas.microsoft.com/office/powerpoint/2010/main" val="926212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58E93216-3FF3-41A0-A224-FD2F7BB69D1F}" type="datetimeFigureOut">
              <a:rPr lang="ru-RU" smtClean="0"/>
              <a:t>23.04.2018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D6BACD3-CC15-4AE2-B123-899FA8AC807A}" type="slidenum">
              <a:rPr lang="ru-RU" smtClean="0"/>
              <a:t>‹#›</a:t>
            </a:fld>
            <a:endParaRPr lang="ru-RU"/>
          </a:p>
        </p:txBody>
      </p:sp>
    </p:spTree>
    <p:extLst>
      <p:ext uri="{BB962C8B-B14F-4D97-AF65-F5344CB8AC3E}">
        <p14:creationId xmlns:p14="http://schemas.microsoft.com/office/powerpoint/2010/main" val="2953788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E93216-3FF3-41A0-A224-FD2F7BB69D1F}" type="datetimeFigureOut">
              <a:rPr lang="ru-RU" smtClean="0"/>
              <a:t>23.04.2018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D6BACD3-CC15-4AE2-B123-899FA8AC807A}" type="slidenum">
              <a:rPr lang="ru-RU" smtClean="0"/>
              <a:t>‹#›</a:t>
            </a:fld>
            <a:endParaRPr lang="ru-RU"/>
          </a:p>
        </p:txBody>
      </p:sp>
    </p:spTree>
    <p:extLst>
      <p:ext uri="{BB962C8B-B14F-4D97-AF65-F5344CB8AC3E}">
        <p14:creationId xmlns:p14="http://schemas.microsoft.com/office/powerpoint/2010/main" val="615667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58E93216-3FF3-41A0-A224-FD2F7BB69D1F}" type="datetimeFigureOut">
              <a:rPr lang="ru-RU" smtClean="0"/>
              <a:t>23.04.2018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D6BACD3-CC15-4AE2-B123-899FA8AC807A}" type="slidenum">
              <a:rPr lang="ru-RU" smtClean="0"/>
              <a:t>‹#›</a:t>
            </a:fld>
            <a:endParaRPr lang="ru-RU"/>
          </a:p>
        </p:txBody>
      </p:sp>
    </p:spTree>
    <p:extLst>
      <p:ext uri="{BB962C8B-B14F-4D97-AF65-F5344CB8AC3E}">
        <p14:creationId xmlns:p14="http://schemas.microsoft.com/office/powerpoint/2010/main" val="956283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58E93216-3FF3-41A0-A224-FD2F7BB69D1F}" type="datetimeFigureOut">
              <a:rPr lang="ru-RU" smtClean="0"/>
              <a:t>23.04.2018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D6BACD3-CC15-4AE2-B123-899FA8AC807A}" type="slidenum">
              <a:rPr lang="ru-RU" smtClean="0"/>
              <a:t>‹#›</a:t>
            </a:fld>
            <a:endParaRPr lang="ru-RU"/>
          </a:p>
        </p:txBody>
      </p:sp>
    </p:spTree>
    <p:extLst>
      <p:ext uri="{BB962C8B-B14F-4D97-AF65-F5344CB8AC3E}">
        <p14:creationId xmlns:p14="http://schemas.microsoft.com/office/powerpoint/2010/main" val="1042558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E93216-3FF3-41A0-A224-FD2F7BB69D1F}" type="datetimeFigureOut">
              <a:rPr lang="ru-RU" smtClean="0"/>
              <a:t>23.04.2018</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BACD3-CC15-4AE2-B123-899FA8AC807A}" type="slidenum">
              <a:rPr lang="ru-RU" smtClean="0"/>
              <a:t>‹#›</a:t>
            </a:fld>
            <a:endParaRPr lang="ru-RU"/>
          </a:p>
        </p:txBody>
      </p:sp>
    </p:spTree>
    <p:extLst>
      <p:ext uri="{BB962C8B-B14F-4D97-AF65-F5344CB8AC3E}">
        <p14:creationId xmlns:p14="http://schemas.microsoft.com/office/powerpoint/2010/main" val="6415996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9.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t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9176" y="6035289"/>
            <a:ext cx="2782711" cy="369332"/>
          </a:xfrm>
          <a:prstGeom prst="rect">
            <a:avLst/>
          </a:prstGeom>
        </p:spPr>
        <p:txBody>
          <a:bodyPr wrap="square">
            <a:spAutoFit/>
          </a:bodyPr>
          <a:lstStyle/>
          <a:p>
            <a:r>
              <a:rPr lang="en-US" dirty="0" err="1">
                <a:solidFill>
                  <a:prstClr val="black"/>
                </a:solidFill>
                <a:latin typeface="+mj-lt"/>
              </a:rPr>
              <a:t>Bundyukova</a:t>
            </a:r>
            <a:r>
              <a:rPr lang="ru-RU" dirty="0">
                <a:solidFill>
                  <a:prstClr val="black"/>
                </a:solidFill>
                <a:latin typeface="+mj-lt"/>
              </a:rPr>
              <a:t> </a:t>
            </a:r>
            <a:r>
              <a:rPr lang="en-US" dirty="0">
                <a:solidFill>
                  <a:prstClr val="black"/>
                </a:solidFill>
                <a:latin typeface="+mj-lt"/>
              </a:rPr>
              <a:t>Victoria </a:t>
            </a:r>
            <a:endParaRPr lang="en-US" dirty="0">
              <a:latin typeface="+mj-lt"/>
            </a:endParaRPr>
          </a:p>
        </p:txBody>
      </p:sp>
      <p:sp>
        <p:nvSpPr>
          <p:cNvPr id="5" name="Прямоугольник 4"/>
          <p:cNvSpPr/>
          <p:nvPr/>
        </p:nvSpPr>
        <p:spPr>
          <a:xfrm>
            <a:off x="199176" y="1376126"/>
            <a:ext cx="8845235" cy="2353901"/>
          </a:xfrm>
          <a:prstGeom prst="rect">
            <a:avLst/>
          </a:prstGeom>
          <a:solidFill>
            <a:schemeClr val="bg1">
              <a:lumMod val="8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Rectangle 14"/>
          <p:cNvSpPr/>
          <p:nvPr/>
        </p:nvSpPr>
        <p:spPr>
          <a:xfrm>
            <a:off x="0" y="6322763"/>
            <a:ext cx="3689310" cy="358816"/>
          </a:xfrm>
          <a:prstGeom prst="rect">
            <a:avLst/>
          </a:prstGeom>
        </p:spPr>
        <p:txBody>
          <a:bodyPr wrap="square">
            <a:spAutoFit/>
          </a:bodyPr>
          <a:lstStyle/>
          <a:p>
            <a:pPr indent="201295">
              <a:lnSpc>
                <a:spcPct val="115000"/>
              </a:lnSpc>
              <a:spcAft>
                <a:spcPts val="1000"/>
              </a:spcAft>
            </a:pPr>
            <a:r>
              <a:rPr lang="en-GB" sz="1400" dirty="0">
                <a:latin typeface="+mj-lt"/>
                <a:ea typeface="Calibri" panose="020F0502020204030204" pitchFamily="34" charset="0"/>
                <a:cs typeface="Times New Roman" panose="02020603050405020304" pitchFamily="18" charset="0"/>
              </a:rPr>
              <a:t>e</a:t>
            </a:r>
            <a:r>
              <a:rPr lang="ru-RU" sz="1400" dirty="0">
                <a:latin typeface="+mj-lt"/>
                <a:ea typeface="Calibri" panose="020F0502020204030204" pitchFamily="34" charset="0"/>
                <a:cs typeface="Times New Roman" panose="02020603050405020304" pitchFamily="18" charset="0"/>
              </a:rPr>
              <a:t>-</a:t>
            </a:r>
            <a:r>
              <a:rPr lang="en-US" sz="1400" dirty="0">
                <a:latin typeface="+mj-lt"/>
                <a:ea typeface="Calibri" panose="020F0502020204030204" pitchFamily="34" charset="0"/>
                <a:cs typeface="Times New Roman" panose="02020603050405020304" pitchFamily="18" charset="0"/>
              </a:rPr>
              <a:t>mail</a:t>
            </a:r>
            <a:r>
              <a:rPr lang="ru-RU" sz="1400" dirty="0">
                <a:latin typeface="+mj-lt"/>
                <a:ea typeface="Calibri" panose="020F0502020204030204" pitchFamily="34" charset="0"/>
                <a:cs typeface="Times New Roman" panose="02020603050405020304" pitchFamily="18" charset="0"/>
              </a:rPr>
              <a:t>: </a:t>
            </a:r>
            <a:r>
              <a:rPr lang="en-US" sz="1600" dirty="0" err="1">
                <a:latin typeface="+mj-lt"/>
                <a:ea typeface="Calibri" panose="020F0502020204030204" pitchFamily="34" charset="0"/>
                <a:cs typeface="Times New Roman" panose="02020603050405020304" pitchFamily="18" charset="0"/>
              </a:rPr>
              <a:t>victoria</a:t>
            </a:r>
            <a:r>
              <a:rPr lang="ru-RU" sz="1600" dirty="0">
                <a:latin typeface="+mj-lt"/>
                <a:ea typeface="Calibri" panose="020F0502020204030204" pitchFamily="34" charset="0"/>
                <a:cs typeface="Times New Roman" panose="02020603050405020304" pitchFamily="18" charset="0"/>
              </a:rPr>
              <a:t>.</a:t>
            </a:r>
            <a:r>
              <a:rPr lang="en-US" sz="1600" dirty="0" err="1">
                <a:latin typeface="+mj-lt"/>
                <a:ea typeface="Calibri" panose="020F0502020204030204" pitchFamily="34" charset="0"/>
                <a:cs typeface="Times New Roman" panose="02020603050405020304" pitchFamily="18" charset="0"/>
              </a:rPr>
              <a:t>bundyukova</a:t>
            </a:r>
            <a:r>
              <a:rPr lang="ru-RU" sz="1600" dirty="0">
                <a:latin typeface="+mj-lt"/>
                <a:ea typeface="Calibri" panose="020F0502020204030204" pitchFamily="34" charset="0"/>
                <a:cs typeface="Times New Roman" panose="02020603050405020304" pitchFamily="18" charset="0"/>
              </a:rPr>
              <a:t>@</a:t>
            </a:r>
            <a:r>
              <a:rPr lang="en-US" sz="1600" dirty="0" err="1">
                <a:latin typeface="+mj-lt"/>
                <a:ea typeface="Calibri" panose="020F0502020204030204" pitchFamily="34" charset="0"/>
                <a:cs typeface="Times New Roman" panose="02020603050405020304" pitchFamily="18" charset="0"/>
              </a:rPr>
              <a:t>gmail</a:t>
            </a:r>
            <a:r>
              <a:rPr lang="ru-RU" sz="1600" dirty="0">
                <a:latin typeface="+mj-lt"/>
                <a:ea typeface="Calibri" panose="020F0502020204030204" pitchFamily="34" charset="0"/>
                <a:cs typeface="Times New Roman" panose="02020603050405020304" pitchFamily="18" charset="0"/>
              </a:rPr>
              <a:t>.</a:t>
            </a:r>
            <a:r>
              <a:rPr lang="en-US" sz="1600" dirty="0">
                <a:latin typeface="+mj-lt"/>
                <a:ea typeface="Calibri" panose="020F0502020204030204" pitchFamily="34" charset="0"/>
                <a:cs typeface="Times New Roman" panose="02020603050405020304" pitchFamily="18" charset="0"/>
              </a:rPr>
              <a:t>com</a:t>
            </a:r>
            <a:endParaRPr lang="en-US" sz="1100" dirty="0">
              <a:effectLst/>
              <a:latin typeface="+mj-lt"/>
              <a:ea typeface="Calibri" panose="020F0502020204030204" pitchFamily="34" charset="0"/>
              <a:cs typeface="Times New Roman" panose="02020603050405020304" pitchFamily="18" charset="0"/>
            </a:endParaRPr>
          </a:p>
        </p:txBody>
      </p:sp>
      <p:grpSp>
        <p:nvGrpSpPr>
          <p:cNvPr id="3" name="Group 2"/>
          <p:cNvGrpSpPr/>
          <p:nvPr/>
        </p:nvGrpSpPr>
        <p:grpSpPr>
          <a:xfrm>
            <a:off x="199176" y="5049633"/>
            <a:ext cx="3679606" cy="841919"/>
            <a:chOff x="2970462" y="5738370"/>
            <a:chExt cx="3679606" cy="841919"/>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0462" y="5817996"/>
              <a:ext cx="1085407" cy="705706"/>
            </a:xfrm>
            <a:prstGeom prst="rect">
              <a:avLst/>
            </a:prstGeom>
          </p:spPr>
        </p:pic>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5226" y="5806476"/>
              <a:ext cx="1103723" cy="70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Рисунок 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78306" y="5738370"/>
              <a:ext cx="1171762" cy="84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Rectangle 15"/>
          <p:cNvSpPr/>
          <p:nvPr/>
        </p:nvSpPr>
        <p:spPr>
          <a:xfrm>
            <a:off x="2829015" y="1898982"/>
            <a:ext cx="6156988" cy="1754326"/>
          </a:xfrm>
          <a:prstGeom prst="rect">
            <a:avLst/>
          </a:prstGeom>
        </p:spPr>
        <p:txBody>
          <a:bodyPr wrap="square">
            <a:spAutoFit/>
          </a:bodyPr>
          <a:lstStyle/>
          <a:p>
            <a:pPr algn="r"/>
            <a:r>
              <a:rPr lang="en-US" sz="3600" dirty="0">
                <a:latin typeface="+mj-lt"/>
                <a:ea typeface="Times New Roman" panose="02020603050405020304" pitchFamily="18" charset="0"/>
              </a:rPr>
              <a:t>Simple way of SiO</a:t>
            </a:r>
            <a:r>
              <a:rPr lang="en-US" sz="3600" baseline="-25000" dirty="0">
                <a:latin typeface="+mj-lt"/>
                <a:ea typeface="Times New Roman" panose="02020603050405020304" pitchFamily="18" charset="0"/>
              </a:rPr>
              <a:t>2</a:t>
            </a:r>
            <a:r>
              <a:rPr lang="en-US" sz="3600" dirty="0">
                <a:latin typeface="+mj-lt"/>
                <a:ea typeface="Times New Roman" panose="02020603050405020304" pitchFamily="18" charset="0"/>
              </a:rPr>
              <a:t>/Si </a:t>
            </a:r>
          </a:p>
          <a:p>
            <a:pPr algn="r"/>
            <a:r>
              <a:rPr lang="en-US" sz="3600" dirty="0">
                <a:latin typeface="+mj-lt"/>
                <a:ea typeface="Times New Roman" panose="02020603050405020304" pitchFamily="18" charset="0"/>
              </a:rPr>
              <a:t>ion-track templates parameters characterization</a:t>
            </a:r>
            <a:endParaRPr lang="en-US" sz="3600" dirty="0">
              <a:latin typeface="+mj-lt"/>
            </a:endParaRPr>
          </a:p>
        </p:txBody>
      </p:sp>
      <p:sp>
        <p:nvSpPr>
          <p:cNvPr id="4" name="Прямоугольник 3"/>
          <p:cNvSpPr/>
          <p:nvPr/>
        </p:nvSpPr>
        <p:spPr>
          <a:xfrm>
            <a:off x="479974" y="184874"/>
            <a:ext cx="8817934" cy="369332"/>
          </a:xfrm>
          <a:prstGeom prst="rect">
            <a:avLst/>
          </a:prstGeom>
        </p:spPr>
        <p:txBody>
          <a:bodyPr wrap="square">
            <a:spAutoFit/>
          </a:bodyPr>
          <a:lstStyle/>
          <a:p>
            <a:r>
              <a:rPr lang="en-US" dirty="0">
                <a:solidFill>
                  <a:schemeClr val="accent1">
                    <a:lumMod val="60000"/>
                    <a:lumOff val="40000"/>
                  </a:schemeClr>
                </a:solidFill>
                <a:latin typeface="+mj-lt"/>
              </a:rPr>
              <a:t>The XXII International Scientific Conference of Young Scientists and Specialists (AYSS-2018)</a:t>
            </a:r>
            <a:endParaRPr lang="ru-RU" dirty="0">
              <a:solidFill>
                <a:schemeClr val="accent1">
                  <a:lumMod val="60000"/>
                  <a:lumOff val="40000"/>
                </a:schemeClr>
              </a:solidFill>
              <a:latin typeface="+mj-lt"/>
            </a:endParaRPr>
          </a:p>
        </p:txBody>
      </p:sp>
      <p:cxnSp>
        <p:nvCxnSpPr>
          <p:cNvPr id="7" name="Прямая соединительная линия 6"/>
          <p:cNvCxnSpPr/>
          <p:nvPr/>
        </p:nvCxnSpPr>
        <p:spPr>
          <a:xfrm>
            <a:off x="362857" y="3595252"/>
            <a:ext cx="8550576" cy="0"/>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18" name="Прямоугольник 17"/>
          <p:cNvSpPr/>
          <p:nvPr/>
        </p:nvSpPr>
        <p:spPr>
          <a:xfrm>
            <a:off x="199176" y="4244560"/>
            <a:ext cx="4120397" cy="646331"/>
          </a:xfrm>
          <a:prstGeom prst="rect">
            <a:avLst/>
          </a:prstGeom>
        </p:spPr>
        <p:txBody>
          <a:bodyPr wrap="square">
            <a:spAutoFit/>
          </a:bodyPr>
          <a:lstStyle/>
          <a:p>
            <a:r>
              <a:rPr lang="en-US" dirty="0">
                <a:latin typeface="+mj-lt"/>
              </a:rPr>
              <a:t>Scientific-Practical Materials Research </a:t>
            </a:r>
          </a:p>
          <a:p>
            <a:r>
              <a:rPr lang="en-US" dirty="0">
                <a:latin typeface="+mj-lt"/>
              </a:rPr>
              <a:t>Centre of the NAS of Belarus</a:t>
            </a:r>
            <a:endParaRPr lang="ru-RU" dirty="0">
              <a:latin typeface="+mj-lt"/>
            </a:endParaRPr>
          </a:p>
        </p:txBody>
      </p:sp>
      <p:pic>
        <p:nvPicPr>
          <p:cNvPr id="19458" name="Picture 2" descr="ÐÐ°ÑÑÐ¸Ð½ÐºÐ¸ Ð¿Ð¾ Ð·Ð°Ð¿ÑÐ¾ÑÑ belarus on map of europ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4900" y="3809992"/>
            <a:ext cx="3521103" cy="296306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2259374" y="4849326"/>
            <a:ext cx="929796" cy="0"/>
          </a:xfrm>
          <a:prstGeom prst="line">
            <a:avLst/>
          </a:prstGeom>
          <a:ln w="28575">
            <a:solidFill>
              <a:srgbClr val="218438"/>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3184506" y="4849326"/>
            <a:ext cx="4544291" cy="484910"/>
          </a:xfrm>
          <a:custGeom>
            <a:avLst/>
            <a:gdLst>
              <a:gd name="connsiteX0" fmla="*/ 0 w 4572000"/>
              <a:gd name="connsiteY0" fmla="*/ 0 h 484910"/>
              <a:gd name="connsiteX1" fmla="*/ 4572000 w 4572000"/>
              <a:gd name="connsiteY1" fmla="*/ 484910 h 484910"/>
              <a:gd name="connsiteX0" fmla="*/ 0 w 4544291"/>
              <a:gd name="connsiteY0" fmla="*/ 0 h 484910"/>
              <a:gd name="connsiteX1" fmla="*/ 4544291 w 4544291"/>
              <a:gd name="connsiteY1" fmla="*/ 484910 h 484910"/>
            </a:gdLst>
            <a:ahLst/>
            <a:cxnLst>
              <a:cxn ang="0">
                <a:pos x="connsiteX0" y="connsiteY0"/>
              </a:cxn>
              <a:cxn ang="0">
                <a:pos x="connsiteX1" y="connsiteY1"/>
              </a:cxn>
            </a:cxnLst>
            <a:rect l="l" t="t" r="r" b="b"/>
            <a:pathLst>
              <a:path w="4544291" h="484910">
                <a:moveTo>
                  <a:pt x="0" y="0"/>
                </a:moveTo>
                <a:cubicBezTo>
                  <a:pt x="1889991" y="103909"/>
                  <a:pt x="3752273" y="207819"/>
                  <a:pt x="4544291" y="484910"/>
                </a:cubicBezTo>
              </a:path>
            </a:pathLst>
          </a:custGeom>
          <a:noFill/>
          <a:ln w="28575">
            <a:solidFill>
              <a:srgbClr val="218438"/>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80563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5"/>
          <p:cNvSpPr/>
          <p:nvPr/>
        </p:nvSpPr>
        <p:spPr>
          <a:xfrm>
            <a:off x="190436" y="200968"/>
            <a:ext cx="8953564" cy="444713"/>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Rectangle 5"/>
          <p:cNvSpPr/>
          <p:nvPr/>
        </p:nvSpPr>
        <p:spPr>
          <a:xfrm>
            <a:off x="8088928" y="157418"/>
            <a:ext cx="1085218" cy="531812"/>
          </a:xfrm>
          <a:prstGeom prst="rect">
            <a:avLst/>
          </a:prstGeom>
        </p:spPr>
        <p:txBody>
          <a:bodyPr wrap="square">
            <a:spAutoFit/>
          </a:bodyPr>
          <a:lstStyle/>
          <a:p>
            <a:pPr algn="ctr">
              <a:lnSpc>
                <a:spcPct val="119000"/>
              </a:lnSpc>
              <a:spcAft>
                <a:spcPts val="600"/>
              </a:spcAft>
            </a:pPr>
            <a:r>
              <a:rPr lang="en-US" sz="2400" kern="1400" dirty="0" err="1">
                <a:solidFill>
                  <a:srgbClr val="000000"/>
                </a:solidFill>
                <a:latin typeface="+mj-lt"/>
                <a:cs typeface="Arial" panose="020B0604020202020204" pitchFamily="34" charset="0"/>
              </a:rPr>
              <a:t>ImageJ</a:t>
            </a:r>
            <a:endParaRPr lang="en-US" sz="2400" kern="1400" dirty="0">
              <a:solidFill>
                <a:srgbClr val="000000"/>
              </a:solidFill>
              <a:latin typeface="+mj-lt"/>
              <a:cs typeface="Arial" panose="020B0604020202020204" pitchFamily="34" charset="0"/>
            </a:endParaRPr>
          </a:p>
        </p:txBody>
      </p:sp>
      <p:sp>
        <p:nvSpPr>
          <p:cNvPr id="5" name="TextBox 4"/>
          <p:cNvSpPr txBox="1"/>
          <p:nvPr/>
        </p:nvSpPr>
        <p:spPr>
          <a:xfrm>
            <a:off x="8129120" y="6420504"/>
            <a:ext cx="1014880" cy="300082"/>
          </a:xfrm>
          <a:prstGeom prst="rect">
            <a:avLst/>
          </a:prstGeom>
          <a:noFill/>
        </p:spPr>
        <p:txBody>
          <a:bodyPr wrap="square" rtlCol="0">
            <a:spAutoFit/>
          </a:bodyPr>
          <a:lstStyle/>
          <a:p>
            <a:r>
              <a:rPr lang="en-GB" sz="1350" dirty="0">
                <a:solidFill>
                  <a:schemeClr val="bg1">
                    <a:lumMod val="65000"/>
                  </a:schemeClr>
                </a:solidFill>
              </a:rPr>
              <a:t>AYSS-2018</a:t>
            </a:r>
            <a:endParaRPr lang="ru-RU" sz="1350" dirty="0">
              <a:solidFill>
                <a:schemeClr val="bg1">
                  <a:lumMod val="65000"/>
                </a:schemeClr>
              </a:solidFill>
            </a:endParaRPr>
          </a:p>
        </p:txBody>
      </p:sp>
      <p:pic>
        <p:nvPicPr>
          <p:cNvPr id="6" name="Рисунок 2"/>
          <p:cNvPicPr/>
          <p:nvPr/>
        </p:nvPicPr>
        <p:blipFill rotWithShape="1">
          <a:blip r:embed="rId2">
            <a:extLst>
              <a:ext uri="{28A0092B-C50C-407E-A947-70E740481C1C}">
                <a14:useLocalDpi xmlns:a14="http://schemas.microsoft.com/office/drawing/2010/main" val="0"/>
              </a:ext>
            </a:extLst>
          </a:blip>
          <a:srcRect l="14169"/>
          <a:stretch/>
        </p:blipFill>
        <p:spPr>
          <a:xfrm>
            <a:off x="1911928" y="831273"/>
            <a:ext cx="6719610" cy="5589231"/>
          </a:xfrm>
          <a:prstGeom prst="rect">
            <a:avLst/>
          </a:prstGeom>
        </p:spPr>
      </p:pic>
      <p:sp>
        <p:nvSpPr>
          <p:cNvPr id="7" name="Rectangle 6"/>
          <p:cNvSpPr/>
          <p:nvPr/>
        </p:nvSpPr>
        <p:spPr>
          <a:xfrm>
            <a:off x="365380" y="3532909"/>
            <a:ext cx="8640075" cy="2008909"/>
          </a:xfrm>
          <a:prstGeom prst="rect">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Picture 1"/>
          <p:cNvPicPr>
            <a:picLocks noChangeAspect="1"/>
          </p:cNvPicPr>
          <p:nvPr/>
        </p:nvPicPr>
        <p:blipFill>
          <a:blip r:embed="rId3"/>
          <a:stretch>
            <a:fillRect/>
          </a:stretch>
        </p:blipFill>
        <p:spPr>
          <a:xfrm>
            <a:off x="549223" y="3761509"/>
            <a:ext cx="8235989" cy="1551708"/>
          </a:xfrm>
          <a:prstGeom prst="rect">
            <a:avLst/>
          </a:prstGeom>
        </p:spPr>
      </p:pic>
    </p:spTree>
    <p:extLst>
      <p:ext uri="{BB962C8B-B14F-4D97-AF65-F5344CB8AC3E}">
        <p14:creationId xmlns:p14="http://schemas.microsoft.com/office/powerpoint/2010/main" val="3152050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Рисунок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9164" y="2649585"/>
            <a:ext cx="7260907" cy="3783494"/>
          </a:xfrm>
          <a:prstGeom prst="rect">
            <a:avLst/>
          </a:prstGeom>
        </p:spPr>
      </p:pic>
      <p:sp>
        <p:nvSpPr>
          <p:cNvPr id="35" name="TextBox 34"/>
          <p:cNvSpPr txBox="1"/>
          <p:nvPr/>
        </p:nvSpPr>
        <p:spPr>
          <a:xfrm>
            <a:off x="8129120" y="6420504"/>
            <a:ext cx="1014880" cy="300082"/>
          </a:xfrm>
          <a:prstGeom prst="rect">
            <a:avLst/>
          </a:prstGeom>
          <a:noFill/>
        </p:spPr>
        <p:txBody>
          <a:bodyPr wrap="square" rtlCol="0">
            <a:spAutoFit/>
          </a:bodyPr>
          <a:lstStyle/>
          <a:p>
            <a:r>
              <a:rPr lang="en-GB" sz="1350" dirty="0">
                <a:solidFill>
                  <a:schemeClr val="bg1">
                    <a:lumMod val="65000"/>
                  </a:schemeClr>
                </a:solidFill>
              </a:rPr>
              <a:t>AYSS-2018</a:t>
            </a:r>
            <a:endParaRPr lang="ru-RU" sz="1350" dirty="0">
              <a:solidFill>
                <a:schemeClr val="bg1">
                  <a:lumMod val="65000"/>
                </a:schemeClr>
              </a:solidFill>
            </a:endParaRPr>
          </a:p>
        </p:txBody>
      </p:sp>
      <p:sp>
        <p:nvSpPr>
          <p:cNvPr id="7" name="Прямоугольник 11"/>
          <p:cNvSpPr/>
          <p:nvPr/>
        </p:nvSpPr>
        <p:spPr>
          <a:xfrm>
            <a:off x="294344" y="828789"/>
            <a:ext cx="8745747" cy="1692000"/>
          </a:xfrm>
          <a:prstGeom prst="rect">
            <a:avLst/>
          </a:prstGeom>
          <a:solidFill>
            <a:schemeClr val="bg1">
              <a:lumMod val="6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Прямоугольник 36"/>
          <p:cNvSpPr/>
          <p:nvPr/>
        </p:nvSpPr>
        <p:spPr>
          <a:xfrm>
            <a:off x="190436" y="200968"/>
            <a:ext cx="8953564" cy="444713"/>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Rectangle 5"/>
          <p:cNvSpPr/>
          <p:nvPr/>
        </p:nvSpPr>
        <p:spPr>
          <a:xfrm>
            <a:off x="6415314" y="157418"/>
            <a:ext cx="2758832" cy="531812"/>
          </a:xfrm>
          <a:prstGeom prst="rect">
            <a:avLst/>
          </a:prstGeom>
        </p:spPr>
        <p:txBody>
          <a:bodyPr wrap="square">
            <a:spAutoFit/>
          </a:bodyPr>
          <a:lstStyle/>
          <a:p>
            <a:pPr algn="ctr">
              <a:lnSpc>
                <a:spcPct val="119000"/>
              </a:lnSpc>
              <a:spcAft>
                <a:spcPts val="600"/>
              </a:spcAft>
            </a:pPr>
            <a:r>
              <a:rPr lang="en-US" sz="2400" kern="1400" dirty="0">
                <a:solidFill>
                  <a:srgbClr val="000000"/>
                </a:solidFill>
                <a:latin typeface="+mj-lt"/>
                <a:cs typeface="Arial" panose="020B0604020202020204" pitchFamily="34" charset="0"/>
              </a:rPr>
              <a:t>Gold nanostructure</a:t>
            </a:r>
          </a:p>
        </p:txBody>
      </p:sp>
      <p:sp>
        <p:nvSpPr>
          <p:cNvPr id="2" name="Rectangle 1"/>
          <p:cNvSpPr/>
          <p:nvPr/>
        </p:nvSpPr>
        <p:spPr>
          <a:xfrm>
            <a:off x="294345" y="790858"/>
            <a:ext cx="8745746" cy="1815882"/>
          </a:xfrm>
          <a:prstGeom prst="rect">
            <a:avLst/>
          </a:prstGeom>
        </p:spPr>
        <p:txBody>
          <a:bodyPr wrap="square">
            <a:spAutoFit/>
          </a:bodyPr>
          <a:lstStyle/>
          <a:p>
            <a:pPr algn="just"/>
            <a:r>
              <a:rPr lang="en-US" altLang="ru-RU" sz="1600" dirty="0">
                <a:solidFill>
                  <a:srgbClr val="000000"/>
                </a:solidFill>
                <a:latin typeface="+mj-lt"/>
                <a:cs typeface="Arial" panose="020B0604020202020204" pitchFamily="34" charset="0"/>
              </a:rPr>
              <a:t>       Formation mechanism of nanostructures with different shape has been established and parameters of tailored synthesis of golden nanostructures have been determined. It is shown that the process of self-organization of gold nanostructures in a limited volume depends on the rate of metal reduction, silicon oxidation, and silicon dioxide etching, and can be controlled both by the parameters of chemical deposition (electrolyte composition, temperature and deposition time), and by the parameters of the porous matrix (silicon substrate, geometric characteristics and surface density of pores). This allows to form a wide range of objects, including dendrites and nanostructures with various shapes. </a:t>
            </a:r>
            <a:endParaRPr lang="ru-RU" sz="1600" dirty="0">
              <a:latin typeface="+mj-lt"/>
            </a:endParaRPr>
          </a:p>
        </p:txBody>
      </p:sp>
    </p:spTree>
    <p:extLst>
      <p:ext uri="{BB962C8B-B14F-4D97-AF65-F5344CB8AC3E}">
        <p14:creationId xmlns:p14="http://schemas.microsoft.com/office/powerpoint/2010/main" val="4003960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Заголовок 1"/>
          <p:cNvSpPr txBox="1">
            <a:spLocks/>
          </p:cNvSpPr>
          <p:nvPr/>
        </p:nvSpPr>
        <p:spPr>
          <a:xfrm>
            <a:off x="1435468" y="5490311"/>
            <a:ext cx="4983766" cy="86082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None/>
            </a:pPr>
            <a:endParaRPr lang="ru-RU" sz="1800" b="0" i="1" dirty="0">
              <a:solidFill>
                <a:schemeClr val="tx1"/>
              </a:solidFill>
            </a:endParaRPr>
          </a:p>
        </p:txBody>
      </p:sp>
      <p:grpSp>
        <p:nvGrpSpPr>
          <p:cNvPr id="10" name="Группа 9"/>
          <p:cNvGrpSpPr/>
          <p:nvPr/>
        </p:nvGrpSpPr>
        <p:grpSpPr>
          <a:xfrm>
            <a:off x="804786" y="1865839"/>
            <a:ext cx="8137090" cy="4815546"/>
            <a:chOff x="544188" y="1074880"/>
            <a:chExt cx="8137090" cy="4815546"/>
          </a:xfrm>
        </p:grpSpPr>
        <p:pic>
          <p:nvPicPr>
            <p:cNvPr id="4" name="Picture 3"/>
            <p:cNvPicPr>
              <a:picLocks noChangeAspect="1"/>
            </p:cNvPicPr>
            <p:nvPr/>
          </p:nvPicPr>
          <p:blipFill>
            <a:blip r:embed="rId2"/>
            <a:stretch>
              <a:fillRect/>
            </a:stretch>
          </p:blipFill>
          <p:spPr>
            <a:xfrm>
              <a:off x="544188" y="4188441"/>
              <a:ext cx="8104638" cy="1416634"/>
            </a:xfrm>
            <a:prstGeom prst="rect">
              <a:avLst/>
            </a:prstGeom>
          </p:spPr>
        </p:pic>
        <p:pic>
          <p:nvPicPr>
            <p:cNvPr id="2" name="Picture 1"/>
            <p:cNvPicPr>
              <a:picLocks noChangeAspect="1"/>
            </p:cNvPicPr>
            <p:nvPr/>
          </p:nvPicPr>
          <p:blipFill rotWithShape="1">
            <a:blip r:embed="rId3"/>
            <a:srcRect t="8381"/>
            <a:stretch/>
          </p:blipFill>
          <p:spPr>
            <a:xfrm>
              <a:off x="544188" y="1074880"/>
              <a:ext cx="8137090" cy="1191986"/>
            </a:xfrm>
            <a:prstGeom prst="rect">
              <a:avLst/>
            </a:prstGeom>
          </p:spPr>
        </p:pic>
        <p:pic>
          <p:nvPicPr>
            <p:cNvPr id="3" name="Picture 2"/>
            <p:cNvPicPr>
              <a:picLocks noChangeAspect="1"/>
            </p:cNvPicPr>
            <p:nvPr/>
          </p:nvPicPr>
          <p:blipFill>
            <a:blip r:embed="rId4"/>
            <a:stretch>
              <a:fillRect/>
            </a:stretch>
          </p:blipFill>
          <p:spPr>
            <a:xfrm>
              <a:off x="576639" y="2529400"/>
              <a:ext cx="8072188" cy="1370325"/>
            </a:xfrm>
            <a:prstGeom prst="rect">
              <a:avLst/>
            </a:prstGeom>
          </p:spPr>
        </p:pic>
        <p:sp>
          <p:nvSpPr>
            <p:cNvPr id="55" name="Заголовок 1"/>
            <p:cNvSpPr txBox="1">
              <a:spLocks/>
            </p:cNvSpPr>
            <p:nvPr/>
          </p:nvSpPr>
          <p:spPr>
            <a:xfrm>
              <a:off x="1188724" y="3558145"/>
              <a:ext cx="4983766" cy="86082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None/>
              </a:pPr>
              <a:endParaRPr lang="en-GB" sz="1800" b="0" i="1" dirty="0">
                <a:solidFill>
                  <a:schemeClr val="tx1"/>
                </a:solidFill>
              </a:endParaRPr>
            </a:p>
            <a:p>
              <a:pPr marL="0" indent="0">
                <a:buNone/>
              </a:pPr>
              <a:r>
                <a:rPr lang="en-GB" sz="1600" b="0" i="1" dirty="0">
                  <a:solidFill>
                    <a:schemeClr val="tx1"/>
                  </a:solidFill>
                  <a:effectLst/>
                </a:rPr>
                <a:t>dependence on solution concentration</a:t>
              </a:r>
            </a:p>
          </p:txBody>
        </p:sp>
        <p:sp>
          <p:nvSpPr>
            <p:cNvPr id="54" name="Заголовок 1"/>
            <p:cNvSpPr txBox="1">
              <a:spLocks/>
            </p:cNvSpPr>
            <p:nvPr/>
          </p:nvSpPr>
          <p:spPr>
            <a:xfrm>
              <a:off x="1901448" y="1834250"/>
              <a:ext cx="3844977" cy="86082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None/>
              </a:pPr>
              <a:endParaRPr lang="en-GB" sz="1800" b="0" i="1" dirty="0">
                <a:solidFill>
                  <a:schemeClr val="tx1"/>
                </a:solidFill>
                <a:effectLst/>
              </a:endParaRPr>
            </a:p>
            <a:p>
              <a:pPr marL="0" indent="0">
                <a:buNone/>
              </a:pPr>
              <a:r>
                <a:rPr lang="en-GB" sz="1600" b="0" i="1" dirty="0">
                  <a:solidFill>
                    <a:schemeClr val="tx1"/>
                  </a:solidFill>
                  <a:effectLst/>
                </a:rPr>
                <a:t>dependence on pore diameter</a:t>
              </a:r>
              <a:endParaRPr lang="ru-RU" sz="1600" b="0" i="1" dirty="0">
                <a:solidFill>
                  <a:schemeClr val="tx1"/>
                </a:solidFill>
              </a:endParaRPr>
            </a:p>
          </p:txBody>
        </p:sp>
        <p:sp>
          <p:nvSpPr>
            <p:cNvPr id="9" name="Прямоугольник 8"/>
            <p:cNvSpPr/>
            <p:nvPr/>
          </p:nvSpPr>
          <p:spPr>
            <a:xfrm>
              <a:off x="3047053" y="5551872"/>
              <a:ext cx="2746842" cy="338554"/>
            </a:xfrm>
            <a:prstGeom prst="rect">
              <a:avLst/>
            </a:prstGeom>
          </p:spPr>
          <p:txBody>
            <a:bodyPr wrap="none">
              <a:spAutoFit/>
            </a:bodyPr>
            <a:lstStyle/>
            <a:p>
              <a:r>
                <a:rPr lang="en-GB" sz="1600" i="1" dirty="0">
                  <a:latin typeface="+mj-lt"/>
                </a:rPr>
                <a:t>dependence on deposition time</a:t>
              </a:r>
              <a:endParaRPr lang="ru-RU" sz="1600" i="1" dirty="0">
                <a:latin typeface="+mj-lt"/>
              </a:endParaRPr>
            </a:p>
          </p:txBody>
        </p:sp>
      </p:grpSp>
      <p:sp>
        <p:nvSpPr>
          <p:cNvPr id="17" name="Прямоугольник 16"/>
          <p:cNvSpPr/>
          <p:nvPr/>
        </p:nvSpPr>
        <p:spPr>
          <a:xfrm>
            <a:off x="190436" y="200968"/>
            <a:ext cx="8953564" cy="444713"/>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1"/>
          <p:cNvSpPr/>
          <p:nvPr/>
        </p:nvSpPr>
        <p:spPr>
          <a:xfrm>
            <a:off x="190436" y="787224"/>
            <a:ext cx="8879812" cy="974913"/>
          </a:xfrm>
          <a:prstGeom prst="rect">
            <a:avLst/>
          </a:prstGeom>
          <a:solidFill>
            <a:schemeClr val="bg1">
              <a:lumMod val="6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Rectangle 5"/>
          <p:cNvSpPr/>
          <p:nvPr/>
        </p:nvSpPr>
        <p:spPr>
          <a:xfrm>
            <a:off x="6415314" y="157418"/>
            <a:ext cx="2758832" cy="531812"/>
          </a:xfrm>
          <a:prstGeom prst="rect">
            <a:avLst/>
          </a:prstGeom>
        </p:spPr>
        <p:txBody>
          <a:bodyPr wrap="square">
            <a:spAutoFit/>
          </a:bodyPr>
          <a:lstStyle/>
          <a:p>
            <a:pPr algn="ctr">
              <a:lnSpc>
                <a:spcPct val="119000"/>
              </a:lnSpc>
              <a:spcAft>
                <a:spcPts val="600"/>
              </a:spcAft>
            </a:pPr>
            <a:r>
              <a:rPr lang="en-US" sz="2400" kern="1400" dirty="0">
                <a:solidFill>
                  <a:srgbClr val="000000"/>
                </a:solidFill>
                <a:latin typeface="+mj-lt"/>
                <a:cs typeface="Arial" panose="020B0604020202020204" pitchFamily="34" charset="0"/>
              </a:rPr>
              <a:t>Gold nanostructure</a:t>
            </a:r>
          </a:p>
        </p:txBody>
      </p:sp>
      <p:sp>
        <p:nvSpPr>
          <p:cNvPr id="19" name="TextBox 18"/>
          <p:cNvSpPr txBox="1"/>
          <p:nvPr/>
        </p:nvSpPr>
        <p:spPr>
          <a:xfrm>
            <a:off x="8129120" y="6420504"/>
            <a:ext cx="1014880" cy="300082"/>
          </a:xfrm>
          <a:prstGeom prst="rect">
            <a:avLst/>
          </a:prstGeom>
          <a:noFill/>
        </p:spPr>
        <p:txBody>
          <a:bodyPr wrap="square" rtlCol="0">
            <a:spAutoFit/>
          </a:bodyPr>
          <a:lstStyle/>
          <a:p>
            <a:r>
              <a:rPr lang="en-GB" sz="1350" dirty="0">
                <a:solidFill>
                  <a:schemeClr val="bg1">
                    <a:lumMod val="65000"/>
                  </a:schemeClr>
                </a:solidFill>
              </a:rPr>
              <a:t>AYSS-2018</a:t>
            </a:r>
            <a:endParaRPr lang="ru-RU" sz="1350" dirty="0">
              <a:solidFill>
                <a:schemeClr val="bg1">
                  <a:lumMod val="65000"/>
                </a:schemeClr>
              </a:solidFill>
            </a:endParaRPr>
          </a:p>
        </p:txBody>
      </p:sp>
      <p:sp>
        <p:nvSpPr>
          <p:cNvPr id="5" name="Rectangle 4"/>
          <p:cNvSpPr/>
          <p:nvPr/>
        </p:nvSpPr>
        <p:spPr>
          <a:xfrm>
            <a:off x="190436" y="743675"/>
            <a:ext cx="8879812" cy="1077218"/>
          </a:xfrm>
          <a:prstGeom prst="rect">
            <a:avLst/>
          </a:prstGeom>
        </p:spPr>
        <p:txBody>
          <a:bodyPr wrap="square">
            <a:spAutoFit/>
          </a:bodyPr>
          <a:lstStyle/>
          <a:p>
            <a:pPr algn="just"/>
            <a:r>
              <a:rPr lang="en-US" altLang="ru-RU" sz="1600" dirty="0">
                <a:solidFill>
                  <a:srgbClr val="000000"/>
                </a:solidFill>
                <a:latin typeface="+mj-lt"/>
                <a:cs typeface="Arial" panose="020B0604020202020204" pitchFamily="34" charset="0"/>
              </a:rPr>
              <a:t>        Gold nanostructures with different morphologies have been formed in the pores of a SiO</a:t>
            </a:r>
            <a:r>
              <a:rPr lang="en-US" altLang="ru-RU" sz="1600" baseline="-25000" dirty="0">
                <a:solidFill>
                  <a:srgbClr val="000000"/>
                </a:solidFill>
                <a:latin typeface="+mj-lt"/>
                <a:cs typeface="Arial" panose="020B0604020202020204" pitchFamily="34" charset="0"/>
              </a:rPr>
              <a:t>2 </a:t>
            </a:r>
            <a:r>
              <a:rPr lang="en-US" altLang="ru-RU" sz="1600" dirty="0">
                <a:solidFill>
                  <a:srgbClr val="000000"/>
                </a:solidFill>
                <a:latin typeface="+mj-lt"/>
                <a:cs typeface="Arial" panose="020B0604020202020204" pitchFamily="34" charset="0"/>
              </a:rPr>
              <a:t>template on single-crystal silicon substrate formed by ion-track technology. Formation mechanism of nanostructures with different shape has been established and parameters of tailored synthesis of golden nanostructures have been determined. </a:t>
            </a:r>
            <a:endParaRPr lang="ru-RU" sz="1600" dirty="0">
              <a:latin typeface="+mj-lt"/>
            </a:endParaRPr>
          </a:p>
        </p:txBody>
      </p:sp>
    </p:spTree>
    <p:extLst>
      <p:ext uri="{BB962C8B-B14F-4D97-AF65-F5344CB8AC3E}">
        <p14:creationId xmlns:p14="http://schemas.microsoft.com/office/powerpoint/2010/main" val="1857702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8"/>
          <p:cNvGraphicFramePr>
            <a:graphicFrameLocks noChangeAspect="1"/>
          </p:cNvGraphicFramePr>
          <p:nvPr>
            <p:extLst>
              <p:ext uri="{D42A27DB-BD31-4B8C-83A1-F6EECF244321}">
                <p14:modId xmlns:p14="http://schemas.microsoft.com/office/powerpoint/2010/main" val="113509915"/>
              </p:ext>
            </p:extLst>
          </p:nvPr>
        </p:nvGraphicFramePr>
        <p:xfrm>
          <a:off x="-614566" y="1348479"/>
          <a:ext cx="10258106" cy="5457825"/>
        </p:xfrm>
        <a:graphic>
          <a:graphicData uri="http://schemas.openxmlformats.org/presentationml/2006/ole">
            <mc:AlternateContent xmlns:mc="http://schemas.openxmlformats.org/markup-compatibility/2006">
              <mc:Choice xmlns:v="urn:schemas-microsoft-com:vml" Requires="v">
                <p:oleObj spid="_x0000_s1025" name="Graph" r:id="rId3" imgW="4154760" imgH="2901600" progId="Origin50.Graph">
                  <p:embed/>
                </p:oleObj>
              </mc:Choice>
              <mc:Fallback>
                <p:oleObj name="Graph" r:id="rId3" imgW="4154760" imgH="2901600" progId="Origin50.Graph">
                  <p:embed/>
                  <p:pic>
                    <p:nvPicPr>
                      <p:cNvPr id="3" name="Object 8"/>
                      <p:cNvPicPr>
                        <a:picLocks noChangeAspect="1" noChangeArrowheads="1"/>
                      </p:cNvPicPr>
                      <p:nvPr/>
                    </p:nvPicPr>
                    <p:blipFill>
                      <a:blip r:embed="rId4"/>
                      <a:srcRect/>
                      <a:stretch>
                        <a:fillRect/>
                      </a:stretch>
                    </p:blipFill>
                    <p:spPr bwMode="auto">
                      <a:xfrm>
                        <a:off x="-614566" y="1348479"/>
                        <a:ext cx="10258106" cy="5457825"/>
                      </a:xfrm>
                      <a:prstGeom prst="rect">
                        <a:avLst/>
                      </a:prstGeom>
                      <a:noFill/>
                      <a:extLst/>
                    </p:spPr>
                  </p:pic>
                </p:oleObj>
              </mc:Fallback>
            </mc:AlternateContent>
          </a:graphicData>
        </a:graphic>
      </p:graphicFrame>
      <p:sp>
        <p:nvSpPr>
          <p:cNvPr id="5" name="TextBox 4"/>
          <p:cNvSpPr txBox="1"/>
          <p:nvPr/>
        </p:nvSpPr>
        <p:spPr>
          <a:xfrm>
            <a:off x="7280917" y="6043229"/>
            <a:ext cx="1743567" cy="300082"/>
          </a:xfrm>
          <a:prstGeom prst="rect">
            <a:avLst/>
          </a:prstGeom>
          <a:noFill/>
        </p:spPr>
        <p:txBody>
          <a:bodyPr wrap="square" rtlCol="0">
            <a:spAutoFit/>
          </a:bodyPr>
          <a:lstStyle/>
          <a:p>
            <a:pPr algn="ctr"/>
            <a:r>
              <a:rPr lang="en-US" sz="1350" i="1" dirty="0">
                <a:latin typeface="Arial" panose="020B0604020202020204" pitchFamily="34" charset="0"/>
                <a:cs typeface="Arial" panose="020B0604020202020204" pitchFamily="34" charset="0"/>
              </a:rPr>
              <a:t>Wavenumber, cm</a:t>
            </a:r>
            <a:r>
              <a:rPr lang="en-US" sz="1350" i="1" baseline="30000" dirty="0">
                <a:latin typeface="Arial" panose="020B0604020202020204" pitchFamily="34" charset="0"/>
                <a:cs typeface="Arial" panose="020B0604020202020204" pitchFamily="34" charset="0"/>
              </a:rPr>
              <a:t>-1</a:t>
            </a:r>
            <a:endParaRPr lang="ru-RU" sz="1350" i="1" baseline="30000" dirty="0">
              <a:latin typeface="Arial" panose="020B0604020202020204" pitchFamily="34" charset="0"/>
              <a:cs typeface="Arial" panose="020B0604020202020204" pitchFamily="34" charset="0"/>
            </a:endParaRPr>
          </a:p>
        </p:txBody>
      </p:sp>
      <p:sp>
        <p:nvSpPr>
          <p:cNvPr id="6" name="TextBox 5"/>
          <p:cNvSpPr txBox="1"/>
          <p:nvPr/>
        </p:nvSpPr>
        <p:spPr>
          <a:xfrm rot="16200000">
            <a:off x="26735" y="2212033"/>
            <a:ext cx="1365251" cy="300082"/>
          </a:xfrm>
          <a:prstGeom prst="rect">
            <a:avLst/>
          </a:prstGeom>
          <a:noFill/>
        </p:spPr>
        <p:txBody>
          <a:bodyPr wrap="square" rtlCol="0">
            <a:spAutoFit/>
          </a:bodyPr>
          <a:lstStyle/>
          <a:p>
            <a:pPr algn="ctr"/>
            <a:r>
              <a:rPr lang="en-US" sz="1350" i="1" dirty="0">
                <a:latin typeface="+mj-lt"/>
                <a:cs typeface="Arial" panose="020B0604020202020204" pitchFamily="34" charset="0"/>
              </a:rPr>
              <a:t>SERS intensity</a:t>
            </a:r>
            <a:endParaRPr lang="ru-RU" sz="1350" i="1" dirty="0">
              <a:latin typeface="+mj-lt"/>
              <a:cs typeface="Arial" panose="020B0604020202020204" pitchFamily="34" charset="0"/>
            </a:endParaRPr>
          </a:p>
        </p:txBody>
      </p:sp>
      <p:sp>
        <p:nvSpPr>
          <p:cNvPr id="9" name="TextBox 8"/>
          <p:cNvSpPr txBox="1"/>
          <p:nvPr/>
        </p:nvSpPr>
        <p:spPr>
          <a:xfrm>
            <a:off x="8129120" y="6420504"/>
            <a:ext cx="1014880" cy="300082"/>
          </a:xfrm>
          <a:prstGeom prst="rect">
            <a:avLst/>
          </a:prstGeom>
          <a:noFill/>
        </p:spPr>
        <p:txBody>
          <a:bodyPr wrap="square" rtlCol="0">
            <a:spAutoFit/>
          </a:bodyPr>
          <a:lstStyle/>
          <a:p>
            <a:r>
              <a:rPr lang="en-GB" sz="1350" dirty="0">
                <a:solidFill>
                  <a:schemeClr val="bg1">
                    <a:lumMod val="65000"/>
                  </a:schemeClr>
                </a:solidFill>
              </a:rPr>
              <a:t>AYSS-2018</a:t>
            </a:r>
            <a:endParaRPr lang="ru-RU" sz="1350" dirty="0">
              <a:solidFill>
                <a:schemeClr val="bg1">
                  <a:lumMod val="65000"/>
                </a:schemeClr>
              </a:solidFill>
            </a:endParaRPr>
          </a:p>
        </p:txBody>
      </p:sp>
      <p:sp>
        <p:nvSpPr>
          <p:cNvPr id="10" name="Прямоугольник 9"/>
          <p:cNvSpPr/>
          <p:nvPr/>
        </p:nvSpPr>
        <p:spPr>
          <a:xfrm>
            <a:off x="190436" y="200968"/>
            <a:ext cx="8953564" cy="444713"/>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Rectangle 12"/>
          <p:cNvSpPr/>
          <p:nvPr/>
        </p:nvSpPr>
        <p:spPr>
          <a:xfrm>
            <a:off x="1275858" y="1084552"/>
            <a:ext cx="7244687" cy="1277522"/>
          </a:xfrm>
          <a:prstGeom prst="rect">
            <a:avLst/>
          </a:prstGeom>
          <a:solidFill>
            <a:schemeClr val="bg1">
              <a:lumMod val="6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Rectangle 5"/>
          <p:cNvSpPr/>
          <p:nvPr/>
        </p:nvSpPr>
        <p:spPr>
          <a:xfrm>
            <a:off x="7257144" y="171716"/>
            <a:ext cx="2758832" cy="503215"/>
          </a:xfrm>
          <a:prstGeom prst="rect">
            <a:avLst/>
          </a:prstGeom>
        </p:spPr>
        <p:txBody>
          <a:bodyPr wrap="square">
            <a:spAutoFit/>
          </a:bodyPr>
          <a:lstStyle/>
          <a:p>
            <a:pPr algn="ctr">
              <a:lnSpc>
                <a:spcPct val="119000"/>
              </a:lnSpc>
              <a:spcAft>
                <a:spcPts val="600"/>
              </a:spcAft>
            </a:pPr>
            <a:r>
              <a:rPr lang="en-US" sz="2400" kern="1400" dirty="0">
                <a:solidFill>
                  <a:srgbClr val="000000"/>
                </a:solidFill>
                <a:latin typeface="+mj-lt"/>
                <a:cs typeface="Arial" panose="020B0604020202020204" pitchFamily="34" charset="0"/>
              </a:rPr>
              <a:t>SERS</a:t>
            </a:r>
          </a:p>
        </p:txBody>
      </p:sp>
      <p:sp>
        <p:nvSpPr>
          <p:cNvPr id="12" name="Rectangle 11"/>
          <p:cNvSpPr/>
          <p:nvPr/>
        </p:nvSpPr>
        <p:spPr>
          <a:xfrm>
            <a:off x="1275858" y="1161745"/>
            <a:ext cx="7244687" cy="1200329"/>
          </a:xfrm>
          <a:prstGeom prst="rect">
            <a:avLst/>
          </a:prstGeom>
        </p:spPr>
        <p:txBody>
          <a:bodyPr wrap="square">
            <a:spAutoFit/>
          </a:bodyPr>
          <a:lstStyle/>
          <a:p>
            <a:pPr algn="just"/>
            <a:r>
              <a:rPr lang="en-US" dirty="0"/>
              <a:t>SERS spectra of 10</a:t>
            </a:r>
            <a:r>
              <a:rPr lang="en-US" baseline="30000" dirty="0"/>
              <a:t>-7</a:t>
            </a:r>
            <a:r>
              <a:rPr lang="en-US" dirty="0"/>
              <a:t> M bilirubin acquired on a coral-like gold nanostructures. There is an indication of a significant Raman signal enhancement due to Au nanostructures pronounced and distinguishable SERS bands. </a:t>
            </a:r>
          </a:p>
        </p:txBody>
      </p:sp>
    </p:spTree>
    <p:extLst>
      <p:ext uri="{BB962C8B-B14F-4D97-AF65-F5344CB8AC3E}">
        <p14:creationId xmlns:p14="http://schemas.microsoft.com/office/powerpoint/2010/main" val="2670947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2730" y="424478"/>
            <a:ext cx="9216572" cy="5170646"/>
          </a:xfrm>
          <a:prstGeom prst="rect">
            <a:avLst/>
          </a:prstGeom>
          <a:noFill/>
        </p:spPr>
        <p:txBody>
          <a:bodyPr wrap="square" rtlCol="0">
            <a:spAutoFit/>
          </a:bodyPr>
          <a:lstStyle/>
          <a:p>
            <a:r>
              <a:rPr lang="en-US" sz="2400" dirty="0">
                <a:latin typeface="+mj-lt"/>
              </a:rPr>
              <a:t>Conclusions</a:t>
            </a:r>
          </a:p>
          <a:p>
            <a:endParaRPr lang="en-US" dirty="0">
              <a:latin typeface="+mj-lt"/>
            </a:endParaRPr>
          </a:p>
          <a:p>
            <a:pPr marL="342900" indent="-342900">
              <a:buAutoNum type="arabicPeriod"/>
            </a:pPr>
            <a:r>
              <a:rPr lang="en-US" dirty="0">
                <a:latin typeface="+mj-lt"/>
              </a:rPr>
              <a:t>SiO</a:t>
            </a:r>
            <a:r>
              <a:rPr lang="en-US" baseline="-25000" dirty="0">
                <a:latin typeface="+mj-lt"/>
              </a:rPr>
              <a:t>2</a:t>
            </a:r>
            <a:r>
              <a:rPr lang="en-US" dirty="0">
                <a:latin typeface="+mj-lt"/>
              </a:rPr>
              <a:t> based porous templates were formed by etching of SHI latent tracks;</a:t>
            </a:r>
          </a:p>
          <a:p>
            <a:endParaRPr lang="en-US" dirty="0">
              <a:latin typeface="+mj-lt"/>
            </a:endParaRPr>
          </a:p>
          <a:p>
            <a:r>
              <a:rPr lang="en-US" dirty="0">
                <a:latin typeface="+mj-lt"/>
              </a:rPr>
              <a:t>2. Characterized by </a:t>
            </a:r>
            <a:r>
              <a:rPr lang="ru-RU" dirty="0">
                <a:latin typeface="+mj-lt"/>
              </a:rPr>
              <a:t>	</a:t>
            </a:r>
            <a:endParaRPr lang="en-US" dirty="0">
              <a:latin typeface="+mj-lt"/>
            </a:endParaRPr>
          </a:p>
          <a:p>
            <a:pPr marL="285750" indent="-285750">
              <a:buFont typeface="Arial" panose="020B0604020202020204" pitchFamily="34" charset="0"/>
              <a:buChar char="•"/>
            </a:pPr>
            <a:r>
              <a:rPr lang="en-US" dirty="0">
                <a:latin typeface="+mj-lt"/>
              </a:rPr>
              <a:t>	</a:t>
            </a:r>
            <a:r>
              <a:rPr lang="en-GB" dirty="0">
                <a:latin typeface="+mj-lt"/>
              </a:rPr>
              <a:t>SEM</a:t>
            </a:r>
          </a:p>
          <a:p>
            <a:pPr marL="285750" indent="-285750">
              <a:buFont typeface="Arial" panose="020B0604020202020204" pitchFamily="34" charset="0"/>
              <a:buChar char="•"/>
            </a:pPr>
            <a:r>
              <a:rPr lang="en-GB" dirty="0">
                <a:latin typeface="+mj-lt"/>
              </a:rPr>
              <a:t>	</a:t>
            </a:r>
            <a:r>
              <a:rPr lang="en-GB" dirty="0" err="1">
                <a:latin typeface="+mj-lt"/>
              </a:rPr>
              <a:t>ImageJ</a:t>
            </a:r>
            <a:endParaRPr lang="en-GB" dirty="0">
              <a:latin typeface="+mj-lt"/>
            </a:endParaRPr>
          </a:p>
          <a:p>
            <a:pPr marL="285750" indent="-285750">
              <a:buFont typeface="Arial" panose="020B0604020202020204" pitchFamily="34" charset="0"/>
              <a:buChar char="•"/>
            </a:pPr>
            <a:r>
              <a:rPr lang="en-GB" dirty="0">
                <a:latin typeface="+mj-lt"/>
              </a:rPr>
              <a:t>	</a:t>
            </a:r>
            <a:r>
              <a:rPr lang="en-GB" dirty="0">
                <a:latin typeface="+mj-lt"/>
                <a:ea typeface="SimSun" panose="02010600030101010101" pitchFamily="2" charset="-122"/>
              </a:rPr>
              <a:t> </a:t>
            </a:r>
            <a:r>
              <a:rPr lang="en-GB" dirty="0" err="1">
                <a:latin typeface="+mj-lt"/>
                <a:ea typeface="SimSun" panose="02010600030101010101" pitchFamily="2" charset="-122"/>
              </a:rPr>
              <a:t>Ellipsometry</a:t>
            </a:r>
            <a:r>
              <a:rPr lang="en-GB" dirty="0">
                <a:latin typeface="+mj-lt"/>
                <a:ea typeface="SimSun" panose="02010600030101010101" pitchFamily="2" charset="-122"/>
              </a:rPr>
              <a:t>; </a:t>
            </a:r>
          </a:p>
          <a:p>
            <a:endParaRPr lang="en-GB" dirty="0">
              <a:latin typeface="+mj-lt"/>
              <a:ea typeface="SimSun" panose="02010600030101010101" pitchFamily="2" charset="-122"/>
            </a:endParaRPr>
          </a:p>
          <a:p>
            <a:r>
              <a:rPr lang="ru-RU" dirty="0">
                <a:latin typeface="+mj-lt"/>
              </a:rPr>
              <a:t>3. </a:t>
            </a:r>
            <a:r>
              <a:rPr lang="en-US" dirty="0">
                <a:latin typeface="+mj-lt"/>
              </a:rPr>
              <a:t>Application was shown for the example of SERS;</a:t>
            </a:r>
          </a:p>
          <a:p>
            <a:endParaRPr lang="en-US" dirty="0">
              <a:latin typeface="+mj-lt"/>
            </a:endParaRPr>
          </a:p>
          <a:p>
            <a:r>
              <a:rPr lang="ru-RU" dirty="0">
                <a:latin typeface="+mj-lt"/>
              </a:rPr>
              <a:t>4. </a:t>
            </a:r>
            <a:r>
              <a:rPr lang="en-US" dirty="0">
                <a:latin typeface="+mj-lt"/>
              </a:rPr>
              <a:t>Published</a:t>
            </a:r>
          </a:p>
          <a:p>
            <a:pPr marL="285750" indent="-285750">
              <a:buFont typeface="Arial" panose="020B0604020202020204" pitchFamily="34" charset="0"/>
              <a:buChar char="•"/>
            </a:pPr>
            <a:r>
              <a:rPr lang="en-US" dirty="0">
                <a:latin typeface="+mj-lt"/>
              </a:rPr>
              <a:t>Tunable </a:t>
            </a:r>
            <a:r>
              <a:rPr lang="en-US" dirty="0" err="1">
                <a:latin typeface="+mj-lt"/>
              </a:rPr>
              <a:t>nanoporous</a:t>
            </a:r>
            <a:r>
              <a:rPr lang="en-US" dirty="0">
                <a:latin typeface="+mj-lt"/>
              </a:rPr>
              <a:t> silicon oxide templates</a:t>
            </a:r>
            <a:br>
              <a:rPr lang="en-US" dirty="0">
                <a:latin typeface="+mj-lt"/>
              </a:rPr>
            </a:br>
            <a:r>
              <a:rPr lang="en-US" dirty="0">
                <a:latin typeface="+mj-lt"/>
              </a:rPr>
              <a:t>by swift heavy ion tracks technology / Nanotechnology </a:t>
            </a:r>
            <a:br>
              <a:rPr lang="en-US" dirty="0">
                <a:latin typeface="+mj-lt"/>
              </a:rPr>
            </a:br>
            <a:endParaRPr lang="en-US" dirty="0">
              <a:latin typeface="+mj-lt"/>
            </a:endParaRPr>
          </a:p>
          <a:p>
            <a:pPr marL="285750" indent="-285750">
              <a:buFont typeface="Arial" panose="020B0604020202020204" pitchFamily="34" charset="0"/>
              <a:buChar char="•"/>
            </a:pPr>
            <a:r>
              <a:rPr lang="en-US" dirty="0">
                <a:latin typeface="+mj-lt"/>
              </a:rPr>
              <a:t>Post-processing of SiO2/Si ion-track template images for pores parameters analysis</a:t>
            </a:r>
          </a:p>
          <a:p>
            <a:r>
              <a:rPr lang="en-US" dirty="0">
                <a:latin typeface="+mj-lt"/>
              </a:rPr>
              <a:t>	 / Materials Today</a:t>
            </a:r>
          </a:p>
          <a:p>
            <a:endParaRPr lang="ru-RU" dirty="0"/>
          </a:p>
        </p:txBody>
      </p:sp>
      <p:sp>
        <p:nvSpPr>
          <p:cNvPr id="3" name="TextBox 2"/>
          <p:cNvSpPr txBox="1"/>
          <p:nvPr/>
        </p:nvSpPr>
        <p:spPr>
          <a:xfrm>
            <a:off x="8129120" y="6420504"/>
            <a:ext cx="1014880" cy="300082"/>
          </a:xfrm>
          <a:prstGeom prst="rect">
            <a:avLst/>
          </a:prstGeom>
          <a:noFill/>
        </p:spPr>
        <p:txBody>
          <a:bodyPr wrap="square" rtlCol="0">
            <a:spAutoFit/>
          </a:bodyPr>
          <a:lstStyle/>
          <a:p>
            <a:r>
              <a:rPr lang="en-GB" sz="1350" dirty="0">
                <a:solidFill>
                  <a:schemeClr val="bg1">
                    <a:lumMod val="65000"/>
                  </a:schemeClr>
                </a:solidFill>
              </a:rPr>
              <a:t>AYSS-2018</a:t>
            </a:r>
            <a:endParaRPr lang="ru-RU" sz="1350" dirty="0">
              <a:solidFill>
                <a:schemeClr val="bg1">
                  <a:lumMod val="65000"/>
                </a:schemeClr>
              </a:solidFill>
            </a:endParaRPr>
          </a:p>
        </p:txBody>
      </p:sp>
    </p:spTree>
    <p:extLst>
      <p:ext uri="{BB962C8B-B14F-4D97-AF65-F5344CB8AC3E}">
        <p14:creationId xmlns:p14="http://schemas.microsoft.com/office/powerpoint/2010/main" val="1912686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8889"/>
          <a:stretch/>
        </p:blipFill>
        <p:spPr>
          <a:xfrm>
            <a:off x="0" y="266725"/>
            <a:ext cx="9144000" cy="6248400"/>
          </a:xfrm>
          <a:prstGeom prst="rect">
            <a:avLst/>
          </a:prstGeom>
        </p:spPr>
      </p:pic>
      <p:sp>
        <p:nvSpPr>
          <p:cNvPr id="5" name="Заголовок 1"/>
          <p:cNvSpPr>
            <a:spLocks noGrp="1"/>
          </p:cNvSpPr>
          <p:nvPr>
            <p:ph type="title"/>
          </p:nvPr>
        </p:nvSpPr>
        <p:spPr>
          <a:xfrm>
            <a:off x="482924" y="2938983"/>
            <a:ext cx="3382498" cy="368812"/>
          </a:xfrm>
        </p:spPr>
        <p:txBody>
          <a:bodyPr>
            <a:noAutofit/>
          </a:bodyPr>
          <a:lstStyle/>
          <a:p>
            <a:r>
              <a:rPr lang="en-US" sz="4000" dirty="0">
                <a:solidFill>
                  <a:schemeClr val="bg1"/>
                </a:solidFill>
              </a:rPr>
              <a:t>Thank you for y</a:t>
            </a:r>
            <a:endParaRPr lang="ru-RU" sz="4000" dirty="0">
              <a:solidFill>
                <a:schemeClr val="bg1"/>
              </a:solidFill>
            </a:endParaRPr>
          </a:p>
        </p:txBody>
      </p:sp>
      <p:sp>
        <p:nvSpPr>
          <p:cNvPr id="6" name="Rectangle 5"/>
          <p:cNvSpPr/>
          <p:nvPr/>
        </p:nvSpPr>
        <p:spPr>
          <a:xfrm>
            <a:off x="3960722" y="5494810"/>
            <a:ext cx="5183278" cy="492122"/>
          </a:xfrm>
          <a:prstGeom prst="rect">
            <a:avLst/>
          </a:prstGeom>
        </p:spPr>
        <p:txBody>
          <a:bodyPr wrap="none">
            <a:spAutoFit/>
          </a:bodyPr>
          <a:lstStyle/>
          <a:p>
            <a:pPr indent="201295" algn="r">
              <a:lnSpc>
                <a:spcPct val="115000"/>
              </a:lnSpc>
              <a:spcAft>
                <a:spcPts val="1000"/>
              </a:spcAft>
            </a:pPr>
            <a:r>
              <a:rPr lang="en-GB" sz="2000" dirty="0">
                <a:solidFill>
                  <a:schemeClr val="bg1"/>
                </a:solidFill>
                <a:latin typeface="+mj-lt"/>
                <a:ea typeface="Calibri" panose="020F0502020204030204" pitchFamily="34" charset="0"/>
                <a:cs typeface="Times New Roman" panose="02020603050405020304" pitchFamily="18" charset="0"/>
              </a:rPr>
              <a:t>e</a:t>
            </a:r>
            <a:r>
              <a:rPr lang="ru-RU" sz="2000" dirty="0">
                <a:solidFill>
                  <a:schemeClr val="bg1"/>
                </a:solidFill>
                <a:latin typeface="+mj-lt"/>
                <a:ea typeface="Calibri" panose="020F0502020204030204" pitchFamily="34" charset="0"/>
                <a:cs typeface="Times New Roman" panose="02020603050405020304" pitchFamily="18" charset="0"/>
              </a:rPr>
              <a:t>-</a:t>
            </a:r>
            <a:r>
              <a:rPr lang="en-US" sz="2000" dirty="0">
                <a:solidFill>
                  <a:schemeClr val="bg1"/>
                </a:solidFill>
                <a:latin typeface="+mj-lt"/>
                <a:ea typeface="Calibri" panose="020F0502020204030204" pitchFamily="34" charset="0"/>
                <a:cs typeface="Times New Roman" panose="02020603050405020304" pitchFamily="18" charset="0"/>
              </a:rPr>
              <a:t>mail</a:t>
            </a:r>
            <a:r>
              <a:rPr lang="ru-RU" sz="2000" dirty="0">
                <a:solidFill>
                  <a:schemeClr val="bg1"/>
                </a:solidFill>
                <a:latin typeface="+mj-lt"/>
                <a:ea typeface="Calibri" panose="020F0502020204030204" pitchFamily="34" charset="0"/>
                <a:cs typeface="Times New Roman" panose="02020603050405020304" pitchFamily="18" charset="0"/>
              </a:rPr>
              <a:t>: </a:t>
            </a:r>
            <a:r>
              <a:rPr lang="en-US" sz="2400" dirty="0" err="1">
                <a:solidFill>
                  <a:schemeClr val="bg1"/>
                </a:solidFill>
                <a:latin typeface="+mj-lt"/>
                <a:ea typeface="Calibri" panose="020F0502020204030204" pitchFamily="34" charset="0"/>
                <a:cs typeface="Times New Roman" panose="02020603050405020304" pitchFamily="18" charset="0"/>
              </a:rPr>
              <a:t>victoria</a:t>
            </a:r>
            <a:r>
              <a:rPr lang="ru-RU" sz="2400" dirty="0">
                <a:solidFill>
                  <a:schemeClr val="bg1"/>
                </a:solidFill>
                <a:latin typeface="+mj-lt"/>
                <a:ea typeface="Calibri" panose="020F0502020204030204" pitchFamily="34" charset="0"/>
                <a:cs typeface="Times New Roman" panose="02020603050405020304" pitchFamily="18" charset="0"/>
              </a:rPr>
              <a:t>.</a:t>
            </a:r>
            <a:r>
              <a:rPr lang="en-US" sz="2400" dirty="0" err="1">
                <a:solidFill>
                  <a:schemeClr val="bg1"/>
                </a:solidFill>
                <a:latin typeface="+mj-lt"/>
                <a:ea typeface="Calibri" panose="020F0502020204030204" pitchFamily="34" charset="0"/>
                <a:cs typeface="Times New Roman" panose="02020603050405020304" pitchFamily="18" charset="0"/>
              </a:rPr>
              <a:t>bundyukova</a:t>
            </a:r>
            <a:r>
              <a:rPr lang="ru-RU" sz="2400" dirty="0">
                <a:solidFill>
                  <a:schemeClr val="bg1"/>
                </a:solidFill>
                <a:latin typeface="+mj-lt"/>
                <a:ea typeface="Calibri" panose="020F0502020204030204" pitchFamily="34" charset="0"/>
                <a:cs typeface="Times New Roman" panose="02020603050405020304" pitchFamily="18" charset="0"/>
              </a:rPr>
              <a:t>@</a:t>
            </a:r>
            <a:r>
              <a:rPr lang="en-US" sz="2400" dirty="0" err="1">
                <a:solidFill>
                  <a:schemeClr val="bg1"/>
                </a:solidFill>
                <a:latin typeface="+mj-lt"/>
                <a:ea typeface="Calibri" panose="020F0502020204030204" pitchFamily="34" charset="0"/>
                <a:cs typeface="Times New Roman" panose="02020603050405020304" pitchFamily="18" charset="0"/>
              </a:rPr>
              <a:t>gmail</a:t>
            </a:r>
            <a:r>
              <a:rPr lang="ru-RU" sz="2400" dirty="0">
                <a:solidFill>
                  <a:schemeClr val="bg1"/>
                </a:solidFill>
                <a:latin typeface="+mj-lt"/>
                <a:ea typeface="Calibri" panose="020F0502020204030204" pitchFamily="34" charset="0"/>
                <a:cs typeface="Times New Roman" panose="02020603050405020304" pitchFamily="18" charset="0"/>
              </a:rPr>
              <a:t>.</a:t>
            </a:r>
            <a:r>
              <a:rPr lang="en-US" sz="2400" dirty="0">
                <a:solidFill>
                  <a:schemeClr val="bg1"/>
                </a:solidFill>
                <a:latin typeface="+mj-lt"/>
                <a:ea typeface="Calibri" panose="020F0502020204030204" pitchFamily="34" charset="0"/>
                <a:cs typeface="Times New Roman" panose="02020603050405020304" pitchFamily="18" charset="0"/>
              </a:rPr>
              <a:t>com</a:t>
            </a:r>
            <a:endParaRPr lang="en-US" sz="1600" dirty="0">
              <a:solidFill>
                <a:schemeClr val="bg1"/>
              </a:solidFill>
              <a:latin typeface="+mj-lt"/>
              <a:ea typeface="Calibri" panose="020F0502020204030204" pitchFamily="34" charset="0"/>
              <a:cs typeface="Times New Roman" panose="02020603050405020304" pitchFamily="18" charset="0"/>
            </a:endParaRPr>
          </a:p>
        </p:txBody>
      </p:sp>
      <p:sp>
        <p:nvSpPr>
          <p:cNvPr id="7" name="TextBox 6"/>
          <p:cNvSpPr txBox="1"/>
          <p:nvPr/>
        </p:nvSpPr>
        <p:spPr>
          <a:xfrm>
            <a:off x="8129120" y="6128697"/>
            <a:ext cx="1014880" cy="300082"/>
          </a:xfrm>
          <a:prstGeom prst="rect">
            <a:avLst/>
          </a:prstGeom>
          <a:noFill/>
        </p:spPr>
        <p:txBody>
          <a:bodyPr wrap="square" rtlCol="0">
            <a:spAutoFit/>
          </a:bodyPr>
          <a:lstStyle/>
          <a:p>
            <a:r>
              <a:rPr lang="en-GB" sz="1350" dirty="0">
                <a:solidFill>
                  <a:schemeClr val="bg1">
                    <a:lumMod val="65000"/>
                  </a:schemeClr>
                </a:solidFill>
              </a:rPr>
              <a:t>AYSS-2018</a:t>
            </a:r>
            <a:endParaRPr lang="ru-RU" sz="1350" dirty="0">
              <a:solidFill>
                <a:schemeClr val="bg1">
                  <a:lumMod val="65000"/>
                </a:schemeClr>
              </a:solidFill>
            </a:endParaRPr>
          </a:p>
        </p:txBody>
      </p:sp>
      <p:sp>
        <p:nvSpPr>
          <p:cNvPr id="4" name="Rectangle 3"/>
          <p:cNvSpPr/>
          <p:nvPr/>
        </p:nvSpPr>
        <p:spPr>
          <a:xfrm>
            <a:off x="5060716" y="2769446"/>
            <a:ext cx="2800703" cy="707886"/>
          </a:xfrm>
          <a:prstGeom prst="rect">
            <a:avLst/>
          </a:prstGeom>
        </p:spPr>
        <p:txBody>
          <a:bodyPr wrap="none">
            <a:spAutoFit/>
          </a:bodyPr>
          <a:lstStyle/>
          <a:p>
            <a:r>
              <a:rPr lang="en-US" sz="4000" dirty="0" err="1">
                <a:solidFill>
                  <a:schemeClr val="bg1"/>
                </a:solidFill>
                <a:latin typeface="+mj-lt"/>
              </a:rPr>
              <a:t>ur</a:t>
            </a:r>
            <a:r>
              <a:rPr lang="en-US" sz="4000" dirty="0">
                <a:solidFill>
                  <a:schemeClr val="bg1"/>
                </a:solidFill>
                <a:latin typeface="+mj-lt"/>
              </a:rPr>
              <a:t> attention!</a:t>
            </a:r>
            <a:endParaRPr lang="ru-RU" sz="4000" dirty="0">
              <a:solidFill>
                <a:schemeClr val="bg1"/>
              </a:solidFill>
              <a:latin typeface="+mj-lt"/>
            </a:endParaRPr>
          </a:p>
        </p:txBody>
      </p:sp>
    </p:spTree>
    <p:extLst>
      <p:ext uri="{BB962C8B-B14F-4D97-AF65-F5344CB8AC3E}">
        <p14:creationId xmlns:p14="http://schemas.microsoft.com/office/powerpoint/2010/main" val="3740087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5371" y="682171"/>
            <a:ext cx="4572000" cy="3570208"/>
          </a:xfrm>
          <a:prstGeom prst="rect">
            <a:avLst/>
          </a:prstGeom>
          <a:noFill/>
        </p:spPr>
        <p:txBody>
          <a:bodyPr wrap="square" rtlCol="0">
            <a:spAutoFit/>
          </a:bodyPr>
          <a:lstStyle/>
          <a:p>
            <a:r>
              <a:rPr lang="en-US" sz="2800" i="1" dirty="0">
                <a:latin typeface="+mj-lt"/>
              </a:rPr>
              <a:t>What is about</a:t>
            </a:r>
            <a:endParaRPr lang="ru-RU" sz="2800" i="1" dirty="0">
              <a:latin typeface="+mj-lt"/>
            </a:endParaRPr>
          </a:p>
          <a:p>
            <a:endParaRPr lang="en-US" dirty="0">
              <a:latin typeface="+mj-lt"/>
            </a:endParaRPr>
          </a:p>
          <a:p>
            <a:r>
              <a:rPr lang="en-US" dirty="0">
                <a:latin typeface="+mj-lt"/>
              </a:rPr>
              <a:t>1. Swift Heavy Ion Track Technology;</a:t>
            </a:r>
          </a:p>
          <a:p>
            <a:r>
              <a:rPr lang="en-US" dirty="0">
                <a:latin typeface="+mj-lt"/>
              </a:rPr>
              <a:t> </a:t>
            </a:r>
          </a:p>
          <a:p>
            <a:r>
              <a:rPr lang="en-US" dirty="0">
                <a:latin typeface="+mj-lt"/>
              </a:rPr>
              <a:t>2. SEM;</a:t>
            </a:r>
          </a:p>
          <a:p>
            <a:endParaRPr lang="en-US" dirty="0">
              <a:latin typeface="+mj-lt"/>
            </a:endParaRPr>
          </a:p>
          <a:p>
            <a:r>
              <a:rPr lang="en-US" dirty="0">
                <a:latin typeface="+mj-lt"/>
              </a:rPr>
              <a:t>3. </a:t>
            </a:r>
            <a:r>
              <a:rPr lang="en-US" dirty="0" err="1">
                <a:latin typeface="+mj-lt"/>
              </a:rPr>
              <a:t>Ellipsometry</a:t>
            </a:r>
            <a:r>
              <a:rPr lang="en-US" dirty="0">
                <a:latin typeface="+mj-lt"/>
              </a:rPr>
              <a:t>;</a:t>
            </a:r>
          </a:p>
          <a:p>
            <a:endParaRPr lang="en-US" dirty="0">
              <a:latin typeface="+mj-lt"/>
            </a:endParaRPr>
          </a:p>
          <a:p>
            <a:r>
              <a:rPr lang="en-US" dirty="0">
                <a:latin typeface="+mj-lt"/>
              </a:rPr>
              <a:t>4. </a:t>
            </a:r>
            <a:r>
              <a:rPr lang="en-US" kern="1400" dirty="0" err="1">
                <a:solidFill>
                  <a:srgbClr val="000000"/>
                </a:solidFill>
                <a:latin typeface="+mj-lt"/>
                <a:cs typeface="Arial" panose="020B0604020202020204" pitchFamily="34" charset="0"/>
              </a:rPr>
              <a:t>ImageJ</a:t>
            </a:r>
            <a:r>
              <a:rPr lang="en-US" kern="1400" dirty="0">
                <a:solidFill>
                  <a:srgbClr val="000000"/>
                </a:solidFill>
                <a:latin typeface="+mj-lt"/>
                <a:cs typeface="Arial" panose="020B0604020202020204" pitchFamily="34" charset="0"/>
              </a:rPr>
              <a:t>: pore parameters;</a:t>
            </a:r>
          </a:p>
          <a:p>
            <a:endParaRPr lang="en-US" kern="1400" dirty="0">
              <a:solidFill>
                <a:srgbClr val="000000"/>
              </a:solidFill>
              <a:latin typeface="+mj-lt"/>
              <a:cs typeface="Arial" panose="020B0604020202020204" pitchFamily="34" charset="0"/>
            </a:endParaRPr>
          </a:p>
          <a:p>
            <a:r>
              <a:rPr lang="en-US" kern="1400" dirty="0">
                <a:solidFill>
                  <a:srgbClr val="000000"/>
                </a:solidFill>
                <a:latin typeface="+mj-lt"/>
                <a:cs typeface="Arial" panose="020B0604020202020204" pitchFamily="34" charset="0"/>
              </a:rPr>
              <a:t>5. Plasmon nanostructures in pores for SERS.</a:t>
            </a:r>
          </a:p>
          <a:p>
            <a:endParaRPr lang="ru-RU" dirty="0"/>
          </a:p>
        </p:txBody>
      </p:sp>
    </p:spTree>
    <p:extLst>
      <p:ext uri="{BB962C8B-B14F-4D97-AF65-F5344CB8AC3E}">
        <p14:creationId xmlns:p14="http://schemas.microsoft.com/office/powerpoint/2010/main" val="3238814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129120" y="6420504"/>
            <a:ext cx="1014880" cy="300082"/>
          </a:xfrm>
          <a:prstGeom prst="rect">
            <a:avLst/>
          </a:prstGeom>
          <a:noFill/>
        </p:spPr>
        <p:txBody>
          <a:bodyPr wrap="square" rtlCol="0">
            <a:spAutoFit/>
          </a:bodyPr>
          <a:lstStyle/>
          <a:p>
            <a:r>
              <a:rPr lang="en-GB" sz="1350" dirty="0">
                <a:solidFill>
                  <a:schemeClr val="bg1">
                    <a:lumMod val="65000"/>
                  </a:schemeClr>
                </a:solidFill>
              </a:rPr>
              <a:t>AYSS-2018</a:t>
            </a:r>
            <a:endParaRPr lang="ru-RU" sz="1350" dirty="0">
              <a:solidFill>
                <a:schemeClr val="bg1">
                  <a:lumMod val="65000"/>
                </a:schemeClr>
              </a:solidFill>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7884" t="15412" r="30681" b="32052"/>
          <a:stretch/>
        </p:blipFill>
        <p:spPr>
          <a:xfrm>
            <a:off x="190436" y="1928452"/>
            <a:ext cx="4270728" cy="4061263"/>
          </a:xfrm>
          <a:prstGeom prst="flowChartConnector">
            <a:avLst/>
          </a:prstGeom>
          <a:effectLst/>
        </p:spPr>
      </p:pic>
      <p:sp>
        <p:nvSpPr>
          <p:cNvPr id="6" name="Прямоугольник 11"/>
          <p:cNvSpPr/>
          <p:nvPr/>
        </p:nvSpPr>
        <p:spPr>
          <a:xfrm>
            <a:off x="190436" y="200968"/>
            <a:ext cx="8953564" cy="444713"/>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11"/>
          <p:cNvSpPr/>
          <p:nvPr/>
        </p:nvSpPr>
        <p:spPr>
          <a:xfrm>
            <a:off x="4584088" y="1288698"/>
            <a:ext cx="4424891" cy="4881345"/>
          </a:xfrm>
          <a:prstGeom prst="rect">
            <a:avLst/>
          </a:prstGeom>
          <a:solidFill>
            <a:schemeClr val="bg1">
              <a:lumMod val="6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Rectangle 5"/>
          <p:cNvSpPr/>
          <p:nvPr/>
        </p:nvSpPr>
        <p:spPr>
          <a:xfrm>
            <a:off x="7523018" y="157418"/>
            <a:ext cx="1651128" cy="531812"/>
          </a:xfrm>
          <a:prstGeom prst="rect">
            <a:avLst/>
          </a:prstGeom>
        </p:spPr>
        <p:txBody>
          <a:bodyPr wrap="square">
            <a:spAutoFit/>
          </a:bodyPr>
          <a:lstStyle/>
          <a:p>
            <a:pPr algn="ctr">
              <a:lnSpc>
                <a:spcPct val="119000"/>
              </a:lnSpc>
              <a:spcAft>
                <a:spcPts val="600"/>
              </a:spcAft>
            </a:pPr>
            <a:r>
              <a:rPr lang="en-US" sz="2400" kern="1400" dirty="0">
                <a:solidFill>
                  <a:srgbClr val="000000"/>
                </a:solidFill>
                <a:latin typeface="+mj-lt"/>
                <a:cs typeface="Arial" panose="020B0604020202020204" pitchFamily="34" charset="0"/>
              </a:rPr>
              <a:t>Relevance</a:t>
            </a:r>
          </a:p>
        </p:txBody>
      </p:sp>
      <p:sp>
        <p:nvSpPr>
          <p:cNvPr id="4" name="Rectangle 3"/>
          <p:cNvSpPr/>
          <p:nvPr/>
        </p:nvSpPr>
        <p:spPr>
          <a:xfrm>
            <a:off x="190436" y="746142"/>
            <a:ext cx="3109313" cy="769441"/>
          </a:xfrm>
          <a:prstGeom prst="rect">
            <a:avLst/>
          </a:prstGeom>
        </p:spPr>
        <p:txBody>
          <a:bodyPr wrap="none">
            <a:spAutoFit/>
          </a:bodyPr>
          <a:lstStyle/>
          <a:p>
            <a:r>
              <a:rPr lang="en-GB" sz="4400" dirty="0">
                <a:latin typeface="+mj-lt"/>
              </a:rPr>
              <a:t>S</a:t>
            </a:r>
            <a:r>
              <a:rPr lang="ru-RU" sz="4400" dirty="0">
                <a:latin typeface="+mj-lt"/>
              </a:rPr>
              <a:t>ize matters!</a:t>
            </a:r>
          </a:p>
        </p:txBody>
      </p:sp>
      <p:sp>
        <p:nvSpPr>
          <p:cNvPr id="3" name="Rectangle 2"/>
          <p:cNvSpPr/>
          <p:nvPr/>
        </p:nvSpPr>
        <p:spPr>
          <a:xfrm>
            <a:off x="4667218" y="1338736"/>
            <a:ext cx="4255109" cy="5632311"/>
          </a:xfrm>
          <a:prstGeom prst="rect">
            <a:avLst/>
          </a:prstGeom>
        </p:spPr>
        <p:txBody>
          <a:bodyPr wrap="square">
            <a:spAutoFit/>
          </a:bodyPr>
          <a:lstStyle/>
          <a:p>
            <a:pPr algn="just"/>
            <a:r>
              <a:rPr lang="en-US" dirty="0">
                <a:solidFill>
                  <a:srgbClr val="000000"/>
                </a:solidFill>
                <a:latin typeface="+mj-lt"/>
              </a:rPr>
              <a:t>Over the past decades, interest in different types of </a:t>
            </a:r>
            <a:r>
              <a:rPr lang="en-US" dirty="0" err="1">
                <a:solidFill>
                  <a:srgbClr val="000000"/>
                </a:solidFill>
                <a:latin typeface="+mj-lt"/>
              </a:rPr>
              <a:t>nanosized</a:t>
            </a:r>
            <a:r>
              <a:rPr lang="en-US" dirty="0">
                <a:solidFill>
                  <a:srgbClr val="000000"/>
                </a:solidFill>
                <a:latin typeface="+mj-lt"/>
              </a:rPr>
              <a:t> objects has grown. </a:t>
            </a:r>
          </a:p>
          <a:p>
            <a:pPr algn="just"/>
            <a:r>
              <a:rPr lang="en-US" dirty="0">
                <a:latin typeface="+mj-lt"/>
              </a:rPr>
              <a:t>Depending on the foreseen applications, materials with different functional properties are sought after. </a:t>
            </a:r>
          </a:p>
          <a:p>
            <a:pPr algn="just"/>
            <a:r>
              <a:rPr lang="en-US" dirty="0">
                <a:latin typeface="+mj-lt"/>
              </a:rPr>
              <a:t>One of the most interesting methods to fabricate arrays of nanostructured materials is the use of porous matrices (templates). By means of this approach, different structures can be formed by self-organization of other materials within the pores.</a:t>
            </a:r>
          </a:p>
          <a:p>
            <a:pPr algn="just"/>
            <a:r>
              <a:rPr lang="en-US" dirty="0">
                <a:latin typeface="+mj-lt"/>
              </a:rPr>
              <a:t>In this way, it becomes possible to obtain arrays of nanoparticles, </a:t>
            </a:r>
            <a:r>
              <a:rPr lang="en-US" dirty="0" err="1">
                <a:latin typeface="+mj-lt"/>
              </a:rPr>
              <a:t>nanorods</a:t>
            </a:r>
            <a:r>
              <a:rPr lang="en-US" dirty="0">
                <a:latin typeface="+mj-lt"/>
              </a:rPr>
              <a:t>, nanotubes or dendritic nanostructures of different materials such as semiconductors, metals, metallic multilayers, etc.</a:t>
            </a:r>
          </a:p>
          <a:p>
            <a:pPr algn="just"/>
            <a:br>
              <a:rPr lang="en-US" dirty="0"/>
            </a:br>
            <a:r>
              <a:rPr lang="en-US" dirty="0"/>
              <a:t> </a:t>
            </a:r>
            <a:br>
              <a:rPr lang="en-US" dirty="0"/>
            </a:br>
            <a:endParaRPr lang="ru-RU" dirty="0"/>
          </a:p>
        </p:txBody>
      </p:sp>
    </p:spTree>
    <p:extLst>
      <p:ext uri="{BB962C8B-B14F-4D97-AF65-F5344CB8AC3E}">
        <p14:creationId xmlns:p14="http://schemas.microsoft.com/office/powerpoint/2010/main" val="3845711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29120" y="6420504"/>
            <a:ext cx="1014880" cy="300082"/>
          </a:xfrm>
          <a:prstGeom prst="rect">
            <a:avLst/>
          </a:prstGeom>
          <a:noFill/>
        </p:spPr>
        <p:txBody>
          <a:bodyPr wrap="square" rtlCol="0">
            <a:spAutoFit/>
          </a:bodyPr>
          <a:lstStyle/>
          <a:p>
            <a:r>
              <a:rPr lang="en-GB" sz="1350" dirty="0">
                <a:solidFill>
                  <a:schemeClr val="bg1">
                    <a:lumMod val="65000"/>
                  </a:schemeClr>
                </a:solidFill>
              </a:rPr>
              <a:t>AYSS-2018</a:t>
            </a:r>
            <a:endParaRPr lang="ru-RU" sz="1350" dirty="0">
              <a:solidFill>
                <a:schemeClr val="bg1">
                  <a:lumMod val="65000"/>
                </a:schemeClr>
              </a:solidFill>
            </a:endParaRPr>
          </a:p>
        </p:txBody>
      </p:sp>
      <p:sp>
        <p:nvSpPr>
          <p:cNvPr id="12" name="Прямоугольник 11"/>
          <p:cNvSpPr/>
          <p:nvPr/>
        </p:nvSpPr>
        <p:spPr>
          <a:xfrm>
            <a:off x="190436" y="200968"/>
            <a:ext cx="8953564" cy="444713"/>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3" name="Группа 12"/>
          <p:cNvGrpSpPr/>
          <p:nvPr/>
        </p:nvGrpSpPr>
        <p:grpSpPr>
          <a:xfrm>
            <a:off x="196250" y="2708388"/>
            <a:ext cx="8758950" cy="3556034"/>
            <a:chOff x="385050" y="1432084"/>
            <a:chExt cx="8758950" cy="3556034"/>
          </a:xfrm>
        </p:grpSpPr>
        <p:pic>
          <p:nvPicPr>
            <p:cNvPr id="3" name="Рисунок 2"/>
            <p:cNvPicPr>
              <a:picLocks noChangeAspect="1"/>
            </p:cNvPicPr>
            <p:nvPr/>
          </p:nvPicPr>
          <p:blipFill rotWithShape="1">
            <a:blip r:embed="rId2"/>
            <a:srcRect l="52139" r="2769"/>
            <a:stretch/>
          </p:blipFill>
          <p:spPr>
            <a:xfrm>
              <a:off x="6205153" y="1432084"/>
              <a:ext cx="2938847" cy="3556034"/>
            </a:xfrm>
            <a:prstGeom prst="rect">
              <a:avLst/>
            </a:prstGeom>
          </p:spPr>
        </p:pic>
        <p:pic>
          <p:nvPicPr>
            <p:cNvPr id="8" name="Picture 7"/>
            <p:cNvPicPr>
              <a:picLocks noChangeAspect="1"/>
            </p:cNvPicPr>
            <p:nvPr/>
          </p:nvPicPr>
          <p:blipFill>
            <a:blip r:embed="rId3"/>
            <a:stretch>
              <a:fillRect/>
            </a:stretch>
          </p:blipFill>
          <p:spPr>
            <a:xfrm>
              <a:off x="385050" y="1699460"/>
              <a:ext cx="5764643" cy="3288657"/>
            </a:xfrm>
            <a:prstGeom prst="rect">
              <a:avLst/>
            </a:prstGeom>
          </p:spPr>
        </p:pic>
      </p:grpSp>
      <p:sp>
        <p:nvSpPr>
          <p:cNvPr id="9" name="Прямоугольник 11"/>
          <p:cNvSpPr/>
          <p:nvPr/>
        </p:nvSpPr>
        <p:spPr>
          <a:xfrm>
            <a:off x="245856" y="857501"/>
            <a:ext cx="8712000" cy="2016000"/>
          </a:xfrm>
          <a:prstGeom prst="rect">
            <a:avLst/>
          </a:prstGeom>
          <a:solidFill>
            <a:schemeClr val="bg1">
              <a:lumMod val="6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Rectangle 5"/>
          <p:cNvSpPr/>
          <p:nvPr/>
        </p:nvSpPr>
        <p:spPr>
          <a:xfrm>
            <a:off x="4827808" y="157418"/>
            <a:ext cx="4346338" cy="531812"/>
          </a:xfrm>
          <a:prstGeom prst="rect">
            <a:avLst/>
          </a:prstGeom>
        </p:spPr>
        <p:txBody>
          <a:bodyPr wrap="square">
            <a:spAutoFit/>
          </a:bodyPr>
          <a:lstStyle/>
          <a:p>
            <a:pPr algn="ctr">
              <a:lnSpc>
                <a:spcPct val="119000"/>
              </a:lnSpc>
              <a:spcAft>
                <a:spcPts val="600"/>
              </a:spcAft>
            </a:pPr>
            <a:r>
              <a:rPr lang="en-US" sz="2400" kern="1400" dirty="0">
                <a:solidFill>
                  <a:srgbClr val="000000"/>
                </a:solidFill>
                <a:latin typeface="+mj-lt"/>
                <a:cs typeface="Arial" panose="020B0604020202020204" pitchFamily="34" charset="0"/>
              </a:rPr>
              <a:t>Swift Heavy Ion Track Technology</a:t>
            </a:r>
          </a:p>
        </p:txBody>
      </p:sp>
      <p:sp>
        <p:nvSpPr>
          <p:cNvPr id="2" name="Rectangle 1"/>
          <p:cNvSpPr/>
          <p:nvPr/>
        </p:nvSpPr>
        <p:spPr>
          <a:xfrm>
            <a:off x="190436" y="857500"/>
            <a:ext cx="8764764" cy="2837123"/>
          </a:xfrm>
          <a:prstGeom prst="rect">
            <a:avLst/>
          </a:prstGeom>
        </p:spPr>
        <p:txBody>
          <a:bodyPr wrap="square">
            <a:spAutoFit/>
          </a:bodyPr>
          <a:lstStyle/>
          <a:p>
            <a:pPr algn="just">
              <a:lnSpc>
                <a:spcPct val="107000"/>
              </a:lnSpc>
              <a:spcAft>
                <a:spcPts val="800"/>
              </a:spcAft>
            </a:pPr>
            <a:r>
              <a:rPr lang="en-US" sz="1600" dirty="0">
                <a:solidFill>
                  <a:srgbClr val="000000"/>
                </a:solidFill>
                <a:latin typeface="+mj-lt"/>
                <a:ea typeface="Calibri" panose="020F0502020204030204" pitchFamily="34" charset="0"/>
                <a:cs typeface="Times New Roman" panose="02020603050405020304" pitchFamily="18" charset="0"/>
              </a:rPr>
              <a:t>          By the irradiation of a solid material with SHI, the formation of extended highly defect regions with diameters up to 50 nm takes place due to the interactions of the SHI with the irradiated material. These regions are characterized by a local different density and deformed chemical bonds and are hereafter referred to as areas with radiation damage or latent SHI tracks.</a:t>
            </a:r>
          </a:p>
          <a:p>
            <a:pPr algn="just">
              <a:lnSpc>
                <a:spcPct val="107000"/>
              </a:lnSpc>
              <a:spcAft>
                <a:spcPts val="800"/>
              </a:spcAft>
            </a:pPr>
            <a:r>
              <a:rPr lang="en-US" sz="1600" dirty="0">
                <a:solidFill>
                  <a:srgbClr val="000000"/>
                </a:solidFill>
                <a:latin typeface="+mj-lt"/>
                <a:ea typeface="Calibri" panose="020F0502020204030204" pitchFamily="34" charset="0"/>
                <a:cs typeface="Times New Roman" panose="02020603050405020304" pitchFamily="18" charset="0"/>
              </a:rPr>
              <a:t>          When immersing irradiated samples into an etching solution, such damaged areas will be etched at a much faster rate than undamaged SiO</a:t>
            </a:r>
            <a:r>
              <a:rPr lang="en-US" sz="1600" baseline="-25000" dirty="0">
                <a:solidFill>
                  <a:srgbClr val="000000"/>
                </a:solidFill>
                <a:latin typeface="+mj-lt"/>
                <a:ea typeface="Calibri" panose="020F0502020204030204" pitchFamily="34" charset="0"/>
                <a:cs typeface="Times New Roman" panose="02020603050405020304" pitchFamily="18" charset="0"/>
              </a:rPr>
              <a:t>2</a:t>
            </a:r>
            <a:r>
              <a:rPr lang="en-US" sz="1600" dirty="0">
                <a:solidFill>
                  <a:srgbClr val="000000"/>
                </a:solidFill>
                <a:latin typeface="+mj-lt"/>
                <a:ea typeface="Calibri" panose="020F0502020204030204" pitchFamily="34" charset="0"/>
                <a:cs typeface="Times New Roman" panose="02020603050405020304" pitchFamily="18" charset="0"/>
              </a:rPr>
              <a:t>. This provides the possibility of transforming selectively the latent SHI tracks into pores within the a-SiO</a:t>
            </a:r>
            <a:r>
              <a:rPr lang="en-US" sz="1600" baseline="-25000" dirty="0">
                <a:solidFill>
                  <a:srgbClr val="000000"/>
                </a:solidFill>
                <a:latin typeface="+mj-lt"/>
                <a:ea typeface="Calibri" panose="020F0502020204030204" pitchFamily="34" charset="0"/>
                <a:cs typeface="Times New Roman" panose="02020603050405020304" pitchFamily="18" charset="0"/>
              </a:rPr>
              <a:t>2</a:t>
            </a:r>
            <a:r>
              <a:rPr lang="en-US" sz="1600" dirty="0">
                <a:solidFill>
                  <a:srgbClr val="000000"/>
                </a:solidFill>
                <a:latin typeface="+mj-lt"/>
                <a:ea typeface="Calibri" panose="020F0502020204030204" pitchFamily="34" charset="0"/>
                <a:cs typeface="Times New Roman" panose="02020603050405020304" pitchFamily="18" charset="0"/>
              </a:rPr>
              <a:t> layer, by means of controlled chemical etching.</a:t>
            </a:r>
          </a:p>
          <a:p>
            <a:pPr algn="just">
              <a:lnSpc>
                <a:spcPct val="107000"/>
              </a:lnSpc>
              <a:spcAft>
                <a:spcPts val="800"/>
              </a:spcAft>
            </a:pPr>
            <a:endParaRPr lang="en-US" dirty="0">
              <a:solidFill>
                <a:srgbClr val="000000"/>
              </a:solidFill>
              <a:latin typeface="+mj-lt"/>
              <a:ea typeface="Calibri" panose="020F0502020204030204" pitchFamily="34" charset="0"/>
              <a:cs typeface="Times New Roman" panose="02020603050405020304" pitchFamily="18" charset="0"/>
            </a:endParaRPr>
          </a:p>
          <a:p>
            <a:pPr algn="just">
              <a:lnSpc>
                <a:spcPct val="107000"/>
              </a:lnSpc>
              <a:spcAft>
                <a:spcPts val="800"/>
              </a:spcAft>
            </a:pPr>
            <a:endParaRPr lang="ru-RU" dirty="0">
              <a:latin typeface="+mj-lt"/>
            </a:endParaRPr>
          </a:p>
        </p:txBody>
      </p:sp>
    </p:spTree>
    <p:extLst>
      <p:ext uri="{BB962C8B-B14F-4D97-AF65-F5344CB8AC3E}">
        <p14:creationId xmlns:p14="http://schemas.microsoft.com/office/powerpoint/2010/main" val="1578383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Рисунок 4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46195" y="3092032"/>
            <a:ext cx="8397655" cy="3469542"/>
          </a:xfrm>
          <a:prstGeom prst="rect">
            <a:avLst/>
          </a:prstGeom>
        </p:spPr>
      </p:pic>
      <p:sp>
        <p:nvSpPr>
          <p:cNvPr id="5" name="Rectangle 4"/>
          <p:cNvSpPr/>
          <p:nvPr/>
        </p:nvSpPr>
        <p:spPr>
          <a:xfrm>
            <a:off x="538864" y="6486413"/>
            <a:ext cx="8397655" cy="261610"/>
          </a:xfrm>
          <a:prstGeom prst="rect">
            <a:avLst/>
          </a:prstGeom>
        </p:spPr>
        <p:txBody>
          <a:bodyPr wrap="square">
            <a:spAutoFit/>
          </a:bodyPr>
          <a:lstStyle/>
          <a:p>
            <a:pPr algn="just" eaLnBrk="0" hangingPunct="0"/>
            <a:r>
              <a:rPr lang="en-US" sz="1100" i="1" kern="0" dirty="0">
                <a:solidFill>
                  <a:sysClr val="windowText" lastClr="000000"/>
                </a:solidFill>
                <a:latin typeface="+mj-lt"/>
                <a:cs typeface="Arial" panose="020B0604020202020204" pitchFamily="34" charset="0"/>
                <a:sym typeface="Symbol" panose="05050102010706020507" pitchFamily="18" charset="2"/>
              </a:rPr>
              <a:t>SEM images of the surfaces and cross-sections of porous SiO</a:t>
            </a:r>
            <a:r>
              <a:rPr lang="en-US" sz="1100" i="1" kern="0" baseline="-25000" dirty="0">
                <a:solidFill>
                  <a:sysClr val="windowText" lastClr="000000"/>
                </a:solidFill>
                <a:latin typeface="+mj-lt"/>
                <a:cs typeface="Arial" panose="020B0604020202020204" pitchFamily="34" charset="0"/>
                <a:sym typeface="Symbol" panose="05050102010706020507" pitchFamily="18" charset="2"/>
              </a:rPr>
              <a:t>2</a:t>
            </a:r>
            <a:r>
              <a:rPr lang="en-US" sz="1100" i="1" kern="0" dirty="0">
                <a:solidFill>
                  <a:sysClr val="windowText" lastClr="000000"/>
                </a:solidFill>
                <a:latin typeface="+mj-lt"/>
                <a:cs typeface="Arial" panose="020B0604020202020204" pitchFamily="34" charset="0"/>
                <a:sym typeface="Symbol" panose="05050102010706020507" pitchFamily="18" charset="2"/>
              </a:rPr>
              <a:t> layer on various etching stages in the solution with the HF concentration of 1.4 %.</a:t>
            </a:r>
            <a:endParaRPr lang="ru-RU" sz="1100" i="1" kern="0" dirty="0">
              <a:solidFill>
                <a:sysClr val="windowText" lastClr="000000"/>
              </a:solidFill>
              <a:latin typeface="+mj-lt"/>
              <a:cs typeface="Arial" panose="020B0604020202020204" pitchFamily="34" charset="0"/>
              <a:sym typeface="Symbol" panose="05050102010706020507" pitchFamily="18" charset="2"/>
            </a:endParaRPr>
          </a:p>
        </p:txBody>
      </p:sp>
      <p:sp>
        <p:nvSpPr>
          <p:cNvPr id="16" name="Прямоугольник 15"/>
          <p:cNvSpPr/>
          <p:nvPr/>
        </p:nvSpPr>
        <p:spPr>
          <a:xfrm>
            <a:off x="190436" y="200968"/>
            <a:ext cx="8953564" cy="444713"/>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Rectangle 5"/>
          <p:cNvSpPr/>
          <p:nvPr/>
        </p:nvSpPr>
        <p:spPr>
          <a:xfrm>
            <a:off x="4003964" y="157418"/>
            <a:ext cx="5170182" cy="531812"/>
          </a:xfrm>
          <a:prstGeom prst="rect">
            <a:avLst/>
          </a:prstGeom>
        </p:spPr>
        <p:txBody>
          <a:bodyPr wrap="square">
            <a:spAutoFit/>
          </a:bodyPr>
          <a:lstStyle/>
          <a:p>
            <a:pPr algn="ctr">
              <a:lnSpc>
                <a:spcPct val="119000"/>
              </a:lnSpc>
              <a:spcAft>
                <a:spcPts val="600"/>
              </a:spcAft>
            </a:pPr>
            <a:r>
              <a:rPr lang="en-US" sz="2400" kern="1400" dirty="0">
                <a:solidFill>
                  <a:srgbClr val="000000"/>
                </a:solidFill>
                <a:latin typeface="+mj-lt"/>
                <a:cs typeface="Arial" panose="020B0604020202020204" pitchFamily="34" charset="0"/>
              </a:rPr>
              <a:t>Swift Heavy Ion Track Technology</a:t>
            </a:r>
            <a:r>
              <a:rPr lang="ru-RU" sz="2400" kern="1400" dirty="0">
                <a:solidFill>
                  <a:srgbClr val="000000"/>
                </a:solidFill>
                <a:latin typeface="+mj-lt"/>
                <a:cs typeface="Arial" panose="020B0604020202020204" pitchFamily="34" charset="0"/>
              </a:rPr>
              <a:t>. </a:t>
            </a:r>
            <a:r>
              <a:rPr lang="en-US" sz="2400" kern="1400" dirty="0">
                <a:solidFill>
                  <a:srgbClr val="000000"/>
                </a:solidFill>
                <a:latin typeface="+mj-lt"/>
                <a:cs typeface="Arial" panose="020B0604020202020204" pitchFamily="34" charset="0"/>
              </a:rPr>
              <a:t>SEM</a:t>
            </a:r>
          </a:p>
        </p:txBody>
      </p:sp>
      <p:sp>
        <p:nvSpPr>
          <p:cNvPr id="7" name="TextBox 6">
            <a:extLst>
              <a:ext uri="{FF2B5EF4-FFF2-40B4-BE49-F238E27FC236}">
                <a16:creationId xmlns:a16="http://schemas.microsoft.com/office/drawing/2014/main" id="{0167C829-A2C2-431D-B00B-CCC78883A8FB}"/>
              </a:ext>
            </a:extLst>
          </p:cNvPr>
          <p:cNvSpPr txBox="1"/>
          <p:nvPr/>
        </p:nvSpPr>
        <p:spPr>
          <a:xfrm>
            <a:off x="446195" y="1312241"/>
            <a:ext cx="8490323" cy="1200329"/>
          </a:xfrm>
          <a:prstGeom prst="rect">
            <a:avLst/>
          </a:prstGeom>
          <a:noFill/>
        </p:spPr>
        <p:txBody>
          <a:bodyPr wrap="square">
            <a:spAutoFit/>
          </a:bodyPr>
          <a:lstStyle/>
          <a:p>
            <a:r>
              <a:rPr lang="af-ZA" sz="2400" dirty="0"/>
              <a:t>The electrons interact with atoms in the sample, producing various signals that contain information about the sample's surface topography and composition. </a:t>
            </a:r>
            <a:endParaRPr lang="ru-RU" sz="2400" dirty="0"/>
          </a:p>
        </p:txBody>
      </p:sp>
    </p:spTree>
    <p:extLst>
      <p:ext uri="{BB962C8B-B14F-4D97-AF65-F5344CB8AC3E}">
        <p14:creationId xmlns:p14="http://schemas.microsoft.com/office/powerpoint/2010/main" val="3635696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pp.userapi.com/c824203/v824203635/11b87c/3Y6KVECW9G4.jpg"/>
          <p:cNvPicPr>
            <a:picLocks noChangeAspect="1" noChangeArrowheads="1"/>
          </p:cNvPicPr>
          <p:nvPr/>
        </p:nvPicPr>
        <p:blipFill rotWithShape="1">
          <a:blip r:embed="rId2">
            <a:extLst>
              <a:ext uri="{28A0092B-C50C-407E-A947-70E740481C1C}">
                <a14:useLocalDpi xmlns:a14="http://schemas.microsoft.com/office/drawing/2010/main" val="0"/>
              </a:ext>
            </a:extLst>
          </a:blip>
          <a:srcRect l="7480" r="9118"/>
          <a:stretch/>
        </p:blipFill>
        <p:spPr bwMode="auto">
          <a:xfrm>
            <a:off x="2256300" y="2583723"/>
            <a:ext cx="4821835" cy="325200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6"/>
          <p:cNvSpPr/>
          <p:nvPr/>
        </p:nvSpPr>
        <p:spPr>
          <a:xfrm>
            <a:off x="190436" y="200968"/>
            <a:ext cx="8953564" cy="444713"/>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Rectangle 5"/>
          <p:cNvSpPr/>
          <p:nvPr/>
        </p:nvSpPr>
        <p:spPr>
          <a:xfrm>
            <a:off x="7170057" y="142904"/>
            <a:ext cx="2033117" cy="1048236"/>
          </a:xfrm>
          <a:prstGeom prst="rect">
            <a:avLst/>
          </a:prstGeom>
        </p:spPr>
        <p:txBody>
          <a:bodyPr wrap="square">
            <a:spAutoFit/>
          </a:bodyPr>
          <a:lstStyle/>
          <a:p>
            <a:pPr algn="ctr">
              <a:lnSpc>
                <a:spcPct val="119000"/>
              </a:lnSpc>
              <a:spcAft>
                <a:spcPts val="600"/>
              </a:spcAft>
            </a:pPr>
            <a:r>
              <a:rPr lang="en-GB" sz="2400" dirty="0" err="1">
                <a:latin typeface="+mj-lt"/>
                <a:ea typeface="SimSun" panose="02010600030101010101" pitchFamily="2" charset="-122"/>
              </a:rPr>
              <a:t>Ellipsometry</a:t>
            </a:r>
            <a:endParaRPr lang="en-GB" sz="2400" dirty="0">
              <a:latin typeface="+mj-lt"/>
              <a:ea typeface="SimSun" panose="02010600030101010101" pitchFamily="2" charset="-122"/>
            </a:endParaRPr>
          </a:p>
          <a:p>
            <a:pPr algn="ctr">
              <a:lnSpc>
                <a:spcPct val="119000"/>
              </a:lnSpc>
              <a:spcAft>
                <a:spcPts val="600"/>
              </a:spcAft>
            </a:pPr>
            <a:endParaRPr lang="en-US" sz="2400" kern="1400" dirty="0">
              <a:solidFill>
                <a:srgbClr val="000000"/>
              </a:solidFill>
              <a:latin typeface="+mj-lt"/>
              <a:cs typeface="Arial" panose="020B0604020202020204" pitchFamily="34" charset="0"/>
            </a:endParaRPr>
          </a:p>
        </p:txBody>
      </p:sp>
      <p:sp>
        <p:nvSpPr>
          <p:cNvPr id="9" name="Прямоугольник 11"/>
          <p:cNvSpPr/>
          <p:nvPr/>
        </p:nvSpPr>
        <p:spPr>
          <a:xfrm>
            <a:off x="245856" y="857501"/>
            <a:ext cx="8764764" cy="1495865"/>
          </a:xfrm>
          <a:prstGeom prst="rect">
            <a:avLst/>
          </a:prstGeom>
          <a:solidFill>
            <a:schemeClr val="bg1">
              <a:lumMod val="6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8129120" y="6420504"/>
            <a:ext cx="1014880" cy="300082"/>
          </a:xfrm>
          <a:prstGeom prst="rect">
            <a:avLst/>
          </a:prstGeom>
          <a:noFill/>
        </p:spPr>
        <p:txBody>
          <a:bodyPr wrap="square" rtlCol="0">
            <a:spAutoFit/>
          </a:bodyPr>
          <a:lstStyle/>
          <a:p>
            <a:r>
              <a:rPr lang="en-GB" sz="1350" dirty="0">
                <a:solidFill>
                  <a:schemeClr val="bg1">
                    <a:lumMod val="65000"/>
                  </a:schemeClr>
                </a:solidFill>
              </a:rPr>
              <a:t>AYSS-2018</a:t>
            </a:r>
            <a:endParaRPr lang="ru-RU" sz="1350" dirty="0">
              <a:solidFill>
                <a:schemeClr val="bg1">
                  <a:lumMod val="65000"/>
                </a:schemeClr>
              </a:solidFill>
            </a:endParaRPr>
          </a:p>
        </p:txBody>
      </p:sp>
      <p:sp>
        <p:nvSpPr>
          <p:cNvPr id="7" name="Rectangle 6"/>
          <p:cNvSpPr/>
          <p:nvPr/>
        </p:nvSpPr>
        <p:spPr>
          <a:xfrm>
            <a:off x="3006685" y="5835729"/>
            <a:ext cx="3411447" cy="584775"/>
          </a:xfrm>
          <a:prstGeom prst="rect">
            <a:avLst/>
          </a:prstGeom>
        </p:spPr>
        <p:txBody>
          <a:bodyPr wrap="none">
            <a:spAutoFit/>
          </a:bodyPr>
          <a:lstStyle/>
          <a:p>
            <a:pPr algn="ctr"/>
            <a:r>
              <a:rPr lang="en-US" sz="1600" i="1" dirty="0" err="1">
                <a:latin typeface="+mj-lt"/>
              </a:rPr>
              <a:t>Ellipsometer</a:t>
            </a:r>
            <a:r>
              <a:rPr lang="en-US" sz="1600" i="1" dirty="0">
                <a:latin typeface="+mj-lt"/>
              </a:rPr>
              <a:t>. </a:t>
            </a:r>
          </a:p>
          <a:p>
            <a:pPr algn="ctr"/>
            <a:r>
              <a:rPr lang="en-US" sz="1600" i="1" dirty="0">
                <a:latin typeface="+mj-lt"/>
              </a:rPr>
              <a:t>B.I. </a:t>
            </a:r>
            <a:r>
              <a:rPr lang="en-US" sz="1600" i="1" dirty="0" err="1">
                <a:latin typeface="+mj-lt"/>
              </a:rPr>
              <a:t>Stepanov</a:t>
            </a:r>
            <a:r>
              <a:rPr lang="en-US" sz="1600" i="1" dirty="0">
                <a:latin typeface="+mj-lt"/>
              </a:rPr>
              <a:t> Institute of Physics, NASB</a:t>
            </a:r>
            <a:endParaRPr lang="ru-RU" sz="1600" i="1" dirty="0">
              <a:latin typeface="+mj-lt"/>
            </a:endParaRPr>
          </a:p>
        </p:txBody>
      </p:sp>
      <p:sp>
        <p:nvSpPr>
          <p:cNvPr id="3" name="Rectangle 2"/>
          <p:cNvSpPr/>
          <p:nvPr/>
        </p:nvSpPr>
        <p:spPr>
          <a:xfrm>
            <a:off x="270277" y="876038"/>
            <a:ext cx="8721323" cy="1477328"/>
          </a:xfrm>
          <a:prstGeom prst="rect">
            <a:avLst/>
          </a:prstGeom>
        </p:spPr>
        <p:txBody>
          <a:bodyPr wrap="square">
            <a:spAutoFit/>
          </a:bodyPr>
          <a:lstStyle/>
          <a:p>
            <a:pPr algn="just"/>
            <a:r>
              <a:rPr lang="en-US" dirty="0">
                <a:latin typeface="+mj-lt"/>
              </a:rPr>
              <a:t>         </a:t>
            </a:r>
            <a:r>
              <a:rPr lang="en-US" dirty="0" err="1">
                <a:latin typeface="+mj-lt"/>
              </a:rPr>
              <a:t>Ellipsometry</a:t>
            </a:r>
            <a:r>
              <a:rPr lang="en-US" dirty="0">
                <a:latin typeface="+mj-lt"/>
              </a:rPr>
              <a:t> is an optical technique for investigating the dielectric properties (complex refractive index or dielectric function) of thin films. </a:t>
            </a:r>
            <a:r>
              <a:rPr lang="en-US" dirty="0" err="1">
                <a:latin typeface="+mj-lt"/>
              </a:rPr>
              <a:t>Ellipsometry</a:t>
            </a:r>
            <a:r>
              <a:rPr lang="en-US" dirty="0">
                <a:latin typeface="+mj-lt"/>
              </a:rPr>
              <a:t> measures the change of polarization upon reflection or transmission and compares it to a model.  It can be used to characterize composition, roughness, thickness (depth), crystalline nature, doping concentration, electrical conductivity and other material properties.</a:t>
            </a:r>
            <a:endParaRPr lang="ru-RU" dirty="0">
              <a:latin typeface="+mj-lt"/>
            </a:endParaRPr>
          </a:p>
        </p:txBody>
      </p:sp>
    </p:spTree>
    <p:extLst>
      <p:ext uri="{BB962C8B-B14F-4D97-AF65-F5344CB8AC3E}">
        <p14:creationId xmlns:p14="http://schemas.microsoft.com/office/powerpoint/2010/main" val="3710620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90436" y="200968"/>
            <a:ext cx="8953564" cy="444713"/>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Rectangle 5"/>
          <p:cNvSpPr/>
          <p:nvPr/>
        </p:nvSpPr>
        <p:spPr>
          <a:xfrm>
            <a:off x="7170057" y="142904"/>
            <a:ext cx="2033117" cy="1048236"/>
          </a:xfrm>
          <a:prstGeom prst="rect">
            <a:avLst/>
          </a:prstGeom>
        </p:spPr>
        <p:txBody>
          <a:bodyPr wrap="square">
            <a:spAutoFit/>
          </a:bodyPr>
          <a:lstStyle/>
          <a:p>
            <a:pPr algn="ctr">
              <a:lnSpc>
                <a:spcPct val="119000"/>
              </a:lnSpc>
              <a:spcAft>
                <a:spcPts val="600"/>
              </a:spcAft>
            </a:pPr>
            <a:r>
              <a:rPr lang="en-GB" sz="2400" dirty="0" err="1">
                <a:latin typeface="+mj-lt"/>
                <a:ea typeface="SimSun" panose="02010600030101010101" pitchFamily="2" charset="-122"/>
              </a:rPr>
              <a:t>Ellipsometry</a:t>
            </a:r>
            <a:endParaRPr lang="en-GB" sz="2400" dirty="0">
              <a:latin typeface="+mj-lt"/>
              <a:ea typeface="SimSun" panose="02010600030101010101" pitchFamily="2" charset="-122"/>
            </a:endParaRPr>
          </a:p>
          <a:p>
            <a:pPr algn="ctr">
              <a:lnSpc>
                <a:spcPct val="119000"/>
              </a:lnSpc>
              <a:spcAft>
                <a:spcPts val="600"/>
              </a:spcAft>
            </a:pPr>
            <a:endParaRPr lang="en-US" sz="2400" kern="1400" dirty="0">
              <a:solidFill>
                <a:srgbClr val="000000"/>
              </a:solidFill>
              <a:latin typeface="+mj-lt"/>
              <a:cs typeface="Arial" panose="020B0604020202020204" pitchFamily="34" charset="0"/>
            </a:endParaRPr>
          </a:p>
        </p:txBody>
      </p:sp>
      <p:pic>
        <p:nvPicPr>
          <p:cNvPr id="5" name="Рисунок 4"/>
          <p:cNvPicPr>
            <a:picLocks noChangeAspect="1"/>
          </p:cNvPicPr>
          <p:nvPr/>
        </p:nvPicPr>
        <p:blipFill rotWithShape="1">
          <a:blip r:embed="rId2"/>
          <a:srcRect l="27976" t="19841" r="23929" b="10317"/>
          <a:stretch/>
        </p:blipFill>
        <p:spPr>
          <a:xfrm>
            <a:off x="1704935" y="1017029"/>
            <a:ext cx="5850453" cy="4601240"/>
          </a:xfrm>
          <a:prstGeom prst="rect">
            <a:avLst/>
          </a:prstGeom>
        </p:spPr>
      </p:pic>
      <p:sp>
        <p:nvSpPr>
          <p:cNvPr id="6" name="TextBox 5"/>
          <p:cNvSpPr txBox="1"/>
          <p:nvPr/>
        </p:nvSpPr>
        <p:spPr>
          <a:xfrm>
            <a:off x="8129120" y="6420504"/>
            <a:ext cx="1014880" cy="300082"/>
          </a:xfrm>
          <a:prstGeom prst="rect">
            <a:avLst/>
          </a:prstGeom>
          <a:noFill/>
        </p:spPr>
        <p:txBody>
          <a:bodyPr wrap="square" rtlCol="0">
            <a:spAutoFit/>
          </a:bodyPr>
          <a:lstStyle/>
          <a:p>
            <a:r>
              <a:rPr lang="en-GB" sz="1350" dirty="0">
                <a:solidFill>
                  <a:schemeClr val="bg1">
                    <a:lumMod val="65000"/>
                  </a:schemeClr>
                </a:solidFill>
              </a:rPr>
              <a:t>AYSS-2018</a:t>
            </a:r>
            <a:endParaRPr lang="ru-RU" sz="1350" dirty="0">
              <a:solidFill>
                <a:schemeClr val="bg1">
                  <a:lumMod val="65000"/>
                </a:schemeClr>
              </a:solidFill>
            </a:endParaRPr>
          </a:p>
        </p:txBody>
      </p:sp>
      <p:sp>
        <p:nvSpPr>
          <p:cNvPr id="9" name="Прямоугольник 8"/>
          <p:cNvSpPr/>
          <p:nvPr/>
        </p:nvSpPr>
        <p:spPr>
          <a:xfrm>
            <a:off x="116325" y="5444158"/>
            <a:ext cx="9027675" cy="861774"/>
          </a:xfrm>
          <a:prstGeom prst="rect">
            <a:avLst/>
          </a:prstGeom>
        </p:spPr>
        <p:txBody>
          <a:bodyPr wrap="square">
            <a:spAutoFit/>
          </a:bodyPr>
          <a:lstStyle/>
          <a:p>
            <a:pPr algn="ctr"/>
            <a:br>
              <a:rPr lang="en-US" i="1" dirty="0">
                <a:latin typeface="+mj-lt"/>
              </a:rPr>
            </a:br>
            <a:r>
              <a:rPr lang="en-US" sz="1600" i="1" dirty="0">
                <a:solidFill>
                  <a:srgbClr val="212121"/>
                </a:solidFill>
                <a:latin typeface="+mj-lt"/>
              </a:rPr>
              <a:t>The results of a comparison of the physical model of the interaction of a polarized light beam with a layered porous SiO</a:t>
            </a:r>
            <a:r>
              <a:rPr lang="en-US" sz="1600" i="1" baseline="-25000" dirty="0">
                <a:solidFill>
                  <a:srgbClr val="212121"/>
                </a:solidFill>
                <a:latin typeface="+mj-lt"/>
              </a:rPr>
              <a:t>2</a:t>
            </a:r>
            <a:r>
              <a:rPr lang="en-US" sz="1600" i="1" dirty="0">
                <a:solidFill>
                  <a:srgbClr val="212121"/>
                </a:solidFill>
                <a:latin typeface="+mj-lt"/>
              </a:rPr>
              <a:t>/Si structure with experimental data. The thickness of the oxide layer is </a:t>
            </a:r>
            <a:r>
              <a:rPr lang="en-US" sz="1600" i="1" dirty="0" err="1">
                <a:solidFill>
                  <a:srgbClr val="212121"/>
                </a:solidFill>
                <a:latin typeface="+mj-lt"/>
              </a:rPr>
              <a:t>lell</a:t>
            </a:r>
            <a:r>
              <a:rPr lang="en-US" sz="1600" i="1" dirty="0">
                <a:solidFill>
                  <a:srgbClr val="212121"/>
                </a:solidFill>
                <a:latin typeface="+mj-lt"/>
              </a:rPr>
              <a:t> = 314 ± 1 nm.</a:t>
            </a:r>
            <a:endParaRPr lang="ru-RU" sz="1600" i="1" dirty="0">
              <a:latin typeface="+mj-lt"/>
            </a:endParaRPr>
          </a:p>
        </p:txBody>
      </p:sp>
    </p:spTree>
    <p:extLst>
      <p:ext uri="{BB962C8B-B14F-4D97-AF65-F5344CB8AC3E}">
        <p14:creationId xmlns:p14="http://schemas.microsoft.com/office/powerpoint/2010/main" val="2717697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1"/>
          <p:cNvPicPr/>
          <p:nvPr/>
        </p:nvPicPr>
        <p:blipFill rotWithShape="1">
          <a:blip r:embed="rId2" cstate="print">
            <a:extLst>
              <a:ext uri="{28A0092B-C50C-407E-A947-70E740481C1C}">
                <a14:useLocalDpi xmlns:a14="http://schemas.microsoft.com/office/drawing/2010/main" val="0"/>
              </a:ext>
            </a:extLst>
          </a:blip>
          <a:srcRect b="9099"/>
          <a:stretch/>
        </p:blipFill>
        <p:spPr bwMode="auto">
          <a:xfrm>
            <a:off x="2275876" y="2805772"/>
            <a:ext cx="5186721" cy="3051332"/>
          </a:xfrm>
          <a:prstGeom prst="rect">
            <a:avLst/>
          </a:prstGeom>
          <a:ln>
            <a:noFill/>
          </a:ln>
          <a:extLst>
            <a:ext uri="{53640926-AAD7-44D8-BBD7-CCE9431645EC}">
              <a14:shadowObscured xmlns:a14="http://schemas.microsoft.com/office/drawing/2010/main"/>
            </a:ext>
          </a:extLst>
        </p:spPr>
      </p:pic>
      <p:sp>
        <p:nvSpPr>
          <p:cNvPr id="3" name="Прямоугольник 5"/>
          <p:cNvSpPr/>
          <p:nvPr/>
        </p:nvSpPr>
        <p:spPr>
          <a:xfrm>
            <a:off x="190436" y="200968"/>
            <a:ext cx="8953564" cy="444713"/>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Rectangle 5"/>
          <p:cNvSpPr/>
          <p:nvPr/>
        </p:nvSpPr>
        <p:spPr>
          <a:xfrm>
            <a:off x="6705600" y="157418"/>
            <a:ext cx="2468546" cy="531812"/>
          </a:xfrm>
          <a:prstGeom prst="rect">
            <a:avLst/>
          </a:prstGeom>
        </p:spPr>
        <p:txBody>
          <a:bodyPr wrap="square">
            <a:spAutoFit/>
          </a:bodyPr>
          <a:lstStyle/>
          <a:p>
            <a:pPr algn="ctr">
              <a:lnSpc>
                <a:spcPct val="119000"/>
              </a:lnSpc>
              <a:spcAft>
                <a:spcPts val="600"/>
              </a:spcAft>
            </a:pPr>
            <a:r>
              <a:rPr lang="en-US" sz="2400" kern="1400" dirty="0">
                <a:solidFill>
                  <a:srgbClr val="000000"/>
                </a:solidFill>
                <a:latin typeface="+mj-lt"/>
                <a:cs typeface="Arial" panose="020B0604020202020204" pitchFamily="34" charset="0"/>
              </a:rPr>
              <a:t>Pore parameters</a:t>
            </a:r>
          </a:p>
        </p:txBody>
      </p:sp>
      <p:sp>
        <p:nvSpPr>
          <p:cNvPr id="10" name="Rectangle 9"/>
          <p:cNvSpPr/>
          <p:nvPr/>
        </p:nvSpPr>
        <p:spPr>
          <a:xfrm>
            <a:off x="431074" y="987062"/>
            <a:ext cx="8412480" cy="1200329"/>
          </a:xfrm>
          <a:prstGeom prst="rect">
            <a:avLst/>
          </a:prstGeom>
          <a:solidFill>
            <a:schemeClr val="bg1">
              <a:lumMod val="8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Rectangle 5"/>
          <p:cNvSpPr/>
          <p:nvPr/>
        </p:nvSpPr>
        <p:spPr>
          <a:xfrm>
            <a:off x="3627968" y="5857104"/>
            <a:ext cx="2482539" cy="338554"/>
          </a:xfrm>
          <a:prstGeom prst="rect">
            <a:avLst/>
          </a:prstGeom>
        </p:spPr>
        <p:txBody>
          <a:bodyPr wrap="none">
            <a:spAutoFit/>
          </a:bodyPr>
          <a:lstStyle/>
          <a:p>
            <a:r>
              <a:rPr lang="en-US" sz="1600" i="1" dirty="0">
                <a:latin typeface="+mj-lt"/>
              </a:rPr>
              <a:t>SEM images of the surfaces </a:t>
            </a:r>
            <a:endParaRPr lang="ru-RU" sz="1600" i="1" dirty="0">
              <a:latin typeface="+mj-lt"/>
            </a:endParaRPr>
          </a:p>
        </p:txBody>
      </p:sp>
      <p:sp>
        <p:nvSpPr>
          <p:cNvPr id="7" name="TextBox 6"/>
          <p:cNvSpPr txBox="1"/>
          <p:nvPr/>
        </p:nvSpPr>
        <p:spPr>
          <a:xfrm>
            <a:off x="8129120" y="6420504"/>
            <a:ext cx="1014880" cy="300082"/>
          </a:xfrm>
          <a:prstGeom prst="rect">
            <a:avLst/>
          </a:prstGeom>
          <a:noFill/>
        </p:spPr>
        <p:txBody>
          <a:bodyPr wrap="square" rtlCol="0">
            <a:spAutoFit/>
          </a:bodyPr>
          <a:lstStyle/>
          <a:p>
            <a:r>
              <a:rPr lang="en-GB" sz="1350" dirty="0">
                <a:solidFill>
                  <a:schemeClr val="bg1">
                    <a:lumMod val="65000"/>
                  </a:schemeClr>
                </a:solidFill>
              </a:rPr>
              <a:t>AYSS-2018</a:t>
            </a:r>
            <a:endParaRPr lang="ru-RU" sz="1350" dirty="0">
              <a:solidFill>
                <a:schemeClr val="bg1">
                  <a:lumMod val="65000"/>
                </a:schemeClr>
              </a:solidFill>
            </a:endParaRPr>
          </a:p>
        </p:txBody>
      </p:sp>
      <p:sp>
        <p:nvSpPr>
          <p:cNvPr id="9" name="Rectangle 8"/>
          <p:cNvSpPr/>
          <p:nvPr/>
        </p:nvSpPr>
        <p:spPr>
          <a:xfrm>
            <a:off x="431074" y="987062"/>
            <a:ext cx="8412480" cy="1200329"/>
          </a:xfrm>
          <a:prstGeom prst="rect">
            <a:avLst/>
          </a:prstGeom>
        </p:spPr>
        <p:txBody>
          <a:bodyPr wrap="square">
            <a:spAutoFit/>
          </a:bodyPr>
          <a:lstStyle/>
          <a:p>
            <a:pPr algn="just"/>
            <a:r>
              <a:rPr lang="en-US" dirty="0">
                <a:latin typeface="+mj-lt"/>
              </a:rPr>
              <a:t>      Using of </a:t>
            </a:r>
            <a:r>
              <a:rPr lang="en-US" dirty="0" err="1">
                <a:latin typeface="+mj-lt"/>
              </a:rPr>
              <a:t>ImageJ</a:t>
            </a:r>
            <a:r>
              <a:rPr lang="en-US" dirty="0">
                <a:latin typeface="+mj-lt"/>
              </a:rPr>
              <a:t> software, which allows to determine a wide range of pore parameters for obtaining of a large amount of statistical information, in analysis of scanning electron microscopy images. Therefore, here we demonstrate the possibility of surface analysis by SEM with </a:t>
            </a:r>
            <a:r>
              <a:rPr lang="en-US" dirty="0" err="1">
                <a:latin typeface="+mj-lt"/>
              </a:rPr>
              <a:t>ImageJ</a:t>
            </a:r>
            <a:r>
              <a:rPr lang="en-US" dirty="0">
                <a:latin typeface="+mj-lt"/>
              </a:rPr>
              <a:t> post-processing for SiO</a:t>
            </a:r>
            <a:r>
              <a:rPr lang="en-US" baseline="-25000" dirty="0">
                <a:latin typeface="+mj-lt"/>
              </a:rPr>
              <a:t>2</a:t>
            </a:r>
            <a:r>
              <a:rPr lang="en-US" dirty="0">
                <a:latin typeface="+mj-lt"/>
              </a:rPr>
              <a:t>/Si ion-track template parameters control.</a:t>
            </a:r>
            <a:endParaRPr lang="ru-RU" dirty="0">
              <a:latin typeface="+mj-lt"/>
            </a:endParaRPr>
          </a:p>
        </p:txBody>
      </p:sp>
    </p:spTree>
    <p:extLst>
      <p:ext uri="{BB962C8B-B14F-4D97-AF65-F5344CB8AC3E}">
        <p14:creationId xmlns:p14="http://schemas.microsoft.com/office/powerpoint/2010/main" val="2343465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5"/>
          <p:cNvPicPr/>
          <p:nvPr/>
        </p:nvPicPr>
        <p:blipFill>
          <a:blip r:embed="rId2" cstate="print">
            <a:extLst>
              <a:ext uri="{28A0092B-C50C-407E-A947-70E740481C1C}">
                <a14:useLocalDpi xmlns:a14="http://schemas.microsoft.com/office/drawing/2010/main" val="0"/>
              </a:ext>
            </a:extLst>
          </a:blip>
          <a:stretch>
            <a:fillRect/>
          </a:stretch>
        </p:blipFill>
        <p:spPr>
          <a:xfrm>
            <a:off x="1467828" y="847712"/>
            <a:ext cx="6398779" cy="4402247"/>
          </a:xfrm>
          <a:prstGeom prst="rect">
            <a:avLst/>
          </a:prstGeom>
        </p:spPr>
      </p:pic>
      <p:sp>
        <p:nvSpPr>
          <p:cNvPr id="3" name="Rectangle 2"/>
          <p:cNvSpPr/>
          <p:nvPr/>
        </p:nvSpPr>
        <p:spPr>
          <a:xfrm>
            <a:off x="247617" y="5605618"/>
            <a:ext cx="8839200" cy="584775"/>
          </a:xfrm>
          <a:prstGeom prst="rect">
            <a:avLst/>
          </a:prstGeom>
        </p:spPr>
        <p:txBody>
          <a:bodyPr wrap="square">
            <a:spAutoFit/>
          </a:bodyPr>
          <a:lstStyle/>
          <a:p>
            <a:pPr algn="ctr"/>
            <a:r>
              <a:rPr lang="en-GB" sz="1600" dirty="0">
                <a:latin typeface="+mj-lt"/>
                <a:ea typeface="SimSun" panose="02010600030101010101" pitchFamily="2" charset="-122"/>
              </a:rPr>
              <a:t>(a) SEM image of porous SiO</a:t>
            </a:r>
            <a:r>
              <a:rPr lang="en-GB" sz="1600" baseline="-25000" dirty="0">
                <a:latin typeface="+mj-lt"/>
                <a:ea typeface="SimSun" panose="02010600030101010101" pitchFamily="2" charset="-122"/>
              </a:rPr>
              <a:t>2</a:t>
            </a:r>
            <a:r>
              <a:rPr lang="en-GB" sz="1600" dirty="0">
                <a:latin typeface="+mj-lt"/>
                <a:ea typeface="SimSun" panose="02010600030101010101" pitchFamily="2" charset="-122"/>
              </a:rPr>
              <a:t>/Si template surface, (b) setting the threshold by using of ImageJ command</a:t>
            </a:r>
            <a:r>
              <a:rPr lang="en-GB" sz="1600" i="1" dirty="0">
                <a:latin typeface="+mj-lt"/>
                <a:ea typeface="SimSun" panose="02010600030101010101" pitchFamily="2" charset="-122"/>
              </a:rPr>
              <a:t> Threshold</a:t>
            </a:r>
            <a:r>
              <a:rPr lang="en-GB" sz="1600" dirty="0">
                <a:latin typeface="+mj-lt"/>
                <a:ea typeface="SimSun" panose="02010600030101010101" pitchFamily="2" charset="-122"/>
              </a:rPr>
              <a:t>, (c) image after binarization and (d) result of command </a:t>
            </a:r>
            <a:r>
              <a:rPr lang="en-GB" sz="1600" i="1" dirty="0">
                <a:latin typeface="+mj-lt"/>
                <a:ea typeface="SimSun" panose="02010600030101010101" pitchFamily="2" charset="-122"/>
              </a:rPr>
              <a:t>Analyze Particles</a:t>
            </a:r>
            <a:r>
              <a:rPr lang="en-GB" sz="1600" dirty="0">
                <a:latin typeface="+mj-lt"/>
                <a:ea typeface="SimSun" panose="02010600030101010101" pitchFamily="2" charset="-122"/>
              </a:rPr>
              <a:t> execution.</a:t>
            </a:r>
            <a:endParaRPr lang="ru-RU" sz="1600" dirty="0">
              <a:latin typeface="+mj-lt"/>
            </a:endParaRPr>
          </a:p>
        </p:txBody>
      </p:sp>
      <p:sp>
        <p:nvSpPr>
          <p:cNvPr id="5" name="TextBox 4"/>
          <p:cNvSpPr txBox="1"/>
          <p:nvPr/>
        </p:nvSpPr>
        <p:spPr>
          <a:xfrm>
            <a:off x="8129120" y="6420504"/>
            <a:ext cx="1014880" cy="300082"/>
          </a:xfrm>
          <a:prstGeom prst="rect">
            <a:avLst/>
          </a:prstGeom>
          <a:noFill/>
        </p:spPr>
        <p:txBody>
          <a:bodyPr wrap="square" rtlCol="0">
            <a:spAutoFit/>
          </a:bodyPr>
          <a:lstStyle/>
          <a:p>
            <a:r>
              <a:rPr lang="en-GB" sz="1350" dirty="0">
                <a:solidFill>
                  <a:schemeClr val="bg1">
                    <a:lumMod val="65000"/>
                  </a:schemeClr>
                </a:solidFill>
              </a:rPr>
              <a:t>AYSS-2018</a:t>
            </a:r>
            <a:endParaRPr lang="ru-RU" sz="1350" dirty="0">
              <a:solidFill>
                <a:schemeClr val="bg1">
                  <a:lumMod val="65000"/>
                </a:schemeClr>
              </a:solidFill>
            </a:endParaRPr>
          </a:p>
        </p:txBody>
      </p:sp>
      <p:sp>
        <p:nvSpPr>
          <p:cNvPr id="6" name="Прямоугольник 5"/>
          <p:cNvSpPr/>
          <p:nvPr/>
        </p:nvSpPr>
        <p:spPr>
          <a:xfrm>
            <a:off x="190436" y="200968"/>
            <a:ext cx="8953564" cy="444713"/>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Rectangle 5"/>
          <p:cNvSpPr/>
          <p:nvPr/>
        </p:nvSpPr>
        <p:spPr>
          <a:xfrm>
            <a:off x="8088928" y="157418"/>
            <a:ext cx="1085218" cy="531812"/>
          </a:xfrm>
          <a:prstGeom prst="rect">
            <a:avLst/>
          </a:prstGeom>
        </p:spPr>
        <p:txBody>
          <a:bodyPr wrap="square">
            <a:spAutoFit/>
          </a:bodyPr>
          <a:lstStyle/>
          <a:p>
            <a:pPr algn="ctr">
              <a:lnSpc>
                <a:spcPct val="119000"/>
              </a:lnSpc>
              <a:spcAft>
                <a:spcPts val="600"/>
              </a:spcAft>
            </a:pPr>
            <a:r>
              <a:rPr lang="en-US" sz="2400" kern="1400" dirty="0" err="1">
                <a:solidFill>
                  <a:srgbClr val="000000"/>
                </a:solidFill>
                <a:latin typeface="+mj-lt"/>
                <a:cs typeface="Arial" panose="020B0604020202020204" pitchFamily="34" charset="0"/>
              </a:rPr>
              <a:t>ImageJ</a:t>
            </a:r>
            <a:endParaRPr lang="en-US" sz="2400" kern="1400" dirty="0">
              <a:solidFill>
                <a:srgbClr val="000000"/>
              </a:solidFill>
              <a:latin typeface="+mj-lt"/>
              <a:cs typeface="Arial" panose="020B0604020202020204" pitchFamily="34" charset="0"/>
            </a:endParaRPr>
          </a:p>
        </p:txBody>
      </p:sp>
    </p:spTree>
    <p:extLst>
      <p:ext uri="{BB962C8B-B14F-4D97-AF65-F5344CB8AC3E}">
        <p14:creationId xmlns:p14="http://schemas.microsoft.com/office/powerpoint/2010/main" val="1953105932"/>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2715</TotalTime>
  <Words>824</Words>
  <Application>Microsoft Office PowerPoint</Application>
  <PresentationFormat>Экран (4:3)</PresentationFormat>
  <Paragraphs>88</Paragraphs>
  <Slides>15</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Thank you for y</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Cu-dendritic nanostructures in porous Si/SiO2 template for SERS</dc:title>
  <dc:creator>Dima</dc:creator>
  <cp:lastModifiedBy>Wasp</cp:lastModifiedBy>
  <cp:revision>382</cp:revision>
  <dcterms:created xsi:type="dcterms:W3CDTF">2016-02-18T06:01:18Z</dcterms:created>
  <dcterms:modified xsi:type="dcterms:W3CDTF">2018-04-23T11:24:03Z</dcterms:modified>
</cp:coreProperties>
</file>