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2"/>
  </p:notesMasterIdLst>
  <p:sldIdLst>
    <p:sldId id="306" r:id="rId2"/>
    <p:sldId id="590" r:id="rId3"/>
    <p:sldId id="591" r:id="rId4"/>
    <p:sldId id="585" r:id="rId5"/>
    <p:sldId id="649" r:id="rId6"/>
    <p:sldId id="650" r:id="rId7"/>
    <p:sldId id="651" r:id="rId8"/>
    <p:sldId id="652" r:id="rId9"/>
    <p:sldId id="586" r:id="rId10"/>
    <p:sldId id="594" r:id="rId11"/>
    <p:sldId id="592" r:id="rId12"/>
    <p:sldId id="587" r:id="rId13"/>
    <p:sldId id="588" r:id="rId14"/>
    <p:sldId id="597" r:id="rId15"/>
    <p:sldId id="596" r:id="rId16"/>
    <p:sldId id="599" r:id="rId17"/>
    <p:sldId id="600" r:id="rId18"/>
    <p:sldId id="601" r:id="rId19"/>
    <p:sldId id="602" r:id="rId20"/>
    <p:sldId id="604" r:id="rId21"/>
    <p:sldId id="605" r:id="rId22"/>
    <p:sldId id="606" r:id="rId23"/>
    <p:sldId id="607" r:id="rId24"/>
    <p:sldId id="609" r:id="rId25"/>
    <p:sldId id="608" r:id="rId26"/>
    <p:sldId id="610" r:id="rId27"/>
    <p:sldId id="612" r:id="rId28"/>
    <p:sldId id="613" r:id="rId29"/>
    <p:sldId id="614" r:id="rId30"/>
    <p:sldId id="620" r:id="rId31"/>
    <p:sldId id="616" r:id="rId32"/>
    <p:sldId id="611" r:id="rId33"/>
    <p:sldId id="615" r:id="rId34"/>
    <p:sldId id="621" r:id="rId35"/>
    <p:sldId id="623" r:id="rId36"/>
    <p:sldId id="624" r:id="rId37"/>
    <p:sldId id="625" r:id="rId38"/>
    <p:sldId id="626" r:id="rId39"/>
    <p:sldId id="643" r:id="rId40"/>
    <p:sldId id="629" r:id="rId41"/>
    <p:sldId id="617" r:id="rId42"/>
    <p:sldId id="618" r:id="rId43"/>
    <p:sldId id="619" r:id="rId44"/>
    <p:sldId id="630" r:id="rId45"/>
    <p:sldId id="622" r:id="rId46"/>
    <p:sldId id="627" r:id="rId47"/>
    <p:sldId id="628" r:id="rId48"/>
    <p:sldId id="631" r:id="rId49"/>
    <p:sldId id="632" r:id="rId50"/>
    <p:sldId id="633" r:id="rId51"/>
    <p:sldId id="638" r:id="rId52"/>
    <p:sldId id="639" r:id="rId53"/>
    <p:sldId id="640" r:id="rId54"/>
    <p:sldId id="641" r:id="rId55"/>
    <p:sldId id="636" r:id="rId56"/>
    <p:sldId id="637" r:id="rId57"/>
    <p:sldId id="644" r:id="rId58"/>
    <p:sldId id="634" r:id="rId59"/>
    <p:sldId id="642" r:id="rId60"/>
    <p:sldId id="516" r:id="rId61"/>
  </p:sldIdLst>
  <p:sldSz cx="9144000" cy="6858000" type="screen4x3"/>
  <p:notesSz cx="6858000" cy="9144000"/>
  <p:embeddedFontLst>
    <p:embeddedFont>
      <p:font typeface="Verdana" pitchFamily="34" charset="0"/>
      <p:regular r:id="rId63"/>
      <p:bold r:id="rId64"/>
      <p:italic r:id="rId65"/>
      <p:boldItalic r:id="rId66"/>
    </p:embeddedFont>
    <p:embeddedFont>
      <p:font typeface="Lucida Sans Unicode" pitchFamily="34" charset="0"/>
      <p:regular r:id="rId67"/>
    </p:embeddedFont>
    <p:embeddedFont>
      <p:font typeface="Calibri" pitchFamily="34" charset="0"/>
      <p:regular r:id="rId68"/>
      <p:bold r:id="rId69"/>
      <p:italic r:id="rId70"/>
      <p:boldItalic r:id="rId71"/>
    </p:embeddedFont>
    <p:embeddedFont>
      <p:font typeface="Tahoma" pitchFamily="34" charset="0"/>
      <p:regular r:id="rId72"/>
      <p:bold r:id="rId73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80008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9573" autoAdjust="0"/>
    <p:restoredTop sz="97941" autoAdjust="0"/>
  </p:normalViewPr>
  <p:slideViewPr>
    <p:cSldViewPr>
      <p:cViewPr varScale="1">
        <p:scale>
          <a:sx n="169" d="100"/>
          <a:sy n="169" d="100"/>
        </p:scale>
        <p:origin x="-18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image" Target="../media/image10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04247-E3E6-484E-ACF2-AE74D5E61FD2}" type="datetimeFigureOut">
              <a:rPr lang="ru-RU" smtClean="0"/>
              <a:t>24.04.2018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B1891-B39A-452C-BD65-64378ED6C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292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E3B01-423A-46FC-8EEB-75DFA198D5DB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34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EC980-E028-4AB2-B1EC-076E3F2AE62B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1CC54-8A9B-4598-BEC4-01A375E161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392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2B635-1D33-4637-A732-B09B18401F90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A53A2-B273-4D91-ACE1-DF2C050443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574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75468-96D8-43CB-AB72-B433E3999555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07E5F-6912-4637-92F5-CE5C4F47B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746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4C802-D914-4A45-9A13-DEAA8919F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961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B6130-79A2-4D95-BEF2-B19583DA8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422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34E40-1495-4A47-BF1A-BBD51AE2E45F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C6F9E-C128-4C45-883B-D28CA35A4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30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FC9CE-2E10-4DA6-803B-DD55BE0784F2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B7986-54DF-416E-8FAD-B5C548236A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50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181E5-B6BA-43E4-8502-C3B79EE4D4F6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AC389-7429-431A-BE43-2D0FFA3D9F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97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B1F4D-4AB5-4E0C-AF60-7AF67E84697B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9CC29-4D23-44E8-8C07-C75C6E2B10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19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BFF16-0DB3-4747-B93C-37B9EDC28CF4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40554-472A-407B-9195-481F2C40F7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0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9884C-9C95-4B5C-A6F6-4E3BF4AA336E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C0294-112B-4257-813E-5D647B6CA9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470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196C4-EE96-4C71-8EFA-67B559FD94BF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BA7B4-4A1E-4B93-A0F1-09A1643A96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47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A954E-1843-4030-9CFC-EBFA4B7834B6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15ED3-ACC0-4556-BAAF-3D3542D6E9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38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C6612B-2578-40C0-83B0-CF1362CAA3C9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180622-0888-45C9-A2DD-F9537F6EE6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wmf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6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1.jpeg"/><Relationship Id="rId7" Type="http://schemas.openxmlformats.org/officeDocument/2006/relationships/image" Target="../media/image7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50.jpeg"/><Relationship Id="rId4" Type="http://schemas.openxmlformats.org/officeDocument/2006/relationships/image" Target="../media/image72.jpeg"/><Relationship Id="rId9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80.png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82.jpeg"/><Relationship Id="rId5" Type="http://schemas.openxmlformats.org/officeDocument/2006/relationships/image" Target="../media/image77.wmf"/><Relationship Id="rId10" Type="http://schemas.openxmlformats.org/officeDocument/2006/relationships/image" Target="../media/image81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79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3.wmf"/><Relationship Id="rId4" Type="http://schemas.openxmlformats.org/officeDocument/2006/relationships/oleObject" Target="../embeddings/oleObject7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3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0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7923" y="188640"/>
            <a:ext cx="5178173" cy="1661895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GB" sz="2400" dirty="0" smtClean="0">
                <a:solidFill>
                  <a:srgbClr val="800080"/>
                </a:solidFill>
              </a:rPr>
              <a:t>Leonid </a:t>
            </a:r>
            <a:r>
              <a:rPr lang="en-GB" sz="2400" dirty="0" err="1" smtClean="0">
                <a:solidFill>
                  <a:srgbClr val="800080"/>
                </a:solidFill>
              </a:rPr>
              <a:t>Grigorenko</a:t>
            </a:r>
            <a:r>
              <a:rPr lang="en-GB" sz="2400" dirty="0" smtClean="0">
                <a:solidFill>
                  <a:srgbClr val="800080"/>
                </a:solidFill>
              </a:rPr>
              <a:t> </a:t>
            </a:r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GB" sz="1500" dirty="0" smtClean="0">
              <a:solidFill>
                <a:srgbClr val="0000CC"/>
              </a:solidFill>
            </a:endParaRPr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900" dirty="0" err="1" smtClean="0">
                <a:solidFill>
                  <a:schemeClr val="accent5">
                    <a:lumMod val="50000"/>
                  </a:schemeClr>
                </a:solidFill>
              </a:rPr>
              <a:t>Flerov</a:t>
            </a:r>
            <a:r>
              <a:rPr lang="en-GB" sz="1900" dirty="0" smtClean="0">
                <a:solidFill>
                  <a:schemeClr val="accent5">
                    <a:lumMod val="50000"/>
                  </a:schemeClr>
                </a:solidFill>
              </a:rPr>
              <a:t> Laboratory of Nuclear </a:t>
            </a:r>
            <a:br>
              <a:rPr lang="en-GB" sz="19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900" dirty="0" smtClean="0">
                <a:solidFill>
                  <a:schemeClr val="accent5">
                    <a:lumMod val="50000"/>
                  </a:schemeClr>
                </a:solidFill>
              </a:rPr>
              <a:t>Reactions, </a:t>
            </a:r>
            <a:r>
              <a:rPr lang="en-GB" sz="1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900" dirty="0" smtClean="0">
                <a:solidFill>
                  <a:schemeClr val="accent5">
                    <a:lumMod val="50000"/>
                  </a:schemeClr>
                </a:solidFill>
              </a:rPr>
              <a:t>JINR, </a:t>
            </a:r>
            <a:r>
              <a:rPr lang="en-GB" sz="1900" dirty="0" err="1" smtClean="0">
                <a:solidFill>
                  <a:schemeClr val="accent5">
                    <a:lumMod val="50000"/>
                  </a:schemeClr>
                </a:solidFill>
              </a:rPr>
              <a:t>Dubna</a:t>
            </a:r>
            <a:r>
              <a:rPr lang="en-GB" sz="1900" dirty="0" smtClean="0">
                <a:solidFill>
                  <a:schemeClr val="accent5">
                    <a:lumMod val="50000"/>
                  </a:schemeClr>
                </a:solidFill>
              </a:rPr>
              <a:t>, Russia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4653136"/>
            <a:ext cx="208823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5616" y="2852936"/>
            <a:ext cx="7056784" cy="1224136"/>
          </a:xfrm>
          <a:gradFill flip="none" rotWithShape="1">
            <a:gsLst>
              <a:gs pos="0">
                <a:srgbClr val="F4A6F6"/>
              </a:gs>
              <a:gs pos="5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CC"/>
                </a:solidFill>
              </a:rPr>
              <a:t>Radioactive ion beam research at JINR and in the world</a:t>
            </a:r>
            <a:endParaRPr lang="ru-RU" sz="3200" b="1" dirty="0" smtClean="0">
              <a:solidFill>
                <a:srgbClr val="0000CC"/>
              </a:solidFill>
            </a:endParaRPr>
          </a:p>
        </p:txBody>
      </p:sp>
      <p:pic>
        <p:nvPicPr>
          <p:cNvPr id="1026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5145"/>
            <a:ext cx="2007611" cy="163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lerovlab.jinr.ru/flnr/dimg/flerovlab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45" y="207422"/>
            <a:ext cx="2481774" cy="165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6421948"/>
            <a:ext cx="4133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AYSS-2018, Dubna, April 23-27, 2018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9" y="1192341"/>
            <a:ext cx="7893824" cy="51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трелка вправо 17"/>
          <p:cNvSpPr/>
          <p:nvPr/>
        </p:nvSpPr>
        <p:spPr>
          <a:xfrm rot="10800000">
            <a:off x="4139952" y="1023899"/>
            <a:ext cx="2530454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79512" y="94779"/>
            <a:ext cx="9001000" cy="669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dirty="0" err="1" smtClean="0">
                <a:solidFill>
                  <a:srgbClr val="0000CC"/>
                </a:solidFill>
              </a:rPr>
              <a:t>Superheavies</a:t>
            </a:r>
            <a:r>
              <a:rPr lang="en-US" sz="2600" dirty="0" smtClean="0">
                <a:solidFill>
                  <a:srgbClr val="0000CC"/>
                </a:solidFill>
              </a:rPr>
              <a:t> and </a:t>
            </a:r>
            <a:r>
              <a:rPr lang="en-US" sz="2600" dirty="0" err="1" smtClean="0">
                <a:solidFill>
                  <a:srgbClr val="0000CC"/>
                </a:solidFill>
              </a:rPr>
              <a:t>superlights</a:t>
            </a:r>
            <a:r>
              <a:rPr lang="en-US" sz="2600" dirty="0" smtClean="0">
                <a:solidFill>
                  <a:srgbClr val="0000CC"/>
                </a:solidFill>
              </a:rPr>
              <a:t> at FLNR JINR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708818" y="4653136"/>
            <a:ext cx="3255670" cy="9361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Fragment-separator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ACCULINNA</a:t>
            </a:r>
            <a:r>
              <a:rPr lang="ru-RU" sz="1600" b="1" dirty="0">
                <a:solidFill>
                  <a:srgbClr val="FF0000"/>
                </a:solidFill>
              </a:rPr>
              <a:t>: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en-US" sz="1600" b="1" dirty="0">
              <a:solidFill>
                <a:srgbClr val="FF0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Studies of the lightest exotic radioactive ion beams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12" y="2305453"/>
            <a:ext cx="1555814" cy="12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1948900" y="2228723"/>
            <a:ext cx="1975028" cy="2136381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New elements in the recent years: 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baseline="30000" dirty="0" smtClean="0">
                <a:solidFill>
                  <a:srgbClr val="002060"/>
                </a:solidFill>
              </a:rPr>
              <a:t>114</a:t>
            </a:r>
            <a:r>
              <a:rPr lang="en-US" sz="1600" b="1" dirty="0" smtClean="0">
                <a:solidFill>
                  <a:srgbClr val="002060"/>
                </a:solidFill>
              </a:rPr>
              <a:t>Fl </a:t>
            </a:r>
            <a:r>
              <a:rPr lang="ru-RU" sz="1600" b="1" dirty="0" smtClean="0">
                <a:solidFill>
                  <a:srgbClr val="002060"/>
                </a:solidFill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</a:rPr>
              <a:t>Flerovium</a:t>
            </a:r>
            <a:r>
              <a:rPr lang="ru-RU" sz="1600" b="1" dirty="0" smtClean="0">
                <a:solidFill>
                  <a:srgbClr val="002060"/>
                </a:solidFill>
              </a:rPr>
              <a:t/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en-US" sz="1600" b="1" baseline="30000" dirty="0" smtClean="0">
                <a:solidFill>
                  <a:srgbClr val="002060"/>
                </a:solidFill>
              </a:rPr>
              <a:t>116</a:t>
            </a:r>
            <a:r>
              <a:rPr lang="en-US" sz="1600" b="1" dirty="0" smtClean="0">
                <a:solidFill>
                  <a:srgbClr val="002060"/>
                </a:solidFill>
              </a:rPr>
              <a:t>Lv 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Livermorium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b="1" baseline="30000" dirty="0" smtClean="0">
                <a:solidFill>
                  <a:srgbClr val="002060"/>
                </a:solidFill>
              </a:rPr>
              <a:t>113</a:t>
            </a:r>
            <a:r>
              <a:rPr lang="en-US" sz="1600" b="1" dirty="0" err="1">
                <a:solidFill>
                  <a:srgbClr val="002060"/>
                </a:solidFill>
              </a:rPr>
              <a:t>Nh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</a:rPr>
              <a:t>Nihonium</a:t>
            </a:r>
            <a:endParaRPr lang="en-US" sz="16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sz="1600" b="1" baseline="30000" dirty="0">
                <a:solidFill>
                  <a:srgbClr val="002060"/>
                </a:solidFill>
              </a:rPr>
              <a:t>115</a:t>
            </a:r>
            <a:r>
              <a:rPr lang="en-US" sz="1600" b="1" dirty="0">
                <a:solidFill>
                  <a:srgbClr val="002060"/>
                </a:solidFill>
              </a:rPr>
              <a:t>Mc 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Moscovium</a:t>
            </a:r>
            <a:r>
              <a:rPr lang="en-US" sz="1600" b="1" dirty="0" smtClean="0">
                <a:solidFill>
                  <a:srgbClr val="002060"/>
                </a:solidFill>
              </a:rPr>
              <a:t/>
            </a:r>
            <a:br>
              <a:rPr lang="en-US" sz="1600" b="1" dirty="0" smtClean="0">
                <a:solidFill>
                  <a:srgbClr val="002060"/>
                </a:solidFill>
              </a:rPr>
            </a:br>
            <a:r>
              <a:rPr lang="en-US" sz="1600" b="1" baseline="30000" dirty="0" smtClean="0">
                <a:solidFill>
                  <a:srgbClr val="002060"/>
                </a:solidFill>
              </a:rPr>
              <a:t>117</a:t>
            </a:r>
            <a:r>
              <a:rPr lang="en-US" sz="1600" b="1" dirty="0" smtClean="0">
                <a:solidFill>
                  <a:srgbClr val="002060"/>
                </a:solidFill>
              </a:rPr>
              <a:t>Ts </a:t>
            </a:r>
            <a:r>
              <a:rPr lang="ru-RU" sz="1600" b="1" dirty="0" smtClean="0">
                <a:solidFill>
                  <a:srgbClr val="002060"/>
                </a:solidFill>
              </a:rPr>
              <a:t>   </a:t>
            </a:r>
            <a:r>
              <a:rPr lang="en-US" sz="1600" b="1" dirty="0" err="1" smtClean="0">
                <a:solidFill>
                  <a:srgbClr val="002060"/>
                </a:solidFill>
              </a:rPr>
              <a:t>Tennessine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sz="1600" b="1" baseline="30000" dirty="0" smtClean="0">
                <a:solidFill>
                  <a:srgbClr val="002060"/>
                </a:solidFill>
              </a:rPr>
              <a:t>118</a:t>
            </a:r>
            <a:r>
              <a:rPr lang="en-US" sz="1600" b="1" dirty="0" smtClean="0">
                <a:solidFill>
                  <a:srgbClr val="002060"/>
                </a:solidFill>
              </a:rPr>
              <a:t>Og </a:t>
            </a:r>
            <a:r>
              <a:rPr lang="ru-RU" sz="1600" b="1" dirty="0" smtClean="0">
                <a:solidFill>
                  <a:srgbClr val="002060"/>
                </a:solidFill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</a:rPr>
              <a:t>Oganesson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67544" y="695527"/>
            <a:ext cx="3456384" cy="645241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Elements </a:t>
            </a:r>
            <a:r>
              <a:rPr lang="en-US" sz="1600" b="1" dirty="0" smtClean="0">
                <a:solidFill>
                  <a:srgbClr val="FF0000"/>
                </a:solidFill>
              </a:rPr>
              <a:t>102 </a:t>
            </a:r>
            <a:r>
              <a:rPr lang="en-US" sz="1600" b="1" dirty="0">
                <a:solidFill>
                  <a:srgbClr val="FF0000"/>
                </a:solidFill>
              </a:rPr>
              <a:t>- </a:t>
            </a:r>
            <a:r>
              <a:rPr lang="en-US" sz="1600" b="1" dirty="0" smtClean="0">
                <a:solidFill>
                  <a:srgbClr val="FF0000"/>
                </a:solidFill>
              </a:rPr>
              <a:t>108 </a:t>
            </a:r>
            <a:r>
              <a:rPr lang="en-US" sz="1600" b="1" dirty="0" smtClean="0">
                <a:solidFill>
                  <a:srgbClr val="FF0000"/>
                </a:solidFill>
              </a:rPr>
              <a:t>and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113 - 118 </a:t>
            </a:r>
            <a:r>
              <a:rPr lang="en-US" sz="1600" b="1" dirty="0" smtClean="0">
                <a:solidFill>
                  <a:srgbClr val="FF0000"/>
                </a:solidFill>
              </a:rPr>
              <a:t>synthesized at FLNR JINR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83568" y="5085184"/>
            <a:ext cx="1944216" cy="130539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812360" y="705546"/>
            <a:ext cx="1224136" cy="127848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2771800" y="6019809"/>
            <a:ext cx="2700300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467544" y="1484784"/>
            <a:ext cx="3456384" cy="60342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“Stability island of </a:t>
            </a:r>
            <a:r>
              <a:rPr lang="en-US" sz="1600" b="1" dirty="0" err="1" smtClean="0">
                <a:solidFill>
                  <a:srgbClr val="FF0000"/>
                </a:solidFill>
              </a:rPr>
              <a:t>superheavies</a:t>
            </a:r>
            <a:r>
              <a:rPr lang="en-US" sz="1600" b="1" dirty="0" smtClean="0">
                <a:solidFill>
                  <a:srgbClr val="FF0000"/>
                </a:solidFill>
              </a:rPr>
              <a:t>”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is achieved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2987824" y="5805264"/>
            <a:ext cx="2088232" cy="38330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33CC"/>
                </a:solidFill>
              </a:rPr>
              <a:t>U</a:t>
            </a:r>
            <a:r>
              <a:rPr lang="ru-RU" sz="1600" b="1" dirty="0" smtClean="0">
                <a:solidFill>
                  <a:srgbClr val="0033CC"/>
                </a:solidFill>
              </a:rPr>
              <a:t>-400</a:t>
            </a:r>
            <a:r>
              <a:rPr lang="en-US" sz="1600" b="1" dirty="0" smtClean="0">
                <a:solidFill>
                  <a:srgbClr val="0033CC"/>
                </a:solidFill>
              </a:rPr>
              <a:t>m </a:t>
            </a:r>
            <a:r>
              <a:rPr lang="en-US" sz="1600" b="1" dirty="0">
                <a:solidFill>
                  <a:srgbClr val="0033CC"/>
                </a:solidFill>
              </a:rPr>
              <a:t>cyclotron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5710667" y="5805264"/>
            <a:ext cx="3253821" cy="86409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The only RIB facility in Russia, former Soviet republics and Eastern Europe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4560096" y="810722"/>
            <a:ext cx="1872208" cy="39718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U</a:t>
            </a:r>
            <a:r>
              <a:rPr lang="ru-RU" sz="1600" b="1" dirty="0" smtClean="0">
                <a:solidFill>
                  <a:srgbClr val="0033CC"/>
                </a:solidFill>
              </a:rPr>
              <a:t>-400</a:t>
            </a:r>
            <a:r>
              <a:rPr lang="en-US" sz="1600" b="1" dirty="0" smtClean="0">
                <a:solidFill>
                  <a:srgbClr val="0033CC"/>
                </a:solidFill>
              </a:rPr>
              <a:t> cyclotron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47888" y="2205038"/>
            <a:ext cx="6816725" cy="4491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2354263" y="2420938"/>
            <a:ext cx="6489700" cy="4257675"/>
            <a:chOff x="791" y="776"/>
            <a:chExt cx="4845" cy="2954"/>
          </a:xfrm>
        </p:grpSpPr>
        <p:grpSp>
          <p:nvGrpSpPr>
            <p:cNvPr id="21" name="Group 5"/>
            <p:cNvGrpSpPr>
              <a:grpSpLocks/>
            </p:cNvGrpSpPr>
            <p:nvPr/>
          </p:nvGrpSpPr>
          <p:grpSpPr bwMode="auto">
            <a:xfrm>
              <a:off x="791" y="776"/>
              <a:ext cx="4845" cy="2954"/>
              <a:chOff x="791" y="776"/>
              <a:chExt cx="4845" cy="2954"/>
            </a:xfrm>
          </p:grpSpPr>
          <p:pic>
            <p:nvPicPr>
              <p:cNvPr id="30" name="Picture 6" descr="Karte_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8" y="796"/>
                <a:ext cx="3788" cy="252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 Box 7"/>
              <p:cNvSpPr txBox="1">
                <a:spLocks noChangeArrowheads="1"/>
              </p:cNvSpPr>
              <p:nvPr/>
            </p:nvSpPr>
            <p:spPr bwMode="auto">
              <a:xfrm>
                <a:off x="1624" y="1703"/>
                <a:ext cx="1490" cy="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solidFill>
                      <a:srgbClr val="FFFF00"/>
                    </a:solidFill>
                    <a:latin typeface="Tahoma" pitchFamily="34" charset="0"/>
                  </a:rPr>
                  <a:t>sea of instability</a:t>
                </a:r>
              </a:p>
            </p:txBody>
          </p:sp>
          <p:sp>
            <p:nvSpPr>
              <p:cNvPr id="32" name="Text Box 8"/>
              <p:cNvSpPr txBox="1">
                <a:spLocks noChangeArrowheads="1"/>
              </p:cNvSpPr>
              <p:nvPr/>
            </p:nvSpPr>
            <p:spPr bwMode="auto">
              <a:xfrm>
                <a:off x="3594" y="2822"/>
                <a:ext cx="1490" cy="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solidFill>
                      <a:srgbClr val="FFFF00"/>
                    </a:solidFill>
                    <a:latin typeface="Tahoma" pitchFamily="34" charset="0"/>
                  </a:rPr>
                  <a:t>sea of instability</a:t>
                </a:r>
              </a:p>
            </p:txBody>
          </p:sp>
          <p:sp>
            <p:nvSpPr>
              <p:cNvPr id="33" name="Text Box 9"/>
              <p:cNvSpPr txBox="1">
                <a:spLocks noChangeArrowheads="1"/>
              </p:cNvSpPr>
              <p:nvPr/>
            </p:nvSpPr>
            <p:spPr bwMode="auto">
              <a:xfrm>
                <a:off x="3325" y="776"/>
                <a:ext cx="1635" cy="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de-CH" sz="1400" b="1">
                    <a:solidFill>
                      <a:srgbClr val="FFFF00"/>
                    </a:solidFill>
                    <a:latin typeface="Tahoma" pitchFamily="34" charset="0"/>
                  </a:rPr>
                  <a:t>island of Superheavy</a:t>
                </a:r>
                <a:r>
                  <a:rPr lang="de-CH" sz="1400" b="1">
                    <a:solidFill>
                      <a:srgbClr val="CCFF66"/>
                    </a:solidFill>
                    <a:latin typeface="Tahoma" pitchFamily="34" charset="0"/>
                  </a:rPr>
                  <a:t> </a:t>
                </a:r>
                <a:r>
                  <a:rPr lang="de-CH" sz="1400" b="1">
                    <a:solidFill>
                      <a:srgbClr val="FFFF00"/>
                    </a:solidFill>
                    <a:latin typeface="Tahoma" pitchFamily="34" charset="0"/>
                  </a:rPr>
                  <a:t>Elements</a:t>
                </a:r>
              </a:p>
            </p:txBody>
          </p:sp>
          <p:sp>
            <p:nvSpPr>
              <p:cNvPr id="34" name="Text Box 10"/>
              <p:cNvSpPr txBox="1">
                <a:spLocks noChangeArrowheads="1"/>
              </p:cNvSpPr>
              <p:nvPr/>
            </p:nvSpPr>
            <p:spPr bwMode="auto">
              <a:xfrm>
                <a:off x="2870" y="928"/>
                <a:ext cx="1289" cy="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endParaRPr lang="de-DE" sz="1400" b="1">
                  <a:solidFill>
                    <a:srgbClr val="CC6600"/>
                  </a:solidFill>
                  <a:latin typeface="Tahoma" pitchFamily="34" charset="0"/>
                </a:endParaRPr>
              </a:p>
            </p:txBody>
          </p:sp>
          <p:sp>
            <p:nvSpPr>
              <p:cNvPr id="35" name="Text Box 11"/>
              <p:cNvSpPr txBox="1">
                <a:spLocks noChangeArrowheads="1"/>
              </p:cNvSpPr>
              <p:nvPr/>
            </p:nvSpPr>
            <p:spPr bwMode="auto">
              <a:xfrm>
                <a:off x="3579" y="3474"/>
                <a:ext cx="2057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b="1">
                    <a:solidFill>
                      <a:schemeClr val="bg1"/>
                    </a:solidFill>
                    <a:latin typeface="Tahoma" pitchFamily="34" charset="0"/>
                  </a:rPr>
                  <a:t>Number of neutrons</a:t>
                </a:r>
              </a:p>
            </p:txBody>
          </p:sp>
          <p:sp>
            <p:nvSpPr>
              <p:cNvPr id="36" name="Text Box 12"/>
              <p:cNvSpPr txBox="1">
                <a:spLocks noChangeArrowheads="1"/>
              </p:cNvSpPr>
              <p:nvPr/>
            </p:nvSpPr>
            <p:spPr bwMode="auto">
              <a:xfrm rot="-5400000">
                <a:off x="-68" y="1635"/>
                <a:ext cx="1994" cy="2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b="1">
                    <a:solidFill>
                      <a:schemeClr val="bg1"/>
                    </a:solidFill>
                    <a:latin typeface="Tahoma" pitchFamily="34" charset="0"/>
                  </a:rPr>
                  <a:t>Number of protons</a:t>
                </a:r>
              </a:p>
            </p:txBody>
          </p:sp>
          <p:sp>
            <p:nvSpPr>
              <p:cNvPr id="37" name="Text Box 13"/>
              <p:cNvSpPr txBox="1">
                <a:spLocks noChangeArrowheads="1"/>
              </p:cNvSpPr>
              <p:nvPr/>
            </p:nvSpPr>
            <p:spPr bwMode="auto">
              <a:xfrm>
                <a:off x="1130" y="2807"/>
                <a:ext cx="384" cy="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latin typeface="Tahoma" pitchFamily="34" charset="0"/>
                  </a:rPr>
                  <a:t>20</a:t>
                </a:r>
              </a:p>
            </p:txBody>
          </p:sp>
          <p:sp>
            <p:nvSpPr>
              <p:cNvPr id="38" name="Text Box 14"/>
              <p:cNvSpPr txBox="1">
                <a:spLocks noChangeArrowheads="1"/>
              </p:cNvSpPr>
              <p:nvPr/>
            </p:nvSpPr>
            <p:spPr bwMode="auto">
              <a:xfrm>
                <a:off x="1117" y="2088"/>
                <a:ext cx="383" cy="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latin typeface="Tahoma" pitchFamily="34" charset="0"/>
                  </a:rPr>
                  <a:t>50</a:t>
                </a:r>
              </a:p>
            </p:txBody>
          </p:sp>
          <p:sp>
            <p:nvSpPr>
              <p:cNvPr id="39" name="Text Box 15"/>
              <p:cNvSpPr txBox="1">
                <a:spLocks noChangeArrowheads="1"/>
              </p:cNvSpPr>
              <p:nvPr/>
            </p:nvSpPr>
            <p:spPr bwMode="auto">
              <a:xfrm>
                <a:off x="1133" y="1501"/>
                <a:ext cx="384" cy="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latin typeface="Tahoma" pitchFamily="34" charset="0"/>
                  </a:rPr>
                  <a:t>82</a:t>
                </a:r>
              </a:p>
            </p:txBody>
          </p:sp>
          <p:sp>
            <p:nvSpPr>
              <p:cNvPr id="40" name="Text Box 16"/>
              <p:cNvSpPr txBox="1">
                <a:spLocks noChangeArrowheads="1"/>
              </p:cNvSpPr>
              <p:nvPr/>
            </p:nvSpPr>
            <p:spPr bwMode="auto">
              <a:xfrm>
                <a:off x="947" y="870"/>
                <a:ext cx="491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latin typeface="Tahoma" pitchFamily="34" charset="0"/>
                  </a:rPr>
                  <a:t>114</a:t>
                </a:r>
              </a:p>
            </p:txBody>
          </p:sp>
          <p:sp>
            <p:nvSpPr>
              <p:cNvPr id="41" name="Text Box 17"/>
              <p:cNvSpPr txBox="1">
                <a:spLocks noChangeArrowheads="1"/>
              </p:cNvSpPr>
              <p:nvPr/>
            </p:nvSpPr>
            <p:spPr bwMode="auto">
              <a:xfrm>
                <a:off x="1740" y="3324"/>
                <a:ext cx="385" cy="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latin typeface="Tahoma" pitchFamily="34" charset="0"/>
                  </a:rPr>
                  <a:t>20</a:t>
                </a:r>
              </a:p>
            </p:txBody>
          </p:sp>
          <p:sp>
            <p:nvSpPr>
              <p:cNvPr id="42" name="Text Box 18"/>
              <p:cNvSpPr txBox="1">
                <a:spLocks noChangeArrowheads="1"/>
              </p:cNvSpPr>
              <p:nvPr/>
            </p:nvSpPr>
            <p:spPr bwMode="auto">
              <a:xfrm>
                <a:off x="2707" y="3324"/>
                <a:ext cx="384" cy="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latin typeface="Tahoma" pitchFamily="34" charset="0"/>
                  </a:rPr>
                  <a:t>82</a:t>
                </a:r>
              </a:p>
            </p:txBody>
          </p:sp>
          <p:sp>
            <p:nvSpPr>
              <p:cNvPr id="43" name="Text Box 19"/>
              <p:cNvSpPr txBox="1">
                <a:spLocks noChangeArrowheads="1"/>
              </p:cNvSpPr>
              <p:nvPr/>
            </p:nvSpPr>
            <p:spPr bwMode="auto">
              <a:xfrm>
                <a:off x="3747" y="3324"/>
                <a:ext cx="458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latin typeface="Tahoma" pitchFamily="34" charset="0"/>
                  </a:rPr>
                  <a:t>126</a:t>
                </a:r>
              </a:p>
            </p:txBody>
          </p:sp>
          <p:sp>
            <p:nvSpPr>
              <p:cNvPr id="44" name="Text Box 20"/>
              <p:cNvSpPr txBox="1">
                <a:spLocks noChangeArrowheads="1"/>
              </p:cNvSpPr>
              <p:nvPr/>
            </p:nvSpPr>
            <p:spPr bwMode="auto">
              <a:xfrm>
                <a:off x="5001" y="3324"/>
                <a:ext cx="629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latin typeface="Tahoma" pitchFamily="34" charset="0"/>
                  </a:rPr>
                  <a:t>184</a:t>
                </a:r>
              </a:p>
            </p:txBody>
          </p:sp>
          <p:sp>
            <p:nvSpPr>
              <p:cNvPr id="45" name="Text Box 21"/>
              <p:cNvSpPr txBox="1">
                <a:spLocks noChangeArrowheads="1"/>
              </p:cNvSpPr>
              <p:nvPr/>
            </p:nvSpPr>
            <p:spPr bwMode="auto">
              <a:xfrm>
                <a:off x="1873" y="2112"/>
                <a:ext cx="950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400" b="1">
                    <a:latin typeface="Tahoma" pitchFamily="34" charset="0"/>
                  </a:rPr>
                  <a:t>peak of Sn</a:t>
                </a:r>
              </a:p>
            </p:txBody>
          </p:sp>
          <p:sp>
            <p:nvSpPr>
              <p:cNvPr id="46" name="Text Box 22"/>
              <p:cNvSpPr txBox="1">
                <a:spLocks noChangeArrowheads="1"/>
              </p:cNvSpPr>
              <p:nvPr/>
            </p:nvSpPr>
            <p:spPr bwMode="auto">
              <a:xfrm>
                <a:off x="2210" y="2928"/>
                <a:ext cx="1599" cy="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400" b="1">
                    <a:latin typeface="Tahoma" pitchFamily="34" charset="0"/>
                  </a:rPr>
                  <a:t>peak of Ca</a:t>
                </a:r>
              </a:p>
            </p:txBody>
          </p:sp>
          <p:sp>
            <p:nvSpPr>
              <p:cNvPr id="47" name="Text Box 23"/>
              <p:cNvSpPr txBox="1">
                <a:spLocks noChangeArrowheads="1"/>
              </p:cNvSpPr>
              <p:nvPr/>
            </p:nvSpPr>
            <p:spPr bwMode="auto">
              <a:xfrm>
                <a:off x="2899" y="1458"/>
                <a:ext cx="1101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400" b="1">
                    <a:latin typeface="Tahoma" pitchFamily="34" charset="0"/>
                  </a:rPr>
                  <a:t>peak of Pb</a:t>
                </a:r>
              </a:p>
            </p:txBody>
          </p:sp>
          <p:sp>
            <p:nvSpPr>
              <p:cNvPr id="48" name="Text Box 24"/>
              <p:cNvSpPr txBox="1">
                <a:spLocks noChangeArrowheads="1"/>
              </p:cNvSpPr>
              <p:nvPr/>
            </p:nvSpPr>
            <p:spPr bwMode="auto">
              <a:xfrm>
                <a:off x="3486" y="1207"/>
                <a:ext cx="814" cy="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400" b="1">
                    <a:latin typeface="Tahoma" pitchFamily="34" charset="0"/>
                  </a:rPr>
                  <a:t>peak of U</a:t>
                </a:r>
              </a:p>
            </p:txBody>
          </p:sp>
          <p:sp>
            <p:nvSpPr>
              <p:cNvPr id="49" name="Text Box 25"/>
              <p:cNvSpPr txBox="1">
                <a:spLocks noChangeArrowheads="1"/>
              </p:cNvSpPr>
              <p:nvPr/>
            </p:nvSpPr>
            <p:spPr bwMode="auto">
              <a:xfrm>
                <a:off x="4159" y="1574"/>
                <a:ext cx="1156" cy="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200" b="1">
                    <a:solidFill>
                      <a:srgbClr val="FFFF00"/>
                    </a:solidFill>
                    <a:latin typeface="Tahoma" pitchFamily="34" charset="0"/>
                  </a:rPr>
                  <a:t>strait of </a:t>
                </a:r>
                <a:br>
                  <a:rPr lang="de-CH" sz="1200" b="1">
                    <a:solidFill>
                      <a:srgbClr val="FFFF00"/>
                    </a:solidFill>
                    <a:latin typeface="Tahoma" pitchFamily="34" charset="0"/>
                  </a:rPr>
                </a:br>
                <a:r>
                  <a:rPr lang="de-CH" sz="1200" b="1">
                    <a:solidFill>
                      <a:srgbClr val="FFFF00"/>
                    </a:solidFill>
                    <a:latin typeface="Tahoma" pitchFamily="34" charset="0"/>
                  </a:rPr>
                  <a:t>radioactivity</a:t>
                </a:r>
              </a:p>
            </p:txBody>
          </p:sp>
          <p:sp>
            <p:nvSpPr>
              <p:cNvPr id="50" name="Text Box 26"/>
              <p:cNvSpPr txBox="1">
                <a:spLocks noChangeArrowheads="1"/>
              </p:cNvSpPr>
              <p:nvPr/>
            </p:nvSpPr>
            <p:spPr bwMode="auto">
              <a:xfrm>
                <a:off x="4761" y="1129"/>
                <a:ext cx="857" cy="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200" b="1">
                    <a:solidFill>
                      <a:schemeClr val="bg1"/>
                    </a:solidFill>
                    <a:latin typeface="Tahoma" pitchFamily="34" charset="0"/>
                  </a:rPr>
                  <a:t>     </a:t>
                </a:r>
                <a:r>
                  <a:rPr lang="de-CH" sz="1200" b="1">
                    <a:solidFill>
                      <a:srgbClr val="FFFF00"/>
                    </a:solidFill>
                    <a:latin typeface="Tahoma" pitchFamily="34" charset="0"/>
                  </a:rPr>
                  <a:t>strait of </a:t>
                </a:r>
                <a:br>
                  <a:rPr lang="de-CH" sz="1200" b="1">
                    <a:solidFill>
                      <a:srgbClr val="FFFF00"/>
                    </a:solidFill>
                    <a:latin typeface="Tahoma" pitchFamily="34" charset="0"/>
                  </a:rPr>
                </a:br>
                <a:r>
                  <a:rPr lang="de-CH" sz="1200" b="1">
                    <a:solidFill>
                      <a:srgbClr val="FFFF00"/>
                    </a:solidFill>
                    <a:latin typeface="Tahoma" pitchFamily="34" charset="0"/>
                  </a:rPr>
                  <a:t>    instability</a:t>
                </a:r>
              </a:p>
            </p:txBody>
          </p:sp>
        </p:grpSp>
        <p:sp>
          <p:nvSpPr>
            <p:cNvPr id="22" name="Line 27"/>
            <p:cNvSpPr>
              <a:spLocks noChangeShapeType="1"/>
            </p:cNvSpPr>
            <p:nvPr/>
          </p:nvSpPr>
          <p:spPr bwMode="auto">
            <a:xfrm>
              <a:off x="1382" y="990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1378" y="1610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>
              <a:off x="1376" y="2196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30"/>
            <p:cNvSpPr>
              <a:spLocks noChangeShapeType="1"/>
            </p:cNvSpPr>
            <p:nvPr/>
          </p:nvSpPr>
          <p:spPr bwMode="auto">
            <a:xfrm>
              <a:off x="1378" y="2914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31"/>
            <p:cNvSpPr>
              <a:spLocks noChangeShapeType="1"/>
            </p:cNvSpPr>
            <p:nvPr/>
          </p:nvSpPr>
          <p:spPr bwMode="auto">
            <a:xfrm rot="5400000">
              <a:off x="1852" y="3344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32"/>
            <p:cNvSpPr>
              <a:spLocks noChangeShapeType="1"/>
            </p:cNvSpPr>
            <p:nvPr/>
          </p:nvSpPr>
          <p:spPr bwMode="auto">
            <a:xfrm rot="5400000">
              <a:off x="2830" y="3344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33"/>
            <p:cNvSpPr>
              <a:spLocks noChangeShapeType="1"/>
            </p:cNvSpPr>
            <p:nvPr/>
          </p:nvSpPr>
          <p:spPr bwMode="auto">
            <a:xfrm rot="5400000">
              <a:off x="3904" y="3342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Line 34"/>
            <p:cNvSpPr>
              <a:spLocks noChangeShapeType="1"/>
            </p:cNvSpPr>
            <p:nvPr/>
          </p:nvSpPr>
          <p:spPr bwMode="auto">
            <a:xfrm rot="5400000">
              <a:off x="5168" y="3342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1" name="Text Box 35"/>
          <p:cNvSpPr txBox="1">
            <a:spLocks noChangeArrowheads="1"/>
          </p:cNvSpPr>
          <p:nvPr/>
        </p:nvSpPr>
        <p:spPr bwMode="auto">
          <a:xfrm>
            <a:off x="2192338" y="6308725"/>
            <a:ext cx="3213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CH" b="1" i="1">
                <a:solidFill>
                  <a:schemeClr val="bg1"/>
                </a:solidFill>
                <a:latin typeface="Times New Roman" pitchFamily="18" charset="0"/>
              </a:rPr>
              <a:t>G.N. Flerov, A.S. Ilyinov (1982)</a:t>
            </a:r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9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07504" y="94779"/>
            <a:ext cx="7632848" cy="8139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0000CC"/>
                </a:solidFill>
              </a:rPr>
              <a:t>March 30 2018 – The </a:t>
            </a:r>
            <a:r>
              <a:rPr lang="en-US" sz="2400" dirty="0" err="1" smtClean="0">
                <a:solidFill>
                  <a:srgbClr val="0000CC"/>
                </a:solidFill>
              </a:rPr>
              <a:t>Lomonosov</a:t>
            </a:r>
            <a:r>
              <a:rPr lang="en-US" sz="2400" dirty="0" smtClean="0">
                <a:solidFill>
                  <a:srgbClr val="0000CC"/>
                </a:solidFill>
              </a:rPr>
              <a:t> great gold medal is awarded </a:t>
            </a:r>
            <a:r>
              <a:rPr lang="en-US" sz="2400" dirty="0" smtClean="0">
                <a:solidFill>
                  <a:srgbClr val="0000CC"/>
                </a:solidFill>
              </a:rPr>
              <a:t>to Yuri </a:t>
            </a:r>
            <a:r>
              <a:rPr lang="en-US" sz="2400" dirty="0" err="1" smtClean="0">
                <a:solidFill>
                  <a:srgbClr val="0000CC"/>
                </a:solidFill>
              </a:rPr>
              <a:t>Oganessian</a:t>
            </a:r>
            <a:r>
              <a:rPr lang="en-US" sz="2400" dirty="0" smtClean="0">
                <a:solidFill>
                  <a:srgbClr val="0000CC"/>
                </a:solidFill>
              </a:rPr>
              <a:t> and Bjorn Jonson</a:t>
            </a:r>
            <a:r>
              <a:rPr lang="en-US" sz="2400" dirty="0" smtClean="0">
                <a:solidFill>
                  <a:srgbClr val="0000CC"/>
                </a:solidFill>
              </a:rPr>
              <a:t> </a:t>
            </a:r>
            <a:endParaRPr lang="ru-RU" sz="24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12816"/>
            <a:ext cx="4320480" cy="372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91125"/>
            <a:ext cx="501070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Блок-схема: альтернативный процесс 11"/>
          <p:cNvSpPr/>
          <p:nvPr/>
        </p:nvSpPr>
        <p:spPr>
          <a:xfrm>
            <a:off x="4860032" y="5085184"/>
            <a:ext cx="3968824" cy="68407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</a:rPr>
              <a:t>Yu.Ts</a:t>
            </a:r>
            <a:r>
              <a:rPr lang="en-US" sz="1600" b="1" dirty="0" smtClean="0">
                <a:solidFill>
                  <a:srgbClr val="FF0000"/>
                </a:solidFill>
              </a:rPr>
              <a:t>. </a:t>
            </a:r>
            <a:r>
              <a:rPr lang="en-US" sz="1600" b="1" dirty="0" err="1" smtClean="0">
                <a:solidFill>
                  <a:srgbClr val="FF0000"/>
                </a:solidFill>
              </a:rPr>
              <a:t>Oganessian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–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0033CC"/>
                </a:solidFill>
              </a:rPr>
              <a:t>synthesis of </a:t>
            </a:r>
            <a:r>
              <a:rPr lang="en-US" sz="1600" b="1" dirty="0" err="1" smtClean="0">
                <a:solidFill>
                  <a:srgbClr val="0033CC"/>
                </a:solidFill>
              </a:rPr>
              <a:t>superheavy</a:t>
            </a:r>
            <a:r>
              <a:rPr lang="en-US" sz="1600" b="1" dirty="0" smtClean="0">
                <a:solidFill>
                  <a:srgbClr val="0033CC"/>
                </a:solidFill>
              </a:rPr>
              <a:t> elements</a:t>
            </a: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4860032" y="5949280"/>
            <a:ext cx="3968824" cy="68407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B. Jonson – </a:t>
            </a:r>
            <a:r>
              <a:rPr lang="en-US" sz="1600" b="1" dirty="0" smtClean="0">
                <a:solidFill>
                  <a:srgbClr val="0033CC"/>
                </a:solidFill>
              </a:rPr>
              <a:t>contribution of studies of exotic nuclei (ISOL method and nucleon halo)</a:t>
            </a:r>
            <a:endParaRPr lang="en-US" sz="16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3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656" y="1200297"/>
            <a:ext cx="7893824" cy="51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трелка вправо 17"/>
          <p:cNvSpPr/>
          <p:nvPr/>
        </p:nvSpPr>
        <p:spPr>
          <a:xfrm rot="10800000">
            <a:off x="3851920" y="1319394"/>
            <a:ext cx="2761100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79712" y="165381"/>
            <a:ext cx="46085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dirty="0" smtClean="0">
                <a:solidFill>
                  <a:srgbClr val="0000CC"/>
                </a:solidFill>
              </a:rPr>
              <a:t>7-year planning prospects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580112" y="5306935"/>
            <a:ext cx="3285312" cy="136059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Facility based on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upgraded U-400M + ACCULINNA</a:t>
            </a:r>
            <a:r>
              <a:rPr lang="ru-RU" sz="1600" b="1" dirty="0" smtClean="0">
                <a:solidFill>
                  <a:srgbClr val="FF0000"/>
                </a:solidFill>
              </a:rPr>
              <a:t>-2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0033CC"/>
                </a:solidFill>
              </a:rPr>
              <a:t>Stage: first experiments in the fall of 2017 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Investment: </a:t>
            </a:r>
            <a:r>
              <a: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1600" b="1" dirty="0" smtClean="0">
                <a:solidFill>
                  <a:srgbClr val="0033CC"/>
                </a:solidFill>
              </a:rPr>
              <a:t>10 </a:t>
            </a:r>
            <a:r>
              <a:rPr lang="en-US" sz="1600" b="1" dirty="0">
                <a:solidFill>
                  <a:srgbClr val="0033CC"/>
                </a:solidFill>
              </a:rPr>
              <a:t>M€</a:t>
            </a:r>
          </a:p>
        </p:txBody>
      </p:sp>
      <p:pic>
        <p:nvPicPr>
          <p:cNvPr id="8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6294"/>
            <a:ext cx="1440160" cy="11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611560" y="1599071"/>
            <a:ext cx="2391746" cy="144344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“Factory of </a:t>
            </a:r>
            <a:r>
              <a:rPr lang="en-US" sz="1600" b="1" dirty="0" err="1" smtClean="0">
                <a:solidFill>
                  <a:srgbClr val="FF0000"/>
                </a:solidFill>
              </a:rPr>
              <a:t>superheavy</a:t>
            </a:r>
            <a:r>
              <a:rPr lang="en-US" sz="1600" b="1" dirty="0" smtClean="0">
                <a:solidFill>
                  <a:srgbClr val="FF0000"/>
                </a:solidFill>
              </a:rPr>
              <a:t> elements”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Stage: mounting of equipment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Investment: </a:t>
            </a:r>
            <a:r>
              <a: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1600" b="1" dirty="0">
                <a:solidFill>
                  <a:srgbClr val="0033CC"/>
                </a:solidFill>
              </a:rPr>
              <a:t>55 M€</a:t>
            </a:r>
          </a:p>
        </p:txBody>
      </p:sp>
      <p:sp>
        <p:nvSpPr>
          <p:cNvPr id="2" name="Овал 1"/>
          <p:cNvSpPr/>
          <p:nvPr/>
        </p:nvSpPr>
        <p:spPr>
          <a:xfrm>
            <a:off x="683568" y="5085184"/>
            <a:ext cx="1944216" cy="130539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812360" y="705546"/>
            <a:ext cx="1224136" cy="127848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2591780" y="6019809"/>
            <a:ext cx="2700300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3003306" y="5805264"/>
            <a:ext cx="1784718" cy="38330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Near future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4427984" y="1554327"/>
            <a:ext cx="1872208" cy="39718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Near future</a:t>
            </a:r>
            <a:endParaRPr lang="en-US" sz="16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3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4771" y="188640"/>
            <a:ext cx="82089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00CC"/>
                </a:solidFill>
              </a:rPr>
              <a:t>New facilities at FLNR</a:t>
            </a:r>
            <a:endParaRPr lang="ru-RU" sz="28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45979" y="908720"/>
            <a:ext cx="3312368" cy="46177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“Factory of </a:t>
            </a:r>
            <a:r>
              <a:rPr lang="en-US" sz="1600" b="1" dirty="0" err="1" smtClean="0">
                <a:solidFill>
                  <a:srgbClr val="FF0000"/>
                </a:solidFill>
              </a:rPr>
              <a:t>superheavy</a:t>
            </a:r>
            <a:r>
              <a:rPr lang="en-US" sz="1600" b="1" dirty="0" smtClean="0">
                <a:solidFill>
                  <a:srgbClr val="FF0000"/>
                </a:solidFill>
              </a:rPr>
              <a:t> elements”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014252" y="117548"/>
            <a:ext cx="3285312" cy="43021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ACCULINNA</a:t>
            </a:r>
            <a:r>
              <a:rPr lang="ru-RU" sz="1600" b="1" dirty="0" smtClean="0">
                <a:solidFill>
                  <a:srgbClr val="FF0000"/>
                </a:solidFill>
              </a:rPr>
              <a:t>-2</a:t>
            </a:r>
            <a:r>
              <a:rPr lang="en-US" sz="1600" b="1" dirty="0" smtClean="0">
                <a:solidFill>
                  <a:srgbClr val="FF0000"/>
                </a:solidFill>
              </a:rPr>
              <a:t> fragment-separator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231" y="895813"/>
            <a:ext cx="4191353" cy="279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1" y="4126457"/>
            <a:ext cx="3759337" cy="251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1896" y="1034777"/>
            <a:ext cx="2592034" cy="345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819" name="Picture 3" descr="D:\presentations\2018-AYSS\IMG_40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8378"/>
            <a:ext cx="4139208" cy="27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92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How to get r</a:t>
            </a:r>
            <a:r>
              <a:rPr lang="en-GB" sz="4000" dirty="0" smtClean="0">
                <a:solidFill>
                  <a:srgbClr val="0000CC"/>
                </a:solidFill>
              </a:rPr>
              <a:t>adioactive ions: Production and identification</a:t>
            </a:r>
            <a:endParaRPr lang="en-US" sz="4000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27584" y="3501008"/>
            <a:ext cx="7488832" cy="2907704"/>
          </a:xfrm>
          <a:prstGeom prst="rect">
            <a:avLst/>
          </a:prstGeom>
          <a:effectLst>
            <a:outerShdw dist="28398" dir="1593903" algn="ctr" rotWithShape="0">
              <a:schemeClr val="accent1">
                <a:alpha val="50000"/>
              </a:scheme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500" dirty="0" smtClean="0">
                <a:solidFill>
                  <a:srgbClr val="0000CC"/>
                </a:solidFill>
              </a:rPr>
              <a:t>“Old school”</a:t>
            </a:r>
          </a:p>
          <a:p>
            <a:pPr algn="l">
              <a:defRPr/>
            </a:pPr>
            <a:r>
              <a:rPr lang="ru-RU" sz="1800" dirty="0" smtClean="0">
                <a:solidFill>
                  <a:srgbClr val="0000CC"/>
                </a:solidFill>
              </a:rPr>
              <a:t>1. </a:t>
            </a:r>
            <a:r>
              <a:rPr lang="en-US" sz="1800" dirty="0" smtClean="0">
                <a:solidFill>
                  <a:srgbClr val="0000CC"/>
                </a:solidFill>
              </a:rPr>
              <a:t>Reactors</a:t>
            </a:r>
            <a:r>
              <a:rPr lang="ru-RU" sz="1800" dirty="0" smtClean="0">
                <a:solidFill>
                  <a:srgbClr val="0000CC"/>
                </a:solidFill>
              </a:rPr>
              <a:t>. </a:t>
            </a:r>
            <a:r>
              <a:rPr lang="en-US" sz="1800" dirty="0" smtClean="0">
                <a:solidFill>
                  <a:srgbClr val="0000CC"/>
                </a:solidFill>
              </a:rPr>
              <a:t>Capture of neutrons is slow</a:t>
            </a:r>
            <a:r>
              <a:rPr lang="ru-RU" sz="1800" dirty="0" smtClean="0">
                <a:solidFill>
                  <a:srgbClr val="0000CC"/>
                </a:solidFill>
              </a:rPr>
              <a:t>.</a:t>
            </a:r>
            <a:r>
              <a:rPr lang="ru-RU" sz="1800" dirty="0" smtClean="0">
                <a:solidFill>
                  <a:srgbClr val="0000CC"/>
                </a:solidFill>
              </a:rPr>
              <a:t/>
            </a:r>
            <a:br>
              <a:rPr lang="ru-RU" sz="1800" dirty="0" smtClean="0">
                <a:solidFill>
                  <a:srgbClr val="0000CC"/>
                </a:solidFill>
              </a:rPr>
            </a:br>
            <a:r>
              <a:rPr lang="ru-RU" sz="1800" dirty="0" smtClean="0">
                <a:solidFill>
                  <a:srgbClr val="0000CC"/>
                </a:solidFill>
              </a:rPr>
              <a:t>2. </a:t>
            </a:r>
            <a:r>
              <a:rPr lang="en-US" sz="1800" dirty="0" smtClean="0">
                <a:solidFill>
                  <a:srgbClr val="0000CC"/>
                </a:solidFill>
              </a:rPr>
              <a:t>Nuclear Explosions</a:t>
            </a:r>
            <a:r>
              <a:rPr lang="ru-RU" sz="1800" dirty="0" smtClean="0">
                <a:solidFill>
                  <a:srgbClr val="0000CC"/>
                </a:solidFill>
              </a:rPr>
              <a:t>. </a:t>
            </a:r>
            <a:r>
              <a:rPr lang="en-US" sz="1800" dirty="0" smtClean="0">
                <a:solidFill>
                  <a:srgbClr val="0000CC"/>
                </a:solidFill>
              </a:rPr>
              <a:t>Extraction is slow</a:t>
            </a:r>
            <a:r>
              <a:rPr lang="ru-RU" sz="1800" dirty="0" smtClean="0">
                <a:solidFill>
                  <a:srgbClr val="0000CC"/>
                </a:solidFill>
              </a:rPr>
              <a:t>.</a:t>
            </a:r>
            <a:endParaRPr lang="en-US" sz="1800" dirty="0" smtClean="0">
              <a:solidFill>
                <a:srgbClr val="0000CC"/>
              </a:solidFill>
            </a:endParaRPr>
          </a:p>
          <a:p>
            <a:pPr algn="l">
              <a:defRPr/>
            </a:pPr>
            <a:endParaRPr lang="en-US" sz="1800" dirty="0" smtClean="0">
              <a:solidFill>
                <a:srgbClr val="0000CC"/>
              </a:solidFill>
            </a:endParaRPr>
          </a:p>
          <a:p>
            <a:pPr algn="l">
              <a:defRPr/>
            </a:pPr>
            <a:r>
              <a:rPr lang="en-US" sz="2500" dirty="0" smtClean="0">
                <a:solidFill>
                  <a:srgbClr val="0000CC"/>
                </a:solidFill>
              </a:rPr>
              <a:t>Modern trend</a:t>
            </a:r>
            <a:r>
              <a:rPr lang="ru-RU" sz="2500" dirty="0" smtClean="0">
                <a:solidFill>
                  <a:srgbClr val="0000CC"/>
                </a:solidFill>
              </a:rPr>
              <a:t>:  </a:t>
            </a:r>
            <a:r>
              <a:rPr lang="en-US" sz="2500" dirty="0" smtClean="0">
                <a:solidFill>
                  <a:srgbClr val="0000CC"/>
                </a:solidFill>
              </a:rPr>
              <a:t>“factories” of radioactive ions</a:t>
            </a:r>
            <a:r>
              <a:rPr lang="ru-RU" sz="2500" dirty="0" smtClean="0">
                <a:solidFill>
                  <a:srgbClr val="0000CC"/>
                </a:solidFill>
              </a:rPr>
              <a:t>.</a:t>
            </a:r>
            <a:r>
              <a:rPr lang="ru-RU" sz="2500" dirty="0" smtClean="0">
                <a:solidFill>
                  <a:srgbClr val="0000CC"/>
                </a:solidFill>
              </a:rPr>
              <a:t/>
            </a:r>
            <a:br>
              <a:rPr lang="ru-RU" sz="2500" dirty="0" smtClean="0">
                <a:solidFill>
                  <a:srgbClr val="0000CC"/>
                </a:solidFill>
              </a:rPr>
            </a:br>
            <a:r>
              <a:rPr lang="en-US" sz="1800" dirty="0" smtClean="0">
                <a:solidFill>
                  <a:srgbClr val="0000CC"/>
                </a:solidFill>
              </a:rPr>
              <a:t>3</a:t>
            </a:r>
            <a:r>
              <a:rPr lang="ru-RU" sz="1800" dirty="0" smtClean="0">
                <a:solidFill>
                  <a:srgbClr val="0000CC"/>
                </a:solidFill>
              </a:rPr>
              <a:t>. </a:t>
            </a:r>
            <a:r>
              <a:rPr lang="en-US" sz="1800" dirty="0" smtClean="0">
                <a:solidFill>
                  <a:srgbClr val="0000CC"/>
                </a:solidFill>
              </a:rPr>
              <a:t>ISOL</a:t>
            </a:r>
            <a:r>
              <a:rPr lang="ru-RU" sz="1800" dirty="0" smtClean="0">
                <a:solidFill>
                  <a:srgbClr val="0000CC"/>
                </a:solidFill>
              </a:rPr>
              <a:t>.</a:t>
            </a:r>
            <a:br>
              <a:rPr lang="ru-RU" sz="1800" dirty="0" smtClean="0">
                <a:solidFill>
                  <a:srgbClr val="0000CC"/>
                </a:solidFill>
              </a:rPr>
            </a:br>
            <a:r>
              <a:rPr lang="en-US" sz="1800" dirty="0" smtClean="0">
                <a:solidFill>
                  <a:srgbClr val="0000CC"/>
                </a:solidFill>
              </a:rPr>
              <a:t>4</a:t>
            </a:r>
            <a:r>
              <a:rPr lang="ru-RU" sz="1800" dirty="0" smtClean="0">
                <a:solidFill>
                  <a:srgbClr val="0000CC"/>
                </a:solidFill>
              </a:rPr>
              <a:t>. </a:t>
            </a:r>
            <a:r>
              <a:rPr lang="en-US" sz="1800" dirty="0" smtClean="0">
                <a:solidFill>
                  <a:srgbClr val="0000CC"/>
                </a:solidFill>
              </a:rPr>
              <a:t>In-flight</a:t>
            </a:r>
            <a:r>
              <a:rPr lang="ru-RU" sz="1800" dirty="0" smtClean="0">
                <a:solidFill>
                  <a:srgbClr val="0000CC"/>
                </a:solidFill>
              </a:rPr>
              <a:t>.</a:t>
            </a:r>
            <a:br>
              <a:rPr lang="ru-RU" sz="1800" dirty="0" smtClean="0">
                <a:solidFill>
                  <a:srgbClr val="0000CC"/>
                </a:solidFill>
              </a:rPr>
            </a:br>
            <a:r>
              <a:rPr lang="ru-RU" sz="1800" dirty="0" smtClean="0">
                <a:solidFill>
                  <a:srgbClr val="0000CC"/>
                </a:solidFill>
              </a:rPr>
              <a:t/>
            </a:r>
            <a:br>
              <a:rPr lang="ru-RU" sz="1800" dirty="0" smtClean="0">
                <a:solidFill>
                  <a:srgbClr val="0000CC"/>
                </a:solidFill>
              </a:rPr>
            </a:br>
            <a:endParaRPr lang="ru-RU" sz="1800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6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68673" y="116632"/>
            <a:ext cx="7643192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000CC"/>
                </a:solidFill>
              </a:rPr>
              <a:t>Some relevant reaction mechanisms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575556" y="1124744"/>
            <a:ext cx="504056" cy="50405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Прямая со стрелкой 3"/>
          <p:cNvCxnSpPr>
            <a:stCxn id="2" idx="6"/>
          </p:cNvCxnSpPr>
          <p:nvPr/>
        </p:nvCxnSpPr>
        <p:spPr>
          <a:xfrm>
            <a:off x="1079612" y="1376772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2663788" y="1466087"/>
            <a:ext cx="144016" cy="14401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1863316" y="1538095"/>
            <a:ext cx="8004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3491880" y="1070043"/>
            <a:ext cx="648072" cy="63076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Овал 11"/>
          <p:cNvSpPr/>
          <p:nvPr/>
        </p:nvSpPr>
        <p:spPr>
          <a:xfrm>
            <a:off x="5724128" y="1192068"/>
            <a:ext cx="504056" cy="45814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Овал 12"/>
          <p:cNvSpPr/>
          <p:nvPr/>
        </p:nvSpPr>
        <p:spPr>
          <a:xfrm>
            <a:off x="6341876" y="1030804"/>
            <a:ext cx="144016" cy="14401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5220072" y="1506200"/>
            <a:ext cx="216024" cy="19460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5536206" y="1732431"/>
            <a:ext cx="216024" cy="19460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Овал 15"/>
          <p:cNvSpPr/>
          <p:nvPr/>
        </p:nvSpPr>
        <p:spPr>
          <a:xfrm>
            <a:off x="6660232" y="1713696"/>
            <a:ext cx="216024" cy="19460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Овал 16"/>
          <p:cNvSpPr/>
          <p:nvPr/>
        </p:nvSpPr>
        <p:spPr>
          <a:xfrm>
            <a:off x="5564308" y="980727"/>
            <a:ext cx="159820" cy="18106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5004048" y="1651864"/>
            <a:ext cx="216024" cy="805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5564308" y="1930100"/>
            <a:ext cx="57788" cy="2027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5536206" y="836712"/>
            <a:ext cx="85890" cy="1441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885665" y="1868020"/>
            <a:ext cx="206615" cy="805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6480212" y="908763"/>
            <a:ext cx="180020" cy="129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8004" y="775890"/>
            <a:ext cx="111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Spallation</a:t>
            </a:r>
            <a:endParaRPr lang="en-US" dirty="0"/>
          </a:p>
        </p:txBody>
      </p:sp>
      <p:sp>
        <p:nvSpPr>
          <p:cNvPr id="31" name="Овал 30"/>
          <p:cNvSpPr/>
          <p:nvPr/>
        </p:nvSpPr>
        <p:spPr>
          <a:xfrm>
            <a:off x="745547" y="2714673"/>
            <a:ext cx="504056" cy="50405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Прямая со стрелкой 31"/>
          <p:cNvCxnSpPr>
            <a:stCxn id="31" idx="6"/>
          </p:cNvCxnSpPr>
          <p:nvPr/>
        </p:nvCxnSpPr>
        <p:spPr>
          <a:xfrm>
            <a:off x="1249603" y="2966701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2669253" y="3188614"/>
            <a:ext cx="329051" cy="307352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1863316" y="3354084"/>
            <a:ext cx="8004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Овал 34"/>
          <p:cNvSpPr/>
          <p:nvPr/>
        </p:nvSpPr>
        <p:spPr>
          <a:xfrm>
            <a:off x="4932040" y="2736803"/>
            <a:ext cx="494027" cy="45979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Овал 36"/>
          <p:cNvSpPr/>
          <p:nvPr/>
        </p:nvSpPr>
        <p:spPr>
          <a:xfrm>
            <a:off x="4644008" y="2829319"/>
            <a:ext cx="144016" cy="14401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Прямая со стрелкой 41"/>
          <p:cNvCxnSpPr/>
          <p:nvPr/>
        </p:nvCxnSpPr>
        <p:spPr>
          <a:xfrm flipH="1" flipV="1">
            <a:off x="4082609" y="2700089"/>
            <a:ext cx="564762" cy="1583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56148" y="2276872"/>
            <a:ext cx="1059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Knockout</a:t>
            </a:r>
            <a:endParaRPr lang="en-US" dirty="0"/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5426067" y="2966701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Овал 47"/>
          <p:cNvSpPr/>
          <p:nvPr/>
        </p:nvSpPr>
        <p:spPr>
          <a:xfrm>
            <a:off x="4458973" y="3117351"/>
            <a:ext cx="329051" cy="30735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Прямая со стрелкой 48"/>
          <p:cNvCxnSpPr/>
          <p:nvPr/>
        </p:nvCxnSpPr>
        <p:spPr>
          <a:xfrm flipH="1">
            <a:off x="3658501" y="3327086"/>
            <a:ext cx="800472" cy="242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38717" y="278203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99FF"/>
                </a:solidFill>
              </a:rPr>
              <a:t>A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932040" y="278066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99FF"/>
                </a:solidFill>
              </a:rPr>
              <a:t>A-1</a:t>
            </a:r>
            <a:endParaRPr lang="en-US" dirty="0">
              <a:solidFill>
                <a:srgbClr val="FF99FF"/>
              </a:solidFill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603176" y="3188614"/>
            <a:ext cx="25202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563282" y="119667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99FF"/>
                </a:solidFill>
              </a:rPr>
              <a:t>hot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446894" y="4293096"/>
            <a:ext cx="504056" cy="50405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Прямая со стрелкой 58"/>
          <p:cNvCxnSpPr>
            <a:stCxn id="58" idx="6"/>
          </p:cNvCxnSpPr>
          <p:nvPr/>
        </p:nvCxnSpPr>
        <p:spPr>
          <a:xfrm>
            <a:off x="950950" y="454512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Овал 59"/>
          <p:cNvSpPr/>
          <p:nvPr/>
        </p:nvSpPr>
        <p:spPr>
          <a:xfrm>
            <a:off x="2370600" y="4717979"/>
            <a:ext cx="376202" cy="38146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Прямая со стрелкой 60"/>
          <p:cNvCxnSpPr/>
          <p:nvPr/>
        </p:nvCxnSpPr>
        <p:spPr>
          <a:xfrm flipH="1">
            <a:off x="1564663" y="4883449"/>
            <a:ext cx="8004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Овал 61"/>
          <p:cNvSpPr/>
          <p:nvPr/>
        </p:nvSpPr>
        <p:spPr>
          <a:xfrm>
            <a:off x="4870815" y="4302786"/>
            <a:ext cx="494027" cy="45979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Прямая со стрелкой 63"/>
          <p:cNvCxnSpPr/>
          <p:nvPr/>
        </p:nvCxnSpPr>
        <p:spPr>
          <a:xfrm flipH="1" flipV="1">
            <a:off x="4428738" y="4284195"/>
            <a:ext cx="113027" cy="2121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07504" y="3806237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Fragmentation</a:t>
            </a:r>
            <a:endParaRPr lang="en-US" dirty="0"/>
          </a:p>
        </p:txBody>
      </p:sp>
      <p:cxnSp>
        <p:nvCxnSpPr>
          <p:cNvPr id="66" name="Прямая со стрелкой 65"/>
          <p:cNvCxnSpPr/>
          <p:nvPr/>
        </p:nvCxnSpPr>
        <p:spPr>
          <a:xfrm flipV="1">
            <a:off x="5364842" y="4467310"/>
            <a:ext cx="751736" cy="653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Овал 66"/>
          <p:cNvSpPr/>
          <p:nvPr/>
        </p:nvSpPr>
        <p:spPr>
          <a:xfrm>
            <a:off x="3924682" y="4683334"/>
            <a:ext cx="386682" cy="36004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Прямая со стрелкой 67"/>
          <p:cNvCxnSpPr/>
          <p:nvPr/>
        </p:nvCxnSpPr>
        <p:spPr>
          <a:xfrm flipH="1">
            <a:off x="3132594" y="4893069"/>
            <a:ext cx="765447" cy="261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304523" y="4717979"/>
            <a:ext cx="25202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3948073" y="4683334"/>
            <a:ext cx="1457121" cy="101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Овал 62"/>
          <p:cNvSpPr/>
          <p:nvPr/>
        </p:nvSpPr>
        <p:spPr>
          <a:xfrm>
            <a:off x="4484134" y="4467310"/>
            <a:ext cx="144016" cy="14401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Овал 78"/>
          <p:cNvSpPr/>
          <p:nvPr/>
        </p:nvSpPr>
        <p:spPr>
          <a:xfrm>
            <a:off x="4690128" y="4827350"/>
            <a:ext cx="144016" cy="14401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Овал 79"/>
          <p:cNvSpPr/>
          <p:nvPr/>
        </p:nvSpPr>
        <p:spPr>
          <a:xfrm>
            <a:off x="4636534" y="4280656"/>
            <a:ext cx="144016" cy="14401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Овал 80"/>
          <p:cNvSpPr/>
          <p:nvPr/>
        </p:nvSpPr>
        <p:spPr>
          <a:xfrm>
            <a:off x="4515123" y="4936373"/>
            <a:ext cx="144016" cy="14401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Прямая со стрелкой 82"/>
          <p:cNvCxnSpPr/>
          <p:nvPr/>
        </p:nvCxnSpPr>
        <p:spPr>
          <a:xfrm flipH="1" flipV="1">
            <a:off x="4708542" y="4088384"/>
            <a:ext cx="1" cy="2121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 flipH="1">
            <a:off x="4595515" y="5072982"/>
            <a:ext cx="1" cy="1953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>
            <a:off x="4780029" y="4949156"/>
            <a:ext cx="80757" cy="221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9" name="Овал 88"/>
          <p:cNvSpPr/>
          <p:nvPr/>
        </p:nvSpPr>
        <p:spPr>
          <a:xfrm>
            <a:off x="8262036" y="4198681"/>
            <a:ext cx="216024" cy="19460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Овал 89"/>
          <p:cNvSpPr/>
          <p:nvPr/>
        </p:nvSpPr>
        <p:spPr>
          <a:xfrm>
            <a:off x="7957130" y="4166984"/>
            <a:ext cx="216024" cy="19460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Овал 90"/>
          <p:cNvSpPr/>
          <p:nvPr/>
        </p:nvSpPr>
        <p:spPr>
          <a:xfrm>
            <a:off x="7160597" y="4416718"/>
            <a:ext cx="216024" cy="19460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Овал 91"/>
          <p:cNvSpPr/>
          <p:nvPr/>
        </p:nvSpPr>
        <p:spPr>
          <a:xfrm>
            <a:off x="7417070" y="4636946"/>
            <a:ext cx="216024" cy="19460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Овал 92"/>
          <p:cNvSpPr/>
          <p:nvPr/>
        </p:nvSpPr>
        <p:spPr>
          <a:xfrm>
            <a:off x="8559182" y="4327368"/>
            <a:ext cx="216024" cy="19460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Овал 93"/>
          <p:cNvSpPr/>
          <p:nvPr/>
        </p:nvSpPr>
        <p:spPr>
          <a:xfrm>
            <a:off x="8325554" y="4539642"/>
            <a:ext cx="216024" cy="19460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Овал 94"/>
          <p:cNvSpPr/>
          <p:nvPr/>
        </p:nvSpPr>
        <p:spPr>
          <a:xfrm>
            <a:off x="7232605" y="4903407"/>
            <a:ext cx="144016" cy="14401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Овал 95"/>
          <p:cNvSpPr/>
          <p:nvPr/>
        </p:nvSpPr>
        <p:spPr>
          <a:xfrm>
            <a:off x="4842528" y="4979750"/>
            <a:ext cx="144016" cy="14401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Овал 96"/>
          <p:cNvSpPr/>
          <p:nvPr/>
        </p:nvSpPr>
        <p:spPr>
          <a:xfrm>
            <a:off x="8289550" y="3883505"/>
            <a:ext cx="144016" cy="14401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Овал 97"/>
          <p:cNvSpPr/>
          <p:nvPr/>
        </p:nvSpPr>
        <p:spPr>
          <a:xfrm>
            <a:off x="6955468" y="4784712"/>
            <a:ext cx="144016" cy="14401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Овал 98"/>
          <p:cNvSpPr/>
          <p:nvPr/>
        </p:nvSpPr>
        <p:spPr>
          <a:xfrm>
            <a:off x="7192467" y="4682589"/>
            <a:ext cx="144016" cy="14401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Овал 99"/>
          <p:cNvSpPr/>
          <p:nvPr/>
        </p:nvSpPr>
        <p:spPr>
          <a:xfrm>
            <a:off x="8029138" y="4468758"/>
            <a:ext cx="144016" cy="14401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Прямая со стрелкой 100"/>
          <p:cNvCxnSpPr/>
          <p:nvPr/>
        </p:nvCxnSpPr>
        <p:spPr>
          <a:xfrm flipH="1" flipV="1">
            <a:off x="6678115" y="4352664"/>
            <a:ext cx="487801" cy="1399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Прямая со стрелкой 102"/>
          <p:cNvCxnSpPr/>
          <p:nvPr/>
        </p:nvCxnSpPr>
        <p:spPr>
          <a:xfrm flipH="1">
            <a:off x="6270922" y="4899358"/>
            <a:ext cx="671068" cy="181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/>
          <p:nvPr/>
        </p:nvCxnSpPr>
        <p:spPr>
          <a:xfrm flipH="1">
            <a:off x="6877010" y="5020216"/>
            <a:ext cx="384159" cy="311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/>
          <p:nvPr/>
        </p:nvCxnSpPr>
        <p:spPr>
          <a:xfrm flipH="1" flipV="1">
            <a:off x="6678115" y="4680254"/>
            <a:ext cx="540933" cy="679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Прямая со стрелкой 107"/>
          <p:cNvCxnSpPr/>
          <p:nvPr/>
        </p:nvCxnSpPr>
        <p:spPr>
          <a:xfrm flipH="1">
            <a:off x="7384207" y="4822002"/>
            <a:ext cx="112223" cy="3727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Прямая со стрелкой 110"/>
          <p:cNvCxnSpPr/>
          <p:nvPr/>
        </p:nvCxnSpPr>
        <p:spPr>
          <a:xfrm flipV="1">
            <a:off x="8418179" y="3717032"/>
            <a:ext cx="258734" cy="1896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Прямая со стрелкой 114"/>
          <p:cNvCxnSpPr/>
          <p:nvPr/>
        </p:nvCxnSpPr>
        <p:spPr>
          <a:xfrm flipV="1">
            <a:off x="8478060" y="4055638"/>
            <a:ext cx="355401" cy="1896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7" name="Прямая со стрелкой 116"/>
          <p:cNvCxnSpPr/>
          <p:nvPr/>
        </p:nvCxnSpPr>
        <p:spPr>
          <a:xfrm>
            <a:off x="8546219" y="4657000"/>
            <a:ext cx="355401" cy="770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9" name="Прямая со стрелкой 118"/>
          <p:cNvCxnSpPr/>
          <p:nvPr/>
        </p:nvCxnSpPr>
        <p:spPr>
          <a:xfrm>
            <a:off x="8810561" y="4424672"/>
            <a:ext cx="262185" cy="42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1" name="Прямая со стрелкой 120"/>
          <p:cNvCxnSpPr/>
          <p:nvPr/>
        </p:nvCxnSpPr>
        <p:spPr>
          <a:xfrm>
            <a:off x="8147853" y="4591237"/>
            <a:ext cx="355401" cy="3279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/>
          <p:nvPr/>
        </p:nvCxnSpPr>
        <p:spPr>
          <a:xfrm flipV="1">
            <a:off x="8102148" y="3830206"/>
            <a:ext cx="187402" cy="3386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6" name="Овал 125"/>
          <p:cNvSpPr/>
          <p:nvPr/>
        </p:nvSpPr>
        <p:spPr>
          <a:xfrm>
            <a:off x="618835" y="5630026"/>
            <a:ext cx="504056" cy="50405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7" name="Прямая со стрелкой 126"/>
          <p:cNvCxnSpPr>
            <a:stCxn id="126" idx="6"/>
          </p:cNvCxnSpPr>
          <p:nvPr/>
        </p:nvCxnSpPr>
        <p:spPr>
          <a:xfrm>
            <a:off x="1122891" y="588205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8" name="Овал 127"/>
          <p:cNvSpPr/>
          <p:nvPr/>
        </p:nvSpPr>
        <p:spPr>
          <a:xfrm>
            <a:off x="2523351" y="6341706"/>
            <a:ext cx="376202" cy="38146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Прямая со стрелкой 128"/>
          <p:cNvCxnSpPr/>
          <p:nvPr/>
        </p:nvCxnSpPr>
        <p:spPr>
          <a:xfrm flipH="1">
            <a:off x="1725405" y="6525344"/>
            <a:ext cx="8004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268246" y="5273528"/>
            <a:ext cx="13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Dissociation</a:t>
            </a:r>
            <a:endParaRPr lang="en-US" dirty="0"/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>
            <a:off x="482898" y="6134082"/>
            <a:ext cx="25202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>
            <a:off x="482898" y="6350740"/>
            <a:ext cx="25202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4" name="Прямая со стрелкой 133"/>
          <p:cNvCxnSpPr/>
          <p:nvPr/>
        </p:nvCxnSpPr>
        <p:spPr>
          <a:xfrm flipV="1">
            <a:off x="7323301" y="5537693"/>
            <a:ext cx="719078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5" name="Овал 134"/>
          <p:cNvSpPr/>
          <p:nvPr/>
        </p:nvSpPr>
        <p:spPr>
          <a:xfrm>
            <a:off x="4649866" y="6319270"/>
            <a:ext cx="376202" cy="38146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Прямая со стрелкой 135"/>
          <p:cNvCxnSpPr/>
          <p:nvPr/>
        </p:nvCxnSpPr>
        <p:spPr>
          <a:xfrm flipH="1">
            <a:off x="3851920" y="6502908"/>
            <a:ext cx="8004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/>
          <p:nvPr/>
        </p:nvCxnSpPr>
        <p:spPr>
          <a:xfrm>
            <a:off x="4572605" y="6111646"/>
            <a:ext cx="25202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/>
          <p:nvPr/>
        </p:nvCxnSpPr>
        <p:spPr>
          <a:xfrm>
            <a:off x="4572605" y="6328304"/>
            <a:ext cx="25202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9" name="Овал 138"/>
          <p:cNvSpPr/>
          <p:nvPr/>
        </p:nvSpPr>
        <p:spPr>
          <a:xfrm>
            <a:off x="6877011" y="5550527"/>
            <a:ext cx="439092" cy="42650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Овал 140"/>
          <p:cNvSpPr/>
          <p:nvPr/>
        </p:nvSpPr>
        <p:spPr>
          <a:xfrm>
            <a:off x="6946816" y="6134082"/>
            <a:ext cx="386682" cy="36004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Прямая со стрелкой 141"/>
          <p:cNvCxnSpPr/>
          <p:nvPr/>
        </p:nvCxnSpPr>
        <p:spPr>
          <a:xfrm>
            <a:off x="7349513" y="6365950"/>
            <a:ext cx="798340" cy="91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" name="Rectangle 10"/>
          <p:cNvSpPr>
            <a:spLocks noChangeArrowheads="1"/>
          </p:cNvSpPr>
          <p:nvPr/>
        </p:nvSpPr>
        <p:spPr bwMode="auto">
          <a:xfrm>
            <a:off x="7304613" y="918338"/>
            <a:ext cx="16426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Typical cross section: 1b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4" name="Rectangle 10"/>
          <p:cNvSpPr>
            <a:spLocks noChangeArrowheads="1"/>
          </p:cNvSpPr>
          <p:nvPr/>
        </p:nvSpPr>
        <p:spPr bwMode="auto">
          <a:xfrm>
            <a:off x="7268609" y="2372689"/>
            <a:ext cx="17181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Typical cross section: 10 </a:t>
            </a:r>
            <a:r>
              <a:rPr lang="en-US" sz="2000" dirty="0" err="1" smtClean="0">
                <a:solidFill>
                  <a:srgbClr val="FF0000"/>
                </a:solidFill>
                <a:latin typeface="+mj-lt"/>
              </a:rPr>
              <a:t>mb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236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35"/>
          <p:cNvSpPr txBox="1">
            <a:spLocks noChangeArrowheads="1"/>
          </p:cNvSpPr>
          <p:nvPr/>
        </p:nvSpPr>
        <p:spPr bwMode="auto">
          <a:xfrm>
            <a:off x="539552" y="5579392"/>
            <a:ext cx="3213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G.N.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Flerov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, A.S.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Ilyinov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 (1982)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95536" y="188640"/>
            <a:ext cx="7272808" cy="669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Why to increase energy</a:t>
            </a:r>
            <a:r>
              <a:rPr lang="ru-RU" sz="3200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sz="3200" dirty="0" smtClean="0">
                <a:solidFill>
                  <a:srgbClr val="0000CC"/>
                </a:solidFill>
                <a:latin typeface="Calibri" pitchFamily="34" charset="0"/>
              </a:rPr>
              <a:t>or use neutrons</a:t>
            </a:r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3310" y="1772816"/>
            <a:ext cx="2664296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05710" y="1925216"/>
            <a:ext cx="2664296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8110" y="2077616"/>
            <a:ext cx="2664296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10510" y="2230016"/>
            <a:ext cx="2664296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62910" y="2382416"/>
            <a:ext cx="2664296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15310" y="2534816"/>
            <a:ext cx="2664296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2533204" y="3713877"/>
            <a:ext cx="211467" cy="196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139952" y="359443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  <a:r>
              <a:rPr lang="en-US" dirty="0" err="1" smtClean="0"/>
              <a:t>fm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190258" y="5407844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  <a:r>
              <a:rPr lang="en-US" dirty="0" err="1" smtClean="0"/>
              <a:t>fm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62523" y="1583685"/>
            <a:ext cx="1354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10</a:t>
            </a:r>
            <a:r>
              <a:rPr lang="en-US" dirty="0" smtClean="0"/>
              <a:t> layers </a:t>
            </a:r>
            <a:br>
              <a:rPr lang="en-US" dirty="0" smtClean="0"/>
            </a:br>
            <a:r>
              <a:rPr lang="en-US" dirty="0" smtClean="0"/>
              <a:t>        ~ 1m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946601" y="2710134"/>
            <a:ext cx="1334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i="1" dirty="0" smtClean="0"/>
              <a:t>  r</a:t>
            </a:r>
            <a:r>
              <a:rPr lang="en-US" dirty="0" smtClean="0"/>
              <a:t> ~ 0.8 </a:t>
            </a:r>
            <a:r>
              <a:rPr lang="en-US" dirty="0" err="1" smtClean="0"/>
              <a:t>fm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</a:t>
            </a:r>
            <a:r>
              <a:rPr lang="en-US" i="1" dirty="0" smtClean="0"/>
              <a:t>  </a:t>
            </a:r>
            <a:r>
              <a:rPr lang="en-US" i="1" dirty="0"/>
              <a:t>r</a:t>
            </a:r>
            <a:r>
              <a:rPr lang="en-US" dirty="0"/>
              <a:t> ~ </a:t>
            </a:r>
            <a:r>
              <a:rPr lang="en-US" dirty="0" smtClean="0"/>
              <a:t>3 </a:t>
            </a:r>
            <a:r>
              <a:rPr lang="en-US" dirty="0" err="1"/>
              <a:t>fm</a:t>
            </a:r>
            <a:endParaRPr lang="ru-RU" dirty="0"/>
          </a:p>
          <a:p>
            <a:r>
              <a:rPr lang="en-US" dirty="0" smtClean="0"/>
              <a:t>U</a:t>
            </a:r>
            <a:r>
              <a:rPr lang="en-US" i="1" dirty="0" smtClean="0"/>
              <a:t>  </a:t>
            </a:r>
            <a:r>
              <a:rPr lang="en-US" i="1" dirty="0"/>
              <a:t>r</a:t>
            </a:r>
            <a:r>
              <a:rPr lang="en-US" dirty="0"/>
              <a:t> ~ </a:t>
            </a:r>
            <a:r>
              <a:rPr lang="en-US" dirty="0" smtClean="0"/>
              <a:t>7.5 </a:t>
            </a:r>
            <a:r>
              <a:rPr lang="en-US" dirty="0" err="1"/>
              <a:t>fm</a:t>
            </a:r>
            <a:endParaRPr lang="ru-RU" dirty="0"/>
          </a:p>
          <a:p>
            <a:endParaRPr lang="ru-RU" dirty="0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435611" y="3140969"/>
            <a:ext cx="3389581" cy="122413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Complicated to utilize much of the primary beam for nuclear reactions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5460839" y="4685052"/>
            <a:ext cx="3389581" cy="68816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Beam energy loss by ion</a:t>
            </a:r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zation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5455424" y="5682662"/>
            <a:ext cx="3389581" cy="91469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Trend to energy increase at modern RIB facilities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5435610" y="1099592"/>
            <a:ext cx="3389581" cy="175334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How to make something exotic? Take something heavy (e.g. uranium), accelerate, crash it on the target nucleus, select exotic fragments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7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8346" y="44624"/>
            <a:ext cx="7742634" cy="792088"/>
          </a:xfrm>
          <a:effectLst>
            <a:outerShdw dist="28398" dir="1593903" algn="ctr" rotWithShape="0">
              <a:schemeClr val="accent1">
                <a:alpha val="50000"/>
              </a:schemeClr>
            </a:outerShd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RIB production: ISOL (Isotope Separation On-Line) 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67544" y="913530"/>
            <a:ext cx="4287630" cy="49924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Possible ISOL layout  (SPIRAL2)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31840" y="1988399"/>
            <a:ext cx="14401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верх 2"/>
          <p:cNvSpPr/>
          <p:nvPr/>
        </p:nvSpPr>
        <p:spPr>
          <a:xfrm rot="5400000">
            <a:off x="2247956" y="2135277"/>
            <a:ext cx="327607" cy="129614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555428" y="2889077"/>
            <a:ext cx="15858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Deuteron beam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960348" y="1546392"/>
            <a:ext cx="2487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Neutron converter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Стрелка вверх 18"/>
          <p:cNvSpPr/>
          <p:nvPr/>
        </p:nvSpPr>
        <p:spPr>
          <a:xfrm rot="5400000">
            <a:off x="4105760" y="1974081"/>
            <a:ext cx="215804" cy="1585878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 rot="5400000">
            <a:off x="7009238" y="3836912"/>
            <a:ext cx="144016" cy="131821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292080" y="1988399"/>
            <a:ext cx="45719" cy="1584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462385" y="1988399"/>
            <a:ext cx="45719" cy="1584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822425" y="1988399"/>
            <a:ext cx="45719" cy="1584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652120" y="1988399"/>
            <a:ext cx="45719" cy="1584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012160" y="1988399"/>
            <a:ext cx="45719" cy="1584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192557" y="1988399"/>
            <a:ext cx="45719" cy="1584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3601316" y="2874922"/>
            <a:ext cx="10818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neutron beam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076056" y="1723014"/>
            <a:ext cx="0" cy="24482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44208" y="1700367"/>
            <a:ext cx="0" cy="24482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7805045" y="4111297"/>
            <a:ext cx="13330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RIB extraction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Развернутая стрелка 6"/>
          <p:cNvSpPr/>
          <p:nvPr/>
        </p:nvSpPr>
        <p:spPr>
          <a:xfrm flipH="1">
            <a:off x="5580112" y="1218958"/>
            <a:ext cx="1684333" cy="648512"/>
          </a:xfrm>
          <a:prstGeom prst="utur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6660232" y="1867030"/>
            <a:ext cx="1333012" cy="75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Noble gas</a:t>
            </a:r>
          </a:p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flow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Стрелка вниз 32"/>
          <p:cNvSpPr/>
          <p:nvPr/>
        </p:nvSpPr>
        <p:spPr>
          <a:xfrm>
            <a:off x="5580112" y="3803293"/>
            <a:ext cx="360040" cy="53872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5035183" y="4819358"/>
            <a:ext cx="0" cy="6974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6444208" y="4819357"/>
            <a:ext cx="0" cy="6974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1879124" y="4183305"/>
            <a:ext cx="17633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Selective laser ionization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0" name="Прямая со стрелкой 49"/>
          <p:cNvCxnSpPr/>
          <p:nvPr/>
        </p:nvCxnSpPr>
        <p:spPr>
          <a:xfrm flipV="1">
            <a:off x="3779912" y="4496018"/>
            <a:ext cx="1440160" cy="22180"/>
          </a:xfrm>
          <a:prstGeom prst="straightConnector1">
            <a:avLst/>
          </a:prstGeom>
          <a:ln w="57150">
            <a:solidFill>
              <a:srgbClr val="B60A9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Развернутая стрелка 53"/>
          <p:cNvSpPr/>
          <p:nvPr/>
        </p:nvSpPr>
        <p:spPr>
          <a:xfrm rot="10800000" flipH="1">
            <a:off x="5802737" y="5516791"/>
            <a:ext cx="1684333" cy="648512"/>
          </a:xfrm>
          <a:prstGeom prst="utur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5" name="Блок-схема: альтернативный процесс 54"/>
          <p:cNvSpPr/>
          <p:nvPr/>
        </p:nvSpPr>
        <p:spPr>
          <a:xfrm>
            <a:off x="390331" y="5237814"/>
            <a:ext cx="3389581" cy="122413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Problems: 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Extraction selectivity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Extraction time    (&gt; 10 </a:t>
            </a:r>
            <a:r>
              <a:rPr lang="en-US" b="1" dirty="0" err="1" smtClean="0">
                <a:solidFill>
                  <a:srgbClr val="FF0000"/>
                </a:solidFill>
              </a:rPr>
              <a:t>ms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7486920" y="2625066"/>
            <a:ext cx="13330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Uranium</a:t>
            </a:r>
          </a:p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foils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3" name="Прямая со стрелкой 52"/>
          <p:cNvCxnSpPr>
            <a:endCxn id="31" idx="3"/>
          </p:cNvCxnSpPr>
          <p:nvPr/>
        </p:nvCxnSpPr>
        <p:spPr>
          <a:xfrm flipH="1" flipV="1">
            <a:off x="6238276" y="2780487"/>
            <a:ext cx="1253045" cy="2119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06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18856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000CC"/>
                </a:solidFill>
              </a:rPr>
              <a:t>FRS: The </a:t>
            </a:r>
            <a:r>
              <a:rPr lang="en-GB" sz="3200" b="1" dirty="0" smtClean="0">
                <a:solidFill>
                  <a:srgbClr val="0000CC"/>
                </a:solidFill>
              </a:rPr>
              <a:t>Fr</a:t>
            </a:r>
            <a:r>
              <a:rPr lang="en-GB" sz="3200" dirty="0" smtClean="0">
                <a:solidFill>
                  <a:srgbClr val="0000CC"/>
                </a:solidFill>
              </a:rPr>
              <a:t>agment </a:t>
            </a:r>
            <a:r>
              <a:rPr lang="en-GB" sz="3200" b="1" dirty="0" smtClean="0">
                <a:solidFill>
                  <a:srgbClr val="0000CC"/>
                </a:solidFill>
              </a:rPr>
              <a:t>S</a:t>
            </a:r>
            <a:r>
              <a:rPr lang="en-GB" sz="3200" dirty="0" smtClean="0">
                <a:solidFill>
                  <a:srgbClr val="0000CC"/>
                </a:solidFill>
              </a:rPr>
              <a:t>eparator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57905" y="4077072"/>
            <a:ext cx="3744143" cy="2592288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Commissioned:  end 80-th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Two achromatic stages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Three focal points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150-1000 MeV/Amu operation energies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Relativistic beams – low chromatic aberrations – easy to operate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err="1" smtClean="0"/>
              <a:t>Muenzenberg</a:t>
            </a:r>
            <a:r>
              <a:rPr lang="en-US" sz="1600" dirty="0" smtClean="0"/>
              <a:t>: “At this time there was no confidence that it will work in a reasonable way”</a:t>
            </a:r>
            <a:endParaRPr lang="en-GB" sz="1600" dirty="0" smtClean="0"/>
          </a:p>
        </p:txBody>
      </p:sp>
      <p:pic>
        <p:nvPicPr>
          <p:cNvPr id="22530" name="Picture 2" descr="C:\presentations\2012-FRRC-lectures\GSI_Beschleuniger_F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477" y="548680"/>
            <a:ext cx="3312171" cy="331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presentations\2012-FRRC-lectures\SISTAQ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9" y="4509120"/>
            <a:ext cx="4176365" cy="198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9" y="2420888"/>
            <a:ext cx="4302125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55576" y="980728"/>
            <a:ext cx="3816424" cy="1080120"/>
          </a:xfrm>
          <a:prstGeom prst="rect">
            <a:avLst/>
          </a:prstGeom>
          <a:solidFill>
            <a:srgbClr val="FF99FF">
              <a:alpha val="67000"/>
            </a:srgb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chemeClr val="accent2"/>
              </a:buClr>
            </a:pPr>
            <a:r>
              <a:rPr lang="en-US" sz="1500" dirty="0" smtClean="0">
                <a:solidFill>
                  <a:schemeClr val="tx1"/>
                </a:solidFill>
              </a:rPr>
              <a:t>FRS is an absolutely classic (translation – “giving example”) facility. </a:t>
            </a:r>
          </a:p>
          <a:p>
            <a:pPr>
              <a:lnSpc>
                <a:spcPct val="110000"/>
              </a:lnSpc>
              <a:buClr>
                <a:schemeClr val="accent2"/>
              </a:buClr>
            </a:pPr>
            <a:r>
              <a:rPr lang="en-US" sz="1500" dirty="0" smtClean="0">
                <a:solidFill>
                  <a:schemeClr val="tx1"/>
                </a:solidFill>
              </a:rPr>
              <a:t>FRS defined the landscape of radioactive ion beam research of the last 25 years</a:t>
            </a:r>
            <a:endParaRPr lang="en-US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0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8346" y="44624"/>
            <a:ext cx="7742634" cy="792088"/>
          </a:xfrm>
          <a:effectLst>
            <a:outerShdw dist="28398" dir="1593903" algn="ctr" rotWithShape="0">
              <a:schemeClr val="accent1">
                <a:alpha val="50000"/>
              </a:schemeClr>
            </a:outerShd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RIB production: In-Flight (Fragment Separators) 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6226528" y="833004"/>
            <a:ext cx="2613468" cy="67992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Typical FS design: 1-3 achromatic stages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390748" y="2022783"/>
            <a:ext cx="3236656" cy="52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2"/>
              </a:buClr>
            </a:pPr>
            <a:r>
              <a:rPr lang="en-US" i="1" dirty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e</a:t>
            </a: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i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 E</a:t>
            </a:r>
            <a:r>
              <a:rPr lang="en-US" sz="1600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  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= (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i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i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)/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i="1" baseline="-25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i="1" baseline="-25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US" sz="8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95" y="820236"/>
            <a:ext cx="5672646" cy="347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712" y="1851806"/>
            <a:ext cx="2985055" cy="380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Овал 18"/>
          <p:cNvSpPr/>
          <p:nvPr/>
        </p:nvSpPr>
        <p:spPr>
          <a:xfrm>
            <a:off x="2890867" y="5331314"/>
            <a:ext cx="185450" cy="10288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88078" y="2543570"/>
            <a:ext cx="1585878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dirty="0" smtClean="0">
                <a:solidFill>
                  <a:srgbClr val="FF0000"/>
                </a:solidFill>
                <a:latin typeface="+mj-lt"/>
              </a:rPr>
              <a:t>FRS@GSI</a:t>
            </a:r>
            <a:endParaRPr lang="en-GB" sz="28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" name="Прямая соединительная линия 5"/>
          <p:cNvCxnSpPr>
            <a:endCxn id="24" idx="1"/>
          </p:cNvCxnSpPr>
          <p:nvPr/>
        </p:nvCxnSpPr>
        <p:spPr>
          <a:xfrm flipV="1">
            <a:off x="1478579" y="5481987"/>
            <a:ext cx="759974" cy="363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2211394" y="5331314"/>
            <a:ext cx="185450" cy="10288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rot="3185394">
            <a:off x="786172" y="5797872"/>
            <a:ext cx="63460" cy="11410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27" name="Прямая соединительная линия 26"/>
          <p:cNvCxnSpPr>
            <a:stCxn id="24" idx="1"/>
            <a:endCxn id="19" idx="7"/>
          </p:cNvCxnSpPr>
          <p:nvPr/>
        </p:nvCxnSpPr>
        <p:spPr>
          <a:xfrm>
            <a:off x="2238553" y="5481987"/>
            <a:ext cx="8106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19" idx="7"/>
          </p:cNvCxnSpPr>
          <p:nvPr/>
        </p:nvCxnSpPr>
        <p:spPr>
          <a:xfrm>
            <a:off x="3049158" y="5481987"/>
            <a:ext cx="856462" cy="3324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endCxn id="24" idx="2"/>
          </p:cNvCxnSpPr>
          <p:nvPr/>
        </p:nvCxnSpPr>
        <p:spPr>
          <a:xfrm flipV="1">
            <a:off x="1544145" y="5845743"/>
            <a:ext cx="667249" cy="10957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2224973" y="5814477"/>
            <a:ext cx="83776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003482" y="5814477"/>
            <a:ext cx="902138" cy="140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1582771" y="6061738"/>
            <a:ext cx="628623" cy="6227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2237647" y="6092877"/>
            <a:ext cx="811511" cy="3263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3059324" y="6061738"/>
            <a:ext cx="654919" cy="3114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Равнобедренный треугольник 1"/>
          <p:cNvSpPr/>
          <p:nvPr/>
        </p:nvSpPr>
        <p:spPr>
          <a:xfrm rot="20612045">
            <a:off x="1112427" y="5386408"/>
            <a:ext cx="541862" cy="1196576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 rot="18471388">
            <a:off x="4438155" y="5676222"/>
            <a:ext cx="72894" cy="12844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8" name="Равнобедренный треугольник 17"/>
          <p:cNvSpPr/>
          <p:nvPr/>
        </p:nvSpPr>
        <p:spPr>
          <a:xfrm rot="356022">
            <a:off x="3635742" y="5359274"/>
            <a:ext cx="539756" cy="1036305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Блок-схема: альтернативный процесс 70"/>
          <p:cNvSpPr/>
          <p:nvPr/>
        </p:nvSpPr>
        <p:spPr>
          <a:xfrm>
            <a:off x="129586" y="4149080"/>
            <a:ext cx="2066150" cy="1012481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030A0"/>
                </a:solidFill>
              </a:rPr>
              <a:t>Qualitatively: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Dipole = prism</a:t>
            </a:r>
          </a:p>
          <a:p>
            <a:r>
              <a:rPr lang="en-US" b="1" dirty="0" err="1" smtClean="0">
                <a:solidFill>
                  <a:srgbClr val="7030A0"/>
                </a:solidFill>
              </a:rPr>
              <a:t>Quadrupole</a:t>
            </a:r>
            <a:r>
              <a:rPr lang="en-US" b="1" dirty="0" smtClean="0">
                <a:solidFill>
                  <a:srgbClr val="7030A0"/>
                </a:solidFill>
              </a:rPr>
              <a:t> = lens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2" name="Блок-схема: альтернативный процесс 71"/>
          <p:cNvSpPr/>
          <p:nvPr/>
        </p:nvSpPr>
        <p:spPr>
          <a:xfrm>
            <a:off x="3506685" y="3756526"/>
            <a:ext cx="2066150" cy="125664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030A0"/>
                </a:solidFill>
              </a:rPr>
              <a:t>Wedge degrader changes energy – no direct optical analogue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3" name="Блок-схема: альтернативный процесс 72"/>
          <p:cNvSpPr/>
          <p:nvPr/>
        </p:nvSpPr>
        <p:spPr>
          <a:xfrm>
            <a:off x="6199505" y="5972279"/>
            <a:ext cx="2613468" cy="67992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TOF – 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 E particle identification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5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66787"/>
            <a:ext cx="6923112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000CC"/>
                </a:solidFill>
              </a:rPr>
              <a:t>Mendeleev periodic table of elements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5229200"/>
            <a:ext cx="8447798" cy="144016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Periodic table is base for qualitative understanding of chemistry basic principles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Electron motion in the central Coulomb field of nucleus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Quantum mechanical systematics of shell population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Fight to complete Mendeleev Table: JINR-GNS vs. GSI-SHIP/TASKA. 118 discovered. 119? 120?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7165057" cy="430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5536" y="4365104"/>
            <a:ext cx="1332383" cy="36933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ptable.com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67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4370" y="90383"/>
            <a:ext cx="5721806" cy="656883"/>
          </a:xfrm>
          <a:effectLst>
            <a:outerShdw dist="28398" dir="1593903" algn="ctr" rotWithShape="0">
              <a:schemeClr val="accent1">
                <a:alpha val="50000"/>
              </a:schemeClr>
            </a:outerShdw>
          </a:effectLst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GANIL -&gt; SPIRAL-2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5322578" y="5459562"/>
            <a:ext cx="3456384" cy="102245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Thick text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932040" y="5010823"/>
            <a:ext cx="3384376" cy="434401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 wrap="square" tIns="82800" bIns="118800">
            <a:spAutoFit/>
          </a:bodyPr>
          <a:lstStyle/>
          <a:p>
            <a:pPr algn="ctr"/>
            <a:r>
              <a:rPr lang="en-US" sz="1500" dirty="0" smtClean="0">
                <a:solidFill>
                  <a:srgbClr val="0000CC"/>
                </a:solidFill>
              </a:rPr>
              <a:t>Yellow text</a:t>
            </a:r>
            <a:endParaRPr lang="en-US" sz="1500" dirty="0">
              <a:solidFill>
                <a:srgbClr val="0000CC"/>
              </a:solidFill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292080" y="2874136"/>
            <a:ext cx="721782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baseline="30000" dirty="0" smtClean="0">
                <a:solidFill>
                  <a:srgbClr val="FF0000"/>
                </a:solidFill>
                <a:latin typeface="+mj-lt"/>
              </a:rPr>
              <a:t>6</a:t>
            </a:r>
            <a:r>
              <a:rPr lang="en-GB" sz="2800" dirty="0" smtClean="0">
                <a:solidFill>
                  <a:srgbClr val="FF0000"/>
                </a:solidFill>
                <a:latin typeface="+mj-lt"/>
              </a:rPr>
              <a:t>Be</a:t>
            </a:r>
            <a:endParaRPr lang="en-GB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34668" y="3244334"/>
            <a:ext cx="874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Factory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848" y="747266"/>
            <a:ext cx="3996989" cy="268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presentations\2012-BB\GANIL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456" y="3613666"/>
            <a:ext cx="4342512" cy="309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presentations\2012-BB\spiral2-gan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22081"/>
            <a:ext cx="4546246" cy="344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Блок-схема: альтернативный процесс 16"/>
          <p:cNvSpPr/>
          <p:nvPr/>
        </p:nvSpPr>
        <p:spPr>
          <a:xfrm>
            <a:off x="504719" y="4599899"/>
            <a:ext cx="3456384" cy="188211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Location: Caen, France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Production: U target, n beam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Source: </a:t>
            </a:r>
            <a:r>
              <a:rPr lang="en-US" b="1" dirty="0" err="1" smtClean="0">
                <a:solidFill>
                  <a:srgbClr val="FF0000"/>
                </a:solidFill>
              </a:rPr>
              <a:t>linac</a:t>
            </a:r>
            <a:r>
              <a:rPr lang="en-US" b="1" dirty="0" smtClean="0">
                <a:solidFill>
                  <a:srgbClr val="FF0000"/>
                </a:solidFill>
              </a:rPr>
              <a:t>, deuteron beam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Intensity: 10</a:t>
            </a:r>
            <a:r>
              <a:rPr lang="en-US" b="1" baseline="30000" dirty="0" smtClean="0">
                <a:solidFill>
                  <a:srgbClr val="FF0000"/>
                </a:solidFill>
              </a:rPr>
              <a:t>12</a:t>
            </a:r>
            <a:r>
              <a:rPr lang="en-US" b="1" dirty="0" smtClean="0">
                <a:solidFill>
                  <a:srgbClr val="FF0000"/>
                </a:solidFill>
              </a:rPr>
              <a:t>-10</a:t>
            </a:r>
            <a:r>
              <a:rPr lang="en-US" b="1" baseline="30000" dirty="0" smtClean="0">
                <a:solidFill>
                  <a:srgbClr val="FF0000"/>
                </a:solidFill>
              </a:rPr>
              <a:t>13 </a:t>
            </a:r>
            <a:r>
              <a:rPr lang="en-US" b="1" dirty="0" smtClean="0">
                <a:solidFill>
                  <a:srgbClr val="FF0000"/>
                </a:solidFill>
              </a:rPr>
              <a:t>fissions/s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Separation:  ISOL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In operation: 2018</a:t>
            </a:r>
          </a:p>
        </p:txBody>
      </p:sp>
    </p:spTree>
    <p:extLst>
      <p:ext uri="{BB962C8B-B14F-4D97-AF65-F5344CB8AC3E}">
        <p14:creationId xmlns:p14="http://schemas.microsoft.com/office/powerpoint/2010/main" val="131513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8346" y="90383"/>
            <a:ext cx="7742634" cy="792088"/>
          </a:xfrm>
          <a:effectLst>
            <a:outerShdw dist="28398" dir="1593903" algn="ctr" rotWithShape="0">
              <a:schemeClr val="accent1">
                <a:alpha val="50000"/>
              </a:schemeClr>
            </a:outerShdw>
          </a:effectLst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3200" dirty="0">
                <a:solidFill>
                  <a:srgbClr val="0000CC"/>
                </a:solidFill>
              </a:rPr>
              <a:t>RIKEN </a:t>
            </a:r>
            <a:r>
              <a:rPr lang="en-US" sz="3200" dirty="0" smtClean="0">
                <a:solidFill>
                  <a:srgbClr val="0000CC"/>
                </a:solidFill>
              </a:rPr>
              <a:t>-&gt; RIBF (Radioactive Isotope Beam Factory)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292080" y="2874136"/>
            <a:ext cx="721782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baseline="30000" dirty="0" smtClean="0">
                <a:solidFill>
                  <a:srgbClr val="FF0000"/>
                </a:solidFill>
                <a:latin typeface="+mj-lt"/>
              </a:rPr>
              <a:t>6</a:t>
            </a:r>
            <a:r>
              <a:rPr lang="en-GB" sz="2800" dirty="0" smtClean="0">
                <a:solidFill>
                  <a:srgbClr val="FF0000"/>
                </a:solidFill>
                <a:latin typeface="+mj-lt"/>
              </a:rPr>
              <a:t>Be</a:t>
            </a:r>
            <a:endParaRPr lang="en-GB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2917225"/>
            <a:ext cx="100811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11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Be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62" y="980728"/>
            <a:ext cx="841073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Блок-схема: альтернативный процесс 15"/>
          <p:cNvSpPr/>
          <p:nvPr/>
        </p:nvSpPr>
        <p:spPr>
          <a:xfrm>
            <a:off x="395536" y="4653136"/>
            <a:ext cx="5219409" cy="18101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Location: </a:t>
            </a:r>
            <a:r>
              <a:rPr lang="en-US" b="1" dirty="0" err="1" smtClean="0">
                <a:solidFill>
                  <a:srgbClr val="FF0000"/>
                </a:solidFill>
              </a:rPr>
              <a:t>Tokio</a:t>
            </a:r>
            <a:r>
              <a:rPr lang="en-US" b="1" dirty="0" smtClean="0">
                <a:solidFill>
                  <a:srgbClr val="FF0000"/>
                </a:solidFill>
              </a:rPr>
              <a:t>, Japan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Production: 350-440 MeV/Amu primary beams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Source: cascade of SC cyclotrons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Intensity: 10</a:t>
            </a:r>
            <a:r>
              <a:rPr lang="en-US" b="1" baseline="30000" dirty="0" smtClean="0">
                <a:solidFill>
                  <a:srgbClr val="FF0000"/>
                </a:solidFill>
              </a:rPr>
              <a:t>12</a:t>
            </a:r>
            <a:r>
              <a:rPr lang="en-US" b="1" dirty="0" smtClean="0">
                <a:solidFill>
                  <a:srgbClr val="FF0000"/>
                </a:solidFill>
              </a:rPr>
              <a:t>-10</a:t>
            </a:r>
            <a:r>
              <a:rPr lang="en-US" b="1" baseline="30000" dirty="0" smtClean="0">
                <a:solidFill>
                  <a:srgbClr val="FF0000"/>
                </a:solidFill>
              </a:rPr>
              <a:t>13 </a:t>
            </a:r>
            <a:r>
              <a:rPr lang="en-US" b="1" dirty="0" smtClean="0">
                <a:solidFill>
                  <a:srgbClr val="FF0000"/>
                </a:solidFill>
              </a:rPr>
              <a:t>fissions/s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Separation:  </a:t>
            </a:r>
            <a:r>
              <a:rPr lang="en-US" b="1" dirty="0" err="1" smtClean="0">
                <a:solidFill>
                  <a:srgbClr val="FF0000"/>
                </a:solidFill>
              </a:rPr>
              <a:t>BigRIPS</a:t>
            </a:r>
            <a:r>
              <a:rPr lang="en-US" b="1" dirty="0" smtClean="0">
                <a:solidFill>
                  <a:srgbClr val="FF0000"/>
                </a:solidFill>
              </a:rPr>
              <a:t> fragment </a:t>
            </a:r>
            <a:r>
              <a:rPr lang="en-US" b="1" dirty="0" err="1" smtClean="0">
                <a:solidFill>
                  <a:srgbClr val="FF0000"/>
                </a:solidFill>
              </a:rPr>
              <a:t>separatorS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In operation: since 2010</a:t>
            </a:r>
          </a:p>
        </p:txBody>
      </p:sp>
    </p:spTree>
    <p:extLst>
      <p:ext uri="{BB962C8B-B14F-4D97-AF65-F5344CB8AC3E}">
        <p14:creationId xmlns:p14="http://schemas.microsoft.com/office/powerpoint/2010/main" val="252382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90383"/>
            <a:ext cx="8170078" cy="792088"/>
          </a:xfrm>
          <a:effectLst>
            <a:outerShdw dist="28398" dir="1593903" algn="ctr" rotWithShape="0">
              <a:schemeClr val="accent1">
                <a:alpha val="50000"/>
              </a:schemeClr>
            </a:outerShdw>
          </a:effectLst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NSCL -&gt; FRIB (</a:t>
            </a:r>
            <a:r>
              <a:rPr lang="en-US" sz="3200" dirty="0">
                <a:solidFill>
                  <a:srgbClr val="0000CC"/>
                </a:solidFill>
              </a:rPr>
              <a:t>Factory </a:t>
            </a:r>
            <a:r>
              <a:rPr lang="en-US" sz="3200" dirty="0" smtClean="0">
                <a:solidFill>
                  <a:srgbClr val="0000CC"/>
                </a:solidFill>
              </a:rPr>
              <a:t>Radioactive Isotope Beam)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8194" name="Picture 2" descr="C:\presentations\2012-BB\FRIB_201208_layout_ras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1052736"/>
            <a:ext cx="539711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presentations\2012-BB\FRIB_final_civil_render_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69963"/>
            <a:ext cx="4572001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Блок-схема: альтернативный процесс 15"/>
          <p:cNvSpPr/>
          <p:nvPr/>
        </p:nvSpPr>
        <p:spPr>
          <a:xfrm>
            <a:off x="4061499" y="4825578"/>
            <a:ext cx="4823873" cy="18101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Location: East Lancing, Michigan, USA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Production: 300 MeV/Amu primary beams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Source: SC </a:t>
            </a:r>
            <a:r>
              <a:rPr lang="en-US" b="1" dirty="0" err="1" smtClean="0">
                <a:solidFill>
                  <a:srgbClr val="FF0000"/>
                </a:solidFill>
              </a:rPr>
              <a:t>linac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Intensity: 10</a:t>
            </a:r>
            <a:r>
              <a:rPr lang="en-US" b="1" baseline="30000" dirty="0" smtClean="0">
                <a:solidFill>
                  <a:srgbClr val="FF0000"/>
                </a:solidFill>
              </a:rPr>
              <a:t>12</a:t>
            </a:r>
            <a:r>
              <a:rPr lang="en-US" b="1" dirty="0" smtClean="0">
                <a:solidFill>
                  <a:srgbClr val="FF0000"/>
                </a:solidFill>
              </a:rPr>
              <a:t>-10</a:t>
            </a:r>
            <a:r>
              <a:rPr lang="en-US" b="1" baseline="30000" dirty="0" smtClean="0">
                <a:solidFill>
                  <a:srgbClr val="FF0000"/>
                </a:solidFill>
              </a:rPr>
              <a:t>13 </a:t>
            </a:r>
            <a:r>
              <a:rPr lang="en-US" b="1" dirty="0" err="1" smtClean="0">
                <a:solidFill>
                  <a:srgbClr val="FF0000"/>
                </a:solidFill>
              </a:rPr>
              <a:t>pps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Separation:  fragment separator &amp; ISOL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In operation: 2019</a:t>
            </a:r>
          </a:p>
        </p:txBody>
      </p:sp>
    </p:spTree>
    <p:extLst>
      <p:ext uri="{BB962C8B-B14F-4D97-AF65-F5344CB8AC3E}">
        <p14:creationId xmlns:p14="http://schemas.microsoft.com/office/powerpoint/2010/main" val="191214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16632"/>
            <a:ext cx="7810038" cy="792088"/>
          </a:xfrm>
          <a:effectLst>
            <a:outerShdw dist="28398" dir="1593903" algn="ctr" rotWithShape="0">
              <a:schemeClr val="accent1">
                <a:alpha val="50000"/>
              </a:schemeClr>
            </a:outerShdw>
          </a:effectLst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GSI -&gt; FAIR 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472" y="1328988"/>
            <a:ext cx="6230015" cy="476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Блок-схема: альтернативный процесс 18"/>
          <p:cNvSpPr/>
          <p:nvPr/>
        </p:nvSpPr>
        <p:spPr>
          <a:xfrm>
            <a:off x="251521" y="4653136"/>
            <a:ext cx="4536504" cy="1954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Location: Darmstadt, Germany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Production: 2000 MeV/Amu primary beams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Source: cascade of </a:t>
            </a:r>
            <a:r>
              <a:rPr lang="en-US" b="1" dirty="0" err="1" smtClean="0">
                <a:solidFill>
                  <a:srgbClr val="FF0000"/>
                </a:solidFill>
              </a:rPr>
              <a:t>syncrotorons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Intensity: 10</a:t>
            </a:r>
            <a:r>
              <a:rPr lang="en-US" b="1" baseline="30000" dirty="0" smtClean="0">
                <a:solidFill>
                  <a:srgbClr val="FF0000"/>
                </a:solidFill>
              </a:rPr>
              <a:t>11</a:t>
            </a:r>
            <a:r>
              <a:rPr lang="en-US" b="1" dirty="0" smtClean="0">
                <a:solidFill>
                  <a:srgbClr val="FF0000"/>
                </a:solidFill>
              </a:rPr>
              <a:t>-10</a:t>
            </a:r>
            <a:r>
              <a:rPr lang="en-US" b="1" baseline="30000" dirty="0" smtClean="0">
                <a:solidFill>
                  <a:srgbClr val="FF0000"/>
                </a:solidFill>
              </a:rPr>
              <a:t>12 </a:t>
            </a:r>
            <a:r>
              <a:rPr lang="en-US" b="1" dirty="0" err="1" smtClean="0">
                <a:solidFill>
                  <a:srgbClr val="FF0000"/>
                </a:solidFill>
              </a:rPr>
              <a:t>pps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Separation:  fragment separator </a:t>
            </a:r>
            <a:r>
              <a:rPr lang="en-US" b="1" dirty="0" err="1" smtClean="0">
                <a:solidFill>
                  <a:srgbClr val="FF0000"/>
                </a:solidFill>
              </a:rPr>
              <a:t>SuperFRS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In operation: 2018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51521" y="1772816"/>
            <a:ext cx="2245081" cy="178352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Most complicated and expensive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~1.5 </a:t>
            </a:r>
            <a:r>
              <a:rPr lang="en-US" b="1" dirty="0" err="1" smtClean="0">
                <a:solidFill>
                  <a:srgbClr val="FF0000"/>
                </a:solidFill>
              </a:rPr>
              <a:t>GEuro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International consortium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3419872" y="337953"/>
            <a:ext cx="3456384" cy="100281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4 major subprojects: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RIB, relativistic heavy ion, antiproton, applied research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1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064896" cy="51117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en-US" sz="2800" dirty="0" smtClean="0">
                <a:solidFill>
                  <a:srgbClr val="0000CC"/>
                </a:solidFill>
              </a:rPr>
              <a:t>Storage rings</a:t>
            </a:r>
            <a:r>
              <a:rPr lang="ru-RU" sz="2800" dirty="0" smtClean="0">
                <a:solidFill>
                  <a:srgbClr val="0000CC"/>
                </a:solidFill>
              </a:rPr>
              <a:t>. </a:t>
            </a:r>
            <a:r>
              <a:rPr lang="en-US" sz="2800" dirty="0" smtClean="0">
                <a:solidFill>
                  <a:srgbClr val="0000CC"/>
                </a:solidFill>
              </a:rPr>
              <a:t>China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699792" y="1052736"/>
            <a:ext cx="2232248" cy="115212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b="1" dirty="0" err="1" smtClean="0">
                <a:solidFill>
                  <a:srgbClr val="0000B8"/>
                </a:solidFill>
              </a:rPr>
              <a:t>HIRFL-CSR@Lanzhou</a:t>
            </a:r>
            <a:r>
              <a:rPr lang="en-US" sz="1500" dirty="0" smtClean="0">
                <a:solidFill>
                  <a:srgbClr val="0000B8"/>
                </a:solidFill>
              </a:rPr>
              <a:t/>
            </a:r>
            <a:br>
              <a:rPr lang="en-US" sz="1500" dirty="0" smtClean="0">
                <a:solidFill>
                  <a:srgbClr val="0000B8"/>
                </a:solidFill>
              </a:rPr>
            </a:br>
            <a:r>
              <a:rPr lang="en-US" sz="1500" dirty="0" smtClean="0">
                <a:solidFill>
                  <a:srgbClr val="0000B8"/>
                </a:solidFill>
              </a:rPr>
              <a:t>- Weak “driver”</a:t>
            </a:r>
            <a:endParaRPr lang="ru-RU" sz="1500" dirty="0" smtClean="0">
              <a:solidFill>
                <a:srgbClr val="0000B8"/>
              </a:solidFill>
            </a:endParaRPr>
          </a:p>
          <a:p>
            <a:r>
              <a:rPr lang="ru-RU" sz="1500" dirty="0" smtClean="0">
                <a:solidFill>
                  <a:srgbClr val="0000B8"/>
                </a:solidFill>
              </a:rPr>
              <a:t>- </a:t>
            </a:r>
            <a:r>
              <a:rPr lang="en-US" sz="1500" dirty="0" smtClean="0">
                <a:solidFill>
                  <a:srgbClr val="0000B8"/>
                </a:solidFill>
              </a:rPr>
              <a:t>Not much space for</a:t>
            </a:r>
            <a:br>
              <a:rPr lang="en-US" sz="1500" dirty="0" smtClean="0">
                <a:solidFill>
                  <a:srgbClr val="0000B8"/>
                </a:solidFill>
              </a:rPr>
            </a:br>
            <a:r>
              <a:rPr lang="en-US" sz="1500" dirty="0" smtClean="0">
                <a:solidFill>
                  <a:srgbClr val="0000B8"/>
                </a:solidFill>
              </a:rPr>
              <a:t>  driver upgrade</a:t>
            </a:r>
            <a:endParaRPr lang="en-US" sz="1500" dirty="0">
              <a:solidFill>
                <a:srgbClr val="0000B8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724128" y="4653136"/>
            <a:ext cx="2448272" cy="18002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b="1" dirty="0" smtClean="0">
                <a:solidFill>
                  <a:srgbClr val="0000B8"/>
                </a:solidFill>
              </a:rPr>
              <a:t>HIAF: </a:t>
            </a:r>
            <a:r>
              <a:rPr lang="en-US" sz="1500" dirty="0" smtClean="0">
                <a:solidFill>
                  <a:srgbClr val="0000B8"/>
                </a:solidFill>
              </a:rPr>
              <a:t/>
            </a:r>
            <a:br>
              <a:rPr lang="en-US" sz="1500" dirty="0" smtClean="0">
                <a:solidFill>
                  <a:srgbClr val="0000B8"/>
                </a:solidFill>
              </a:rPr>
            </a:br>
            <a:r>
              <a:rPr lang="en-US" sz="1500" dirty="0" smtClean="0">
                <a:solidFill>
                  <a:srgbClr val="0000B8"/>
                </a:solidFill>
              </a:rPr>
              <a:t>- </a:t>
            </a:r>
            <a:r>
              <a:rPr lang="en-US" sz="1600" dirty="0" smtClean="0">
                <a:solidFill>
                  <a:srgbClr val="0000CC"/>
                </a:solidFill>
              </a:rPr>
              <a:t>2 storage rings</a:t>
            </a:r>
            <a:r>
              <a:rPr lang="en-US" sz="1500" dirty="0" smtClean="0">
                <a:solidFill>
                  <a:srgbClr val="0000B8"/>
                </a:solidFill>
              </a:rPr>
              <a:t/>
            </a:r>
            <a:br>
              <a:rPr lang="en-US" sz="1500" dirty="0" smtClean="0">
                <a:solidFill>
                  <a:srgbClr val="0000B8"/>
                </a:solidFill>
              </a:rPr>
            </a:br>
            <a:r>
              <a:rPr lang="en-US" sz="1500" dirty="0" smtClean="0">
                <a:solidFill>
                  <a:srgbClr val="0000B8"/>
                </a:solidFill>
              </a:rPr>
              <a:t>- </a:t>
            </a:r>
            <a:r>
              <a:rPr lang="ru-RU" sz="1500" dirty="0" smtClean="0">
                <a:solidFill>
                  <a:srgbClr val="0000B8"/>
                </a:solidFill>
              </a:rPr>
              <a:t>1-</a:t>
            </a:r>
            <a:r>
              <a:rPr lang="en-US" sz="1500" dirty="0" err="1" smtClean="0">
                <a:solidFill>
                  <a:srgbClr val="0000B8"/>
                </a:solidFill>
              </a:rPr>
              <a:t>st</a:t>
            </a:r>
            <a:r>
              <a:rPr lang="ru-RU" sz="1500" dirty="0" smtClean="0">
                <a:solidFill>
                  <a:srgbClr val="0000B8"/>
                </a:solidFill>
              </a:rPr>
              <a:t> </a:t>
            </a:r>
            <a:r>
              <a:rPr lang="en-US" sz="1500" dirty="0" smtClean="0">
                <a:solidFill>
                  <a:srgbClr val="0000B8"/>
                </a:solidFill>
              </a:rPr>
              <a:t>– main function spectrometer</a:t>
            </a:r>
            <a:endParaRPr lang="ru-RU" sz="1500" dirty="0">
              <a:solidFill>
                <a:srgbClr val="0000B8"/>
              </a:solidFill>
            </a:endParaRPr>
          </a:p>
          <a:p>
            <a:r>
              <a:rPr lang="ru-RU" sz="1500" dirty="0" smtClean="0">
                <a:solidFill>
                  <a:srgbClr val="0000B8"/>
                </a:solidFill>
              </a:rPr>
              <a:t>- 2-</a:t>
            </a:r>
            <a:r>
              <a:rPr lang="en-US" sz="1500" dirty="0" err="1" smtClean="0">
                <a:solidFill>
                  <a:srgbClr val="0000B8"/>
                </a:solidFill>
              </a:rPr>
              <a:t>nd</a:t>
            </a:r>
            <a:r>
              <a:rPr lang="ru-RU" sz="1500" dirty="0" smtClean="0">
                <a:solidFill>
                  <a:srgbClr val="0000B8"/>
                </a:solidFill>
              </a:rPr>
              <a:t> </a:t>
            </a:r>
            <a:r>
              <a:rPr lang="en-US" sz="1500" dirty="0">
                <a:solidFill>
                  <a:srgbClr val="0000B8"/>
                </a:solidFill>
              </a:rPr>
              <a:t>– reactions </a:t>
            </a:r>
            <a:r>
              <a:rPr lang="en-US" sz="1500" dirty="0" smtClean="0">
                <a:solidFill>
                  <a:srgbClr val="0000B8"/>
                </a:solidFill>
              </a:rPr>
              <a:t>with “merging beams”</a:t>
            </a:r>
            <a:endParaRPr lang="en-US" sz="1500" dirty="0">
              <a:solidFill>
                <a:srgbClr val="0000B8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45856" y="-21120"/>
            <a:ext cx="2891370" cy="374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469" y="2812981"/>
            <a:ext cx="5397636" cy="393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3707904" y="4365104"/>
            <a:ext cx="11384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Planned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96336" y="260648"/>
            <a:ext cx="9278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Works</a:t>
            </a:r>
            <a:endParaRPr lang="ru-RU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1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06578" y="44624"/>
            <a:ext cx="4641686" cy="792088"/>
          </a:xfrm>
          <a:effectLst>
            <a:outerShdw dist="28398" dir="1593903" algn="ctr" rotWithShape="0">
              <a:schemeClr val="accent1">
                <a:alpha val="50000"/>
              </a:schemeClr>
            </a:outerShdw>
          </a:effectLst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en-US" sz="3200" dirty="0">
                <a:solidFill>
                  <a:srgbClr val="0000CC"/>
                </a:solidFill>
              </a:rPr>
              <a:t>Big, bigger, the </a:t>
            </a:r>
            <a:r>
              <a:rPr lang="en-US" sz="3200" dirty="0" smtClean="0">
                <a:solidFill>
                  <a:srgbClr val="0000CC"/>
                </a:solidFill>
              </a:rPr>
              <a:t>biggest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07" y="1441339"/>
            <a:ext cx="6898281" cy="527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presentations\2012-BB\FRIB_201208_layout_ras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82" y="3140968"/>
            <a:ext cx="1969042" cy="14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653" y="4437112"/>
            <a:ext cx="515301" cy="33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presentations\2012-BB\GANIL_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1" y="1052736"/>
            <a:ext cx="1847083" cy="131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17" y="5392131"/>
            <a:ext cx="304218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99992" y="1649159"/>
            <a:ext cx="115212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FAIR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32240" y="4844539"/>
            <a:ext cx="237626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ACCULINNA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66207" y="1125939"/>
            <a:ext cx="192972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SPIRAL 2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6122" y="2620180"/>
            <a:ext cx="114396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FRIB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5138028"/>
            <a:ext cx="131677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RIBF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00808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How to exist in such conditions</a:t>
            </a:r>
            <a:r>
              <a:rPr lang="en-GB" sz="4000" dirty="0" smtClean="0">
                <a:solidFill>
                  <a:srgbClr val="0000CC"/>
                </a:solidFill>
              </a:rPr>
              <a:t>: </a:t>
            </a:r>
            <a:br>
              <a:rPr lang="en-GB" sz="4000" dirty="0" smtClean="0">
                <a:solidFill>
                  <a:srgbClr val="0000CC"/>
                </a:solidFill>
              </a:rPr>
            </a:br>
            <a:r>
              <a:rPr lang="en-GB" sz="4000" dirty="0" smtClean="0">
                <a:solidFill>
                  <a:srgbClr val="0000CC"/>
                </a:solidFill>
              </a:rPr>
              <a:t>- To be smart</a:t>
            </a:r>
            <a:br>
              <a:rPr lang="en-GB" sz="4000" dirty="0" smtClean="0">
                <a:solidFill>
                  <a:srgbClr val="0000CC"/>
                </a:solidFill>
              </a:rPr>
            </a:br>
            <a:r>
              <a:rPr lang="en-GB" sz="4000" dirty="0" smtClean="0">
                <a:solidFill>
                  <a:srgbClr val="0000CC"/>
                </a:solidFill>
              </a:rPr>
              <a:t>- To join the club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8680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00808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How to </a:t>
            </a:r>
            <a:r>
              <a:rPr lang="en-GB" sz="4000" dirty="0" smtClean="0">
                <a:solidFill>
                  <a:srgbClr val="0000CC"/>
                </a:solidFill>
              </a:rPr>
              <a:t>be smart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4615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FS02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617" y="1139628"/>
            <a:ext cx="7568309" cy="5601740"/>
          </a:xfrm>
        </p:spPr>
      </p:pic>
      <p:sp>
        <p:nvSpPr>
          <p:cNvPr id="20484" name="Line 5"/>
          <p:cNvSpPr>
            <a:spLocks noChangeShapeType="1"/>
          </p:cNvSpPr>
          <p:nvPr/>
        </p:nvSpPr>
        <p:spPr bwMode="auto">
          <a:xfrm>
            <a:off x="179512" y="2179116"/>
            <a:ext cx="451925" cy="23310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539552" y="3697286"/>
            <a:ext cx="1152128" cy="30777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Be 1.8 mm</a:t>
            </a:r>
            <a:endParaRPr lang="ru-RU" sz="1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1845158" y="4397623"/>
            <a:ext cx="1224136" cy="5663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Be 1.0 mm</a:t>
            </a:r>
          </a:p>
          <a:p>
            <a:pPr>
              <a:lnSpc>
                <a:spcPct val="110000"/>
              </a:lnSpc>
            </a:pPr>
            <a:r>
              <a:rPr lang="en-GB" sz="1400" b="1" dirty="0" err="1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GB" sz="1400" b="1" dirty="0" err="1">
                <a:solidFill>
                  <a:srgbClr val="0000FF"/>
                </a:solidFill>
                <a:latin typeface="Arial" charset="0"/>
              </a:rPr>
              <a:t>p</a:t>
            </a:r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/p=3.6%</a:t>
            </a:r>
            <a:endParaRPr lang="ru-RU" sz="1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489" name="Rectangle 10"/>
          <p:cNvSpPr>
            <a:spLocks noChangeArrowheads="1"/>
          </p:cNvSpPr>
          <p:nvPr/>
        </p:nvSpPr>
        <p:spPr bwMode="auto">
          <a:xfrm>
            <a:off x="3275857" y="3428999"/>
            <a:ext cx="1019920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>
                <a:solidFill>
                  <a:srgbClr val="FF0000"/>
                </a:solidFill>
                <a:latin typeface="Arial" charset="0"/>
              </a:rPr>
              <a:t>no wedge</a:t>
            </a:r>
          </a:p>
          <a:p>
            <a:pPr>
              <a:lnSpc>
                <a:spcPct val="110000"/>
              </a:lnSpc>
            </a:pPr>
            <a:r>
              <a:rPr lang="en-GB" sz="1400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GB" sz="1400" b="1">
                <a:solidFill>
                  <a:srgbClr val="FF0000"/>
                </a:solidFill>
                <a:latin typeface="Arial" charset="0"/>
              </a:rPr>
              <a:t>p/p=0.4%</a:t>
            </a:r>
            <a:endParaRPr lang="ru-RU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1691680" y="2749390"/>
            <a:ext cx="1152128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C degrader</a:t>
            </a:r>
          </a:p>
        </p:txBody>
      </p:sp>
      <p:sp>
        <p:nvSpPr>
          <p:cNvPr id="20491" name="Rectangle 10"/>
          <p:cNvSpPr>
            <a:spLocks noChangeArrowheads="1"/>
          </p:cNvSpPr>
          <p:nvPr/>
        </p:nvSpPr>
        <p:spPr bwMode="auto">
          <a:xfrm>
            <a:off x="6948264" y="2417953"/>
            <a:ext cx="1453465" cy="5663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I ~ 3×10</a:t>
            </a:r>
            <a:r>
              <a:rPr lang="en-GB" sz="1400" b="1" baseline="30000" dirty="0">
                <a:solidFill>
                  <a:srgbClr val="FF0000"/>
                </a:solidFill>
                <a:latin typeface="Arial" charset="0"/>
              </a:rPr>
              <a:t>7</a:t>
            </a: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 1/s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BS ~ 5 mm</a:t>
            </a:r>
            <a:endParaRPr lang="ru-RU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92" name="Rectangle 10"/>
          <p:cNvSpPr>
            <a:spLocks noChangeArrowheads="1"/>
          </p:cNvSpPr>
          <p:nvPr/>
        </p:nvSpPr>
        <p:spPr bwMode="auto">
          <a:xfrm>
            <a:off x="7308304" y="3028409"/>
            <a:ext cx="1296144" cy="80329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I ~ 2×10</a:t>
            </a:r>
            <a:r>
              <a:rPr lang="en-GB" sz="1400" b="1" baseline="30000" dirty="0">
                <a:solidFill>
                  <a:srgbClr val="0000CC"/>
                </a:solidFill>
                <a:latin typeface="Arial" charset="0"/>
              </a:rPr>
              <a:t>4</a:t>
            </a: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 1/s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BS ~ 15 mm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P ~ 90 %</a:t>
            </a:r>
            <a:endParaRPr lang="ru-RU" sz="1400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179513" y="2400373"/>
            <a:ext cx="424214" cy="228055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ln>
                <a:solidFill>
                  <a:srgbClr val="0000CC"/>
                </a:solidFill>
              </a:ln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99633" y="2629073"/>
            <a:ext cx="2016224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H(</a:t>
            </a: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Li,</a:t>
            </a: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Be)n</a:t>
            </a:r>
          </a:p>
          <a:p>
            <a:pPr>
              <a:defRPr/>
            </a:pPr>
            <a:r>
              <a:rPr lang="en-GB" sz="1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E(</a:t>
            </a:r>
            <a:r>
              <a:rPr lang="en-GB" sz="1700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Li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)=33 </a:t>
            </a:r>
            <a:r>
              <a:rPr lang="en-GB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 MeV</a:t>
            </a:r>
            <a:endParaRPr lang="ru-RU" sz="1700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81794" y="4397623"/>
            <a:ext cx="2160240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3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H(</a:t>
            </a: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8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He,p)</a:t>
            </a: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10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</a:t>
            </a:r>
          </a:p>
          <a:p>
            <a:pPr>
              <a:defRPr/>
            </a:pPr>
            <a:r>
              <a:rPr lang="en-GB" sz="17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E(</a:t>
            </a:r>
            <a:r>
              <a:rPr lang="en-GB" sz="1700" i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8</a:t>
            </a:r>
            <a:r>
              <a:rPr lang="en-GB" sz="17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He)=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22 </a:t>
            </a:r>
            <a:r>
              <a:rPr lang="en-GB" sz="17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 MeV</a:t>
            </a:r>
            <a:endParaRPr lang="ru-RU" sz="17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53568" y="1068230"/>
            <a:ext cx="5062648" cy="416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66787"/>
            <a:ext cx="8856984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2800" dirty="0" err="1">
                <a:solidFill>
                  <a:srgbClr val="0000CC"/>
                </a:solidFill>
                <a:latin typeface="Calibri" pitchFamily="34" charset="0"/>
              </a:rPr>
              <a:t>Flerov</a:t>
            </a:r>
            <a:r>
              <a:rPr lang="en-GB" sz="2800" dirty="0">
                <a:solidFill>
                  <a:srgbClr val="0000CC"/>
                </a:solidFill>
                <a:latin typeface="Calibri" pitchFamily="34" charset="0"/>
              </a:rPr>
              <a:t> Lab: </a:t>
            </a:r>
            <a:r>
              <a:rPr lang="en-US" sz="2800" dirty="0" err="1" smtClean="0">
                <a:solidFill>
                  <a:srgbClr val="0000CC"/>
                </a:solidFill>
                <a:latin typeface="Calibri" pitchFamily="34" charset="0"/>
              </a:rPr>
              <a:t>Superlights</a:t>
            </a:r>
            <a:r>
              <a:rPr lang="en-US" sz="2800" dirty="0" smtClean="0">
                <a:solidFill>
                  <a:srgbClr val="0000CC"/>
                </a:solidFill>
                <a:latin typeface="Calibri" pitchFamily="34" charset="0"/>
              </a:rPr>
              <a:t> – fragment separator </a:t>
            </a:r>
            <a:r>
              <a:rPr lang="ru-RU" sz="3000" dirty="0" smtClean="0">
                <a:solidFill>
                  <a:srgbClr val="0000CC"/>
                </a:solidFill>
              </a:rPr>
              <a:t> </a:t>
            </a:r>
            <a:r>
              <a:rPr lang="en-GB" sz="3000" dirty="0" smtClean="0">
                <a:solidFill>
                  <a:srgbClr val="0000CC"/>
                </a:solidFill>
              </a:rPr>
              <a:t>ACCULINNA </a:t>
            </a:r>
            <a:endParaRPr lang="ru-RU" sz="3000" dirty="0" smtClean="0">
              <a:solidFill>
                <a:srgbClr val="0000CC"/>
              </a:solidFill>
            </a:endParaRPr>
          </a:p>
        </p:txBody>
      </p:sp>
      <p:sp>
        <p:nvSpPr>
          <p:cNvPr id="20488" name="Text Box 4"/>
          <p:cNvSpPr txBox="1">
            <a:spLocks noChangeArrowheads="1"/>
          </p:cNvSpPr>
          <p:nvPr/>
        </p:nvSpPr>
        <p:spPr bwMode="auto">
          <a:xfrm>
            <a:off x="107504" y="2914051"/>
            <a:ext cx="1152128" cy="5869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 baseline="30000" dirty="0">
                <a:solidFill>
                  <a:srgbClr val="0000CC"/>
                </a:solidFill>
                <a:latin typeface="Arial" charset="0"/>
              </a:rPr>
              <a:t>11</a:t>
            </a:r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B @ </a:t>
            </a:r>
          </a:p>
          <a:p>
            <a:pPr eaLnBrk="1" hangingPunct="1"/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34 </a:t>
            </a:r>
            <a:r>
              <a:rPr lang="en-US" sz="1600" b="1" dirty="0" err="1">
                <a:solidFill>
                  <a:srgbClr val="0000CC"/>
                </a:solidFill>
                <a:latin typeface="Arial" charset="0"/>
              </a:rPr>
              <a:t>AMeV</a:t>
            </a:r>
            <a:endParaRPr lang="ru-RU" sz="1600" b="1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t="2544" r="22931" b="19854"/>
          <a:stretch/>
        </p:blipFill>
        <p:spPr bwMode="auto">
          <a:xfrm>
            <a:off x="5450877" y="5095222"/>
            <a:ext cx="1353371" cy="150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28131"/>
            <a:ext cx="3594995" cy="158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9351"/>
            <a:ext cx="3415261" cy="157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7" name="Picture 5" descr="http://fls2.jinr.ru/flnr/image_1.php?image=../flnr/dimg/ram65983_t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943" y="5091821"/>
            <a:ext cx="1204425" cy="150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Горизонтальный свиток 24"/>
          <p:cNvSpPr/>
          <p:nvPr/>
        </p:nvSpPr>
        <p:spPr>
          <a:xfrm>
            <a:off x="6081434" y="4267892"/>
            <a:ext cx="2595022" cy="728773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G.M. </a:t>
            </a:r>
            <a:r>
              <a:rPr lang="en-US" sz="1400" dirty="0" err="1" smtClean="0">
                <a:solidFill>
                  <a:srgbClr val="FF0000"/>
                </a:solidFill>
              </a:rPr>
              <a:t>Ter-Akopian</a:t>
            </a:r>
            <a:r>
              <a:rPr lang="en-US" sz="1400" dirty="0" smtClean="0">
                <a:solidFill>
                  <a:srgbClr val="FF0000"/>
                </a:solidFill>
              </a:rPr>
              <a:t>, A.M. Rodin, A.S. </a:t>
            </a:r>
            <a:r>
              <a:rPr lang="en-US" sz="1400" dirty="0" err="1" smtClean="0">
                <a:solidFill>
                  <a:srgbClr val="FF0000"/>
                </a:solidFill>
              </a:rPr>
              <a:t>Fomichev</a:t>
            </a:r>
            <a:r>
              <a:rPr lang="en-US" sz="1400" dirty="0" smtClean="0">
                <a:solidFill>
                  <a:srgbClr val="FF0000"/>
                </a:solidFill>
              </a:rPr>
              <a:t>, 1996-Now</a:t>
            </a: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611560" y="1726772"/>
            <a:ext cx="1628157" cy="6854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  <a:latin typeface="Arial" charset="0"/>
              </a:rPr>
              <a:t>U-400M 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1600" b="1" baseline="30000" dirty="0" smtClean="0">
                <a:solidFill>
                  <a:srgbClr val="FF0000"/>
                </a:solidFill>
                <a:latin typeface="Arial" charset="0"/>
              </a:rPr>
              <a:t>6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Li @ 47 </a:t>
            </a:r>
            <a:r>
              <a:rPr lang="en-US" sz="1600" b="1" dirty="0" err="1" smtClean="0">
                <a:solidFill>
                  <a:srgbClr val="FF0000"/>
                </a:solidFill>
                <a:latin typeface="Arial" charset="0"/>
              </a:rPr>
              <a:t>AMeV</a:t>
            </a:r>
            <a:endParaRPr lang="ru-RU" sz="1600" b="1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6" name="Picture 9" descr="D:\presentations\2016-RAS\fa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t="3089" r="10675" b="4902"/>
          <a:stretch/>
        </p:blipFill>
        <p:spPr bwMode="auto">
          <a:xfrm>
            <a:off x="7824823" y="5095222"/>
            <a:ext cx="1153811" cy="15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19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FS02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617" y="1139628"/>
            <a:ext cx="7568309" cy="5601740"/>
          </a:xfrm>
        </p:spPr>
      </p:pic>
      <p:sp>
        <p:nvSpPr>
          <p:cNvPr id="20484" name="Line 5"/>
          <p:cNvSpPr>
            <a:spLocks noChangeShapeType="1"/>
          </p:cNvSpPr>
          <p:nvPr/>
        </p:nvSpPr>
        <p:spPr bwMode="auto">
          <a:xfrm>
            <a:off x="179512" y="2179116"/>
            <a:ext cx="451925" cy="23310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539552" y="3697286"/>
            <a:ext cx="1152128" cy="30777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Be 1.8 mm</a:t>
            </a:r>
            <a:endParaRPr lang="ru-RU" sz="1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1845158" y="4397623"/>
            <a:ext cx="1224136" cy="5663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Be 1.0 mm</a:t>
            </a:r>
          </a:p>
          <a:p>
            <a:pPr>
              <a:lnSpc>
                <a:spcPct val="110000"/>
              </a:lnSpc>
            </a:pPr>
            <a:r>
              <a:rPr lang="en-GB" sz="1400" b="1" dirty="0" err="1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GB" sz="1400" b="1" dirty="0" err="1">
                <a:solidFill>
                  <a:srgbClr val="0000FF"/>
                </a:solidFill>
                <a:latin typeface="Arial" charset="0"/>
              </a:rPr>
              <a:t>p</a:t>
            </a:r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/p=3.6%</a:t>
            </a:r>
            <a:endParaRPr lang="ru-RU" sz="1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489" name="Rectangle 10"/>
          <p:cNvSpPr>
            <a:spLocks noChangeArrowheads="1"/>
          </p:cNvSpPr>
          <p:nvPr/>
        </p:nvSpPr>
        <p:spPr bwMode="auto">
          <a:xfrm>
            <a:off x="3275857" y="3428999"/>
            <a:ext cx="1019920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>
                <a:solidFill>
                  <a:srgbClr val="FF0000"/>
                </a:solidFill>
                <a:latin typeface="Arial" charset="0"/>
              </a:rPr>
              <a:t>no wedge</a:t>
            </a:r>
          </a:p>
          <a:p>
            <a:pPr>
              <a:lnSpc>
                <a:spcPct val="110000"/>
              </a:lnSpc>
            </a:pPr>
            <a:r>
              <a:rPr lang="en-GB" sz="1400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GB" sz="1400" b="1">
                <a:solidFill>
                  <a:srgbClr val="FF0000"/>
                </a:solidFill>
                <a:latin typeface="Arial" charset="0"/>
              </a:rPr>
              <a:t>p/p=0.4%</a:t>
            </a:r>
            <a:endParaRPr lang="ru-RU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1691680" y="2749390"/>
            <a:ext cx="1152128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C degrader</a:t>
            </a:r>
          </a:p>
        </p:txBody>
      </p:sp>
      <p:sp>
        <p:nvSpPr>
          <p:cNvPr id="20491" name="Rectangle 10"/>
          <p:cNvSpPr>
            <a:spLocks noChangeArrowheads="1"/>
          </p:cNvSpPr>
          <p:nvPr/>
        </p:nvSpPr>
        <p:spPr bwMode="auto">
          <a:xfrm>
            <a:off x="6948264" y="2417953"/>
            <a:ext cx="1453465" cy="5663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I ~ 3×10</a:t>
            </a:r>
            <a:r>
              <a:rPr lang="en-GB" sz="1400" b="1" baseline="30000" dirty="0">
                <a:solidFill>
                  <a:srgbClr val="FF0000"/>
                </a:solidFill>
                <a:latin typeface="Arial" charset="0"/>
              </a:rPr>
              <a:t>7</a:t>
            </a: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 1/s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BS ~ 5 mm</a:t>
            </a:r>
            <a:endParaRPr lang="ru-RU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92" name="Rectangle 10"/>
          <p:cNvSpPr>
            <a:spLocks noChangeArrowheads="1"/>
          </p:cNvSpPr>
          <p:nvPr/>
        </p:nvSpPr>
        <p:spPr bwMode="auto">
          <a:xfrm>
            <a:off x="7308304" y="3028409"/>
            <a:ext cx="1296144" cy="80329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I ~ 2×10</a:t>
            </a:r>
            <a:r>
              <a:rPr lang="en-GB" sz="1400" b="1" baseline="30000" dirty="0">
                <a:solidFill>
                  <a:srgbClr val="0000CC"/>
                </a:solidFill>
                <a:latin typeface="Arial" charset="0"/>
              </a:rPr>
              <a:t>4</a:t>
            </a: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 1/s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BS ~ 15 mm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P ~ 90 %</a:t>
            </a:r>
            <a:endParaRPr lang="ru-RU" sz="1400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179513" y="2400373"/>
            <a:ext cx="424214" cy="228055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ln>
                <a:solidFill>
                  <a:srgbClr val="0000CC"/>
                </a:solidFill>
              </a:ln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99633" y="2629073"/>
            <a:ext cx="2016224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H(</a:t>
            </a: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Li,</a:t>
            </a: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Be)n</a:t>
            </a:r>
          </a:p>
          <a:p>
            <a:pPr>
              <a:defRPr/>
            </a:pPr>
            <a:r>
              <a:rPr lang="en-GB" sz="1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E(</a:t>
            </a:r>
            <a:r>
              <a:rPr lang="en-GB" sz="1700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Li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)=33 </a:t>
            </a:r>
            <a:r>
              <a:rPr lang="en-GB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 MeV</a:t>
            </a:r>
            <a:endParaRPr lang="ru-RU" sz="1700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81794" y="4397623"/>
            <a:ext cx="2160240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3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H(</a:t>
            </a: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8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He,p)</a:t>
            </a: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10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</a:t>
            </a:r>
          </a:p>
          <a:p>
            <a:pPr>
              <a:defRPr/>
            </a:pPr>
            <a:r>
              <a:rPr lang="en-GB" sz="17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E(</a:t>
            </a:r>
            <a:r>
              <a:rPr lang="en-GB" sz="1700" i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8</a:t>
            </a:r>
            <a:r>
              <a:rPr lang="en-GB" sz="17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He)=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22 </a:t>
            </a:r>
            <a:r>
              <a:rPr lang="en-GB" sz="17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 MeV</a:t>
            </a:r>
            <a:endParaRPr lang="ru-RU" sz="17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53568" y="1068230"/>
            <a:ext cx="5062648" cy="416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66787"/>
            <a:ext cx="8856984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2800" dirty="0" err="1">
                <a:solidFill>
                  <a:srgbClr val="0000CC"/>
                </a:solidFill>
                <a:latin typeface="Calibri" pitchFamily="34" charset="0"/>
              </a:rPr>
              <a:t>Flerov</a:t>
            </a:r>
            <a:r>
              <a:rPr lang="en-GB" sz="2800" dirty="0">
                <a:solidFill>
                  <a:srgbClr val="0000CC"/>
                </a:solidFill>
                <a:latin typeface="Calibri" pitchFamily="34" charset="0"/>
              </a:rPr>
              <a:t> Lab: </a:t>
            </a:r>
            <a:r>
              <a:rPr lang="en-US" sz="2800" dirty="0" err="1" smtClean="0">
                <a:solidFill>
                  <a:srgbClr val="0000CC"/>
                </a:solidFill>
                <a:latin typeface="Calibri" pitchFamily="34" charset="0"/>
              </a:rPr>
              <a:t>Superlights</a:t>
            </a:r>
            <a:r>
              <a:rPr lang="en-US" sz="2800" dirty="0" smtClean="0">
                <a:solidFill>
                  <a:srgbClr val="0000CC"/>
                </a:solidFill>
                <a:latin typeface="Calibri" pitchFamily="34" charset="0"/>
              </a:rPr>
              <a:t> – fragment separator </a:t>
            </a:r>
            <a:r>
              <a:rPr lang="ru-RU" sz="3000" dirty="0" smtClean="0">
                <a:solidFill>
                  <a:srgbClr val="0000CC"/>
                </a:solidFill>
              </a:rPr>
              <a:t> </a:t>
            </a:r>
            <a:r>
              <a:rPr lang="en-GB" sz="3000" dirty="0" smtClean="0">
                <a:solidFill>
                  <a:srgbClr val="0000CC"/>
                </a:solidFill>
              </a:rPr>
              <a:t>ACCULINNA </a:t>
            </a:r>
            <a:endParaRPr lang="ru-RU" sz="3000" dirty="0" smtClean="0">
              <a:solidFill>
                <a:srgbClr val="0000CC"/>
              </a:solidFill>
            </a:endParaRPr>
          </a:p>
        </p:txBody>
      </p:sp>
      <p:sp>
        <p:nvSpPr>
          <p:cNvPr id="20488" name="Text Box 4"/>
          <p:cNvSpPr txBox="1">
            <a:spLocks noChangeArrowheads="1"/>
          </p:cNvSpPr>
          <p:nvPr/>
        </p:nvSpPr>
        <p:spPr bwMode="auto">
          <a:xfrm>
            <a:off x="107504" y="2914051"/>
            <a:ext cx="1152128" cy="5869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 baseline="30000" dirty="0">
                <a:solidFill>
                  <a:srgbClr val="0000CC"/>
                </a:solidFill>
                <a:latin typeface="Arial" charset="0"/>
              </a:rPr>
              <a:t>11</a:t>
            </a:r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B @ </a:t>
            </a:r>
          </a:p>
          <a:p>
            <a:pPr eaLnBrk="1" hangingPunct="1"/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34 </a:t>
            </a:r>
            <a:r>
              <a:rPr lang="en-US" sz="1600" b="1" dirty="0" err="1">
                <a:solidFill>
                  <a:srgbClr val="0000CC"/>
                </a:solidFill>
                <a:latin typeface="Arial" charset="0"/>
              </a:rPr>
              <a:t>AMeV</a:t>
            </a:r>
            <a:endParaRPr lang="ru-RU" sz="1600" b="1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t="2544" r="22931" b="19854"/>
          <a:stretch/>
        </p:blipFill>
        <p:spPr bwMode="auto">
          <a:xfrm>
            <a:off x="5450877" y="5095222"/>
            <a:ext cx="1353371" cy="150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28131"/>
            <a:ext cx="3594995" cy="158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9351"/>
            <a:ext cx="3415261" cy="157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7" name="Picture 5" descr="http://fls2.jinr.ru/flnr/image_1.php?image=../flnr/dimg/ram65983_t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943" y="5091821"/>
            <a:ext cx="1204425" cy="150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Горизонтальный свиток 24"/>
          <p:cNvSpPr/>
          <p:nvPr/>
        </p:nvSpPr>
        <p:spPr>
          <a:xfrm>
            <a:off x="6081434" y="4267892"/>
            <a:ext cx="2453739" cy="728773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G.M. </a:t>
            </a:r>
            <a:r>
              <a:rPr lang="en-US" sz="1200" dirty="0" err="1" smtClean="0">
                <a:solidFill>
                  <a:srgbClr val="FF0000"/>
                </a:solidFill>
              </a:rPr>
              <a:t>Ter-Akopian</a:t>
            </a:r>
            <a:r>
              <a:rPr lang="en-US" sz="1200" dirty="0" smtClean="0">
                <a:solidFill>
                  <a:srgbClr val="FF0000"/>
                </a:solidFill>
              </a:rPr>
              <a:t>, A.M. Rodin, A.S. </a:t>
            </a:r>
            <a:r>
              <a:rPr lang="en-US" sz="1200" dirty="0" err="1" smtClean="0">
                <a:solidFill>
                  <a:srgbClr val="FF0000"/>
                </a:solidFill>
              </a:rPr>
              <a:t>Fomichev</a:t>
            </a:r>
            <a:r>
              <a:rPr lang="en-US" sz="1200" dirty="0" smtClean="0">
                <a:solidFill>
                  <a:srgbClr val="FF0000"/>
                </a:solidFill>
              </a:rPr>
              <a:t>, 1996-Now</a:t>
            </a: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611560" y="1726772"/>
            <a:ext cx="1628157" cy="6854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  <a:latin typeface="Arial" charset="0"/>
              </a:rPr>
              <a:t>U-400M 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1600" b="1" baseline="30000" dirty="0" smtClean="0">
                <a:solidFill>
                  <a:srgbClr val="FF0000"/>
                </a:solidFill>
                <a:latin typeface="Arial" charset="0"/>
              </a:rPr>
              <a:t>6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Li @ 47 </a:t>
            </a:r>
            <a:r>
              <a:rPr lang="en-US" sz="1600" b="1" dirty="0" err="1" smtClean="0">
                <a:solidFill>
                  <a:srgbClr val="FF0000"/>
                </a:solidFill>
                <a:latin typeface="Arial" charset="0"/>
              </a:rPr>
              <a:t>AMeV</a:t>
            </a:r>
            <a:endParaRPr lang="ru-RU" sz="16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808536" y="1872534"/>
            <a:ext cx="3043383" cy="90839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Historically: injection line for K4-K10 facility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>
            <a:off x="844320" y="3284983"/>
            <a:ext cx="3007599" cy="158417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Transfer, charge-exchange and QFS reaction studies of  </a:t>
            </a:r>
            <a:r>
              <a:rPr lang="en-US" b="1" baseline="30000" dirty="0" smtClean="0">
                <a:solidFill>
                  <a:srgbClr val="FF0000"/>
                </a:solidFill>
              </a:rPr>
              <a:t>4,5</a:t>
            </a:r>
            <a:r>
              <a:rPr lang="en-US" b="1" dirty="0" smtClean="0">
                <a:solidFill>
                  <a:srgbClr val="FF0000"/>
                </a:solidFill>
              </a:rPr>
              <a:t>H, </a:t>
            </a:r>
            <a:r>
              <a:rPr lang="en-US" b="1" baseline="30000" dirty="0" smtClean="0">
                <a:solidFill>
                  <a:srgbClr val="FF0000"/>
                </a:solidFill>
              </a:rPr>
              <a:t>5,6,8,9,10</a:t>
            </a:r>
            <a:r>
              <a:rPr lang="en-US" b="1" dirty="0" smtClean="0">
                <a:solidFill>
                  <a:srgbClr val="FF0000"/>
                </a:solidFill>
              </a:rPr>
              <a:t>He,</a:t>
            </a:r>
            <a:r>
              <a:rPr lang="en-US" b="1" baseline="30000" dirty="0">
                <a:solidFill>
                  <a:srgbClr val="FF0000"/>
                </a:solidFill>
              </a:rPr>
              <a:t> </a:t>
            </a:r>
            <a:r>
              <a:rPr lang="en-US" b="1" baseline="30000" dirty="0" smtClean="0">
                <a:solidFill>
                  <a:srgbClr val="FF0000"/>
                </a:solidFill>
              </a:rPr>
              <a:t>9</a:t>
            </a:r>
            <a:r>
              <a:rPr lang="en-US" b="1" dirty="0" smtClean="0">
                <a:solidFill>
                  <a:srgbClr val="FF0000"/>
                </a:solidFill>
              </a:rPr>
              <a:t>Li, </a:t>
            </a:r>
            <a:r>
              <a:rPr lang="en-US" b="1" baseline="30000" dirty="0" smtClean="0">
                <a:solidFill>
                  <a:srgbClr val="FF0000"/>
                </a:solidFill>
              </a:rPr>
              <a:t>6</a:t>
            </a:r>
            <a:r>
              <a:rPr lang="en-US" b="1" dirty="0" smtClean="0">
                <a:solidFill>
                  <a:srgbClr val="FF0000"/>
                </a:solidFill>
              </a:rPr>
              <a:t>Be, </a:t>
            </a:r>
            <a:r>
              <a:rPr lang="en-US" b="1" baseline="30000" dirty="0" smtClean="0">
                <a:solidFill>
                  <a:srgbClr val="FF0000"/>
                </a:solidFill>
              </a:rPr>
              <a:t>26,27</a:t>
            </a:r>
            <a:r>
              <a:rPr lang="en-US" b="1" dirty="0" smtClean="0">
                <a:solidFill>
                  <a:srgbClr val="FF0000"/>
                </a:solidFill>
              </a:rPr>
              <a:t>S, </a:t>
            </a:r>
            <a:r>
              <a:rPr lang="en-US" b="1" baseline="30000" dirty="0" smtClean="0">
                <a:solidFill>
                  <a:srgbClr val="FF0000"/>
                </a:solidFill>
              </a:rPr>
              <a:t>17</a:t>
            </a:r>
            <a:r>
              <a:rPr lang="en-US" b="1" dirty="0" smtClean="0">
                <a:solidFill>
                  <a:srgbClr val="FF0000"/>
                </a:solidFill>
              </a:rPr>
              <a:t>Ne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" name="Picture 9" descr="D:\presentations\2016-RAS\fa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t="3089" r="10675" b="4902"/>
          <a:stretch/>
        </p:blipFill>
        <p:spPr bwMode="auto">
          <a:xfrm>
            <a:off x="7824823" y="5095222"/>
            <a:ext cx="1153811" cy="15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Горизонтальный свиток 25"/>
          <p:cNvSpPr/>
          <p:nvPr/>
        </p:nvSpPr>
        <p:spPr>
          <a:xfrm>
            <a:off x="4211960" y="1219371"/>
            <a:ext cx="4608512" cy="4419256"/>
          </a:xfrm>
          <a:prstGeom prst="horizontalScroll">
            <a:avLst>
              <a:gd name="adj" fmla="val 671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chemeClr val="accent2"/>
              </a:buClr>
            </a:pPr>
            <a:r>
              <a:rPr lang="ru-RU" sz="1600" dirty="0" smtClean="0">
                <a:solidFill>
                  <a:srgbClr val="FF0000"/>
                </a:solidFill>
              </a:rPr>
              <a:t/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A.A.Korsheninnikov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>
                <a:solidFill>
                  <a:srgbClr val="FF0000"/>
                </a:solidFill>
              </a:rPr>
              <a:t>PRL </a:t>
            </a:r>
            <a:r>
              <a:rPr lang="en-US" sz="1600" b="1" dirty="0" smtClean="0">
                <a:solidFill>
                  <a:srgbClr val="FF0000"/>
                </a:solidFill>
              </a:rPr>
              <a:t>82</a:t>
            </a:r>
            <a:r>
              <a:rPr lang="en-US" sz="1600" dirty="0" smtClean="0">
                <a:solidFill>
                  <a:srgbClr val="FF0000"/>
                </a:solidFill>
              </a:rPr>
              <a:t> (</a:t>
            </a:r>
            <a:r>
              <a:rPr lang="en-US" sz="1600" dirty="0">
                <a:solidFill>
                  <a:srgbClr val="FF0000"/>
                </a:solidFill>
              </a:rPr>
              <a:t>1999</a:t>
            </a:r>
            <a:r>
              <a:rPr lang="en-US" sz="1600" dirty="0" smtClean="0">
                <a:solidFill>
                  <a:srgbClr val="FF0000"/>
                </a:solidFill>
              </a:rPr>
              <a:t>) 3581.</a:t>
            </a:r>
          </a:p>
          <a:p>
            <a:pPr>
              <a:buClr>
                <a:schemeClr val="accent2"/>
              </a:buClr>
            </a:pPr>
            <a:r>
              <a:rPr lang="en-US" sz="1600" dirty="0" smtClean="0">
                <a:solidFill>
                  <a:srgbClr val="FF0000"/>
                </a:solidFill>
              </a:rPr>
              <a:t>  </a:t>
            </a:r>
            <a:r>
              <a:rPr lang="en-US" sz="1600" dirty="0" err="1" smtClean="0">
                <a:solidFill>
                  <a:srgbClr val="FF0000"/>
                </a:solidFill>
              </a:rPr>
              <a:t>A.A.Korsheninnikov</a:t>
            </a:r>
            <a:r>
              <a:rPr lang="en-US" sz="1600" dirty="0">
                <a:solidFill>
                  <a:srgbClr val="FF0000"/>
                </a:solidFill>
              </a:rPr>
              <a:t>, PRL </a:t>
            </a:r>
            <a:r>
              <a:rPr lang="en-US" sz="1600" b="1" dirty="0">
                <a:solidFill>
                  <a:srgbClr val="FF0000"/>
                </a:solidFill>
              </a:rPr>
              <a:t>87</a:t>
            </a:r>
            <a:r>
              <a:rPr lang="en-US" sz="1600" dirty="0">
                <a:solidFill>
                  <a:srgbClr val="FF0000"/>
                </a:solidFill>
              </a:rPr>
              <a:t> (2001) </a:t>
            </a:r>
            <a:r>
              <a:rPr lang="en-US" sz="1600" dirty="0" smtClean="0">
                <a:solidFill>
                  <a:srgbClr val="FF0000"/>
                </a:solidFill>
              </a:rPr>
              <a:t>092501.</a:t>
            </a:r>
          </a:p>
          <a:p>
            <a:pPr>
              <a:buClr>
                <a:schemeClr val="accent2"/>
              </a:buClr>
            </a:pP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S.V. </a:t>
            </a:r>
            <a:r>
              <a:rPr lang="en-US" sz="1600" dirty="0" err="1" smtClean="0">
                <a:solidFill>
                  <a:srgbClr val="FF0000"/>
                </a:solidFill>
              </a:rPr>
              <a:t>Stepantsov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et al., </a:t>
            </a:r>
            <a:r>
              <a:rPr lang="en-US" sz="1600" dirty="0" smtClean="0">
                <a:solidFill>
                  <a:srgbClr val="FF0000"/>
                </a:solidFill>
              </a:rPr>
              <a:t>PLB </a:t>
            </a:r>
            <a:r>
              <a:rPr lang="en-US" sz="1600" b="1" dirty="0" smtClean="0">
                <a:solidFill>
                  <a:srgbClr val="FF0000"/>
                </a:solidFill>
              </a:rPr>
              <a:t>542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(2002) </a:t>
            </a:r>
            <a:r>
              <a:rPr lang="en-US" sz="1600" dirty="0" smtClean="0">
                <a:solidFill>
                  <a:srgbClr val="FF0000"/>
                </a:solidFill>
              </a:rPr>
              <a:t>35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M.S.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Golovkov </a:t>
            </a:r>
            <a:r>
              <a:rPr lang="pt-BR" sz="1600" i="1" dirty="0">
                <a:solidFill>
                  <a:srgbClr val="FF0000"/>
                </a:solidFill>
              </a:rPr>
              <a:t>et al., </a:t>
            </a:r>
            <a:r>
              <a:rPr lang="en-US" sz="1600" dirty="0">
                <a:solidFill>
                  <a:srgbClr val="FF0000"/>
                </a:solidFill>
              </a:rPr>
              <a:t>PLB </a:t>
            </a:r>
            <a:r>
              <a:rPr lang="en-US" sz="1600" b="1" dirty="0" smtClean="0">
                <a:solidFill>
                  <a:srgbClr val="FF0000"/>
                </a:solidFill>
              </a:rPr>
              <a:t>566 </a:t>
            </a:r>
            <a:r>
              <a:rPr lang="en-US" sz="1600" dirty="0">
                <a:solidFill>
                  <a:srgbClr val="FF0000"/>
                </a:solidFill>
              </a:rPr>
              <a:t>(2003) </a:t>
            </a:r>
            <a:r>
              <a:rPr lang="en-US" sz="1600" dirty="0" smtClean="0">
                <a:solidFill>
                  <a:srgbClr val="FF0000"/>
                </a:solidFill>
              </a:rPr>
              <a:t>70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G.V</a:t>
            </a:r>
            <a:r>
              <a:rPr lang="en-US" sz="1600" dirty="0">
                <a:solidFill>
                  <a:srgbClr val="FF0000"/>
                </a:solidFill>
              </a:rPr>
              <a:t>. </a:t>
            </a:r>
            <a:r>
              <a:rPr lang="en-US" sz="1600" dirty="0" err="1" smtClean="0">
                <a:solidFill>
                  <a:srgbClr val="FF0000"/>
                </a:solidFill>
              </a:rPr>
              <a:t>Rogachev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et al. </a:t>
            </a:r>
            <a:r>
              <a:rPr lang="pt-BR" sz="1600" dirty="0" smtClean="0">
                <a:solidFill>
                  <a:srgbClr val="FF0000"/>
                </a:solidFill>
              </a:rPr>
              <a:t>PRC </a:t>
            </a:r>
            <a:r>
              <a:rPr lang="pt-BR" sz="1600" b="1" dirty="0">
                <a:solidFill>
                  <a:srgbClr val="FF0000"/>
                </a:solidFill>
              </a:rPr>
              <a:t>67</a:t>
            </a:r>
            <a:r>
              <a:rPr lang="pt-BR" sz="1600" dirty="0">
                <a:solidFill>
                  <a:srgbClr val="FF0000"/>
                </a:solidFill>
              </a:rPr>
              <a:t> (2003) 041603(R</a:t>
            </a:r>
            <a:r>
              <a:rPr lang="pt-BR" sz="1600" dirty="0" smtClean="0">
                <a:solidFill>
                  <a:srgbClr val="FF0000"/>
                </a:solidFill>
              </a:rPr>
              <a:t>)</a:t>
            </a:r>
            <a:r>
              <a:rPr lang="ru-RU" sz="1600" dirty="0">
                <a:solidFill>
                  <a:srgbClr val="FF0000"/>
                </a:solidFill>
              </a:rPr>
              <a:t>.</a:t>
            </a:r>
            <a:endParaRPr lang="en-US" sz="1600" dirty="0" smtClean="0">
              <a:solidFill>
                <a:srgbClr val="FF0000"/>
              </a:solidFill>
            </a:endParaRPr>
          </a:p>
          <a:p>
            <a:pPr>
              <a:buClr>
                <a:schemeClr val="accent2"/>
              </a:buClr>
            </a:pP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M.S.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Golovkov </a:t>
            </a:r>
            <a:r>
              <a:rPr lang="pt-BR" sz="1600" i="1" dirty="0">
                <a:solidFill>
                  <a:srgbClr val="FF0000"/>
                </a:solidFill>
              </a:rPr>
              <a:t>et al., </a:t>
            </a:r>
            <a:r>
              <a:rPr lang="pt-BR" sz="1600" dirty="0">
                <a:solidFill>
                  <a:srgbClr val="FF0000"/>
                </a:solidFill>
              </a:rPr>
              <a:t>PRL </a:t>
            </a:r>
            <a:r>
              <a:rPr lang="pt-BR" sz="1600" b="1" dirty="0">
                <a:solidFill>
                  <a:srgbClr val="FF0000"/>
                </a:solidFill>
              </a:rPr>
              <a:t>93</a:t>
            </a:r>
            <a:r>
              <a:rPr lang="pt-BR" sz="1600" dirty="0">
                <a:solidFill>
                  <a:srgbClr val="FF0000"/>
                </a:solidFill>
              </a:rPr>
              <a:t> (2004) 262501</a:t>
            </a:r>
            <a:r>
              <a:rPr lang="pt-BR" sz="1600" dirty="0" smtClean="0">
                <a:solidFill>
                  <a:srgbClr val="FF0000"/>
                </a:solidFill>
              </a:rPr>
              <a:t>.</a:t>
            </a:r>
            <a:r>
              <a:rPr lang="ru-RU" sz="1600" dirty="0" smtClean="0">
                <a:solidFill>
                  <a:srgbClr val="FF0000"/>
                </a:solidFill>
              </a:rPr>
              <a:t/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M.S.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Golovkov </a:t>
            </a:r>
            <a:r>
              <a:rPr lang="pt-BR" sz="1600" i="1" dirty="0">
                <a:solidFill>
                  <a:srgbClr val="FF0000"/>
                </a:solidFill>
              </a:rPr>
              <a:t>et al., </a:t>
            </a:r>
            <a:r>
              <a:rPr lang="en-US" sz="1600" dirty="0" smtClean="0">
                <a:solidFill>
                  <a:srgbClr val="FF0000"/>
                </a:solidFill>
              </a:rPr>
              <a:t>PLB </a:t>
            </a:r>
            <a:r>
              <a:rPr lang="en-US" sz="1600" b="1" dirty="0">
                <a:solidFill>
                  <a:srgbClr val="FF0000"/>
                </a:solidFill>
              </a:rPr>
              <a:t>588</a:t>
            </a:r>
            <a:r>
              <a:rPr lang="en-US" sz="1600" dirty="0">
                <a:solidFill>
                  <a:srgbClr val="FF0000"/>
                </a:solidFill>
              </a:rPr>
              <a:t> (2004) </a:t>
            </a:r>
            <a:r>
              <a:rPr lang="en-US" sz="1600" dirty="0" smtClean="0">
                <a:solidFill>
                  <a:srgbClr val="FF0000"/>
                </a:solidFill>
              </a:rPr>
              <a:t>163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M.S</a:t>
            </a:r>
            <a:r>
              <a:rPr lang="pt-BR" sz="1600" dirty="0">
                <a:solidFill>
                  <a:srgbClr val="FF0000"/>
                </a:solidFill>
              </a:rPr>
              <a:t>. Golovkov </a:t>
            </a:r>
            <a:r>
              <a:rPr lang="pt-BR" sz="1600" i="1" dirty="0">
                <a:solidFill>
                  <a:srgbClr val="FF0000"/>
                </a:solidFill>
              </a:rPr>
              <a:t>et al., </a:t>
            </a:r>
            <a:r>
              <a:rPr lang="en-US" sz="1600" dirty="0" smtClean="0">
                <a:solidFill>
                  <a:srgbClr val="FF0000"/>
                </a:solidFill>
              </a:rPr>
              <a:t>PRC </a:t>
            </a:r>
            <a:r>
              <a:rPr lang="en-US" sz="1600" b="1" dirty="0" smtClean="0">
                <a:solidFill>
                  <a:srgbClr val="FF0000"/>
                </a:solidFill>
              </a:rPr>
              <a:t>76</a:t>
            </a:r>
            <a:r>
              <a:rPr lang="en-US" sz="1600" dirty="0" smtClean="0">
                <a:solidFill>
                  <a:srgbClr val="FF0000"/>
                </a:solidFill>
              </a:rPr>
              <a:t> (</a:t>
            </a:r>
            <a:r>
              <a:rPr lang="en-US" sz="1600" dirty="0">
                <a:solidFill>
                  <a:srgbClr val="FF0000"/>
                </a:solidFill>
              </a:rPr>
              <a:t>2007)</a:t>
            </a:r>
            <a:r>
              <a:rPr lang="pt-BR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021605(R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/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M.S. Golovkov </a:t>
            </a:r>
            <a:r>
              <a:rPr lang="pt-BR" sz="1600" i="1" dirty="0" smtClean="0">
                <a:solidFill>
                  <a:srgbClr val="FF0000"/>
                </a:solidFill>
              </a:rPr>
              <a:t>et </a:t>
            </a:r>
            <a:r>
              <a:rPr lang="pt-BR" sz="1600" i="1" dirty="0">
                <a:solidFill>
                  <a:srgbClr val="FF0000"/>
                </a:solidFill>
              </a:rPr>
              <a:t>al., </a:t>
            </a:r>
            <a:r>
              <a:rPr lang="fr-FR" sz="1600" dirty="0" smtClean="0">
                <a:solidFill>
                  <a:srgbClr val="FF0000"/>
                </a:solidFill>
              </a:rPr>
              <a:t>PLB </a:t>
            </a:r>
            <a:r>
              <a:rPr lang="fr-FR" sz="1600" b="1" dirty="0" smtClean="0">
                <a:solidFill>
                  <a:srgbClr val="FF0000"/>
                </a:solidFill>
              </a:rPr>
              <a:t>672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>
                <a:solidFill>
                  <a:srgbClr val="FF0000"/>
                </a:solidFill>
              </a:rPr>
              <a:t>(2009) </a:t>
            </a:r>
            <a:r>
              <a:rPr lang="fr-FR" sz="1600" dirty="0" smtClean="0">
                <a:solidFill>
                  <a:srgbClr val="FF0000"/>
                </a:solidFill>
              </a:rPr>
              <a:t>22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</a:p>
          <a:p>
            <a:pPr>
              <a:buClr>
                <a:schemeClr val="accent2"/>
              </a:buClr>
            </a:pP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L.V. </a:t>
            </a:r>
            <a:r>
              <a:rPr lang="en-US" sz="1600" dirty="0" err="1" smtClean="0">
                <a:solidFill>
                  <a:srgbClr val="FF0000"/>
                </a:solidFill>
              </a:rPr>
              <a:t>Grigorenko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et. </a:t>
            </a:r>
            <a:r>
              <a:rPr lang="en-US" sz="1600" i="1" dirty="0">
                <a:solidFill>
                  <a:srgbClr val="FF0000"/>
                </a:solidFill>
              </a:rPr>
              <a:t>al., </a:t>
            </a:r>
            <a:r>
              <a:rPr lang="en-US" sz="1600" dirty="0" smtClean="0">
                <a:solidFill>
                  <a:srgbClr val="FF0000"/>
                </a:solidFill>
              </a:rPr>
              <a:t>PLB </a:t>
            </a:r>
            <a:r>
              <a:rPr lang="en-US" sz="1600" b="1" dirty="0">
                <a:solidFill>
                  <a:srgbClr val="FF0000"/>
                </a:solidFill>
              </a:rPr>
              <a:t>677</a:t>
            </a:r>
            <a:r>
              <a:rPr lang="en-US" sz="1600" dirty="0">
                <a:solidFill>
                  <a:srgbClr val="FF0000"/>
                </a:solidFill>
              </a:rPr>
              <a:t> (2009) </a:t>
            </a:r>
            <a:r>
              <a:rPr lang="en-US" sz="1600" dirty="0" smtClean="0">
                <a:solidFill>
                  <a:srgbClr val="FF0000"/>
                </a:solidFill>
              </a:rPr>
              <a:t>30.</a:t>
            </a:r>
            <a:r>
              <a:rPr lang="pt-BR" sz="1600" dirty="0" smtClean="0">
                <a:solidFill>
                  <a:srgbClr val="FF0000"/>
                </a:solidFill>
              </a:rPr>
              <a:t/>
            </a:r>
            <a:br>
              <a:rPr lang="pt-BR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S.I</a:t>
            </a:r>
            <a:r>
              <a:rPr lang="pt-BR" sz="1600" dirty="0">
                <a:solidFill>
                  <a:srgbClr val="FF0000"/>
                </a:solidFill>
              </a:rPr>
              <a:t>. Sidorchuk </a:t>
            </a:r>
            <a:r>
              <a:rPr lang="pt-BR" sz="1600" i="1" dirty="0">
                <a:solidFill>
                  <a:srgbClr val="FF0000"/>
                </a:solidFill>
              </a:rPr>
              <a:t>et al., </a:t>
            </a:r>
            <a:r>
              <a:rPr lang="pt-BR" sz="1600" dirty="0" smtClean="0">
                <a:solidFill>
                  <a:srgbClr val="FF0000"/>
                </a:solidFill>
              </a:rPr>
              <a:t>PRL </a:t>
            </a:r>
            <a:r>
              <a:rPr lang="pt-BR" sz="1600" b="1" dirty="0" smtClean="0">
                <a:solidFill>
                  <a:srgbClr val="FF0000"/>
                </a:solidFill>
              </a:rPr>
              <a:t>108</a:t>
            </a:r>
            <a:r>
              <a:rPr lang="pt-BR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>
                <a:solidFill>
                  <a:srgbClr val="FF0000"/>
                </a:solidFill>
              </a:rPr>
              <a:t>(2012) </a:t>
            </a:r>
            <a:r>
              <a:rPr lang="pt-BR" sz="1600" dirty="0" smtClean="0">
                <a:solidFill>
                  <a:srgbClr val="FF0000"/>
                </a:solidFill>
              </a:rPr>
              <a:t>202502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A.S.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Fomichev </a:t>
            </a:r>
            <a:r>
              <a:rPr lang="pt-BR" sz="1600" i="1" dirty="0">
                <a:solidFill>
                  <a:srgbClr val="FF0000"/>
                </a:solidFill>
              </a:rPr>
              <a:t>et al., </a:t>
            </a:r>
            <a:r>
              <a:rPr lang="fr-FR" sz="1600" dirty="0">
                <a:solidFill>
                  <a:srgbClr val="FF0000"/>
                </a:solidFill>
              </a:rPr>
              <a:t>PLB </a:t>
            </a:r>
            <a:r>
              <a:rPr lang="fr-FR" sz="1600" b="1" dirty="0">
                <a:solidFill>
                  <a:srgbClr val="FF0000"/>
                </a:solidFill>
              </a:rPr>
              <a:t>708</a:t>
            </a:r>
            <a:r>
              <a:rPr lang="fr-FR" sz="1600" dirty="0">
                <a:solidFill>
                  <a:srgbClr val="FF0000"/>
                </a:solidFill>
              </a:rPr>
              <a:t> (2012) 6</a:t>
            </a:r>
            <a:r>
              <a:rPr lang="fr-FR" sz="1600" dirty="0" smtClean="0">
                <a:solidFill>
                  <a:srgbClr val="FF0000"/>
                </a:solidFill>
              </a:rPr>
              <a:t>.</a:t>
            </a:r>
            <a:r>
              <a:rPr lang="ru-RU" sz="1600" dirty="0" smtClean="0">
                <a:solidFill>
                  <a:srgbClr val="FF0000"/>
                </a:solidFill>
              </a:rPr>
              <a:t/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smtClean="0">
                <a:solidFill>
                  <a:srgbClr val="FF0000"/>
                </a:solidFill>
              </a:rPr>
              <a:t>I.A</a:t>
            </a:r>
            <a:r>
              <a:rPr lang="fr-FR" sz="1600" dirty="0">
                <a:solidFill>
                  <a:srgbClr val="FF0000"/>
                </a:solidFill>
              </a:rPr>
              <a:t>. Egorova </a:t>
            </a:r>
            <a:r>
              <a:rPr lang="fr-FR" sz="1600" i="1" dirty="0">
                <a:solidFill>
                  <a:srgbClr val="FF0000"/>
                </a:solidFill>
              </a:rPr>
              <a:t>et al.,</a:t>
            </a:r>
            <a:r>
              <a:rPr lang="fr-FR" sz="1600" dirty="0">
                <a:solidFill>
                  <a:srgbClr val="FF0000"/>
                </a:solidFill>
              </a:rPr>
              <a:t> PRL </a:t>
            </a:r>
            <a:r>
              <a:rPr lang="fr-FR" sz="1600" b="1" dirty="0">
                <a:solidFill>
                  <a:srgbClr val="FF0000"/>
                </a:solidFill>
              </a:rPr>
              <a:t>109</a:t>
            </a:r>
            <a:r>
              <a:rPr lang="fr-FR" sz="1600" dirty="0">
                <a:solidFill>
                  <a:srgbClr val="FF0000"/>
                </a:solidFill>
              </a:rPr>
              <a:t> (2012) </a:t>
            </a:r>
            <a:r>
              <a:rPr lang="fr-FR" sz="1600" dirty="0" smtClean="0">
                <a:solidFill>
                  <a:srgbClr val="FF0000"/>
                </a:solidFill>
              </a:rPr>
              <a:t>202502</a:t>
            </a:r>
            <a:r>
              <a:rPr lang="ru-RU" sz="1600" dirty="0">
                <a:solidFill>
                  <a:srgbClr val="FF0000"/>
                </a:solidFill>
              </a:rPr>
              <a:t>.</a:t>
            </a:r>
            <a:endParaRPr lang="en-US" sz="1600" dirty="0">
              <a:solidFill>
                <a:srgbClr val="FF0000"/>
              </a:solidFill>
              <a:cs typeface="Arial" pitchFamily="34" charset="0"/>
            </a:endParaRPr>
          </a:p>
          <a:p>
            <a:pPr>
              <a:buClr>
                <a:schemeClr val="accent2"/>
              </a:buClr>
            </a:pPr>
            <a:r>
              <a:rPr lang="ru-RU" sz="160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endParaRPr lang="en-US" sz="1600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94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480373"/>
            <a:ext cx="7893824" cy="51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07504" y="94779"/>
            <a:ext cx="6336704" cy="10299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00CC"/>
                </a:solidFill>
              </a:rPr>
              <a:t>Chart of nuclides is analog of periodic table in the “world of nuclides” </a:t>
            </a:r>
            <a:endParaRPr lang="ru-RU" sz="28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1043608" y="1480373"/>
            <a:ext cx="2045323" cy="165618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Two types of shells to fill – for neutrons and for protons</a:t>
            </a:r>
            <a:r>
              <a:rPr lang="ru-RU" sz="1600" b="1" dirty="0" smtClean="0">
                <a:solidFill>
                  <a:srgbClr val="FF0000"/>
                </a:solidFill>
              </a:rPr>
              <a:t>:  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0033CC"/>
                </a:solidFill>
              </a:rPr>
              <a:t>Nuclear “periodic table” is two-dimensional </a:t>
            </a:r>
            <a:endParaRPr lang="en-US" sz="16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3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208912" cy="576063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000CC"/>
                </a:solidFill>
              </a:rPr>
              <a:t>ACCULINNA-2 instrumentation development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768152"/>
            <a:ext cx="5616625" cy="2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40" y="3658213"/>
            <a:ext cx="3672408" cy="299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44" y="4697090"/>
            <a:ext cx="2197471" cy="202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467544" y="6181632"/>
            <a:ext cx="3240360" cy="34371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U400M upgrade</a:t>
            </a:r>
            <a:endParaRPr lang="en-GB" b="1" dirty="0" smtClean="0">
              <a:solidFill>
                <a:srgbClr val="0033CC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475972" y="2060848"/>
            <a:ext cx="2583859" cy="3600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Zero-angle spectrometer</a:t>
            </a:r>
            <a:endParaRPr lang="en-GB" b="1" dirty="0" smtClean="0">
              <a:solidFill>
                <a:srgbClr val="0033CC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75972" y="2564904"/>
            <a:ext cx="2583859" cy="360039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Velocity filter (RF-kicker)</a:t>
            </a:r>
            <a:endParaRPr lang="en-GB" b="1" dirty="0" smtClean="0">
              <a:solidFill>
                <a:srgbClr val="0033CC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75973" y="5620876"/>
            <a:ext cx="3240360" cy="3600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High-resolution telescope array</a:t>
            </a:r>
            <a:endParaRPr lang="en-GB" b="1" dirty="0" smtClean="0">
              <a:solidFill>
                <a:srgbClr val="0033CC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67544" y="5080817"/>
            <a:ext cx="3240360" cy="3600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Tritium target system for ACC-2</a:t>
            </a:r>
            <a:endParaRPr lang="en-GB" b="1" dirty="0" smtClean="0">
              <a:solidFill>
                <a:srgbClr val="0033CC"/>
              </a:solidFill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475972" y="1556792"/>
            <a:ext cx="2583859" cy="3600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New OTPC</a:t>
            </a:r>
            <a:endParaRPr lang="en-GB" b="1" dirty="0" smtClean="0">
              <a:solidFill>
                <a:srgbClr val="0033CC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535808" y="3933055"/>
            <a:ext cx="1224136" cy="846439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415" y="4780611"/>
            <a:ext cx="2627065" cy="19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вал 14"/>
          <p:cNvSpPr/>
          <p:nvPr/>
        </p:nvSpPr>
        <p:spPr>
          <a:xfrm>
            <a:off x="7157029" y="3933056"/>
            <a:ext cx="1224136" cy="846439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 влево 1"/>
          <p:cNvSpPr/>
          <p:nvPr/>
        </p:nvSpPr>
        <p:spPr>
          <a:xfrm rot="18084630">
            <a:off x="5457818" y="4633148"/>
            <a:ext cx="360040" cy="360040"/>
          </a:xfrm>
          <a:prstGeom prst="leftArrow">
            <a:avLst/>
          </a:prstGeom>
          <a:solidFill>
            <a:srgbClr val="FFC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17020085">
            <a:off x="7398927" y="4771280"/>
            <a:ext cx="360040" cy="360040"/>
          </a:xfrm>
          <a:prstGeom prst="leftArrow">
            <a:avLst/>
          </a:prstGeom>
          <a:solidFill>
            <a:srgbClr val="FFC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243091" y="4440760"/>
            <a:ext cx="3240360" cy="3600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“Expensive toys” shopping list 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251520" y="908720"/>
            <a:ext cx="2376264" cy="3600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Already in production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465364" y="3077343"/>
            <a:ext cx="2583859" cy="360039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33CC"/>
                </a:solidFill>
              </a:rPr>
              <a:t>Stilbene</a:t>
            </a:r>
            <a:r>
              <a:rPr lang="en-US" b="1" dirty="0" smtClean="0">
                <a:solidFill>
                  <a:srgbClr val="0033CC"/>
                </a:solidFill>
              </a:rPr>
              <a:t> neutron array</a:t>
            </a:r>
            <a:endParaRPr lang="en-GB" b="1" dirty="0" smtClean="0">
              <a:solidFill>
                <a:srgbClr val="0033CC"/>
              </a:solidFill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475972" y="3596850"/>
            <a:ext cx="2583859" cy="360039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33CC"/>
                </a:solidFill>
                <a:latin typeface="Symbol" pitchFamily="18" charset="2"/>
              </a:rPr>
              <a:t>g</a:t>
            </a:r>
            <a:r>
              <a:rPr lang="en-US" b="1" dirty="0" smtClean="0">
                <a:solidFill>
                  <a:srgbClr val="0033CC"/>
                </a:solidFill>
              </a:rPr>
              <a:t>-array GADAST</a:t>
            </a:r>
            <a:endParaRPr lang="en-GB" b="1" dirty="0" smtClean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1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481179" y="3153162"/>
            <a:ext cx="1683109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000" b="1" dirty="0">
                <a:latin typeface="Arial" charset="0"/>
                <a:ea typeface="Lucida Sans Unicode" pitchFamily="34" charset="0"/>
                <a:cs typeface="Lucida Sans Unicode" pitchFamily="34" charset="0"/>
              </a:rPr>
              <a:t>CCD 2/3’’</a:t>
            </a:r>
          </a:p>
          <a:p>
            <a:pPr eaLnBrk="1" hangingPunct="1">
              <a:buClr>
                <a:srgbClr val="FF0000"/>
              </a:buClr>
              <a:buFontTx/>
              <a:buChar char="•"/>
            </a:pPr>
            <a:r>
              <a:rPr lang="en-GB" sz="1000" b="1" dirty="0"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sz="1000" b="1" dirty="0" smtClean="0">
                <a:latin typeface="Arial" charset="0"/>
                <a:ea typeface="Lucida Sans Unicode" pitchFamily="34" charset="0"/>
                <a:cs typeface="Lucida Sans Unicode" pitchFamily="34" charset="0"/>
              </a:rPr>
              <a:t>1000</a:t>
            </a:r>
            <a:r>
              <a:rPr lang="en-GB" sz="1000" b="1" dirty="0" smtClean="0"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</a:t>
            </a:r>
            <a:r>
              <a:rPr lang="en-GB" sz="1000" b="1" dirty="0" smtClean="0">
                <a:latin typeface="Arial" charset="0"/>
                <a:ea typeface="Lucida Sans Unicode" pitchFamily="34" charset="0"/>
                <a:cs typeface="Lucida Sans Unicode" pitchFamily="34" charset="0"/>
              </a:rPr>
              <a:t>1000 </a:t>
            </a:r>
            <a:r>
              <a:rPr lang="en-GB" sz="1000" b="1" dirty="0" err="1">
                <a:latin typeface="Arial" charset="0"/>
                <a:ea typeface="Lucida Sans Unicode" pitchFamily="34" charset="0"/>
                <a:cs typeface="Lucida Sans Unicode" pitchFamily="34" charset="0"/>
              </a:rPr>
              <a:t>pix</a:t>
            </a:r>
            <a:endParaRPr lang="en-GB" sz="1000" b="1" dirty="0">
              <a:latin typeface="Arial" charset="0"/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buClr>
                <a:srgbClr val="FF0000"/>
              </a:buClr>
              <a:buFontTx/>
              <a:buChar char="•"/>
            </a:pPr>
            <a:r>
              <a:rPr lang="en-GB" sz="1000" b="1" dirty="0">
                <a:latin typeface="Arial" charset="0"/>
                <a:ea typeface="Lucida Sans Unicode" pitchFamily="34" charset="0"/>
                <a:cs typeface="Lucida Sans Unicode" pitchFamily="34" charset="0"/>
              </a:rPr>
              <a:t> 12-bits</a:t>
            </a:r>
          </a:p>
          <a:p>
            <a:pPr eaLnBrk="1" hangingPunct="1">
              <a:buClr>
                <a:srgbClr val="FF0000"/>
              </a:buClr>
              <a:buFontTx/>
              <a:buChar char="•"/>
            </a:pPr>
            <a:r>
              <a:rPr lang="en-GB" sz="1000" b="1" dirty="0">
                <a:latin typeface="Arial" charset="0"/>
                <a:ea typeface="Lucida Sans Unicode" pitchFamily="34" charset="0"/>
                <a:cs typeface="Lucida Sans Unicode" pitchFamily="34" charset="0"/>
              </a:rPr>
              <a:t> image </a:t>
            </a:r>
            <a:r>
              <a:rPr lang="en-GB" sz="1000" b="1" dirty="0" err="1">
                <a:latin typeface="Arial" charset="0"/>
                <a:ea typeface="Lucida Sans Unicode" pitchFamily="34" charset="0"/>
                <a:cs typeface="Lucida Sans Unicode" pitchFamily="34" charset="0"/>
              </a:rPr>
              <a:t>ampl</a:t>
            </a:r>
            <a:r>
              <a:rPr lang="en-GB" sz="1000" b="1" dirty="0" smtClean="0">
                <a:latin typeface="Arial" charset="0"/>
                <a:ea typeface="Lucida Sans Unicode" pitchFamily="34" charset="0"/>
                <a:cs typeface="Lucida Sans Unicode" pitchFamily="34" charset="0"/>
              </a:rPr>
              <a:t>.  </a:t>
            </a:r>
            <a:r>
              <a:rPr lang="en-GB" sz="1000" b="1" dirty="0">
                <a:latin typeface="Arial" charset="0"/>
                <a:ea typeface="Lucida Sans Unicode" pitchFamily="34" charset="0"/>
                <a:cs typeface="Lucida Sans Unicode" pitchFamily="34" charset="0"/>
              </a:rPr>
              <a:t>(</a:t>
            </a:r>
            <a:r>
              <a:rPr lang="en-GB" sz="1000" b="1" dirty="0"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</a:t>
            </a:r>
            <a:r>
              <a:rPr lang="en-GB" sz="1000" b="1" dirty="0">
                <a:latin typeface="Arial" charset="0"/>
                <a:ea typeface="Lucida Sans Unicode" pitchFamily="34" charset="0"/>
                <a:cs typeface="Lucida Sans Unicode" pitchFamily="34" charset="0"/>
              </a:rPr>
              <a:t> 2000)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7504" y="0"/>
            <a:ext cx="6696744" cy="97290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sz="2600" dirty="0" smtClean="0">
                <a:solidFill>
                  <a:srgbClr val="0000CC"/>
                </a:solidFill>
              </a:rPr>
              <a:t>Competitive light nuclei RIB program at FLNR. </a:t>
            </a:r>
            <a:br>
              <a:rPr lang="en-US" sz="2600" dirty="0" smtClean="0">
                <a:solidFill>
                  <a:srgbClr val="0000CC"/>
                </a:solidFill>
              </a:rPr>
            </a:br>
            <a:r>
              <a:rPr lang="en-US" sz="2600" dirty="0" smtClean="0">
                <a:solidFill>
                  <a:srgbClr val="0000CC"/>
                </a:solidFill>
              </a:rPr>
              <a:t>Specific </a:t>
            </a:r>
            <a:r>
              <a:rPr lang="en-US" sz="2600" dirty="0" smtClean="0">
                <a:solidFill>
                  <a:srgbClr val="0000CC"/>
                </a:solidFill>
              </a:rPr>
              <a:t>equipment development</a:t>
            </a:r>
            <a:endParaRPr lang="ru-RU" sz="2600" dirty="0" smtClean="0">
              <a:solidFill>
                <a:srgbClr val="0000CC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15516" y="1052736"/>
            <a:ext cx="5076564" cy="3600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Warsaw OTPC (optical time-projection chamber)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215516" y="4045943"/>
            <a:ext cx="5076564" cy="3600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Truly unique item: cryogenic tritium gas system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pic>
        <p:nvPicPr>
          <p:cNvPr id="1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52" y="4626328"/>
            <a:ext cx="43307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t="989" r="6715" b="3596"/>
          <a:stretch>
            <a:fillRect/>
          </a:stretch>
        </p:blipFill>
        <p:spPr bwMode="auto">
          <a:xfrm>
            <a:off x="5652120" y="621234"/>
            <a:ext cx="1372556" cy="2591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D:\Dokumenty\Praca\Prezentacje\OTPC\kamera.bm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2" t="15730" r="20999" b="14732"/>
          <a:stretch>
            <a:fillRect/>
          </a:stretch>
        </p:blipFill>
        <p:spPr bwMode="auto">
          <a:xfrm>
            <a:off x="8080703" y="2405797"/>
            <a:ext cx="897841" cy="926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6"/>
          <p:cNvSpPr>
            <a:spLocks noChangeShapeType="1"/>
          </p:cNvSpPr>
          <p:nvPr/>
        </p:nvSpPr>
        <p:spPr bwMode="auto">
          <a:xfrm flipH="1" flipV="1">
            <a:off x="6591771" y="2413101"/>
            <a:ext cx="1625197" cy="190799"/>
          </a:xfrm>
          <a:prstGeom prst="line">
            <a:avLst/>
          </a:prstGeom>
          <a:noFill/>
          <a:ln w="254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H="1" flipV="1">
            <a:off x="6675497" y="2775308"/>
            <a:ext cx="560799" cy="377854"/>
          </a:xfrm>
          <a:prstGeom prst="line">
            <a:avLst/>
          </a:prstGeom>
          <a:noFill/>
          <a:ln w="254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2" name="Group 11"/>
          <p:cNvGrpSpPr>
            <a:grpSpLocks/>
          </p:cNvGrpSpPr>
          <p:nvPr/>
        </p:nvGrpSpPr>
        <p:grpSpPr bwMode="auto">
          <a:xfrm>
            <a:off x="5983545" y="1018679"/>
            <a:ext cx="795467" cy="223002"/>
            <a:chOff x="521" y="346"/>
            <a:chExt cx="953" cy="181"/>
          </a:xfrm>
        </p:grpSpPr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521" y="346"/>
              <a:ext cx="272" cy="45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13"/>
            <p:cNvSpPr>
              <a:spLocks noChangeShapeType="1"/>
            </p:cNvSpPr>
            <p:nvPr/>
          </p:nvSpPr>
          <p:spPr bwMode="auto">
            <a:xfrm>
              <a:off x="793" y="391"/>
              <a:ext cx="681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14"/>
            <p:cNvSpPr>
              <a:spLocks noChangeShapeType="1"/>
            </p:cNvSpPr>
            <p:nvPr/>
          </p:nvSpPr>
          <p:spPr bwMode="auto">
            <a:xfrm>
              <a:off x="793" y="391"/>
              <a:ext cx="46" cy="13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6156176" y="756258"/>
            <a:ext cx="4502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800" b="1" dirty="0">
                <a:solidFill>
                  <a:srgbClr val="FF33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HI</a:t>
            </a:r>
            <a:endParaRPr lang="ru-RU" sz="1800" b="1" dirty="0">
              <a:solidFill>
                <a:srgbClr val="FF3300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27" name="Picture 6" descr="R050_463f"/>
          <p:cNvPicPr>
            <a:picLocks noChangeAspect="1" noChangeArrowheads="1"/>
          </p:cNvPicPr>
          <p:nvPr/>
        </p:nvPicPr>
        <p:blipFill>
          <a:blip r:embed="rId5"/>
          <a:srcRect t="14162"/>
          <a:stretch>
            <a:fillRect/>
          </a:stretch>
        </p:blipFill>
        <p:spPr bwMode="auto">
          <a:xfrm>
            <a:off x="395536" y="1610824"/>
            <a:ext cx="1472373" cy="147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15720" y="2421381"/>
            <a:ext cx="73383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aseline="30000" dirty="0">
                <a:solidFill>
                  <a:srgbClr val="00FFFF"/>
                </a:solidFill>
                <a:latin typeface="Calibri" pitchFamily="34" charset="0"/>
              </a:rPr>
              <a:t>45</a:t>
            </a:r>
            <a:r>
              <a:rPr lang="en-GB" sz="2000" dirty="0">
                <a:solidFill>
                  <a:srgbClr val="00FFFF"/>
                </a:solidFill>
                <a:latin typeface="Calibri" pitchFamily="34" charset="0"/>
              </a:rPr>
              <a:t>Fe</a:t>
            </a:r>
            <a:endParaRPr lang="ru-RU" sz="2000" dirty="0">
              <a:solidFill>
                <a:srgbClr val="00FFFF"/>
              </a:solidFill>
              <a:latin typeface="Calibri" pitchFamily="34" charset="0"/>
            </a:endParaRPr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>
            <a:off x="467544" y="2311006"/>
            <a:ext cx="414692" cy="11761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0" name="Прямоугольник 5"/>
          <p:cNvSpPr>
            <a:spLocks noChangeArrowheads="1"/>
          </p:cNvSpPr>
          <p:nvPr/>
        </p:nvSpPr>
        <p:spPr bwMode="auto">
          <a:xfrm>
            <a:off x="395537" y="3083198"/>
            <a:ext cx="1368152" cy="46166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MSU 2007: </a:t>
            </a:r>
            <a:r>
              <a:rPr lang="en-US" sz="1200" b="1" baseline="30000" dirty="0" smtClean="0">
                <a:solidFill>
                  <a:srgbClr val="FF0000"/>
                </a:solidFill>
                <a:cs typeface="Times New Roman" pitchFamily="18" charset="0"/>
              </a:rPr>
              <a:t>45</a:t>
            </a: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Fe, </a:t>
            </a:r>
            <a:b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2p-radioactivity</a:t>
            </a:r>
            <a:endParaRPr lang="en-US" sz="1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 t="456" r="66251" b="46051"/>
          <a:stretch/>
        </p:blipFill>
        <p:spPr bwMode="auto">
          <a:xfrm>
            <a:off x="1979712" y="1605802"/>
            <a:ext cx="1588201" cy="147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рямоугольник 5"/>
          <p:cNvSpPr>
            <a:spLocks noChangeArrowheads="1"/>
          </p:cNvSpPr>
          <p:nvPr/>
        </p:nvSpPr>
        <p:spPr bwMode="auto">
          <a:xfrm>
            <a:off x="1979712" y="3077241"/>
            <a:ext cx="1615371" cy="46166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ACCULINNA 2011:  </a:t>
            </a:r>
            <a:r>
              <a:rPr lang="en-US" sz="1200" b="1" baseline="30000" dirty="0" smtClean="0">
                <a:solidFill>
                  <a:srgbClr val="FF0000"/>
                </a:solidFill>
                <a:cs typeface="Times New Roman" pitchFamily="18" charset="0"/>
              </a:rPr>
              <a:t>8</a:t>
            </a: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He, </a:t>
            </a:r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b</a:t>
            </a: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-delayed </a:t>
            </a:r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a</a:t>
            </a: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-t-n</a:t>
            </a:r>
            <a:endParaRPr lang="en-US" sz="1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3" name="Прямоугольник 5"/>
          <p:cNvSpPr>
            <a:spLocks noChangeArrowheads="1"/>
          </p:cNvSpPr>
          <p:nvPr/>
        </p:nvSpPr>
        <p:spPr bwMode="auto">
          <a:xfrm>
            <a:off x="3707904" y="3080820"/>
            <a:ext cx="1511904" cy="46166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GSI 2012: S388, </a:t>
            </a:r>
            <a:r>
              <a:rPr lang="en-US" sz="1200" b="1" baseline="30000" dirty="0" smtClean="0">
                <a:solidFill>
                  <a:srgbClr val="FF0000"/>
                </a:solidFill>
                <a:cs typeface="Times New Roman" pitchFamily="18" charset="0"/>
              </a:rPr>
              <a:t>31</a:t>
            </a: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Ar, </a:t>
            </a:r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b</a:t>
            </a: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-delayed 3p</a:t>
            </a:r>
            <a:endParaRPr lang="en-US" sz="1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15834"/>
            <a:ext cx="1513701" cy="147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Блок-схема: альтернативный процесс 39"/>
          <p:cNvSpPr/>
          <p:nvPr/>
        </p:nvSpPr>
        <p:spPr>
          <a:xfrm>
            <a:off x="5019734" y="6093296"/>
            <a:ext cx="3942152" cy="57606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33CC"/>
                </a:solidFill>
              </a:rPr>
              <a:t>Nice example of military technology conversion for fundamental science conversion  </a:t>
            </a:r>
            <a:endParaRPr lang="en-GB" sz="1400" b="1" dirty="0" smtClean="0">
              <a:solidFill>
                <a:srgbClr val="0033CC"/>
              </a:solidFill>
            </a:endParaRPr>
          </a:p>
        </p:txBody>
      </p:sp>
      <p:sp>
        <p:nvSpPr>
          <p:cNvPr id="41" name="Блок-схема: альтернативный процесс 40"/>
          <p:cNvSpPr/>
          <p:nvPr/>
        </p:nvSpPr>
        <p:spPr>
          <a:xfrm>
            <a:off x="5619929" y="4117951"/>
            <a:ext cx="3312368" cy="57606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33CC"/>
                </a:solidFill>
              </a:rPr>
              <a:t>Two units move to the neutron-rich region in (</a:t>
            </a:r>
            <a:r>
              <a:rPr lang="en-US" sz="1400" b="1" dirty="0" err="1" smtClean="0">
                <a:solidFill>
                  <a:srgbClr val="0033CC"/>
                </a:solidFill>
              </a:rPr>
              <a:t>t,p</a:t>
            </a:r>
            <a:r>
              <a:rPr lang="en-US" sz="1400" b="1" dirty="0" smtClean="0">
                <a:solidFill>
                  <a:srgbClr val="0033CC"/>
                </a:solidFill>
              </a:rPr>
              <a:t>) reaction</a:t>
            </a:r>
            <a:endParaRPr lang="en-GB" sz="1400" b="1" dirty="0" smtClean="0">
              <a:solidFill>
                <a:srgbClr val="0033CC"/>
              </a:solidFill>
            </a:endParaRPr>
          </a:p>
        </p:txBody>
      </p:sp>
      <p:sp>
        <p:nvSpPr>
          <p:cNvPr id="42" name="Блок-схема: альтернативный процесс 41"/>
          <p:cNvSpPr/>
          <p:nvPr/>
        </p:nvSpPr>
        <p:spPr>
          <a:xfrm>
            <a:off x="5022336" y="4869160"/>
            <a:ext cx="3942152" cy="57606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33CC"/>
                </a:solidFill>
              </a:rPr>
              <a:t>Background free experiments, easy variation of target thickness </a:t>
            </a:r>
            <a:endParaRPr lang="en-GB" sz="1400" b="1" dirty="0" smtClean="0">
              <a:solidFill>
                <a:srgbClr val="0033CC"/>
              </a:solidFill>
            </a:endParaRPr>
          </a:p>
        </p:txBody>
      </p: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3779912" y="2524834"/>
            <a:ext cx="73383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aseline="30000" dirty="0" smtClean="0">
                <a:solidFill>
                  <a:srgbClr val="00FFFF"/>
                </a:solidFill>
                <a:latin typeface="Calibri" pitchFamily="34" charset="0"/>
              </a:rPr>
              <a:t>31</a:t>
            </a:r>
            <a:r>
              <a:rPr lang="en-GB" sz="2000" dirty="0" smtClean="0">
                <a:solidFill>
                  <a:srgbClr val="00FFFF"/>
                </a:solidFill>
                <a:latin typeface="Calibri" pitchFamily="34" charset="0"/>
              </a:rPr>
              <a:t>Ar</a:t>
            </a:r>
            <a:endParaRPr lang="ru-RU" sz="2000" dirty="0">
              <a:solidFill>
                <a:srgbClr val="00FFFF"/>
              </a:solidFill>
              <a:latin typeface="Calibri" pitchFamily="34" charset="0"/>
            </a:endParaRPr>
          </a:p>
        </p:txBody>
      </p:sp>
      <p:sp>
        <p:nvSpPr>
          <p:cNvPr id="44" name="Text Box 13"/>
          <p:cNvSpPr txBox="1">
            <a:spLocks noChangeArrowheads="1"/>
          </p:cNvSpPr>
          <p:nvPr/>
        </p:nvSpPr>
        <p:spPr bwMode="auto">
          <a:xfrm>
            <a:off x="4067944" y="1628800"/>
            <a:ext cx="2961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i="1" dirty="0" smtClean="0">
                <a:solidFill>
                  <a:srgbClr val="00FFFF"/>
                </a:solidFill>
                <a:latin typeface="Calibri" pitchFamily="34" charset="0"/>
              </a:rPr>
              <a:t>p</a:t>
            </a:r>
            <a:endParaRPr lang="ru-RU" sz="2000" i="1" dirty="0">
              <a:solidFill>
                <a:srgbClr val="00FFFF"/>
              </a:solidFill>
              <a:latin typeface="Calibri" pitchFamily="34" charset="0"/>
            </a:endParaRP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4788024" y="2060848"/>
            <a:ext cx="2961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i="1" dirty="0" smtClean="0">
                <a:solidFill>
                  <a:srgbClr val="00FFFF"/>
                </a:solidFill>
                <a:latin typeface="Calibri" pitchFamily="34" charset="0"/>
              </a:rPr>
              <a:t>p</a:t>
            </a:r>
            <a:endParaRPr lang="ru-RU" sz="2000" i="1" dirty="0">
              <a:solidFill>
                <a:srgbClr val="00FFFF"/>
              </a:solidFill>
              <a:latin typeface="Calibri" pitchFamily="34" charset="0"/>
            </a:endParaRPr>
          </a:p>
        </p:txBody>
      </p: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4854313" y="2492896"/>
            <a:ext cx="2961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i="1" dirty="0" smtClean="0">
                <a:solidFill>
                  <a:srgbClr val="00FFFF"/>
                </a:solidFill>
                <a:latin typeface="Calibri" pitchFamily="34" charset="0"/>
              </a:rPr>
              <a:t>p</a:t>
            </a:r>
            <a:endParaRPr lang="ru-RU" sz="2000" i="1" dirty="0">
              <a:solidFill>
                <a:srgbClr val="00FFFF"/>
              </a:solidFill>
              <a:latin typeface="Calibri" pitchFamily="34" charset="0"/>
            </a:endParaRPr>
          </a:p>
        </p:txBody>
      </p:sp>
      <p:sp>
        <p:nvSpPr>
          <p:cNvPr id="47" name="Блок-схема: альтернативный процесс 46"/>
          <p:cNvSpPr/>
          <p:nvPr/>
        </p:nvSpPr>
        <p:spPr>
          <a:xfrm>
            <a:off x="5017941" y="5589240"/>
            <a:ext cx="3942152" cy="3600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33CC"/>
                </a:solidFill>
              </a:rPr>
              <a:t>Available only in military laboratories</a:t>
            </a:r>
            <a:endParaRPr lang="en-GB" sz="1400" b="1" dirty="0" smtClean="0">
              <a:solidFill>
                <a:srgbClr val="0033CC"/>
              </a:solidFill>
            </a:endParaRPr>
          </a:p>
        </p:txBody>
      </p:sp>
      <p:pic>
        <p:nvPicPr>
          <p:cNvPr id="48" name="Picture 8" descr="C:\presentations\2013-Dubna-school\pfutzner-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2216" r="61213" b="41972"/>
          <a:stretch/>
        </p:blipFill>
        <p:spPr bwMode="auto">
          <a:xfrm>
            <a:off x="7596335" y="188640"/>
            <a:ext cx="1183527" cy="142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Горизонтальный свиток 49"/>
          <p:cNvSpPr/>
          <p:nvPr/>
        </p:nvSpPr>
        <p:spPr>
          <a:xfrm>
            <a:off x="7308304" y="1700863"/>
            <a:ext cx="1753609" cy="431993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M. </a:t>
            </a:r>
            <a:r>
              <a:rPr lang="en-US" sz="1200" dirty="0" err="1" smtClean="0">
                <a:solidFill>
                  <a:srgbClr val="FF0000"/>
                </a:solidFill>
              </a:rPr>
              <a:t>Pfutzner</a:t>
            </a:r>
            <a:r>
              <a:rPr lang="en-US" sz="1200" dirty="0" smtClean="0">
                <a:solidFill>
                  <a:srgbClr val="FF0000"/>
                </a:solidFill>
              </a:rPr>
              <a:t>, 2007</a:t>
            </a:r>
          </a:p>
        </p:txBody>
      </p:sp>
      <p:pic>
        <p:nvPicPr>
          <p:cNvPr id="21" name="Picture 10" descr="D:\Dokumenty\Praca\Prezentacje\OTPC\pm.bmp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2" t="4156" r="15723" b="7529"/>
          <a:stretch>
            <a:fillRect/>
          </a:stretch>
        </p:blipFill>
        <p:spPr bwMode="auto">
          <a:xfrm>
            <a:off x="7236296" y="2603901"/>
            <a:ext cx="745182" cy="1048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1107548" y="1781200"/>
            <a:ext cx="2961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i="1" dirty="0" smtClean="0">
                <a:solidFill>
                  <a:srgbClr val="00FFFF"/>
                </a:solidFill>
                <a:latin typeface="Calibri" pitchFamily="34" charset="0"/>
              </a:rPr>
              <a:t>p</a:t>
            </a:r>
            <a:endParaRPr lang="ru-RU" sz="2000" i="1" dirty="0">
              <a:solidFill>
                <a:srgbClr val="00FFFF"/>
              </a:solidFill>
              <a:latin typeface="Calibri" pitchFamily="34" charset="0"/>
            </a:endParaRP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1331640" y="2524834"/>
            <a:ext cx="2961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i="1" dirty="0" smtClean="0">
                <a:solidFill>
                  <a:srgbClr val="00FFFF"/>
                </a:solidFill>
                <a:latin typeface="Calibri" pitchFamily="34" charset="0"/>
              </a:rPr>
              <a:t>p</a:t>
            </a:r>
            <a:endParaRPr lang="ru-RU" sz="2000" i="1" dirty="0">
              <a:solidFill>
                <a:srgbClr val="00FFFF"/>
              </a:solidFill>
              <a:latin typeface="Calibri" pitchFamily="34" charset="0"/>
            </a:endParaRPr>
          </a:p>
        </p:txBody>
      </p:sp>
      <p:sp>
        <p:nvSpPr>
          <p:cNvPr id="53" name="Line 14"/>
          <p:cNvSpPr>
            <a:spLocks noChangeShapeType="1"/>
          </p:cNvSpPr>
          <p:nvPr/>
        </p:nvSpPr>
        <p:spPr bwMode="auto">
          <a:xfrm>
            <a:off x="3714618" y="2473233"/>
            <a:ext cx="414692" cy="11761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0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альтернативный процесс 2"/>
          <p:cNvSpPr/>
          <p:nvPr/>
        </p:nvSpPr>
        <p:spPr>
          <a:xfrm>
            <a:off x="611560" y="2060848"/>
            <a:ext cx="3240360" cy="43204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Transfer reactions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611560" y="1124744"/>
            <a:ext cx="3240360" cy="72008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Intermediate energy reactions (20-70 MeV/nucleon)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09" y="2708920"/>
            <a:ext cx="4840482" cy="299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2158948" y="5949174"/>
            <a:ext cx="4896544" cy="64807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mportance </a:t>
            </a:r>
            <a:r>
              <a:rPr lang="en-US" b="1" dirty="0">
                <a:solidFill>
                  <a:srgbClr val="FF0000"/>
                </a:solidFill>
              </a:rPr>
              <a:t>of </a:t>
            </a:r>
            <a:r>
              <a:rPr lang="en-US" b="1" dirty="0" smtClean="0">
                <a:solidFill>
                  <a:srgbClr val="FF0000"/>
                </a:solidFill>
              </a:rPr>
              <a:t>complementary reaction studies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188640"/>
            <a:ext cx="6696744" cy="72008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Competitive scientific program at JINR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508104" y="1124744"/>
            <a:ext cx="3240360" cy="72008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High energy reactions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(&gt;70-100 MeV/nucleon)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5508104" y="2060848"/>
            <a:ext cx="3240360" cy="43204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Knockout reactions</a:t>
            </a:r>
            <a:endParaRPr lang="en-GB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6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альтернативный процесс 4"/>
          <p:cNvSpPr/>
          <p:nvPr/>
        </p:nvSpPr>
        <p:spPr>
          <a:xfrm>
            <a:off x="328432" y="3501008"/>
            <a:ext cx="5113776" cy="43204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Few-body dynamics near the </a:t>
            </a:r>
            <a:r>
              <a:rPr lang="en-US" b="1" dirty="0" err="1" smtClean="0">
                <a:solidFill>
                  <a:srgbClr val="FF0000"/>
                </a:solidFill>
              </a:rPr>
              <a:t>driplines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7504" y="7826"/>
            <a:ext cx="6696744" cy="97290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sz="2600" dirty="0" smtClean="0">
                <a:solidFill>
                  <a:srgbClr val="0000CC"/>
                </a:solidFill>
              </a:rPr>
              <a:t>Competitive light nuclei RIB program at FLNR</a:t>
            </a:r>
            <a:br>
              <a:rPr lang="en-US" sz="2600" dirty="0" smtClean="0">
                <a:solidFill>
                  <a:srgbClr val="0000CC"/>
                </a:solidFill>
              </a:rPr>
            </a:br>
            <a:r>
              <a:rPr lang="en-US" sz="2600" dirty="0" smtClean="0">
                <a:solidFill>
                  <a:srgbClr val="0000CC"/>
                </a:solidFill>
              </a:rPr>
              <a:t>2. Correlations and few-body dynamics studies</a:t>
            </a:r>
            <a:endParaRPr lang="ru-RU" sz="2600" dirty="0" smtClean="0">
              <a:solidFill>
                <a:srgbClr val="0000CC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22320" y="6021288"/>
            <a:ext cx="5177058" cy="64807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Correlations in the three-body decays: two extra degrees of freedom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05470" y="980728"/>
            <a:ext cx="5030626" cy="64807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Correlations for aligned states populated in the direct reactions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50647"/>
            <a:ext cx="3232529" cy="582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Блок-схема: альтернативный процесс 14"/>
          <p:cNvSpPr/>
          <p:nvPr/>
        </p:nvSpPr>
        <p:spPr>
          <a:xfrm>
            <a:off x="611560" y="4653136"/>
            <a:ext cx="4814603" cy="57606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400" b="1" dirty="0" smtClean="0">
                <a:solidFill>
                  <a:srgbClr val="0033CC"/>
                </a:solidFill>
              </a:rPr>
              <a:t>Exotic phenomena near </a:t>
            </a:r>
            <a:r>
              <a:rPr lang="en-GB" sz="1400" b="1" dirty="0" err="1" smtClean="0">
                <a:solidFill>
                  <a:srgbClr val="0033CC"/>
                </a:solidFill>
              </a:rPr>
              <a:t>driplines</a:t>
            </a:r>
            <a:r>
              <a:rPr lang="en-GB" sz="1400" b="1" dirty="0" smtClean="0">
                <a:solidFill>
                  <a:srgbClr val="0033CC"/>
                </a:solidFill>
              </a:rPr>
              <a:t>: </a:t>
            </a:r>
            <a:r>
              <a:rPr lang="en-GB" sz="1400" b="1" dirty="0" smtClean="0">
                <a:solidFill>
                  <a:srgbClr val="0000B8"/>
                </a:solidFill>
              </a:rPr>
              <a:t>Haloes </a:t>
            </a:r>
            <a:r>
              <a:rPr lang="en-GB" sz="1400" b="1" dirty="0" smtClean="0">
                <a:solidFill>
                  <a:srgbClr val="00B050"/>
                </a:solidFill>
              </a:rPr>
              <a:t>(green) </a:t>
            </a:r>
            <a:r>
              <a:rPr lang="en-GB" sz="1400" b="1" dirty="0" smtClean="0">
                <a:solidFill>
                  <a:srgbClr val="0000B8"/>
                </a:solidFill>
              </a:rPr>
              <a:t>True 2p/2n decays </a:t>
            </a:r>
            <a:r>
              <a:rPr lang="en-GB" sz="1400" b="1" dirty="0" smtClean="0">
                <a:solidFill>
                  <a:srgbClr val="FF0000"/>
                </a:solidFill>
              </a:rPr>
              <a:t>(red) </a:t>
            </a:r>
            <a:r>
              <a:rPr lang="en-GB" sz="1400" b="1" dirty="0" smtClean="0">
                <a:solidFill>
                  <a:srgbClr val="0000B8"/>
                </a:solidFill>
              </a:rPr>
              <a:t>4p/4n emitters (blue) NOT INVESTIGATED </a:t>
            </a:r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GB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gray</a:t>
            </a:r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 </a:t>
            </a: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611560" y="4077072"/>
            <a:ext cx="4824536" cy="50405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rgbClr val="0000B8"/>
                </a:solidFill>
              </a:rPr>
              <a:t>Few-body dynamics at the </a:t>
            </a:r>
            <a:r>
              <a:rPr lang="en-GB" sz="1400" b="1" dirty="0" err="1" smtClean="0">
                <a:solidFill>
                  <a:srgbClr val="0000B8"/>
                </a:solidFill>
              </a:rPr>
              <a:t>driplines</a:t>
            </a:r>
            <a:r>
              <a:rPr lang="en-GB" sz="1400" b="1" dirty="0" smtClean="0">
                <a:solidFill>
                  <a:srgbClr val="0000B8"/>
                </a:solidFill>
              </a:rPr>
              <a:t> is consequence of (i) </a:t>
            </a:r>
            <a:r>
              <a:rPr lang="en-GB" sz="1400" b="1" dirty="0" err="1" smtClean="0">
                <a:solidFill>
                  <a:srgbClr val="0000B8"/>
                </a:solidFill>
              </a:rPr>
              <a:t>clusterization</a:t>
            </a:r>
            <a:r>
              <a:rPr lang="en-GB" sz="1400" b="1" dirty="0" smtClean="0">
                <a:solidFill>
                  <a:srgbClr val="0000B8"/>
                </a:solidFill>
              </a:rPr>
              <a:t> and (ii) paring</a:t>
            </a: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611560" y="5301208"/>
            <a:ext cx="4814602" cy="50405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NOT SO EXOTIC: </a:t>
            </a:r>
            <a:r>
              <a:rPr lang="en-GB" sz="1400" b="1" dirty="0" smtClean="0">
                <a:solidFill>
                  <a:srgbClr val="0000B8"/>
                </a:solidFill>
              </a:rPr>
              <a:t>More or less every second isotope in vicinity of the </a:t>
            </a:r>
            <a:r>
              <a:rPr lang="en-GB" sz="1400" b="1" dirty="0" err="1" smtClean="0">
                <a:solidFill>
                  <a:srgbClr val="0000B8"/>
                </a:solidFill>
              </a:rPr>
              <a:t>driplines</a:t>
            </a:r>
            <a:r>
              <a:rPr lang="en-GB" sz="1400" b="1" dirty="0" smtClean="0">
                <a:solidFill>
                  <a:srgbClr val="0000B8"/>
                </a:solidFill>
              </a:rPr>
              <a:t> has features connected to few-body dynamics</a:t>
            </a:r>
          </a:p>
        </p:txBody>
      </p: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3458452" cy="149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16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00808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Exotic things near the driplines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3301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35"/>
          <p:cNvSpPr txBox="1">
            <a:spLocks noChangeArrowheads="1"/>
          </p:cNvSpPr>
          <p:nvPr/>
        </p:nvSpPr>
        <p:spPr bwMode="auto">
          <a:xfrm>
            <a:off x="856372" y="6011440"/>
            <a:ext cx="3213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G.N.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Flerov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, A.S.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Ilyinov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 (1982)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467544" y="260648"/>
            <a:ext cx="6277780" cy="669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Nucleon halo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315914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28800"/>
            <a:ext cx="5313078" cy="388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285962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17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35"/>
          <p:cNvSpPr txBox="1">
            <a:spLocks noChangeArrowheads="1"/>
          </p:cNvSpPr>
          <p:nvPr/>
        </p:nvSpPr>
        <p:spPr bwMode="auto">
          <a:xfrm>
            <a:off x="856372" y="6011440"/>
            <a:ext cx="3213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G.N.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Flerov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, A.S.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Ilyinov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 (1982)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242885" y="240941"/>
            <a:ext cx="6277780" cy="669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Nucleon halo. </a:t>
            </a:r>
            <a:r>
              <a:rPr lang="en-GB" sz="3200" dirty="0" err="1" smtClean="0">
                <a:solidFill>
                  <a:srgbClr val="0000CC"/>
                </a:solidFill>
                <a:latin typeface="Calibri" pitchFamily="34" charset="0"/>
              </a:rPr>
              <a:t>Borromean</a:t>
            </a:r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 nuclei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3" y="1124744"/>
            <a:ext cx="4620145" cy="236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1" y="4653136"/>
            <a:ext cx="4752528" cy="151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24670"/>
            <a:ext cx="2962598" cy="254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presentations\2012-FRRC-lectures\Halo_Nucleu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49" y="1484784"/>
            <a:ext cx="3322638" cy="19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5486849" y="910866"/>
            <a:ext cx="3024336" cy="35789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Abnormal valence orbita</a:t>
            </a:r>
            <a:r>
              <a:rPr lang="en-GB" sz="1600" b="1" dirty="0" smtClean="0">
                <a:solidFill>
                  <a:srgbClr val="FF0000"/>
                </a:solidFill>
              </a:rPr>
              <a:t>l size</a:t>
            </a:r>
            <a:endParaRPr lang="en-GB" sz="1600" b="1" dirty="0" smtClean="0">
              <a:solidFill>
                <a:srgbClr val="FF0000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755576" y="4077072"/>
            <a:ext cx="3024336" cy="36004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err="1" smtClean="0">
                <a:solidFill>
                  <a:srgbClr val="FF0000"/>
                </a:solidFill>
              </a:rPr>
              <a:t>Borromean</a:t>
            </a:r>
            <a:r>
              <a:rPr lang="en-GB" sz="1600" b="1" dirty="0" smtClean="0">
                <a:solidFill>
                  <a:srgbClr val="FF0000"/>
                </a:solidFill>
              </a:rPr>
              <a:t> property</a:t>
            </a:r>
            <a:endParaRPr lang="en-GB" sz="1600" b="1" dirty="0" smtClean="0">
              <a:solidFill>
                <a:srgbClr val="FF0000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5636000" y="3689129"/>
            <a:ext cx="3024336" cy="28803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Curious spatial correlations</a:t>
            </a:r>
            <a:endParaRPr lang="en-GB" sz="1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35"/>
          <p:cNvSpPr txBox="1">
            <a:spLocks noChangeArrowheads="1"/>
          </p:cNvSpPr>
          <p:nvPr/>
        </p:nvSpPr>
        <p:spPr bwMode="auto">
          <a:xfrm>
            <a:off x="856372" y="6011440"/>
            <a:ext cx="3213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G.N.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Flerov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, A.S.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Ilyinov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 (1982)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467544" y="260648"/>
            <a:ext cx="6277780" cy="669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Soft dipole mode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96752"/>
            <a:ext cx="485234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524"/>
            <a:ext cx="4917317" cy="76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33886"/>
            <a:ext cx="2171460" cy="52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248224"/>
              </p:ext>
            </p:extLst>
          </p:nvPr>
        </p:nvGraphicFramePr>
        <p:xfrm>
          <a:off x="395536" y="1052909"/>
          <a:ext cx="3136900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69" name="Graph" r:id="rId6" imgW="9712800" imgH="7034400" progId="Origin50.Graph">
                  <p:embed/>
                </p:oleObj>
              </mc:Choice>
              <mc:Fallback>
                <p:oleObj name="Graph" r:id="rId6" imgW="9712800" imgH="70344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052909"/>
                        <a:ext cx="3136900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Блок-схема: альтернативный процесс 8"/>
          <p:cNvSpPr/>
          <p:nvPr/>
        </p:nvSpPr>
        <p:spPr>
          <a:xfrm>
            <a:off x="539552" y="5373216"/>
            <a:ext cx="3816424" cy="9361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err="1" smtClean="0">
                <a:solidFill>
                  <a:srgbClr val="FF0000"/>
                </a:solidFill>
              </a:rPr>
              <a:t>Existance</a:t>
            </a:r>
            <a:r>
              <a:rPr lang="en-GB" sz="1600" b="1" dirty="0" smtClean="0">
                <a:solidFill>
                  <a:srgbClr val="FF0000"/>
                </a:solidFill>
              </a:rPr>
              <a:t> of soft dipole mode strongly influence the </a:t>
            </a:r>
            <a:r>
              <a:rPr lang="en-GB" sz="1600" b="1" dirty="0" err="1" smtClean="0">
                <a:solidFill>
                  <a:srgbClr val="FF0000"/>
                </a:solidFill>
              </a:rPr>
              <a:t>nonresonant</a:t>
            </a:r>
            <a:r>
              <a:rPr lang="en-GB" sz="1600" b="1" dirty="0" smtClean="0">
                <a:solidFill>
                  <a:srgbClr val="FF0000"/>
                </a:solidFill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</a:rPr>
              <a:t>radiative</a:t>
            </a:r>
            <a:r>
              <a:rPr lang="en-GB" sz="1600" b="1" dirty="0" smtClean="0">
                <a:solidFill>
                  <a:srgbClr val="FF0000"/>
                </a:solidFill>
              </a:rPr>
              <a:t> capture rate in astrophysics</a:t>
            </a:r>
          </a:p>
        </p:txBody>
      </p:sp>
    </p:spTree>
    <p:extLst>
      <p:ext uri="{BB962C8B-B14F-4D97-AF65-F5344CB8AC3E}">
        <p14:creationId xmlns:p14="http://schemas.microsoft.com/office/powerpoint/2010/main" val="22264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266373"/>
            <a:ext cx="4917232" cy="1143000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algn="l" eaLnBrk="1" hangingPunct="1"/>
            <a:r>
              <a:rPr lang="en-GB" sz="3200" dirty="0" smtClean="0">
                <a:solidFill>
                  <a:srgbClr val="0000CC"/>
                </a:solidFill>
              </a:rPr>
              <a:t>Two-proton radioactivity:</a:t>
            </a:r>
            <a:r>
              <a:rPr lang="ru-RU" sz="3200" dirty="0">
                <a:solidFill>
                  <a:srgbClr val="0000CC"/>
                </a:solidFill>
              </a:rPr>
              <a:t/>
            </a:r>
            <a:br>
              <a:rPr lang="ru-RU" sz="3200" dirty="0">
                <a:solidFill>
                  <a:srgbClr val="0000CC"/>
                </a:solidFill>
              </a:rPr>
            </a:br>
            <a:r>
              <a:rPr lang="en-GB" sz="3200" dirty="0" smtClean="0">
                <a:solidFill>
                  <a:srgbClr val="0000CC"/>
                </a:solidFill>
              </a:rPr>
              <a:t>a qualitative view  </a:t>
            </a:r>
            <a:br>
              <a:rPr lang="en-GB" sz="3200" dirty="0" smtClean="0">
                <a:solidFill>
                  <a:srgbClr val="0000CC"/>
                </a:solidFill>
              </a:rPr>
            </a:br>
            <a:endParaRPr lang="ru-RU" sz="3200" dirty="0" smtClean="0">
              <a:solidFill>
                <a:srgbClr val="0000CC"/>
              </a:solidFill>
            </a:endParaRPr>
          </a:p>
        </p:txBody>
      </p:sp>
      <p:graphicFrame>
        <p:nvGraphicFramePr>
          <p:cNvPr id="19459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87249814"/>
              </p:ext>
            </p:extLst>
          </p:nvPr>
        </p:nvGraphicFramePr>
        <p:xfrm>
          <a:off x="251521" y="1675662"/>
          <a:ext cx="2952328" cy="1680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4" name="CorelDRAW" r:id="rId3" imgW="5145024" imgH="2929128" progId="CorelDRAW.Graphic.11">
                  <p:embed/>
                </p:oleObj>
              </mc:Choice>
              <mc:Fallback>
                <p:oleObj name="CorelDRAW" r:id="rId3" imgW="5145024" imgH="2929128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1" y="1675662"/>
                        <a:ext cx="2952328" cy="16805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1274737"/>
              </p:ext>
            </p:extLst>
          </p:nvPr>
        </p:nvGraphicFramePr>
        <p:xfrm>
          <a:off x="3393483" y="2348880"/>
          <a:ext cx="3168352" cy="1825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5" name="CorelDRAW" r:id="rId5" imgW="6026760" imgH="3472560" progId="CorelDRAW.Graphic.11">
                  <p:embed/>
                </p:oleObj>
              </mc:Choice>
              <mc:Fallback>
                <p:oleObj name="CorelDRAW" r:id="rId5" imgW="6026760" imgH="347256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3483" y="2348880"/>
                        <a:ext cx="3168352" cy="1825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Блок-схема: альтернативный процесс 6"/>
          <p:cNvSpPr/>
          <p:nvPr/>
        </p:nvSpPr>
        <p:spPr>
          <a:xfrm>
            <a:off x="251520" y="4311406"/>
            <a:ext cx="4104456" cy="93677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rgbClr val="0000B8"/>
                </a:solidFill>
              </a:rPr>
              <a:t>Classical case: </a:t>
            </a:r>
          </a:p>
          <a:p>
            <a:pPr algn="ctr"/>
            <a:r>
              <a:rPr lang="en-US" sz="1600" b="1" dirty="0" smtClean="0">
                <a:solidFill>
                  <a:srgbClr val="0000B8"/>
                </a:solidFill>
              </a:rPr>
              <a:t>one particle emission is always possible 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977659" y="4293096"/>
            <a:ext cx="3816424" cy="95508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rgbClr val="0000B8"/>
                </a:solidFill>
              </a:rPr>
              <a:t>Quantum mechanical case: </a:t>
            </a:r>
          </a:p>
          <a:p>
            <a:pPr algn="ctr"/>
            <a:r>
              <a:rPr lang="en-US" sz="1600" b="1" dirty="0" smtClean="0">
                <a:solidFill>
                  <a:srgbClr val="0000B8"/>
                </a:solidFill>
              </a:rPr>
              <a:t>it could be that both particles should </a:t>
            </a:r>
          </a:p>
          <a:p>
            <a:pPr algn="ctr"/>
            <a:r>
              <a:rPr lang="en-US" sz="1600" b="1" dirty="0" smtClean="0">
                <a:solidFill>
                  <a:srgbClr val="0000B8"/>
                </a:solidFill>
              </a:rPr>
              <a:t>be emitted simultaneously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195737" y="5462750"/>
            <a:ext cx="6624735" cy="115212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GB" sz="1600" b="1" dirty="0" smtClean="0">
                <a:solidFill>
                  <a:srgbClr val="FF0000"/>
                </a:solidFill>
              </a:rPr>
              <a:t>No deeper bound orbitals.</a:t>
            </a:r>
          </a:p>
          <a:p>
            <a:pPr marL="285750" indent="-285750">
              <a:buFontTx/>
              <a:buChar char="-"/>
            </a:pPr>
            <a:r>
              <a:rPr lang="en-GB" sz="1600" b="1" dirty="0" smtClean="0">
                <a:solidFill>
                  <a:srgbClr val="FF0000"/>
                </a:solidFill>
              </a:rPr>
              <a:t>The common orbital for two protons exists only when both are “inside”. </a:t>
            </a:r>
          </a:p>
          <a:p>
            <a:pPr marL="285750" indent="-285750">
              <a:buFontTx/>
              <a:buChar char="-"/>
            </a:pPr>
            <a:r>
              <a:rPr lang="en-GB" sz="1600" b="1" dirty="0" smtClean="0">
                <a:solidFill>
                  <a:srgbClr val="FF0000"/>
                </a:solidFill>
              </a:rPr>
              <a:t>When one of them goes out, their common orbital do not exist any more and the second HAS to go out instantaneously 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251520" y="5464204"/>
            <a:ext cx="1656184" cy="115212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Exclusive Quantum-Mechanical phenomenon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7033709" y="2492896"/>
            <a:ext cx="1630575" cy="5847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800080"/>
                </a:solidFill>
              </a:rPr>
              <a:t>Goldansky</a:t>
            </a:r>
            <a:r>
              <a:rPr lang="en-US" sz="1600" dirty="0" smtClean="0">
                <a:solidFill>
                  <a:srgbClr val="800080"/>
                </a:solidFill>
              </a:rPr>
              <a:t> and </a:t>
            </a:r>
            <a:br>
              <a:rPr lang="en-US" sz="1600" dirty="0" smtClean="0">
                <a:solidFill>
                  <a:srgbClr val="800080"/>
                </a:solidFill>
              </a:rPr>
            </a:br>
            <a:r>
              <a:rPr lang="en-US" sz="1600" dirty="0" err="1" smtClean="0">
                <a:solidFill>
                  <a:srgbClr val="800080"/>
                </a:solidFill>
              </a:rPr>
              <a:t>Zeldovich</a:t>
            </a:r>
            <a:r>
              <a:rPr lang="en-US" sz="1600" dirty="0" smtClean="0">
                <a:solidFill>
                  <a:srgbClr val="800080"/>
                </a:solidFill>
              </a:rPr>
              <a:t>, 1960</a:t>
            </a:r>
            <a:endParaRPr lang="ru-RU" sz="1600" dirty="0">
              <a:solidFill>
                <a:srgbClr val="800080"/>
              </a:solidFill>
            </a:endParaRPr>
          </a:p>
        </p:txBody>
      </p:sp>
      <p:pic>
        <p:nvPicPr>
          <p:cNvPr id="19547" name="Picture 91" descr="C:\Temp\downloads\Zeldovich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4" t="8520" r="18768" b="37307"/>
          <a:stretch/>
        </p:blipFill>
        <p:spPr bwMode="auto">
          <a:xfrm>
            <a:off x="7289555" y="116632"/>
            <a:ext cx="174158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42" name="Picture 86" descr="C:\Temp\downloads\Виталий_Иосифович_Гольданский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4664"/>
            <a:ext cx="1458452" cy="182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6696869" y="3356992"/>
            <a:ext cx="2304256" cy="5847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800080"/>
                </a:solidFill>
              </a:rPr>
              <a:t>Pfutzner</a:t>
            </a:r>
            <a:r>
              <a:rPr lang="en-US" sz="1600" dirty="0" smtClean="0">
                <a:solidFill>
                  <a:srgbClr val="800080"/>
                </a:solidFill>
              </a:rPr>
              <a:t> et al and </a:t>
            </a:r>
            <a:br>
              <a:rPr lang="en-US" sz="1600" dirty="0" smtClean="0">
                <a:solidFill>
                  <a:srgbClr val="800080"/>
                </a:solidFill>
              </a:rPr>
            </a:br>
            <a:r>
              <a:rPr lang="en-US" sz="1600" dirty="0" err="1">
                <a:solidFill>
                  <a:srgbClr val="800080"/>
                </a:solidFill>
              </a:rPr>
              <a:t>Giovinazzo</a:t>
            </a:r>
            <a:r>
              <a:rPr lang="en-US" sz="1600" dirty="0">
                <a:solidFill>
                  <a:srgbClr val="800080"/>
                </a:solidFill>
              </a:rPr>
              <a:t> et al</a:t>
            </a:r>
            <a:r>
              <a:rPr lang="en-US" sz="1600" dirty="0" smtClean="0">
                <a:solidFill>
                  <a:srgbClr val="800080"/>
                </a:solidFill>
              </a:rPr>
              <a:t>, 2002</a:t>
            </a:r>
            <a:endParaRPr lang="ru-RU" sz="1600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4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67550"/>
            <a:ext cx="8570941" cy="582594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algn="l" eaLnBrk="1" hangingPunct="1">
              <a:defRPr/>
            </a:pPr>
            <a:r>
              <a:rPr lang="en-GB" sz="2800" dirty="0" smtClean="0">
                <a:solidFill>
                  <a:srgbClr val="0000CC"/>
                </a:solidFill>
              </a:rPr>
              <a:t>Radioactivity “hall of fame”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251520" y="2996952"/>
            <a:ext cx="2376264" cy="108012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>
                <a:solidFill>
                  <a:srgbClr val="FF0000"/>
                </a:solidFill>
              </a:rPr>
              <a:t>Henri </a:t>
            </a:r>
            <a:r>
              <a:rPr lang="en-US" sz="1200" dirty="0" smtClean="0">
                <a:solidFill>
                  <a:srgbClr val="FF0000"/>
                </a:solidFill>
              </a:rPr>
              <a:t>Becquerel: </a:t>
            </a:r>
            <a:r>
              <a:rPr lang="en-US" sz="1200" dirty="0" smtClean="0">
                <a:solidFill>
                  <a:srgbClr val="0033CC"/>
                </a:solidFill>
              </a:rPr>
              <a:t>three </a:t>
            </a:r>
            <a:r>
              <a:rPr lang="en-US" sz="1200" dirty="0">
                <a:solidFill>
                  <a:srgbClr val="0033CC"/>
                </a:solidFill>
              </a:rPr>
              <a:t>classes of </a:t>
            </a:r>
            <a:r>
              <a:rPr lang="en-US" sz="1200" dirty="0" smtClean="0">
                <a:solidFill>
                  <a:srgbClr val="0033CC"/>
                </a:solidFill>
              </a:rPr>
              <a:t>radioactivity - negative</a:t>
            </a:r>
            <a:r>
              <a:rPr lang="en-US" sz="1200" dirty="0">
                <a:solidFill>
                  <a:srgbClr val="0033CC"/>
                </a:solidFill>
              </a:rPr>
              <a:t>, positive, and electrically neutral</a:t>
            </a:r>
          </a:p>
        </p:txBody>
      </p:sp>
      <p:pic>
        <p:nvPicPr>
          <p:cNvPr id="69634" name="Picture 2" descr="C:\presentations\2013-Dubna-school\becquer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95" y="977603"/>
            <a:ext cx="1389733" cy="194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Горизонтальный свиток 8"/>
          <p:cNvSpPr/>
          <p:nvPr/>
        </p:nvSpPr>
        <p:spPr>
          <a:xfrm>
            <a:off x="3599892" y="6003916"/>
            <a:ext cx="1332148" cy="665443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???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0033CC"/>
                </a:solidFill>
              </a:rPr>
              <a:t>2n radioactivity</a:t>
            </a:r>
            <a:endParaRPr lang="en-US" sz="1200" dirty="0">
              <a:solidFill>
                <a:srgbClr val="0033CC"/>
              </a:solidFill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5264032" y="6003916"/>
            <a:ext cx="1296144" cy="665444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???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0033CC"/>
                </a:solidFill>
              </a:rPr>
              <a:t>4n radioactivity</a:t>
            </a:r>
            <a:endParaRPr lang="en-US" sz="1200" dirty="0">
              <a:solidFill>
                <a:srgbClr val="0033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4057697"/>
            <a:ext cx="1368152" cy="17235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6600" dirty="0" smtClean="0"/>
              <a:t>?</a:t>
            </a:r>
            <a:r>
              <a:rPr lang="en-US" sz="6000" dirty="0" smtClean="0"/>
              <a:t> </a:t>
            </a:r>
            <a:br>
              <a:rPr lang="en-US" sz="6000" dirty="0" smtClean="0"/>
            </a:br>
            <a:endParaRPr lang="ru-RU" sz="2000" dirty="0"/>
          </a:p>
        </p:txBody>
      </p:sp>
      <p:pic>
        <p:nvPicPr>
          <p:cNvPr id="69635" name="Picture 3" descr="C:\presentations\2013-Dubna-school\Irène Joliot-Curie_mar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t="-1" r="28725" b="35356"/>
          <a:stretch/>
        </p:blipFill>
        <p:spPr bwMode="auto">
          <a:xfrm>
            <a:off x="2915816" y="942758"/>
            <a:ext cx="2313967" cy="169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Горизонтальный свиток 13"/>
          <p:cNvSpPr/>
          <p:nvPr/>
        </p:nvSpPr>
        <p:spPr>
          <a:xfrm>
            <a:off x="3131840" y="2708920"/>
            <a:ext cx="1786845" cy="621563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F. </a:t>
            </a:r>
            <a:r>
              <a:rPr lang="en-US" sz="1200" dirty="0" err="1" smtClean="0">
                <a:solidFill>
                  <a:srgbClr val="FF0000"/>
                </a:solidFill>
              </a:rPr>
              <a:t>Jouliot</a:t>
            </a:r>
            <a:r>
              <a:rPr lang="en-US" sz="1200" dirty="0" smtClean="0">
                <a:solidFill>
                  <a:srgbClr val="FF0000"/>
                </a:solidFill>
              </a:rPr>
              <a:t> and I. Curie: </a:t>
            </a:r>
            <a:br>
              <a:rPr lang="en-US" sz="1200" dirty="0" smtClean="0">
                <a:solidFill>
                  <a:srgbClr val="FF0000"/>
                </a:solidFill>
              </a:rPr>
            </a:br>
            <a:r>
              <a:rPr lang="en-US" sz="1200" dirty="0" smtClean="0">
                <a:solidFill>
                  <a:srgbClr val="0033CC"/>
                </a:solidFill>
                <a:latin typeface="Symbol" pitchFamily="18" charset="2"/>
              </a:rPr>
              <a:t>b</a:t>
            </a:r>
            <a:r>
              <a:rPr lang="en-US" sz="1200" baseline="30000" dirty="0" smtClean="0">
                <a:solidFill>
                  <a:srgbClr val="0033CC"/>
                </a:solidFill>
              </a:rPr>
              <a:t>+</a:t>
            </a:r>
            <a:endParaRPr lang="en-US" sz="1200" baseline="30000" dirty="0">
              <a:solidFill>
                <a:srgbClr val="0033CC"/>
              </a:solidFill>
            </a:endParaRPr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6120868" y="1664763"/>
            <a:ext cx="2195548" cy="648225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G.N. </a:t>
            </a:r>
            <a:r>
              <a:rPr lang="en-US" sz="1200" dirty="0" err="1" smtClean="0">
                <a:solidFill>
                  <a:srgbClr val="FF0000"/>
                </a:solidFill>
              </a:rPr>
              <a:t>Flerov</a:t>
            </a:r>
            <a:r>
              <a:rPr lang="en-US" sz="1200" dirty="0" smtClean="0">
                <a:solidFill>
                  <a:srgbClr val="FF0000"/>
                </a:solidFill>
              </a:rPr>
              <a:t> and K.A. </a:t>
            </a:r>
            <a:r>
              <a:rPr lang="en-US" sz="1200" dirty="0" err="1" smtClean="0">
                <a:solidFill>
                  <a:srgbClr val="FF0000"/>
                </a:solidFill>
              </a:rPr>
              <a:t>Petrzhak</a:t>
            </a:r>
            <a:r>
              <a:rPr lang="en-US" sz="1200" dirty="0" smtClean="0">
                <a:solidFill>
                  <a:srgbClr val="FF0000"/>
                </a:solidFill>
              </a:rPr>
              <a:t/>
            </a:r>
            <a:br>
              <a:rPr lang="en-US" sz="1200" dirty="0" smtClean="0">
                <a:solidFill>
                  <a:srgbClr val="FF0000"/>
                </a:solidFill>
              </a:rPr>
            </a:br>
            <a:r>
              <a:rPr lang="en-US" sz="1200" dirty="0" smtClean="0">
                <a:solidFill>
                  <a:srgbClr val="FF0000"/>
                </a:solidFill>
              </a:rPr>
              <a:t>  </a:t>
            </a:r>
            <a:r>
              <a:rPr lang="en-US" sz="1200" dirty="0" smtClean="0">
                <a:solidFill>
                  <a:srgbClr val="0033CC"/>
                </a:solidFill>
              </a:rPr>
              <a:t>spontaneous fission</a:t>
            </a:r>
            <a:endParaRPr lang="en-US" sz="1200" dirty="0">
              <a:solidFill>
                <a:srgbClr val="0033CC"/>
              </a:solidFill>
            </a:endParaRPr>
          </a:p>
        </p:txBody>
      </p:sp>
      <p:pic>
        <p:nvPicPr>
          <p:cNvPr id="69636" name="Picture 4" descr="C:\presentations\2013-Dubna-school\hofman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186"/>
          <a:stretch/>
        </p:blipFill>
        <p:spPr bwMode="auto">
          <a:xfrm>
            <a:off x="323529" y="4466488"/>
            <a:ext cx="1105538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C:\presentations\2013-Dubna-school\pfutzner-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2216" r="61213" b="41972"/>
          <a:stretch/>
        </p:blipFill>
        <p:spPr bwMode="auto">
          <a:xfrm>
            <a:off x="1872000" y="4459712"/>
            <a:ext cx="1115824" cy="134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Горизонтальный свиток 21"/>
          <p:cNvSpPr/>
          <p:nvPr/>
        </p:nvSpPr>
        <p:spPr>
          <a:xfrm>
            <a:off x="1838804" y="5990129"/>
            <a:ext cx="1182216" cy="67923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M. </a:t>
            </a:r>
            <a:r>
              <a:rPr lang="en-US" sz="1200" dirty="0" err="1" smtClean="0">
                <a:solidFill>
                  <a:srgbClr val="FF0000"/>
                </a:solidFill>
              </a:rPr>
              <a:t>Pfutzner</a:t>
            </a:r>
            <a:r>
              <a:rPr lang="en-US" sz="1200" dirty="0" smtClean="0">
                <a:solidFill>
                  <a:srgbClr val="FF0000"/>
                </a:solidFill>
              </a:rPr>
              <a:t>: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sz="1200" baseline="300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42" name="Picture 10" descr="C:\presentations\2013-Dubna-school\flerov-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63" t="-519" r="6163" b="1359"/>
          <a:stretch/>
        </p:blipFill>
        <p:spPr bwMode="auto">
          <a:xfrm>
            <a:off x="5669351" y="224695"/>
            <a:ext cx="1345216" cy="13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3" name="Picture 11" descr="C:\presentations\2013-Dubna-school\К_А_Петржак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407"/>
          <a:stretch/>
        </p:blipFill>
        <p:spPr bwMode="auto">
          <a:xfrm>
            <a:off x="7156589" y="217104"/>
            <a:ext cx="1303844" cy="13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4" name="Picture 12" descr="C:\presentations\2013-Dubna-school\karnaukhov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9" r="23645" b="45824"/>
          <a:stretch/>
        </p:blipFill>
        <p:spPr bwMode="auto">
          <a:xfrm>
            <a:off x="7014567" y="2510872"/>
            <a:ext cx="1789526" cy="143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6" name="Picture 14" descr="C:\presentations\2012-EXON\Gurgen-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5" t="4137" r="29170" b="21692"/>
          <a:stretch/>
        </p:blipFill>
        <p:spPr bwMode="auto">
          <a:xfrm>
            <a:off x="7711549" y="3672200"/>
            <a:ext cx="1245600" cy="155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Горизонтальный свиток 29"/>
          <p:cNvSpPr/>
          <p:nvPr/>
        </p:nvSpPr>
        <p:spPr>
          <a:xfrm>
            <a:off x="213048" y="5990130"/>
            <a:ext cx="1216019" cy="67923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S. Hofmann: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sz="1200" baseline="300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28028" y="4057698"/>
            <a:ext cx="1368152" cy="17235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6600" dirty="0" smtClean="0"/>
              <a:t>?</a:t>
            </a:r>
            <a:r>
              <a:rPr lang="en-US" sz="6000" dirty="0" smtClean="0"/>
              <a:t> </a:t>
            </a:r>
            <a:br>
              <a:rPr lang="en-US" sz="6000" dirty="0" smtClean="0"/>
            </a:br>
            <a:endParaRPr lang="ru-RU" sz="2000" dirty="0"/>
          </a:p>
        </p:txBody>
      </p:sp>
      <p:sp>
        <p:nvSpPr>
          <p:cNvPr id="32" name="Горизонтальный свиток 31"/>
          <p:cNvSpPr/>
          <p:nvPr/>
        </p:nvSpPr>
        <p:spPr>
          <a:xfrm>
            <a:off x="7156589" y="5364398"/>
            <a:ext cx="1695892" cy="100308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V.A. </a:t>
            </a:r>
            <a:r>
              <a:rPr lang="en-US" sz="1200" dirty="0" err="1" smtClean="0">
                <a:solidFill>
                  <a:srgbClr val="FF0000"/>
                </a:solidFill>
              </a:rPr>
              <a:t>Karnaukhov</a:t>
            </a:r>
            <a:r>
              <a:rPr lang="en-US" sz="1200" dirty="0" smtClean="0">
                <a:solidFill>
                  <a:srgbClr val="FF0000"/>
                </a:solidFill>
              </a:rPr>
              <a:t> and G.M. </a:t>
            </a:r>
            <a:r>
              <a:rPr lang="en-US" sz="1200" dirty="0" err="1" smtClean="0">
                <a:solidFill>
                  <a:srgbClr val="FF0000"/>
                </a:solidFill>
              </a:rPr>
              <a:t>Ter-Akopian</a:t>
            </a:r>
            <a:endParaRPr lang="en-US" sz="1200" dirty="0" smtClean="0">
              <a:solidFill>
                <a:srgbClr val="FF0000"/>
              </a:solidFill>
            </a:endParaRPr>
          </a:p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0033CC"/>
                </a:solidFill>
                <a:latin typeface="Symbol" pitchFamily="18" charset="2"/>
              </a:rPr>
              <a:t>b</a:t>
            </a:r>
            <a:r>
              <a:rPr lang="en-US" sz="1200" dirty="0" smtClean="0">
                <a:solidFill>
                  <a:srgbClr val="0033CC"/>
                </a:solidFill>
              </a:rPr>
              <a:t>-delayed p</a:t>
            </a:r>
            <a:endParaRPr lang="en-US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480373"/>
            <a:ext cx="7893824" cy="51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07504" y="94779"/>
            <a:ext cx="8856984" cy="8139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0000CC"/>
                </a:solidFill>
              </a:rPr>
              <a:t>Radioactive Ion Beam (RIB) physics – “highway” of modern 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                                                       low-energy nuclear science</a:t>
            </a:r>
            <a:endParaRPr lang="ru-RU" sz="24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67685" y="3467243"/>
            <a:ext cx="1728051" cy="82585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Proton dripline</a:t>
            </a:r>
            <a:r>
              <a:rPr lang="ru-RU" sz="1600" b="1" dirty="0" smtClean="0">
                <a:solidFill>
                  <a:srgbClr val="FF0000"/>
                </a:solidFill>
              </a:rPr>
              <a:t>:  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0033CC"/>
                </a:solidFill>
              </a:rPr>
              <a:t>Achieved and studied for Z&lt;32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3528" y="1052736"/>
            <a:ext cx="3384377" cy="201622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b="1" dirty="0" smtClean="0">
                <a:solidFill>
                  <a:srgbClr val="0000FF"/>
                </a:solidFill>
              </a:rPr>
              <a:t>           The map of nuclides </a:t>
            </a:r>
            <a:endParaRPr lang="ru-RU" b="1" dirty="0" smtClean="0">
              <a:solidFill>
                <a:srgbClr val="0000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dirty="0" smtClean="0">
                <a:solidFill>
                  <a:srgbClr val="0000FF"/>
                </a:solidFill>
              </a:rPr>
              <a:t>-  254 </a:t>
            </a:r>
            <a:r>
              <a:rPr lang="en-US" dirty="0" smtClean="0">
                <a:solidFill>
                  <a:srgbClr val="0000FF"/>
                </a:solidFill>
              </a:rPr>
              <a:t>stable nuclides</a:t>
            </a:r>
            <a:r>
              <a:rPr lang="ru-RU" dirty="0" smtClean="0">
                <a:solidFill>
                  <a:srgbClr val="0000FF"/>
                </a:solidFill>
              </a:rPr>
              <a:t>, </a:t>
            </a:r>
            <a:endParaRPr lang="en-US" dirty="0" smtClean="0">
              <a:solidFill>
                <a:srgbClr val="0000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dirty="0" smtClean="0">
                <a:solidFill>
                  <a:srgbClr val="0000FF"/>
                </a:solidFill>
              </a:rPr>
              <a:t>-  339 </a:t>
            </a:r>
            <a:r>
              <a:rPr lang="en-US" dirty="0" smtClean="0">
                <a:solidFill>
                  <a:srgbClr val="0000FF"/>
                </a:solidFill>
              </a:rPr>
              <a:t>can be found in nature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dirty="0" smtClean="0">
                <a:solidFill>
                  <a:srgbClr val="0000FF"/>
                </a:solidFill>
              </a:rPr>
              <a:t>-  </a:t>
            </a:r>
            <a:r>
              <a:rPr lang="en-US" dirty="0" smtClean="0">
                <a:solidFill>
                  <a:srgbClr val="0000FF"/>
                </a:solidFill>
              </a:rPr>
              <a:t>Around </a:t>
            </a:r>
            <a:r>
              <a:rPr lang="ru-RU" dirty="0" smtClean="0">
                <a:solidFill>
                  <a:srgbClr val="0000FF"/>
                </a:solidFill>
              </a:rPr>
              <a:t>3100 </a:t>
            </a:r>
            <a:r>
              <a:rPr lang="en-US" dirty="0" smtClean="0">
                <a:solidFill>
                  <a:srgbClr val="0000FF"/>
                </a:solidFill>
              </a:rPr>
              <a:t>RI are known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dirty="0" smtClean="0">
                <a:solidFill>
                  <a:srgbClr val="0000FF"/>
                </a:solidFill>
              </a:rPr>
              <a:t>-  Around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FF"/>
                </a:solidFill>
              </a:rPr>
              <a:t>2500 </a:t>
            </a:r>
            <a:r>
              <a:rPr lang="en-US" dirty="0" smtClean="0">
                <a:solidFill>
                  <a:srgbClr val="0000FF"/>
                </a:solidFill>
              </a:rPr>
              <a:t>to be discovered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2513008" y="5949280"/>
            <a:ext cx="2851080" cy="68183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Neutron dripline</a:t>
            </a:r>
            <a:r>
              <a:rPr lang="ru-RU" sz="1600" b="1" dirty="0" smtClean="0">
                <a:solidFill>
                  <a:srgbClr val="FF0000"/>
                </a:solidFill>
              </a:rPr>
              <a:t>:  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0033CC"/>
                </a:solidFill>
              </a:rPr>
              <a:t>Achieved and studied for N&lt;20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6444208" y="3212976"/>
            <a:ext cx="2448272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Limits of nuclear structure existence</a:t>
            </a:r>
            <a:r>
              <a:rPr lang="ru-RU" sz="1600" b="1" dirty="0" smtClean="0">
                <a:solidFill>
                  <a:srgbClr val="FF0000"/>
                </a:solidFill>
              </a:rPr>
              <a:t>:  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0033CC"/>
                </a:solidFill>
              </a:rPr>
              <a:t>Are known only for the lightest nuclei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5967208" y="4581128"/>
            <a:ext cx="2925272" cy="205446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Exotic structure of exotic nuclides</a:t>
            </a:r>
            <a:r>
              <a:rPr lang="ru-RU" sz="16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ru-RU" sz="1600" b="1" dirty="0" smtClean="0">
                <a:solidFill>
                  <a:srgbClr val="0033CC"/>
                </a:solidFill>
              </a:rPr>
              <a:t>- </a:t>
            </a:r>
            <a:r>
              <a:rPr lang="en-US" sz="1600" b="1" dirty="0" smtClean="0">
                <a:solidFill>
                  <a:srgbClr val="0033CC"/>
                </a:solidFill>
              </a:rPr>
              <a:t>Neutron/proton halo</a:t>
            </a:r>
            <a:endParaRPr lang="ru-RU" sz="1600" b="1" dirty="0" smtClean="0">
              <a:solidFill>
                <a:srgbClr val="0033CC"/>
              </a:solidFill>
            </a:endParaRPr>
          </a:p>
          <a:p>
            <a:r>
              <a:rPr lang="ru-RU" sz="1600" b="1" dirty="0" smtClean="0">
                <a:solidFill>
                  <a:srgbClr val="0033CC"/>
                </a:solidFill>
              </a:rPr>
              <a:t>- </a:t>
            </a:r>
            <a:r>
              <a:rPr lang="en-US" sz="1600" b="1" dirty="0" smtClean="0">
                <a:solidFill>
                  <a:srgbClr val="0033CC"/>
                </a:solidFill>
              </a:rPr>
              <a:t>Neutron skin</a:t>
            </a:r>
            <a:endParaRPr lang="ru-RU" sz="1600" b="1" dirty="0" smtClean="0">
              <a:solidFill>
                <a:srgbClr val="0033CC"/>
              </a:solidFill>
            </a:endParaRPr>
          </a:p>
          <a:p>
            <a:r>
              <a:rPr lang="ru-RU" sz="1600" b="1" dirty="0" smtClean="0">
                <a:solidFill>
                  <a:srgbClr val="0033CC"/>
                </a:solidFill>
              </a:rPr>
              <a:t>- </a:t>
            </a:r>
            <a:r>
              <a:rPr lang="en-US" sz="1600" b="1" dirty="0" smtClean="0">
                <a:solidFill>
                  <a:srgbClr val="0033CC"/>
                </a:solidFill>
              </a:rPr>
              <a:t>“Soft” excitation modes</a:t>
            </a:r>
            <a:endParaRPr lang="ru-RU" sz="1600" b="1" dirty="0" smtClean="0">
              <a:solidFill>
                <a:srgbClr val="0033CC"/>
              </a:solidFill>
            </a:endParaRPr>
          </a:p>
          <a:p>
            <a:r>
              <a:rPr lang="ru-RU" sz="1600" b="1" dirty="0" smtClean="0">
                <a:solidFill>
                  <a:srgbClr val="0033CC"/>
                </a:solidFill>
              </a:rPr>
              <a:t>- </a:t>
            </a:r>
            <a:r>
              <a:rPr lang="en-US" sz="1600" b="1" dirty="0" smtClean="0">
                <a:solidFill>
                  <a:srgbClr val="0033CC"/>
                </a:solidFill>
              </a:rPr>
              <a:t>Breakdown of shell structure</a:t>
            </a:r>
            <a:endParaRPr lang="ru-RU" sz="1600" b="1" dirty="0" smtClean="0">
              <a:solidFill>
                <a:srgbClr val="0033CC"/>
              </a:solidFill>
            </a:endParaRPr>
          </a:p>
          <a:p>
            <a:r>
              <a:rPr lang="ru-RU" sz="1600" b="1" dirty="0" smtClean="0">
                <a:solidFill>
                  <a:srgbClr val="0033CC"/>
                </a:solidFill>
              </a:rPr>
              <a:t>- </a:t>
            </a:r>
            <a:r>
              <a:rPr lang="en-US" sz="1600" b="1" dirty="0" smtClean="0">
                <a:solidFill>
                  <a:srgbClr val="0033CC"/>
                </a:solidFill>
              </a:rPr>
              <a:t>New “magic numbers”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4211960" y="1412776"/>
            <a:ext cx="2041797" cy="136815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“Isle of stability” for </a:t>
            </a:r>
            <a:r>
              <a:rPr lang="en-US" sz="1600" b="1" dirty="0" err="1" smtClean="0">
                <a:solidFill>
                  <a:srgbClr val="FF0000"/>
                </a:solidFill>
              </a:rPr>
              <a:t>superheavies</a:t>
            </a:r>
            <a:r>
              <a:rPr lang="ru-RU" sz="1600" b="1" dirty="0" smtClean="0">
                <a:solidFill>
                  <a:srgbClr val="FF0000"/>
                </a:solidFill>
              </a:rPr>
              <a:t>:  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0033CC"/>
                </a:solidFill>
              </a:rPr>
              <a:t>We just “touched” a bit of its “shore”…</a:t>
            </a:r>
            <a:endParaRPr lang="en-US" sz="16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3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00808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Examples of light exotics studies at FLNR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6773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8003232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>
              <a:defRPr/>
            </a:pPr>
            <a:r>
              <a:rPr lang="en-GB" sz="3000" dirty="0">
                <a:solidFill>
                  <a:srgbClr val="0000CC"/>
                </a:solidFill>
              </a:rPr>
              <a:t>Example 1: </a:t>
            </a:r>
            <a:r>
              <a:rPr lang="en-GB" sz="3000" baseline="30000" dirty="0" smtClean="0">
                <a:solidFill>
                  <a:srgbClr val="0000CC"/>
                </a:solidFill>
              </a:rPr>
              <a:t>5</a:t>
            </a:r>
            <a:r>
              <a:rPr lang="en-GB" sz="3000" dirty="0" smtClean="0">
                <a:solidFill>
                  <a:srgbClr val="0000CC"/>
                </a:solidFill>
              </a:rPr>
              <a:t>H </a:t>
            </a:r>
            <a:r>
              <a:rPr lang="en-GB" sz="3000" dirty="0">
                <a:solidFill>
                  <a:srgbClr val="0000CC"/>
                </a:solidFill>
              </a:rPr>
              <a:t>studied in the </a:t>
            </a:r>
            <a:r>
              <a:rPr lang="en-GB" sz="3000" baseline="30000" dirty="0" smtClean="0">
                <a:solidFill>
                  <a:srgbClr val="0000CC"/>
                </a:solidFill>
              </a:rPr>
              <a:t>3</a:t>
            </a:r>
            <a:r>
              <a:rPr lang="en-GB" sz="3000" dirty="0" smtClean="0">
                <a:solidFill>
                  <a:srgbClr val="0000CC"/>
                </a:solidFill>
              </a:rPr>
              <a:t>H(</a:t>
            </a:r>
            <a:r>
              <a:rPr lang="en-GB" sz="3000" dirty="0" err="1" smtClean="0">
                <a:solidFill>
                  <a:srgbClr val="0000CC"/>
                </a:solidFill>
              </a:rPr>
              <a:t>t,p</a:t>
            </a:r>
            <a:r>
              <a:rPr lang="en-GB" sz="3000" dirty="0" smtClean="0">
                <a:solidFill>
                  <a:srgbClr val="0000CC"/>
                </a:solidFill>
              </a:rPr>
              <a:t>)</a:t>
            </a:r>
            <a:r>
              <a:rPr lang="en-GB" sz="3000" baseline="30000" dirty="0" smtClean="0">
                <a:solidFill>
                  <a:srgbClr val="0000CC"/>
                </a:solidFill>
              </a:rPr>
              <a:t>5</a:t>
            </a:r>
            <a:r>
              <a:rPr lang="en-GB" sz="3000" dirty="0" smtClean="0">
                <a:solidFill>
                  <a:srgbClr val="0000CC"/>
                </a:solidFill>
              </a:rPr>
              <a:t>H reaction</a:t>
            </a:r>
            <a:endParaRPr lang="ru-RU" sz="30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0297" y="5013176"/>
            <a:ext cx="3995936" cy="1700808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Poor population of ground state. However, correlations provide enough selectivity: quantum amplification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baseline="30000" dirty="0" smtClean="0"/>
              <a:t>5</a:t>
            </a:r>
            <a:r>
              <a:rPr lang="en-US" sz="1600" dirty="0" smtClean="0"/>
              <a:t>H ground state position is finally established; the excited state is established as 3/2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-5/2</a:t>
            </a:r>
            <a:r>
              <a:rPr lang="ru-RU" sz="1600" baseline="30000" dirty="0" smtClean="0"/>
              <a:t>+</a:t>
            </a:r>
            <a:r>
              <a:rPr lang="en-US" sz="1600" dirty="0" smtClean="0"/>
              <a:t> degenerate mixture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600" dirty="0" smtClean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572000" y="3356992"/>
            <a:ext cx="4332203" cy="1584176"/>
          </a:xfrm>
          <a:prstGeom prst="horizontalScroll">
            <a:avLst>
              <a:gd name="adj" fmla="val 885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chemeClr val="accent2"/>
              </a:buClr>
            </a:pPr>
            <a:r>
              <a:rPr lang="en-US" sz="1400" dirty="0" smtClean="0">
                <a:solidFill>
                  <a:srgbClr val="7030A0"/>
                </a:solidFill>
              </a:rPr>
              <a:t>A.A. </a:t>
            </a:r>
            <a:r>
              <a:rPr lang="en-US" sz="1400" dirty="0" err="1" smtClean="0">
                <a:solidFill>
                  <a:srgbClr val="7030A0"/>
                </a:solidFill>
              </a:rPr>
              <a:t>Korsheninnikov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>
                <a:solidFill>
                  <a:srgbClr val="7030A0"/>
                </a:solidFill>
              </a:rPr>
              <a:t>et al., PRL </a:t>
            </a:r>
            <a:r>
              <a:rPr lang="en-US" sz="1400" b="1" dirty="0">
                <a:solidFill>
                  <a:srgbClr val="7030A0"/>
                </a:solidFill>
              </a:rPr>
              <a:t>87</a:t>
            </a:r>
            <a:r>
              <a:rPr lang="en-US" sz="1400" dirty="0">
                <a:solidFill>
                  <a:srgbClr val="7030A0"/>
                </a:solidFill>
              </a:rPr>
              <a:t> (2001) </a:t>
            </a:r>
            <a:r>
              <a:rPr lang="en-US" sz="1400" dirty="0" smtClean="0">
                <a:solidFill>
                  <a:srgbClr val="7030A0"/>
                </a:solidFill>
              </a:rPr>
              <a:t>92501.</a:t>
            </a:r>
            <a:r>
              <a:rPr lang="pt-BR" sz="1400" dirty="0" smtClean="0">
                <a:solidFill>
                  <a:srgbClr val="7030A0"/>
                </a:solidFill>
              </a:rPr>
              <a:t/>
            </a:r>
            <a:br>
              <a:rPr lang="pt-BR" sz="1400" dirty="0" smtClean="0">
                <a:solidFill>
                  <a:srgbClr val="7030A0"/>
                </a:solidFill>
              </a:rPr>
            </a:br>
            <a:r>
              <a:rPr lang="pt-BR" sz="1400" dirty="0" smtClean="0">
                <a:solidFill>
                  <a:srgbClr val="FF0000"/>
                </a:solidFill>
              </a:rPr>
              <a:t>M.S.Golovkov </a:t>
            </a:r>
            <a:r>
              <a:rPr lang="pt-BR" sz="1400" dirty="0">
                <a:solidFill>
                  <a:srgbClr val="FF0000"/>
                </a:solidFill>
              </a:rPr>
              <a:t>et al., </a:t>
            </a:r>
            <a:r>
              <a:rPr lang="en-US" sz="1400" dirty="0" smtClean="0">
                <a:solidFill>
                  <a:srgbClr val="CC0000"/>
                </a:solidFill>
              </a:rPr>
              <a:t>PLB </a:t>
            </a:r>
            <a:r>
              <a:rPr lang="en-US" sz="1400" b="1" dirty="0">
                <a:solidFill>
                  <a:srgbClr val="CC0000"/>
                </a:solidFill>
              </a:rPr>
              <a:t>566</a:t>
            </a:r>
            <a:r>
              <a:rPr lang="en-US" sz="1400" dirty="0">
                <a:solidFill>
                  <a:srgbClr val="CC0000"/>
                </a:solidFill>
              </a:rPr>
              <a:t> (2003) </a:t>
            </a:r>
            <a:r>
              <a:rPr lang="en-US" sz="1400" dirty="0" smtClean="0">
                <a:solidFill>
                  <a:srgbClr val="CC0000"/>
                </a:solidFill>
              </a:rPr>
              <a:t>70. </a:t>
            </a:r>
            <a:br>
              <a:rPr lang="en-US" sz="1400" dirty="0" smtClean="0">
                <a:solidFill>
                  <a:srgbClr val="CC0000"/>
                </a:solidFill>
              </a:rPr>
            </a:br>
            <a:r>
              <a:rPr lang="pt-BR" sz="1400" dirty="0" smtClean="0">
                <a:solidFill>
                  <a:srgbClr val="FF0000"/>
                </a:solidFill>
              </a:rPr>
              <a:t>M.S.Golovkov </a:t>
            </a:r>
            <a:r>
              <a:rPr lang="pt-BR" sz="1400" dirty="0">
                <a:solidFill>
                  <a:srgbClr val="FF0000"/>
                </a:solidFill>
              </a:rPr>
              <a:t>et al., </a:t>
            </a:r>
            <a:r>
              <a:rPr lang="pt-BR" sz="1400" dirty="0" smtClean="0">
                <a:solidFill>
                  <a:srgbClr val="FF0000"/>
                </a:solidFill>
              </a:rPr>
              <a:t>PRL </a:t>
            </a:r>
            <a:r>
              <a:rPr lang="pt-BR" sz="1400" b="1" dirty="0" smtClean="0">
                <a:solidFill>
                  <a:srgbClr val="FF0000"/>
                </a:solidFill>
              </a:rPr>
              <a:t>93</a:t>
            </a:r>
            <a:r>
              <a:rPr lang="pt-BR" sz="1400" dirty="0" smtClean="0">
                <a:solidFill>
                  <a:srgbClr val="FF0000"/>
                </a:solidFill>
              </a:rPr>
              <a:t> </a:t>
            </a:r>
            <a:r>
              <a:rPr lang="pt-BR" sz="1400" dirty="0">
                <a:solidFill>
                  <a:srgbClr val="FF0000"/>
                </a:solidFill>
              </a:rPr>
              <a:t>(2004) 262501</a:t>
            </a:r>
            <a:r>
              <a:rPr lang="pt-BR" sz="1400" dirty="0" smtClean="0">
                <a:solidFill>
                  <a:srgbClr val="FF0000"/>
                </a:solidFill>
              </a:rPr>
              <a:t>. </a:t>
            </a:r>
            <a:r>
              <a:rPr lang="pt-BR" sz="1400" dirty="0">
                <a:solidFill>
                  <a:srgbClr val="FF0000"/>
                </a:solidFill>
              </a:rPr>
              <a:t/>
            </a:r>
            <a:br>
              <a:rPr lang="pt-BR" sz="1400" dirty="0">
                <a:solidFill>
                  <a:srgbClr val="FF0000"/>
                </a:solidFill>
              </a:rPr>
            </a:br>
            <a:r>
              <a:rPr lang="pt-BR" sz="1400" dirty="0">
                <a:solidFill>
                  <a:srgbClr val="7030A0"/>
                </a:solidFill>
              </a:rPr>
              <a:t>S.V</a:t>
            </a:r>
            <a:r>
              <a:rPr lang="pt-BR" sz="1400" dirty="0" smtClean="0">
                <a:solidFill>
                  <a:srgbClr val="7030A0"/>
                </a:solidFill>
              </a:rPr>
              <a:t>. Stepantsov et al</a:t>
            </a:r>
            <a:r>
              <a:rPr lang="pt-BR" sz="1400" dirty="0">
                <a:solidFill>
                  <a:srgbClr val="7030A0"/>
                </a:solidFill>
              </a:rPr>
              <a:t>., </a:t>
            </a:r>
            <a:r>
              <a:rPr lang="pt-BR" sz="1400" dirty="0" smtClean="0">
                <a:solidFill>
                  <a:srgbClr val="7030A0"/>
                </a:solidFill>
              </a:rPr>
              <a:t>NPA </a:t>
            </a:r>
            <a:r>
              <a:rPr lang="pt-BR" sz="1400" b="1" dirty="0" smtClean="0">
                <a:solidFill>
                  <a:srgbClr val="7030A0"/>
                </a:solidFill>
              </a:rPr>
              <a:t>738</a:t>
            </a:r>
            <a:r>
              <a:rPr lang="pt-BR" sz="1400" dirty="0" smtClean="0">
                <a:solidFill>
                  <a:srgbClr val="7030A0"/>
                </a:solidFill>
              </a:rPr>
              <a:t> (</a:t>
            </a:r>
            <a:r>
              <a:rPr lang="pt-BR" sz="1400" dirty="0">
                <a:solidFill>
                  <a:srgbClr val="7030A0"/>
                </a:solidFill>
              </a:rPr>
              <a:t>2004</a:t>
            </a:r>
            <a:r>
              <a:rPr lang="pt-BR" sz="1400" dirty="0" smtClean="0">
                <a:solidFill>
                  <a:srgbClr val="7030A0"/>
                </a:solidFill>
              </a:rPr>
              <a:t>) 436.</a:t>
            </a:r>
            <a:br>
              <a:rPr lang="pt-BR" sz="1400" dirty="0" smtClean="0">
                <a:solidFill>
                  <a:srgbClr val="7030A0"/>
                </a:solidFill>
              </a:rPr>
            </a:br>
            <a:r>
              <a:rPr lang="pt-BR" sz="1400" dirty="0" smtClean="0">
                <a:solidFill>
                  <a:srgbClr val="FF0000"/>
                </a:solidFill>
              </a:rPr>
              <a:t>M.S.Golovkov </a:t>
            </a:r>
            <a:r>
              <a:rPr lang="pt-BR" sz="1400" dirty="0">
                <a:solidFill>
                  <a:srgbClr val="FF0000"/>
                </a:solidFill>
              </a:rPr>
              <a:t>et al., PRC </a:t>
            </a:r>
            <a:r>
              <a:rPr lang="pt-BR" sz="1400" b="1" dirty="0" smtClean="0">
                <a:solidFill>
                  <a:srgbClr val="FF0000"/>
                </a:solidFill>
              </a:rPr>
              <a:t>72</a:t>
            </a:r>
            <a:r>
              <a:rPr lang="pt-BR" sz="1400" dirty="0" smtClean="0">
                <a:solidFill>
                  <a:srgbClr val="FF0000"/>
                </a:solidFill>
              </a:rPr>
              <a:t> </a:t>
            </a:r>
            <a:r>
              <a:rPr lang="pt-BR" sz="1400" dirty="0">
                <a:solidFill>
                  <a:srgbClr val="FF0000"/>
                </a:solidFill>
              </a:rPr>
              <a:t>(2005) 064612</a:t>
            </a:r>
            <a:r>
              <a:rPr lang="pt-BR" sz="1400" dirty="0" smtClean="0">
                <a:solidFill>
                  <a:srgbClr val="FF0000"/>
                </a:solidFill>
              </a:rPr>
              <a:t>. </a:t>
            </a:r>
            <a:endParaRPr lang="en-US" sz="1400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6" name="Picture 4"/>
          <p:cNvPicPr preferRelativeResize="0"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676600"/>
            <a:ext cx="3096344" cy="1528263"/>
          </a:xfrm>
          <a:noFill/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425409"/>
              </p:ext>
            </p:extLst>
          </p:nvPr>
        </p:nvGraphicFramePr>
        <p:xfrm>
          <a:off x="755576" y="4509120"/>
          <a:ext cx="3024336" cy="226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8" name="Graph" r:id="rId4" imgW="9791700" imgH="7343775" progId="Origin50.Graph">
                  <p:embed/>
                </p:oleObj>
              </mc:Choice>
              <mc:Fallback>
                <p:oleObj name="Graph" r:id="rId4" imgW="9791700" imgH="7343775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4509120"/>
                        <a:ext cx="3024336" cy="226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0305834"/>
              </p:ext>
            </p:extLst>
          </p:nvPr>
        </p:nvGraphicFramePr>
        <p:xfrm>
          <a:off x="107504" y="2204864"/>
          <a:ext cx="2167441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9" name="Graph" r:id="rId6" imgW="3571875" imgH="3676650" progId="Origin50.Graph">
                  <p:embed/>
                </p:oleObj>
              </mc:Choice>
              <mc:Fallback>
                <p:oleObj name="Graph" r:id="rId6" imgW="3571875" imgH="367665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2204864"/>
                        <a:ext cx="2167441" cy="2232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783280"/>
              </p:ext>
            </p:extLst>
          </p:nvPr>
        </p:nvGraphicFramePr>
        <p:xfrm>
          <a:off x="2267744" y="2380827"/>
          <a:ext cx="2143535" cy="194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0" name="Graph" r:id="rId8" imgW="7686675" imgH="6972300" progId="Origin50.Graph">
                  <p:embed/>
                </p:oleObj>
              </mc:Choice>
              <mc:Fallback>
                <p:oleObj name="Graph" r:id="rId8" imgW="7686675" imgH="69723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380827"/>
                        <a:ext cx="2143535" cy="1944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Горизонтальный свиток 10"/>
          <p:cNvSpPr/>
          <p:nvPr/>
        </p:nvSpPr>
        <p:spPr>
          <a:xfrm>
            <a:off x="4572000" y="2348880"/>
            <a:ext cx="2099956" cy="936104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A.A. </a:t>
            </a:r>
            <a:r>
              <a:rPr lang="en-US" sz="1400" dirty="0" err="1" smtClean="0">
                <a:solidFill>
                  <a:srgbClr val="FF0000"/>
                </a:solidFill>
              </a:rPr>
              <a:t>Korsheninnikov</a:t>
            </a:r>
            <a:r>
              <a:rPr lang="en-US" sz="1400" dirty="0" smtClean="0">
                <a:solidFill>
                  <a:srgbClr val="FF0000"/>
                </a:solidFill>
              </a:rPr>
              <a:t>, 2001, </a:t>
            </a:r>
            <a:r>
              <a:rPr lang="en-US" sz="1400" baseline="30000" dirty="0" smtClean="0">
                <a:solidFill>
                  <a:srgbClr val="FF0000"/>
                </a:solidFill>
              </a:rPr>
              <a:t>6</a:t>
            </a:r>
            <a:r>
              <a:rPr lang="en-US" sz="1400" dirty="0" smtClean="0">
                <a:solidFill>
                  <a:srgbClr val="FF0000"/>
                </a:solidFill>
              </a:rPr>
              <a:t>He(p,2p)</a:t>
            </a:r>
            <a:r>
              <a:rPr lang="en-US" sz="1400" baseline="30000" dirty="0" smtClean="0">
                <a:solidFill>
                  <a:srgbClr val="FF0000"/>
                </a:solidFill>
              </a:rPr>
              <a:t>5</a:t>
            </a:r>
            <a:r>
              <a:rPr lang="en-US" sz="1400" dirty="0" smtClean="0">
                <a:solidFill>
                  <a:srgbClr val="FF0000"/>
                </a:solidFill>
              </a:rPr>
              <a:t>H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400" dirty="0" smtClean="0">
                <a:solidFill>
                  <a:srgbClr val="0033CC"/>
                </a:solidFill>
              </a:rPr>
              <a:t>Discovery of </a:t>
            </a:r>
            <a:r>
              <a:rPr lang="en-US" sz="1400" baseline="30000" dirty="0" smtClean="0">
                <a:solidFill>
                  <a:srgbClr val="0033CC"/>
                </a:solidFill>
              </a:rPr>
              <a:t>5</a:t>
            </a:r>
            <a:r>
              <a:rPr lang="en-US" sz="1400" dirty="0" smtClean="0">
                <a:solidFill>
                  <a:srgbClr val="0033CC"/>
                </a:solidFill>
              </a:rPr>
              <a:t>H at FLNR</a:t>
            </a: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6876256" y="2348880"/>
            <a:ext cx="2027948" cy="936104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M.S. </a:t>
            </a:r>
            <a:r>
              <a:rPr lang="en-US" sz="1400" dirty="0" err="1" smtClean="0">
                <a:solidFill>
                  <a:srgbClr val="FF0000"/>
                </a:solidFill>
              </a:rPr>
              <a:t>Golovkov</a:t>
            </a:r>
            <a:r>
              <a:rPr lang="en-US" sz="1400" dirty="0" smtClean="0">
                <a:solidFill>
                  <a:srgbClr val="FF0000"/>
                </a:solidFill>
              </a:rPr>
              <a:t>, 2004,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400" dirty="0" smtClean="0">
                <a:solidFill>
                  <a:srgbClr val="0033CC"/>
                </a:solidFill>
              </a:rPr>
              <a:t>Pioneering correlation studies 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770753"/>
            <a:ext cx="1296144" cy="153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>
            <a:off x="1115616" y="2420888"/>
            <a:ext cx="0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7" name="Picture 4" descr="D:\presentations\2016-RAS\gol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770752"/>
            <a:ext cx="1251959" cy="150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7859216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>
              <a:defRPr/>
            </a:pPr>
            <a:r>
              <a:rPr lang="en-GB" sz="2800" dirty="0">
                <a:solidFill>
                  <a:srgbClr val="0000CC"/>
                </a:solidFill>
              </a:rPr>
              <a:t>Example </a:t>
            </a:r>
            <a:r>
              <a:rPr lang="en-GB" sz="2800" dirty="0" smtClean="0">
                <a:solidFill>
                  <a:srgbClr val="0000CC"/>
                </a:solidFill>
              </a:rPr>
              <a:t>2: </a:t>
            </a:r>
            <a:r>
              <a:rPr lang="en-GB" sz="2800" baseline="30000" dirty="0" smtClean="0">
                <a:solidFill>
                  <a:srgbClr val="0000CC"/>
                </a:solidFill>
              </a:rPr>
              <a:t>10</a:t>
            </a:r>
            <a:r>
              <a:rPr lang="en-GB" sz="2800" dirty="0" smtClean="0">
                <a:solidFill>
                  <a:srgbClr val="0000CC"/>
                </a:solidFill>
              </a:rPr>
              <a:t>He </a:t>
            </a:r>
            <a:r>
              <a:rPr lang="en-GB" sz="2800" dirty="0">
                <a:solidFill>
                  <a:srgbClr val="0000CC"/>
                </a:solidFill>
              </a:rPr>
              <a:t>studied in the </a:t>
            </a:r>
            <a:r>
              <a:rPr lang="en-GB" sz="2800" baseline="30000" dirty="0" smtClean="0">
                <a:solidFill>
                  <a:srgbClr val="0000CC"/>
                </a:solidFill>
              </a:rPr>
              <a:t>8</a:t>
            </a:r>
            <a:r>
              <a:rPr lang="en-GB" sz="2800" dirty="0" smtClean="0">
                <a:solidFill>
                  <a:srgbClr val="0000CC"/>
                </a:solidFill>
              </a:rPr>
              <a:t>He(</a:t>
            </a:r>
            <a:r>
              <a:rPr lang="en-GB" sz="2800" dirty="0" err="1" smtClean="0">
                <a:solidFill>
                  <a:srgbClr val="0000CC"/>
                </a:solidFill>
              </a:rPr>
              <a:t>t,p</a:t>
            </a:r>
            <a:r>
              <a:rPr lang="en-GB" sz="2800" dirty="0" smtClean="0">
                <a:solidFill>
                  <a:srgbClr val="0000CC"/>
                </a:solidFill>
              </a:rPr>
              <a:t>)</a:t>
            </a:r>
            <a:r>
              <a:rPr lang="en-GB" sz="2800" baseline="30000" dirty="0" smtClean="0">
                <a:solidFill>
                  <a:srgbClr val="0000CC"/>
                </a:solidFill>
              </a:rPr>
              <a:t>10</a:t>
            </a:r>
            <a:r>
              <a:rPr lang="en-GB" sz="2800" dirty="0" smtClean="0">
                <a:solidFill>
                  <a:srgbClr val="0000CC"/>
                </a:solidFill>
              </a:rPr>
              <a:t>He </a:t>
            </a:r>
            <a:r>
              <a:rPr lang="en-GB" sz="2800" dirty="0">
                <a:solidFill>
                  <a:srgbClr val="0000CC"/>
                </a:solidFill>
              </a:rPr>
              <a:t>reaction</a:t>
            </a:r>
            <a:endParaRPr lang="ru-RU" sz="28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92753" y="4509120"/>
            <a:ext cx="4055038" cy="1915414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400" dirty="0" smtClean="0"/>
              <a:t>Three-body correlations were studied in </a:t>
            </a:r>
            <a:r>
              <a:rPr lang="en-US" sz="1400" baseline="30000" dirty="0" smtClean="0"/>
              <a:t>5</a:t>
            </a:r>
            <a:r>
              <a:rPr lang="en-US" sz="1400" dirty="0" smtClean="0"/>
              <a:t>H basing on outstanding statistics. Can be something useful done with really exotic systems and limited statistics?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932651" y="3717032"/>
            <a:ext cx="3991236" cy="852548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chemeClr val="accent2"/>
              </a:buClr>
            </a:pPr>
            <a:r>
              <a:rPr lang="pt-BR" sz="1400" dirty="0" smtClean="0">
                <a:solidFill>
                  <a:srgbClr val="FF0000"/>
                </a:solidFill>
              </a:rPr>
              <a:t> M.S. Golovkov </a:t>
            </a:r>
            <a:r>
              <a:rPr lang="pt-BR" sz="1400" i="1" dirty="0" smtClean="0">
                <a:solidFill>
                  <a:srgbClr val="FF0000"/>
                </a:solidFill>
              </a:rPr>
              <a:t>et </a:t>
            </a:r>
            <a:r>
              <a:rPr lang="pt-BR" sz="1400" i="1" dirty="0">
                <a:solidFill>
                  <a:srgbClr val="FF0000"/>
                </a:solidFill>
              </a:rPr>
              <a:t>al., </a:t>
            </a:r>
            <a:r>
              <a:rPr lang="fr-FR" sz="1400" dirty="0" smtClean="0">
                <a:solidFill>
                  <a:srgbClr val="FF0000"/>
                </a:solidFill>
              </a:rPr>
              <a:t>PLB </a:t>
            </a:r>
            <a:r>
              <a:rPr lang="fr-FR" sz="1400" b="1" dirty="0" smtClean="0">
                <a:solidFill>
                  <a:srgbClr val="FF0000"/>
                </a:solidFill>
              </a:rPr>
              <a:t>672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>
                <a:solidFill>
                  <a:srgbClr val="FF0000"/>
                </a:solidFill>
              </a:rPr>
              <a:t>(2009) 22</a:t>
            </a:r>
            <a:r>
              <a:rPr lang="pt-BR" sz="1400" dirty="0" smtClean="0">
                <a:solidFill>
                  <a:srgbClr val="FF0000"/>
                </a:solidFill>
              </a:rPr>
              <a:t/>
            </a:r>
            <a:br>
              <a:rPr lang="pt-BR" sz="1400" dirty="0" smtClean="0">
                <a:solidFill>
                  <a:srgbClr val="FF0000"/>
                </a:solidFill>
              </a:rPr>
            </a:br>
            <a:r>
              <a:rPr lang="pt-BR" sz="1400" dirty="0" smtClean="0">
                <a:solidFill>
                  <a:srgbClr val="FF0000"/>
                </a:solidFill>
              </a:rPr>
              <a:t> S.I</a:t>
            </a:r>
            <a:r>
              <a:rPr lang="pt-BR" sz="1400" dirty="0">
                <a:solidFill>
                  <a:srgbClr val="FF0000"/>
                </a:solidFill>
              </a:rPr>
              <a:t>. Sidorchuk </a:t>
            </a:r>
            <a:r>
              <a:rPr lang="pt-BR" sz="1400" i="1" dirty="0">
                <a:solidFill>
                  <a:srgbClr val="FF0000"/>
                </a:solidFill>
              </a:rPr>
              <a:t>et al., </a:t>
            </a:r>
            <a:r>
              <a:rPr lang="pt-BR" sz="1400" dirty="0" smtClean="0">
                <a:solidFill>
                  <a:srgbClr val="FF0000"/>
                </a:solidFill>
              </a:rPr>
              <a:t>PRL </a:t>
            </a:r>
            <a:r>
              <a:rPr lang="pt-BR" sz="1400" b="1" dirty="0" smtClean="0">
                <a:solidFill>
                  <a:srgbClr val="FF0000"/>
                </a:solidFill>
              </a:rPr>
              <a:t>108</a:t>
            </a:r>
            <a:r>
              <a:rPr lang="pt-BR" sz="1400" dirty="0" smtClean="0">
                <a:solidFill>
                  <a:srgbClr val="FF0000"/>
                </a:solidFill>
              </a:rPr>
              <a:t> </a:t>
            </a:r>
            <a:r>
              <a:rPr lang="pt-BR" sz="1400" dirty="0">
                <a:solidFill>
                  <a:srgbClr val="FF0000"/>
                </a:solidFill>
              </a:rPr>
              <a:t>(2012) 202502</a:t>
            </a:r>
            <a:endParaRPr lang="en-US" sz="1400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25240"/>
            <a:ext cx="3600400" cy="144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 descr="C:\latex\pr-10he\final\Fig3_1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86" y="2564904"/>
            <a:ext cx="3435034" cy="25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7020272" y="5589238"/>
            <a:ext cx="1944216" cy="1008113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Shell structure breakdown in </a:t>
            </a:r>
            <a:r>
              <a:rPr lang="en-GB" b="1" baseline="30000" dirty="0" smtClean="0">
                <a:solidFill>
                  <a:srgbClr val="FF0000"/>
                </a:solidFill>
              </a:rPr>
              <a:t>10</a:t>
            </a:r>
            <a:r>
              <a:rPr lang="en-GB" b="1" dirty="0" smtClean="0">
                <a:solidFill>
                  <a:srgbClr val="FF0000"/>
                </a:solidFill>
              </a:rPr>
              <a:t>He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9" y="5229201"/>
            <a:ext cx="3497111" cy="153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4644008" y="682475"/>
            <a:ext cx="4176464" cy="57606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“Conundrum </a:t>
            </a:r>
            <a:r>
              <a:rPr lang="en-GB" sz="1600" b="1" dirty="0" err="1" smtClean="0">
                <a:solidFill>
                  <a:srgbClr val="FF0000"/>
                </a:solidFill>
              </a:rPr>
              <a:t>nucleis</a:t>
            </a:r>
            <a:r>
              <a:rPr lang="en-GB" sz="1600" b="1" dirty="0" smtClean="0">
                <a:solidFill>
                  <a:srgbClr val="FF0000"/>
                </a:solidFill>
              </a:rPr>
              <a:t>” second double magic in nuclide chart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283968" y="5589239"/>
            <a:ext cx="2376264" cy="1011795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New ground state energy for </a:t>
            </a:r>
            <a:r>
              <a:rPr lang="en-GB" b="1" baseline="30000" dirty="0" smtClean="0">
                <a:solidFill>
                  <a:srgbClr val="FF0000"/>
                </a:solidFill>
              </a:rPr>
              <a:t>10</a:t>
            </a:r>
            <a:r>
              <a:rPr lang="en-GB" b="1" dirty="0" smtClean="0">
                <a:solidFill>
                  <a:srgbClr val="FF0000"/>
                </a:solidFill>
              </a:rPr>
              <a:t>He: </a:t>
            </a:r>
            <a:br>
              <a:rPr lang="en-GB" b="1" dirty="0" smtClean="0">
                <a:solidFill>
                  <a:srgbClr val="FF0000"/>
                </a:solidFill>
              </a:rPr>
            </a:br>
            <a:r>
              <a:rPr lang="en-GB" b="1" i="1" dirty="0" smtClean="0">
                <a:solidFill>
                  <a:srgbClr val="FF0000"/>
                </a:solidFill>
              </a:rPr>
              <a:t>E</a:t>
            </a:r>
            <a:r>
              <a:rPr lang="en-GB" b="1" i="1" baseline="-25000" dirty="0" smtClean="0">
                <a:solidFill>
                  <a:srgbClr val="FF0000"/>
                </a:solidFill>
              </a:rPr>
              <a:t>T </a:t>
            </a:r>
            <a:r>
              <a:rPr lang="en-GB" b="1" dirty="0" smtClean="0">
                <a:solidFill>
                  <a:srgbClr val="FF0000"/>
                </a:solidFill>
              </a:rPr>
              <a:t>=2.0-2.5 MeV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4" name="Picture 3" descr="C:\presentations\2012-EXON\Sidorchuk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163" y="2219548"/>
            <a:ext cx="1107151" cy="144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Блок-схема: альтернативный процесс 14"/>
          <p:cNvSpPr/>
          <p:nvPr/>
        </p:nvSpPr>
        <p:spPr>
          <a:xfrm>
            <a:off x="4644008" y="1399395"/>
            <a:ext cx="4176464" cy="57606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Discovered by </a:t>
            </a:r>
            <a:r>
              <a:rPr lang="en-GB" sz="1600" b="1" dirty="0" err="1" smtClean="0">
                <a:solidFill>
                  <a:srgbClr val="FF0000"/>
                </a:solidFill>
              </a:rPr>
              <a:t>Korsheninnikov</a:t>
            </a:r>
            <a:r>
              <a:rPr lang="en-GB" sz="1600" b="1" dirty="0" smtClean="0">
                <a:solidFill>
                  <a:srgbClr val="FF0000"/>
                </a:solidFill>
              </a:rPr>
              <a:t> et al. in 1994 in RIKEN giving </a:t>
            </a:r>
            <a:r>
              <a:rPr lang="en-GB" sz="1600" b="1" i="1" dirty="0" smtClean="0">
                <a:solidFill>
                  <a:srgbClr val="FF0000"/>
                </a:solidFill>
              </a:rPr>
              <a:t>E</a:t>
            </a:r>
            <a:r>
              <a:rPr lang="en-GB" sz="1600" b="1" i="1" baseline="-25000" dirty="0" smtClean="0">
                <a:solidFill>
                  <a:srgbClr val="FF0000"/>
                </a:solidFill>
              </a:rPr>
              <a:t>T </a:t>
            </a:r>
            <a:r>
              <a:rPr lang="en-GB" sz="1600" b="1" dirty="0" smtClean="0">
                <a:solidFill>
                  <a:srgbClr val="FF0000"/>
                </a:solidFill>
              </a:rPr>
              <a:t>=1.2 MeV</a:t>
            </a:r>
          </a:p>
        </p:txBody>
      </p:sp>
      <p:pic>
        <p:nvPicPr>
          <p:cNvPr id="128004" name="Picture 4" descr="D:\presentations\2016-RAS\gol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205" y="2219548"/>
            <a:ext cx="1196051" cy="144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32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97571" y="191489"/>
            <a:ext cx="5138525" cy="789239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000CC"/>
                </a:solidFill>
              </a:rPr>
              <a:t>Publicity for </a:t>
            </a:r>
            <a:r>
              <a:rPr lang="en-GB" sz="3200" baseline="30000" dirty="0" smtClean="0">
                <a:solidFill>
                  <a:srgbClr val="0000CC"/>
                </a:solidFill>
              </a:rPr>
              <a:t>10</a:t>
            </a:r>
            <a:r>
              <a:rPr lang="en-GB" sz="3200" dirty="0" smtClean="0">
                <a:solidFill>
                  <a:srgbClr val="0000CC"/>
                </a:solidFill>
              </a:rPr>
              <a:t>He work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726775" cy="509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3619"/>
            <a:ext cx="242581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35399"/>
            <a:ext cx="4104456" cy="348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28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00808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How to join club?</a:t>
            </a:r>
            <a:br>
              <a:rPr lang="en-GB" sz="4000" dirty="0" smtClean="0">
                <a:solidFill>
                  <a:srgbClr val="0000CC"/>
                </a:solidFill>
              </a:rPr>
            </a:br>
            <a:r>
              <a:rPr lang="en-GB" sz="4000" dirty="0" smtClean="0">
                <a:solidFill>
                  <a:srgbClr val="0000CC"/>
                </a:solidFill>
              </a:rPr>
              <a:t/>
            </a:r>
            <a:br>
              <a:rPr lang="en-GB" sz="4000" dirty="0" smtClean="0">
                <a:solidFill>
                  <a:srgbClr val="0000CC"/>
                </a:solidFill>
              </a:rPr>
            </a:br>
            <a:r>
              <a:rPr lang="en-GB" sz="4000" dirty="0" smtClean="0">
                <a:solidFill>
                  <a:srgbClr val="0000CC"/>
                </a:solidFill>
              </a:rPr>
              <a:t>- Let’s go to GSI/FAIR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6773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94779"/>
            <a:ext cx="4104456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000CC"/>
                </a:solidFill>
              </a:rPr>
              <a:t>Participation in </a:t>
            </a:r>
            <a:r>
              <a:rPr lang="en-GB" sz="3200" dirty="0" err="1" smtClean="0">
                <a:solidFill>
                  <a:srgbClr val="0000CC"/>
                </a:solidFill>
              </a:rPr>
              <a:t>EXPERT@SuperFRS@FAIR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7353"/>
            <a:ext cx="4392488" cy="263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0" t="30007" r="44475" b="22016"/>
          <a:stretch/>
        </p:blipFill>
        <p:spPr bwMode="auto">
          <a:xfrm>
            <a:off x="7092280" y="188640"/>
            <a:ext cx="1872264" cy="187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295425" y="4568516"/>
            <a:ext cx="4182438" cy="648016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i="1" dirty="0" smtClean="0">
                <a:solidFill>
                  <a:srgbClr val="FF0000"/>
                </a:solidFill>
              </a:rPr>
              <a:t>Basic idea </a:t>
            </a:r>
            <a:r>
              <a:rPr lang="en-GB" sz="1600" b="1" dirty="0" smtClean="0">
                <a:solidFill>
                  <a:srgbClr val="FF0000"/>
                </a:solidFill>
              </a:rPr>
              <a:t>is old, </a:t>
            </a:r>
            <a:r>
              <a:rPr lang="en-GB" sz="1600" b="1" i="1" dirty="0" smtClean="0">
                <a:solidFill>
                  <a:srgbClr val="FF0000"/>
                </a:solidFill>
              </a:rPr>
              <a:t>technological realization</a:t>
            </a:r>
            <a:r>
              <a:rPr lang="en-GB" sz="1600" b="1" dirty="0" smtClean="0">
                <a:solidFill>
                  <a:srgbClr val="FF0000"/>
                </a:solidFill>
              </a:rPr>
              <a:t> is modern and sophisticated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788023" y="5301208"/>
            <a:ext cx="4176521" cy="79208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rgbClr val="0033CC"/>
                </a:solidFill>
              </a:rPr>
              <a:t>Simultaneous results from tracking system (decay spectroscopy) and OTPC (</a:t>
            </a:r>
            <a:r>
              <a:rPr lang="en-GB" sz="1400" b="1" dirty="0" smtClean="0">
                <a:solidFill>
                  <a:srgbClr val="0033CC"/>
                </a:solidFill>
                <a:latin typeface="Symbol" pitchFamily="18" charset="2"/>
              </a:rPr>
              <a:t>b</a:t>
            </a:r>
            <a:r>
              <a:rPr lang="en-GB" sz="1400" b="1" dirty="0" smtClean="0">
                <a:solidFill>
                  <a:srgbClr val="0033CC"/>
                </a:solidFill>
              </a:rPr>
              <a:t>-delayed decays) – two experiments for the price of one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4794047" y="3645024"/>
            <a:ext cx="4170497" cy="375183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rgbClr val="0033CC"/>
                </a:solidFill>
              </a:rPr>
              <a:t>Extremely thick secondary targets up to </a:t>
            </a:r>
            <a:r>
              <a:rPr lang="en-GB" sz="1100" b="1" dirty="0" smtClean="0">
                <a:solidFill>
                  <a:srgbClr val="0033CC"/>
                </a:solidFill>
              </a:rPr>
              <a:t>~</a:t>
            </a:r>
            <a:r>
              <a:rPr lang="en-GB" sz="1400" b="1" dirty="0" smtClean="0">
                <a:solidFill>
                  <a:srgbClr val="0033CC"/>
                </a:solidFill>
              </a:rPr>
              <a:t>25 mm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788024" y="2708920"/>
            <a:ext cx="4176520" cy="64807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rgbClr val="0033CC"/>
                </a:solidFill>
              </a:rPr>
              <a:t>Simultaneously (i) lifetime in the </a:t>
            </a:r>
            <a:r>
              <a:rPr lang="en-GB" sz="1400" b="1" dirty="0" err="1" smtClean="0">
                <a:solidFill>
                  <a:srgbClr val="0033CC"/>
                </a:solidFill>
              </a:rPr>
              <a:t>ps</a:t>
            </a:r>
            <a:r>
              <a:rPr lang="en-GB" sz="1400" b="1" dirty="0" smtClean="0">
                <a:solidFill>
                  <a:srgbClr val="0033CC"/>
                </a:solidFill>
              </a:rPr>
              <a:t> range </a:t>
            </a:r>
            <a:br>
              <a:rPr lang="en-GB" sz="1400" b="1" dirty="0" smtClean="0">
                <a:solidFill>
                  <a:srgbClr val="0033CC"/>
                </a:solidFill>
              </a:rPr>
            </a:br>
            <a:r>
              <a:rPr lang="en-GB" sz="1400" b="1" dirty="0" smtClean="0">
                <a:solidFill>
                  <a:srgbClr val="0033CC"/>
                </a:solidFill>
              </a:rPr>
              <a:t>(ii) spectroscopy of the short-lived states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794047" y="4437112"/>
            <a:ext cx="4170497" cy="38444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rgbClr val="0033CC"/>
                </a:solidFill>
              </a:rPr>
              <a:t>Efficient work with poor “</a:t>
            </a:r>
            <a:r>
              <a:rPr lang="en-GB" sz="1400" b="1" dirty="0" err="1" smtClean="0">
                <a:solidFill>
                  <a:srgbClr val="0033CC"/>
                </a:solidFill>
              </a:rPr>
              <a:t>coctail</a:t>
            </a:r>
            <a:r>
              <a:rPr lang="en-GB" sz="1400" b="1" dirty="0" smtClean="0">
                <a:solidFill>
                  <a:srgbClr val="0033CC"/>
                </a:solidFill>
              </a:rPr>
              <a:t>” beams</a:t>
            </a: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4794047" y="368688"/>
            <a:ext cx="2027948" cy="1512168"/>
          </a:xfrm>
          <a:prstGeom prst="horizontalScroll">
            <a:avLst>
              <a:gd name="adj" fmla="val 859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I.G. </a:t>
            </a:r>
            <a:r>
              <a:rPr lang="en-US" sz="1400" dirty="0" err="1" smtClean="0">
                <a:solidFill>
                  <a:srgbClr val="FF0000"/>
                </a:solidFill>
              </a:rPr>
              <a:t>Mukha</a:t>
            </a:r>
            <a:r>
              <a:rPr lang="en-US" sz="1400" dirty="0" smtClean="0">
                <a:solidFill>
                  <a:srgbClr val="FF0000"/>
                </a:solidFill>
              </a:rPr>
              <a:t>, 2007,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400" dirty="0" smtClean="0">
                <a:solidFill>
                  <a:srgbClr val="0033CC"/>
                </a:solidFill>
              </a:rPr>
              <a:t>Investigation of radioactive decays with particle emission by product tracking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291513" y="5589240"/>
            <a:ext cx="4176468" cy="64731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One of very few experiments at FAIR with dominant Russian contribution  </a:t>
            </a:r>
          </a:p>
        </p:txBody>
      </p:sp>
    </p:spTree>
    <p:extLst>
      <p:ext uri="{BB962C8B-B14F-4D97-AF65-F5344CB8AC3E}">
        <p14:creationId xmlns:p14="http://schemas.microsoft.com/office/powerpoint/2010/main" val="5930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64705" y="188640"/>
            <a:ext cx="8003232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Basic idea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1091680" y="3861048"/>
            <a:ext cx="2952327" cy="86409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Not an invariant mass measurement: only transverse momentum distributions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1475656" y="6237312"/>
            <a:ext cx="7252667" cy="43590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Better than invariant mass method!      </a:t>
            </a:r>
            <a:r>
              <a:rPr lang="en-GB" sz="1600" b="1" u="sng" dirty="0" smtClean="0">
                <a:solidFill>
                  <a:srgbClr val="FF0000"/>
                </a:solidFill>
              </a:rPr>
              <a:t>IF</a:t>
            </a:r>
            <a:r>
              <a:rPr lang="en-GB" sz="1600" b="1" dirty="0" smtClean="0">
                <a:solidFill>
                  <a:srgbClr val="FF0000"/>
                </a:solidFill>
              </a:rPr>
              <a:t>  you understand what is happening</a:t>
            </a:r>
          </a:p>
        </p:txBody>
      </p:sp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981" y="4077072"/>
            <a:ext cx="6423215" cy="196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Блок-схема: альтернативный процесс 25"/>
          <p:cNvSpPr/>
          <p:nvPr/>
        </p:nvSpPr>
        <p:spPr>
          <a:xfrm rot="16200000">
            <a:off x="-674246" y="5090059"/>
            <a:ext cx="2461875" cy="43590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00B050"/>
                </a:solidFill>
              </a:rPr>
              <a:t>Two-body decay</a:t>
            </a:r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 rot="16200000">
            <a:off x="-506492" y="1734886"/>
            <a:ext cx="2088234" cy="43590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00B050"/>
                </a:solidFill>
              </a:rPr>
              <a:t>Radioactivity studies</a:t>
            </a:r>
          </a:p>
        </p:txBody>
      </p:sp>
      <p:graphicFrame>
        <p:nvGraphicFramePr>
          <p:cNvPr id="7" name="Объект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07416674"/>
              </p:ext>
            </p:extLst>
          </p:nvPr>
        </p:nvGraphicFramePr>
        <p:xfrm>
          <a:off x="5076056" y="260648"/>
          <a:ext cx="3626688" cy="3028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40" name="Graph" r:id="rId4" imgW="7324725" imgH="6115050" progId="Origin50.Graph">
                  <p:embed/>
                </p:oleObj>
              </mc:Choice>
              <mc:Fallback>
                <p:oleObj name="Graph" r:id="rId4" imgW="7324725" imgH="6115050" progId="Origin50.Grap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260648"/>
                        <a:ext cx="3626688" cy="30289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Прямоугольник 29"/>
          <p:cNvSpPr/>
          <p:nvPr/>
        </p:nvSpPr>
        <p:spPr>
          <a:xfrm>
            <a:off x="2483768" y="332656"/>
            <a:ext cx="2160240" cy="18235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5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Prof. I. </a:t>
            </a:r>
            <a:r>
              <a:rPr lang="en-US" sz="15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Mukha</a:t>
            </a:r>
            <a:r>
              <a:rPr lang="en-US" sz="15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: opportunity to investigate particle radioactivity in </a:t>
            </a:r>
            <a:r>
              <a:rPr lang="en-US" sz="15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fs</a:t>
            </a:r>
            <a:r>
              <a:rPr lang="en-US" sz="15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-ns lifetime range</a:t>
            </a:r>
            <a:endParaRPr lang="ru-RU" sz="1500" dirty="0"/>
          </a:p>
        </p:txBody>
      </p:sp>
      <p:sp>
        <p:nvSpPr>
          <p:cNvPr id="31" name="Блок-схема: альтернативный процесс 30"/>
          <p:cNvSpPr/>
          <p:nvPr/>
        </p:nvSpPr>
        <p:spPr>
          <a:xfrm>
            <a:off x="1102127" y="2492896"/>
            <a:ext cx="3816425" cy="64807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HOWEVER. Found to be well suited for spectroscopy</a:t>
            </a:r>
          </a:p>
        </p:txBody>
      </p:sp>
    </p:spTree>
    <p:extLst>
      <p:ext uri="{BB962C8B-B14F-4D97-AF65-F5344CB8AC3E}">
        <p14:creationId xmlns:p14="http://schemas.microsoft.com/office/powerpoint/2010/main" val="18897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/>
          <p:cNvSpPr/>
          <p:nvPr/>
        </p:nvSpPr>
        <p:spPr>
          <a:xfrm>
            <a:off x="2970252" y="4586626"/>
            <a:ext cx="3754356" cy="11170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grpSp>
        <p:nvGrpSpPr>
          <p:cNvPr id="3" name="Группа 2"/>
          <p:cNvGrpSpPr/>
          <p:nvPr/>
        </p:nvGrpSpPr>
        <p:grpSpPr>
          <a:xfrm>
            <a:off x="2970252" y="1360525"/>
            <a:ext cx="2882354" cy="2726546"/>
            <a:chOff x="1403648" y="512150"/>
            <a:chExt cx="2592288" cy="2628818"/>
          </a:xfrm>
        </p:grpSpPr>
        <p:sp>
          <p:nvSpPr>
            <p:cNvPr id="2" name="Пирог 1"/>
            <p:cNvSpPr/>
            <p:nvPr/>
          </p:nvSpPr>
          <p:spPr>
            <a:xfrm rot="10800000">
              <a:off x="1619672" y="908720"/>
              <a:ext cx="2376264" cy="2232248"/>
            </a:xfrm>
            <a:prstGeom prst="pie">
              <a:avLst>
                <a:gd name="adj1" fmla="val 12652713"/>
                <a:gd name="adj2" fmla="val 16200000"/>
              </a:avLst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" name="Пирог 5"/>
            <p:cNvSpPr/>
            <p:nvPr/>
          </p:nvSpPr>
          <p:spPr>
            <a:xfrm rot="10800000">
              <a:off x="1403648" y="512150"/>
              <a:ext cx="2376264" cy="2232248"/>
            </a:xfrm>
            <a:prstGeom prst="pie">
              <a:avLst>
                <a:gd name="adj1" fmla="val 1265271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 rot="10591539">
            <a:off x="5583345" y="2168169"/>
            <a:ext cx="2724164" cy="2752978"/>
            <a:chOff x="1403648" y="512150"/>
            <a:chExt cx="2592288" cy="2628818"/>
          </a:xfrm>
        </p:grpSpPr>
        <p:sp>
          <p:nvSpPr>
            <p:cNvPr id="9" name="Пирог 8"/>
            <p:cNvSpPr/>
            <p:nvPr/>
          </p:nvSpPr>
          <p:spPr>
            <a:xfrm rot="10800000">
              <a:off x="1619672" y="908720"/>
              <a:ext cx="2376264" cy="2232248"/>
            </a:xfrm>
            <a:prstGeom prst="pie">
              <a:avLst>
                <a:gd name="adj1" fmla="val 12652713"/>
                <a:gd name="adj2" fmla="val 16200000"/>
              </a:avLst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ирог 9"/>
            <p:cNvSpPr/>
            <p:nvPr/>
          </p:nvSpPr>
          <p:spPr>
            <a:xfrm rot="10800000">
              <a:off x="1403648" y="512150"/>
              <a:ext cx="2376264" cy="2232248"/>
            </a:xfrm>
            <a:prstGeom prst="pie">
              <a:avLst>
                <a:gd name="adj1" fmla="val 1265271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012160" y="3601784"/>
            <a:ext cx="712448" cy="80268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681740" y="3456007"/>
            <a:ext cx="185711" cy="1000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1907704" y="3918109"/>
            <a:ext cx="1880132" cy="38330"/>
          </a:xfrm>
          <a:prstGeom prst="straightConnector1">
            <a:avLst/>
          </a:prstGeom>
          <a:ln>
            <a:solidFill>
              <a:srgbClr val="FF3399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7100529" y="2152613"/>
            <a:ext cx="495807" cy="469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069358" y="2008597"/>
            <a:ext cx="813182" cy="7128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рапеция 14"/>
          <p:cNvSpPr/>
          <p:nvPr/>
        </p:nvSpPr>
        <p:spPr>
          <a:xfrm rot="3583306" flipV="1">
            <a:off x="3416159" y="2757705"/>
            <a:ext cx="225454" cy="693650"/>
          </a:xfrm>
          <a:prstGeom prst="trapezoi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Трапеция 20"/>
          <p:cNvSpPr/>
          <p:nvPr/>
        </p:nvSpPr>
        <p:spPr>
          <a:xfrm rot="2905575" flipV="1">
            <a:off x="3153240" y="2567683"/>
            <a:ext cx="225454" cy="693650"/>
          </a:xfrm>
          <a:prstGeom prst="trapezoi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Трапеция 21"/>
          <p:cNvSpPr/>
          <p:nvPr/>
        </p:nvSpPr>
        <p:spPr>
          <a:xfrm rot="2219577" flipV="1">
            <a:off x="2887869" y="2424686"/>
            <a:ext cx="225454" cy="693650"/>
          </a:xfrm>
          <a:prstGeom prst="trapezoi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рапеция 22"/>
          <p:cNvSpPr/>
          <p:nvPr/>
        </p:nvSpPr>
        <p:spPr>
          <a:xfrm rot="1743088" flipV="1">
            <a:off x="2517192" y="2400753"/>
            <a:ext cx="225454" cy="693650"/>
          </a:xfrm>
          <a:prstGeom prst="trapezoi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986628" y="3601784"/>
            <a:ext cx="73204" cy="7128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201456" y="3600023"/>
            <a:ext cx="73204" cy="7128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418676" y="3600023"/>
            <a:ext cx="73204" cy="7128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2194847" y="1445307"/>
            <a:ext cx="1657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Identification of heavy fragment excitations by target area </a:t>
            </a:r>
            <a:r>
              <a:rPr lang="en-US" sz="1200" dirty="0" smtClean="0">
                <a:latin typeface="Symbol" pitchFamily="18" charset="2"/>
              </a:rPr>
              <a:t>g</a:t>
            </a:r>
            <a:r>
              <a:rPr lang="en-US" sz="1200" dirty="0" smtClean="0"/>
              <a:t> array </a:t>
            </a:r>
            <a:r>
              <a:rPr lang="en-US" b="1" dirty="0" smtClean="0">
                <a:solidFill>
                  <a:srgbClr val="FF0000"/>
                </a:solidFill>
              </a:rPr>
              <a:t>GADAST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6102" y="4711509"/>
            <a:ext cx="175629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FF0000"/>
                </a:solidFill>
              </a:rPr>
              <a:t>Si</a:t>
            </a:r>
            <a:r>
              <a:rPr lang="en-US" b="1" dirty="0" smtClean="0">
                <a:solidFill>
                  <a:srgbClr val="FF0000"/>
                </a:solidFill>
              </a:rPr>
              <a:t> tracking</a:t>
            </a:r>
          </a:p>
          <a:p>
            <a:r>
              <a:rPr lang="en-US" sz="1300" dirty="0" smtClean="0"/>
              <a:t>detector system</a:t>
            </a:r>
          </a:p>
          <a:p>
            <a:r>
              <a:rPr lang="en-US" sz="1300" dirty="0" smtClean="0"/>
              <a:t>for light charged</a:t>
            </a:r>
          </a:p>
          <a:p>
            <a:r>
              <a:rPr lang="en-US" sz="1300" dirty="0" smtClean="0"/>
              <a:t>particles</a:t>
            </a:r>
            <a:endParaRPr lang="ru-RU" sz="1300" dirty="0"/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179512" y="3958199"/>
            <a:ext cx="1467134" cy="0"/>
          </a:xfrm>
          <a:prstGeom prst="straightConnector1">
            <a:avLst/>
          </a:prstGeom>
          <a:ln w="44450">
            <a:solidFill>
              <a:srgbClr val="FF3399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12440" y="4711509"/>
            <a:ext cx="151216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NeuRad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sz="1300" dirty="0" smtClean="0"/>
              <a:t>High-angular resolution neutron detector</a:t>
            </a:r>
            <a:endParaRPr lang="ru-RU" sz="1300" dirty="0"/>
          </a:p>
        </p:txBody>
      </p:sp>
      <p:sp>
        <p:nvSpPr>
          <p:cNvPr id="30" name="Прямоугольная выноска 29"/>
          <p:cNvSpPr/>
          <p:nvPr/>
        </p:nvSpPr>
        <p:spPr>
          <a:xfrm>
            <a:off x="179512" y="5858431"/>
            <a:ext cx="1080120" cy="797275"/>
          </a:xfrm>
          <a:prstGeom prst="wedgeRectCallout">
            <a:avLst>
              <a:gd name="adj1" fmla="val 102588"/>
              <a:gd name="adj2" fmla="val -21941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FRS, </a:t>
            </a:r>
            <a:r>
              <a:rPr lang="en-US" sz="1200" dirty="0" err="1" smtClean="0"/>
              <a:t>SuperFRS</a:t>
            </a:r>
            <a:r>
              <a:rPr lang="en-US" sz="1200" dirty="0" smtClean="0"/>
              <a:t> </a:t>
            </a:r>
            <a:endParaRPr lang="en-US" sz="1200" dirty="0"/>
          </a:p>
          <a:p>
            <a:r>
              <a:rPr lang="en-US" sz="1200" dirty="0" smtClean="0"/>
              <a:t>one of the middle focal planes</a:t>
            </a:r>
            <a:endParaRPr lang="ru-RU" sz="1200" dirty="0"/>
          </a:p>
        </p:txBody>
      </p:sp>
      <p:sp>
        <p:nvSpPr>
          <p:cNvPr id="34" name="Прямоугольная выноска 33"/>
          <p:cNvSpPr/>
          <p:nvPr/>
        </p:nvSpPr>
        <p:spPr>
          <a:xfrm>
            <a:off x="833594" y="1543306"/>
            <a:ext cx="1147439" cy="1079046"/>
          </a:xfrm>
          <a:prstGeom prst="wedgeRectCallout">
            <a:avLst>
              <a:gd name="adj1" fmla="val 31325"/>
              <a:gd name="adj2" fmla="val 12063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/>
              <a:t>VERY THICK</a:t>
            </a:r>
            <a:r>
              <a:rPr lang="en-US" sz="1400" dirty="0" smtClean="0"/>
              <a:t> </a:t>
            </a:r>
            <a:r>
              <a:rPr lang="en-US" sz="1200" dirty="0" smtClean="0"/>
              <a:t>secondary 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target </a:t>
            </a:r>
            <a:r>
              <a:rPr lang="en-US" sz="1200" dirty="0" smtClean="0"/>
              <a:t>for one- or two-nucleon </a:t>
            </a:r>
            <a:r>
              <a:rPr lang="en-US" sz="1200" dirty="0"/>
              <a:t>knockout</a:t>
            </a:r>
            <a:endParaRPr lang="ru-RU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7524328" y="3160725"/>
            <a:ext cx="1572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j-lt"/>
              </a:rPr>
              <a:t>Warsaw OTPC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sz="1200" dirty="0" smtClean="0"/>
              <a:t>Radioactive particle emission for stopped reaction and decay  products</a:t>
            </a:r>
            <a:endParaRPr lang="ru-RU" sz="1200" dirty="0"/>
          </a:p>
        </p:txBody>
      </p:sp>
      <p:sp>
        <p:nvSpPr>
          <p:cNvPr id="36" name="Прямоугольная выноска 35"/>
          <p:cNvSpPr/>
          <p:nvPr/>
        </p:nvSpPr>
        <p:spPr>
          <a:xfrm>
            <a:off x="4010718" y="1472327"/>
            <a:ext cx="1693816" cy="927197"/>
          </a:xfrm>
          <a:prstGeom prst="wedgeRectCallout">
            <a:avLst>
              <a:gd name="adj1" fmla="val 40438"/>
              <a:gd name="adj2" fmla="val 13211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smtClean="0"/>
              <a:t>Last achromatic stage of fragment separator is </a:t>
            </a:r>
            <a:r>
              <a:rPr lang="en-US" sz="1200" b="1" dirty="0" smtClean="0"/>
              <a:t>Hi-res spectrometer </a:t>
            </a:r>
            <a:r>
              <a:rPr lang="en-US" sz="1200" dirty="0" smtClean="0"/>
              <a:t>for heavy decay fragment</a:t>
            </a:r>
            <a:endParaRPr lang="ru-RU" sz="1200" dirty="0"/>
          </a:p>
        </p:txBody>
      </p:sp>
      <p:sp>
        <p:nvSpPr>
          <p:cNvPr id="44" name="Полилиния 43"/>
          <p:cNvSpPr/>
          <p:nvPr/>
        </p:nvSpPr>
        <p:spPr>
          <a:xfrm>
            <a:off x="3834215" y="2368636"/>
            <a:ext cx="3968204" cy="1549473"/>
          </a:xfrm>
          <a:custGeom>
            <a:avLst/>
            <a:gdLst>
              <a:gd name="connsiteX0" fmla="*/ 0 w 3936381"/>
              <a:gd name="connsiteY0" fmla="*/ 1664836 h 1673103"/>
              <a:gd name="connsiteX1" fmla="*/ 858644 w 3936381"/>
              <a:gd name="connsiteY1" fmla="*/ 1597928 h 1673103"/>
              <a:gd name="connsiteX2" fmla="*/ 1661532 w 3936381"/>
              <a:gd name="connsiteY2" fmla="*/ 1118426 h 1673103"/>
              <a:gd name="connsiteX3" fmla="*/ 2196790 w 3936381"/>
              <a:gd name="connsiteY3" fmla="*/ 382445 h 1673103"/>
              <a:gd name="connsiteX4" fmla="*/ 2475571 w 3936381"/>
              <a:gd name="connsiteY4" fmla="*/ 148270 h 1673103"/>
              <a:gd name="connsiteX5" fmla="*/ 2754351 w 3936381"/>
              <a:gd name="connsiteY5" fmla="*/ 47909 h 1673103"/>
              <a:gd name="connsiteX6" fmla="*/ 3133493 w 3936381"/>
              <a:gd name="connsiteY6" fmla="*/ 3304 h 1673103"/>
              <a:gd name="connsiteX7" fmla="*/ 3824869 w 3936381"/>
              <a:gd name="connsiteY7" fmla="*/ 3304 h 1673103"/>
              <a:gd name="connsiteX8" fmla="*/ 3936381 w 3936381"/>
              <a:gd name="connsiteY8" fmla="*/ 3304 h 167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6381" h="1673103">
                <a:moveTo>
                  <a:pt x="0" y="1664836"/>
                </a:moveTo>
                <a:cubicBezTo>
                  <a:pt x="290861" y="1676916"/>
                  <a:pt x="581722" y="1688996"/>
                  <a:pt x="858644" y="1597928"/>
                </a:cubicBezTo>
                <a:cubicBezTo>
                  <a:pt x="1135566" y="1506860"/>
                  <a:pt x="1438508" y="1321006"/>
                  <a:pt x="1661532" y="1118426"/>
                </a:cubicBezTo>
                <a:cubicBezTo>
                  <a:pt x="1884556" y="915846"/>
                  <a:pt x="2061117" y="544138"/>
                  <a:pt x="2196790" y="382445"/>
                </a:cubicBezTo>
                <a:cubicBezTo>
                  <a:pt x="2332463" y="220752"/>
                  <a:pt x="2382644" y="204026"/>
                  <a:pt x="2475571" y="148270"/>
                </a:cubicBezTo>
                <a:cubicBezTo>
                  <a:pt x="2568498" y="92514"/>
                  <a:pt x="2644697" y="72070"/>
                  <a:pt x="2754351" y="47909"/>
                </a:cubicBezTo>
                <a:cubicBezTo>
                  <a:pt x="2864005" y="23748"/>
                  <a:pt x="2955073" y="10738"/>
                  <a:pt x="3133493" y="3304"/>
                </a:cubicBezTo>
                <a:cubicBezTo>
                  <a:pt x="3311913" y="-4130"/>
                  <a:pt x="3824869" y="3304"/>
                  <a:pt x="3824869" y="3304"/>
                </a:cubicBezTo>
                <a:lnTo>
                  <a:pt x="3936381" y="3304"/>
                </a:lnTo>
              </a:path>
            </a:pathLst>
          </a:custGeom>
          <a:ln w="38100">
            <a:solidFill>
              <a:srgbClr val="FF3399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 стрелкой 45"/>
          <p:cNvCxnSpPr>
            <a:endCxn id="40" idx="1"/>
          </p:cNvCxnSpPr>
          <p:nvPr/>
        </p:nvCxnSpPr>
        <p:spPr>
          <a:xfrm flipV="1">
            <a:off x="1955378" y="3577965"/>
            <a:ext cx="1913218" cy="380234"/>
          </a:xfrm>
          <a:prstGeom prst="straightConnector1">
            <a:avLst/>
          </a:prstGeom>
          <a:ln w="25400">
            <a:solidFill>
              <a:srgbClr val="FF3399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1920997" y="3969732"/>
            <a:ext cx="3931609" cy="250067"/>
          </a:xfrm>
          <a:prstGeom prst="straightConnector1">
            <a:avLst/>
          </a:prstGeom>
          <a:ln w="25400">
            <a:solidFill>
              <a:srgbClr val="FF3399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3117921" y="5755903"/>
            <a:ext cx="35590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Hi-res angular measurements  </a:t>
            </a:r>
            <a:r>
              <a:rPr lang="en-US" sz="1300" dirty="0" smtClean="0"/>
              <a:t>both for proton and neutron </a:t>
            </a:r>
            <a:r>
              <a:rPr lang="en-US" sz="1300" dirty="0" err="1" smtClean="0"/>
              <a:t>dripline</a:t>
            </a:r>
            <a:r>
              <a:rPr lang="en-US" sz="1300" dirty="0" smtClean="0"/>
              <a:t> nuclei populated on secondary target </a:t>
            </a:r>
            <a:endParaRPr lang="ru-RU" sz="1300" dirty="0"/>
          </a:p>
        </p:txBody>
      </p:sp>
      <p:sp>
        <p:nvSpPr>
          <p:cNvPr id="56" name="Прямоугольная выноска 55"/>
          <p:cNvSpPr/>
          <p:nvPr/>
        </p:nvSpPr>
        <p:spPr>
          <a:xfrm>
            <a:off x="6157512" y="1458518"/>
            <a:ext cx="1582839" cy="465292"/>
          </a:xfrm>
          <a:prstGeom prst="wedgeRectCallout">
            <a:avLst>
              <a:gd name="adj1" fmla="val 24043"/>
              <a:gd name="adj2" fmla="val 8565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smtClean="0"/>
              <a:t>Degrade the heavy </a:t>
            </a:r>
            <a:r>
              <a:rPr lang="en-US" sz="1200" dirty="0"/>
              <a:t>fragment </a:t>
            </a:r>
            <a:r>
              <a:rPr lang="en-US" sz="1200" dirty="0" smtClean="0"/>
              <a:t>energy</a:t>
            </a:r>
            <a:endParaRPr lang="ru-RU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7082340" y="5226598"/>
            <a:ext cx="1810140" cy="12464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j-lt"/>
              </a:rPr>
              <a:t>  MC simulation  </a:t>
            </a:r>
            <a:br>
              <a:rPr lang="en-US" b="1" dirty="0" smtClean="0">
                <a:solidFill>
                  <a:srgbClr val="FF0000"/>
                </a:solidFill>
                <a:latin typeface="+mj-lt"/>
              </a:rPr>
            </a:br>
            <a:r>
              <a:rPr lang="en-US" b="1" dirty="0" smtClean="0">
                <a:solidFill>
                  <a:srgbClr val="FF0000"/>
                </a:solidFill>
                <a:latin typeface="+mj-lt"/>
              </a:rPr>
              <a:t>  framework 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+mj-lt"/>
              </a:rPr>
              <a:t>  to interpret the </a:t>
            </a:r>
            <a:br>
              <a:rPr lang="en-US" sz="1200" dirty="0" smtClean="0">
                <a:solidFill>
                  <a:schemeClr val="tx1"/>
                </a:solidFill>
                <a:latin typeface="+mj-lt"/>
              </a:rPr>
            </a:br>
            <a:r>
              <a:rPr lang="en-US" sz="1200" dirty="0" smtClean="0">
                <a:solidFill>
                  <a:schemeClr val="tx1"/>
                </a:solidFill>
                <a:latin typeface="+mj-lt"/>
              </a:rPr>
              <a:t>  correlation data with   </a:t>
            </a:r>
            <a:br>
              <a:rPr lang="en-US" sz="1200" dirty="0" smtClean="0">
                <a:solidFill>
                  <a:schemeClr val="tx1"/>
                </a:solidFill>
                <a:latin typeface="+mj-lt"/>
              </a:rPr>
            </a:br>
            <a:r>
              <a:rPr lang="en-US" sz="1200" dirty="0" smtClean="0">
                <a:solidFill>
                  <a:schemeClr val="tx1"/>
                </a:solidFill>
                <a:latin typeface="+mj-lt"/>
              </a:rPr>
              <a:t>  incomplete kinematics 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079" y="3520765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baseline="30000" dirty="0" smtClean="0"/>
              <a:t>A</a:t>
            </a:r>
            <a:r>
              <a:rPr lang="en-US" sz="2400" i="1" dirty="0" smtClean="0"/>
              <a:t>Z</a:t>
            </a:r>
            <a:endParaRPr lang="ru-RU" sz="2400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1878993" y="3520765"/>
            <a:ext cx="5774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baseline="30000" dirty="0" smtClean="0">
                <a:solidFill>
                  <a:srgbClr val="00B050"/>
                </a:solidFill>
              </a:rPr>
              <a:t>A-</a:t>
            </a:r>
            <a:r>
              <a:rPr lang="en-US" sz="2200" baseline="30000" dirty="0" smtClean="0">
                <a:solidFill>
                  <a:srgbClr val="00B050"/>
                </a:solidFill>
              </a:rPr>
              <a:t>1</a:t>
            </a:r>
            <a:r>
              <a:rPr lang="en-US" sz="2200" i="1" dirty="0" smtClean="0">
                <a:solidFill>
                  <a:srgbClr val="00B050"/>
                </a:solidFill>
              </a:rPr>
              <a:t>Z</a:t>
            </a:r>
            <a:endParaRPr lang="ru-RU" sz="2200" i="1" dirty="0">
              <a:solidFill>
                <a:srgbClr val="00B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28384" y="1576549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baseline="30000" dirty="0" smtClean="0">
                <a:solidFill>
                  <a:srgbClr val="00B050"/>
                </a:solidFill>
              </a:rPr>
              <a:t>A-</a:t>
            </a:r>
            <a:r>
              <a:rPr lang="en-US" sz="2000" baseline="30000" dirty="0" smtClean="0">
                <a:solidFill>
                  <a:srgbClr val="00B050"/>
                </a:solidFill>
              </a:rPr>
              <a:t>1</a:t>
            </a:r>
            <a:r>
              <a:rPr lang="en-US" sz="2000" dirty="0" smtClean="0">
                <a:solidFill>
                  <a:srgbClr val="00B050"/>
                </a:solidFill>
              </a:rPr>
              <a:t>(</a:t>
            </a:r>
            <a:r>
              <a:rPr lang="en-US" sz="2000" i="1" dirty="0" smtClean="0">
                <a:solidFill>
                  <a:srgbClr val="00B050"/>
                </a:solidFill>
              </a:rPr>
              <a:t>Z-</a:t>
            </a:r>
            <a:r>
              <a:rPr lang="en-US" sz="2000" dirty="0" smtClean="0">
                <a:solidFill>
                  <a:srgbClr val="00B050"/>
                </a:solidFill>
              </a:rPr>
              <a:t>2)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75527" y="4004356"/>
            <a:ext cx="824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baseline="30000" dirty="0" smtClean="0">
                <a:solidFill>
                  <a:srgbClr val="FF6600"/>
                </a:solidFill>
              </a:rPr>
              <a:t>A</a:t>
            </a:r>
            <a:r>
              <a:rPr lang="en-US" sz="2200" dirty="0" smtClean="0">
                <a:solidFill>
                  <a:srgbClr val="FF6600"/>
                </a:solidFill>
              </a:rPr>
              <a:t>(</a:t>
            </a:r>
            <a:r>
              <a:rPr lang="en-US" sz="2200" i="1" dirty="0" smtClean="0">
                <a:solidFill>
                  <a:srgbClr val="FF6600"/>
                </a:solidFill>
              </a:rPr>
              <a:t>Z-</a:t>
            </a:r>
            <a:r>
              <a:rPr lang="en-US" sz="2200" dirty="0" smtClean="0">
                <a:solidFill>
                  <a:srgbClr val="FF6600"/>
                </a:solidFill>
              </a:rPr>
              <a:t>1)</a:t>
            </a:r>
            <a:endParaRPr lang="ru-RU" sz="2200" dirty="0">
              <a:solidFill>
                <a:srgbClr val="FF66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68596" y="3347132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50"/>
                </a:solidFill>
              </a:rPr>
              <a:t>p</a:t>
            </a:r>
            <a:endParaRPr lang="ru-RU" sz="2400" i="1" dirty="0">
              <a:solidFill>
                <a:srgbClr val="00B05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51415" y="3745963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6600"/>
                </a:solidFill>
              </a:rPr>
              <a:t>n</a:t>
            </a:r>
            <a:endParaRPr lang="ru-RU" sz="2400" i="1" dirty="0">
              <a:solidFill>
                <a:srgbClr val="FF66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28384" y="2760615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baseline="30000" dirty="0" smtClean="0">
                <a:solidFill>
                  <a:srgbClr val="FF6600"/>
                </a:solidFill>
              </a:rPr>
              <a:t>A-</a:t>
            </a:r>
            <a:r>
              <a:rPr lang="en-US" sz="2000" baseline="30000" dirty="0" smtClean="0">
                <a:solidFill>
                  <a:srgbClr val="FF6600"/>
                </a:solidFill>
              </a:rPr>
              <a:t>2</a:t>
            </a:r>
            <a:r>
              <a:rPr lang="en-US" sz="2000" dirty="0" smtClean="0">
                <a:solidFill>
                  <a:srgbClr val="FF6600"/>
                </a:solidFill>
              </a:rPr>
              <a:t>(</a:t>
            </a:r>
            <a:r>
              <a:rPr lang="en-US" sz="2000" i="1" dirty="0" smtClean="0">
                <a:solidFill>
                  <a:srgbClr val="FF6600"/>
                </a:solidFill>
              </a:rPr>
              <a:t>Z-</a:t>
            </a:r>
            <a:r>
              <a:rPr lang="en-US" sz="2000" dirty="0" smtClean="0">
                <a:solidFill>
                  <a:srgbClr val="FF6600"/>
                </a:solidFill>
              </a:rPr>
              <a:t>1)</a:t>
            </a:r>
            <a:endParaRPr lang="ru-RU" sz="2000" dirty="0">
              <a:solidFill>
                <a:srgbClr val="FF6600"/>
              </a:solidFill>
            </a:endParaRPr>
          </a:p>
        </p:txBody>
      </p:sp>
      <p:sp>
        <p:nvSpPr>
          <p:cNvPr id="48" name="Прямоугольная выноска 47"/>
          <p:cNvSpPr/>
          <p:nvPr/>
        </p:nvSpPr>
        <p:spPr>
          <a:xfrm>
            <a:off x="1547664" y="5858431"/>
            <a:ext cx="1300105" cy="810929"/>
          </a:xfrm>
          <a:prstGeom prst="wedgeRectCallout">
            <a:avLst>
              <a:gd name="adj1" fmla="val 13851"/>
              <a:gd name="adj2" fmla="val -22464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smtClean="0"/>
              <a:t>Particle unstable systems beyond </a:t>
            </a:r>
            <a:r>
              <a:rPr lang="en-US" sz="1200" b="1" dirty="0" smtClean="0">
                <a:solidFill>
                  <a:srgbClr val="00B050"/>
                </a:solidFill>
              </a:rPr>
              <a:t>proton</a:t>
            </a:r>
            <a:r>
              <a:rPr lang="en-US" sz="1200" dirty="0" smtClean="0"/>
              <a:t> or </a:t>
            </a:r>
            <a:r>
              <a:rPr lang="en-US" sz="1200" b="1" dirty="0" smtClean="0">
                <a:solidFill>
                  <a:srgbClr val="FF6600"/>
                </a:solidFill>
              </a:rPr>
              <a:t>neutron</a:t>
            </a:r>
            <a:r>
              <a:rPr lang="en-US" sz="1200" dirty="0" smtClean="0"/>
              <a:t> </a:t>
            </a:r>
            <a:r>
              <a:rPr lang="en-US" sz="1200" dirty="0" err="1" smtClean="0"/>
              <a:t>driplines</a:t>
            </a:r>
            <a:endParaRPr lang="ru-RU" sz="1200" dirty="0"/>
          </a:p>
        </p:txBody>
      </p:sp>
      <p:sp>
        <p:nvSpPr>
          <p:cNvPr id="51" name="Прямоугольная выноска 50"/>
          <p:cNvSpPr/>
          <p:nvPr/>
        </p:nvSpPr>
        <p:spPr>
          <a:xfrm>
            <a:off x="847101" y="2928732"/>
            <a:ext cx="607760" cy="363402"/>
          </a:xfrm>
          <a:prstGeom prst="wedgeRectCallout">
            <a:avLst>
              <a:gd name="adj1" fmla="val 7548"/>
              <a:gd name="adj2" fmla="val 12355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300" dirty="0" smtClean="0"/>
              <a:t>Beam</a:t>
            </a:r>
            <a:endParaRPr lang="ru-RU" sz="1300" dirty="0"/>
          </a:p>
        </p:txBody>
      </p:sp>
      <p:sp>
        <p:nvSpPr>
          <p:cNvPr id="49" name="TextBox 48"/>
          <p:cNvSpPr txBox="1"/>
          <p:nvPr/>
        </p:nvSpPr>
        <p:spPr>
          <a:xfrm>
            <a:off x="35496" y="4464185"/>
            <a:ext cx="13606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Radiation-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-hard SSDs</a:t>
            </a:r>
          </a:p>
          <a:p>
            <a:r>
              <a:rPr lang="en-US" sz="1300" dirty="0" smtClean="0"/>
              <a:t>for beam diagnostics</a:t>
            </a:r>
            <a:endParaRPr lang="ru-RU" sz="1300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11560" y="3592773"/>
            <a:ext cx="73204" cy="7128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323528" y="3592773"/>
            <a:ext cx="73204" cy="7128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55576" y="4168837"/>
            <a:ext cx="367964" cy="33702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3344904" y="2152613"/>
            <a:ext cx="367964" cy="33702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3419872" y="4335866"/>
            <a:ext cx="367964" cy="33702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5788212" y="4335866"/>
            <a:ext cx="367964" cy="33702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7596655" y="2806345"/>
            <a:ext cx="367964" cy="33702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6916547" y="4976625"/>
            <a:ext cx="367964" cy="33702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6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496944" cy="1080120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 fontScale="90000"/>
          </a:bodyPr>
          <a:lstStyle/>
          <a:p>
            <a:pPr algn="l">
              <a:defRPr/>
            </a:pPr>
            <a:r>
              <a:rPr lang="en-US" sz="3300" b="1" dirty="0">
                <a:solidFill>
                  <a:srgbClr val="0000CC"/>
                </a:solidFill>
              </a:rPr>
              <a:t>EXPERT</a:t>
            </a:r>
            <a:r>
              <a:rPr lang="en-US" sz="3300" dirty="0">
                <a:solidFill>
                  <a:srgbClr val="0000CC"/>
                </a:solidFill>
              </a:rPr>
              <a:t>: </a:t>
            </a:r>
            <a:r>
              <a:rPr lang="en-US" sz="3200" dirty="0" smtClean="0">
                <a:solidFill>
                  <a:srgbClr val="0000CC"/>
                </a:solidFill>
              </a:rPr>
              <a:t/>
            </a:r>
            <a:br>
              <a:rPr lang="en-US" sz="3200" dirty="0" smtClean="0">
                <a:solidFill>
                  <a:srgbClr val="0000CC"/>
                </a:solidFill>
              </a:rPr>
            </a:br>
            <a:r>
              <a:rPr lang="en-US" sz="3100" b="1" dirty="0" err="1" smtClean="0">
                <a:solidFill>
                  <a:srgbClr val="0000CC"/>
                </a:solidFill>
              </a:rPr>
              <a:t>EX</a:t>
            </a:r>
            <a:r>
              <a:rPr lang="en-US" sz="3100" dirty="0" err="1" smtClean="0">
                <a:solidFill>
                  <a:srgbClr val="0000CC"/>
                </a:solidFill>
              </a:rPr>
              <a:t>otic</a:t>
            </a:r>
            <a:r>
              <a:rPr lang="en-US" sz="3100" dirty="0" smtClean="0">
                <a:solidFill>
                  <a:srgbClr val="0000CC"/>
                </a:solidFill>
              </a:rPr>
              <a:t> </a:t>
            </a:r>
            <a:r>
              <a:rPr lang="en-US" sz="3100" b="1" dirty="0">
                <a:solidFill>
                  <a:srgbClr val="0000CC"/>
                </a:solidFill>
              </a:rPr>
              <a:t>P</a:t>
            </a:r>
            <a:r>
              <a:rPr lang="en-US" sz="3100" dirty="0">
                <a:solidFill>
                  <a:srgbClr val="0000CC"/>
                </a:solidFill>
              </a:rPr>
              <a:t>article </a:t>
            </a:r>
            <a:r>
              <a:rPr lang="en-US" sz="3100" b="1" dirty="0">
                <a:solidFill>
                  <a:srgbClr val="0000CC"/>
                </a:solidFill>
              </a:rPr>
              <a:t>E</a:t>
            </a:r>
            <a:r>
              <a:rPr lang="en-US" sz="3100" dirty="0">
                <a:solidFill>
                  <a:srgbClr val="0000CC"/>
                </a:solidFill>
              </a:rPr>
              <a:t>mission and </a:t>
            </a:r>
            <a:r>
              <a:rPr lang="en-US" sz="3100" b="1" dirty="0">
                <a:solidFill>
                  <a:srgbClr val="0000CC"/>
                </a:solidFill>
              </a:rPr>
              <a:t>R</a:t>
            </a:r>
            <a:r>
              <a:rPr lang="en-US" sz="3100" dirty="0">
                <a:solidFill>
                  <a:srgbClr val="0000CC"/>
                </a:solidFill>
              </a:rPr>
              <a:t>adioactivity by </a:t>
            </a:r>
            <a:r>
              <a:rPr lang="en-US" sz="3100" b="1" dirty="0">
                <a:solidFill>
                  <a:srgbClr val="0000CC"/>
                </a:solidFill>
              </a:rPr>
              <a:t>T</a:t>
            </a:r>
            <a:r>
              <a:rPr lang="en-US" sz="3100" dirty="0">
                <a:solidFill>
                  <a:srgbClr val="0000CC"/>
                </a:solidFill>
              </a:rPr>
              <a:t>racking</a:t>
            </a:r>
            <a:endParaRPr lang="ru-RU" sz="3100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00808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How to join club?</a:t>
            </a:r>
            <a:br>
              <a:rPr lang="en-GB" sz="4000" dirty="0" smtClean="0">
                <a:solidFill>
                  <a:srgbClr val="0000CC"/>
                </a:solidFill>
              </a:rPr>
            </a:br>
            <a:r>
              <a:rPr lang="en-GB" sz="4000" dirty="0" smtClean="0">
                <a:solidFill>
                  <a:srgbClr val="0000CC"/>
                </a:solidFill>
              </a:rPr>
              <a:t/>
            </a:r>
            <a:br>
              <a:rPr lang="en-GB" sz="4000" dirty="0" smtClean="0">
                <a:solidFill>
                  <a:srgbClr val="0000CC"/>
                </a:solidFill>
              </a:rPr>
            </a:br>
            <a:r>
              <a:rPr lang="en-GB" sz="4000" dirty="0" smtClean="0">
                <a:solidFill>
                  <a:srgbClr val="0000CC"/>
                </a:solidFill>
              </a:rPr>
              <a:t>- Let’s build modern RIB factory of our own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3322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656" y="1200297"/>
            <a:ext cx="7893824" cy="51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трелка вправо 17"/>
          <p:cNvSpPr/>
          <p:nvPr/>
        </p:nvSpPr>
        <p:spPr>
          <a:xfrm rot="10800000">
            <a:off x="3851920" y="1319394"/>
            <a:ext cx="2761100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79712" y="165381"/>
            <a:ext cx="46085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dirty="0" smtClean="0">
                <a:solidFill>
                  <a:srgbClr val="0000CC"/>
                </a:solidFill>
              </a:rPr>
              <a:t>7-year planning prospects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580112" y="5306935"/>
            <a:ext cx="3285312" cy="136059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Facility based on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upgraded U-400M + ACCULINNA</a:t>
            </a:r>
            <a:r>
              <a:rPr lang="ru-RU" sz="1600" b="1" dirty="0" smtClean="0">
                <a:solidFill>
                  <a:srgbClr val="FF0000"/>
                </a:solidFill>
              </a:rPr>
              <a:t>-2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0033CC"/>
                </a:solidFill>
              </a:rPr>
              <a:t>Stage: first experiments in the fall of 2017 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Investment: </a:t>
            </a:r>
            <a:r>
              <a: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1600" b="1" dirty="0" smtClean="0">
                <a:solidFill>
                  <a:srgbClr val="0033CC"/>
                </a:solidFill>
              </a:rPr>
              <a:t>10 </a:t>
            </a:r>
            <a:r>
              <a:rPr lang="en-US" sz="1600" b="1" dirty="0">
                <a:solidFill>
                  <a:srgbClr val="0033CC"/>
                </a:solidFill>
              </a:rPr>
              <a:t>M€</a:t>
            </a:r>
          </a:p>
        </p:txBody>
      </p:sp>
      <p:pic>
        <p:nvPicPr>
          <p:cNvPr id="8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6294"/>
            <a:ext cx="1440160" cy="11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611560" y="1599071"/>
            <a:ext cx="2391746" cy="144344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“Factory of </a:t>
            </a:r>
            <a:r>
              <a:rPr lang="en-US" sz="1600" b="1" dirty="0" err="1" smtClean="0">
                <a:solidFill>
                  <a:srgbClr val="FF0000"/>
                </a:solidFill>
              </a:rPr>
              <a:t>superheavy</a:t>
            </a:r>
            <a:r>
              <a:rPr lang="en-US" sz="1600" b="1" dirty="0" smtClean="0">
                <a:solidFill>
                  <a:srgbClr val="FF0000"/>
                </a:solidFill>
              </a:rPr>
              <a:t> elements”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Stage: mounting of equipment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Investment: </a:t>
            </a:r>
            <a:r>
              <a: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1600" b="1" dirty="0">
                <a:solidFill>
                  <a:srgbClr val="0033CC"/>
                </a:solidFill>
              </a:rPr>
              <a:t>55 M€</a:t>
            </a:r>
          </a:p>
        </p:txBody>
      </p:sp>
      <p:sp>
        <p:nvSpPr>
          <p:cNvPr id="2" name="Овал 1"/>
          <p:cNvSpPr/>
          <p:nvPr/>
        </p:nvSpPr>
        <p:spPr>
          <a:xfrm>
            <a:off x="683568" y="5085184"/>
            <a:ext cx="1944216" cy="130539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812360" y="705546"/>
            <a:ext cx="1224136" cy="127848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2591780" y="6019809"/>
            <a:ext cx="2700300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3003306" y="5805264"/>
            <a:ext cx="1784718" cy="38330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Near future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4427984" y="1554327"/>
            <a:ext cx="1872208" cy="39718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Near future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 rot="20185651">
            <a:off x="2277620" y="2606132"/>
            <a:ext cx="5472608" cy="2090269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95740" y="3429000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???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6372200" y="4363281"/>
            <a:ext cx="2088232" cy="38330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Long-time prospects</a:t>
            </a:r>
            <a:endParaRPr lang="en-US" sz="16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6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96752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What is important about RI beyond the nuclear physics?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079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35"/>
          <p:cNvSpPr txBox="1">
            <a:spLocks noChangeArrowheads="1"/>
          </p:cNvSpPr>
          <p:nvPr/>
        </p:nvSpPr>
        <p:spPr bwMode="auto">
          <a:xfrm>
            <a:off x="2192338" y="6308725"/>
            <a:ext cx="3213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CH" b="1" i="1">
                <a:solidFill>
                  <a:schemeClr val="bg1"/>
                </a:solidFill>
                <a:latin typeface="Times New Roman" pitchFamily="18" charset="0"/>
              </a:rPr>
              <a:t>G.N. Flerov, A.S. Ilyinov (1982)</a:t>
            </a:r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79388" y="115888"/>
            <a:ext cx="6562376" cy="7928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Scientific megaprojects in Russia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>
          <a:xfrm>
            <a:off x="279695" y="838046"/>
            <a:ext cx="8712968" cy="21602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ru-RU" sz="1400" dirty="0"/>
              <a:t>Комплекс сверхпроводящих колец на встречных пучках тяжёлых ионов NICA («Комплекс NICA</a:t>
            </a:r>
            <a:r>
              <a:rPr lang="ru-RU" sz="1400" dirty="0" smtClean="0"/>
              <a:t>»)</a:t>
            </a:r>
            <a:endParaRPr lang="en-US" sz="1400" dirty="0" smtClean="0"/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ru-RU" sz="1400" dirty="0" smtClean="0"/>
              <a:t> </a:t>
            </a:r>
            <a:r>
              <a:rPr lang="ru-RU" sz="1400" dirty="0"/>
              <a:t>Международный центр нейтронных исследований на базе </a:t>
            </a:r>
            <a:r>
              <a:rPr lang="ru-RU" sz="1400" dirty="0" err="1"/>
              <a:t>высокопоточного</a:t>
            </a:r>
            <a:r>
              <a:rPr lang="ru-RU" sz="1400" dirty="0"/>
              <a:t> исследовательского реактора ПИК (МЦНИ ПИК</a:t>
            </a:r>
            <a:r>
              <a:rPr lang="ru-RU" sz="1400" dirty="0" smtClean="0"/>
              <a:t>)</a:t>
            </a:r>
            <a:endParaRPr lang="en-US" sz="1400" dirty="0" smtClean="0"/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ru-RU" sz="1400" dirty="0" smtClean="0"/>
              <a:t> </a:t>
            </a:r>
            <a:r>
              <a:rPr lang="ru-RU" sz="1400" dirty="0" err="1"/>
              <a:t>Токамак</a:t>
            </a:r>
            <a:r>
              <a:rPr lang="ru-RU" sz="1400" dirty="0"/>
              <a:t> с сильным магнитным полем (</a:t>
            </a:r>
            <a:r>
              <a:rPr lang="ru-RU" sz="1400" dirty="0" err="1"/>
              <a:t>Игнитор</a:t>
            </a:r>
            <a:r>
              <a:rPr lang="ru-RU" sz="1400" dirty="0" smtClean="0"/>
              <a:t>)</a:t>
            </a:r>
            <a:endParaRPr lang="en-US" sz="1400" dirty="0" smtClean="0"/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ru-RU" sz="1400" dirty="0" smtClean="0"/>
              <a:t> </a:t>
            </a:r>
            <a:r>
              <a:rPr lang="ru-RU" sz="1400" dirty="0"/>
              <a:t>Ускорительный комплекс со встречными электрон-позитронными пучками (Супер </a:t>
            </a:r>
            <a:r>
              <a:rPr lang="ru-RU" sz="1400" dirty="0" err="1"/>
              <a:t>Чарм</a:t>
            </a:r>
            <a:r>
              <a:rPr lang="ru-RU" sz="1400" dirty="0"/>
              <a:t>-Тау фабрика</a:t>
            </a:r>
            <a:r>
              <a:rPr lang="ru-RU" sz="1400" dirty="0" smtClean="0"/>
              <a:t>)</a:t>
            </a:r>
            <a:endParaRPr lang="en-US" sz="1400" dirty="0" smtClean="0"/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ru-RU" sz="1400" dirty="0" smtClean="0"/>
              <a:t> </a:t>
            </a:r>
            <a:r>
              <a:rPr lang="ru-RU" sz="1400" dirty="0"/>
              <a:t>Международный центр исследований экстремальных световых полей (</a:t>
            </a:r>
            <a:r>
              <a:rPr lang="ru-RU" sz="1400" dirty="0" smtClean="0"/>
              <a:t>ЦИЭС)</a:t>
            </a:r>
            <a:endParaRPr lang="en-US" sz="1400" dirty="0" smtClean="0"/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ru-RU" sz="1400" dirty="0" smtClean="0"/>
              <a:t>Рентгеновский </a:t>
            </a:r>
            <a:r>
              <a:rPr lang="ru-RU" sz="1400" dirty="0"/>
              <a:t>источник синхротронного излучения четвертого поколения (ИССИ-4). </a:t>
            </a:r>
            <a:endParaRPr lang="en-US" sz="1400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909617" y="3429000"/>
            <a:ext cx="6657431" cy="2958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ru-RU" sz="1600" dirty="0" smtClean="0">
                <a:latin typeface="Times New Roman"/>
                <a:ea typeface="Times New Roman"/>
              </a:rPr>
              <a:t> </a:t>
            </a:r>
            <a:r>
              <a:rPr lang="ru-RU" sz="1600" dirty="0">
                <a:latin typeface="Times New Roman"/>
                <a:ea typeface="Times New Roman"/>
              </a:rPr>
              <a:t>Форма сбора предложений по проектам создания на территории Российской Федерации инфраструктуры класса «</a:t>
            </a:r>
            <a:r>
              <a:rPr lang="ru-RU" sz="1600" dirty="0" err="1">
                <a:latin typeface="Times New Roman"/>
                <a:ea typeface="Times New Roman"/>
              </a:rPr>
              <a:t>мегасайенс</a:t>
            </a:r>
            <a:r>
              <a:rPr lang="ru-RU" sz="1600" dirty="0">
                <a:latin typeface="Times New Roman"/>
                <a:ea typeface="Times New Roman"/>
              </a:rPr>
              <a:t>» и/или развития существующей инфраструктуры до уровня класса «</a:t>
            </a:r>
            <a:r>
              <a:rPr lang="ru-RU" sz="1600" dirty="0" err="1">
                <a:latin typeface="Times New Roman"/>
                <a:ea typeface="Times New Roman"/>
              </a:rPr>
              <a:t>мегасайенс</a:t>
            </a:r>
            <a:r>
              <a:rPr lang="ru-RU" sz="1600" dirty="0">
                <a:latin typeface="Times New Roman"/>
                <a:ea typeface="Times New Roman"/>
              </a:rPr>
              <a:t>»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1600" dirty="0">
                <a:latin typeface="Times New Roman"/>
                <a:ea typeface="Times New Roman"/>
              </a:rPr>
              <a:t> 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600" dirty="0">
                <a:latin typeface="Times New Roman"/>
                <a:ea typeface="Times New Roman"/>
              </a:rPr>
              <a:t>Наименование проекта: </a:t>
            </a:r>
            <a:r>
              <a:rPr lang="en-US" sz="1600" dirty="0">
                <a:latin typeface="Times New Roman"/>
                <a:ea typeface="Times New Roman"/>
              </a:rPr>
              <a:t>DERICA</a:t>
            </a:r>
            <a:r>
              <a:rPr lang="ru-RU" sz="1600" dirty="0">
                <a:latin typeface="Times New Roman"/>
                <a:ea typeface="Times New Roman"/>
              </a:rPr>
              <a:t> (</a:t>
            </a:r>
            <a:r>
              <a:rPr lang="en-US" sz="1600" dirty="0">
                <a:latin typeface="Times New Roman"/>
                <a:ea typeface="Times New Roman"/>
              </a:rPr>
              <a:t>Dubna Electron</a:t>
            </a:r>
            <a:r>
              <a:rPr lang="ru-RU" sz="1600" dirty="0">
                <a:latin typeface="Times New Roman"/>
                <a:ea typeface="Times New Roman"/>
              </a:rPr>
              <a:t> – </a:t>
            </a:r>
            <a:r>
              <a:rPr lang="en-US" sz="1600" dirty="0">
                <a:latin typeface="Times New Roman"/>
                <a:ea typeface="Times New Roman"/>
              </a:rPr>
              <a:t>Radioactive Ion Collider </a:t>
            </a:r>
            <a:r>
              <a:rPr lang="en-US" sz="1600" dirty="0" err="1">
                <a:latin typeface="Times New Roman"/>
                <a:ea typeface="Times New Roman"/>
              </a:rPr>
              <a:t>fAcility</a:t>
            </a:r>
            <a:r>
              <a:rPr lang="ru-RU" sz="1600" dirty="0">
                <a:latin typeface="Times New Roman"/>
                <a:ea typeface="Times New Roman"/>
              </a:rPr>
              <a:t>, Дубненский </a:t>
            </a:r>
            <a:r>
              <a:rPr lang="ru-RU" sz="1600" dirty="0" err="1">
                <a:latin typeface="Times New Roman"/>
                <a:ea typeface="Times New Roman"/>
              </a:rPr>
              <a:t>коллайдер</a:t>
            </a:r>
            <a:r>
              <a:rPr lang="ru-RU" sz="1600" dirty="0">
                <a:latin typeface="Times New Roman"/>
                <a:ea typeface="Times New Roman"/>
              </a:rPr>
              <a:t> электронов и радиоактивных изотопов)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600" dirty="0">
                <a:latin typeface="Times New Roman"/>
                <a:ea typeface="Times New Roman"/>
              </a:rPr>
              <a:t/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>Инициаторы проекта: 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Объединённый институт ядерных исследований, Дубна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Институт ядерной физики им. Г.И. 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  <a:ea typeface="Times New Roman"/>
              </a:rPr>
              <a:t>Будкера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 СО РАН, Новосибирск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01104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4581128"/>
            <a:ext cx="6048672" cy="1944216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>
            <a:noAutofit/>
          </a:bodyPr>
          <a:lstStyle/>
          <a:p>
            <a:pPr>
              <a:defRPr/>
            </a:pPr>
            <a:r>
              <a:rPr lang="en-US" sz="3000" dirty="0" smtClean="0">
                <a:solidFill>
                  <a:srgbClr val="0000CC"/>
                </a:solidFill>
              </a:rPr>
              <a:t>To limit universality   </a:t>
            </a:r>
            <a:br>
              <a:rPr lang="en-US" sz="3000" dirty="0" smtClean="0">
                <a:solidFill>
                  <a:srgbClr val="0000CC"/>
                </a:solidFill>
              </a:rPr>
            </a:br>
            <a:r>
              <a:rPr lang="en-US" sz="3000" dirty="0">
                <a:solidFill>
                  <a:srgbClr val="0000CC"/>
                </a:solidFill>
              </a:rPr>
              <a:t/>
            </a:r>
            <a:br>
              <a:rPr lang="en-US" sz="3000" dirty="0">
                <a:solidFill>
                  <a:srgbClr val="0000CC"/>
                </a:solidFill>
              </a:rPr>
            </a:br>
            <a:r>
              <a:rPr lang="en-US" sz="3000" dirty="0" smtClean="0">
                <a:solidFill>
                  <a:srgbClr val="0000CC"/>
                </a:solidFill>
              </a:rPr>
              <a:t>To go to underdeveloped fields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539552" y="476672"/>
            <a:ext cx="3744416" cy="144016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Huge increase in the scale of modern and prospective RIB facilities: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Price tag 1-2 G€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4860032" y="476672"/>
            <a:ext cx="3744416" cy="144016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Scale increase – (i) RIB production increase and (ii) universality of RIB facility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2627784" y="2492896"/>
            <a:ext cx="3744416" cy="151216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Is it possible to have world competitive RIB program with modest investment scale?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4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4771" y="188640"/>
            <a:ext cx="82089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00CC"/>
                </a:solidFill>
              </a:rPr>
              <a:t>Empty “ecological niche”</a:t>
            </a:r>
            <a:endParaRPr lang="ru-RU" sz="28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827584" y="980729"/>
            <a:ext cx="3384376" cy="79208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Underdeveloped field: storage ring physics with RIBs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4860032" y="976361"/>
            <a:ext cx="3312368" cy="79208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Empty field: studies of RIBs in electron-RIB collider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5663603" y="3429000"/>
            <a:ext cx="186614" cy="64807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 rot="16200000">
            <a:off x="5463071" y="3800223"/>
            <a:ext cx="1436100" cy="648073"/>
          </a:xfrm>
          <a:prstGeom prst="roundRect">
            <a:avLst>
              <a:gd name="adj" fmla="val 32775"/>
            </a:avLst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115711" y="2359744"/>
            <a:ext cx="20882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+mj-lt"/>
              </a:rPr>
              <a:t>  RIB storage ring</a:t>
            </a:r>
            <a:endParaRPr lang="ru-RU" sz="2000" b="1" dirty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5641060" y="4077072"/>
            <a:ext cx="216025" cy="8277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2987824" y="2996952"/>
            <a:ext cx="2675779" cy="2304256"/>
          </a:xfrm>
          <a:prstGeom prst="roundRect">
            <a:avLst>
              <a:gd name="adj" fmla="val 23956"/>
            </a:avLst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80107" y="3916363"/>
            <a:ext cx="16561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+mj-lt"/>
              </a:rPr>
              <a:t>electron storage ring</a:t>
            </a:r>
            <a:endParaRPr lang="ru-RU" sz="20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83568" y="2492895"/>
            <a:ext cx="2028320" cy="6817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Isochronous mass </a:t>
            </a:r>
            <a:r>
              <a:rPr lang="en-GB" dirty="0" err="1" smtClean="0">
                <a:solidFill>
                  <a:srgbClr val="0000FF"/>
                </a:solidFill>
              </a:rPr>
              <a:t>spectromentry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75451" y="5370037"/>
            <a:ext cx="2028320" cy="92504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 smtClean="0">
                <a:solidFill>
                  <a:srgbClr val="0000FF"/>
                </a:solidFill>
              </a:rPr>
              <a:t>Atomic physics studies with striped ions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419872" y="5661248"/>
            <a:ext cx="2028320" cy="92841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Radioactivity studies with striped ions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59532" y="3802254"/>
            <a:ext cx="2160240" cy="93610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 smtClean="0">
                <a:solidFill>
                  <a:srgbClr val="0000FF"/>
                </a:solidFill>
              </a:rPr>
              <a:t>Precision reaction studies on internal gas jet target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155798" y="2212017"/>
            <a:ext cx="2232626" cy="149882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b="1" dirty="0" smtClean="0">
                <a:solidFill>
                  <a:srgbClr val="0000FF"/>
                </a:solidFill>
              </a:rPr>
              <a:t>Studies of electromagnetic </a:t>
            </a:r>
            <a:r>
              <a:rPr lang="en-GB" b="1" dirty="0" err="1" smtClean="0">
                <a:solidFill>
                  <a:srgbClr val="0000FF"/>
                </a:solidFill>
              </a:rPr>
              <a:t>formfactors</a:t>
            </a:r>
            <a:r>
              <a:rPr lang="en-GB" b="1" dirty="0" smtClean="0">
                <a:solidFill>
                  <a:srgbClr val="0000FF"/>
                </a:solidFill>
              </a:rPr>
              <a:t> of exotic nuclei in      e-RIB collider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746050" y="5370037"/>
            <a:ext cx="1518216" cy="50723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 smtClean="0">
                <a:solidFill>
                  <a:srgbClr val="0000FF"/>
                </a:solidFill>
              </a:rPr>
              <a:t>Etc….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9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88640"/>
            <a:ext cx="7127875" cy="5048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000" dirty="0" smtClean="0">
                <a:solidFill>
                  <a:srgbClr val="0000CC"/>
                </a:solidFill>
              </a:rPr>
              <a:t>Electron scattering</a:t>
            </a:r>
            <a:endParaRPr lang="ru-RU" sz="3000" dirty="0">
              <a:solidFill>
                <a:srgbClr val="0000CC"/>
              </a:solidFill>
            </a:endParaRPr>
          </a:p>
        </p:txBody>
      </p:sp>
      <p:sp>
        <p:nvSpPr>
          <p:cNvPr id="29699" name="Прямоугольник 11"/>
          <p:cNvSpPr>
            <a:spLocks noChangeArrowheads="1"/>
          </p:cNvSpPr>
          <p:nvPr/>
        </p:nvSpPr>
        <p:spPr bwMode="auto">
          <a:xfrm>
            <a:off x="179513" y="1988840"/>
            <a:ext cx="4752528" cy="344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dirty="0" smtClean="0">
                <a:effectLst/>
              </a:rPr>
              <a:t>First Born approximation</a:t>
            </a:r>
            <a:r>
              <a:rPr lang="ru-RU" sz="1700" dirty="0" smtClean="0">
                <a:effectLst/>
              </a:rPr>
              <a:t>, </a:t>
            </a:r>
            <a:r>
              <a:rPr lang="en-US" sz="1700" dirty="0" smtClean="0">
                <a:effectLst/>
              </a:rPr>
              <a:t>fast electrons, relatively light nuclei</a:t>
            </a:r>
            <a:r>
              <a:rPr lang="ru-RU" sz="1700" dirty="0" smtClean="0">
                <a:effectLst/>
              </a:rPr>
              <a:t> </a:t>
            </a:r>
            <a:br>
              <a:rPr lang="ru-RU" sz="1700" dirty="0" smtClean="0">
                <a:effectLst/>
              </a:rPr>
            </a:br>
            <a:r>
              <a:rPr lang="ru-RU" sz="1700" dirty="0" smtClean="0">
                <a:effectLst/>
              </a:rPr>
              <a:t>электроны, достаточно легкие ядра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endParaRPr lang="ru-RU" sz="1700" dirty="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ru-RU" sz="1700" dirty="0" smtClean="0">
                <a:effectLst/>
              </a:rPr>
              <a:t/>
            </a:r>
            <a:br>
              <a:rPr lang="ru-RU" sz="1700" dirty="0" smtClean="0">
                <a:effectLst/>
              </a:rPr>
            </a:br>
            <a:r>
              <a:rPr lang="ru-RU" sz="1700" dirty="0" smtClean="0">
                <a:effectLst/>
              </a:rPr>
              <a:t/>
            </a:r>
            <a:br>
              <a:rPr lang="ru-RU" sz="1700" dirty="0" smtClean="0">
                <a:effectLst/>
              </a:rPr>
            </a:br>
            <a:endParaRPr lang="en-US" sz="1700" dirty="0">
              <a:effectLst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dirty="0" smtClean="0">
                <a:effectLst/>
              </a:rPr>
              <a:t>Charge </a:t>
            </a:r>
            <a:r>
              <a:rPr lang="en-US" sz="1700" dirty="0" err="1" smtClean="0">
                <a:effectLst/>
              </a:rPr>
              <a:t>formfactor</a:t>
            </a:r>
            <a:r>
              <a:rPr lang="ru-RU" sz="1700" dirty="0" smtClean="0">
                <a:effectLst/>
              </a:rPr>
              <a:t>, </a:t>
            </a:r>
            <a:r>
              <a:rPr lang="en-US" sz="1700" dirty="0" smtClean="0">
                <a:effectLst/>
              </a:rPr>
              <a:t>charge radius</a:t>
            </a:r>
            <a:endParaRPr lang="en-US" sz="1700" dirty="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ru-RU" sz="1700" dirty="0" smtClean="0">
                <a:effectLst/>
              </a:rPr>
              <a:t/>
            </a:r>
            <a:br>
              <a:rPr lang="ru-RU" sz="1700" dirty="0" smtClean="0">
                <a:effectLst/>
              </a:rPr>
            </a:br>
            <a:endParaRPr lang="en-US" sz="1700" dirty="0" smtClean="0">
              <a:effectLst/>
            </a:endParaRPr>
          </a:p>
        </p:txBody>
      </p:sp>
      <p:pic>
        <p:nvPicPr>
          <p:cNvPr id="9" name="Picture 7" descr="hofstad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260648"/>
            <a:ext cx="1323634" cy="1852748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156176" y="260648"/>
            <a:ext cx="2664292" cy="1852748"/>
          </a:xfrm>
          <a:prstGeom prst="roundRect">
            <a:avLst>
              <a:gd name="adj" fmla="val 1069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500" b="1" dirty="0">
                <a:solidFill>
                  <a:srgbClr val="0000FF"/>
                </a:solidFill>
              </a:rPr>
              <a:t>Robert Hofstadter</a:t>
            </a:r>
            <a:r>
              <a:rPr lang="en-US" sz="1500" dirty="0">
                <a:solidFill>
                  <a:srgbClr val="0000FF"/>
                </a:solidFill>
              </a:rPr>
              <a:t> 1915-1990,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500" dirty="0" smtClean="0">
                <a:solidFill>
                  <a:srgbClr val="0000FF"/>
                </a:solidFill>
              </a:rPr>
              <a:t>1961 </a:t>
            </a:r>
            <a:r>
              <a:rPr lang="en-US" sz="1500" dirty="0">
                <a:solidFill>
                  <a:srgbClr val="0000FF"/>
                </a:solidFill>
              </a:rPr>
              <a:t>Nobel </a:t>
            </a:r>
            <a:r>
              <a:rPr lang="en-US" sz="1500" dirty="0" smtClean="0">
                <a:solidFill>
                  <a:srgbClr val="0000FF"/>
                </a:solidFill>
              </a:rPr>
              <a:t>Prize </a:t>
            </a:r>
            <a:r>
              <a:rPr lang="en-US" sz="1500" dirty="0">
                <a:solidFill>
                  <a:srgbClr val="0000FF"/>
                </a:solidFill>
              </a:rPr>
              <a:t>"for his pioneering studies of electron scattering in atomic nuclei and for his consequent discoveries concerning the structure of nucleons.."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4" y="2780928"/>
            <a:ext cx="4032448" cy="54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29" y="3445881"/>
            <a:ext cx="3096344" cy="22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97480"/>
            <a:ext cx="3113579" cy="53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55" y="3861048"/>
            <a:ext cx="1525987" cy="20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Блок-схема: альтернативный процесс 16"/>
          <p:cNvSpPr/>
          <p:nvPr/>
        </p:nvSpPr>
        <p:spPr>
          <a:xfrm>
            <a:off x="495191" y="980728"/>
            <a:ext cx="3182282" cy="86409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After masses</a:t>
            </a:r>
            <a:r>
              <a:rPr lang="ru-RU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</a:rPr>
              <a:t>the radial properties are the most important characteristics of nuclei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56176" y="2359694"/>
            <a:ext cx="2664292" cy="96406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sz="1600" b="1" dirty="0">
                <a:solidFill>
                  <a:srgbClr val="0000FF"/>
                </a:solidFill>
              </a:rPr>
              <a:t>E</a:t>
            </a:r>
            <a:r>
              <a:rPr lang="en-US" sz="1600" b="1" dirty="0" smtClean="0">
                <a:solidFill>
                  <a:srgbClr val="0000FF"/>
                </a:solidFill>
              </a:rPr>
              <a:t>lectromagnetic probe is the most reliably studied</a:t>
            </a:r>
            <a:r>
              <a:rPr lang="ru-RU" sz="1600" dirty="0" smtClean="0">
                <a:solidFill>
                  <a:srgbClr val="0000FF"/>
                </a:solidFill>
              </a:rPr>
              <a:t/>
            </a:r>
            <a:br>
              <a:rPr lang="ru-RU" sz="1600" dirty="0" smtClean="0">
                <a:solidFill>
                  <a:srgbClr val="0000FF"/>
                </a:solidFill>
              </a:rPr>
            </a:br>
            <a:r>
              <a:rPr lang="ru-RU" sz="1600" dirty="0">
                <a:solidFill>
                  <a:srgbClr val="0000FF"/>
                </a:solidFill>
              </a:rPr>
              <a:t>- </a:t>
            </a:r>
            <a:r>
              <a:rPr lang="en-US" sz="1600" dirty="0" smtClean="0">
                <a:solidFill>
                  <a:srgbClr val="0000FF"/>
                </a:solidFill>
              </a:rPr>
              <a:t>Electron scattering</a:t>
            </a:r>
            <a:endParaRPr lang="en-GB" sz="1600" dirty="0">
              <a:solidFill>
                <a:srgbClr val="0000FF"/>
              </a:solidFill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81265"/>
            <a:ext cx="2614593" cy="52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38" y="3445881"/>
            <a:ext cx="2952328" cy="250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495191" y="6034574"/>
            <a:ext cx="4004801" cy="65077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1600" dirty="0" smtClean="0">
                <a:solidFill>
                  <a:srgbClr val="0000FF"/>
                </a:solidFill>
              </a:rPr>
              <a:t>- </a:t>
            </a:r>
            <a:r>
              <a:rPr lang="en-US" sz="1600" dirty="0" smtClean="0">
                <a:solidFill>
                  <a:srgbClr val="0000FF"/>
                </a:solidFill>
              </a:rPr>
              <a:t>Experiments in traps</a:t>
            </a:r>
            <a:r>
              <a:rPr lang="ru-RU" sz="1600" dirty="0" smtClean="0">
                <a:solidFill>
                  <a:srgbClr val="0000FF"/>
                </a:solidFill>
              </a:rPr>
              <a:t> – </a:t>
            </a:r>
            <a:r>
              <a:rPr lang="en-US" sz="1600" dirty="0" smtClean="0">
                <a:solidFill>
                  <a:srgbClr val="0000FF"/>
                </a:solidFill>
              </a:rPr>
              <a:t>“static”</a:t>
            </a:r>
            <a:r>
              <a:rPr lang="ru-RU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EM characteristics</a:t>
            </a:r>
            <a:r>
              <a:rPr lang="ru-RU" sz="1600" dirty="0" smtClean="0">
                <a:solidFill>
                  <a:srgbClr val="0000FF"/>
                </a:solidFill>
              </a:rPr>
              <a:t> -</a:t>
            </a:r>
            <a:r>
              <a:rPr lang="en-US" sz="1600" dirty="0" smtClean="0">
                <a:solidFill>
                  <a:srgbClr val="0000FF"/>
                </a:solidFill>
              </a:rPr>
              <a:t>&gt; derivation of  </a:t>
            </a:r>
            <a:r>
              <a:rPr lang="en-US" i="1" dirty="0" err="1" smtClean="0">
                <a:solidFill>
                  <a:srgbClr val="0000FF"/>
                </a:solidFill>
              </a:rPr>
              <a:t>r</a:t>
            </a:r>
            <a:r>
              <a:rPr lang="en-US" baseline="-25000" dirty="0" err="1" smtClean="0">
                <a:solidFill>
                  <a:srgbClr val="0000FF"/>
                </a:solidFill>
              </a:rPr>
              <a:t>ch</a:t>
            </a:r>
            <a:endParaRPr lang="en-GB" baseline="-25000" dirty="0">
              <a:solidFill>
                <a:srgbClr val="0000FF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932041" y="6030398"/>
            <a:ext cx="3888428" cy="65495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1600" dirty="0">
                <a:solidFill>
                  <a:srgbClr val="0000FF"/>
                </a:solidFill>
              </a:rPr>
              <a:t>- </a:t>
            </a:r>
            <a:r>
              <a:rPr lang="en-US" sz="1600" dirty="0" smtClean="0">
                <a:solidFill>
                  <a:srgbClr val="0000FF"/>
                </a:solidFill>
              </a:rPr>
              <a:t>Electron scattering </a:t>
            </a:r>
            <a:r>
              <a:rPr lang="ru-RU" sz="1600" dirty="0" smtClean="0">
                <a:solidFill>
                  <a:srgbClr val="0000FF"/>
                </a:solidFill>
              </a:rPr>
              <a:t>–</a:t>
            </a:r>
            <a:br>
              <a:rPr lang="ru-RU" sz="1600" dirty="0" smtClean="0">
                <a:solidFill>
                  <a:srgbClr val="0000FF"/>
                </a:solidFill>
              </a:rPr>
            </a:br>
            <a:r>
              <a:rPr lang="ru-RU" sz="1600" dirty="0" smtClean="0">
                <a:solidFill>
                  <a:srgbClr val="0000FF"/>
                </a:solidFill>
              </a:rPr>
              <a:t>   </a:t>
            </a:r>
            <a:r>
              <a:rPr lang="en-US" sz="1600" dirty="0" smtClean="0">
                <a:solidFill>
                  <a:srgbClr val="0000FF"/>
                </a:solidFill>
              </a:rPr>
              <a:t>differential characteristics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5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4770" y="188640"/>
            <a:ext cx="8769717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dirty="0" smtClean="0">
                <a:solidFill>
                  <a:srgbClr val="0000CC"/>
                </a:solidFill>
              </a:rPr>
              <a:t>Status of charge radii studies – broad field for exploration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1907704" y="908720"/>
            <a:ext cx="1979484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Some isotopic chains are well studied – some not at all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107720"/>
              </p:ext>
            </p:extLst>
          </p:nvPr>
        </p:nvGraphicFramePr>
        <p:xfrm>
          <a:off x="107505" y="2204864"/>
          <a:ext cx="3121930" cy="4363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68" name="Graph" r:id="rId3" imgW="3098213" imgH="4342811" progId="Origin50.Graph">
                  <p:embed/>
                </p:oleObj>
              </mc:Choice>
              <mc:Fallback>
                <p:oleObj name="Graph" r:id="rId3" imgW="3098213" imgH="4342811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5" y="2204864"/>
                        <a:ext cx="3121930" cy="43637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31811"/>
              </p:ext>
            </p:extLst>
          </p:nvPr>
        </p:nvGraphicFramePr>
        <p:xfrm>
          <a:off x="3387474" y="2224442"/>
          <a:ext cx="2787817" cy="4372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69" name="Graph" r:id="rId5" imgW="2757735" imgH="4322484" progId="Origin50.Graph">
                  <p:embed/>
                </p:oleObj>
              </mc:Choice>
              <mc:Fallback>
                <p:oleObj name="Graph" r:id="rId5" imgW="2757735" imgH="4322484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7474" y="2224442"/>
                        <a:ext cx="2787817" cy="4372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714348"/>
              </p:ext>
            </p:extLst>
          </p:nvPr>
        </p:nvGraphicFramePr>
        <p:xfrm>
          <a:off x="6300192" y="2308010"/>
          <a:ext cx="2746563" cy="4289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70" name="Graph" r:id="rId7" imgW="2726462" imgH="4261947" progId="Origin50.Graph">
                  <p:embed/>
                </p:oleObj>
              </mc:Choice>
              <mc:Fallback>
                <p:oleObj name="Graph" r:id="rId7" imgW="2726462" imgH="4261947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2308010"/>
                        <a:ext cx="2746563" cy="42893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Блок-схема: альтернативный процесс 22"/>
          <p:cNvSpPr/>
          <p:nvPr/>
        </p:nvSpPr>
        <p:spPr>
          <a:xfrm>
            <a:off x="4032676" y="896183"/>
            <a:ext cx="1979484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Somewhere driplines is nearly achieved – somewhere very far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6156176" y="896183"/>
            <a:ext cx="2808312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Systematics demonstrate complicated dynamical effects </a:t>
            </a:r>
            <a:r>
              <a:rPr lang="en-US" sz="1600" b="1" dirty="0">
                <a:solidFill>
                  <a:srgbClr val="FF0000"/>
                </a:solidFill>
              </a:rPr>
              <a:t>in the isotopic </a:t>
            </a:r>
            <a:r>
              <a:rPr lang="en-US" sz="1600" b="1" dirty="0" smtClean="0">
                <a:solidFill>
                  <a:srgbClr val="FF0000"/>
                </a:solidFill>
              </a:rPr>
              <a:t>chains, especially near the driplines 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107504" y="896183"/>
            <a:ext cx="1656184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900 measured for 3100 known nuclear-stable isotopes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4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064896" cy="51117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en-US" sz="3000" dirty="0" smtClean="0">
                <a:solidFill>
                  <a:srgbClr val="0000CC"/>
                </a:solidFill>
              </a:rPr>
              <a:t>Storage ring and e-RIB </a:t>
            </a:r>
            <a:br>
              <a:rPr lang="en-US" sz="3000" dirty="0" smtClean="0">
                <a:solidFill>
                  <a:srgbClr val="0000CC"/>
                </a:solidFill>
              </a:rPr>
            </a:br>
            <a:r>
              <a:rPr lang="en-US" sz="3000" dirty="0" smtClean="0">
                <a:solidFill>
                  <a:srgbClr val="0000CC"/>
                </a:solidFill>
              </a:rPr>
              <a:t>collider topic</a:t>
            </a:r>
            <a:r>
              <a:rPr lang="ru-RU" sz="3000" dirty="0" smtClean="0">
                <a:solidFill>
                  <a:srgbClr val="0000CC"/>
                </a:solidFill>
              </a:rPr>
              <a:t> </a:t>
            </a:r>
            <a:r>
              <a:rPr lang="en-US" sz="3000" dirty="0" smtClean="0">
                <a:solidFill>
                  <a:srgbClr val="0000CC"/>
                </a:solidFill>
              </a:rPr>
              <a:t>in Russia</a:t>
            </a:r>
            <a:endParaRPr lang="en-US" sz="3000" dirty="0">
              <a:solidFill>
                <a:srgbClr val="0000CC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0598"/>
            <a:ext cx="480316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3568" y="1268760"/>
            <a:ext cx="331236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Expertize in the field especially at Dubna and Novosibirsk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2" descr="C:\latex\rings\k4-k10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7921"/>
            <a:ext cx="3672408" cy="51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652120" y="3821559"/>
            <a:ext cx="792088" cy="786173"/>
          </a:xfrm>
          <a:prstGeom prst="roundRect">
            <a:avLst>
              <a:gd name="adj" fmla="val 327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68777" y="1157262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К4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2059" y="3967165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К10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96136" y="5896222"/>
            <a:ext cx="2583160" cy="6155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700" b="1" dirty="0" err="1" smtClean="0">
                <a:latin typeface="Times New Roman" pitchFamily="18" charset="0"/>
                <a:cs typeface="Arial" charset="0"/>
              </a:rPr>
              <a:t>Yu.Ts</a:t>
            </a:r>
            <a:r>
              <a:rPr lang="en-US" sz="1700" b="1" dirty="0">
                <a:latin typeface="Times New Roman" pitchFamily="18" charset="0"/>
                <a:cs typeface="Arial" charset="0"/>
              </a:rPr>
              <a:t>. </a:t>
            </a:r>
            <a:r>
              <a:rPr lang="en-US" sz="1700" b="1" dirty="0" err="1">
                <a:latin typeface="Times New Roman" pitchFamily="18" charset="0"/>
                <a:cs typeface="Arial" charset="0"/>
              </a:rPr>
              <a:t>Oganessian</a:t>
            </a:r>
            <a:r>
              <a:rPr lang="en-US" sz="17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1700" b="1" i="1" dirty="0">
                <a:latin typeface="Times New Roman" pitchFamily="18" charset="0"/>
                <a:cs typeface="Arial" charset="0"/>
              </a:rPr>
              <a:t>et. al.</a:t>
            </a:r>
            <a:r>
              <a:rPr lang="en-US" sz="1700" b="1" dirty="0">
                <a:latin typeface="Times New Roman" pitchFamily="18" charset="0"/>
                <a:cs typeface="Arial" charset="0"/>
              </a:rPr>
              <a:t>, </a:t>
            </a:r>
            <a:r>
              <a:rPr lang="ru-RU" sz="1700" b="1" dirty="0" smtClean="0">
                <a:latin typeface="Times New Roman" pitchFamily="18" charset="0"/>
                <a:cs typeface="Arial" charset="0"/>
              </a:rPr>
              <a:t/>
            </a:r>
            <a:br>
              <a:rPr lang="ru-RU" sz="1700" b="1" dirty="0" smtClean="0">
                <a:latin typeface="Times New Roman" pitchFamily="18" charset="0"/>
                <a:cs typeface="Arial" charset="0"/>
              </a:rPr>
            </a:br>
            <a:r>
              <a:rPr lang="en-US" sz="1700" b="1" dirty="0" smtClean="0">
                <a:latin typeface="Times New Roman" pitchFamily="18" charset="0"/>
                <a:cs typeface="Arial" charset="0"/>
              </a:rPr>
              <a:t>Z</a:t>
            </a:r>
            <a:r>
              <a:rPr lang="en-US" sz="1700" b="1" dirty="0">
                <a:latin typeface="Times New Roman" pitchFamily="18" charset="0"/>
                <a:cs typeface="Arial" charset="0"/>
              </a:rPr>
              <a:t>. Phys. A341 (1992) </a:t>
            </a:r>
            <a:r>
              <a:rPr lang="en-US" sz="1700" b="1" dirty="0" smtClean="0">
                <a:latin typeface="Times New Roman" pitchFamily="18" charset="0"/>
                <a:cs typeface="Arial" charset="0"/>
              </a:rPr>
              <a:t>217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84203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5308" y="188640"/>
            <a:ext cx="5272796" cy="51117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en-US" sz="2800" dirty="0" smtClean="0">
                <a:solidFill>
                  <a:srgbClr val="0000CC"/>
                </a:solidFill>
              </a:rPr>
              <a:t>Status of ring projects in the world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49768" y="924304"/>
            <a:ext cx="1866248" cy="34438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0000B8"/>
                </a:solidFill>
              </a:rPr>
              <a:t>ESR/CRYRING@GSI</a:t>
            </a:r>
            <a:endParaRPr lang="en-US" sz="1500" dirty="0">
              <a:solidFill>
                <a:srgbClr val="0000B8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979135" y="307077"/>
            <a:ext cx="2514321" cy="34438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500" dirty="0" smtClean="0">
                <a:solidFill>
                  <a:srgbClr val="0000FF"/>
                </a:solidFill>
              </a:rPr>
              <a:t>TSR/ISOLDE@CERN</a:t>
            </a:r>
            <a:endParaRPr lang="en-GB" sz="1500" dirty="0">
              <a:solidFill>
                <a:srgbClr val="0000FF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 rot="16200000">
            <a:off x="-481832" y="5756494"/>
            <a:ext cx="1537702" cy="43204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ru-RU" sz="1600" dirty="0" smtClean="0">
                <a:solidFill>
                  <a:srgbClr val="0000FF"/>
                </a:solidFill>
              </a:rPr>
              <a:t>Не в масштабе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7504" y="3876704"/>
            <a:ext cx="1973756" cy="34438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sz="1500" dirty="0">
                <a:solidFill>
                  <a:srgbClr val="0000FF"/>
                </a:solidFill>
              </a:rPr>
              <a:t> </a:t>
            </a:r>
            <a:r>
              <a:rPr lang="en-GB" sz="1500" dirty="0" err="1" smtClean="0">
                <a:solidFill>
                  <a:srgbClr val="0000FF"/>
                </a:solidFill>
              </a:rPr>
              <a:t>HIRFL-CSR@Lanzhou</a:t>
            </a:r>
            <a:endParaRPr lang="en-GB" sz="15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9614" y="4061071"/>
            <a:ext cx="233625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86" y="1412776"/>
            <a:ext cx="4790662" cy="189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70087" y="1284283"/>
            <a:ext cx="2952328" cy="205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92811"/>
            <a:ext cx="1446125" cy="118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45024"/>
            <a:ext cx="2808372" cy="168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3995936" y="5589240"/>
            <a:ext cx="4908239" cy="108822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sz="1600" b="1" dirty="0" smtClean="0">
                <a:solidFill>
                  <a:srgbClr val="FF0000"/>
                </a:solidFill>
              </a:rPr>
              <a:t>– A lot of ring projects – serious interest to the topic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sz="1600" b="1" dirty="0" smtClean="0">
                <a:solidFill>
                  <a:srgbClr val="FF0000"/>
                </a:solidFill>
              </a:rPr>
              <a:t>– All the ring projects with e-collider abilities were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sz="1600" b="1" dirty="0" smtClean="0">
                <a:solidFill>
                  <a:srgbClr val="FF0000"/>
                </a:solidFill>
              </a:rPr>
              <a:t>  cancelled or indefinitely postponed 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609002" y="3089070"/>
            <a:ext cx="1464352" cy="34438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sz="1500" dirty="0">
                <a:solidFill>
                  <a:srgbClr val="0000FF"/>
                </a:solidFill>
              </a:rPr>
              <a:t> </a:t>
            </a:r>
            <a:r>
              <a:rPr lang="en-GB" sz="1500" dirty="0" err="1" smtClean="0">
                <a:solidFill>
                  <a:srgbClr val="0000FF"/>
                </a:solidFill>
              </a:rPr>
              <a:t>RI-Ring@RIKEN</a:t>
            </a:r>
            <a:endParaRPr lang="en-GB" sz="1500" dirty="0">
              <a:solidFill>
                <a:srgbClr val="0000FF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83568" y="924376"/>
            <a:ext cx="1692693" cy="34438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 smtClean="0">
                <a:solidFill>
                  <a:srgbClr val="0000B8"/>
                </a:solidFill>
              </a:rPr>
              <a:t>ELISe</a:t>
            </a:r>
            <a:r>
              <a:rPr lang="en-US" sz="1500" dirty="0" smtClean="0">
                <a:solidFill>
                  <a:srgbClr val="0000B8"/>
                </a:solidFill>
              </a:rPr>
              <a:t>/NESR@FAIR</a:t>
            </a:r>
            <a:endParaRPr lang="en-US" sz="1500" dirty="0">
              <a:solidFill>
                <a:srgbClr val="0000B8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79912" y="3093296"/>
            <a:ext cx="1471299" cy="34438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sz="1500" dirty="0">
                <a:solidFill>
                  <a:srgbClr val="0000FF"/>
                </a:solidFill>
              </a:rPr>
              <a:t> </a:t>
            </a:r>
            <a:r>
              <a:rPr lang="en-GB" sz="1500" dirty="0" smtClean="0">
                <a:solidFill>
                  <a:srgbClr val="0000FF"/>
                </a:solidFill>
              </a:rPr>
              <a:t>MUSES@RIKEN</a:t>
            </a:r>
            <a:endParaRPr lang="en-GB" sz="1500" dirty="0">
              <a:solidFill>
                <a:srgbClr val="0000FF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555776" y="3886467"/>
            <a:ext cx="864096" cy="34438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sz="1500" dirty="0">
                <a:solidFill>
                  <a:srgbClr val="0000FF"/>
                </a:solidFill>
              </a:rPr>
              <a:t> </a:t>
            </a:r>
            <a:r>
              <a:rPr lang="en-GB" sz="1500" dirty="0" smtClean="0">
                <a:solidFill>
                  <a:srgbClr val="0000FF"/>
                </a:solidFill>
              </a:rPr>
              <a:t>HIAF</a:t>
            </a:r>
            <a:endParaRPr lang="en-GB" sz="1500" dirty="0">
              <a:solidFill>
                <a:srgbClr val="0000FF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483768" y="1096496"/>
            <a:ext cx="288032" cy="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195736" y="4081656"/>
            <a:ext cx="288032" cy="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292080" y="3284984"/>
            <a:ext cx="288032" cy="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611560" y="836711"/>
            <a:ext cx="1944216" cy="5040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14471" y="845268"/>
            <a:ext cx="1073997" cy="44864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6435138" y="234860"/>
            <a:ext cx="1593246" cy="4578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923928" y="3038387"/>
            <a:ext cx="1152128" cy="39506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35308" y="3815318"/>
            <a:ext cx="1600388" cy="49134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3760967" y="3059520"/>
            <a:ext cx="1509188" cy="4119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82869" y="3802606"/>
            <a:ext cx="1944216" cy="5040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6156176" y="227240"/>
            <a:ext cx="1944216" cy="5040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38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293455" y="258792"/>
            <a:ext cx="82089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DERICA stages 0 -1 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8274586" cy="42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646" y="764704"/>
            <a:ext cx="2880320" cy="25426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 стрелкой 4"/>
          <p:cNvCxnSpPr/>
          <p:nvPr/>
        </p:nvCxnSpPr>
        <p:spPr>
          <a:xfrm>
            <a:off x="4103948" y="521746"/>
            <a:ext cx="3036826" cy="538807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Блок-схема: альтернативный процесс 20"/>
          <p:cNvSpPr/>
          <p:nvPr/>
        </p:nvSpPr>
        <p:spPr>
          <a:xfrm>
            <a:off x="395536" y="1060553"/>
            <a:ext cx="2232248" cy="85627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Continuity of scientific program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2987824" y="1052736"/>
            <a:ext cx="2232248" cy="85627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Minimization of technological risks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4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166787"/>
            <a:ext cx="82089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DERICA stages 2 - 4 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45073"/>
            <a:ext cx="8064896" cy="426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8640"/>
            <a:ext cx="2880320" cy="25426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 стрелкой 4"/>
          <p:cNvCxnSpPr/>
          <p:nvPr/>
        </p:nvCxnSpPr>
        <p:spPr>
          <a:xfrm>
            <a:off x="4644008" y="404664"/>
            <a:ext cx="1902369" cy="1296144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Блок-схема: альтернативный процесс 5"/>
          <p:cNvSpPr/>
          <p:nvPr/>
        </p:nvSpPr>
        <p:spPr>
          <a:xfrm>
            <a:off x="3131840" y="908720"/>
            <a:ext cx="1872208" cy="64025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Spacious cite for development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131840" y="1772816"/>
            <a:ext cx="1872208" cy="64025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Good upgrade prospects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395536" y="1124744"/>
            <a:ext cx="2340924" cy="9361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New experimental opportunities on each stage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3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россия щедрая душ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96752"/>
            <a:ext cx="3135337" cy="235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79512" y="188640"/>
            <a:ext cx="8208912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600" dirty="0" smtClean="0">
                <a:solidFill>
                  <a:srgbClr val="0000CC"/>
                </a:solidFill>
              </a:rPr>
              <a:t>Россия – щедрая душа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1026" name="Picture 2" descr="Картинки по запросу россия щедрая ду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40"/>
            <a:ext cx="240026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8694" y="980728"/>
            <a:ext cx="4752528" cy="255454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К концу декабря 2015 г. Прохоров стал единоличным владельцем команды "Бруклин </a:t>
            </a:r>
            <a:r>
              <a:rPr lang="ru-RU" sz="2000" dirty="0" err="1" smtClean="0"/>
              <a:t>Нетс</a:t>
            </a:r>
            <a:r>
              <a:rPr lang="ru-RU" sz="2000" dirty="0" smtClean="0"/>
              <a:t>", поскольку купил долю, которая принадлежала девелоперу Брюсу </a:t>
            </a:r>
            <a:r>
              <a:rPr lang="ru-RU" sz="2000" dirty="0" err="1" smtClean="0"/>
              <a:t>Ратнеру</a:t>
            </a:r>
            <a:r>
              <a:rPr lang="ru-RU" sz="2000" dirty="0" smtClean="0"/>
              <a:t>. В общей сложности российский бизнесмен потратил на команду $825 млн, включая долговые обязательства.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27673" y="3861048"/>
            <a:ext cx="4572000" cy="16312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sz="2000" dirty="0" smtClean="0"/>
              <a:t>Вклад России в ценах 2005 года – 178.05 M€, что соответствует 17.4% от стоимости проекта ФАИР</a:t>
            </a:r>
            <a:r>
              <a:rPr lang="en-US" sz="2000" dirty="0" smtClean="0"/>
              <a:t>. </a:t>
            </a:r>
            <a:r>
              <a:rPr lang="ru-RU" sz="2000" dirty="0" smtClean="0"/>
              <a:t>Ожидается что ежегодный вклад на эксплуатацию составит порядка 30 M€. </a:t>
            </a:r>
            <a:endParaRPr lang="ru-RU" sz="2000" dirty="0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509531" y="4725144"/>
            <a:ext cx="2880320" cy="158417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Оценка стоимости проекта</a:t>
            </a:r>
            <a:r>
              <a:rPr lang="en-US" sz="2400" b="1" dirty="0" smtClean="0">
                <a:solidFill>
                  <a:srgbClr val="FF0000"/>
                </a:solidFill>
              </a:rPr>
              <a:t> DERICA </a:t>
            </a:r>
            <a:r>
              <a:rPr lang="ru-RU" sz="2400" b="1" dirty="0" smtClean="0">
                <a:solidFill>
                  <a:srgbClr val="FF0000"/>
                </a:solidFill>
              </a:rPr>
              <a:t>– около</a:t>
            </a:r>
            <a:r>
              <a:rPr lang="en-US" sz="2400" b="1" dirty="0" smtClean="0">
                <a:solidFill>
                  <a:srgbClr val="FF0000"/>
                </a:solidFill>
              </a:rPr>
              <a:t> 270 M€ - </a:t>
            </a:r>
            <a:r>
              <a:rPr lang="ru-RU" sz="2400" b="1" dirty="0" smtClean="0">
                <a:solidFill>
                  <a:srgbClr val="FF0000"/>
                </a:solidFill>
              </a:rPr>
              <a:t>сущие копейки…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27673" y="6165304"/>
            <a:ext cx="4572000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http://aculina.jinr.ru/derica.php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79556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err="1">
                <a:solidFill>
                  <a:srgbClr val="0000CC"/>
                </a:solidFill>
              </a:rPr>
              <a:t>N</a:t>
            </a:r>
            <a:r>
              <a:rPr lang="en-GB" sz="3200" dirty="0" err="1" smtClean="0">
                <a:solidFill>
                  <a:srgbClr val="0000CC"/>
                </a:solidFill>
              </a:rPr>
              <a:t>ucleosynthesys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22994" y="4725144"/>
            <a:ext cx="6805390" cy="2016224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Hydrostatic burning – slow process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Explosive burning – rapid processes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Where does it take place?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Every day observed violent events in space are produced by </a:t>
            </a:r>
            <a:r>
              <a:rPr lang="en-US" sz="1600" dirty="0" err="1" smtClean="0"/>
              <a:t>rp</a:t>
            </a:r>
            <a:r>
              <a:rPr lang="en-US" sz="1600" dirty="0" smtClean="0"/>
              <a:t>-processes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Element abundance in space is connected with r-processes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No quantitative understanding until the </a:t>
            </a:r>
            <a:r>
              <a:rPr lang="en-US" sz="1600" dirty="0" err="1" smtClean="0"/>
              <a:t>driplines</a:t>
            </a:r>
            <a:r>
              <a:rPr lang="en-US" sz="1600" dirty="0" smtClean="0"/>
              <a:t> are studied in details 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600" dirty="0" smtClean="0"/>
          </a:p>
        </p:txBody>
      </p:sp>
      <p:pic>
        <p:nvPicPr>
          <p:cNvPr id="8195" name="Picture 3" descr="C:\presentations\2012-FRRC-lectures\sum-01-r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306" y="1721548"/>
            <a:ext cx="2952328" cy="261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0" y="1196752"/>
            <a:ext cx="5040560" cy="324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ый треугольник 1"/>
          <p:cNvSpPr/>
          <p:nvPr/>
        </p:nvSpPr>
        <p:spPr>
          <a:xfrm flipV="1">
            <a:off x="1698758" y="1196752"/>
            <a:ext cx="2160240" cy="1653748"/>
          </a:xfrm>
          <a:prstGeom prst="rt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402614" y="1122309"/>
            <a:ext cx="1368152" cy="15841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Стрелка вправо 4"/>
          <p:cNvSpPr/>
          <p:nvPr/>
        </p:nvSpPr>
        <p:spPr>
          <a:xfrm rot="20229982">
            <a:off x="1679296" y="3259428"/>
            <a:ext cx="2369690" cy="195038"/>
          </a:xfrm>
          <a:prstGeom prst="rightArrow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75000">
                <a:schemeClr val="accent2">
                  <a:tint val="37000"/>
                  <a:satMod val="300000"/>
                  <a:alpha val="49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Стрелка вправо 12"/>
          <p:cNvSpPr/>
          <p:nvPr/>
        </p:nvSpPr>
        <p:spPr>
          <a:xfrm rot="19235479">
            <a:off x="1044477" y="2463325"/>
            <a:ext cx="2453378" cy="220265"/>
          </a:xfrm>
          <a:prstGeom prst="rightArrow">
            <a:avLst/>
          </a:prstGeom>
          <a:gradFill>
            <a:gsLst>
              <a:gs pos="0">
                <a:schemeClr val="accent5">
                  <a:tint val="50000"/>
                  <a:satMod val="300000"/>
                  <a:alpha val="30000"/>
                </a:schemeClr>
              </a:gs>
              <a:gs pos="64000">
                <a:schemeClr val="accent5">
                  <a:tint val="37000"/>
                  <a:satMod val="300000"/>
                  <a:alpha val="3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52446" y="3437311"/>
            <a:ext cx="10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r-process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2994" y="1914397"/>
            <a:ext cx="11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rp</a:t>
            </a:r>
            <a:r>
              <a:rPr lang="en-US" dirty="0" smtClean="0">
                <a:solidFill>
                  <a:schemeClr val="tx2"/>
                </a:solidFill>
              </a:rPr>
              <a:t>-process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0072" y="637927"/>
            <a:ext cx="10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s-process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19900472">
            <a:off x="3336717" y="1640769"/>
            <a:ext cx="2369690" cy="137666"/>
          </a:xfrm>
          <a:prstGeom prst="rightArrow">
            <a:avLst/>
          </a:prstGeom>
          <a:solidFill>
            <a:srgbClr val="FF0000"/>
          </a:solidFill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372200" y="458112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rp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-process fragment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332656"/>
            <a:ext cx="2592288" cy="5048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200" dirty="0" smtClean="0">
                <a:solidFill>
                  <a:srgbClr val="0000CC"/>
                </a:solidFill>
              </a:rPr>
              <a:t>Conclusions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29699" name="Прямоугольник 11"/>
          <p:cNvSpPr>
            <a:spLocks noChangeArrowheads="1"/>
          </p:cNvSpPr>
          <p:nvPr/>
        </p:nvSpPr>
        <p:spPr bwMode="auto">
          <a:xfrm>
            <a:off x="467544" y="1321225"/>
            <a:ext cx="4198288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dirty="0" smtClean="0">
                <a:effectLst/>
                <a:latin typeface="+mj-lt"/>
              </a:rPr>
              <a:t>There exists broad field of research in the nuclear systems far from stability.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dirty="0" smtClean="0">
                <a:latin typeface="+mj-lt"/>
              </a:rPr>
              <a:t>This field would not be “exhausted” in the observable future.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dirty="0" smtClean="0">
                <a:latin typeface="+mj-lt"/>
              </a:rPr>
              <a:t>Exotic novel phenomena discovered in the last two decades. Prospects of new discoveries. </a:t>
            </a:r>
            <a:endParaRPr lang="en-US" dirty="0" smtClean="0">
              <a:effectLst/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dirty="0" smtClean="0">
                <a:effectLst/>
                <a:latin typeface="+mj-lt"/>
              </a:rPr>
              <a:t>There is active research program in this field at FLNR </a:t>
            </a:r>
            <a:r>
              <a:rPr lang="en-US" dirty="0" smtClean="0">
                <a:effectLst/>
                <a:latin typeface="+mj-lt"/>
              </a:rPr>
              <a:t>–</a:t>
            </a:r>
            <a:r>
              <a:rPr lang="en-US" dirty="0" err="1" smtClean="0">
                <a:effectLst/>
                <a:latin typeface="+mj-lt"/>
              </a:rPr>
              <a:t>Superheavy</a:t>
            </a:r>
            <a:r>
              <a:rPr lang="en-US" dirty="0" smtClean="0">
                <a:effectLst/>
                <a:latin typeface="+mj-lt"/>
              </a:rPr>
              <a:t> element factory and ACCULINNA-2</a:t>
            </a:r>
            <a:endParaRPr lang="en-US" dirty="0" smtClean="0">
              <a:effectLst/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dirty="0" smtClean="0">
                <a:latin typeface="+mj-lt"/>
              </a:rPr>
              <a:t>Russia is the largest foreign contributor to </a:t>
            </a:r>
            <a:r>
              <a:rPr lang="en-US" dirty="0">
                <a:latin typeface="+mj-lt"/>
              </a:rPr>
              <a:t>F</a:t>
            </a:r>
            <a:r>
              <a:rPr lang="en-US" dirty="0" smtClean="0">
                <a:latin typeface="+mj-lt"/>
              </a:rPr>
              <a:t>AIR project. </a:t>
            </a:r>
            <a:r>
              <a:rPr lang="en-US" dirty="0" smtClean="0">
                <a:effectLst/>
                <a:latin typeface="+mj-lt"/>
              </a:rPr>
              <a:t>EXPERT </a:t>
            </a:r>
            <a:r>
              <a:rPr lang="en-US" dirty="0" smtClean="0">
                <a:effectLst/>
                <a:latin typeface="+mj-lt"/>
              </a:rPr>
              <a:t>program for </a:t>
            </a:r>
            <a:r>
              <a:rPr lang="en-US" dirty="0" err="1" smtClean="0">
                <a:effectLst/>
                <a:latin typeface="+mj-lt"/>
              </a:rPr>
              <a:t>SuperFRS@FAIR</a:t>
            </a:r>
            <a:r>
              <a:rPr lang="en-US" dirty="0" smtClean="0">
                <a:effectLst/>
                <a:latin typeface="+mj-lt"/>
              </a:rPr>
              <a:t> with large contribution from </a:t>
            </a:r>
            <a:r>
              <a:rPr lang="en-US" dirty="0" smtClean="0">
                <a:effectLst/>
                <a:latin typeface="+mj-lt"/>
              </a:rPr>
              <a:t>FLNR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dirty="0" smtClean="0">
                <a:latin typeface="+mj-lt"/>
              </a:rPr>
              <a:t>Possible new Russian megaproject DERICA</a:t>
            </a:r>
            <a:endParaRPr lang="en-US" dirty="0">
              <a:effectLst/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6632"/>
            <a:ext cx="3672408" cy="661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26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594" y="44624"/>
            <a:ext cx="4114800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000CC"/>
                </a:solidFill>
              </a:rPr>
              <a:t>Neutron stars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19" name="Picture 2" descr="C:\presentations\2012-FRRC-lectures\ton_ct12_z7_cs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3704017" cy="250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 flipV="1">
            <a:off x="709153" y="3429000"/>
            <a:ext cx="2134580" cy="212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7410" name="Picture 2" descr="C:\presentations\2012-BB\neutron_star_interior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638" y="3068960"/>
            <a:ext cx="3626304" cy="271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27584" y="2350621"/>
            <a:ext cx="3600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Known nuclei: practically symmetric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nuclear matter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20072" y="2350621"/>
            <a:ext cx="3788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Neutron star: very large nucleus  with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absolutely asymmetric nuclear matter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5004048" y="260648"/>
            <a:ext cx="3816424" cy="102245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All the heavy elements in the Universe are produced in explosive </a:t>
            </a:r>
            <a:r>
              <a:rPr lang="en-US" b="1" dirty="0" err="1" smtClean="0">
                <a:solidFill>
                  <a:srgbClr val="FF0000"/>
                </a:solidFill>
              </a:rPr>
              <a:t>nucleosynthesys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1187624" y="6021288"/>
            <a:ext cx="6801058" cy="64807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Moving towards the </a:t>
            </a:r>
            <a:r>
              <a:rPr lang="en-US" b="1" dirty="0" err="1" smtClean="0">
                <a:solidFill>
                  <a:srgbClr val="FF0000"/>
                </a:solidFill>
              </a:rPr>
              <a:t>driplines</a:t>
            </a:r>
            <a:r>
              <a:rPr lang="en-US" b="1" dirty="0" smtClean="0">
                <a:solidFill>
                  <a:srgbClr val="FF0000"/>
                </a:solidFill>
              </a:rPr>
              <a:t> we get experimental knowledge about more and more asymmetric nuclear matter</a:t>
            </a: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5004048" y="1542454"/>
            <a:ext cx="3816424" cy="66241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Supernovae explosions. How we get from neutron star to Supernova?</a:t>
            </a:r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619944" y="764704"/>
            <a:ext cx="3576286" cy="52068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PV = (m/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m)</a:t>
            </a:r>
            <a:r>
              <a:rPr lang="en-US" b="1" dirty="0" smtClean="0">
                <a:solidFill>
                  <a:srgbClr val="FF0000"/>
                </a:solidFill>
              </a:rPr>
              <a:t> RT  </a:t>
            </a:r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>
            <a:off x="619944" y="1542454"/>
            <a:ext cx="3576286" cy="66241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quation of state for ideal gas. What about nuclear matter?</a:t>
            </a:r>
          </a:p>
        </p:txBody>
      </p:sp>
    </p:spTree>
    <p:extLst>
      <p:ext uri="{BB962C8B-B14F-4D97-AF65-F5344CB8AC3E}">
        <p14:creationId xmlns:p14="http://schemas.microsoft.com/office/powerpoint/2010/main" val="67603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96752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RIB studies at JINR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9142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9" y="1192341"/>
            <a:ext cx="7893824" cy="51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трелка вправо 17"/>
          <p:cNvSpPr/>
          <p:nvPr/>
        </p:nvSpPr>
        <p:spPr>
          <a:xfrm rot="10800000">
            <a:off x="4139952" y="1023899"/>
            <a:ext cx="2530454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79512" y="94779"/>
            <a:ext cx="9001000" cy="669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dirty="0" err="1" smtClean="0">
                <a:solidFill>
                  <a:srgbClr val="0000CC"/>
                </a:solidFill>
              </a:rPr>
              <a:t>Superheavies</a:t>
            </a:r>
            <a:r>
              <a:rPr lang="en-US" sz="2600" dirty="0" smtClean="0">
                <a:solidFill>
                  <a:srgbClr val="0000CC"/>
                </a:solidFill>
              </a:rPr>
              <a:t> and </a:t>
            </a:r>
            <a:r>
              <a:rPr lang="en-US" sz="2600" dirty="0" err="1" smtClean="0">
                <a:solidFill>
                  <a:srgbClr val="0000CC"/>
                </a:solidFill>
              </a:rPr>
              <a:t>superlights</a:t>
            </a:r>
            <a:r>
              <a:rPr lang="en-US" sz="2600" dirty="0" smtClean="0">
                <a:solidFill>
                  <a:srgbClr val="0000CC"/>
                </a:solidFill>
              </a:rPr>
              <a:t> at FLNR JINR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708818" y="4653136"/>
            <a:ext cx="3255670" cy="9361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Fragment-separator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ACCULINNA</a:t>
            </a:r>
            <a:r>
              <a:rPr lang="ru-RU" sz="1600" b="1" dirty="0">
                <a:solidFill>
                  <a:srgbClr val="FF0000"/>
                </a:solidFill>
              </a:rPr>
              <a:t>: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en-US" sz="1600" b="1" dirty="0">
              <a:solidFill>
                <a:srgbClr val="FF0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Studies of the lightest exotic radioactive ion beams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12" y="2305453"/>
            <a:ext cx="1555814" cy="12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1948900" y="2228723"/>
            <a:ext cx="1975028" cy="2136381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New elements in the recent years: 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baseline="30000" dirty="0" smtClean="0">
                <a:solidFill>
                  <a:srgbClr val="002060"/>
                </a:solidFill>
              </a:rPr>
              <a:t>114</a:t>
            </a:r>
            <a:r>
              <a:rPr lang="en-US" sz="1600" b="1" dirty="0" smtClean="0">
                <a:solidFill>
                  <a:srgbClr val="002060"/>
                </a:solidFill>
              </a:rPr>
              <a:t>Fl </a:t>
            </a:r>
            <a:r>
              <a:rPr lang="ru-RU" sz="1600" b="1" dirty="0" smtClean="0">
                <a:solidFill>
                  <a:srgbClr val="002060"/>
                </a:solidFill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</a:rPr>
              <a:t>Flerovium</a:t>
            </a:r>
            <a:r>
              <a:rPr lang="ru-RU" sz="1600" b="1" dirty="0" smtClean="0">
                <a:solidFill>
                  <a:srgbClr val="002060"/>
                </a:solidFill>
              </a:rPr>
              <a:t/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en-US" sz="1600" b="1" baseline="30000" dirty="0" smtClean="0">
                <a:solidFill>
                  <a:srgbClr val="002060"/>
                </a:solidFill>
              </a:rPr>
              <a:t>116</a:t>
            </a:r>
            <a:r>
              <a:rPr lang="en-US" sz="1600" b="1" dirty="0" smtClean="0">
                <a:solidFill>
                  <a:srgbClr val="002060"/>
                </a:solidFill>
              </a:rPr>
              <a:t>Lv 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Livermorium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b="1" baseline="30000" dirty="0" smtClean="0">
                <a:solidFill>
                  <a:srgbClr val="002060"/>
                </a:solidFill>
              </a:rPr>
              <a:t>113</a:t>
            </a:r>
            <a:r>
              <a:rPr lang="en-US" sz="1600" b="1" dirty="0" err="1">
                <a:solidFill>
                  <a:srgbClr val="002060"/>
                </a:solidFill>
              </a:rPr>
              <a:t>Nh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</a:rPr>
              <a:t>Nihonium</a:t>
            </a:r>
            <a:endParaRPr lang="en-US" sz="16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sz="1600" b="1" baseline="30000" dirty="0">
                <a:solidFill>
                  <a:srgbClr val="002060"/>
                </a:solidFill>
              </a:rPr>
              <a:t>115</a:t>
            </a:r>
            <a:r>
              <a:rPr lang="en-US" sz="1600" b="1" dirty="0">
                <a:solidFill>
                  <a:srgbClr val="002060"/>
                </a:solidFill>
              </a:rPr>
              <a:t>Mc 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Moscovium</a:t>
            </a:r>
            <a:r>
              <a:rPr lang="en-US" sz="1600" b="1" dirty="0" smtClean="0">
                <a:solidFill>
                  <a:srgbClr val="002060"/>
                </a:solidFill>
              </a:rPr>
              <a:t/>
            </a:r>
            <a:br>
              <a:rPr lang="en-US" sz="1600" b="1" dirty="0" smtClean="0">
                <a:solidFill>
                  <a:srgbClr val="002060"/>
                </a:solidFill>
              </a:rPr>
            </a:br>
            <a:r>
              <a:rPr lang="en-US" sz="1600" b="1" baseline="30000" dirty="0" smtClean="0">
                <a:solidFill>
                  <a:srgbClr val="002060"/>
                </a:solidFill>
              </a:rPr>
              <a:t>117</a:t>
            </a:r>
            <a:r>
              <a:rPr lang="en-US" sz="1600" b="1" dirty="0" smtClean="0">
                <a:solidFill>
                  <a:srgbClr val="002060"/>
                </a:solidFill>
              </a:rPr>
              <a:t>Ts </a:t>
            </a:r>
            <a:r>
              <a:rPr lang="ru-RU" sz="1600" b="1" dirty="0" smtClean="0">
                <a:solidFill>
                  <a:srgbClr val="002060"/>
                </a:solidFill>
              </a:rPr>
              <a:t>   </a:t>
            </a:r>
            <a:r>
              <a:rPr lang="en-US" sz="1600" b="1" dirty="0" err="1" smtClean="0">
                <a:solidFill>
                  <a:srgbClr val="002060"/>
                </a:solidFill>
              </a:rPr>
              <a:t>Tennessine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sz="1600" b="1" baseline="30000" dirty="0" smtClean="0">
                <a:solidFill>
                  <a:srgbClr val="002060"/>
                </a:solidFill>
              </a:rPr>
              <a:t>118</a:t>
            </a:r>
            <a:r>
              <a:rPr lang="en-US" sz="1600" b="1" dirty="0" smtClean="0">
                <a:solidFill>
                  <a:srgbClr val="002060"/>
                </a:solidFill>
              </a:rPr>
              <a:t>Og </a:t>
            </a:r>
            <a:r>
              <a:rPr lang="ru-RU" sz="1600" b="1" dirty="0" smtClean="0">
                <a:solidFill>
                  <a:srgbClr val="002060"/>
                </a:solidFill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</a:rPr>
              <a:t>Oganesson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67544" y="695527"/>
            <a:ext cx="3456384" cy="645241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Elements </a:t>
            </a:r>
            <a:r>
              <a:rPr lang="en-US" sz="1600" b="1" dirty="0" smtClean="0">
                <a:solidFill>
                  <a:srgbClr val="FF0000"/>
                </a:solidFill>
              </a:rPr>
              <a:t>102 </a:t>
            </a:r>
            <a:r>
              <a:rPr lang="en-US" sz="1600" b="1" dirty="0">
                <a:solidFill>
                  <a:srgbClr val="FF0000"/>
                </a:solidFill>
              </a:rPr>
              <a:t>- </a:t>
            </a:r>
            <a:r>
              <a:rPr lang="en-US" sz="1600" b="1" dirty="0" smtClean="0">
                <a:solidFill>
                  <a:srgbClr val="FF0000"/>
                </a:solidFill>
              </a:rPr>
              <a:t>108 </a:t>
            </a:r>
            <a:r>
              <a:rPr lang="en-US" sz="1600" b="1" dirty="0" smtClean="0">
                <a:solidFill>
                  <a:srgbClr val="FF0000"/>
                </a:solidFill>
              </a:rPr>
              <a:t>and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113 - 118 </a:t>
            </a:r>
            <a:r>
              <a:rPr lang="en-US" sz="1600" b="1" dirty="0" smtClean="0">
                <a:solidFill>
                  <a:srgbClr val="FF0000"/>
                </a:solidFill>
              </a:rPr>
              <a:t>synthesized at FLNR JINR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83568" y="5085184"/>
            <a:ext cx="1944216" cy="130539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812360" y="705546"/>
            <a:ext cx="1224136" cy="127848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2771800" y="6019809"/>
            <a:ext cx="2700300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467544" y="1484784"/>
            <a:ext cx="3456384" cy="60342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“Stability island of </a:t>
            </a:r>
            <a:r>
              <a:rPr lang="en-US" sz="1600" b="1" dirty="0" err="1" smtClean="0">
                <a:solidFill>
                  <a:srgbClr val="FF0000"/>
                </a:solidFill>
              </a:rPr>
              <a:t>superheavies</a:t>
            </a:r>
            <a:r>
              <a:rPr lang="en-US" sz="1600" b="1" dirty="0" smtClean="0">
                <a:solidFill>
                  <a:srgbClr val="FF0000"/>
                </a:solidFill>
              </a:rPr>
              <a:t>”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is achieved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2987824" y="5805264"/>
            <a:ext cx="2088232" cy="38330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33CC"/>
                </a:solidFill>
              </a:rPr>
              <a:t>U</a:t>
            </a:r>
            <a:r>
              <a:rPr lang="ru-RU" sz="1600" b="1" dirty="0" smtClean="0">
                <a:solidFill>
                  <a:srgbClr val="0033CC"/>
                </a:solidFill>
              </a:rPr>
              <a:t>-400</a:t>
            </a:r>
            <a:r>
              <a:rPr lang="en-US" sz="1600" b="1" dirty="0" smtClean="0">
                <a:solidFill>
                  <a:srgbClr val="0033CC"/>
                </a:solidFill>
              </a:rPr>
              <a:t>m </a:t>
            </a:r>
            <a:r>
              <a:rPr lang="en-US" sz="1600" b="1" dirty="0">
                <a:solidFill>
                  <a:srgbClr val="0033CC"/>
                </a:solidFill>
              </a:rPr>
              <a:t>cyclotron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5710667" y="5805264"/>
            <a:ext cx="3253821" cy="86409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The only RIB facility in Russia, former Soviet republics and Eastern Europe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4560096" y="810722"/>
            <a:ext cx="1872208" cy="39718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U</a:t>
            </a:r>
            <a:r>
              <a:rPr lang="ru-RU" sz="1600" b="1" dirty="0" smtClean="0">
                <a:solidFill>
                  <a:srgbClr val="0033CC"/>
                </a:solidFill>
              </a:rPr>
              <a:t>-400</a:t>
            </a:r>
            <a:r>
              <a:rPr lang="en-US" sz="1600" b="1" dirty="0" smtClean="0">
                <a:solidFill>
                  <a:srgbClr val="0033CC"/>
                </a:solidFill>
              </a:rPr>
              <a:t> cyclotron</a:t>
            </a:r>
            <a:endParaRPr lang="en-US" sz="16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52637</TotalTime>
  <Words>2829</Words>
  <Application>Microsoft Office PowerPoint</Application>
  <PresentationFormat>Экран (4:3)</PresentationFormat>
  <Paragraphs>519</Paragraphs>
  <Slides>60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60</vt:i4>
      </vt:variant>
    </vt:vector>
  </HeadingPairs>
  <TitlesOfParts>
    <vt:vector size="71" baseType="lpstr">
      <vt:lpstr>Arial</vt:lpstr>
      <vt:lpstr>Verdana</vt:lpstr>
      <vt:lpstr>Times New Roman</vt:lpstr>
      <vt:lpstr>Lucida Sans Unicode</vt:lpstr>
      <vt:lpstr>Calibri</vt:lpstr>
      <vt:lpstr>Symbol</vt:lpstr>
      <vt:lpstr>Wingdings</vt:lpstr>
      <vt:lpstr>Tahoma</vt:lpstr>
      <vt:lpstr>Тема Office</vt:lpstr>
      <vt:lpstr>Graph</vt:lpstr>
      <vt:lpstr>CorelDRAW</vt:lpstr>
      <vt:lpstr>Radioactive ion beam research at JINR and in the world</vt:lpstr>
      <vt:lpstr>Mendeleev periodic table of elements</vt:lpstr>
      <vt:lpstr>Презентация PowerPoint</vt:lpstr>
      <vt:lpstr>Презентация PowerPoint</vt:lpstr>
      <vt:lpstr>What is important about RI beyond the nuclear physics?</vt:lpstr>
      <vt:lpstr>Nucleosynthesys</vt:lpstr>
      <vt:lpstr>Neutron stars</vt:lpstr>
      <vt:lpstr>RIB studies at JINR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How to get radioactive ions: Production and identification</vt:lpstr>
      <vt:lpstr>Some relevant reaction mechanisms</vt:lpstr>
      <vt:lpstr>Презентация PowerPoint</vt:lpstr>
      <vt:lpstr>RIB production: ISOL (Isotope Separation On-Line) </vt:lpstr>
      <vt:lpstr>FRS: The Fragment Separator</vt:lpstr>
      <vt:lpstr>RIB production: In-Flight (Fragment Separators) </vt:lpstr>
      <vt:lpstr>GANIL -&gt; SPIRAL-2</vt:lpstr>
      <vt:lpstr>RIKEN -&gt; RIBF (Radioactive Isotope Beam Factory)</vt:lpstr>
      <vt:lpstr>NSCL -&gt; FRIB (Factory Radioactive Isotope Beam)</vt:lpstr>
      <vt:lpstr>GSI -&gt; FAIR </vt:lpstr>
      <vt:lpstr>Storage rings. China</vt:lpstr>
      <vt:lpstr>Big, bigger, the biggest</vt:lpstr>
      <vt:lpstr>How to exist in such conditions:  - To be smart - To join the club</vt:lpstr>
      <vt:lpstr>How to be smart</vt:lpstr>
      <vt:lpstr>Flerov Lab: Superlights – fragment separator  ACCULINNA </vt:lpstr>
      <vt:lpstr>Flerov Lab: Superlights – fragment separator  ACCULINNA </vt:lpstr>
      <vt:lpstr>ACCULINNA-2 instrumentation development</vt:lpstr>
      <vt:lpstr>Презентация PowerPoint</vt:lpstr>
      <vt:lpstr>Презентация PowerPoint</vt:lpstr>
      <vt:lpstr>Презентация PowerPoint</vt:lpstr>
      <vt:lpstr>Exotic things near the driplines</vt:lpstr>
      <vt:lpstr>Презентация PowerPoint</vt:lpstr>
      <vt:lpstr>Презентация PowerPoint</vt:lpstr>
      <vt:lpstr>Презентация PowerPoint</vt:lpstr>
      <vt:lpstr>Two-proton radioactivity: a qualitative view   </vt:lpstr>
      <vt:lpstr>Radioactivity “hall of fame”</vt:lpstr>
      <vt:lpstr>Examples of light exotics studies at FLNR</vt:lpstr>
      <vt:lpstr>Example 1: 5H studied in the 3H(t,p)5H reaction</vt:lpstr>
      <vt:lpstr>Example 2: 10He studied in the 8He(t,p)10He reaction</vt:lpstr>
      <vt:lpstr>Publicity for 10He work</vt:lpstr>
      <vt:lpstr>How to join club?  - Let’s go to GSI/FAIR</vt:lpstr>
      <vt:lpstr>Participation in EXPERT@SuperFRS@FAIR</vt:lpstr>
      <vt:lpstr>Basic idea</vt:lpstr>
      <vt:lpstr>EXPERT:  EXotic Particle Emission and Radioactivity by Tracking</vt:lpstr>
      <vt:lpstr>How to join club?  - Let’s build modern RIB factory of our own</vt:lpstr>
      <vt:lpstr>Презентация PowerPoint</vt:lpstr>
      <vt:lpstr>Презентация PowerPoint</vt:lpstr>
      <vt:lpstr>To limit universality     To go to underdeveloped fields</vt:lpstr>
      <vt:lpstr>Презентация PowerPoint</vt:lpstr>
      <vt:lpstr>Electron scattering</vt:lpstr>
      <vt:lpstr>Презентация PowerPoint</vt:lpstr>
      <vt:lpstr>Storage ring and e-RIB  collider topic in Russia</vt:lpstr>
      <vt:lpstr>Status of ring projects in the world</vt:lpstr>
      <vt:lpstr>Презентация PowerPoint</vt:lpstr>
      <vt:lpstr>Презентация PowerPoint</vt:lpstr>
      <vt:lpstr>Презентация PowerPoint</vt:lpstr>
      <vt:lpstr>Conclusions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Leonid Grigorenko</dc:creator>
  <cp:lastModifiedBy>Leo</cp:lastModifiedBy>
  <cp:revision>314</cp:revision>
  <dcterms:created xsi:type="dcterms:W3CDTF">2009-10-09T02:06:04Z</dcterms:created>
  <dcterms:modified xsi:type="dcterms:W3CDTF">2018-04-24T03:22:51Z</dcterms:modified>
</cp:coreProperties>
</file>