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4" r:id="rId4"/>
    <p:sldMasterId id="2147483685" r:id="rId5"/>
    <p:sldMasterId id="214748368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Lst>
  <p:sldSz cy="5143500" cx="9144000"/>
  <p:notesSz cx="6858000" cy="9144000"/>
  <p:embeddedFontLst>
    <p:embeddedFont>
      <p:font typeface="Spectral"/>
      <p:regular r:id="rId53"/>
      <p:bold r:id="rId54"/>
      <p:italic r:id="rId55"/>
      <p:boldItalic r:id="rId56"/>
    </p:embeddedFont>
    <p:embeddedFont>
      <p:font typeface="Spectral Medium"/>
      <p:regular r:id="rId57"/>
      <p:bold r:id="rId58"/>
      <p:italic r:id="rId59"/>
      <p:boldItalic r:id="rId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guide id="3" pos="248">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 pos="248"/>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60" Type="http://schemas.openxmlformats.org/officeDocument/2006/relationships/font" Target="fonts/SpectralMedium-boldItalic.fntdata"/><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font" Target="fonts/Spectral-regular.fntdata"/><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font" Target="fonts/Spectral-italic.fntdata"/><Relationship Id="rId10" Type="http://schemas.openxmlformats.org/officeDocument/2006/relationships/slide" Target="slides/slide3.xml"/><Relationship Id="rId54" Type="http://schemas.openxmlformats.org/officeDocument/2006/relationships/font" Target="fonts/Spectral-bold.fntdata"/><Relationship Id="rId13" Type="http://schemas.openxmlformats.org/officeDocument/2006/relationships/slide" Target="slides/slide6.xml"/><Relationship Id="rId57" Type="http://schemas.openxmlformats.org/officeDocument/2006/relationships/font" Target="fonts/SpectralMedium-regular.fntdata"/><Relationship Id="rId12" Type="http://schemas.openxmlformats.org/officeDocument/2006/relationships/slide" Target="slides/slide5.xml"/><Relationship Id="rId56" Type="http://schemas.openxmlformats.org/officeDocument/2006/relationships/font" Target="fonts/Spectral-boldItalic.fntdata"/><Relationship Id="rId15" Type="http://schemas.openxmlformats.org/officeDocument/2006/relationships/slide" Target="slides/slide8.xml"/><Relationship Id="rId59" Type="http://schemas.openxmlformats.org/officeDocument/2006/relationships/font" Target="fonts/SpectralMedium-italic.fntdata"/><Relationship Id="rId14" Type="http://schemas.openxmlformats.org/officeDocument/2006/relationships/slide" Target="slides/slide7.xml"/><Relationship Id="rId58" Type="http://schemas.openxmlformats.org/officeDocument/2006/relationships/font" Target="fonts/SpectralMedium-bold.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1ef51a4c814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1ef51a4c814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Hi name is Andy, I’m finishing up my PhD with Max Welling at the UvA</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Super excited to share this work infront of such a diverse community of scientists whose work has really inspired my own work, so I hope you find it as exciting as I do.</a:t>
            </a:r>
            <a:endParaRPr>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b69baac04f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2b69baac04f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Equivariance is the mathematical notion of symmetry of functions. At a high level, a representation is said to be equivariant if it transforms in a known, predictable manner in the output space (phi) for a transformation of the input space (rho).</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The most well known example of an equivariant function is the convolution operation -- which is equivariant to translation.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To demonstrate this, observe that if we first apply convolutional kernel, and then translate the output, this is equivalent to first translating the input, and then applying the convolution second. -- in otherwords, the function and the transformation commute.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1eff6656e85_0_22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1eff6656e85_0_2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example, our brain is able to handle changes in lighting or changes in season naturally, but we dont know how to build models which respect these transformations, thus making it hard for us to build systems which handle them in a predictable way.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 is there a way that the mechanisms which allowed us to learn this natural form of organization can also be extended to learn natural transformations, and to be approximately equivariant with respect to those transformations.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1eff6656e85_0_2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1eff6656e85_0_2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Specifically I’ll tell you about my work on topographic organization, spatiotemporal dynamics, and then finally how these might apply to self supervised learning.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To begin, I’ll just into my work on topographic organization.</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2b69baac04f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2b69baac04f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Next we’ll get a little more formal with our definition, only to allow us to define and motivate our own model later.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First, in a generative model, we have to assume that the data is generated from some process. In this case, data is generated from unknown latent values, through some true generator function. By introducing prior distribution p(z) on the latents, we can also encode our apriori beliefes into the model.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Like we said before, the unknown ground truth generative model could be a graphics rendering engine which takes in the object position, size, and light position, (all as </a:t>
            </a:r>
            <a:r>
              <a:rPr b="1" lang="en"/>
              <a:t>z</a:t>
            </a:r>
            <a:r>
              <a:rPr lang="en"/>
              <a:t>) and outputs the image </a:t>
            </a:r>
            <a:r>
              <a:rPr b="1" lang="en"/>
              <a:t>x</a:t>
            </a:r>
            <a:r>
              <a:rPr lang="en"/>
              <a:t>.  One benefit of this formulation is that it is stochastic, so we are specifying a distribution over observations rather than the exact observation, so it gives us some fudge room to be a little wrong and still be right, if that make sense.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Also like we said before, the goal of generative modeling from our point of view is to invert this process, and find the latent variables for a given </a:t>
            </a:r>
            <a:r>
              <a:rPr b="1" lang="en"/>
              <a:t>x</a:t>
            </a:r>
            <a:r>
              <a:rPr lang="en"/>
              <a:t>. But how do we do that?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If you remember your statistics, this is what is called the posterior distribution P of z given x, and can be computed using bayes rule.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Unfortunately this is intractable due to the integral over all possible latent variables z here. So we have to find an approximate route.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Luckily, some people much smarter than I have figured this out already, and one way to do that is with variational inference, the core idea being that it is instead possible, and tractible, to parameterize and compute an approximate posterior q which is as close to the true posterior as possible using a lower bound on the true likelihood.</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p_{\theta^*}(\mathbf{x}) = \int p_{\theta^*}(\mathbf{x}|\mathbf{z})p_{\theta^*}(\mathbf{z})</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p_{\theta^*}(\mathbf{z}|\mathbf{x}) = \frac{ p_{\theta^*}(\mathbf{x}|\mathbf{z})p_{\theta^*}(\mathbf{z})}{\int p_{\theta^*}(\mathbf{x}|\mathbf{z})p_{\theta^*}(\mathbf{z})d\mathbf{z}}}</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2b69baac04f_0_2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2b69baac04f_0_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My PhD is focused on integrating modern probabilistic generative models (such as Variational Autoencoders) with what many of us would consider ‘common sense’ – such as simple laws of physics and causation.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b69baac04f_0_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2b69baac04f_0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My PhD is focused on integrating modern probabilistic generative models (such as Variational Autoencoders) with what many of us would consider ‘common sense’ – such as simple laws of physics and causation.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b69baac04f_0_2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2b69baac04f_0_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My PhD is focused on integrating modern probabilistic generative models (such as Variational Autoencoders) with what many of us would consider ‘common sense’ – such as simple laws of physics and causation.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2b69baac04f_0_3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2b69baac04f_0_3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My PhD is focused on integrating modern probabilistic generative models (such as Variational Autoencoders) with what many of us would consider ‘common sense’ – such as simple laws of physics and causation.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2b69baac04f_0_3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2b69baac04f_0_3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\mathbb{E}_{\mathbf{z} \sim q_{\phi}(\mathbf{z} | \mathbf{x})} \Big[ \ln p_{\theta}(\mathbf{x} | \mathbf{z}) + D_{KL}[q_{\phi}(\mathbf{z} | \mathbf{x} ) || p_{\theta}(\mathbf{z})] \Big] \leq \ln p_{\theta}(\mathbf{x})</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2b69baac04f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2b69baac04f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1eff6656e85_1_5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1eff6656e85_1_5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highlight>
                  <a:srgbClr val="FFFFFF"/>
                </a:highlight>
              </a:rPr>
              <a:t>Equivariance is the mathematical notion of symmetry of functions. At a high level, a representation is said to be equivariant if it transforms in a known, predictable manner for a transformation of the input.</a:t>
            </a:r>
            <a:endParaRPr>
              <a:solidFill>
                <a:schemeClr val="dk1"/>
              </a:solidFill>
              <a:highlight>
                <a:srgbClr val="FFFFFF"/>
              </a:highlight>
            </a:endParaRPr>
          </a:p>
          <a:p>
            <a:pPr indent="0" lvl="0" marL="0" rtl="0" algn="l">
              <a:spcBef>
                <a:spcPts val="0"/>
              </a:spcBef>
              <a:spcAft>
                <a:spcPts val="0"/>
              </a:spcAft>
              <a:buNone/>
            </a:pPr>
            <a:r>
              <a:t/>
            </a:r>
            <a:endParaRPr>
              <a:solidFill>
                <a:schemeClr val="dk1"/>
              </a:solidFill>
              <a:highlight>
                <a:srgbClr val="FFFFFF"/>
              </a:highlight>
            </a:endParaRPr>
          </a:p>
          <a:p>
            <a:pPr indent="0" lvl="0" marL="0" rtl="0" algn="l">
              <a:spcBef>
                <a:spcPts val="0"/>
              </a:spcBef>
              <a:spcAft>
                <a:spcPts val="0"/>
              </a:spcAft>
              <a:buNone/>
            </a:pPr>
            <a:r>
              <a:t/>
            </a:r>
            <a:endParaRPr>
              <a:solidFill>
                <a:srgbClr val="2F4550"/>
              </a:solidFill>
            </a:endParaRPr>
          </a:p>
          <a:p>
            <a:pPr indent="0" lvl="0" marL="0" rtl="0" algn="l">
              <a:spcBef>
                <a:spcPts val="0"/>
              </a:spcBef>
              <a:spcAft>
                <a:spcPts val="0"/>
              </a:spcAft>
              <a:buNone/>
            </a:pPr>
            <a:r>
              <a:t/>
            </a:r>
            <a:endParaRPr>
              <a:solidFill>
                <a:srgbClr val="2F4550"/>
              </a:solidFill>
            </a:endParaRPr>
          </a:p>
          <a:p>
            <a:pPr indent="0" lvl="0" marL="0" rtl="0" algn="l">
              <a:spcBef>
                <a:spcPts val="0"/>
              </a:spcBef>
              <a:spcAft>
                <a:spcPts val="0"/>
              </a:spcAft>
              <a:buNone/>
            </a:pPr>
            <a:r>
              <a:t/>
            </a:r>
            <a:endParaRPr>
              <a:solidFill>
                <a:srgbClr val="2F4550"/>
              </a:solidFill>
            </a:endParaRPr>
          </a:p>
          <a:p>
            <a:pPr indent="0" lvl="0" marL="0" rtl="0" algn="l">
              <a:spcBef>
                <a:spcPts val="0"/>
              </a:spcBef>
              <a:spcAft>
                <a:spcPts val="0"/>
              </a:spcAft>
              <a:buNone/>
            </a:pPr>
            <a:r>
              <a:t/>
            </a:r>
            <a:endParaRPr>
              <a:solidFill>
                <a:srgbClr val="2F4550"/>
              </a:solidFill>
            </a:endParaRPr>
          </a:p>
          <a:p>
            <a:pPr indent="0" lvl="0" marL="0" rtl="0" algn="l">
              <a:spcBef>
                <a:spcPts val="0"/>
              </a:spcBef>
              <a:spcAft>
                <a:spcPts val="0"/>
              </a:spcAft>
              <a:buNone/>
            </a:pPr>
            <a:r>
              <a:t/>
            </a:r>
            <a:endParaRPr>
              <a:solidFill>
                <a:srgbClr val="2F4550"/>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2b69baac04f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2b69baac04f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1eff6656e85_0_1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1eff6656e85_0_1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dk1"/>
                </a:solidFill>
                <a:highlight>
                  <a:srgbClr val="E4E8EE"/>
                </a:highlight>
              </a:rPr>
              <a:t>Finally, I think by developing these models I think we may get insights into new mechanisms for inducing organization which we may have never though of before. </a:t>
            </a:r>
            <a:endParaRPr sz="900">
              <a:solidFill>
                <a:schemeClr val="dk1"/>
              </a:solidFill>
              <a:highlight>
                <a:srgbClr val="E4E8EE"/>
              </a:highlight>
            </a:endParaRPr>
          </a:p>
          <a:p>
            <a:pPr indent="0" lvl="0" marL="0" rtl="0" algn="l">
              <a:spcBef>
                <a:spcPts val="0"/>
              </a:spcBef>
              <a:spcAft>
                <a:spcPts val="0"/>
              </a:spcAft>
              <a:buNone/>
            </a:pPr>
            <a:r>
              <a:t/>
            </a:r>
            <a:endParaRPr sz="900">
              <a:solidFill>
                <a:schemeClr val="dk1"/>
              </a:solidFill>
              <a:highlight>
                <a:srgbClr val="E4E8EE"/>
              </a:highlight>
            </a:endParaRPr>
          </a:p>
          <a:p>
            <a:pPr indent="0" lvl="0" marL="0" rtl="0" algn="l">
              <a:spcBef>
                <a:spcPts val="0"/>
              </a:spcBef>
              <a:spcAft>
                <a:spcPts val="0"/>
              </a:spcAft>
              <a:buNone/>
            </a:pPr>
            <a:r>
              <a:rPr lang="en" sz="900">
                <a:solidFill>
                  <a:schemeClr val="dk1"/>
                </a:solidFill>
                <a:highlight>
                  <a:srgbClr val="E4E8EE"/>
                </a:highlight>
              </a:rPr>
              <a:t>As an example, in developing the neural wave machine model, I was using a code base that already had mechanisms for measuring topographic organization implemented by default, and while this wasnt something I was specifically looking at for wave models, the results were just popping up as I ran experiments, and I started to notice that these waves models were indeed learnng topgoraphic organization without us specifiying it explicitly as before. </a:t>
            </a:r>
            <a:endParaRPr sz="900">
              <a:solidFill>
                <a:schemeClr val="dk1"/>
              </a:solidFill>
              <a:highlight>
                <a:srgbClr val="E4E8EE"/>
              </a:highlight>
            </a:endParaRPr>
          </a:p>
          <a:p>
            <a:pPr indent="0" lvl="0" marL="0" rtl="0" algn="l">
              <a:spcBef>
                <a:spcPts val="0"/>
              </a:spcBef>
              <a:spcAft>
                <a:spcPts val="0"/>
              </a:spcAft>
              <a:buNone/>
            </a:pPr>
            <a:r>
              <a:t/>
            </a:r>
            <a:endParaRPr sz="900">
              <a:solidFill>
                <a:schemeClr val="dk1"/>
              </a:solidFill>
              <a:highlight>
                <a:srgbClr val="E4E8EE"/>
              </a:highlight>
            </a:endParaRPr>
          </a:p>
          <a:p>
            <a:pPr indent="0" lvl="0" marL="0" rtl="0" algn="l">
              <a:spcBef>
                <a:spcPts val="0"/>
              </a:spcBef>
              <a:spcAft>
                <a:spcPts val="0"/>
              </a:spcAft>
              <a:buNone/>
            </a:pPr>
            <a:r>
              <a:rPr lang="en" sz="900">
                <a:solidFill>
                  <a:schemeClr val="dk1"/>
                </a:solidFill>
                <a:highlight>
                  <a:srgbClr val="E4E8EE"/>
                </a:highlight>
              </a:rPr>
              <a:t>So then I decided to measure orientation selectivity, and was really blown away when I saw this smoothly varying orientation selectivity of our neurons somewhat reminiscent of the orientation columns of the primary visual cortex. And again this is a very coarse analogy, but I think this is an example of how building these types of models may help us think about the brain in ways that we havent before, and hopefully improve our understanding of the brain as a whole.</a:t>
            </a:r>
            <a:endParaRPr sz="900">
              <a:solidFill>
                <a:schemeClr val="dk1"/>
              </a:solidFill>
              <a:highlight>
                <a:srgbClr val="E4E8EE"/>
              </a:highlight>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1eff6656e85_0_1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1eff6656e85_0_1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dk1"/>
                </a:solidFill>
                <a:highlight>
                  <a:srgbClr val="E4E8EE"/>
                </a:highlight>
              </a:rPr>
              <a:t>Finally, I think by developing these models I think we may get insights into new mechanisms for inducing organization which we may have never though of before. </a:t>
            </a:r>
            <a:endParaRPr sz="900">
              <a:solidFill>
                <a:schemeClr val="dk1"/>
              </a:solidFill>
              <a:highlight>
                <a:srgbClr val="E4E8EE"/>
              </a:highlight>
            </a:endParaRPr>
          </a:p>
          <a:p>
            <a:pPr indent="0" lvl="0" marL="0" rtl="0" algn="l">
              <a:spcBef>
                <a:spcPts val="0"/>
              </a:spcBef>
              <a:spcAft>
                <a:spcPts val="0"/>
              </a:spcAft>
              <a:buNone/>
            </a:pPr>
            <a:r>
              <a:t/>
            </a:r>
            <a:endParaRPr sz="900">
              <a:solidFill>
                <a:schemeClr val="dk1"/>
              </a:solidFill>
              <a:highlight>
                <a:srgbClr val="E4E8EE"/>
              </a:highlight>
            </a:endParaRPr>
          </a:p>
          <a:p>
            <a:pPr indent="0" lvl="0" marL="0" rtl="0" algn="l">
              <a:spcBef>
                <a:spcPts val="0"/>
              </a:spcBef>
              <a:spcAft>
                <a:spcPts val="0"/>
              </a:spcAft>
              <a:buNone/>
            </a:pPr>
            <a:r>
              <a:rPr lang="en" sz="900">
                <a:solidFill>
                  <a:schemeClr val="dk1"/>
                </a:solidFill>
                <a:highlight>
                  <a:srgbClr val="E4E8EE"/>
                </a:highlight>
              </a:rPr>
              <a:t>As an example, in developing the neural wave machine model, I was using a code base that already had mechanisms for measuring topographic organization implemented by default, and while this wasnt something I was specifically looking at for wave models, the results were just popping up as I ran experiments, and I started to notice that these waves models were indeed learnng topgoraphic organization without us specifiying it explicitly as before. </a:t>
            </a:r>
            <a:endParaRPr sz="900">
              <a:solidFill>
                <a:schemeClr val="dk1"/>
              </a:solidFill>
              <a:highlight>
                <a:srgbClr val="E4E8EE"/>
              </a:highlight>
            </a:endParaRPr>
          </a:p>
          <a:p>
            <a:pPr indent="0" lvl="0" marL="0" rtl="0" algn="l">
              <a:spcBef>
                <a:spcPts val="0"/>
              </a:spcBef>
              <a:spcAft>
                <a:spcPts val="0"/>
              </a:spcAft>
              <a:buNone/>
            </a:pPr>
            <a:r>
              <a:t/>
            </a:r>
            <a:endParaRPr sz="900">
              <a:solidFill>
                <a:schemeClr val="dk1"/>
              </a:solidFill>
              <a:highlight>
                <a:srgbClr val="E4E8EE"/>
              </a:highlight>
            </a:endParaRPr>
          </a:p>
          <a:p>
            <a:pPr indent="0" lvl="0" marL="0" rtl="0" algn="l">
              <a:spcBef>
                <a:spcPts val="0"/>
              </a:spcBef>
              <a:spcAft>
                <a:spcPts val="0"/>
              </a:spcAft>
              <a:buNone/>
            </a:pPr>
            <a:r>
              <a:rPr lang="en" sz="900">
                <a:solidFill>
                  <a:schemeClr val="dk1"/>
                </a:solidFill>
                <a:highlight>
                  <a:srgbClr val="E4E8EE"/>
                </a:highlight>
              </a:rPr>
              <a:t>So then I decided to measure orientation selectivity, and was really blown away when I saw this smoothly varying orientation selectivity of our neurons somewhat reminiscent of the orientation columns of the primary visual cortex. And again this is a very coarse analogy, but I think this is an example of how building these types of models may help us think about the brain in ways that we havent before, and hopefully improve our understanding of the brain as a whole.</a:t>
            </a:r>
            <a:endParaRPr sz="900">
              <a:solidFill>
                <a:schemeClr val="dk1"/>
              </a:solidFill>
              <a:highlight>
                <a:srgbClr val="E4E8EE"/>
              </a:highlight>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1eff6656e85_0_1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1eff6656e85_0_1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dk1"/>
                </a:solidFill>
                <a:highlight>
                  <a:srgbClr val="E4E8EE"/>
                </a:highlight>
              </a:rPr>
              <a:t>Finally, I think by developing these models I think we may get insights into new mechanisms for inducing organization which we may have never though of before. </a:t>
            </a:r>
            <a:endParaRPr sz="900">
              <a:solidFill>
                <a:schemeClr val="dk1"/>
              </a:solidFill>
              <a:highlight>
                <a:srgbClr val="E4E8EE"/>
              </a:highlight>
            </a:endParaRPr>
          </a:p>
          <a:p>
            <a:pPr indent="0" lvl="0" marL="0" rtl="0" algn="l">
              <a:spcBef>
                <a:spcPts val="0"/>
              </a:spcBef>
              <a:spcAft>
                <a:spcPts val="0"/>
              </a:spcAft>
              <a:buNone/>
            </a:pPr>
            <a:r>
              <a:t/>
            </a:r>
            <a:endParaRPr sz="900">
              <a:solidFill>
                <a:schemeClr val="dk1"/>
              </a:solidFill>
              <a:highlight>
                <a:srgbClr val="E4E8EE"/>
              </a:highlight>
            </a:endParaRPr>
          </a:p>
          <a:p>
            <a:pPr indent="0" lvl="0" marL="0" rtl="0" algn="l">
              <a:spcBef>
                <a:spcPts val="0"/>
              </a:spcBef>
              <a:spcAft>
                <a:spcPts val="0"/>
              </a:spcAft>
              <a:buNone/>
            </a:pPr>
            <a:r>
              <a:rPr lang="en" sz="900">
                <a:solidFill>
                  <a:schemeClr val="dk1"/>
                </a:solidFill>
                <a:highlight>
                  <a:srgbClr val="E4E8EE"/>
                </a:highlight>
              </a:rPr>
              <a:t>As an example, in developing the neural wave machine model, I was using a code base that already had mechanisms for measuring topographic organization implemented by default, and while this wasnt something I was specifically looking at for wave models, the results were just popping up as I ran experiments, and I started to notice that these waves models were indeed learnng topgoraphic organization without us specifiying it explicitly as before. </a:t>
            </a:r>
            <a:endParaRPr sz="900">
              <a:solidFill>
                <a:schemeClr val="dk1"/>
              </a:solidFill>
              <a:highlight>
                <a:srgbClr val="E4E8EE"/>
              </a:highlight>
            </a:endParaRPr>
          </a:p>
          <a:p>
            <a:pPr indent="0" lvl="0" marL="0" rtl="0" algn="l">
              <a:spcBef>
                <a:spcPts val="0"/>
              </a:spcBef>
              <a:spcAft>
                <a:spcPts val="0"/>
              </a:spcAft>
              <a:buNone/>
            </a:pPr>
            <a:r>
              <a:t/>
            </a:r>
            <a:endParaRPr sz="900">
              <a:solidFill>
                <a:schemeClr val="dk1"/>
              </a:solidFill>
              <a:highlight>
                <a:srgbClr val="E4E8EE"/>
              </a:highlight>
            </a:endParaRPr>
          </a:p>
          <a:p>
            <a:pPr indent="0" lvl="0" marL="0" rtl="0" algn="l">
              <a:spcBef>
                <a:spcPts val="0"/>
              </a:spcBef>
              <a:spcAft>
                <a:spcPts val="0"/>
              </a:spcAft>
              <a:buNone/>
            </a:pPr>
            <a:r>
              <a:rPr lang="en" sz="900">
                <a:solidFill>
                  <a:schemeClr val="dk1"/>
                </a:solidFill>
                <a:highlight>
                  <a:srgbClr val="E4E8EE"/>
                </a:highlight>
              </a:rPr>
              <a:t>So then I decided to measure orientation selectivity, and was really blown away when I saw this smoothly varying orientation selectivity of our neurons somewhat reminiscent of the orientation columns of the primary visual cortex. And again this is a very coarse analogy, but I think this is an example of how building these types of models may help us think about the brain in ways that we havent before, and hopefully improve our understanding of the brain as a whole.</a:t>
            </a:r>
            <a:endParaRPr sz="900">
              <a:solidFill>
                <a:schemeClr val="dk1"/>
              </a:solidFill>
              <a:highlight>
                <a:srgbClr val="E4E8EE"/>
              </a:highlight>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1eff6656e85_0_1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1eff6656e85_0_1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dk1"/>
                </a:solidFill>
                <a:highlight>
                  <a:srgbClr val="E4E8EE"/>
                </a:highlight>
              </a:rPr>
              <a:t>Finally, I think by developing these models I think we may get insights into new mechanisms for inducing organization which we may have never though of before. </a:t>
            </a:r>
            <a:endParaRPr sz="900">
              <a:solidFill>
                <a:schemeClr val="dk1"/>
              </a:solidFill>
              <a:highlight>
                <a:srgbClr val="E4E8EE"/>
              </a:highlight>
            </a:endParaRPr>
          </a:p>
          <a:p>
            <a:pPr indent="0" lvl="0" marL="0" rtl="0" algn="l">
              <a:spcBef>
                <a:spcPts val="0"/>
              </a:spcBef>
              <a:spcAft>
                <a:spcPts val="0"/>
              </a:spcAft>
              <a:buNone/>
            </a:pPr>
            <a:r>
              <a:t/>
            </a:r>
            <a:endParaRPr sz="900">
              <a:solidFill>
                <a:schemeClr val="dk1"/>
              </a:solidFill>
              <a:highlight>
                <a:srgbClr val="E4E8EE"/>
              </a:highlight>
            </a:endParaRPr>
          </a:p>
          <a:p>
            <a:pPr indent="0" lvl="0" marL="0" rtl="0" algn="l">
              <a:spcBef>
                <a:spcPts val="0"/>
              </a:spcBef>
              <a:spcAft>
                <a:spcPts val="0"/>
              </a:spcAft>
              <a:buNone/>
            </a:pPr>
            <a:r>
              <a:rPr lang="en" sz="900">
                <a:solidFill>
                  <a:schemeClr val="dk1"/>
                </a:solidFill>
                <a:highlight>
                  <a:srgbClr val="E4E8EE"/>
                </a:highlight>
              </a:rPr>
              <a:t>As an example, in developing the neural wave machine model, I was using a code base that already had mechanisms for measuring topographic organization implemented by default, and while this wasnt something I was specifically looking at for wave models, the results were just popping up as I ran experiments, and I started to notice that these waves models were indeed learnng topgoraphic organization without us specifiying it explicitly as before. </a:t>
            </a:r>
            <a:endParaRPr sz="900">
              <a:solidFill>
                <a:schemeClr val="dk1"/>
              </a:solidFill>
              <a:highlight>
                <a:srgbClr val="E4E8EE"/>
              </a:highlight>
            </a:endParaRPr>
          </a:p>
          <a:p>
            <a:pPr indent="0" lvl="0" marL="0" rtl="0" algn="l">
              <a:spcBef>
                <a:spcPts val="0"/>
              </a:spcBef>
              <a:spcAft>
                <a:spcPts val="0"/>
              </a:spcAft>
              <a:buNone/>
            </a:pPr>
            <a:r>
              <a:t/>
            </a:r>
            <a:endParaRPr sz="900">
              <a:solidFill>
                <a:schemeClr val="dk1"/>
              </a:solidFill>
              <a:highlight>
                <a:srgbClr val="E4E8EE"/>
              </a:highlight>
            </a:endParaRPr>
          </a:p>
          <a:p>
            <a:pPr indent="0" lvl="0" marL="0" rtl="0" algn="l">
              <a:spcBef>
                <a:spcPts val="0"/>
              </a:spcBef>
              <a:spcAft>
                <a:spcPts val="0"/>
              </a:spcAft>
              <a:buNone/>
            </a:pPr>
            <a:r>
              <a:rPr lang="en" sz="900">
                <a:solidFill>
                  <a:schemeClr val="dk1"/>
                </a:solidFill>
                <a:highlight>
                  <a:srgbClr val="E4E8EE"/>
                </a:highlight>
              </a:rPr>
              <a:t>So then I decided to measure orientation selectivity, and was really blown away when I saw this smoothly varying orientation selectivity of our neurons somewhat reminiscent of the orientation columns of the primary visual cortex. And again this is a very coarse analogy, but I think this is an example of how building these types of models may help us think about the brain in ways that we havent before, and hopefully improve our understanding of the brain as a whole.</a:t>
            </a:r>
            <a:endParaRPr sz="900">
              <a:solidFill>
                <a:schemeClr val="dk1"/>
              </a:solidFill>
              <a:highlight>
                <a:srgbClr val="E4E8EE"/>
              </a:highlight>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2b69baac04f_0_4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2b69baac04f_0_4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dk1"/>
                </a:solidFill>
                <a:highlight>
                  <a:srgbClr val="E4E8EE"/>
                </a:highlight>
              </a:rPr>
              <a:t>Finally, I think by developing these models I think we may get insights into new mechanisms for inducing organization which we may have never though of before. </a:t>
            </a:r>
            <a:endParaRPr sz="900">
              <a:solidFill>
                <a:schemeClr val="dk1"/>
              </a:solidFill>
              <a:highlight>
                <a:srgbClr val="E4E8EE"/>
              </a:highlight>
            </a:endParaRPr>
          </a:p>
          <a:p>
            <a:pPr indent="0" lvl="0" marL="0" rtl="0" algn="l">
              <a:spcBef>
                <a:spcPts val="0"/>
              </a:spcBef>
              <a:spcAft>
                <a:spcPts val="0"/>
              </a:spcAft>
              <a:buNone/>
            </a:pPr>
            <a:r>
              <a:t/>
            </a:r>
            <a:endParaRPr sz="900">
              <a:solidFill>
                <a:schemeClr val="dk1"/>
              </a:solidFill>
              <a:highlight>
                <a:srgbClr val="E4E8EE"/>
              </a:highlight>
            </a:endParaRPr>
          </a:p>
          <a:p>
            <a:pPr indent="0" lvl="0" marL="0" rtl="0" algn="l">
              <a:spcBef>
                <a:spcPts val="0"/>
              </a:spcBef>
              <a:spcAft>
                <a:spcPts val="0"/>
              </a:spcAft>
              <a:buNone/>
            </a:pPr>
            <a:r>
              <a:rPr lang="en" sz="900">
                <a:solidFill>
                  <a:schemeClr val="dk1"/>
                </a:solidFill>
                <a:highlight>
                  <a:srgbClr val="E4E8EE"/>
                </a:highlight>
              </a:rPr>
              <a:t>As an example, in developing the neural wave machine model, I was using a code base that already had mechanisms for measuring topographic organization implemented by default, and while this wasnt something I was specifically looking at for wave models, the results were just popping up as I ran experiments, and I started to notice that these waves models were indeed learnng topgoraphic organization without us specifiying it explicitly as before. </a:t>
            </a:r>
            <a:endParaRPr sz="900">
              <a:solidFill>
                <a:schemeClr val="dk1"/>
              </a:solidFill>
              <a:highlight>
                <a:srgbClr val="E4E8EE"/>
              </a:highlight>
            </a:endParaRPr>
          </a:p>
          <a:p>
            <a:pPr indent="0" lvl="0" marL="0" rtl="0" algn="l">
              <a:spcBef>
                <a:spcPts val="0"/>
              </a:spcBef>
              <a:spcAft>
                <a:spcPts val="0"/>
              </a:spcAft>
              <a:buNone/>
            </a:pPr>
            <a:r>
              <a:t/>
            </a:r>
            <a:endParaRPr sz="900">
              <a:solidFill>
                <a:schemeClr val="dk1"/>
              </a:solidFill>
              <a:highlight>
                <a:srgbClr val="E4E8EE"/>
              </a:highlight>
            </a:endParaRPr>
          </a:p>
          <a:p>
            <a:pPr indent="0" lvl="0" marL="0" rtl="0" algn="l">
              <a:spcBef>
                <a:spcPts val="0"/>
              </a:spcBef>
              <a:spcAft>
                <a:spcPts val="0"/>
              </a:spcAft>
              <a:buNone/>
            </a:pPr>
            <a:r>
              <a:rPr lang="en" sz="900">
                <a:solidFill>
                  <a:schemeClr val="dk1"/>
                </a:solidFill>
                <a:highlight>
                  <a:srgbClr val="E4E8EE"/>
                </a:highlight>
              </a:rPr>
              <a:t>So then I decided to measure orientation selectivity, and was really blown away when I saw this smoothly varying orientation selectivity of our neurons somewhat reminiscent of the orientation columns of the primary visual cortex. And again this is a very coarse analogy, but I think this is an example of how building these types of models may help us think about the brain in ways that we havent before, and hopefully improve our understanding of the brain as a whole.</a:t>
            </a:r>
            <a:endParaRPr sz="900">
              <a:solidFill>
                <a:schemeClr val="dk1"/>
              </a:solidFill>
              <a:highlight>
                <a:srgbClr val="E4E8EE"/>
              </a:highlight>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1eff6656e85_0_1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1eff6656e85_0_1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dk1"/>
                </a:solidFill>
                <a:highlight>
                  <a:srgbClr val="E4E8EE"/>
                </a:highlight>
              </a:rPr>
              <a:t>Finally, I think by developing these models I think we may get insights into new mechanisms for inducing organization which we may have never though of before. </a:t>
            </a:r>
            <a:endParaRPr sz="900">
              <a:solidFill>
                <a:schemeClr val="dk1"/>
              </a:solidFill>
              <a:highlight>
                <a:srgbClr val="E4E8EE"/>
              </a:highlight>
            </a:endParaRPr>
          </a:p>
          <a:p>
            <a:pPr indent="0" lvl="0" marL="0" rtl="0" algn="l">
              <a:spcBef>
                <a:spcPts val="0"/>
              </a:spcBef>
              <a:spcAft>
                <a:spcPts val="0"/>
              </a:spcAft>
              <a:buNone/>
            </a:pPr>
            <a:r>
              <a:t/>
            </a:r>
            <a:endParaRPr sz="900">
              <a:solidFill>
                <a:schemeClr val="dk1"/>
              </a:solidFill>
              <a:highlight>
                <a:srgbClr val="E4E8EE"/>
              </a:highlight>
            </a:endParaRPr>
          </a:p>
          <a:p>
            <a:pPr indent="0" lvl="0" marL="0" rtl="0" algn="l">
              <a:spcBef>
                <a:spcPts val="0"/>
              </a:spcBef>
              <a:spcAft>
                <a:spcPts val="0"/>
              </a:spcAft>
              <a:buNone/>
            </a:pPr>
            <a:r>
              <a:rPr lang="en" sz="900">
                <a:solidFill>
                  <a:schemeClr val="dk1"/>
                </a:solidFill>
                <a:highlight>
                  <a:srgbClr val="E4E8EE"/>
                </a:highlight>
              </a:rPr>
              <a:t>As an example, in developing the neural wave machine model, I was using a code base that already had mechanisms for measuring topographic organization implemented by default, and while this wasnt something I was specifically looking at for wave models, the results were just popping up as I ran experiments, and I started to notice that these waves models were indeed learnng topgoraphic organization without us specifiying it explicitly as before. </a:t>
            </a:r>
            <a:endParaRPr sz="900">
              <a:solidFill>
                <a:schemeClr val="dk1"/>
              </a:solidFill>
              <a:highlight>
                <a:srgbClr val="E4E8EE"/>
              </a:highlight>
            </a:endParaRPr>
          </a:p>
          <a:p>
            <a:pPr indent="0" lvl="0" marL="0" rtl="0" algn="l">
              <a:spcBef>
                <a:spcPts val="0"/>
              </a:spcBef>
              <a:spcAft>
                <a:spcPts val="0"/>
              </a:spcAft>
              <a:buNone/>
            </a:pPr>
            <a:r>
              <a:t/>
            </a:r>
            <a:endParaRPr sz="900">
              <a:solidFill>
                <a:schemeClr val="dk1"/>
              </a:solidFill>
              <a:highlight>
                <a:srgbClr val="E4E8EE"/>
              </a:highlight>
            </a:endParaRPr>
          </a:p>
          <a:p>
            <a:pPr indent="0" lvl="0" marL="0" rtl="0" algn="l">
              <a:spcBef>
                <a:spcPts val="0"/>
              </a:spcBef>
              <a:spcAft>
                <a:spcPts val="0"/>
              </a:spcAft>
              <a:buNone/>
            </a:pPr>
            <a:r>
              <a:rPr lang="en" sz="900">
                <a:solidFill>
                  <a:schemeClr val="dk1"/>
                </a:solidFill>
                <a:highlight>
                  <a:srgbClr val="E4E8EE"/>
                </a:highlight>
              </a:rPr>
              <a:t>So then I decided to measure orientation selectivity, and was really blown away when I saw this smoothly varying orientation selectivity of our neurons somewhat reminiscent of the orientation columns of the primary visual cortex. And again this is a very coarse analogy, but I think this is an example of how building these types of models may help us think about the brain in ways that we havent before, and hopefully improve our understanding of the brain as a whole.</a:t>
            </a:r>
            <a:endParaRPr sz="900">
              <a:solidFill>
                <a:schemeClr val="dk1"/>
              </a:solidFill>
              <a:highlight>
                <a:srgbClr val="E4E8EE"/>
              </a:highlight>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1eff6656e85_0_1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1eff6656e85_0_1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dk1"/>
                </a:solidFill>
                <a:highlight>
                  <a:srgbClr val="E4E8EE"/>
                </a:highlight>
              </a:rPr>
              <a:t>Finally, I think by developing these models I think we may get insights into new mechanisms for inducing organization which we may have never though of before. </a:t>
            </a:r>
            <a:endParaRPr sz="900">
              <a:solidFill>
                <a:schemeClr val="dk1"/>
              </a:solidFill>
              <a:highlight>
                <a:srgbClr val="E4E8EE"/>
              </a:highlight>
            </a:endParaRPr>
          </a:p>
          <a:p>
            <a:pPr indent="0" lvl="0" marL="0" rtl="0" algn="l">
              <a:spcBef>
                <a:spcPts val="0"/>
              </a:spcBef>
              <a:spcAft>
                <a:spcPts val="0"/>
              </a:spcAft>
              <a:buNone/>
            </a:pPr>
            <a:r>
              <a:t/>
            </a:r>
            <a:endParaRPr sz="900">
              <a:solidFill>
                <a:schemeClr val="dk1"/>
              </a:solidFill>
              <a:highlight>
                <a:srgbClr val="E4E8EE"/>
              </a:highlight>
            </a:endParaRPr>
          </a:p>
          <a:p>
            <a:pPr indent="0" lvl="0" marL="0" rtl="0" algn="l">
              <a:spcBef>
                <a:spcPts val="0"/>
              </a:spcBef>
              <a:spcAft>
                <a:spcPts val="0"/>
              </a:spcAft>
              <a:buNone/>
            </a:pPr>
            <a:r>
              <a:rPr lang="en" sz="900">
                <a:solidFill>
                  <a:schemeClr val="dk1"/>
                </a:solidFill>
                <a:highlight>
                  <a:srgbClr val="E4E8EE"/>
                </a:highlight>
              </a:rPr>
              <a:t>As an example, in developing the neural wave machine model, I was using a code base that already had mechanisms for measuring topographic organization implemented by default, and while this wasnt something I was specifically looking at for wave models, the results were just popping up as I ran experiments, and I started to notice that these waves models were indeed learnng topgoraphic organization without us specifiying it explicitly as before. </a:t>
            </a:r>
            <a:endParaRPr sz="900">
              <a:solidFill>
                <a:schemeClr val="dk1"/>
              </a:solidFill>
              <a:highlight>
                <a:srgbClr val="E4E8EE"/>
              </a:highlight>
            </a:endParaRPr>
          </a:p>
          <a:p>
            <a:pPr indent="0" lvl="0" marL="0" rtl="0" algn="l">
              <a:spcBef>
                <a:spcPts val="0"/>
              </a:spcBef>
              <a:spcAft>
                <a:spcPts val="0"/>
              </a:spcAft>
              <a:buNone/>
            </a:pPr>
            <a:r>
              <a:t/>
            </a:r>
            <a:endParaRPr sz="900">
              <a:solidFill>
                <a:schemeClr val="dk1"/>
              </a:solidFill>
              <a:highlight>
                <a:srgbClr val="E4E8EE"/>
              </a:highlight>
            </a:endParaRPr>
          </a:p>
          <a:p>
            <a:pPr indent="0" lvl="0" marL="0" rtl="0" algn="l">
              <a:spcBef>
                <a:spcPts val="0"/>
              </a:spcBef>
              <a:spcAft>
                <a:spcPts val="0"/>
              </a:spcAft>
              <a:buNone/>
            </a:pPr>
            <a:r>
              <a:rPr lang="en" sz="900">
                <a:solidFill>
                  <a:schemeClr val="dk1"/>
                </a:solidFill>
                <a:highlight>
                  <a:srgbClr val="E4E8EE"/>
                </a:highlight>
              </a:rPr>
              <a:t>So then I decided to measure orientation selectivity, and was really blown away when I saw this smoothly varying orientation selectivity of our neurons somewhat reminiscent of the orientation columns of the primary visual cortex. And again this is a very coarse analogy, but I think this is an example of how building these types of models may help us think about the brain in ways that we havent before, and hopefully improve our understanding of the brain as a whole.</a:t>
            </a:r>
            <a:endParaRPr sz="900">
              <a:solidFill>
                <a:schemeClr val="dk1"/>
              </a:solidFill>
              <a:highlight>
                <a:srgbClr val="E4E8EE"/>
              </a:highlight>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1eff6656e85_0_1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1eff6656e85_0_1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dk1"/>
                </a:solidFill>
                <a:highlight>
                  <a:srgbClr val="E4E8EE"/>
                </a:highlight>
              </a:rPr>
              <a:t>Finally, I think by developing these models I think we may get insights into new mechanisms for inducing organization which we may have never though of before. </a:t>
            </a:r>
            <a:endParaRPr sz="900">
              <a:solidFill>
                <a:schemeClr val="dk1"/>
              </a:solidFill>
              <a:highlight>
                <a:srgbClr val="E4E8EE"/>
              </a:highlight>
            </a:endParaRPr>
          </a:p>
          <a:p>
            <a:pPr indent="0" lvl="0" marL="0" rtl="0" algn="l">
              <a:spcBef>
                <a:spcPts val="0"/>
              </a:spcBef>
              <a:spcAft>
                <a:spcPts val="0"/>
              </a:spcAft>
              <a:buNone/>
            </a:pPr>
            <a:r>
              <a:t/>
            </a:r>
            <a:endParaRPr sz="900">
              <a:solidFill>
                <a:schemeClr val="dk1"/>
              </a:solidFill>
              <a:highlight>
                <a:srgbClr val="E4E8EE"/>
              </a:highlight>
            </a:endParaRPr>
          </a:p>
          <a:p>
            <a:pPr indent="0" lvl="0" marL="0" rtl="0" algn="l">
              <a:spcBef>
                <a:spcPts val="0"/>
              </a:spcBef>
              <a:spcAft>
                <a:spcPts val="0"/>
              </a:spcAft>
              <a:buNone/>
            </a:pPr>
            <a:r>
              <a:rPr lang="en" sz="900">
                <a:solidFill>
                  <a:schemeClr val="dk1"/>
                </a:solidFill>
                <a:highlight>
                  <a:srgbClr val="E4E8EE"/>
                </a:highlight>
              </a:rPr>
              <a:t>As an example, in developing the neural wave machine model, I was using a code base that already had mechanisms for measuring topographic organization implemented by default, and while this wasnt something I was specifically looking at for wave models, the results were just popping up as I ran experiments, and I started to notice that these waves models were indeed learnng topgoraphic organization without us specifiying it explicitly as before. </a:t>
            </a:r>
            <a:endParaRPr sz="900">
              <a:solidFill>
                <a:schemeClr val="dk1"/>
              </a:solidFill>
              <a:highlight>
                <a:srgbClr val="E4E8EE"/>
              </a:highlight>
            </a:endParaRPr>
          </a:p>
          <a:p>
            <a:pPr indent="0" lvl="0" marL="0" rtl="0" algn="l">
              <a:spcBef>
                <a:spcPts val="0"/>
              </a:spcBef>
              <a:spcAft>
                <a:spcPts val="0"/>
              </a:spcAft>
              <a:buNone/>
            </a:pPr>
            <a:r>
              <a:t/>
            </a:r>
            <a:endParaRPr sz="900">
              <a:solidFill>
                <a:schemeClr val="dk1"/>
              </a:solidFill>
              <a:highlight>
                <a:srgbClr val="E4E8EE"/>
              </a:highlight>
            </a:endParaRPr>
          </a:p>
          <a:p>
            <a:pPr indent="0" lvl="0" marL="0" rtl="0" algn="l">
              <a:spcBef>
                <a:spcPts val="0"/>
              </a:spcBef>
              <a:spcAft>
                <a:spcPts val="0"/>
              </a:spcAft>
              <a:buNone/>
            </a:pPr>
            <a:r>
              <a:rPr lang="en" sz="900">
                <a:solidFill>
                  <a:schemeClr val="dk1"/>
                </a:solidFill>
                <a:highlight>
                  <a:srgbClr val="E4E8EE"/>
                </a:highlight>
              </a:rPr>
              <a:t>So then I decided to measure orientation selectivity, and was really blown away when I saw this smoothly varying orientation selectivity of our neurons somewhat reminiscent of the orientation columns of the primary visual cortex. And again this is a very coarse analogy, but I think this is an example of how building these types of models may help us think about the brain in ways that we havent before, and hopefully improve our understanding of the brain as a whole.</a:t>
            </a:r>
            <a:endParaRPr sz="900">
              <a:solidFill>
                <a:schemeClr val="dk1"/>
              </a:solidFill>
              <a:highlight>
                <a:srgbClr val="E4E8EE"/>
              </a:highlight>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1eff6656e85_0_1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7" name="Google Shape;517;g1eff6656e85_0_1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dk1"/>
                </a:solidFill>
                <a:highlight>
                  <a:srgbClr val="E4E8EE"/>
                </a:highlight>
              </a:rPr>
              <a:t>Finally, I think by developing these models I think we may get insights into new mechanisms for inducing organization which we may have never though of before. </a:t>
            </a:r>
            <a:endParaRPr sz="900">
              <a:solidFill>
                <a:schemeClr val="dk1"/>
              </a:solidFill>
              <a:highlight>
                <a:srgbClr val="E4E8EE"/>
              </a:highlight>
            </a:endParaRPr>
          </a:p>
          <a:p>
            <a:pPr indent="0" lvl="0" marL="0" rtl="0" algn="l">
              <a:spcBef>
                <a:spcPts val="0"/>
              </a:spcBef>
              <a:spcAft>
                <a:spcPts val="0"/>
              </a:spcAft>
              <a:buNone/>
            </a:pPr>
            <a:r>
              <a:t/>
            </a:r>
            <a:endParaRPr sz="900">
              <a:solidFill>
                <a:schemeClr val="dk1"/>
              </a:solidFill>
              <a:highlight>
                <a:srgbClr val="E4E8EE"/>
              </a:highlight>
            </a:endParaRPr>
          </a:p>
          <a:p>
            <a:pPr indent="0" lvl="0" marL="0" rtl="0" algn="l">
              <a:spcBef>
                <a:spcPts val="0"/>
              </a:spcBef>
              <a:spcAft>
                <a:spcPts val="0"/>
              </a:spcAft>
              <a:buNone/>
            </a:pPr>
            <a:r>
              <a:rPr lang="en" sz="900">
                <a:solidFill>
                  <a:schemeClr val="dk1"/>
                </a:solidFill>
                <a:highlight>
                  <a:srgbClr val="E4E8EE"/>
                </a:highlight>
              </a:rPr>
              <a:t>As an example, in developing the neural wave machine model, I was using a code base that already had mechanisms for measuring topographic organization implemented by default, and while this wasnt something I was specifically looking at for wave models, the results were just popping up as I ran experiments, and I started to notice that these waves models were indeed learnng topgoraphic organization without us specifiying it explicitly as before. </a:t>
            </a:r>
            <a:endParaRPr sz="900">
              <a:solidFill>
                <a:schemeClr val="dk1"/>
              </a:solidFill>
              <a:highlight>
                <a:srgbClr val="E4E8EE"/>
              </a:highlight>
            </a:endParaRPr>
          </a:p>
          <a:p>
            <a:pPr indent="0" lvl="0" marL="0" rtl="0" algn="l">
              <a:spcBef>
                <a:spcPts val="0"/>
              </a:spcBef>
              <a:spcAft>
                <a:spcPts val="0"/>
              </a:spcAft>
              <a:buNone/>
            </a:pPr>
            <a:r>
              <a:t/>
            </a:r>
            <a:endParaRPr sz="900">
              <a:solidFill>
                <a:schemeClr val="dk1"/>
              </a:solidFill>
              <a:highlight>
                <a:srgbClr val="E4E8EE"/>
              </a:highlight>
            </a:endParaRPr>
          </a:p>
          <a:p>
            <a:pPr indent="0" lvl="0" marL="0" rtl="0" algn="l">
              <a:spcBef>
                <a:spcPts val="0"/>
              </a:spcBef>
              <a:spcAft>
                <a:spcPts val="0"/>
              </a:spcAft>
              <a:buNone/>
            </a:pPr>
            <a:r>
              <a:rPr lang="en" sz="900">
                <a:solidFill>
                  <a:schemeClr val="dk1"/>
                </a:solidFill>
                <a:highlight>
                  <a:srgbClr val="E4E8EE"/>
                </a:highlight>
              </a:rPr>
              <a:t>So then I decided to measure orientation selectivity, and was really blown away when I saw this smoothly varying orientation selectivity of our neurons somewhat reminiscent of the orientation columns of the primary visual cortex. And again this is a very coarse analogy, but I think this is an example of how building these types of models may help us think about the brain in ways that we havent before, and hopefully improve our understanding of the brain as a whole.</a:t>
            </a:r>
            <a:endParaRPr sz="900">
              <a:solidFill>
                <a:schemeClr val="dk1"/>
              </a:solidFill>
              <a:highlight>
                <a:srgbClr val="E4E8EE"/>
              </a:highligh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b69baac04f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2b69baac04f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highlight>
                  <a:srgbClr val="FFFFFF"/>
                </a:highlight>
              </a:rPr>
              <a:t>Equivariance is the mathematical notion of symmetry of functions. At a high level, a representation is said to be equivariant if it transforms in a known, predictable manner for a transformation of the input.</a:t>
            </a:r>
            <a:endParaRPr>
              <a:solidFill>
                <a:schemeClr val="dk1"/>
              </a:solidFill>
              <a:highlight>
                <a:srgbClr val="FFFFFF"/>
              </a:highlight>
            </a:endParaRPr>
          </a:p>
          <a:p>
            <a:pPr indent="0" lvl="0" marL="0" rtl="0" algn="l">
              <a:spcBef>
                <a:spcPts val="0"/>
              </a:spcBef>
              <a:spcAft>
                <a:spcPts val="0"/>
              </a:spcAft>
              <a:buNone/>
            </a:pPr>
            <a:r>
              <a:t/>
            </a:r>
            <a:endParaRPr>
              <a:solidFill>
                <a:schemeClr val="dk1"/>
              </a:solidFill>
              <a:highlight>
                <a:srgbClr val="FFFFFF"/>
              </a:highlight>
            </a:endParaRPr>
          </a:p>
          <a:p>
            <a:pPr indent="0" lvl="0" marL="0" rtl="0" algn="l">
              <a:spcBef>
                <a:spcPts val="0"/>
              </a:spcBef>
              <a:spcAft>
                <a:spcPts val="0"/>
              </a:spcAft>
              <a:buNone/>
            </a:pPr>
            <a:r>
              <a:t/>
            </a:r>
            <a:endParaRPr>
              <a:solidFill>
                <a:srgbClr val="2F4550"/>
              </a:solidFill>
            </a:endParaRPr>
          </a:p>
          <a:p>
            <a:pPr indent="0" lvl="0" marL="0" rtl="0" algn="l">
              <a:spcBef>
                <a:spcPts val="0"/>
              </a:spcBef>
              <a:spcAft>
                <a:spcPts val="0"/>
              </a:spcAft>
              <a:buNone/>
            </a:pPr>
            <a:r>
              <a:t/>
            </a:r>
            <a:endParaRPr>
              <a:solidFill>
                <a:srgbClr val="2F4550"/>
              </a:solidFill>
            </a:endParaRPr>
          </a:p>
          <a:p>
            <a:pPr indent="0" lvl="0" marL="0" rtl="0" algn="l">
              <a:spcBef>
                <a:spcPts val="0"/>
              </a:spcBef>
              <a:spcAft>
                <a:spcPts val="0"/>
              </a:spcAft>
              <a:buNone/>
            </a:pPr>
            <a:r>
              <a:t/>
            </a:r>
            <a:endParaRPr>
              <a:solidFill>
                <a:srgbClr val="2F4550"/>
              </a:solidFill>
            </a:endParaRPr>
          </a:p>
          <a:p>
            <a:pPr indent="0" lvl="0" marL="0" rtl="0" algn="l">
              <a:spcBef>
                <a:spcPts val="0"/>
              </a:spcBef>
              <a:spcAft>
                <a:spcPts val="0"/>
              </a:spcAft>
              <a:buNone/>
            </a:pPr>
            <a:r>
              <a:t/>
            </a:r>
            <a:endParaRPr>
              <a:solidFill>
                <a:srgbClr val="2F4550"/>
              </a:solidFill>
            </a:endParaRPr>
          </a:p>
          <a:p>
            <a:pPr indent="0" lvl="0" marL="0" rtl="0" algn="l">
              <a:spcBef>
                <a:spcPts val="0"/>
              </a:spcBef>
              <a:spcAft>
                <a:spcPts val="0"/>
              </a:spcAft>
              <a:buNone/>
            </a:pPr>
            <a:r>
              <a:t/>
            </a:r>
            <a:endParaRPr>
              <a:solidFill>
                <a:srgbClr val="2F4550"/>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1eff6656e85_0_1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1eff6656e85_0_1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dk1"/>
                </a:solidFill>
                <a:highlight>
                  <a:srgbClr val="E4E8EE"/>
                </a:highlight>
              </a:rPr>
              <a:t>Finally, I think by developing these models I think we may get insights into new mechanisms for inducing organization which we may have never though of before. </a:t>
            </a:r>
            <a:endParaRPr sz="900">
              <a:solidFill>
                <a:schemeClr val="dk1"/>
              </a:solidFill>
              <a:highlight>
                <a:srgbClr val="E4E8EE"/>
              </a:highlight>
            </a:endParaRPr>
          </a:p>
          <a:p>
            <a:pPr indent="0" lvl="0" marL="0" rtl="0" algn="l">
              <a:spcBef>
                <a:spcPts val="0"/>
              </a:spcBef>
              <a:spcAft>
                <a:spcPts val="0"/>
              </a:spcAft>
              <a:buNone/>
            </a:pPr>
            <a:r>
              <a:t/>
            </a:r>
            <a:endParaRPr sz="900">
              <a:solidFill>
                <a:schemeClr val="dk1"/>
              </a:solidFill>
              <a:highlight>
                <a:srgbClr val="E4E8EE"/>
              </a:highlight>
            </a:endParaRPr>
          </a:p>
          <a:p>
            <a:pPr indent="0" lvl="0" marL="0" rtl="0" algn="l">
              <a:spcBef>
                <a:spcPts val="0"/>
              </a:spcBef>
              <a:spcAft>
                <a:spcPts val="0"/>
              </a:spcAft>
              <a:buNone/>
            </a:pPr>
            <a:r>
              <a:rPr lang="en" sz="900">
                <a:solidFill>
                  <a:schemeClr val="dk1"/>
                </a:solidFill>
                <a:highlight>
                  <a:srgbClr val="E4E8EE"/>
                </a:highlight>
              </a:rPr>
              <a:t>As an example, in developing the neural wave machine model, I was using a code base that already had mechanisms for measuring topographic organization implemented by default, and while this wasnt something I was specifically looking at for wave models, the results were just popping up as I ran experiments, and I started to notice that these waves models were indeed learnng topgoraphic organization without us specifiying it explicitly as before. </a:t>
            </a:r>
            <a:endParaRPr sz="900">
              <a:solidFill>
                <a:schemeClr val="dk1"/>
              </a:solidFill>
              <a:highlight>
                <a:srgbClr val="E4E8EE"/>
              </a:highlight>
            </a:endParaRPr>
          </a:p>
          <a:p>
            <a:pPr indent="0" lvl="0" marL="0" rtl="0" algn="l">
              <a:spcBef>
                <a:spcPts val="0"/>
              </a:spcBef>
              <a:spcAft>
                <a:spcPts val="0"/>
              </a:spcAft>
              <a:buNone/>
            </a:pPr>
            <a:r>
              <a:t/>
            </a:r>
            <a:endParaRPr sz="900">
              <a:solidFill>
                <a:schemeClr val="dk1"/>
              </a:solidFill>
              <a:highlight>
                <a:srgbClr val="E4E8EE"/>
              </a:highlight>
            </a:endParaRPr>
          </a:p>
          <a:p>
            <a:pPr indent="0" lvl="0" marL="0" rtl="0" algn="l">
              <a:spcBef>
                <a:spcPts val="0"/>
              </a:spcBef>
              <a:spcAft>
                <a:spcPts val="0"/>
              </a:spcAft>
              <a:buNone/>
            </a:pPr>
            <a:r>
              <a:rPr lang="en" sz="900">
                <a:solidFill>
                  <a:schemeClr val="dk1"/>
                </a:solidFill>
                <a:highlight>
                  <a:srgbClr val="E4E8EE"/>
                </a:highlight>
              </a:rPr>
              <a:t>So then I decided to measure orientation selectivity, and was really blown away when I saw this smoothly varying orientation selectivity of our neurons somewhat reminiscent of the orientation columns of the primary visual cortex. And again this is a very coarse analogy, but I think this is an example of how building these types of models may help us think about the brain in ways that we havent before, and hopefully improve our understanding of the brain as a whole.</a:t>
            </a:r>
            <a:endParaRPr sz="900">
              <a:solidFill>
                <a:schemeClr val="dk1"/>
              </a:solidFill>
              <a:highlight>
                <a:srgbClr val="E4E8EE"/>
              </a:highlight>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1eff6656e85_0_1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1eff6656e85_0_1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dk1"/>
                </a:solidFill>
                <a:highlight>
                  <a:srgbClr val="E4E8EE"/>
                </a:highlight>
              </a:rPr>
              <a:t>Finally, I think by developing these models I think we may get insights into new mechanisms for inducing organization which we may have never though of before. </a:t>
            </a:r>
            <a:endParaRPr sz="900">
              <a:solidFill>
                <a:schemeClr val="dk1"/>
              </a:solidFill>
              <a:highlight>
                <a:srgbClr val="E4E8EE"/>
              </a:highlight>
            </a:endParaRPr>
          </a:p>
          <a:p>
            <a:pPr indent="0" lvl="0" marL="0" rtl="0" algn="l">
              <a:spcBef>
                <a:spcPts val="0"/>
              </a:spcBef>
              <a:spcAft>
                <a:spcPts val="0"/>
              </a:spcAft>
              <a:buNone/>
            </a:pPr>
            <a:r>
              <a:t/>
            </a:r>
            <a:endParaRPr sz="900">
              <a:solidFill>
                <a:schemeClr val="dk1"/>
              </a:solidFill>
              <a:highlight>
                <a:srgbClr val="E4E8EE"/>
              </a:highlight>
            </a:endParaRPr>
          </a:p>
          <a:p>
            <a:pPr indent="0" lvl="0" marL="0" rtl="0" algn="l">
              <a:spcBef>
                <a:spcPts val="0"/>
              </a:spcBef>
              <a:spcAft>
                <a:spcPts val="0"/>
              </a:spcAft>
              <a:buNone/>
            </a:pPr>
            <a:r>
              <a:rPr lang="en" sz="900">
                <a:solidFill>
                  <a:schemeClr val="dk1"/>
                </a:solidFill>
                <a:highlight>
                  <a:srgbClr val="E4E8EE"/>
                </a:highlight>
              </a:rPr>
              <a:t>As an example, in developing the neural wave machine model, I was using a code base that already had mechanisms for measuring topographic organization implemented by default, and while this wasnt something I was specifically looking at for wave models, the results were just popping up as I ran experiments, and I started to notice that these waves models were indeed learnng topgoraphic organization without us specifiying it explicitly as before. </a:t>
            </a:r>
            <a:endParaRPr sz="900">
              <a:solidFill>
                <a:schemeClr val="dk1"/>
              </a:solidFill>
              <a:highlight>
                <a:srgbClr val="E4E8EE"/>
              </a:highlight>
            </a:endParaRPr>
          </a:p>
          <a:p>
            <a:pPr indent="0" lvl="0" marL="0" rtl="0" algn="l">
              <a:spcBef>
                <a:spcPts val="0"/>
              </a:spcBef>
              <a:spcAft>
                <a:spcPts val="0"/>
              </a:spcAft>
              <a:buNone/>
            </a:pPr>
            <a:r>
              <a:t/>
            </a:r>
            <a:endParaRPr sz="900">
              <a:solidFill>
                <a:schemeClr val="dk1"/>
              </a:solidFill>
              <a:highlight>
                <a:srgbClr val="E4E8EE"/>
              </a:highlight>
            </a:endParaRPr>
          </a:p>
          <a:p>
            <a:pPr indent="0" lvl="0" marL="0" rtl="0" algn="l">
              <a:spcBef>
                <a:spcPts val="0"/>
              </a:spcBef>
              <a:spcAft>
                <a:spcPts val="0"/>
              </a:spcAft>
              <a:buNone/>
            </a:pPr>
            <a:r>
              <a:rPr lang="en" sz="900">
                <a:solidFill>
                  <a:schemeClr val="dk1"/>
                </a:solidFill>
                <a:highlight>
                  <a:srgbClr val="E4E8EE"/>
                </a:highlight>
              </a:rPr>
              <a:t>So then I decided to measure orientation selectivity, and was really blown away when I saw this smoothly varying orientation selectivity of our neurons somewhat reminiscent of the orientation columns of the primary visual cortex. And again this is a very coarse analogy, but I think this is an example of how building these types of models may help us think about the brain in ways that we havent before, and hopefully improve our understanding of the brain as a whole.</a:t>
            </a:r>
            <a:endParaRPr sz="900">
              <a:solidFill>
                <a:schemeClr val="dk1"/>
              </a:solidFill>
              <a:highlight>
                <a:srgbClr val="E4E8EE"/>
              </a:highlight>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1eff6656e85_1_6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1" name="Google Shape;541;g1eff6656e85_1_6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dk1"/>
                </a:solidFill>
                <a:highlight>
                  <a:srgbClr val="E4E8EE"/>
                </a:highlight>
              </a:rPr>
              <a:t>Finally, I think by developing these models I think we may get insights into new mechanisms for inducing organization which we may have never though of before. </a:t>
            </a:r>
            <a:endParaRPr sz="900">
              <a:solidFill>
                <a:schemeClr val="dk1"/>
              </a:solidFill>
              <a:highlight>
                <a:srgbClr val="E4E8EE"/>
              </a:highlight>
            </a:endParaRPr>
          </a:p>
          <a:p>
            <a:pPr indent="0" lvl="0" marL="0" rtl="0" algn="l">
              <a:spcBef>
                <a:spcPts val="0"/>
              </a:spcBef>
              <a:spcAft>
                <a:spcPts val="0"/>
              </a:spcAft>
              <a:buNone/>
            </a:pPr>
            <a:r>
              <a:t/>
            </a:r>
            <a:endParaRPr sz="900">
              <a:solidFill>
                <a:schemeClr val="dk1"/>
              </a:solidFill>
              <a:highlight>
                <a:srgbClr val="E4E8EE"/>
              </a:highlight>
            </a:endParaRPr>
          </a:p>
          <a:p>
            <a:pPr indent="0" lvl="0" marL="0" rtl="0" algn="l">
              <a:spcBef>
                <a:spcPts val="0"/>
              </a:spcBef>
              <a:spcAft>
                <a:spcPts val="0"/>
              </a:spcAft>
              <a:buNone/>
            </a:pPr>
            <a:r>
              <a:rPr lang="en" sz="900">
                <a:solidFill>
                  <a:schemeClr val="dk1"/>
                </a:solidFill>
                <a:highlight>
                  <a:srgbClr val="E4E8EE"/>
                </a:highlight>
              </a:rPr>
              <a:t>As an example, in developing the neural wave machine model, I was using a code base that already had mechanisms for measuring topographic organization implemented by default, and while this wasnt something I was specifically looking at for wave models, the results were just popping up as I ran experiments, and I started to notice that these waves models were indeed learnng topgoraphic organization without us specifiying it explicitly as before. </a:t>
            </a:r>
            <a:endParaRPr sz="900">
              <a:solidFill>
                <a:schemeClr val="dk1"/>
              </a:solidFill>
              <a:highlight>
                <a:srgbClr val="E4E8EE"/>
              </a:highlight>
            </a:endParaRPr>
          </a:p>
          <a:p>
            <a:pPr indent="0" lvl="0" marL="0" rtl="0" algn="l">
              <a:spcBef>
                <a:spcPts val="0"/>
              </a:spcBef>
              <a:spcAft>
                <a:spcPts val="0"/>
              </a:spcAft>
              <a:buNone/>
            </a:pPr>
            <a:r>
              <a:t/>
            </a:r>
            <a:endParaRPr sz="900">
              <a:solidFill>
                <a:schemeClr val="dk1"/>
              </a:solidFill>
              <a:highlight>
                <a:srgbClr val="E4E8EE"/>
              </a:highlight>
            </a:endParaRPr>
          </a:p>
          <a:p>
            <a:pPr indent="0" lvl="0" marL="0" rtl="0" algn="l">
              <a:spcBef>
                <a:spcPts val="0"/>
              </a:spcBef>
              <a:spcAft>
                <a:spcPts val="0"/>
              </a:spcAft>
              <a:buNone/>
            </a:pPr>
            <a:r>
              <a:rPr lang="en" sz="900">
                <a:solidFill>
                  <a:schemeClr val="dk1"/>
                </a:solidFill>
                <a:highlight>
                  <a:srgbClr val="E4E8EE"/>
                </a:highlight>
              </a:rPr>
              <a:t>So then I decided to measure orientation selectivity, and was really blown away when I saw this smoothly varying orientation selectivity of our neurons somewhat reminiscent of the orientation columns of the primary visual cortex. And again this is a very coarse analogy, but I think this is an example of how building these types of models may help us think about the brain in ways that we havent before, and hopefully improve our understanding of the brain as a whole.</a:t>
            </a:r>
            <a:endParaRPr sz="900">
              <a:solidFill>
                <a:schemeClr val="dk1"/>
              </a:solidFill>
              <a:highlight>
                <a:srgbClr val="E4E8EE"/>
              </a:highlight>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1eff6656e85_1_6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1eff6656e85_1_6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dk1"/>
                </a:solidFill>
                <a:highlight>
                  <a:srgbClr val="E4E8EE"/>
                </a:highlight>
              </a:rPr>
              <a:t>Finally, I think by developing these models I think we may get insights into new mechanisms for inducing organization which we may have never though of before. </a:t>
            </a:r>
            <a:endParaRPr sz="900">
              <a:solidFill>
                <a:schemeClr val="dk1"/>
              </a:solidFill>
              <a:highlight>
                <a:srgbClr val="E4E8EE"/>
              </a:highlight>
            </a:endParaRPr>
          </a:p>
          <a:p>
            <a:pPr indent="0" lvl="0" marL="0" rtl="0" algn="l">
              <a:spcBef>
                <a:spcPts val="0"/>
              </a:spcBef>
              <a:spcAft>
                <a:spcPts val="0"/>
              </a:spcAft>
              <a:buNone/>
            </a:pPr>
            <a:r>
              <a:t/>
            </a:r>
            <a:endParaRPr sz="900">
              <a:solidFill>
                <a:schemeClr val="dk1"/>
              </a:solidFill>
              <a:highlight>
                <a:srgbClr val="E4E8EE"/>
              </a:highlight>
            </a:endParaRPr>
          </a:p>
          <a:p>
            <a:pPr indent="0" lvl="0" marL="0" rtl="0" algn="l">
              <a:spcBef>
                <a:spcPts val="0"/>
              </a:spcBef>
              <a:spcAft>
                <a:spcPts val="0"/>
              </a:spcAft>
              <a:buNone/>
            </a:pPr>
            <a:r>
              <a:rPr lang="en" sz="900">
                <a:solidFill>
                  <a:schemeClr val="dk1"/>
                </a:solidFill>
                <a:highlight>
                  <a:srgbClr val="E4E8EE"/>
                </a:highlight>
              </a:rPr>
              <a:t>As an example, in developing the neural wave machine model, I was using a code base that already had mechanisms for measuring topographic organization implemented by default, and while this wasnt something I was specifically looking at for wave models, the results were just popping up as I ran experiments, and I started to notice that these waves models were indeed learnng topgoraphic organization without us specifiying it explicitly as before. </a:t>
            </a:r>
            <a:endParaRPr sz="900">
              <a:solidFill>
                <a:schemeClr val="dk1"/>
              </a:solidFill>
              <a:highlight>
                <a:srgbClr val="E4E8EE"/>
              </a:highlight>
            </a:endParaRPr>
          </a:p>
          <a:p>
            <a:pPr indent="0" lvl="0" marL="0" rtl="0" algn="l">
              <a:spcBef>
                <a:spcPts val="0"/>
              </a:spcBef>
              <a:spcAft>
                <a:spcPts val="0"/>
              </a:spcAft>
              <a:buNone/>
            </a:pPr>
            <a:r>
              <a:t/>
            </a:r>
            <a:endParaRPr sz="900">
              <a:solidFill>
                <a:schemeClr val="dk1"/>
              </a:solidFill>
              <a:highlight>
                <a:srgbClr val="E4E8EE"/>
              </a:highlight>
            </a:endParaRPr>
          </a:p>
          <a:p>
            <a:pPr indent="0" lvl="0" marL="0" rtl="0" algn="l">
              <a:spcBef>
                <a:spcPts val="0"/>
              </a:spcBef>
              <a:spcAft>
                <a:spcPts val="0"/>
              </a:spcAft>
              <a:buNone/>
            </a:pPr>
            <a:r>
              <a:rPr lang="en" sz="900">
                <a:solidFill>
                  <a:schemeClr val="dk1"/>
                </a:solidFill>
                <a:highlight>
                  <a:srgbClr val="E4E8EE"/>
                </a:highlight>
              </a:rPr>
              <a:t>So then I decided to measure orientation selectivity, and was really blown away when I saw this smoothly varying orientation selectivity of our neurons somewhat reminiscent of the orientation columns of the primary visual cortex. And again this is a very coarse analogy, but I think this is an example of how building these types of models may help us think about the brain in ways that we havent before, and hopefully improve our understanding of the brain as a whole.</a:t>
            </a:r>
            <a:endParaRPr sz="900">
              <a:solidFill>
                <a:schemeClr val="dk1"/>
              </a:solidFill>
              <a:highlight>
                <a:srgbClr val="E4E8EE"/>
              </a:highlight>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2b69baac04f_0_4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2b69baac04f_0_4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dk1"/>
                </a:solidFill>
                <a:highlight>
                  <a:srgbClr val="E4E8EE"/>
                </a:highlight>
              </a:rPr>
              <a:t>Finally, I think by developing these models I think we may get insights into new mechanisms for inducing organization which we may have never though of before. </a:t>
            </a:r>
            <a:endParaRPr sz="900">
              <a:solidFill>
                <a:schemeClr val="dk1"/>
              </a:solidFill>
              <a:highlight>
                <a:srgbClr val="E4E8EE"/>
              </a:highlight>
            </a:endParaRPr>
          </a:p>
          <a:p>
            <a:pPr indent="0" lvl="0" marL="0" rtl="0" algn="l">
              <a:spcBef>
                <a:spcPts val="0"/>
              </a:spcBef>
              <a:spcAft>
                <a:spcPts val="0"/>
              </a:spcAft>
              <a:buNone/>
            </a:pPr>
            <a:r>
              <a:t/>
            </a:r>
            <a:endParaRPr sz="900">
              <a:solidFill>
                <a:schemeClr val="dk1"/>
              </a:solidFill>
              <a:highlight>
                <a:srgbClr val="E4E8EE"/>
              </a:highlight>
            </a:endParaRPr>
          </a:p>
          <a:p>
            <a:pPr indent="0" lvl="0" marL="0" rtl="0" algn="l">
              <a:spcBef>
                <a:spcPts val="0"/>
              </a:spcBef>
              <a:spcAft>
                <a:spcPts val="0"/>
              </a:spcAft>
              <a:buNone/>
            </a:pPr>
            <a:r>
              <a:rPr lang="en" sz="900">
                <a:solidFill>
                  <a:schemeClr val="dk1"/>
                </a:solidFill>
                <a:highlight>
                  <a:srgbClr val="E4E8EE"/>
                </a:highlight>
              </a:rPr>
              <a:t>As an example, in developing the neural wave machine model, I was using a code base that already had mechanisms for measuring topographic organization implemented by default, and while this wasnt something I was specifically looking at for wave models, the results were just popping up as I ran experiments, and I started to notice that these waves models were indeed learnng topgoraphic organization without us specifiying it explicitly as before. </a:t>
            </a:r>
            <a:endParaRPr sz="900">
              <a:solidFill>
                <a:schemeClr val="dk1"/>
              </a:solidFill>
              <a:highlight>
                <a:srgbClr val="E4E8EE"/>
              </a:highlight>
            </a:endParaRPr>
          </a:p>
          <a:p>
            <a:pPr indent="0" lvl="0" marL="0" rtl="0" algn="l">
              <a:spcBef>
                <a:spcPts val="0"/>
              </a:spcBef>
              <a:spcAft>
                <a:spcPts val="0"/>
              </a:spcAft>
              <a:buNone/>
            </a:pPr>
            <a:r>
              <a:t/>
            </a:r>
            <a:endParaRPr sz="900">
              <a:solidFill>
                <a:schemeClr val="dk1"/>
              </a:solidFill>
              <a:highlight>
                <a:srgbClr val="E4E8EE"/>
              </a:highlight>
            </a:endParaRPr>
          </a:p>
          <a:p>
            <a:pPr indent="0" lvl="0" marL="0" rtl="0" algn="l">
              <a:spcBef>
                <a:spcPts val="0"/>
              </a:spcBef>
              <a:spcAft>
                <a:spcPts val="0"/>
              </a:spcAft>
              <a:buNone/>
            </a:pPr>
            <a:r>
              <a:rPr lang="en" sz="900">
                <a:solidFill>
                  <a:schemeClr val="dk1"/>
                </a:solidFill>
                <a:highlight>
                  <a:srgbClr val="E4E8EE"/>
                </a:highlight>
              </a:rPr>
              <a:t>So then I decided to measure orientation selectivity, and was really blown away when I saw this smoothly varying orientation selectivity of our neurons somewhat reminiscent of the orientation columns of the primary visual cortex. And again this is a very coarse analogy, but I think this is an example of how building these types of models may help us think about the brain in ways that we havent before, and hopefully improve our understanding of the brain as a whole.</a:t>
            </a:r>
            <a:endParaRPr sz="900">
              <a:solidFill>
                <a:schemeClr val="dk1"/>
              </a:solidFill>
              <a:highlight>
                <a:srgbClr val="E4E8EE"/>
              </a:highlight>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2b69baac04f_0_4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2b69baac04f_0_4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dk1"/>
                </a:solidFill>
                <a:highlight>
                  <a:srgbClr val="E4E8EE"/>
                </a:highlight>
              </a:rPr>
              <a:t>Finally, I think by developing these models I think we may get insights into new mechanisms for inducing organization which we may have never though of before. </a:t>
            </a:r>
            <a:endParaRPr sz="900">
              <a:solidFill>
                <a:schemeClr val="dk1"/>
              </a:solidFill>
              <a:highlight>
                <a:srgbClr val="E4E8EE"/>
              </a:highlight>
            </a:endParaRPr>
          </a:p>
          <a:p>
            <a:pPr indent="0" lvl="0" marL="0" rtl="0" algn="l">
              <a:spcBef>
                <a:spcPts val="0"/>
              </a:spcBef>
              <a:spcAft>
                <a:spcPts val="0"/>
              </a:spcAft>
              <a:buNone/>
            </a:pPr>
            <a:r>
              <a:t/>
            </a:r>
            <a:endParaRPr sz="900">
              <a:solidFill>
                <a:schemeClr val="dk1"/>
              </a:solidFill>
              <a:highlight>
                <a:srgbClr val="E4E8EE"/>
              </a:highlight>
            </a:endParaRPr>
          </a:p>
          <a:p>
            <a:pPr indent="0" lvl="0" marL="0" rtl="0" algn="l">
              <a:spcBef>
                <a:spcPts val="0"/>
              </a:spcBef>
              <a:spcAft>
                <a:spcPts val="0"/>
              </a:spcAft>
              <a:buNone/>
            </a:pPr>
            <a:r>
              <a:rPr lang="en" sz="900">
                <a:solidFill>
                  <a:schemeClr val="dk1"/>
                </a:solidFill>
                <a:highlight>
                  <a:srgbClr val="E4E8EE"/>
                </a:highlight>
              </a:rPr>
              <a:t>As an example, in developing the neural wave machine model, I was using a code base that already had mechanisms for measuring topographic organization implemented by default, and while this wasnt something I was specifically looking at for wave models, the results were just popping up as I ran experiments, and I started to notice that these waves models were indeed learnng topgoraphic organization without us specifiying it explicitly as before. </a:t>
            </a:r>
            <a:endParaRPr sz="900">
              <a:solidFill>
                <a:schemeClr val="dk1"/>
              </a:solidFill>
              <a:highlight>
                <a:srgbClr val="E4E8EE"/>
              </a:highlight>
            </a:endParaRPr>
          </a:p>
          <a:p>
            <a:pPr indent="0" lvl="0" marL="0" rtl="0" algn="l">
              <a:spcBef>
                <a:spcPts val="0"/>
              </a:spcBef>
              <a:spcAft>
                <a:spcPts val="0"/>
              </a:spcAft>
              <a:buNone/>
            </a:pPr>
            <a:r>
              <a:t/>
            </a:r>
            <a:endParaRPr sz="900">
              <a:solidFill>
                <a:schemeClr val="dk1"/>
              </a:solidFill>
              <a:highlight>
                <a:srgbClr val="E4E8EE"/>
              </a:highlight>
            </a:endParaRPr>
          </a:p>
          <a:p>
            <a:pPr indent="0" lvl="0" marL="0" rtl="0" algn="l">
              <a:spcBef>
                <a:spcPts val="0"/>
              </a:spcBef>
              <a:spcAft>
                <a:spcPts val="0"/>
              </a:spcAft>
              <a:buNone/>
            </a:pPr>
            <a:r>
              <a:rPr lang="en" sz="900">
                <a:solidFill>
                  <a:schemeClr val="dk1"/>
                </a:solidFill>
                <a:highlight>
                  <a:srgbClr val="E4E8EE"/>
                </a:highlight>
              </a:rPr>
              <a:t>So then I decided to measure orientation selectivity, and was really blown away when I saw this smoothly varying orientation selectivity of our neurons somewhat reminiscent of the orientation columns of the primary visual cortex. And again this is a very coarse analogy, but I think this is an example of how building these types of models may help us think about the brain in ways that we havent before, and hopefully improve our understanding of the brain as a whole.</a:t>
            </a:r>
            <a:endParaRPr sz="900">
              <a:solidFill>
                <a:schemeClr val="dk1"/>
              </a:solidFill>
              <a:highlight>
                <a:srgbClr val="E4E8EE"/>
              </a:highlight>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2b69baac04f_0_4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6" name="Google Shape;576;g2b69baac04f_0_4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dk1"/>
                </a:solidFill>
                <a:highlight>
                  <a:srgbClr val="E4E8EE"/>
                </a:highlight>
              </a:rPr>
              <a:t>Finally, I think by developing these models I think we may get insights into new mechanisms for inducing organization which we may have never though of before. </a:t>
            </a:r>
            <a:endParaRPr sz="900">
              <a:solidFill>
                <a:schemeClr val="dk1"/>
              </a:solidFill>
              <a:highlight>
                <a:srgbClr val="E4E8EE"/>
              </a:highlight>
            </a:endParaRPr>
          </a:p>
          <a:p>
            <a:pPr indent="0" lvl="0" marL="0" rtl="0" algn="l">
              <a:spcBef>
                <a:spcPts val="0"/>
              </a:spcBef>
              <a:spcAft>
                <a:spcPts val="0"/>
              </a:spcAft>
              <a:buNone/>
            </a:pPr>
            <a:r>
              <a:t/>
            </a:r>
            <a:endParaRPr sz="900">
              <a:solidFill>
                <a:schemeClr val="dk1"/>
              </a:solidFill>
              <a:highlight>
                <a:srgbClr val="E4E8EE"/>
              </a:highlight>
            </a:endParaRPr>
          </a:p>
          <a:p>
            <a:pPr indent="0" lvl="0" marL="0" rtl="0" algn="l">
              <a:spcBef>
                <a:spcPts val="0"/>
              </a:spcBef>
              <a:spcAft>
                <a:spcPts val="0"/>
              </a:spcAft>
              <a:buNone/>
            </a:pPr>
            <a:r>
              <a:rPr lang="en" sz="900">
                <a:solidFill>
                  <a:schemeClr val="dk1"/>
                </a:solidFill>
                <a:highlight>
                  <a:srgbClr val="E4E8EE"/>
                </a:highlight>
              </a:rPr>
              <a:t>As an example, in developing the neural wave machine model, I was using a code base that already had mechanisms for measuring topographic organization implemented by default, and while this wasnt something I was specifically looking at for wave models, the results were just popping up as I ran experiments, and I started to notice that these waves models were indeed learnng topgoraphic organization without us specifiying it explicitly as before. </a:t>
            </a:r>
            <a:endParaRPr sz="900">
              <a:solidFill>
                <a:schemeClr val="dk1"/>
              </a:solidFill>
              <a:highlight>
                <a:srgbClr val="E4E8EE"/>
              </a:highlight>
            </a:endParaRPr>
          </a:p>
          <a:p>
            <a:pPr indent="0" lvl="0" marL="0" rtl="0" algn="l">
              <a:spcBef>
                <a:spcPts val="0"/>
              </a:spcBef>
              <a:spcAft>
                <a:spcPts val="0"/>
              </a:spcAft>
              <a:buNone/>
            </a:pPr>
            <a:r>
              <a:t/>
            </a:r>
            <a:endParaRPr sz="900">
              <a:solidFill>
                <a:schemeClr val="dk1"/>
              </a:solidFill>
              <a:highlight>
                <a:srgbClr val="E4E8EE"/>
              </a:highlight>
            </a:endParaRPr>
          </a:p>
          <a:p>
            <a:pPr indent="0" lvl="0" marL="0" rtl="0" algn="l">
              <a:spcBef>
                <a:spcPts val="0"/>
              </a:spcBef>
              <a:spcAft>
                <a:spcPts val="0"/>
              </a:spcAft>
              <a:buNone/>
            </a:pPr>
            <a:r>
              <a:rPr lang="en" sz="900">
                <a:solidFill>
                  <a:schemeClr val="dk1"/>
                </a:solidFill>
                <a:highlight>
                  <a:srgbClr val="E4E8EE"/>
                </a:highlight>
              </a:rPr>
              <a:t>So then I decided to measure orientation selectivity, and was really blown away when I saw this smoothly varying orientation selectivity of our neurons somewhat reminiscent of the orientation columns of the primary visual cortex. And again this is a very coarse analogy, but I think this is an example of how building these types of models may help us think about the brain in ways that we havent before, and hopefully improve our understanding of the brain as a whole.</a:t>
            </a:r>
            <a:endParaRPr sz="900">
              <a:solidFill>
                <a:schemeClr val="dk1"/>
              </a:solidFill>
              <a:highlight>
                <a:srgbClr val="E4E8EE"/>
              </a:highlight>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1eff6656e85_1_6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1eff6656e85_1_6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dk1"/>
                </a:solidFill>
                <a:highlight>
                  <a:srgbClr val="E4E8EE"/>
                </a:highlight>
              </a:rPr>
              <a:t>Finally, I think by developing these models I think we may get insights into new mechanisms for inducing organization which we may have never though of before. </a:t>
            </a:r>
            <a:endParaRPr sz="900">
              <a:solidFill>
                <a:schemeClr val="dk1"/>
              </a:solidFill>
              <a:highlight>
                <a:srgbClr val="E4E8EE"/>
              </a:highlight>
            </a:endParaRPr>
          </a:p>
          <a:p>
            <a:pPr indent="0" lvl="0" marL="0" rtl="0" algn="l">
              <a:spcBef>
                <a:spcPts val="0"/>
              </a:spcBef>
              <a:spcAft>
                <a:spcPts val="0"/>
              </a:spcAft>
              <a:buNone/>
            </a:pPr>
            <a:r>
              <a:t/>
            </a:r>
            <a:endParaRPr sz="900">
              <a:solidFill>
                <a:schemeClr val="dk1"/>
              </a:solidFill>
              <a:highlight>
                <a:srgbClr val="E4E8EE"/>
              </a:highlight>
            </a:endParaRPr>
          </a:p>
          <a:p>
            <a:pPr indent="0" lvl="0" marL="0" rtl="0" algn="l">
              <a:spcBef>
                <a:spcPts val="0"/>
              </a:spcBef>
              <a:spcAft>
                <a:spcPts val="0"/>
              </a:spcAft>
              <a:buNone/>
            </a:pPr>
            <a:r>
              <a:rPr lang="en" sz="900">
                <a:solidFill>
                  <a:schemeClr val="dk1"/>
                </a:solidFill>
                <a:highlight>
                  <a:srgbClr val="E4E8EE"/>
                </a:highlight>
              </a:rPr>
              <a:t>As an example, in developing the neural wave machine model, I was using a code base that already had mechanisms for measuring topographic organization implemented by default, and while this wasnt something I was specifically looking at for wave models, the results were just popping up as I ran experiments, and I started to notice that these waves models were indeed learnng topgoraphic organization without us specifiying it explicitly as before. </a:t>
            </a:r>
            <a:endParaRPr sz="900">
              <a:solidFill>
                <a:schemeClr val="dk1"/>
              </a:solidFill>
              <a:highlight>
                <a:srgbClr val="E4E8EE"/>
              </a:highlight>
            </a:endParaRPr>
          </a:p>
          <a:p>
            <a:pPr indent="0" lvl="0" marL="0" rtl="0" algn="l">
              <a:spcBef>
                <a:spcPts val="0"/>
              </a:spcBef>
              <a:spcAft>
                <a:spcPts val="0"/>
              </a:spcAft>
              <a:buNone/>
            </a:pPr>
            <a:r>
              <a:t/>
            </a:r>
            <a:endParaRPr sz="900">
              <a:solidFill>
                <a:schemeClr val="dk1"/>
              </a:solidFill>
              <a:highlight>
                <a:srgbClr val="E4E8EE"/>
              </a:highlight>
            </a:endParaRPr>
          </a:p>
          <a:p>
            <a:pPr indent="0" lvl="0" marL="0" rtl="0" algn="l">
              <a:spcBef>
                <a:spcPts val="0"/>
              </a:spcBef>
              <a:spcAft>
                <a:spcPts val="0"/>
              </a:spcAft>
              <a:buNone/>
            </a:pPr>
            <a:r>
              <a:rPr lang="en" sz="900">
                <a:solidFill>
                  <a:schemeClr val="dk1"/>
                </a:solidFill>
                <a:highlight>
                  <a:srgbClr val="E4E8EE"/>
                </a:highlight>
              </a:rPr>
              <a:t>So then I decided to measure orientation selectivity, and was really blown away when I saw this smoothly varying orientation selectivity of our neurons somewhat reminiscent of the orientation columns of the primary visual cortex. And again this is a very coarse analogy, but I think this is an example of how building these types of models may help us think about the brain in ways that we havent before, and hopefully improve our understanding of the brain as a whole.</a:t>
            </a:r>
            <a:endParaRPr sz="900">
              <a:solidFill>
                <a:schemeClr val="dk1"/>
              </a:solidFill>
              <a:highlight>
                <a:srgbClr val="E4E8EE"/>
              </a:highlight>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2b69baac04f_0_4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0" name="Google Shape;590;g2b69baac04f_0_4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dk1"/>
                </a:solidFill>
                <a:highlight>
                  <a:srgbClr val="E4E8EE"/>
                </a:highlight>
              </a:rPr>
              <a:t>Finally, I think by developing these models I think we may get insights into new mechanisms for inducing organization which we may have never though of before. </a:t>
            </a:r>
            <a:endParaRPr sz="900">
              <a:solidFill>
                <a:schemeClr val="dk1"/>
              </a:solidFill>
              <a:highlight>
                <a:srgbClr val="E4E8EE"/>
              </a:highlight>
            </a:endParaRPr>
          </a:p>
          <a:p>
            <a:pPr indent="0" lvl="0" marL="0" rtl="0" algn="l">
              <a:spcBef>
                <a:spcPts val="0"/>
              </a:spcBef>
              <a:spcAft>
                <a:spcPts val="0"/>
              </a:spcAft>
              <a:buNone/>
            </a:pPr>
            <a:r>
              <a:t/>
            </a:r>
            <a:endParaRPr sz="900">
              <a:solidFill>
                <a:schemeClr val="dk1"/>
              </a:solidFill>
              <a:highlight>
                <a:srgbClr val="E4E8EE"/>
              </a:highlight>
            </a:endParaRPr>
          </a:p>
          <a:p>
            <a:pPr indent="0" lvl="0" marL="0" rtl="0" algn="l">
              <a:spcBef>
                <a:spcPts val="0"/>
              </a:spcBef>
              <a:spcAft>
                <a:spcPts val="0"/>
              </a:spcAft>
              <a:buNone/>
            </a:pPr>
            <a:r>
              <a:rPr lang="en" sz="900">
                <a:solidFill>
                  <a:schemeClr val="dk1"/>
                </a:solidFill>
                <a:highlight>
                  <a:srgbClr val="E4E8EE"/>
                </a:highlight>
              </a:rPr>
              <a:t>As an example, in developing the neural wave machine model, I was using a code base that already had mechanisms for measuring topographic organization implemented by default, and while this wasnt something I was specifically looking at for wave models, the results were just popping up as I ran experiments, and I started to notice that these waves models were indeed learnng topgoraphic organization without us specifiying it explicitly as before. </a:t>
            </a:r>
            <a:endParaRPr sz="900">
              <a:solidFill>
                <a:schemeClr val="dk1"/>
              </a:solidFill>
              <a:highlight>
                <a:srgbClr val="E4E8EE"/>
              </a:highlight>
            </a:endParaRPr>
          </a:p>
          <a:p>
            <a:pPr indent="0" lvl="0" marL="0" rtl="0" algn="l">
              <a:spcBef>
                <a:spcPts val="0"/>
              </a:spcBef>
              <a:spcAft>
                <a:spcPts val="0"/>
              </a:spcAft>
              <a:buNone/>
            </a:pPr>
            <a:r>
              <a:t/>
            </a:r>
            <a:endParaRPr sz="900">
              <a:solidFill>
                <a:schemeClr val="dk1"/>
              </a:solidFill>
              <a:highlight>
                <a:srgbClr val="E4E8EE"/>
              </a:highlight>
            </a:endParaRPr>
          </a:p>
          <a:p>
            <a:pPr indent="0" lvl="0" marL="0" rtl="0" algn="l">
              <a:spcBef>
                <a:spcPts val="0"/>
              </a:spcBef>
              <a:spcAft>
                <a:spcPts val="0"/>
              </a:spcAft>
              <a:buNone/>
            </a:pPr>
            <a:r>
              <a:rPr lang="en" sz="900">
                <a:solidFill>
                  <a:schemeClr val="dk1"/>
                </a:solidFill>
                <a:highlight>
                  <a:srgbClr val="E4E8EE"/>
                </a:highlight>
              </a:rPr>
              <a:t>So then I decided to measure orientation selectivity, and was really blown away when I saw this smoothly varying orientation selectivity of our neurons somewhat reminiscent of the orientation columns of the primary visual cortex. And again this is a very coarse analogy, but I think this is an example of how building these types of models may help us think about the brain in ways that we havent before, and hopefully improve our understanding of the brain as a whole.</a:t>
            </a:r>
            <a:endParaRPr sz="900">
              <a:solidFill>
                <a:schemeClr val="dk1"/>
              </a:solidFill>
              <a:highlight>
                <a:srgbClr val="E4E8EE"/>
              </a:highlight>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2b69baac04f_0_4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7" name="Google Shape;597;g2b69baac04f_0_4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1eff6656e85_1_5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1eff6656e85_1_5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Equivariance is the mathematical notion of symmetry of functions. At a high level, a representation is said to be equivariant if it transforms in a known, predictable manner for a transformation of the input.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The most well known example of an equivariant function is the convolution operation -- which is equivariant to translation.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To demonstrate this, observe that if we first apply a convolutional kernel, and then translate the output, this is equivalent to first translating the input, and then applying the convolution second. -- in otherwords, the function and the transformation commute.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1eff6656e85_1_7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4" name="Google Shape;604;g1eff6656e85_1_7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dk1"/>
                </a:solidFill>
                <a:highlight>
                  <a:srgbClr val="E4E8EE"/>
                </a:highlight>
              </a:rPr>
              <a:t>Finally, I think by developing these models I think we may get insights into new mechanisms for inducing organization which we may have never though of before. </a:t>
            </a:r>
            <a:endParaRPr sz="900">
              <a:solidFill>
                <a:schemeClr val="dk1"/>
              </a:solidFill>
              <a:highlight>
                <a:srgbClr val="E4E8EE"/>
              </a:highlight>
            </a:endParaRPr>
          </a:p>
          <a:p>
            <a:pPr indent="0" lvl="0" marL="0" rtl="0" algn="l">
              <a:spcBef>
                <a:spcPts val="0"/>
              </a:spcBef>
              <a:spcAft>
                <a:spcPts val="0"/>
              </a:spcAft>
              <a:buNone/>
            </a:pPr>
            <a:r>
              <a:t/>
            </a:r>
            <a:endParaRPr sz="900">
              <a:solidFill>
                <a:schemeClr val="dk1"/>
              </a:solidFill>
              <a:highlight>
                <a:srgbClr val="E4E8EE"/>
              </a:highlight>
            </a:endParaRPr>
          </a:p>
          <a:p>
            <a:pPr indent="0" lvl="0" marL="0" rtl="0" algn="l">
              <a:spcBef>
                <a:spcPts val="0"/>
              </a:spcBef>
              <a:spcAft>
                <a:spcPts val="0"/>
              </a:spcAft>
              <a:buNone/>
            </a:pPr>
            <a:r>
              <a:rPr lang="en" sz="900">
                <a:solidFill>
                  <a:schemeClr val="dk1"/>
                </a:solidFill>
                <a:highlight>
                  <a:srgbClr val="E4E8EE"/>
                </a:highlight>
              </a:rPr>
              <a:t>As an example, in developing the neural wave machine model, I was using a code base that already had mechanisms for measuring topographic organization implemented by default, and while this wasnt something I was specifically looking at for wave models, the results were just popping up as I ran experiments, and I started to notice that these waves models were indeed learnng topgoraphic organization without us specifiying it explicitly as before. </a:t>
            </a:r>
            <a:endParaRPr sz="900">
              <a:solidFill>
                <a:schemeClr val="dk1"/>
              </a:solidFill>
              <a:highlight>
                <a:srgbClr val="E4E8EE"/>
              </a:highlight>
            </a:endParaRPr>
          </a:p>
          <a:p>
            <a:pPr indent="0" lvl="0" marL="0" rtl="0" algn="l">
              <a:spcBef>
                <a:spcPts val="0"/>
              </a:spcBef>
              <a:spcAft>
                <a:spcPts val="0"/>
              </a:spcAft>
              <a:buNone/>
            </a:pPr>
            <a:r>
              <a:t/>
            </a:r>
            <a:endParaRPr sz="900">
              <a:solidFill>
                <a:schemeClr val="dk1"/>
              </a:solidFill>
              <a:highlight>
                <a:srgbClr val="E4E8EE"/>
              </a:highlight>
            </a:endParaRPr>
          </a:p>
          <a:p>
            <a:pPr indent="0" lvl="0" marL="0" rtl="0" algn="l">
              <a:spcBef>
                <a:spcPts val="0"/>
              </a:spcBef>
              <a:spcAft>
                <a:spcPts val="0"/>
              </a:spcAft>
              <a:buNone/>
            </a:pPr>
            <a:r>
              <a:rPr lang="en" sz="900">
                <a:solidFill>
                  <a:schemeClr val="dk1"/>
                </a:solidFill>
                <a:highlight>
                  <a:srgbClr val="E4E8EE"/>
                </a:highlight>
              </a:rPr>
              <a:t>So then I decided to measure orientation selectivity, and was really blown away when I saw this smoothly varying orientation selectivity of our neurons somewhat reminiscent of the orientation columns of the primary visual cortex. And again this is a very coarse analogy, but I think this is an example of how building these types of models may help us think about the brain in ways that we havent before, and hopefully improve our understanding of the brain as a whole.</a:t>
            </a:r>
            <a:endParaRPr sz="900">
              <a:solidFill>
                <a:schemeClr val="dk1"/>
              </a:solidFill>
              <a:highlight>
                <a:srgbClr val="E4E8EE"/>
              </a:highlight>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1eff6656e85_1_7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1" name="Google Shape;611;g1eff6656e85_1_7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dk1"/>
                </a:solidFill>
                <a:highlight>
                  <a:srgbClr val="E4E8EE"/>
                </a:highlight>
              </a:rPr>
              <a:t>Finally, I think by developing these models I think we may get insights into new mechanisms for inducing organization which we may have never though of before. </a:t>
            </a:r>
            <a:endParaRPr sz="900">
              <a:solidFill>
                <a:schemeClr val="dk1"/>
              </a:solidFill>
              <a:highlight>
                <a:srgbClr val="E4E8EE"/>
              </a:highlight>
            </a:endParaRPr>
          </a:p>
          <a:p>
            <a:pPr indent="0" lvl="0" marL="0" rtl="0" algn="l">
              <a:spcBef>
                <a:spcPts val="0"/>
              </a:spcBef>
              <a:spcAft>
                <a:spcPts val="0"/>
              </a:spcAft>
              <a:buNone/>
            </a:pPr>
            <a:r>
              <a:t/>
            </a:r>
            <a:endParaRPr sz="900">
              <a:solidFill>
                <a:schemeClr val="dk1"/>
              </a:solidFill>
              <a:highlight>
                <a:srgbClr val="E4E8EE"/>
              </a:highlight>
            </a:endParaRPr>
          </a:p>
          <a:p>
            <a:pPr indent="0" lvl="0" marL="0" rtl="0" algn="l">
              <a:spcBef>
                <a:spcPts val="0"/>
              </a:spcBef>
              <a:spcAft>
                <a:spcPts val="0"/>
              </a:spcAft>
              <a:buNone/>
            </a:pPr>
            <a:r>
              <a:rPr lang="en" sz="900">
                <a:solidFill>
                  <a:schemeClr val="dk1"/>
                </a:solidFill>
                <a:highlight>
                  <a:srgbClr val="E4E8EE"/>
                </a:highlight>
              </a:rPr>
              <a:t>As an example, in developing the neural wave machine model, I was using a code base that already had mechanisms for measuring topographic organization implemented by default, and while this wasnt something I was specifically looking at for wave models, the results were just popping up as I ran experiments, and I started to notice that these waves models were indeed learnng topgoraphic organization without us specifiying it explicitly as before. </a:t>
            </a:r>
            <a:endParaRPr sz="900">
              <a:solidFill>
                <a:schemeClr val="dk1"/>
              </a:solidFill>
              <a:highlight>
                <a:srgbClr val="E4E8EE"/>
              </a:highlight>
            </a:endParaRPr>
          </a:p>
          <a:p>
            <a:pPr indent="0" lvl="0" marL="0" rtl="0" algn="l">
              <a:spcBef>
                <a:spcPts val="0"/>
              </a:spcBef>
              <a:spcAft>
                <a:spcPts val="0"/>
              </a:spcAft>
              <a:buNone/>
            </a:pPr>
            <a:r>
              <a:t/>
            </a:r>
            <a:endParaRPr sz="900">
              <a:solidFill>
                <a:schemeClr val="dk1"/>
              </a:solidFill>
              <a:highlight>
                <a:srgbClr val="E4E8EE"/>
              </a:highlight>
            </a:endParaRPr>
          </a:p>
          <a:p>
            <a:pPr indent="0" lvl="0" marL="0" rtl="0" algn="l">
              <a:spcBef>
                <a:spcPts val="0"/>
              </a:spcBef>
              <a:spcAft>
                <a:spcPts val="0"/>
              </a:spcAft>
              <a:buNone/>
            </a:pPr>
            <a:r>
              <a:rPr lang="en" sz="900">
                <a:solidFill>
                  <a:schemeClr val="dk1"/>
                </a:solidFill>
                <a:highlight>
                  <a:srgbClr val="E4E8EE"/>
                </a:highlight>
              </a:rPr>
              <a:t>So then I decided to measure orientation selectivity, and was really blown away when I saw this smoothly varying orientation selectivity of our neurons somewhat reminiscent of the orientation columns of the primary visual cortex. And again this is a very coarse analogy, but I think this is an example of how building these types of models may help us think about the brain in ways that we havent before, and hopefully improve our understanding of the brain as a whole.</a:t>
            </a:r>
            <a:endParaRPr sz="900">
              <a:solidFill>
                <a:schemeClr val="dk1"/>
              </a:solidFill>
              <a:highlight>
                <a:srgbClr val="E4E8EE"/>
              </a:highlight>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2b69baac04f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8" name="Google Shape;618;g2b69baac04f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g2b69baac04f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7" name="Google Shape;627;g2b69baac04f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2b69baac04f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6" name="Google Shape;636;g2b69baac04f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1c5d57470bb_2_20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5" name="Google Shape;645;g1c5d57470bb_2_20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1eff6656e85_1_5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1eff6656e85_1_5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Equivariance is the mathematical notion of symmetry of functions. At a high level, a representation is said to be equivariant if it transforms in a known, predictable manner in the output space (phi) for a transformation of the input space (rho).</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The most well known example of an equivariant function is the convolution operation -- which is equivariant to translation.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To demonstrate this, observe that if we first apply convolutional kernel, and then translate the output, this is equivalent to first translating the input, and then applying the convolution second. -- in otherwords, the function and the transformation commute.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1eff6656e85_1_5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1eff6656e85_1_5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Equivariance is the mathematical notion of symmetry of functions. At a high level, a representation is said to be equivariant if it transforms in a known, predictable manner in the output space (phi) for a transformation of the input space (rho).</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The most well known example of an equivariant function is the convolution operation -- which is equivariant to translation.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To demonstrate this, observe that if we first apply convolutional kernel, and then translate the output, this is equivalent to first translating the input, and then applying the convolution second. -- in otherwords, the function and the transformation commute.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1eff6656e85_1_5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1eff6656e85_1_5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Equivariance is the mathematical notion of symmetry of functions. At a high level, a representation is said to be equivariant if it transforms in a known, predictable manner in the output space (phi) for a transformation of the input space (rho).</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The most well known example of an equivariant function is the convolution operation -- which is equivariant to translation.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To demonstrate this, observe that if we first apply convolutional kernel, and then translate the output, this is equivalent to first translating the input, and then applying the convolution second. -- in otherwords, the function and the transformation commute.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b69baac04f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2b69baac04f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Equivariance is the mathematical notion of symmetry of functions. At a high level, a representation is said to be equivariant if it transforms in a known, predictable manner in the output space (phi) for a transformation of the input space (rho).</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The most well known example of an equivariant function is the convolution operation -- which is equivariant to translation.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To demonstrate this, observe that if we first apply convolutional kernel, and then translate the output, this is equivalent to first translating the input, and then applying the convolution second. -- in otherwords, the function and the transformation commute.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b69baac04f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2b69baac04f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highlight>
                  <a:srgbClr val="FFFFFF"/>
                </a:highlight>
              </a:rPr>
              <a:t>Equivariance is the mathematical notion of symmetry of functions. At a high level, a representation is said to be equivariant if it transforms in a known, predictable manner for a transformation of the input.</a:t>
            </a:r>
            <a:endParaRPr>
              <a:solidFill>
                <a:schemeClr val="dk1"/>
              </a:solidFill>
              <a:highlight>
                <a:srgbClr val="FFFFFF"/>
              </a:highlight>
            </a:endParaRPr>
          </a:p>
          <a:p>
            <a:pPr indent="0" lvl="0" marL="0" rtl="0" algn="l">
              <a:spcBef>
                <a:spcPts val="0"/>
              </a:spcBef>
              <a:spcAft>
                <a:spcPts val="0"/>
              </a:spcAft>
              <a:buNone/>
            </a:pPr>
            <a:r>
              <a:t/>
            </a:r>
            <a:endParaRPr>
              <a:solidFill>
                <a:schemeClr val="dk1"/>
              </a:solidFill>
              <a:highlight>
                <a:srgbClr val="FFFFFF"/>
              </a:highlight>
            </a:endParaRPr>
          </a:p>
          <a:p>
            <a:pPr indent="0" lvl="0" marL="0" rtl="0" algn="l">
              <a:spcBef>
                <a:spcPts val="0"/>
              </a:spcBef>
              <a:spcAft>
                <a:spcPts val="0"/>
              </a:spcAft>
              <a:buNone/>
            </a:pPr>
            <a:r>
              <a:t/>
            </a:r>
            <a:endParaRPr>
              <a:solidFill>
                <a:srgbClr val="2F4550"/>
              </a:solidFill>
            </a:endParaRPr>
          </a:p>
          <a:p>
            <a:pPr indent="0" lvl="0" marL="0" rtl="0" algn="l">
              <a:spcBef>
                <a:spcPts val="0"/>
              </a:spcBef>
              <a:spcAft>
                <a:spcPts val="0"/>
              </a:spcAft>
              <a:buNone/>
            </a:pPr>
            <a:r>
              <a:t/>
            </a:r>
            <a:endParaRPr>
              <a:solidFill>
                <a:srgbClr val="2F4550"/>
              </a:solidFill>
            </a:endParaRPr>
          </a:p>
          <a:p>
            <a:pPr indent="0" lvl="0" marL="0" rtl="0" algn="l">
              <a:spcBef>
                <a:spcPts val="0"/>
              </a:spcBef>
              <a:spcAft>
                <a:spcPts val="0"/>
              </a:spcAft>
              <a:buNone/>
            </a:pPr>
            <a:r>
              <a:t/>
            </a:r>
            <a:endParaRPr>
              <a:solidFill>
                <a:srgbClr val="2F4550"/>
              </a:solidFill>
            </a:endParaRPr>
          </a:p>
          <a:p>
            <a:pPr indent="0" lvl="0" marL="0" rtl="0" algn="l">
              <a:spcBef>
                <a:spcPts val="0"/>
              </a:spcBef>
              <a:spcAft>
                <a:spcPts val="0"/>
              </a:spcAft>
              <a:buNone/>
            </a:pPr>
            <a:r>
              <a:t/>
            </a:r>
            <a:endParaRPr>
              <a:solidFill>
                <a:srgbClr val="2F4550"/>
              </a:solidFill>
            </a:endParaRPr>
          </a:p>
          <a:p>
            <a:pPr indent="0" lvl="0" marL="0" rtl="0" algn="l">
              <a:spcBef>
                <a:spcPts val="0"/>
              </a:spcBef>
              <a:spcAft>
                <a:spcPts val="0"/>
              </a:spcAft>
              <a:buNone/>
            </a:pPr>
            <a:r>
              <a:t/>
            </a:r>
            <a:endParaRPr>
              <a:solidFill>
                <a:srgbClr val="2F4550"/>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0" y="1"/>
            <a:ext cx="9144000" cy="857100"/>
          </a:xfrm>
          <a:prstGeom prst="rect">
            <a:avLst/>
          </a:prstGeom>
          <a:solidFill>
            <a:srgbClr val="14154D"/>
          </a:solidFill>
          <a:ln>
            <a:noFill/>
          </a:ln>
        </p:spPr>
        <p:txBody>
          <a:bodyPr anchorCtr="0" anchor="ctr" bIns="91425" lIns="91425" spcFirstLastPara="1" rIns="91425" wrap="square" tIns="91425">
            <a:normAutofit/>
          </a:bodyPr>
          <a:lstStyle>
            <a:lvl1pPr indent="0" lvl="0" marL="0" marR="0" rtl="0" algn="l">
              <a:lnSpc>
                <a:spcPct val="90000"/>
              </a:lnSpc>
              <a:spcBef>
                <a:spcPts val="0"/>
              </a:spcBef>
              <a:spcAft>
                <a:spcPts val="0"/>
              </a:spcAft>
              <a:buClr>
                <a:schemeClr val="lt1"/>
              </a:buClr>
              <a:buSzPts val="2800"/>
              <a:buFont typeface="Calibri"/>
              <a:buNone/>
              <a:defRPr b="0" i="0" sz="3300" u="none" cap="none" strike="noStrike">
                <a:solidFill>
                  <a:schemeClr val="lt1"/>
                </a:solidFill>
                <a:latin typeface="Calibri"/>
                <a:ea typeface="Calibri"/>
                <a:cs typeface="Calibri"/>
                <a:sym typeface="Calibri"/>
              </a:defRPr>
            </a:lvl1pPr>
            <a:lvl2pPr indent="0" lvl="1" rtl="0">
              <a:spcBef>
                <a:spcPts val="0"/>
              </a:spcBef>
              <a:spcAft>
                <a:spcPts val="0"/>
              </a:spcAft>
              <a:buSzPts val="2800"/>
              <a:buNone/>
              <a:defRPr sz="1400"/>
            </a:lvl2pPr>
            <a:lvl3pPr indent="0" lvl="2" rtl="0">
              <a:spcBef>
                <a:spcPts val="0"/>
              </a:spcBef>
              <a:spcAft>
                <a:spcPts val="0"/>
              </a:spcAft>
              <a:buSzPts val="2800"/>
              <a:buNone/>
              <a:defRPr sz="1400"/>
            </a:lvl3pPr>
            <a:lvl4pPr indent="0" lvl="3" rtl="0">
              <a:spcBef>
                <a:spcPts val="0"/>
              </a:spcBef>
              <a:spcAft>
                <a:spcPts val="0"/>
              </a:spcAft>
              <a:buSzPts val="2800"/>
              <a:buNone/>
              <a:defRPr sz="1400"/>
            </a:lvl4pPr>
            <a:lvl5pPr indent="0" lvl="4" rtl="0">
              <a:spcBef>
                <a:spcPts val="0"/>
              </a:spcBef>
              <a:spcAft>
                <a:spcPts val="0"/>
              </a:spcAft>
              <a:buSzPts val="2800"/>
              <a:buNone/>
              <a:defRPr sz="1400"/>
            </a:lvl5pPr>
            <a:lvl6pPr indent="0" lvl="5" rtl="0">
              <a:spcBef>
                <a:spcPts val="0"/>
              </a:spcBef>
              <a:spcAft>
                <a:spcPts val="0"/>
              </a:spcAft>
              <a:buSzPts val="2800"/>
              <a:buNone/>
              <a:defRPr sz="1400"/>
            </a:lvl6pPr>
            <a:lvl7pPr indent="0" lvl="6" rtl="0">
              <a:spcBef>
                <a:spcPts val="0"/>
              </a:spcBef>
              <a:spcAft>
                <a:spcPts val="0"/>
              </a:spcAft>
              <a:buSzPts val="2800"/>
              <a:buNone/>
              <a:defRPr sz="1400"/>
            </a:lvl7pPr>
            <a:lvl8pPr indent="0" lvl="7" rtl="0">
              <a:spcBef>
                <a:spcPts val="0"/>
              </a:spcBef>
              <a:spcAft>
                <a:spcPts val="0"/>
              </a:spcAft>
              <a:buSzPts val="2800"/>
              <a:buNone/>
              <a:defRPr sz="1400"/>
            </a:lvl8pPr>
            <a:lvl9pPr indent="0" lvl="8" rtl="0">
              <a:spcBef>
                <a:spcPts val="0"/>
              </a:spcBef>
              <a:spcAft>
                <a:spcPts val="0"/>
              </a:spcAft>
              <a:buSzPts val="2800"/>
              <a:buNone/>
              <a:defRPr sz="1400"/>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91425" lIns="91425" spcFirstLastPara="1" rIns="91425" wrap="square" tIns="9142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12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1200"/>
              </a:spcBef>
              <a:spcAft>
                <a:spcPts val="120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900">
                <a:solidFill>
                  <a:srgbClr val="888888"/>
                </a:solidFill>
                <a:latin typeface="Calibri"/>
                <a:ea typeface="Calibri"/>
                <a:cs typeface="Calibri"/>
                <a:sym typeface="Calibri"/>
              </a:defRPr>
            </a:lvl1pPr>
            <a:lvl2pPr indent="0" lvl="1" marL="3429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900">
                <a:solidFill>
                  <a:srgbClr val="888888"/>
                </a:solidFill>
                <a:latin typeface="Calibri"/>
                <a:ea typeface="Calibri"/>
                <a:cs typeface="Calibri"/>
                <a:sym typeface="Calibri"/>
              </a:defRPr>
            </a:lvl1pPr>
            <a:lvl2pPr indent="0" lvl="1" marL="3429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marR="0" rtl="0" algn="r">
              <a:spcBef>
                <a:spcPts val="0"/>
              </a:spcBef>
              <a:buNone/>
              <a:defRPr sz="900">
                <a:solidFill>
                  <a:srgbClr val="888888"/>
                </a:solidFill>
                <a:latin typeface="Calibri"/>
                <a:ea typeface="Calibri"/>
                <a:cs typeface="Calibri"/>
                <a:sym typeface="Calibri"/>
              </a:defRPr>
            </a:lvl1pPr>
            <a:lvl2pPr indent="0" lvl="1" marL="0" marR="0" rtl="0" algn="r">
              <a:spcBef>
                <a:spcPts val="0"/>
              </a:spcBef>
              <a:buNone/>
              <a:defRPr sz="900">
                <a:solidFill>
                  <a:srgbClr val="888888"/>
                </a:solidFill>
                <a:latin typeface="Calibri"/>
                <a:ea typeface="Calibri"/>
                <a:cs typeface="Calibri"/>
                <a:sym typeface="Calibri"/>
              </a:defRPr>
            </a:lvl2pPr>
            <a:lvl3pPr indent="0" lvl="2" marL="0" marR="0" rtl="0" algn="r">
              <a:spcBef>
                <a:spcPts val="0"/>
              </a:spcBef>
              <a:buNone/>
              <a:defRPr sz="900">
                <a:solidFill>
                  <a:srgbClr val="888888"/>
                </a:solidFill>
                <a:latin typeface="Calibri"/>
                <a:ea typeface="Calibri"/>
                <a:cs typeface="Calibri"/>
                <a:sym typeface="Calibri"/>
              </a:defRPr>
            </a:lvl3pPr>
            <a:lvl4pPr indent="0" lvl="3" marL="0" marR="0" rtl="0" algn="r">
              <a:spcBef>
                <a:spcPts val="0"/>
              </a:spcBef>
              <a:buNone/>
              <a:defRPr sz="900">
                <a:solidFill>
                  <a:srgbClr val="888888"/>
                </a:solidFill>
                <a:latin typeface="Calibri"/>
                <a:ea typeface="Calibri"/>
                <a:cs typeface="Calibri"/>
                <a:sym typeface="Calibri"/>
              </a:defRPr>
            </a:lvl4pPr>
            <a:lvl5pPr indent="0" lvl="4" marL="0" marR="0" rtl="0" algn="r">
              <a:spcBef>
                <a:spcPts val="0"/>
              </a:spcBef>
              <a:buNone/>
              <a:defRPr sz="900">
                <a:solidFill>
                  <a:srgbClr val="888888"/>
                </a:solidFill>
                <a:latin typeface="Calibri"/>
                <a:ea typeface="Calibri"/>
                <a:cs typeface="Calibri"/>
                <a:sym typeface="Calibri"/>
              </a:defRPr>
            </a:lvl5pPr>
            <a:lvl6pPr indent="0" lvl="5" marL="0" marR="0" rtl="0" algn="r">
              <a:spcBef>
                <a:spcPts val="0"/>
              </a:spcBef>
              <a:buNone/>
              <a:defRPr sz="900">
                <a:solidFill>
                  <a:srgbClr val="888888"/>
                </a:solidFill>
                <a:latin typeface="Calibri"/>
                <a:ea typeface="Calibri"/>
                <a:cs typeface="Calibri"/>
                <a:sym typeface="Calibri"/>
              </a:defRPr>
            </a:lvl6pPr>
            <a:lvl7pPr indent="0" lvl="6" marL="0" marR="0" rtl="0" algn="r">
              <a:spcBef>
                <a:spcPts val="0"/>
              </a:spcBef>
              <a:buNone/>
              <a:defRPr sz="900">
                <a:solidFill>
                  <a:srgbClr val="888888"/>
                </a:solidFill>
                <a:latin typeface="Calibri"/>
                <a:ea typeface="Calibri"/>
                <a:cs typeface="Calibri"/>
                <a:sym typeface="Calibri"/>
              </a:defRPr>
            </a:lvl7pPr>
            <a:lvl8pPr indent="0" lvl="7" marL="0" marR="0" rtl="0" algn="r">
              <a:spcBef>
                <a:spcPts val="0"/>
              </a:spcBef>
              <a:buNone/>
              <a:defRPr sz="900">
                <a:solidFill>
                  <a:srgbClr val="888888"/>
                </a:solidFill>
                <a:latin typeface="Calibri"/>
                <a:ea typeface="Calibri"/>
                <a:cs typeface="Calibri"/>
                <a:sym typeface="Calibri"/>
              </a:defRPr>
            </a:lvl8pPr>
            <a:lvl9pPr indent="0" lvl="8" marL="0" marR="0" rtl="0" algn="r">
              <a:spcBef>
                <a:spcPts val="0"/>
              </a:spcBef>
              <a:buNone/>
              <a:defRPr sz="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0" name="Shape 60"/>
        <p:cNvGrpSpPr/>
        <p:nvPr/>
      </p:nvGrpSpPr>
      <p:grpSpPr>
        <a:xfrm>
          <a:off x="0" y="0"/>
          <a:ext cx="0" cy="0"/>
          <a:chOff x="0" y="0"/>
          <a:chExt cx="0" cy="0"/>
        </a:xfrm>
      </p:grpSpPr>
      <p:sp>
        <p:nvSpPr>
          <p:cNvPr id="61" name="Google Shape;61;p15"/>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62" name="Google Shape;62;p15"/>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3" name="Google Shape;63;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4" name="Shape 64"/>
        <p:cNvGrpSpPr/>
        <p:nvPr/>
      </p:nvGrpSpPr>
      <p:grpSpPr>
        <a:xfrm>
          <a:off x="0" y="0"/>
          <a:ext cx="0" cy="0"/>
          <a:chOff x="0" y="0"/>
          <a:chExt cx="0" cy="0"/>
        </a:xfrm>
      </p:grpSpPr>
      <p:sp>
        <p:nvSpPr>
          <p:cNvPr id="65" name="Google Shape;65;p16"/>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6" name="Google Shape;66;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7" name="Shape 67"/>
        <p:cNvGrpSpPr/>
        <p:nvPr/>
      </p:nvGrpSpPr>
      <p:grpSpPr>
        <a:xfrm>
          <a:off x="0" y="0"/>
          <a:ext cx="0" cy="0"/>
          <a:chOff x="0" y="0"/>
          <a:chExt cx="0" cy="0"/>
        </a:xfrm>
      </p:grpSpPr>
      <p:sp>
        <p:nvSpPr>
          <p:cNvPr id="68" name="Google Shape;68;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9" name="Google Shape;69;p1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70" name="Google Shape;70;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1" name="Shape 71"/>
        <p:cNvGrpSpPr/>
        <p:nvPr/>
      </p:nvGrpSpPr>
      <p:grpSpPr>
        <a:xfrm>
          <a:off x="0" y="0"/>
          <a:ext cx="0" cy="0"/>
          <a:chOff x="0" y="0"/>
          <a:chExt cx="0" cy="0"/>
        </a:xfrm>
      </p:grpSpPr>
      <p:sp>
        <p:nvSpPr>
          <p:cNvPr id="72" name="Google Shape;72;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3" name="Google Shape;73;p18"/>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4" name="Google Shape;74;p18"/>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5" name="Google Shape;75;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6" name="Shape 76"/>
        <p:cNvGrpSpPr/>
        <p:nvPr/>
      </p:nvGrpSpPr>
      <p:grpSpPr>
        <a:xfrm>
          <a:off x="0" y="0"/>
          <a:ext cx="0" cy="0"/>
          <a:chOff x="0" y="0"/>
          <a:chExt cx="0" cy="0"/>
        </a:xfrm>
      </p:grpSpPr>
      <p:sp>
        <p:nvSpPr>
          <p:cNvPr id="77" name="Google Shape;77;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8" name="Google Shape;78;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9" name="Shape 79"/>
        <p:cNvGrpSpPr/>
        <p:nvPr/>
      </p:nvGrpSpPr>
      <p:grpSpPr>
        <a:xfrm>
          <a:off x="0" y="0"/>
          <a:ext cx="0" cy="0"/>
          <a:chOff x="0" y="0"/>
          <a:chExt cx="0" cy="0"/>
        </a:xfrm>
      </p:grpSpPr>
      <p:sp>
        <p:nvSpPr>
          <p:cNvPr id="80" name="Google Shape;80;p20"/>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81" name="Google Shape;81;p20"/>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82" name="Google Shape;82;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3" name="Shape 83"/>
        <p:cNvGrpSpPr/>
        <p:nvPr/>
      </p:nvGrpSpPr>
      <p:grpSpPr>
        <a:xfrm>
          <a:off x="0" y="0"/>
          <a:ext cx="0" cy="0"/>
          <a:chOff x="0" y="0"/>
          <a:chExt cx="0" cy="0"/>
        </a:xfrm>
      </p:grpSpPr>
      <p:sp>
        <p:nvSpPr>
          <p:cNvPr id="84" name="Google Shape;84;p21"/>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85" name="Google Shape;85;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6" name="Shape 86"/>
        <p:cNvGrpSpPr/>
        <p:nvPr/>
      </p:nvGrpSpPr>
      <p:grpSpPr>
        <a:xfrm>
          <a:off x="0" y="0"/>
          <a:ext cx="0" cy="0"/>
          <a:chOff x="0" y="0"/>
          <a:chExt cx="0" cy="0"/>
        </a:xfrm>
      </p:grpSpPr>
      <p:sp>
        <p:nvSpPr>
          <p:cNvPr id="87" name="Google Shape;87;p2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22"/>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9" name="Google Shape;89;p22"/>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90" name="Google Shape;90;p22"/>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91" name="Google Shape;91;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2" name="Shape 92"/>
        <p:cNvGrpSpPr/>
        <p:nvPr/>
      </p:nvGrpSpPr>
      <p:grpSpPr>
        <a:xfrm>
          <a:off x="0" y="0"/>
          <a:ext cx="0" cy="0"/>
          <a:chOff x="0" y="0"/>
          <a:chExt cx="0" cy="0"/>
        </a:xfrm>
      </p:grpSpPr>
      <p:sp>
        <p:nvSpPr>
          <p:cNvPr id="93" name="Google Shape;93;p23"/>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94" name="Google Shape;94;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5" name="Shape 95"/>
        <p:cNvGrpSpPr/>
        <p:nvPr/>
      </p:nvGrpSpPr>
      <p:grpSpPr>
        <a:xfrm>
          <a:off x="0" y="0"/>
          <a:ext cx="0" cy="0"/>
          <a:chOff x="0" y="0"/>
          <a:chExt cx="0" cy="0"/>
        </a:xfrm>
      </p:grpSpPr>
      <p:sp>
        <p:nvSpPr>
          <p:cNvPr id="96" name="Google Shape;96;p24"/>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7" name="Google Shape;97;p24"/>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8" name="Google Shape;98;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9" name="Shape 99"/>
        <p:cNvGrpSpPr/>
        <p:nvPr/>
      </p:nvGrpSpPr>
      <p:grpSpPr>
        <a:xfrm>
          <a:off x="0" y="0"/>
          <a:ext cx="0" cy="0"/>
          <a:chOff x="0" y="0"/>
          <a:chExt cx="0" cy="0"/>
        </a:xfrm>
      </p:grpSpPr>
      <p:sp>
        <p:nvSpPr>
          <p:cNvPr id="100" name="Google Shape;100;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1" name="Shape 101"/>
        <p:cNvGrpSpPr/>
        <p:nvPr/>
      </p:nvGrpSpPr>
      <p:grpSpPr>
        <a:xfrm>
          <a:off x="0" y="0"/>
          <a:ext cx="0" cy="0"/>
          <a:chOff x="0" y="0"/>
          <a:chExt cx="0" cy="0"/>
        </a:xfrm>
      </p:grpSpPr>
      <p:sp>
        <p:nvSpPr>
          <p:cNvPr id="102" name="Google Shape;102;p26"/>
          <p:cNvSpPr txBox="1"/>
          <p:nvPr>
            <p:ph type="title"/>
          </p:nvPr>
        </p:nvSpPr>
        <p:spPr>
          <a:xfrm>
            <a:off x="0" y="1"/>
            <a:ext cx="9144000" cy="857100"/>
          </a:xfrm>
          <a:prstGeom prst="rect">
            <a:avLst/>
          </a:prstGeom>
          <a:solidFill>
            <a:srgbClr val="14154D"/>
          </a:solidFill>
          <a:ln>
            <a:noFill/>
          </a:ln>
        </p:spPr>
        <p:txBody>
          <a:bodyPr anchorCtr="0" anchor="ctr" bIns="91425" lIns="91425" spcFirstLastPara="1" rIns="91425" wrap="square" tIns="91425">
            <a:noAutofit/>
          </a:bodyPr>
          <a:lstStyle>
            <a:lvl1pPr indent="0" lvl="0" marL="0" marR="0" rtl="0" algn="l">
              <a:lnSpc>
                <a:spcPct val="90000"/>
              </a:lnSpc>
              <a:spcBef>
                <a:spcPts val="0"/>
              </a:spcBef>
              <a:spcAft>
                <a:spcPts val="0"/>
              </a:spcAft>
              <a:buClr>
                <a:schemeClr val="lt1"/>
              </a:buClr>
              <a:buSzPts val="2800"/>
              <a:buFont typeface="Calibri"/>
              <a:buNone/>
              <a:defRPr b="0" i="0" sz="3300" u="none" cap="none" strike="noStrike">
                <a:solidFill>
                  <a:schemeClr val="lt1"/>
                </a:solidFill>
                <a:latin typeface="Calibri"/>
                <a:ea typeface="Calibri"/>
                <a:cs typeface="Calibri"/>
                <a:sym typeface="Calibri"/>
              </a:defRPr>
            </a:lvl1pPr>
            <a:lvl2pPr indent="0" lvl="1" rtl="0">
              <a:spcBef>
                <a:spcPts val="0"/>
              </a:spcBef>
              <a:spcAft>
                <a:spcPts val="0"/>
              </a:spcAft>
              <a:buSzPts val="2800"/>
              <a:buNone/>
              <a:defRPr sz="1400"/>
            </a:lvl2pPr>
            <a:lvl3pPr indent="0" lvl="2" rtl="0">
              <a:spcBef>
                <a:spcPts val="0"/>
              </a:spcBef>
              <a:spcAft>
                <a:spcPts val="0"/>
              </a:spcAft>
              <a:buSzPts val="2800"/>
              <a:buNone/>
              <a:defRPr sz="1400"/>
            </a:lvl3pPr>
            <a:lvl4pPr indent="0" lvl="3" rtl="0">
              <a:spcBef>
                <a:spcPts val="0"/>
              </a:spcBef>
              <a:spcAft>
                <a:spcPts val="0"/>
              </a:spcAft>
              <a:buSzPts val="2800"/>
              <a:buNone/>
              <a:defRPr sz="1400"/>
            </a:lvl4pPr>
            <a:lvl5pPr indent="0" lvl="4" rtl="0">
              <a:spcBef>
                <a:spcPts val="0"/>
              </a:spcBef>
              <a:spcAft>
                <a:spcPts val="0"/>
              </a:spcAft>
              <a:buSzPts val="2800"/>
              <a:buNone/>
              <a:defRPr sz="1400"/>
            </a:lvl5pPr>
            <a:lvl6pPr indent="0" lvl="5" rtl="0">
              <a:spcBef>
                <a:spcPts val="0"/>
              </a:spcBef>
              <a:spcAft>
                <a:spcPts val="0"/>
              </a:spcAft>
              <a:buSzPts val="2800"/>
              <a:buNone/>
              <a:defRPr sz="1400"/>
            </a:lvl6pPr>
            <a:lvl7pPr indent="0" lvl="6" rtl="0">
              <a:spcBef>
                <a:spcPts val="0"/>
              </a:spcBef>
              <a:spcAft>
                <a:spcPts val="0"/>
              </a:spcAft>
              <a:buSzPts val="2800"/>
              <a:buNone/>
              <a:defRPr sz="1400"/>
            </a:lvl7pPr>
            <a:lvl8pPr indent="0" lvl="7" rtl="0">
              <a:spcBef>
                <a:spcPts val="0"/>
              </a:spcBef>
              <a:spcAft>
                <a:spcPts val="0"/>
              </a:spcAft>
              <a:buSzPts val="2800"/>
              <a:buNone/>
              <a:defRPr sz="1400"/>
            </a:lvl8pPr>
            <a:lvl9pPr indent="0" lvl="8" rtl="0">
              <a:spcBef>
                <a:spcPts val="0"/>
              </a:spcBef>
              <a:spcAft>
                <a:spcPts val="0"/>
              </a:spcAft>
              <a:buSzPts val="2800"/>
              <a:buNone/>
              <a:defRPr sz="1400"/>
            </a:lvl9pPr>
          </a:lstStyle>
          <a:p/>
        </p:txBody>
      </p:sp>
      <p:sp>
        <p:nvSpPr>
          <p:cNvPr id="103" name="Google Shape;103;p26"/>
          <p:cNvSpPr txBox="1"/>
          <p:nvPr>
            <p:ph idx="1" type="body"/>
          </p:nvPr>
        </p:nvSpPr>
        <p:spPr>
          <a:xfrm>
            <a:off x="628650" y="1369219"/>
            <a:ext cx="7886700" cy="3263400"/>
          </a:xfrm>
          <a:prstGeom prst="rect">
            <a:avLst/>
          </a:prstGeom>
          <a:noFill/>
          <a:ln>
            <a:noFill/>
          </a:ln>
        </p:spPr>
        <p:txBody>
          <a:bodyPr anchorCtr="0" anchor="t" bIns="91425" lIns="91425" spcFirstLastPara="1" rIns="91425" wrap="square" tIns="9142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16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16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16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16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16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16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1600"/>
              </a:spcBef>
              <a:spcAft>
                <a:spcPts val="160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04" name="Google Shape;104;p26"/>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900">
                <a:solidFill>
                  <a:srgbClr val="888888"/>
                </a:solidFill>
                <a:latin typeface="Calibri"/>
                <a:ea typeface="Calibri"/>
                <a:cs typeface="Calibri"/>
                <a:sym typeface="Calibri"/>
              </a:defRPr>
            </a:lvl1pPr>
            <a:lvl2pPr indent="0" lvl="1" marL="3429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9pPr>
          </a:lstStyle>
          <a:p/>
        </p:txBody>
      </p:sp>
      <p:sp>
        <p:nvSpPr>
          <p:cNvPr id="105" name="Google Shape;105;p26"/>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900">
                <a:solidFill>
                  <a:srgbClr val="888888"/>
                </a:solidFill>
                <a:latin typeface="Calibri"/>
                <a:ea typeface="Calibri"/>
                <a:cs typeface="Calibri"/>
                <a:sym typeface="Calibri"/>
              </a:defRPr>
            </a:lvl1pPr>
            <a:lvl2pPr indent="0" lvl="1" marL="3429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9pPr>
          </a:lstStyle>
          <a:p/>
        </p:txBody>
      </p:sp>
      <p:sp>
        <p:nvSpPr>
          <p:cNvPr id="106" name="Google Shape;106;p2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rgbClr val="888888"/>
                </a:solidFill>
                <a:latin typeface="Calibri"/>
                <a:ea typeface="Calibri"/>
                <a:cs typeface="Calibri"/>
                <a:sym typeface="Calibri"/>
              </a:defRPr>
            </a:lvl1pPr>
            <a:lvl2pPr indent="0" lvl="1" marL="0" marR="0" rtl="0" algn="r">
              <a:spcBef>
                <a:spcPts val="0"/>
              </a:spcBef>
              <a:buNone/>
              <a:defRPr sz="900">
                <a:solidFill>
                  <a:srgbClr val="888888"/>
                </a:solidFill>
                <a:latin typeface="Calibri"/>
                <a:ea typeface="Calibri"/>
                <a:cs typeface="Calibri"/>
                <a:sym typeface="Calibri"/>
              </a:defRPr>
            </a:lvl2pPr>
            <a:lvl3pPr indent="0" lvl="2" marL="0" marR="0" rtl="0" algn="r">
              <a:spcBef>
                <a:spcPts val="0"/>
              </a:spcBef>
              <a:buNone/>
              <a:defRPr sz="900">
                <a:solidFill>
                  <a:srgbClr val="888888"/>
                </a:solidFill>
                <a:latin typeface="Calibri"/>
                <a:ea typeface="Calibri"/>
                <a:cs typeface="Calibri"/>
                <a:sym typeface="Calibri"/>
              </a:defRPr>
            </a:lvl3pPr>
            <a:lvl4pPr indent="0" lvl="3" marL="0" marR="0" rtl="0" algn="r">
              <a:spcBef>
                <a:spcPts val="0"/>
              </a:spcBef>
              <a:buNone/>
              <a:defRPr sz="900">
                <a:solidFill>
                  <a:srgbClr val="888888"/>
                </a:solidFill>
                <a:latin typeface="Calibri"/>
                <a:ea typeface="Calibri"/>
                <a:cs typeface="Calibri"/>
                <a:sym typeface="Calibri"/>
              </a:defRPr>
            </a:lvl4pPr>
            <a:lvl5pPr indent="0" lvl="4" marL="0" marR="0" rtl="0" algn="r">
              <a:spcBef>
                <a:spcPts val="0"/>
              </a:spcBef>
              <a:buNone/>
              <a:defRPr sz="900">
                <a:solidFill>
                  <a:srgbClr val="888888"/>
                </a:solidFill>
                <a:latin typeface="Calibri"/>
                <a:ea typeface="Calibri"/>
                <a:cs typeface="Calibri"/>
                <a:sym typeface="Calibri"/>
              </a:defRPr>
            </a:lvl5pPr>
            <a:lvl6pPr indent="0" lvl="5" marL="0" marR="0" rtl="0" algn="r">
              <a:spcBef>
                <a:spcPts val="0"/>
              </a:spcBef>
              <a:buNone/>
              <a:defRPr sz="900">
                <a:solidFill>
                  <a:srgbClr val="888888"/>
                </a:solidFill>
                <a:latin typeface="Calibri"/>
                <a:ea typeface="Calibri"/>
                <a:cs typeface="Calibri"/>
                <a:sym typeface="Calibri"/>
              </a:defRPr>
            </a:lvl6pPr>
            <a:lvl7pPr indent="0" lvl="6" marL="0" marR="0" rtl="0" algn="r">
              <a:spcBef>
                <a:spcPts val="0"/>
              </a:spcBef>
              <a:buNone/>
              <a:defRPr sz="900">
                <a:solidFill>
                  <a:srgbClr val="888888"/>
                </a:solidFill>
                <a:latin typeface="Calibri"/>
                <a:ea typeface="Calibri"/>
                <a:cs typeface="Calibri"/>
                <a:sym typeface="Calibri"/>
              </a:defRPr>
            </a:lvl7pPr>
            <a:lvl8pPr indent="0" lvl="7" marL="0" marR="0" rtl="0" algn="r">
              <a:spcBef>
                <a:spcPts val="0"/>
              </a:spcBef>
              <a:buNone/>
              <a:defRPr sz="900">
                <a:solidFill>
                  <a:srgbClr val="888888"/>
                </a:solidFill>
                <a:latin typeface="Calibri"/>
                <a:ea typeface="Calibri"/>
                <a:cs typeface="Calibri"/>
                <a:sym typeface="Calibri"/>
              </a:defRPr>
            </a:lvl8pPr>
            <a:lvl9pPr indent="0" lvl="8" marL="0" marR="0" rtl="0" algn="r">
              <a:spcBef>
                <a:spcPts val="0"/>
              </a:spcBef>
              <a:buNone/>
              <a:defRPr sz="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1" name="Shape 111"/>
        <p:cNvGrpSpPr/>
        <p:nvPr/>
      </p:nvGrpSpPr>
      <p:grpSpPr>
        <a:xfrm>
          <a:off x="0" y="0"/>
          <a:ext cx="0" cy="0"/>
          <a:chOff x="0" y="0"/>
          <a:chExt cx="0" cy="0"/>
        </a:xfrm>
      </p:grpSpPr>
      <p:sp>
        <p:nvSpPr>
          <p:cNvPr id="112" name="Google Shape;112;p28"/>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3" name="Google Shape;113;p28"/>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14" name="Google Shape;114;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5" name="Shape 115"/>
        <p:cNvGrpSpPr/>
        <p:nvPr/>
      </p:nvGrpSpPr>
      <p:grpSpPr>
        <a:xfrm>
          <a:off x="0" y="0"/>
          <a:ext cx="0" cy="0"/>
          <a:chOff x="0" y="0"/>
          <a:chExt cx="0" cy="0"/>
        </a:xfrm>
      </p:grpSpPr>
      <p:sp>
        <p:nvSpPr>
          <p:cNvPr id="116" name="Google Shape;116;p29"/>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17" name="Google Shape;117;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8" name="Shape 118"/>
        <p:cNvGrpSpPr/>
        <p:nvPr/>
      </p:nvGrpSpPr>
      <p:grpSpPr>
        <a:xfrm>
          <a:off x="0" y="0"/>
          <a:ext cx="0" cy="0"/>
          <a:chOff x="0" y="0"/>
          <a:chExt cx="0" cy="0"/>
        </a:xfrm>
      </p:grpSpPr>
      <p:sp>
        <p:nvSpPr>
          <p:cNvPr id="119" name="Google Shape;119;p3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0" name="Google Shape;120;p3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21" name="Google Shape;121;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22" name="Shape 122"/>
        <p:cNvGrpSpPr/>
        <p:nvPr/>
      </p:nvGrpSpPr>
      <p:grpSpPr>
        <a:xfrm>
          <a:off x="0" y="0"/>
          <a:ext cx="0" cy="0"/>
          <a:chOff x="0" y="0"/>
          <a:chExt cx="0" cy="0"/>
        </a:xfrm>
      </p:grpSpPr>
      <p:sp>
        <p:nvSpPr>
          <p:cNvPr id="123" name="Google Shape;123;p3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4" name="Google Shape;124;p31"/>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25" name="Google Shape;125;p31"/>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26" name="Google Shape;126;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7" name="Shape 127"/>
        <p:cNvGrpSpPr/>
        <p:nvPr/>
      </p:nvGrpSpPr>
      <p:grpSpPr>
        <a:xfrm>
          <a:off x="0" y="0"/>
          <a:ext cx="0" cy="0"/>
          <a:chOff x="0" y="0"/>
          <a:chExt cx="0" cy="0"/>
        </a:xfrm>
      </p:grpSpPr>
      <p:sp>
        <p:nvSpPr>
          <p:cNvPr id="128" name="Google Shape;128;p32"/>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9" name="Google Shape;129;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30" name="Shape 130"/>
        <p:cNvGrpSpPr/>
        <p:nvPr/>
      </p:nvGrpSpPr>
      <p:grpSpPr>
        <a:xfrm>
          <a:off x="0" y="0"/>
          <a:ext cx="0" cy="0"/>
          <a:chOff x="0" y="0"/>
          <a:chExt cx="0" cy="0"/>
        </a:xfrm>
      </p:grpSpPr>
      <p:sp>
        <p:nvSpPr>
          <p:cNvPr id="131" name="Google Shape;131;p33"/>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32" name="Google Shape;132;p33"/>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33" name="Google Shape;133;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34" name="Shape 134"/>
        <p:cNvGrpSpPr/>
        <p:nvPr/>
      </p:nvGrpSpPr>
      <p:grpSpPr>
        <a:xfrm>
          <a:off x="0" y="0"/>
          <a:ext cx="0" cy="0"/>
          <a:chOff x="0" y="0"/>
          <a:chExt cx="0" cy="0"/>
        </a:xfrm>
      </p:grpSpPr>
      <p:sp>
        <p:nvSpPr>
          <p:cNvPr id="135" name="Google Shape;135;p34"/>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36" name="Google Shape;136;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37" name="Shape 137"/>
        <p:cNvGrpSpPr/>
        <p:nvPr/>
      </p:nvGrpSpPr>
      <p:grpSpPr>
        <a:xfrm>
          <a:off x="0" y="0"/>
          <a:ext cx="0" cy="0"/>
          <a:chOff x="0" y="0"/>
          <a:chExt cx="0" cy="0"/>
        </a:xfrm>
      </p:grpSpPr>
      <p:sp>
        <p:nvSpPr>
          <p:cNvPr id="138" name="Google Shape;138;p35"/>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35"/>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40" name="Google Shape;140;p35"/>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41" name="Google Shape;141;p35"/>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42" name="Google Shape;142;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43" name="Shape 143"/>
        <p:cNvGrpSpPr/>
        <p:nvPr/>
      </p:nvGrpSpPr>
      <p:grpSpPr>
        <a:xfrm>
          <a:off x="0" y="0"/>
          <a:ext cx="0" cy="0"/>
          <a:chOff x="0" y="0"/>
          <a:chExt cx="0" cy="0"/>
        </a:xfrm>
      </p:grpSpPr>
      <p:sp>
        <p:nvSpPr>
          <p:cNvPr id="144" name="Google Shape;144;p36"/>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145" name="Google Shape;145;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46" name="Shape 146"/>
        <p:cNvGrpSpPr/>
        <p:nvPr/>
      </p:nvGrpSpPr>
      <p:grpSpPr>
        <a:xfrm>
          <a:off x="0" y="0"/>
          <a:ext cx="0" cy="0"/>
          <a:chOff x="0" y="0"/>
          <a:chExt cx="0" cy="0"/>
        </a:xfrm>
      </p:grpSpPr>
      <p:sp>
        <p:nvSpPr>
          <p:cNvPr id="147" name="Google Shape;147;p37"/>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48" name="Google Shape;148;p37"/>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149" name="Google Shape;149;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0" name="Shape 150"/>
        <p:cNvGrpSpPr/>
        <p:nvPr/>
      </p:nvGrpSpPr>
      <p:grpSpPr>
        <a:xfrm>
          <a:off x="0" y="0"/>
          <a:ext cx="0" cy="0"/>
          <a:chOff x="0" y="0"/>
          <a:chExt cx="0" cy="0"/>
        </a:xfrm>
      </p:grpSpPr>
      <p:sp>
        <p:nvSpPr>
          <p:cNvPr id="151" name="Google Shape;151;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2" name="Shape 152"/>
        <p:cNvGrpSpPr/>
        <p:nvPr/>
      </p:nvGrpSpPr>
      <p:grpSpPr>
        <a:xfrm>
          <a:off x="0" y="0"/>
          <a:ext cx="0" cy="0"/>
          <a:chOff x="0" y="0"/>
          <a:chExt cx="0" cy="0"/>
        </a:xfrm>
      </p:grpSpPr>
      <p:sp>
        <p:nvSpPr>
          <p:cNvPr id="153" name="Google Shape;153;p39"/>
          <p:cNvSpPr txBox="1"/>
          <p:nvPr>
            <p:ph type="title"/>
          </p:nvPr>
        </p:nvSpPr>
        <p:spPr>
          <a:xfrm>
            <a:off x="0" y="1"/>
            <a:ext cx="9144000" cy="857100"/>
          </a:xfrm>
          <a:prstGeom prst="rect">
            <a:avLst/>
          </a:prstGeom>
          <a:solidFill>
            <a:srgbClr val="14154D"/>
          </a:solidFill>
          <a:ln>
            <a:noFill/>
          </a:ln>
        </p:spPr>
        <p:txBody>
          <a:bodyPr anchorCtr="0" anchor="ctr" bIns="91425" lIns="91425" spcFirstLastPara="1" rIns="91425" wrap="square" tIns="91425">
            <a:normAutofit/>
          </a:bodyPr>
          <a:lstStyle>
            <a:lvl1pPr indent="0" lvl="0" marL="0" marR="0" rtl="0" algn="l">
              <a:lnSpc>
                <a:spcPct val="90000"/>
              </a:lnSpc>
              <a:spcBef>
                <a:spcPts val="0"/>
              </a:spcBef>
              <a:spcAft>
                <a:spcPts val="0"/>
              </a:spcAft>
              <a:buClr>
                <a:schemeClr val="lt1"/>
              </a:buClr>
              <a:buSzPts val="2800"/>
              <a:buFont typeface="Calibri"/>
              <a:buNone/>
              <a:defRPr b="0" i="0" sz="3300" u="none" cap="none" strike="noStrike">
                <a:solidFill>
                  <a:schemeClr val="lt1"/>
                </a:solidFill>
                <a:latin typeface="Calibri"/>
                <a:ea typeface="Calibri"/>
                <a:cs typeface="Calibri"/>
                <a:sym typeface="Calibri"/>
              </a:defRPr>
            </a:lvl1pPr>
            <a:lvl2pPr indent="0" lvl="1" rtl="0">
              <a:spcBef>
                <a:spcPts val="0"/>
              </a:spcBef>
              <a:spcAft>
                <a:spcPts val="0"/>
              </a:spcAft>
              <a:buSzPts val="2800"/>
              <a:buNone/>
              <a:defRPr sz="1400"/>
            </a:lvl2pPr>
            <a:lvl3pPr indent="0" lvl="2" rtl="0">
              <a:spcBef>
                <a:spcPts val="0"/>
              </a:spcBef>
              <a:spcAft>
                <a:spcPts val="0"/>
              </a:spcAft>
              <a:buSzPts val="2800"/>
              <a:buNone/>
              <a:defRPr sz="1400"/>
            </a:lvl3pPr>
            <a:lvl4pPr indent="0" lvl="3" rtl="0">
              <a:spcBef>
                <a:spcPts val="0"/>
              </a:spcBef>
              <a:spcAft>
                <a:spcPts val="0"/>
              </a:spcAft>
              <a:buSzPts val="2800"/>
              <a:buNone/>
              <a:defRPr sz="1400"/>
            </a:lvl4pPr>
            <a:lvl5pPr indent="0" lvl="4" rtl="0">
              <a:spcBef>
                <a:spcPts val="0"/>
              </a:spcBef>
              <a:spcAft>
                <a:spcPts val="0"/>
              </a:spcAft>
              <a:buSzPts val="2800"/>
              <a:buNone/>
              <a:defRPr sz="1400"/>
            </a:lvl5pPr>
            <a:lvl6pPr indent="0" lvl="5" rtl="0">
              <a:spcBef>
                <a:spcPts val="0"/>
              </a:spcBef>
              <a:spcAft>
                <a:spcPts val="0"/>
              </a:spcAft>
              <a:buSzPts val="2800"/>
              <a:buNone/>
              <a:defRPr sz="1400"/>
            </a:lvl6pPr>
            <a:lvl7pPr indent="0" lvl="6" rtl="0">
              <a:spcBef>
                <a:spcPts val="0"/>
              </a:spcBef>
              <a:spcAft>
                <a:spcPts val="0"/>
              </a:spcAft>
              <a:buSzPts val="2800"/>
              <a:buNone/>
              <a:defRPr sz="1400"/>
            </a:lvl7pPr>
            <a:lvl8pPr indent="0" lvl="7" rtl="0">
              <a:spcBef>
                <a:spcPts val="0"/>
              </a:spcBef>
              <a:spcAft>
                <a:spcPts val="0"/>
              </a:spcAft>
              <a:buSzPts val="2800"/>
              <a:buNone/>
              <a:defRPr sz="1400"/>
            </a:lvl8pPr>
            <a:lvl9pPr indent="0" lvl="8" rtl="0">
              <a:spcBef>
                <a:spcPts val="0"/>
              </a:spcBef>
              <a:spcAft>
                <a:spcPts val="0"/>
              </a:spcAft>
              <a:buSzPts val="2800"/>
              <a:buNone/>
              <a:defRPr sz="1400"/>
            </a:lvl9pPr>
          </a:lstStyle>
          <a:p/>
        </p:txBody>
      </p:sp>
      <p:sp>
        <p:nvSpPr>
          <p:cNvPr id="154" name="Google Shape;154;p39"/>
          <p:cNvSpPr txBox="1"/>
          <p:nvPr>
            <p:ph idx="1" type="body"/>
          </p:nvPr>
        </p:nvSpPr>
        <p:spPr>
          <a:xfrm>
            <a:off x="628650" y="1369219"/>
            <a:ext cx="7886700" cy="3263400"/>
          </a:xfrm>
          <a:prstGeom prst="rect">
            <a:avLst/>
          </a:prstGeom>
          <a:noFill/>
          <a:ln>
            <a:noFill/>
          </a:ln>
        </p:spPr>
        <p:txBody>
          <a:bodyPr anchorCtr="0" anchor="t" bIns="91425" lIns="91425" spcFirstLastPara="1" rIns="91425" wrap="square" tIns="9142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12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1200"/>
              </a:spcBef>
              <a:spcAft>
                <a:spcPts val="120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55" name="Google Shape;155;p39"/>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900">
                <a:solidFill>
                  <a:srgbClr val="888888"/>
                </a:solidFill>
                <a:latin typeface="Calibri"/>
                <a:ea typeface="Calibri"/>
                <a:cs typeface="Calibri"/>
                <a:sym typeface="Calibri"/>
              </a:defRPr>
            </a:lvl1pPr>
            <a:lvl2pPr indent="0" lvl="1" marL="3429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9pPr>
          </a:lstStyle>
          <a:p/>
        </p:txBody>
      </p:sp>
      <p:sp>
        <p:nvSpPr>
          <p:cNvPr id="156" name="Google Shape;156;p39"/>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900">
                <a:solidFill>
                  <a:srgbClr val="888888"/>
                </a:solidFill>
                <a:latin typeface="Calibri"/>
                <a:ea typeface="Calibri"/>
                <a:cs typeface="Calibri"/>
                <a:sym typeface="Calibri"/>
              </a:defRPr>
            </a:lvl1pPr>
            <a:lvl2pPr indent="0" lvl="1" marL="3429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2pPr>
            <a:lvl3pPr indent="0" lvl="2" marL="6858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3pPr>
            <a:lvl4pPr indent="0" lvl="3" marL="10287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4pPr>
            <a:lvl5pPr indent="0" lvl="4" marL="13716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5pPr>
            <a:lvl6pPr indent="0" lvl="5" marL="17145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6pPr>
            <a:lvl7pPr indent="0" lvl="6" marL="20574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7pPr>
            <a:lvl8pPr indent="0" lvl="7" marL="24003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8pPr>
            <a:lvl9pPr indent="0" lvl="8" marL="2743200" marR="0" rtl="0" algn="l">
              <a:spcBef>
                <a:spcPts val="0"/>
              </a:spcBef>
              <a:spcAft>
                <a:spcPts val="0"/>
              </a:spcAft>
              <a:buSzPts val="1400"/>
              <a:buNone/>
              <a:defRPr b="0" i="0" sz="1400" u="none" cap="none" strike="noStrike">
                <a:solidFill>
                  <a:schemeClr val="dk1"/>
                </a:solidFill>
                <a:latin typeface="Calibri"/>
                <a:ea typeface="Calibri"/>
                <a:cs typeface="Calibri"/>
                <a:sym typeface="Calibri"/>
              </a:defRPr>
            </a:lvl9pPr>
          </a:lstStyle>
          <a:p/>
        </p:txBody>
      </p:sp>
      <p:sp>
        <p:nvSpPr>
          <p:cNvPr id="157" name="Google Shape;157;p3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marR="0" rtl="0" algn="r">
              <a:spcBef>
                <a:spcPts val="0"/>
              </a:spcBef>
              <a:buNone/>
              <a:defRPr sz="900">
                <a:solidFill>
                  <a:srgbClr val="888888"/>
                </a:solidFill>
                <a:latin typeface="Calibri"/>
                <a:ea typeface="Calibri"/>
                <a:cs typeface="Calibri"/>
                <a:sym typeface="Calibri"/>
              </a:defRPr>
            </a:lvl1pPr>
            <a:lvl2pPr indent="0" lvl="1" marL="0" marR="0" rtl="0" algn="r">
              <a:spcBef>
                <a:spcPts val="0"/>
              </a:spcBef>
              <a:buNone/>
              <a:defRPr sz="900">
                <a:solidFill>
                  <a:srgbClr val="888888"/>
                </a:solidFill>
                <a:latin typeface="Calibri"/>
                <a:ea typeface="Calibri"/>
                <a:cs typeface="Calibri"/>
                <a:sym typeface="Calibri"/>
              </a:defRPr>
            </a:lvl2pPr>
            <a:lvl3pPr indent="0" lvl="2" marL="0" marR="0" rtl="0" algn="r">
              <a:spcBef>
                <a:spcPts val="0"/>
              </a:spcBef>
              <a:buNone/>
              <a:defRPr sz="900">
                <a:solidFill>
                  <a:srgbClr val="888888"/>
                </a:solidFill>
                <a:latin typeface="Calibri"/>
                <a:ea typeface="Calibri"/>
                <a:cs typeface="Calibri"/>
                <a:sym typeface="Calibri"/>
              </a:defRPr>
            </a:lvl3pPr>
            <a:lvl4pPr indent="0" lvl="3" marL="0" marR="0" rtl="0" algn="r">
              <a:spcBef>
                <a:spcPts val="0"/>
              </a:spcBef>
              <a:buNone/>
              <a:defRPr sz="900">
                <a:solidFill>
                  <a:srgbClr val="888888"/>
                </a:solidFill>
                <a:latin typeface="Calibri"/>
                <a:ea typeface="Calibri"/>
                <a:cs typeface="Calibri"/>
                <a:sym typeface="Calibri"/>
              </a:defRPr>
            </a:lvl4pPr>
            <a:lvl5pPr indent="0" lvl="4" marL="0" marR="0" rtl="0" algn="r">
              <a:spcBef>
                <a:spcPts val="0"/>
              </a:spcBef>
              <a:buNone/>
              <a:defRPr sz="900">
                <a:solidFill>
                  <a:srgbClr val="888888"/>
                </a:solidFill>
                <a:latin typeface="Calibri"/>
                <a:ea typeface="Calibri"/>
                <a:cs typeface="Calibri"/>
                <a:sym typeface="Calibri"/>
              </a:defRPr>
            </a:lvl5pPr>
            <a:lvl6pPr indent="0" lvl="5" marL="0" marR="0" rtl="0" algn="r">
              <a:spcBef>
                <a:spcPts val="0"/>
              </a:spcBef>
              <a:buNone/>
              <a:defRPr sz="900">
                <a:solidFill>
                  <a:srgbClr val="888888"/>
                </a:solidFill>
                <a:latin typeface="Calibri"/>
                <a:ea typeface="Calibri"/>
                <a:cs typeface="Calibri"/>
                <a:sym typeface="Calibri"/>
              </a:defRPr>
            </a:lvl6pPr>
            <a:lvl7pPr indent="0" lvl="6" marL="0" marR="0" rtl="0" algn="r">
              <a:spcBef>
                <a:spcPts val="0"/>
              </a:spcBef>
              <a:buNone/>
              <a:defRPr sz="900">
                <a:solidFill>
                  <a:srgbClr val="888888"/>
                </a:solidFill>
                <a:latin typeface="Calibri"/>
                <a:ea typeface="Calibri"/>
                <a:cs typeface="Calibri"/>
                <a:sym typeface="Calibri"/>
              </a:defRPr>
            </a:lvl7pPr>
            <a:lvl8pPr indent="0" lvl="7" marL="0" marR="0" rtl="0" algn="r">
              <a:spcBef>
                <a:spcPts val="0"/>
              </a:spcBef>
              <a:buNone/>
              <a:defRPr sz="900">
                <a:solidFill>
                  <a:srgbClr val="888888"/>
                </a:solidFill>
                <a:latin typeface="Calibri"/>
                <a:ea typeface="Calibri"/>
                <a:cs typeface="Calibri"/>
                <a:sym typeface="Calibri"/>
              </a:defRPr>
            </a:lvl8pPr>
            <a:lvl9pPr indent="0" lvl="8" marL="0" marR="0" rtl="0" algn="r">
              <a:spcBef>
                <a:spcPts val="0"/>
              </a:spcBef>
              <a:buNone/>
              <a:defRPr sz="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theme" Target="../theme/theme2.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0" Type="http://schemas.openxmlformats.org/officeDocument/2006/relationships/slideLayout" Target="../slideLayouts/slideLayout34.xml"/><Relationship Id="rId13" Type="http://schemas.openxmlformats.org/officeDocument/2006/relationships/theme" Target="../theme/theme4.xml"/><Relationship Id="rId12" Type="http://schemas.openxmlformats.org/officeDocument/2006/relationships/slideLayout" Target="../slideLayouts/slideLayout36.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9" Type="http://schemas.openxmlformats.org/officeDocument/2006/relationships/slideLayout" Target="../slideLayouts/slideLayout33.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56" name="Shape 56"/>
        <p:cNvGrpSpPr/>
        <p:nvPr/>
      </p:nvGrpSpPr>
      <p:grpSpPr>
        <a:xfrm>
          <a:off x="0" y="0"/>
          <a:ext cx="0" cy="0"/>
          <a:chOff x="0" y="0"/>
          <a:chExt cx="0" cy="0"/>
        </a:xfrm>
      </p:grpSpPr>
      <p:sp>
        <p:nvSpPr>
          <p:cNvPr id="57" name="Google Shape;57;p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8" name="Google Shape;58;p1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59" name="Google Shape;59;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07" name="Shape 107"/>
        <p:cNvGrpSpPr/>
        <p:nvPr/>
      </p:nvGrpSpPr>
      <p:grpSpPr>
        <a:xfrm>
          <a:off x="0" y="0"/>
          <a:ext cx="0" cy="0"/>
          <a:chOff x="0" y="0"/>
          <a:chExt cx="0" cy="0"/>
        </a:xfrm>
      </p:grpSpPr>
      <p:sp>
        <p:nvSpPr>
          <p:cNvPr id="108" name="Google Shape;108;p2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09" name="Google Shape;109;p2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110" name="Google Shape;110;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4.jpg"/><Relationship Id="rId5" Type="http://schemas.openxmlformats.org/officeDocument/2006/relationships/image" Target="../media/image8.jpg"/><Relationship Id="rId6"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0.xml"/><Relationship Id="rId3" Type="http://schemas.openxmlformats.org/officeDocument/2006/relationships/image" Target="../media/image9.gif"/><Relationship Id="rId4" Type="http://schemas.openxmlformats.org/officeDocument/2006/relationships/image" Target="../media/image13.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46.jpg"/><Relationship Id="rId5" Type="http://schemas.openxmlformats.org/officeDocument/2006/relationships/image" Target="../media/image3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2.xml"/><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3.xml"/><Relationship Id="rId3"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27.gif"/><Relationship Id="rId5" Type="http://schemas.openxmlformats.org/officeDocument/2006/relationships/image" Target="../media/image33.jpg"/><Relationship Id="rId6" Type="http://schemas.openxmlformats.org/officeDocument/2006/relationships/image" Target="../media/image22.gif"/><Relationship Id="rId7" Type="http://schemas.openxmlformats.org/officeDocument/2006/relationships/image" Target="../media/image24.gif"/><Relationship Id="rId8" Type="http://schemas.openxmlformats.org/officeDocument/2006/relationships/image" Target="../media/image23.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4.xml"/><Relationship Id="rId3" Type="http://schemas.openxmlformats.org/officeDocument/2006/relationships/image" Target="../media/image25.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5.xml"/><Relationship Id="rId3" Type="http://schemas.openxmlformats.org/officeDocument/2006/relationships/image" Target="../media/image25.png"/><Relationship Id="rId4" Type="http://schemas.openxmlformats.org/officeDocument/2006/relationships/image" Target="../media/image29.png"/><Relationship Id="rId5" Type="http://schemas.openxmlformats.org/officeDocument/2006/relationships/image" Target="../media/image26.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6.xml"/><Relationship Id="rId3" Type="http://schemas.openxmlformats.org/officeDocument/2006/relationships/image" Target="../media/image25.png"/><Relationship Id="rId4" Type="http://schemas.openxmlformats.org/officeDocument/2006/relationships/image" Target="../media/image29.png"/><Relationship Id="rId5" Type="http://schemas.openxmlformats.org/officeDocument/2006/relationships/image" Target="../media/image26.gif"/><Relationship Id="rId6" Type="http://schemas.openxmlformats.org/officeDocument/2006/relationships/image" Target="../media/image24.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7.xml"/><Relationship Id="rId3" Type="http://schemas.openxmlformats.org/officeDocument/2006/relationships/image" Target="../media/image25.png"/><Relationship Id="rId4" Type="http://schemas.openxmlformats.org/officeDocument/2006/relationships/image" Target="../media/image29.png"/><Relationship Id="rId5" Type="http://schemas.openxmlformats.org/officeDocument/2006/relationships/image" Target="../media/image26.gif"/><Relationship Id="rId6" Type="http://schemas.openxmlformats.org/officeDocument/2006/relationships/image" Target="../media/image24.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8.xml"/><Relationship Id="rId3" Type="http://schemas.openxmlformats.org/officeDocument/2006/relationships/image" Target="../media/image25.png"/><Relationship Id="rId4" Type="http://schemas.openxmlformats.org/officeDocument/2006/relationships/image" Target="../media/image29.png"/><Relationship Id="rId5" Type="http://schemas.openxmlformats.org/officeDocument/2006/relationships/image" Target="../media/image26.gif"/><Relationship Id="rId6" Type="http://schemas.openxmlformats.org/officeDocument/2006/relationships/image" Target="../media/image24.gif"/><Relationship Id="rId7" Type="http://schemas.openxmlformats.org/officeDocument/2006/relationships/image" Target="../media/image30.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9.xml"/><Relationship Id="rId3" Type="http://schemas.openxmlformats.org/officeDocument/2006/relationships/image" Target="../media/image10.gif"/><Relationship Id="rId4" Type="http://schemas.openxmlformats.org/officeDocument/2006/relationships/image" Target="../media/image14.gif"/><Relationship Id="rId9" Type="http://schemas.openxmlformats.org/officeDocument/2006/relationships/image" Target="../media/image2.gif"/><Relationship Id="rId5" Type="http://schemas.openxmlformats.org/officeDocument/2006/relationships/image" Target="../media/image1.gif"/><Relationship Id="rId6" Type="http://schemas.openxmlformats.org/officeDocument/2006/relationships/image" Target="../media/image12.gif"/><Relationship Id="rId7" Type="http://schemas.openxmlformats.org/officeDocument/2006/relationships/image" Target="../media/image3.png"/><Relationship Id="rId8"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xml"/><Relationship Id="rId3" Type="http://schemas.openxmlformats.org/officeDocument/2006/relationships/image" Target="../media/image20.jp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10" Type="http://schemas.openxmlformats.org/officeDocument/2006/relationships/image" Target="../media/image24.gif"/><Relationship Id="rId1" Type="http://schemas.openxmlformats.org/officeDocument/2006/relationships/slideLayout" Target="../slideLayouts/slideLayout36.xml"/><Relationship Id="rId2" Type="http://schemas.openxmlformats.org/officeDocument/2006/relationships/notesSlide" Target="../notesSlides/notesSlide20.xml"/><Relationship Id="rId3" Type="http://schemas.openxmlformats.org/officeDocument/2006/relationships/image" Target="../media/image14.gif"/><Relationship Id="rId4" Type="http://schemas.openxmlformats.org/officeDocument/2006/relationships/image" Target="../media/image3.png"/><Relationship Id="rId9" Type="http://schemas.openxmlformats.org/officeDocument/2006/relationships/image" Target="../media/image31.png"/><Relationship Id="rId5" Type="http://schemas.openxmlformats.org/officeDocument/2006/relationships/image" Target="../media/image69.png"/><Relationship Id="rId6" Type="http://schemas.openxmlformats.org/officeDocument/2006/relationships/image" Target="../media/image70.png"/><Relationship Id="rId7" Type="http://schemas.openxmlformats.org/officeDocument/2006/relationships/image" Target="../media/image36.png"/><Relationship Id="rId8"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1.xml"/><Relationship Id="rId3" Type="http://schemas.openxmlformats.org/officeDocument/2006/relationships/image" Target="../media/image38.png"/><Relationship Id="rId4" Type="http://schemas.openxmlformats.org/officeDocument/2006/relationships/image" Target="../media/image35.png"/><Relationship Id="rId9" Type="http://schemas.openxmlformats.org/officeDocument/2006/relationships/image" Target="../media/image44.png"/><Relationship Id="rId5" Type="http://schemas.openxmlformats.org/officeDocument/2006/relationships/image" Target="../media/image39.png"/><Relationship Id="rId6" Type="http://schemas.openxmlformats.org/officeDocument/2006/relationships/image" Target="../media/image34.png"/><Relationship Id="rId7" Type="http://schemas.openxmlformats.org/officeDocument/2006/relationships/image" Target="../media/image41.png"/><Relationship Id="rId8" Type="http://schemas.openxmlformats.org/officeDocument/2006/relationships/image" Target="../media/image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2.xml"/><Relationship Id="rId3" Type="http://schemas.openxmlformats.org/officeDocument/2006/relationships/image" Target="../media/image60.png"/><Relationship Id="rId4" Type="http://schemas.openxmlformats.org/officeDocument/2006/relationships/image" Target="../media/image49.png"/><Relationship Id="rId9" Type="http://schemas.openxmlformats.org/officeDocument/2006/relationships/image" Target="../media/image50.png"/><Relationship Id="rId5" Type="http://schemas.openxmlformats.org/officeDocument/2006/relationships/image" Target="../media/image38.png"/><Relationship Id="rId6" Type="http://schemas.openxmlformats.org/officeDocument/2006/relationships/image" Target="../media/image45.png"/><Relationship Id="rId7" Type="http://schemas.openxmlformats.org/officeDocument/2006/relationships/image" Target="../media/image47.png"/><Relationship Id="rId8" Type="http://schemas.openxmlformats.org/officeDocument/2006/relationships/image" Target="../media/image4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3.xml"/><Relationship Id="rId3" Type="http://schemas.openxmlformats.org/officeDocument/2006/relationships/image" Target="../media/image6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4.xml"/><Relationship Id="rId3" Type="http://schemas.openxmlformats.org/officeDocument/2006/relationships/image" Target="../media/image48.png"/></Relationships>
</file>

<file path=ppt/slides/_rels/slide25.xml.rels><?xml version="1.0" encoding="UTF-8" standalone="yes"?><Relationships xmlns="http://schemas.openxmlformats.org/package/2006/relationships"><Relationship Id="rId11" Type="http://schemas.openxmlformats.org/officeDocument/2006/relationships/image" Target="../media/image52.png"/><Relationship Id="rId10" Type="http://schemas.openxmlformats.org/officeDocument/2006/relationships/image" Target="../media/image51.png"/><Relationship Id="rId13" Type="http://schemas.openxmlformats.org/officeDocument/2006/relationships/image" Target="../media/image76.png"/><Relationship Id="rId12" Type="http://schemas.openxmlformats.org/officeDocument/2006/relationships/image" Target="../media/image66.png"/><Relationship Id="rId1" Type="http://schemas.openxmlformats.org/officeDocument/2006/relationships/slideLayout" Target="../slideLayouts/slideLayout24.xml"/><Relationship Id="rId2" Type="http://schemas.openxmlformats.org/officeDocument/2006/relationships/notesSlide" Target="../notesSlides/notesSlide25.xml"/><Relationship Id="rId3"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6.png"/><Relationship Id="rId14" Type="http://schemas.openxmlformats.org/officeDocument/2006/relationships/image" Target="../media/image62.png"/><Relationship Id="rId5" Type="http://schemas.openxmlformats.org/officeDocument/2006/relationships/image" Target="../media/image59.png"/><Relationship Id="rId6" Type="http://schemas.openxmlformats.org/officeDocument/2006/relationships/image" Target="../media/image57.png"/><Relationship Id="rId7" Type="http://schemas.openxmlformats.org/officeDocument/2006/relationships/image" Target="../media/image61.png"/><Relationship Id="rId8" Type="http://schemas.openxmlformats.org/officeDocument/2006/relationships/image" Target="../media/image5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6.xml"/><Relationship Id="rId3" Type="http://schemas.openxmlformats.org/officeDocument/2006/relationships/image" Target="../media/image71.png"/><Relationship Id="rId4" Type="http://schemas.openxmlformats.org/officeDocument/2006/relationships/image" Target="../media/image45.png"/><Relationship Id="rId5" Type="http://schemas.openxmlformats.org/officeDocument/2006/relationships/image" Target="../media/image47.png"/><Relationship Id="rId6" Type="http://schemas.openxmlformats.org/officeDocument/2006/relationships/image" Target="../media/image4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7.xml"/><Relationship Id="rId3" Type="http://schemas.openxmlformats.org/officeDocument/2006/relationships/image" Target="../media/image72.png"/><Relationship Id="rId4" Type="http://schemas.openxmlformats.org/officeDocument/2006/relationships/image" Target="../media/image45.png"/><Relationship Id="rId5" Type="http://schemas.openxmlformats.org/officeDocument/2006/relationships/image" Target="../media/image47.png"/><Relationship Id="rId6" Type="http://schemas.openxmlformats.org/officeDocument/2006/relationships/image" Target="../media/image43.png"/><Relationship Id="rId7" Type="http://schemas.openxmlformats.org/officeDocument/2006/relationships/image" Target="../media/image6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8.xml"/><Relationship Id="rId3" Type="http://schemas.openxmlformats.org/officeDocument/2006/relationships/image" Target="../media/image7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9.xml"/><Relationship Id="rId3" Type="http://schemas.openxmlformats.org/officeDocument/2006/relationships/image" Target="../media/image7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xml"/><Relationship Id="rId3" Type="http://schemas.openxmlformats.org/officeDocument/2006/relationships/image" Target="../media/image9.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0.xml"/><Relationship Id="rId3" Type="http://schemas.openxmlformats.org/officeDocument/2006/relationships/image" Target="../media/image7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1.xml"/><Relationship Id="rId3" Type="http://schemas.openxmlformats.org/officeDocument/2006/relationships/image" Target="../media/image9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2.xml"/><Relationship Id="rId3" Type="http://schemas.openxmlformats.org/officeDocument/2006/relationships/image" Target="../media/image68.png"/><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3.xml"/><Relationship Id="rId3" Type="http://schemas.openxmlformats.org/officeDocument/2006/relationships/image" Target="../media/image7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4.xml"/><Relationship Id="rId3" Type="http://schemas.openxmlformats.org/officeDocument/2006/relationships/image" Target="../media/image67.png"/><Relationship Id="rId4" Type="http://schemas.openxmlformats.org/officeDocument/2006/relationships/image" Target="../media/image74.png"/><Relationship Id="rId5" Type="http://schemas.openxmlformats.org/officeDocument/2006/relationships/image" Target="../media/image81.png"/><Relationship Id="rId6" Type="http://schemas.openxmlformats.org/officeDocument/2006/relationships/image" Target="../media/image82.png"/><Relationship Id="rId7" Type="http://schemas.openxmlformats.org/officeDocument/2006/relationships/image" Target="../media/image9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5.xml"/><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6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6.xml"/><Relationship Id="rId3" Type="http://schemas.openxmlformats.org/officeDocument/2006/relationships/image" Target="../media/image9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7.xml"/><Relationship Id="rId3" Type="http://schemas.openxmlformats.org/officeDocument/2006/relationships/image" Target="../media/image10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8.xml"/><Relationship Id="rId3" Type="http://schemas.openxmlformats.org/officeDocument/2006/relationships/image" Target="../media/image10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9.xml"/><Relationship Id="rId3" Type="http://schemas.openxmlformats.org/officeDocument/2006/relationships/image" Target="../media/image9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4.xml"/><Relationship Id="rId3" Type="http://schemas.openxmlformats.org/officeDocument/2006/relationships/image" Target="../media/image2.gif"/><Relationship Id="rId4" Type="http://schemas.openxmlformats.org/officeDocument/2006/relationships/image" Target="../media/image3.png"/><Relationship Id="rId5" Type="http://schemas.openxmlformats.org/officeDocument/2006/relationships/image" Target="../media/image9.gif"/><Relationship Id="rId6"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0.xml"/><Relationship Id="rId3" Type="http://schemas.openxmlformats.org/officeDocument/2006/relationships/image" Target="../media/image8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1.xml"/><Relationship Id="rId3" Type="http://schemas.openxmlformats.org/officeDocument/2006/relationships/image" Target="../media/image8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2.xml"/><Relationship Id="rId3" Type="http://schemas.openxmlformats.org/officeDocument/2006/relationships/image" Target="../media/image87.gif"/><Relationship Id="rId4" Type="http://schemas.openxmlformats.org/officeDocument/2006/relationships/image" Target="../media/image86.gif"/><Relationship Id="rId5" Type="http://schemas.openxmlformats.org/officeDocument/2006/relationships/image" Target="../media/image85.gi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3.xml"/><Relationship Id="rId3" Type="http://schemas.openxmlformats.org/officeDocument/2006/relationships/image" Target="../media/image95.gif"/><Relationship Id="rId4" Type="http://schemas.openxmlformats.org/officeDocument/2006/relationships/image" Target="../media/image91.gif"/><Relationship Id="rId5" Type="http://schemas.openxmlformats.org/officeDocument/2006/relationships/image" Target="../media/image88.gi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4.xml"/><Relationship Id="rId3" Type="http://schemas.openxmlformats.org/officeDocument/2006/relationships/image" Target="../media/image84.gif"/><Relationship Id="rId4" Type="http://schemas.openxmlformats.org/officeDocument/2006/relationships/image" Target="../media/image89.gif"/><Relationship Id="rId5" Type="http://schemas.openxmlformats.org/officeDocument/2006/relationships/image" Target="../media/image90.gi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image" Target="../media/image92.png"/><Relationship Id="rId4" Type="http://schemas.openxmlformats.org/officeDocument/2006/relationships/image" Target="../media/image97.png"/><Relationship Id="rId5" Type="http://schemas.openxmlformats.org/officeDocument/2006/relationships/image" Target="../media/image94.png"/><Relationship Id="rId6" Type="http://schemas.openxmlformats.org/officeDocument/2006/relationships/image" Target="../media/image4.jpg"/><Relationship Id="rId7"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5.xml"/><Relationship Id="rId3" Type="http://schemas.openxmlformats.org/officeDocument/2006/relationships/image" Target="../media/image10.gif"/><Relationship Id="rId4" Type="http://schemas.openxmlformats.org/officeDocument/2006/relationships/image" Target="../media/image1.gif"/><Relationship Id="rId5" Type="http://schemas.openxmlformats.org/officeDocument/2006/relationships/image" Target="../media/image3.png"/><Relationship Id="rId6" Type="http://schemas.openxmlformats.org/officeDocument/2006/relationships/image" Target="../media/image9.gif"/><Relationship Id="rId7" Type="http://schemas.openxmlformats.org/officeDocument/2006/relationships/image" Target="../media/image2.gif"/><Relationship Id="rId8"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6.xml"/><Relationship Id="rId3" Type="http://schemas.openxmlformats.org/officeDocument/2006/relationships/image" Target="../media/image10.gif"/><Relationship Id="rId4" Type="http://schemas.openxmlformats.org/officeDocument/2006/relationships/image" Target="../media/image14.gif"/><Relationship Id="rId9" Type="http://schemas.openxmlformats.org/officeDocument/2006/relationships/image" Target="../media/image5.png"/><Relationship Id="rId5" Type="http://schemas.openxmlformats.org/officeDocument/2006/relationships/image" Target="../media/image1.gif"/><Relationship Id="rId6" Type="http://schemas.openxmlformats.org/officeDocument/2006/relationships/image" Target="../media/image3.png"/><Relationship Id="rId7" Type="http://schemas.openxmlformats.org/officeDocument/2006/relationships/image" Target="../media/image9.gif"/><Relationship Id="rId8" Type="http://schemas.openxmlformats.org/officeDocument/2006/relationships/image" Target="../media/image2.gif"/></Relationships>
</file>

<file path=ppt/slides/_rels/slide7.xml.rels><?xml version="1.0" encoding="UTF-8" standalone="yes"?><Relationships xmlns="http://schemas.openxmlformats.org/package/2006/relationships"><Relationship Id="rId10" Type="http://schemas.openxmlformats.org/officeDocument/2006/relationships/image" Target="../media/image2.gif"/><Relationship Id="rId1" Type="http://schemas.openxmlformats.org/officeDocument/2006/relationships/slideLayout" Target="../slideLayouts/slideLayout36.xml"/><Relationship Id="rId2" Type="http://schemas.openxmlformats.org/officeDocument/2006/relationships/notesSlide" Target="../notesSlides/notesSlide7.xml"/><Relationship Id="rId3" Type="http://schemas.openxmlformats.org/officeDocument/2006/relationships/image" Target="../media/image10.gif"/><Relationship Id="rId4" Type="http://schemas.openxmlformats.org/officeDocument/2006/relationships/image" Target="../media/image14.gif"/><Relationship Id="rId9" Type="http://schemas.openxmlformats.org/officeDocument/2006/relationships/image" Target="../media/image9.gif"/><Relationship Id="rId5" Type="http://schemas.openxmlformats.org/officeDocument/2006/relationships/image" Target="../media/image1.gif"/><Relationship Id="rId6" Type="http://schemas.openxmlformats.org/officeDocument/2006/relationships/image" Target="../media/image12.gif"/><Relationship Id="rId7" Type="http://schemas.openxmlformats.org/officeDocument/2006/relationships/image" Target="../media/image3.png"/><Relationship Id="rId8"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8.xml"/><Relationship Id="rId3" Type="http://schemas.openxmlformats.org/officeDocument/2006/relationships/image" Target="../media/image9.gif"/><Relationship Id="rId4" Type="http://schemas.openxmlformats.org/officeDocument/2006/relationships/image" Target="../media/image10.gif"/><Relationship Id="rId5" Type="http://schemas.openxmlformats.org/officeDocument/2006/relationships/image" Target="../media/image11.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9.xml"/><Relationship Id="rId3" Type="http://schemas.openxmlformats.org/officeDocument/2006/relationships/image" Target="../media/image42.gif"/><Relationship Id="rId4" Type="http://schemas.openxmlformats.org/officeDocument/2006/relationships/image" Target="../media/image55.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40"/>
          <p:cNvSpPr txBox="1"/>
          <p:nvPr>
            <p:ph type="ctrTitle"/>
          </p:nvPr>
        </p:nvSpPr>
        <p:spPr>
          <a:xfrm>
            <a:off x="0" y="1364850"/>
            <a:ext cx="9144000" cy="1164300"/>
          </a:xfrm>
          <a:prstGeom prst="rect">
            <a:avLst/>
          </a:prstGeom>
          <a:solidFill>
            <a:srgbClr val="14154D"/>
          </a:solidFill>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sz="3800">
                <a:solidFill>
                  <a:srgbClr val="F4F4F9"/>
                </a:solidFill>
                <a:latin typeface="Spectral Medium"/>
                <a:ea typeface="Spectral Medium"/>
                <a:cs typeface="Spectral Medium"/>
                <a:sym typeface="Spectral Medium"/>
              </a:rPr>
              <a:t>Flow Factorized Representation Learning</a:t>
            </a:r>
            <a:endParaRPr sz="3800">
              <a:solidFill>
                <a:schemeClr val="lt1"/>
              </a:solidFill>
            </a:endParaRPr>
          </a:p>
        </p:txBody>
      </p:sp>
      <p:sp>
        <p:nvSpPr>
          <p:cNvPr id="163" name="Google Shape;163;p40"/>
          <p:cNvSpPr txBox="1"/>
          <p:nvPr/>
        </p:nvSpPr>
        <p:spPr>
          <a:xfrm>
            <a:off x="3095700" y="4449400"/>
            <a:ext cx="3000000" cy="60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rgbClr val="14154D"/>
                </a:solidFill>
              </a:rPr>
              <a:t>CMS ML Seminar</a:t>
            </a:r>
            <a:endParaRPr sz="1600">
              <a:solidFill>
                <a:srgbClr val="14154D"/>
              </a:solidFill>
            </a:endParaRPr>
          </a:p>
          <a:p>
            <a:pPr indent="0" lvl="0" marL="0" rtl="0" algn="ctr">
              <a:spcBef>
                <a:spcPts val="0"/>
              </a:spcBef>
              <a:spcAft>
                <a:spcPts val="0"/>
              </a:spcAft>
              <a:buNone/>
            </a:pPr>
            <a:r>
              <a:rPr lang="en" sz="1100">
                <a:solidFill>
                  <a:srgbClr val="14154D"/>
                </a:solidFill>
              </a:rPr>
              <a:t>February 6th</a:t>
            </a:r>
            <a:r>
              <a:rPr lang="en" sz="1100">
                <a:solidFill>
                  <a:srgbClr val="14154D"/>
                </a:solidFill>
              </a:rPr>
              <a:t>, 2024</a:t>
            </a:r>
            <a:endParaRPr>
              <a:solidFill>
                <a:srgbClr val="14154D"/>
              </a:solidFill>
            </a:endParaRPr>
          </a:p>
        </p:txBody>
      </p:sp>
      <p:sp>
        <p:nvSpPr>
          <p:cNvPr id="164" name="Google Shape;164;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descr="A logo that says Kempner Institute" id="165" name="Google Shape;165;p40"/>
          <p:cNvPicPr preferRelativeResize="0"/>
          <p:nvPr/>
        </p:nvPicPr>
        <p:blipFill>
          <a:blip r:embed="rId3">
            <a:alphaModFix/>
          </a:blip>
          <a:stretch>
            <a:fillRect/>
          </a:stretch>
        </p:blipFill>
        <p:spPr>
          <a:xfrm>
            <a:off x="1923363" y="188550"/>
            <a:ext cx="5297275" cy="954600"/>
          </a:xfrm>
          <a:prstGeom prst="rect">
            <a:avLst/>
          </a:prstGeom>
          <a:noFill/>
          <a:ln>
            <a:noFill/>
          </a:ln>
        </p:spPr>
      </p:pic>
      <p:pic>
        <p:nvPicPr>
          <p:cNvPr id="166" name="Google Shape;166;p40"/>
          <p:cNvPicPr preferRelativeResize="0"/>
          <p:nvPr/>
        </p:nvPicPr>
        <p:blipFill>
          <a:blip r:embed="rId4">
            <a:alphaModFix/>
          </a:blip>
          <a:stretch>
            <a:fillRect/>
          </a:stretch>
        </p:blipFill>
        <p:spPr>
          <a:xfrm>
            <a:off x="6087282" y="3032925"/>
            <a:ext cx="1188600" cy="1237500"/>
          </a:xfrm>
          <a:prstGeom prst="ellipse">
            <a:avLst/>
          </a:prstGeom>
          <a:noFill/>
          <a:ln>
            <a:noFill/>
          </a:ln>
        </p:spPr>
      </p:pic>
      <p:pic>
        <p:nvPicPr>
          <p:cNvPr id="167" name="Google Shape;167;p40"/>
          <p:cNvPicPr preferRelativeResize="0"/>
          <p:nvPr/>
        </p:nvPicPr>
        <p:blipFill>
          <a:blip r:embed="rId5">
            <a:alphaModFix/>
          </a:blip>
          <a:stretch>
            <a:fillRect/>
          </a:stretch>
        </p:blipFill>
        <p:spPr>
          <a:xfrm>
            <a:off x="3848854" y="3032916"/>
            <a:ext cx="1237500" cy="1237500"/>
          </a:xfrm>
          <a:prstGeom prst="ellipse">
            <a:avLst/>
          </a:prstGeom>
          <a:noFill/>
          <a:ln>
            <a:noFill/>
          </a:ln>
        </p:spPr>
      </p:pic>
      <p:sp>
        <p:nvSpPr>
          <p:cNvPr id="168" name="Google Shape;168;p40"/>
          <p:cNvSpPr txBox="1"/>
          <p:nvPr/>
        </p:nvSpPr>
        <p:spPr>
          <a:xfrm>
            <a:off x="3455428" y="2590800"/>
            <a:ext cx="2241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latin typeface="Spectral"/>
                <a:ea typeface="Spectral"/>
                <a:cs typeface="Spectral"/>
                <a:sym typeface="Spectral"/>
              </a:rPr>
              <a:t>T. Andy Keller</a:t>
            </a:r>
            <a:endParaRPr sz="1800">
              <a:solidFill>
                <a:schemeClr val="dk2"/>
              </a:solidFill>
              <a:latin typeface="Spectral"/>
              <a:ea typeface="Spectral"/>
              <a:cs typeface="Spectral"/>
              <a:sym typeface="Spectral"/>
            </a:endParaRPr>
          </a:p>
        </p:txBody>
      </p:sp>
      <p:pic>
        <p:nvPicPr>
          <p:cNvPr id="169" name="Google Shape;169;p40"/>
          <p:cNvPicPr preferRelativeResize="0"/>
          <p:nvPr/>
        </p:nvPicPr>
        <p:blipFill rotWithShape="1">
          <a:blip r:embed="rId6">
            <a:alphaModFix/>
          </a:blip>
          <a:srcRect b="11152" l="5644" r="2426" t="10965"/>
          <a:stretch/>
        </p:blipFill>
        <p:spPr>
          <a:xfrm>
            <a:off x="1644500" y="2978497"/>
            <a:ext cx="1237500" cy="1204800"/>
          </a:xfrm>
          <a:prstGeom prst="ellipse">
            <a:avLst/>
          </a:prstGeom>
          <a:noFill/>
          <a:ln>
            <a:noFill/>
          </a:ln>
        </p:spPr>
      </p:pic>
      <p:sp>
        <p:nvSpPr>
          <p:cNvPr id="170" name="Google Shape;170;p40"/>
          <p:cNvSpPr txBox="1"/>
          <p:nvPr/>
        </p:nvSpPr>
        <p:spPr>
          <a:xfrm>
            <a:off x="1328304" y="2593002"/>
            <a:ext cx="18699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rgbClr val="595959"/>
                </a:solidFill>
                <a:latin typeface="Spectral"/>
                <a:ea typeface="Spectral"/>
                <a:cs typeface="Spectral"/>
                <a:sym typeface="Spectral"/>
              </a:rPr>
              <a:t>Yue Song</a:t>
            </a:r>
            <a:endParaRPr sz="1800">
              <a:solidFill>
                <a:srgbClr val="595959"/>
              </a:solidFill>
              <a:latin typeface="Spectral"/>
              <a:ea typeface="Spectral"/>
              <a:cs typeface="Spectral"/>
              <a:sym typeface="Spectral"/>
            </a:endParaRPr>
          </a:p>
        </p:txBody>
      </p:sp>
      <p:sp>
        <p:nvSpPr>
          <p:cNvPr id="171" name="Google Shape;171;p40"/>
          <p:cNvSpPr txBox="1"/>
          <p:nvPr/>
        </p:nvSpPr>
        <p:spPr>
          <a:xfrm>
            <a:off x="5599599" y="2590800"/>
            <a:ext cx="2241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latin typeface="Spectral"/>
                <a:ea typeface="Spectral"/>
                <a:cs typeface="Spectral"/>
                <a:sym typeface="Spectral"/>
              </a:rPr>
              <a:t>Max Welling</a:t>
            </a:r>
            <a:endParaRPr sz="1800">
              <a:solidFill>
                <a:schemeClr val="dk2"/>
              </a:solidFill>
              <a:latin typeface="Spectral"/>
              <a:ea typeface="Spectral"/>
              <a:cs typeface="Spectral"/>
              <a:sym typeface="Spectr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71" name="Shape 271"/>
        <p:cNvGrpSpPr/>
        <p:nvPr/>
      </p:nvGrpSpPr>
      <p:grpSpPr>
        <a:xfrm>
          <a:off x="0" y="0"/>
          <a:ext cx="0" cy="0"/>
          <a:chOff x="0" y="0"/>
          <a:chExt cx="0" cy="0"/>
        </a:xfrm>
      </p:grpSpPr>
      <p:sp>
        <p:nvSpPr>
          <p:cNvPr id="272" name="Google Shape;272;p49"/>
          <p:cNvSpPr txBox="1"/>
          <p:nvPr>
            <p:ph type="title"/>
          </p:nvPr>
        </p:nvSpPr>
        <p:spPr>
          <a:xfrm>
            <a:off x="0" y="1"/>
            <a:ext cx="9144000" cy="857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Equivariance</a:t>
            </a:r>
            <a:endParaRPr/>
          </a:p>
        </p:txBody>
      </p:sp>
      <p:pic>
        <p:nvPicPr>
          <p:cNvPr id="273" name="Google Shape;273;p49" title="This is the rendered form of the equation. You can not edit this directly. Right click will give you the option to save the image, and in most browsers you can drag the image onto your desktop or another program."/>
          <p:cNvPicPr preferRelativeResize="0"/>
          <p:nvPr/>
        </p:nvPicPr>
        <p:blipFill>
          <a:blip r:embed="rId3">
            <a:alphaModFix/>
          </a:blip>
          <a:stretch>
            <a:fillRect/>
          </a:stretch>
        </p:blipFill>
        <p:spPr>
          <a:xfrm>
            <a:off x="2316250" y="1121213"/>
            <a:ext cx="3990975" cy="571500"/>
          </a:xfrm>
          <a:prstGeom prst="rect">
            <a:avLst/>
          </a:prstGeom>
          <a:noFill/>
          <a:ln>
            <a:noFill/>
          </a:ln>
        </p:spPr>
      </p:pic>
      <p:pic>
        <p:nvPicPr>
          <p:cNvPr id="274" name="Google Shape;274;p49"/>
          <p:cNvPicPr preferRelativeResize="0"/>
          <p:nvPr/>
        </p:nvPicPr>
        <p:blipFill rotWithShape="1">
          <a:blip r:embed="rId4">
            <a:alphaModFix/>
          </a:blip>
          <a:srcRect b="0" l="-2155" r="0" t="0"/>
          <a:stretch/>
        </p:blipFill>
        <p:spPr>
          <a:xfrm>
            <a:off x="1435137" y="2263500"/>
            <a:ext cx="5868325" cy="23827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50"/>
          <p:cNvSpPr txBox="1"/>
          <p:nvPr>
            <p:ph type="title"/>
          </p:nvPr>
        </p:nvSpPr>
        <p:spPr>
          <a:xfrm>
            <a:off x="0" y="1"/>
            <a:ext cx="9144000" cy="857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Natural Symmetry Transformations</a:t>
            </a:r>
            <a:endParaRPr/>
          </a:p>
        </p:txBody>
      </p:sp>
      <p:sp>
        <p:nvSpPr>
          <p:cNvPr id="280" name="Google Shape;280;p50"/>
          <p:cNvSpPr txBox="1"/>
          <p:nvPr/>
        </p:nvSpPr>
        <p:spPr>
          <a:xfrm>
            <a:off x="343832" y="4915875"/>
            <a:ext cx="3276900" cy="193800"/>
          </a:xfrm>
          <a:prstGeom prst="rect">
            <a:avLst/>
          </a:prstGeom>
          <a:noFill/>
          <a:ln>
            <a:noFill/>
          </a:ln>
        </p:spPr>
        <p:txBody>
          <a:bodyPr anchorCtr="0" anchor="t" bIns="91425" lIns="91425" spcFirstLastPara="1" rIns="91425" wrap="square" tIns="91425">
            <a:spAutoFit/>
          </a:bodyPr>
          <a:lstStyle/>
          <a:p>
            <a:pPr indent="0" lvl="0" marL="0" rtl="0" algn="l">
              <a:lnSpc>
                <a:spcPct val="6000"/>
              </a:lnSpc>
              <a:spcBef>
                <a:spcPts val="0"/>
              </a:spcBef>
              <a:spcAft>
                <a:spcPts val="1600"/>
              </a:spcAft>
              <a:buNone/>
            </a:pPr>
            <a:r>
              <a:rPr i="1" lang="en" sz="1000">
                <a:solidFill>
                  <a:srgbClr val="595959"/>
                </a:solidFill>
                <a:latin typeface="Spectral"/>
                <a:ea typeface="Spectral"/>
                <a:cs typeface="Spectral"/>
                <a:sym typeface="Spectral"/>
              </a:rPr>
              <a:t>https://blog.photofeeler.com/lighting/</a:t>
            </a:r>
            <a:endParaRPr i="1" sz="1000">
              <a:solidFill>
                <a:srgbClr val="595959"/>
              </a:solidFill>
              <a:latin typeface="Spectral"/>
              <a:ea typeface="Spectral"/>
              <a:cs typeface="Spectral"/>
              <a:sym typeface="Spectral"/>
            </a:endParaRPr>
          </a:p>
        </p:txBody>
      </p:sp>
      <p:pic>
        <p:nvPicPr>
          <p:cNvPr id="281" name="Google Shape;281;p50"/>
          <p:cNvPicPr preferRelativeResize="0"/>
          <p:nvPr/>
        </p:nvPicPr>
        <p:blipFill>
          <a:blip r:embed="rId3">
            <a:alphaModFix/>
          </a:blip>
          <a:stretch>
            <a:fillRect/>
          </a:stretch>
        </p:blipFill>
        <p:spPr>
          <a:xfrm>
            <a:off x="391700" y="1163596"/>
            <a:ext cx="3450900" cy="3445788"/>
          </a:xfrm>
          <a:prstGeom prst="rect">
            <a:avLst/>
          </a:prstGeom>
          <a:noFill/>
          <a:ln>
            <a:noFill/>
          </a:ln>
        </p:spPr>
      </p:pic>
      <p:pic>
        <p:nvPicPr>
          <p:cNvPr id="282" name="Google Shape;282;p50"/>
          <p:cNvPicPr preferRelativeResize="0"/>
          <p:nvPr/>
        </p:nvPicPr>
        <p:blipFill rotWithShape="1">
          <a:blip r:embed="rId4">
            <a:alphaModFix/>
          </a:blip>
          <a:srcRect b="49051" l="0" r="51037" t="5119"/>
          <a:stretch/>
        </p:blipFill>
        <p:spPr>
          <a:xfrm>
            <a:off x="4257935" y="1616438"/>
            <a:ext cx="1079873" cy="1293378"/>
          </a:xfrm>
          <a:prstGeom prst="rect">
            <a:avLst/>
          </a:prstGeom>
          <a:noFill/>
          <a:ln>
            <a:noFill/>
          </a:ln>
        </p:spPr>
      </p:pic>
      <p:pic>
        <p:nvPicPr>
          <p:cNvPr id="283" name="Google Shape;283;p50"/>
          <p:cNvPicPr preferRelativeResize="0"/>
          <p:nvPr/>
        </p:nvPicPr>
        <p:blipFill rotWithShape="1">
          <a:blip r:embed="rId4">
            <a:alphaModFix/>
          </a:blip>
          <a:srcRect b="3230" l="0" r="51037" t="50939"/>
          <a:stretch/>
        </p:blipFill>
        <p:spPr>
          <a:xfrm>
            <a:off x="6440229" y="1616438"/>
            <a:ext cx="1079873" cy="1293378"/>
          </a:xfrm>
          <a:prstGeom prst="rect">
            <a:avLst/>
          </a:prstGeom>
          <a:noFill/>
          <a:ln>
            <a:noFill/>
          </a:ln>
        </p:spPr>
      </p:pic>
      <p:pic>
        <p:nvPicPr>
          <p:cNvPr id="284" name="Google Shape;284;p50"/>
          <p:cNvPicPr preferRelativeResize="0"/>
          <p:nvPr/>
        </p:nvPicPr>
        <p:blipFill rotWithShape="1">
          <a:blip r:embed="rId4">
            <a:alphaModFix/>
          </a:blip>
          <a:srcRect b="49051" l="49642" r="0" t="5119"/>
          <a:stretch/>
        </p:blipFill>
        <p:spPr>
          <a:xfrm>
            <a:off x="5337816" y="1616438"/>
            <a:ext cx="1110650" cy="1293378"/>
          </a:xfrm>
          <a:prstGeom prst="rect">
            <a:avLst/>
          </a:prstGeom>
          <a:noFill/>
          <a:ln>
            <a:noFill/>
          </a:ln>
        </p:spPr>
      </p:pic>
      <p:pic>
        <p:nvPicPr>
          <p:cNvPr id="285" name="Google Shape;285;p50"/>
          <p:cNvPicPr preferRelativeResize="0"/>
          <p:nvPr/>
        </p:nvPicPr>
        <p:blipFill rotWithShape="1">
          <a:blip r:embed="rId4">
            <a:alphaModFix/>
          </a:blip>
          <a:srcRect b="2552" l="51038" r="0" t="51617"/>
          <a:stretch/>
        </p:blipFill>
        <p:spPr>
          <a:xfrm>
            <a:off x="7520111" y="1616438"/>
            <a:ext cx="1079873" cy="1293378"/>
          </a:xfrm>
          <a:prstGeom prst="rect">
            <a:avLst/>
          </a:prstGeom>
          <a:noFill/>
          <a:ln>
            <a:noFill/>
          </a:ln>
        </p:spPr>
      </p:pic>
      <p:pic>
        <p:nvPicPr>
          <p:cNvPr id="286" name="Google Shape;286;p50"/>
          <p:cNvPicPr preferRelativeResize="0"/>
          <p:nvPr/>
        </p:nvPicPr>
        <p:blipFill rotWithShape="1">
          <a:blip r:embed="rId5">
            <a:alphaModFix/>
          </a:blip>
          <a:srcRect b="0" l="61087" r="10103" t="49685"/>
          <a:stretch/>
        </p:blipFill>
        <p:spPr>
          <a:xfrm>
            <a:off x="4273606" y="2935997"/>
            <a:ext cx="1079874" cy="1064400"/>
          </a:xfrm>
          <a:prstGeom prst="rect">
            <a:avLst/>
          </a:prstGeom>
          <a:noFill/>
          <a:ln>
            <a:noFill/>
          </a:ln>
        </p:spPr>
      </p:pic>
      <p:pic>
        <p:nvPicPr>
          <p:cNvPr id="287" name="Google Shape;287;p50"/>
          <p:cNvPicPr preferRelativeResize="0"/>
          <p:nvPr/>
        </p:nvPicPr>
        <p:blipFill rotWithShape="1">
          <a:blip r:embed="rId5">
            <a:alphaModFix/>
          </a:blip>
          <a:srcRect b="0" l="10074" r="60296" t="49685"/>
          <a:stretch/>
        </p:blipFill>
        <p:spPr>
          <a:xfrm>
            <a:off x="7504712" y="2943838"/>
            <a:ext cx="1110650" cy="1064400"/>
          </a:xfrm>
          <a:prstGeom prst="rect">
            <a:avLst/>
          </a:prstGeom>
          <a:noFill/>
          <a:ln>
            <a:noFill/>
          </a:ln>
        </p:spPr>
      </p:pic>
      <p:pic>
        <p:nvPicPr>
          <p:cNvPr id="288" name="Google Shape;288;p50"/>
          <p:cNvPicPr preferRelativeResize="0"/>
          <p:nvPr/>
        </p:nvPicPr>
        <p:blipFill rotWithShape="1">
          <a:blip r:embed="rId5">
            <a:alphaModFix/>
          </a:blip>
          <a:srcRect b="49685" l="10074" r="61117" t="0"/>
          <a:stretch/>
        </p:blipFill>
        <p:spPr>
          <a:xfrm>
            <a:off x="5353213" y="2943838"/>
            <a:ext cx="1079874" cy="1064400"/>
          </a:xfrm>
          <a:prstGeom prst="rect">
            <a:avLst/>
          </a:prstGeom>
          <a:noFill/>
          <a:ln>
            <a:noFill/>
          </a:ln>
        </p:spPr>
      </p:pic>
      <p:pic>
        <p:nvPicPr>
          <p:cNvPr id="289" name="Google Shape;289;p50"/>
          <p:cNvPicPr preferRelativeResize="0"/>
          <p:nvPr/>
        </p:nvPicPr>
        <p:blipFill rotWithShape="1">
          <a:blip r:embed="rId5">
            <a:alphaModFix/>
          </a:blip>
          <a:srcRect b="49685" l="62474" r="7896" t="0"/>
          <a:stretch/>
        </p:blipFill>
        <p:spPr>
          <a:xfrm>
            <a:off x="6424838" y="2944317"/>
            <a:ext cx="1110650" cy="1064400"/>
          </a:xfrm>
          <a:prstGeom prst="rect">
            <a:avLst/>
          </a:prstGeom>
          <a:noFill/>
          <a:ln>
            <a:noFill/>
          </a:ln>
        </p:spPr>
      </p:pic>
      <p:sp>
        <p:nvSpPr>
          <p:cNvPr id="290" name="Google Shape;290;p50"/>
          <p:cNvSpPr txBox="1"/>
          <p:nvPr>
            <p:ph idx="12" type="sldNum"/>
          </p:nvPr>
        </p:nvSpPr>
        <p:spPr>
          <a:xfrm>
            <a:off x="6457950" y="4767263"/>
            <a:ext cx="2057400" cy="2739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sp>
        <p:nvSpPr>
          <p:cNvPr id="291" name="Google Shape;291;p50"/>
          <p:cNvSpPr txBox="1"/>
          <p:nvPr/>
        </p:nvSpPr>
        <p:spPr>
          <a:xfrm>
            <a:off x="4172300" y="4150600"/>
            <a:ext cx="4112700" cy="53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Can we generalize equivariance?</a:t>
            </a:r>
            <a:endParaRPr sz="18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2"/>
                                        </p:tgtEl>
                                        <p:attrNameLst>
                                          <p:attrName>style.visibility</p:attrName>
                                        </p:attrNameLst>
                                      </p:cBhvr>
                                      <p:to>
                                        <p:strVal val="visible"/>
                                      </p:to>
                                    </p:set>
                                    <p:animEffect filter="fade" transition="in">
                                      <p:cBhvr>
                                        <p:cTn dur="1000"/>
                                        <p:tgtEl>
                                          <p:spTgt spid="282"/>
                                        </p:tgtEl>
                                      </p:cBhvr>
                                    </p:animEffect>
                                  </p:childTnLst>
                                </p:cTn>
                              </p:par>
                              <p:par>
                                <p:cTn fill="hold" nodeType="withEffect" presetClass="entr" presetID="10" presetSubtype="0">
                                  <p:stCondLst>
                                    <p:cond delay="0"/>
                                  </p:stCondLst>
                                  <p:childTnLst>
                                    <p:set>
                                      <p:cBhvr>
                                        <p:cTn dur="1" fill="hold">
                                          <p:stCondLst>
                                            <p:cond delay="0"/>
                                          </p:stCondLst>
                                        </p:cTn>
                                        <p:tgtEl>
                                          <p:spTgt spid="283"/>
                                        </p:tgtEl>
                                        <p:attrNameLst>
                                          <p:attrName>style.visibility</p:attrName>
                                        </p:attrNameLst>
                                      </p:cBhvr>
                                      <p:to>
                                        <p:strVal val="visible"/>
                                      </p:to>
                                    </p:set>
                                    <p:animEffect filter="fade" transition="in">
                                      <p:cBhvr>
                                        <p:cTn dur="1000"/>
                                        <p:tgtEl>
                                          <p:spTgt spid="283"/>
                                        </p:tgtEl>
                                      </p:cBhvr>
                                    </p:animEffect>
                                  </p:childTnLst>
                                </p:cTn>
                              </p:par>
                              <p:par>
                                <p:cTn fill="hold" nodeType="withEffect" presetClass="entr" presetID="10" presetSubtype="0">
                                  <p:stCondLst>
                                    <p:cond delay="0"/>
                                  </p:stCondLst>
                                  <p:childTnLst>
                                    <p:set>
                                      <p:cBhvr>
                                        <p:cTn dur="1" fill="hold">
                                          <p:stCondLst>
                                            <p:cond delay="0"/>
                                          </p:stCondLst>
                                        </p:cTn>
                                        <p:tgtEl>
                                          <p:spTgt spid="284"/>
                                        </p:tgtEl>
                                        <p:attrNameLst>
                                          <p:attrName>style.visibility</p:attrName>
                                        </p:attrNameLst>
                                      </p:cBhvr>
                                      <p:to>
                                        <p:strVal val="visible"/>
                                      </p:to>
                                    </p:set>
                                    <p:animEffect filter="fade" transition="in">
                                      <p:cBhvr>
                                        <p:cTn dur="1000"/>
                                        <p:tgtEl>
                                          <p:spTgt spid="284"/>
                                        </p:tgtEl>
                                      </p:cBhvr>
                                    </p:animEffect>
                                  </p:childTnLst>
                                </p:cTn>
                              </p:par>
                              <p:par>
                                <p:cTn fill="hold" nodeType="withEffect" presetClass="entr" presetID="10" presetSubtype="0">
                                  <p:stCondLst>
                                    <p:cond delay="0"/>
                                  </p:stCondLst>
                                  <p:childTnLst>
                                    <p:set>
                                      <p:cBhvr>
                                        <p:cTn dur="1" fill="hold">
                                          <p:stCondLst>
                                            <p:cond delay="0"/>
                                          </p:stCondLst>
                                        </p:cTn>
                                        <p:tgtEl>
                                          <p:spTgt spid="285"/>
                                        </p:tgtEl>
                                        <p:attrNameLst>
                                          <p:attrName>style.visibility</p:attrName>
                                        </p:attrNameLst>
                                      </p:cBhvr>
                                      <p:to>
                                        <p:strVal val="visible"/>
                                      </p:to>
                                    </p:set>
                                    <p:animEffect filter="fade" transition="in">
                                      <p:cBhvr>
                                        <p:cTn dur="1000"/>
                                        <p:tgtEl>
                                          <p:spTgt spid="285"/>
                                        </p:tgtEl>
                                      </p:cBhvr>
                                    </p:animEffect>
                                  </p:childTnLst>
                                </p:cTn>
                              </p:par>
                              <p:par>
                                <p:cTn fill="hold" nodeType="withEffect" presetClass="entr" presetID="10" presetSubtype="0">
                                  <p:stCondLst>
                                    <p:cond delay="0"/>
                                  </p:stCondLst>
                                  <p:childTnLst>
                                    <p:set>
                                      <p:cBhvr>
                                        <p:cTn dur="1" fill="hold">
                                          <p:stCondLst>
                                            <p:cond delay="0"/>
                                          </p:stCondLst>
                                        </p:cTn>
                                        <p:tgtEl>
                                          <p:spTgt spid="286"/>
                                        </p:tgtEl>
                                        <p:attrNameLst>
                                          <p:attrName>style.visibility</p:attrName>
                                        </p:attrNameLst>
                                      </p:cBhvr>
                                      <p:to>
                                        <p:strVal val="visible"/>
                                      </p:to>
                                    </p:set>
                                    <p:animEffect filter="fade" transition="in">
                                      <p:cBhvr>
                                        <p:cTn dur="1000"/>
                                        <p:tgtEl>
                                          <p:spTgt spid="286"/>
                                        </p:tgtEl>
                                      </p:cBhvr>
                                    </p:animEffect>
                                  </p:childTnLst>
                                </p:cTn>
                              </p:par>
                              <p:par>
                                <p:cTn fill="hold" nodeType="withEffect" presetClass="entr" presetID="10" presetSubtype="0">
                                  <p:stCondLst>
                                    <p:cond delay="0"/>
                                  </p:stCondLst>
                                  <p:childTnLst>
                                    <p:set>
                                      <p:cBhvr>
                                        <p:cTn dur="1" fill="hold">
                                          <p:stCondLst>
                                            <p:cond delay="0"/>
                                          </p:stCondLst>
                                        </p:cTn>
                                        <p:tgtEl>
                                          <p:spTgt spid="288"/>
                                        </p:tgtEl>
                                        <p:attrNameLst>
                                          <p:attrName>style.visibility</p:attrName>
                                        </p:attrNameLst>
                                      </p:cBhvr>
                                      <p:to>
                                        <p:strVal val="visible"/>
                                      </p:to>
                                    </p:set>
                                    <p:animEffect filter="fade" transition="in">
                                      <p:cBhvr>
                                        <p:cTn dur="1000"/>
                                        <p:tgtEl>
                                          <p:spTgt spid="288"/>
                                        </p:tgtEl>
                                      </p:cBhvr>
                                    </p:animEffect>
                                  </p:childTnLst>
                                </p:cTn>
                              </p:par>
                              <p:par>
                                <p:cTn fill="hold" nodeType="withEffect" presetClass="entr" presetID="10" presetSubtype="0">
                                  <p:stCondLst>
                                    <p:cond delay="0"/>
                                  </p:stCondLst>
                                  <p:childTnLst>
                                    <p:set>
                                      <p:cBhvr>
                                        <p:cTn dur="1" fill="hold">
                                          <p:stCondLst>
                                            <p:cond delay="0"/>
                                          </p:stCondLst>
                                        </p:cTn>
                                        <p:tgtEl>
                                          <p:spTgt spid="289"/>
                                        </p:tgtEl>
                                        <p:attrNameLst>
                                          <p:attrName>style.visibility</p:attrName>
                                        </p:attrNameLst>
                                      </p:cBhvr>
                                      <p:to>
                                        <p:strVal val="visible"/>
                                      </p:to>
                                    </p:set>
                                    <p:animEffect filter="fade" transition="in">
                                      <p:cBhvr>
                                        <p:cTn dur="1000"/>
                                        <p:tgtEl>
                                          <p:spTgt spid="289"/>
                                        </p:tgtEl>
                                      </p:cBhvr>
                                    </p:animEffect>
                                  </p:childTnLst>
                                </p:cTn>
                              </p:par>
                              <p:par>
                                <p:cTn fill="hold" nodeType="withEffect" presetClass="entr" presetID="10" presetSubtype="0">
                                  <p:stCondLst>
                                    <p:cond delay="0"/>
                                  </p:stCondLst>
                                  <p:childTnLst>
                                    <p:set>
                                      <p:cBhvr>
                                        <p:cTn dur="1" fill="hold">
                                          <p:stCondLst>
                                            <p:cond delay="0"/>
                                          </p:stCondLst>
                                        </p:cTn>
                                        <p:tgtEl>
                                          <p:spTgt spid="287"/>
                                        </p:tgtEl>
                                        <p:attrNameLst>
                                          <p:attrName>style.visibility</p:attrName>
                                        </p:attrNameLst>
                                      </p:cBhvr>
                                      <p:to>
                                        <p:strVal val="visible"/>
                                      </p:to>
                                    </p:set>
                                    <p:animEffect filter="fade" transition="in">
                                      <p:cBhvr>
                                        <p:cTn dur="1000"/>
                                        <p:tgtEl>
                                          <p:spTgt spid="2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95" name="Shape 295"/>
        <p:cNvGrpSpPr/>
        <p:nvPr/>
      </p:nvGrpSpPr>
      <p:grpSpPr>
        <a:xfrm>
          <a:off x="0" y="0"/>
          <a:ext cx="0" cy="0"/>
          <a:chOff x="0" y="0"/>
          <a:chExt cx="0" cy="0"/>
        </a:xfrm>
      </p:grpSpPr>
      <p:pic>
        <p:nvPicPr>
          <p:cNvPr id="296" name="Google Shape;296;p51"/>
          <p:cNvPicPr preferRelativeResize="0"/>
          <p:nvPr/>
        </p:nvPicPr>
        <p:blipFill>
          <a:blip r:embed="rId3">
            <a:alphaModFix/>
          </a:blip>
          <a:stretch>
            <a:fillRect/>
          </a:stretch>
        </p:blipFill>
        <p:spPr>
          <a:xfrm>
            <a:off x="626775" y="1242700"/>
            <a:ext cx="583200" cy="583200"/>
          </a:xfrm>
          <a:prstGeom prst="ellipse">
            <a:avLst/>
          </a:prstGeom>
          <a:noFill/>
          <a:ln cap="flat" cmpd="sng" w="38100">
            <a:solidFill>
              <a:schemeClr val="dk2"/>
            </a:solidFill>
            <a:prstDash val="solid"/>
            <a:round/>
            <a:headEnd len="sm" w="sm" type="none"/>
            <a:tailEnd len="sm" w="sm" type="none"/>
          </a:ln>
        </p:spPr>
      </p:pic>
      <p:sp>
        <p:nvSpPr>
          <p:cNvPr id="297" name="Google Shape;297;p51"/>
          <p:cNvSpPr txBox="1"/>
          <p:nvPr>
            <p:ph type="title"/>
          </p:nvPr>
        </p:nvSpPr>
        <p:spPr>
          <a:xfrm>
            <a:off x="0" y="1"/>
            <a:ext cx="9144000" cy="857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Overview</a:t>
            </a:r>
            <a:endParaRPr/>
          </a:p>
        </p:txBody>
      </p:sp>
      <p:sp>
        <p:nvSpPr>
          <p:cNvPr id="298" name="Google Shape;298;p51"/>
          <p:cNvSpPr txBox="1"/>
          <p:nvPr/>
        </p:nvSpPr>
        <p:spPr>
          <a:xfrm>
            <a:off x="3923450" y="1304675"/>
            <a:ext cx="3000000" cy="3648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800"/>
              </a:spcBef>
              <a:spcAft>
                <a:spcPts val="1600"/>
              </a:spcAft>
              <a:buNone/>
            </a:pPr>
            <a:r>
              <a:t/>
            </a:r>
            <a:endParaRPr sz="1300">
              <a:solidFill>
                <a:schemeClr val="dk1"/>
              </a:solidFill>
              <a:latin typeface="Calibri"/>
              <a:ea typeface="Calibri"/>
              <a:cs typeface="Calibri"/>
              <a:sym typeface="Calibri"/>
            </a:endParaRPr>
          </a:p>
        </p:txBody>
      </p:sp>
      <p:sp>
        <p:nvSpPr>
          <p:cNvPr id="299" name="Google Shape;299;p51"/>
          <p:cNvSpPr txBox="1"/>
          <p:nvPr>
            <p:ph idx="12" type="sldNum"/>
          </p:nvPr>
        </p:nvSpPr>
        <p:spPr>
          <a:xfrm>
            <a:off x="6457950" y="4767263"/>
            <a:ext cx="2057400" cy="2739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sp>
        <p:nvSpPr>
          <p:cNvPr id="300" name="Google Shape;300;p51"/>
          <p:cNvSpPr txBox="1"/>
          <p:nvPr/>
        </p:nvSpPr>
        <p:spPr>
          <a:xfrm>
            <a:off x="1381500" y="1318750"/>
            <a:ext cx="3360600" cy="431100"/>
          </a:xfrm>
          <a:prstGeom prst="rect">
            <a:avLst/>
          </a:prstGeom>
          <a:noFill/>
          <a:ln>
            <a:noFill/>
          </a:ln>
        </p:spPr>
        <p:txBody>
          <a:bodyPr anchorCtr="0" anchor="t" bIns="91425" lIns="91425" spcFirstLastPara="1" rIns="91425" wrap="square" tIns="91425">
            <a:spAutoFit/>
          </a:bodyPr>
          <a:lstStyle/>
          <a:p>
            <a:pPr indent="0" lvl="0" marL="0" rtl="0" algn="l">
              <a:spcBef>
                <a:spcPts val="800"/>
              </a:spcBef>
              <a:spcAft>
                <a:spcPts val="1600"/>
              </a:spcAft>
              <a:buNone/>
            </a:pPr>
            <a:r>
              <a:rPr lang="en" sz="1600">
                <a:solidFill>
                  <a:schemeClr val="dk1"/>
                </a:solidFill>
                <a:latin typeface="Calibri"/>
                <a:ea typeface="Calibri"/>
                <a:cs typeface="Calibri"/>
                <a:sym typeface="Calibri"/>
              </a:rPr>
              <a:t>Learning Latent Dynamical Systems</a:t>
            </a:r>
            <a:endParaRPr sz="400"/>
          </a:p>
        </p:txBody>
      </p:sp>
      <p:sp>
        <p:nvSpPr>
          <p:cNvPr id="301" name="Google Shape;301;p51"/>
          <p:cNvSpPr txBox="1"/>
          <p:nvPr/>
        </p:nvSpPr>
        <p:spPr>
          <a:xfrm>
            <a:off x="1502875" y="2054650"/>
            <a:ext cx="7944300" cy="2124000"/>
          </a:xfrm>
          <a:prstGeom prst="rect">
            <a:avLst/>
          </a:prstGeom>
          <a:noFill/>
          <a:ln>
            <a:noFill/>
          </a:ln>
        </p:spPr>
        <p:txBody>
          <a:bodyPr anchorCtr="0" anchor="t" bIns="91425" lIns="91425" spcFirstLastPara="1" rIns="91425" wrap="square" tIns="91425">
            <a:spAutoFit/>
          </a:bodyPr>
          <a:lstStyle/>
          <a:p>
            <a:pPr indent="0" lvl="0" marL="0" rtl="0" algn="l">
              <a:lnSpc>
                <a:spcPct val="6000"/>
              </a:lnSpc>
              <a:spcBef>
                <a:spcPts val="0"/>
              </a:spcBef>
              <a:spcAft>
                <a:spcPts val="0"/>
              </a:spcAft>
              <a:buNone/>
            </a:pPr>
            <a:r>
              <a:rPr i="1" lang="en" sz="1000">
                <a:solidFill>
                  <a:schemeClr val="dk2"/>
                </a:solidFill>
                <a:latin typeface="Spectral"/>
                <a:ea typeface="Spectral"/>
                <a:cs typeface="Spectral"/>
                <a:sym typeface="Spectral"/>
              </a:rPr>
              <a:t>Latent Traversal in Generative Models as Potential Flows. </a:t>
            </a:r>
            <a:r>
              <a:rPr lang="en" sz="1000">
                <a:solidFill>
                  <a:schemeClr val="dk2"/>
                </a:solidFill>
                <a:latin typeface="Spectral"/>
                <a:ea typeface="Spectral"/>
                <a:cs typeface="Spectral"/>
                <a:sym typeface="Spectral"/>
              </a:rPr>
              <a:t>Y. Song, </a:t>
            </a:r>
            <a:r>
              <a:rPr b="1" lang="en" sz="1000">
                <a:solidFill>
                  <a:schemeClr val="dk2"/>
                </a:solidFill>
                <a:latin typeface="Spectral"/>
                <a:ea typeface="Spectral"/>
                <a:cs typeface="Spectral"/>
                <a:sym typeface="Spectral"/>
              </a:rPr>
              <a:t>T. A. Keller, </a:t>
            </a:r>
            <a:r>
              <a:rPr lang="en" sz="1000">
                <a:solidFill>
                  <a:schemeClr val="dk2"/>
                </a:solidFill>
                <a:latin typeface="Spectral"/>
                <a:ea typeface="Spectral"/>
                <a:cs typeface="Spectral"/>
                <a:sym typeface="Spectral"/>
              </a:rPr>
              <a:t>N. Sebe, Max Welling. ICML 2023.</a:t>
            </a:r>
            <a:endParaRPr sz="1000">
              <a:solidFill>
                <a:schemeClr val="dk2"/>
              </a:solidFill>
              <a:latin typeface="Spectral"/>
              <a:ea typeface="Spectral"/>
              <a:cs typeface="Spectral"/>
              <a:sym typeface="Spectral"/>
            </a:endParaRPr>
          </a:p>
          <a:p>
            <a:pPr indent="0" lvl="0" marL="0" rtl="0" algn="l">
              <a:lnSpc>
                <a:spcPct val="6000"/>
              </a:lnSpc>
              <a:spcBef>
                <a:spcPts val="1600"/>
              </a:spcBef>
              <a:spcAft>
                <a:spcPts val="0"/>
              </a:spcAft>
              <a:buNone/>
            </a:pPr>
            <a:r>
              <a:t/>
            </a:r>
            <a:endParaRPr sz="1000">
              <a:solidFill>
                <a:schemeClr val="dk2"/>
              </a:solidFill>
              <a:latin typeface="Spectral"/>
              <a:ea typeface="Spectral"/>
              <a:cs typeface="Spectral"/>
              <a:sym typeface="Spectral"/>
            </a:endParaRPr>
          </a:p>
          <a:p>
            <a:pPr indent="0" lvl="0" marL="0" rtl="0" algn="l">
              <a:lnSpc>
                <a:spcPct val="6000"/>
              </a:lnSpc>
              <a:spcBef>
                <a:spcPts val="1600"/>
              </a:spcBef>
              <a:spcAft>
                <a:spcPts val="0"/>
              </a:spcAft>
              <a:buNone/>
            </a:pPr>
            <a:r>
              <a:t/>
            </a:r>
            <a:endParaRPr sz="1000">
              <a:solidFill>
                <a:schemeClr val="dk2"/>
              </a:solidFill>
              <a:latin typeface="Spectral"/>
              <a:ea typeface="Spectral"/>
              <a:cs typeface="Spectral"/>
              <a:sym typeface="Spectral"/>
            </a:endParaRPr>
          </a:p>
          <a:p>
            <a:pPr indent="0" lvl="0" marL="0" rtl="0" algn="l">
              <a:lnSpc>
                <a:spcPct val="6000"/>
              </a:lnSpc>
              <a:spcBef>
                <a:spcPts val="1600"/>
              </a:spcBef>
              <a:spcAft>
                <a:spcPts val="0"/>
              </a:spcAft>
              <a:buNone/>
            </a:pPr>
            <a:r>
              <a:t/>
            </a:r>
            <a:endParaRPr sz="1000">
              <a:solidFill>
                <a:schemeClr val="dk2"/>
              </a:solidFill>
              <a:latin typeface="Spectral"/>
              <a:ea typeface="Spectral"/>
              <a:cs typeface="Spectral"/>
              <a:sym typeface="Spectral"/>
            </a:endParaRPr>
          </a:p>
          <a:p>
            <a:pPr indent="0" lvl="0" marL="0" rtl="0" algn="l">
              <a:lnSpc>
                <a:spcPct val="6000"/>
              </a:lnSpc>
              <a:spcBef>
                <a:spcPts val="1600"/>
              </a:spcBef>
              <a:spcAft>
                <a:spcPts val="0"/>
              </a:spcAft>
              <a:buNone/>
            </a:pPr>
            <a:r>
              <a:rPr i="1" lang="en" sz="1000">
                <a:solidFill>
                  <a:schemeClr val="dk2"/>
                </a:solidFill>
                <a:latin typeface="Spectral"/>
                <a:ea typeface="Spectral"/>
                <a:cs typeface="Spectral"/>
                <a:sym typeface="Spectral"/>
              </a:rPr>
              <a:t>Flow Factorized Representation Learning</a:t>
            </a:r>
            <a:r>
              <a:rPr lang="en" sz="1000">
                <a:solidFill>
                  <a:schemeClr val="dk2"/>
                </a:solidFill>
                <a:latin typeface="Spectral"/>
                <a:ea typeface="Spectral"/>
                <a:cs typeface="Spectral"/>
                <a:sym typeface="Spectral"/>
              </a:rPr>
              <a:t>. Y. Song, </a:t>
            </a:r>
            <a:r>
              <a:rPr b="1" lang="en" sz="1000">
                <a:solidFill>
                  <a:schemeClr val="dk2"/>
                </a:solidFill>
                <a:latin typeface="Spectral"/>
                <a:ea typeface="Spectral"/>
                <a:cs typeface="Spectral"/>
                <a:sym typeface="Spectral"/>
              </a:rPr>
              <a:t>T. A. Keller, </a:t>
            </a:r>
            <a:r>
              <a:rPr lang="en" sz="1000">
                <a:solidFill>
                  <a:schemeClr val="dk2"/>
                </a:solidFill>
                <a:latin typeface="Spectral"/>
                <a:ea typeface="Spectral"/>
                <a:cs typeface="Spectral"/>
                <a:sym typeface="Spectral"/>
              </a:rPr>
              <a:t>N. Sebe, Max Welling. NeurIPS 2023.</a:t>
            </a:r>
            <a:endParaRPr sz="1000">
              <a:solidFill>
                <a:schemeClr val="dk2"/>
              </a:solidFill>
              <a:latin typeface="Spectral"/>
              <a:ea typeface="Spectral"/>
              <a:cs typeface="Spectral"/>
              <a:sym typeface="Spectral"/>
            </a:endParaRPr>
          </a:p>
          <a:p>
            <a:pPr indent="0" lvl="0" marL="0" rtl="0" algn="l">
              <a:lnSpc>
                <a:spcPct val="6000"/>
              </a:lnSpc>
              <a:spcBef>
                <a:spcPts val="1600"/>
              </a:spcBef>
              <a:spcAft>
                <a:spcPts val="0"/>
              </a:spcAft>
              <a:buNone/>
            </a:pPr>
            <a:r>
              <a:t/>
            </a:r>
            <a:endParaRPr i="1" sz="1000">
              <a:solidFill>
                <a:schemeClr val="dk2"/>
              </a:solidFill>
              <a:latin typeface="Spectral"/>
              <a:ea typeface="Spectral"/>
              <a:cs typeface="Spectral"/>
              <a:sym typeface="Spectral"/>
            </a:endParaRPr>
          </a:p>
          <a:p>
            <a:pPr indent="0" lvl="0" marL="0" rtl="0" algn="l">
              <a:lnSpc>
                <a:spcPct val="6000"/>
              </a:lnSpc>
              <a:spcBef>
                <a:spcPts val="1600"/>
              </a:spcBef>
              <a:spcAft>
                <a:spcPts val="0"/>
              </a:spcAft>
              <a:buNone/>
            </a:pPr>
            <a:r>
              <a:t/>
            </a:r>
            <a:endParaRPr i="1" sz="1000">
              <a:solidFill>
                <a:schemeClr val="dk2"/>
              </a:solidFill>
              <a:latin typeface="Spectral"/>
              <a:ea typeface="Spectral"/>
              <a:cs typeface="Spectral"/>
              <a:sym typeface="Spectral"/>
            </a:endParaRPr>
          </a:p>
          <a:p>
            <a:pPr indent="0" lvl="0" marL="0" rtl="0" algn="l">
              <a:lnSpc>
                <a:spcPct val="6000"/>
              </a:lnSpc>
              <a:spcBef>
                <a:spcPts val="1600"/>
              </a:spcBef>
              <a:spcAft>
                <a:spcPts val="0"/>
              </a:spcAft>
              <a:buNone/>
            </a:pPr>
            <a:r>
              <a:t/>
            </a:r>
            <a:endParaRPr i="1" sz="1000">
              <a:solidFill>
                <a:schemeClr val="dk2"/>
              </a:solidFill>
              <a:latin typeface="Spectral"/>
              <a:ea typeface="Spectral"/>
              <a:cs typeface="Spectral"/>
              <a:sym typeface="Spectral"/>
            </a:endParaRPr>
          </a:p>
          <a:p>
            <a:pPr indent="0" lvl="0" marL="0" rtl="0" algn="l">
              <a:lnSpc>
                <a:spcPct val="6000"/>
              </a:lnSpc>
              <a:spcBef>
                <a:spcPts val="1600"/>
              </a:spcBef>
              <a:spcAft>
                <a:spcPts val="0"/>
              </a:spcAft>
              <a:buNone/>
            </a:pPr>
            <a:r>
              <a:rPr i="1" lang="en" sz="1000">
                <a:solidFill>
                  <a:schemeClr val="dk2"/>
                </a:solidFill>
                <a:latin typeface="Spectral"/>
                <a:ea typeface="Spectral"/>
                <a:cs typeface="Spectral"/>
                <a:sym typeface="Spectral"/>
              </a:rPr>
              <a:t>Sparse Transformation Analysis. </a:t>
            </a:r>
            <a:r>
              <a:rPr lang="en" sz="1000">
                <a:solidFill>
                  <a:schemeClr val="dk2"/>
                </a:solidFill>
                <a:latin typeface="Spectral"/>
                <a:ea typeface="Spectral"/>
                <a:cs typeface="Spectral"/>
                <a:sym typeface="Spectral"/>
              </a:rPr>
              <a:t>Y. Song, </a:t>
            </a:r>
            <a:r>
              <a:rPr b="1" lang="en" sz="1000">
                <a:solidFill>
                  <a:schemeClr val="dk2"/>
                </a:solidFill>
                <a:latin typeface="Spectral"/>
                <a:ea typeface="Spectral"/>
                <a:cs typeface="Spectral"/>
                <a:sym typeface="Spectral"/>
              </a:rPr>
              <a:t>T. A. Keller, </a:t>
            </a:r>
            <a:r>
              <a:rPr lang="en" sz="1000">
                <a:solidFill>
                  <a:schemeClr val="dk2"/>
                </a:solidFill>
                <a:latin typeface="Spectral"/>
                <a:ea typeface="Spectral"/>
                <a:cs typeface="Spectral"/>
                <a:sym typeface="Spectral"/>
              </a:rPr>
              <a:t>N. Sebe, Max Welling. Under Review, 2024.</a:t>
            </a:r>
            <a:endParaRPr i="1" sz="1000">
              <a:solidFill>
                <a:schemeClr val="dk2"/>
              </a:solidFill>
              <a:latin typeface="Spectral"/>
              <a:ea typeface="Spectral"/>
              <a:cs typeface="Spectral"/>
              <a:sym typeface="Spectral"/>
            </a:endParaRPr>
          </a:p>
          <a:p>
            <a:pPr indent="0" lvl="0" marL="0" rtl="0" algn="l">
              <a:lnSpc>
                <a:spcPct val="6000"/>
              </a:lnSpc>
              <a:spcBef>
                <a:spcPts val="1600"/>
              </a:spcBef>
              <a:spcAft>
                <a:spcPts val="1600"/>
              </a:spcAft>
              <a:buNone/>
            </a:pPr>
            <a:r>
              <a:t/>
            </a:r>
            <a:endParaRPr sz="1000">
              <a:solidFill>
                <a:schemeClr val="dk2"/>
              </a:solidFill>
              <a:latin typeface="Spectral"/>
              <a:ea typeface="Spectral"/>
              <a:cs typeface="Spectral"/>
              <a:sym typeface="Spectr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05" name="Shape 305"/>
        <p:cNvGrpSpPr/>
        <p:nvPr/>
      </p:nvGrpSpPr>
      <p:grpSpPr>
        <a:xfrm>
          <a:off x="0" y="0"/>
          <a:ext cx="0" cy="0"/>
          <a:chOff x="0" y="0"/>
          <a:chExt cx="0" cy="0"/>
        </a:xfrm>
      </p:grpSpPr>
      <p:sp>
        <p:nvSpPr>
          <p:cNvPr id="306" name="Google Shape;306;p52"/>
          <p:cNvSpPr/>
          <p:nvPr/>
        </p:nvSpPr>
        <p:spPr>
          <a:xfrm>
            <a:off x="5127819" y="3858900"/>
            <a:ext cx="2556000" cy="383700"/>
          </a:xfrm>
          <a:prstGeom prst="roundRect">
            <a:avLst>
              <a:gd fmla="val 16667" name="adj"/>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52"/>
          <p:cNvSpPr txBox="1"/>
          <p:nvPr>
            <p:ph type="title"/>
          </p:nvPr>
        </p:nvSpPr>
        <p:spPr>
          <a:xfrm>
            <a:off x="0" y="1"/>
            <a:ext cx="9144000" cy="857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Generative Modeling</a:t>
            </a:r>
            <a:endParaRPr/>
          </a:p>
        </p:txBody>
      </p:sp>
      <p:pic>
        <p:nvPicPr>
          <p:cNvPr id="308" name="Google Shape;308;p52"/>
          <p:cNvPicPr preferRelativeResize="0"/>
          <p:nvPr/>
        </p:nvPicPr>
        <p:blipFill rotWithShape="1">
          <a:blip r:embed="rId3">
            <a:alphaModFix/>
          </a:blip>
          <a:srcRect b="71670" l="64122" r="0" t="0"/>
          <a:stretch/>
        </p:blipFill>
        <p:spPr>
          <a:xfrm>
            <a:off x="3120475" y="1892937"/>
            <a:ext cx="3171224" cy="979174"/>
          </a:xfrm>
          <a:prstGeom prst="rect">
            <a:avLst/>
          </a:prstGeom>
          <a:noFill/>
          <a:ln>
            <a:noFill/>
          </a:ln>
        </p:spPr>
      </p:pic>
      <p:sp>
        <p:nvSpPr>
          <p:cNvPr id="309" name="Google Shape;309;p52"/>
          <p:cNvSpPr/>
          <p:nvPr/>
        </p:nvSpPr>
        <p:spPr>
          <a:xfrm>
            <a:off x="4275750" y="1789412"/>
            <a:ext cx="1070100" cy="4488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0" name="Google Shape;310;p52"/>
          <p:cNvPicPr preferRelativeResize="0"/>
          <p:nvPr/>
        </p:nvPicPr>
        <p:blipFill rotWithShape="1">
          <a:blip r:embed="rId3">
            <a:alphaModFix/>
          </a:blip>
          <a:srcRect b="37214" l="70665" r="12566" t="41667"/>
          <a:stretch/>
        </p:blipFill>
        <p:spPr>
          <a:xfrm>
            <a:off x="4268675" y="1717412"/>
            <a:ext cx="1070001" cy="526975"/>
          </a:xfrm>
          <a:prstGeom prst="rect">
            <a:avLst/>
          </a:prstGeom>
          <a:noFill/>
          <a:ln>
            <a:noFill/>
          </a:ln>
        </p:spPr>
      </p:pic>
      <p:sp>
        <p:nvSpPr>
          <p:cNvPr id="311" name="Google Shape;311;p52"/>
          <p:cNvSpPr txBox="1"/>
          <p:nvPr/>
        </p:nvSpPr>
        <p:spPr>
          <a:xfrm>
            <a:off x="270925" y="933775"/>
            <a:ext cx="8469600" cy="434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800"/>
              </a:spcBef>
              <a:spcAft>
                <a:spcPts val="1600"/>
              </a:spcAft>
              <a:buNone/>
            </a:pPr>
            <a:r>
              <a:rPr lang="en" sz="1800">
                <a:solidFill>
                  <a:schemeClr val="dk1"/>
                </a:solidFill>
                <a:latin typeface="Calibri"/>
                <a:ea typeface="Calibri"/>
                <a:cs typeface="Calibri"/>
                <a:sym typeface="Calibri"/>
              </a:rPr>
              <a:t>Data </a:t>
            </a:r>
            <a:r>
              <a:rPr b="1" lang="en" sz="1800">
                <a:solidFill>
                  <a:schemeClr val="dk1"/>
                </a:solidFill>
                <a:latin typeface="Calibri"/>
                <a:ea typeface="Calibri"/>
                <a:cs typeface="Calibri"/>
                <a:sym typeface="Calibri"/>
              </a:rPr>
              <a:t>𝐗</a:t>
            </a:r>
            <a:r>
              <a:rPr lang="en" sz="1800">
                <a:solidFill>
                  <a:schemeClr val="dk1"/>
                </a:solidFill>
                <a:latin typeface="Calibri"/>
                <a:ea typeface="Calibri"/>
                <a:cs typeface="Calibri"/>
                <a:sym typeface="Calibri"/>
              </a:rPr>
              <a:t> is generated from unknown ‘latent variables’ </a:t>
            </a:r>
            <a:r>
              <a:rPr b="1" lang="en" sz="1800">
                <a:solidFill>
                  <a:schemeClr val="dk1"/>
                </a:solidFill>
                <a:latin typeface="Calibri"/>
                <a:ea typeface="Calibri"/>
                <a:cs typeface="Calibri"/>
                <a:sym typeface="Calibri"/>
              </a:rPr>
              <a:t>𝐙 </a:t>
            </a:r>
            <a:r>
              <a:rPr lang="en" sz="1800">
                <a:solidFill>
                  <a:schemeClr val="dk1"/>
                </a:solidFill>
                <a:latin typeface="Calibri"/>
                <a:ea typeface="Calibri"/>
                <a:cs typeface="Calibri"/>
                <a:sym typeface="Calibri"/>
              </a:rPr>
              <a:t>through true generator:</a:t>
            </a:r>
            <a:endParaRPr sz="1900">
              <a:latin typeface="Calibri"/>
              <a:ea typeface="Calibri"/>
              <a:cs typeface="Calibri"/>
              <a:sym typeface="Calibri"/>
            </a:endParaRPr>
          </a:p>
        </p:txBody>
      </p:sp>
      <p:pic>
        <p:nvPicPr>
          <p:cNvPr id="312" name="Google Shape;312;p52"/>
          <p:cNvPicPr preferRelativeResize="0"/>
          <p:nvPr/>
        </p:nvPicPr>
        <p:blipFill rotWithShape="1">
          <a:blip r:embed="rId4">
            <a:alphaModFix/>
          </a:blip>
          <a:srcRect b="0" l="5182" r="11358" t="0"/>
          <a:stretch/>
        </p:blipFill>
        <p:spPr>
          <a:xfrm>
            <a:off x="6688600" y="1495000"/>
            <a:ext cx="2249474" cy="1601800"/>
          </a:xfrm>
          <a:prstGeom prst="rect">
            <a:avLst/>
          </a:prstGeom>
          <a:noFill/>
          <a:ln>
            <a:noFill/>
          </a:ln>
        </p:spPr>
      </p:pic>
      <p:pic>
        <p:nvPicPr>
          <p:cNvPr id="313" name="Google Shape;313;p52"/>
          <p:cNvPicPr preferRelativeResize="0"/>
          <p:nvPr/>
        </p:nvPicPr>
        <p:blipFill rotWithShape="1">
          <a:blip r:embed="rId3">
            <a:alphaModFix/>
          </a:blip>
          <a:srcRect b="37214" l="70665" r="12566" t="41667"/>
          <a:stretch/>
        </p:blipFill>
        <p:spPr>
          <a:xfrm>
            <a:off x="7757692" y="887387"/>
            <a:ext cx="1070001" cy="526975"/>
          </a:xfrm>
          <a:prstGeom prst="rect">
            <a:avLst/>
          </a:prstGeom>
          <a:noFill/>
          <a:ln>
            <a:noFill/>
          </a:ln>
        </p:spPr>
      </p:pic>
      <p:pic>
        <p:nvPicPr>
          <p:cNvPr id="314" name="Google Shape;314;p52"/>
          <p:cNvPicPr preferRelativeResize="0"/>
          <p:nvPr/>
        </p:nvPicPr>
        <p:blipFill>
          <a:blip r:embed="rId5">
            <a:alphaModFix/>
          </a:blip>
          <a:stretch>
            <a:fillRect/>
          </a:stretch>
        </p:blipFill>
        <p:spPr>
          <a:xfrm>
            <a:off x="603075" y="1520275"/>
            <a:ext cx="2403297" cy="1601800"/>
          </a:xfrm>
          <a:prstGeom prst="rect">
            <a:avLst/>
          </a:prstGeom>
          <a:noFill/>
          <a:ln>
            <a:noFill/>
          </a:ln>
        </p:spPr>
      </p:pic>
      <p:sp>
        <p:nvSpPr>
          <p:cNvPr id="315" name="Google Shape;315;p52"/>
          <p:cNvSpPr txBox="1"/>
          <p:nvPr/>
        </p:nvSpPr>
        <p:spPr>
          <a:xfrm>
            <a:off x="270913" y="4484388"/>
            <a:ext cx="8469600" cy="4479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800"/>
              </a:spcBef>
              <a:spcAft>
                <a:spcPts val="1600"/>
              </a:spcAft>
              <a:buNone/>
            </a:pPr>
            <a:r>
              <a:rPr lang="en" sz="1900">
                <a:latin typeface="Calibri"/>
                <a:ea typeface="Calibri"/>
                <a:cs typeface="Calibri"/>
                <a:sym typeface="Calibri"/>
              </a:rPr>
              <a:t>Variational Inference: Compute 𝜙 such that                  is close to   </a:t>
            </a:r>
            <a:endParaRPr sz="1900">
              <a:latin typeface="Calibri"/>
              <a:ea typeface="Calibri"/>
              <a:cs typeface="Calibri"/>
              <a:sym typeface="Calibri"/>
            </a:endParaRPr>
          </a:p>
        </p:txBody>
      </p:sp>
      <p:sp>
        <p:nvSpPr>
          <p:cNvPr id="316" name="Google Shape;316;p52"/>
          <p:cNvSpPr/>
          <p:nvPr/>
        </p:nvSpPr>
        <p:spPr>
          <a:xfrm>
            <a:off x="4123575" y="2357900"/>
            <a:ext cx="1327000" cy="383600"/>
          </a:xfrm>
          <a:custGeom>
            <a:rect b="b" l="l" r="r" t="t"/>
            <a:pathLst>
              <a:path extrusionOk="0" h="15344" w="53080">
                <a:moveTo>
                  <a:pt x="0" y="0"/>
                </a:moveTo>
                <a:cubicBezTo>
                  <a:pt x="3960" y="2557"/>
                  <a:pt x="14911" y="15344"/>
                  <a:pt x="23758" y="15344"/>
                </a:cubicBezTo>
                <a:cubicBezTo>
                  <a:pt x="32605" y="15344"/>
                  <a:pt x="48193" y="2557"/>
                  <a:pt x="53080" y="0"/>
                </a:cubicBezTo>
              </a:path>
            </a:pathLst>
          </a:custGeom>
          <a:noFill/>
          <a:ln cap="flat" cmpd="sng" w="28575">
            <a:solidFill>
              <a:schemeClr val="dk2"/>
            </a:solidFill>
            <a:prstDash val="dash"/>
            <a:round/>
            <a:headEnd len="med" w="med" type="none"/>
            <a:tailEnd len="med" w="med" type="triangle"/>
          </a:ln>
        </p:spPr>
      </p:sp>
      <p:pic>
        <p:nvPicPr>
          <p:cNvPr id="317" name="Google Shape;317;p52" title="This is the rendered form of the equation. You can not edit this directly. Right click will give you the option to save the image, and in most browsers you can drag the image onto your desktop or another program."/>
          <p:cNvPicPr preferRelativeResize="0"/>
          <p:nvPr/>
        </p:nvPicPr>
        <p:blipFill rotWithShape="1">
          <a:blip r:embed="rId6">
            <a:alphaModFix/>
          </a:blip>
          <a:srcRect b="0" l="0" r="67390" t="0"/>
          <a:stretch/>
        </p:blipFill>
        <p:spPr>
          <a:xfrm>
            <a:off x="4297875" y="2602838"/>
            <a:ext cx="978400" cy="685800"/>
          </a:xfrm>
          <a:prstGeom prst="rect">
            <a:avLst/>
          </a:prstGeom>
          <a:noFill/>
          <a:ln>
            <a:noFill/>
          </a:ln>
        </p:spPr>
      </p:pic>
      <p:pic>
        <p:nvPicPr>
          <p:cNvPr id="318" name="Google Shape;318;p52" title="This is the rendered form of the equation. You can not edit this directly. Right click will give you the option to save the image, and in most browsers you can drag the image onto your desktop or another program."/>
          <p:cNvPicPr preferRelativeResize="0"/>
          <p:nvPr/>
        </p:nvPicPr>
        <p:blipFill>
          <a:blip r:embed="rId7">
            <a:alphaModFix/>
          </a:blip>
          <a:stretch>
            <a:fillRect/>
          </a:stretch>
        </p:blipFill>
        <p:spPr>
          <a:xfrm>
            <a:off x="4679875" y="4570256"/>
            <a:ext cx="770700" cy="276207"/>
          </a:xfrm>
          <a:prstGeom prst="rect">
            <a:avLst/>
          </a:prstGeom>
          <a:noFill/>
          <a:ln>
            <a:noFill/>
          </a:ln>
        </p:spPr>
      </p:pic>
      <p:pic>
        <p:nvPicPr>
          <p:cNvPr id="319" name="Google Shape;319;p52" title="This is the rendered form of the equation. You can not edit this directly. Right click will give you the option to save the image, and in most browsers you can drag the image onto your desktop or another program."/>
          <p:cNvPicPr preferRelativeResize="0"/>
          <p:nvPr/>
        </p:nvPicPr>
        <p:blipFill>
          <a:blip r:embed="rId8">
            <a:alphaModFix/>
          </a:blip>
          <a:stretch>
            <a:fillRect/>
          </a:stretch>
        </p:blipFill>
        <p:spPr>
          <a:xfrm>
            <a:off x="1293238" y="3467413"/>
            <a:ext cx="6324600" cy="762000"/>
          </a:xfrm>
          <a:prstGeom prst="rect">
            <a:avLst/>
          </a:prstGeom>
          <a:noFill/>
          <a:ln>
            <a:noFill/>
          </a:ln>
        </p:spPr>
      </p:pic>
      <p:pic>
        <p:nvPicPr>
          <p:cNvPr id="320" name="Google Shape;320;p52" title="This is the rendered form of the equation. You can not edit this directly. Right click will give you the option to save the image, and in most browsers you can drag the image onto your desktop or another program."/>
          <p:cNvPicPr preferRelativeResize="0"/>
          <p:nvPr/>
        </p:nvPicPr>
        <p:blipFill rotWithShape="1">
          <a:blip r:embed="rId6">
            <a:alphaModFix/>
          </a:blip>
          <a:srcRect b="0" l="0" r="67390" t="0"/>
          <a:stretch/>
        </p:blipFill>
        <p:spPr>
          <a:xfrm>
            <a:off x="6608075" y="4365438"/>
            <a:ext cx="978400" cy="685800"/>
          </a:xfrm>
          <a:prstGeom prst="rect">
            <a:avLst/>
          </a:prstGeom>
          <a:noFill/>
          <a:ln>
            <a:noFill/>
          </a:ln>
        </p:spPr>
      </p:pic>
      <p:pic>
        <p:nvPicPr>
          <p:cNvPr id="321" name="Google Shape;321;p52" title="This is the rendered form of the equation. You can not edit this directly. Right click will give you the option to save the image, and in most browsers you can drag the image onto your desktop or another program."/>
          <p:cNvPicPr preferRelativeResize="0"/>
          <p:nvPr/>
        </p:nvPicPr>
        <p:blipFill rotWithShape="1">
          <a:blip r:embed="rId9">
            <a:alphaModFix/>
          </a:blip>
          <a:srcRect b="-17896" l="0" r="63524" t="0"/>
          <a:stretch/>
        </p:blipFill>
        <p:spPr>
          <a:xfrm>
            <a:off x="5615625" y="1520275"/>
            <a:ext cx="550400" cy="276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8"/>
                                        </p:tgtEl>
                                        <p:attrNameLst>
                                          <p:attrName>style.visibility</p:attrName>
                                        </p:attrNameLst>
                                      </p:cBhvr>
                                      <p:to>
                                        <p:strVal val="visible"/>
                                      </p:to>
                                    </p:set>
                                    <p:animEffect filter="fade" transition="in">
                                      <p:cBhvr>
                                        <p:cTn dur="1000"/>
                                        <p:tgtEl>
                                          <p:spTgt spid="308"/>
                                        </p:tgtEl>
                                      </p:cBhvr>
                                    </p:animEffect>
                                  </p:childTnLst>
                                </p:cTn>
                              </p:par>
                              <p:par>
                                <p:cTn fill="hold" nodeType="withEffect" presetClass="entr" presetID="10" presetSubtype="0">
                                  <p:stCondLst>
                                    <p:cond delay="0"/>
                                  </p:stCondLst>
                                  <p:childTnLst>
                                    <p:set>
                                      <p:cBhvr>
                                        <p:cTn dur="1" fill="hold">
                                          <p:stCondLst>
                                            <p:cond delay="0"/>
                                          </p:stCondLst>
                                        </p:cTn>
                                        <p:tgtEl>
                                          <p:spTgt spid="309"/>
                                        </p:tgtEl>
                                        <p:attrNameLst>
                                          <p:attrName>style.visibility</p:attrName>
                                        </p:attrNameLst>
                                      </p:cBhvr>
                                      <p:to>
                                        <p:strVal val="visible"/>
                                      </p:to>
                                    </p:set>
                                    <p:animEffect filter="fade" transition="in">
                                      <p:cBhvr>
                                        <p:cTn dur="1000"/>
                                        <p:tgtEl>
                                          <p:spTgt spid="309"/>
                                        </p:tgtEl>
                                      </p:cBhvr>
                                    </p:animEffect>
                                  </p:childTnLst>
                                </p:cTn>
                              </p:par>
                              <p:par>
                                <p:cTn fill="hold" nodeType="withEffect" presetClass="entr" presetID="10" presetSubtype="0">
                                  <p:stCondLst>
                                    <p:cond delay="0"/>
                                  </p:stCondLst>
                                  <p:childTnLst>
                                    <p:set>
                                      <p:cBhvr>
                                        <p:cTn dur="1" fill="hold">
                                          <p:stCondLst>
                                            <p:cond delay="0"/>
                                          </p:stCondLst>
                                        </p:cTn>
                                        <p:tgtEl>
                                          <p:spTgt spid="310"/>
                                        </p:tgtEl>
                                        <p:attrNameLst>
                                          <p:attrName>style.visibility</p:attrName>
                                        </p:attrNameLst>
                                      </p:cBhvr>
                                      <p:to>
                                        <p:strVal val="visible"/>
                                      </p:to>
                                    </p:set>
                                    <p:animEffect filter="fade" transition="in">
                                      <p:cBhvr>
                                        <p:cTn dur="1000"/>
                                        <p:tgtEl>
                                          <p:spTgt spid="310"/>
                                        </p:tgtEl>
                                      </p:cBhvr>
                                    </p:animEffect>
                                  </p:childTnLst>
                                </p:cTn>
                              </p:par>
                              <p:par>
                                <p:cTn fill="hold" nodeType="withEffect" presetClass="entr" presetID="10" presetSubtype="0">
                                  <p:stCondLst>
                                    <p:cond delay="0"/>
                                  </p:stCondLst>
                                  <p:childTnLst>
                                    <p:set>
                                      <p:cBhvr>
                                        <p:cTn dur="1" fill="hold">
                                          <p:stCondLst>
                                            <p:cond delay="0"/>
                                          </p:stCondLst>
                                        </p:cTn>
                                        <p:tgtEl>
                                          <p:spTgt spid="312"/>
                                        </p:tgtEl>
                                        <p:attrNameLst>
                                          <p:attrName>style.visibility</p:attrName>
                                        </p:attrNameLst>
                                      </p:cBhvr>
                                      <p:to>
                                        <p:strVal val="visible"/>
                                      </p:to>
                                    </p:set>
                                    <p:animEffect filter="fade" transition="in">
                                      <p:cBhvr>
                                        <p:cTn dur="1000"/>
                                        <p:tgtEl>
                                          <p:spTgt spid="312"/>
                                        </p:tgtEl>
                                      </p:cBhvr>
                                    </p:animEffect>
                                  </p:childTnLst>
                                </p:cTn>
                              </p:par>
                              <p:par>
                                <p:cTn fill="hold" nodeType="withEffect" presetClass="entr" presetID="10" presetSubtype="0">
                                  <p:stCondLst>
                                    <p:cond delay="0"/>
                                  </p:stCondLst>
                                  <p:childTnLst>
                                    <p:set>
                                      <p:cBhvr>
                                        <p:cTn dur="1" fill="hold">
                                          <p:stCondLst>
                                            <p:cond delay="0"/>
                                          </p:stCondLst>
                                        </p:cTn>
                                        <p:tgtEl>
                                          <p:spTgt spid="314"/>
                                        </p:tgtEl>
                                        <p:attrNameLst>
                                          <p:attrName>style.visibility</p:attrName>
                                        </p:attrNameLst>
                                      </p:cBhvr>
                                      <p:to>
                                        <p:strVal val="visible"/>
                                      </p:to>
                                    </p:set>
                                    <p:animEffect filter="fade" transition="in">
                                      <p:cBhvr>
                                        <p:cTn dur="1000"/>
                                        <p:tgtEl>
                                          <p:spTgt spid="3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1"/>
                                        </p:tgtEl>
                                        <p:attrNameLst>
                                          <p:attrName>style.visibility</p:attrName>
                                        </p:attrNameLst>
                                      </p:cBhvr>
                                      <p:to>
                                        <p:strVal val="visible"/>
                                      </p:to>
                                    </p:set>
                                    <p:animEffect filter="fade" transition="in">
                                      <p:cBhvr>
                                        <p:cTn dur="1700"/>
                                        <p:tgtEl>
                                          <p:spTgt spid="3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6"/>
                                        </p:tgtEl>
                                        <p:attrNameLst>
                                          <p:attrName>style.visibility</p:attrName>
                                        </p:attrNameLst>
                                      </p:cBhvr>
                                      <p:to>
                                        <p:strVal val="visible"/>
                                      </p:to>
                                    </p:set>
                                    <p:animEffect filter="fade" transition="in">
                                      <p:cBhvr>
                                        <p:cTn dur="1000"/>
                                        <p:tgtEl>
                                          <p:spTgt spid="3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7"/>
                                        </p:tgtEl>
                                        <p:attrNameLst>
                                          <p:attrName>style.visibility</p:attrName>
                                        </p:attrNameLst>
                                      </p:cBhvr>
                                      <p:to>
                                        <p:strVal val="visible"/>
                                      </p:to>
                                    </p:set>
                                    <p:animEffect filter="fade" transition="in">
                                      <p:cBhvr>
                                        <p:cTn dur="1000"/>
                                        <p:tgtEl>
                                          <p:spTgt spid="3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9"/>
                                        </p:tgtEl>
                                        <p:attrNameLst>
                                          <p:attrName>style.visibility</p:attrName>
                                        </p:attrNameLst>
                                      </p:cBhvr>
                                      <p:to>
                                        <p:strVal val="visible"/>
                                      </p:to>
                                    </p:set>
                                    <p:animEffect filter="fade" transition="in">
                                      <p:cBhvr>
                                        <p:cTn dur="1000"/>
                                        <p:tgtEl>
                                          <p:spTgt spid="3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6"/>
                                        </p:tgtEl>
                                        <p:attrNameLst>
                                          <p:attrName>style.visibility</p:attrName>
                                        </p:attrNameLst>
                                      </p:cBhvr>
                                      <p:to>
                                        <p:strVal val="visible"/>
                                      </p:to>
                                    </p:set>
                                    <p:animEffect filter="fade" transition="in">
                                      <p:cBhvr>
                                        <p:cTn dur="1000"/>
                                        <p:tgtEl>
                                          <p:spTgt spid="3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400"/>
                                        <p:tgtEl>
                                          <p:spTgt spid="319"/>
                                        </p:tgtEl>
                                      </p:cBhvr>
                                    </p:animEffect>
                                    <p:set>
                                      <p:cBhvr>
                                        <p:cTn dur="1" fill="hold">
                                          <p:stCondLst>
                                            <p:cond delay="1400"/>
                                          </p:stCondLst>
                                        </p:cTn>
                                        <p:tgtEl>
                                          <p:spTgt spid="31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306"/>
                                        </p:tgtEl>
                                      </p:cBhvr>
                                    </p:animEffect>
                                    <p:set>
                                      <p:cBhvr>
                                        <p:cTn dur="1" fill="hold">
                                          <p:stCondLst>
                                            <p:cond delay="1000"/>
                                          </p:stCondLst>
                                        </p:cTn>
                                        <p:tgtEl>
                                          <p:spTgt spid="30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5"/>
                                        </p:tgtEl>
                                        <p:attrNameLst>
                                          <p:attrName>style.visibility</p:attrName>
                                        </p:attrNameLst>
                                      </p:cBhvr>
                                      <p:to>
                                        <p:strVal val="visible"/>
                                      </p:to>
                                    </p:set>
                                    <p:animEffect filter="fade" transition="in">
                                      <p:cBhvr>
                                        <p:cTn dur="1000"/>
                                        <p:tgtEl>
                                          <p:spTgt spid="315"/>
                                        </p:tgtEl>
                                      </p:cBhvr>
                                    </p:animEffect>
                                  </p:childTnLst>
                                </p:cTn>
                              </p:par>
                              <p:par>
                                <p:cTn fill="hold" nodeType="withEffect" presetClass="entr" presetID="10" presetSubtype="0">
                                  <p:stCondLst>
                                    <p:cond delay="0"/>
                                  </p:stCondLst>
                                  <p:childTnLst>
                                    <p:set>
                                      <p:cBhvr>
                                        <p:cTn dur="1" fill="hold">
                                          <p:stCondLst>
                                            <p:cond delay="0"/>
                                          </p:stCondLst>
                                        </p:cTn>
                                        <p:tgtEl>
                                          <p:spTgt spid="318"/>
                                        </p:tgtEl>
                                        <p:attrNameLst>
                                          <p:attrName>style.visibility</p:attrName>
                                        </p:attrNameLst>
                                      </p:cBhvr>
                                      <p:to>
                                        <p:strVal val="visible"/>
                                      </p:to>
                                    </p:set>
                                    <p:animEffect filter="fade" transition="in">
                                      <p:cBhvr>
                                        <p:cTn dur="1000"/>
                                        <p:tgtEl>
                                          <p:spTgt spid="318"/>
                                        </p:tgtEl>
                                      </p:cBhvr>
                                    </p:animEffect>
                                  </p:childTnLst>
                                </p:cTn>
                              </p:par>
                              <p:par>
                                <p:cTn fill="hold" nodeType="withEffect" presetClass="entr" presetID="10" presetSubtype="0">
                                  <p:stCondLst>
                                    <p:cond delay="0"/>
                                  </p:stCondLst>
                                  <p:childTnLst>
                                    <p:set>
                                      <p:cBhvr>
                                        <p:cTn dur="1" fill="hold">
                                          <p:stCondLst>
                                            <p:cond delay="0"/>
                                          </p:stCondLst>
                                        </p:cTn>
                                        <p:tgtEl>
                                          <p:spTgt spid="320"/>
                                        </p:tgtEl>
                                        <p:attrNameLst>
                                          <p:attrName>style.visibility</p:attrName>
                                        </p:attrNameLst>
                                      </p:cBhvr>
                                      <p:to>
                                        <p:strVal val="visible"/>
                                      </p:to>
                                    </p:set>
                                    <p:animEffect filter="fade" transition="in">
                                      <p:cBhvr>
                                        <p:cTn dur="3100"/>
                                        <p:tgtEl>
                                          <p:spTgt spid="3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25" name="Shape 325"/>
        <p:cNvGrpSpPr/>
        <p:nvPr/>
      </p:nvGrpSpPr>
      <p:grpSpPr>
        <a:xfrm>
          <a:off x="0" y="0"/>
          <a:ext cx="0" cy="0"/>
          <a:chOff x="0" y="0"/>
          <a:chExt cx="0" cy="0"/>
        </a:xfrm>
      </p:grpSpPr>
      <p:sp>
        <p:nvSpPr>
          <p:cNvPr id="326" name="Google Shape;326;p53"/>
          <p:cNvSpPr txBox="1"/>
          <p:nvPr>
            <p:ph type="title"/>
          </p:nvPr>
        </p:nvSpPr>
        <p:spPr>
          <a:xfrm>
            <a:off x="0" y="1"/>
            <a:ext cx="9144000" cy="857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Variational Autoencoders</a:t>
            </a:r>
            <a:endParaRPr/>
          </a:p>
        </p:txBody>
      </p:sp>
      <p:pic>
        <p:nvPicPr>
          <p:cNvPr id="327" name="Google Shape;327;p53"/>
          <p:cNvPicPr preferRelativeResize="0"/>
          <p:nvPr/>
        </p:nvPicPr>
        <p:blipFill rotWithShape="1">
          <a:blip r:embed="rId3">
            <a:alphaModFix/>
          </a:blip>
          <a:srcRect b="0" l="34730" r="0" t="0"/>
          <a:stretch/>
        </p:blipFill>
        <p:spPr>
          <a:xfrm>
            <a:off x="4104072" y="976950"/>
            <a:ext cx="2100251" cy="2491600"/>
          </a:xfrm>
          <a:prstGeom prst="rect">
            <a:avLst/>
          </a:prstGeom>
          <a:noFill/>
          <a:ln>
            <a:noFill/>
          </a:ln>
        </p:spPr>
      </p:pic>
      <p:pic>
        <p:nvPicPr>
          <p:cNvPr descr="Variational Auto-Encoder Network Structure." id="328" name="Google Shape;328;p53"/>
          <p:cNvPicPr preferRelativeResize="0"/>
          <p:nvPr/>
        </p:nvPicPr>
        <p:blipFill rotWithShape="1">
          <a:blip r:embed="rId4">
            <a:alphaModFix/>
          </a:blip>
          <a:srcRect b="19139" l="78276" r="-45" t="0"/>
          <a:stretch/>
        </p:blipFill>
        <p:spPr>
          <a:xfrm>
            <a:off x="6204317" y="1235222"/>
            <a:ext cx="1138750" cy="1154353"/>
          </a:xfrm>
          <a:prstGeom prst="rect">
            <a:avLst/>
          </a:prstGeom>
          <a:noFill/>
          <a:ln>
            <a:noFill/>
          </a:ln>
        </p:spPr>
      </p:pic>
      <p:sp>
        <p:nvSpPr>
          <p:cNvPr id="329" name="Google Shape;329;p53"/>
          <p:cNvSpPr/>
          <p:nvPr/>
        </p:nvSpPr>
        <p:spPr>
          <a:xfrm>
            <a:off x="4008389" y="1111325"/>
            <a:ext cx="468000" cy="11544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33" name="Shape 333"/>
        <p:cNvGrpSpPr/>
        <p:nvPr/>
      </p:nvGrpSpPr>
      <p:grpSpPr>
        <a:xfrm>
          <a:off x="0" y="0"/>
          <a:ext cx="0" cy="0"/>
          <a:chOff x="0" y="0"/>
          <a:chExt cx="0" cy="0"/>
        </a:xfrm>
      </p:grpSpPr>
      <p:sp>
        <p:nvSpPr>
          <p:cNvPr id="334" name="Google Shape;334;p54"/>
          <p:cNvSpPr/>
          <p:nvPr/>
        </p:nvSpPr>
        <p:spPr>
          <a:xfrm>
            <a:off x="2733400" y="3140800"/>
            <a:ext cx="866100" cy="485100"/>
          </a:xfrm>
          <a:prstGeom prst="flowChartAlternateProcess">
            <a:avLst/>
          </a:prstGeom>
          <a:solidFill>
            <a:srgbClr val="FF946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54"/>
          <p:cNvSpPr txBox="1"/>
          <p:nvPr>
            <p:ph type="title"/>
          </p:nvPr>
        </p:nvSpPr>
        <p:spPr>
          <a:xfrm>
            <a:off x="0" y="1"/>
            <a:ext cx="9144000" cy="857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Variational Autoencoders</a:t>
            </a:r>
            <a:endParaRPr/>
          </a:p>
        </p:txBody>
      </p:sp>
      <p:pic>
        <p:nvPicPr>
          <p:cNvPr id="336" name="Google Shape;336;p54"/>
          <p:cNvPicPr preferRelativeResize="0"/>
          <p:nvPr/>
        </p:nvPicPr>
        <p:blipFill rotWithShape="1">
          <a:blip r:embed="rId3">
            <a:alphaModFix/>
          </a:blip>
          <a:srcRect b="0" l="34730" r="0" t="0"/>
          <a:stretch/>
        </p:blipFill>
        <p:spPr>
          <a:xfrm>
            <a:off x="4104072" y="976950"/>
            <a:ext cx="2100251" cy="2491600"/>
          </a:xfrm>
          <a:prstGeom prst="rect">
            <a:avLst/>
          </a:prstGeom>
          <a:noFill/>
          <a:ln>
            <a:noFill/>
          </a:ln>
        </p:spPr>
      </p:pic>
      <p:pic>
        <p:nvPicPr>
          <p:cNvPr descr="Variational Auto-Encoder Network Structure." id="337" name="Google Shape;337;p54"/>
          <p:cNvPicPr preferRelativeResize="0"/>
          <p:nvPr/>
        </p:nvPicPr>
        <p:blipFill rotWithShape="1">
          <a:blip r:embed="rId4">
            <a:alphaModFix/>
          </a:blip>
          <a:srcRect b="19139" l="78276" r="-45" t="0"/>
          <a:stretch/>
        </p:blipFill>
        <p:spPr>
          <a:xfrm>
            <a:off x="6204317" y="1235222"/>
            <a:ext cx="1138750" cy="1154353"/>
          </a:xfrm>
          <a:prstGeom prst="rect">
            <a:avLst/>
          </a:prstGeom>
          <a:noFill/>
          <a:ln>
            <a:noFill/>
          </a:ln>
        </p:spPr>
      </p:pic>
      <p:sp>
        <p:nvSpPr>
          <p:cNvPr id="338" name="Google Shape;338;p54"/>
          <p:cNvSpPr/>
          <p:nvPr/>
        </p:nvSpPr>
        <p:spPr>
          <a:xfrm>
            <a:off x="4008389" y="1111325"/>
            <a:ext cx="468000" cy="11544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9" name="Google Shape;339;p54" title="This is the rendered form of the equation. You can not edit this directly. Right click will give you the option to save the image, and in most browsers you can drag the image onto your desktop or another program."/>
          <p:cNvPicPr preferRelativeResize="0"/>
          <p:nvPr/>
        </p:nvPicPr>
        <p:blipFill>
          <a:blip r:embed="rId5">
            <a:alphaModFix/>
          </a:blip>
          <a:stretch>
            <a:fillRect/>
          </a:stretch>
        </p:blipFill>
        <p:spPr>
          <a:xfrm>
            <a:off x="2815421" y="3282675"/>
            <a:ext cx="688675" cy="2347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43" name="Shape 343"/>
        <p:cNvGrpSpPr/>
        <p:nvPr/>
      </p:nvGrpSpPr>
      <p:grpSpPr>
        <a:xfrm>
          <a:off x="0" y="0"/>
          <a:ext cx="0" cy="0"/>
          <a:chOff x="0" y="0"/>
          <a:chExt cx="0" cy="0"/>
        </a:xfrm>
      </p:grpSpPr>
      <p:sp>
        <p:nvSpPr>
          <p:cNvPr id="344" name="Google Shape;344;p55"/>
          <p:cNvSpPr/>
          <p:nvPr/>
        </p:nvSpPr>
        <p:spPr>
          <a:xfrm>
            <a:off x="2733400" y="3140800"/>
            <a:ext cx="866100" cy="485100"/>
          </a:xfrm>
          <a:prstGeom prst="flowChartAlternateProcess">
            <a:avLst/>
          </a:prstGeom>
          <a:solidFill>
            <a:srgbClr val="FF946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55"/>
          <p:cNvSpPr txBox="1"/>
          <p:nvPr>
            <p:ph type="title"/>
          </p:nvPr>
        </p:nvSpPr>
        <p:spPr>
          <a:xfrm>
            <a:off x="0" y="1"/>
            <a:ext cx="9144000" cy="857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Variational Autoencoders</a:t>
            </a:r>
            <a:endParaRPr/>
          </a:p>
        </p:txBody>
      </p:sp>
      <p:pic>
        <p:nvPicPr>
          <p:cNvPr id="346" name="Google Shape;346;p55"/>
          <p:cNvPicPr preferRelativeResize="0"/>
          <p:nvPr/>
        </p:nvPicPr>
        <p:blipFill rotWithShape="1">
          <a:blip r:embed="rId3">
            <a:alphaModFix/>
          </a:blip>
          <a:srcRect b="0" l="34730" r="0" t="0"/>
          <a:stretch/>
        </p:blipFill>
        <p:spPr>
          <a:xfrm>
            <a:off x="4104072" y="976950"/>
            <a:ext cx="2100251" cy="2491600"/>
          </a:xfrm>
          <a:prstGeom prst="rect">
            <a:avLst/>
          </a:prstGeom>
          <a:noFill/>
          <a:ln>
            <a:noFill/>
          </a:ln>
        </p:spPr>
      </p:pic>
      <p:pic>
        <p:nvPicPr>
          <p:cNvPr descr="Variational Auto-Encoder Network Structure." id="347" name="Google Shape;347;p55"/>
          <p:cNvPicPr preferRelativeResize="0"/>
          <p:nvPr/>
        </p:nvPicPr>
        <p:blipFill rotWithShape="1">
          <a:blip r:embed="rId4">
            <a:alphaModFix/>
          </a:blip>
          <a:srcRect b="19139" l="78276" r="-45" t="0"/>
          <a:stretch/>
        </p:blipFill>
        <p:spPr>
          <a:xfrm>
            <a:off x="6204317" y="1235222"/>
            <a:ext cx="1138750" cy="1154353"/>
          </a:xfrm>
          <a:prstGeom prst="rect">
            <a:avLst/>
          </a:prstGeom>
          <a:noFill/>
          <a:ln>
            <a:noFill/>
          </a:ln>
        </p:spPr>
      </p:pic>
      <p:sp>
        <p:nvSpPr>
          <p:cNvPr id="348" name="Google Shape;348;p55"/>
          <p:cNvSpPr/>
          <p:nvPr/>
        </p:nvSpPr>
        <p:spPr>
          <a:xfrm>
            <a:off x="4008389" y="1111325"/>
            <a:ext cx="468000" cy="11544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9" name="Google Shape;349;p55" title="This is the rendered form of the equation. You can not edit this directly. Right click will give you the option to save the image, and in most browsers you can drag the image onto your desktop or another program."/>
          <p:cNvPicPr preferRelativeResize="0"/>
          <p:nvPr/>
        </p:nvPicPr>
        <p:blipFill>
          <a:blip r:embed="rId5">
            <a:alphaModFix/>
          </a:blip>
          <a:stretch>
            <a:fillRect/>
          </a:stretch>
        </p:blipFill>
        <p:spPr>
          <a:xfrm>
            <a:off x="2815421" y="3282675"/>
            <a:ext cx="688675" cy="234775"/>
          </a:xfrm>
          <a:prstGeom prst="rect">
            <a:avLst/>
          </a:prstGeom>
          <a:noFill/>
          <a:ln>
            <a:noFill/>
          </a:ln>
        </p:spPr>
      </p:pic>
      <p:pic>
        <p:nvPicPr>
          <p:cNvPr id="350" name="Google Shape;350;p55" title="This is the rendered form of the equation. You can not edit this directly. Right click will give you the option to save the image, and in most browsers you can drag the image onto your desktop or another program."/>
          <p:cNvPicPr preferRelativeResize="0"/>
          <p:nvPr/>
        </p:nvPicPr>
        <p:blipFill>
          <a:blip r:embed="rId6">
            <a:alphaModFix/>
          </a:blip>
          <a:stretch>
            <a:fillRect/>
          </a:stretch>
        </p:blipFill>
        <p:spPr>
          <a:xfrm>
            <a:off x="1390575" y="3245256"/>
            <a:ext cx="770700" cy="276207"/>
          </a:xfrm>
          <a:prstGeom prst="rect">
            <a:avLst/>
          </a:prstGeom>
          <a:noFill/>
          <a:ln>
            <a:noFill/>
          </a:ln>
        </p:spPr>
      </p:pic>
      <p:cxnSp>
        <p:nvCxnSpPr>
          <p:cNvPr id="351" name="Google Shape;351;p55"/>
          <p:cNvCxnSpPr/>
          <p:nvPr/>
        </p:nvCxnSpPr>
        <p:spPr>
          <a:xfrm>
            <a:off x="2297000" y="3358458"/>
            <a:ext cx="299100" cy="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55" name="Shape 355"/>
        <p:cNvGrpSpPr/>
        <p:nvPr/>
      </p:nvGrpSpPr>
      <p:grpSpPr>
        <a:xfrm>
          <a:off x="0" y="0"/>
          <a:ext cx="0" cy="0"/>
          <a:chOff x="0" y="0"/>
          <a:chExt cx="0" cy="0"/>
        </a:xfrm>
      </p:grpSpPr>
      <p:sp>
        <p:nvSpPr>
          <p:cNvPr id="356" name="Google Shape;356;p56"/>
          <p:cNvSpPr txBox="1"/>
          <p:nvPr>
            <p:ph type="title"/>
          </p:nvPr>
        </p:nvSpPr>
        <p:spPr>
          <a:xfrm>
            <a:off x="0" y="1"/>
            <a:ext cx="9144000" cy="857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Variational Autoencoders</a:t>
            </a:r>
            <a:endParaRPr/>
          </a:p>
        </p:txBody>
      </p:sp>
      <p:pic>
        <p:nvPicPr>
          <p:cNvPr id="357" name="Google Shape;357;p56"/>
          <p:cNvPicPr preferRelativeResize="0"/>
          <p:nvPr/>
        </p:nvPicPr>
        <p:blipFill>
          <a:blip r:embed="rId3">
            <a:alphaModFix/>
          </a:blip>
          <a:stretch>
            <a:fillRect/>
          </a:stretch>
        </p:blipFill>
        <p:spPr>
          <a:xfrm>
            <a:off x="2986617" y="976938"/>
            <a:ext cx="3217700" cy="2491600"/>
          </a:xfrm>
          <a:prstGeom prst="rect">
            <a:avLst/>
          </a:prstGeom>
          <a:noFill/>
          <a:ln>
            <a:noFill/>
          </a:ln>
        </p:spPr>
      </p:pic>
      <p:pic>
        <p:nvPicPr>
          <p:cNvPr descr="Variational Auto-Encoder Network Structure." id="358" name="Google Shape;358;p56"/>
          <p:cNvPicPr preferRelativeResize="0"/>
          <p:nvPr/>
        </p:nvPicPr>
        <p:blipFill rotWithShape="1">
          <a:blip r:embed="rId4">
            <a:alphaModFix/>
          </a:blip>
          <a:srcRect b="19139" l="0" r="78230" t="0"/>
          <a:stretch/>
        </p:blipFill>
        <p:spPr>
          <a:xfrm>
            <a:off x="1847867" y="1180675"/>
            <a:ext cx="1138750" cy="1154350"/>
          </a:xfrm>
          <a:prstGeom prst="rect">
            <a:avLst/>
          </a:prstGeom>
          <a:noFill/>
          <a:ln>
            <a:noFill/>
          </a:ln>
        </p:spPr>
      </p:pic>
      <p:pic>
        <p:nvPicPr>
          <p:cNvPr descr="Variational Auto-Encoder Network Structure." id="359" name="Google Shape;359;p56"/>
          <p:cNvPicPr preferRelativeResize="0"/>
          <p:nvPr/>
        </p:nvPicPr>
        <p:blipFill rotWithShape="1">
          <a:blip r:embed="rId4">
            <a:alphaModFix/>
          </a:blip>
          <a:srcRect b="19139" l="78276" r="-45" t="0"/>
          <a:stretch/>
        </p:blipFill>
        <p:spPr>
          <a:xfrm>
            <a:off x="6204317" y="1235222"/>
            <a:ext cx="1138750" cy="1154353"/>
          </a:xfrm>
          <a:prstGeom prst="rect">
            <a:avLst/>
          </a:prstGeom>
          <a:noFill/>
          <a:ln>
            <a:noFill/>
          </a:ln>
        </p:spPr>
      </p:pic>
      <p:sp>
        <p:nvSpPr>
          <p:cNvPr id="360" name="Google Shape;360;p56"/>
          <p:cNvSpPr/>
          <p:nvPr/>
        </p:nvSpPr>
        <p:spPr>
          <a:xfrm>
            <a:off x="2733400" y="3140800"/>
            <a:ext cx="866100" cy="485100"/>
          </a:xfrm>
          <a:prstGeom prst="flowChartAlternateProcess">
            <a:avLst/>
          </a:prstGeom>
          <a:solidFill>
            <a:srgbClr val="FF946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61" name="Google Shape;361;p56" title="This is the rendered form of the equation. You can not edit this directly. Right click will give you the option to save the image, and in most browsers you can drag the image onto your desktop or another program."/>
          <p:cNvPicPr preferRelativeResize="0"/>
          <p:nvPr/>
        </p:nvPicPr>
        <p:blipFill>
          <a:blip r:embed="rId5">
            <a:alphaModFix/>
          </a:blip>
          <a:stretch>
            <a:fillRect/>
          </a:stretch>
        </p:blipFill>
        <p:spPr>
          <a:xfrm>
            <a:off x="2815421" y="3282675"/>
            <a:ext cx="688675" cy="234775"/>
          </a:xfrm>
          <a:prstGeom prst="rect">
            <a:avLst/>
          </a:prstGeom>
          <a:noFill/>
          <a:ln>
            <a:noFill/>
          </a:ln>
        </p:spPr>
      </p:pic>
      <p:pic>
        <p:nvPicPr>
          <p:cNvPr id="362" name="Google Shape;362;p56" title="This is the rendered form of the equation. You can not edit this directly. Right click will give you the option to save the image, and in most browsers you can drag the image onto your desktop or another program."/>
          <p:cNvPicPr preferRelativeResize="0"/>
          <p:nvPr/>
        </p:nvPicPr>
        <p:blipFill>
          <a:blip r:embed="rId6">
            <a:alphaModFix/>
          </a:blip>
          <a:stretch>
            <a:fillRect/>
          </a:stretch>
        </p:blipFill>
        <p:spPr>
          <a:xfrm>
            <a:off x="1390575" y="3245256"/>
            <a:ext cx="770700" cy="276207"/>
          </a:xfrm>
          <a:prstGeom prst="rect">
            <a:avLst/>
          </a:prstGeom>
          <a:noFill/>
          <a:ln>
            <a:noFill/>
          </a:ln>
        </p:spPr>
      </p:pic>
      <p:cxnSp>
        <p:nvCxnSpPr>
          <p:cNvPr id="363" name="Google Shape;363;p56"/>
          <p:cNvCxnSpPr/>
          <p:nvPr/>
        </p:nvCxnSpPr>
        <p:spPr>
          <a:xfrm>
            <a:off x="2297000" y="3358458"/>
            <a:ext cx="299100" cy="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67" name="Shape 367"/>
        <p:cNvGrpSpPr/>
        <p:nvPr/>
      </p:nvGrpSpPr>
      <p:grpSpPr>
        <a:xfrm>
          <a:off x="0" y="0"/>
          <a:ext cx="0" cy="0"/>
          <a:chOff x="0" y="0"/>
          <a:chExt cx="0" cy="0"/>
        </a:xfrm>
      </p:grpSpPr>
      <p:sp>
        <p:nvSpPr>
          <p:cNvPr id="368" name="Google Shape;368;p57"/>
          <p:cNvSpPr txBox="1"/>
          <p:nvPr>
            <p:ph type="title"/>
          </p:nvPr>
        </p:nvSpPr>
        <p:spPr>
          <a:xfrm>
            <a:off x="0" y="1"/>
            <a:ext cx="9144000" cy="857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Variational Autoencoders</a:t>
            </a:r>
            <a:endParaRPr/>
          </a:p>
        </p:txBody>
      </p:sp>
      <p:pic>
        <p:nvPicPr>
          <p:cNvPr id="369" name="Google Shape;369;p57"/>
          <p:cNvPicPr preferRelativeResize="0"/>
          <p:nvPr/>
        </p:nvPicPr>
        <p:blipFill>
          <a:blip r:embed="rId3">
            <a:alphaModFix/>
          </a:blip>
          <a:stretch>
            <a:fillRect/>
          </a:stretch>
        </p:blipFill>
        <p:spPr>
          <a:xfrm>
            <a:off x="2986617" y="976938"/>
            <a:ext cx="3217700" cy="2491600"/>
          </a:xfrm>
          <a:prstGeom prst="rect">
            <a:avLst/>
          </a:prstGeom>
          <a:noFill/>
          <a:ln>
            <a:noFill/>
          </a:ln>
        </p:spPr>
      </p:pic>
      <p:pic>
        <p:nvPicPr>
          <p:cNvPr descr="Variational Auto-Encoder Network Structure." id="370" name="Google Shape;370;p57"/>
          <p:cNvPicPr preferRelativeResize="0"/>
          <p:nvPr/>
        </p:nvPicPr>
        <p:blipFill rotWithShape="1">
          <a:blip r:embed="rId4">
            <a:alphaModFix/>
          </a:blip>
          <a:srcRect b="19139" l="0" r="78230" t="0"/>
          <a:stretch/>
        </p:blipFill>
        <p:spPr>
          <a:xfrm>
            <a:off x="1847867" y="1180675"/>
            <a:ext cx="1138750" cy="1154350"/>
          </a:xfrm>
          <a:prstGeom prst="rect">
            <a:avLst/>
          </a:prstGeom>
          <a:noFill/>
          <a:ln>
            <a:noFill/>
          </a:ln>
        </p:spPr>
      </p:pic>
      <p:pic>
        <p:nvPicPr>
          <p:cNvPr descr="Variational Auto-Encoder Network Structure." id="371" name="Google Shape;371;p57"/>
          <p:cNvPicPr preferRelativeResize="0"/>
          <p:nvPr/>
        </p:nvPicPr>
        <p:blipFill rotWithShape="1">
          <a:blip r:embed="rId4">
            <a:alphaModFix/>
          </a:blip>
          <a:srcRect b="19139" l="78276" r="-45" t="0"/>
          <a:stretch/>
        </p:blipFill>
        <p:spPr>
          <a:xfrm>
            <a:off x="6204317" y="1235222"/>
            <a:ext cx="1138750" cy="1154353"/>
          </a:xfrm>
          <a:prstGeom prst="rect">
            <a:avLst/>
          </a:prstGeom>
          <a:noFill/>
          <a:ln>
            <a:noFill/>
          </a:ln>
        </p:spPr>
      </p:pic>
      <p:sp>
        <p:nvSpPr>
          <p:cNvPr id="372" name="Google Shape;372;p57"/>
          <p:cNvSpPr/>
          <p:nvPr/>
        </p:nvSpPr>
        <p:spPr>
          <a:xfrm>
            <a:off x="2733400" y="3140800"/>
            <a:ext cx="866100" cy="485100"/>
          </a:xfrm>
          <a:prstGeom prst="flowChartAlternateProcess">
            <a:avLst/>
          </a:prstGeom>
          <a:solidFill>
            <a:srgbClr val="FF946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3" name="Google Shape;373;p57" title="This is the rendered form of the equation. You can not edit this directly. Right click will give you the option to save the image, and in most browsers you can drag the image onto your desktop or another program."/>
          <p:cNvPicPr preferRelativeResize="0"/>
          <p:nvPr/>
        </p:nvPicPr>
        <p:blipFill>
          <a:blip r:embed="rId5">
            <a:alphaModFix/>
          </a:blip>
          <a:stretch>
            <a:fillRect/>
          </a:stretch>
        </p:blipFill>
        <p:spPr>
          <a:xfrm>
            <a:off x="2815421" y="3282675"/>
            <a:ext cx="688675" cy="234775"/>
          </a:xfrm>
          <a:prstGeom prst="rect">
            <a:avLst/>
          </a:prstGeom>
          <a:noFill/>
          <a:ln>
            <a:noFill/>
          </a:ln>
        </p:spPr>
      </p:pic>
      <p:pic>
        <p:nvPicPr>
          <p:cNvPr id="374" name="Google Shape;374;p57" title="This is the rendered form of the equation. You can not edit this directly. Right click will give you the option to save the image, and in most browsers you can drag the image onto your desktop or another program."/>
          <p:cNvPicPr preferRelativeResize="0"/>
          <p:nvPr/>
        </p:nvPicPr>
        <p:blipFill>
          <a:blip r:embed="rId6">
            <a:alphaModFix/>
          </a:blip>
          <a:stretch>
            <a:fillRect/>
          </a:stretch>
        </p:blipFill>
        <p:spPr>
          <a:xfrm>
            <a:off x="1390575" y="3245256"/>
            <a:ext cx="770700" cy="276207"/>
          </a:xfrm>
          <a:prstGeom prst="rect">
            <a:avLst/>
          </a:prstGeom>
          <a:noFill/>
          <a:ln>
            <a:noFill/>
          </a:ln>
        </p:spPr>
      </p:pic>
      <p:cxnSp>
        <p:nvCxnSpPr>
          <p:cNvPr id="375" name="Google Shape;375;p57"/>
          <p:cNvCxnSpPr/>
          <p:nvPr/>
        </p:nvCxnSpPr>
        <p:spPr>
          <a:xfrm>
            <a:off x="2297000" y="3358458"/>
            <a:ext cx="299100" cy="0"/>
          </a:xfrm>
          <a:prstGeom prst="straightConnector1">
            <a:avLst/>
          </a:prstGeom>
          <a:noFill/>
          <a:ln cap="flat" cmpd="sng" w="9525">
            <a:solidFill>
              <a:schemeClr val="dk2"/>
            </a:solidFill>
            <a:prstDash val="solid"/>
            <a:round/>
            <a:headEnd len="med" w="med" type="none"/>
            <a:tailEnd len="med" w="med" type="triangle"/>
          </a:ln>
        </p:spPr>
      </p:cxnSp>
      <p:pic>
        <p:nvPicPr>
          <p:cNvPr id="376" name="Google Shape;376;p57" title="This is the rendered form of the equation. You can not edit this directly. Right click will give you the option to save the image, and in most browsers you can drag the image onto your desktop or another program."/>
          <p:cNvPicPr preferRelativeResize="0"/>
          <p:nvPr/>
        </p:nvPicPr>
        <p:blipFill>
          <a:blip r:embed="rId7">
            <a:alphaModFix/>
          </a:blip>
          <a:stretch>
            <a:fillRect/>
          </a:stretch>
        </p:blipFill>
        <p:spPr>
          <a:xfrm>
            <a:off x="1249700" y="4047450"/>
            <a:ext cx="6477000" cy="5238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58"/>
          <p:cNvSpPr txBox="1"/>
          <p:nvPr>
            <p:ph type="title"/>
          </p:nvPr>
        </p:nvSpPr>
        <p:spPr>
          <a:xfrm>
            <a:off x="0" y="1"/>
            <a:ext cx="9144000" cy="857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Standard Equivariance</a:t>
            </a:r>
            <a:endParaRPr/>
          </a:p>
        </p:txBody>
      </p:sp>
      <p:sp>
        <p:nvSpPr>
          <p:cNvPr id="382" name="Google Shape;382;p58"/>
          <p:cNvSpPr txBox="1"/>
          <p:nvPr>
            <p:ph idx="12" type="sldNum"/>
          </p:nvPr>
        </p:nvSpPr>
        <p:spPr>
          <a:xfrm>
            <a:off x="6457950" y="4767263"/>
            <a:ext cx="2057400" cy="2739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383" name="Google Shape;383;p58"/>
          <p:cNvPicPr preferRelativeResize="0"/>
          <p:nvPr/>
        </p:nvPicPr>
        <p:blipFill rotWithShape="1">
          <a:blip r:embed="rId3">
            <a:alphaModFix/>
          </a:blip>
          <a:srcRect b="0" l="38033" r="37186" t="0"/>
          <a:stretch/>
        </p:blipFill>
        <p:spPr>
          <a:xfrm>
            <a:off x="2729512" y="3598870"/>
            <a:ext cx="793050" cy="790575"/>
          </a:xfrm>
          <a:prstGeom prst="rect">
            <a:avLst/>
          </a:prstGeom>
          <a:noFill/>
          <a:ln>
            <a:noFill/>
          </a:ln>
        </p:spPr>
      </p:pic>
      <p:pic>
        <p:nvPicPr>
          <p:cNvPr id="384" name="Google Shape;384;p58"/>
          <p:cNvPicPr preferRelativeResize="0"/>
          <p:nvPr/>
        </p:nvPicPr>
        <p:blipFill rotWithShape="1">
          <a:blip r:embed="rId3">
            <a:alphaModFix/>
          </a:blip>
          <a:srcRect b="0" l="75292" r="-71" t="0"/>
          <a:stretch/>
        </p:blipFill>
        <p:spPr>
          <a:xfrm>
            <a:off x="5209087" y="3598870"/>
            <a:ext cx="793050" cy="790575"/>
          </a:xfrm>
          <a:prstGeom prst="rect">
            <a:avLst/>
          </a:prstGeom>
          <a:noFill/>
          <a:ln>
            <a:noFill/>
          </a:ln>
        </p:spPr>
      </p:pic>
      <p:pic>
        <p:nvPicPr>
          <p:cNvPr id="385" name="Google Shape;385;p58" title="This is the rendered form of the equation. You can not edit this directly. Right click will give you the option to save the image, and in most browsers you can drag the image onto your desktop or another program."/>
          <p:cNvPicPr preferRelativeResize="0"/>
          <p:nvPr/>
        </p:nvPicPr>
        <p:blipFill>
          <a:blip r:embed="rId4">
            <a:alphaModFix/>
          </a:blip>
          <a:stretch>
            <a:fillRect/>
          </a:stretch>
        </p:blipFill>
        <p:spPr>
          <a:xfrm>
            <a:off x="2548262" y="2930314"/>
            <a:ext cx="409800" cy="217706"/>
          </a:xfrm>
          <a:prstGeom prst="rect">
            <a:avLst/>
          </a:prstGeom>
          <a:noFill/>
          <a:ln>
            <a:noFill/>
          </a:ln>
        </p:spPr>
      </p:pic>
      <p:pic>
        <p:nvPicPr>
          <p:cNvPr id="386" name="Google Shape;386;p58" title="This is the rendered form of the equation. You can not edit this directly. Right click will give you the option to save the image, and in most browsers you can drag the image onto your desktop or another program."/>
          <p:cNvPicPr preferRelativeResize="0"/>
          <p:nvPr/>
        </p:nvPicPr>
        <p:blipFill>
          <a:blip r:embed="rId5">
            <a:alphaModFix/>
          </a:blip>
          <a:stretch>
            <a:fillRect/>
          </a:stretch>
        </p:blipFill>
        <p:spPr>
          <a:xfrm>
            <a:off x="5744614" y="2916502"/>
            <a:ext cx="719617" cy="245325"/>
          </a:xfrm>
          <a:prstGeom prst="rect">
            <a:avLst/>
          </a:prstGeom>
          <a:noFill/>
          <a:ln>
            <a:noFill/>
          </a:ln>
        </p:spPr>
      </p:pic>
      <p:pic>
        <p:nvPicPr>
          <p:cNvPr id="387" name="Google Shape;387;p58" title="This is the rendered form of the equation. You can not edit this directly. Right click will give you the option to save the image, and in most browsers you can drag the image onto your desktop or another program."/>
          <p:cNvPicPr preferRelativeResize="0"/>
          <p:nvPr/>
        </p:nvPicPr>
        <p:blipFill>
          <a:blip r:embed="rId6">
            <a:alphaModFix/>
          </a:blip>
          <a:stretch>
            <a:fillRect/>
          </a:stretch>
        </p:blipFill>
        <p:spPr>
          <a:xfrm>
            <a:off x="4023962" y="3675891"/>
            <a:ext cx="613175" cy="217700"/>
          </a:xfrm>
          <a:prstGeom prst="rect">
            <a:avLst/>
          </a:prstGeom>
          <a:noFill/>
          <a:ln>
            <a:noFill/>
          </a:ln>
        </p:spPr>
      </p:pic>
      <p:pic>
        <p:nvPicPr>
          <p:cNvPr id="388" name="Google Shape;388;p58"/>
          <p:cNvPicPr preferRelativeResize="0"/>
          <p:nvPr/>
        </p:nvPicPr>
        <p:blipFill rotWithShape="1">
          <a:blip r:embed="rId7">
            <a:alphaModFix/>
          </a:blip>
          <a:srcRect b="0" l="38080" r="37198" t="0"/>
          <a:stretch/>
        </p:blipFill>
        <p:spPr>
          <a:xfrm>
            <a:off x="2730431" y="1785471"/>
            <a:ext cx="791200" cy="790575"/>
          </a:xfrm>
          <a:prstGeom prst="rect">
            <a:avLst/>
          </a:prstGeom>
          <a:noFill/>
          <a:ln>
            <a:noFill/>
          </a:ln>
        </p:spPr>
      </p:pic>
      <p:pic>
        <p:nvPicPr>
          <p:cNvPr id="389" name="Google Shape;389;p58"/>
          <p:cNvPicPr preferRelativeResize="0"/>
          <p:nvPr/>
        </p:nvPicPr>
        <p:blipFill rotWithShape="1">
          <a:blip r:embed="rId7">
            <a:alphaModFix/>
          </a:blip>
          <a:srcRect b="0" l="75278" r="0" t="0"/>
          <a:stretch/>
        </p:blipFill>
        <p:spPr>
          <a:xfrm>
            <a:off x="5209993" y="1785471"/>
            <a:ext cx="791200" cy="790575"/>
          </a:xfrm>
          <a:prstGeom prst="rect">
            <a:avLst/>
          </a:prstGeom>
          <a:noFill/>
          <a:ln>
            <a:noFill/>
          </a:ln>
        </p:spPr>
      </p:pic>
      <p:pic>
        <p:nvPicPr>
          <p:cNvPr id="390" name="Google Shape;390;p58"/>
          <p:cNvPicPr preferRelativeResize="0"/>
          <p:nvPr/>
        </p:nvPicPr>
        <p:blipFill rotWithShape="1">
          <a:blip r:embed="rId8">
            <a:alphaModFix/>
          </a:blip>
          <a:srcRect b="40718" l="21197" r="70529" t="40508"/>
          <a:stretch/>
        </p:blipFill>
        <p:spPr>
          <a:xfrm>
            <a:off x="4178689" y="3209693"/>
            <a:ext cx="374275" cy="352250"/>
          </a:xfrm>
          <a:prstGeom prst="rect">
            <a:avLst/>
          </a:prstGeom>
          <a:noFill/>
          <a:ln>
            <a:noFill/>
          </a:ln>
        </p:spPr>
      </p:pic>
      <p:cxnSp>
        <p:nvCxnSpPr>
          <p:cNvPr id="391" name="Google Shape;391;p58"/>
          <p:cNvCxnSpPr/>
          <p:nvPr/>
        </p:nvCxnSpPr>
        <p:spPr>
          <a:xfrm>
            <a:off x="3521631" y="2180758"/>
            <a:ext cx="1688400" cy="0"/>
          </a:xfrm>
          <a:prstGeom prst="straightConnector1">
            <a:avLst/>
          </a:prstGeom>
          <a:noFill/>
          <a:ln cap="flat" cmpd="sng" w="28575">
            <a:solidFill>
              <a:schemeClr val="dk2"/>
            </a:solidFill>
            <a:prstDash val="solid"/>
            <a:round/>
            <a:headEnd len="med" w="med" type="none"/>
            <a:tailEnd len="med" w="med" type="stealth"/>
          </a:ln>
        </p:spPr>
      </p:cxnSp>
      <p:cxnSp>
        <p:nvCxnSpPr>
          <p:cNvPr id="392" name="Google Shape;392;p58"/>
          <p:cNvCxnSpPr/>
          <p:nvPr/>
        </p:nvCxnSpPr>
        <p:spPr>
          <a:xfrm>
            <a:off x="3521643" y="3994171"/>
            <a:ext cx="1688400" cy="0"/>
          </a:xfrm>
          <a:prstGeom prst="straightConnector1">
            <a:avLst/>
          </a:prstGeom>
          <a:noFill/>
          <a:ln cap="flat" cmpd="sng" w="28575">
            <a:solidFill>
              <a:schemeClr val="dk2"/>
            </a:solidFill>
            <a:prstDash val="solid"/>
            <a:round/>
            <a:headEnd len="med" w="med" type="none"/>
            <a:tailEnd len="med" w="med" type="stealth"/>
          </a:ln>
        </p:spPr>
      </p:cxnSp>
      <p:cxnSp>
        <p:nvCxnSpPr>
          <p:cNvPr id="393" name="Google Shape;393;p58"/>
          <p:cNvCxnSpPr>
            <a:stCxn id="388" idx="2"/>
            <a:endCxn id="383" idx="0"/>
          </p:cNvCxnSpPr>
          <p:nvPr/>
        </p:nvCxnSpPr>
        <p:spPr>
          <a:xfrm>
            <a:off x="3126031" y="2576046"/>
            <a:ext cx="0" cy="1022700"/>
          </a:xfrm>
          <a:prstGeom prst="straightConnector1">
            <a:avLst/>
          </a:prstGeom>
          <a:noFill/>
          <a:ln cap="flat" cmpd="sng" w="28575">
            <a:solidFill>
              <a:schemeClr val="dk2"/>
            </a:solidFill>
            <a:prstDash val="solid"/>
            <a:round/>
            <a:headEnd len="med" w="med" type="none"/>
            <a:tailEnd len="med" w="med" type="stealth"/>
          </a:ln>
        </p:spPr>
      </p:cxnSp>
      <p:cxnSp>
        <p:nvCxnSpPr>
          <p:cNvPr id="394" name="Google Shape;394;p58"/>
          <p:cNvCxnSpPr/>
          <p:nvPr/>
        </p:nvCxnSpPr>
        <p:spPr>
          <a:xfrm>
            <a:off x="5605606" y="2576046"/>
            <a:ext cx="0" cy="1022700"/>
          </a:xfrm>
          <a:prstGeom prst="straightConnector1">
            <a:avLst/>
          </a:prstGeom>
          <a:noFill/>
          <a:ln cap="flat" cmpd="sng" w="28575">
            <a:solidFill>
              <a:schemeClr val="dk2"/>
            </a:solidFill>
            <a:prstDash val="solid"/>
            <a:round/>
            <a:headEnd len="med" w="med" type="none"/>
            <a:tailEnd len="med" w="med" type="stealth"/>
          </a:ln>
        </p:spPr>
      </p:cxnSp>
      <p:pic>
        <p:nvPicPr>
          <p:cNvPr id="395" name="Google Shape;395;p58" title="This is the rendered form of the equation. You can not edit this directly. Right click will give you the option to save the image, and in most browsers you can drag the image onto your desktop or another program."/>
          <p:cNvPicPr preferRelativeResize="0"/>
          <p:nvPr/>
        </p:nvPicPr>
        <p:blipFill>
          <a:blip r:embed="rId9">
            <a:alphaModFix/>
          </a:blip>
          <a:stretch>
            <a:fillRect/>
          </a:stretch>
        </p:blipFill>
        <p:spPr>
          <a:xfrm>
            <a:off x="4160925" y="1901078"/>
            <a:ext cx="409800" cy="225165"/>
          </a:xfrm>
          <a:prstGeom prst="rect">
            <a:avLst/>
          </a:prstGeom>
          <a:noFill/>
          <a:ln>
            <a:noFill/>
          </a:ln>
        </p:spPr>
      </p:pic>
      <p:pic>
        <p:nvPicPr>
          <p:cNvPr id="396" name="Google Shape;396;p58"/>
          <p:cNvPicPr preferRelativeResize="0"/>
          <p:nvPr/>
        </p:nvPicPr>
        <p:blipFill rotWithShape="1">
          <a:blip r:embed="rId8">
            <a:alphaModFix/>
          </a:blip>
          <a:srcRect b="40718" l="21197" r="70529" t="40508"/>
          <a:stretch/>
        </p:blipFill>
        <p:spPr>
          <a:xfrm>
            <a:off x="4198256" y="1430275"/>
            <a:ext cx="374275" cy="3522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75" name="Shape 175"/>
        <p:cNvGrpSpPr/>
        <p:nvPr/>
      </p:nvGrpSpPr>
      <p:grpSpPr>
        <a:xfrm>
          <a:off x="0" y="0"/>
          <a:ext cx="0" cy="0"/>
          <a:chOff x="0" y="0"/>
          <a:chExt cx="0" cy="0"/>
        </a:xfrm>
      </p:grpSpPr>
      <p:sp>
        <p:nvSpPr>
          <p:cNvPr id="176" name="Google Shape;176;p41"/>
          <p:cNvSpPr txBox="1"/>
          <p:nvPr>
            <p:ph type="title"/>
          </p:nvPr>
        </p:nvSpPr>
        <p:spPr>
          <a:xfrm>
            <a:off x="0" y="1"/>
            <a:ext cx="9144000" cy="857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Motivation</a:t>
            </a:r>
            <a:endParaRPr/>
          </a:p>
        </p:txBody>
      </p:sp>
      <p:pic>
        <p:nvPicPr>
          <p:cNvPr descr="Liquid Biopsy Lung Cancer Screening Method Developed - Pathology -  mobile.Labmedica.com" id="177" name="Google Shape;177;p41"/>
          <p:cNvPicPr preferRelativeResize="0"/>
          <p:nvPr/>
        </p:nvPicPr>
        <p:blipFill rotWithShape="1">
          <a:blip r:embed="rId3">
            <a:alphaModFix/>
          </a:blip>
          <a:srcRect b="0" l="22215" r="6514" t="3920"/>
          <a:stretch/>
        </p:blipFill>
        <p:spPr>
          <a:xfrm rot="-5400000">
            <a:off x="635813" y="1206010"/>
            <a:ext cx="1722825" cy="1722825"/>
          </a:xfrm>
          <a:prstGeom prst="rect">
            <a:avLst/>
          </a:prstGeom>
          <a:noFill/>
          <a:ln>
            <a:noFill/>
          </a:ln>
        </p:spPr>
      </p:pic>
      <p:pic>
        <p:nvPicPr>
          <p:cNvPr descr="Liquid Biopsy Lung Cancer Screening Method Developed - Pathology -  mobile.Labmedica.com" id="178" name="Google Shape;178;p41"/>
          <p:cNvPicPr preferRelativeResize="0"/>
          <p:nvPr/>
        </p:nvPicPr>
        <p:blipFill rotWithShape="1">
          <a:blip r:embed="rId3">
            <a:alphaModFix/>
          </a:blip>
          <a:srcRect b="0" l="22215" r="6514" t="3920"/>
          <a:stretch/>
        </p:blipFill>
        <p:spPr>
          <a:xfrm>
            <a:off x="2685662" y="1205997"/>
            <a:ext cx="1722825" cy="1722825"/>
          </a:xfrm>
          <a:prstGeom prst="rect">
            <a:avLst/>
          </a:prstGeom>
          <a:noFill/>
          <a:ln>
            <a:noFill/>
          </a:ln>
        </p:spPr>
      </p:pic>
      <p:pic>
        <p:nvPicPr>
          <p:cNvPr descr="Liquid Biopsy Lung Cancer Screening Method Developed - Pathology -  mobile.Labmedica.com" id="179" name="Google Shape;179;p41"/>
          <p:cNvPicPr preferRelativeResize="0"/>
          <p:nvPr/>
        </p:nvPicPr>
        <p:blipFill rotWithShape="1">
          <a:blip r:embed="rId3">
            <a:alphaModFix/>
          </a:blip>
          <a:srcRect b="0" l="22215" r="6514" t="3920"/>
          <a:stretch/>
        </p:blipFill>
        <p:spPr>
          <a:xfrm rot="5400000">
            <a:off x="4735513" y="1205997"/>
            <a:ext cx="1722825" cy="1722825"/>
          </a:xfrm>
          <a:prstGeom prst="rect">
            <a:avLst/>
          </a:prstGeom>
          <a:noFill/>
          <a:ln>
            <a:noFill/>
          </a:ln>
        </p:spPr>
      </p:pic>
      <p:pic>
        <p:nvPicPr>
          <p:cNvPr descr="Liquid Biopsy Lung Cancer Screening Method Developed - Pathology -  mobile.Labmedica.com" id="180" name="Google Shape;180;p41"/>
          <p:cNvPicPr preferRelativeResize="0"/>
          <p:nvPr/>
        </p:nvPicPr>
        <p:blipFill rotWithShape="1">
          <a:blip r:embed="rId3">
            <a:alphaModFix/>
          </a:blip>
          <a:srcRect b="0" l="22215" r="6514" t="3920"/>
          <a:stretch/>
        </p:blipFill>
        <p:spPr>
          <a:xfrm rot="10800000">
            <a:off x="6785363" y="1206022"/>
            <a:ext cx="1722825" cy="1722825"/>
          </a:xfrm>
          <a:prstGeom prst="rect">
            <a:avLst/>
          </a:prstGeom>
          <a:noFill/>
          <a:ln>
            <a:noFill/>
          </a:ln>
        </p:spPr>
      </p:pic>
      <p:pic>
        <p:nvPicPr>
          <p:cNvPr id="181" name="Google Shape;181;p41"/>
          <p:cNvPicPr preferRelativeResize="0"/>
          <p:nvPr/>
        </p:nvPicPr>
        <p:blipFill rotWithShape="1">
          <a:blip r:embed="rId4">
            <a:alphaModFix/>
          </a:blip>
          <a:srcRect b="0" l="50000" r="0" t="0"/>
          <a:stretch/>
        </p:blipFill>
        <p:spPr>
          <a:xfrm>
            <a:off x="5452150" y="3090325"/>
            <a:ext cx="1818351" cy="1909874"/>
          </a:xfrm>
          <a:prstGeom prst="rect">
            <a:avLst/>
          </a:prstGeom>
          <a:noFill/>
          <a:ln>
            <a:noFill/>
          </a:ln>
        </p:spPr>
      </p:pic>
      <p:pic>
        <p:nvPicPr>
          <p:cNvPr id="182" name="Google Shape;182;p41"/>
          <p:cNvPicPr preferRelativeResize="0"/>
          <p:nvPr/>
        </p:nvPicPr>
        <p:blipFill rotWithShape="1">
          <a:blip r:embed="rId4">
            <a:alphaModFix/>
          </a:blip>
          <a:srcRect b="0" l="0" r="50000" t="0"/>
          <a:stretch/>
        </p:blipFill>
        <p:spPr>
          <a:xfrm>
            <a:off x="2132624" y="3090325"/>
            <a:ext cx="1818351" cy="19098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59"/>
          <p:cNvSpPr txBox="1"/>
          <p:nvPr>
            <p:ph type="title"/>
          </p:nvPr>
        </p:nvSpPr>
        <p:spPr>
          <a:xfrm>
            <a:off x="0" y="1"/>
            <a:ext cx="9144000" cy="857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Latent Flows</a:t>
            </a:r>
            <a:endParaRPr/>
          </a:p>
        </p:txBody>
      </p:sp>
      <p:sp>
        <p:nvSpPr>
          <p:cNvPr id="402" name="Google Shape;402;p59"/>
          <p:cNvSpPr txBox="1"/>
          <p:nvPr>
            <p:ph idx="12" type="sldNum"/>
          </p:nvPr>
        </p:nvSpPr>
        <p:spPr>
          <a:xfrm>
            <a:off x="6457950" y="4767263"/>
            <a:ext cx="2057400" cy="2739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pic>
        <p:nvPicPr>
          <p:cNvPr id="403" name="Google Shape;403;p59" title="This is the rendered form of the equation. You can not edit this directly. Right click will give you the option to save the image, and in most browsers you can drag the image onto your desktop or another program."/>
          <p:cNvPicPr preferRelativeResize="0"/>
          <p:nvPr/>
        </p:nvPicPr>
        <p:blipFill>
          <a:blip r:embed="rId3">
            <a:alphaModFix/>
          </a:blip>
          <a:stretch>
            <a:fillRect/>
          </a:stretch>
        </p:blipFill>
        <p:spPr>
          <a:xfrm>
            <a:off x="2472062" y="2777914"/>
            <a:ext cx="409800" cy="217706"/>
          </a:xfrm>
          <a:prstGeom prst="rect">
            <a:avLst/>
          </a:prstGeom>
          <a:noFill/>
          <a:ln>
            <a:noFill/>
          </a:ln>
        </p:spPr>
      </p:pic>
      <p:pic>
        <p:nvPicPr>
          <p:cNvPr id="404" name="Google Shape;404;p59"/>
          <p:cNvPicPr preferRelativeResize="0"/>
          <p:nvPr/>
        </p:nvPicPr>
        <p:blipFill rotWithShape="1">
          <a:blip r:embed="rId4">
            <a:alphaModFix/>
          </a:blip>
          <a:srcRect b="0" l="38080" r="37198" t="0"/>
          <a:stretch/>
        </p:blipFill>
        <p:spPr>
          <a:xfrm>
            <a:off x="2730431" y="1023470"/>
            <a:ext cx="791200" cy="790575"/>
          </a:xfrm>
          <a:prstGeom prst="rect">
            <a:avLst/>
          </a:prstGeom>
          <a:noFill/>
          <a:ln>
            <a:noFill/>
          </a:ln>
        </p:spPr>
      </p:pic>
      <p:cxnSp>
        <p:nvCxnSpPr>
          <p:cNvPr id="405" name="Google Shape;405;p59"/>
          <p:cNvCxnSpPr>
            <a:stCxn id="404" idx="3"/>
            <a:endCxn id="406" idx="1"/>
          </p:cNvCxnSpPr>
          <p:nvPr/>
        </p:nvCxnSpPr>
        <p:spPr>
          <a:xfrm flipH="1" rot="10800000">
            <a:off x="3521631" y="1414858"/>
            <a:ext cx="1606500" cy="3900"/>
          </a:xfrm>
          <a:prstGeom prst="straightConnector1">
            <a:avLst/>
          </a:prstGeom>
          <a:noFill/>
          <a:ln cap="flat" cmpd="sng" w="28575">
            <a:solidFill>
              <a:schemeClr val="dk2"/>
            </a:solidFill>
            <a:prstDash val="solid"/>
            <a:round/>
            <a:headEnd len="med" w="med" type="none"/>
            <a:tailEnd len="med" w="med" type="stealth"/>
          </a:ln>
        </p:spPr>
      </p:cxnSp>
      <p:cxnSp>
        <p:nvCxnSpPr>
          <p:cNvPr id="407" name="Google Shape;407;p59"/>
          <p:cNvCxnSpPr>
            <a:stCxn id="408" idx="1"/>
            <a:endCxn id="409" idx="1"/>
          </p:cNvCxnSpPr>
          <p:nvPr/>
        </p:nvCxnSpPr>
        <p:spPr>
          <a:xfrm>
            <a:off x="3521631" y="4451371"/>
            <a:ext cx="1542600" cy="2400"/>
          </a:xfrm>
          <a:prstGeom prst="straightConnector1">
            <a:avLst/>
          </a:prstGeom>
          <a:noFill/>
          <a:ln cap="flat" cmpd="sng" w="28575">
            <a:solidFill>
              <a:schemeClr val="dk2"/>
            </a:solidFill>
            <a:prstDash val="solid"/>
            <a:round/>
            <a:headEnd len="med" w="med" type="none"/>
            <a:tailEnd len="med" w="med" type="stealth"/>
          </a:ln>
        </p:spPr>
      </p:cxnSp>
      <p:cxnSp>
        <p:nvCxnSpPr>
          <p:cNvPr id="410" name="Google Shape;410;p59"/>
          <p:cNvCxnSpPr>
            <a:stCxn id="404" idx="2"/>
            <a:endCxn id="408" idx="2"/>
          </p:cNvCxnSpPr>
          <p:nvPr/>
        </p:nvCxnSpPr>
        <p:spPr>
          <a:xfrm>
            <a:off x="3126031" y="1814046"/>
            <a:ext cx="0" cy="2241900"/>
          </a:xfrm>
          <a:prstGeom prst="straightConnector1">
            <a:avLst/>
          </a:prstGeom>
          <a:noFill/>
          <a:ln cap="flat" cmpd="sng" w="28575">
            <a:solidFill>
              <a:schemeClr val="dk2"/>
            </a:solidFill>
            <a:prstDash val="solid"/>
            <a:round/>
            <a:headEnd len="med" w="med" type="none"/>
            <a:tailEnd len="med" w="med" type="stealth"/>
          </a:ln>
        </p:spPr>
      </p:cxnSp>
      <p:cxnSp>
        <p:nvCxnSpPr>
          <p:cNvPr id="411" name="Google Shape;411;p59"/>
          <p:cNvCxnSpPr>
            <a:endCxn id="409" idx="0"/>
          </p:cNvCxnSpPr>
          <p:nvPr/>
        </p:nvCxnSpPr>
        <p:spPr>
          <a:xfrm>
            <a:off x="5605601" y="1607124"/>
            <a:ext cx="0" cy="2420700"/>
          </a:xfrm>
          <a:prstGeom prst="straightConnector1">
            <a:avLst/>
          </a:prstGeom>
          <a:noFill/>
          <a:ln cap="flat" cmpd="sng" w="28575">
            <a:solidFill>
              <a:schemeClr val="dk2"/>
            </a:solidFill>
            <a:prstDash val="solid"/>
            <a:round/>
            <a:headEnd len="med" w="med" type="none"/>
            <a:tailEnd len="med" w="med" type="stealth"/>
          </a:ln>
        </p:spPr>
      </p:cxnSp>
      <p:pic>
        <p:nvPicPr>
          <p:cNvPr id="406" name="Google Shape;406;p59"/>
          <p:cNvPicPr preferRelativeResize="0"/>
          <p:nvPr/>
        </p:nvPicPr>
        <p:blipFill>
          <a:blip r:embed="rId5">
            <a:alphaModFix/>
          </a:blip>
          <a:stretch>
            <a:fillRect/>
          </a:stretch>
        </p:blipFill>
        <p:spPr>
          <a:xfrm>
            <a:off x="5128050" y="987190"/>
            <a:ext cx="1082749" cy="855333"/>
          </a:xfrm>
          <a:prstGeom prst="rect">
            <a:avLst/>
          </a:prstGeom>
          <a:noFill/>
          <a:ln>
            <a:noFill/>
          </a:ln>
        </p:spPr>
      </p:pic>
      <p:pic>
        <p:nvPicPr>
          <p:cNvPr id="408" name="Google Shape;408;p59"/>
          <p:cNvPicPr preferRelativeResize="0"/>
          <p:nvPr/>
        </p:nvPicPr>
        <p:blipFill rotWithShape="1">
          <a:blip r:embed="rId4">
            <a:alphaModFix/>
          </a:blip>
          <a:srcRect b="0" l="38080" r="37198" t="0"/>
          <a:stretch/>
        </p:blipFill>
        <p:spPr>
          <a:xfrm rot="10800000">
            <a:off x="2730431" y="4056083"/>
            <a:ext cx="791200" cy="790575"/>
          </a:xfrm>
          <a:prstGeom prst="rect">
            <a:avLst/>
          </a:prstGeom>
          <a:noFill/>
          <a:ln>
            <a:noFill/>
          </a:ln>
        </p:spPr>
      </p:pic>
      <p:pic>
        <p:nvPicPr>
          <p:cNvPr id="412" name="Google Shape;412;p59"/>
          <p:cNvPicPr preferRelativeResize="0"/>
          <p:nvPr/>
        </p:nvPicPr>
        <p:blipFill>
          <a:blip r:embed="rId6">
            <a:alphaModFix/>
          </a:blip>
          <a:stretch>
            <a:fillRect/>
          </a:stretch>
        </p:blipFill>
        <p:spPr>
          <a:xfrm>
            <a:off x="5064223" y="2347948"/>
            <a:ext cx="1082753" cy="857098"/>
          </a:xfrm>
          <a:prstGeom prst="rect">
            <a:avLst/>
          </a:prstGeom>
          <a:noFill/>
          <a:ln>
            <a:noFill/>
          </a:ln>
        </p:spPr>
      </p:pic>
      <p:pic>
        <p:nvPicPr>
          <p:cNvPr id="409" name="Google Shape;409;p59"/>
          <p:cNvPicPr preferRelativeResize="0"/>
          <p:nvPr/>
        </p:nvPicPr>
        <p:blipFill>
          <a:blip r:embed="rId7">
            <a:alphaModFix/>
          </a:blip>
          <a:stretch>
            <a:fillRect/>
          </a:stretch>
        </p:blipFill>
        <p:spPr>
          <a:xfrm>
            <a:off x="5064226" y="4027824"/>
            <a:ext cx="1082750" cy="851821"/>
          </a:xfrm>
          <a:prstGeom prst="rect">
            <a:avLst/>
          </a:prstGeom>
          <a:noFill/>
          <a:ln>
            <a:noFill/>
          </a:ln>
        </p:spPr>
      </p:pic>
      <p:pic>
        <p:nvPicPr>
          <p:cNvPr id="413" name="Google Shape;413;p59"/>
          <p:cNvPicPr preferRelativeResize="0"/>
          <p:nvPr/>
        </p:nvPicPr>
        <p:blipFill>
          <a:blip r:embed="rId8">
            <a:alphaModFix/>
          </a:blip>
          <a:stretch>
            <a:fillRect/>
          </a:stretch>
        </p:blipFill>
        <p:spPr>
          <a:xfrm>
            <a:off x="6425220" y="2591177"/>
            <a:ext cx="2057400" cy="442014"/>
          </a:xfrm>
          <a:prstGeom prst="rect">
            <a:avLst/>
          </a:prstGeom>
          <a:noFill/>
          <a:ln>
            <a:noFill/>
          </a:ln>
        </p:spPr>
      </p:pic>
      <p:pic>
        <p:nvPicPr>
          <p:cNvPr id="414" name="Google Shape;414;p59"/>
          <p:cNvPicPr preferRelativeResize="0"/>
          <p:nvPr/>
        </p:nvPicPr>
        <p:blipFill>
          <a:blip r:embed="rId9">
            <a:alphaModFix/>
          </a:blip>
          <a:stretch>
            <a:fillRect/>
          </a:stretch>
        </p:blipFill>
        <p:spPr>
          <a:xfrm>
            <a:off x="4570725" y="2665935"/>
            <a:ext cx="409800" cy="259540"/>
          </a:xfrm>
          <a:prstGeom prst="rect">
            <a:avLst/>
          </a:prstGeom>
          <a:noFill/>
          <a:ln>
            <a:noFill/>
          </a:ln>
        </p:spPr>
      </p:pic>
      <p:pic>
        <p:nvPicPr>
          <p:cNvPr id="415" name="Google Shape;415;p59" title="This is the rendered form of the equation. You can not edit this directly. Right click will give you the option to save the image, and in most browsers you can drag the image onto your desktop or another program."/>
          <p:cNvPicPr preferRelativeResize="0"/>
          <p:nvPr/>
        </p:nvPicPr>
        <p:blipFill>
          <a:blip r:embed="rId10">
            <a:alphaModFix/>
          </a:blip>
          <a:stretch>
            <a:fillRect/>
          </a:stretch>
        </p:blipFill>
        <p:spPr>
          <a:xfrm>
            <a:off x="4021109" y="1081978"/>
            <a:ext cx="607444" cy="217700"/>
          </a:xfrm>
          <a:prstGeom prst="rect">
            <a:avLst/>
          </a:prstGeom>
          <a:noFill/>
          <a:ln>
            <a:noFill/>
          </a:ln>
        </p:spPr>
      </p:pic>
      <p:pic>
        <p:nvPicPr>
          <p:cNvPr id="416" name="Google Shape;416;p59" title="This is the rendered form of the equation. You can not edit this directly. Right click will give you the option to save the image, and in most browsers you can drag the image onto your desktop or another program."/>
          <p:cNvPicPr preferRelativeResize="0"/>
          <p:nvPr/>
        </p:nvPicPr>
        <p:blipFill>
          <a:blip r:embed="rId10">
            <a:alphaModFix/>
          </a:blip>
          <a:stretch>
            <a:fillRect/>
          </a:stretch>
        </p:blipFill>
        <p:spPr>
          <a:xfrm>
            <a:off x="4062125" y="4114582"/>
            <a:ext cx="607450" cy="21769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20" name="Shape 420"/>
        <p:cNvGrpSpPr/>
        <p:nvPr/>
      </p:nvGrpSpPr>
      <p:grpSpPr>
        <a:xfrm>
          <a:off x="0" y="0"/>
          <a:ext cx="0" cy="0"/>
          <a:chOff x="0" y="0"/>
          <a:chExt cx="0" cy="0"/>
        </a:xfrm>
      </p:grpSpPr>
      <p:sp>
        <p:nvSpPr>
          <p:cNvPr id="421" name="Google Shape;421;p60"/>
          <p:cNvSpPr txBox="1"/>
          <p:nvPr>
            <p:ph type="title"/>
          </p:nvPr>
        </p:nvSpPr>
        <p:spPr>
          <a:xfrm>
            <a:off x="0" y="1"/>
            <a:ext cx="9144000" cy="857100"/>
          </a:xfrm>
          <a:prstGeom prst="rect">
            <a:avLst/>
          </a:prstGeom>
          <a:solidFill>
            <a:srgbClr val="14154D"/>
          </a:solidFill>
        </p:spPr>
        <p:txBody>
          <a:bodyPr anchorCtr="0" anchor="ctr" bIns="91425" lIns="91425" spcFirstLastPara="1" rIns="91425" wrap="square" tIns="91425">
            <a:noAutofit/>
          </a:bodyPr>
          <a:lstStyle/>
          <a:p>
            <a:pPr indent="0" lvl="0" marL="0" rtl="0" algn="l">
              <a:spcBef>
                <a:spcPts val="0"/>
              </a:spcBef>
              <a:spcAft>
                <a:spcPts val="0"/>
              </a:spcAft>
              <a:buNone/>
            </a:pPr>
            <a:r>
              <a:rPr lang="en"/>
              <a:t>Learning Potential Flows</a:t>
            </a:r>
            <a:endParaRPr/>
          </a:p>
        </p:txBody>
      </p:sp>
      <p:sp>
        <p:nvSpPr>
          <p:cNvPr id="422" name="Google Shape;422;p60"/>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423" name="Google Shape;423;p60"/>
          <p:cNvPicPr preferRelativeResize="0"/>
          <p:nvPr/>
        </p:nvPicPr>
        <p:blipFill>
          <a:blip r:embed="rId3">
            <a:alphaModFix/>
          </a:blip>
          <a:stretch>
            <a:fillRect/>
          </a:stretch>
        </p:blipFill>
        <p:spPr>
          <a:xfrm>
            <a:off x="4306308" y="927550"/>
            <a:ext cx="3730276" cy="3730276"/>
          </a:xfrm>
          <a:prstGeom prst="rect">
            <a:avLst/>
          </a:prstGeom>
          <a:noFill/>
          <a:ln>
            <a:noFill/>
          </a:ln>
        </p:spPr>
      </p:pic>
      <p:pic>
        <p:nvPicPr>
          <p:cNvPr descr="equation" id="424" name="Google Shape;424;p60"/>
          <p:cNvPicPr preferRelativeResize="0"/>
          <p:nvPr/>
        </p:nvPicPr>
        <p:blipFill>
          <a:blip r:embed="rId4">
            <a:alphaModFix/>
          </a:blip>
          <a:stretch>
            <a:fillRect/>
          </a:stretch>
        </p:blipFill>
        <p:spPr>
          <a:xfrm>
            <a:off x="8223546" y="2467150"/>
            <a:ext cx="798325" cy="383200"/>
          </a:xfrm>
          <a:prstGeom prst="rect">
            <a:avLst/>
          </a:prstGeom>
          <a:noFill/>
          <a:ln>
            <a:noFill/>
          </a:ln>
        </p:spPr>
      </p:pic>
      <p:pic>
        <p:nvPicPr>
          <p:cNvPr descr="equation" id="425" name="Google Shape;425;p60"/>
          <p:cNvPicPr preferRelativeResize="0"/>
          <p:nvPr/>
        </p:nvPicPr>
        <p:blipFill>
          <a:blip r:embed="rId5">
            <a:alphaModFix/>
          </a:blip>
          <a:stretch>
            <a:fillRect/>
          </a:stretch>
        </p:blipFill>
        <p:spPr>
          <a:xfrm rot="2435437">
            <a:off x="4635221" y="3815650"/>
            <a:ext cx="409575" cy="342900"/>
          </a:xfrm>
          <a:prstGeom prst="rect">
            <a:avLst/>
          </a:prstGeom>
          <a:noFill/>
          <a:ln>
            <a:noFill/>
          </a:ln>
        </p:spPr>
      </p:pic>
      <p:pic>
        <p:nvPicPr>
          <p:cNvPr descr="equation" id="426" name="Google Shape;426;p60"/>
          <p:cNvPicPr preferRelativeResize="0"/>
          <p:nvPr/>
        </p:nvPicPr>
        <p:blipFill>
          <a:blip r:embed="rId6">
            <a:alphaModFix/>
          </a:blip>
          <a:stretch>
            <a:fillRect/>
          </a:stretch>
        </p:blipFill>
        <p:spPr>
          <a:xfrm rot="-2838702">
            <a:off x="7348746" y="3646100"/>
            <a:ext cx="419100" cy="342900"/>
          </a:xfrm>
          <a:prstGeom prst="rect">
            <a:avLst/>
          </a:prstGeom>
          <a:noFill/>
          <a:ln>
            <a:noFill/>
          </a:ln>
        </p:spPr>
      </p:pic>
      <p:cxnSp>
        <p:nvCxnSpPr>
          <p:cNvPr id="427" name="Google Shape;427;p60"/>
          <p:cNvCxnSpPr/>
          <p:nvPr/>
        </p:nvCxnSpPr>
        <p:spPr>
          <a:xfrm rot="10800000">
            <a:off x="8036571" y="2343150"/>
            <a:ext cx="0" cy="631200"/>
          </a:xfrm>
          <a:prstGeom prst="straightConnector1">
            <a:avLst/>
          </a:prstGeom>
          <a:noFill/>
          <a:ln cap="flat" cmpd="sng" w="9525">
            <a:solidFill>
              <a:schemeClr val="dk2"/>
            </a:solidFill>
            <a:prstDash val="solid"/>
            <a:round/>
            <a:headEnd len="med" w="med" type="none"/>
            <a:tailEnd len="med" w="med" type="triangle"/>
          </a:ln>
        </p:spPr>
      </p:cxnSp>
      <p:pic>
        <p:nvPicPr>
          <p:cNvPr descr="equation" id="428" name="Google Shape;428;p60"/>
          <p:cNvPicPr preferRelativeResize="0"/>
          <p:nvPr/>
        </p:nvPicPr>
        <p:blipFill>
          <a:blip r:embed="rId7">
            <a:alphaModFix/>
          </a:blip>
          <a:stretch>
            <a:fillRect/>
          </a:stretch>
        </p:blipFill>
        <p:spPr>
          <a:xfrm>
            <a:off x="6484871" y="4264763"/>
            <a:ext cx="564234" cy="273900"/>
          </a:xfrm>
          <a:prstGeom prst="rect">
            <a:avLst/>
          </a:prstGeom>
          <a:noFill/>
          <a:ln>
            <a:noFill/>
          </a:ln>
        </p:spPr>
      </p:pic>
      <p:pic>
        <p:nvPicPr>
          <p:cNvPr descr="equation" id="429" name="Google Shape;429;p60"/>
          <p:cNvPicPr preferRelativeResize="0"/>
          <p:nvPr/>
        </p:nvPicPr>
        <p:blipFill>
          <a:blip r:embed="rId8">
            <a:alphaModFix/>
          </a:blip>
          <a:stretch>
            <a:fillRect/>
          </a:stretch>
        </p:blipFill>
        <p:spPr>
          <a:xfrm>
            <a:off x="852250" y="1989556"/>
            <a:ext cx="2159240" cy="273900"/>
          </a:xfrm>
          <a:prstGeom prst="rect">
            <a:avLst/>
          </a:prstGeom>
          <a:noFill/>
          <a:ln>
            <a:noFill/>
          </a:ln>
        </p:spPr>
      </p:pic>
      <p:pic>
        <p:nvPicPr>
          <p:cNvPr id="430" name="Google Shape;430;p60"/>
          <p:cNvPicPr preferRelativeResize="0"/>
          <p:nvPr/>
        </p:nvPicPr>
        <p:blipFill>
          <a:blip r:embed="rId9">
            <a:alphaModFix/>
          </a:blip>
          <a:stretch>
            <a:fillRect/>
          </a:stretch>
        </p:blipFill>
        <p:spPr>
          <a:xfrm>
            <a:off x="976025" y="3101554"/>
            <a:ext cx="2035476" cy="273900"/>
          </a:xfrm>
          <a:prstGeom prst="rect">
            <a:avLst/>
          </a:prstGeom>
          <a:noFill/>
          <a:ln>
            <a:noFill/>
          </a:ln>
        </p:spPr>
      </p:pic>
      <p:sp>
        <p:nvSpPr>
          <p:cNvPr id="431" name="Google Shape;431;p60"/>
          <p:cNvSpPr txBox="1"/>
          <p:nvPr/>
        </p:nvSpPr>
        <p:spPr>
          <a:xfrm>
            <a:off x="0" y="4724400"/>
            <a:ext cx="8717700" cy="408300"/>
          </a:xfrm>
          <a:prstGeom prst="rect">
            <a:avLst/>
          </a:prstGeom>
          <a:noFill/>
          <a:ln>
            <a:noFill/>
          </a:ln>
        </p:spPr>
        <p:txBody>
          <a:bodyPr anchorCtr="0" anchor="t" bIns="91425" lIns="91425" spcFirstLastPara="1" rIns="91425" wrap="square" tIns="91425">
            <a:spAutoFit/>
          </a:bodyPr>
          <a:lstStyle/>
          <a:p>
            <a:pPr indent="0" lvl="0" marL="0" rtl="0" algn="l">
              <a:lnSpc>
                <a:spcPct val="6000"/>
              </a:lnSpc>
              <a:spcBef>
                <a:spcPts val="0"/>
              </a:spcBef>
              <a:spcAft>
                <a:spcPts val="0"/>
              </a:spcAft>
              <a:buNone/>
            </a:pPr>
            <a:r>
              <a:rPr i="1" lang="en" sz="1000">
                <a:solidFill>
                  <a:schemeClr val="dk2"/>
                </a:solidFill>
                <a:latin typeface="Spectral"/>
                <a:ea typeface="Spectral"/>
                <a:cs typeface="Spectral"/>
                <a:sym typeface="Spectral"/>
              </a:rPr>
              <a:t>Latent Traversal in Generative Models as Potential Flows. </a:t>
            </a:r>
            <a:r>
              <a:rPr lang="en" sz="1000">
                <a:solidFill>
                  <a:schemeClr val="dk2"/>
                </a:solidFill>
                <a:latin typeface="Spectral"/>
                <a:ea typeface="Spectral"/>
                <a:cs typeface="Spectral"/>
                <a:sym typeface="Spectral"/>
              </a:rPr>
              <a:t>Y. Song, </a:t>
            </a:r>
            <a:r>
              <a:rPr b="1" lang="en" sz="1000">
                <a:solidFill>
                  <a:schemeClr val="dk2"/>
                </a:solidFill>
                <a:latin typeface="Spectral"/>
                <a:ea typeface="Spectral"/>
                <a:cs typeface="Spectral"/>
                <a:sym typeface="Spectral"/>
              </a:rPr>
              <a:t>T. A. Keller, </a:t>
            </a:r>
            <a:r>
              <a:rPr lang="en" sz="1000">
                <a:solidFill>
                  <a:schemeClr val="dk2"/>
                </a:solidFill>
                <a:latin typeface="Spectral"/>
                <a:ea typeface="Spectral"/>
                <a:cs typeface="Spectral"/>
                <a:sym typeface="Spectral"/>
              </a:rPr>
              <a:t>N. Sebe, Max Welling. ICML 2023.</a:t>
            </a:r>
            <a:endParaRPr sz="1000">
              <a:solidFill>
                <a:schemeClr val="dk2"/>
              </a:solidFill>
              <a:latin typeface="Spectral"/>
              <a:ea typeface="Spectral"/>
              <a:cs typeface="Spectral"/>
              <a:sym typeface="Spectral"/>
            </a:endParaRPr>
          </a:p>
          <a:p>
            <a:pPr indent="0" lvl="0" marL="0" rtl="0" algn="l">
              <a:lnSpc>
                <a:spcPct val="6000"/>
              </a:lnSpc>
              <a:spcBef>
                <a:spcPts val="1600"/>
              </a:spcBef>
              <a:spcAft>
                <a:spcPts val="1600"/>
              </a:spcAft>
              <a:buNone/>
            </a:pPr>
            <a:r>
              <a:rPr i="1" lang="en" sz="1000">
                <a:solidFill>
                  <a:schemeClr val="dk2"/>
                </a:solidFill>
                <a:latin typeface="Spectral"/>
                <a:ea typeface="Spectral"/>
                <a:cs typeface="Spectral"/>
                <a:sym typeface="Spectral"/>
              </a:rPr>
              <a:t>Flow Factorized Representation Learning</a:t>
            </a:r>
            <a:r>
              <a:rPr lang="en" sz="1000">
                <a:solidFill>
                  <a:schemeClr val="dk2"/>
                </a:solidFill>
                <a:latin typeface="Spectral"/>
                <a:ea typeface="Spectral"/>
                <a:cs typeface="Spectral"/>
                <a:sym typeface="Spectral"/>
              </a:rPr>
              <a:t>. Y. Song, </a:t>
            </a:r>
            <a:r>
              <a:rPr b="1" lang="en" sz="1000">
                <a:solidFill>
                  <a:schemeClr val="dk2"/>
                </a:solidFill>
                <a:latin typeface="Spectral"/>
                <a:ea typeface="Spectral"/>
                <a:cs typeface="Spectral"/>
                <a:sym typeface="Spectral"/>
              </a:rPr>
              <a:t>T. A. Keller, </a:t>
            </a:r>
            <a:r>
              <a:rPr lang="en" sz="1000">
                <a:solidFill>
                  <a:schemeClr val="dk2"/>
                </a:solidFill>
                <a:latin typeface="Spectral"/>
                <a:ea typeface="Spectral"/>
                <a:cs typeface="Spectral"/>
                <a:sym typeface="Spectral"/>
              </a:rPr>
              <a:t>N. Sebe, Max Welling. NeurIPS 2023.</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35" name="Shape 435"/>
        <p:cNvGrpSpPr/>
        <p:nvPr/>
      </p:nvGrpSpPr>
      <p:grpSpPr>
        <a:xfrm>
          <a:off x="0" y="0"/>
          <a:ext cx="0" cy="0"/>
          <a:chOff x="0" y="0"/>
          <a:chExt cx="0" cy="0"/>
        </a:xfrm>
      </p:grpSpPr>
      <p:sp>
        <p:nvSpPr>
          <p:cNvPr id="436" name="Google Shape;436;p61"/>
          <p:cNvSpPr txBox="1"/>
          <p:nvPr>
            <p:ph type="title"/>
          </p:nvPr>
        </p:nvSpPr>
        <p:spPr>
          <a:xfrm>
            <a:off x="0" y="1"/>
            <a:ext cx="9144000" cy="857100"/>
          </a:xfrm>
          <a:prstGeom prst="rect">
            <a:avLst/>
          </a:prstGeom>
          <a:solidFill>
            <a:srgbClr val="14154D"/>
          </a:solidFill>
        </p:spPr>
        <p:txBody>
          <a:bodyPr anchorCtr="0" anchor="ctr" bIns="91425" lIns="91425" spcFirstLastPara="1" rIns="91425" wrap="square" tIns="91425">
            <a:noAutofit/>
          </a:bodyPr>
          <a:lstStyle/>
          <a:p>
            <a:pPr indent="0" lvl="0" marL="0" rtl="0" algn="l">
              <a:spcBef>
                <a:spcPts val="0"/>
              </a:spcBef>
              <a:spcAft>
                <a:spcPts val="0"/>
              </a:spcAft>
              <a:buNone/>
            </a:pPr>
            <a:r>
              <a:rPr lang="en"/>
              <a:t>Multiple Transformations</a:t>
            </a:r>
            <a:endParaRPr/>
          </a:p>
        </p:txBody>
      </p:sp>
      <p:sp>
        <p:nvSpPr>
          <p:cNvPr id="437" name="Google Shape;437;p61"/>
          <p:cNvSpPr txBox="1"/>
          <p:nvPr>
            <p:ph idx="12" type="sldNum"/>
          </p:nvPr>
        </p:nvSpPr>
        <p:spPr>
          <a:xfrm>
            <a:off x="6457950" y="4785184"/>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438" name="Google Shape;438;p61"/>
          <p:cNvPicPr preferRelativeResize="0"/>
          <p:nvPr/>
        </p:nvPicPr>
        <p:blipFill>
          <a:blip r:embed="rId3">
            <a:alphaModFix/>
          </a:blip>
          <a:stretch>
            <a:fillRect/>
          </a:stretch>
        </p:blipFill>
        <p:spPr>
          <a:xfrm>
            <a:off x="3273803" y="1212692"/>
            <a:ext cx="2622748" cy="2555011"/>
          </a:xfrm>
          <a:prstGeom prst="rect">
            <a:avLst/>
          </a:prstGeom>
          <a:noFill/>
          <a:ln>
            <a:noFill/>
          </a:ln>
        </p:spPr>
      </p:pic>
      <p:pic>
        <p:nvPicPr>
          <p:cNvPr id="439" name="Google Shape;439;p61"/>
          <p:cNvPicPr preferRelativeResize="0"/>
          <p:nvPr/>
        </p:nvPicPr>
        <p:blipFill>
          <a:blip r:embed="rId4">
            <a:alphaModFix/>
          </a:blip>
          <a:stretch>
            <a:fillRect/>
          </a:stretch>
        </p:blipFill>
        <p:spPr>
          <a:xfrm>
            <a:off x="6475825" y="1224775"/>
            <a:ext cx="2392223" cy="2555000"/>
          </a:xfrm>
          <a:prstGeom prst="rect">
            <a:avLst/>
          </a:prstGeom>
          <a:noFill/>
          <a:ln>
            <a:noFill/>
          </a:ln>
        </p:spPr>
      </p:pic>
      <p:pic>
        <p:nvPicPr>
          <p:cNvPr id="440" name="Google Shape;440;p61"/>
          <p:cNvPicPr preferRelativeResize="0"/>
          <p:nvPr/>
        </p:nvPicPr>
        <p:blipFill>
          <a:blip r:embed="rId5">
            <a:alphaModFix/>
          </a:blip>
          <a:stretch>
            <a:fillRect/>
          </a:stretch>
        </p:blipFill>
        <p:spPr>
          <a:xfrm>
            <a:off x="214875" y="1212700"/>
            <a:ext cx="2622751" cy="2555000"/>
          </a:xfrm>
          <a:prstGeom prst="rect">
            <a:avLst/>
          </a:prstGeom>
          <a:noFill/>
          <a:ln>
            <a:noFill/>
          </a:ln>
        </p:spPr>
      </p:pic>
      <p:pic>
        <p:nvPicPr>
          <p:cNvPr descr="equation" id="441" name="Google Shape;441;p61"/>
          <p:cNvPicPr preferRelativeResize="0"/>
          <p:nvPr/>
        </p:nvPicPr>
        <p:blipFill>
          <a:blip r:embed="rId6">
            <a:alphaModFix/>
          </a:blip>
          <a:stretch>
            <a:fillRect/>
          </a:stretch>
        </p:blipFill>
        <p:spPr>
          <a:xfrm>
            <a:off x="1992153" y="3349138"/>
            <a:ext cx="845472" cy="418560"/>
          </a:xfrm>
          <a:prstGeom prst="rect">
            <a:avLst/>
          </a:prstGeom>
          <a:noFill/>
          <a:ln>
            <a:noFill/>
          </a:ln>
        </p:spPr>
      </p:pic>
      <p:pic>
        <p:nvPicPr>
          <p:cNvPr descr="equation" id="442" name="Google Shape;442;p61"/>
          <p:cNvPicPr preferRelativeResize="0"/>
          <p:nvPr/>
        </p:nvPicPr>
        <p:blipFill>
          <a:blip r:embed="rId7">
            <a:alphaModFix/>
          </a:blip>
          <a:stretch>
            <a:fillRect/>
          </a:stretch>
        </p:blipFill>
        <p:spPr>
          <a:xfrm>
            <a:off x="5048224" y="3349147"/>
            <a:ext cx="852404" cy="418570"/>
          </a:xfrm>
          <a:prstGeom prst="rect">
            <a:avLst/>
          </a:prstGeom>
          <a:noFill/>
          <a:ln>
            <a:noFill/>
          </a:ln>
        </p:spPr>
      </p:pic>
      <p:pic>
        <p:nvPicPr>
          <p:cNvPr descr="equation" id="443" name="Google Shape;443;p61"/>
          <p:cNvPicPr preferRelativeResize="0"/>
          <p:nvPr/>
        </p:nvPicPr>
        <p:blipFill>
          <a:blip r:embed="rId8">
            <a:alphaModFix/>
          </a:blip>
          <a:stretch>
            <a:fillRect/>
          </a:stretch>
        </p:blipFill>
        <p:spPr>
          <a:xfrm>
            <a:off x="8090554" y="3361207"/>
            <a:ext cx="777496" cy="418565"/>
          </a:xfrm>
          <a:prstGeom prst="rect">
            <a:avLst/>
          </a:prstGeom>
          <a:noFill/>
          <a:ln>
            <a:noFill/>
          </a:ln>
        </p:spPr>
      </p:pic>
      <p:pic>
        <p:nvPicPr>
          <p:cNvPr id="444" name="Google Shape;444;p61"/>
          <p:cNvPicPr preferRelativeResize="0"/>
          <p:nvPr/>
        </p:nvPicPr>
        <p:blipFill rotWithShape="1">
          <a:blip r:embed="rId9">
            <a:alphaModFix/>
          </a:blip>
          <a:srcRect b="0" l="67428" r="0" t="87663"/>
          <a:stretch/>
        </p:blipFill>
        <p:spPr>
          <a:xfrm>
            <a:off x="138676" y="3906846"/>
            <a:ext cx="2727081" cy="463000"/>
          </a:xfrm>
          <a:prstGeom prst="rect">
            <a:avLst/>
          </a:prstGeom>
          <a:noFill/>
          <a:ln>
            <a:noFill/>
          </a:ln>
        </p:spPr>
      </p:pic>
      <p:pic>
        <p:nvPicPr>
          <p:cNvPr id="445" name="Google Shape;445;p61"/>
          <p:cNvPicPr preferRelativeResize="0"/>
          <p:nvPr/>
        </p:nvPicPr>
        <p:blipFill rotWithShape="1">
          <a:blip r:embed="rId9">
            <a:alphaModFix/>
          </a:blip>
          <a:srcRect b="23901" l="66972" r="455" t="63762"/>
          <a:stretch/>
        </p:blipFill>
        <p:spPr>
          <a:xfrm>
            <a:off x="6323413" y="3916662"/>
            <a:ext cx="2727081" cy="463000"/>
          </a:xfrm>
          <a:prstGeom prst="rect">
            <a:avLst/>
          </a:prstGeom>
          <a:noFill/>
          <a:ln>
            <a:noFill/>
          </a:ln>
        </p:spPr>
      </p:pic>
      <p:pic>
        <p:nvPicPr>
          <p:cNvPr id="446" name="Google Shape;446;p61"/>
          <p:cNvPicPr preferRelativeResize="0"/>
          <p:nvPr/>
        </p:nvPicPr>
        <p:blipFill rotWithShape="1">
          <a:blip r:embed="rId9">
            <a:alphaModFix/>
          </a:blip>
          <a:srcRect b="11824" l="67428" r="0" t="75838"/>
          <a:stretch/>
        </p:blipFill>
        <p:spPr>
          <a:xfrm>
            <a:off x="3227310" y="3906844"/>
            <a:ext cx="2727076" cy="462998"/>
          </a:xfrm>
          <a:prstGeom prst="rect">
            <a:avLst/>
          </a:prstGeom>
          <a:noFill/>
          <a:ln>
            <a:noFill/>
          </a:ln>
        </p:spPr>
      </p:pic>
      <p:sp>
        <p:nvSpPr>
          <p:cNvPr id="447" name="Google Shape;447;p61"/>
          <p:cNvSpPr txBox="1"/>
          <p:nvPr/>
        </p:nvSpPr>
        <p:spPr>
          <a:xfrm>
            <a:off x="121450" y="4829741"/>
            <a:ext cx="7909500" cy="408300"/>
          </a:xfrm>
          <a:prstGeom prst="rect">
            <a:avLst/>
          </a:prstGeom>
          <a:noFill/>
          <a:ln>
            <a:noFill/>
          </a:ln>
        </p:spPr>
        <p:txBody>
          <a:bodyPr anchorCtr="0" anchor="t" bIns="91425" lIns="91425" spcFirstLastPara="1" rIns="91425" wrap="square" tIns="91425">
            <a:spAutoFit/>
          </a:bodyPr>
          <a:lstStyle/>
          <a:p>
            <a:pPr indent="0" lvl="0" marL="0" rtl="0" algn="l">
              <a:lnSpc>
                <a:spcPct val="6000"/>
              </a:lnSpc>
              <a:spcBef>
                <a:spcPts val="0"/>
              </a:spcBef>
              <a:spcAft>
                <a:spcPts val="0"/>
              </a:spcAft>
              <a:buNone/>
            </a:pPr>
            <a:r>
              <a:rPr i="1" lang="en" sz="1000">
                <a:solidFill>
                  <a:srgbClr val="595959"/>
                </a:solidFill>
                <a:latin typeface="Spectral"/>
                <a:ea typeface="Spectral"/>
                <a:cs typeface="Spectral"/>
                <a:sym typeface="Spectral"/>
              </a:rPr>
              <a:t>Flow Factorized Representation Learning</a:t>
            </a:r>
            <a:r>
              <a:rPr lang="en" sz="1000">
                <a:solidFill>
                  <a:srgbClr val="595959"/>
                </a:solidFill>
                <a:latin typeface="Spectral"/>
                <a:ea typeface="Spectral"/>
                <a:cs typeface="Spectral"/>
                <a:sym typeface="Spectral"/>
              </a:rPr>
              <a:t>. Yue Song, </a:t>
            </a:r>
            <a:r>
              <a:rPr b="1" lang="en" sz="1000">
                <a:solidFill>
                  <a:srgbClr val="595959"/>
                </a:solidFill>
                <a:latin typeface="Spectral"/>
                <a:ea typeface="Spectral"/>
                <a:cs typeface="Spectral"/>
                <a:sym typeface="Spectral"/>
              </a:rPr>
              <a:t>T. A. Keller, </a:t>
            </a:r>
            <a:r>
              <a:rPr lang="en" sz="1000">
                <a:solidFill>
                  <a:srgbClr val="595959"/>
                </a:solidFill>
                <a:latin typeface="Spectral"/>
                <a:ea typeface="Spectral"/>
                <a:cs typeface="Spectral"/>
                <a:sym typeface="Spectral"/>
              </a:rPr>
              <a:t>Nicu Sebe  and M. Welling. NeurIPS 2023.</a:t>
            </a:r>
            <a:endParaRPr sz="1000">
              <a:solidFill>
                <a:srgbClr val="595959"/>
              </a:solidFill>
              <a:latin typeface="Spectral"/>
              <a:ea typeface="Spectral"/>
              <a:cs typeface="Spectral"/>
              <a:sym typeface="Spectral"/>
            </a:endParaRPr>
          </a:p>
          <a:p>
            <a:pPr indent="0" lvl="0" marL="0" rtl="0" algn="l">
              <a:lnSpc>
                <a:spcPct val="6000"/>
              </a:lnSpc>
              <a:spcBef>
                <a:spcPts val="1600"/>
              </a:spcBef>
              <a:spcAft>
                <a:spcPts val="1600"/>
              </a:spcAft>
              <a:buNone/>
            </a:pPr>
            <a:r>
              <a:t/>
            </a:r>
            <a:endParaRPr sz="1000">
              <a:solidFill>
                <a:srgbClr val="595959"/>
              </a:solidFill>
              <a:latin typeface="Spectral"/>
              <a:ea typeface="Spectral"/>
              <a:cs typeface="Spectral"/>
              <a:sym typeface="Spectr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4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4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4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4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51" name="Shape 451"/>
        <p:cNvGrpSpPr/>
        <p:nvPr/>
      </p:nvGrpSpPr>
      <p:grpSpPr>
        <a:xfrm>
          <a:off x="0" y="0"/>
          <a:ext cx="0" cy="0"/>
          <a:chOff x="0" y="0"/>
          <a:chExt cx="0" cy="0"/>
        </a:xfrm>
      </p:grpSpPr>
      <p:sp>
        <p:nvSpPr>
          <p:cNvPr id="452" name="Google Shape;452;p62"/>
          <p:cNvSpPr txBox="1"/>
          <p:nvPr>
            <p:ph type="title"/>
          </p:nvPr>
        </p:nvSpPr>
        <p:spPr>
          <a:xfrm>
            <a:off x="0" y="1"/>
            <a:ext cx="9144000" cy="857100"/>
          </a:xfrm>
          <a:prstGeom prst="rect">
            <a:avLst/>
          </a:prstGeom>
          <a:solidFill>
            <a:srgbClr val="14154D"/>
          </a:solidFill>
        </p:spPr>
        <p:txBody>
          <a:bodyPr anchorCtr="0" anchor="ctr" bIns="91425" lIns="91425" spcFirstLastPara="1" rIns="91425" wrap="square" tIns="91425">
            <a:noAutofit/>
          </a:bodyPr>
          <a:lstStyle/>
          <a:p>
            <a:pPr indent="0" lvl="0" marL="0" rtl="0" algn="l">
              <a:spcBef>
                <a:spcPts val="0"/>
              </a:spcBef>
              <a:spcAft>
                <a:spcPts val="0"/>
              </a:spcAft>
              <a:buNone/>
            </a:pPr>
            <a:r>
              <a:rPr lang="en"/>
              <a:t>Flow Factorized Representation Learning</a:t>
            </a:r>
            <a:endParaRPr/>
          </a:p>
        </p:txBody>
      </p:sp>
      <p:sp>
        <p:nvSpPr>
          <p:cNvPr id="453" name="Google Shape;453;p62"/>
          <p:cNvSpPr txBox="1"/>
          <p:nvPr/>
        </p:nvSpPr>
        <p:spPr>
          <a:xfrm>
            <a:off x="121450" y="4829741"/>
            <a:ext cx="7909500" cy="408300"/>
          </a:xfrm>
          <a:prstGeom prst="rect">
            <a:avLst/>
          </a:prstGeom>
          <a:noFill/>
          <a:ln>
            <a:noFill/>
          </a:ln>
        </p:spPr>
        <p:txBody>
          <a:bodyPr anchorCtr="0" anchor="t" bIns="91425" lIns="91425" spcFirstLastPara="1" rIns="91425" wrap="square" tIns="91425">
            <a:spAutoFit/>
          </a:bodyPr>
          <a:lstStyle/>
          <a:p>
            <a:pPr indent="0" lvl="0" marL="0" rtl="0" algn="l">
              <a:lnSpc>
                <a:spcPct val="6000"/>
              </a:lnSpc>
              <a:spcBef>
                <a:spcPts val="0"/>
              </a:spcBef>
              <a:spcAft>
                <a:spcPts val="0"/>
              </a:spcAft>
              <a:buNone/>
            </a:pPr>
            <a:r>
              <a:rPr i="1" lang="en" sz="1000">
                <a:solidFill>
                  <a:srgbClr val="595959"/>
                </a:solidFill>
                <a:latin typeface="Spectral"/>
                <a:ea typeface="Spectral"/>
                <a:cs typeface="Spectral"/>
                <a:sym typeface="Spectral"/>
              </a:rPr>
              <a:t>Flow Factorized Representation Learning</a:t>
            </a:r>
            <a:r>
              <a:rPr lang="en" sz="1000">
                <a:solidFill>
                  <a:srgbClr val="595959"/>
                </a:solidFill>
                <a:latin typeface="Spectral"/>
                <a:ea typeface="Spectral"/>
                <a:cs typeface="Spectral"/>
                <a:sym typeface="Spectral"/>
              </a:rPr>
              <a:t>. Yue Song, </a:t>
            </a:r>
            <a:r>
              <a:rPr b="1" lang="en" sz="1000">
                <a:solidFill>
                  <a:srgbClr val="595959"/>
                </a:solidFill>
                <a:latin typeface="Spectral"/>
                <a:ea typeface="Spectral"/>
                <a:cs typeface="Spectral"/>
                <a:sym typeface="Spectral"/>
              </a:rPr>
              <a:t>T. A. Keller, </a:t>
            </a:r>
            <a:r>
              <a:rPr lang="en" sz="1000">
                <a:solidFill>
                  <a:srgbClr val="595959"/>
                </a:solidFill>
                <a:latin typeface="Spectral"/>
                <a:ea typeface="Spectral"/>
                <a:cs typeface="Spectral"/>
                <a:sym typeface="Spectral"/>
              </a:rPr>
              <a:t>Nicu Sebe  and M. Welling. NeurIPS 2023.</a:t>
            </a:r>
            <a:endParaRPr sz="1000">
              <a:solidFill>
                <a:srgbClr val="595959"/>
              </a:solidFill>
              <a:latin typeface="Spectral"/>
              <a:ea typeface="Spectral"/>
              <a:cs typeface="Spectral"/>
              <a:sym typeface="Spectral"/>
            </a:endParaRPr>
          </a:p>
          <a:p>
            <a:pPr indent="0" lvl="0" marL="0" rtl="0" algn="l">
              <a:lnSpc>
                <a:spcPct val="6000"/>
              </a:lnSpc>
              <a:spcBef>
                <a:spcPts val="1600"/>
              </a:spcBef>
              <a:spcAft>
                <a:spcPts val="1600"/>
              </a:spcAft>
              <a:buNone/>
            </a:pPr>
            <a:r>
              <a:t/>
            </a:r>
            <a:endParaRPr sz="1000">
              <a:solidFill>
                <a:srgbClr val="595959"/>
              </a:solidFill>
              <a:latin typeface="Spectral"/>
              <a:ea typeface="Spectral"/>
              <a:cs typeface="Spectral"/>
              <a:sym typeface="Spectral"/>
            </a:endParaRPr>
          </a:p>
        </p:txBody>
      </p:sp>
      <p:sp>
        <p:nvSpPr>
          <p:cNvPr id="454" name="Google Shape;454;p62"/>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455" name="Google Shape;455;p62"/>
          <p:cNvPicPr preferRelativeResize="0"/>
          <p:nvPr/>
        </p:nvPicPr>
        <p:blipFill>
          <a:blip r:embed="rId3">
            <a:alphaModFix/>
          </a:blip>
          <a:stretch>
            <a:fillRect/>
          </a:stretch>
        </p:blipFill>
        <p:spPr>
          <a:xfrm>
            <a:off x="2561925" y="1009501"/>
            <a:ext cx="4360145" cy="366784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59" name="Shape 459"/>
        <p:cNvGrpSpPr/>
        <p:nvPr/>
      </p:nvGrpSpPr>
      <p:grpSpPr>
        <a:xfrm>
          <a:off x="0" y="0"/>
          <a:ext cx="0" cy="0"/>
          <a:chOff x="0" y="0"/>
          <a:chExt cx="0" cy="0"/>
        </a:xfrm>
      </p:grpSpPr>
      <p:sp>
        <p:nvSpPr>
          <p:cNvPr id="460" name="Google Shape;460;p63"/>
          <p:cNvSpPr txBox="1"/>
          <p:nvPr>
            <p:ph type="title"/>
          </p:nvPr>
        </p:nvSpPr>
        <p:spPr>
          <a:xfrm>
            <a:off x="0" y="1"/>
            <a:ext cx="9144000" cy="857100"/>
          </a:xfrm>
          <a:prstGeom prst="rect">
            <a:avLst/>
          </a:prstGeom>
          <a:solidFill>
            <a:srgbClr val="14154D"/>
          </a:solidFill>
        </p:spPr>
        <p:txBody>
          <a:bodyPr anchorCtr="0" anchor="ctr" bIns="91425" lIns="91425" spcFirstLastPara="1" rIns="91425" wrap="square" tIns="91425">
            <a:noAutofit/>
          </a:bodyPr>
          <a:lstStyle/>
          <a:p>
            <a:pPr indent="0" lvl="0" marL="0" rtl="0" algn="l">
              <a:spcBef>
                <a:spcPts val="0"/>
              </a:spcBef>
              <a:spcAft>
                <a:spcPts val="0"/>
              </a:spcAft>
              <a:buNone/>
            </a:pPr>
            <a:r>
              <a:rPr lang="en"/>
              <a:t>Flow Factorized Representation Learning</a:t>
            </a:r>
            <a:endParaRPr/>
          </a:p>
        </p:txBody>
      </p:sp>
      <p:sp>
        <p:nvSpPr>
          <p:cNvPr id="461" name="Google Shape;461;p63"/>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462" name="Google Shape;462;p63"/>
          <p:cNvPicPr preferRelativeResize="0"/>
          <p:nvPr/>
        </p:nvPicPr>
        <p:blipFill rotWithShape="1">
          <a:blip r:embed="rId3">
            <a:alphaModFix/>
          </a:blip>
          <a:srcRect b="0" l="0" r="51608" t="0"/>
          <a:stretch/>
        </p:blipFill>
        <p:spPr>
          <a:xfrm>
            <a:off x="393419" y="1121471"/>
            <a:ext cx="4178575" cy="2770150"/>
          </a:xfrm>
          <a:prstGeom prst="rect">
            <a:avLst/>
          </a:prstGeom>
          <a:noFill/>
          <a:ln>
            <a:noFill/>
          </a:ln>
        </p:spPr>
      </p:pic>
      <p:sp>
        <p:nvSpPr>
          <p:cNvPr id="463" name="Google Shape;463;p63"/>
          <p:cNvSpPr txBox="1"/>
          <p:nvPr/>
        </p:nvSpPr>
        <p:spPr>
          <a:xfrm>
            <a:off x="121450" y="4829741"/>
            <a:ext cx="7909500" cy="408300"/>
          </a:xfrm>
          <a:prstGeom prst="rect">
            <a:avLst/>
          </a:prstGeom>
          <a:noFill/>
          <a:ln>
            <a:noFill/>
          </a:ln>
        </p:spPr>
        <p:txBody>
          <a:bodyPr anchorCtr="0" anchor="t" bIns="91425" lIns="91425" spcFirstLastPara="1" rIns="91425" wrap="square" tIns="91425">
            <a:spAutoFit/>
          </a:bodyPr>
          <a:lstStyle/>
          <a:p>
            <a:pPr indent="0" lvl="0" marL="0" rtl="0" algn="l">
              <a:lnSpc>
                <a:spcPct val="6000"/>
              </a:lnSpc>
              <a:spcBef>
                <a:spcPts val="0"/>
              </a:spcBef>
              <a:spcAft>
                <a:spcPts val="0"/>
              </a:spcAft>
              <a:buNone/>
            </a:pPr>
            <a:r>
              <a:rPr i="1" lang="en" sz="1000">
                <a:solidFill>
                  <a:srgbClr val="595959"/>
                </a:solidFill>
                <a:latin typeface="Spectral"/>
                <a:ea typeface="Spectral"/>
                <a:cs typeface="Spectral"/>
                <a:sym typeface="Spectral"/>
              </a:rPr>
              <a:t>Flow Factorized Representation Learning</a:t>
            </a:r>
            <a:r>
              <a:rPr lang="en" sz="1000">
                <a:solidFill>
                  <a:srgbClr val="595959"/>
                </a:solidFill>
                <a:latin typeface="Spectral"/>
                <a:ea typeface="Spectral"/>
                <a:cs typeface="Spectral"/>
                <a:sym typeface="Spectral"/>
              </a:rPr>
              <a:t>. Yue Song, </a:t>
            </a:r>
            <a:r>
              <a:rPr b="1" lang="en" sz="1000">
                <a:solidFill>
                  <a:srgbClr val="595959"/>
                </a:solidFill>
                <a:latin typeface="Spectral"/>
                <a:ea typeface="Spectral"/>
                <a:cs typeface="Spectral"/>
                <a:sym typeface="Spectral"/>
              </a:rPr>
              <a:t>T. A. Keller, </a:t>
            </a:r>
            <a:r>
              <a:rPr lang="en" sz="1000">
                <a:solidFill>
                  <a:srgbClr val="595959"/>
                </a:solidFill>
                <a:latin typeface="Spectral"/>
                <a:ea typeface="Spectral"/>
                <a:cs typeface="Spectral"/>
                <a:sym typeface="Spectral"/>
              </a:rPr>
              <a:t>Nicu Sebe  and M. Welling. NeurIPS 2023.</a:t>
            </a:r>
            <a:endParaRPr sz="1000">
              <a:solidFill>
                <a:srgbClr val="595959"/>
              </a:solidFill>
              <a:latin typeface="Spectral"/>
              <a:ea typeface="Spectral"/>
              <a:cs typeface="Spectral"/>
              <a:sym typeface="Spectral"/>
            </a:endParaRPr>
          </a:p>
          <a:p>
            <a:pPr indent="0" lvl="0" marL="0" rtl="0" algn="l">
              <a:lnSpc>
                <a:spcPct val="6000"/>
              </a:lnSpc>
              <a:spcBef>
                <a:spcPts val="1600"/>
              </a:spcBef>
              <a:spcAft>
                <a:spcPts val="1600"/>
              </a:spcAft>
              <a:buNone/>
            </a:pPr>
            <a:r>
              <a:t/>
            </a:r>
            <a:endParaRPr sz="1000">
              <a:solidFill>
                <a:srgbClr val="595959"/>
              </a:solidFill>
              <a:latin typeface="Spectral"/>
              <a:ea typeface="Spectral"/>
              <a:cs typeface="Spectral"/>
              <a:sym typeface="Spectral"/>
            </a:endParaRPr>
          </a:p>
        </p:txBody>
      </p:sp>
      <p:pic>
        <p:nvPicPr>
          <p:cNvPr id="464" name="Google Shape;464;p63"/>
          <p:cNvPicPr preferRelativeResize="0"/>
          <p:nvPr/>
        </p:nvPicPr>
        <p:blipFill rotWithShape="1">
          <a:blip r:embed="rId3">
            <a:alphaModFix/>
          </a:blip>
          <a:srcRect b="0" l="49319" r="856" t="0"/>
          <a:stretch/>
        </p:blipFill>
        <p:spPr>
          <a:xfrm>
            <a:off x="4643775" y="1121471"/>
            <a:ext cx="4302326" cy="27701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68" name="Shape 468"/>
        <p:cNvGrpSpPr/>
        <p:nvPr/>
      </p:nvGrpSpPr>
      <p:grpSpPr>
        <a:xfrm>
          <a:off x="0" y="0"/>
          <a:ext cx="0" cy="0"/>
          <a:chOff x="0" y="0"/>
          <a:chExt cx="0" cy="0"/>
        </a:xfrm>
      </p:grpSpPr>
      <p:sp>
        <p:nvSpPr>
          <p:cNvPr id="469" name="Google Shape;469;p64"/>
          <p:cNvSpPr txBox="1"/>
          <p:nvPr>
            <p:ph type="title"/>
          </p:nvPr>
        </p:nvSpPr>
        <p:spPr>
          <a:xfrm>
            <a:off x="0" y="1"/>
            <a:ext cx="9144000" cy="857100"/>
          </a:xfrm>
          <a:prstGeom prst="rect">
            <a:avLst/>
          </a:prstGeom>
          <a:solidFill>
            <a:srgbClr val="14154D"/>
          </a:solidFill>
        </p:spPr>
        <p:txBody>
          <a:bodyPr anchorCtr="0" anchor="ctr" bIns="91425" lIns="91425" spcFirstLastPara="1" rIns="91425" wrap="square" tIns="91425">
            <a:noAutofit/>
          </a:bodyPr>
          <a:lstStyle/>
          <a:p>
            <a:pPr indent="0" lvl="0" marL="0" rtl="0" algn="l">
              <a:spcBef>
                <a:spcPts val="0"/>
              </a:spcBef>
              <a:spcAft>
                <a:spcPts val="0"/>
              </a:spcAft>
              <a:buNone/>
            </a:pPr>
            <a:r>
              <a:rPr lang="en"/>
              <a:t>Flow Factorized Representation Learning</a:t>
            </a:r>
            <a:endParaRPr/>
          </a:p>
        </p:txBody>
      </p:sp>
      <p:sp>
        <p:nvSpPr>
          <p:cNvPr id="470" name="Google Shape;470;p64"/>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471" name="Google Shape;471;p64"/>
          <p:cNvSpPr txBox="1"/>
          <p:nvPr/>
        </p:nvSpPr>
        <p:spPr>
          <a:xfrm>
            <a:off x="121450" y="4829741"/>
            <a:ext cx="7909500" cy="408300"/>
          </a:xfrm>
          <a:prstGeom prst="rect">
            <a:avLst/>
          </a:prstGeom>
          <a:noFill/>
          <a:ln>
            <a:noFill/>
          </a:ln>
        </p:spPr>
        <p:txBody>
          <a:bodyPr anchorCtr="0" anchor="t" bIns="91425" lIns="91425" spcFirstLastPara="1" rIns="91425" wrap="square" tIns="91425">
            <a:spAutoFit/>
          </a:bodyPr>
          <a:lstStyle/>
          <a:p>
            <a:pPr indent="0" lvl="0" marL="0" rtl="0" algn="l">
              <a:lnSpc>
                <a:spcPct val="6000"/>
              </a:lnSpc>
              <a:spcBef>
                <a:spcPts val="0"/>
              </a:spcBef>
              <a:spcAft>
                <a:spcPts val="0"/>
              </a:spcAft>
              <a:buNone/>
            </a:pPr>
            <a:r>
              <a:rPr i="1" lang="en" sz="1000">
                <a:solidFill>
                  <a:srgbClr val="595959"/>
                </a:solidFill>
                <a:latin typeface="Spectral"/>
                <a:ea typeface="Spectral"/>
                <a:cs typeface="Spectral"/>
                <a:sym typeface="Spectral"/>
              </a:rPr>
              <a:t>Flow Factorized Representation Learning</a:t>
            </a:r>
            <a:r>
              <a:rPr lang="en" sz="1000">
                <a:solidFill>
                  <a:srgbClr val="595959"/>
                </a:solidFill>
                <a:latin typeface="Spectral"/>
                <a:ea typeface="Spectral"/>
                <a:cs typeface="Spectral"/>
                <a:sym typeface="Spectral"/>
              </a:rPr>
              <a:t>. Yue Song, </a:t>
            </a:r>
            <a:r>
              <a:rPr b="1" lang="en" sz="1000">
                <a:solidFill>
                  <a:srgbClr val="595959"/>
                </a:solidFill>
                <a:latin typeface="Spectral"/>
                <a:ea typeface="Spectral"/>
                <a:cs typeface="Spectral"/>
                <a:sym typeface="Spectral"/>
              </a:rPr>
              <a:t>T. A. Keller, </a:t>
            </a:r>
            <a:r>
              <a:rPr lang="en" sz="1000">
                <a:solidFill>
                  <a:srgbClr val="595959"/>
                </a:solidFill>
                <a:latin typeface="Spectral"/>
                <a:ea typeface="Spectral"/>
                <a:cs typeface="Spectral"/>
                <a:sym typeface="Spectral"/>
              </a:rPr>
              <a:t>Nicu Sebe  and M. Welling. NeurIPS 2023.</a:t>
            </a:r>
            <a:endParaRPr sz="1000">
              <a:solidFill>
                <a:srgbClr val="595959"/>
              </a:solidFill>
              <a:latin typeface="Spectral"/>
              <a:ea typeface="Spectral"/>
              <a:cs typeface="Spectral"/>
              <a:sym typeface="Spectral"/>
            </a:endParaRPr>
          </a:p>
          <a:p>
            <a:pPr indent="0" lvl="0" marL="0" rtl="0" algn="l">
              <a:lnSpc>
                <a:spcPct val="6000"/>
              </a:lnSpc>
              <a:spcBef>
                <a:spcPts val="1600"/>
              </a:spcBef>
              <a:spcAft>
                <a:spcPts val="1600"/>
              </a:spcAft>
              <a:buNone/>
            </a:pPr>
            <a:r>
              <a:t/>
            </a:r>
            <a:endParaRPr sz="1000">
              <a:solidFill>
                <a:srgbClr val="595959"/>
              </a:solidFill>
              <a:latin typeface="Spectral"/>
              <a:ea typeface="Spectral"/>
              <a:cs typeface="Spectral"/>
              <a:sym typeface="Spectral"/>
            </a:endParaRPr>
          </a:p>
        </p:txBody>
      </p:sp>
      <p:pic>
        <p:nvPicPr>
          <p:cNvPr id="472" name="Google Shape;472;p64"/>
          <p:cNvPicPr preferRelativeResize="0"/>
          <p:nvPr/>
        </p:nvPicPr>
        <p:blipFill>
          <a:blip r:embed="rId3">
            <a:alphaModFix/>
          </a:blip>
          <a:stretch>
            <a:fillRect/>
          </a:stretch>
        </p:blipFill>
        <p:spPr>
          <a:xfrm>
            <a:off x="633038" y="1107675"/>
            <a:ext cx="2859325" cy="621025"/>
          </a:xfrm>
          <a:prstGeom prst="rect">
            <a:avLst/>
          </a:prstGeom>
          <a:noFill/>
          <a:ln>
            <a:noFill/>
          </a:ln>
        </p:spPr>
      </p:pic>
      <p:pic>
        <p:nvPicPr>
          <p:cNvPr id="473" name="Google Shape;473;p64"/>
          <p:cNvPicPr preferRelativeResize="0"/>
          <p:nvPr/>
        </p:nvPicPr>
        <p:blipFill>
          <a:blip r:embed="rId4">
            <a:alphaModFix/>
          </a:blip>
          <a:stretch>
            <a:fillRect/>
          </a:stretch>
        </p:blipFill>
        <p:spPr>
          <a:xfrm>
            <a:off x="339297" y="3646932"/>
            <a:ext cx="5518725" cy="536800"/>
          </a:xfrm>
          <a:prstGeom prst="rect">
            <a:avLst/>
          </a:prstGeom>
          <a:noFill/>
          <a:ln>
            <a:noFill/>
          </a:ln>
        </p:spPr>
      </p:pic>
      <p:pic>
        <p:nvPicPr>
          <p:cNvPr id="474" name="Google Shape;474;p64"/>
          <p:cNvPicPr preferRelativeResize="0"/>
          <p:nvPr/>
        </p:nvPicPr>
        <p:blipFill>
          <a:blip r:embed="rId5">
            <a:alphaModFix/>
          </a:blip>
          <a:stretch>
            <a:fillRect/>
          </a:stretch>
        </p:blipFill>
        <p:spPr>
          <a:xfrm>
            <a:off x="5745525" y="3659631"/>
            <a:ext cx="3192217" cy="536800"/>
          </a:xfrm>
          <a:prstGeom prst="rect">
            <a:avLst/>
          </a:prstGeom>
          <a:noFill/>
          <a:ln>
            <a:noFill/>
          </a:ln>
        </p:spPr>
      </p:pic>
      <p:pic>
        <p:nvPicPr>
          <p:cNvPr id="475" name="Google Shape;475;p64"/>
          <p:cNvPicPr preferRelativeResize="0"/>
          <p:nvPr/>
        </p:nvPicPr>
        <p:blipFill>
          <a:blip r:embed="rId6">
            <a:alphaModFix/>
          </a:blip>
          <a:stretch>
            <a:fillRect/>
          </a:stretch>
        </p:blipFill>
        <p:spPr>
          <a:xfrm>
            <a:off x="832625" y="1884725"/>
            <a:ext cx="2586833" cy="273900"/>
          </a:xfrm>
          <a:prstGeom prst="rect">
            <a:avLst/>
          </a:prstGeom>
          <a:noFill/>
          <a:ln>
            <a:noFill/>
          </a:ln>
        </p:spPr>
      </p:pic>
      <p:pic>
        <p:nvPicPr>
          <p:cNvPr id="476" name="Google Shape;476;p64"/>
          <p:cNvPicPr preferRelativeResize="0"/>
          <p:nvPr/>
        </p:nvPicPr>
        <p:blipFill>
          <a:blip r:embed="rId7">
            <a:alphaModFix/>
          </a:blip>
          <a:stretch>
            <a:fillRect/>
          </a:stretch>
        </p:blipFill>
        <p:spPr>
          <a:xfrm>
            <a:off x="832613" y="2290124"/>
            <a:ext cx="2460151" cy="450675"/>
          </a:xfrm>
          <a:prstGeom prst="rect">
            <a:avLst/>
          </a:prstGeom>
          <a:noFill/>
          <a:ln>
            <a:noFill/>
          </a:ln>
        </p:spPr>
      </p:pic>
      <p:pic>
        <p:nvPicPr>
          <p:cNvPr id="477" name="Google Shape;477;p64"/>
          <p:cNvPicPr preferRelativeResize="0"/>
          <p:nvPr/>
        </p:nvPicPr>
        <p:blipFill>
          <a:blip r:embed="rId8">
            <a:alphaModFix/>
          </a:blip>
          <a:stretch>
            <a:fillRect/>
          </a:stretch>
        </p:blipFill>
        <p:spPr>
          <a:xfrm>
            <a:off x="574850" y="3028326"/>
            <a:ext cx="3399750" cy="273900"/>
          </a:xfrm>
          <a:prstGeom prst="rect">
            <a:avLst/>
          </a:prstGeom>
          <a:noFill/>
          <a:ln>
            <a:noFill/>
          </a:ln>
        </p:spPr>
      </p:pic>
      <p:pic>
        <p:nvPicPr>
          <p:cNvPr id="478" name="Google Shape;478;p64"/>
          <p:cNvPicPr preferRelativeResize="0"/>
          <p:nvPr/>
        </p:nvPicPr>
        <p:blipFill>
          <a:blip r:embed="rId9">
            <a:alphaModFix/>
          </a:blip>
          <a:stretch>
            <a:fillRect/>
          </a:stretch>
        </p:blipFill>
        <p:spPr>
          <a:xfrm>
            <a:off x="5097812" y="3115782"/>
            <a:ext cx="3423191" cy="450675"/>
          </a:xfrm>
          <a:prstGeom prst="rect">
            <a:avLst/>
          </a:prstGeom>
          <a:noFill/>
          <a:ln>
            <a:noFill/>
          </a:ln>
        </p:spPr>
      </p:pic>
      <p:pic>
        <p:nvPicPr>
          <p:cNvPr id="479" name="Google Shape;479;p64"/>
          <p:cNvPicPr preferRelativeResize="0"/>
          <p:nvPr/>
        </p:nvPicPr>
        <p:blipFill>
          <a:blip r:embed="rId10">
            <a:alphaModFix/>
          </a:blip>
          <a:stretch>
            <a:fillRect/>
          </a:stretch>
        </p:blipFill>
        <p:spPr>
          <a:xfrm>
            <a:off x="5325233" y="1601108"/>
            <a:ext cx="2968331" cy="621025"/>
          </a:xfrm>
          <a:prstGeom prst="rect">
            <a:avLst/>
          </a:prstGeom>
          <a:noFill/>
          <a:ln>
            <a:noFill/>
          </a:ln>
        </p:spPr>
      </p:pic>
      <p:pic>
        <p:nvPicPr>
          <p:cNvPr id="480" name="Google Shape;480;p64"/>
          <p:cNvPicPr preferRelativeResize="0"/>
          <p:nvPr/>
        </p:nvPicPr>
        <p:blipFill>
          <a:blip r:embed="rId11">
            <a:alphaModFix/>
          </a:blip>
          <a:stretch>
            <a:fillRect/>
          </a:stretch>
        </p:blipFill>
        <p:spPr>
          <a:xfrm>
            <a:off x="6135063" y="2706487"/>
            <a:ext cx="1576396" cy="273900"/>
          </a:xfrm>
          <a:prstGeom prst="rect">
            <a:avLst/>
          </a:prstGeom>
          <a:noFill/>
          <a:ln>
            <a:noFill/>
          </a:ln>
        </p:spPr>
      </p:pic>
      <p:pic>
        <p:nvPicPr>
          <p:cNvPr id="481" name="Google Shape;481;p64"/>
          <p:cNvPicPr preferRelativeResize="0"/>
          <p:nvPr/>
        </p:nvPicPr>
        <p:blipFill rotWithShape="1">
          <a:blip r:embed="rId12">
            <a:alphaModFix/>
          </a:blip>
          <a:srcRect b="0" l="0" r="0" t="17776"/>
          <a:stretch/>
        </p:blipFill>
        <p:spPr>
          <a:xfrm>
            <a:off x="5629850" y="2284400"/>
            <a:ext cx="2586826" cy="176525"/>
          </a:xfrm>
          <a:prstGeom prst="rect">
            <a:avLst/>
          </a:prstGeom>
          <a:noFill/>
          <a:ln>
            <a:noFill/>
          </a:ln>
        </p:spPr>
      </p:pic>
      <p:pic>
        <p:nvPicPr>
          <p:cNvPr id="482" name="Google Shape;482;p64"/>
          <p:cNvPicPr preferRelativeResize="0"/>
          <p:nvPr/>
        </p:nvPicPr>
        <p:blipFill>
          <a:blip r:embed="rId13">
            <a:alphaModFix/>
          </a:blip>
          <a:stretch>
            <a:fillRect/>
          </a:stretch>
        </p:blipFill>
        <p:spPr>
          <a:xfrm>
            <a:off x="4402000" y="1001213"/>
            <a:ext cx="4626449" cy="667850"/>
          </a:xfrm>
          <a:prstGeom prst="rect">
            <a:avLst/>
          </a:prstGeom>
          <a:noFill/>
          <a:ln>
            <a:noFill/>
          </a:ln>
        </p:spPr>
      </p:pic>
      <p:pic>
        <p:nvPicPr>
          <p:cNvPr id="483" name="Google Shape;483;p64"/>
          <p:cNvPicPr preferRelativeResize="0"/>
          <p:nvPr/>
        </p:nvPicPr>
        <p:blipFill>
          <a:blip r:embed="rId14">
            <a:alphaModFix/>
          </a:blip>
          <a:stretch>
            <a:fillRect/>
          </a:stretch>
        </p:blipFill>
        <p:spPr>
          <a:xfrm>
            <a:off x="2335150" y="4221312"/>
            <a:ext cx="4017498" cy="5708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87" name="Shape 487"/>
        <p:cNvGrpSpPr/>
        <p:nvPr/>
      </p:nvGrpSpPr>
      <p:grpSpPr>
        <a:xfrm>
          <a:off x="0" y="0"/>
          <a:ext cx="0" cy="0"/>
          <a:chOff x="0" y="0"/>
          <a:chExt cx="0" cy="0"/>
        </a:xfrm>
      </p:grpSpPr>
      <p:sp>
        <p:nvSpPr>
          <p:cNvPr id="488" name="Google Shape;488;p65"/>
          <p:cNvSpPr txBox="1"/>
          <p:nvPr>
            <p:ph type="title"/>
          </p:nvPr>
        </p:nvSpPr>
        <p:spPr>
          <a:xfrm>
            <a:off x="0" y="1"/>
            <a:ext cx="9144000" cy="857100"/>
          </a:xfrm>
          <a:prstGeom prst="rect">
            <a:avLst/>
          </a:prstGeom>
          <a:solidFill>
            <a:srgbClr val="14154D"/>
          </a:solidFill>
        </p:spPr>
        <p:txBody>
          <a:bodyPr anchorCtr="0" anchor="ctr" bIns="91425" lIns="91425" spcFirstLastPara="1" rIns="91425" wrap="square" tIns="91425">
            <a:noAutofit/>
          </a:bodyPr>
          <a:lstStyle/>
          <a:p>
            <a:pPr indent="0" lvl="0" marL="0" rtl="0" algn="l">
              <a:spcBef>
                <a:spcPts val="0"/>
              </a:spcBef>
              <a:spcAft>
                <a:spcPts val="0"/>
              </a:spcAft>
              <a:buNone/>
            </a:pPr>
            <a:r>
              <a:rPr lang="en"/>
              <a:t>Learned Flows</a:t>
            </a:r>
            <a:endParaRPr/>
          </a:p>
        </p:txBody>
      </p:sp>
      <p:sp>
        <p:nvSpPr>
          <p:cNvPr id="489" name="Google Shape;489;p65"/>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490" name="Google Shape;490;p65"/>
          <p:cNvSpPr txBox="1"/>
          <p:nvPr/>
        </p:nvSpPr>
        <p:spPr>
          <a:xfrm>
            <a:off x="121450" y="4829741"/>
            <a:ext cx="7909500" cy="408300"/>
          </a:xfrm>
          <a:prstGeom prst="rect">
            <a:avLst/>
          </a:prstGeom>
          <a:noFill/>
          <a:ln>
            <a:noFill/>
          </a:ln>
        </p:spPr>
        <p:txBody>
          <a:bodyPr anchorCtr="0" anchor="t" bIns="91425" lIns="91425" spcFirstLastPara="1" rIns="91425" wrap="square" tIns="91425">
            <a:spAutoFit/>
          </a:bodyPr>
          <a:lstStyle/>
          <a:p>
            <a:pPr indent="0" lvl="0" marL="0" rtl="0" algn="l">
              <a:lnSpc>
                <a:spcPct val="6000"/>
              </a:lnSpc>
              <a:spcBef>
                <a:spcPts val="0"/>
              </a:spcBef>
              <a:spcAft>
                <a:spcPts val="0"/>
              </a:spcAft>
              <a:buNone/>
            </a:pPr>
            <a:r>
              <a:rPr i="1" lang="en" sz="1000">
                <a:solidFill>
                  <a:srgbClr val="595959"/>
                </a:solidFill>
                <a:latin typeface="Spectral"/>
                <a:ea typeface="Spectral"/>
                <a:cs typeface="Spectral"/>
                <a:sym typeface="Spectral"/>
              </a:rPr>
              <a:t>Flow Factorized Representation Learning</a:t>
            </a:r>
            <a:r>
              <a:rPr lang="en" sz="1000">
                <a:solidFill>
                  <a:srgbClr val="595959"/>
                </a:solidFill>
                <a:latin typeface="Spectral"/>
                <a:ea typeface="Spectral"/>
                <a:cs typeface="Spectral"/>
                <a:sym typeface="Spectral"/>
              </a:rPr>
              <a:t>. Yue Song, </a:t>
            </a:r>
            <a:r>
              <a:rPr b="1" lang="en" sz="1000">
                <a:solidFill>
                  <a:srgbClr val="595959"/>
                </a:solidFill>
                <a:latin typeface="Spectral"/>
                <a:ea typeface="Spectral"/>
                <a:cs typeface="Spectral"/>
                <a:sym typeface="Spectral"/>
              </a:rPr>
              <a:t>T. A. Keller, </a:t>
            </a:r>
            <a:r>
              <a:rPr lang="en" sz="1000">
                <a:solidFill>
                  <a:srgbClr val="595959"/>
                </a:solidFill>
                <a:latin typeface="Spectral"/>
                <a:ea typeface="Spectral"/>
                <a:cs typeface="Spectral"/>
                <a:sym typeface="Spectral"/>
              </a:rPr>
              <a:t>Nicu Sebe  and M. Welling. NeurIPS 2023.</a:t>
            </a:r>
            <a:endParaRPr sz="1000">
              <a:solidFill>
                <a:srgbClr val="595959"/>
              </a:solidFill>
              <a:latin typeface="Spectral"/>
              <a:ea typeface="Spectral"/>
              <a:cs typeface="Spectral"/>
              <a:sym typeface="Spectral"/>
            </a:endParaRPr>
          </a:p>
          <a:p>
            <a:pPr indent="0" lvl="0" marL="0" rtl="0" algn="l">
              <a:lnSpc>
                <a:spcPct val="6000"/>
              </a:lnSpc>
              <a:spcBef>
                <a:spcPts val="1600"/>
              </a:spcBef>
              <a:spcAft>
                <a:spcPts val="1600"/>
              </a:spcAft>
              <a:buNone/>
            </a:pPr>
            <a:r>
              <a:t/>
            </a:r>
            <a:endParaRPr sz="1000">
              <a:solidFill>
                <a:srgbClr val="595959"/>
              </a:solidFill>
              <a:latin typeface="Spectral"/>
              <a:ea typeface="Spectral"/>
              <a:cs typeface="Spectral"/>
              <a:sym typeface="Spectral"/>
            </a:endParaRPr>
          </a:p>
        </p:txBody>
      </p:sp>
      <p:pic>
        <p:nvPicPr>
          <p:cNvPr id="491" name="Google Shape;491;p65"/>
          <p:cNvPicPr preferRelativeResize="0"/>
          <p:nvPr/>
        </p:nvPicPr>
        <p:blipFill>
          <a:blip r:embed="rId3">
            <a:alphaModFix/>
          </a:blip>
          <a:stretch>
            <a:fillRect/>
          </a:stretch>
        </p:blipFill>
        <p:spPr>
          <a:xfrm>
            <a:off x="1812500" y="857101"/>
            <a:ext cx="6009390" cy="3667841"/>
          </a:xfrm>
          <a:prstGeom prst="rect">
            <a:avLst/>
          </a:prstGeom>
          <a:noFill/>
          <a:ln>
            <a:noFill/>
          </a:ln>
        </p:spPr>
      </p:pic>
      <p:pic>
        <p:nvPicPr>
          <p:cNvPr descr="equation" id="492" name="Google Shape;492;p65"/>
          <p:cNvPicPr preferRelativeResize="0"/>
          <p:nvPr/>
        </p:nvPicPr>
        <p:blipFill>
          <a:blip r:embed="rId4">
            <a:alphaModFix/>
          </a:blip>
          <a:stretch>
            <a:fillRect/>
          </a:stretch>
        </p:blipFill>
        <p:spPr>
          <a:xfrm>
            <a:off x="2598602" y="4572074"/>
            <a:ext cx="425300" cy="210550"/>
          </a:xfrm>
          <a:prstGeom prst="rect">
            <a:avLst/>
          </a:prstGeom>
          <a:noFill/>
          <a:ln>
            <a:noFill/>
          </a:ln>
        </p:spPr>
      </p:pic>
      <p:pic>
        <p:nvPicPr>
          <p:cNvPr descr="equation" id="493" name="Google Shape;493;p65"/>
          <p:cNvPicPr preferRelativeResize="0"/>
          <p:nvPr/>
        </p:nvPicPr>
        <p:blipFill>
          <a:blip r:embed="rId5">
            <a:alphaModFix/>
          </a:blip>
          <a:stretch>
            <a:fillRect/>
          </a:stretch>
        </p:blipFill>
        <p:spPr>
          <a:xfrm>
            <a:off x="4604550" y="4572925"/>
            <a:ext cx="425300" cy="208846"/>
          </a:xfrm>
          <a:prstGeom prst="rect">
            <a:avLst/>
          </a:prstGeom>
          <a:noFill/>
          <a:ln>
            <a:noFill/>
          </a:ln>
        </p:spPr>
      </p:pic>
      <p:pic>
        <p:nvPicPr>
          <p:cNvPr descr="equation" id="494" name="Google Shape;494;p65"/>
          <p:cNvPicPr preferRelativeResize="0"/>
          <p:nvPr/>
        </p:nvPicPr>
        <p:blipFill>
          <a:blip r:embed="rId6">
            <a:alphaModFix/>
          </a:blip>
          <a:stretch>
            <a:fillRect/>
          </a:stretch>
        </p:blipFill>
        <p:spPr>
          <a:xfrm>
            <a:off x="6610502" y="4572923"/>
            <a:ext cx="387937" cy="2088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98" name="Shape 498"/>
        <p:cNvGrpSpPr/>
        <p:nvPr/>
      </p:nvGrpSpPr>
      <p:grpSpPr>
        <a:xfrm>
          <a:off x="0" y="0"/>
          <a:ext cx="0" cy="0"/>
          <a:chOff x="0" y="0"/>
          <a:chExt cx="0" cy="0"/>
        </a:xfrm>
      </p:grpSpPr>
      <p:sp>
        <p:nvSpPr>
          <p:cNvPr id="499" name="Google Shape;499;p66"/>
          <p:cNvSpPr txBox="1"/>
          <p:nvPr>
            <p:ph type="title"/>
          </p:nvPr>
        </p:nvSpPr>
        <p:spPr>
          <a:xfrm>
            <a:off x="0" y="1"/>
            <a:ext cx="9144000" cy="857100"/>
          </a:xfrm>
          <a:prstGeom prst="rect">
            <a:avLst/>
          </a:prstGeom>
          <a:solidFill>
            <a:srgbClr val="14154D"/>
          </a:solidFill>
        </p:spPr>
        <p:txBody>
          <a:bodyPr anchorCtr="0" anchor="ctr" bIns="91425" lIns="91425" spcFirstLastPara="1" rIns="91425" wrap="square" tIns="91425">
            <a:noAutofit/>
          </a:bodyPr>
          <a:lstStyle/>
          <a:p>
            <a:pPr indent="0" lvl="0" marL="0" rtl="0" algn="l">
              <a:spcBef>
                <a:spcPts val="0"/>
              </a:spcBef>
              <a:spcAft>
                <a:spcPts val="0"/>
              </a:spcAft>
              <a:buNone/>
            </a:pPr>
            <a:r>
              <a:rPr lang="en"/>
              <a:t>Learned Flows</a:t>
            </a:r>
            <a:endParaRPr/>
          </a:p>
        </p:txBody>
      </p:sp>
      <p:sp>
        <p:nvSpPr>
          <p:cNvPr id="500" name="Google Shape;500;p66"/>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501" name="Google Shape;501;p66"/>
          <p:cNvSpPr txBox="1"/>
          <p:nvPr/>
        </p:nvSpPr>
        <p:spPr>
          <a:xfrm>
            <a:off x="121450" y="4829741"/>
            <a:ext cx="7909500" cy="408300"/>
          </a:xfrm>
          <a:prstGeom prst="rect">
            <a:avLst/>
          </a:prstGeom>
          <a:noFill/>
          <a:ln>
            <a:noFill/>
          </a:ln>
        </p:spPr>
        <p:txBody>
          <a:bodyPr anchorCtr="0" anchor="t" bIns="91425" lIns="91425" spcFirstLastPara="1" rIns="91425" wrap="square" tIns="91425">
            <a:spAutoFit/>
          </a:bodyPr>
          <a:lstStyle/>
          <a:p>
            <a:pPr indent="0" lvl="0" marL="0" rtl="0" algn="l">
              <a:lnSpc>
                <a:spcPct val="6000"/>
              </a:lnSpc>
              <a:spcBef>
                <a:spcPts val="0"/>
              </a:spcBef>
              <a:spcAft>
                <a:spcPts val="0"/>
              </a:spcAft>
              <a:buNone/>
            </a:pPr>
            <a:r>
              <a:rPr i="1" lang="en" sz="1000">
                <a:solidFill>
                  <a:srgbClr val="595959"/>
                </a:solidFill>
                <a:latin typeface="Spectral"/>
                <a:ea typeface="Spectral"/>
                <a:cs typeface="Spectral"/>
                <a:sym typeface="Spectral"/>
              </a:rPr>
              <a:t>Flow Factorized Representation Learning</a:t>
            </a:r>
            <a:r>
              <a:rPr lang="en" sz="1000">
                <a:solidFill>
                  <a:srgbClr val="595959"/>
                </a:solidFill>
                <a:latin typeface="Spectral"/>
                <a:ea typeface="Spectral"/>
                <a:cs typeface="Spectral"/>
                <a:sym typeface="Spectral"/>
              </a:rPr>
              <a:t>. Yue Song, </a:t>
            </a:r>
            <a:r>
              <a:rPr b="1" lang="en" sz="1000">
                <a:solidFill>
                  <a:srgbClr val="595959"/>
                </a:solidFill>
                <a:latin typeface="Spectral"/>
                <a:ea typeface="Spectral"/>
                <a:cs typeface="Spectral"/>
                <a:sym typeface="Spectral"/>
              </a:rPr>
              <a:t>T. A. Keller, </a:t>
            </a:r>
            <a:r>
              <a:rPr lang="en" sz="1000">
                <a:solidFill>
                  <a:srgbClr val="595959"/>
                </a:solidFill>
                <a:latin typeface="Spectral"/>
                <a:ea typeface="Spectral"/>
                <a:cs typeface="Spectral"/>
                <a:sym typeface="Spectral"/>
              </a:rPr>
              <a:t>Nicu Sebe  and M. Welling. NeurIPS 2023.</a:t>
            </a:r>
            <a:endParaRPr sz="1000">
              <a:solidFill>
                <a:srgbClr val="595959"/>
              </a:solidFill>
              <a:latin typeface="Spectral"/>
              <a:ea typeface="Spectral"/>
              <a:cs typeface="Spectral"/>
              <a:sym typeface="Spectral"/>
            </a:endParaRPr>
          </a:p>
          <a:p>
            <a:pPr indent="0" lvl="0" marL="0" rtl="0" algn="l">
              <a:lnSpc>
                <a:spcPct val="6000"/>
              </a:lnSpc>
              <a:spcBef>
                <a:spcPts val="1600"/>
              </a:spcBef>
              <a:spcAft>
                <a:spcPts val="1600"/>
              </a:spcAft>
              <a:buNone/>
            </a:pPr>
            <a:r>
              <a:t/>
            </a:r>
            <a:endParaRPr sz="1000">
              <a:solidFill>
                <a:srgbClr val="595959"/>
              </a:solidFill>
              <a:latin typeface="Spectral"/>
              <a:ea typeface="Spectral"/>
              <a:cs typeface="Spectral"/>
              <a:sym typeface="Spectral"/>
            </a:endParaRPr>
          </a:p>
        </p:txBody>
      </p:sp>
      <p:pic>
        <p:nvPicPr>
          <p:cNvPr id="502" name="Google Shape;502;p66"/>
          <p:cNvPicPr preferRelativeResize="0"/>
          <p:nvPr/>
        </p:nvPicPr>
        <p:blipFill>
          <a:blip r:embed="rId3">
            <a:alphaModFix/>
          </a:blip>
          <a:stretch>
            <a:fillRect/>
          </a:stretch>
        </p:blipFill>
        <p:spPr>
          <a:xfrm>
            <a:off x="265575" y="1028351"/>
            <a:ext cx="8839204" cy="3275857"/>
          </a:xfrm>
          <a:prstGeom prst="rect">
            <a:avLst/>
          </a:prstGeom>
          <a:noFill/>
          <a:ln>
            <a:noFill/>
          </a:ln>
        </p:spPr>
      </p:pic>
      <p:pic>
        <p:nvPicPr>
          <p:cNvPr descr="equation" id="503" name="Google Shape;503;p66"/>
          <p:cNvPicPr preferRelativeResize="0"/>
          <p:nvPr/>
        </p:nvPicPr>
        <p:blipFill>
          <a:blip r:embed="rId4">
            <a:alphaModFix/>
          </a:blip>
          <a:stretch>
            <a:fillRect/>
          </a:stretch>
        </p:blipFill>
        <p:spPr>
          <a:xfrm>
            <a:off x="1150802" y="4419674"/>
            <a:ext cx="425300" cy="210550"/>
          </a:xfrm>
          <a:prstGeom prst="rect">
            <a:avLst/>
          </a:prstGeom>
          <a:noFill/>
          <a:ln>
            <a:noFill/>
          </a:ln>
        </p:spPr>
      </p:pic>
      <p:pic>
        <p:nvPicPr>
          <p:cNvPr descr="equation" id="504" name="Google Shape;504;p66"/>
          <p:cNvPicPr preferRelativeResize="0"/>
          <p:nvPr/>
        </p:nvPicPr>
        <p:blipFill>
          <a:blip r:embed="rId5">
            <a:alphaModFix/>
          </a:blip>
          <a:stretch>
            <a:fillRect/>
          </a:stretch>
        </p:blipFill>
        <p:spPr>
          <a:xfrm>
            <a:off x="3385350" y="4420525"/>
            <a:ext cx="425300" cy="208846"/>
          </a:xfrm>
          <a:prstGeom prst="rect">
            <a:avLst/>
          </a:prstGeom>
          <a:noFill/>
          <a:ln>
            <a:noFill/>
          </a:ln>
        </p:spPr>
      </p:pic>
      <p:pic>
        <p:nvPicPr>
          <p:cNvPr descr="equation" id="505" name="Google Shape;505;p66"/>
          <p:cNvPicPr preferRelativeResize="0"/>
          <p:nvPr/>
        </p:nvPicPr>
        <p:blipFill>
          <a:blip r:embed="rId6">
            <a:alphaModFix/>
          </a:blip>
          <a:stretch>
            <a:fillRect/>
          </a:stretch>
        </p:blipFill>
        <p:spPr>
          <a:xfrm>
            <a:off x="5619902" y="4420523"/>
            <a:ext cx="387937" cy="208850"/>
          </a:xfrm>
          <a:prstGeom prst="rect">
            <a:avLst/>
          </a:prstGeom>
          <a:noFill/>
          <a:ln>
            <a:noFill/>
          </a:ln>
        </p:spPr>
      </p:pic>
      <p:pic>
        <p:nvPicPr>
          <p:cNvPr id="506" name="Google Shape;506;p66"/>
          <p:cNvPicPr preferRelativeResize="0"/>
          <p:nvPr/>
        </p:nvPicPr>
        <p:blipFill>
          <a:blip r:embed="rId7">
            <a:alphaModFix/>
          </a:blip>
          <a:stretch>
            <a:fillRect/>
          </a:stretch>
        </p:blipFill>
        <p:spPr>
          <a:xfrm>
            <a:off x="7883827" y="4436386"/>
            <a:ext cx="387950" cy="1986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10" name="Shape 510"/>
        <p:cNvGrpSpPr/>
        <p:nvPr/>
      </p:nvGrpSpPr>
      <p:grpSpPr>
        <a:xfrm>
          <a:off x="0" y="0"/>
          <a:ext cx="0" cy="0"/>
          <a:chOff x="0" y="0"/>
          <a:chExt cx="0" cy="0"/>
        </a:xfrm>
      </p:grpSpPr>
      <p:sp>
        <p:nvSpPr>
          <p:cNvPr id="511" name="Google Shape;511;p67"/>
          <p:cNvSpPr txBox="1"/>
          <p:nvPr>
            <p:ph type="title"/>
          </p:nvPr>
        </p:nvSpPr>
        <p:spPr>
          <a:xfrm>
            <a:off x="0" y="1"/>
            <a:ext cx="9144000" cy="857100"/>
          </a:xfrm>
          <a:prstGeom prst="rect">
            <a:avLst/>
          </a:prstGeom>
          <a:solidFill>
            <a:srgbClr val="14154D"/>
          </a:solidFill>
        </p:spPr>
        <p:txBody>
          <a:bodyPr anchorCtr="0" anchor="ctr" bIns="91425" lIns="91425" spcFirstLastPara="1" rIns="91425" wrap="square" tIns="91425">
            <a:noAutofit/>
          </a:bodyPr>
          <a:lstStyle/>
          <a:p>
            <a:pPr indent="0" lvl="0" marL="0" rtl="0" algn="l">
              <a:spcBef>
                <a:spcPts val="0"/>
              </a:spcBef>
              <a:spcAft>
                <a:spcPts val="0"/>
              </a:spcAft>
              <a:buNone/>
            </a:pPr>
            <a:r>
              <a:rPr lang="en"/>
              <a:t>Learned Flows</a:t>
            </a:r>
            <a:endParaRPr/>
          </a:p>
        </p:txBody>
      </p:sp>
      <p:sp>
        <p:nvSpPr>
          <p:cNvPr id="512" name="Google Shape;512;p67"/>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513" name="Google Shape;513;p67"/>
          <p:cNvSpPr txBox="1"/>
          <p:nvPr/>
        </p:nvSpPr>
        <p:spPr>
          <a:xfrm>
            <a:off x="121450" y="4829741"/>
            <a:ext cx="7909500" cy="408300"/>
          </a:xfrm>
          <a:prstGeom prst="rect">
            <a:avLst/>
          </a:prstGeom>
          <a:noFill/>
          <a:ln>
            <a:noFill/>
          </a:ln>
        </p:spPr>
        <p:txBody>
          <a:bodyPr anchorCtr="0" anchor="t" bIns="91425" lIns="91425" spcFirstLastPara="1" rIns="91425" wrap="square" tIns="91425">
            <a:spAutoFit/>
          </a:bodyPr>
          <a:lstStyle/>
          <a:p>
            <a:pPr indent="0" lvl="0" marL="0" rtl="0" algn="l">
              <a:lnSpc>
                <a:spcPct val="6000"/>
              </a:lnSpc>
              <a:spcBef>
                <a:spcPts val="0"/>
              </a:spcBef>
              <a:spcAft>
                <a:spcPts val="0"/>
              </a:spcAft>
              <a:buNone/>
            </a:pPr>
            <a:r>
              <a:rPr i="1" lang="en" sz="1000">
                <a:solidFill>
                  <a:srgbClr val="595959"/>
                </a:solidFill>
                <a:latin typeface="Spectral"/>
                <a:ea typeface="Spectral"/>
                <a:cs typeface="Spectral"/>
                <a:sym typeface="Spectral"/>
              </a:rPr>
              <a:t>Flow Factorized Representation Learning</a:t>
            </a:r>
            <a:r>
              <a:rPr lang="en" sz="1000">
                <a:solidFill>
                  <a:srgbClr val="595959"/>
                </a:solidFill>
                <a:latin typeface="Spectral"/>
                <a:ea typeface="Spectral"/>
                <a:cs typeface="Spectral"/>
                <a:sym typeface="Spectral"/>
              </a:rPr>
              <a:t>. Yue Song, </a:t>
            </a:r>
            <a:r>
              <a:rPr b="1" lang="en" sz="1000">
                <a:solidFill>
                  <a:srgbClr val="595959"/>
                </a:solidFill>
                <a:latin typeface="Spectral"/>
                <a:ea typeface="Spectral"/>
                <a:cs typeface="Spectral"/>
                <a:sym typeface="Spectral"/>
              </a:rPr>
              <a:t>T. A. Keller, </a:t>
            </a:r>
            <a:r>
              <a:rPr lang="en" sz="1000">
                <a:solidFill>
                  <a:srgbClr val="595959"/>
                </a:solidFill>
                <a:latin typeface="Spectral"/>
                <a:ea typeface="Spectral"/>
                <a:cs typeface="Spectral"/>
                <a:sym typeface="Spectral"/>
              </a:rPr>
              <a:t>Nicu Sebe  and M. Welling. NeurIPS 2023.</a:t>
            </a:r>
            <a:endParaRPr sz="1000">
              <a:solidFill>
                <a:srgbClr val="595959"/>
              </a:solidFill>
              <a:latin typeface="Spectral"/>
              <a:ea typeface="Spectral"/>
              <a:cs typeface="Spectral"/>
              <a:sym typeface="Spectral"/>
            </a:endParaRPr>
          </a:p>
          <a:p>
            <a:pPr indent="0" lvl="0" marL="0" rtl="0" algn="l">
              <a:lnSpc>
                <a:spcPct val="6000"/>
              </a:lnSpc>
              <a:spcBef>
                <a:spcPts val="1600"/>
              </a:spcBef>
              <a:spcAft>
                <a:spcPts val="1600"/>
              </a:spcAft>
              <a:buNone/>
            </a:pPr>
            <a:r>
              <a:t/>
            </a:r>
            <a:endParaRPr sz="1000">
              <a:solidFill>
                <a:srgbClr val="595959"/>
              </a:solidFill>
              <a:latin typeface="Spectral"/>
              <a:ea typeface="Spectral"/>
              <a:cs typeface="Spectral"/>
              <a:sym typeface="Spectral"/>
            </a:endParaRPr>
          </a:p>
        </p:txBody>
      </p:sp>
      <p:pic>
        <p:nvPicPr>
          <p:cNvPr id="514" name="Google Shape;514;p67"/>
          <p:cNvPicPr preferRelativeResize="0"/>
          <p:nvPr/>
        </p:nvPicPr>
        <p:blipFill rotWithShape="1">
          <a:blip r:embed="rId3">
            <a:alphaModFix/>
          </a:blip>
          <a:srcRect b="74980" l="0" r="0" t="0"/>
          <a:stretch/>
        </p:blipFill>
        <p:spPr>
          <a:xfrm>
            <a:off x="121451" y="1665825"/>
            <a:ext cx="8984776" cy="229272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18" name="Shape 518"/>
        <p:cNvGrpSpPr/>
        <p:nvPr/>
      </p:nvGrpSpPr>
      <p:grpSpPr>
        <a:xfrm>
          <a:off x="0" y="0"/>
          <a:ext cx="0" cy="0"/>
          <a:chOff x="0" y="0"/>
          <a:chExt cx="0" cy="0"/>
        </a:xfrm>
      </p:grpSpPr>
      <p:sp>
        <p:nvSpPr>
          <p:cNvPr id="519" name="Google Shape;519;p68"/>
          <p:cNvSpPr txBox="1"/>
          <p:nvPr>
            <p:ph type="title"/>
          </p:nvPr>
        </p:nvSpPr>
        <p:spPr>
          <a:xfrm>
            <a:off x="0" y="1"/>
            <a:ext cx="9144000" cy="857100"/>
          </a:xfrm>
          <a:prstGeom prst="rect">
            <a:avLst/>
          </a:prstGeom>
          <a:solidFill>
            <a:srgbClr val="14154D"/>
          </a:solidFill>
        </p:spPr>
        <p:txBody>
          <a:bodyPr anchorCtr="0" anchor="ctr" bIns="91425" lIns="91425" spcFirstLastPara="1" rIns="91425" wrap="square" tIns="91425">
            <a:noAutofit/>
          </a:bodyPr>
          <a:lstStyle/>
          <a:p>
            <a:pPr indent="0" lvl="0" marL="0" rtl="0" algn="l">
              <a:spcBef>
                <a:spcPts val="0"/>
              </a:spcBef>
              <a:spcAft>
                <a:spcPts val="0"/>
              </a:spcAft>
              <a:buNone/>
            </a:pPr>
            <a:r>
              <a:rPr lang="en"/>
              <a:t>Switching Mid-Transformation</a:t>
            </a:r>
            <a:endParaRPr/>
          </a:p>
        </p:txBody>
      </p:sp>
      <p:sp>
        <p:nvSpPr>
          <p:cNvPr id="520" name="Google Shape;520;p68"/>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521" name="Google Shape;521;p68"/>
          <p:cNvSpPr txBox="1"/>
          <p:nvPr/>
        </p:nvSpPr>
        <p:spPr>
          <a:xfrm>
            <a:off x="121450" y="4829741"/>
            <a:ext cx="7909500" cy="408300"/>
          </a:xfrm>
          <a:prstGeom prst="rect">
            <a:avLst/>
          </a:prstGeom>
          <a:noFill/>
          <a:ln>
            <a:noFill/>
          </a:ln>
        </p:spPr>
        <p:txBody>
          <a:bodyPr anchorCtr="0" anchor="t" bIns="91425" lIns="91425" spcFirstLastPara="1" rIns="91425" wrap="square" tIns="91425">
            <a:spAutoFit/>
          </a:bodyPr>
          <a:lstStyle/>
          <a:p>
            <a:pPr indent="0" lvl="0" marL="0" rtl="0" algn="l">
              <a:lnSpc>
                <a:spcPct val="6000"/>
              </a:lnSpc>
              <a:spcBef>
                <a:spcPts val="0"/>
              </a:spcBef>
              <a:spcAft>
                <a:spcPts val="0"/>
              </a:spcAft>
              <a:buNone/>
            </a:pPr>
            <a:r>
              <a:rPr i="1" lang="en" sz="1000">
                <a:solidFill>
                  <a:srgbClr val="595959"/>
                </a:solidFill>
                <a:latin typeface="Spectral"/>
                <a:ea typeface="Spectral"/>
                <a:cs typeface="Spectral"/>
                <a:sym typeface="Spectral"/>
              </a:rPr>
              <a:t>Flow Factorized Representation Learning</a:t>
            </a:r>
            <a:r>
              <a:rPr lang="en" sz="1000">
                <a:solidFill>
                  <a:srgbClr val="595959"/>
                </a:solidFill>
                <a:latin typeface="Spectral"/>
                <a:ea typeface="Spectral"/>
                <a:cs typeface="Spectral"/>
                <a:sym typeface="Spectral"/>
              </a:rPr>
              <a:t>. Yue Song, </a:t>
            </a:r>
            <a:r>
              <a:rPr b="1" lang="en" sz="1000">
                <a:solidFill>
                  <a:srgbClr val="595959"/>
                </a:solidFill>
                <a:latin typeface="Spectral"/>
                <a:ea typeface="Spectral"/>
                <a:cs typeface="Spectral"/>
                <a:sym typeface="Spectral"/>
              </a:rPr>
              <a:t>T. A. Keller, </a:t>
            </a:r>
            <a:r>
              <a:rPr lang="en" sz="1000">
                <a:solidFill>
                  <a:srgbClr val="595959"/>
                </a:solidFill>
                <a:latin typeface="Spectral"/>
                <a:ea typeface="Spectral"/>
                <a:cs typeface="Spectral"/>
                <a:sym typeface="Spectral"/>
              </a:rPr>
              <a:t>Nicu Sebe  and M. Welling. NeurIPS 2023.</a:t>
            </a:r>
            <a:endParaRPr sz="1000">
              <a:solidFill>
                <a:srgbClr val="595959"/>
              </a:solidFill>
              <a:latin typeface="Spectral"/>
              <a:ea typeface="Spectral"/>
              <a:cs typeface="Spectral"/>
              <a:sym typeface="Spectral"/>
            </a:endParaRPr>
          </a:p>
          <a:p>
            <a:pPr indent="0" lvl="0" marL="0" rtl="0" algn="l">
              <a:lnSpc>
                <a:spcPct val="6000"/>
              </a:lnSpc>
              <a:spcBef>
                <a:spcPts val="1600"/>
              </a:spcBef>
              <a:spcAft>
                <a:spcPts val="1600"/>
              </a:spcAft>
              <a:buNone/>
            </a:pPr>
            <a:r>
              <a:t/>
            </a:r>
            <a:endParaRPr sz="1000">
              <a:solidFill>
                <a:srgbClr val="595959"/>
              </a:solidFill>
              <a:latin typeface="Spectral"/>
              <a:ea typeface="Spectral"/>
              <a:cs typeface="Spectral"/>
              <a:sym typeface="Spectral"/>
            </a:endParaRPr>
          </a:p>
        </p:txBody>
      </p:sp>
      <p:pic>
        <p:nvPicPr>
          <p:cNvPr id="522" name="Google Shape;522;p68"/>
          <p:cNvPicPr preferRelativeResize="0"/>
          <p:nvPr/>
        </p:nvPicPr>
        <p:blipFill rotWithShape="1">
          <a:blip r:embed="rId3">
            <a:alphaModFix/>
          </a:blip>
          <a:srcRect b="63492" l="0" r="0" t="0"/>
          <a:stretch/>
        </p:blipFill>
        <p:spPr>
          <a:xfrm>
            <a:off x="192800" y="1326362"/>
            <a:ext cx="8588641" cy="297166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86" name="Shape 186"/>
        <p:cNvGrpSpPr/>
        <p:nvPr/>
      </p:nvGrpSpPr>
      <p:grpSpPr>
        <a:xfrm>
          <a:off x="0" y="0"/>
          <a:ext cx="0" cy="0"/>
          <a:chOff x="0" y="0"/>
          <a:chExt cx="0" cy="0"/>
        </a:xfrm>
      </p:grpSpPr>
      <p:sp>
        <p:nvSpPr>
          <p:cNvPr id="187" name="Google Shape;187;p42"/>
          <p:cNvSpPr txBox="1"/>
          <p:nvPr>
            <p:ph type="title"/>
          </p:nvPr>
        </p:nvSpPr>
        <p:spPr>
          <a:xfrm>
            <a:off x="0" y="1"/>
            <a:ext cx="9144000" cy="857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Equivariance</a:t>
            </a:r>
            <a:endParaRPr/>
          </a:p>
        </p:txBody>
      </p:sp>
      <p:pic>
        <p:nvPicPr>
          <p:cNvPr id="188" name="Google Shape;188;p42" title="This is the rendered form of the equation. You can not edit this directly. Right click will give you the option to save the image, and in most browsers you can drag the image onto your desktop or another program."/>
          <p:cNvPicPr preferRelativeResize="0"/>
          <p:nvPr/>
        </p:nvPicPr>
        <p:blipFill>
          <a:blip r:embed="rId3">
            <a:alphaModFix/>
          </a:blip>
          <a:stretch>
            <a:fillRect/>
          </a:stretch>
        </p:blipFill>
        <p:spPr>
          <a:xfrm>
            <a:off x="2316250" y="1121213"/>
            <a:ext cx="3990975" cy="5715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26" name="Shape 526"/>
        <p:cNvGrpSpPr/>
        <p:nvPr/>
      </p:nvGrpSpPr>
      <p:grpSpPr>
        <a:xfrm>
          <a:off x="0" y="0"/>
          <a:ext cx="0" cy="0"/>
          <a:chOff x="0" y="0"/>
          <a:chExt cx="0" cy="0"/>
        </a:xfrm>
      </p:grpSpPr>
      <p:sp>
        <p:nvSpPr>
          <p:cNvPr id="527" name="Google Shape;527;p69"/>
          <p:cNvSpPr txBox="1"/>
          <p:nvPr>
            <p:ph type="title"/>
          </p:nvPr>
        </p:nvSpPr>
        <p:spPr>
          <a:xfrm>
            <a:off x="0" y="1"/>
            <a:ext cx="9144000" cy="857100"/>
          </a:xfrm>
          <a:prstGeom prst="rect">
            <a:avLst/>
          </a:prstGeom>
          <a:solidFill>
            <a:srgbClr val="14154D"/>
          </a:solidFill>
        </p:spPr>
        <p:txBody>
          <a:bodyPr anchorCtr="0" anchor="ctr" bIns="91425" lIns="91425" spcFirstLastPara="1" rIns="91425" wrap="square" tIns="91425">
            <a:noAutofit/>
          </a:bodyPr>
          <a:lstStyle/>
          <a:p>
            <a:pPr indent="0" lvl="0" marL="0" rtl="0" algn="l">
              <a:spcBef>
                <a:spcPts val="0"/>
              </a:spcBef>
              <a:spcAft>
                <a:spcPts val="0"/>
              </a:spcAft>
              <a:buNone/>
            </a:pPr>
            <a:r>
              <a:rPr lang="en"/>
              <a:t>Combining Transformations</a:t>
            </a:r>
            <a:endParaRPr/>
          </a:p>
        </p:txBody>
      </p:sp>
      <p:sp>
        <p:nvSpPr>
          <p:cNvPr id="528" name="Google Shape;528;p69"/>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529" name="Google Shape;529;p69"/>
          <p:cNvSpPr txBox="1"/>
          <p:nvPr/>
        </p:nvSpPr>
        <p:spPr>
          <a:xfrm>
            <a:off x="121450" y="4829741"/>
            <a:ext cx="7909500" cy="408300"/>
          </a:xfrm>
          <a:prstGeom prst="rect">
            <a:avLst/>
          </a:prstGeom>
          <a:noFill/>
          <a:ln>
            <a:noFill/>
          </a:ln>
        </p:spPr>
        <p:txBody>
          <a:bodyPr anchorCtr="0" anchor="t" bIns="91425" lIns="91425" spcFirstLastPara="1" rIns="91425" wrap="square" tIns="91425">
            <a:spAutoFit/>
          </a:bodyPr>
          <a:lstStyle/>
          <a:p>
            <a:pPr indent="0" lvl="0" marL="0" rtl="0" algn="l">
              <a:lnSpc>
                <a:spcPct val="6000"/>
              </a:lnSpc>
              <a:spcBef>
                <a:spcPts val="0"/>
              </a:spcBef>
              <a:spcAft>
                <a:spcPts val="0"/>
              </a:spcAft>
              <a:buNone/>
            </a:pPr>
            <a:r>
              <a:rPr i="1" lang="en" sz="1000">
                <a:solidFill>
                  <a:srgbClr val="595959"/>
                </a:solidFill>
                <a:latin typeface="Spectral"/>
                <a:ea typeface="Spectral"/>
                <a:cs typeface="Spectral"/>
                <a:sym typeface="Spectral"/>
              </a:rPr>
              <a:t>Flow Factorized Representation Learning</a:t>
            </a:r>
            <a:r>
              <a:rPr lang="en" sz="1000">
                <a:solidFill>
                  <a:srgbClr val="595959"/>
                </a:solidFill>
                <a:latin typeface="Spectral"/>
                <a:ea typeface="Spectral"/>
                <a:cs typeface="Spectral"/>
                <a:sym typeface="Spectral"/>
              </a:rPr>
              <a:t>. Yue Song, </a:t>
            </a:r>
            <a:r>
              <a:rPr b="1" lang="en" sz="1000">
                <a:solidFill>
                  <a:srgbClr val="595959"/>
                </a:solidFill>
                <a:latin typeface="Spectral"/>
                <a:ea typeface="Spectral"/>
                <a:cs typeface="Spectral"/>
                <a:sym typeface="Spectral"/>
              </a:rPr>
              <a:t>T. A. Keller, </a:t>
            </a:r>
            <a:r>
              <a:rPr lang="en" sz="1000">
                <a:solidFill>
                  <a:srgbClr val="595959"/>
                </a:solidFill>
                <a:latin typeface="Spectral"/>
                <a:ea typeface="Spectral"/>
                <a:cs typeface="Spectral"/>
                <a:sym typeface="Spectral"/>
              </a:rPr>
              <a:t>Nicu Sebe  and M. Welling. NeurIPS 2023.</a:t>
            </a:r>
            <a:endParaRPr sz="1000">
              <a:solidFill>
                <a:srgbClr val="595959"/>
              </a:solidFill>
              <a:latin typeface="Spectral"/>
              <a:ea typeface="Spectral"/>
              <a:cs typeface="Spectral"/>
              <a:sym typeface="Spectral"/>
            </a:endParaRPr>
          </a:p>
          <a:p>
            <a:pPr indent="0" lvl="0" marL="0" rtl="0" algn="l">
              <a:lnSpc>
                <a:spcPct val="6000"/>
              </a:lnSpc>
              <a:spcBef>
                <a:spcPts val="1600"/>
              </a:spcBef>
              <a:spcAft>
                <a:spcPts val="1600"/>
              </a:spcAft>
              <a:buNone/>
            </a:pPr>
            <a:r>
              <a:t/>
            </a:r>
            <a:endParaRPr sz="1000">
              <a:solidFill>
                <a:srgbClr val="595959"/>
              </a:solidFill>
              <a:latin typeface="Spectral"/>
              <a:ea typeface="Spectral"/>
              <a:cs typeface="Spectral"/>
              <a:sym typeface="Spectral"/>
            </a:endParaRPr>
          </a:p>
        </p:txBody>
      </p:sp>
      <p:pic>
        <p:nvPicPr>
          <p:cNvPr id="530" name="Google Shape;530;p69"/>
          <p:cNvPicPr preferRelativeResize="0"/>
          <p:nvPr/>
        </p:nvPicPr>
        <p:blipFill rotWithShape="1">
          <a:blip r:embed="rId3">
            <a:alphaModFix/>
          </a:blip>
          <a:srcRect b="30583" l="0" r="0" t="36448"/>
          <a:stretch/>
        </p:blipFill>
        <p:spPr>
          <a:xfrm>
            <a:off x="192800" y="1326351"/>
            <a:ext cx="8588652" cy="2683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34" name="Shape 534"/>
        <p:cNvGrpSpPr/>
        <p:nvPr/>
      </p:nvGrpSpPr>
      <p:grpSpPr>
        <a:xfrm>
          <a:off x="0" y="0"/>
          <a:ext cx="0" cy="0"/>
          <a:chOff x="0" y="0"/>
          <a:chExt cx="0" cy="0"/>
        </a:xfrm>
      </p:grpSpPr>
      <p:sp>
        <p:nvSpPr>
          <p:cNvPr id="535" name="Google Shape;535;p70"/>
          <p:cNvSpPr txBox="1"/>
          <p:nvPr>
            <p:ph type="title"/>
          </p:nvPr>
        </p:nvSpPr>
        <p:spPr>
          <a:xfrm>
            <a:off x="0" y="1"/>
            <a:ext cx="9144000" cy="857100"/>
          </a:xfrm>
          <a:prstGeom prst="rect">
            <a:avLst/>
          </a:prstGeom>
          <a:solidFill>
            <a:srgbClr val="14154D"/>
          </a:solidFill>
        </p:spPr>
        <p:txBody>
          <a:bodyPr anchorCtr="0" anchor="ctr" bIns="91425" lIns="91425" spcFirstLastPara="1" rIns="91425" wrap="square" tIns="91425">
            <a:noAutofit/>
          </a:bodyPr>
          <a:lstStyle/>
          <a:p>
            <a:pPr indent="0" lvl="0" marL="0" rtl="0" algn="l">
              <a:spcBef>
                <a:spcPts val="0"/>
              </a:spcBef>
              <a:spcAft>
                <a:spcPts val="0"/>
              </a:spcAft>
              <a:buNone/>
            </a:pPr>
            <a:r>
              <a:rPr lang="en"/>
              <a:t>Flow Factorized Representation Learning</a:t>
            </a:r>
            <a:endParaRPr/>
          </a:p>
        </p:txBody>
      </p:sp>
      <p:sp>
        <p:nvSpPr>
          <p:cNvPr id="536" name="Google Shape;536;p70"/>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537" name="Google Shape;537;p70"/>
          <p:cNvSpPr txBox="1"/>
          <p:nvPr/>
        </p:nvSpPr>
        <p:spPr>
          <a:xfrm>
            <a:off x="121450" y="4829741"/>
            <a:ext cx="7909500" cy="408300"/>
          </a:xfrm>
          <a:prstGeom prst="rect">
            <a:avLst/>
          </a:prstGeom>
          <a:noFill/>
          <a:ln>
            <a:noFill/>
          </a:ln>
        </p:spPr>
        <p:txBody>
          <a:bodyPr anchorCtr="0" anchor="t" bIns="91425" lIns="91425" spcFirstLastPara="1" rIns="91425" wrap="square" tIns="91425">
            <a:spAutoFit/>
          </a:bodyPr>
          <a:lstStyle/>
          <a:p>
            <a:pPr indent="0" lvl="0" marL="0" rtl="0" algn="l">
              <a:lnSpc>
                <a:spcPct val="6000"/>
              </a:lnSpc>
              <a:spcBef>
                <a:spcPts val="0"/>
              </a:spcBef>
              <a:spcAft>
                <a:spcPts val="0"/>
              </a:spcAft>
              <a:buNone/>
            </a:pPr>
            <a:r>
              <a:rPr i="1" lang="en" sz="1000">
                <a:solidFill>
                  <a:srgbClr val="595959"/>
                </a:solidFill>
                <a:latin typeface="Spectral"/>
                <a:ea typeface="Spectral"/>
                <a:cs typeface="Spectral"/>
                <a:sym typeface="Spectral"/>
              </a:rPr>
              <a:t>Flow Factorized Representation Learning</a:t>
            </a:r>
            <a:r>
              <a:rPr lang="en" sz="1000">
                <a:solidFill>
                  <a:srgbClr val="595959"/>
                </a:solidFill>
                <a:latin typeface="Spectral"/>
                <a:ea typeface="Spectral"/>
                <a:cs typeface="Spectral"/>
                <a:sym typeface="Spectral"/>
              </a:rPr>
              <a:t>. Yue Song, </a:t>
            </a:r>
            <a:r>
              <a:rPr b="1" lang="en" sz="1000">
                <a:solidFill>
                  <a:srgbClr val="595959"/>
                </a:solidFill>
                <a:latin typeface="Spectral"/>
                <a:ea typeface="Spectral"/>
                <a:cs typeface="Spectral"/>
                <a:sym typeface="Spectral"/>
              </a:rPr>
              <a:t>T. A. Keller, </a:t>
            </a:r>
            <a:r>
              <a:rPr lang="en" sz="1000">
                <a:solidFill>
                  <a:srgbClr val="595959"/>
                </a:solidFill>
                <a:latin typeface="Spectral"/>
                <a:ea typeface="Spectral"/>
                <a:cs typeface="Spectral"/>
                <a:sym typeface="Spectral"/>
              </a:rPr>
              <a:t>Nicu Sebe  and M. Welling. NeurIPS 2023.</a:t>
            </a:r>
            <a:endParaRPr sz="1000">
              <a:solidFill>
                <a:srgbClr val="595959"/>
              </a:solidFill>
              <a:latin typeface="Spectral"/>
              <a:ea typeface="Spectral"/>
              <a:cs typeface="Spectral"/>
              <a:sym typeface="Spectral"/>
            </a:endParaRPr>
          </a:p>
          <a:p>
            <a:pPr indent="0" lvl="0" marL="0" rtl="0" algn="l">
              <a:lnSpc>
                <a:spcPct val="6000"/>
              </a:lnSpc>
              <a:spcBef>
                <a:spcPts val="1600"/>
              </a:spcBef>
              <a:spcAft>
                <a:spcPts val="1600"/>
              </a:spcAft>
              <a:buNone/>
            </a:pPr>
            <a:r>
              <a:t/>
            </a:r>
            <a:endParaRPr sz="1000">
              <a:solidFill>
                <a:srgbClr val="595959"/>
              </a:solidFill>
              <a:latin typeface="Spectral"/>
              <a:ea typeface="Spectral"/>
              <a:cs typeface="Spectral"/>
              <a:sym typeface="Spectral"/>
            </a:endParaRPr>
          </a:p>
        </p:txBody>
      </p:sp>
      <p:pic>
        <p:nvPicPr>
          <p:cNvPr id="538" name="Google Shape;538;p70"/>
          <p:cNvPicPr preferRelativeResize="0"/>
          <p:nvPr/>
        </p:nvPicPr>
        <p:blipFill>
          <a:blip r:embed="rId3">
            <a:alphaModFix/>
          </a:blip>
          <a:stretch>
            <a:fillRect/>
          </a:stretch>
        </p:blipFill>
        <p:spPr>
          <a:xfrm>
            <a:off x="152400" y="1410738"/>
            <a:ext cx="8839202" cy="280289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42" name="Shape 542"/>
        <p:cNvGrpSpPr/>
        <p:nvPr/>
      </p:nvGrpSpPr>
      <p:grpSpPr>
        <a:xfrm>
          <a:off x="0" y="0"/>
          <a:ext cx="0" cy="0"/>
          <a:chOff x="0" y="0"/>
          <a:chExt cx="0" cy="0"/>
        </a:xfrm>
      </p:grpSpPr>
      <p:sp>
        <p:nvSpPr>
          <p:cNvPr id="543" name="Google Shape;543;p71"/>
          <p:cNvSpPr txBox="1"/>
          <p:nvPr>
            <p:ph type="title"/>
          </p:nvPr>
        </p:nvSpPr>
        <p:spPr>
          <a:xfrm>
            <a:off x="0" y="1"/>
            <a:ext cx="9144000" cy="857100"/>
          </a:xfrm>
          <a:prstGeom prst="rect">
            <a:avLst/>
          </a:prstGeom>
          <a:solidFill>
            <a:srgbClr val="14154D"/>
          </a:solidFill>
        </p:spPr>
        <p:txBody>
          <a:bodyPr anchorCtr="0" anchor="ctr" bIns="91425" lIns="91425" spcFirstLastPara="1" rIns="91425" wrap="square" tIns="91425">
            <a:noAutofit/>
          </a:bodyPr>
          <a:lstStyle/>
          <a:p>
            <a:pPr indent="0" lvl="0" marL="0" rtl="0" algn="l">
              <a:spcBef>
                <a:spcPts val="0"/>
              </a:spcBef>
              <a:spcAft>
                <a:spcPts val="0"/>
              </a:spcAft>
              <a:buNone/>
            </a:pPr>
            <a:r>
              <a:rPr lang="en"/>
              <a:t>Sparse Transformation Analysis</a:t>
            </a:r>
            <a:endParaRPr/>
          </a:p>
        </p:txBody>
      </p:sp>
      <p:sp>
        <p:nvSpPr>
          <p:cNvPr id="544" name="Google Shape;544;p71"/>
          <p:cNvSpPr txBox="1"/>
          <p:nvPr/>
        </p:nvSpPr>
        <p:spPr>
          <a:xfrm>
            <a:off x="197650" y="4905941"/>
            <a:ext cx="7909500" cy="408300"/>
          </a:xfrm>
          <a:prstGeom prst="rect">
            <a:avLst/>
          </a:prstGeom>
          <a:noFill/>
          <a:ln>
            <a:noFill/>
          </a:ln>
        </p:spPr>
        <p:txBody>
          <a:bodyPr anchorCtr="0" anchor="t" bIns="91425" lIns="91425" spcFirstLastPara="1" rIns="91425" wrap="square" tIns="91425">
            <a:spAutoFit/>
          </a:bodyPr>
          <a:lstStyle/>
          <a:p>
            <a:pPr indent="0" lvl="0" marL="0" rtl="0" algn="l">
              <a:lnSpc>
                <a:spcPct val="6000"/>
              </a:lnSpc>
              <a:spcBef>
                <a:spcPts val="0"/>
              </a:spcBef>
              <a:spcAft>
                <a:spcPts val="0"/>
              </a:spcAft>
              <a:buNone/>
            </a:pPr>
            <a:r>
              <a:rPr i="1" lang="en" sz="1000">
                <a:solidFill>
                  <a:srgbClr val="595959"/>
                </a:solidFill>
                <a:latin typeface="Spectral"/>
                <a:ea typeface="Spectral"/>
                <a:cs typeface="Spectral"/>
                <a:sym typeface="Spectral"/>
              </a:rPr>
              <a:t>Sparse Transformation Analysis</a:t>
            </a:r>
            <a:r>
              <a:rPr lang="en" sz="1000">
                <a:solidFill>
                  <a:srgbClr val="595959"/>
                </a:solidFill>
                <a:latin typeface="Spectral"/>
                <a:ea typeface="Spectral"/>
                <a:cs typeface="Spectral"/>
                <a:sym typeface="Spectral"/>
              </a:rPr>
              <a:t>. Yue Song, </a:t>
            </a:r>
            <a:r>
              <a:rPr b="1" lang="en" sz="1000">
                <a:solidFill>
                  <a:srgbClr val="595959"/>
                </a:solidFill>
                <a:latin typeface="Spectral"/>
                <a:ea typeface="Spectral"/>
                <a:cs typeface="Spectral"/>
                <a:sym typeface="Spectral"/>
              </a:rPr>
              <a:t>T. A. Keller, </a:t>
            </a:r>
            <a:r>
              <a:rPr lang="en" sz="1000">
                <a:solidFill>
                  <a:srgbClr val="595959"/>
                </a:solidFill>
                <a:latin typeface="Spectral"/>
                <a:ea typeface="Spectral"/>
                <a:cs typeface="Spectral"/>
                <a:sym typeface="Spectral"/>
              </a:rPr>
              <a:t>Nicu Sebe  and M. Welling. Under Review, 2024.</a:t>
            </a:r>
            <a:endParaRPr sz="1000">
              <a:solidFill>
                <a:srgbClr val="595959"/>
              </a:solidFill>
              <a:latin typeface="Spectral"/>
              <a:ea typeface="Spectral"/>
              <a:cs typeface="Spectral"/>
              <a:sym typeface="Spectral"/>
            </a:endParaRPr>
          </a:p>
          <a:p>
            <a:pPr indent="0" lvl="0" marL="0" rtl="0" algn="l">
              <a:lnSpc>
                <a:spcPct val="6000"/>
              </a:lnSpc>
              <a:spcBef>
                <a:spcPts val="1600"/>
              </a:spcBef>
              <a:spcAft>
                <a:spcPts val="1600"/>
              </a:spcAft>
              <a:buNone/>
            </a:pPr>
            <a:r>
              <a:t/>
            </a:r>
            <a:endParaRPr sz="1000">
              <a:solidFill>
                <a:srgbClr val="595959"/>
              </a:solidFill>
              <a:latin typeface="Spectral"/>
              <a:ea typeface="Spectral"/>
              <a:cs typeface="Spectral"/>
              <a:sym typeface="Spectral"/>
            </a:endParaRPr>
          </a:p>
        </p:txBody>
      </p:sp>
      <p:pic>
        <p:nvPicPr>
          <p:cNvPr id="545" name="Google Shape;545;p71"/>
          <p:cNvPicPr preferRelativeResize="0"/>
          <p:nvPr/>
        </p:nvPicPr>
        <p:blipFill>
          <a:blip r:embed="rId3">
            <a:alphaModFix/>
          </a:blip>
          <a:stretch>
            <a:fillRect/>
          </a:stretch>
        </p:blipFill>
        <p:spPr>
          <a:xfrm>
            <a:off x="1518250" y="1172372"/>
            <a:ext cx="5845975" cy="2246476"/>
          </a:xfrm>
          <a:prstGeom prst="rect">
            <a:avLst/>
          </a:prstGeom>
          <a:noFill/>
          <a:ln>
            <a:noFill/>
          </a:ln>
        </p:spPr>
      </p:pic>
      <p:pic>
        <p:nvPicPr>
          <p:cNvPr id="546" name="Google Shape;546;p71"/>
          <p:cNvPicPr preferRelativeResize="0"/>
          <p:nvPr/>
        </p:nvPicPr>
        <p:blipFill>
          <a:blip r:embed="rId4">
            <a:alphaModFix/>
          </a:blip>
          <a:stretch>
            <a:fillRect/>
          </a:stretch>
        </p:blipFill>
        <p:spPr>
          <a:xfrm>
            <a:off x="2072500" y="3633351"/>
            <a:ext cx="4999001" cy="7844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50" name="Shape 550"/>
        <p:cNvGrpSpPr/>
        <p:nvPr/>
      </p:nvGrpSpPr>
      <p:grpSpPr>
        <a:xfrm>
          <a:off x="0" y="0"/>
          <a:ext cx="0" cy="0"/>
          <a:chOff x="0" y="0"/>
          <a:chExt cx="0" cy="0"/>
        </a:xfrm>
      </p:grpSpPr>
      <p:sp>
        <p:nvSpPr>
          <p:cNvPr id="551" name="Google Shape;551;p72"/>
          <p:cNvSpPr txBox="1"/>
          <p:nvPr>
            <p:ph type="title"/>
          </p:nvPr>
        </p:nvSpPr>
        <p:spPr>
          <a:xfrm>
            <a:off x="0" y="1"/>
            <a:ext cx="9144000" cy="857100"/>
          </a:xfrm>
          <a:prstGeom prst="rect">
            <a:avLst/>
          </a:prstGeom>
          <a:solidFill>
            <a:srgbClr val="14154D"/>
          </a:solidFill>
        </p:spPr>
        <p:txBody>
          <a:bodyPr anchorCtr="0" anchor="ctr" bIns="91425" lIns="91425" spcFirstLastPara="1" rIns="91425" wrap="square" tIns="91425">
            <a:noAutofit/>
          </a:bodyPr>
          <a:lstStyle/>
          <a:p>
            <a:pPr indent="0" lvl="0" marL="0" rtl="0" algn="l">
              <a:spcBef>
                <a:spcPts val="0"/>
              </a:spcBef>
              <a:spcAft>
                <a:spcPts val="0"/>
              </a:spcAft>
              <a:buNone/>
            </a:pPr>
            <a:r>
              <a:rPr lang="en"/>
              <a:t>Sparse Transformation Analysis</a:t>
            </a:r>
            <a:endParaRPr/>
          </a:p>
        </p:txBody>
      </p:sp>
      <p:pic>
        <p:nvPicPr>
          <p:cNvPr id="552" name="Google Shape;552;p72"/>
          <p:cNvPicPr preferRelativeResize="0"/>
          <p:nvPr/>
        </p:nvPicPr>
        <p:blipFill>
          <a:blip r:embed="rId3">
            <a:alphaModFix/>
          </a:blip>
          <a:stretch>
            <a:fillRect/>
          </a:stretch>
        </p:blipFill>
        <p:spPr>
          <a:xfrm>
            <a:off x="1758925" y="990125"/>
            <a:ext cx="5951549" cy="3661601"/>
          </a:xfrm>
          <a:prstGeom prst="rect">
            <a:avLst/>
          </a:prstGeom>
          <a:noFill/>
          <a:ln>
            <a:noFill/>
          </a:ln>
        </p:spPr>
      </p:pic>
      <p:sp>
        <p:nvSpPr>
          <p:cNvPr id="553" name="Google Shape;553;p72"/>
          <p:cNvSpPr txBox="1"/>
          <p:nvPr/>
        </p:nvSpPr>
        <p:spPr>
          <a:xfrm>
            <a:off x="197650" y="4905941"/>
            <a:ext cx="7909500" cy="408300"/>
          </a:xfrm>
          <a:prstGeom prst="rect">
            <a:avLst/>
          </a:prstGeom>
          <a:noFill/>
          <a:ln>
            <a:noFill/>
          </a:ln>
        </p:spPr>
        <p:txBody>
          <a:bodyPr anchorCtr="0" anchor="t" bIns="91425" lIns="91425" spcFirstLastPara="1" rIns="91425" wrap="square" tIns="91425">
            <a:spAutoFit/>
          </a:bodyPr>
          <a:lstStyle/>
          <a:p>
            <a:pPr indent="0" lvl="0" marL="0" rtl="0" algn="l">
              <a:lnSpc>
                <a:spcPct val="6000"/>
              </a:lnSpc>
              <a:spcBef>
                <a:spcPts val="0"/>
              </a:spcBef>
              <a:spcAft>
                <a:spcPts val="0"/>
              </a:spcAft>
              <a:buNone/>
            </a:pPr>
            <a:r>
              <a:rPr i="1" lang="en" sz="1000">
                <a:solidFill>
                  <a:srgbClr val="595959"/>
                </a:solidFill>
                <a:latin typeface="Spectral"/>
                <a:ea typeface="Spectral"/>
                <a:cs typeface="Spectral"/>
                <a:sym typeface="Spectral"/>
              </a:rPr>
              <a:t>Sparse Transformation Analysis</a:t>
            </a:r>
            <a:r>
              <a:rPr lang="en" sz="1000">
                <a:solidFill>
                  <a:srgbClr val="595959"/>
                </a:solidFill>
                <a:latin typeface="Spectral"/>
                <a:ea typeface="Spectral"/>
                <a:cs typeface="Spectral"/>
                <a:sym typeface="Spectral"/>
              </a:rPr>
              <a:t>. Yue Song, </a:t>
            </a:r>
            <a:r>
              <a:rPr b="1" lang="en" sz="1000">
                <a:solidFill>
                  <a:srgbClr val="595959"/>
                </a:solidFill>
                <a:latin typeface="Spectral"/>
                <a:ea typeface="Spectral"/>
                <a:cs typeface="Spectral"/>
                <a:sym typeface="Spectral"/>
              </a:rPr>
              <a:t>T. A. Keller, </a:t>
            </a:r>
            <a:r>
              <a:rPr lang="en" sz="1000">
                <a:solidFill>
                  <a:srgbClr val="595959"/>
                </a:solidFill>
                <a:latin typeface="Spectral"/>
                <a:ea typeface="Spectral"/>
                <a:cs typeface="Spectral"/>
                <a:sym typeface="Spectral"/>
              </a:rPr>
              <a:t>Nicu Sebe  and M. Welling. Under Review, 2024.</a:t>
            </a:r>
            <a:endParaRPr sz="1000">
              <a:solidFill>
                <a:srgbClr val="595959"/>
              </a:solidFill>
              <a:latin typeface="Spectral"/>
              <a:ea typeface="Spectral"/>
              <a:cs typeface="Spectral"/>
              <a:sym typeface="Spectral"/>
            </a:endParaRPr>
          </a:p>
          <a:p>
            <a:pPr indent="0" lvl="0" marL="0" rtl="0" algn="l">
              <a:lnSpc>
                <a:spcPct val="6000"/>
              </a:lnSpc>
              <a:spcBef>
                <a:spcPts val="1600"/>
              </a:spcBef>
              <a:spcAft>
                <a:spcPts val="1600"/>
              </a:spcAft>
              <a:buNone/>
            </a:pPr>
            <a:r>
              <a:t/>
            </a:r>
            <a:endParaRPr sz="1000">
              <a:solidFill>
                <a:srgbClr val="595959"/>
              </a:solidFill>
              <a:latin typeface="Spectral"/>
              <a:ea typeface="Spectral"/>
              <a:cs typeface="Spectral"/>
              <a:sym typeface="Spectr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57" name="Shape 557"/>
        <p:cNvGrpSpPr/>
        <p:nvPr/>
      </p:nvGrpSpPr>
      <p:grpSpPr>
        <a:xfrm>
          <a:off x="0" y="0"/>
          <a:ext cx="0" cy="0"/>
          <a:chOff x="0" y="0"/>
          <a:chExt cx="0" cy="0"/>
        </a:xfrm>
      </p:grpSpPr>
      <p:sp>
        <p:nvSpPr>
          <p:cNvPr id="558" name="Google Shape;558;p73"/>
          <p:cNvSpPr txBox="1"/>
          <p:nvPr>
            <p:ph type="title"/>
          </p:nvPr>
        </p:nvSpPr>
        <p:spPr>
          <a:xfrm>
            <a:off x="0" y="1"/>
            <a:ext cx="9144000" cy="857100"/>
          </a:xfrm>
          <a:prstGeom prst="rect">
            <a:avLst/>
          </a:prstGeom>
          <a:solidFill>
            <a:srgbClr val="14154D"/>
          </a:solidFill>
        </p:spPr>
        <p:txBody>
          <a:bodyPr anchorCtr="0" anchor="ctr" bIns="91425" lIns="91425" spcFirstLastPara="1" rIns="91425" wrap="square" tIns="91425">
            <a:noAutofit/>
          </a:bodyPr>
          <a:lstStyle/>
          <a:p>
            <a:pPr indent="0" lvl="0" marL="0" rtl="0" algn="l">
              <a:spcBef>
                <a:spcPts val="0"/>
              </a:spcBef>
              <a:spcAft>
                <a:spcPts val="0"/>
              </a:spcAft>
              <a:buNone/>
            </a:pPr>
            <a:r>
              <a:rPr lang="en"/>
              <a:t>Sparse Transformation Analysis</a:t>
            </a:r>
            <a:endParaRPr/>
          </a:p>
        </p:txBody>
      </p:sp>
      <p:sp>
        <p:nvSpPr>
          <p:cNvPr id="559" name="Google Shape;559;p73"/>
          <p:cNvSpPr txBox="1"/>
          <p:nvPr/>
        </p:nvSpPr>
        <p:spPr>
          <a:xfrm>
            <a:off x="197650" y="4905941"/>
            <a:ext cx="7909500" cy="408300"/>
          </a:xfrm>
          <a:prstGeom prst="rect">
            <a:avLst/>
          </a:prstGeom>
          <a:noFill/>
          <a:ln>
            <a:noFill/>
          </a:ln>
        </p:spPr>
        <p:txBody>
          <a:bodyPr anchorCtr="0" anchor="t" bIns="91425" lIns="91425" spcFirstLastPara="1" rIns="91425" wrap="square" tIns="91425">
            <a:spAutoFit/>
          </a:bodyPr>
          <a:lstStyle/>
          <a:p>
            <a:pPr indent="0" lvl="0" marL="0" rtl="0" algn="l">
              <a:lnSpc>
                <a:spcPct val="6000"/>
              </a:lnSpc>
              <a:spcBef>
                <a:spcPts val="0"/>
              </a:spcBef>
              <a:spcAft>
                <a:spcPts val="0"/>
              </a:spcAft>
              <a:buNone/>
            </a:pPr>
            <a:r>
              <a:rPr i="1" lang="en" sz="1000">
                <a:solidFill>
                  <a:srgbClr val="595959"/>
                </a:solidFill>
                <a:latin typeface="Spectral"/>
                <a:ea typeface="Spectral"/>
                <a:cs typeface="Spectral"/>
                <a:sym typeface="Spectral"/>
              </a:rPr>
              <a:t>Sparse Transformation Analysis</a:t>
            </a:r>
            <a:r>
              <a:rPr lang="en" sz="1000">
                <a:solidFill>
                  <a:srgbClr val="595959"/>
                </a:solidFill>
                <a:latin typeface="Spectral"/>
                <a:ea typeface="Spectral"/>
                <a:cs typeface="Spectral"/>
                <a:sym typeface="Spectral"/>
              </a:rPr>
              <a:t>. Yue Song, </a:t>
            </a:r>
            <a:r>
              <a:rPr b="1" lang="en" sz="1000">
                <a:solidFill>
                  <a:srgbClr val="595959"/>
                </a:solidFill>
                <a:latin typeface="Spectral"/>
                <a:ea typeface="Spectral"/>
                <a:cs typeface="Spectral"/>
                <a:sym typeface="Spectral"/>
              </a:rPr>
              <a:t>T. A. Keller, </a:t>
            </a:r>
            <a:r>
              <a:rPr lang="en" sz="1000">
                <a:solidFill>
                  <a:srgbClr val="595959"/>
                </a:solidFill>
                <a:latin typeface="Spectral"/>
                <a:ea typeface="Spectral"/>
                <a:cs typeface="Spectral"/>
                <a:sym typeface="Spectral"/>
              </a:rPr>
              <a:t>Nicu Sebe  and M. Welling. Under Review, 2024.</a:t>
            </a:r>
            <a:endParaRPr sz="1000">
              <a:solidFill>
                <a:srgbClr val="595959"/>
              </a:solidFill>
              <a:latin typeface="Spectral"/>
              <a:ea typeface="Spectral"/>
              <a:cs typeface="Spectral"/>
              <a:sym typeface="Spectral"/>
            </a:endParaRPr>
          </a:p>
          <a:p>
            <a:pPr indent="0" lvl="0" marL="0" rtl="0" algn="l">
              <a:lnSpc>
                <a:spcPct val="6000"/>
              </a:lnSpc>
              <a:spcBef>
                <a:spcPts val="1600"/>
              </a:spcBef>
              <a:spcAft>
                <a:spcPts val="1600"/>
              </a:spcAft>
              <a:buNone/>
            </a:pPr>
            <a:r>
              <a:t/>
            </a:r>
            <a:endParaRPr sz="1000">
              <a:solidFill>
                <a:srgbClr val="595959"/>
              </a:solidFill>
              <a:latin typeface="Spectral"/>
              <a:ea typeface="Spectral"/>
              <a:cs typeface="Spectral"/>
              <a:sym typeface="Spectral"/>
            </a:endParaRPr>
          </a:p>
        </p:txBody>
      </p:sp>
      <p:pic>
        <p:nvPicPr>
          <p:cNvPr id="560" name="Google Shape;560;p73"/>
          <p:cNvPicPr preferRelativeResize="0"/>
          <p:nvPr/>
        </p:nvPicPr>
        <p:blipFill>
          <a:blip r:embed="rId3">
            <a:alphaModFix/>
          </a:blip>
          <a:stretch>
            <a:fillRect/>
          </a:stretch>
        </p:blipFill>
        <p:spPr>
          <a:xfrm>
            <a:off x="399125" y="1022175"/>
            <a:ext cx="3412676" cy="938705"/>
          </a:xfrm>
          <a:prstGeom prst="rect">
            <a:avLst/>
          </a:prstGeom>
          <a:noFill/>
          <a:ln>
            <a:noFill/>
          </a:ln>
        </p:spPr>
      </p:pic>
      <p:pic>
        <p:nvPicPr>
          <p:cNvPr id="561" name="Google Shape;561;p73"/>
          <p:cNvPicPr preferRelativeResize="0"/>
          <p:nvPr/>
        </p:nvPicPr>
        <p:blipFill>
          <a:blip r:embed="rId4">
            <a:alphaModFix/>
          </a:blip>
          <a:stretch>
            <a:fillRect/>
          </a:stretch>
        </p:blipFill>
        <p:spPr>
          <a:xfrm>
            <a:off x="650575" y="2294524"/>
            <a:ext cx="2582974" cy="556550"/>
          </a:xfrm>
          <a:prstGeom prst="rect">
            <a:avLst/>
          </a:prstGeom>
          <a:noFill/>
          <a:ln>
            <a:noFill/>
          </a:ln>
        </p:spPr>
      </p:pic>
      <p:pic>
        <p:nvPicPr>
          <p:cNvPr id="562" name="Google Shape;562;p73"/>
          <p:cNvPicPr preferRelativeResize="0"/>
          <p:nvPr/>
        </p:nvPicPr>
        <p:blipFill>
          <a:blip r:embed="rId5">
            <a:alphaModFix/>
          </a:blip>
          <a:stretch>
            <a:fillRect/>
          </a:stretch>
        </p:blipFill>
        <p:spPr>
          <a:xfrm>
            <a:off x="456925" y="3214959"/>
            <a:ext cx="3037952" cy="586775"/>
          </a:xfrm>
          <a:prstGeom prst="rect">
            <a:avLst/>
          </a:prstGeom>
          <a:noFill/>
          <a:ln>
            <a:noFill/>
          </a:ln>
        </p:spPr>
      </p:pic>
      <p:pic>
        <p:nvPicPr>
          <p:cNvPr id="563" name="Google Shape;563;p73"/>
          <p:cNvPicPr preferRelativeResize="0"/>
          <p:nvPr/>
        </p:nvPicPr>
        <p:blipFill>
          <a:blip r:embed="rId6">
            <a:alphaModFix/>
          </a:blip>
          <a:stretch>
            <a:fillRect/>
          </a:stretch>
        </p:blipFill>
        <p:spPr>
          <a:xfrm>
            <a:off x="318524" y="3961051"/>
            <a:ext cx="3461451" cy="449975"/>
          </a:xfrm>
          <a:prstGeom prst="rect">
            <a:avLst/>
          </a:prstGeom>
          <a:noFill/>
          <a:ln>
            <a:noFill/>
          </a:ln>
        </p:spPr>
      </p:pic>
      <p:pic>
        <p:nvPicPr>
          <p:cNvPr id="564" name="Google Shape;564;p73"/>
          <p:cNvPicPr preferRelativeResize="0"/>
          <p:nvPr/>
        </p:nvPicPr>
        <p:blipFill>
          <a:blip r:embed="rId7">
            <a:alphaModFix/>
          </a:blip>
          <a:stretch>
            <a:fillRect/>
          </a:stretch>
        </p:blipFill>
        <p:spPr>
          <a:xfrm>
            <a:off x="4762468" y="1330637"/>
            <a:ext cx="4293508" cy="302922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68" name="Shape 568"/>
        <p:cNvGrpSpPr/>
        <p:nvPr/>
      </p:nvGrpSpPr>
      <p:grpSpPr>
        <a:xfrm>
          <a:off x="0" y="0"/>
          <a:ext cx="0" cy="0"/>
          <a:chOff x="0" y="0"/>
          <a:chExt cx="0" cy="0"/>
        </a:xfrm>
      </p:grpSpPr>
      <p:sp>
        <p:nvSpPr>
          <p:cNvPr id="569" name="Google Shape;569;p74"/>
          <p:cNvSpPr txBox="1"/>
          <p:nvPr>
            <p:ph type="title"/>
          </p:nvPr>
        </p:nvSpPr>
        <p:spPr>
          <a:xfrm>
            <a:off x="0" y="1"/>
            <a:ext cx="9144000" cy="857100"/>
          </a:xfrm>
          <a:prstGeom prst="rect">
            <a:avLst/>
          </a:prstGeom>
          <a:solidFill>
            <a:srgbClr val="14154D"/>
          </a:solidFill>
        </p:spPr>
        <p:txBody>
          <a:bodyPr anchorCtr="0" anchor="ctr" bIns="91425" lIns="91425" spcFirstLastPara="1" rIns="91425" wrap="square" tIns="91425">
            <a:noAutofit/>
          </a:bodyPr>
          <a:lstStyle/>
          <a:p>
            <a:pPr indent="0" lvl="0" marL="0" rtl="0" algn="l">
              <a:spcBef>
                <a:spcPts val="0"/>
              </a:spcBef>
              <a:spcAft>
                <a:spcPts val="0"/>
              </a:spcAft>
              <a:buNone/>
            </a:pPr>
            <a:r>
              <a:rPr lang="en"/>
              <a:t>Sparse Transformation Analysis</a:t>
            </a:r>
            <a:endParaRPr/>
          </a:p>
        </p:txBody>
      </p:sp>
      <p:sp>
        <p:nvSpPr>
          <p:cNvPr id="570" name="Google Shape;570;p74"/>
          <p:cNvSpPr txBox="1"/>
          <p:nvPr/>
        </p:nvSpPr>
        <p:spPr>
          <a:xfrm>
            <a:off x="197650" y="4905941"/>
            <a:ext cx="7909500" cy="408300"/>
          </a:xfrm>
          <a:prstGeom prst="rect">
            <a:avLst/>
          </a:prstGeom>
          <a:noFill/>
          <a:ln>
            <a:noFill/>
          </a:ln>
        </p:spPr>
        <p:txBody>
          <a:bodyPr anchorCtr="0" anchor="t" bIns="91425" lIns="91425" spcFirstLastPara="1" rIns="91425" wrap="square" tIns="91425">
            <a:spAutoFit/>
          </a:bodyPr>
          <a:lstStyle/>
          <a:p>
            <a:pPr indent="0" lvl="0" marL="0" rtl="0" algn="l">
              <a:lnSpc>
                <a:spcPct val="6000"/>
              </a:lnSpc>
              <a:spcBef>
                <a:spcPts val="0"/>
              </a:spcBef>
              <a:spcAft>
                <a:spcPts val="0"/>
              </a:spcAft>
              <a:buNone/>
            </a:pPr>
            <a:r>
              <a:rPr i="1" lang="en" sz="1000">
                <a:solidFill>
                  <a:srgbClr val="595959"/>
                </a:solidFill>
                <a:latin typeface="Spectral"/>
                <a:ea typeface="Spectral"/>
                <a:cs typeface="Spectral"/>
                <a:sym typeface="Spectral"/>
              </a:rPr>
              <a:t>Sparse Transformation Analysis</a:t>
            </a:r>
            <a:r>
              <a:rPr lang="en" sz="1000">
                <a:solidFill>
                  <a:srgbClr val="595959"/>
                </a:solidFill>
                <a:latin typeface="Spectral"/>
                <a:ea typeface="Spectral"/>
                <a:cs typeface="Spectral"/>
                <a:sym typeface="Spectral"/>
              </a:rPr>
              <a:t>. Yue Song, </a:t>
            </a:r>
            <a:r>
              <a:rPr b="1" lang="en" sz="1000">
                <a:solidFill>
                  <a:srgbClr val="595959"/>
                </a:solidFill>
                <a:latin typeface="Spectral"/>
                <a:ea typeface="Spectral"/>
                <a:cs typeface="Spectral"/>
                <a:sym typeface="Spectral"/>
              </a:rPr>
              <a:t>T. A. Keller, </a:t>
            </a:r>
            <a:r>
              <a:rPr lang="en" sz="1000">
                <a:solidFill>
                  <a:srgbClr val="595959"/>
                </a:solidFill>
                <a:latin typeface="Spectral"/>
                <a:ea typeface="Spectral"/>
                <a:cs typeface="Spectral"/>
                <a:sym typeface="Spectral"/>
              </a:rPr>
              <a:t>Nicu Sebe  and M. Welling. Under Review, 2024.</a:t>
            </a:r>
            <a:endParaRPr sz="1000">
              <a:solidFill>
                <a:srgbClr val="595959"/>
              </a:solidFill>
              <a:latin typeface="Spectral"/>
              <a:ea typeface="Spectral"/>
              <a:cs typeface="Spectral"/>
              <a:sym typeface="Spectral"/>
            </a:endParaRPr>
          </a:p>
          <a:p>
            <a:pPr indent="0" lvl="0" marL="0" rtl="0" algn="l">
              <a:lnSpc>
                <a:spcPct val="6000"/>
              </a:lnSpc>
              <a:spcBef>
                <a:spcPts val="1600"/>
              </a:spcBef>
              <a:spcAft>
                <a:spcPts val="1600"/>
              </a:spcAft>
              <a:buNone/>
            </a:pPr>
            <a:r>
              <a:t/>
            </a:r>
            <a:endParaRPr sz="1000">
              <a:solidFill>
                <a:srgbClr val="595959"/>
              </a:solidFill>
              <a:latin typeface="Spectral"/>
              <a:ea typeface="Spectral"/>
              <a:cs typeface="Spectral"/>
              <a:sym typeface="Spectral"/>
            </a:endParaRPr>
          </a:p>
        </p:txBody>
      </p:sp>
      <p:pic>
        <p:nvPicPr>
          <p:cNvPr id="571" name="Google Shape;571;p74"/>
          <p:cNvPicPr preferRelativeResize="0"/>
          <p:nvPr/>
        </p:nvPicPr>
        <p:blipFill>
          <a:blip r:embed="rId3">
            <a:alphaModFix/>
          </a:blip>
          <a:stretch>
            <a:fillRect/>
          </a:stretch>
        </p:blipFill>
        <p:spPr>
          <a:xfrm>
            <a:off x="1894125" y="2832850"/>
            <a:ext cx="3828025" cy="813850"/>
          </a:xfrm>
          <a:prstGeom prst="rect">
            <a:avLst/>
          </a:prstGeom>
          <a:noFill/>
          <a:ln>
            <a:noFill/>
          </a:ln>
        </p:spPr>
      </p:pic>
      <p:pic>
        <p:nvPicPr>
          <p:cNvPr id="572" name="Google Shape;572;p74"/>
          <p:cNvPicPr preferRelativeResize="0"/>
          <p:nvPr/>
        </p:nvPicPr>
        <p:blipFill>
          <a:blip r:embed="rId4">
            <a:alphaModFix/>
          </a:blip>
          <a:stretch>
            <a:fillRect/>
          </a:stretch>
        </p:blipFill>
        <p:spPr>
          <a:xfrm>
            <a:off x="1658250" y="1399925"/>
            <a:ext cx="4519376" cy="1122250"/>
          </a:xfrm>
          <a:prstGeom prst="rect">
            <a:avLst/>
          </a:prstGeom>
          <a:noFill/>
          <a:ln>
            <a:noFill/>
          </a:ln>
        </p:spPr>
      </p:pic>
      <p:pic>
        <p:nvPicPr>
          <p:cNvPr id="573" name="Google Shape;573;p74"/>
          <p:cNvPicPr preferRelativeResize="0"/>
          <p:nvPr/>
        </p:nvPicPr>
        <p:blipFill>
          <a:blip r:embed="rId5">
            <a:alphaModFix/>
          </a:blip>
          <a:stretch>
            <a:fillRect/>
          </a:stretch>
        </p:blipFill>
        <p:spPr>
          <a:xfrm>
            <a:off x="1845273" y="3858037"/>
            <a:ext cx="4936288" cy="70138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77" name="Shape 577"/>
        <p:cNvGrpSpPr/>
        <p:nvPr/>
      </p:nvGrpSpPr>
      <p:grpSpPr>
        <a:xfrm>
          <a:off x="0" y="0"/>
          <a:ext cx="0" cy="0"/>
          <a:chOff x="0" y="0"/>
          <a:chExt cx="0" cy="0"/>
        </a:xfrm>
      </p:grpSpPr>
      <p:sp>
        <p:nvSpPr>
          <p:cNvPr id="578" name="Google Shape;578;p75"/>
          <p:cNvSpPr txBox="1"/>
          <p:nvPr>
            <p:ph type="title"/>
          </p:nvPr>
        </p:nvSpPr>
        <p:spPr>
          <a:xfrm>
            <a:off x="0" y="1"/>
            <a:ext cx="9144000" cy="857100"/>
          </a:xfrm>
          <a:prstGeom prst="rect">
            <a:avLst/>
          </a:prstGeom>
          <a:solidFill>
            <a:srgbClr val="14154D"/>
          </a:solidFill>
        </p:spPr>
        <p:txBody>
          <a:bodyPr anchorCtr="0" anchor="ctr" bIns="91425" lIns="91425" spcFirstLastPara="1" rIns="91425" wrap="square" tIns="91425">
            <a:noAutofit/>
          </a:bodyPr>
          <a:lstStyle/>
          <a:p>
            <a:pPr indent="0" lvl="0" marL="0" rtl="0" algn="l">
              <a:spcBef>
                <a:spcPts val="0"/>
              </a:spcBef>
              <a:spcAft>
                <a:spcPts val="0"/>
              </a:spcAft>
              <a:buNone/>
            </a:pPr>
            <a:r>
              <a:rPr lang="en"/>
              <a:t>Sparse Transformation Analysis</a:t>
            </a:r>
            <a:endParaRPr/>
          </a:p>
        </p:txBody>
      </p:sp>
      <p:sp>
        <p:nvSpPr>
          <p:cNvPr id="579" name="Google Shape;579;p75"/>
          <p:cNvSpPr txBox="1"/>
          <p:nvPr/>
        </p:nvSpPr>
        <p:spPr>
          <a:xfrm>
            <a:off x="197650" y="4905941"/>
            <a:ext cx="7909500" cy="408300"/>
          </a:xfrm>
          <a:prstGeom prst="rect">
            <a:avLst/>
          </a:prstGeom>
          <a:noFill/>
          <a:ln>
            <a:noFill/>
          </a:ln>
        </p:spPr>
        <p:txBody>
          <a:bodyPr anchorCtr="0" anchor="t" bIns="91425" lIns="91425" spcFirstLastPara="1" rIns="91425" wrap="square" tIns="91425">
            <a:spAutoFit/>
          </a:bodyPr>
          <a:lstStyle/>
          <a:p>
            <a:pPr indent="0" lvl="0" marL="0" rtl="0" algn="l">
              <a:lnSpc>
                <a:spcPct val="6000"/>
              </a:lnSpc>
              <a:spcBef>
                <a:spcPts val="0"/>
              </a:spcBef>
              <a:spcAft>
                <a:spcPts val="0"/>
              </a:spcAft>
              <a:buNone/>
            </a:pPr>
            <a:r>
              <a:rPr i="1" lang="en" sz="1000">
                <a:solidFill>
                  <a:srgbClr val="595959"/>
                </a:solidFill>
                <a:latin typeface="Spectral"/>
                <a:ea typeface="Spectral"/>
                <a:cs typeface="Spectral"/>
                <a:sym typeface="Spectral"/>
              </a:rPr>
              <a:t>Sparse Transformation Analysis</a:t>
            </a:r>
            <a:r>
              <a:rPr lang="en" sz="1000">
                <a:solidFill>
                  <a:srgbClr val="595959"/>
                </a:solidFill>
                <a:latin typeface="Spectral"/>
                <a:ea typeface="Spectral"/>
                <a:cs typeface="Spectral"/>
                <a:sym typeface="Spectral"/>
              </a:rPr>
              <a:t>. Yue Song, </a:t>
            </a:r>
            <a:r>
              <a:rPr b="1" lang="en" sz="1000">
                <a:solidFill>
                  <a:srgbClr val="595959"/>
                </a:solidFill>
                <a:latin typeface="Spectral"/>
                <a:ea typeface="Spectral"/>
                <a:cs typeface="Spectral"/>
                <a:sym typeface="Spectral"/>
              </a:rPr>
              <a:t>T. A. Keller, </a:t>
            </a:r>
            <a:r>
              <a:rPr lang="en" sz="1000">
                <a:solidFill>
                  <a:srgbClr val="595959"/>
                </a:solidFill>
                <a:latin typeface="Spectral"/>
                <a:ea typeface="Spectral"/>
                <a:cs typeface="Spectral"/>
                <a:sym typeface="Spectral"/>
              </a:rPr>
              <a:t>Nicu Sebe  and M. Welling. Under Review, 2024.</a:t>
            </a:r>
            <a:endParaRPr sz="1000">
              <a:solidFill>
                <a:srgbClr val="595959"/>
              </a:solidFill>
              <a:latin typeface="Spectral"/>
              <a:ea typeface="Spectral"/>
              <a:cs typeface="Spectral"/>
              <a:sym typeface="Spectral"/>
            </a:endParaRPr>
          </a:p>
          <a:p>
            <a:pPr indent="0" lvl="0" marL="0" rtl="0" algn="l">
              <a:lnSpc>
                <a:spcPct val="6000"/>
              </a:lnSpc>
              <a:spcBef>
                <a:spcPts val="1600"/>
              </a:spcBef>
              <a:spcAft>
                <a:spcPts val="1600"/>
              </a:spcAft>
              <a:buNone/>
            </a:pPr>
            <a:r>
              <a:t/>
            </a:r>
            <a:endParaRPr sz="1000">
              <a:solidFill>
                <a:srgbClr val="595959"/>
              </a:solidFill>
              <a:latin typeface="Spectral"/>
              <a:ea typeface="Spectral"/>
              <a:cs typeface="Spectral"/>
              <a:sym typeface="Spectral"/>
            </a:endParaRPr>
          </a:p>
        </p:txBody>
      </p:sp>
      <p:pic>
        <p:nvPicPr>
          <p:cNvPr id="580" name="Google Shape;580;p75"/>
          <p:cNvPicPr preferRelativeResize="0"/>
          <p:nvPr/>
        </p:nvPicPr>
        <p:blipFill>
          <a:blip r:embed="rId3">
            <a:alphaModFix/>
          </a:blip>
          <a:stretch>
            <a:fillRect/>
          </a:stretch>
        </p:blipFill>
        <p:spPr>
          <a:xfrm>
            <a:off x="2710450" y="1009501"/>
            <a:ext cx="4351375" cy="374404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84" name="Shape 584"/>
        <p:cNvGrpSpPr/>
        <p:nvPr/>
      </p:nvGrpSpPr>
      <p:grpSpPr>
        <a:xfrm>
          <a:off x="0" y="0"/>
          <a:ext cx="0" cy="0"/>
          <a:chOff x="0" y="0"/>
          <a:chExt cx="0" cy="0"/>
        </a:xfrm>
      </p:grpSpPr>
      <p:sp>
        <p:nvSpPr>
          <p:cNvPr id="585" name="Google Shape;585;p76"/>
          <p:cNvSpPr txBox="1"/>
          <p:nvPr>
            <p:ph type="title"/>
          </p:nvPr>
        </p:nvSpPr>
        <p:spPr>
          <a:xfrm>
            <a:off x="0" y="1"/>
            <a:ext cx="9144000" cy="857100"/>
          </a:xfrm>
          <a:prstGeom prst="rect">
            <a:avLst/>
          </a:prstGeom>
          <a:solidFill>
            <a:srgbClr val="14154D"/>
          </a:solidFill>
        </p:spPr>
        <p:txBody>
          <a:bodyPr anchorCtr="0" anchor="ctr" bIns="91425" lIns="91425" spcFirstLastPara="1" rIns="91425" wrap="square" tIns="91425">
            <a:noAutofit/>
          </a:bodyPr>
          <a:lstStyle/>
          <a:p>
            <a:pPr indent="0" lvl="0" marL="0" rtl="0" algn="l">
              <a:spcBef>
                <a:spcPts val="0"/>
              </a:spcBef>
              <a:spcAft>
                <a:spcPts val="0"/>
              </a:spcAft>
              <a:buNone/>
            </a:pPr>
            <a:r>
              <a:rPr lang="en"/>
              <a:t>Flows Separate Transformations Unsupervised</a:t>
            </a:r>
            <a:endParaRPr/>
          </a:p>
        </p:txBody>
      </p:sp>
      <p:sp>
        <p:nvSpPr>
          <p:cNvPr id="586" name="Google Shape;586;p76"/>
          <p:cNvSpPr txBox="1"/>
          <p:nvPr/>
        </p:nvSpPr>
        <p:spPr>
          <a:xfrm>
            <a:off x="197650" y="4905941"/>
            <a:ext cx="7909500" cy="408300"/>
          </a:xfrm>
          <a:prstGeom prst="rect">
            <a:avLst/>
          </a:prstGeom>
          <a:noFill/>
          <a:ln>
            <a:noFill/>
          </a:ln>
        </p:spPr>
        <p:txBody>
          <a:bodyPr anchorCtr="0" anchor="t" bIns="91425" lIns="91425" spcFirstLastPara="1" rIns="91425" wrap="square" tIns="91425">
            <a:spAutoFit/>
          </a:bodyPr>
          <a:lstStyle/>
          <a:p>
            <a:pPr indent="0" lvl="0" marL="0" rtl="0" algn="l">
              <a:lnSpc>
                <a:spcPct val="6000"/>
              </a:lnSpc>
              <a:spcBef>
                <a:spcPts val="0"/>
              </a:spcBef>
              <a:spcAft>
                <a:spcPts val="0"/>
              </a:spcAft>
              <a:buNone/>
            </a:pPr>
            <a:r>
              <a:rPr i="1" lang="en" sz="1000">
                <a:solidFill>
                  <a:srgbClr val="595959"/>
                </a:solidFill>
                <a:latin typeface="Spectral"/>
                <a:ea typeface="Spectral"/>
                <a:cs typeface="Spectral"/>
                <a:sym typeface="Spectral"/>
              </a:rPr>
              <a:t>Sparse Transformation Analysis</a:t>
            </a:r>
            <a:r>
              <a:rPr lang="en" sz="1000">
                <a:solidFill>
                  <a:srgbClr val="595959"/>
                </a:solidFill>
                <a:latin typeface="Spectral"/>
                <a:ea typeface="Spectral"/>
                <a:cs typeface="Spectral"/>
                <a:sym typeface="Spectral"/>
              </a:rPr>
              <a:t>. Yue Song, </a:t>
            </a:r>
            <a:r>
              <a:rPr b="1" lang="en" sz="1000">
                <a:solidFill>
                  <a:srgbClr val="595959"/>
                </a:solidFill>
                <a:latin typeface="Spectral"/>
                <a:ea typeface="Spectral"/>
                <a:cs typeface="Spectral"/>
                <a:sym typeface="Spectral"/>
              </a:rPr>
              <a:t>T. A. Keller, </a:t>
            </a:r>
            <a:r>
              <a:rPr lang="en" sz="1000">
                <a:solidFill>
                  <a:srgbClr val="595959"/>
                </a:solidFill>
                <a:latin typeface="Spectral"/>
                <a:ea typeface="Spectral"/>
                <a:cs typeface="Spectral"/>
                <a:sym typeface="Spectral"/>
              </a:rPr>
              <a:t>Nicu Sebe  and M. Welling. Under Review, 2024.</a:t>
            </a:r>
            <a:endParaRPr sz="1000">
              <a:solidFill>
                <a:srgbClr val="595959"/>
              </a:solidFill>
              <a:latin typeface="Spectral"/>
              <a:ea typeface="Spectral"/>
              <a:cs typeface="Spectral"/>
              <a:sym typeface="Spectral"/>
            </a:endParaRPr>
          </a:p>
          <a:p>
            <a:pPr indent="0" lvl="0" marL="0" rtl="0" algn="l">
              <a:lnSpc>
                <a:spcPct val="6000"/>
              </a:lnSpc>
              <a:spcBef>
                <a:spcPts val="1600"/>
              </a:spcBef>
              <a:spcAft>
                <a:spcPts val="1600"/>
              </a:spcAft>
              <a:buNone/>
            </a:pPr>
            <a:r>
              <a:t/>
            </a:r>
            <a:endParaRPr sz="1000">
              <a:solidFill>
                <a:srgbClr val="595959"/>
              </a:solidFill>
              <a:latin typeface="Spectral"/>
              <a:ea typeface="Spectral"/>
              <a:cs typeface="Spectral"/>
              <a:sym typeface="Spectral"/>
            </a:endParaRPr>
          </a:p>
        </p:txBody>
      </p:sp>
      <p:pic>
        <p:nvPicPr>
          <p:cNvPr id="587" name="Google Shape;587;p76"/>
          <p:cNvPicPr preferRelativeResize="0"/>
          <p:nvPr/>
        </p:nvPicPr>
        <p:blipFill>
          <a:blip r:embed="rId3">
            <a:alphaModFix/>
          </a:blip>
          <a:stretch>
            <a:fillRect/>
          </a:stretch>
        </p:blipFill>
        <p:spPr>
          <a:xfrm>
            <a:off x="496900" y="1406650"/>
            <a:ext cx="8074152" cy="305319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91" name="Shape 591"/>
        <p:cNvGrpSpPr/>
        <p:nvPr/>
      </p:nvGrpSpPr>
      <p:grpSpPr>
        <a:xfrm>
          <a:off x="0" y="0"/>
          <a:ext cx="0" cy="0"/>
          <a:chOff x="0" y="0"/>
          <a:chExt cx="0" cy="0"/>
        </a:xfrm>
      </p:grpSpPr>
      <p:sp>
        <p:nvSpPr>
          <p:cNvPr id="592" name="Google Shape;592;p77"/>
          <p:cNvSpPr txBox="1"/>
          <p:nvPr>
            <p:ph type="title"/>
          </p:nvPr>
        </p:nvSpPr>
        <p:spPr>
          <a:xfrm>
            <a:off x="0" y="1"/>
            <a:ext cx="9144000" cy="857100"/>
          </a:xfrm>
          <a:prstGeom prst="rect">
            <a:avLst/>
          </a:prstGeom>
          <a:solidFill>
            <a:srgbClr val="14154D"/>
          </a:solidFill>
        </p:spPr>
        <p:txBody>
          <a:bodyPr anchorCtr="0" anchor="ctr" bIns="91425" lIns="91425" spcFirstLastPara="1" rIns="91425" wrap="square" tIns="91425">
            <a:noAutofit/>
          </a:bodyPr>
          <a:lstStyle/>
          <a:p>
            <a:pPr indent="0" lvl="0" marL="0" rtl="0" algn="l">
              <a:spcBef>
                <a:spcPts val="0"/>
              </a:spcBef>
              <a:spcAft>
                <a:spcPts val="0"/>
              </a:spcAft>
              <a:buNone/>
            </a:pPr>
            <a:r>
              <a:rPr lang="en"/>
              <a:t>Flows can be switched during traversal</a:t>
            </a:r>
            <a:endParaRPr/>
          </a:p>
        </p:txBody>
      </p:sp>
      <p:sp>
        <p:nvSpPr>
          <p:cNvPr id="593" name="Google Shape;593;p77"/>
          <p:cNvSpPr txBox="1"/>
          <p:nvPr/>
        </p:nvSpPr>
        <p:spPr>
          <a:xfrm>
            <a:off x="197650" y="4905941"/>
            <a:ext cx="7909500" cy="408300"/>
          </a:xfrm>
          <a:prstGeom prst="rect">
            <a:avLst/>
          </a:prstGeom>
          <a:noFill/>
          <a:ln>
            <a:noFill/>
          </a:ln>
        </p:spPr>
        <p:txBody>
          <a:bodyPr anchorCtr="0" anchor="t" bIns="91425" lIns="91425" spcFirstLastPara="1" rIns="91425" wrap="square" tIns="91425">
            <a:spAutoFit/>
          </a:bodyPr>
          <a:lstStyle/>
          <a:p>
            <a:pPr indent="0" lvl="0" marL="0" rtl="0" algn="l">
              <a:lnSpc>
                <a:spcPct val="6000"/>
              </a:lnSpc>
              <a:spcBef>
                <a:spcPts val="0"/>
              </a:spcBef>
              <a:spcAft>
                <a:spcPts val="0"/>
              </a:spcAft>
              <a:buNone/>
            </a:pPr>
            <a:r>
              <a:rPr i="1" lang="en" sz="1000">
                <a:solidFill>
                  <a:srgbClr val="595959"/>
                </a:solidFill>
                <a:latin typeface="Spectral"/>
                <a:ea typeface="Spectral"/>
                <a:cs typeface="Spectral"/>
                <a:sym typeface="Spectral"/>
              </a:rPr>
              <a:t>Sparse Transformation Analysis</a:t>
            </a:r>
            <a:r>
              <a:rPr lang="en" sz="1000">
                <a:solidFill>
                  <a:srgbClr val="595959"/>
                </a:solidFill>
                <a:latin typeface="Spectral"/>
                <a:ea typeface="Spectral"/>
                <a:cs typeface="Spectral"/>
                <a:sym typeface="Spectral"/>
              </a:rPr>
              <a:t>. Yue Song, </a:t>
            </a:r>
            <a:r>
              <a:rPr b="1" lang="en" sz="1000">
                <a:solidFill>
                  <a:srgbClr val="595959"/>
                </a:solidFill>
                <a:latin typeface="Spectral"/>
                <a:ea typeface="Spectral"/>
                <a:cs typeface="Spectral"/>
                <a:sym typeface="Spectral"/>
              </a:rPr>
              <a:t>T. A. Keller, </a:t>
            </a:r>
            <a:r>
              <a:rPr lang="en" sz="1000">
                <a:solidFill>
                  <a:srgbClr val="595959"/>
                </a:solidFill>
                <a:latin typeface="Spectral"/>
                <a:ea typeface="Spectral"/>
                <a:cs typeface="Spectral"/>
                <a:sym typeface="Spectral"/>
              </a:rPr>
              <a:t>Nicu Sebe  and M. Welling. Under Review, 2024.</a:t>
            </a:r>
            <a:endParaRPr sz="1000">
              <a:solidFill>
                <a:srgbClr val="595959"/>
              </a:solidFill>
              <a:latin typeface="Spectral"/>
              <a:ea typeface="Spectral"/>
              <a:cs typeface="Spectral"/>
              <a:sym typeface="Spectral"/>
            </a:endParaRPr>
          </a:p>
          <a:p>
            <a:pPr indent="0" lvl="0" marL="0" rtl="0" algn="l">
              <a:lnSpc>
                <a:spcPct val="6000"/>
              </a:lnSpc>
              <a:spcBef>
                <a:spcPts val="1600"/>
              </a:spcBef>
              <a:spcAft>
                <a:spcPts val="1600"/>
              </a:spcAft>
              <a:buNone/>
            </a:pPr>
            <a:r>
              <a:t/>
            </a:r>
            <a:endParaRPr sz="1000">
              <a:solidFill>
                <a:srgbClr val="595959"/>
              </a:solidFill>
              <a:latin typeface="Spectral"/>
              <a:ea typeface="Spectral"/>
              <a:cs typeface="Spectral"/>
              <a:sym typeface="Spectral"/>
            </a:endParaRPr>
          </a:p>
        </p:txBody>
      </p:sp>
      <p:pic>
        <p:nvPicPr>
          <p:cNvPr id="594" name="Google Shape;594;p77"/>
          <p:cNvPicPr preferRelativeResize="0"/>
          <p:nvPr/>
        </p:nvPicPr>
        <p:blipFill>
          <a:blip r:embed="rId3">
            <a:alphaModFix/>
          </a:blip>
          <a:stretch>
            <a:fillRect/>
          </a:stretch>
        </p:blipFill>
        <p:spPr>
          <a:xfrm>
            <a:off x="197650" y="1454001"/>
            <a:ext cx="8839202" cy="245384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id="599" name="Google Shape;599;p78"/>
          <p:cNvSpPr txBox="1"/>
          <p:nvPr>
            <p:ph type="title"/>
          </p:nvPr>
        </p:nvSpPr>
        <p:spPr>
          <a:xfrm>
            <a:off x="0" y="1"/>
            <a:ext cx="9144000" cy="857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Flows can be combined linearly</a:t>
            </a:r>
            <a:endParaRPr/>
          </a:p>
        </p:txBody>
      </p:sp>
      <p:sp>
        <p:nvSpPr>
          <p:cNvPr id="600" name="Google Shape;600;p78"/>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601" name="Google Shape;601;p78"/>
          <p:cNvPicPr preferRelativeResize="0"/>
          <p:nvPr/>
        </p:nvPicPr>
        <p:blipFill>
          <a:blip r:embed="rId3">
            <a:alphaModFix/>
          </a:blip>
          <a:stretch>
            <a:fillRect/>
          </a:stretch>
        </p:blipFill>
        <p:spPr>
          <a:xfrm>
            <a:off x="108850" y="1356554"/>
            <a:ext cx="9144001" cy="274784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92" name="Shape 192"/>
        <p:cNvGrpSpPr/>
        <p:nvPr/>
      </p:nvGrpSpPr>
      <p:grpSpPr>
        <a:xfrm>
          <a:off x="0" y="0"/>
          <a:ext cx="0" cy="0"/>
          <a:chOff x="0" y="0"/>
          <a:chExt cx="0" cy="0"/>
        </a:xfrm>
      </p:grpSpPr>
      <p:sp>
        <p:nvSpPr>
          <p:cNvPr id="193" name="Google Shape;193;p43"/>
          <p:cNvSpPr txBox="1"/>
          <p:nvPr>
            <p:ph type="title"/>
          </p:nvPr>
        </p:nvSpPr>
        <p:spPr>
          <a:xfrm>
            <a:off x="0" y="1"/>
            <a:ext cx="9144000" cy="857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Equivariance</a:t>
            </a:r>
            <a:endParaRPr/>
          </a:p>
        </p:txBody>
      </p:sp>
      <p:pic>
        <p:nvPicPr>
          <p:cNvPr id="194" name="Google Shape;194;p43" title="This is the rendered form of the equation. You can not edit this directly. Right click will give you the option to save the image, and in most browsers you can drag the image onto your desktop or another program."/>
          <p:cNvPicPr preferRelativeResize="0"/>
          <p:nvPr/>
        </p:nvPicPr>
        <p:blipFill>
          <a:blip r:embed="rId3">
            <a:alphaModFix/>
          </a:blip>
          <a:stretch>
            <a:fillRect/>
          </a:stretch>
        </p:blipFill>
        <p:spPr>
          <a:xfrm>
            <a:off x="4313325" y="2282078"/>
            <a:ext cx="409800" cy="225165"/>
          </a:xfrm>
          <a:prstGeom prst="rect">
            <a:avLst/>
          </a:prstGeom>
          <a:noFill/>
          <a:ln>
            <a:noFill/>
          </a:ln>
        </p:spPr>
      </p:pic>
      <p:pic>
        <p:nvPicPr>
          <p:cNvPr id="195" name="Google Shape;195;p43"/>
          <p:cNvPicPr preferRelativeResize="0"/>
          <p:nvPr/>
        </p:nvPicPr>
        <p:blipFill rotWithShape="1">
          <a:blip r:embed="rId4">
            <a:alphaModFix/>
          </a:blip>
          <a:srcRect b="0" l="38080" r="37198" t="0"/>
          <a:stretch/>
        </p:blipFill>
        <p:spPr>
          <a:xfrm>
            <a:off x="2882831" y="2166471"/>
            <a:ext cx="791200" cy="790575"/>
          </a:xfrm>
          <a:prstGeom prst="rect">
            <a:avLst/>
          </a:prstGeom>
          <a:noFill/>
          <a:ln>
            <a:noFill/>
          </a:ln>
        </p:spPr>
      </p:pic>
      <p:pic>
        <p:nvPicPr>
          <p:cNvPr id="196" name="Google Shape;196;p43"/>
          <p:cNvPicPr preferRelativeResize="0"/>
          <p:nvPr/>
        </p:nvPicPr>
        <p:blipFill rotWithShape="1">
          <a:blip r:embed="rId4">
            <a:alphaModFix/>
          </a:blip>
          <a:srcRect b="0" l="75278" r="0" t="0"/>
          <a:stretch/>
        </p:blipFill>
        <p:spPr>
          <a:xfrm>
            <a:off x="5362393" y="2166471"/>
            <a:ext cx="791200" cy="790575"/>
          </a:xfrm>
          <a:prstGeom prst="rect">
            <a:avLst/>
          </a:prstGeom>
          <a:noFill/>
          <a:ln>
            <a:noFill/>
          </a:ln>
        </p:spPr>
      </p:pic>
      <p:pic>
        <p:nvPicPr>
          <p:cNvPr id="197" name="Google Shape;197;p43" title="This is the rendered form of the equation. You can not edit this directly. Right click will give you the option to save the image, and in most browsers you can drag the image onto your desktop or another program."/>
          <p:cNvPicPr preferRelativeResize="0"/>
          <p:nvPr/>
        </p:nvPicPr>
        <p:blipFill>
          <a:blip r:embed="rId5">
            <a:alphaModFix/>
          </a:blip>
          <a:stretch>
            <a:fillRect/>
          </a:stretch>
        </p:blipFill>
        <p:spPr>
          <a:xfrm>
            <a:off x="2316250" y="1121213"/>
            <a:ext cx="3990975" cy="571500"/>
          </a:xfrm>
          <a:prstGeom prst="rect">
            <a:avLst/>
          </a:prstGeom>
          <a:noFill/>
          <a:ln>
            <a:noFill/>
          </a:ln>
        </p:spPr>
      </p:pic>
      <p:pic>
        <p:nvPicPr>
          <p:cNvPr id="198" name="Google Shape;198;p43"/>
          <p:cNvPicPr preferRelativeResize="0"/>
          <p:nvPr/>
        </p:nvPicPr>
        <p:blipFill rotWithShape="1">
          <a:blip r:embed="rId6">
            <a:alphaModFix/>
          </a:blip>
          <a:srcRect b="40718" l="21197" r="70529" t="40508"/>
          <a:stretch/>
        </p:blipFill>
        <p:spPr>
          <a:xfrm>
            <a:off x="4350656" y="1811275"/>
            <a:ext cx="374275" cy="352250"/>
          </a:xfrm>
          <a:prstGeom prst="rect">
            <a:avLst/>
          </a:prstGeom>
          <a:noFill/>
          <a:ln>
            <a:noFill/>
          </a:ln>
        </p:spPr>
      </p:pic>
      <p:cxnSp>
        <p:nvCxnSpPr>
          <p:cNvPr id="199" name="Google Shape;199;p43"/>
          <p:cNvCxnSpPr/>
          <p:nvPr/>
        </p:nvCxnSpPr>
        <p:spPr>
          <a:xfrm>
            <a:off x="3674031" y="2561758"/>
            <a:ext cx="1688400" cy="0"/>
          </a:xfrm>
          <a:prstGeom prst="straightConnector1">
            <a:avLst/>
          </a:prstGeom>
          <a:noFill/>
          <a:ln cap="flat" cmpd="sng" w="28575">
            <a:solidFill>
              <a:schemeClr val="dk2"/>
            </a:solidFill>
            <a:prstDash val="solid"/>
            <a:round/>
            <a:headEnd len="med" w="med" type="none"/>
            <a:tailEnd len="med" w="med" type="stealth"/>
          </a:ln>
        </p:spPr>
      </p:cxn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05" name="Shape 605"/>
        <p:cNvGrpSpPr/>
        <p:nvPr/>
      </p:nvGrpSpPr>
      <p:grpSpPr>
        <a:xfrm>
          <a:off x="0" y="0"/>
          <a:ext cx="0" cy="0"/>
          <a:chOff x="0" y="0"/>
          <a:chExt cx="0" cy="0"/>
        </a:xfrm>
      </p:grpSpPr>
      <p:sp>
        <p:nvSpPr>
          <p:cNvPr id="606" name="Google Shape;606;p79"/>
          <p:cNvSpPr txBox="1"/>
          <p:nvPr>
            <p:ph type="title"/>
          </p:nvPr>
        </p:nvSpPr>
        <p:spPr>
          <a:xfrm>
            <a:off x="0" y="1"/>
            <a:ext cx="9144000" cy="857100"/>
          </a:xfrm>
          <a:prstGeom prst="rect">
            <a:avLst/>
          </a:prstGeom>
          <a:solidFill>
            <a:srgbClr val="14154D"/>
          </a:solidFill>
        </p:spPr>
        <p:txBody>
          <a:bodyPr anchorCtr="0" anchor="ctr" bIns="91425" lIns="91425" spcFirstLastPara="1" rIns="91425" wrap="square" tIns="91425">
            <a:noAutofit/>
          </a:bodyPr>
          <a:lstStyle/>
          <a:p>
            <a:pPr indent="0" lvl="0" marL="0" rtl="0" algn="l">
              <a:spcBef>
                <a:spcPts val="0"/>
              </a:spcBef>
              <a:spcAft>
                <a:spcPts val="0"/>
              </a:spcAft>
              <a:buNone/>
            </a:pPr>
            <a:r>
              <a:rPr lang="en"/>
              <a:t>Curl-free and Div-free parts learn different things</a:t>
            </a:r>
            <a:endParaRPr/>
          </a:p>
        </p:txBody>
      </p:sp>
      <p:sp>
        <p:nvSpPr>
          <p:cNvPr id="607" name="Google Shape;607;p79"/>
          <p:cNvSpPr txBox="1"/>
          <p:nvPr/>
        </p:nvSpPr>
        <p:spPr>
          <a:xfrm>
            <a:off x="197650" y="4905941"/>
            <a:ext cx="7909500" cy="408300"/>
          </a:xfrm>
          <a:prstGeom prst="rect">
            <a:avLst/>
          </a:prstGeom>
          <a:noFill/>
          <a:ln>
            <a:noFill/>
          </a:ln>
        </p:spPr>
        <p:txBody>
          <a:bodyPr anchorCtr="0" anchor="t" bIns="91425" lIns="91425" spcFirstLastPara="1" rIns="91425" wrap="square" tIns="91425">
            <a:spAutoFit/>
          </a:bodyPr>
          <a:lstStyle/>
          <a:p>
            <a:pPr indent="0" lvl="0" marL="0" rtl="0" algn="l">
              <a:lnSpc>
                <a:spcPct val="6000"/>
              </a:lnSpc>
              <a:spcBef>
                <a:spcPts val="0"/>
              </a:spcBef>
              <a:spcAft>
                <a:spcPts val="0"/>
              </a:spcAft>
              <a:buNone/>
            </a:pPr>
            <a:r>
              <a:rPr i="1" lang="en" sz="1000">
                <a:solidFill>
                  <a:srgbClr val="595959"/>
                </a:solidFill>
                <a:latin typeface="Spectral"/>
                <a:ea typeface="Spectral"/>
                <a:cs typeface="Spectral"/>
                <a:sym typeface="Spectral"/>
              </a:rPr>
              <a:t>Sparse Transformation Analysis</a:t>
            </a:r>
            <a:r>
              <a:rPr lang="en" sz="1000">
                <a:solidFill>
                  <a:srgbClr val="595959"/>
                </a:solidFill>
                <a:latin typeface="Spectral"/>
                <a:ea typeface="Spectral"/>
                <a:cs typeface="Spectral"/>
                <a:sym typeface="Spectral"/>
              </a:rPr>
              <a:t>. Yue Song, </a:t>
            </a:r>
            <a:r>
              <a:rPr b="1" lang="en" sz="1000">
                <a:solidFill>
                  <a:srgbClr val="595959"/>
                </a:solidFill>
                <a:latin typeface="Spectral"/>
                <a:ea typeface="Spectral"/>
                <a:cs typeface="Spectral"/>
                <a:sym typeface="Spectral"/>
              </a:rPr>
              <a:t>T. A. Keller, </a:t>
            </a:r>
            <a:r>
              <a:rPr lang="en" sz="1000">
                <a:solidFill>
                  <a:srgbClr val="595959"/>
                </a:solidFill>
                <a:latin typeface="Spectral"/>
                <a:ea typeface="Spectral"/>
                <a:cs typeface="Spectral"/>
                <a:sym typeface="Spectral"/>
              </a:rPr>
              <a:t>Nicu Sebe  and M. Welling. Under Review, 2024.</a:t>
            </a:r>
            <a:endParaRPr sz="1000">
              <a:solidFill>
                <a:srgbClr val="595959"/>
              </a:solidFill>
              <a:latin typeface="Spectral"/>
              <a:ea typeface="Spectral"/>
              <a:cs typeface="Spectral"/>
              <a:sym typeface="Spectral"/>
            </a:endParaRPr>
          </a:p>
          <a:p>
            <a:pPr indent="0" lvl="0" marL="0" rtl="0" algn="l">
              <a:lnSpc>
                <a:spcPct val="6000"/>
              </a:lnSpc>
              <a:spcBef>
                <a:spcPts val="1600"/>
              </a:spcBef>
              <a:spcAft>
                <a:spcPts val="1600"/>
              </a:spcAft>
              <a:buNone/>
            </a:pPr>
            <a:r>
              <a:t/>
            </a:r>
            <a:endParaRPr sz="1000">
              <a:solidFill>
                <a:srgbClr val="595959"/>
              </a:solidFill>
              <a:latin typeface="Spectral"/>
              <a:ea typeface="Spectral"/>
              <a:cs typeface="Spectral"/>
              <a:sym typeface="Spectral"/>
            </a:endParaRPr>
          </a:p>
        </p:txBody>
      </p:sp>
      <p:pic>
        <p:nvPicPr>
          <p:cNvPr id="608" name="Google Shape;608;p79"/>
          <p:cNvPicPr preferRelativeResize="0"/>
          <p:nvPr/>
        </p:nvPicPr>
        <p:blipFill>
          <a:blip r:embed="rId3">
            <a:alphaModFix/>
          </a:blip>
          <a:stretch>
            <a:fillRect/>
          </a:stretch>
        </p:blipFill>
        <p:spPr>
          <a:xfrm>
            <a:off x="628775" y="1387175"/>
            <a:ext cx="7478375" cy="28928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12" name="Shape 612"/>
        <p:cNvGrpSpPr/>
        <p:nvPr/>
      </p:nvGrpSpPr>
      <p:grpSpPr>
        <a:xfrm>
          <a:off x="0" y="0"/>
          <a:ext cx="0" cy="0"/>
          <a:chOff x="0" y="0"/>
          <a:chExt cx="0" cy="0"/>
        </a:xfrm>
      </p:grpSpPr>
      <p:sp>
        <p:nvSpPr>
          <p:cNvPr id="613" name="Google Shape;613;p80"/>
          <p:cNvSpPr txBox="1"/>
          <p:nvPr>
            <p:ph type="title"/>
          </p:nvPr>
        </p:nvSpPr>
        <p:spPr>
          <a:xfrm>
            <a:off x="0" y="1"/>
            <a:ext cx="9144000" cy="857100"/>
          </a:xfrm>
          <a:prstGeom prst="rect">
            <a:avLst/>
          </a:prstGeom>
          <a:solidFill>
            <a:srgbClr val="14154D"/>
          </a:solidFill>
        </p:spPr>
        <p:txBody>
          <a:bodyPr anchorCtr="0" anchor="ctr" bIns="91425" lIns="91425" spcFirstLastPara="1" rIns="91425" wrap="square" tIns="91425">
            <a:noAutofit/>
          </a:bodyPr>
          <a:lstStyle/>
          <a:p>
            <a:pPr indent="0" lvl="0" marL="0" rtl="0" algn="l">
              <a:spcBef>
                <a:spcPts val="0"/>
              </a:spcBef>
              <a:spcAft>
                <a:spcPts val="0"/>
              </a:spcAft>
              <a:buNone/>
            </a:pPr>
            <a:r>
              <a:rPr lang="en"/>
              <a:t>Unsupervised Approximate Equivariance</a:t>
            </a:r>
            <a:endParaRPr/>
          </a:p>
        </p:txBody>
      </p:sp>
      <p:sp>
        <p:nvSpPr>
          <p:cNvPr id="614" name="Google Shape;614;p80"/>
          <p:cNvSpPr txBox="1"/>
          <p:nvPr/>
        </p:nvSpPr>
        <p:spPr>
          <a:xfrm>
            <a:off x="197650" y="4905941"/>
            <a:ext cx="7909500" cy="408300"/>
          </a:xfrm>
          <a:prstGeom prst="rect">
            <a:avLst/>
          </a:prstGeom>
          <a:noFill/>
          <a:ln>
            <a:noFill/>
          </a:ln>
        </p:spPr>
        <p:txBody>
          <a:bodyPr anchorCtr="0" anchor="t" bIns="91425" lIns="91425" spcFirstLastPara="1" rIns="91425" wrap="square" tIns="91425">
            <a:spAutoFit/>
          </a:bodyPr>
          <a:lstStyle/>
          <a:p>
            <a:pPr indent="0" lvl="0" marL="0" rtl="0" algn="l">
              <a:lnSpc>
                <a:spcPct val="6000"/>
              </a:lnSpc>
              <a:spcBef>
                <a:spcPts val="0"/>
              </a:spcBef>
              <a:spcAft>
                <a:spcPts val="0"/>
              </a:spcAft>
              <a:buNone/>
            </a:pPr>
            <a:r>
              <a:rPr i="1" lang="en" sz="1000">
                <a:solidFill>
                  <a:srgbClr val="595959"/>
                </a:solidFill>
                <a:latin typeface="Spectral"/>
                <a:ea typeface="Spectral"/>
                <a:cs typeface="Spectral"/>
                <a:sym typeface="Spectral"/>
              </a:rPr>
              <a:t>Sparse Transformation Analysis</a:t>
            </a:r>
            <a:r>
              <a:rPr lang="en" sz="1000">
                <a:solidFill>
                  <a:srgbClr val="595959"/>
                </a:solidFill>
                <a:latin typeface="Spectral"/>
                <a:ea typeface="Spectral"/>
                <a:cs typeface="Spectral"/>
                <a:sym typeface="Spectral"/>
              </a:rPr>
              <a:t>. Yue Song, </a:t>
            </a:r>
            <a:r>
              <a:rPr b="1" lang="en" sz="1000">
                <a:solidFill>
                  <a:srgbClr val="595959"/>
                </a:solidFill>
                <a:latin typeface="Spectral"/>
                <a:ea typeface="Spectral"/>
                <a:cs typeface="Spectral"/>
                <a:sym typeface="Spectral"/>
              </a:rPr>
              <a:t>T. A. Keller, </a:t>
            </a:r>
            <a:r>
              <a:rPr lang="en" sz="1000">
                <a:solidFill>
                  <a:srgbClr val="595959"/>
                </a:solidFill>
                <a:latin typeface="Spectral"/>
                <a:ea typeface="Spectral"/>
                <a:cs typeface="Spectral"/>
                <a:sym typeface="Spectral"/>
              </a:rPr>
              <a:t>Nicu Sebe  and M. Welling. Under Review, 2024.</a:t>
            </a:r>
            <a:endParaRPr sz="1000">
              <a:solidFill>
                <a:srgbClr val="595959"/>
              </a:solidFill>
              <a:latin typeface="Spectral"/>
              <a:ea typeface="Spectral"/>
              <a:cs typeface="Spectral"/>
              <a:sym typeface="Spectral"/>
            </a:endParaRPr>
          </a:p>
          <a:p>
            <a:pPr indent="0" lvl="0" marL="0" rtl="0" algn="l">
              <a:lnSpc>
                <a:spcPct val="6000"/>
              </a:lnSpc>
              <a:spcBef>
                <a:spcPts val="1600"/>
              </a:spcBef>
              <a:spcAft>
                <a:spcPts val="1600"/>
              </a:spcAft>
              <a:buNone/>
            </a:pPr>
            <a:r>
              <a:t/>
            </a:r>
            <a:endParaRPr sz="1000">
              <a:solidFill>
                <a:srgbClr val="595959"/>
              </a:solidFill>
              <a:latin typeface="Spectral"/>
              <a:ea typeface="Spectral"/>
              <a:cs typeface="Spectral"/>
              <a:sym typeface="Spectral"/>
            </a:endParaRPr>
          </a:p>
        </p:txBody>
      </p:sp>
      <p:pic>
        <p:nvPicPr>
          <p:cNvPr id="615" name="Google Shape;615;p80"/>
          <p:cNvPicPr preferRelativeResize="0"/>
          <p:nvPr/>
        </p:nvPicPr>
        <p:blipFill>
          <a:blip r:embed="rId3">
            <a:alphaModFix/>
          </a:blip>
          <a:stretch>
            <a:fillRect/>
          </a:stretch>
        </p:blipFill>
        <p:spPr>
          <a:xfrm>
            <a:off x="314900" y="1468037"/>
            <a:ext cx="8514176" cy="282697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81"/>
          <p:cNvSpPr txBox="1"/>
          <p:nvPr>
            <p:ph type="title"/>
          </p:nvPr>
        </p:nvSpPr>
        <p:spPr>
          <a:xfrm>
            <a:off x="0" y="1"/>
            <a:ext cx="9144000" cy="857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Visualizations of Latent Flows</a:t>
            </a:r>
            <a:endParaRPr/>
          </a:p>
        </p:txBody>
      </p:sp>
      <p:sp>
        <p:nvSpPr>
          <p:cNvPr id="621" name="Google Shape;621;p81"/>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622" name="Google Shape;622;p81"/>
          <p:cNvPicPr preferRelativeResize="0"/>
          <p:nvPr/>
        </p:nvPicPr>
        <p:blipFill>
          <a:blip r:embed="rId3">
            <a:alphaModFix/>
          </a:blip>
          <a:stretch>
            <a:fillRect/>
          </a:stretch>
        </p:blipFill>
        <p:spPr>
          <a:xfrm>
            <a:off x="264275" y="1544502"/>
            <a:ext cx="2700995" cy="2680075"/>
          </a:xfrm>
          <a:prstGeom prst="rect">
            <a:avLst/>
          </a:prstGeom>
          <a:noFill/>
          <a:ln>
            <a:noFill/>
          </a:ln>
        </p:spPr>
      </p:pic>
      <p:pic>
        <p:nvPicPr>
          <p:cNvPr id="623" name="Google Shape;623;p81"/>
          <p:cNvPicPr preferRelativeResize="0"/>
          <p:nvPr/>
        </p:nvPicPr>
        <p:blipFill>
          <a:blip r:embed="rId4">
            <a:alphaModFix/>
          </a:blip>
          <a:stretch>
            <a:fillRect/>
          </a:stretch>
        </p:blipFill>
        <p:spPr>
          <a:xfrm>
            <a:off x="3216125" y="1544514"/>
            <a:ext cx="2701000" cy="2680056"/>
          </a:xfrm>
          <a:prstGeom prst="rect">
            <a:avLst/>
          </a:prstGeom>
          <a:noFill/>
          <a:ln>
            <a:noFill/>
          </a:ln>
        </p:spPr>
      </p:pic>
      <p:pic>
        <p:nvPicPr>
          <p:cNvPr id="624" name="Google Shape;624;p81"/>
          <p:cNvPicPr preferRelativeResize="0"/>
          <p:nvPr/>
        </p:nvPicPr>
        <p:blipFill>
          <a:blip r:embed="rId5">
            <a:alphaModFix/>
          </a:blip>
          <a:stretch>
            <a:fillRect/>
          </a:stretch>
        </p:blipFill>
        <p:spPr>
          <a:xfrm>
            <a:off x="6171825" y="1517562"/>
            <a:ext cx="2701000" cy="268005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p82"/>
          <p:cNvSpPr txBox="1"/>
          <p:nvPr>
            <p:ph type="title"/>
          </p:nvPr>
        </p:nvSpPr>
        <p:spPr>
          <a:xfrm>
            <a:off x="0" y="1"/>
            <a:ext cx="9144000" cy="857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Visualizations of Latent Flows</a:t>
            </a:r>
            <a:endParaRPr/>
          </a:p>
        </p:txBody>
      </p:sp>
      <p:sp>
        <p:nvSpPr>
          <p:cNvPr id="630" name="Google Shape;630;p82"/>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631" name="Google Shape;631;p82"/>
          <p:cNvPicPr preferRelativeResize="0"/>
          <p:nvPr/>
        </p:nvPicPr>
        <p:blipFill>
          <a:blip r:embed="rId3">
            <a:alphaModFix/>
          </a:blip>
          <a:stretch>
            <a:fillRect/>
          </a:stretch>
        </p:blipFill>
        <p:spPr>
          <a:xfrm>
            <a:off x="263725" y="1424100"/>
            <a:ext cx="2639650" cy="2639650"/>
          </a:xfrm>
          <a:prstGeom prst="rect">
            <a:avLst/>
          </a:prstGeom>
          <a:noFill/>
          <a:ln>
            <a:noFill/>
          </a:ln>
        </p:spPr>
      </p:pic>
      <p:pic>
        <p:nvPicPr>
          <p:cNvPr id="632" name="Google Shape;632;p82"/>
          <p:cNvPicPr preferRelativeResize="0"/>
          <p:nvPr/>
        </p:nvPicPr>
        <p:blipFill>
          <a:blip r:embed="rId4">
            <a:alphaModFix/>
          </a:blip>
          <a:stretch>
            <a:fillRect/>
          </a:stretch>
        </p:blipFill>
        <p:spPr>
          <a:xfrm>
            <a:off x="6287725" y="1424102"/>
            <a:ext cx="2639650" cy="2639650"/>
          </a:xfrm>
          <a:prstGeom prst="rect">
            <a:avLst/>
          </a:prstGeom>
          <a:noFill/>
          <a:ln>
            <a:noFill/>
          </a:ln>
        </p:spPr>
      </p:pic>
      <p:pic>
        <p:nvPicPr>
          <p:cNvPr id="633" name="Google Shape;633;p82"/>
          <p:cNvPicPr preferRelativeResize="0"/>
          <p:nvPr/>
        </p:nvPicPr>
        <p:blipFill>
          <a:blip r:embed="rId5">
            <a:alphaModFix/>
          </a:blip>
          <a:stretch>
            <a:fillRect/>
          </a:stretch>
        </p:blipFill>
        <p:spPr>
          <a:xfrm>
            <a:off x="3252175" y="1434324"/>
            <a:ext cx="2639650" cy="26192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83"/>
          <p:cNvSpPr txBox="1"/>
          <p:nvPr>
            <p:ph type="title"/>
          </p:nvPr>
        </p:nvSpPr>
        <p:spPr>
          <a:xfrm>
            <a:off x="0" y="1"/>
            <a:ext cx="9144000" cy="857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Visualizations of Latent Flows</a:t>
            </a:r>
            <a:endParaRPr/>
          </a:p>
        </p:txBody>
      </p:sp>
      <p:sp>
        <p:nvSpPr>
          <p:cNvPr id="639" name="Google Shape;639;p83"/>
          <p:cNvSpPr txBox="1"/>
          <p:nvPr>
            <p:ph idx="12" type="sldNum"/>
          </p:nvPr>
        </p:nvSpPr>
        <p:spPr>
          <a:xfrm>
            <a:off x="6457950" y="4767263"/>
            <a:ext cx="2057400" cy="2739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640" name="Google Shape;640;p83"/>
          <p:cNvPicPr preferRelativeResize="0"/>
          <p:nvPr/>
        </p:nvPicPr>
        <p:blipFill>
          <a:blip r:embed="rId3">
            <a:alphaModFix/>
          </a:blip>
          <a:stretch>
            <a:fillRect/>
          </a:stretch>
        </p:blipFill>
        <p:spPr>
          <a:xfrm>
            <a:off x="322625" y="1562957"/>
            <a:ext cx="2498450" cy="2498450"/>
          </a:xfrm>
          <a:prstGeom prst="rect">
            <a:avLst/>
          </a:prstGeom>
          <a:noFill/>
          <a:ln>
            <a:noFill/>
          </a:ln>
        </p:spPr>
      </p:pic>
      <p:pic>
        <p:nvPicPr>
          <p:cNvPr id="641" name="Google Shape;641;p83"/>
          <p:cNvPicPr preferRelativeResize="0"/>
          <p:nvPr/>
        </p:nvPicPr>
        <p:blipFill>
          <a:blip r:embed="rId4">
            <a:alphaModFix/>
          </a:blip>
          <a:stretch>
            <a:fillRect/>
          </a:stretch>
        </p:blipFill>
        <p:spPr>
          <a:xfrm>
            <a:off x="3322775" y="1582254"/>
            <a:ext cx="2498449" cy="2459875"/>
          </a:xfrm>
          <a:prstGeom prst="rect">
            <a:avLst/>
          </a:prstGeom>
          <a:noFill/>
          <a:ln>
            <a:noFill/>
          </a:ln>
        </p:spPr>
      </p:pic>
      <p:pic>
        <p:nvPicPr>
          <p:cNvPr id="642" name="Google Shape;642;p83"/>
          <p:cNvPicPr preferRelativeResize="0"/>
          <p:nvPr/>
        </p:nvPicPr>
        <p:blipFill>
          <a:blip r:embed="rId5">
            <a:alphaModFix/>
          </a:blip>
          <a:stretch>
            <a:fillRect/>
          </a:stretch>
        </p:blipFill>
        <p:spPr>
          <a:xfrm>
            <a:off x="6193300" y="1582248"/>
            <a:ext cx="2459875" cy="24598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sp>
        <p:nvSpPr>
          <p:cNvPr id="647" name="Google Shape;647;p84"/>
          <p:cNvSpPr txBox="1"/>
          <p:nvPr>
            <p:ph type="title"/>
          </p:nvPr>
        </p:nvSpPr>
        <p:spPr>
          <a:xfrm>
            <a:off x="0" y="1"/>
            <a:ext cx="9144000" cy="857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Thank you!!</a:t>
            </a:r>
            <a:endParaRPr/>
          </a:p>
        </p:txBody>
      </p:sp>
      <p:pic>
        <p:nvPicPr>
          <p:cNvPr descr="Twitter Logo transparent PNG - StickPNG" id="648" name="Google Shape;648;p84"/>
          <p:cNvPicPr preferRelativeResize="0"/>
          <p:nvPr/>
        </p:nvPicPr>
        <p:blipFill>
          <a:blip r:embed="rId3">
            <a:alphaModFix/>
          </a:blip>
          <a:stretch>
            <a:fillRect/>
          </a:stretch>
        </p:blipFill>
        <p:spPr>
          <a:xfrm>
            <a:off x="5041125" y="3935638"/>
            <a:ext cx="617200" cy="617200"/>
          </a:xfrm>
          <a:prstGeom prst="rect">
            <a:avLst/>
          </a:prstGeom>
          <a:noFill/>
          <a:ln>
            <a:noFill/>
          </a:ln>
        </p:spPr>
      </p:pic>
      <p:sp>
        <p:nvSpPr>
          <p:cNvPr id="649" name="Google Shape;649;p84"/>
          <p:cNvSpPr txBox="1"/>
          <p:nvPr/>
        </p:nvSpPr>
        <p:spPr>
          <a:xfrm>
            <a:off x="5103938" y="4016348"/>
            <a:ext cx="24906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rgbClr val="595959"/>
                </a:solidFill>
                <a:latin typeface="Spectral"/>
                <a:ea typeface="Spectral"/>
                <a:cs typeface="Spectral"/>
                <a:sym typeface="Spectral"/>
              </a:rPr>
              <a:t>@t_andy_keller</a:t>
            </a:r>
            <a:endParaRPr sz="1800">
              <a:solidFill>
                <a:srgbClr val="595959"/>
              </a:solidFill>
              <a:latin typeface="Spectral"/>
              <a:ea typeface="Spectral"/>
              <a:cs typeface="Spectral"/>
              <a:sym typeface="Spectral"/>
            </a:endParaRPr>
          </a:p>
        </p:txBody>
      </p:sp>
      <p:sp>
        <p:nvSpPr>
          <p:cNvPr id="650" name="Google Shape;650;p84"/>
          <p:cNvSpPr txBox="1"/>
          <p:nvPr/>
        </p:nvSpPr>
        <p:spPr>
          <a:xfrm>
            <a:off x="1244475" y="4013382"/>
            <a:ext cx="3277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595959"/>
                </a:solidFill>
                <a:latin typeface="Spectral"/>
                <a:ea typeface="Spectral"/>
                <a:cs typeface="Spectral"/>
                <a:sym typeface="Spectral"/>
              </a:rPr>
              <a:t>t.anderson.keller@gmail.com</a:t>
            </a:r>
            <a:endParaRPr sz="1800">
              <a:solidFill>
                <a:srgbClr val="595959"/>
              </a:solidFill>
              <a:latin typeface="Spectral"/>
              <a:ea typeface="Spectral"/>
              <a:cs typeface="Spectral"/>
              <a:sym typeface="Spectral"/>
            </a:endParaRPr>
          </a:p>
        </p:txBody>
      </p:sp>
      <p:pic>
        <p:nvPicPr>
          <p:cNvPr descr="Gmail - Free logo icons" id="651" name="Google Shape;651;p84"/>
          <p:cNvPicPr preferRelativeResize="0"/>
          <p:nvPr/>
        </p:nvPicPr>
        <p:blipFill>
          <a:blip r:embed="rId4">
            <a:alphaModFix/>
          </a:blip>
          <a:stretch>
            <a:fillRect/>
          </a:stretch>
        </p:blipFill>
        <p:spPr>
          <a:xfrm>
            <a:off x="863325" y="4029438"/>
            <a:ext cx="383459" cy="461700"/>
          </a:xfrm>
          <a:prstGeom prst="rect">
            <a:avLst/>
          </a:prstGeom>
          <a:noFill/>
          <a:ln>
            <a:noFill/>
          </a:ln>
        </p:spPr>
      </p:pic>
      <p:sp>
        <p:nvSpPr>
          <p:cNvPr id="652" name="Google Shape;652;p84"/>
          <p:cNvSpPr txBox="1"/>
          <p:nvPr/>
        </p:nvSpPr>
        <p:spPr>
          <a:xfrm>
            <a:off x="3286075" y="3362414"/>
            <a:ext cx="3277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595959"/>
                </a:solidFill>
                <a:latin typeface="Spectral"/>
                <a:ea typeface="Spectral"/>
                <a:cs typeface="Spectral"/>
                <a:sym typeface="Spectral"/>
              </a:rPr>
              <a:t>akandykeller.github.io</a:t>
            </a:r>
            <a:endParaRPr sz="1800">
              <a:solidFill>
                <a:srgbClr val="595959"/>
              </a:solidFill>
              <a:latin typeface="Spectral"/>
              <a:ea typeface="Spectral"/>
              <a:cs typeface="Spectral"/>
              <a:sym typeface="Spectral"/>
            </a:endParaRPr>
          </a:p>
        </p:txBody>
      </p:sp>
      <p:pic>
        <p:nvPicPr>
          <p:cNvPr id="653" name="Google Shape;653;p84"/>
          <p:cNvPicPr preferRelativeResize="0"/>
          <p:nvPr/>
        </p:nvPicPr>
        <p:blipFill>
          <a:blip r:embed="rId5">
            <a:alphaModFix/>
          </a:blip>
          <a:stretch>
            <a:fillRect/>
          </a:stretch>
        </p:blipFill>
        <p:spPr>
          <a:xfrm>
            <a:off x="2508200" y="3190423"/>
            <a:ext cx="805699" cy="805699"/>
          </a:xfrm>
          <a:prstGeom prst="rect">
            <a:avLst/>
          </a:prstGeom>
          <a:noFill/>
          <a:ln>
            <a:noFill/>
          </a:ln>
        </p:spPr>
      </p:pic>
      <p:sp>
        <p:nvSpPr>
          <p:cNvPr id="654" name="Google Shape;654;p84"/>
          <p:cNvSpPr txBox="1"/>
          <p:nvPr>
            <p:ph idx="12" type="sldNum"/>
          </p:nvPr>
        </p:nvSpPr>
        <p:spPr>
          <a:xfrm>
            <a:off x="6457950" y="4767263"/>
            <a:ext cx="2057400" cy="2739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655" name="Google Shape;655;p84"/>
          <p:cNvPicPr preferRelativeResize="0"/>
          <p:nvPr/>
        </p:nvPicPr>
        <p:blipFill>
          <a:blip r:embed="rId6">
            <a:alphaModFix/>
          </a:blip>
          <a:stretch>
            <a:fillRect/>
          </a:stretch>
        </p:blipFill>
        <p:spPr>
          <a:xfrm>
            <a:off x="5571478" y="1829150"/>
            <a:ext cx="1188600" cy="1237500"/>
          </a:xfrm>
          <a:prstGeom prst="ellipse">
            <a:avLst/>
          </a:prstGeom>
          <a:noFill/>
          <a:ln>
            <a:noFill/>
          </a:ln>
        </p:spPr>
      </p:pic>
      <p:pic>
        <p:nvPicPr>
          <p:cNvPr id="656" name="Google Shape;656;p84"/>
          <p:cNvPicPr preferRelativeResize="0"/>
          <p:nvPr/>
        </p:nvPicPr>
        <p:blipFill rotWithShape="1">
          <a:blip r:embed="rId7">
            <a:alphaModFix/>
          </a:blip>
          <a:srcRect b="11152" l="5644" r="2426" t="10965"/>
          <a:stretch/>
        </p:blipFill>
        <p:spPr>
          <a:xfrm>
            <a:off x="1560675" y="1843141"/>
            <a:ext cx="1237500" cy="1204800"/>
          </a:xfrm>
          <a:prstGeom prst="ellipse">
            <a:avLst/>
          </a:prstGeom>
          <a:noFill/>
          <a:ln>
            <a:noFill/>
          </a:ln>
        </p:spPr>
      </p:pic>
      <p:sp>
        <p:nvSpPr>
          <p:cNvPr id="657" name="Google Shape;657;p84"/>
          <p:cNvSpPr txBox="1"/>
          <p:nvPr/>
        </p:nvSpPr>
        <p:spPr>
          <a:xfrm>
            <a:off x="1244479" y="1380571"/>
            <a:ext cx="18699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rgbClr val="595959"/>
                </a:solidFill>
                <a:latin typeface="Spectral"/>
                <a:ea typeface="Spectral"/>
                <a:cs typeface="Spectral"/>
                <a:sym typeface="Spectral"/>
              </a:rPr>
              <a:t>Yue Song</a:t>
            </a:r>
            <a:endParaRPr sz="1800">
              <a:solidFill>
                <a:srgbClr val="595959"/>
              </a:solidFill>
              <a:latin typeface="Spectral"/>
              <a:ea typeface="Spectral"/>
              <a:cs typeface="Spectral"/>
              <a:sym typeface="Spectral"/>
            </a:endParaRPr>
          </a:p>
        </p:txBody>
      </p:sp>
      <p:sp>
        <p:nvSpPr>
          <p:cNvPr id="658" name="Google Shape;658;p84"/>
          <p:cNvSpPr txBox="1"/>
          <p:nvPr/>
        </p:nvSpPr>
        <p:spPr>
          <a:xfrm>
            <a:off x="4521985" y="1359650"/>
            <a:ext cx="3000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latin typeface="Spectral"/>
                <a:ea typeface="Spectral"/>
                <a:cs typeface="Spectral"/>
                <a:sym typeface="Spectral"/>
              </a:rPr>
              <a:t>      Max Welling</a:t>
            </a:r>
            <a:endParaRPr sz="1800">
              <a:solidFill>
                <a:schemeClr val="dk2"/>
              </a:solidFill>
              <a:latin typeface="Spectral"/>
              <a:ea typeface="Spectral"/>
              <a:cs typeface="Spectral"/>
              <a:sym typeface="Spectr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03" name="Shape 203"/>
        <p:cNvGrpSpPr/>
        <p:nvPr/>
      </p:nvGrpSpPr>
      <p:grpSpPr>
        <a:xfrm>
          <a:off x="0" y="0"/>
          <a:ext cx="0" cy="0"/>
          <a:chOff x="0" y="0"/>
          <a:chExt cx="0" cy="0"/>
        </a:xfrm>
      </p:grpSpPr>
      <p:sp>
        <p:nvSpPr>
          <p:cNvPr id="204" name="Google Shape;204;p44"/>
          <p:cNvSpPr txBox="1"/>
          <p:nvPr>
            <p:ph type="title"/>
          </p:nvPr>
        </p:nvSpPr>
        <p:spPr>
          <a:xfrm>
            <a:off x="0" y="1"/>
            <a:ext cx="9144000" cy="857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Equivariance</a:t>
            </a:r>
            <a:endParaRPr/>
          </a:p>
        </p:txBody>
      </p:sp>
      <p:pic>
        <p:nvPicPr>
          <p:cNvPr id="205" name="Google Shape;205;p44"/>
          <p:cNvPicPr preferRelativeResize="0"/>
          <p:nvPr/>
        </p:nvPicPr>
        <p:blipFill rotWithShape="1">
          <a:blip r:embed="rId3">
            <a:alphaModFix/>
          </a:blip>
          <a:srcRect b="0" l="75292" r="-71" t="0"/>
          <a:stretch/>
        </p:blipFill>
        <p:spPr>
          <a:xfrm>
            <a:off x="5361487" y="3979870"/>
            <a:ext cx="793050" cy="790575"/>
          </a:xfrm>
          <a:prstGeom prst="rect">
            <a:avLst/>
          </a:prstGeom>
          <a:noFill/>
          <a:ln>
            <a:noFill/>
          </a:ln>
        </p:spPr>
      </p:pic>
      <p:pic>
        <p:nvPicPr>
          <p:cNvPr id="206" name="Google Shape;206;p44" title="This is the rendered form of the equation. You can not edit this directly. Right click will give you the option to save the image, and in most browsers you can drag the image onto your desktop or another program."/>
          <p:cNvPicPr preferRelativeResize="0"/>
          <p:nvPr/>
        </p:nvPicPr>
        <p:blipFill>
          <a:blip r:embed="rId4">
            <a:alphaModFix/>
          </a:blip>
          <a:stretch>
            <a:fillRect/>
          </a:stretch>
        </p:blipFill>
        <p:spPr>
          <a:xfrm>
            <a:off x="5897014" y="3297502"/>
            <a:ext cx="719617" cy="245325"/>
          </a:xfrm>
          <a:prstGeom prst="rect">
            <a:avLst/>
          </a:prstGeom>
          <a:noFill/>
          <a:ln>
            <a:noFill/>
          </a:ln>
        </p:spPr>
      </p:pic>
      <p:pic>
        <p:nvPicPr>
          <p:cNvPr id="207" name="Google Shape;207;p44"/>
          <p:cNvPicPr preferRelativeResize="0"/>
          <p:nvPr/>
        </p:nvPicPr>
        <p:blipFill rotWithShape="1">
          <a:blip r:embed="rId5">
            <a:alphaModFix/>
          </a:blip>
          <a:srcRect b="0" l="38080" r="37198" t="0"/>
          <a:stretch/>
        </p:blipFill>
        <p:spPr>
          <a:xfrm>
            <a:off x="2882831" y="2166471"/>
            <a:ext cx="791200" cy="790575"/>
          </a:xfrm>
          <a:prstGeom prst="rect">
            <a:avLst/>
          </a:prstGeom>
          <a:noFill/>
          <a:ln>
            <a:noFill/>
          </a:ln>
        </p:spPr>
      </p:pic>
      <p:pic>
        <p:nvPicPr>
          <p:cNvPr id="208" name="Google Shape;208;p44"/>
          <p:cNvPicPr preferRelativeResize="0"/>
          <p:nvPr/>
        </p:nvPicPr>
        <p:blipFill rotWithShape="1">
          <a:blip r:embed="rId5">
            <a:alphaModFix/>
          </a:blip>
          <a:srcRect b="0" l="75278" r="0" t="0"/>
          <a:stretch/>
        </p:blipFill>
        <p:spPr>
          <a:xfrm>
            <a:off x="5362393" y="2166471"/>
            <a:ext cx="791200" cy="790575"/>
          </a:xfrm>
          <a:prstGeom prst="rect">
            <a:avLst/>
          </a:prstGeom>
          <a:noFill/>
          <a:ln>
            <a:noFill/>
          </a:ln>
        </p:spPr>
      </p:pic>
      <p:pic>
        <p:nvPicPr>
          <p:cNvPr id="209" name="Google Shape;209;p44" title="This is the rendered form of the equation. You can not edit this directly. Right click will give you the option to save the image, and in most browsers you can drag the image onto your desktop or another program."/>
          <p:cNvPicPr preferRelativeResize="0"/>
          <p:nvPr/>
        </p:nvPicPr>
        <p:blipFill>
          <a:blip r:embed="rId6">
            <a:alphaModFix/>
          </a:blip>
          <a:stretch>
            <a:fillRect/>
          </a:stretch>
        </p:blipFill>
        <p:spPr>
          <a:xfrm>
            <a:off x="2316250" y="1121213"/>
            <a:ext cx="3990975" cy="571500"/>
          </a:xfrm>
          <a:prstGeom prst="rect">
            <a:avLst/>
          </a:prstGeom>
          <a:noFill/>
          <a:ln>
            <a:noFill/>
          </a:ln>
        </p:spPr>
      </p:pic>
      <p:cxnSp>
        <p:nvCxnSpPr>
          <p:cNvPr id="210" name="Google Shape;210;p44"/>
          <p:cNvCxnSpPr/>
          <p:nvPr/>
        </p:nvCxnSpPr>
        <p:spPr>
          <a:xfrm>
            <a:off x="3674031" y="2561758"/>
            <a:ext cx="1688400" cy="0"/>
          </a:xfrm>
          <a:prstGeom prst="straightConnector1">
            <a:avLst/>
          </a:prstGeom>
          <a:noFill/>
          <a:ln cap="flat" cmpd="sng" w="28575">
            <a:solidFill>
              <a:schemeClr val="dk2"/>
            </a:solidFill>
            <a:prstDash val="solid"/>
            <a:round/>
            <a:headEnd len="med" w="med" type="none"/>
            <a:tailEnd len="med" w="med" type="stealth"/>
          </a:ln>
        </p:spPr>
      </p:cxnSp>
      <p:cxnSp>
        <p:nvCxnSpPr>
          <p:cNvPr id="211" name="Google Shape;211;p44"/>
          <p:cNvCxnSpPr/>
          <p:nvPr/>
        </p:nvCxnSpPr>
        <p:spPr>
          <a:xfrm>
            <a:off x="5758006" y="2957046"/>
            <a:ext cx="0" cy="1022700"/>
          </a:xfrm>
          <a:prstGeom prst="straightConnector1">
            <a:avLst/>
          </a:prstGeom>
          <a:noFill/>
          <a:ln cap="flat" cmpd="sng" w="28575">
            <a:solidFill>
              <a:schemeClr val="dk2"/>
            </a:solidFill>
            <a:prstDash val="solid"/>
            <a:round/>
            <a:headEnd len="med" w="med" type="none"/>
            <a:tailEnd len="med" w="med" type="stealth"/>
          </a:ln>
        </p:spPr>
      </p:cxnSp>
      <p:pic>
        <p:nvPicPr>
          <p:cNvPr id="212" name="Google Shape;212;p44" title="This is the rendered form of the equation. You can not edit this directly. Right click will give you the option to save the image, and in most browsers you can drag the image onto your desktop or another program."/>
          <p:cNvPicPr preferRelativeResize="0"/>
          <p:nvPr/>
        </p:nvPicPr>
        <p:blipFill>
          <a:blip r:embed="rId7">
            <a:alphaModFix/>
          </a:blip>
          <a:stretch>
            <a:fillRect/>
          </a:stretch>
        </p:blipFill>
        <p:spPr>
          <a:xfrm>
            <a:off x="4313325" y="2282078"/>
            <a:ext cx="409800" cy="225165"/>
          </a:xfrm>
          <a:prstGeom prst="rect">
            <a:avLst/>
          </a:prstGeom>
          <a:noFill/>
          <a:ln>
            <a:noFill/>
          </a:ln>
        </p:spPr>
      </p:pic>
      <p:pic>
        <p:nvPicPr>
          <p:cNvPr id="213" name="Google Shape;213;p44"/>
          <p:cNvPicPr preferRelativeResize="0"/>
          <p:nvPr/>
        </p:nvPicPr>
        <p:blipFill rotWithShape="1">
          <a:blip r:embed="rId8">
            <a:alphaModFix/>
          </a:blip>
          <a:srcRect b="40718" l="21197" r="70529" t="40508"/>
          <a:stretch/>
        </p:blipFill>
        <p:spPr>
          <a:xfrm>
            <a:off x="4350656" y="1811275"/>
            <a:ext cx="374275" cy="3522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17" name="Shape 217"/>
        <p:cNvGrpSpPr/>
        <p:nvPr/>
      </p:nvGrpSpPr>
      <p:grpSpPr>
        <a:xfrm>
          <a:off x="0" y="0"/>
          <a:ext cx="0" cy="0"/>
          <a:chOff x="0" y="0"/>
          <a:chExt cx="0" cy="0"/>
        </a:xfrm>
      </p:grpSpPr>
      <p:sp>
        <p:nvSpPr>
          <p:cNvPr id="218" name="Google Shape;218;p45"/>
          <p:cNvSpPr txBox="1"/>
          <p:nvPr>
            <p:ph type="title"/>
          </p:nvPr>
        </p:nvSpPr>
        <p:spPr>
          <a:xfrm>
            <a:off x="0" y="1"/>
            <a:ext cx="9144000" cy="857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Equivariance</a:t>
            </a:r>
            <a:endParaRPr/>
          </a:p>
        </p:txBody>
      </p:sp>
      <p:pic>
        <p:nvPicPr>
          <p:cNvPr id="219" name="Google Shape;219;p45"/>
          <p:cNvPicPr preferRelativeResize="0"/>
          <p:nvPr/>
        </p:nvPicPr>
        <p:blipFill rotWithShape="1">
          <a:blip r:embed="rId3">
            <a:alphaModFix/>
          </a:blip>
          <a:srcRect b="0" l="38033" r="37186" t="0"/>
          <a:stretch/>
        </p:blipFill>
        <p:spPr>
          <a:xfrm>
            <a:off x="2881912" y="3979870"/>
            <a:ext cx="793050" cy="790575"/>
          </a:xfrm>
          <a:prstGeom prst="rect">
            <a:avLst/>
          </a:prstGeom>
          <a:noFill/>
          <a:ln>
            <a:noFill/>
          </a:ln>
        </p:spPr>
      </p:pic>
      <p:pic>
        <p:nvPicPr>
          <p:cNvPr id="220" name="Google Shape;220;p45"/>
          <p:cNvPicPr preferRelativeResize="0"/>
          <p:nvPr/>
        </p:nvPicPr>
        <p:blipFill rotWithShape="1">
          <a:blip r:embed="rId3">
            <a:alphaModFix/>
          </a:blip>
          <a:srcRect b="0" l="75292" r="-71" t="0"/>
          <a:stretch/>
        </p:blipFill>
        <p:spPr>
          <a:xfrm>
            <a:off x="5361487" y="3979870"/>
            <a:ext cx="793050" cy="790575"/>
          </a:xfrm>
          <a:prstGeom prst="rect">
            <a:avLst/>
          </a:prstGeom>
          <a:noFill/>
          <a:ln>
            <a:noFill/>
          </a:ln>
        </p:spPr>
      </p:pic>
      <p:pic>
        <p:nvPicPr>
          <p:cNvPr id="221" name="Google Shape;221;p45" title="This is the rendered form of the equation. You can not edit this directly. Right click will give you the option to save the image, and in most browsers you can drag the image onto your desktop or another program."/>
          <p:cNvPicPr preferRelativeResize="0"/>
          <p:nvPr/>
        </p:nvPicPr>
        <p:blipFill>
          <a:blip r:embed="rId4">
            <a:alphaModFix/>
          </a:blip>
          <a:stretch>
            <a:fillRect/>
          </a:stretch>
        </p:blipFill>
        <p:spPr>
          <a:xfrm>
            <a:off x="2700662" y="3311314"/>
            <a:ext cx="409800" cy="217706"/>
          </a:xfrm>
          <a:prstGeom prst="rect">
            <a:avLst/>
          </a:prstGeom>
          <a:noFill/>
          <a:ln>
            <a:noFill/>
          </a:ln>
        </p:spPr>
      </p:pic>
      <p:pic>
        <p:nvPicPr>
          <p:cNvPr id="222" name="Google Shape;222;p45" title="This is the rendered form of the equation. You can not edit this directly. Right click will give you the option to save the image, and in most browsers you can drag the image onto your desktop or another program."/>
          <p:cNvPicPr preferRelativeResize="0"/>
          <p:nvPr/>
        </p:nvPicPr>
        <p:blipFill>
          <a:blip r:embed="rId5">
            <a:alphaModFix/>
          </a:blip>
          <a:stretch>
            <a:fillRect/>
          </a:stretch>
        </p:blipFill>
        <p:spPr>
          <a:xfrm>
            <a:off x="5897014" y="3297502"/>
            <a:ext cx="719617" cy="245325"/>
          </a:xfrm>
          <a:prstGeom prst="rect">
            <a:avLst/>
          </a:prstGeom>
          <a:noFill/>
          <a:ln>
            <a:noFill/>
          </a:ln>
        </p:spPr>
      </p:pic>
      <p:pic>
        <p:nvPicPr>
          <p:cNvPr id="223" name="Google Shape;223;p45"/>
          <p:cNvPicPr preferRelativeResize="0"/>
          <p:nvPr/>
        </p:nvPicPr>
        <p:blipFill rotWithShape="1">
          <a:blip r:embed="rId6">
            <a:alphaModFix/>
          </a:blip>
          <a:srcRect b="0" l="38080" r="37198" t="0"/>
          <a:stretch/>
        </p:blipFill>
        <p:spPr>
          <a:xfrm>
            <a:off x="2882831" y="2166471"/>
            <a:ext cx="791200" cy="790575"/>
          </a:xfrm>
          <a:prstGeom prst="rect">
            <a:avLst/>
          </a:prstGeom>
          <a:noFill/>
          <a:ln>
            <a:noFill/>
          </a:ln>
        </p:spPr>
      </p:pic>
      <p:pic>
        <p:nvPicPr>
          <p:cNvPr id="224" name="Google Shape;224;p45"/>
          <p:cNvPicPr preferRelativeResize="0"/>
          <p:nvPr/>
        </p:nvPicPr>
        <p:blipFill rotWithShape="1">
          <a:blip r:embed="rId6">
            <a:alphaModFix/>
          </a:blip>
          <a:srcRect b="0" l="75278" r="0" t="0"/>
          <a:stretch/>
        </p:blipFill>
        <p:spPr>
          <a:xfrm>
            <a:off x="5362393" y="2166471"/>
            <a:ext cx="791200" cy="790575"/>
          </a:xfrm>
          <a:prstGeom prst="rect">
            <a:avLst/>
          </a:prstGeom>
          <a:noFill/>
          <a:ln>
            <a:noFill/>
          </a:ln>
        </p:spPr>
      </p:pic>
      <p:pic>
        <p:nvPicPr>
          <p:cNvPr id="225" name="Google Shape;225;p45" title="This is the rendered form of the equation. You can not edit this directly. Right click will give you the option to save the image, and in most browsers you can drag the image onto your desktop or another program."/>
          <p:cNvPicPr preferRelativeResize="0"/>
          <p:nvPr/>
        </p:nvPicPr>
        <p:blipFill>
          <a:blip r:embed="rId7">
            <a:alphaModFix/>
          </a:blip>
          <a:stretch>
            <a:fillRect/>
          </a:stretch>
        </p:blipFill>
        <p:spPr>
          <a:xfrm>
            <a:off x="2316250" y="1121213"/>
            <a:ext cx="3990975" cy="571500"/>
          </a:xfrm>
          <a:prstGeom prst="rect">
            <a:avLst/>
          </a:prstGeom>
          <a:noFill/>
          <a:ln>
            <a:noFill/>
          </a:ln>
        </p:spPr>
      </p:pic>
      <p:cxnSp>
        <p:nvCxnSpPr>
          <p:cNvPr id="226" name="Google Shape;226;p45"/>
          <p:cNvCxnSpPr/>
          <p:nvPr/>
        </p:nvCxnSpPr>
        <p:spPr>
          <a:xfrm>
            <a:off x="3674031" y="2561758"/>
            <a:ext cx="1688400" cy="0"/>
          </a:xfrm>
          <a:prstGeom prst="straightConnector1">
            <a:avLst/>
          </a:prstGeom>
          <a:noFill/>
          <a:ln cap="flat" cmpd="sng" w="28575">
            <a:solidFill>
              <a:schemeClr val="dk2"/>
            </a:solidFill>
            <a:prstDash val="solid"/>
            <a:round/>
            <a:headEnd len="med" w="med" type="none"/>
            <a:tailEnd len="med" w="med" type="stealth"/>
          </a:ln>
        </p:spPr>
      </p:cxnSp>
      <p:cxnSp>
        <p:nvCxnSpPr>
          <p:cNvPr id="227" name="Google Shape;227;p45"/>
          <p:cNvCxnSpPr>
            <a:stCxn id="223" idx="2"/>
            <a:endCxn id="219" idx="0"/>
          </p:cNvCxnSpPr>
          <p:nvPr/>
        </p:nvCxnSpPr>
        <p:spPr>
          <a:xfrm>
            <a:off x="3278431" y="2957046"/>
            <a:ext cx="0" cy="1022700"/>
          </a:xfrm>
          <a:prstGeom prst="straightConnector1">
            <a:avLst/>
          </a:prstGeom>
          <a:noFill/>
          <a:ln cap="flat" cmpd="sng" w="28575">
            <a:solidFill>
              <a:schemeClr val="dk2"/>
            </a:solidFill>
            <a:prstDash val="solid"/>
            <a:round/>
            <a:headEnd len="med" w="med" type="none"/>
            <a:tailEnd len="med" w="med" type="stealth"/>
          </a:ln>
        </p:spPr>
      </p:cxnSp>
      <p:cxnSp>
        <p:nvCxnSpPr>
          <p:cNvPr id="228" name="Google Shape;228;p45"/>
          <p:cNvCxnSpPr/>
          <p:nvPr/>
        </p:nvCxnSpPr>
        <p:spPr>
          <a:xfrm>
            <a:off x="5758006" y="2957046"/>
            <a:ext cx="0" cy="1022700"/>
          </a:xfrm>
          <a:prstGeom prst="straightConnector1">
            <a:avLst/>
          </a:prstGeom>
          <a:noFill/>
          <a:ln cap="flat" cmpd="sng" w="28575">
            <a:solidFill>
              <a:schemeClr val="dk2"/>
            </a:solidFill>
            <a:prstDash val="solid"/>
            <a:round/>
            <a:headEnd len="med" w="med" type="none"/>
            <a:tailEnd len="med" w="med" type="stealth"/>
          </a:ln>
        </p:spPr>
      </p:cxnSp>
      <p:pic>
        <p:nvPicPr>
          <p:cNvPr id="229" name="Google Shape;229;p45" title="This is the rendered form of the equation. You can not edit this directly. Right click will give you the option to save the image, and in most browsers you can drag the image onto your desktop or another program."/>
          <p:cNvPicPr preferRelativeResize="0"/>
          <p:nvPr/>
        </p:nvPicPr>
        <p:blipFill>
          <a:blip r:embed="rId8">
            <a:alphaModFix/>
          </a:blip>
          <a:stretch>
            <a:fillRect/>
          </a:stretch>
        </p:blipFill>
        <p:spPr>
          <a:xfrm>
            <a:off x="4313325" y="2282078"/>
            <a:ext cx="409800" cy="225165"/>
          </a:xfrm>
          <a:prstGeom prst="rect">
            <a:avLst/>
          </a:prstGeom>
          <a:noFill/>
          <a:ln>
            <a:noFill/>
          </a:ln>
        </p:spPr>
      </p:pic>
      <p:pic>
        <p:nvPicPr>
          <p:cNvPr id="230" name="Google Shape;230;p45"/>
          <p:cNvPicPr preferRelativeResize="0"/>
          <p:nvPr/>
        </p:nvPicPr>
        <p:blipFill rotWithShape="1">
          <a:blip r:embed="rId9">
            <a:alphaModFix/>
          </a:blip>
          <a:srcRect b="40718" l="21197" r="70529" t="40508"/>
          <a:stretch/>
        </p:blipFill>
        <p:spPr>
          <a:xfrm>
            <a:off x="4350656" y="1811275"/>
            <a:ext cx="374275" cy="3522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34" name="Shape 234"/>
        <p:cNvGrpSpPr/>
        <p:nvPr/>
      </p:nvGrpSpPr>
      <p:grpSpPr>
        <a:xfrm>
          <a:off x="0" y="0"/>
          <a:ext cx="0" cy="0"/>
          <a:chOff x="0" y="0"/>
          <a:chExt cx="0" cy="0"/>
        </a:xfrm>
      </p:grpSpPr>
      <p:sp>
        <p:nvSpPr>
          <p:cNvPr id="235" name="Google Shape;235;p46"/>
          <p:cNvSpPr txBox="1"/>
          <p:nvPr>
            <p:ph type="title"/>
          </p:nvPr>
        </p:nvSpPr>
        <p:spPr>
          <a:xfrm>
            <a:off x="0" y="1"/>
            <a:ext cx="9144000" cy="857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Equivariance</a:t>
            </a:r>
            <a:endParaRPr/>
          </a:p>
        </p:txBody>
      </p:sp>
      <p:pic>
        <p:nvPicPr>
          <p:cNvPr id="236" name="Google Shape;236;p46"/>
          <p:cNvPicPr preferRelativeResize="0"/>
          <p:nvPr/>
        </p:nvPicPr>
        <p:blipFill rotWithShape="1">
          <a:blip r:embed="rId3">
            <a:alphaModFix/>
          </a:blip>
          <a:srcRect b="0" l="38033" r="37186" t="0"/>
          <a:stretch/>
        </p:blipFill>
        <p:spPr>
          <a:xfrm>
            <a:off x="2881912" y="3979870"/>
            <a:ext cx="793050" cy="790575"/>
          </a:xfrm>
          <a:prstGeom prst="rect">
            <a:avLst/>
          </a:prstGeom>
          <a:noFill/>
          <a:ln>
            <a:noFill/>
          </a:ln>
        </p:spPr>
      </p:pic>
      <p:pic>
        <p:nvPicPr>
          <p:cNvPr id="237" name="Google Shape;237;p46"/>
          <p:cNvPicPr preferRelativeResize="0"/>
          <p:nvPr/>
        </p:nvPicPr>
        <p:blipFill rotWithShape="1">
          <a:blip r:embed="rId3">
            <a:alphaModFix/>
          </a:blip>
          <a:srcRect b="0" l="75292" r="-71" t="0"/>
          <a:stretch/>
        </p:blipFill>
        <p:spPr>
          <a:xfrm>
            <a:off x="5361487" y="3979870"/>
            <a:ext cx="793050" cy="790575"/>
          </a:xfrm>
          <a:prstGeom prst="rect">
            <a:avLst/>
          </a:prstGeom>
          <a:noFill/>
          <a:ln>
            <a:noFill/>
          </a:ln>
        </p:spPr>
      </p:pic>
      <p:pic>
        <p:nvPicPr>
          <p:cNvPr id="238" name="Google Shape;238;p46" title="This is the rendered form of the equation. You can not edit this directly. Right click will give you the option to save the image, and in most browsers you can drag the image onto your desktop or another program."/>
          <p:cNvPicPr preferRelativeResize="0"/>
          <p:nvPr/>
        </p:nvPicPr>
        <p:blipFill>
          <a:blip r:embed="rId4">
            <a:alphaModFix/>
          </a:blip>
          <a:stretch>
            <a:fillRect/>
          </a:stretch>
        </p:blipFill>
        <p:spPr>
          <a:xfrm>
            <a:off x="2700662" y="3311314"/>
            <a:ext cx="409800" cy="217706"/>
          </a:xfrm>
          <a:prstGeom prst="rect">
            <a:avLst/>
          </a:prstGeom>
          <a:noFill/>
          <a:ln>
            <a:noFill/>
          </a:ln>
        </p:spPr>
      </p:pic>
      <p:pic>
        <p:nvPicPr>
          <p:cNvPr id="239" name="Google Shape;239;p46" title="This is the rendered form of the equation. You can not edit this directly. Right click will give you the option to save the image, and in most browsers you can drag the image onto your desktop or another program."/>
          <p:cNvPicPr preferRelativeResize="0"/>
          <p:nvPr/>
        </p:nvPicPr>
        <p:blipFill>
          <a:blip r:embed="rId5">
            <a:alphaModFix/>
          </a:blip>
          <a:stretch>
            <a:fillRect/>
          </a:stretch>
        </p:blipFill>
        <p:spPr>
          <a:xfrm>
            <a:off x="5897014" y="3297502"/>
            <a:ext cx="719617" cy="245325"/>
          </a:xfrm>
          <a:prstGeom prst="rect">
            <a:avLst/>
          </a:prstGeom>
          <a:noFill/>
          <a:ln>
            <a:noFill/>
          </a:ln>
        </p:spPr>
      </p:pic>
      <p:pic>
        <p:nvPicPr>
          <p:cNvPr id="240" name="Google Shape;240;p46" title="This is the rendered form of the equation. You can not edit this directly. Right click will give you the option to save the image, and in most browsers you can drag the image onto your desktop or another program."/>
          <p:cNvPicPr preferRelativeResize="0"/>
          <p:nvPr/>
        </p:nvPicPr>
        <p:blipFill>
          <a:blip r:embed="rId6">
            <a:alphaModFix/>
          </a:blip>
          <a:stretch>
            <a:fillRect/>
          </a:stretch>
        </p:blipFill>
        <p:spPr>
          <a:xfrm>
            <a:off x="4176362" y="4056891"/>
            <a:ext cx="613175" cy="217700"/>
          </a:xfrm>
          <a:prstGeom prst="rect">
            <a:avLst/>
          </a:prstGeom>
          <a:noFill/>
          <a:ln>
            <a:noFill/>
          </a:ln>
        </p:spPr>
      </p:pic>
      <p:pic>
        <p:nvPicPr>
          <p:cNvPr id="241" name="Google Shape;241;p46"/>
          <p:cNvPicPr preferRelativeResize="0"/>
          <p:nvPr/>
        </p:nvPicPr>
        <p:blipFill rotWithShape="1">
          <a:blip r:embed="rId7">
            <a:alphaModFix/>
          </a:blip>
          <a:srcRect b="0" l="38080" r="37198" t="0"/>
          <a:stretch/>
        </p:blipFill>
        <p:spPr>
          <a:xfrm>
            <a:off x="2882831" y="2166471"/>
            <a:ext cx="791200" cy="790575"/>
          </a:xfrm>
          <a:prstGeom prst="rect">
            <a:avLst/>
          </a:prstGeom>
          <a:noFill/>
          <a:ln>
            <a:noFill/>
          </a:ln>
        </p:spPr>
      </p:pic>
      <p:pic>
        <p:nvPicPr>
          <p:cNvPr id="242" name="Google Shape;242;p46"/>
          <p:cNvPicPr preferRelativeResize="0"/>
          <p:nvPr/>
        </p:nvPicPr>
        <p:blipFill rotWithShape="1">
          <a:blip r:embed="rId7">
            <a:alphaModFix/>
          </a:blip>
          <a:srcRect b="0" l="75278" r="0" t="0"/>
          <a:stretch/>
        </p:blipFill>
        <p:spPr>
          <a:xfrm>
            <a:off x="5362393" y="2166471"/>
            <a:ext cx="791200" cy="790575"/>
          </a:xfrm>
          <a:prstGeom prst="rect">
            <a:avLst/>
          </a:prstGeom>
          <a:noFill/>
          <a:ln>
            <a:noFill/>
          </a:ln>
        </p:spPr>
      </p:pic>
      <p:pic>
        <p:nvPicPr>
          <p:cNvPr id="243" name="Google Shape;243;p46"/>
          <p:cNvPicPr preferRelativeResize="0"/>
          <p:nvPr/>
        </p:nvPicPr>
        <p:blipFill rotWithShape="1">
          <a:blip r:embed="rId8">
            <a:alphaModFix/>
          </a:blip>
          <a:srcRect b="40718" l="21197" r="70529" t="40508"/>
          <a:stretch/>
        </p:blipFill>
        <p:spPr>
          <a:xfrm>
            <a:off x="4331089" y="3590693"/>
            <a:ext cx="374275" cy="352250"/>
          </a:xfrm>
          <a:prstGeom prst="rect">
            <a:avLst/>
          </a:prstGeom>
          <a:noFill/>
          <a:ln>
            <a:noFill/>
          </a:ln>
        </p:spPr>
      </p:pic>
      <p:pic>
        <p:nvPicPr>
          <p:cNvPr id="244" name="Google Shape;244;p46" title="This is the rendered form of the equation. You can not edit this directly. Right click will give you the option to save the image, and in most browsers you can drag the image onto your desktop or another program."/>
          <p:cNvPicPr preferRelativeResize="0"/>
          <p:nvPr/>
        </p:nvPicPr>
        <p:blipFill>
          <a:blip r:embed="rId9">
            <a:alphaModFix/>
          </a:blip>
          <a:stretch>
            <a:fillRect/>
          </a:stretch>
        </p:blipFill>
        <p:spPr>
          <a:xfrm>
            <a:off x="2316250" y="1121213"/>
            <a:ext cx="3990975" cy="571500"/>
          </a:xfrm>
          <a:prstGeom prst="rect">
            <a:avLst/>
          </a:prstGeom>
          <a:noFill/>
          <a:ln>
            <a:noFill/>
          </a:ln>
        </p:spPr>
      </p:pic>
      <p:cxnSp>
        <p:nvCxnSpPr>
          <p:cNvPr id="245" name="Google Shape;245;p46"/>
          <p:cNvCxnSpPr/>
          <p:nvPr/>
        </p:nvCxnSpPr>
        <p:spPr>
          <a:xfrm>
            <a:off x="3674031" y="2561758"/>
            <a:ext cx="1688400" cy="0"/>
          </a:xfrm>
          <a:prstGeom prst="straightConnector1">
            <a:avLst/>
          </a:prstGeom>
          <a:noFill/>
          <a:ln cap="flat" cmpd="sng" w="28575">
            <a:solidFill>
              <a:schemeClr val="dk2"/>
            </a:solidFill>
            <a:prstDash val="solid"/>
            <a:round/>
            <a:headEnd len="med" w="med" type="none"/>
            <a:tailEnd len="med" w="med" type="stealth"/>
          </a:ln>
        </p:spPr>
      </p:cxnSp>
      <p:cxnSp>
        <p:nvCxnSpPr>
          <p:cNvPr id="246" name="Google Shape;246;p46"/>
          <p:cNvCxnSpPr/>
          <p:nvPr/>
        </p:nvCxnSpPr>
        <p:spPr>
          <a:xfrm>
            <a:off x="3674043" y="4375171"/>
            <a:ext cx="1688400" cy="0"/>
          </a:xfrm>
          <a:prstGeom prst="straightConnector1">
            <a:avLst/>
          </a:prstGeom>
          <a:noFill/>
          <a:ln cap="flat" cmpd="sng" w="28575">
            <a:solidFill>
              <a:schemeClr val="dk2"/>
            </a:solidFill>
            <a:prstDash val="solid"/>
            <a:round/>
            <a:headEnd len="med" w="med" type="none"/>
            <a:tailEnd len="med" w="med" type="stealth"/>
          </a:ln>
        </p:spPr>
      </p:cxnSp>
      <p:cxnSp>
        <p:nvCxnSpPr>
          <p:cNvPr id="247" name="Google Shape;247;p46"/>
          <p:cNvCxnSpPr>
            <a:stCxn id="241" idx="2"/>
            <a:endCxn id="236" idx="0"/>
          </p:cNvCxnSpPr>
          <p:nvPr/>
        </p:nvCxnSpPr>
        <p:spPr>
          <a:xfrm>
            <a:off x="3278431" y="2957046"/>
            <a:ext cx="0" cy="1022700"/>
          </a:xfrm>
          <a:prstGeom prst="straightConnector1">
            <a:avLst/>
          </a:prstGeom>
          <a:noFill/>
          <a:ln cap="flat" cmpd="sng" w="28575">
            <a:solidFill>
              <a:schemeClr val="dk2"/>
            </a:solidFill>
            <a:prstDash val="solid"/>
            <a:round/>
            <a:headEnd len="med" w="med" type="none"/>
            <a:tailEnd len="med" w="med" type="stealth"/>
          </a:ln>
        </p:spPr>
      </p:cxnSp>
      <p:cxnSp>
        <p:nvCxnSpPr>
          <p:cNvPr id="248" name="Google Shape;248;p46"/>
          <p:cNvCxnSpPr/>
          <p:nvPr/>
        </p:nvCxnSpPr>
        <p:spPr>
          <a:xfrm>
            <a:off x="5758006" y="2957046"/>
            <a:ext cx="0" cy="1022700"/>
          </a:xfrm>
          <a:prstGeom prst="straightConnector1">
            <a:avLst/>
          </a:prstGeom>
          <a:noFill/>
          <a:ln cap="flat" cmpd="sng" w="28575">
            <a:solidFill>
              <a:schemeClr val="dk2"/>
            </a:solidFill>
            <a:prstDash val="solid"/>
            <a:round/>
            <a:headEnd len="med" w="med" type="none"/>
            <a:tailEnd len="med" w="med" type="stealth"/>
          </a:ln>
        </p:spPr>
      </p:cxnSp>
      <p:pic>
        <p:nvPicPr>
          <p:cNvPr id="249" name="Google Shape;249;p46" title="This is the rendered form of the equation. You can not edit this directly. Right click will give you the option to save the image, and in most browsers you can drag the image onto your desktop or another program."/>
          <p:cNvPicPr preferRelativeResize="0"/>
          <p:nvPr/>
        </p:nvPicPr>
        <p:blipFill>
          <a:blip r:embed="rId10">
            <a:alphaModFix/>
          </a:blip>
          <a:stretch>
            <a:fillRect/>
          </a:stretch>
        </p:blipFill>
        <p:spPr>
          <a:xfrm>
            <a:off x="4313325" y="2282078"/>
            <a:ext cx="409800" cy="225165"/>
          </a:xfrm>
          <a:prstGeom prst="rect">
            <a:avLst/>
          </a:prstGeom>
          <a:noFill/>
          <a:ln>
            <a:noFill/>
          </a:ln>
        </p:spPr>
      </p:pic>
      <p:pic>
        <p:nvPicPr>
          <p:cNvPr id="250" name="Google Shape;250;p46"/>
          <p:cNvPicPr preferRelativeResize="0"/>
          <p:nvPr/>
        </p:nvPicPr>
        <p:blipFill rotWithShape="1">
          <a:blip r:embed="rId8">
            <a:alphaModFix/>
          </a:blip>
          <a:srcRect b="40718" l="21197" r="70529" t="40508"/>
          <a:stretch/>
        </p:blipFill>
        <p:spPr>
          <a:xfrm>
            <a:off x="4350656" y="1811275"/>
            <a:ext cx="374275" cy="3522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54" name="Shape 254"/>
        <p:cNvGrpSpPr/>
        <p:nvPr/>
      </p:nvGrpSpPr>
      <p:grpSpPr>
        <a:xfrm>
          <a:off x="0" y="0"/>
          <a:ext cx="0" cy="0"/>
          <a:chOff x="0" y="0"/>
          <a:chExt cx="0" cy="0"/>
        </a:xfrm>
      </p:grpSpPr>
      <p:sp>
        <p:nvSpPr>
          <p:cNvPr id="255" name="Google Shape;255;p47"/>
          <p:cNvSpPr txBox="1"/>
          <p:nvPr>
            <p:ph type="title"/>
          </p:nvPr>
        </p:nvSpPr>
        <p:spPr>
          <a:xfrm>
            <a:off x="0" y="1"/>
            <a:ext cx="9144000" cy="857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Equivariance</a:t>
            </a:r>
            <a:endParaRPr/>
          </a:p>
        </p:txBody>
      </p:sp>
      <p:pic>
        <p:nvPicPr>
          <p:cNvPr id="256" name="Google Shape;256;p47" title="This is the rendered form of the equation. You can not edit this directly. Right click will give you the option to save the image, and in most browsers you can drag the image onto your desktop or another program."/>
          <p:cNvPicPr preferRelativeResize="0"/>
          <p:nvPr/>
        </p:nvPicPr>
        <p:blipFill>
          <a:blip r:embed="rId3">
            <a:alphaModFix/>
          </a:blip>
          <a:stretch>
            <a:fillRect/>
          </a:stretch>
        </p:blipFill>
        <p:spPr>
          <a:xfrm>
            <a:off x="2316250" y="1121213"/>
            <a:ext cx="3990975" cy="571500"/>
          </a:xfrm>
          <a:prstGeom prst="rect">
            <a:avLst/>
          </a:prstGeom>
          <a:noFill/>
          <a:ln>
            <a:noFill/>
          </a:ln>
        </p:spPr>
      </p:pic>
      <p:pic>
        <p:nvPicPr>
          <p:cNvPr id="257" name="Google Shape;257;p47"/>
          <p:cNvPicPr preferRelativeResize="0"/>
          <p:nvPr/>
        </p:nvPicPr>
        <p:blipFill>
          <a:blip r:embed="rId4">
            <a:alphaModFix/>
          </a:blip>
          <a:stretch>
            <a:fillRect/>
          </a:stretch>
        </p:blipFill>
        <p:spPr>
          <a:xfrm>
            <a:off x="2129975" y="2353504"/>
            <a:ext cx="4458775" cy="1023782"/>
          </a:xfrm>
          <a:prstGeom prst="rect">
            <a:avLst/>
          </a:prstGeom>
          <a:noFill/>
          <a:ln>
            <a:noFill/>
          </a:ln>
        </p:spPr>
      </p:pic>
      <p:pic>
        <p:nvPicPr>
          <p:cNvPr id="258" name="Google Shape;258;p47"/>
          <p:cNvPicPr preferRelativeResize="0"/>
          <p:nvPr/>
        </p:nvPicPr>
        <p:blipFill>
          <a:blip r:embed="rId5">
            <a:alphaModFix/>
          </a:blip>
          <a:stretch>
            <a:fillRect/>
          </a:stretch>
        </p:blipFill>
        <p:spPr>
          <a:xfrm>
            <a:off x="2129975" y="3638322"/>
            <a:ext cx="4458775" cy="102378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62" name="Shape 262"/>
        <p:cNvGrpSpPr/>
        <p:nvPr/>
      </p:nvGrpSpPr>
      <p:grpSpPr>
        <a:xfrm>
          <a:off x="0" y="0"/>
          <a:ext cx="0" cy="0"/>
          <a:chOff x="0" y="0"/>
          <a:chExt cx="0" cy="0"/>
        </a:xfrm>
      </p:grpSpPr>
      <p:sp>
        <p:nvSpPr>
          <p:cNvPr id="263" name="Google Shape;263;p48"/>
          <p:cNvSpPr txBox="1"/>
          <p:nvPr>
            <p:ph type="title"/>
          </p:nvPr>
        </p:nvSpPr>
        <p:spPr>
          <a:xfrm>
            <a:off x="0" y="1"/>
            <a:ext cx="9144000" cy="857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Motivation</a:t>
            </a:r>
            <a:endParaRPr/>
          </a:p>
        </p:txBody>
      </p:sp>
      <p:sp>
        <p:nvSpPr>
          <p:cNvPr id="264" name="Google Shape;264;p48"/>
          <p:cNvSpPr txBox="1"/>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sz="900">
                <a:solidFill>
                  <a:srgbClr val="888888"/>
                </a:solidFill>
                <a:latin typeface="Calibri"/>
                <a:ea typeface="Calibri"/>
                <a:cs typeface="Calibri"/>
                <a:sym typeface="Calibri"/>
              </a:rPr>
              <a:t>‹#›</a:t>
            </a:fld>
            <a:endParaRPr sz="900">
              <a:solidFill>
                <a:srgbClr val="888888"/>
              </a:solidFill>
              <a:latin typeface="Calibri"/>
              <a:ea typeface="Calibri"/>
              <a:cs typeface="Calibri"/>
              <a:sym typeface="Calibri"/>
            </a:endParaRPr>
          </a:p>
        </p:txBody>
      </p:sp>
      <p:sp>
        <p:nvSpPr>
          <p:cNvPr id="265" name="Google Shape;265;p48"/>
          <p:cNvSpPr txBox="1"/>
          <p:nvPr/>
        </p:nvSpPr>
        <p:spPr>
          <a:xfrm>
            <a:off x="1558675" y="4687275"/>
            <a:ext cx="5223300" cy="408300"/>
          </a:xfrm>
          <a:prstGeom prst="rect">
            <a:avLst/>
          </a:prstGeom>
          <a:noFill/>
          <a:ln>
            <a:noFill/>
          </a:ln>
        </p:spPr>
        <p:txBody>
          <a:bodyPr anchorCtr="0" anchor="t" bIns="91425" lIns="91425" spcFirstLastPara="1" rIns="91425" wrap="square" tIns="91425">
            <a:spAutoFit/>
          </a:bodyPr>
          <a:lstStyle/>
          <a:p>
            <a:pPr indent="0" lvl="0" marL="0" rtl="0" algn="l">
              <a:lnSpc>
                <a:spcPct val="6000"/>
              </a:lnSpc>
              <a:spcBef>
                <a:spcPts val="0"/>
              </a:spcBef>
              <a:spcAft>
                <a:spcPts val="0"/>
              </a:spcAft>
              <a:buNone/>
            </a:pPr>
            <a:r>
              <a:rPr i="1" lang="en" sz="1000">
                <a:solidFill>
                  <a:srgbClr val="595959"/>
                </a:solidFill>
                <a:latin typeface="Spectral"/>
                <a:ea typeface="Spectral"/>
                <a:cs typeface="Spectral"/>
                <a:sym typeface="Spectral"/>
              </a:rPr>
              <a:t>A Program to Build E(N)-Equivariant Steerable CNNs. </a:t>
            </a:r>
            <a:r>
              <a:rPr lang="en" sz="1000">
                <a:solidFill>
                  <a:srgbClr val="595959"/>
                </a:solidFill>
                <a:latin typeface="Spectral"/>
                <a:ea typeface="Spectral"/>
                <a:cs typeface="Spectral"/>
                <a:sym typeface="Spectral"/>
              </a:rPr>
              <a:t>G. Cesa, L. Land, M. Weiler. 2022</a:t>
            </a:r>
            <a:endParaRPr sz="1000">
              <a:solidFill>
                <a:srgbClr val="595959"/>
              </a:solidFill>
              <a:latin typeface="Spectral"/>
              <a:ea typeface="Spectral"/>
              <a:cs typeface="Spectral"/>
              <a:sym typeface="Spectral"/>
            </a:endParaRPr>
          </a:p>
          <a:p>
            <a:pPr indent="0" lvl="0" marL="0" rtl="0" algn="l">
              <a:lnSpc>
                <a:spcPct val="6000"/>
              </a:lnSpc>
              <a:spcBef>
                <a:spcPts val="1600"/>
              </a:spcBef>
              <a:spcAft>
                <a:spcPts val="1600"/>
              </a:spcAft>
              <a:buNone/>
            </a:pPr>
            <a:r>
              <a:rPr i="1" lang="en" sz="1000">
                <a:solidFill>
                  <a:srgbClr val="595959"/>
                </a:solidFill>
                <a:latin typeface="Spectral"/>
                <a:ea typeface="Spectral"/>
                <a:cs typeface="Spectral"/>
                <a:sym typeface="Spectral"/>
              </a:rPr>
              <a:t>https://github.com/QUVA-Lab/escnnx</a:t>
            </a:r>
            <a:endParaRPr i="1" sz="1000">
              <a:solidFill>
                <a:srgbClr val="595959"/>
              </a:solidFill>
              <a:latin typeface="Spectral"/>
              <a:ea typeface="Spectral"/>
              <a:cs typeface="Spectral"/>
              <a:sym typeface="Spectral"/>
            </a:endParaRPr>
          </a:p>
        </p:txBody>
      </p:sp>
      <p:pic>
        <p:nvPicPr>
          <p:cNvPr id="266" name="Google Shape;266;p48"/>
          <p:cNvPicPr preferRelativeResize="0"/>
          <p:nvPr/>
        </p:nvPicPr>
        <p:blipFill>
          <a:blip r:embed="rId3">
            <a:alphaModFix/>
          </a:blip>
          <a:stretch>
            <a:fillRect/>
          </a:stretch>
        </p:blipFill>
        <p:spPr>
          <a:xfrm>
            <a:off x="1558674" y="2494524"/>
            <a:ext cx="5433925" cy="1942201"/>
          </a:xfrm>
          <a:prstGeom prst="rect">
            <a:avLst/>
          </a:prstGeom>
          <a:noFill/>
          <a:ln>
            <a:noFill/>
          </a:ln>
        </p:spPr>
      </p:pic>
      <p:pic>
        <p:nvPicPr>
          <p:cNvPr id="267" name="Google Shape;267;p48"/>
          <p:cNvPicPr preferRelativeResize="0"/>
          <p:nvPr/>
        </p:nvPicPr>
        <p:blipFill>
          <a:blip r:embed="rId4">
            <a:alphaModFix/>
          </a:blip>
          <a:stretch>
            <a:fillRect/>
          </a:stretch>
        </p:blipFill>
        <p:spPr>
          <a:xfrm>
            <a:off x="1558675" y="857125"/>
            <a:ext cx="5433925" cy="19422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2F4550"/>
      </a:dk1>
      <a:lt1>
        <a:srgbClr val="F4F4F9"/>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2D314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