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Inconsolata"/>
      <p:regular r:id="rId51"/>
      <p:bold r:id="rId52"/>
    </p:embeddedFont>
    <p:embeddedFont>
      <p:font typeface="Helvetica Neue"/>
      <p:regular r:id="rId53"/>
      <p:bold r:id="rId54"/>
      <p:italic r:id="rId55"/>
      <p:boldItalic r:id="rId56"/>
    </p:embeddedFont>
    <p:embeddedFont>
      <p:font typeface="Inconsolata Light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31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31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Inconsolata-regular.fntdata"/><Relationship Id="rId50" Type="http://schemas.openxmlformats.org/officeDocument/2006/relationships/slide" Target="slides/slide45.xml"/><Relationship Id="rId53" Type="http://schemas.openxmlformats.org/officeDocument/2006/relationships/font" Target="fonts/HelveticaNeue-regular.fntdata"/><Relationship Id="rId52" Type="http://schemas.openxmlformats.org/officeDocument/2006/relationships/font" Target="fonts/Inconsolata-bold.fntdata"/><Relationship Id="rId11" Type="http://schemas.openxmlformats.org/officeDocument/2006/relationships/slide" Target="slides/slide6.xml"/><Relationship Id="rId55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57" Type="http://schemas.openxmlformats.org/officeDocument/2006/relationships/font" Target="fonts/InconsolataLight-regular.fntdata"/><Relationship Id="rId12" Type="http://schemas.openxmlformats.org/officeDocument/2006/relationships/slide" Target="slides/slide7.xml"/><Relationship Id="rId56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Inconsolata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b42afc0ce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2b42afc0ce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42afc0ce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b42afc0ce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56a87041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56a87041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42afc0ce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b42afc0ce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42afc0ce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42afc0ce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42afc0ce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42afc0ce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b4a732e7fb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b4a732e7fb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42afc0ce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b42afc0ce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b42afc0ce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b42afc0ce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56a87041f_5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b56a87041f_5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b42afc0ce3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b42afc0ce3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b42afc0ce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2b42afc0ce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42afc0ce3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b42afc0ce3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b56a87041f_5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b56a87041f_5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b56a87041f_5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b56a87041f_5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b56a87041f_50_8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b56a87041f_5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slide troppo densa. dire che combiniamo piu’ flow. separare nelle due trasformazioni?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b56a87041f_50_9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b56a87041f_5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slide troppo densa. dire che combiniamo piu’ flow. separare nelle due trasformazioni?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56a87041f_5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b56a87041f_5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56a87041f_50_65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56a87041f_5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56a87041f_5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b56a87041f_5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b56a87041f_5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b56a87041f_5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b56a87041f_5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b56a87041f_5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b42afc0ce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b42afc0ce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b56a87041f_5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b56a87041f_5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6ea7bcdf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b6ea7bcdf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b56a87041f_5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b56a87041f_5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b56a87041f_5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b56a87041f_5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b56a87041f_5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b56a87041f_5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b56a87041f_5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b56a87041f_5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b56a87041f_5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b56a87041f_5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b56a87041f_5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b56a87041f_5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b56a87041f_5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b56a87041f_5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b42afc0ce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b42afc0ce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b56a87041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b56a87041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b6ea7bcdf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b6ea7bcdf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b56a87041f_5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b56a87041f_5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b6ea7bcdf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b6ea7bcdf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b56a87041f_5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b56a87041f_5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b56a87041f_5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b56a87041f_5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b56a87041f_5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b56a87041f_5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42afc0ce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42afc0ce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49779a68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49779a68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56a87041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56a87041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49779a68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49779a68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56a87041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56a87041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body"/>
          </p:nvPr>
        </p:nvSpPr>
        <p:spPr>
          <a:xfrm>
            <a:off x="223825" y="719900"/>
            <a:ext cx="4236900" cy="3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rpo 1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l titolo 1">
  <p:cSld name="TITLE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" name="Google Shape;23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Helvetica Neue"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▸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▫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etd.adm.unipi.it/t/etd-08062022-170936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mattermost.web.cern.ch/cms-exp/channels/flashsim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indico.cern.ch/event/1024708/#8-analysis-specific-fast-sim-f" TargetMode="External"/><Relationship Id="rId4" Type="http://schemas.openxmlformats.org/officeDocument/2006/relationships/hyperlink" Target="https://indico.cern.ch/event/1131678/#3-prototype-of-flashsim-using" TargetMode="External"/><Relationship Id="rId11" Type="http://schemas.openxmlformats.org/officeDocument/2006/relationships/hyperlink" Target="https://indico.cern.ch/event/1355548/#62-flash-sim" TargetMode="External"/><Relationship Id="rId10" Type="http://schemas.openxmlformats.org/officeDocument/2006/relationships/hyperlink" Target="https://indico.cern.ch/event/1372228/#20-recent-progress-on-flash-si" TargetMode="External"/><Relationship Id="rId9" Type="http://schemas.openxmlformats.org/officeDocument/2006/relationships/hyperlink" Target="https://indico.cern.ch/event/1365460/#82-flashsim-progress" TargetMode="External"/><Relationship Id="rId5" Type="http://schemas.openxmlformats.org/officeDocument/2006/relationships/hyperlink" Target="https://indico.cern.ch/event/1191657/timetable/#14-flashsim" TargetMode="External"/><Relationship Id="rId6" Type="http://schemas.openxmlformats.org/officeDocument/2006/relationships/hyperlink" Target="https://indico.cern.ch/event/1275985/#63-new-objects-added-to-flashs" TargetMode="External"/><Relationship Id="rId7" Type="http://schemas.openxmlformats.org/officeDocument/2006/relationships/hyperlink" Target="https://indico.cern.ch/event/1276734/#49-dps-flashsim-prototype-an-e" TargetMode="External"/><Relationship Id="rId8" Type="http://schemas.openxmlformats.org/officeDocument/2006/relationships/hyperlink" Target="https://indico.cern.ch/event/1289007/#10-end-to-end-simulation-flash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30.png"/><Relationship Id="rId5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Relationship Id="rId4" Type="http://schemas.openxmlformats.org/officeDocument/2006/relationships/image" Target="../media/image83.png"/><Relationship Id="rId5" Type="http://schemas.openxmlformats.org/officeDocument/2006/relationships/image" Target="../media/image78.png"/><Relationship Id="rId6" Type="http://schemas.openxmlformats.org/officeDocument/2006/relationships/image" Target="../media/image84.png"/><Relationship Id="rId7" Type="http://schemas.openxmlformats.org/officeDocument/2006/relationships/image" Target="../media/image8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5" Type="http://schemas.openxmlformats.org/officeDocument/2006/relationships/image" Target="../media/image61.png"/><Relationship Id="rId6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Relationship Id="rId5" Type="http://schemas.openxmlformats.org/officeDocument/2006/relationships/image" Target="../media/image60.png"/><Relationship Id="rId6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1" Type="http://schemas.openxmlformats.org/officeDocument/2006/relationships/image" Target="../media/image4.png"/><Relationship Id="rId10" Type="http://schemas.openxmlformats.org/officeDocument/2006/relationships/image" Target="../media/image9.gif"/><Relationship Id="rId9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60.png"/><Relationship Id="rId5" Type="http://schemas.openxmlformats.org/officeDocument/2006/relationships/image" Target="../media/image6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Relationship Id="rId4" Type="http://schemas.openxmlformats.org/officeDocument/2006/relationships/image" Target="../media/image27.png"/><Relationship Id="rId5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70.png"/><Relationship Id="rId11" Type="http://schemas.openxmlformats.org/officeDocument/2006/relationships/image" Target="../media/image74.png"/><Relationship Id="rId10" Type="http://schemas.openxmlformats.org/officeDocument/2006/relationships/image" Target="../media/image77.png"/><Relationship Id="rId9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2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6.png"/><Relationship Id="rId4" Type="http://schemas.openxmlformats.org/officeDocument/2006/relationships/image" Target="../media/image92.png"/><Relationship Id="rId11" Type="http://schemas.openxmlformats.org/officeDocument/2006/relationships/image" Target="../media/image74.png"/><Relationship Id="rId10" Type="http://schemas.openxmlformats.org/officeDocument/2006/relationships/image" Target="../media/image109.png"/><Relationship Id="rId9" Type="http://schemas.openxmlformats.org/officeDocument/2006/relationships/image" Target="../media/image105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95.png"/><Relationship Id="rId8" Type="http://schemas.openxmlformats.org/officeDocument/2006/relationships/image" Target="../media/image1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1.png"/><Relationship Id="rId4" Type="http://schemas.openxmlformats.org/officeDocument/2006/relationships/image" Target="../media/image103.png"/><Relationship Id="rId11" Type="http://schemas.openxmlformats.org/officeDocument/2006/relationships/image" Target="../media/image74.png"/><Relationship Id="rId10" Type="http://schemas.openxmlformats.org/officeDocument/2006/relationships/image" Target="../media/image87.png"/><Relationship Id="rId9" Type="http://schemas.openxmlformats.org/officeDocument/2006/relationships/image" Target="../media/image90.png"/><Relationship Id="rId5" Type="http://schemas.openxmlformats.org/officeDocument/2006/relationships/image" Target="../media/image98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8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1.png"/><Relationship Id="rId4" Type="http://schemas.openxmlformats.org/officeDocument/2006/relationships/image" Target="../media/image97.png"/><Relationship Id="rId11" Type="http://schemas.openxmlformats.org/officeDocument/2006/relationships/image" Target="../media/image74.png"/><Relationship Id="rId10" Type="http://schemas.openxmlformats.org/officeDocument/2006/relationships/image" Target="../media/image107.png"/><Relationship Id="rId9" Type="http://schemas.openxmlformats.org/officeDocument/2006/relationships/image" Target="../media/image123.png"/><Relationship Id="rId5" Type="http://schemas.openxmlformats.org/officeDocument/2006/relationships/image" Target="../media/image96.png"/><Relationship Id="rId6" Type="http://schemas.openxmlformats.org/officeDocument/2006/relationships/image" Target="../media/image102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9.png"/><Relationship Id="rId4" Type="http://schemas.openxmlformats.org/officeDocument/2006/relationships/image" Target="../media/image117.png"/><Relationship Id="rId5" Type="http://schemas.openxmlformats.org/officeDocument/2006/relationships/image" Target="../media/image106.png"/><Relationship Id="rId6" Type="http://schemas.openxmlformats.org/officeDocument/2006/relationships/hyperlink" Target="https://github.com/cms-flashsim/OversampledTH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4.png"/><Relationship Id="rId4" Type="http://schemas.openxmlformats.org/officeDocument/2006/relationships/image" Target="../media/image10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2.png"/><Relationship Id="rId4" Type="http://schemas.openxmlformats.org/officeDocument/2006/relationships/image" Target="../media/image118.png"/><Relationship Id="rId10" Type="http://schemas.openxmlformats.org/officeDocument/2006/relationships/image" Target="../media/image126.png"/><Relationship Id="rId9" Type="http://schemas.openxmlformats.org/officeDocument/2006/relationships/image" Target="../media/image119.png"/><Relationship Id="rId5" Type="http://schemas.openxmlformats.org/officeDocument/2006/relationships/image" Target="../media/image113.png"/><Relationship Id="rId6" Type="http://schemas.openxmlformats.org/officeDocument/2006/relationships/image" Target="../media/image130.png"/><Relationship Id="rId7" Type="http://schemas.openxmlformats.org/officeDocument/2006/relationships/image" Target="../media/image124.png"/><Relationship Id="rId8" Type="http://schemas.openxmlformats.org/officeDocument/2006/relationships/image" Target="../media/image1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2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6.png"/><Relationship Id="rId4" Type="http://schemas.openxmlformats.org/officeDocument/2006/relationships/image" Target="../media/image129.png"/><Relationship Id="rId5" Type="http://schemas.openxmlformats.org/officeDocument/2006/relationships/image" Target="../media/image12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Relationship Id="rId4" Type="http://schemas.openxmlformats.org/officeDocument/2006/relationships/image" Target="../media/image137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1.png"/><Relationship Id="rId8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hyperlink" Target="https://inspirehep.net/literature/2704573" TargetMode="External"/><Relationship Id="rId5" Type="http://schemas.openxmlformats.org/officeDocument/2006/relationships/hyperlink" Target="https://inspirehep.net/literature/2704573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Relationship Id="rId7" Type="http://schemas.openxmlformats.org/officeDocument/2006/relationships/hyperlink" Target="https://etd.adm.unipi.it/theses/available/etd-10012023-184844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ctrTitle"/>
          </p:nvPr>
        </p:nvSpPr>
        <p:spPr>
          <a:xfrm>
            <a:off x="378150" y="430975"/>
            <a:ext cx="8520600" cy="97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4480"/>
              <a:t>FlashSim</a:t>
            </a:r>
            <a:endParaRPr sz="4480"/>
          </a:p>
        </p:txBody>
      </p:sp>
      <p:sp>
        <p:nvSpPr>
          <p:cNvPr id="33" name="Google Shape;33;p8"/>
          <p:cNvSpPr txBox="1"/>
          <p:nvPr>
            <p:ph type="ctrTitle"/>
          </p:nvPr>
        </p:nvSpPr>
        <p:spPr>
          <a:xfrm>
            <a:off x="378150" y="1315775"/>
            <a:ext cx="5117700" cy="106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202"/>
              <a:t>an end-to-end ML based simulation framework</a:t>
            </a:r>
            <a:endParaRPr b="1" sz="3202"/>
          </a:p>
        </p:txBody>
      </p:sp>
      <p:pic>
        <p:nvPicPr>
          <p:cNvPr id="34" name="Google Shape;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77" y="3242171"/>
            <a:ext cx="1244349" cy="1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 txBox="1"/>
          <p:nvPr/>
        </p:nvSpPr>
        <p:spPr>
          <a:xfrm>
            <a:off x="3116650" y="3242175"/>
            <a:ext cx="56154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F. Cattafesta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F. Vaselli ― INFN &amp; Scuola Normale Superiore, Pisa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</a:t>
            </a:r>
            <a:r>
              <a:rPr lang="it">
                <a:solidFill>
                  <a:schemeClr val="dk1"/>
                </a:solidFill>
              </a:rPr>
              <a:t>Rizzi, P. Asenov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― INFN &amp; Università di</a:t>
            </a:r>
            <a:r>
              <a:rPr lang="it">
                <a:solidFill>
                  <a:schemeClr val="dk1"/>
                </a:solidFill>
              </a:rPr>
              <a:t> Pisa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M. Galli, M. Donega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―</a:t>
            </a:r>
            <a:r>
              <a:rPr lang="it">
                <a:solidFill>
                  <a:schemeClr val="dk1"/>
                </a:solidFill>
              </a:rPr>
              <a:t> ETH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T. Sookpinij, P. Srimanobhas, V. Wachirapusitanand, P. Sriling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―</a:t>
            </a:r>
            <a:r>
              <a:rPr lang="it">
                <a:solidFill>
                  <a:schemeClr val="dk1"/>
                </a:solidFill>
              </a:rPr>
              <a:t> Chulalongkorn University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36;p8"/>
          <p:cNvSpPr txBox="1"/>
          <p:nvPr/>
        </p:nvSpPr>
        <p:spPr>
          <a:xfrm>
            <a:off x="378150" y="2577300"/>
            <a:ext cx="56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CMS Week, February 2024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FlashSim framework: event simulation</a:t>
            </a:r>
            <a:endParaRPr/>
          </a:p>
        </p:txBody>
      </p:sp>
      <p:sp>
        <p:nvSpPr>
          <p:cNvPr id="177" name="Google Shape;177;p17"/>
          <p:cNvSpPr txBox="1"/>
          <p:nvPr>
            <p:ph idx="1" type="body"/>
          </p:nvPr>
        </p:nvSpPr>
        <p:spPr>
          <a:xfrm>
            <a:off x="223825" y="719900"/>
            <a:ext cx="4236900" cy="3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To be used in analysis, the object simulation must be converted into an </a:t>
            </a:r>
            <a:r>
              <a:rPr b="1" lang="it" sz="1400">
                <a:solidFill>
                  <a:schemeClr val="accent3"/>
                </a:solidFill>
              </a:rPr>
              <a:t>event simulation</a:t>
            </a:r>
            <a:endParaRPr b="1" sz="1400">
              <a:solidFill>
                <a:schemeClr val="accent3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🠚"/>
            </a:pPr>
            <a:r>
              <a:rPr b="1" lang="it" sz="1400"/>
              <a:t>NanoBuilder:</a:t>
            </a:r>
            <a:endParaRPr b="1"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extraction of the </a:t>
            </a:r>
            <a:r>
              <a:rPr lang="it" sz="1200"/>
              <a:t>GEN</a:t>
            </a:r>
            <a:r>
              <a:rPr lang="it"/>
              <a:t> 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decide whether the object can be simulated (efficiency)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simulation through the associated FlashSim model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other manipulations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500"/>
              <a:buChar char="⚠"/>
            </a:pPr>
            <a:r>
              <a:rPr lang="it"/>
              <a:t>We need efficient event-wise operations to exploit the true speed of the object-simulation</a:t>
            </a:r>
            <a:endParaRPr/>
          </a:p>
        </p:txBody>
      </p:sp>
      <p:sp>
        <p:nvSpPr>
          <p:cNvPr id="178" name="Google Shape;17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107" y="719900"/>
            <a:ext cx="3627017" cy="433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85" name="Google Shape;185;p18"/>
          <p:cNvSpPr txBox="1"/>
          <p:nvPr>
            <p:ph type="title"/>
          </p:nvPr>
        </p:nvSpPr>
        <p:spPr>
          <a:xfrm>
            <a:off x="311700" y="11341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Applications</a:t>
            </a:r>
            <a:endParaRPr b="1"/>
          </a:p>
        </p:txBody>
      </p:sp>
      <p:sp>
        <p:nvSpPr>
          <p:cNvPr id="186" name="Google Shape;186;p18"/>
          <p:cNvSpPr txBox="1"/>
          <p:nvPr>
            <p:ph idx="4294967295" type="subTitle"/>
          </p:nvPr>
        </p:nvSpPr>
        <p:spPr>
          <a:xfrm>
            <a:off x="285100" y="21754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1700"/>
              <a:t>In which way FlashSim can be applied to a real analysis?</a:t>
            </a:r>
            <a:endParaRPr b="1" sz="1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Increasing the size of a MC sample</a:t>
            </a:r>
            <a:endParaRPr/>
          </a:p>
        </p:txBody>
      </p:sp>
      <p:sp>
        <p:nvSpPr>
          <p:cNvPr id="192" name="Google Shape;192;p19"/>
          <p:cNvSpPr txBox="1"/>
          <p:nvPr>
            <p:ph idx="1" type="body"/>
          </p:nvPr>
        </p:nvSpPr>
        <p:spPr>
          <a:xfrm>
            <a:off x="223825" y="719900"/>
            <a:ext cx="4165200" cy="20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Method 1 ― </a:t>
            </a:r>
            <a:r>
              <a:rPr b="1" lang="it" sz="1400">
                <a:solidFill>
                  <a:schemeClr val="accent1"/>
                </a:solidFill>
              </a:rPr>
              <a:t>ONE-TO-ONE EVENT SIMULATION</a:t>
            </a:r>
            <a:r>
              <a:rPr b="1" lang="it" sz="1400"/>
              <a:t> </a:t>
            </a:r>
            <a:endParaRPr b="1"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it" sz="1400"/>
              <a:t>Generate more </a:t>
            </a:r>
            <a:r>
              <a:rPr lang="it" sz="1200"/>
              <a:t>GEN</a:t>
            </a:r>
            <a:r>
              <a:rPr lang="it" sz="1400"/>
              <a:t> events to pass to FlashSim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🠙"/>
            </a:pPr>
            <a:r>
              <a:rPr lang="it"/>
              <a:t>the generation uses a </a:t>
            </a:r>
            <a:r>
              <a:rPr b="1" lang="it"/>
              <a:t>fraction</a:t>
            </a:r>
            <a:r>
              <a:rPr lang="it"/>
              <a:t> </a:t>
            </a:r>
            <a:r>
              <a:rPr b="1" lang="it"/>
              <a:t>of the CPU resources</a:t>
            </a:r>
            <a:r>
              <a:rPr lang="it"/>
              <a:t> compared to FullSim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🠛"/>
            </a:pPr>
            <a:r>
              <a:rPr lang="it"/>
              <a:t>given O(10) kHz per object, the generator could be a </a:t>
            </a:r>
            <a:r>
              <a:rPr b="1" lang="it"/>
              <a:t>bottleneck</a:t>
            </a:r>
            <a:endParaRPr sz="1400"/>
          </a:p>
        </p:txBody>
      </p:sp>
      <p:sp>
        <p:nvSpPr>
          <p:cNvPr id="193" name="Google Shape;19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94" name="Google Shape;194;p19"/>
          <p:cNvSpPr txBox="1"/>
          <p:nvPr>
            <p:ph idx="1" type="body"/>
          </p:nvPr>
        </p:nvSpPr>
        <p:spPr>
          <a:xfrm>
            <a:off x="4460725" y="719900"/>
            <a:ext cx="4236900" cy="22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Method 2 </a:t>
            </a:r>
            <a:r>
              <a:rPr lang="it" sz="1400"/>
              <a:t>― </a:t>
            </a:r>
            <a:r>
              <a:rPr b="1" lang="it" sz="1400">
                <a:solidFill>
                  <a:schemeClr val="accent3"/>
                </a:solidFill>
              </a:rPr>
              <a:t>OVERSAMPLING</a:t>
            </a:r>
            <a:r>
              <a:rPr b="1" baseline="30000" lang="it" sz="1400"/>
              <a:t>*</a:t>
            </a:r>
            <a:endParaRPr b="1" baseline="30000"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it" sz="1400"/>
              <a:t>Simulate multiple </a:t>
            </a:r>
            <a:r>
              <a:rPr lang="it" sz="1200"/>
              <a:t>RECO </a:t>
            </a:r>
            <a:r>
              <a:rPr lang="it" sz="1400"/>
              <a:t>events using the same </a:t>
            </a:r>
            <a:r>
              <a:rPr lang="it" sz="1200"/>
              <a:t>GEN</a:t>
            </a:r>
            <a:r>
              <a:rPr lang="it" sz="1400"/>
              <a:t> event as input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🠙"/>
            </a:pPr>
            <a:r>
              <a:rPr b="1" lang="it"/>
              <a:t>do not need</a:t>
            </a:r>
            <a:r>
              <a:rPr lang="it"/>
              <a:t> to produce more </a:t>
            </a:r>
            <a:r>
              <a:rPr lang="it" sz="1200"/>
              <a:t>GEN</a:t>
            </a:r>
            <a:r>
              <a:rPr lang="it"/>
              <a:t> events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🠛"/>
            </a:pPr>
            <a:r>
              <a:rPr lang="it" sz="1200"/>
              <a:t>RECO </a:t>
            </a:r>
            <a:r>
              <a:rPr lang="it"/>
              <a:t>events sharing the same </a:t>
            </a:r>
            <a:r>
              <a:rPr lang="it" sz="1200"/>
              <a:t>GEN </a:t>
            </a:r>
            <a:r>
              <a:rPr lang="it"/>
              <a:t>information are </a:t>
            </a:r>
            <a:r>
              <a:rPr b="1" lang="it"/>
              <a:t>correlated</a:t>
            </a:r>
            <a:r>
              <a:rPr b="1" lang="it"/>
              <a:t> → </a:t>
            </a:r>
            <a:r>
              <a:rPr lang="it"/>
              <a:t>proper statistical treatment non-trivial</a:t>
            </a:r>
            <a:endParaRPr sz="1400"/>
          </a:p>
        </p:txBody>
      </p:sp>
      <p:grpSp>
        <p:nvGrpSpPr>
          <p:cNvPr id="195" name="Google Shape;195;p19"/>
          <p:cNvGrpSpPr/>
          <p:nvPr/>
        </p:nvGrpSpPr>
        <p:grpSpPr>
          <a:xfrm>
            <a:off x="5452000" y="2947275"/>
            <a:ext cx="3020450" cy="1715950"/>
            <a:chOff x="5452000" y="2947275"/>
            <a:chExt cx="3020450" cy="1715950"/>
          </a:xfrm>
        </p:grpSpPr>
        <p:sp>
          <p:nvSpPr>
            <p:cNvPr id="196" name="Google Shape;196;p19"/>
            <p:cNvSpPr txBox="1"/>
            <p:nvPr/>
          </p:nvSpPr>
          <p:spPr>
            <a:xfrm>
              <a:off x="5452000" y="3468750"/>
              <a:ext cx="705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800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GEN</a:t>
              </a:r>
              <a:endParaRPr b="1" sz="18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p19"/>
            <p:cNvSpPr txBox="1"/>
            <p:nvPr/>
          </p:nvSpPr>
          <p:spPr>
            <a:xfrm>
              <a:off x="7182150" y="3900200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" name="Google Shape;198;p19"/>
            <p:cNvSpPr txBox="1"/>
            <p:nvPr/>
          </p:nvSpPr>
          <p:spPr>
            <a:xfrm>
              <a:off x="7182150" y="3299400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Google Shape;199;p19"/>
            <p:cNvSpPr txBox="1"/>
            <p:nvPr/>
          </p:nvSpPr>
          <p:spPr>
            <a:xfrm>
              <a:off x="7182150" y="4263025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7182150" y="2947275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1" name="Google Shape;201;p19"/>
            <p:cNvSpPr txBox="1"/>
            <p:nvPr/>
          </p:nvSpPr>
          <p:spPr>
            <a:xfrm>
              <a:off x="7182150" y="3576950"/>
              <a:ext cx="78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02" name="Google Shape;202;p19"/>
            <p:cNvCxnSpPr>
              <a:stCxn id="196" idx="3"/>
              <a:endCxn id="200" idx="1"/>
            </p:cNvCxnSpPr>
            <p:nvPr/>
          </p:nvCxnSpPr>
          <p:spPr>
            <a:xfrm flipH="1" rot="10800000">
              <a:off x="6157000" y="3147300"/>
              <a:ext cx="1025100" cy="552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03" name="Google Shape;203;p19"/>
            <p:cNvCxnSpPr>
              <a:stCxn id="196" idx="3"/>
              <a:endCxn id="198" idx="1"/>
            </p:cNvCxnSpPr>
            <p:nvPr/>
          </p:nvCxnSpPr>
          <p:spPr>
            <a:xfrm flipH="1" rot="10800000">
              <a:off x="6157000" y="3499500"/>
              <a:ext cx="1025100" cy="200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04" name="Google Shape;204;p19"/>
            <p:cNvCxnSpPr>
              <a:stCxn id="196" idx="3"/>
              <a:endCxn id="197" idx="1"/>
            </p:cNvCxnSpPr>
            <p:nvPr/>
          </p:nvCxnSpPr>
          <p:spPr>
            <a:xfrm>
              <a:off x="6157000" y="3699600"/>
              <a:ext cx="1025100" cy="4008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05" name="Google Shape;205;p19"/>
            <p:cNvCxnSpPr>
              <a:stCxn id="196" idx="3"/>
              <a:endCxn id="199" idx="1"/>
            </p:cNvCxnSpPr>
            <p:nvPr/>
          </p:nvCxnSpPr>
          <p:spPr>
            <a:xfrm>
              <a:off x="6157000" y="3699600"/>
              <a:ext cx="1025100" cy="7635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grpSp>
        <p:nvGrpSpPr>
          <p:cNvPr id="206" name="Google Shape;206;p19"/>
          <p:cNvGrpSpPr/>
          <p:nvPr/>
        </p:nvGrpSpPr>
        <p:grpSpPr>
          <a:xfrm>
            <a:off x="1093350" y="2947275"/>
            <a:ext cx="3020450" cy="1715950"/>
            <a:chOff x="1131450" y="2947275"/>
            <a:chExt cx="3020450" cy="1715950"/>
          </a:xfrm>
        </p:grpSpPr>
        <p:sp>
          <p:nvSpPr>
            <p:cNvPr id="207" name="Google Shape;207;p19"/>
            <p:cNvSpPr txBox="1"/>
            <p:nvPr/>
          </p:nvSpPr>
          <p:spPr>
            <a:xfrm>
              <a:off x="1131450" y="2947275"/>
              <a:ext cx="7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GEN</a:t>
              </a:r>
              <a:endParaRPr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Google Shape;208;p19"/>
            <p:cNvSpPr txBox="1"/>
            <p:nvPr/>
          </p:nvSpPr>
          <p:spPr>
            <a:xfrm>
              <a:off x="2861600" y="3900200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9" name="Google Shape;209;p19"/>
            <p:cNvSpPr txBox="1"/>
            <p:nvPr/>
          </p:nvSpPr>
          <p:spPr>
            <a:xfrm>
              <a:off x="2861600" y="3299400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0" name="Google Shape;210;p19"/>
            <p:cNvSpPr txBox="1"/>
            <p:nvPr/>
          </p:nvSpPr>
          <p:spPr>
            <a:xfrm>
              <a:off x="2861600" y="4263025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1" name="Google Shape;211;p19"/>
            <p:cNvSpPr txBox="1"/>
            <p:nvPr/>
          </p:nvSpPr>
          <p:spPr>
            <a:xfrm>
              <a:off x="2861600" y="2947275"/>
              <a:ext cx="129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RECO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Google Shape;212;p19"/>
            <p:cNvSpPr txBox="1"/>
            <p:nvPr/>
          </p:nvSpPr>
          <p:spPr>
            <a:xfrm>
              <a:off x="2861600" y="3576950"/>
              <a:ext cx="78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13" name="Google Shape;213;p19"/>
            <p:cNvCxnSpPr>
              <a:stCxn id="207" idx="3"/>
              <a:endCxn id="211" idx="1"/>
            </p:cNvCxnSpPr>
            <p:nvPr/>
          </p:nvCxnSpPr>
          <p:spPr>
            <a:xfrm>
              <a:off x="1836450" y="3147375"/>
              <a:ext cx="10251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14" name="Google Shape;214;p19"/>
            <p:cNvCxnSpPr>
              <a:stCxn id="215" idx="3"/>
              <a:endCxn id="209" idx="1"/>
            </p:cNvCxnSpPr>
            <p:nvPr/>
          </p:nvCxnSpPr>
          <p:spPr>
            <a:xfrm>
              <a:off x="1836450" y="3499500"/>
              <a:ext cx="10251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16" name="Google Shape;216;p19"/>
            <p:cNvCxnSpPr>
              <a:stCxn id="217" idx="3"/>
              <a:endCxn id="208" idx="1"/>
            </p:cNvCxnSpPr>
            <p:nvPr/>
          </p:nvCxnSpPr>
          <p:spPr>
            <a:xfrm>
              <a:off x="1836450" y="4086250"/>
              <a:ext cx="1025100" cy="14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18" name="Google Shape;218;p19"/>
            <p:cNvCxnSpPr>
              <a:stCxn id="219" idx="3"/>
              <a:endCxn id="210" idx="1"/>
            </p:cNvCxnSpPr>
            <p:nvPr/>
          </p:nvCxnSpPr>
          <p:spPr>
            <a:xfrm>
              <a:off x="1836450" y="4463125"/>
              <a:ext cx="10251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215" name="Google Shape;215;p19"/>
            <p:cNvSpPr txBox="1"/>
            <p:nvPr/>
          </p:nvSpPr>
          <p:spPr>
            <a:xfrm>
              <a:off x="1131450" y="3299400"/>
              <a:ext cx="7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GEN</a:t>
              </a:r>
              <a:endParaRPr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Google Shape;217;p19"/>
            <p:cNvSpPr txBox="1"/>
            <p:nvPr/>
          </p:nvSpPr>
          <p:spPr>
            <a:xfrm>
              <a:off x="1131450" y="3886150"/>
              <a:ext cx="7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GEN</a:t>
              </a:r>
              <a:endParaRPr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9" name="Google Shape;219;p19"/>
            <p:cNvSpPr txBox="1"/>
            <p:nvPr/>
          </p:nvSpPr>
          <p:spPr>
            <a:xfrm>
              <a:off x="1131450" y="4263025"/>
              <a:ext cx="7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GEN</a:t>
              </a:r>
              <a:endParaRPr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0" name="Google Shape;220;p19"/>
            <p:cNvSpPr txBox="1"/>
            <p:nvPr/>
          </p:nvSpPr>
          <p:spPr>
            <a:xfrm>
              <a:off x="1131450" y="3592775"/>
              <a:ext cx="78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21" name="Google Shape;221;p19"/>
          <p:cNvSpPr txBox="1"/>
          <p:nvPr/>
        </p:nvSpPr>
        <p:spPr>
          <a:xfrm>
            <a:off x="4558700" y="4675375"/>
            <a:ext cx="382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*see </a:t>
            </a:r>
            <a:r>
              <a:rPr lang="it" sz="12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https://etd.adm.unipi.it/t/etd-08062022-170936/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VBF H → μ</a:t>
            </a:r>
            <a:r>
              <a:rPr baseline="30000" lang="it"/>
              <a:t>+</a:t>
            </a:r>
            <a:r>
              <a:rPr lang="it"/>
              <a:t>μ</a:t>
            </a:r>
            <a:r>
              <a:rPr baseline="30000" lang="it"/>
              <a:t>-</a:t>
            </a:r>
            <a:r>
              <a:rPr lang="it"/>
              <a:t> analysis</a:t>
            </a:r>
            <a:endParaRPr/>
          </a:p>
        </p:txBody>
      </p:sp>
      <p:sp>
        <p:nvSpPr>
          <p:cNvPr id="227" name="Google Shape;227;p20"/>
          <p:cNvSpPr txBox="1"/>
          <p:nvPr>
            <p:ph idx="1" type="body"/>
          </p:nvPr>
        </p:nvSpPr>
        <p:spPr>
          <a:xfrm>
            <a:off x="223825" y="1146500"/>
            <a:ext cx="4236900" cy="3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it">
                <a:solidFill>
                  <a:schemeClr val="accent3"/>
                </a:solidFill>
              </a:rPr>
              <a:t>Crucial to test the accuracy on a real </a:t>
            </a:r>
            <a:r>
              <a:rPr b="1" lang="it">
                <a:solidFill>
                  <a:schemeClr val="accent3"/>
                </a:solidFill>
              </a:rPr>
              <a:t>analysis</a:t>
            </a:r>
            <a:r>
              <a:rPr b="1" lang="it">
                <a:solidFill>
                  <a:schemeClr val="accent3"/>
                </a:solidFill>
              </a:rPr>
              <a:t>!</a:t>
            </a:r>
            <a:endParaRPr b="1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/>
              <a:t>Derived quantities exploit the </a:t>
            </a:r>
            <a:r>
              <a:rPr b="1" lang="it" sz="1400"/>
              <a:t>dependencies and correlations</a:t>
            </a:r>
            <a:r>
              <a:rPr lang="it" sz="1400"/>
              <a:t> between the simulated variables (e.g. same DNN discriminator as CMS evidence paper HIG-19-006)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one-to-one event simulation of muons and jets of </a:t>
            </a:r>
            <a:r>
              <a:rPr lang="it" sz="1400"/>
              <a:t>tt+jets, DY+jets, EW ℓℓjj, Hμμ</a:t>
            </a:r>
            <a:endParaRPr sz="1400"/>
          </a:p>
        </p:txBody>
      </p:sp>
      <p:sp>
        <p:nvSpPr>
          <p:cNvPr id="228" name="Google Shape;2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229" name="Google Shape;2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4275" y="1015500"/>
            <a:ext cx="3840150" cy="311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/>
          <p:nvPr/>
        </p:nvSpPr>
        <p:spPr>
          <a:xfrm>
            <a:off x="4731500" y="1146500"/>
            <a:ext cx="438600" cy="82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1" name="Google Shape;231;p20"/>
          <p:cNvPicPr preferRelativeResize="0"/>
          <p:nvPr/>
        </p:nvPicPr>
        <p:blipFill rotWithShape="1">
          <a:blip r:embed="rId4">
            <a:alphaModFix/>
          </a:blip>
          <a:srcRect b="68547" l="0" r="93785" t="5218"/>
          <a:stretch/>
        </p:blipFill>
        <p:spPr>
          <a:xfrm>
            <a:off x="5091775" y="1219575"/>
            <a:ext cx="168975" cy="5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0"/>
          <p:cNvSpPr/>
          <p:nvPr/>
        </p:nvSpPr>
        <p:spPr>
          <a:xfrm>
            <a:off x="4762350" y="3172900"/>
            <a:ext cx="438600" cy="82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3" name="Google Shape;233;p20"/>
          <p:cNvPicPr preferRelativeResize="0"/>
          <p:nvPr/>
        </p:nvPicPr>
        <p:blipFill rotWithShape="1">
          <a:blip r:embed="rId4">
            <a:alphaModFix/>
          </a:blip>
          <a:srcRect b="11398" l="0" r="95456" t="75543"/>
          <a:stretch/>
        </p:blipFill>
        <p:spPr>
          <a:xfrm>
            <a:off x="5091775" y="3388150"/>
            <a:ext cx="1689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i="1" lang="it" sz="2730"/>
              <a:t>Simplified</a:t>
            </a:r>
            <a:r>
              <a:rPr lang="it" sz="2730"/>
              <a:t> ZH H → bb analysis</a:t>
            </a:r>
            <a:endParaRPr sz="273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30"/>
          </a:p>
        </p:txBody>
      </p:sp>
      <p:sp>
        <p:nvSpPr>
          <p:cNvPr id="239" name="Google Shape;239;p21"/>
          <p:cNvSpPr txBox="1"/>
          <p:nvPr>
            <p:ph idx="1" type="body"/>
          </p:nvPr>
        </p:nvSpPr>
        <p:spPr>
          <a:xfrm>
            <a:off x="223825" y="643700"/>
            <a:ext cx="4667400" cy="17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it">
                <a:solidFill>
                  <a:schemeClr val="accent3"/>
                </a:solidFill>
              </a:rPr>
              <a:t>Most recent results – with electrons!</a:t>
            </a:r>
            <a:endParaRPr b="1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one-to-one event simulation of DY+jets and ZHbb processes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/>
              <a:t>Simplified</a:t>
            </a:r>
            <a:r>
              <a:rPr lang="it"/>
              <a:t> Run 2 Z(</a:t>
            </a:r>
            <a:r>
              <a:rPr lang="it" sz="1400"/>
              <a:t>ℓ</a:t>
            </a:r>
            <a:r>
              <a:rPr baseline="30000" lang="it" sz="1400"/>
              <a:t>+</a:t>
            </a:r>
            <a:r>
              <a:rPr lang="it" sz="1400"/>
              <a:t>ℓ</a:t>
            </a:r>
            <a:r>
              <a:rPr baseline="30000" lang="it" sz="1400"/>
              <a:t>-</a:t>
            </a:r>
            <a:r>
              <a:rPr lang="it" sz="1400"/>
              <a:t>)H(bb) analysis → DNN signal-background discriminator (not from HIG-20-001)</a:t>
            </a:r>
            <a:endParaRPr/>
          </a:p>
        </p:txBody>
      </p:sp>
      <p:sp>
        <p:nvSpPr>
          <p:cNvPr id="240" name="Google Shape;2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241" name="Google Shape;241;p21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5577200" y="719900"/>
            <a:ext cx="2895250" cy="2814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1"/>
          <p:cNvGrpSpPr/>
          <p:nvPr/>
        </p:nvGrpSpPr>
        <p:grpSpPr>
          <a:xfrm>
            <a:off x="275406" y="2582924"/>
            <a:ext cx="5271011" cy="2474149"/>
            <a:chOff x="4092800" y="579475"/>
            <a:chExt cx="4680350" cy="2196900"/>
          </a:xfrm>
        </p:grpSpPr>
        <p:pic>
          <p:nvPicPr>
            <p:cNvPr id="243" name="Google Shape;243;p21"/>
            <p:cNvPicPr preferRelativeResize="0"/>
            <p:nvPr/>
          </p:nvPicPr>
          <p:blipFill rotWithShape="1">
            <a:blip r:embed="rId4">
              <a:alphaModFix/>
            </a:blip>
            <a:srcRect b="0" l="3322" r="7852" t="0"/>
            <a:stretch/>
          </p:blipFill>
          <p:spPr>
            <a:xfrm>
              <a:off x="4092800" y="579475"/>
              <a:ext cx="2401200" cy="219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1"/>
            <p:cNvPicPr preferRelativeResize="0"/>
            <p:nvPr/>
          </p:nvPicPr>
          <p:blipFill rotWithShape="1">
            <a:blip r:embed="rId5">
              <a:alphaModFix/>
            </a:blip>
            <a:srcRect b="0" l="3330" r="7843" t="0"/>
            <a:stretch/>
          </p:blipFill>
          <p:spPr>
            <a:xfrm>
              <a:off x="6371950" y="579475"/>
              <a:ext cx="2401200" cy="219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1"/>
            <p:cNvPicPr preferRelativeResize="0"/>
            <p:nvPr/>
          </p:nvPicPr>
          <p:blipFill rotWithShape="1">
            <a:blip r:embed="rId3">
              <a:alphaModFix/>
            </a:blip>
            <a:srcRect b="94825" l="29442" r="43964" t="1295"/>
            <a:stretch/>
          </p:blipFill>
          <p:spPr>
            <a:xfrm>
              <a:off x="4870925" y="594100"/>
              <a:ext cx="548701" cy="77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1"/>
            <p:cNvPicPr preferRelativeResize="0"/>
            <p:nvPr/>
          </p:nvPicPr>
          <p:blipFill rotWithShape="1">
            <a:blip r:embed="rId3">
              <a:alphaModFix/>
            </a:blip>
            <a:srcRect b="94825" l="29442" r="43964" t="1295"/>
            <a:stretch/>
          </p:blipFill>
          <p:spPr>
            <a:xfrm>
              <a:off x="7153125" y="594100"/>
              <a:ext cx="548701" cy="778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Oversampling: statistical treatment</a:t>
            </a:r>
            <a:endParaRPr/>
          </a:p>
        </p:txBody>
      </p:sp>
      <p:sp>
        <p:nvSpPr>
          <p:cNvPr id="252" name="Google Shape;25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53" name="Google Shape;253;p22"/>
          <p:cNvSpPr txBox="1"/>
          <p:nvPr/>
        </p:nvSpPr>
        <p:spPr>
          <a:xfrm>
            <a:off x="223825" y="2411825"/>
            <a:ext cx="32508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Oversampling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t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 final histogram is given by the weighted sum of </a:t>
            </a: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sub-histograms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filled with the </a:t>
            </a:r>
            <a:r>
              <a:rPr b="1" lang="it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distributions of events sharing the same </a:t>
            </a:r>
            <a:r>
              <a:rPr b="1" lang="it" sz="12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</a:t>
            </a:r>
            <a:endParaRPr b="1" sz="12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Note: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final uncertainty is larger than just calling </a:t>
            </a:r>
            <a:r>
              <a:rPr lang="it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TH1::Fill()</a:t>
            </a:r>
            <a:endParaRPr>
              <a:solidFill>
                <a:schemeClr val="dk1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grpSp>
        <p:nvGrpSpPr>
          <p:cNvPr id="254" name="Google Shape;254;p22"/>
          <p:cNvGrpSpPr/>
          <p:nvPr/>
        </p:nvGrpSpPr>
        <p:grpSpPr>
          <a:xfrm>
            <a:off x="3474625" y="567075"/>
            <a:ext cx="5519575" cy="4527852"/>
            <a:chOff x="3830400" y="528975"/>
            <a:chExt cx="5519575" cy="4527852"/>
          </a:xfrm>
        </p:grpSpPr>
        <p:grpSp>
          <p:nvGrpSpPr>
            <p:cNvPr id="255" name="Google Shape;255;p22"/>
            <p:cNvGrpSpPr/>
            <p:nvPr/>
          </p:nvGrpSpPr>
          <p:grpSpPr>
            <a:xfrm>
              <a:off x="3830400" y="2296800"/>
              <a:ext cx="5464234" cy="2760027"/>
              <a:chOff x="3059646" y="1152290"/>
              <a:chExt cx="5931004" cy="3132835"/>
            </a:xfrm>
          </p:grpSpPr>
          <p:grpSp>
            <p:nvGrpSpPr>
              <p:cNvPr id="256" name="Google Shape;256;p22"/>
              <p:cNvGrpSpPr/>
              <p:nvPr/>
            </p:nvGrpSpPr>
            <p:grpSpPr>
              <a:xfrm>
                <a:off x="3059646" y="1277765"/>
                <a:ext cx="5931004" cy="2587954"/>
                <a:chOff x="2664421" y="873915"/>
                <a:chExt cx="5931004" cy="2587954"/>
              </a:xfrm>
            </p:grpSpPr>
            <p:grpSp>
              <p:nvGrpSpPr>
                <p:cNvPr id="257" name="Google Shape;257;p22"/>
                <p:cNvGrpSpPr/>
                <p:nvPr/>
              </p:nvGrpSpPr>
              <p:grpSpPr>
                <a:xfrm>
                  <a:off x="7429644" y="873926"/>
                  <a:ext cx="983093" cy="913676"/>
                  <a:chOff x="5250050" y="1356350"/>
                  <a:chExt cx="1249800" cy="1253500"/>
                </a:xfrm>
              </p:grpSpPr>
              <p:cxnSp>
                <p:nvCxnSpPr>
                  <p:cNvPr id="258" name="Google Shape;258;p22"/>
                  <p:cNvCxnSpPr/>
                  <p:nvPr/>
                </p:nvCxnSpPr>
                <p:spPr>
                  <a:xfrm rot="5400000">
                    <a:off x="4625150" y="1981250"/>
                    <a:ext cx="1249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  <p:cxnSp>
                <p:nvCxnSpPr>
                  <p:cNvPr id="259" name="Google Shape;259;p22"/>
                  <p:cNvCxnSpPr/>
                  <p:nvPr/>
                </p:nvCxnSpPr>
                <p:spPr>
                  <a:xfrm rot="10800000">
                    <a:off x="5505475" y="2114600"/>
                    <a:ext cx="0" cy="490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0" name="Google Shape;260;p22"/>
                  <p:cNvCxnSpPr/>
                  <p:nvPr/>
                </p:nvCxnSpPr>
                <p:spPr>
                  <a:xfrm>
                    <a:off x="5495950" y="2113550"/>
                    <a:ext cx="233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1" name="Google Shape;261;p22"/>
                  <p:cNvCxnSpPr/>
                  <p:nvPr/>
                </p:nvCxnSpPr>
                <p:spPr>
                  <a:xfrm rot="10800000">
                    <a:off x="5719675" y="1852700"/>
                    <a:ext cx="0" cy="2619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2" name="Google Shape;262;p22"/>
                  <p:cNvCxnSpPr/>
                  <p:nvPr/>
                </p:nvCxnSpPr>
                <p:spPr>
                  <a:xfrm>
                    <a:off x="5710250" y="1852700"/>
                    <a:ext cx="233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3" name="Google Shape;263;p22"/>
                  <p:cNvCxnSpPr/>
                  <p:nvPr/>
                </p:nvCxnSpPr>
                <p:spPr>
                  <a:xfrm rot="10800000">
                    <a:off x="5933875" y="1852650"/>
                    <a:ext cx="0" cy="4524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4" name="Google Shape;264;p22"/>
                  <p:cNvCxnSpPr/>
                  <p:nvPr/>
                </p:nvCxnSpPr>
                <p:spPr>
                  <a:xfrm>
                    <a:off x="5924575" y="2309850"/>
                    <a:ext cx="2286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5" name="Google Shape;265;p22"/>
                  <p:cNvCxnSpPr/>
                  <p:nvPr/>
                </p:nvCxnSpPr>
                <p:spPr>
                  <a:xfrm rot="10800000">
                    <a:off x="6148075" y="2305050"/>
                    <a:ext cx="0" cy="3048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3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6" name="Google Shape;266;p22"/>
                  <p:cNvCxnSpPr/>
                  <p:nvPr/>
                </p:nvCxnSpPr>
                <p:spPr>
                  <a:xfrm rot="10800000">
                    <a:off x="5250050" y="2606150"/>
                    <a:ext cx="1249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</p:grpSp>
            <p:grpSp>
              <p:nvGrpSpPr>
                <p:cNvPr id="267" name="Google Shape;267;p22"/>
                <p:cNvGrpSpPr/>
                <p:nvPr/>
              </p:nvGrpSpPr>
              <p:grpSpPr>
                <a:xfrm>
                  <a:off x="3426413" y="873915"/>
                  <a:ext cx="910979" cy="913676"/>
                  <a:chOff x="592325" y="1780225"/>
                  <a:chExt cx="1249800" cy="1253500"/>
                </a:xfrm>
              </p:grpSpPr>
              <p:cxnSp>
                <p:nvCxnSpPr>
                  <p:cNvPr id="268" name="Google Shape;268;p22"/>
                  <p:cNvCxnSpPr/>
                  <p:nvPr/>
                </p:nvCxnSpPr>
                <p:spPr>
                  <a:xfrm rot="5400000">
                    <a:off x="-32575" y="2405125"/>
                    <a:ext cx="1249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  <p:cxnSp>
                <p:nvCxnSpPr>
                  <p:cNvPr id="269" name="Google Shape;269;p22"/>
                  <p:cNvCxnSpPr/>
                  <p:nvPr/>
                </p:nvCxnSpPr>
                <p:spPr>
                  <a:xfrm rot="10800000">
                    <a:off x="847750" y="2771875"/>
                    <a:ext cx="0" cy="2571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0" name="Google Shape;270;p22"/>
                  <p:cNvCxnSpPr/>
                  <p:nvPr/>
                </p:nvCxnSpPr>
                <p:spPr>
                  <a:xfrm>
                    <a:off x="838225" y="2770825"/>
                    <a:ext cx="233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1" name="Google Shape;271;p22"/>
                  <p:cNvCxnSpPr/>
                  <p:nvPr/>
                </p:nvCxnSpPr>
                <p:spPr>
                  <a:xfrm rot="10800000">
                    <a:off x="1061950" y="2276525"/>
                    <a:ext cx="0" cy="490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2" name="Google Shape;272;p22"/>
                  <p:cNvCxnSpPr/>
                  <p:nvPr/>
                </p:nvCxnSpPr>
                <p:spPr>
                  <a:xfrm>
                    <a:off x="1052525" y="2276575"/>
                    <a:ext cx="233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3" name="Google Shape;273;p22"/>
                  <p:cNvCxnSpPr/>
                  <p:nvPr/>
                </p:nvCxnSpPr>
                <p:spPr>
                  <a:xfrm rot="10800000">
                    <a:off x="1276150" y="2276400"/>
                    <a:ext cx="0" cy="3144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4" name="Google Shape;274;p22"/>
                  <p:cNvCxnSpPr/>
                  <p:nvPr/>
                </p:nvCxnSpPr>
                <p:spPr>
                  <a:xfrm>
                    <a:off x="1266850" y="2590800"/>
                    <a:ext cx="2286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5" name="Google Shape;275;p22"/>
                  <p:cNvCxnSpPr/>
                  <p:nvPr/>
                </p:nvCxnSpPr>
                <p:spPr>
                  <a:xfrm rot="10800000">
                    <a:off x="1490350" y="2586125"/>
                    <a:ext cx="0" cy="4476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2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6" name="Google Shape;276;p22"/>
                  <p:cNvCxnSpPr/>
                  <p:nvPr/>
                </p:nvCxnSpPr>
                <p:spPr>
                  <a:xfrm rot="10800000">
                    <a:off x="592325" y="3030025"/>
                    <a:ext cx="1249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</p:grpSp>
            <p:grpSp>
              <p:nvGrpSpPr>
                <p:cNvPr id="277" name="Google Shape;277;p22"/>
                <p:cNvGrpSpPr/>
                <p:nvPr/>
              </p:nvGrpSpPr>
              <p:grpSpPr>
                <a:xfrm>
                  <a:off x="5186036" y="873926"/>
                  <a:ext cx="910979" cy="913676"/>
                  <a:chOff x="3121225" y="1418250"/>
                  <a:chExt cx="1249800" cy="1253500"/>
                </a:xfrm>
              </p:grpSpPr>
              <p:cxnSp>
                <p:nvCxnSpPr>
                  <p:cNvPr id="278" name="Google Shape;278;p22"/>
                  <p:cNvCxnSpPr/>
                  <p:nvPr/>
                </p:nvCxnSpPr>
                <p:spPr>
                  <a:xfrm rot="5400000">
                    <a:off x="2496325" y="2043150"/>
                    <a:ext cx="1249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  <p:cxnSp>
                <p:nvCxnSpPr>
                  <p:cNvPr id="279" name="Google Shape;279;p22"/>
                  <p:cNvCxnSpPr/>
                  <p:nvPr/>
                </p:nvCxnSpPr>
                <p:spPr>
                  <a:xfrm rot="10800000">
                    <a:off x="3376650" y="2176500"/>
                    <a:ext cx="0" cy="490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0" name="Google Shape;280;p22"/>
                  <p:cNvCxnSpPr/>
                  <p:nvPr/>
                </p:nvCxnSpPr>
                <p:spPr>
                  <a:xfrm>
                    <a:off x="3367125" y="2175450"/>
                    <a:ext cx="233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1" name="Google Shape;281;p22"/>
                  <p:cNvCxnSpPr/>
                  <p:nvPr/>
                </p:nvCxnSpPr>
                <p:spPr>
                  <a:xfrm rot="10800000">
                    <a:off x="3590850" y="2175450"/>
                    <a:ext cx="0" cy="2619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2" name="Google Shape;282;p22"/>
                  <p:cNvCxnSpPr/>
                  <p:nvPr/>
                </p:nvCxnSpPr>
                <p:spPr>
                  <a:xfrm>
                    <a:off x="3581425" y="2437350"/>
                    <a:ext cx="233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3" name="Google Shape;283;p22"/>
                  <p:cNvCxnSpPr/>
                  <p:nvPr/>
                </p:nvCxnSpPr>
                <p:spPr>
                  <a:xfrm rot="10800000">
                    <a:off x="3805050" y="1984950"/>
                    <a:ext cx="0" cy="4524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4" name="Google Shape;284;p22"/>
                  <p:cNvCxnSpPr/>
                  <p:nvPr/>
                </p:nvCxnSpPr>
                <p:spPr>
                  <a:xfrm>
                    <a:off x="3795750" y="1983100"/>
                    <a:ext cx="2286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5" name="Google Shape;285;p22"/>
                  <p:cNvCxnSpPr/>
                  <p:nvPr/>
                </p:nvCxnSpPr>
                <p:spPr>
                  <a:xfrm rot="10800000">
                    <a:off x="4019250" y="1981150"/>
                    <a:ext cx="0" cy="6906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6" name="Google Shape;286;p22"/>
                  <p:cNvCxnSpPr/>
                  <p:nvPr/>
                </p:nvCxnSpPr>
                <p:spPr>
                  <a:xfrm rot="10800000">
                    <a:off x="3121225" y="2668050"/>
                    <a:ext cx="1249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</p:grpSp>
            <p:sp>
              <p:nvSpPr>
                <p:cNvPr id="287" name="Google Shape;287;p22"/>
                <p:cNvSpPr txBox="1"/>
                <p:nvPr/>
              </p:nvSpPr>
              <p:spPr>
                <a:xfrm>
                  <a:off x="4169750" y="1099888"/>
                  <a:ext cx="282300" cy="52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+</a:t>
                  </a:r>
                  <a:endParaRPr sz="18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sp>
              <p:nvSpPr>
                <p:cNvPr id="288" name="Google Shape;288;p22"/>
                <p:cNvSpPr txBox="1"/>
                <p:nvPr/>
              </p:nvSpPr>
              <p:spPr>
                <a:xfrm>
                  <a:off x="5975312" y="1092595"/>
                  <a:ext cx="983100" cy="52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+ … +</a:t>
                  </a:r>
                  <a:endParaRPr sz="18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sp>
              <p:nvSpPr>
                <p:cNvPr id="289" name="Google Shape;289;p22"/>
                <p:cNvSpPr/>
                <p:nvPr/>
              </p:nvSpPr>
              <p:spPr>
                <a:xfrm rot="-5400000">
                  <a:off x="5600675" y="-908225"/>
                  <a:ext cx="144900" cy="5844600"/>
                </a:xfrm>
                <a:prstGeom prst="leftBrace">
                  <a:avLst>
                    <a:gd fmla="val 50000" name="adj1"/>
                    <a:gd fmla="val 50297" name="adj2"/>
                  </a:avLst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grpSp>
              <p:nvGrpSpPr>
                <p:cNvPr id="290" name="Google Shape;290;p22"/>
                <p:cNvGrpSpPr/>
                <p:nvPr/>
              </p:nvGrpSpPr>
              <p:grpSpPr>
                <a:xfrm>
                  <a:off x="5107603" y="2240558"/>
                  <a:ext cx="1207230" cy="1221311"/>
                  <a:chOff x="5868415" y="2247858"/>
                  <a:chExt cx="1207230" cy="1221311"/>
                </a:xfrm>
              </p:grpSpPr>
              <p:cxnSp>
                <p:nvCxnSpPr>
                  <p:cNvPr id="291" name="Google Shape;291;p22"/>
                  <p:cNvCxnSpPr/>
                  <p:nvPr/>
                </p:nvCxnSpPr>
                <p:spPr>
                  <a:xfrm rot="5400000">
                    <a:off x="5259565" y="2856708"/>
                    <a:ext cx="12177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  <p:cxnSp>
                <p:nvCxnSpPr>
                  <p:cNvPr id="292" name="Google Shape;292;p22"/>
                  <p:cNvCxnSpPr/>
                  <p:nvPr/>
                </p:nvCxnSpPr>
                <p:spPr>
                  <a:xfrm rot="10800000">
                    <a:off x="6115140" y="2976441"/>
                    <a:ext cx="0" cy="4881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3" name="Google Shape;293;p22"/>
                  <p:cNvCxnSpPr/>
                  <p:nvPr/>
                </p:nvCxnSpPr>
                <p:spPr>
                  <a:xfrm>
                    <a:off x="6105525" y="2970375"/>
                    <a:ext cx="2058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4" name="Google Shape;294;p22"/>
                  <p:cNvCxnSpPr/>
                  <p:nvPr/>
                </p:nvCxnSpPr>
                <p:spPr>
                  <a:xfrm rot="10800000">
                    <a:off x="6322050" y="2619525"/>
                    <a:ext cx="0" cy="3618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5" name="Google Shape;295;p22"/>
                  <p:cNvCxnSpPr/>
                  <p:nvPr/>
                </p:nvCxnSpPr>
                <p:spPr>
                  <a:xfrm>
                    <a:off x="6312940" y="2616950"/>
                    <a:ext cx="2253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6" name="Google Shape;296;p22"/>
                  <p:cNvCxnSpPr/>
                  <p:nvPr/>
                </p:nvCxnSpPr>
                <p:spPr>
                  <a:xfrm rot="10800000">
                    <a:off x="6528950" y="2614550"/>
                    <a:ext cx="0" cy="1620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7" name="Google Shape;297;p22"/>
                  <p:cNvCxnSpPr/>
                  <p:nvPr/>
                </p:nvCxnSpPr>
                <p:spPr>
                  <a:xfrm>
                    <a:off x="6519965" y="2780443"/>
                    <a:ext cx="2208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8" name="Google Shape;298;p22"/>
                  <p:cNvCxnSpPr/>
                  <p:nvPr/>
                </p:nvCxnSpPr>
                <p:spPr>
                  <a:xfrm rot="10800000">
                    <a:off x="6735852" y="2776469"/>
                    <a:ext cx="0" cy="6927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chemeClr val="accent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99" name="Google Shape;299;p22"/>
                  <p:cNvCxnSpPr/>
                  <p:nvPr/>
                </p:nvCxnSpPr>
                <p:spPr>
                  <a:xfrm rot="10800000">
                    <a:off x="5868445" y="3465564"/>
                    <a:ext cx="1207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stealth"/>
                    <a:tailEnd len="med" w="med" type="none"/>
                  </a:ln>
                </p:spPr>
              </p:cxnSp>
            </p:grpSp>
            <p:sp>
              <p:nvSpPr>
                <p:cNvPr id="300" name="Google Shape;300;p22"/>
                <p:cNvSpPr txBox="1"/>
                <p:nvPr/>
              </p:nvSpPr>
              <p:spPr>
                <a:xfrm>
                  <a:off x="2664421" y="1099888"/>
                  <a:ext cx="868200" cy="52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1/N ✕</a:t>
                  </a:r>
                  <a:endParaRPr sz="1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sp>
              <p:nvSpPr>
                <p:cNvPr id="301" name="Google Shape;301;p22"/>
                <p:cNvSpPr txBox="1"/>
                <p:nvPr/>
              </p:nvSpPr>
              <p:spPr>
                <a:xfrm>
                  <a:off x="4424027" y="1099888"/>
                  <a:ext cx="868200" cy="52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1/N ✕</a:t>
                  </a:r>
                  <a:endParaRPr sz="1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sp>
              <p:nvSpPr>
                <p:cNvPr id="302" name="Google Shape;302;p22"/>
                <p:cNvSpPr txBox="1"/>
                <p:nvPr/>
              </p:nvSpPr>
              <p:spPr>
                <a:xfrm>
                  <a:off x="6667650" y="1099888"/>
                  <a:ext cx="955500" cy="52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1/N ✕</a:t>
                  </a:r>
                  <a:endParaRPr sz="1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</p:grpSp>
          <p:sp>
            <p:nvSpPr>
              <p:cNvPr id="303" name="Google Shape;303;p22"/>
              <p:cNvSpPr txBox="1"/>
              <p:nvPr/>
            </p:nvSpPr>
            <p:spPr>
              <a:xfrm>
                <a:off x="4023336" y="1152290"/>
                <a:ext cx="795900" cy="41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rPr>
                  <a:t>EVENT-1</a:t>
                </a:r>
                <a:endParaRPr sz="1200">
                  <a:solidFill>
                    <a:schemeClr val="dk1"/>
                  </a:solidFill>
                  <a:latin typeface="Inconsolata"/>
                  <a:ea typeface="Inconsolata"/>
                  <a:cs typeface="Inconsolata"/>
                  <a:sym typeface="Inconsolata"/>
                </a:endParaRPr>
              </a:p>
            </p:txBody>
          </p:sp>
          <p:sp>
            <p:nvSpPr>
              <p:cNvPr id="304" name="Google Shape;304;p22"/>
              <p:cNvSpPr txBox="1"/>
              <p:nvPr/>
            </p:nvSpPr>
            <p:spPr>
              <a:xfrm>
                <a:off x="5754697" y="1152290"/>
                <a:ext cx="868200" cy="41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rPr>
                  <a:t>EVENT-2</a:t>
                </a:r>
                <a:endParaRPr sz="1200">
                  <a:solidFill>
                    <a:schemeClr val="dk1"/>
                  </a:solidFill>
                  <a:latin typeface="Inconsolata"/>
                  <a:ea typeface="Inconsolata"/>
                  <a:cs typeface="Inconsolata"/>
                  <a:sym typeface="Inconsolata"/>
                </a:endParaRPr>
              </a:p>
            </p:txBody>
          </p:sp>
          <p:sp>
            <p:nvSpPr>
              <p:cNvPr id="305" name="Google Shape;305;p22"/>
              <p:cNvSpPr txBox="1"/>
              <p:nvPr/>
            </p:nvSpPr>
            <p:spPr>
              <a:xfrm>
                <a:off x="8025485" y="1152290"/>
                <a:ext cx="868200" cy="41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rPr>
                  <a:t>EVENT-3</a:t>
                </a:r>
                <a:endParaRPr sz="1200">
                  <a:solidFill>
                    <a:schemeClr val="dk1"/>
                  </a:solidFill>
                  <a:latin typeface="Inconsolata"/>
                  <a:ea typeface="Inconsolata"/>
                  <a:cs typeface="Inconsolata"/>
                  <a:sym typeface="Inconsolata"/>
                </a:endParaRPr>
              </a:p>
            </p:txBody>
          </p:sp>
          <p:sp>
            <p:nvSpPr>
              <p:cNvPr id="306" name="Google Shape;306;p22"/>
              <p:cNvSpPr txBox="1"/>
              <p:nvPr/>
            </p:nvSpPr>
            <p:spPr>
              <a:xfrm>
                <a:off x="5419425" y="3865725"/>
                <a:ext cx="1545300" cy="41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rPr>
                  <a:t>Final Histogram</a:t>
                </a:r>
                <a:endParaRPr sz="1200">
                  <a:solidFill>
                    <a:schemeClr val="dk1"/>
                  </a:solidFill>
                  <a:latin typeface="Inconsolata"/>
                  <a:ea typeface="Inconsolata"/>
                  <a:cs typeface="Inconsolata"/>
                  <a:sym typeface="Inconsolata"/>
                </a:endParaRPr>
              </a:p>
            </p:txBody>
          </p:sp>
        </p:grpSp>
        <p:sp>
          <p:nvSpPr>
            <p:cNvPr id="307" name="Google Shape;307;p22"/>
            <p:cNvSpPr txBox="1"/>
            <p:nvPr/>
          </p:nvSpPr>
          <p:spPr>
            <a:xfrm>
              <a:off x="6887525" y="1927500"/>
              <a:ext cx="2035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chemeClr val="dk1"/>
                  </a:solidFill>
                  <a:latin typeface="Inconsolata"/>
                  <a:ea typeface="Inconsolata"/>
                  <a:cs typeface="Inconsolata"/>
                  <a:sym typeface="Inconsolata"/>
                </a:rPr>
                <a:t>N = oversampling factor</a:t>
              </a:r>
              <a:endParaRPr sz="12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endParaRPr>
            </a:p>
          </p:txBody>
        </p:sp>
        <p:grpSp>
          <p:nvGrpSpPr>
            <p:cNvPr id="308" name="Google Shape;308;p22"/>
            <p:cNvGrpSpPr/>
            <p:nvPr/>
          </p:nvGrpSpPr>
          <p:grpSpPr>
            <a:xfrm>
              <a:off x="4517098" y="528975"/>
              <a:ext cx="4593900" cy="915489"/>
              <a:chOff x="4517098" y="528975"/>
              <a:chExt cx="4593900" cy="915489"/>
            </a:xfrm>
          </p:grpSpPr>
          <p:cxnSp>
            <p:nvCxnSpPr>
              <p:cNvPr id="309" name="Google Shape;309;p22"/>
              <p:cNvCxnSpPr/>
              <p:nvPr/>
            </p:nvCxnSpPr>
            <p:spPr>
              <a:xfrm rot="10800000">
                <a:off x="6310733" y="1273292"/>
                <a:ext cx="0" cy="168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310" name="Google Shape;310;p22"/>
              <p:cNvGrpSpPr/>
              <p:nvPr/>
            </p:nvGrpSpPr>
            <p:grpSpPr>
              <a:xfrm>
                <a:off x="4517098" y="528975"/>
                <a:ext cx="4593900" cy="915489"/>
                <a:chOff x="3821638" y="1152305"/>
                <a:chExt cx="4986324" cy="1039148"/>
              </a:xfrm>
            </p:grpSpPr>
            <p:sp>
              <p:nvSpPr>
                <p:cNvPr id="311" name="Google Shape;311;p22"/>
                <p:cNvSpPr txBox="1"/>
                <p:nvPr/>
              </p:nvSpPr>
              <p:spPr>
                <a:xfrm>
                  <a:off x="4023335" y="1152305"/>
                  <a:ext cx="825000" cy="41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2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EVENT-1</a:t>
                  </a:r>
                  <a:endParaRPr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sp>
              <p:nvSpPr>
                <p:cNvPr id="312" name="Google Shape;312;p22"/>
                <p:cNvSpPr txBox="1"/>
                <p:nvPr/>
              </p:nvSpPr>
              <p:spPr>
                <a:xfrm>
                  <a:off x="5754696" y="1152305"/>
                  <a:ext cx="825000" cy="62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it" sz="12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EVENT-2</a:t>
                  </a:r>
                  <a:endParaRPr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sp>
              <p:nvSpPr>
                <p:cNvPr id="313" name="Google Shape;313;p22"/>
                <p:cNvSpPr txBox="1"/>
                <p:nvPr/>
              </p:nvSpPr>
              <p:spPr>
                <a:xfrm>
                  <a:off x="8025485" y="1152305"/>
                  <a:ext cx="782400" cy="41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2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rPr>
                    <a:t>EVENT-3</a:t>
                  </a:r>
                  <a:endParaRPr sz="1200">
                    <a:solidFill>
                      <a:schemeClr val="dk1"/>
                    </a:solidFill>
                    <a:latin typeface="Inconsolata"/>
                    <a:ea typeface="Inconsolata"/>
                    <a:cs typeface="Inconsolata"/>
                    <a:sym typeface="Inconsolata"/>
                  </a:endParaRPr>
                </a:p>
              </p:txBody>
            </p:sp>
            <p:grpSp>
              <p:nvGrpSpPr>
                <p:cNvPr id="314" name="Google Shape;314;p22"/>
                <p:cNvGrpSpPr/>
                <p:nvPr/>
              </p:nvGrpSpPr>
              <p:grpSpPr>
                <a:xfrm>
                  <a:off x="3821638" y="1277765"/>
                  <a:ext cx="4986324" cy="913688"/>
                  <a:chOff x="3426413" y="873915"/>
                  <a:chExt cx="4986324" cy="913688"/>
                </a:xfrm>
              </p:grpSpPr>
              <p:grpSp>
                <p:nvGrpSpPr>
                  <p:cNvPr id="315" name="Google Shape;315;p22"/>
                  <p:cNvGrpSpPr/>
                  <p:nvPr/>
                </p:nvGrpSpPr>
                <p:grpSpPr>
                  <a:xfrm>
                    <a:off x="7429644" y="873926"/>
                    <a:ext cx="983093" cy="913676"/>
                    <a:chOff x="5250050" y="1356350"/>
                    <a:chExt cx="1249800" cy="1253500"/>
                  </a:xfrm>
                </p:grpSpPr>
                <p:cxnSp>
                  <p:nvCxnSpPr>
                    <p:cNvPr id="316" name="Google Shape;316;p22"/>
                    <p:cNvCxnSpPr/>
                    <p:nvPr/>
                  </p:nvCxnSpPr>
                  <p:spPr>
                    <a:xfrm rot="5400000">
                      <a:off x="4625150" y="1981250"/>
                      <a:ext cx="12498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med" w="med" type="stealth"/>
                      <a:tailEnd len="med" w="med" type="none"/>
                    </a:ln>
                  </p:spPr>
                </p:cxnSp>
                <p:cxnSp>
                  <p:nvCxnSpPr>
                    <p:cNvPr id="317" name="Google Shape;317;p22"/>
                    <p:cNvCxnSpPr/>
                    <p:nvPr/>
                  </p:nvCxnSpPr>
                  <p:spPr>
                    <a:xfrm>
                      <a:off x="5924575" y="2309850"/>
                      <a:ext cx="2286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chemeClr val="accent3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  <p:cxnSp>
                  <p:nvCxnSpPr>
                    <p:cNvPr id="318" name="Google Shape;318;p22"/>
                    <p:cNvCxnSpPr/>
                    <p:nvPr/>
                  </p:nvCxnSpPr>
                  <p:spPr>
                    <a:xfrm rot="10800000">
                      <a:off x="6148075" y="2305050"/>
                      <a:ext cx="0" cy="30480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chemeClr val="accent3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  <p:cxnSp>
                  <p:nvCxnSpPr>
                    <p:cNvPr id="319" name="Google Shape;319;p22"/>
                    <p:cNvCxnSpPr/>
                    <p:nvPr/>
                  </p:nvCxnSpPr>
                  <p:spPr>
                    <a:xfrm rot="10800000">
                      <a:off x="5250050" y="2606150"/>
                      <a:ext cx="12498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med" w="med" type="stealth"/>
                      <a:tailEnd len="med" w="med" type="none"/>
                    </a:ln>
                  </p:spPr>
                </p:cxnSp>
              </p:grpSp>
              <p:grpSp>
                <p:nvGrpSpPr>
                  <p:cNvPr id="320" name="Google Shape;320;p22"/>
                  <p:cNvGrpSpPr/>
                  <p:nvPr/>
                </p:nvGrpSpPr>
                <p:grpSpPr>
                  <a:xfrm>
                    <a:off x="3426413" y="873915"/>
                    <a:ext cx="910979" cy="910979"/>
                    <a:chOff x="592325" y="1780225"/>
                    <a:chExt cx="1249800" cy="1249800"/>
                  </a:xfrm>
                </p:grpSpPr>
                <p:cxnSp>
                  <p:nvCxnSpPr>
                    <p:cNvPr id="321" name="Google Shape;321;p22"/>
                    <p:cNvCxnSpPr/>
                    <p:nvPr/>
                  </p:nvCxnSpPr>
                  <p:spPr>
                    <a:xfrm rot="5400000">
                      <a:off x="-32575" y="2405125"/>
                      <a:ext cx="12498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med" w="med" type="stealth"/>
                      <a:tailEnd len="med" w="med" type="none"/>
                    </a:ln>
                  </p:spPr>
                </p:cxnSp>
                <p:cxnSp>
                  <p:nvCxnSpPr>
                    <p:cNvPr id="322" name="Google Shape;322;p22"/>
                    <p:cNvCxnSpPr/>
                    <p:nvPr/>
                  </p:nvCxnSpPr>
                  <p:spPr>
                    <a:xfrm>
                      <a:off x="1344843" y="2783762"/>
                      <a:ext cx="2286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chemeClr val="accent2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  <p:cxnSp>
                  <p:nvCxnSpPr>
                    <p:cNvPr id="323" name="Google Shape;323;p22"/>
                    <p:cNvCxnSpPr/>
                    <p:nvPr/>
                  </p:nvCxnSpPr>
                  <p:spPr>
                    <a:xfrm rot="10800000">
                      <a:off x="592325" y="3030025"/>
                      <a:ext cx="12498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med" w="med" type="stealth"/>
                      <a:tailEnd len="med" w="med" type="none"/>
                    </a:ln>
                  </p:spPr>
                </p:cxnSp>
              </p:grpSp>
              <p:sp>
                <p:nvSpPr>
                  <p:cNvPr id="324" name="Google Shape;324;p22"/>
                  <p:cNvSpPr txBox="1"/>
                  <p:nvPr/>
                </p:nvSpPr>
                <p:spPr>
                  <a:xfrm>
                    <a:off x="4522051" y="1092595"/>
                    <a:ext cx="282300" cy="524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" sz="1800">
                        <a:solidFill>
                          <a:schemeClr val="dk1"/>
                        </a:solidFill>
                        <a:latin typeface="Inconsolata"/>
                        <a:ea typeface="Inconsolata"/>
                        <a:cs typeface="Inconsolata"/>
                        <a:sym typeface="Inconsolata"/>
                      </a:rPr>
                      <a:t>+</a:t>
                    </a:r>
                    <a:endParaRPr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endParaRPr>
                  </a:p>
                </p:txBody>
              </p:sp>
              <p:sp>
                <p:nvSpPr>
                  <p:cNvPr id="325" name="Google Shape;325;p22"/>
                  <p:cNvSpPr txBox="1"/>
                  <p:nvPr/>
                </p:nvSpPr>
                <p:spPr>
                  <a:xfrm>
                    <a:off x="6252303" y="1092595"/>
                    <a:ext cx="1264500" cy="524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" sz="1800">
                        <a:solidFill>
                          <a:schemeClr val="dk1"/>
                        </a:solidFill>
                        <a:latin typeface="Inconsolata"/>
                        <a:ea typeface="Inconsolata"/>
                        <a:cs typeface="Inconsolata"/>
                        <a:sym typeface="Inconsolata"/>
                      </a:rPr>
                      <a:t>+  …  +</a:t>
                    </a:r>
                    <a:endParaRPr sz="1800">
                      <a:solidFill>
                        <a:schemeClr val="dk1"/>
                      </a:solidFill>
                      <a:latin typeface="Inconsolata"/>
                      <a:ea typeface="Inconsolata"/>
                      <a:cs typeface="Inconsolata"/>
                      <a:sym typeface="Inconsolata"/>
                    </a:endParaRPr>
                  </a:p>
                </p:txBody>
              </p:sp>
              <p:grpSp>
                <p:nvGrpSpPr>
                  <p:cNvPr id="326" name="Google Shape;326;p22"/>
                  <p:cNvGrpSpPr/>
                  <p:nvPr/>
                </p:nvGrpSpPr>
                <p:grpSpPr>
                  <a:xfrm>
                    <a:off x="5186036" y="873926"/>
                    <a:ext cx="910979" cy="910983"/>
                    <a:chOff x="3121225" y="1418250"/>
                    <a:chExt cx="1249800" cy="1249805"/>
                  </a:xfrm>
                </p:grpSpPr>
                <p:cxnSp>
                  <p:nvCxnSpPr>
                    <p:cNvPr id="327" name="Google Shape;327;p22"/>
                    <p:cNvCxnSpPr/>
                    <p:nvPr/>
                  </p:nvCxnSpPr>
                  <p:spPr>
                    <a:xfrm rot="5400000">
                      <a:off x="2496325" y="2043150"/>
                      <a:ext cx="12498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med" w="med" type="stealth"/>
                      <a:tailEnd len="med" w="med" type="none"/>
                    </a:ln>
                  </p:spPr>
                </p:cxnSp>
                <p:cxnSp>
                  <p:nvCxnSpPr>
                    <p:cNvPr id="328" name="Google Shape;328;p22"/>
                    <p:cNvCxnSpPr/>
                    <p:nvPr/>
                  </p:nvCxnSpPr>
                  <p:spPr>
                    <a:xfrm rot="10800000">
                      <a:off x="3121225" y="2668050"/>
                      <a:ext cx="1249800" cy="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med" w="med" type="stealth"/>
                      <a:tailEnd len="med" w="med" type="none"/>
                    </a:ln>
                  </p:spPr>
                </p:cxnSp>
                <p:cxnSp>
                  <p:nvCxnSpPr>
                    <p:cNvPr id="329" name="Google Shape;329;p22"/>
                    <p:cNvCxnSpPr/>
                    <p:nvPr/>
                  </p:nvCxnSpPr>
                  <p:spPr>
                    <a:xfrm>
                      <a:off x="3367125" y="2412774"/>
                      <a:ext cx="2334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chemeClr val="accent4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  <p:cxnSp>
                  <p:nvCxnSpPr>
                    <p:cNvPr id="330" name="Google Shape;330;p22"/>
                    <p:cNvCxnSpPr/>
                    <p:nvPr/>
                  </p:nvCxnSpPr>
                  <p:spPr>
                    <a:xfrm rot="10800000">
                      <a:off x="3600529" y="2406155"/>
                      <a:ext cx="0" cy="26190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chemeClr val="accent4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</p:grpSp>
            </p:grpSp>
          </p:grpSp>
          <p:cxnSp>
            <p:nvCxnSpPr>
              <p:cNvPr id="331" name="Google Shape;331;p22"/>
              <p:cNvCxnSpPr/>
              <p:nvPr/>
            </p:nvCxnSpPr>
            <p:spPr>
              <a:xfrm rot="10800000">
                <a:off x="8703675" y="1259625"/>
                <a:ext cx="0" cy="179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2" name="Google Shape;332;p22"/>
              <p:cNvCxnSpPr/>
              <p:nvPr/>
            </p:nvCxnSpPr>
            <p:spPr>
              <a:xfrm rot="10800000">
                <a:off x="5173041" y="1284537"/>
                <a:ext cx="1800" cy="151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3" name="Google Shape;333;p22"/>
              <p:cNvCxnSpPr/>
              <p:nvPr/>
            </p:nvCxnSpPr>
            <p:spPr>
              <a:xfrm rot="10800000">
                <a:off x="5025391" y="1281537"/>
                <a:ext cx="1800" cy="151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34" name="Google Shape;334;p22"/>
            <p:cNvCxnSpPr/>
            <p:nvPr/>
          </p:nvCxnSpPr>
          <p:spPr>
            <a:xfrm>
              <a:off x="3916675" y="1752600"/>
              <a:ext cx="54333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335" name="Google Shape;335;p22"/>
          <p:cNvSpPr txBox="1"/>
          <p:nvPr/>
        </p:nvSpPr>
        <p:spPr>
          <a:xfrm>
            <a:off x="223825" y="994225"/>
            <a:ext cx="32508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Usually, a histogram is filled with events (and their weights)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Statistical uncertainty reduction </a:t>
            </a:r>
            <a:r>
              <a:rPr lang="it" sz="2730"/>
              <a:t>Z(ℓ</a:t>
            </a:r>
            <a:r>
              <a:rPr baseline="30000" lang="it" sz="2730"/>
              <a:t>+</a:t>
            </a:r>
            <a:r>
              <a:rPr lang="it" sz="2730"/>
              <a:t>ℓ</a:t>
            </a:r>
            <a:r>
              <a:rPr baseline="30000" lang="it" sz="2730"/>
              <a:t>-</a:t>
            </a:r>
            <a:r>
              <a:rPr lang="it" sz="2730"/>
              <a:t>)H(bb)</a:t>
            </a:r>
            <a:endParaRPr/>
          </a:p>
        </p:txBody>
      </p:sp>
      <p:sp>
        <p:nvSpPr>
          <p:cNvPr id="341" name="Google Shape;341;p23"/>
          <p:cNvSpPr txBox="1"/>
          <p:nvPr>
            <p:ph idx="1" type="body"/>
          </p:nvPr>
        </p:nvSpPr>
        <p:spPr>
          <a:xfrm>
            <a:off x="223825" y="1722150"/>
            <a:ext cx="3338100" cy="19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DY+jets with 100 &lt; p</a:t>
            </a:r>
            <a:r>
              <a:rPr baseline="-25000" lang="it" sz="1400"/>
              <a:t>T</a:t>
            </a:r>
            <a:r>
              <a:rPr lang="it" sz="1400"/>
              <a:t>(Z) &lt; 250 GeV </a:t>
            </a:r>
            <a:r>
              <a:rPr b="1" lang="it" sz="1400"/>
              <a:t>oversampled</a:t>
            </a:r>
            <a:r>
              <a:rPr lang="it" sz="1400"/>
              <a:t> by a factor 5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/>
              <a:t>~80M ×5 simulated events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/>
              <a:t>🠚</a:t>
            </a:r>
            <a:r>
              <a:rPr lang="it" sz="1400"/>
              <a:t> </a:t>
            </a:r>
            <a:r>
              <a:rPr b="1" lang="it" sz="1400">
                <a:solidFill>
                  <a:schemeClr val="accent3"/>
                </a:solidFill>
              </a:rPr>
              <a:t>S</a:t>
            </a:r>
            <a:r>
              <a:rPr b="1" lang="it" sz="1400">
                <a:solidFill>
                  <a:schemeClr val="accent3"/>
                </a:solidFill>
              </a:rPr>
              <a:t>tatistical uncertainty is r</a:t>
            </a:r>
            <a:r>
              <a:rPr b="1" lang="it" sz="1400">
                <a:solidFill>
                  <a:schemeClr val="accent3"/>
                </a:solidFill>
              </a:rPr>
              <a:t>educed by a factor 2-3 in the signal-enriched region</a:t>
            </a:r>
            <a:endParaRPr b="1" sz="1400">
              <a:solidFill>
                <a:schemeClr val="accent3"/>
              </a:solidFill>
            </a:endParaRPr>
          </a:p>
        </p:txBody>
      </p:sp>
      <p:sp>
        <p:nvSpPr>
          <p:cNvPr id="342" name="Google Shape;34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grpSp>
        <p:nvGrpSpPr>
          <p:cNvPr id="343" name="Google Shape;343;p23"/>
          <p:cNvGrpSpPr/>
          <p:nvPr/>
        </p:nvGrpSpPr>
        <p:grpSpPr>
          <a:xfrm>
            <a:off x="3433550" y="1171600"/>
            <a:ext cx="5236876" cy="2642575"/>
            <a:chOff x="223825" y="2500700"/>
            <a:chExt cx="5236876" cy="2642575"/>
          </a:xfrm>
        </p:grpSpPr>
        <p:pic>
          <p:nvPicPr>
            <p:cNvPr id="344" name="Google Shape;344;p23"/>
            <p:cNvPicPr preferRelativeResize="0"/>
            <p:nvPr/>
          </p:nvPicPr>
          <p:blipFill rotWithShape="1">
            <a:blip r:embed="rId3">
              <a:alphaModFix/>
            </a:blip>
            <a:srcRect b="0" l="903" r="903" t="0"/>
            <a:stretch/>
          </p:blipFill>
          <p:spPr>
            <a:xfrm>
              <a:off x="2791229" y="2500700"/>
              <a:ext cx="2669471" cy="264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23"/>
            <p:cNvPicPr preferRelativeResize="0"/>
            <p:nvPr/>
          </p:nvPicPr>
          <p:blipFill rotWithShape="1">
            <a:blip r:embed="rId4">
              <a:alphaModFix/>
            </a:blip>
            <a:srcRect b="0" l="903" r="903" t="0"/>
            <a:stretch/>
          </p:blipFill>
          <p:spPr>
            <a:xfrm>
              <a:off x="223825" y="2500730"/>
              <a:ext cx="2669471" cy="26425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6" name="Google Shape;346;p23"/>
            <p:cNvCxnSpPr/>
            <p:nvPr/>
          </p:nvCxnSpPr>
          <p:spPr>
            <a:xfrm>
              <a:off x="1067400" y="3355625"/>
              <a:ext cx="1167600" cy="1147500"/>
            </a:xfrm>
            <a:prstGeom prst="straightConnector1">
              <a:avLst/>
            </a:prstGeom>
            <a:noFill/>
            <a:ln cap="flat" cmpd="sng" w="28575">
              <a:solidFill>
                <a:srgbClr val="E65C4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7" name="Google Shape;347;p23"/>
            <p:cNvCxnSpPr/>
            <p:nvPr/>
          </p:nvCxnSpPr>
          <p:spPr>
            <a:xfrm>
              <a:off x="3801550" y="3515725"/>
              <a:ext cx="1167600" cy="1147500"/>
            </a:xfrm>
            <a:prstGeom prst="straightConnector1">
              <a:avLst/>
            </a:prstGeom>
            <a:noFill/>
            <a:ln cap="flat" cmpd="sng" w="28575">
              <a:solidFill>
                <a:srgbClr val="E65C4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48" name="Google Shape;348;p23"/>
          <p:cNvSpPr txBox="1"/>
          <p:nvPr/>
        </p:nvSpPr>
        <p:spPr>
          <a:xfrm>
            <a:off x="3792100" y="3814175"/>
            <a:ext cx="24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oversampling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23"/>
          <p:cNvSpPr txBox="1"/>
          <p:nvPr/>
        </p:nvSpPr>
        <p:spPr>
          <a:xfrm>
            <a:off x="6312325" y="3814175"/>
            <a:ext cx="24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oversampling ×5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/>
          <p:nvPr>
            <p:ph type="title"/>
          </p:nvPr>
        </p:nvSpPr>
        <p:spPr>
          <a:xfrm>
            <a:off x="223825" y="53000"/>
            <a:ext cx="85206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Differential Scale Factors for systematic variations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4"/>
          <p:cNvSpPr txBox="1"/>
          <p:nvPr>
            <p:ph idx="1" type="body"/>
          </p:nvPr>
        </p:nvSpPr>
        <p:spPr>
          <a:xfrm>
            <a:off x="223825" y="1459652"/>
            <a:ext cx="37236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400"/>
              <a:t>Fluctuations</a:t>
            </a:r>
            <a:r>
              <a:rPr lang="it" sz="1400"/>
              <a:t> due to the limited number of events appear when evaluating </a:t>
            </a:r>
            <a:r>
              <a:rPr lang="it" sz="1400"/>
              <a:t>alternative</a:t>
            </a:r>
            <a:r>
              <a:rPr lang="it" sz="1400"/>
              <a:t> samples for </a:t>
            </a:r>
            <a:r>
              <a:rPr b="1" lang="it" sz="1400"/>
              <a:t>systematic </a:t>
            </a:r>
            <a:r>
              <a:rPr b="1" lang="it" sz="1400"/>
              <a:t>uncertainties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/>
              <a:t>FlashSim allows computing </a:t>
            </a:r>
            <a:r>
              <a:rPr b="1" lang="it" sz="1400">
                <a:solidFill>
                  <a:srgbClr val="E65C4F"/>
                </a:solidFill>
              </a:rPr>
              <a:t>smoother</a:t>
            </a:r>
            <a:r>
              <a:rPr lang="it" sz="1400"/>
              <a:t> variations in a fraction of time</a:t>
            </a:r>
            <a:endParaRPr sz="1400"/>
          </a:p>
        </p:txBody>
      </p:sp>
      <p:sp>
        <p:nvSpPr>
          <p:cNvPr id="356" name="Google Shape;35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grpSp>
        <p:nvGrpSpPr>
          <p:cNvPr id="357" name="Google Shape;357;p24"/>
          <p:cNvGrpSpPr/>
          <p:nvPr/>
        </p:nvGrpSpPr>
        <p:grpSpPr>
          <a:xfrm>
            <a:off x="3947437" y="942860"/>
            <a:ext cx="5073744" cy="2578878"/>
            <a:chOff x="1859275" y="2506780"/>
            <a:chExt cx="5525750" cy="2808623"/>
          </a:xfrm>
        </p:grpSpPr>
        <p:pic>
          <p:nvPicPr>
            <p:cNvPr id="358" name="Google Shape;358;p24"/>
            <p:cNvPicPr preferRelativeResize="0"/>
            <p:nvPr/>
          </p:nvPicPr>
          <p:blipFill rotWithShape="1">
            <a:blip r:embed="rId3">
              <a:alphaModFix/>
            </a:blip>
            <a:srcRect b="0" l="1361" r="1361" t="0"/>
            <a:stretch/>
          </p:blipFill>
          <p:spPr>
            <a:xfrm>
              <a:off x="4574398" y="2506780"/>
              <a:ext cx="2810627" cy="2808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24"/>
            <p:cNvPicPr preferRelativeResize="0"/>
            <p:nvPr/>
          </p:nvPicPr>
          <p:blipFill rotWithShape="1">
            <a:blip r:embed="rId4">
              <a:alphaModFix/>
            </a:blip>
            <a:srcRect b="0" l="1361" r="1361" t="0"/>
            <a:stretch/>
          </p:blipFill>
          <p:spPr>
            <a:xfrm>
              <a:off x="1859275" y="2506780"/>
              <a:ext cx="2810627" cy="28086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Google Shape;360;p24"/>
          <p:cNvSpPr/>
          <p:nvPr/>
        </p:nvSpPr>
        <p:spPr>
          <a:xfrm>
            <a:off x="4253025" y="2575415"/>
            <a:ext cx="666900" cy="666900"/>
          </a:xfrm>
          <a:prstGeom prst="ellipse">
            <a:avLst/>
          </a:prstGeom>
          <a:noFill/>
          <a:ln cap="flat" cmpd="sng" w="19050">
            <a:solidFill>
              <a:srgbClr val="E65C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24"/>
          <p:cNvSpPr/>
          <p:nvPr/>
        </p:nvSpPr>
        <p:spPr>
          <a:xfrm>
            <a:off x="5840825" y="2541740"/>
            <a:ext cx="666900" cy="666900"/>
          </a:xfrm>
          <a:prstGeom prst="ellipse">
            <a:avLst/>
          </a:prstGeom>
          <a:noFill/>
          <a:ln cap="flat" cmpd="sng" w="19050">
            <a:solidFill>
              <a:srgbClr val="E65C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24"/>
          <p:cNvSpPr/>
          <p:nvPr/>
        </p:nvSpPr>
        <p:spPr>
          <a:xfrm>
            <a:off x="6737950" y="2541740"/>
            <a:ext cx="666900" cy="666900"/>
          </a:xfrm>
          <a:prstGeom prst="ellipse">
            <a:avLst/>
          </a:prstGeom>
          <a:noFill/>
          <a:ln cap="flat" cmpd="sng" w="19050">
            <a:solidFill>
              <a:srgbClr val="E65C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24"/>
          <p:cNvSpPr/>
          <p:nvPr/>
        </p:nvSpPr>
        <p:spPr>
          <a:xfrm>
            <a:off x="8325725" y="2501327"/>
            <a:ext cx="666900" cy="666900"/>
          </a:xfrm>
          <a:prstGeom prst="ellipse">
            <a:avLst/>
          </a:prstGeom>
          <a:noFill/>
          <a:ln cap="flat" cmpd="sng" w="19050">
            <a:solidFill>
              <a:srgbClr val="E65C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24"/>
          <p:cNvSpPr txBox="1"/>
          <p:nvPr/>
        </p:nvSpPr>
        <p:spPr>
          <a:xfrm>
            <a:off x="4191700" y="3397465"/>
            <a:ext cx="24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oversampling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24"/>
          <p:cNvSpPr txBox="1"/>
          <p:nvPr/>
        </p:nvSpPr>
        <p:spPr>
          <a:xfrm>
            <a:off x="6711925" y="3397465"/>
            <a:ext cx="24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oversampling ×5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24"/>
          <p:cNvSpPr txBox="1"/>
          <p:nvPr/>
        </p:nvSpPr>
        <p:spPr>
          <a:xfrm>
            <a:off x="5050500" y="3800440"/>
            <a:ext cx="38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LHE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renormalization scale variation)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"/>
          <p:cNvSpPr txBox="1"/>
          <p:nvPr>
            <p:ph type="title"/>
          </p:nvPr>
        </p:nvSpPr>
        <p:spPr>
          <a:xfrm>
            <a:off x="223825" y="53000"/>
            <a:ext cx="85206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Differential Scale Factors for systematic variations</a:t>
            </a:r>
            <a:endParaRPr/>
          </a:p>
        </p:txBody>
      </p:sp>
      <p:sp>
        <p:nvSpPr>
          <p:cNvPr id="372" name="Google Shape;372;p25"/>
          <p:cNvSpPr txBox="1"/>
          <p:nvPr>
            <p:ph idx="1" type="body"/>
          </p:nvPr>
        </p:nvSpPr>
        <p:spPr>
          <a:xfrm>
            <a:off x="147625" y="1567238"/>
            <a:ext cx="40026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Given a (FullSim) sample made from a generator (e.g. </a:t>
            </a:r>
            <a:r>
              <a:rPr lang="it" sz="1200"/>
              <a:t>POWHEG)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➞"/>
            </a:pPr>
            <a:r>
              <a:rPr lang="it" sz="1400"/>
              <a:t>we can get a sample from another generator (e.g. a</a:t>
            </a:r>
            <a:r>
              <a:rPr lang="it" sz="1200"/>
              <a:t>MC</a:t>
            </a:r>
            <a:r>
              <a:rPr lang="it" sz="1400"/>
              <a:t>@</a:t>
            </a:r>
            <a:r>
              <a:rPr lang="it" sz="1200"/>
              <a:t>NLO</a:t>
            </a:r>
            <a:r>
              <a:rPr lang="it" sz="1400"/>
              <a:t>)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with </a:t>
            </a:r>
            <a:r>
              <a:rPr b="1" lang="it"/>
              <a:t>FullSim accuracy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b="1" lang="it">
                <a:solidFill>
                  <a:schemeClr val="accent3"/>
                </a:solidFill>
              </a:rPr>
              <a:t>in very short time!</a:t>
            </a:r>
            <a:endParaRPr b="1" sz="1200">
              <a:solidFill>
                <a:schemeClr val="accent3"/>
              </a:solidFill>
            </a:endParaRPr>
          </a:p>
        </p:txBody>
      </p:sp>
      <p:sp>
        <p:nvSpPr>
          <p:cNvPr id="373" name="Google Shape;37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grpSp>
        <p:nvGrpSpPr>
          <p:cNvPr id="374" name="Google Shape;374;p25"/>
          <p:cNvGrpSpPr/>
          <p:nvPr/>
        </p:nvGrpSpPr>
        <p:grpSpPr>
          <a:xfrm>
            <a:off x="4788377" y="1439126"/>
            <a:ext cx="4156440" cy="3356525"/>
            <a:chOff x="4638450" y="893082"/>
            <a:chExt cx="3834000" cy="3014392"/>
          </a:xfrm>
        </p:grpSpPr>
        <p:pic>
          <p:nvPicPr>
            <p:cNvPr id="375" name="Google Shape;375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53325" y="893082"/>
              <a:ext cx="3719125" cy="3014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25"/>
            <p:cNvSpPr/>
            <p:nvPr/>
          </p:nvSpPr>
          <p:spPr>
            <a:xfrm>
              <a:off x="4638450" y="1023375"/>
              <a:ext cx="438600" cy="824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77" name="Google Shape;377;p25"/>
            <p:cNvPicPr preferRelativeResize="0"/>
            <p:nvPr/>
          </p:nvPicPr>
          <p:blipFill rotWithShape="1">
            <a:blip r:embed="rId3">
              <a:alphaModFix/>
            </a:blip>
            <a:srcRect b="68547" l="0" r="93785" t="5218"/>
            <a:stretch/>
          </p:blipFill>
          <p:spPr>
            <a:xfrm>
              <a:off x="4998725" y="1096450"/>
              <a:ext cx="168975" cy="578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25"/>
            <p:cNvSpPr/>
            <p:nvPr/>
          </p:nvSpPr>
          <p:spPr>
            <a:xfrm>
              <a:off x="4669300" y="3049775"/>
              <a:ext cx="438600" cy="824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79" name="Google Shape;379;p25"/>
            <p:cNvPicPr preferRelativeResize="0"/>
            <p:nvPr/>
          </p:nvPicPr>
          <p:blipFill rotWithShape="1">
            <a:blip r:embed="rId3">
              <a:alphaModFix/>
            </a:blip>
            <a:srcRect b="11398" l="0" r="95456" t="75543"/>
            <a:stretch/>
          </p:blipFill>
          <p:spPr>
            <a:xfrm>
              <a:off x="4998725" y="3216350"/>
              <a:ext cx="168975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0" name="Google Shape;380;p25"/>
          <p:cNvGrpSpPr/>
          <p:nvPr/>
        </p:nvGrpSpPr>
        <p:grpSpPr>
          <a:xfrm>
            <a:off x="-381400" y="3375050"/>
            <a:ext cx="5631200" cy="769500"/>
            <a:chOff x="-381400" y="3775225"/>
            <a:chExt cx="5631200" cy="769500"/>
          </a:xfrm>
        </p:grpSpPr>
        <p:sp>
          <p:nvSpPr>
            <p:cNvPr id="381" name="Google Shape;381;p25"/>
            <p:cNvSpPr/>
            <p:nvPr/>
          </p:nvSpPr>
          <p:spPr>
            <a:xfrm>
              <a:off x="-381400" y="3775225"/>
              <a:ext cx="40026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200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aMC@NLO</a:t>
              </a:r>
              <a:r>
                <a:rPr b="1" lang="it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(FullSim) = </a:t>
              </a:r>
              <a:r>
                <a:rPr b="1" lang="it" sz="1200">
                  <a:solidFill>
                    <a:schemeClr val="accent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POWHEG</a:t>
              </a:r>
              <a:r>
                <a:rPr b="1" lang="it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(FullSim) ✕ </a:t>
              </a:r>
              <a:endParaRPr sz="12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382" name="Google Shape;382;p25"/>
            <p:cNvGrpSpPr/>
            <p:nvPr/>
          </p:nvGrpSpPr>
          <p:grpSpPr>
            <a:xfrm>
              <a:off x="3129400" y="3775225"/>
              <a:ext cx="2120400" cy="769500"/>
              <a:chOff x="1919425" y="3527950"/>
              <a:chExt cx="2120400" cy="769500"/>
            </a:xfrm>
          </p:grpSpPr>
          <p:sp>
            <p:nvSpPr>
              <p:cNvPr id="383" name="Google Shape;383;p25"/>
              <p:cNvSpPr txBox="1"/>
              <p:nvPr/>
            </p:nvSpPr>
            <p:spPr>
              <a:xfrm>
                <a:off x="1985875" y="3928150"/>
                <a:ext cx="1881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1200">
                    <a:solidFill>
                      <a:schemeClr val="accent3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POWHEG</a:t>
                </a:r>
                <a:r>
                  <a:rPr b="1" lang="it" sz="12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(FlashSim)</a:t>
                </a:r>
                <a:endParaRPr b="1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84" name="Google Shape;384;p25"/>
              <p:cNvSpPr txBox="1"/>
              <p:nvPr/>
            </p:nvSpPr>
            <p:spPr>
              <a:xfrm>
                <a:off x="1919425" y="3527950"/>
                <a:ext cx="2120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1200">
                    <a:solidFill>
                      <a:schemeClr val="accen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aMC@NLO</a:t>
                </a:r>
                <a:r>
                  <a:rPr b="1" lang="it" sz="12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(FlashSim)</a:t>
                </a:r>
                <a:endParaRPr b="1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385" name="Google Shape;385;p25"/>
              <p:cNvCxnSpPr/>
              <p:nvPr/>
            </p:nvCxnSpPr>
            <p:spPr>
              <a:xfrm>
                <a:off x="2016025" y="3928150"/>
                <a:ext cx="15369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86" name="Google Shape;386;p25"/>
          <p:cNvSpPr txBox="1"/>
          <p:nvPr/>
        </p:nvSpPr>
        <p:spPr>
          <a:xfrm>
            <a:off x="330350" y="4372000"/>
            <a:ext cx="451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True FullSim</a:t>
            </a:r>
            <a:r>
              <a:rPr lang="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NLO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for the comparison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25"/>
          <p:cNvSpPr txBox="1"/>
          <p:nvPr/>
        </p:nvSpPr>
        <p:spPr>
          <a:xfrm>
            <a:off x="5116300" y="1110275"/>
            <a:ext cx="43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FlashSim to FullSim differences cancel out</a:t>
            </a:r>
            <a:endParaRPr i="1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p25"/>
          <p:cNvSpPr txBox="1"/>
          <p:nvPr/>
        </p:nvSpPr>
        <p:spPr>
          <a:xfrm>
            <a:off x="1991775" y="1110263"/>
            <a:ext cx="255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 at FullSim accuracy</a:t>
            </a:r>
            <a:endParaRPr i="1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2292775" y="653300"/>
            <a:ext cx="4382700" cy="40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VAR.(FullSim) = </a:t>
            </a:r>
            <a:r>
              <a:rPr b="1" lang="it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REF.</a:t>
            </a: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(FullSim) ✕ </a:t>
            </a:r>
            <a:r>
              <a:rPr b="1" lang="it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RATIO</a:t>
            </a: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(FlashSim)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90" name="Google Shape;390;p25"/>
          <p:cNvCxnSpPr/>
          <p:nvPr/>
        </p:nvCxnSpPr>
        <p:spPr>
          <a:xfrm flipH="1" rot="10800000">
            <a:off x="4458725" y="4283775"/>
            <a:ext cx="1141200" cy="319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Current and future developments</a:t>
            </a:r>
            <a:endParaRPr/>
          </a:p>
        </p:txBody>
      </p:sp>
      <p:sp>
        <p:nvSpPr>
          <p:cNvPr id="396" name="Google Shape;396;p26"/>
          <p:cNvSpPr txBox="1"/>
          <p:nvPr>
            <p:ph idx="1" type="body"/>
          </p:nvPr>
        </p:nvSpPr>
        <p:spPr>
          <a:xfrm>
            <a:off x="223825" y="1108788"/>
            <a:ext cx="3789900" cy="3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it" sz="1400">
                <a:solidFill>
                  <a:schemeClr val="accent2"/>
                </a:solidFill>
              </a:rPr>
              <a:t>At the moment</a:t>
            </a:r>
            <a:endParaRPr b="1" sz="1400">
              <a:solidFill>
                <a:schemeClr val="accen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photons (ETH), taus (Chula),              </a:t>
            </a:r>
            <a:r>
              <a:rPr lang="it" sz="1200"/>
              <a:t>MET </a:t>
            </a:r>
            <a:r>
              <a:rPr lang="it"/>
              <a:t>(CERN)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efficiencies for existing models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i="1" lang="it"/>
              <a:t>Continuous Flow Matching</a:t>
            </a:r>
            <a:r>
              <a:rPr lang="it"/>
              <a:t> under investigation </a:t>
            </a:r>
            <a:r>
              <a:rPr lang="it" sz="1100">
                <a:solidFill>
                  <a:schemeClr val="dk2"/>
                </a:solidFill>
              </a:rPr>
              <a:t>(</a:t>
            </a:r>
            <a:r>
              <a:rPr i="1" lang="it" sz="1100">
                <a:solidFill>
                  <a:schemeClr val="dk2"/>
                </a:solidFill>
              </a:rPr>
              <a:t>limited authorship paper on toy-dataset in preparation)</a:t>
            </a:r>
            <a:endParaRPr i="1" sz="11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it">
                <a:solidFill>
                  <a:schemeClr val="accent3"/>
                </a:solidFill>
              </a:rPr>
              <a:t>For the (near!) future</a:t>
            </a:r>
            <a:endParaRPr b="1">
              <a:solidFill>
                <a:schemeClr val="accent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NanoBuilder improvements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evaluate the performances on other analyses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more objects / complete </a:t>
            </a:r>
            <a:r>
              <a:rPr lang="it" sz="1200"/>
              <a:t>NANOAOD</a:t>
            </a:r>
            <a:endParaRPr sz="1200"/>
          </a:p>
        </p:txBody>
      </p:sp>
      <p:sp>
        <p:nvSpPr>
          <p:cNvPr id="397" name="Google Shape;39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398" name="Google Shape;398;p26"/>
          <p:cNvPicPr preferRelativeResize="0"/>
          <p:nvPr/>
        </p:nvPicPr>
        <p:blipFill rotWithShape="1">
          <a:blip r:embed="rId3">
            <a:alphaModFix/>
          </a:blip>
          <a:srcRect b="7017" l="0" r="0" t="6663"/>
          <a:stretch/>
        </p:blipFill>
        <p:spPr>
          <a:xfrm>
            <a:off x="4202725" y="2941325"/>
            <a:ext cx="4269725" cy="20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4200" y="615825"/>
            <a:ext cx="2325501" cy="232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6"/>
          <p:cNvSpPr txBox="1"/>
          <p:nvPr/>
        </p:nvSpPr>
        <p:spPr>
          <a:xfrm>
            <a:off x="7249700" y="836875"/>
            <a:ext cx="19005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limited authorship paper on toy-dataset in preparation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goal of FlashSim</a:t>
            </a:r>
            <a:endParaRPr/>
          </a:p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4484125" y="4088400"/>
            <a:ext cx="34710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⠀"/>
            </a:pPr>
            <a:r>
              <a:rPr lang="it" sz="1400"/>
              <a:t>Accuracy between FullSim and FastSim</a:t>
            </a:r>
            <a:endParaRPr sz="1400"/>
          </a:p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grpSp>
        <p:nvGrpSpPr>
          <p:cNvPr id="44" name="Google Shape;44;p9"/>
          <p:cNvGrpSpPr/>
          <p:nvPr/>
        </p:nvGrpSpPr>
        <p:grpSpPr>
          <a:xfrm>
            <a:off x="929850" y="886025"/>
            <a:ext cx="7108538" cy="768650"/>
            <a:chOff x="929850" y="1039625"/>
            <a:chExt cx="7108538" cy="768650"/>
          </a:xfrm>
        </p:grpSpPr>
        <p:pic>
          <p:nvPicPr>
            <p:cNvPr id="45" name="Google Shape;45;p9"/>
            <p:cNvPicPr preferRelativeResize="0"/>
            <p:nvPr/>
          </p:nvPicPr>
          <p:blipFill rotWithShape="1">
            <a:blip r:embed="rId3">
              <a:alphaModFix/>
            </a:blip>
            <a:srcRect b="45190" l="0" r="0" t="0"/>
            <a:stretch/>
          </p:blipFill>
          <p:spPr>
            <a:xfrm>
              <a:off x="2375512" y="1039625"/>
              <a:ext cx="5662875" cy="7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29850" y="1093000"/>
              <a:ext cx="1511225" cy="481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" name="Google Shape;47;p9"/>
          <p:cNvSpPr/>
          <p:nvPr/>
        </p:nvSpPr>
        <p:spPr>
          <a:xfrm>
            <a:off x="1407325" y="1741075"/>
            <a:ext cx="6153600" cy="21798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FlashSim</a:t>
            </a:r>
            <a:r>
              <a:rPr lang="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― Universal very fast ML-based end-to-end simulation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➞"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 and sample </a:t>
            </a: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independent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9300" lvl="0" marL="46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➞"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 speed </a:t>
            </a: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~kHz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➞"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</a:t>
            </a: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state-of-the-art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generative models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➞"/>
            </a:pP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directly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from a subset of 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NANOGEN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NANOAODSIM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48;p9"/>
          <p:cNvSpPr txBox="1"/>
          <p:nvPr>
            <p:ph idx="1" type="body"/>
          </p:nvPr>
        </p:nvSpPr>
        <p:spPr>
          <a:xfrm>
            <a:off x="1013125" y="4088400"/>
            <a:ext cx="34710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⠀"/>
            </a:pPr>
            <a:r>
              <a:rPr lang="it" sz="1400"/>
              <a:t>It should be easily re-trainable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new simulation campaign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different CMS Run scenarios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406" name="Google Shape;406;p27"/>
          <p:cNvSpPr txBox="1"/>
          <p:nvPr>
            <p:ph idx="1" type="body"/>
          </p:nvPr>
        </p:nvSpPr>
        <p:spPr>
          <a:xfrm>
            <a:off x="223825" y="719900"/>
            <a:ext cx="4236900" cy="37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Using Generative AI techniques to simulate CMS events seem possible (but not using GPT4)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/>
              <a:t>Trying our best to build a working framework soon!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/>
              <a:t>Of course any help is welcomed!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/>
              <a:t>➞ Join the effort!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/>
              <a:t>➞ </a:t>
            </a:r>
            <a:r>
              <a:rPr b="1" lang="it" sz="1400"/>
              <a:t>More benchmark analyses needed!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400"/>
              <a:t>Mattermost</a:t>
            </a:r>
            <a:r>
              <a:rPr lang="it" sz="1400"/>
              <a:t> </a:t>
            </a:r>
            <a:r>
              <a:rPr lang="it" sz="1400" u="sng">
                <a:solidFill>
                  <a:schemeClr val="hlink"/>
                </a:solidFill>
                <a:hlinkClick r:id="rId3"/>
              </a:rPr>
              <a:t>https://mattermost.web.cern.ch/cms-exp/channels/flashsim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400"/>
              <a:t>Documentation coming soon …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07" name="Google Shape;40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08" name="Google Shape;4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725" y="407725"/>
            <a:ext cx="3706934" cy="370693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7"/>
          <p:cNvSpPr txBox="1"/>
          <p:nvPr/>
        </p:nvSpPr>
        <p:spPr>
          <a:xfrm>
            <a:off x="4900725" y="4095125"/>
            <a:ext cx="38436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100"/>
              <a:t>Draw an event display of the CMS experiment at CERN produced by a Higgs boson decaying to two muons</a:t>
            </a:r>
            <a:endParaRPr i="1"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1100"/>
          </a:p>
        </p:txBody>
      </p:sp>
      <p:pic>
        <p:nvPicPr>
          <p:cNvPr id="410" name="Google Shape;410;p27"/>
          <p:cNvPicPr preferRelativeResize="0"/>
          <p:nvPr/>
        </p:nvPicPr>
        <p:blipFill rotWithShape="1">
          <a:blip r:embed="rId5">
            <a:alphaModFix/>
          </a:blip>
          <a:srcRect b="15940" l="0" r="0" t="15940"/>
          <a:stretch/>
        </p:blipFill>
        <p:spPr>
          <a:xfrm>
            <a:off x="7603675" y="407725"/>
            <a:ext cx="1003974" cy="38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Backup</a:t>
            </a:r>
            <a:endParaRPr/>
          </a:p>
        </p:txBody>
      </p:sp>
      <p:sp>
        <p:nvSpPr>
          <p:cNvPr id="416" name="Google Shape;41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9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History &amp; Recent developments</a:t>
            </a:r>
            <a:endParaRPr/>
          </a:p>
        </p:txBody>
      </p:sp>
      <p:sp>
        <p:nvSpPr>
          <p:cNvPr id="422" name="Google Shape;422;p29"/>
          <p:cNvSpPr txBox="1"/>
          <p:nvPr>
            <p:ph idx="1" type="body"/>
          </p:nvPr>
        </p:nvSpPr>
        <p:spPr>
          <a:xfrm>
            <a:off x="223825" y="719900"/>
            <a:ext cx="7052700" cy="50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300"/>
              <a:t>First attempts with analysis specific flashsim / idea to aim at NANOAOD </a:t>
            </a:r>
            <a:r>
              <a:rPr lang="it" sz="1300" u="sng">
                <a:solidFill>
                  <a:srgbClr val="78A6C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https://indico.cern.ch/event/1024708/#8-analysis-specific-fast-sim-f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300"/>
              <a:t>First prototype of universal flashsim with Normalizing Flow, test case of Jets </a:t>
            </a:r>
            <a:r>
              <a:rPr lang="it" sz="1300" u="sng">
                <a:solidFill>
                  <a:srgbClr val="78A6C8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https://indico.cern.ch/event/1131678/#3-prototype-of-flashsim-using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300"/>
              <a:t>Prototype with </a:t>
            </a:r>
            <a:r>
              <a:rPr b="1" lang="it" sz="1300"/>
              <a:t>Jets</a:t>
            </a:r>
            <a:r>
              <a:rPr lang="it" sz="1300"/>
              <a:t> and </a:t>
            </a:r>
            <a:r>
              <a:rPr b="1" lang="it" sz="1300"/>
              <a:t>Muons</a:t>
            </a:r>
            <a:r>
              <a:rPr lang="it" sz="1300"/>
              <a:t> </a:t>
            </a:r>
            <a:r>
              <a:rPr lang="it" sz="1300" u="sng">
                <a:solidFill>
                  <a:srgbClr val="78A6C8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https://indico.cern.ch/event/1191657/timetable/#14-flashsim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300"/>
              <a:t>Addition of </a:t>
            </a:r>
            <a:r>
              <a:rPr b="1" lang="it" sz="1300"/>
              <a:t>Electrons</a:t>
            </a:r>
            <a:r>
              <a:rPr lang="it" sz="1300"/>
              <a:t> and first tests of </a:t>
            </a:r>
            <a:r>
              <a:rPr b="1" lang="it" sz="1300"/>
              <a:t>fat jets</a:t>
            </a:r>
            <a:r>
              <a:rPr lang="it" sz="1300"/>
              <a:t> and </a:t>
            </a:r>
            <a:r>
              <a:rPr b="1" lang="it" sz="1300"/>
              <a:t>fake jets</a:t>
            </a:r>
            <a:r>
              <a:rPr lang="it" sz="1300"/>
              <a:t> </a:t>
            </a:r>
            <a:r>
              <a:rPr lang="it" sz="1300" u="sng">
                <a:solidFill>
                  <a:srgbClr val="78A6C8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https://indico.cern.ch/event/1275985/#63-new-objects-added-to-flashs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300"/>
              <a:t>DPS approval of early prototype </a:t>
            </a:r>
            <a:r>
              <a:rPr lang="it" sz="1300" u="sng">
                <a:solidFill>
                  <a:srgbClr val="78A6C8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https://indico.cern.ch/event/1276734/#49-dps-flashsim-prototype-an-e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1300"/>
              <a:t>Talk at Deep Dive  </a:t>
            </a:r>
            <a:r>
              <a:rPr lang="it" sz="1300" u="sng">
                <a:solidFill>
                  <a:srgbClr val="78A6C8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https://indico.cern.ch/event/1289007/#10-end-to-end-simulation-flash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300"/>
              <a:t>Talk at Sim meeting </a:t>
            </a:r>
            <a:r>
              <a:rPr lang="it" sz="1300" u="sng">
                <a:solidFill>
                  <a:srgbClr val="78A6C8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https://indico.cern.ch/event/1365460/#82-flashsim-progress</a:t>
            </a:r>
            <a:endParaRPr sz="1300">
              <a:solidFill>
                <a:srgbClr val="78A6C8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300"/>
              <a:t>Talk at ML meeting </a:t>
            </a:r>
            <a:r>
              <a:rPr lang="it" sz="1300" u="sng">
                <a:solidFill>
                  <a:schemeClr val="hlink"/>
                </a:solidFill>
                <a:hlinkClick r:id="rId10"/>
              </a:rPr>
              <a:t>https://indico.cern.ch/event/1372228/#20-recent-progress-on-flash-si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/>
              <a:t>Talk at Deep Dive </a:t>
            </a:r>
            <a:r>
              <a:rPr lang="it" sz="1300" u="sng">
                <a:solidFill>
                  <a:schemeClr val="hlink"/>
                </a:solidFill>
                <a:hlinkClick r:id="rId11"/>
              </a:rPr>
              <a:t>https://indico.cern.ch/event/1355548/#62-flash-sim</a:t>
            </a:r>
            <a:endParaRPr sz="1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0"/>
          <p:cNvSpPr txBox="1"/>
          <p:nvPr>
            <p:ph type="title"/>
          </p:nvPr>
        </p:nvSpPr>
        <p:spPr>
          <a:xfrm>
            <a:off x="311700" y="208925"/>
            <a:ext cx="85206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Flows building blocks: conditioners</a:t>
            </a:r>
            <a:endParaRPr/>
          </a:p>
        </p:txBody>
      </p:sp>
      <p:sp>
        <p:nvSpPr>
          <p:cNvPr id="428" name="Google Shape;428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0"/>
          <p:cNvSpPr txBox="1"/>
          <p:nvPr/>
        </p:nvSpPr>
        <p:spPr>
          <a:xfrm>
            <a:off x="4426500" y="927175"/>
            <a:ext cx="311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Autoregressive: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30"/>
          <p:cNvSpPr txBox="1"/>
          <p:nvPr/>
        </p:nvSpPr>
        <p:spPr>
          <a:xfrm>
            <a:off x="4426500" y="3000125"/>
            <a:ext cx="311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Coupling: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32" name="Google Shape;4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450" y="1164500"/>
            <a:ext cx="2334401" cy="156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449" y="3169950"/>
            <a:ext cx="2674826" cy="17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0"/>
          <p:cNvSpPr txBox="1"/>
          <p:nvPr/>
        </p:nvSpPr>
        <p:spPr>
          <a:xfrm>
            <a:off x="431000" y="1953825"/>
            <a:ext cx="3888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How do we treat the input variables?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Want to correctly model correlations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How do we use the other target variables while transforming another?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Various way to do it!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1"/>
          <p:cNvSpPr txBox="1"/>
          <p:nvPr>
            <p:ph type="title"/>
          </p:nvPr>
        </p:nvSpPr>
        <p:spPr>
          <a:xfrm>
            <a:off x="311700" y="208925"/>
            <a:ext cx="85206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Flows building blocks: transforms</a:t>
            </a:r>
            <a:endParaRPr/>
          </a:p>
        </p:txBody>
      </p:sp>
      <p:sp>
        <p:nvSpPr>
          <p:cNvPr id="440" name="Google Shape;440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1"/>
          <p:cNvSpPr txBox="1"/>
          <p:nvPr/>
        </p:nvSpPr>
        <p:spPr>
          <a:xfrm>
            <a:off x="4897250" y="917700"/>
            <a:ext cx="311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Affine: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Google Shape;442;p31"/>
          <p:cNvSpPr txBox="1"/>
          <p:nvPr/>
        </p:nvSpPr>
        <p:spPr>
          <a:xfrm>
            <a:off x="4897250" y="3004850"/>
            <a:ext cx="311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Splines: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44" name="Google Shape;4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2069" y="1582568"/>
            <a:ext cx="3260925" cy="72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775" y="2971525"/>
            <a:ext cx="2379524" cy="21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1"/>
          <p:cNvSpPr txBox="1"/>
          <p:nvPr/>
        </p:nvSpPr>
        <p:spPr>
          <a:xfrm>
            <a:off x="431000" y="1801425"/>
            <a:ext cx="3888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How do we transform the variables?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Various ways to do it (as long as the transformation is invertible!)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Each model is made up of multiple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coupling+transformation blocks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This gives us an expressive final transformation with good correlations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between variables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(Most models are trained on 5 million TTbar objects)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2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Jets (AK4) results</a:t>
            </a:r>
            <a:endParaRPr/>
          </a:p>
        </p:txBody>
      </p:sp>
      <p:sp>
        <p:nvSpPr>
          <p:cNvPr id="452" name="Google Shape;45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53" name="Google Shape;4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0" y="719900"/>
            <a:ext cx="4262824" cy="43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374" y="495250"/>
            <a:ext cx="1749806" cy="19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5250" y="495243"/>
            <a:ext cx="1749800" cy="190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4912" y="2413175"/>
            <a:ext cx="2599500" cy="27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"/>
          <p:cNvSpPr txBox="1"/>
          <p:nvPr>
            <p:ph type="title"/>
          </p:nvPr>
        </p:nvSpPr>
        <p:spPr>
          <a:xfrm>
            <a:off x="311700" y="208925"/>
            <a:ext cx="85206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00"/>
              <a:t>AK4 Generator-matched Jets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it" sz="3000"/>
              <a:t>conditioning</a:t>
            </a:r>
            <a:endParaRPr sz="3000"/>
          </a:p>
        </p:txBody>
      </p:sp>
      <p:sp>
        <p:nvSpPr>
          <p:cNvPr id="462" name="Google Shape;462;p33"/>
          <p:cNvSpPr/>
          <p:nvPr/>
        </p:nvSpPr>
        <p:spPr>
          <a:xfrm>
            <a:off x="5158925" y="1681075"/>
            <a:ext cx="2729700" cy="22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389725"/>
            <a:ext cx="3091325" cy="18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1550" y="789775"/>
            <a:ext cx="4183225" cy="41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700" y="3179876"/>
            <a:ext cx="3091325" cy="18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467" name="Google Shape;467;p33"/>
          <p:cNvSpPr txBox="1"/>
          <p:nvPr/>
        </p:nvSpPr>
        <p:spPr>
          <a:xfrm>
            <a:off x="6490200" y="48000"/>
            <a:ext cx="2616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Inconsolata Light"/>
                <a:ea typeface="Inconsolata Light"/>
                <a:cs typeface="Inconsolata Light"/>
                <a:sym typeface="Inconsolata Light"/>
              </a:rPr>
              <a:t>comparison with </a:t>
            </a:r>
            <a:endParaRPr sz="700">
              <a:latin typeface="Inconsolata Light"/>
              <a:ea typeface="Inconsolata Light"/>
              <a:cs typeface="Inconsolata Light"/>
              <a:sym typeface="Inconsolat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Inconsolata Light"/>
                <a:ea typeface="Inconsolata Light"/>
                <a:cs typeface="Inconsolata Light"/>
                <a:sym typeface="Inconsolata Light"/>
              </a:rPr>
              <a:t>FullSim sample:</a:t>
            </a:r>
            <a:endParaRPr sz="700">
              <a:latin typeface="Inconsolata Light"/>
              <a:ea typeface="Inconsolata Light"/>
              <a:cs typeface="Inconsolata Light"/>
              <a:sym typeface="Inconsolat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Inconsolata Light"/>
                <a:ea typeface="Inconsolata Light"/>
                <a:cs typeface="Inconsolata Light"/>
                <a:sym typeface="Inconsolata Light"/>
              </a:rPr>
              <a:t>/TTToSemiLeptonic_TuneCP5_13TeV-powheg-pythia8/RunIISummer20UL18NanoAODv9-106X_upgrade2018_realistic_v16_L1v1-v1/NANOAODSIM</a:t>
            </a:r>
            <a:endParaRPr sz="700">
              <a:latin typeface="Inconsolata Light"/>
              <a:ea typeface="Inconsolata Light"/>
              <a:cs typeface="Inconsolata Light"/>
              <a:sym typeface="Inconsolat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Inconsolata Light"/>
                <a:ea typeface="Inconsolata Light"/>
                <a:cs typeface="Inconsolata Light"/>
                <a:sym typeface="Inconsolata Light"/>
              </a:rPr>
              <a:t>FastSim sample:</a:t>
            </a:r>
            <a:endParaRPr sz="700">
              <a:latin typeface="Inconsolata Light"/>
              <a:ea typeface="Inconsolata Light"/>
              <a:cs typeface="Inconsolata Light"/>
              <a:sym typeface="Inconsolat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Inconsolata Light"/>
                <a:ea typeface="Inconsolata Light"/>
                <a:cs typeface="Inconsolata Light"/>
                <a:sym typeface="Inconsolata Light"/>
              </a:rPr>
              <a:t>/TTToSemileptonic_TuneCP5_13TeV-powheg-pythia8/RunIISummer20UL18NanoAODv9-FSUL18_FSUL18_106X_upgrade2018_realistic_v16_L1v1_ext1-v3/NANOAODSIM</a:t>
            </a:r>
            <a:endParaRPr sz="700">
              <a:latin typeface="Inconsolata Light"/>
              <a:ea typeface="Inconsolata Light"/>
              <a:cs typeface="Inconsolata Light"/>
              <a:sym typeface="Inconsolata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4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Phase2 AK8Jets tests</a:t>
            </a:r>
            <a:endParaRPr/>
          </a:p>
        </p:txBody>
      </p:sp>
      <p:sp>
        <p:nvSpPr>
          <p:cNvPr id="473" name="Google Shape;47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74" name="Google Shape;474;p34"/>
          <p:cNvPicPr preferRelativeResize="0"/>
          <p:nvPr/>
        </p:nvPicPr>
        <p:blipFill rotWithShape="1">
          <a:blip r:embed="rId3">
            <a:alphaModFix/>
          </a:blip>
          <a:srcRect b="0" l="2290" r="2290" t="0"/>
          <a:stretch/>
        </p:blipFill>
        <p:spPr>
          <a:xfrm>
            <a:off x="115600" y="2374925"/>
            <a:ext cx="2439368" cy="25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4"/>
          <p:cNvPicPr preferRelativeResize="0"/>
          <p:nvPr/>
        </p:nvPicPr>
        <p:blipFill rotWithShape="1">
          <a:blip r:embed="rId4">
            <a:alphaModFix/>
          </a:blip>
          <a:srcRect b="0" l="2290" r="2290" t="0"/>
          <a:stretch/>
        </p:blipFill>
        <p:spPr>
          <a:xfrm>
            <a:off x="2652258" y="2374925"/>
            <a:ext cx="2439368" cy="25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5287" y="842105"/>
            <a:ext cx="1266585" cy="125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7925" y="445025"/>
            <a:ext cx="1950100" cy="19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7925" y="445025"/>
            <a:ext cx="1950100" cy="19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5400" y="438075"/>
            <a:ext cx="1950100" cy="19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5601" y="2515500"/>
            <a:ext cx="2450525" cy="24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4"/>
          <p:cNvSpPr txBox="1"/>
          <p:nvPr/>
        </p:nvSpPr>
        <p:spPr>
          <a:xfrm>
            <a:off x="419625" y="1264900"/>
            <a:ext cx="4280400" cy="11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Limited by training statistic (few 100k)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Helvetica Neue"/>
                <a:ea typeface="Helvetica Neue"/>
                <a:cs typeface="Helvetica Neue"/>
                <a:sym typeface="Helvetica Neue"/>
              </a:rPr>
              <a:t>Extrapolating from Run2 results, a few millions of events should be all we need!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5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Electrons results</a:t>
            </a:r>
            <a:endParaRPr/>
          </a:p>
        </p:txBody>
      </p:sp>
      <p:sp>
        <p:nvSpPr>
          <p:cNvPr id="487" name="Google Shape;48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88" name="Google Shape;4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25" y="519375"/>
            <a:ext cx="4537451" cy="45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7550" y="222225"/>
            <a:ext cx="2372401" cy="237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199" y="2122926"/>
            <a:ext cx="4245876" cy="212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0200" y="0"/>
            <a:ext cx="4245876" cy="21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Electrons from </a:t>
            </a:r>
            <a:r>
              <a:rPr lang="it" sz="2400"/>
              <a:t>GEN</a:t>
            </a:r>
            <a:r>
              <a:rPr lang="it"/>
              <a:t> Jets results</a:t>
            </a:r>
            <a:endParaRPr/>
          </a:p>
        </p:txBody>
      </p:sp>
      <p:sp>
        <p:nvSpPr>
          <p:cNvPr id="497" name="Google Shape;49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98" name="Google Shape;4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25" y="646525"/>
            <a:ext cx="4370277" cy="437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1150" y="518175"/>
            <a:ext cx="2204825" cy="22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2000" y="2334987"/>
            <a:ext cx="2604774" cy="260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7100" y="402937"/>
            <a:ext cx="3864051" cy="193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Normalizing Flows generative models</a:t>
            </a:r>
            <a:endParaRPr/>
          </a:p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636" y="719908"/>
            <a:ext cx="1981640" cy="210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 title="[0,0,0,&quot;https://www.codecogs.com/eqnedit.php?latex=%5Cmathbf%7Bx%7D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931" y="2883347"/>
            <a:ext cx="149756" cy="12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 title="[0,0,0,&quot;https://www.codecogs.com/eqnedit.php?latex=%5Cmathbf%7Bz%7D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1233" y="2911941"/>
            <a:ext cx="112758" cy="12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30476" y="719908"/>
            <a:ext cx="1981640" cy="21003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0"/>
          <p:cNvCxnSpPr/>
          <p:nvPr/>
        </p:nvCxnSpPr>
        <p:spPr>
          <a:xfrm>
            <a:off x="2454696" y="1152445"/>
            <a:ext cx="1446308" cy="3993"/>
          </a:xfrm>
          <a:prstGeom prst="straightConnector1">
            <a:avLst/>
          </a:prstGeom>
          <a:noFill/>
          <a:ln cap="flat" cmpd="sng" w="19050">
            <a:solidFill>
              <a:srgbClr val="00112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0" name="Google Shape;60;p10"/>
          <p:cNvSpPr/>
          <p:nvPr/>
        </p:nvSpPr>
        <p:spPr>
          <a:xfrm>
            <a:off x="2870194" y="1002305"/>
            <a:ext cx="615205" cy="30418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11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0" title="[0,0,0,&quot;https://www.codecogs.com/eqnedit.php?latex=f(%5Cmathbf%7Bz%7D)#0&quot;]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3319" y="1033893"/>
            <a:ext cx="409069" cy="25471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223825" y="3202375"/>
            <a:ext cx="38868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400"/>
              <a:t>We can generate new samples from an </a:t>
            </a:r>
            <a:r>
              <a:rPr b="1" lang="it" sz="1400"/>
              <a:t>unknown</a:t>
            </a:r>
            <a:r>
              <a:rPr lang="it" sz="1400"/>
              <a:t> </a:t>
            </a:r>
            <a:r>
              <a:rPr i="1" lang="it" sz="1400"/>
              <a:t>pdf</a:t>
            </a:r>
            <a:r>
              <a:rPr lang="it" sz="1400"/>
              <a:t> by applying an invertible transformation to random noise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/>
              <a:t>We learn the </a:t>
            </a:r>
            <a:r>
              <a:rPr b="1" lang="it" sz="1400"/>
              <a:t>inverse</a:t>
            </a:r>
            <a:r>
              <a:rPr lang="it" sz="1400"/>
              <a:t> transform during the </a:t>
            </a:r>
            <a:r>
              <a:rPr b="1" lang="it" sz="1400">
                <a:solidFill>
                  <a:schemeClr val="accent3"/>
                </a:solidFill>
              </a:rPr>
              <a:t>training</a:t>
            </a:r>
            <a:r>
              <a:rPr lang="it" sz="1400"/>
              <a:t> phase</a:t>
            </a:r>
            <a:endParaRPr sz="1400"/>
          </a:p>
        </p:txBody>
      </p:sp>
      <p:cxnSp>
        <p:nvCxnSpPr>
          <p:cNvPr id="63" name="Google Shape;63;p10"/>
          <p:cNvCxnSpPr/>
          <p:nvPr/>
        </p:nvCxnSpPr>
        <p:spPr>
          <a:xfrm flipH="1">
            <a:off x="2454713" y="2041264"/>
            <a:ext cx="1446300" cy="36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4" name="Google Shape;64;p10"/>
          <p:cNvSpPr/>
          <p:nvPr/>
        </p:nvSpPr>
        <p:spPr>
          <a:xfrm>
            <a:off x="2851625" y="1872375"/>
            <a:ext cx="652500" cy="30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0" title="[0,0,0,&quot;https://www.codecogs.com/eqnedit.php?latex=f%5E%7B-1%7D(%5Cmathbf%7Bx%7D)#0&quot;]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8080" y="1906400"/>
            <a:ext cx="599582" cy="2361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/>
        </p:nvSpPr>
        <p:spPr>
          <a:xfrm>
            <a:off x="2368325" y="664600"/>
            <a:ext cx="161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sampling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10"/>
          <p:cNvSpPr txBox="1"/>
          <p:nvPr/>
        </p:nvSpPr>
        <p:spPr>
          <a:xfrm>
            <a:off x="2368250" y="2176575"/>
            <a:ext cx="161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</a:t>
            </a:r>
            <a:endParaRPr b="1" sz="12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8" name="Google Shape;68;p10"/>
          <p:cNvGrpSpPr/>
          <p:nvPr/>
        </p:nvGrpSpPr>
        <p:grpSpPr>
          <a:xfrm>
            <a:off x="6562415" y="1152449"/>
            <a:ext cx="2121459" cy="895965"/>
            <a:chOff x="6694290" y="664599"/>
            <a:chExt cx="2121459" cy="895965"/>
          </a:xfrm>
        </p:grpSpPr>
        <p:pic>
          <p:nvPicPr>
            <p:cNvPr id="69" name="Google Shape;69;p10" title="[0,0,0,&quot;https://www.codecogs.com/eqnedit.php?latex=%5Cmathbf%7Bx%7D%20%3D%20f(%5Cmathbf%7Bz%7D)#0&quot;]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94290" y="664599"/>
              <a:ext cx="893910" cy="2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0" title="[0,0,0,&quot;https://latex-staging.easygenerator.com/eqneditor/editor.php?latex=%0Ap_x(%5Cmathbf%7Bx%7D)%20%3D%20p_z(%5Cmathbf%7Bz%7D)%5Cdet%5Cleft%7C%5Cfrac%7Bd%5Cmathbf%7Bz%7D%7D%7Bd%5Cmathbf%7Bx%7D%7D%5Cright%7C%0A#0&quot;]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94300" y="1002300"/>
              <a:ext cx="2121449" cy="558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10"/>
          <p:cNvGrpSpPr/>
          <p:nvPr/>
        </p:nvGrpSpPr>
        <p:grpSpPr>
          <a:xfrm>
            <a:off x="4061048" y="3746725"/>
            <a:ext cx="4683378" cy="456606"/>
            <a:chOff x="4427109" y="3706763"/>
            <a:chExt cx="5378866" cy="524413"/>
          </a:xfrm>
        </p:grpSpPr>
        <p:sp>
          <p:nvSpPr>
            <p:cNvPr id="72" name="Google Shape;72;p10"/>
            <p:cNvSpPr/>
            <p:nvPr/>
          </p:nvSpPr>
          <p:spPr>
            <a:xfrm>
              <a:off x="7915975" y="3706775"/>
              <a:ext cx="1890000" cy="5244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5841625" y="3706763"/>
              <a:ext cx="1842900" cy="524400"/>
            </a:xfrm>
            <a:prstGeom prst="rect">
              <a:avLst/>
            </a:prstGeom>
            <a:solidFill>
              <a:srgbClr val="A4C2F4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4" name="Google Shape;74;p10" title="[0,0,0,&quot;https://www.codecogs.com/eqnedit.php?latex=%20%5Clog(p_x(x))%20%3D%20%5Clog(p_z(f%5E%7B-1%7D(%5Cmathbf%7Bx%7D)))%2B%5Clog%5Cleft(%5Cdet%5Cmathbb%7BJ%7D_%7Bf%5E%7B-1%7D%7D(%5Cmathbf%7Bx%7D)%5Cright)#0&quot;]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27109" y="3815849"/>
              <a:ext cx="5319218" cy="306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" name="Google Shape;75;p10"/>
          <p:cNvSpPr/>
          <p:nvPr/>
        </p:nvSpPr>
        <p:spPr>
          <a:xfrm>
            <a:off x="6338475" y="1098225"/>
            <a:ext cx="171000" cy="10044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FlashSim: Elettroni da Jets</a:t>
            </a:r>
            <a:endParaRPr/>
          </a:p>
        </p:txBody>
      </p:sp>
      <p:sp>
        <p:nvSpPr>
          <p:cNvPr id="507" name="Google Shape;50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08" name="Google Shape;5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1269363"/>
            <a:ext cx="2604774" cy="260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775" y="1269362"/>
            <a:ext cx="2604774" cy="260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9550" y="1605737"/>
            <a:ext cx="3864051" cy="193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Efficiency model</a:t>
            </a:r>
            <a:endParaRPr/>
          </a:p>
        </p:txBody>
      </p:sp>
      <p:sp>
        <p:nvSpPr>
          <p:cNvPr id="516" name="Google Shape;51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17" name="Google Shape;5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1676" y="719900"/>
            <a:ext cx="1925975" cy="3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8"/>
          <p:cNvSpPr txBox="1"/>
          <p:nvPr/>
        </p:nvSpPr>
        <p:spPr>
          <a:xfrm>
            <a:off x="223825" y="836950"/>
            <a:ext cx="4382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Feedforward DNN</a:t>
            </a:r>
            <a:endParaRPr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Simple architecture (~100k parameter)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the Binary Cross Entropy as loss function ensures that the network output is a probability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9" name="Google Shape;519;p38"/>
          <p:cNvPicPr preferRelativeResize="0"/>
          <p:nvPr/>
        </p:nvPicPr>
        <p:blipFill rotWithShape="1">
          <a:blip r:embed="rId4">
            <a:alphaModFix/>
          </a:blip>
          <a:srcRect b="41927" l="0" r="0" t="33729"/>
          <a:stretch/>
        </p:blipFill>
        <p:spPr>
          <a:xfrm>
            <a:off x="223825" y="2893975"/>
            <a:ext cx="4656276" cy="66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Fake Jets</a:t>
            </a:r>
            <a:endParaRPr/>
          </a:p>
        </p:txBody>
      </p:sp>
      <p:sp>
        <p:nvSpPr>
          <p:cNvPr id="525" name="Google Shape;52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526" name="Google Shape;526;p39"/>
          <p:cNvSpPr txBox="1"/>
          <p:nvPr/>
        </p:nvSpPr>
        <p:spPr>
          <a:xfrm>
            <a:off x="223825" y="976850"/>
            <a:ext cx="41223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romanUcPeriod"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number of </a:t>
            </a: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fake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jets from </a:t>
            </a:r>
            <a:r>
              <a:rPr lang="it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Pileup_nTrueInt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vs. </a:t>
            </a:r>
            <a:r>
              <a:rPr lang="it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nFakeJets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distributions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romanUcPeriod"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Autoregressive chain of the </a:t>
            </a: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kinematic triplet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(p</a:t>
            </a:r>
            <a:r>
              <a:rPr baseline="-25000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,η,ϕ)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lphaUcPeriod"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p( </a:t>
            </a: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| </a:t>
            </a: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- 1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  </a:t>
            </a: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≥ 1</a:t>
            </a:r>
            <a:endParaRPr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lphaUcPeriod"/>
            </a:pP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= 0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no conditioning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romanUcPeriod"/>
            </a:pPr>
            <a:r>
              <a:rPr i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Triplets 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used as input to the jets model to get the other 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variables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7" name="Google Shape;5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175" y="976850"/>
            <a:ext cx="3376275" cy="262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720"/>
              <a:t>Fake jets results</a:t>
            </a:r>
            <a:endParaRPr sz="2720"/>
          </a:p>
        </p:txBody>
      </p:sp>
      <p:sp>
        <p:nvSpPr>
          <p:cNvPr id="533" name="Google Shape;53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34" name="Google Shape;53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170125"/>
            <a:ext cx="382097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7150" y="1496750"/>
            <a:ext cx="2232325" cy="22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8875" y="1496750"/>
            <a:ext cx="2232325" cy="22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1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Drell-Yan electrons</a:t>
            </a:r>
            <a:endParaRPr/>
          </a:p>
        </p:txBody>
      </p:sp>
      <p:sp>
        <p:nvSpPr>
          <p:cNvPr id="542" name="Google Shape;54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43" name="Google Shape;54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55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425" y="2760275"/>
            <a:ext cx="2446176" cy="198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9000" y="2760250"/>
            <a:ext cx="2446176" cy="19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719900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2545" y="719900"/>
            <a:ext cx="2446176" cy="19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0725" y="719899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08997" y="719897"/>
            <a:ext cx="2446176" cy="198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38750" y="7350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1975" y="7350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32575" y="7350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92375" y="7350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92375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32575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72775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1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1975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2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Drell-Yan muons</a:t>
            </a:r>
            <a:endParaRPr/>
          </a:p>
        </p:txBody>
      </p:sp>
      <p:sp>
        <p:nvSpPr>
          <p:cNvPr id="564" name="Google Shape;56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65" name="Google Shape;5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55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425" y="2760275"/>
            <a:ext cx="2446176" cy="198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9000" y="2760250"/>
            <a:ext cx="2446176" cy="19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719900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2545" y="719900"/>
            <a:ext cx="2446176" cy="19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0725" y="719899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08997" y="719897"/>
            <a:ext cx="2446176" cy="198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72775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2000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2000" y="7374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33625" y="7374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38800" y="737425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38800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87250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2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87250" y="737425"/>
            <a:ext cx="456450" cy="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3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ZH(bb) electrons</a:t>
            </a:r>
            <a:endParaRPr/>
          </a:p>
        </p:txBody>
      </p:sp>
      <p:sp>
        <p:nvSpPr>
          <p:cNvPr id="586" name="Google Shape;58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587" name="Google Shape;58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55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425" y="2760275"/>
            <a:ext cx="2446176" cy="198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9000" y="2760250"/>
            <a:ext cx="2446176" cy="19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719900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2545" y="719900"/>
            <a:ext cx="2446176" cy="19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0725" y="719899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08997" y="719897"/>
            <a:ext cx="2446176" cy="198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87250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29875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91400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30925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29875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87250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5500" y="277730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3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5500" y="737450"/>
            <a:ext cx="456450" cy="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4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ZH(bb) muons</a:t>
            </a:r>
            <a:endParaRPr/>
          </a:p>
        </p:txBody>
      </p:sp>
      <p:sp>
        <p:nvSpPr>
          <p:cNvPr id="608" name="Google Shape;608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09" name="Google Shape;6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2551" y="2760275"/>
            <a:ext cx="2446176" cy="19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425" y="2760275"/>
            <a:ext cx="2446176" cy="198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9000" y="2760250"/>
            <a:ext cx="2446176" cy="19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719900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2545" y="719900"/>
            <a:ext cx="2446176" cy="19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4505" y="719899"/>
            <a:ext cx="2446176" cy="198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08997" y="719897"/>
            <a:ext cx="2446176" cy="198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29875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93475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93475" y="27759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3029875" y="27759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87600" y="27759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5243450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6675" y="737450"/>
            <a:ext cx="456450" cy="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4"/>
          <p:cNvPicPr preferRelativeResize="0"/>
          <p:nvPr/>
        </p:nvPicPr>
        <p:blipFill rotWithShape="1">
          <a:blip r:embed="rId11">
            <a:alphaModFix/>
          </a:blip>
          <a:srcRect b="94825" l="29442" r="43964" t="1295"/>
          <a:stretch/>
        </p:blipFill>
        <p:spPr>
          <a:xfrm>
            <a:off x="7406675" y="2775950"/>
            <a:ext cx="456450" cy="6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5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Oversampling</a:t>
            </a:r>
            <a:endParaRPr/>
          </a:p>
        </p:txBody>
      </p:sp>
      <p:sp>
        <p:nvSpPr>
          <p:cNvPr id="630" name="Google Shape;63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631" name="Google Shape;631;p45"/>
          <p:cNvSpPr txBox="1"/>
          <p:nvPr>
            <p:ph idx="1" type="body"/>
          </p:nvPr>
        </p:nvSpPr>
        <p:spPr>
          <a:xfrm>
            <a:off x="223825" y="719900"/>
            <a:ext cx="6020400" cy="25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400"/>
              <a:t>N</a:t>
            </a:r>
            <a:r>
              <a:rPr lang="it" sz="1400"/>
              <a:t>on-oversampled case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𝑤 statistical weight associated with the MC event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For the </a:t>
            </a:r>
            <a:r>
              <a:rPr i="1" lang="it"/>
              <a:t>i</a:t>
            </a:r>
            <a:r>
              <a:rPr lang="it"/>
              <a:t>-th bin of an histogram, the probability of being in this bin and the associated uncertainty 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it" sz="1400"/>
              <a:t>O</a:t>
            </a:r>
            <a:r>
              <a:rPr lang="it" sz="1400"/>
              <a:t>versampled case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A </a:t>
            </a:r>
            <a:r>
              <a:rPr i="1" lang="it"/>
              <a:t>fold</a:t>
            </a:r>
            <a:r>
              <a:rPr lang="it"/>
              <a:t> is the set of RECO events sharing the same GEN</a:t>
            </a:r>
            <a:endParaRPr/>
          </a:p>
        </p:txBody>
      </p:sp>
      <p:pic>
        <p:nvPicPr>
          <p:cNvPr id="632" name="Google Shape;6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326" y="1929825"/>
            <a:ext cx="4078224" cy="7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325" y="3567925"/>
            <a:ext cx="6492176" cy="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8325" y="4301051"/>
            <a:ext cx="2289300" cy="755774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5"/>
          <p:cNvSpPr txBox="1"/>
          <p:nvPr/>
        </p:nvSpPr>
        <p:spPr>
          <a:xfrm>
            <a:off x="4366000" y="53000"/>
            <a:ext cx="46551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Prototype </a:t>
            </a:r>
            <a:r>
              <a:rPr lang="it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rPr>
              <a:t>OversampledTH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within 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ROOT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RDataFrame (</a:t>
            </a:r>
            <a:r>
              <a:rPr b="1"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improved!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(</a:t>
            </a:r>
            <a:r>
              <a:rPr lang="it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https://github.com/cms-flashsim/OversampledTH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/>
          </a:p>
        </p:txBody>
      </p:sp>
      <p:sp>
        <p:nvSpPr>
          <p:cNvPr id="636" name="Google Shape;636;p45"/>
          <p:cNvSpPr txBox="1"/>
          <p:nvPr/>
        </p:nvSpPr>
        <p:spPr>
          <a:xfrm>
            <a:off x="6983875" y="1454900"/>
            <a:ext cx="19005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limited authorship paper on toy-dataset in preparation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6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Limits and resolution</a:t>
            </a:r>
            <a:endParaRPr/>
          </a:p>
        </p:txBody>
      </p:sp>
      <p:sp>
        <p:nvSpPr>
          <p:cNvPr id="642" name="Google Shape;64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cxnSp>
        <p:nvCxnSpPr>
          <p:cNvPr id="643" name="Google Shape;643;p46"/>
          <p:cNvCxnSpPr/>
          <p:nvPr/>
        </p:nvCxnSpPr>
        <p:spPr>
          <a:xfrm>
            <a:off x="6598850" y="2877425"/>
            <a:ext cx="930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44" name="Google Shape;644;p46"/>
          <p:cNvSpPr txBox="1"/>
          <p:nvPr/>
        </p:nvSpPr>
        <p:spPr>
          <a:xfrm>
            <a:off x="223825" y="837325"/>
            <a:ext cx="3827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distribution of the events in a fold has a characteristic spread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depends on the experimental resolution of the considered variable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impact of oversampling is more important for variables whose resolution is detector-dependent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effect is milder if the resolution is 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</a:t>
            </a:r>
            <a:r>
              <a:rPr lang="it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-dependent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45" name="Google Shape;645;p46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4610180" y="837325"/>
            <a:ext cx="3237975" cy="3147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6" name="Google Shape;646;p46"/>
          <p:cNvCxnSpPr/>
          <p:nvPr/>
        </p:nvCxnSpPr>
        <p:spPr>
          <a:xfrm>
            <a:off x="6073875" y="3134425"/>
            <a:ext cx="930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stealth"/>
            <a:tailEnd len="med" w="med" type="stealth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" sz="2730"/>
              <a:t>The FlashSim framework</a:t>
            </a:r>
            <a:endParaRPr sz="273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30"/>
          </a:p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223825" y="1283150"/>
            <a:ext cx="3929400" cy="29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it" sz="1400">
                <a:solidFill>
                  <a:schemeClr val="accent3"/>
                </a:solidFill>
              </a:rPr>
              <a:t>One model for each </a:t>
            </a:r>
            <a:r>
              <a:rPr b="1" lang="it" sz="1200">
                <a:solidFill>
                  <a:schemeClr val="accent3"/>
                </a:solidFill>
              </a:rPr>
              <a:t>GEN</a:t>
            </a:r>
            <a:r>
              <a:rPr b="1" lang="it" sz="1400">
                <a:solidFill>
                  <a:schemeClr val="accent3"/>
                </a:solidFill>
              </a:rPr>
              <a:t> object</a:t>
            </a:r>
            <a:endParaRPr b="1" sz="1400">
              <a:solidFill>
                <a:schemeClr val="accent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i="1" lang="it"/>
              <a:t>proper simulation</a:t>
            </a:r>
            <a:r>
              <a:rPr lang="it"/>
              <a:t> of the </a:t>
            </a:r>
            <a:r>
              <a:rPr lang="it" sz="1200"/>
              <a:t>GEN</a:t>
            </a:r>
            <a:r>
              <a:rPr lang="it"/>
              <a:t> object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/>
              <a:t>reconstruction </a:t>
            </a:r>
            <a:r>
              <a:rPr b="1" lang="it"/>
              <a:t>efficiency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it" sz="1200"/>
              <a:t>RECO</a:t>
            </a:r>
            <a:r>
              <a:rPr lang="it"/>
              <a:t> from other </a:t>
            </a:r>
            <a:r>
              <a:rPr lang="it" sz="1200"/>
              <a:t>GEN</a:t>
            </a:r>
            <a:r>
              <a:rPr lang="it"/>
              <a:t> object (e.g. electrons from </a:t>
            </a:r>
            <a:r>
              <a:rPr lang="it" sz="1200"/>
              <a:t>GEN</a:t>
            </a:r>
            <a:r>
              <a:rPr lang="it"/>
              <a:t> Jets)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i="1" lang="it"/>
              <a:t>True f</a:t>
            </a:r>
            <a:r>
              <a:rPr i="1" lang="it"/>
              <a:t>akes</a:t>
            </a:r>
            <a:r>
              <a:rPr lang="it"/>
              <a:t> with </a:t>
            </a:r>
            <a:r>
              <a:rPr b="1" lang="it"/>
              <a:t>no </a:t>
            </a:r>
            <a:r>
              <a:rPr b="1" lang="it" sz="1200"/>
              <a:t>GEN</a:t>
            </a:r>
            <a:r>
              <a:rPr b="1" lang="it"/>
              <a:t> information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🠆</a:t>
            </a:r>
            <a:r>
              <a:rPr b="1" lang="it">
                <a:solidFill>
                  <a:srgbClr val="000000"/>
                </a:solidFill>
              </a:rPr>
              <a:t> Smaller</a:t>
            </a:r>
            <a:r>
              <a:rPr lang="it">
                <a:solidFill>
                  <a:srgbClr val="000000"/>
                </a:solidFill>
              </a:rPr>
              <a:t> models and </a:t>
            </a:r>
            <a:r>
              <a:rPr b="1" lang="it">
                <a:solidFill>
                  <a:srgbClr val="000000"/>
                </a:solidFill>
              </a:rPr>
              <a:t>control</a:t>
            </a:r>
            <a:r>
              <a:rPr lang="it">
                <a:solidFill>
                  <a:srgbClr val="000000"/>
                </a:solidFill>
              </a:rPr>
              <a:t> on the physical inputs</a:t>
            </a:r>
            <a:endParaRPr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586" y="863350"/>
            <a:ext cx="4852642" cy="319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7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Resolution of detector</a:t>
            </a:r>
            <a:endParaRPr/>
          </a:p>
        </p:txBody>
      </p:sp>
      <p:sp>
        <p:nvSpPr>
          <p:cNvPr id="652" name="Google Shape;65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53" name="Google Shape;6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675" y="875400"/>
            <a:ext cx="4378476" cy="363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09" y="1019438"/>
            <a:ext cx="4502925" cy="333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60" name="Google Shape;6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50" y="708900"/>
            <a:ext cx="3870845" cy="41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720" y="576175"/>
            <a:ext cx="4144413" cy="448064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8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Effect on uncertainty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450" y="563600"/>
            <a:ext cx="2012549" cy="24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9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DY 100-250 GeV</a:t>
            </a:r>
            <a:endParaRPr/>
          </a:p>
        </p:txBody>
      </p:sp>
      <p:sp>
        <p:nvSpPr>
          <p:cNvPr id="669" name="Google Shape;66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70" name="Google Shape;67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4100" y="563600"/>
            <a:ext cx="2012549" cy="248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9"/>
          <p:cNvPicPr preferRelativeResize="0"/>
          <p:nvPr/>
        </p:nvPicPr>
        <p:blipFill rotWithShape="1">
          <a:blip r:embed="rId5">
            <a:alphaModFix/>
          </a:blip>
          <a:srcRect b="0" l="3087" r="3077" t="0"/>
          <a:stretch/>
        </p:blipFill>
        <p:spPr>
          <a:xfrm>
            <a:off x="502450" y="2633024"/>
            <a:ext cx="2012549" cy="265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21600" y="563600"/>
            <a:ext cx="2012549" cy="248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21601" y="2840225"/>
            <a:ext cx="2012549" cy="249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46650" y="563600"/>
            <a:ext cx="2012549" cy="248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7452" y="2840225"/>
            <a:ext cx="2012549" cy="24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46650" y="2840230"/>
            <a:ext cx="2012549" cy="248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0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DNN Score electrons</a:t>
            </a:r>
            <a:endParaRPr/>
          </a:p>
        </p:txBody>
      </p:sp>
      <p:sp>
        <p:nvSpPr>
          <p:cNvPr id="682" name="Google Shape;68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83" name="Google Shape;68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650" y="882225"/>
            <a:ext cx="3161576" cy="307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9625" y="882237"/>
            <a:ext cx="3161576" cy="307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1475" y="882225"/>
            <a:ext cx="3161576" cy="307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1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DNN Score muons</a:t>
            </a:r>
            <a:endParaRPr/>
          </a:p>
        </p:txBody>
      </p:sp>
      <p:sp>
        <p:nvSpPr>
          <p:cNvPr id="691" name="Google Shape;69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692" name="Google Shape;69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650" y="882225"/>
            <a:ext cx="3161576" cy="307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9625" y="882237"/>
            <a:ext cx="3161576" cy="307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1475" y="882225"/>
            <a:ext cx="3161576" cy="307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2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L</a:t>
            </a:r>
            <a:r>
              <a:rPr lang="it"/>
              <a:t>HEScale variations</a:t>
            </a:r>
            <a:endParaRPr/>
          </a:p>
        </p:txBody>
      </p:sp>
      <p:sp>
        <p:nvSpPr>
          <p:cNvPr id="700" name="Google Shape;700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701" name="Google Shape;70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203" y="587525"/>
            <a:ext cx="2394977" cy="23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8100" y="587525"/>
            <a:ext cx="2394977" cy="23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8100" y="2875550"/>
            <a:ext cx="2394977" cy="232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3076" y="640450"/>
            <a:ext cx="2394977" cy="23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63076" y="2875550"/>
            <a:ext cx="2394977" cy="232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0200" y="2875563"/>
            <a:ext cx="2394977" cy="232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900" y="526625"/>
            <a:ext cx="3271200" cy="32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2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Results on jets …</a:t>
            </a:r>
            <a:endParaRPr/>
          </a:p>
        </p:txBody>
      </p:sp>
      <p:sp>
        <p:nvSpPr>
          <p:cNvPr id="90" name="Google Shape;90;p12"/>
          <p:cNvSpPr txBox="1"/>
          <p:nvPr>
            <p:ph idx="1" type="body"/>
          </p:nvPr>
        </p:nvSpPr>
        <p:spPr>
          <a:xfrm>
            <a:off x="223825" y="719900"/>
            <a:ext cx="3112200" cy="17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Jets, FatJets, Muons, Electrons models already implemented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accent3"/>
                </a:solidFill>
              </a:rPr>
              <a:t>O(10) kHz per object!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/>
              <a:t>Details can be found in the </a:t>
            </a:r>
            <a:r>
              <a:rPr lang="it" sz="1300" u="sng">
                <a:solidFill>
                  <a:schemeClr val="hlink"/>
                </a:solidFill>
                <a:hlinkClick r:id="rId4"/>
              </a:rPr>
              <a:t>CMS</a:t>
            </a:r>
            <a:r>
              <a:rPr lang="it" sz="1400" u="sng">
                <a:solidFill>
                  <a:schemeClr val="hlink"/>
                </a:solidFill>
                <a:hlinkClick r:id="rId5"/>
              </a:rPr>
              <a:t> Note</a:t>
            </a:r>
            <a:endParaRPr sz="1400"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6">
            <a:alphaModFix/>
          </a:blip>
          <a:srcRect b="0" l="0" r="9461" t="0"/>
          <a:stretch/>
        </p:blipFill>
        <p:spPr>
          <a:xfrm>
            <a:off x="191599" y="2753925"/>
            <a:ext cx="2133375" cy="23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1097" y="2921103"/>
            <a:ext cx="1957006" cy="213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1090" y="785370"/>
            <a:ext cx="1956998" cy="213572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95" name="Google Shape;95;p12"/>
          <p:cNvSpPr txBox="1"/>
          <p:nvPr>
            <p:ph idx="1" type="body"/>
          </p:nvPr>
        </p:nvSpPr>
        <p:spPr>
          <a:xfrm>
            <a:off x="2693800" y="4080700"/>
            <a:ext cx="3987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400"/>
              <a:t>Remarkable results on 1</a:t>
            </a:r>
            <a:r>
              <a:rPr lang="it" sz="1200"/>
              <a:t>D </a:t>
            </a:r>
            <a:r>
              <a:rPr lang="it" sz="1400"/>
              <a:t>distributions, correlations and conditioning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 rotWithShape="1">
          <a:blip r:embed="rId3">
            <a:alphaModFix/>
          </a:blip>
          <a:srcRect b="0" l="0" r="0" t="2334"/>
          <a:stretch/>
        </p:blipFill>
        <p:spPr>
          <a:xfrm>
            <a:off x="4433475" y="655400"/>
            <a:ext cx="4434852" cy="433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 b="70098" l="75850" r="4552" t="22190"/>
          <a:stretch/>
        </p:blipFill>
        <p:spPr>
          <a:xfrm>
            <a:off x="7539650" y="2857250"/>
            <a:ext cx="869125" cy="341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/>
          <p:nvPr/>
        </p:nvSpPr>
        <p:spPr>
          <a:xfrm>
            <a:off x="4665575" y="230100"/>
            <a:ext cx="226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Electrons from </a:t>
            </a:r>
            <a:r>
              <a:rPr lang="it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</a:t>
            </a: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-Electrons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675" y="563111"/>
            <a:ext cx="2267400" cy="202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… and leptons</a:t>
            </a:r>
            <a:endParaRPr/>
          </a:p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06" name="Google Shape;106;p13"/>
          <p:cNvPicPr preferRelativeResize="0"/>
          <p:nvPr/>
        </p:nvPicPr>
        <p:blipFill rotWithShape="1">
          <a:blip r:embed="rId5">
            <a:alphaModFix/>
          </a:blip>
          <a:srcRect b="0" l="6445" r="0" t="0"/>
          <a:stretch/>
        </p:blipFill>
        <p:spPr>
          <a:xfrm>
            <a:off x="39875" y="1027100"/>
            <a:ext cx="2313200" cy="24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2275" y="1221888"/>
            <a:ext cx="2357649" cy="235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/>
          <p:nvPr/>
        </p:nvSpPr>
        <p:spPr>
          <a:xfrm>
            <a:off x="1993750" y="719900"/>
            <a:ext cx="70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Muons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8023350" y="53000"/>
            <a:ext cx="120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Master Thesis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0" name="Google Shape;110;p13"/>
          <p:cNvCxnSpPr/>
          <p:nvPr/>
        </p:nvCxnSpPr>
        <p:spPr>
          <a:xfrm flipH="1" rot="10800000">
            <a:off x="7476025" y="236525"/>
            <a:ext cx="547200" cy="308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Electrons from </a:t>
            </a:r>
            <a:r>
              <a:rPr lang="it" sz="2500"/>
              <a:t>GEN</a:t>
            </a:r>
            <a:r>
              <a:rPr lang="it"/>
              <a:t> Jets</a:t>
            </a:r>
            <a:endParaRPr/>
          </a:p>
        </p:txBody>
      </p:sp>
      <p:sp>
        <p:nvSpPr>
          <p:cNvPr id="116" name="Google Shape;11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3">
            <a:alphaModFix/>
          </a:blip>
          <a:srcRect b="0" l="0" r="0" t="2315"/>
          <a:stretch/>
        </p:blipFill>
        <p:spPr>
          <a:xfrm>
            <a:off x="144075" y="664525"/>
            <a:ext cx="4496348" cy="4392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4"/>
          <p:cNvGrpSpPr/>
          <p:nvPr/>
        </p:nvGrpSpPr>
        <p:grpSpPr>
          <a:xfrm>
            <a:off x="5316800" y="664514"/>
            <a:ext cx="3767398" cy="2511626"/>
            <a:chOff x="5083700" y="182039"/>
            <a:chExt cx="3767398" cy="2511626"/>
          </a:xfrm>
        </p:grpSpPr>
        <p:pic>
          <p:nvPicPr>
            <p:cNvPr id="119" name="Google Shape;119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67402" y="182039"/>
              <a:ext cx="1883697" cy="251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83700" y="182040"/>
              <a:ext cx="1883697" cy="25116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" name="Google Shape;12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5050" y="618000"/>
            <a:ext cx="2126577" cy="21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3">
            <a:alphaModFix/>
          </a:blip>
          <a:srcRect b="69594" l="75137" r="3388" t="21652"/>
          <a:stretch/>
        </p:blipFill>
        <p:spPr>
          <a:xfrm>
            <a:off x="2239500" y="762700"/>
            <a:ext cx="96555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>
            <p:ph idx="1" type="body"/>
          </p:nvPr>
        </p:nvSpPr>
        <p:spPr>
          <a:xfrm>
            <a:off x="4933275" y="3502663"/>
            <a:ext cx="3987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200"/>
              <a:t>GEN</a:t>
            </a:r>
            <a:r>
              <a:rPr lang="it" sz="1400"/>
              <a:t> Jet variables used to condition the simulation of </a:t>
            </a:r>
            <a:r>
              <a:rPr lang="it" sz="1200"/>
              <a:t>RECO</a:t>
            </a:r>
            <a:r>
              <a:rPr lang="it" sz="1400"/>
              <a:t> Electrons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/>
          <p:nvPr>
            <p:ph type="title"/>
          </p:nvPr>
        </p:nvSpPr>
        <p:spPr>
          <a:xfrm>
            <a:off x="223825" y="53000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Modeling the efficiencies</a:t>
            </a:r>
            <a:endParaRPr/>
          </a:p>
        </p:txBody>
      </p:sp>
      <p:sp>
        <p:nvSpPr>
          <p:cNvPr id="129" name="Google Shape;129;p15"/>
          <p:cNvSpPr txBox="1"/>
          <p:nvPr>
            <p:ph idx="1" type="body"/>
          </p:nvPr>
        </p:nvSpPr>
        <p:spPr>
          <a:xfrm>
            <a:off x="223825" y="719900"/>
            <a:ext cx="4236900" cy="4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700"/>
              <a:t>Efficiency = </a:t>
            </a:r>
            <a:r>
              <a:rPr i="1" lang="it" sz="1700"/>
              <a:t>P</a:t>
            </a:r>
            <a:r>
              <a:rPr baseline="-25000" lang="it" sz="1400"/>
              <a:t>RECO</a:t>
            </a:r>
            <a:r>
              <a:rPr baseline="30000" lang="it" sz="1400"/>
              <a:t> </a:t>
            </a:r>
            <a:r>
              <a:rPr lang="it" sz="1400"/>
              <a:t>(</a:t>
            </a:r>
            <a:r>
              <a:rPr i="1" lang="it" sz="1400"/>
              <a:t>p</a:t>
            </a:r>
            <a:r>
              <a:rPr baseline="-25000" lang="it" sz="1400"/>
              <a:t>T</a:t>
            </a:r>
            <a:r>
              <a:rPr lang="it" sz="1400"/>
              <a:t>,</a:t>
            </a:r>
            <a:r>
              <a:rPr i="1" lang="it" sz="1400"/>
              <a:t>η</a:t>
            </a:r>
            <a:r>
              <a:rPr lang="it" sz="1400"/>
              <a:t>,</a:t>
            </a:r>
            <a:r>
              <a:rPr i="1" lang="it" sz="1400"/>
              <a:t>ϕ,...</a:t>
            </a:r>
            <a:r>
              <a:rPr lang="it" sz="1400"/>
              <a:t>)</a:t>
            </a:r>
            <a:endParaRPr sz="1400"/>
          </a:p>
        </p:txBody>
      </p:sp>
      <p:sp>
        <p:nvSpPr>
          <p:cNvPr id="130" name="Google Shape;13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9101" y="349600"/>
            <a:ext cx="2191375" cy="21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 rotWithShape="1">
          <a:blip r:embed="rId4">
            <a:alphaModFix/>
          </a:blip>
          <a:srcRect b="4616" l="9288" r="10979" t="6950"/>
          <a:stretch/>
        </p:blipFill>
        <p:spPr>
          <a:xfrm>
            <a:off x="4524775" y="2540975"/>
            <a:ext cx="4313349" cy="239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1025" y="349600"/>
            <a:ext cx="2191374" cy="219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/>
          <p:nvPr>
            <p:ph idx="1" type="body"/>
          </p:nvPr>
        </p:nvSpPr>
        <p:spPr>
          <a:xfrm>
            <a:off x="223825" y="1166300"/>
            <a:ext cx="4236900" cy="19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➞"/>
            </a:pPr>
            <a:r>
              <a:rPr lang="it" sz="1400"/>
              <a:t>We must decide whether</a:t>
            </a:r>
            <a:r>
              <a:rPr lang="it" sz="1400"/>
              <a:t> to simulate a given object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400"/>
              <a:t>Feedforward Deep Neural Network</a:t>
            </a:r>
            <a:r>
              <a:rPr lang="it" sz="1400"/>
              <a:t> to learn FullSim </a:t>
            </a:r>
            <a:r>
              <a:rPr b="1" lang="it" sz="1400">
                <a:solidFill>
                  <a:schemeClr val="accent3"/>
                </a:solidFill>
              </a:rPr>
              <a:t>reconstruction probability</a:t>
            </a:r>
            <a:r>
              <a:rPr lang="it" sz="1400"/>
              <a:t> (efficiency) as a function of the </a:t>
            </a:r>
            <a:r>
              <a:rPr lang="it" sz="1200"/>
              <a:t>GEN</a:t>
            </a:r>
            <a:r>
              <a:rPr lang="it" sz="1400"/>
              <a:t> inputs</a:t>
            </a:r>
            <a:endParaRPr sz="1400"/>
          </a:p>
        </p:txBody>
      </p:sp>
      <p:sp>
        <p:nvSpPr>
          <p:cNvPr id="135" name="Google Shape;135;p15"/>
          <p:cNvSpPr txBox="1"/>
          <p:nvPr>
            <p:ph idx="1" type="body"/>
          </p:nvPr>
        </p:nvSpPr>
        <p:spPr>
          <a:xfrm>
            <a:off x="223825" y="3696125"/>
            <a:ext cx="42369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700">
                <a:latin typeface="Inconsolata"/>
                <a:ea typeface="Inconsolata"/>
                <a:cs typeface="Inconsolata"/>
                <a:sym typeface="Inconsolata"/>
              </a:rPr>
              <a:t>y ~ unif([0,1))</a:t>
            </a:r>
            <a:endParaRPr i="1" sz="1700">
              <a:latin typeface="Inconsolata"/>
              <a:ea typeface="Inconsolata"/>
              <a:cs typeface="Inconsolata"/>
              <a:sym typeface="Inconsolata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700">
                <a:latin typeface="Inconsolata"/>
                <a:ea typeface="Inconsolata"/>
                <a:cs typeface="Inconsolata"/>
                <a:sym typeface="Inconsolata"/>
              </a:rPr>
              <a:t>isReco = </a:t>
            </a:r>
            <a:r>
              <a:rPr i="1" lang="it" sz="1700">
                <a:latin typeface="Inconsolata"/>
                <a:ea typeface="Inconsolata"/>
                <a:cs typeface="Inconsolata"/>
                <a:sym typeface="Inconsolata"/>
              </a:rPr>
              <a:t>DNN</a:t>
            </a:r>
            <a:r>
              <a:rPr lang="it" sz="1700">
                <a:latin typeface="Inconsolata"/>
                <a:ea typeface="Inconsolata"/>
                <a:cs typeface="Inconsolata"/>
                <a:sym typeface="Inconsolata"/>
              </a:rPr>
              <a:t>(inputs) &gt; </a:t>
            </a:r>
            <a:r>
              <a:rPr i="1" lang="it" sz="1700">
                <a:latin typeface="Inconsolata"/>
                <a:ea typeface="Inconsolata"/>
                <a:cs typeface="Inconsolata"/>
                <a:sym typeface="Inconsolata"/>
              </a:rPr>
              <a:t>y </a:t>
            </a:r>
            <a:r>
              <a:rPr lang="it" sz="1700">
                <a:latin typeface="Inconsolata"/>
                <a:ea typeface="Inconsolata"/>
                <a:cs typeface="Inconsolata"/>
                <a:sym typeface="Inconsolata"/>
              </a:rPr>
              <a:t> </a:t>
            </a:r>
            <a:endParaRPr sz="1700">
              <a:latin typeface="Inconsolata"/>
              <a:ea typeface="Inconsolata"/>
              <a:cs typeface="Inconsolata"/>
              <a:sym typeface="Inconsolata"/>
            </a:endParaRPr>
          </a:p>
        </p:txBody>
      </p:sp>
      <p:cxnSp>
        <p:nvCxnSpPr>
          <p:cNvPr id="136" name="Google Shape;136;p15"/>
          <p:cNvCxnSpPr/>
          <p:nvPr/>
        </p:nvCxnSpPr>
        <p:spPr>
          <a:xfrm>
            <a:off x="2354575" y="1737350"/>
            <a:ext cx="0" cy="44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37" name="Google Shape;137;p15"/>
          <p:cNvCxnSpPr/>
          <p:nvPr/>
        </p:nvCxnSpPr>
        <p:spPr>
          <a:xfrm>
            <a:off x="2342275" y="3113300"/>
            <a:ext cx="0" cy="44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8" name="Google Shape;138;p15"/>
          <p:cNvSpPr/>
          <p:nvPr/>
        </p:nvSpPr>
        <p:spPr>
          <a:xfrm>
            <a:off x="800100" y="3619500"/>
            <a:ext cx="3162300" cy="1158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>
            <p:ph type="title"/>
          </p:nvPr>
        </p:nvSpPr>
        <p:spPr>
          <a:xfrm>
            <a:off x="223825" y="53000"/>
            <a:ext cx="8388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Fake Jets </a:t>
            </a:r>
            <a:endParaRPr/>
          </a:p>
        </p:txBody>
      </p:sp>
      <p:sp>
        <p:nvSpPr>
          <p:cNvPr id="144" name="Google Shape;144;p16"/>
          <p:cNvSpPr txBox="1"/>
          <p:nvPr>
            <p:ph idx="1" type="body"/>
          </p:nvPr>
        </p:nvSpPr>
        <p:spPr>
          <a:xfrm>
            <a:off x="223825" y="855975"/>
            <a:ext cx="3663600" cy="12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The problem is that</a:t>
            </a:r>
            <a:r>
              <a:rPr b="1" lang="it" sz="1400"/>
              <a:t> there is no GEN object to start from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/>
              <a:t>🠆 Autoregressive chain on a variable number of fake jets in the event</a:t>
            </a:r>
            <a:endParaRPr sz="1400"/>
          </a:p>
        </p:txBody>
      </p:sp>
      <p:sp>
        <p:nvSpPr>
          <p:cNvPr id="145" name="Google Shape;14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46" name="Google Shape;1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25" y="2701250"/>
            <a:ext cx="2355575" cy="235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4861875" y="3029450"/>
            <a:ext cx="3983100" cy="16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/>
              <a:t>We </a:t>
            </a:r>
            <a:r>
              <a:rPr lang="it" sz="1400"/>
              <a:t>learn the (kinematic) distributions </a:t>
            </a:r>
            <a:r>
              <a:rPr b="1" lang="it" sz="1400"/>
              <a:t>conditioned</a:t>
            </a:r>
            <a:r>
              <a:rPr lang="it" sz="1400"/>
              <a:t> on the previous jet (p</a:t>
            </a:r>
            <a:r>
              <a:rPr baseline="-25000" lang="it" sz="1400"/>
              <a:t>T</a:t>
            </a:r>
            <a:r>
              <a:rPr lang="it" sz="1400"/>
              <a:t> ordered)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/>
              <a:t>This is a way to exploit the </a:t>
            </a:r>
            <a:r>
              <a:rPr b="1" lang="it" sz="1400"/>
              <a:t>correlation</a:t>
            </a:r>
            <a:r>
              <a:rPr lang="it" sz="1400"/>
              <a:t> between fakes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/>
              <a:t>🠆 Input to regular jets model</a:t>
            </a:r>
            <a:endParaRPr sz="1400"/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7200" y="2701250"/>
            <a:ext cx="2355575" cy="2355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6"/>
          <p:cNvGrpSpPr/>
          <p:nvPr/>
        </p:nvGrpSpPr>
        <p:grpSpPr>
          <a:xfrm>
            <a:off x="3954045" y="613568"/>
            <a:ext cx="4705869" cy="2214221"/>
            <a:chOff x="3854525" y="183125"/>
            <a:chExt cx="5144150" cy="2524767"/>
          </a:xfrm>
        </p:grpSpPr>
        <p:sp>
          <p:nvSpPr>
            <p:cNvPr id="150" name="Google Shape;150;p16"/>
            <p:cNvSpPr/>
            <p:nvPr/>
          </p:nvSpPr>
          <p:spPr>
            <a:xfrm>
              <a:off x="4282331" y="1418954"/>
              <a:ext cx="398400" cy="3915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Pt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477680" y="1609486"/>
              <a:ext cx="398400" cy="3915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Eta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673028" y="1800017"/>
              <a:ext cx="398400" cy="3915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Phi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5721073" y="1418954"/>
              <a:ext cx="398400" cy="3915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Pt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5916421" y="1609486"/>
              <a:ext cx="398400" cy="3915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Eta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6111770" y="1800017"/>
              <a:ext cx="398400" cy="3915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Phi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56" name="Google Shape;156;p16"/>
            <p:cNvCxnSpPr/>
            <p:nvPr/>
          </p:nvCxnSpPr>
          <p:spPr>
            <a:xfrm>
              <a:off x="5215397" y="1800767"/>
              <a:ext cx="389100" cy="6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157" name="Google Shape;157;p16"/>
            <p:cNvCxnSpPr/>
            <p:nvPr/>
          </p:nvCxnSpPr>
          <p:spPr>
            <a:xfrm>
              <a:off x="6702174" y="1800767"/>
              <a:ext cx="389100" cy="6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158" name="Google Shape;158;p16"/>
            <p:cNvSpPr txBox="1"/>
            <p:nvPr/>
          </p:nvSpPr>
          <p:spPr>
            <a:xfrm>
              <a:off x="7122563" y="1553601"/>
              <a:ext cx="389100" cy="45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8137134" y="1417454"/>
              <a:ext cx="398400" cy="391500"/>
            </a:xfrm>
            <a:prstGeom prst="rect">
              <a:avLst/>
            </a:prstGeom>
            <a:solidFill>
              <a:srgbClr val="A4C2F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Pt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8332483" y="1607985"/>
              <a:ext cx="398400" cy="391500"/>
            </a:xfrm>
            <a:prstGeom prst="rect">
              <a:avLst/>
            </a:prstGeom>
            <a:solidFill>
              <a:srgbClr val="A4C2F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Eta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8527832" y="1798517"/>
              <a:ext cx="398400" cy="391500"/>
            </a:xfrm>
            <a:prstGeom prst="rect">
              <a:avLst/>
            </a:prstGeom>
            <a:solidFill>
              <a:srgbClr val="A4C2F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latin typeface="Helvetica Neue"/>
                  <a:ea typeface="Helvetica Neue"/>
                  <a:cs typeface="Helvetica Neue"/>
                  <a:sym typeface="Helvetica Neue"/>
                </a:rPr>
                <a:t>Phi</a:t>
              </a:r>
              <a:endParaRPr sz="8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16"/>
            <p:cNvSpPr txBox="1"/>
            <p:nvPr/>
          </p:nvSpPr>
          <p:spPr>
            <a:xfrm>
              <a:off x="4345972" y="2286692"/>
              <a:ext cx="6618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Inconsolata"/>
                  <a:ea typeface="Inconsolata"/>
                  <a:cs typeface="Inconsolata"/>
                  <a:sym typeface="Inconsolata"/>
                </a:rPr>
                <a:t>Jet-0</a:t>
              </a:r>
              <a:endParaRPr sz="1200">
                <a:latin typeface="Inconsolata"/>
                <a:ea typeface="Inconsolata"/>
                <a:cs typeface="Inconsolata"/>
                <a:sym typeface="Inconsolata"/>
              </a:endParaRPr>
            </a:p>
          </p:txBody>
        </p:sp>
        <p:sp>
          <p:nvSpPr>
            <p:cNvPr id="163" name="Google Shape;163;p16"/>
            <p:cNvSpPr txBox="1"/>
            <p:nvPr/>
          </p:nvSpPr>
          <p:spPr>
            <a:xfrm>
              <a:off x="5980071" y="2286692"/>
              <a:ext cx="6618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Inconsolata"/>
                  <a:ea typeface="Inconsolata"/>
                  <a:cs typeface="Inconsolata"/>
                  <a:sym typeface="Inconsolata"/>
                </a:rPr>
                <a:t>Jet-1</a:t>
              </a:r>
              <a:endParaRPr sz="1200">
                <a:latin typeface="Inconsolata"/>
                <a:ea typeface="Inconsolata"/>
                <a:cs typeface="Inconsolata"/>
                <a:sym typeface="Inconsolata"/>
              </a:endParaRPr>
            </a:p>
          </p:txBody>
        </p:sp>
        <p:sp>
          <p:nvSpPr>
            <p:cNvPr id="164" name="Google Shape;164;p16"/>
            <p:cNvSpPr txBox="1"/>
            <p:nvPr/>
          </p:nvSpPr>
          <p:spPr>
            <a:xfrm>
              <a:off x="8303669" y="2286692"/>
              <a:ext cx="6618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Inconsolata"/>
                  <a:ea typeface="Inconsolata"/>
                  <a:cs typeface="Inconsolata"/>
                  <a:sym typeface="Inconsolata"/>
                </a:rPr>
                <a:t>Jet-9</a:t>
              </a:r>
              <a:endParaRPr sz="1200">
                <a:latin typeface="Inconsolata"/>
                <a:ea typeface="Inconsolata"/>
                <a:cs typeface="Inconsolata"/>
                <a:sym typeface="Inconsolata"/>
              </a:endParaRPr>
            </a:p>
          </p:txBody>
        </p:sp>
        <p:pic>
          <p:nvPicPr>
            <p:cNvPr id="165" name="Google Shape;165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54525" y="183125"/>
              <a:ext cx="1324693" cy="5184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6" name="Google Shape;166;p16"/>
            <p:cNvCxnSpPr/>
            <p:nvPr/>
          </p:nvCxnSpPr>
          <p:spPr>
            <a:xfrm flipH="1">
              <a:off x="4481517" y="782849"/>
              <a:ext cx="2700" cy="540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pic>
          <p:nvPicPr>
            <p:cNvPr id="167" name="Google Shape;167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57921" y="183125"/>
              <a:ext cx="1324693" cy="5184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8" name="Google Shape;168;p16"/>
            <p:cNvCxnSpPr/>
            <p:nvPr/>
          </p:nvCxnSpPr>
          <p:spPr>
            <a:xfrm flipH="1">
              <a:off x="5884913" y="782849"/>
              <a:ext cx="2700" cy="540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pic>
          <p:nvPicPr>
            <p:cNvPr id="169" name="Google Shape;169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73982" y="183125"/>
              <a:ext cx="1324693" cy="5184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" name="Google Shape;170;p16"/>
            <p:cNvCxnSpPr/>
            <p:nvPr/>
          </p:nvCxnSpPr>
          <p:spPr>
            <a:xfrm flipH="1">
              <a:off x="8300974" y="782849"/>
              <a:ext cx="2700" cy="540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171" name="Google Shape;171;p16"/>
            <p:cNvCxnSpPr/>
            <p:nvPr/>
          </p:nvCxnSpPr>
          <p:spPr>
            <a:xfrm>
              <a:off x="7511674" y="1802217"/>
              <a:ext cx="389100" cy="6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26789"/>
      </a:accent1>
      <a:accent2>
        <a:srgbClr val="6AA84F"/>
      </a:accent2>
      <a:accent3>
        <a:srgbClr val="E65C4F"/>
      </a:accent3>
      <a:accent4>
        <a:srgbClr val="FFAB40"/>
      </a:accent4>
      <a:accent5>
        <a:srgbClr val="0097A7"/>
      </a:accent5>
      <a:accent6>
        <a:srgbClr val="EEFF41"/>
      </a:accent6>
      <a:hlink>
        <a:srgbClr val="78A6C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