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_rels/presentation.xml.rels" ContentType="application/vnd.openxmlformats-package.relationships+xml"/>
  <Override PartName="/ppt/media/image10.png" ContentType="image/png"/>
  <Override PartName="/ppt/media/image13.jpeg" ContentType="image/jpeg"/>
  <Override PartName="/ppt/media/image9.jpeg" ContentType="image/jpeg"/>
  <Override PartName="/ppt/media/image8.jpeg" ContentType="image/jpeg"/>
  <Override PartName="/ppt/media/image23.jpeg" ContentType="image/jpeg"/>
  <Override PartName="/ppt/media/image7.jpeg" ContentType="image/jpeg"/>
  <Override PartName="/ppt/media/image6.jpeg" ContentType="image/jpeg"/>
  <Override PartName="/ppt/media/image22.jpeg" ContentType="image/jpeg"/>
  <Override PartName="/ppt/media/image5.jpeg" ContentType="image/jpeg"/>
  <Override PartName="/ppt/media/image21.jpeg" ContentType="image/jpeg"/>
  <Override PartName="/ppt/media/image4.jpeg" ContentType="image/jpeg"/>
  <Override PartName="/ppt/media/image20.jpeg" ContentType="image/jpeg"/>
  <Override PartName="/ppt/media/image3.jpeg" ContentType="image/jpeg"/>
  <Override PartName="/ppt/media/image18.jpeg" ContentType="image/jpeg"/>
  <Override PartName="/ppt/media/image11.jpeg" ContentType="image/jpeg"/>
  <Override PartName="/ppt/media/image12.jpeg" ContentType="image/jpeg"/>
  <Override PartName="/ppt/media/image19.png" ContentType="image/png"/>
  <Override PartName="/ppt/media/image14.jpeg" ContentType="image/jpeg"/>
  <Override PartName="/ppt/media/image15.jpeg" ContentType="image/jpeg"/>
  <Override PartName="/ppt/media/image1.jpeg" ContentType="image/jpeg"/>
  <Override PartName="/ppt/media/image16.jpeg" ContentType="image/jpeg"/>
  <Override PartName="/ppt/media/image2.jpeg" ContentType="image/jpeg"/>
  <Override PartName="/ppt/media/image17.jpeg" ContentType="image/jpeg"/>
  <Override PartName="/ppt/slides/_rels/slide21.xml.rels" ContentType="application/vnd.openxmlformats-package.relationships+xml"/>
  <Override PartName="/ppt/slides/_rels/slide20.xml.rels" ContentType="application/vnd.openxmlformats-package.relationships+xml"/>
  <Override PartName="/ppt/slides/_rels/slide16.xml.rels" ContentType="application/vnd.openxmlformats-package.relationships+xml"/>
  <Override PartName="/ppt/slides/_rels/slide15.xml.rels" ContentType="application/vnd.openxmlformats-package.relationships+xml"/>
  <Override PartName="/ppt/slides/_rels/slide22.xml.rels" ContentType="application/vnd.openxmlformats-package.relationships+xml"/>
  <Override PartName="/ppt/slides/_rels/slide14.xml.rels" ContentType="application/vnd.openxmlformats-package.relationships+xml"/>
  <Override PartName="/ppt/slides/_rels/slide13.xml.rels" ContentType="application/vnd.openxmlformats-package.relationships+xml"/>
  <Override PartName="/ppt/slides/_rels/slide19.xml.rels" ContentType="application/vnd.openxmlformats-package.relationships+xml"/>
  <Override PartName="/ppt/slides/_rels/slide12.xml.rels" ContentType="application/vnd.openxmlformats-package.relationships+xml"/>
  <Override PartName="/ppt/slides/_rels/slide18.xml.rels" ContentType="application/vnd.openxmlformats-package.relationships+xml"/>
  <Override PartName="/ppt/slides/_rels/slide11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1.xml.rels" ContentType="application/vnd.openxmlformats-package.relationships+xml"/>
  <Override PartName="/ppt/slides/_rels/slide8.xml.rels" ContentType="application/vnd.openxmlformats-package.relationships+xml"/>
  <Override PartName="/ppt/slides/_rels/slide2.xml.rels" ContentType="application/vnd.openxmlformats-package.relationships+xml"/>
  <Override PartName="/ppt/slides/_rels/slide9.xml.rels" ContentType="application/vnd.openxmlformats-package.relationships+xml"/>
  <Override PartName="/ppt/slides/_rels/slide17.xml.rels" ContentType="application/vnd.openxmlformats-package.relationships+xml"/>
  <Override PartName="/ppt/slides/_rels/slide10.xml.rels" ContentType="application/vnd.openxmlformats-package.relationships+xml"/>
  <Override PartName="/ppt/slides/slide22.xml" ContentType="application/vnd.openxmlformats-officedocument.presentationml.slide+xml"/>
  <Override PartName="/ppt/slides/slide7.xml" ContentType="application/vnd.openxmlformats-officedocument.presentationml.slide+xml"/>
  <Override PartName="/ppt/slides/slide21.xml" ContentType="application/vnd.openxmlformats-officedocument.presentationml.slide+xml"/>
  <Override PartName="/ppt/slides/slide6.xml" ContentType="application/vnd.openxmlformats-officedocument.presentationml.slide+xml"/>
  <Override PartName="/ppt/slides/slide20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.xml" ContentType="application/vnd.openxmlformats-officedocument.presentationml.slide+xml"/>
  <Override PartName="/ppt/slides/slide19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Layouts/slideLayout3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_rels/slideLayout36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1.xml.rels" ContentType="application/vnd.openxmlformats-package.relationships+xml"/>
  <Override PartName="/ppt/slideLayouts/slideLayout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3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presentation.xml" ContentType="application/vnd.openxmlformats-officedocument.presentationml.presentation.main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</p:sldIdLst>
  <p:sldSz cx="9144000" cy="6858000"/>
  <p:notesSz cx="7772400" cy="100584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0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4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1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5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6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0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1" name="PlaceHolder 5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2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3" name="PlaceHolder 7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</p:spPr>
        <p:txBody>
          <a:bodyPr lIns="0" rIns="0" tIns="0" bIns="0" anchor="ctr"/>
          <a:p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</a:t>
            </a: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title text format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title text format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</p:spPr>
        <p:txBody>
          <a:bodyPr lIns="0" rIns="0" tIns="0" bIns="0" anchor="ctr"/>
          <a:p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title text format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7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27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slideLayout" Target="../slideLayouts/slideLayout27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slideLayout" Target="../slideLayouts/slideLayout27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slideLayout" Target="../slideLayouts/slideLayout27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slideLayout" Target="../slideLayouts/slideLayout27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image" Target="../media/image16.jpeg"/><Relationship Id="rId3" Type="http://schemas.openxmlformats.org/officeDocument/2006/relationships/slideLayout" Target="../slideLayouts/slideLayout27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17.jpeg"/><Relationship Id="rId2" Type="http://schemas.openxmlformats.org/officeDocument/2006/relationships/image" Target="../media/image18.jpeg"/><Relationship Id="rId3" Type="http://schemas.openxmlformats.org/officeDocument/2006/relationships/slideLayout" Target="../slideLayouts/slideLayout27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slideLayout" Target="../slideLayouts/slideLayout27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20.jpeg"/><Relationship Id="rId2" Type="http://schemas.openxmlformats.org/officeDocument/2006/relationships/slideLayout" Target="../slideLayouts/slideLayout27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13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7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21.jpeg"/><Relationship Id="rId2" Type="http://schemas.openxmlformats.org/officeDocument/2006/relationships/image" Target="../media/image22.jpeg"/><Relationship Id="rId3" Type="http://schemas.openxmlformats.org/officeDocument/2006/relationships/image" Target="../media/image23.jpeg"/><Relationship Id="rId4" Type="http://schemas.openxmlformats.org/officeDocument/2006/relationships/slideLayout" Target="../slideLayouts/slideLayout27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image" Target="../media/image8.jpeg"/><Relationship Id="rId3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CustomShape 1"/>
          <p:cNvSpPr/>
          <p:nvPr/>
        </p:nvSpPr>
        <p:spPr>
          <a:xfrm>
            <a:off x="539640" y="260640"/>
            <a:ext cx="7771680" cy="1988280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 algn="ctr">
              <a:lnSpc>
                <a:spcPct val="100000"/>
              </a:lnSpc>
            </a:pPr>
            <a:r>
              <a:rPr b="1" lang="en-US" sz="5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SPD ECAL  </a:t>
            </a:r>
            <a:br/>
            <a:r>
              <a:rPr b="1" lang="en-US" sz="5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Status Report February 2024</a:t>
            </a:r>
            <a:br/>
            <a:r>
              <a:rPr b="1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Oleg Gavrishuk, </a:t>
            </a:r>
            <a:r>
              <a:rPr b="1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Laboratory of High Energy Physics</a:t>
            </a:r>
            <a:r>
              <a:rPr b="1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, Dubna, Russia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5" name="CustomShape 2"/>
          <p:cNvSpPr/>
          <p:nvPr/>
        </p:nvSpPr>
        <p:spPr>
          <a:xfrm>
            <a:off x="611640" y="2349000"/>
            <a:ext cx="7848000" cy="3816000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509760" indent="-505800">
              <a:lnSpc>
                <a:spcPct val="100000"/>
              </a:lnSpc>
              <a:buClr>
                <a:srgbClr val="8b8b8b"/>
              </a:buClr>
              <a:buFont typeface="Times New Roman"/>
              <a:buAutoNum type="arabicPeriod"/>
            </a:pPr>
            <a:r>
              <a:rPr b="1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ECAL position inside of  Cryostat – </a:t>
            </a:r>
            <a:r>
              <a:rPr b="1" lang="en-US" sz="18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Sizes Fixed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509760" indent="-505800">
              <a:lnSpc>
                <a:spcPct val="100000"/>
              </a:lnSpc>
              <a:spcBef>
                <a:spcPts val="649"/>
              </a:spcBef>
              <a:buClr>
                <a:srgbClr val="8b8b8b"/>
              </a:buClr>
              <a:buFont typeface="Times New Roman"/>
              <a:buAutoNum type="arabicPeriod"/>
            </a:pPr>
            <a:r>
              <a:rPr b="1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ECAL New Sizes corrected in 2024 – </a:t>
            </a:r>
            <a:r>
              <a:rPr b="1" lang="en-US" sz="18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is READY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509760" indent="-505800">
              <a:lnSpc>
                <a:spcPct val="100000"/>
              </a:lnSpc>
              <a:spcBef>
                <a:spcPts val="649"/>
              </a:spcBef>
              <a:buClr>
                <a:srgbClr val="8b8b8b"/>
              </a:buClr>
              <a:buFont typeface="Times New Roman"/>
              <a:buAutoNum type="arabicPeriod"/>
            </a:pPr>
            <a:r>
              <a:rPr b="1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SPD Barrel design: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966960" indent="-505800">
              <a:lnSpc>
                <a:spcPct val="100000"/>
              </a:lnSpc>
              <a:spcBef>
                <a:spcPts val="649"/>
              </a:spcBef>
              <a:buClr>
                <a:srgbClr val="8b8b8b"/>
              </a:buClr>
              <a:buFont typeface="Times New Roman"/>
              <a:buAutoNum type="arabicPeriod"/>
            </a:pPr>
            <a:r>
              <a:rPr b="1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TZ for LHEP &amp; DLNP  - </a:t>
            </a:r>
            <a:r>
              <a:rPr b="1" lang="en-US" sz="18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under preparation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509760" indent="-505800">
              <a:lnSpc>
                <a:spcPct val="100000"/>
              </a:lnSpc>
              <a:spcBef>
                <a:spcPts val="649"/>
              </a:spcBef>
              <a:buClr>
                <a:srgbClr val="8b8b8b"/>
              </a:buClr>
              <a:buFont typeface="Times New Roman"/>
              <a:buAutoNum type="arabicPeriod"/>
            </a:pPr>
            <a:r>
              <a:rPr b="1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Matrix Form  for new scintillator production (40x40x1.5 mm</a:t>
            </a:r>
            <a:r>
              <a:rPr b="1" lang="en-US" sz="1600" spc="-1" strike="noStrike" baseline="30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3</a:t>
            </a:r>
            <a:r>
              <a:rPr b="1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) - </a:t>
            </a:r>
            <a:r>
              <a:rPr b="1" lang="en-US" sz="16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READY</a:t>
            </a:r>
            <a:endParaRPr b="0" lang="en-U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509760" indent="-505800">
              <a:lnSpc>
                <a:spcPct val="100000"/>
              </a:lnSpc>
              <a:spcBef>
                <a:spcPts val="649"/>
              </a:spcBef>
              <a:buClr>
                <a:srgbClr val="8b8b8b"/>
              </a:buClr>
              <a:buFont typeface="Times New Roman"/>
              <a:buAutoNum type="arabicPeriod"/>
            </a:pPr>
            <a:r>
              <a:rPr b="1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Stamp Form for Lead – </a:t>
            </a:r>
            <a:r>
              <a:rPr b="1" lang="en-US" sz="16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proceed an Agreement preparation</a:t>
            </a:r>
            <a:endParaRPr b="0" lang="en-U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509760" indent="-505800">
              <a:lnSpc>
                <a:spcPct val="100000"/>
              </a:lnSpc>
              <a:spcBef>
                <a:spcPts val="649"/>
              </a:spcBef>
              <a:buClr>
                <a:srgbClr val="8b8b8b"/>
              </a:buClr>
              <a:buFont typeface="Times New Roman"/>
              <a:buAutoNum type="arabicPeriod"/>
            </a:pPr>
            <a:r>
              <a:rPr b="1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Scintillate production: Vladimir, Uniplast</a:t>
            </a:r>
            <a:r>
              <a:rPr b="1" lang="en-US" sz="16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: DLNP take participation</a:t>
            </a:r>
            <a:endParaRPr b="0" lang="en-U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966960" indent="-505800">
              <a:lnSpc>
                <a:spcPct val="100000"/>
              </a:lnSpc>
              <a:spcBef>
                <a:spcPts val="649"/>
              </a:spcBef>
              <a:buClr>
                <a:srgbClr val="8b8b8b"/>
              </a:buClr>
              <a:buFont typeface="Times New Roman"/>
              <a:buAutoNum type="arabicPeriod"/>
            </a:pPr>
            <a:r>
              <a:rPr b="1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Technical task and  Agreement – </a:t>
            </a:r>
            <a:r>
              <a:rPr b="1" lang="en-US" sz="16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in preparation </a:t>
            </a:r>
            <a:endParaRPr b="0" lang="en-U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509760" indent="-505800">
              <a:lnSpc>
                <a:spcPct val="100000"/>
              </a:lnSpc>
              <a:spcBef>
                <a:spcPts val="649"/>
              </a:spcBef>
              <a:buClr>
                <a:srgbClr val="8b8b8b"/>
              </a:buClr>
              <a:buFont typeface="Times New Roman"/>
              <a:buAutoNum type="arabicPeriod"/>
            </a:pPr>
            <a:r>
              <a:rPr b="1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b="1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End Cup part via 256 cells planning produce during 2024</a:t>
            </a:r>
            <a:endParaRPr b="0" lang="en-U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966960" indent="-505800">
              <a:lnSpc>
                <a:spcPct val="100000"/>
              </a:lnSpc>
              <a:spcBef>
                <a:spcPts val="649"/>
              </a:spcBef>
              <a:buClr>
                <a:srgbClr val="8b8b8b"/>
              </a:buClr>
              <a:buFont typeface="Times New Roman"/>
              <a:buAutoNum type="arabicPeriod"/>
            </a:pPr>
            <a:r>
              <a:rPr b="1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Technical task,  Agreement  </a:t>
            </a:r>
            <a:r>
              <a:rPr b="1" lang="en-US" sz="16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- in preparation</a:t>
            </a:r>
            <a:endParaRPr b="0" lang="en-U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6" name="CustomShape 3"/>
          <p:cNvSpPr/>
          <p:nvPr/>
        </p:nvSpPr>
        <p:spPr>
          <a:xfrm>
            <a:off x="457200" y="6356520"/>
            <a:ext cx="2133000" cy="36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17" name="CustomShape 4"/>
          <p:cNvSpPr/>
          <p:nvPr/>
        </p:nvSpPr>
        <p:spPr>
          <a:xfrm>
            <a:off x="6553080" y="6356520"/>
            <a:ext cx="2133000" cy="36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18" name="CustomShape 5"/>
          <p:cNvSpPr/>
          <p:nvPr/>
        </p:nvSpPr>
        <p:spPr>
          <a:xfrm>
            <a:off x="3124080" y="6356520"/>
            <a:ext cx="2894760" cy="36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en-US" sz="12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Oleg Gavrishuk, JINR, Dubna , Russia</a:t>
            </a:r>
            <a:endParaRPr b="0" lang="en-US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TextShape 1"/>
          <p:cNvSpPr txBox="1"/>
          <p:nvPr/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1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TZ Barrel support. Design look like MPD</a:t>
            </a:r>
            <a:endParaRPr b="0" lang="ru-R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3" name="CustomShape 2"/>
          <p:cNvSpPr/>
          <p:nvPr/>
        </p:nvSpPr>
        <p:spPr>
          <a:xfrm>
            <a:off x="539640" y="1556640"/>
            <a:ext cx="7560360" cy="47538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AutoNum type="arabicPeriod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MPD documents are ready in LHEP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AutoNum type="arabicPeriod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Scaling for sizes  factor ~ 1.4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AutoNum type="arabicPeriod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Take in account ECAL SPD Barrel Weight  - facrot ~2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343080" indent="-342720">
              <a:lnSpc>
                <a:spcPct val="100000"/>
              </a:lnSpc>
              <a:buClr>
                <a:srgbClr val="000000"/>
              </a:buClr>
              <a:buFont typeface="Arial"/>
              <a:buAutoNum type="arabicPeriod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Preferences in Design: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800280" indent="-342720">
              <a:lnSpc>
                <a:spcPct val="100000"/>
              </a:lnSpc>
              <a:buClr>
                <a:srgbClr val="000000"/>
              </a:buClr>
              <a:buFont typeface="Arial"/>
              <a:buAutoNum type="arabicPeriod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Documentation exist in LHEP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800280" indent="-342720">
              <a:lnSpc>
                <a:spcPct val="100000"/>
              </a:lnSpc>
              <a:buClr>
                <a:srgbClr val="000000"/>
              </a:buClr>
              <a:buFont typeface="Arial"/>
              <a:buAutoNum type="arabicPeriod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Experience exist during manufacturing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800280" indent="-342720">
              <a:lnSpc>
                <a:spcPct val="100000"/>
              </a:lnSpc>
              <a:buClr>
                <a:srgbClr val="000000"/>
              </a:buClr>
              <a:buFont typeface="Arial"/>
              <a:buAutoNum type="arabicPeriod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Production was done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343080" indent="-342720">
              <a:lnSpc>
                <a:spcPct val="100000"/>
              </a:lnSpc>
              <a:buClr>
                <a:srgbClr val="000000"/>
              </a:buClr>
              <a:buFont typeface="Arial"/>
              <a:buAutoNum type="arabicPeriod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Preferences in Setup: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800280" indent="-342720">
              <a:lnSpc>
                <a:spcPct val="100000"/>
              </a:lnSpc>
              <a:buClr>
                <a:srgbClr val="000000"/>
              </a:buClr>
              <a:buFont typeface="Arial"/>
              <a:buAutoNum type="arabicPeriod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Support for all inner detectors: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257480" indent="-342720">
              <a:lnSpc>
                <a:spcPct val="100000"/>
              </a:lnSpc>
              <a:buClr>
                <a:srgbClr val="000000"/>
              </a:buClr>
              <a:buFont typeface="Arial"/>
              <a:buAutoNum type="arabicPeriod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RPC planes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257480" indent="-342720">
              <a:lnSpc>
                <a:spcPct val="100000"/>
              </a:lnSpc>
              <a:buClr>
                <a:srgbClr val="000000"/>
              </a:buClr>
              <a:buFont typeface="Arial"/>
              <a:buAutoNum type="arabicPeriod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STRAW tubes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257480" indent="-342720">
              <a:lnSpc>
                <a:spcPct val="100000"/>
              </a:lnSpc>
              <a:buClr>
                <a:srgbClr val="000000"/>
              </a:buClr>
              <a:buFont typeface="Arial"/>
              <a:buAutoNum type="arabicPeriod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Independent ECAL Sectors assembling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9" dur="indefinite" restart="never" nodeType="tmRoot">
          <p:childTnLst>
            <p:seq>
              <p:cTn id="2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TextShape 1"/>
          <p:cNvSpPr txBox="1"/>
          <p:nvPr/>
        </p:nvSpPr>
        <p:spPr>
          <a:xfrm>
            <a:off x="395640" y="116640"/>
            <a:ext cx="8228880" cy="575640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txBody>
          <a:bodyPr lIns="0" rIns="0" tIns="0" bIns="0" anchor="ctr"/>
          <a:p>
            <a:pPr marL="509760" indent="-505800" algn="ctr">
              <a:lnSpc>
                <a:spcPct val="100000"/>
              </a:lnSpc>
              <a:spcBef>
                <a:spcPts val="649"/>
              </a:spcBef>
            </a:pPr>
            <a:r>
              <a:rPr b="1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Matrix form  for new scintillator production (40x40x1.5 mm</a:t>
            </a:r>
            <a:r>
              <a:rPr b="1" lang="ru-RU" sz="2400" spc="-1" strike="noStrike" baseline="30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3</a:t>
            </a:r>
            <a:r>
              <a:rPr b="1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)</a:t>
            </a:r>
            <a:endParaRPr b="0" lang="ru-RU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65" name="Picture 3" descr=""/>
          <p:cNvPicPr/>
          <p:nvPr/>
        </p:nvPicPr>
        <p:blipFill>
          <a:blip r:embed="rId1"/>
          <a:stretch/>
        </p:blipFill>
        <p:spPr>
          <a:xfrm>
            <a:off x="539640" y="1700640"/>
            <a:ext cx="6926400" cy="4898160"/>
          </a:xfrm>
          <a:prstGeom prst="rect">
            <a:avLst/>
          </a:prstGeom>
          <a:ln>
            <a:noFill/>
          </a:ln>
        </p:spPr>
      </p:pic>
      <p:sp>
        <p:nvSpPr>
          <p:cNvPr id="166" name="CustomShape 2"/>
          <p:cNvSpPr/>
          <p:nvPr/>
        </p:nvSpPr>
        <p:spPr>
          <a:xfrm>
            <a:off x="467640" y="836640"/>
            <a:ext cx="7920360" cy="9133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Matrix firm  is special  setup for molding by pressure technology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It allow produce scintillator from granulated polystyrene with doppands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4 set  form produce 4 scintillator plate per 1 minute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21" dur="indefinite" restart="never" nodeType="tmRoot">
          <p:childTnLst>
            <p:seq>
              <p:cTn id="2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TextShape 1"/>
          <p:cNvSpPr txBox="1"/>
          <p:nvPr/>
        </p:nvSpPr>
        <p:spPr>
          <a:xfrm>
            <a:off x="395640" y="116640"/>
            <a:ext cx="8228880" cy="575640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txBody>
          <a:bodyPr lIns="0" rIns="0" tIns="0" bIns="0" anchor="ctr"/>
          <a:p>
            <a:pPr marL="509760" indent="-505800" algn="ctr">
              <a:lnSpc>
                <a:spcPct val="100000"/>
              </a:lnSpc>
              <a:spcBef>
                <a:spcPts val="649"/>
              </a:spcBef>
            </a:pPr>
            <a:r>
              <a:rPr b="1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Matrix form  for new scintillator production (40x40x1.5 mm</a:t>
            </a:r>
            <a:r>
              <a:rPr b="1" lang="ru-RU" sz="2400" spc="-1" strike="noStrike" baseline="30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3</a:t>
            </a:r>
            <a:r>
              <a:rPr b="1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)</a:t>
            </a:r>
            <a:endParaRPr b="0" lang="ru-RU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8" name="CustomShape 2"/>
          <p:cNvSpPr/>
          <p:nvPr/>
        </p:nvSpPr>
        <p:spPr>
          <a:xfrm>
            <a:off x="467640" y="836640"/>
            <a:ext cx="7920360" cy="36468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n-US" sz="18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Matrix firm  is ready and tested in Uniplast, Vladimir in February 2024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69" name="Рисунок 5" descr=""/>
          <p:cNvPicPr/>
          <p:nvPr/>
        </p:nvPicPr>
        <p:blipFill>
          <a:blip r:embed="rId1"/>
          <a:stretch/>
        </p:blipFill>
        <p:spPr>
          <a:xfrm>
            <a:off x="0" y="2079000"/>
            <a:ext cx="6372000" cy="47786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3" dur="indefinite" restart="never" nodeType="tmRoot">
          <p:childTnLst>
            <p:seq>
              <p:cTn id="2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Рисунок 6" descr=""/>
          <p:cNvPicPr/>
          <p:nvPr/>
        </p:nvPicPr>
        <p:blipFill>
          <a:blip r:embed="rId1"/>
          <a:stretch/>
        </p:blipFill>
        <p:spPr>
          <a:xfrm>
            <a:off x="18000" y="1196640"/>
            <a:ext cx="6209640" cy="5661000"/>
          </a:xfrm>
          <a:prstGeom prst="rect">
            <a:avLst/>
          </a:prstGeom>
          <a:ln>
            <a:noFill/>
          </a:ln>
        </p:spPr>
      </p:pic>
      <p:sp>
        <p:nvSpPr>
          <p:cNvPr id="171" name="CustomShape 1"/>
          <p:cNvSpPr/>
          <p:nvPr/>
        </p:nvSpPr>
        <p:spPr>
          <a:xfrm>
            <a:off x="179640" y="274680"/>
            <a:ext cx="8784360" cy="777240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 algn="ctr">
              <a:lnSpc>
                <a:spcPct val="100000"/>
              </a:lnSpc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New Cells 40x40 – 200 layers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produced I Vladimir at February 2024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2" name="CustomShape 2"/>
          <p:cNvSpPr/>
          <p:nvPr/>
        </p:nvSpPr>
        <p:spPr>
          <a:xfrm>
            <a:off x="6228360" y="1124640"/>
            <a:ext cx="2888280" cy="3024000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Scintillator plate: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40x40 mm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t=1.5+0.010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Gap – 0.055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---------------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100 plates – L=104 mm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200 plates – L= 416 mm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25" dur="indefinite" restart="never" nodeType="tmRoot">
          <p:childTnLst>
            <p:seq>
              <p:cTn id="2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CustomShape 1"/>
          <p:cNvSpPr/>
          <p:nvPr/>
        </p:nvSpPr>
        <p:spPr>
          <a:xfrm>
            <a:off x="179640" y="274680"/>
            <a:ext cx="8784360" cy="777240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 algn="ctr">
              <a:lnSpc>
                <a:spcPct val="100000"/>
              </a:lnSpc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New 2 cells  modules – 200 layers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produced in Protvino 2023 – MPD technologu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74" name="Рисунок 7" descr=""/>
          <p:cNvPicPr/>
          <p:nvPr/>
        </p:nvPicPr>
        <p:blipFill>
          <a:blip r:embed="rId1"/>
          <a:stretch/>
        </p:blipFill>
        <p:spPr>
          <a:xfrm>
            <a:off x="0" y="1509480"/>
            <a:ext cx="9143640" cy="3838320"/>
          </a:xfrm>
          <a:prstGeom prst="rect">
            <a:avLst/>
          </a:prstGeom>
          <a:ln>
            <a:noFill/>
          </a:ln>
        </p:spPr>
      </p:pic>
      <p:sp>
        <p:nvSpPr>
          <p:cNvPr id="175" name="CustomShape 2"/>
          <p:cNvSpPr/>
          <p:nvPr/>
        </p:nvSpPr>
        <p:spPr>
          <a:xfrm>
            <a:off x="0" y="5661360"/>
            <a:ext cx="8784360" cy="777240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 algn="ctr">
              <a:lnSpc>
                <a:spcPct val="100000"/>
              </a:lnSpc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Total=500 mm without Readout Card &amp; ADC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ECAL =460 mm , Absorber=420 mm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27" dur="indefinite" restart="never" nodeType="tmRoot">
          <p:childTnLst>
            <p:seq>
              <p:cTn id="2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CustomShape 1"/>
          <p:cNvSpPr/>
          <p:nvPr/>
        </p:nvSpPr>
        <p:spPr>
          <a:xfrm>
            <a:off x="179640" y="274680"/>
            <a:ext cx="8784360" cy="777240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 algn="ctr">
              <a:lnSpc>
                <a:spcPct val="100000"/>
              </a:lnSpc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New 2 cells  modules – 200 layers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produced in Protvino 2023 – MPD technology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Body=200 Layesr, L=460-20=440 mm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77" name="Рисунок 6" descr=""/>
          <p:cNvPicPr/>
          <p:nvPr/>
        </p:nvPicPr>
        <p:blipFill>
          <a:blip r:embed="rId1"/>
          <a:stretch/>
        </p:blipFill>
        <p:spPr>
          <a:xfrm>
            <a:off x="0" y="1772640"/>
            <a:ext cx="9143640" cy="55886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9" dur="indefinite" restart="never" nodeType="tmRoot">
          <p:childTnLst>
            <p:seq>
              <p:cTn id="3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CustomShape 1"/>
          <p:cNvSpPr/>
          <p:nvPr/>
        </p:nvSpPr>
        <p:spPr>
          <a:xfrm>
            <a:off x="0" y="764640"/>
            <a:ext cx="2699280" cy="1583640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>
              <a:lnSpc>
                <a:spcPct val="100000"/>
              </a:lnSpc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New 4 modules: 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Single mod=80.2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Total 4  = 320.6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79" name="Рисунок 6" descr=""/>
          <p:cNvPicPr/>
          <p:nvPr/>
        </p:nvPicPr>
        <p:blipFill>
          <a:blip r:embed="rId1"/>
          <a:stretch/>
        </p:blipFill>
        <p:spPr>
          <a:xfrm>
            <a:off x="251640" y="4365000"/>
            <a:ext cx="2369160" cy="2340720"/>
          </a:xfrm>
          <a:prstGeom prst="rect">
            <a:avLst/>
          </a:prstGeom>
          <a:ln>
            <a:noFill/>
          </a:ln>
        </p:spPr>
      </p:pic>
      <p:pic>
        <p:nvPicPr>
          <p:cNvPr id="180" name="Рисунок 8" descr=""/>
          <p:cNvPicPr/>
          <p:nvPr/>
        </p:nvPicPr>
        <p:blipFill>
          <a:blip r:embed="rId2"/>
          <a:stretch/>
        </p:blipFill>
        <p:spPr>
          <a:xfrm>
            <a:off x="4356000" y="188640"/>
            <a:ext cx="6438240" cy="6857640"/>
          </a:xfrm>
          <a:prstGeom prst="rect">
            <a:avLst/>
          </a:prstGeom>
          <a:ln>
            <a:noFill/>
          </a:ln>
        </p:spPr>
      </p:pic>
      <p:sp>
        <p:nvSpPr>
          <p:cNvPr id="181" name="CustomShape 2"/>
          <p:cNvSpPr/>
          <p:nvPr/>
        </p:nvSpPr>
        <p:spPr>
          <a:xfrm>
            <a:off x="0" y="2637000"/>
            <a:ext cx="2699280" cy="1583640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>
              <a:lnSpc>
                <a:spcPct val="100000"/>
              </a:lnSpc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Single mod=80.2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4 cells 40x40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31" dur="indefinite" restart="never" nodeType="tmRoot">
          <p:childTnLst>
            <p:seq>
              <p:cTn id="3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CustomShape 1"/>
          <p:cNvSpPr/>
          <p:nvPr/>
        </p:nvSpPr>
        <p:spPr>
          <a:xfrm>
            <a:off x="0" y="764640"/>
            <a:ext cx="2699280" cy="1583640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>
              <a:lnSpc>
                <a:spcPct val="100000"/>
              </a:lnSpc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New 4 modules: 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Single mod=80.2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Total 4  = 320.6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83" name="Рисунок 6" descr=""/>
          <p:cNvPicPr/>
          <p:nvPr/>
        </p:nvPicPr>
        <p:blipFill>
          <a:blip r:embed="rId1"/>
          <a:stretch/>
        </p:blipFill>
        <p:spPr>
          <a:xfrm>
            <a:off x="251640" y="4365000"/>
            <a:ext cx="2369160" cy="2340720"/>
          </a:xfrm>
          <a:prstGeom prst="rect">
            <a:avLst/>
          </a:prstGeom>
          <a:ln>
            <a:noFill/>
          </a:ln>
        </p:spPr>
      </p:pic>
      <p:pic>
        <p:nvPicPr>
          <p:cNvPr id="184" name="Рисунок 8" descr=""/>
          <p:cNvPicPr/>
          <p:nvPr/>
        </p:nvPicPr>
        <p:blipFill>
          <a:blip r:embed="rId2"/>
          <a:stretch/>
        </p:blipFill>
        <p:spPr>
          <a:xfrm>
            <a:off x="4356000" y="188640"/>
            <a:ext cx="6438240" cy="6857640"/>
          </a:xfrm>
          <a:prstGeom prst="rect">
            <a:avLst/>
          </a:prstGeom>
          <a:ln>
            <a:noFill/>
          </a:ln>
        </p:spPr>
      </p:pic>
      <p:sp>
        <p:nvSpPr>
          <p:cNvPr id="185" name="CustomShape 2"/>
          <p:cNvSpPr/>
          <p:nvPr/>
        </p:nvSpPr>
        <p:spPr>
          <a:xfrm>
            <a:off x="0" y="2637000"/>
            <a:ext cx="2699280" cy="1583640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>
              <a:lnSpc>
                <a:spcPct val="100000"/>
              </a:lnSpc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Single mod=80.2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4 cells 40x40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33" dur="indefinite" restart="never" nodeType="tmRoot">
          <p:childTnLst>
            <p:seq>
              <p:cTn id="3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TextShape 1"/>
          <p:cNvSpPr txBox="1"/>
          <p:nvPr/>
        </p:nvSpPr>
        <p:spPr>
          <a:xfrm>
            <a:off x="395640" y="116640"/>
            <a:ext cx="8640720" cy="1367640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txBody>
          <a:bodyPr lIns="0" rIns="0" tIns="0" bIns="0" anchor="ctr"/>
          <a:p>
            <a:pPr marL="509760" indent="-505800" algn="ctr">
              <a:lnSpc>
                <a:spcPct val="100000"/>
              </a:lnSpc>
              <a:spcBef>
                <a:spcPts val="649"/>
              </a:spcBef>
            </a:pPr>
            <a:r>
              <a:rPr b="1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End Cup for  SPD with new scintillator to be produced in 2024</a:t>
            </a:r>
            <a:br/>
            <a:r>
              <a:rPr b="1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via 256 cells of 40x40 mm</a:t>
            </a:r>
            <a:r>
              <a:rPr b="1" lang="ru-RU" sz="2400" spc="-1" strike="noStrike" baseline="30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2</a:t>
            </a:r>
            <a:r>
              <a:rPr b="1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 </a:t>
            </a:r>
            <a:endParaRPr b="0" lang="ru-RU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87" name="Picture 2" descr=""/>
          <p:cNvPicPr/>
          <p:nvPr/>
        </p:nvPicPr>
        <p:blipFill>
          <a:blip r:embed="rId1"/>
          <a:stretch/>
        </p:blipFill>
        <p:spPr>
          <a:xfrm>
            <a:off x="9360" y="1845000"/>
            <a:ext cx="5281920" cy="425916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88" name="CustomShape 2"/>
          <p:cNvSpPr/>
          <p:nvPr/>
        </p:nvSpPr>
        <p:spPr>
          <a:xfrm>
            <a:off x="5355000" y="1856880"/>
            <a:ext cx="3672720" cy="47538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This Figure  shows in red </a:t>
            </a:r>
            <a:r>
              <a:rPr b="1" lang="en-US" sz="18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64</a:t>
            </a: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modules, consisting of 4 cells each (</a:t>
            </a:r>
            <a:r>
              <a:rPr b="0" lang="en-US" sz="18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256 cells</a:t>
            </a: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). The weight of this assembly is 597 kg. This will require 130 kg of polystyrene, 465 kg of lead, as well as additives: 1.95 kg of P-terphenyl and 65 g. POPOP, and 2000 meters WLS fiber type Y-11.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18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It is 1/20 part of End Cup and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18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taken time of 36 Days to prepared 51200 Stint. plates.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To read this setup, we need four ADC64 - 64-channel amplitude encoders, as well as 16 boards of 16-channel amplifiers and bias voltage regulators.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35" dur="indefinite" restart="never" nodeType="tmRoot">
          <p:childTnLst>
            <p:seq>
              <p:cTn id="3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TextShape 1"/>
          <p:cNvSpPr txBox="1"/>
          <p:nvPr/>
        </p:nvSpPr>
        <p:spPr>
          <a:xfrm>
            <a:off x="251640" y="116640"/>
            <a:ext cx="8784720" cy="1007640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txBody>
          <a:bodyPr lIns="0" rIns="0" tIns="0" bIns="0" anchor="ctr"/>
          <a:p>
            <a:pPr marL="509760" indent="-505800">
              <a:lnSpc>
                <a:spcPct val="100000"/>
              </a:lnSpc>
              <a:spcBef>
                <a:spcPts val="649"/>
              </a:spcBef>
            </a:pPr>
            <a:r>
              <a:rPr b="1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End Cup for  SPD in Frame. Cells for 16=4x4 modules</a:t>
            </a:r>
            <a:br/>
            <a:r>
              <a:rPr b="1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Border thick=4 mm Stainless steel</a:t>
            </a:r>
            <a:endParaRPr b="0" lang="ru-RU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90" name="Рисунок 8" descr=""/>
          <p:cNvPicPr/>
          <p:nvPr/>
        </p:nvPicPr>
        <p:blipFill>
          <a:blip r:embed="rId1"/>
          <a:stretch/>
        </p:blipFill>
        <p:spPr>
          <a:xfrm>
            <a:off x="251640" y="1340640"/>
            <a:ext cx="6445800" cy="551700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timing>
    <p:tnLst>
      <p:par>
        <p:cTn id="37" dur="indefinite" restart="never" nodeType="tmRoot">
          <p:childTnLst>
            <p:seq>
              <p:cTn id="3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CustomShape 1"/>
          <p:cNvSpPr/>
          <p:nvPr/>
        </p:nvSpPr>
        <p:spPr>
          <a:xfrm>
            <a:off x="457200" y="274680"/>
            <a:ext cx="8290440" cy="777240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ECAL with New Sizes in 2024</a:t>
            </a:r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0" name="CustomShape 2"/>
          <p:cNvSpPr/>
          <p:nvPr/>
        </p:nvSpPr>
        <p:spPr>
          <a:xfrm>
            <a:off x="457200" y="6356520"/>
            <a:ext cx="2133000" cy="36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21" name="CustomShape 3"/>
          <p:cNvSpPr/>
          <p:nvPr/>
        </p:nvSpPr>
        <p:spPr>
          <a:xfrm>
            <a:off x="6553080" y="6356520"/>
            <a:ext cx="2133000" cy="36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22" name="CustomShape 4"/>
          <p:cNvSpPr/>
          <p:nvPr/>
        </p:nvSpPr>
        <p:spPr>
          <a:xfrm>
            <a:off x="3124080" y="6356520"/>
            <a:ext cx="2894760" cy="36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en-US" sz="12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Oleg Gavrishuk, JINR, Dubna , Russia</a:t>
            </a:r>
            <a:endParaRPr b="0" lang="en-US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23" name="Рисунок 6" descr=""/>
          <p:cNvPicPr/>
          <p:nvPr/>
        </p:nvPicPr>
        <p:blipFill>
          <a:blip r:embed="rId1"/>
          <a:stretch/>
        </p:blipFill>
        <p:spPr>
          <a:xfrm>
            <a:off x="0" y="1052640"/>
            <a:ext cx="7355160" cy="55890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TextShape 1"/>
          <p:cNvSpPr txBox="1"/>
          <p:nvPr/>
        </p:nvSpPr>
        <p:spPr>
          <a:xfrm>
            <a:off x="395640" y="116640"/>
            <a:ext cx="8640720" cy="1367640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txBody>
          <a:bodyPr lIns="0" rIns="0" tIns="0" bIns="0" anchor="ctr"/>
          <a:p>
            <a:pPr marL="509760" indent="-505800" algn="ctr">
              <a:lnSpc>
                <a:spcPct val="100000"/>
              </a:lnSpc>
              <a:spcBef>
                <a:spcPts val="649"/>
              </a:spcBef>
            </a:pPr>
            <a:r>
              <a:rPr b="1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End Cup for  SPD with new scintillator to be produced in 2024</a:t>
            </a:r>
            <a:br/>
            <a:r>
              <a:rPr b="1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via 256 cells of 40x40 mm</a:t>
            </a:r>
            <a:r>
              <a:rPr b="1" lang="ru-RU" sz="2400" spc="-1" strike="noStrike" baseline="30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2</a:t>
            </a:r>
            <a:r>
              <a:rPr b="1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 </a:t>
            </a:r>
            <a:endParaRPr b="0" lang="ru-RU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2" name="CustomShape 2"/>
          <p:cNvSpPr/>
          <p:nvPr/>
        </p:nvSpPr>
        <p:spPr>
          <a:xfrm>
            <a:off x="395640" y="1628640"/>
            <a:ext cx="8496720" cy="50281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Проверить влияние мертвых зон - перегородок на  End Cup ?</a:t>
            </a:r>
            <a:br/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на энергетическое разрешение - константный член ?</a:t>
            </a:r>
            <a:br/>
            <a:br/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Расстояние от центра - 2010 мм от точки взаимодействия - до начала калориметра</a:t>
            </a:r>
            <a:br/>
            <a:br/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Перегородки - стенки коробов  сталь 4 мм - образуют короба размером примерно 320х320 - рисунок в отдельном письме</a:t>
            </a:r>
            <a:br/>
            <a:br/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Энергии - 50 МэВ - 8 ГэВ</a:t>
            </a:r>
            <a:br/>
            <a:br/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Модуль - 4 ячейки - 80.2х80.2 мм (обернутый в 2 слоя бумаге).</a:t>
            </a:r>
            <a:br/>
            <a:br/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в короб вставляется 4 модуля - 16 ячеек 9каналов)</a:t>
            </a:r>
            <a:br/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Короб стальной - 4 мм стенка  - нерж. сталь.</a:t>
            </a:r>
            <a:br/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39" dur="indefinite" restart="never" nodeType="tmRoot">
          <p:childTnLst>
            <p:seq>
              <p:cTn id="4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TextShape 1"/>
          <p:cNvSpPr txBox="1"/>
          <p:nvPr/>
        </p:nvSpPr>
        <p:spPr>
          <a:xfrm>
            <a:off x="395640" y="116640"/>
            <a:ext cx="8640720" cy="647640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txBody>
          <a:bodyPr lIns="0" rIns="0" tIns="0" bIns="0" anchor="ctr"/>
          <a:p>
            <a:pPr marL="509760" indent="-505800" algn="ctr">
              <a:lnSpc>
                <a:spcPct val="100000"/>
              </a:lnSpc>
              <a:spcBef>
                <a:spcPts val="649"/>
              </a:spcBef>
            </a:pPr>
            <a:r>
              <a:rPr b="1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End Cup in frame/ Box 4x4 modules – 64 ch</a:t>
            </a:r>
            <a:endParaRPr b="0" lang="ru-RU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4" name="CustomShape 2"/>
          <p:cNvSpPr/>
          <p:nvPr/>
        </p:nvSpPr>
        <p:spPr>
          <a:xfrm>
            <a:off x="395640" y="980640"/>
            <a:ext cx="4680000" cy="118764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Высота Короба из 4-х модулей 326 мм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Это – 8 границ , ширина которыз равнв 6/8 = 0.75 mm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Стенка короба – 4 мм , нерж.ст.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95" name="Рисунок 3" descr=""/>
          <p:cNvPicPr/>
          <p:nvPr/>
        </p:nvPicPr>
        <p:blipFill>
          <a:blip r:embed="rId1"/>
          <a:stretch/>
        </p:blipFill>
        <p:spPr>
          <a:xfrm>
            <a:off x="0" y="2167200"/>
            <a:ext cx="4211640" cy="4546440"/>
          </a:xfrm>
          <a:prstGeom prst="rect">
            <a:avLst/>
          </a:prstGeom>
          <a:ln>
            <a:noFill/>
          </a:ln>
        </p:spPr>
      </p:pic>
      <p:pic>
        <p:nvPicPr>
          <p:cNvPr id="196" name="Рисунок 6" descr=""/>
          <p:cNvPicPr/>
          <p:nvPr/>
        </p:nvPicPr>
        <p:blipFill>
          <a:blip r:embed="rId2"/>
          <a:stretch/>
        </p:blipFill>
        <p:spPr>
          <a:xfrm>
            <a:off x="4572000" y="3501000"/>
            <a:ext cx="4366440" cy="3356640"/>
          </a:xfrm>
          <a:prstGeom prst="rect">
            <a:avLst/>
          </a:prstGeom>
          <a:ln>
            <a:noFill/>
          </a:ln>
        </p:spPr>
      </p:pic>
      <p:pic>
        <p:nvPicPr>
          <p:cNvPr id="197" name="Рисунок 8" descr=""/>
          <p:cNvPicPr/>
          <p:nvPr/>
        </p:nvPicPr>
        <p:blipFill>
          <a:blip r:embed="rId3"/>
          <a:stretch/>
        </p:blipFill>
        <p:spPr>
          <a:xfrm>
            <a:off x="4716000" y="548640"/>
            <a:ext cx="4680000" cy="42206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41" dur="indefinite" restart="never" nodeType="tmRoot">
          <p:childTnLst>
            <p:seq>
              <p:cTn id="4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CustomShape 1"/>
          <p:cNvSpPr/>
          <p:nvPr/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Conclusions</a:t>
            </a:r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9" name="CustomShape 2"/>
          <p:cNvSpPr/>
          <p:nvPr/>
        </p:nvSpPr>
        <p:spPr>
          <a:xfrm>
            <a:off x="179640" y="1600200"/>
            <a:ext cx="8928360" cy="4525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514440" indent="-513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Calibri"/>
              <a:buAutoNum type="arabicPeriod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New ECAL geometry -  corrected  in 2024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514440" indent="-513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Calibri"/>
              <a:buAutoNum type="arabicPeriod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Technical task for LHEP – preparation in progress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514440" indent="-513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Calibri"/>
              <a:buAutoNum type="arabicPeriod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SiPm EQR 20-60   (20 mk pich) were studied soon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514440" indent="-513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Calibri"/>
              <a:buAutoNum type="arabicPeriod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WLS Russian production 200 m has be studied soon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514440" indent="-513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Calibri"/>
              <a:buAutoNum type="arabicPeriod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New ECAL setup with cell size 4x4 cm</a:t>
            </a:r>
            <a:r>
              <a:rPr b="0" lang="en-US" sz="2000" spc="-1" strike="noStrike" baseline="30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2</a:t>
            </a: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assembled – 16 cells (4 modules) 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514440" indent="-513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Calibri"/>
              <a:buAutoNum type="arabicPeriod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ECAL test in cosmic rays was done with SiPm EQR15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514440" indent="-513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Calibri"/>
              <a:buAutoNum type="arabicPeriod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Matrix form for new scintillator production should was ready in February 2924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514440" indent="-513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Calibri"/>
              <a:buAutoNum type="arabicPeriod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New scintillator production for End Cup part -  start soon: March 2024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514440" indent="-513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Calibri"/>
              <a:buAutoNum type="arabicPeriod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</a:t>
            </a: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Lead plates production – start in 2024 July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514440" indent="-513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Calibri"/>
              <a:buAutoNum type="arabicPeriod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256 ECAL cells for End Cup (1/20 part) – should assembled in end of 2024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0" name="CustomShape 3"/>
          <p:cNvSpPr/>
          <p:nvPr/>
        </p:nvSpPr>
        <p:spPr>
          <a:xfrm>
            <a:off x="457200" y="6356520"/>
            <a:ext cx="2133000" cy="36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01" name="CustomShape 4"/>
          <p:cNvSpPr/>
          <p:nvPr/>
        </p:nvSpPr>
        <p:spPr>
          <a:xfrm>
            <a:off x="3124080" y="6356520"/>
            <a:ext cx="2894760" cy="36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en-US" sz="12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Oleg Gavrishuk, JINR, Dubna , Russia</a:t>
            </a:r>
            <a:endParaRPr b="0" lang="en-US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2" name="CustomShape 5"/>
          <p:cNvSpPr/>
          <p:nvPr/>
        </p:nvSpPr>
        <p:spPr>
          <a:xfrm>
            <a:off x="6553080" y="6356520"/>
            <a:ext cx="2133000" cy="36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  <p:timing>
    <p:tnLst>
      <p:par>
        <p:cTn id="43" dur="indefinite" restart="never" nodeType="tmRoot">
          <p:childTnLst>
            <p:seq>
              <p:cTn id="4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CustomShape 1"/>
          <p:cNvSpPr/>
          <p:nvPr/>
        </p:nvSpPr>
        <p:spPr>
          <a:xfrm>
            <a:off x="457200" y="274680"/>
            <a:ext cx="8290440" cy="777240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ECAL barrel Gap sizes along beam</a:t>
            </a:r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5" name="CustomShape 2"/>
          <p:cNvSpPr/>
          <p:nvPr/>
        </p:nvSpPr>
        <p:spPr>
          <a:xfrm>
            <a:off x="457200" y="6356520"/>
            <a:ext cx="2133000" cy="36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26" name="CustomShape 3"/>
          <p:cNvSpPr/>
          <p:nvPr/>
        </p:nvSpPr>
        <p:spPr>
          <a:xfrm>
            <a:off x="6553080" y="6356520"/>
            <a:ext cx="2133000" cy="36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27" name="CustomShape 4"/>
          <p:cNvSpPr/>
          <p:nvPr/>
        </p:nvSpPr>
        <p:spPr>
          <a:xfrm>
            <a:off x="3124080" y="6356520"/>
            <a:ext cx="2894760" cy="36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en-US" sz="12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Oleg Gavrishuk, JINR, Dubna , Russia</a:t>
            </a:r>
            <a:endParaRPr b="0" lang="en-US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28" name="Рисунок 7" descr=""/>
          <p:cNvPicPr/>
          <p:nvPr/>
        </p:nvPicPr>
        <p:blipFill>
          <a:blip r:embed="rId1"/>
          <a:stretch/>
        </p:blipFill>
        <p:spPr>
          <a:xfrm>
            <a:off x="1259640" y="1700640"/>
            <a:ext cx="6696360" cy="40849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5" dur="indefinite" restart="never" nodeType="tmRoot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CustomShape 1"/>
          <p:cNvSpPr/>
          <p:nvPr/>
        </p:nvSpPr>
        <p:spPr>
          <a:xfrm>
            <a:off x="179640" y="274680"/>
            <a:ext cx="8784360" cy="777240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 algn="ctr">
              <a:lnSpc>
                <a:spcPct val="100000"/>
              </a:lnSpc>
            </a:pPr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ECAL composition with New Sizes in 2024</a:t>
            </a:r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0" name="CustomShape 2"/>
          <p:cNvSpPr/>
          <p:nvPr/>
        </p:nvSpPr>
        <p:spPr>
          <a:xfrm>
            <a:off x="457200" y="6356520"/>
            <a:ext cx="2133000" cy="36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1" name="CustomShape 3"/>
          <p:cNvSpPr/>
          <p:nvPr/>
        </p:nvSpPr>
        <p:spPr>
          <a:xfrm>
            <a:off x="6553080" y="6356520"/>
            <a:ext cx="2133000" cy="36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2" name="CustomShape 4"/>
          <p:cNvSpPr/>
          <p:nvPr/>
        </p:nvSpPr>
        <p:spPr>
          <a:xfrm>
            <a:off x="3124080" y="6356520"/>
            <a:ext cx="2894760" cy="36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en-US" sz="12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Oleg Gavrishuk, JINR, Dubna , Russia</a:t>
            </a:r>
            <a:endParaRPr b="0" lang="en-US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3" name="CustomShape 5"/>
          <p:cNvSpPr/>
          <p:nvPr/>
        </p:nvSpPr>
        <p:spPr>
          <a:xfrm>
            <a:off x="5148000" y="2637000"/>
            <a:ext cx="3527640" cy="283356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ENDCUP: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>
              <a:lnSpc>
                <a:spcPct val="100000"/>
              </a:lnSpc>
              <a:buClr>
                <a:srgbClr val="000000"/>
              </a:buClr>
              <a:buFont typeface="Calibri"/>
              <a:buAutoNum type="arabicPeriod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Cells per One = 5136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>
              <a:lnSpc>
                <a:spcPct val="100000"/>
              </a:lnSpc>
              <a:buClr>
                <a:srgbClr val="000000"/>
              </a:buClr>
              <a:buFont typeface="Calibri"/>
              <a:buAutoNum type="arabicPeriod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2  End Cups  Cells  = 10272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>
              <a:lnSpc>
                <a:spcPct val="100000"/>
              </a:lnSpc>
              <a:buClr>
                <a:srgbClr val="000000"/>
              </a:buClr>
              <a:buFont typeface="Calibri"/>
              <a:buAutoNum type="arabicPeriod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ADC64 –  160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>
              <a:lnSpc>
                <a:spcPct val="100000"/>
              </a:lnSpc>
              <a:buClr>
                <a:srgbClr val="000000"/>
              </a:buClr>
              <a:buFont typeface="Calibri"/>
              <a:buAutoNum type="arabicPeriod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16ch Amplifiers – 642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>
              <a:lnSpc>
                <a:spcPct val="100000"/>
              </a:lnSpc>
              <a:buClr>
                <a:srgbClr val="000000"/>
              </a:buClr>
              <a:buFont typeface="Calibri"/>
              <a:buAutoNum type="arabicPeriod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Power units – 20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>
              <a:lnSpc>
                <a:spcPct val="100000"/>
              </a:lnSpc>
              <a:buClr>
                <a:srgbClr val="000000"/>
              </a:buClr>
              <a:buFont typeface="Calibri"/>
              <a:buAutoNum type="arabicPeriod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Weight – 2x12.8 = 25.6 ton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>
              <a:lnSpc>
                <a:spcPct val="100000"/>
              </a:lnSpc>
            </a:pPr>
            <a:r>
              <a:rPr b="0" lang="en-US" sz="18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NOT take in account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>
              <a:lnSpc>
                <a:spcPct val="100000"/>
              </a:lnSpc>
            </a:pPr>
            <a:r>
              <a:rPr b="0" lang="en-US" sz="18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The Cells  Wall Thickness  (4 mm)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34" name="Рисунок 8" descr=""/>
          <p:cNvPicPr/>
          <p:nvPr/>
        </p:nvPicPr>
        <p:blipFill>
          <a:blip r:embed="rId1"/>
          <a:stretch/>
        </p:blipFill>
        <p:spPr>
          <a:xfrm>
            <a:off x="107640" y="980640"/>
            <a:ext cx="5112360" cy="48546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7" dur="indefinite" restart="never" nodeType="tmRoot">
          <p:childTnLst>
            <p:seq>
              <p:cTn id="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CustomShape 1"/>
          <p:cNvSpPr/>
          <p:nvPr/>
        </p:nvSpPr>
        <p:spPr>
          <a:xfrm>
            <a:off x="179640" y="274680"/>
            <a:ext cx="8784360" cy="777240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 algn="ctr">
              <a:lnSpc>
                <a:spcPct val="100000"/>
              </a:lnSpc>
            </a:pPr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ECAL End Cup Frame New Sizes in 2024</a:t>
            </a:r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6" name="CustomShape 2"/>
          <p:cNvSpPr/>
          <p:nvPr/>
        </p:nvSpPr>
        <p:spPr>
          <a:xfrm>
            <a:off x="457200" y="6356520"/>
            <a:ext cx="2133000" cy="36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7" name="CustomShape 3"/>
          <p:cNvSpPr/>
          <p:nvPr/>
        </p:nvSpPr>
        <p:spPr>
          <a:xfrm>
            <a:off x="6553080" y="6356520"/>
            <a:ext cx="2133000" cy="36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8" name="CustomShape 4"/>
          <p:cNvSpPr/>
          <p:nvPr/>
        </p:nvSpPr>
        <p:spPr>
          <a:xfrm>
            <a:off x="3124080" y="6356520"/>
            <a:ext cx="2894760" cy="36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en-US" sz="12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Oleg Gavrishuk, JINR, Dubna , Russia</a:t>
            </a:r>
            <a:endParaRPr b="0" lang="en-US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9" name="CustomShape 5"/>
          <p:cNvSpPr/>
          <p:nvPr/>
        </p:nvSpPr>
        <p:spPr>
          <a:xfrm>
            <a:off x="5652000" y="2565000"/>
            <a:ext cx="3347640" cy="33822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ENDCUP Frame design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>
              <a:lnSpc>
                <a:spcPct val="100000"/>
              </a:lnSpc>
              <a:buClr>
                <a:srgbClr val="000000"/>
              </a:buClr>
              <a:buFont typeface="Calibri"/>
              <a:buAutoNum type="arabicPeriod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Load – 12.8 ton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>
              <a:lnSpc>
                <a:spcPct val="100000"/>
              </a:lnSpc>
              <a:buClr>
                <a:srgbClr val="000000"/>
              </a:buClr>
              <a:buFont typeface="Calibri"/>
              <a:buAutoNum type="arabicPeriod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Cells for 16 Modules (64 cells)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>
              <a:lnSpc>
                <a:spcPct val="100000"/>
              </a:lnSpc>
              <a:buClr>
                <a:srgbClr val="000000"/>
              </a:buClr>
              <a:buFont typeface="Calibri"/>
              <a:buAutoNum type="arabicPeriod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Cells - Stainless Steel , d=4 mm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>
              <a:lnSpc>
                <a:spcPct val="100000"/>
              </a:lnSpc>
              <a:buClr>
                <a:srgbClr val="000000"/>
              </a:buClr>
              <a:buFont typeface="Calibri"/>
              <a:buAutoNum type="arabicPeriod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Frame from Left &amp; Right part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>
              <a:lnSpc>
                <a:spcPct val="100000"/>
              </a:lnSpc>
              <a:buClr>
                <a:srgbClr val="000000"/>
              </a:buClr>
              <a:buFont typeface="Calibri"/>
              <a:buAutoNum type="arabicPeriod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Frame has Support (green)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>
              <a:lnSpc>
                <a:spcPct val="100000"/>
              </a:lnSpc>
              <a:buClr>
                <a:srgbClr val="000000"/>
              </a:buClr>
              <a:buFont typeface="Calibri"/>
              <a:buAutoNum type="arabicPeriod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Support stay on RS Iron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>
              <a:lnSpc>
                <a:spcPct val="100000"/>
              </a:lnSpc>
            </a:pPr>
            <a:r>
              <a:rPr b="0" lang="en-US" sz="18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This picture NOT take in account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>
              <a:lnSpc>
                <a:spcPct val="100000"/>
              </a:lnSpc>
            </a:pPr>
            <a:r>
              <a:rPr b="0" lang="en-US" sz="18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The Cells  Wall Thickness  (4 mm)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40" name="Рисунок 7" descr=""/>
          <p:cNvPicPr/>
          <p:nvPr/>
        </p:nvPicPr>
        <p:blipFill>
          <a:blip r:embed="rId1"/>
          <a:stretch/>
        </p:blipFill>
        <p:spPr>
          <a:xfrm>
            <a:off x="395640" y="1340640"/>
            <a:ext cx="5373720" cy="50540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9" dur="indefinite" restart="never" nodeType="tmRoot">
          <p:childTnLst>
            <p:seq>
              <p:cTn id="1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CustomShape 1"/>
          <p:cNvSpPr/>
          <p:nvPr/>
        </p:nvSpPr>
        <p:spPr>
          <a:xfrm>
            <a:off x="179640" y="274680"/>
            <a:ext cx="8784360" cy="777240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 algn="ctr">
              <a:lnSpc>
                <a:spcPct val="100000"/>
              </a:lnSpc>
            </a:pPr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MPD Support for ECAL 2024</a:t>
            </a:r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2" name="CustomShape 2"/>
          <p:cNvSpPr/>
          <p:nvPr/>
        </p:nvSpPr>
        <p:spPr>
          <a:xfrm>
            <a:off x="457200" y="6356520"/>
            <a:ext cx="2133000" cy="36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43" name="CustomShape 3"/>
          <p:cNvSpPr/>
          <p:nvPr/>
        </p:nvSpPr>
        <p:spPr>
          <a:xfrm>
            <a:off x="6553080" y="6356520"/>
            <a:ext cx="2133000" cy="36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44" name="CustomShape 4"/>
          <p:cNvSpPr/>
          <p:nvPr/>
        </p:nvSpPr>
        <p:spPr>
          <a:xfrm>
            <a:off x="3124080" y="6356520"/>
            <a:ext cx="2894760" cy="36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en-US" sz="12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Oleg Gavrishuk, JINR, Dubna , Russia</a:t>
            </a:r>
            <a:endParaRPr b="0" lang="en-US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45" name="Рисунок 8" descr=""/>
          <p:cNvPicPr/>
          <p:nvPr/>
        </p:nvPicPr>
        <p:blipFill>
          <a:blip r:embed="rId1"/>
          <a:stretch/>
        </p:blipFill>
        <p:spPr>
          <a:xfrm>
            <a:off x="0" y="1772640"/>
            <a:ext cx="6779880" cy="50850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1" dur="indefinite" restart="never" nodeType="tmRoot">
          <p:childTnLst>
            <p:seq>
              <p:cTn id="1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CustomShape 1"/>
          <p:cNvSpPr/>
          <p:nvPr/>
        </p:nvSpPr>
        <p:spPr>
          <a:xfrm>
            <a:off x="457200" y="6356520"/>
            <a:ext cx="2133000" cy="36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47" name="CustomShape 2"/>
          <p:cNvSpPr/>
          <p:nvPr/>
        </p:nvSpPr>
        <p:spPr>
          <a:xfrm>
            <a:off x="6553080" y="6356520"/>
            <a:ext cx="2133000" cy="36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48" name="CustomShape 3"/>
          <p:cNvSpPr/>
          <p:nvPr/>
        </p:nvSpPr>
        <p:spPr>
          <a:xfrm>
            <a:off x="3124080" y="6356520"/>
            <a:ext cx="2894760" cy="36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en-US" sz="12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Oleg Gavrishuk, JINR, Dubna , Russia</a:t>
            </a:r>
            <a:endParaRPr b="0" lang="en-US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49" name="Рисунок 6" descr=""/>
          <p:cNvPicPr/>
          <p:nvPr/>
        </p:nvPicPr>
        <p:blipFill>
          <a:blip r:embed="rId1"/>
          <a:stretch/>
        </p:blipFill>
        <p:spPr>
          <a:xfrm>
            <a:off x="0" y="0"/>
            <a:ext cx="5141880" cy="6857640"/>
          </a:xfrm>
          <a:prstGeom prst="rect">
            <a:avLst/>
          </a:prstGeom>
          <a:ln>
            <a:noFill/>
          </a:ln>
        </p:spPr>
      </p:pic>
      <p:sp>
        <p:nvSpPr>
          <p:cNvPr id="150" name="CustomShape 4"/>
          <p:cNvSpPr/>
          <p:nvPr/>
        </p:nvSpPr>
        <p:spPr>
          <a:xfrm>
            <a:off x="5724000" y="274680"/>
            <a:ext cx="3240000" cy="777240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 algn="ctr">
              <a:lnSpc>
                <a:spcPct val="100000"/>
              </a:lnSpc>
            </a:pPr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MPD 2024</a:t>
            </a:r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3" dur="indefinite" restart="never" nodeType="tmRoot">
          <p:childTnLst>
            <p:seq>
              <p:cTn id="1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CustomShape 1"/>
          <p:cNvSpPr/>
          <p:nvPr/>
        </p:nvSpPr>
        <p:spPr>
          <a:xfrm>
            <a:off x="179640" y="274680"/>
            <a:ext cx="8784360" cy="777240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 algn="ctr">
              <a:lnSpc>
                <a:spcPct val="100000"/>
              </a:lnSpc>
            </a:pPr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MPD 2024</a:t>
            </a:r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2" name="CustomShape 2"/>
          <p:cNvSpPr/>
          <p:nvPr/>
        </p:nvSpPr>
        <p:spPr>
          <a:xfrm>
            <a:off x="457200" y="6356520"/>
            <a:ext cx="2133000" cy="36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53" name="CustomShape 3"/>
          <p:cNvSpPr/>
          <p:nvPr/>
        </p:nvSpPr>
        <p:spPr>
          <a:xfrm>
            <a:off x="6553080" y="6356520"/>
            <a:ext cx="2133000" cy="36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54" name="CustomShape 4"/>
          <p:cNvSpPr/>
          <p:nvPr/>
        </p:nvSpPr>
        <p:spPr>
          <a:xfrm>
            <a:off x="3124080" y="6356520"/>
            <a:ext cx="2894760" cy="36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en-US" sz="12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Oleg Gavrishuk, JINR, Dubna , Russia</a:t>
            </a:r>
            <a:endParaRPr b="0" lang="en-US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55" name="Рисунок 8" descr=""/>
          <p:cNvPicPr/>
          <p:nvPr/>
        </p:nvPicPr>
        <p:blipFill>
          <a:blip r:embed="rId1"/>
          <a:stretch/>
        </p:blipFill>
        <p:spPr>
          <a:xfrm>
            <a:off x="467640" y="1556640"/>
            <a:ext cx="3867120" cy="5157360"/>
          </a:xfrm>
          <a:prstGeom prst="rect">
            <a:avLst/>
          </a:prstGeom>
          <a:ln>
            <a:noFill/>
          </a:ln>
        </p:spPr>
      </p:pic>
      <p:pic>
        <p:nvPicPr>
          <p:cNvPr id="156" name="Рисунок 9" descr=""/>
          <p:cNvPicPr/>
          <p:nvPr/>
        </p:nvPicPr>
        <p:blipFill>
          <a:blip r:embed="rId2"/>
          <a:stretch/>
        </p:blipFill>
        <p:spPr>
          <a:xfrm>
            <a:off x="4734000" y="1484640"/>
            <a:ext cx="4028760" cy="53730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5" dur="indefinite" restart="never" nodeType="tmRoot">
          <p:childTnLst>
            <p:seq>
              <p:cTn id="1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CustomShape 1"/>
          <p:cNvSpPr/>
          <p:nvPr/>
        </p:nvSpPr>
        <p:spPr>
          <a:xfrm>
            <a:off x="179640" y="274680"/>
            <a:ext cx="8784360" cy="777240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 algn="ctr">
              <a:lnSpc>
                <a:spcPct val="100000"/>
              </a:lnSpc>
            </a:pPr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ECAL Barrel MPD option, 24 sectors</a:t>
            </a:r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8" name="CustomShape 2"/>
          <p:cNvSpPr/>
          <p:nvPr/>
        </p:nvSpPr>
        <p:spPr>
          <a:xfrm>
            <a:off x="457200" y="6356520"/>
            <a:ext cx="2133000" cy="36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59" name="CustomShape 3"/>
          <p:cNvSpPr/>
          <p:nvPr/>
        </p:nvSpPr>
        <p:spPr>
          <a:xfrm>
            <a:off x="6553080" y="6356520"/>
            <a:ext cx="2133000" cy="36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60" name="CustomShape 4"/>
          <p:cNvSpPr/>
          <p:nvPr/>
        </p:nvSpPr>
        <p:spPr>
          <a:xfrm>
            <a:off x="3124080" y="6356520"/>
            <a:ext cx="2894760" cy="36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en-US" sz="12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Oleg Gavrishuk, JINR, Dubna , Russia</a:t>
            </a:r>
            <a:endParaRPr b="0" lang="en-US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61" name="Рисунок 7" descr=""/>
          <p:cNvPicPr/>
          <p:nvPr/>
        </p:nvPicPr>
        <p:blipFill>
          <a:blip r:embed="rId1"/>
          <a:stretch/>
        </p:blipFill>
        <p:spPr>
          <a:xfrm>
            <a:off x="323640" y="1628640"/>
            <a:ext cx="6825600" cy="50155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7" dur="indefinite" restart="never" nodeType="tmRoot">
          <p:childTnLst>
            <p:seq>
              <p:cTn id="1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2534</TotalTime>
  <Application>LibreOffice/5.3.6.1$Linux_X86_64 LibreOffice_project/30$Build-1</Application>
  <Words>865</Words>
  <Paragraphs>141</Paragraphs>
  <Company>RePack by SPecialiST</Company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2023-04-20T08:22:28Z</dcterms:created>
  <dc:creator>oleg</dc:creator>
  <dc:description/>
  <dc:language>en-US</dc:language>
  <cp:lastModifiedBy>oleg</cp:lastModifiedBy>
  <dcterms:modified xsi:type="dcterms:W3CDTF">2024-03-06T11:48:31Z</dcterms:modified>
  <cp:revision>141</cp:revision>
  <dc:subject/>
  <dc:title>SPD ECAL  , April 2023 Status Report Oleg Gavrishuk, LVHE, Dubna, Russia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Company">
    <vt:lpwstr>RePack by SPecialiST</vt:lpwstr>
  </property>
  <property fmtid="{D5CDD505-2E9C-101B-9397-08002B2CF9AE}" pid="4" name="HiddenSlides">
    <vt:i4>0</vt:i4>
  </property>
  <property fmtid="{D5CDD505-2E9C-101B-9397-08002B2CF9AE}" pid="5" name="HyperlinksChanged">
    <vt:bool>0</vt:bool>
  </property>
  <property fmtid="{D5CDD505-2E9C-101B-9397-08002B2CF9AE}" pid="6" name="LinksUpToDate">
    <vt:bool>0</vt:bool>
  </property>
  <property fmtid="{D5CDD505-2E9C-101B-9397-08002B2CF9AE}" pid="7" name="MMClips">
    <vt:i4>0</vt:i4>
  </property>
  <property fmtid="{D5CDD505-2E9C-101B-9397-08002B2CF9AE}" pid="8" name="Notes">
    <vt:i4>0</vt:i4>
  </property>
  <property fmtid="{D5CDD505-2E9C-101B-9397-08002B2CF9AE}" pid="9" name="PresentationFormat">
    <vt:lpwstr>Экран (4:3)</vt:lpwstr>
  </property>
  <property fmtid="{D5CDD505-2E9C-101B-9397-08002B2CF9AE}" pid="10" name="ScaleCrop">
    <vt:bool>0</vt:bool>
  </property>
  <property fmtid="{D5CDD505-2E9C-101B-9397-08002B2CF9AE}" pid="11" name="ShareDoc">
    <vt:bool>0</vt:bool>
  </property>
  <property fmtid="{D5CDD505-2E9C-101B-9397-08002B2CF9AE}" pid="12" name="Slides">
    <vt:i4>22</vt:i4>
  </property>
</Properties>
</file>