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notesMasterIdLst>
    <p:notesMasterId r:id="rId27"/>
  </p:notesMasterIdLst>
  <p:sldIdLst>
    <p:sldId id="256" r:id="rId7"/>
    <p:sldId id="257" r:id="rId8"/>
    <p:sldId id="258" r:id="rId9"/>
    <p:sldId id="259" r:id="rId10"/>
    <p:sldId id="260" r:id="rId11"/>
    <p:sldId id="278" r:id="rId12"/>
    <p:sldId id="275" r:id="rId13"/>
    <p:sldId id="263" r:id="rId14"/>
    <p:sldId id="264" r:id="rId15"/>
    <p:sldId id="265" r:id="rId16"/>
    <p:sldId id="266" r:id="rId17"/>
    <p:sldId id="267" r:id="rId18"/>
    <p:sldId id="277" r:id="rId19"/>
    <p:sldId id="268" r:id="rId20"/>
    <p:sldId id="269" r:id="rId21"/>
    <p:sldId id="279" r:id="rId22"/>
    <p:sldId id="270" r:id="rId23"/>
    <p:sldId id="272" r:id="rId24"/>
    <p:sldId id="276" r:id="rId25"/>
    <p:sldId id="274" r:id="rId2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F660"/>
    <a:srgbClr val="12B60A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931" autoAdjust="0"/>
  </p:normalViewPr>
  <p:slideViewPr>
    <p:cSldViewPr snapToGrid="0">
      <p:cViewPr varScale="1">
        <p:scale>
          <a:sx n="119" d="100"/>
          <a:sy n="119" d="100"/>
        </p:scale>
        <p:origin x="137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26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270" name="PlaceHolder 4"/>
          <p:cNvSpPr>
            <a:spLocks noGrp="1"/>
          </p:cNvSpPr>
          <p:nvPr>
            <p:ph type="dt" idx="13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271" name="PlaceHolder 5"/>
          <p:cNvSpPr>
            <a:spLocks noGrp="1"/>
          </p:cNvSpPr>
          <p:nvPr>
            <p:ph type="ftr" idx="1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272" name="PlaceHolder 6"/>
          <p:cNvSpPr>
            <a:spLocks noGrp="1"/>
          </p:cNvSpPr>
          <p:nvPr>
            <p:ph type="sldNum" idx="1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C75F47D3-E16F-4019-993E-04C3E7F35E01}" type="slidenum">
              <a:rPr lang="ru-RU" sz="1400" b="0" strike="noStrike" spc="-1">
                <a:latin typeface="Times New Roman"/>
              </a:rPr>
              <a:pPr algn="r">
                <a:buNone/>
              </a:p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C75F47D3-E16F-4019-993E-04C3E7F35E01}" type="slidenum">
              <a:rPr lang="ru-RU" sz="1400" b="0" strike="noStrike" spc="-1" smtClean="0">
                <a:latin typeface="Times New Roman"/>
              </a:rPr>
              <a:pPr algn="r">
                <a:buNone/>
              </a:pPr>
              <a:t>5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C75F47D3-E16F-4019-993E-04C3E7F35E01}" type="slidenum">
              <a:rPr lang="ru-RU" sz="1400" b="0" strike="noStrike" spc="-1" smtClean="0">
                <a:latin typeface="Times New Roman"/>
              </a:rPr>
              <a:pPr algn="r">
                <a:buNone/>
              </a:pPr>
              <a:t>6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0767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bcbb7f726b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bcbb7f726b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55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3375" y="473075"/>
            <a:ext cx="4200525" cy="2363788"/>
          </a:xfrm>
          <a:prstGeom prst="rect">
            <a:avLst/>
          </a:prstGeom>
          <a:ln w="0">
            <a:noFill/>
          </a:ln>
        </p:spPr>
      </p:sp>
      <p:sp>
        <p:nvSpPr>
          <p:cNvPr id="74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7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90000" rIns="90000" bIns="90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Геометрия кремниевого вершинного детектора (V.2) </a:t>
            </a:r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этом слайде показано почему в</a:t>
            </a:r>
            <a:r>
              <a:rPr lang="ru-RU" baseline="0" dirty="0" smtClean="0"/>
              <a:t> течение сеанса на </a:t>
            </a:r>
            <a:r>
              <a:rPr lang="ru-RU" baseline="0" dirty="0" err="1" smtClean="0"/>
              <a:t>бим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трекерах</a:t>
            </a:r>
            <a:r>
              <a:rPr lang="ru-RU" baseline="0" dirty="0" smtClean="0"/>
              <a:t> «отваливались» чипы. Правая верхняя картинка – распределение сигналов с каждого из </a:t>
            </a:r>
            <a:r>
              <a:rPr lang="ru-RU" baseline="0" dirty="0" err="1" smtClean="0"/>
              <a:t>стрипов</a:t>
            </a:r>
            <a:r>
              <a:rPr lang="ru-RU" baseline="0" dirty="0" smtClean="0"/>
              <a:t>. Можно видеть, что первые 64 канала (первый чип) почти полностью обрезан порогом. Те полосы, которые остались на графике – временные наложения разных событий. Основная часть сигнала должна была бы быть в области ниже 300 отсчётов АЦП, но это значение «попало за порог».</a:t>
            </a:r>
          </a:p>
          <a:p>
            <a:r>
              <a:rPr lang="ru-RU" baseline="0" dirty="0" smtClean="0"/>
              <a:t>Нижняя правая картинка – амплитудный спектр для того же </a:t>
            </a:r>
            <a:r>
              <a:rPr lang="ru-RU" baseline="0" dirty="0" err="1" smtClean="0"/>
              <a:t>трекера</a:t>
            </a:r>
            <a:r>
              <a:rPr lang="ru-RU" baseline="0" dirty="0" smtClean="0"/>
              <a:t>. Можно видеть в начале правый хвост Ландау-распределения сигналов с первого чипа (который обрезан), по центру – Ландау для второго чипа. Маленький пик справа обусловлен временными наложениями.</a:t>
            </a:r>
            <a:endParaRPr lang="en-US" baseline="0" dirty="0" smtClean="0"/>
          </a:p>
          <a:p>
            <a:r>
              <a:rPr lang="ru-RU" baseline="0" dirty="0" smtClean="0"/>
              <a:t>На левой нижней картинке показано распределение координат попадания ксенона в </a:t>
            </a:r>
            <a:r>
              <a:rPr lang="ru-RU" baseline="0" dirty="0" err="1" smtClean="0"/>
              <a:t>бим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трекер</a:t>
            </a:r>
            <a:r>
              <a:rPr lang="ru-RU" baseline="0" dirty="0" smtClean="0"/>
              <a:t>. Половина «отвалилась» - загрузка значительно меньше, чем у другой половины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C75F47D3-E16F-4019-993E-04C3E7F35E01}" type="slidenum">
              <a:rPr lang="ru-RU" sz="1400" b="0" strike="noStrike" spc="-1" smtClean="0">
                <a:latin typeface="Times New Roman"/>
              </a:rPr>
              <a:pPr algn="r">
                <a:buNone/>
              </a:pPr>
              <a:t>16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4b055066c_0_6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f4b055066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9294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1D897A6-FDD4-4E6D-ADE7-F66FE54CA340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B4B8E7E-9990-4AC3-8E0C-421D5CD61A66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ECA5D85-8EEA-42CB-821D-9F2EC86A374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8AABC4B-BE03-46BB-BD8A-B246E7575C24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16F3DB8-DA7D-4FBF-BB06-610FC19FD7D0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E86834E-ABC3-4162-A93F-CAA97A3A81A4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D2637ED-29F3-4879-B027-BF9D10E7C5F4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DAEA146-7C48-4D86-BD69-E7837D96C10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8E0ABCC-DD38-46DB-9458-AFB3D595E21A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05920"/>
            <a:ext cx="8229240" cy="397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A7FF124-2276-4DEC-AE75-915AAD96D580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0ED2BB3-C72F-4AF8-A76C-98BD56B94950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0643E18D-4B8D-4655-ABE4-135BAE7ED55A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24B9B4D-89BB-4C38-8067-FBEC021253E7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D000B32-29C8-44DA-9A46-5E91F246D156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D90EB73-30B9-47F1-9043-8F4E4C980178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5A8161A-87F3-4D4D-B001-E711BA17ACC8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89683A4-DC9E-4651-8C0F-65FE9EC84779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B108E03-0831-4E6D-9905-56D24A9816A6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2F8D250-40F1-4729-AC5D-ED5A409FECA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2BE56B4-1C3A-430B-A836-7B3886DB39CA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7FEA40A-535A-484B-8600-806E46474A0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E72DE40-DF00-45B9-AC4E-5F7653C2232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4B50299-B154-42FA-916D-B2FA2BD53E52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457200" y="205920"/>
            <a:ext cx="8229240" cy="397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88DB8CF-C315-49D6-A361-32BD4D1CB1B2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B8990CF-4DAB-4E4E-AC12-110861C7513E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5BCD8F3-71CB-4C86-A158-D83CAEC8698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F760979-8D7E-4A51-9EBB-5B4CCB4C3707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FE51EDD-73A1-4EE4-885A-97C1D779D6B8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3191295-0C8E-4C94-B560-3F968340A410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187449A-872A-43BD-9EC7-EE0BB4E8383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E7E574F-794D-470B-9B35-09D9C66ED663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F60C54D-2803-4B14-8227-CE1AF62EA6E8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C8F9FB9-8903-4377-8796-135052B53F17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6DB87D6-0FBA-48E4-9B21-C38C6DAC61C8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46FF458-8E16-4B1C-A1F1-9D9D4AAEDFDD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A0E45C9-87D8-4BE5-840C-6E9542354A70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subTitle"/>
          </p:nvPr>
        </p:nvSpPr>
        <p:spPr>
          <a:xfrm>
            <a:off x="457200" y="205920"/>
            <a:ext cx="8229240" cy="397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C48C15F-9BCD-4BCA-939C-0E1F5B3BD150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BB00CD1-23DC-4AA5-B5A5-31E57B44B994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2DC47C0-D2EC-4981-97EF-FE657F0DE06F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6CA9F8B-0637-4B6E-BFC9-928AC8C31FF8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1294A77-9B52-406D-9177-4B830C41737A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04E81A9-242F-4B84-BCBC-86D73D249C79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5"/>
          <p:cNvSpPr>
            <a:spLocks noGrp="1"/>
          </p:cNvSpPr>
          <p:nvPr>
            <p:ph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6"/>
          <p:cNvSpPr>
            <a:spLocks noGrp="1"/>
          </p:cNvSpPr>
          <p:nvPr>
            <p:ph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7"/>
          <p:cNvSpPr>
            <a:spLocks noGrp="1"/>
          </p:cNvSpPr>
          <p:nvPr>
            <p:ph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51A1751-FD2E-45C5-9E39-155AA7F546D7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1442BDD-F3A9-4984-A264-BFCC9F144F57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1FE2F229-02EC-4087-ABED-87A1FFC09A10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FE5F013-DAFB-410F-AB78-6AC16BA97E53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24200ED-BB5D-400F-AD2E-76A2CE7590C0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39AFDF7-BE40-4AD7-A22F-DCF0BB7C8164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772A0F6-7988-4614-8B8C-CA51DD5EAB35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subTitle"/>
          </p:nvPr>
        </p:nvSpPr>
        <p:spPr>
          <a:xfrm>
            <a:off x="457200" y="205920"/>
            <a:ext cx="8229240" cy="397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14F6B33-8582-4D41-9C70-57813EAB7791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97BB0CB-701F-43A7-AE41-5EFD90A17900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9B61FAA-7F51-400D-93FB-FFC42C7B4F70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A4988BE-6F28-42E1-84E5-DB259D1E1206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81E5526-F04F-4B38-8CF3-4796F81BB155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5"/>
          <p:cNvSpPr>
            <a:spLocks noGrp="1"/>
          </p:cNvSpPr>
          <p:nvPr>
            <p:ph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C943311-938F-40C4-9E22-297EC77045E0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920"/>
            <a:ext cx="8229240" cy="397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F12AC70-75C4-4B47-A8E2-1058DD6546A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5"/>
          <p:cNvSpPr>
            <a:spLocks noGrp="1"/>
          </p:cNvSpPr>
          <p:nvPr>
            <p:ph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6"/>
          <p:cNvSpPr>
            <a:spLocks noGrp="1"/>
          </p:cNvSpPr>
          <p:nvPr>
            <p:ph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7"/>
          <p:cNvSpPr>
            <a:spLocks noGrp="1"/>
          </p:cNvSpPr>
          <p:nvPr>
            <p:ph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6582C5E-9090-4C1B-BF1F-0B666193A8EA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F5CAD3C-9771-442E-B468-798D31E5B0B5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17BAE27-3B6E-4E7D-94BF-8DBC1B6A0B17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AACC84C-CAE6-4EA9-A3A5-946A5FC18871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3FF2E83-3082-4DC0-8BC8-E8F5ED6536BE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8A841A8-E1A6-4E23-840C-A23CFE06D781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subTitle"/>
          </p:nvPr>
        </p:nvSpPr>
        <p:spPr>
          <a:xfrm>
            <a:off x="457200" y="205920"/>
            <a:ext cx="8229240" cy="397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56C87E5-8FE3-4670-A080-5CFE63587581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8948347-1D37-4FF0-8E88-B998930F0ABC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37DB532-1871-48EF-BC92-106F345B9D7E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EDA3987-131A-4ABD-B373-842C551F6549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AF976B-33A5-4185-8053-C9AD5041F0CF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8078ACD-E7B3-4103-BE09-3F028F7218DF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5"/>
          <p:cNvSpPr>
            <a:spLocks noGrp="1"/>
          </p:cNvSpPr>
          <p:nvPr>
            <p:ph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1344435-1C55-4CFA-8282-9B7CA81B3604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5"/>
          <p:cNvSpPr>
            <a:spLocks noGrp="1"/>
          </p:cNvSpPr>
          <p:nvPr>
            <p:ph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6"/>
          <p:cNvSpPr>
            <a:spLocks noGrp="1"/>
          </p:cNvSpPr>
          <p:nvPr>
            <p:ph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7"/>
          <p:cNvSpPr>
            <a:spLocks noGrp="1"/>
          </p:cNvSpPr>
          <p:nvPr>
            <p:ph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4D44BBF-55FA-4C83-B2AB-17285952D12B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0FC5B690-517F-41C6-8914-FE6DBD31A4B4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24EC269-0424-433E-B154-29FB5E53D6C1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/>
          </a:bodyPr>
          <a:lstStyle/>
          <a:p>
            <a:r>
              <a:rPr lang="ru-RU" sz="52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794E8441-451E-42B3-9328-276B0F0C8822}" type="slidenum">
              <a:rPr lang="ru" sz="1000" b="0" strike="noStrike" spc="-1">
                <a:solidFill>
                  <a:srgbClr val="595959"/>
                </a:solidFill>
                <a:latin typeface="Arial"/>
                <a:ea typeface="Arial"/>
              </a:rPr>
              <a:pPr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sldNum" idx="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ABEE8AC-1C47-4ABB-BBB0-264138663FB3}" type="slidenum">
              <a:rPr lang="ru" sz="1000" b="0" strike="noStrike" spc="-1">
                <a:solidFill>
                  <a:srgbClr val="595959"/>
                </a:solidFill>
                <a:latin typeface="Arial"/>
                <a:ea typeface="Arial"/>
              </a:rPr>
              <a:pPr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 fontScale="91000"/>
          </a:bodyPr>
          <a:lstStyle/>
          <a:p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80" name="PlaceHolder 3"/>
          <p:cNvSpPr>
            <a:spLocks noGrp="1"/>
          </p:cNvSpPr>
          <p:nvPr>
            <p:ph type="sldNum" idx="3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0A130C95-7311-4305-AA51-401ABDE021C0}" type="slidenum">
              <a:rPr lang="ru" sz="1000" b="0" strike="noStrike" spc="-1">
                <a:solidFill>
                  <a:srgbClr val="595959"/>
                </a:solidFill>
                <a:latin typeface="Arial"/>
                <a:ea typeface="Arial"/>
              </a:rPr>
              <a:pPr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57;p14"/>
          <p:cNvSpPr/>
          <p:nvPr/>
        </p:nvSpPr>
        <p:spPr>
          <a:xfrm>
            <a:off x="556920" y="755280"/>
            <a:ext cx="7454160" cy="3529080"/>
          </a:xfrm>
          <a:prstGeom prst="rect">
            <a:avLst/>
          </a:prstGeom>
          <a:blipFill rotWithShape="0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Google Shape;58;p14"/>
          <p:cNvSpPr/>
          <p:nvPr/>
        </p:nvSpPr>
        <p:spPr>
          <a:xfrm>
            <a:off x="1212120" y="1326960"/>
            <a:ext cx="935280" cy="2955240"/>
          </a:xfrm>
          <a:prstGeom prst="rect">
            <a:avLst/>
          </a:prstGeom>
          <a:blipFill rotWithShape="0"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Google Shape;59;p14"/>
          <p:cNvSpPr/>
          <p:nvPr/>
        </p:nvSpPr>
        <p:spPr>
          <a:xfrm>
            <a:off x="2611800" y="1182960"/>
            <a:ext cx="1432800" cy="2954160"/>
          </a:xfrm>
          <a:prstGeom prst="rect">
            <a:avLst/>
          </a:prstGeom>
          <a:blipFill rotWithShape="0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Google Shape;60;p14"/>
          <p:cNvSpPr/>
          <p:nvPr/>
        </p:nvSpPr>
        <p:spPr>
          <a:xfrm>
            <a:off x="4147200" y="756360"/>
            <a:ext cx="3558240" cy="3292920"/>
          </a:xfrm>
          <a:prstGeom prst="rect">
            <a:avLst/>
          </a:prstGeom>
          <a:blipFill rotWithShape="0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Google Shape;61;p14"/>
          <p:cNvSpPr/>
          <p:nvPr/>
        </p:nvSpPr>
        <p:spPr>
          <a:xfrm>
            <a:off x="7801200" y="2221920"/>
            <a:ext cx="46800" cy="88560"/>
          </a:xfrm>
          <a:custGeom>
            <a:avLst/>
            <a:gdLst/>
            <a:ahLst/>
            <a:cxnLst/>
            <a:rect l="l" t="t" r="r" b="b"/>
            <a:pathLst>
              <a:path w="78104" h="185420">
                <a:moveTo>
                  <a:pt x="9144" y="137160"/>
                </a:moveTo>
                <a:lnTo>
                  <a:pt x="32004" y="178308"/>
                </a:lnTo>
                <a:lnTo>
                  <a:pt x="48006" y="185166"/>
                </a:lnTo>
                <a:lnTo>
                  <a:pt x="57150" y="180594"/>
                </a:lnTo>
                <a:lnTo>
                  <a:pt x="64008" y="173736"/>
                </a:lnTo>
                <a:lnTo>
                  <a:pt x="68580" y="160020"/>
                </a:lnTo>
                <a:lnTo>
                  <a:pt x="73152" y="146304"/>
                </a:lnTo>
                <a:lnTo>
                  <a:pt x="75438" y="128016"/>
                </a:lnTo>
                <a:lnTo>
                  <a:pt x="77723" y="109728"/>
                </a:lnTo>
                <a:lnTo>
                  <a:pt x="75438" y="89154"/>
                </a:lnTo>
                <a:lnTo>
                  <a:pt x="73152" y="68580"/>
                </a:lnTo>
                <a:lnTo>
                  <a:pt x="66294" y="50292"/>
                </a:lnTo>
                <a:lnTo>
                  <a:pt x="61722" y="32004"/>
                </a:lnTo>
                <a:lnTo>
                  <a:pt x="54864" y="18287"/>
                </a:lnTo>
                <a:lnTo>
                  <a:pt x="45720" y="9144"/>
                </a:lnTo>
                <a:lnTo>
                  <a:pt x="36575" y="2286"/>
                </a:lnTo>
                <a:lnTo>
                  <a:pt x="29718" y="0"/>
                </a:lnTo>
                <a:lnTo>
                  <a:pt x="20573" y="4572"/>
                </a:lnTo>
                <a:lnTo>
                  <a:pt x="13716" y="11430"/>
                </a:lnTo>
                <a:lnTo>
                  <a:pt x="6858" y="22860"/>
                </a:lnTo>
                <a:lnTo>
                  <a:pt x="2286" y="36576"/>
                </a:lnTo>
                <a:lnTo>
                  <a:pt x="0" y="54864"/>
                </a:lnTo>
              </a:path>
            </a:pathLst>
          </a:custGeom>
          <a:noFill/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Google Shape;62;p14"/>
          <p:cNvSpPr/>
          <p:nvPr/>
        </p:nvSpPr>
        <p:spPr>
          <a:xfrm>
            <a:off x="7822080" y="2246040"/>
            <a:ext cx="12240" cy="40320"/>
          </a:xfrm>
          <a:custGeom>
            <a:avLst/>
            <a:gdLst/>
            <a:ahLst/>
            <a:cxnLst/>
            <a:rect l="l" t="t" r="r" b="b"/>
            <a:pathLst>
              <a:path w="20954" h="85089">
                <a:moveTo>
                  <a:pt x="0" y="0"/>
                </a:moveTo>
                <a:lnTo>
                  <a:pt x="20573" y="41147"/>
                </a:lnTo>
                <a:lnTo>
                  <a:pt x="20573" y="52577"/>
                </a:lnTo>
                <a:lnTo>
                  <a:pt x="20573" y="66293"/>
                </a:lnTo>
                <a:lnTo>
                  <a:pt x="18288" y="75437"/>
                </a:lnTo>
                <a:lnTo>
                  <a:pt x="13716" y="82295"/>
                </a:lnTo>
                <a:lnTo>
                  <a:pt x="9144" y="84581"/>
                </a:lnTo>
              </a:path>
            </a:pathLst>
          </a:custGeom>
          <a:noFill/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Google Shape;63;p14"/>
          <p:cNvSpPr/>
          <p:nvPr/>
        </p:nvSpPr>
        <p:spPr>
          <a:xfrm>
            <a:off x="7820640" y="2221920"/>
            <a:ext cx="193320" cy="87480"/>
          </a:xfrm>
          <a:custGeom>
            <a:avLst/>
            <a:gdLst/>
            <a:ahLst/>
            <a:cxnLst/>
            <a:rect l="l" t="t" r="r" b="b"/>
            <a:pathLst>
              <a:path w="320040" h="182879">
                <a:moveTo>
                  <a:pt x="0" y="0"/>
                </a:moveTo>
                <a:lnTo>
                  <a:pt x="320039" y="57150"/>
                </a:lnTo>
                <a:lnTo>
                  <a:pt x="20573" y="182880"/>
                </a:lnTo>
              </a:path>
            </a:pathLst>
          </a:custGeom>
          <a:noFill/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Google Shape;64;p14"/>
          <p:cNvSpPr/>
          <p:nvPr/>
        </p:nvSpPr>
        <p:spPr>
          <a:xfrm>
            <a:off x="558360" y="2885040"/>
            <a:ext cx="20520" cy="39240"/>
          </a:xfrm>
          <a:custGeom>
            <a:avLst/>
            <a:gdLst/>
            <a:ahLst/>
            <a:cxnLst/>
            <a:rect l="l" t="t" r="r" b="b"/>
            <a:pathLst>
              <a:path w="34290" h="82550">
                <a:moveTo>
                  <a:pt x="34290" y="50291"/>
                </a:moveTo>
                <a:lnTo>
                  <a:pt x="34290" y="36576"/>
                </a:lnTo>
                <a:lnTo>
                  <a:pt x="32003" y="22859"/>
                </a:lnTo>
                <a:lnTo>
                  <a:pt x="27431" y="11429"/>
                </a:lnTo>
                <a:lnTo>
                  <a:pt x="20574" y="4572"/>
                </a:lnTo>
                <a:lnTo>
                  <a:pt x="16002" y="0"/>
                </a:lnTo>
                <a:lnTo>
                  <a:pt x="9143" y="0"/>
                </a:lnTo>
                <a:lnTo>
                  <a:pt x="4571" y="4572"/>
                </a:lnTo>
                <a:lnTo>
                  <a:pt x="2286" y="13715"/>
                </a:lnTo>
                <a:lnTo>
                  <a:pt x="0" y="25146"/>
                </a:lnTo>
                <a:lnTo>
                  <a:pt x="0" y="38862"/>
                </a:lnTo>
                <a:lnTo>
                  <a:pt x="2286" y="52578"/>
                </a:lnTo>
                <a:lnTo>
                  <a:pt x="4571" y="66294"/>
                </a:lnTo>
                <a:lnTo>
                  <a:pt x="9143" y="75438"/>
                </a:lnTo>
                <a:lnTo>
                  <a:pt x="16002" y="82296"/>
                </a:lnTo>
                <a:lnTo>
                  <a:pt x="20574" y="82296"/>
                </a:lnTo>
                <a:lnTo>
                  <a:pt x="27431" y="80009"/>
                </a:lnTo>
                <a:lnTo>
                  <a:pt x="32003" y="73152"/>
                </a:lnTo>
                <a:lnTo>
                  <a:pt x="34290" y="64008"/>
                </a:lnTo>
                <a:lnTo>
                  <a:pt x="34290" y="50291"/>
                </a:lnTo>
              </a:path>
            </a:pathLst>
          </a:custGeom>
          <a:noFill/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Google Shape;65;p14"/>
          <p:cNvSpPr/>
          <p:nvPr/>
        </p:nvSpPr>
        <p:spPr>
          <a:xfrm>
            <a:off x="566640" y="2768400"/>
            <a:ext cx="1324800" cy="115920"/>
          </a:xfrm>
          <a:custGeom>
            <a:avLst/>
            <a:gdLst/>
            <a:ahLst/>
            <a:cxnLst/>
            <a:rect l="l" t="t" r="r" b="b"/>
            <a:pathLst>
              <a:path w="2190115" h="242570">
                <a:moveTo>
                  <a:pt x="0" y="242315"/>
                </a:moveTo>
                <a:lnTo>
                  <a:pt x="2189988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Google Shape;66;p14"/>
          <p:cNvSpPr/>
          <p:nvPr/>
        </p:nvSpPr>
        <p:spPr>
          <a:xfrm>
            <a:off x="2106000" y="2623320"/>
            <a:ext cx="1434240" cy="126000"/>
          </a:xfrm>
          <a:custGeom>
            <a:avLst/>
            <a:gdLst/>
            <a:ahLst/>
            <a:cxnLst/>
            <a:rect l="l" t="t" r="r" b="b"/>
            <a:pathLst>
              <a:path w="2371090" h="262889">
                <a:moveTo>
                  <a:pt x="0" y="262890"/>
                </a:moveTo>
                <a:lnTo>
                  <a:pt x="2370581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Google Shape;67;p14"/>
          <p:cNvSpPr/>
          <p:nvPr/>
        </p:nvSpPr>
        <p:spPr>
          <a:xfrm>
            <a:off x="3754800" y="2601360"/>
            <a:ext cx="33120" cy="2880"/>
          </a:xfrm>
          <a:custGeom>
            <a:avLst/>
            <a:gdLst/>
            <a:ahLst/>
            <a:cxnLst/>
            <a:rect l="l" t="t" r="r" b="b"/>
            <a:pathLst>
              <a:path w="55245" h="6985">
                <a:moveTo>
                  <a:pt x="0" y="6858"/>
                </a:moveTo>
                <a:lnTo>
                  <a:pt x="54863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Google Shape;68;p14"/>
          <p:cNvSpPr/>
          <p:nvPr/>
        </p:nvSpPr>
        <p:spPr>
          <a:xfrm>
            <a:off x="4003560" y="2478240"/>
            <a:ext cx="1185120" cy="104040"/>
          </a:xfrm>
          <a:custGeom>
            <a:avLst/>
            <a:gdLst/>
            <a:ahLst/>
            <a:cxnLst/>
            <a:rect l="l" t="t" r="r" b="b"/>
            <a:pathLst>
              <a:path w="1959609" h="217170">
                <a:moveTo>
                  <a:pt x="0" y="217170"/>
                </a:moveTo>
                <a:lnTo>
                  <a:pt x="1959101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Google Shape;69;p14"/>
          <p:cNvSpPr/>
          <p:nvPr/>
        </p:nvSpPr>
        <p:spPr>
          <a:xfrm>
            <a:off x="5403600" y="2456280"/>
            <a:ext cx="33120" cy="2880"/>
          </a:xfrm>
          <a:custGeom>
            <a:avLst/>
            <a:gdLst/>
            <a:ahLst/>
            <a:cxnLst/>
            <a:rect l="l" t="t" r="r" b="b"/>
            <a:pathLst>
              <a:path w="55245" h="6985">
                <a:moveTo>
                  <a:pt x="0" y="6858"/>
                </a:moveTo>
                <a:lnTo>
                  <a:pt x="54864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Google Shape;70;p14"/>
          <p:cNvSpPr/>
          <p:nvPr/>
        </p:nvSpPr>
        <p:spPr>
          <a:xfrm>
            <a:off x="5766840" y="2333160"/>
            <a:ext cx="1070280" cy="93960"/>
          </a:xfrm>
          <a:custGeom>
            <a:avLst/>
            <a:gdLst/>
            <a:ahLst/>
            <a:cxnLst/>
            <a:rect l="l" t="t" r="r" b="b"/>
            <a:pathLst>
              <a:path w="1769745" h="196850">
                <a:moveTo>
                  <a:pt x="0" y="196595"/>
                </a:moveTo>
                <a:lnTo>
                  <a:pt x="1769364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Google Shape;71;p14"/>
          <p:cNvSpPr/>
          <p:nvPr/>
        </p:nvSpPr>
        <p:spPr>
          <a:xfrm>
            <a:off x="7052040" y="2311200"/>
            <a:ext cx="34200" cy="2880"/>
          </a:xfrm>
          <a:custGeom>
            <a:avLst/>
            <a:gdLst/>
            <a:ahLst/>
            <a:cxnLst/>
            <a:rect l="l" t="t" r="r" b="b"/>
            <a:pathLst>
              <a:path w="57150" h="6985">
                <a:moveTo>
                  <a:pt x="0" y="6857"/>
                </a:moveTo>
                <a:lnTo>
                  <a:pt x="5715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Google Shape;72;p14"/>
          <p:cNvSpPr/>
          <p:nvPr/>
        </p:nvSpPr>
        <p:spPr>
          <a:xfrm>
            <a:off x="7415640" y="2279160"/>
            <a:ext cx="33120" cy="2880"/>
          </a:xfrm>
          <a:custGeom>
            <a:avLst/>
            <a:gdLst/>
            <a:ahLst/>
            <a:cxnLst/>
            <a:rect l="l" t="t" r="r" b="b"/>
            <a:pathLst>
              <a:path w="55245" h="6985">
                <a:moveTo>
                  <a:pt x="0" y="6858"/>
                </a:moveTo>
                <a:lnTo>
                  <a:pt x="54864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Google Shape;73;p14"/>
          <p:cNvSpPr/>
          <p:nvPr/>
        </p:nvSpPr>
        <p:spPr>
          <a:xfrm>
            <a:off x="7664400" y="2246040"/>
            <a:ext cx="157680" cy="14040"/>
          </a:xfrm>
          <a:custGeom>
            <a:avLst/>
            <a:gdLst/>
            <a:ahLst/>
            <a:cxnLst/>
            <a:rect l="l" t="t" r="r" b="b"/>
            <a:pathLst>
              <a:path w="260984" h="29845">
                <a:moveTo>
                  <a:pt x="0" y="29717"/>
                </a:moveTo>
                <a:lnTo>
                  <a:pt x="260603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Google Shape;74;p14"/>
          <p:cNvSpPr/>
          <p:nvPr/>
        </p:nvSpPr>
        <p:spPr>
          <a:xfrm>
            <a:off x="572040" y="2806920"/>
            <a:ext cx="1337400" cy="117360"/>
          </a:xfrm>
          <a:custGeom>
            <a:avLst/>
            <a:gdLst/>
            <a:ahLst/>
            <a:cxnLst/>
            <a:rect l="l" t="t" r="r" b="b"/>
            <a:pathLst>
              <a:path w="2211070" h="245110">
                <a:moveTo>
                  <a:pt x="0" y="244602"/>
                </a:moveTo>
                <a:lnTo>
                  <a:pt x="221056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Google Shape;75;p14"/>
          <p:cNvSpPr/>
          <p:nvPr/>
        </p:nvSpPr>
        <p:spPr>
          <a:xfrm>
            <a:off x="2106000" y="2661840"/>
            <a:ext cx="1451880" cy="128160"/>
          </a:xfrm>
          <a:custGeom>
            <a:avLst/>
            <a:gdLst/>
            <a:ahLst/>
            <a:cxnLst/>
            <a:rect l="l" t="t" r="r" b="b"/>
            <a:pathLst>
              <a:path w="2400300" h="267970">
                <a:moveTo>
                  <a:pt x="0" y="267462"/>
                </a:moveTo>
                <a:lnTo>
                  <a:pt x="240030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Google Shape;76;p14"/>
          <p:cNvSpPr/>
          <p:nvPr/>
        </p:nvSpPr>
        <p:spPr>
          <a:xfrm>
            <a:off x="3754800" y="2642040"/>
            <a:ext cx="33120" cy="2880"/>
          </a:xfrm>
          <a:custGeom>
            <a:avLst/>
            <a:gdLst/>
            <a:ahLst/>
            <a:cxnLst/>
            <a:rect l="l" t="t" r="r" b="b"/>
            <a:pathLst>
              <a:path w="55245" h="6985">
                <a:moveTo>
                  <a:pt x="0" y="6858"/>
                </a:moveTo>
                <a:lnTo>
                  <a:pt x="54863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Google Shape;77;p14"/>
          <p:cNvSpPr/>
          <p:nvPr/>
        </p:nvSpPr>
        <p:spPr>
          <a:xfrm>
            <a:off x="4003560" y="2516760"/>
            <a:ext cx="1204560" cy="106200"/>
          </a:xfrm>
          <a:custGeom>
            <a:avLst/>
            <a:gdLst/>
            <a:ahLst/>
            <a:cxnLst/>
            <a:rect l="l" t="t" r="r" b="b"/>
            <a:pathLst>
              <a:path w="1991359" h="222250">
                <a:moveTo>
                  <a:pt x="0" y="221741"/>
                </a:moveTo>
                <a:lnTo>
                  <a:pt x="1991105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Google Shape;78;p14"/>
          <p:cNvSpPr/>
          <p:nvPr/>
        </p:nvSpPr>
        <p:spPr>
          <a:xfrm>
            <a:off x="5403600" y="2496960"/>
            <a:ext cx="33120" cy="2880"/>
          </a:xfrm>
          <a:custGeom>
            <a:avLst/>
            <a:gdLst/>
            <a:ahLst/>
            <a:cxnLst/>
            <a:rect l="l" t="t" r="r" b="b"/>
            <a:pathLst>
              <a:path w="55245" h="6985">
                <a:moveTo>
                  <a:pt x="0" y="6858"/>
                </a:moveTo>
                <a:lnTo>
                  <a:pt x="54864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Google Shape;79;p14"/>
          <p:cNvSpPr/>
          <p:nvPr/>
        </p:nvSpPr>
        <p:spPr>
          <a:xfrm>
            <a:off x="5765400" y="2371680"/>
            <a:ext cx="1091160" cy="96120"/>
          </a:xfrm>
          <a:custGeom>
            <a:avLst/>
            <a:gdLst/>
            <a:ahLst/>
            <a:cxnLst/>
            <a:rect l="l" t="t" r="r" b="b"/>
            <a:pathLst>
              <a:path w="1804034" h="201295">
                <a:moveTo>
                  <a:pt x="0" y="201167"/>
                </a:moveTo>
                <a:lnTo>
                  <a:pt x="1803653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Google Shape;80;p14"/>
          <p:cNvSpPr/>
          <p:nvPr/>
        </p:nvSpPr>
        <p:spPr>
          <a:xfrm>
            <a:off x="7052040" y="2351880"/>
            <a:ext cx="34200" cy="2880"/>
          </a:xfrm>
          <a:custGeom>
            <a:avLst/>
            <a:gdLst/>
            <a:ahLst/>
            <a:cxnLst/>
            <a:rect l="l" t="t" r="r" b="b"/>
            <a:pathLst>
              <a:path w="57150" h="6985">
                <a:moveTo>
                  <a:pt x="0" y="6857"/>
                </a:moveTo>
                <a:lnTo>
                  <a:pt x="5715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Google Shape;81;p14"/>
          <p:cNvSpPr/>
          <p:nvPr/>
        </p:nvSpPr>
        <p:spPr>
          <a:xfrm>
            <a:off x="7415640" y="2319840"/>
            <a:ext cx="33120" cy="2880"/>
          </a:xfrm>
          <a:custGeom>
            <a:avLst/>
            <a:gdLst/>
            <a:ahLst/>
            <a:cxnLst/>
            <a:rect l="l" t="t" r="r" b="b"/>
            <a:pathLst>
              <a:path w="55245" h="6985">
                <a:moveTo>
                  <a:pt x="0" y="6857"/>
                </a:moveTo>
                <a:lnTo>
                  <a:pt x="54864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Google Shape;82;p14"/>
          <p:cNvSpPr/>
          <p:nvPr/>
        </p:nvSpPr>
        <p:spPr>
          <a:xfrm>
            <a:off x="7668360" y="2286720"/>
            <a:ext cx="158760" cy="12960"/>
          </a:xfrm>
          <a:custGeom>
            <a:avLst/>
            <a:gdLst/>
            <a:ahLst/>
            <a:cxnLst/>
            <a:rect l="l" t="t" r="r" b="b"/>
            <a:pathLst>
              <a:path w="262890" h="27939">
                <a:moveTo>
                  <a:pt x="0" y="27432"/>
                </a:moveTo>
                <a:lnTo>
                  <a:pt x="26289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PlaceHolder 1"/>
          <p:cNvSpPr>
            <a:spLocks noGrp="1"/>
          </p:cNvSpPr>
          <p:nvPr>
            <p:ph type="ftr" idx="4"/>
          </p:nvPr>
        </p:nvSpPr>
        <p:spPr>
          <a:xfrm>
            <a:off x="3108960" y="4783320"/>
            <a:ext cx="2925720" cy="298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44" name="PlaceHolder 2"/>
          <p:cNvSpPr>
            <a:spLocks noGrp="1"/>
          </p:cNvSpPr>
          <p:nvPr>
            <p:ph type="dt" idx="5"/>
          </p:nvPr>
        </p:nvSpPr>
        <p:spPr>
          <a:xfrm>
            <a:off x="457200" y="4783320"/>
            <a:ext cx="2102760" cy="298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45" name="PlaceHolder 3"/>
          <p:cNvSpPr>
            <a:spLocks noGrp="1"/>
          </p:cNvSpPr>
          <p:nvPr>
            <p:ph type="sldNum" idx="6"/>
          </p:nvPr>
        </p:nvSpPr>
        <p:spPr>
          <a:xfrm>
            <a:off x="6583680" y="4783320"/>
            <a:ext cx="2102760" cy="298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A43FBBE2-90DB-40F8-93EB-2F5F674865A2}" type="slidenum">
              <a:rPr lang="ru" sz="1000" b="0" strike="noStrike" spc="-1">
                <a:solidFill>
                  <a:srgbClr val="888888"/>
                </a:solidFill>
                <a:latin typeface="Calibri"/>
                <a:ea typeface="Calibri"/>
              </a:rPr>
              <a:pPr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Arial"/>
              </a:rPr>
              <a:t>Образец заголовка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38120" cy="33940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457200" indent="-34308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lang="ru-RU" sz="2100" b="0" strike="noStrike" spc="-1">
                <a:solidFill>
                  <a:srgbClr val="595959"/>
                </a:solidFill>
                <a:latin typeface="Arial"/>
                <a:ea typeface="Arial"/>
              </a:rPr>
              <a:t>Образец текста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7520">
              <a:lnSpc>
                <a:spcPct val="115000"/>
              </a:lnSpc>
              <a:buClr>
                <a:srgbClr val="595959"/>
              </a:buClr>
              <a:buFont typeface="Arial"/>
              <a:buChar char="○"/>
            </a:pPr>
            <a:r>
              <a:rPr lang="ru-RU" sz="1800" b="0" strike="noStrike" spc="-1">
                <a:solidFill>
                  <a:srgbClr val="595959"/>
                </a:solidFill>
                <a:latin typeface="Arial"/>
                <a:ea typeface="Arial"/>
              </a:rPr>
              <a:t>Второй уровень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1371600" lvl="2" indent="-317520">
              <a:lnSpc>
                <a:spcPct val="115000"/>
              </a:lnSpc>
              <a:buClr>
                <a:srgbClr val="595959"/>
              </a:buClr>
              <a:buFont typeface="Arial"/>
              <a:buChar char="■"/>
            </a:pPr>
            <a:r>
              <a:rPr lang="ru-RU" sz="1500" b="0" strike="noStrike" spc="-1">
                <a:solidFill>
                  <a:srgbClr val="595959"/>
                </a:solidFill>
                <a:latin typeface="Arial"/>
                <a:ea typeface="Arial"/>
              </a:rPr>
              <a:t>Третий уровень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marL="1828800" lvl="3" indent="-31752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lang="ru-RU" sz="1350" b="0" strike="noStrike" spc="-1">
                <a:solidFill>
                  <a:srgbClr val="595959"/>
                </a:solidFill>
                <a:latin typeface="Arial"/>
                <a:ea typeface="Arial"/>
              </a:rPr>
              <a:t>Четвертый уровень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  <a:p>
            <a:pPr marL="2286000" lvl="4" indent="-317520">
              <a:lnSpc>
                <a:spcPct val="115000"/>
              </a:lnSpc>
              <a:buClr>
                <a:srgbClr val="595959"/>
              </a:buClr>
              <a:buFont typeface="Arial"/>
              <a:buChar char="○"/>
            </a:pPr>
            <a:r>
              <a:rPr lang="ru-RU" sz="1350" b="0" strike="noStrike" spc="-1">
                <a:solidFill>
                  <a:srgbClr val="595959"/>
                </a:solidFill>
                <a:latin typeface="Arial"/>
                <a:ea typeface="Arial"/>
              </a:rPr>
              <a:t>Пятый уровень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4648320" y="1200240"/>
            <a:ext cx="4038120" cy="33940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457200" indent="-34308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lang="ru-RU" sz="2100" b="0" strike="noStrike" spc="-1">
                <a:solidFill>
                  <a:srgbClr val="595959"/>
                </a:solidFill>
                <a:latin typeface="Arial"/>
                <a:ea typeface="Arial"/>
              </a:rPr>
              <a:t>Образец текста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7520">
              <a:lnSpc>
                <a:spcPct val="115000"/>
              </a:lnSpc>
              <a:buClr>
                <a:srgbClr val="595959"/>
              </a:buClr>
              <a:buFont typeface="Arial"/>
              <a:buChar char="○"/>
            </a:pPr>
            <a:r>
              <a:rPr lang="ru-RU" sz="1800" b="0" strike="noStrike" spc="-1">
                <a:solidFill>
                  <a:srgbClr val="595959"/>
                </a:solidFill>
                <a:latin typeface="Arial"/>
                <a:ea typeface="Arial"/>
              </a:rPr>
              <a:t>Второй уровень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1371600" lvl="2" indent="-317520">
              <a:lnSpc>
                <a:spcPct val="115000"/>
              </a:lnSpc>
              <a:buClr>
                <a:srgbClr val="595959"/>
              </a:buClr>
              <a:buFont typeface="Arial"/>
              <a:buChar char="■"/>
            </a:pPr>
            <a:r>
              <a:rPr lang="ru-RU" sz="1500" b="0" strike="noStrike" spc="-1">
                <a:solidFill>
                  <a:srgbClr val="595959"/>
                </a:solidFill>
                <a:latin typeface="Arial"/>
                <a:ea typeface="Arial"/>
              </a:rPr>
              <a:t>Третий уровень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marL="1828800" lvl="3" indent="-31752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lang="ru-RU" sz="1350" b="0" strike="noStrike" spc="-1">
                <a:solidFill>
                  <a:srgbClr val="595959"/>
                </a:solidFill>
                <a:latin typeface="Arial"/>
                <a:ea typeface="Arial"/>
              </a:rPr>
              <a:t>Четвертый уровень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  <a:p>
            <a:pPr marL="2286000" lvl="4" indent="-317520">
              <a:lnSpc>
                <a:spcPct val="115000"/>
              </a:lnSpc>
              <a:buClr>
                <a:srgbClr val="595959"/>
              </a:buClr>
              <a:buFont typeface="Arial"/>
              <a:buChar char="○"/>
            </a:pPr>
            <a:r>
              <a:rPr lang="ru-RU" sz="1350" b="0" strike="noStrike" spc="-1">
                <a:solidFill>
                  <a:srgbClr val="595959"/>
                </a:solidFill>
                <a:latin typeface="Arial"/>
                <a:ea typeface="Arial"/>
              </a:rPr>
              <a:t>Пятый уровень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dt" idx="7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90000" rIns="90000" bIns="90000" anchor="t">
            <a:noAutofit/>
          </a:bodyPr>
          <a:lstStyle>
            <a:lvl1pPr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&lt;date/time&gt;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 type="ftr" idx="8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90000" rIns="90000" bIns="90000" anchor="t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89" name="PlaceHolder 6"/>
          <p:cNvSpPr>
            <a:spLocks noGrp="1"/>
          </p:cNvSpPr>
          <p:nvPr>
            <p:ph type="sldNum" idx="9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716337A-F81D-4E24-A1A5-5AF883179108}" type="slidenum">
              <a:rPr lang="ru-RU" sz="1000" b="0" strike="noStrike" spc="-1">
                <a:solidFill>
                  <a:srgbClr val="595959"/>
                </a:solidFill>
                <a:latin typeface="Arial"/>
                <a:ea typeface="Arial"/>
              </a:rPr>
              <a:pPr algn="r">
                <a:lnSpc>
                  <a:spcPct val="100000"/>
                </a:lnSpc>
                <a:buNone/>
              </a:p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28" name="PlaceHolder 3"/>
          <p:cNvSpPr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229" name="PlaceHolder 4"/>
          <p:cNvSpPr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230" name="PlaceHolder 5"/>
          <p:cNvSpPr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02D8295E-D725-4A7F-AA45-867DB1520AB8}" type="slidenum">
              <a:rPr lang="ru" sz="1000" b="0" strike="noStrike" spc="-1">
                <a:solidFill>
                  <a:srgbClr val="595959"/>
                </a:solidFill>
                <a:latin typeface="Arial"/>
                <a:ea typeface="Arial"/>
              </a:rPr>
              <a:pPr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5.jpeg"/><Relationship Id="rId7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5.png"/><Relationship Id="rId5" Type="http://schemas.openxmlformats.org/officeDocument/2006/relationships/image" Target="../media/image37.jpeg"/><Relationship Id="rId10" Type="http://schemas.openxmlformats.org/officeDocument/2006/relationships/image" Target="../media/image40.png"/><Relationship Id="rId4" Type="http://schemas.openxmlformats.org/officeDocument/2006/relationships/image" Target="../media/image36.jpeg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6.png"/><Relationship Id="rId7" Type="http://schemas.openxmlformats.org/officeDocument/2006/relationships/image" Target="../media/image5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pn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pn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71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3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5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6.pn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1104480" y="1470240"/>
            <a:ext cx="7232760" cy="639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" sz="36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Forward Silicon </a:t>
            </a:r>
            <a:r>
              <a:rPr lang="ru" sz="3600" b="0" strike="noStrike" spc="-1" dirty="0" smtClean="0">
                <a:solidFill>
                  <a:srgbClr val="000000"/>
                </a:solidFill>
                <a:latin typeface="Times New Roman"/>
                <a:ea typeface="Arial"/>
              </a:rPr>
              <a:t>Tracker</a:t>
            </a:r>
            <a:r>
              <a:rPr lang="en-US" sz="3600" b="0" strike="noStrike" spc="-1" dirty="0" smtClean="0">
                <a:solidFill>
                  <a:srgbClr val="000000"/>
                </a:solidFill>
                <a:latin typeface="Times New Roman"/>
                <a:ea typeface="Arial"/>
              </a:rPr>
              <a:t> (FSD)</a:t>
            </a:r>
            <a:r>
              <a:rPr lang="ru" sz="3600" b="0" strike="noStrike" spc="-1" dirty="0" smtClean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" sz="36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status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subTitle"/>
          </p:nvPr>
        </p:nvSpPr>
        <p:spPr>
          <a:xfrm>
            <a:off x="397440" y="2851200"/>
            <a:ext cx="8520120" cy="4222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 fontScale="85500" lnSpcReduction="10000"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595959"/>
                </a:solidFill>
                <a:latin typeface="Times New Roman"/>
                <a:ea typeface="Arial"/>
              </a:rPr>
              <a:t>Oleg Tarasov </a:t>
            </a:r>
            <a:r>
              <a:rPr lang="ru" sz="2000" b="0" strike="noStrike" spc="-1">
                <a:solidFill>
                  <a:srgbClr val="595959"/>
                </a:solidFill>
                <a:latin typeface="Times New Roman"/>
                <a:ea typeface="Arial"/>
              </a:rPr>
              <a:t>on behalf of Forward Silicon Tracker team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275" name="Google Shape;123;p2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222400" y="1080"/>
            <a:ext cx="921240" cy="516240"/>
          </a:xfrm>
          <a:prstGeom prst="rect">
            <a:avLst/>
          </a:prstGeom>
          <a:ln w="0">
            <a:noFill/>
          </a:ln>
        </p:spPr>
      </p:pic>
      <p:pic>
        <p:nvPicPr>
          <p:cNvPr id="276" name="Google Shape;124;p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-1080"/>
            <a:ext cx="921240" cy="518400"/>
          </a:xfrm>
          <a:prstGeom prst="rect">
            <a:avLst/>
          </a:prstGeom>
          <a:ln w="0">
            <a:noFill/>
          </a:ln>
        </p:spPr>
      </p:pic>
      <p:sp>
        <p:nvSpPr>
          <p:cNvPr id="277" name="TextBox 6"/>
          <p:cNvSpPr/>
          <p:nvPr/>
        </p:nvSpPr>
        <p:spPr>
          <a:xfrm flipH="1">
            <a:off x="1184760" y="3946680"/>
            <a:ext cx="7180200" cy="72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Arial"/>
              </a:rPr>
              <a:t>12</a:t>
            </a: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Arial"/>
              </a:rPr>
              <a:t>th Collaboration Meeting of the BM@N Experiment at the NICA Facility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Arial"/>
              </a:rPr>
              <a:t>May 13 – 17, 2024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/>
          </p:cNvSpPr>
          <p:nvPr>
            <p:ph type="sldNum" idx="23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" sz="6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75807DE1-8FA4-4BA7-B761-B59EEB07EEE8}" type="slidenum">
              <a:rPr lang="ru" sz="600" b="0" strike="noStrike" spc="-1">
                <a:solidFill>
                  <a:srgbClr val="595959"/>
                </a:solidFill>
                <a:latin typeface="Arial"/>
                <a:ea typeface="Arial"/>
              </a:rPr>
              <a:pPr algn="r">
                <a:lnSpc>
                  <a:spcPct val="100000"/>
                </a:lnSpc>
                <a:buNone/>
                <a:tabLst>
                  <a:tab pos="0" algn="l"/>
                </a:tabLst>
              </a:pPr>
              <a:t>10</a:t>
            </a:fld>
            <a:endParaRPr lang="ru-RU" sz="600" b="0" strike="noStrike" spc="-1">
              <a:latin typeface="Times New Roman"/>
            </a:endParaRPr>
          </a:p>
        </p:txBody>
      </p:sp>
      <p:pic>
        <p:nvPicPr>
          <p:cNvPr id="615" name="Google Shape;254;p2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222400" y="1080"/>
            <a:ext cx="921240" cy="516240"/>
          </a:xfrm>
          <a:prstGeom prst="rect">
            <a:avLst/>
          </a:prstGeom>
          <a:ln w="0">
            <a:noFill/>
          </a:ln>
        </p:spPr>
      </p:pic>
      <p:sp>
        <p:nvSpPr>
          <p:cNvPr id="616" name="Google Shape;253;p25"/>
          <p:cNvSpPr/>
          <p:nvPr/>
        </p:nvSpPr>
        <p:spPr>
          <a:xfrm>
            <a:off x="1051920" y="52200"/>
            <a:ext cx="4068000" cy="36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82880" bIns="18288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FSD: </a:t>
            </a:r>
            <a:r>
              <a:rPr lang="en-US" sz="1100" b="1" spc="-1" dirty="0">
                <a:solidFill>
                  <a:srgbClr val="000000"/>
                </a:solidFill>
                <a:latin typeface="Times New Roman"/>
                <a:ea typeface="Times New Roman"/>
              </a:rPr>
              <a:t>New </a:t>
            </a:r>
            <a:r>
              <a:rPr lang="en-US" sz="1100" b="1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coordinate</a:t>
            </a:r>
            <a:r>
              <a:rPr lang="en-US" sz="1100" b="1" spc="-1" dirty="0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ru-RU" sz="1100" b="1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100" b="1" spc="-1" dirty="0">
                <a:solidFill>
                  <a:srgbClr val="000000"/>
                </a:solidFill>
                <a:latin typeface="Times New Roman"/>
                <a:ea typeface="Times New Roman"/>
              </a:rPr>
              <a:t>of Si-sensors in the plane</a:t>
            </a:r>
            <a:endParaRPr lang="ru-RU" sz="1100" b="0" strike="noStrike" spc="-1" dirty="0">
              <a:latin typeface="Arial"/>
            </a:endParaRPr>
          </a:p>
        </p:txBody>
      </p:sp>
      <p:pic>
        <p:nvPicPr>
          <p:cNvPr id="617" name="Google Shape;255;p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-1080"/>
            <a:ext cx="921240" cy="518400"/>
          </a:xfrm>
          <a:prstGeom prst="rect">
            <a:avLst/>
          </a:prstGeom>
          <a:ln w="0">
            <a:noFill/>
          </a:ln>
        </p:spPr>
      </p:pic>
      <p:sp>
        <p:nvSpPr>
          <p:cNvPr id="619" name="TextBox 16"/>
          <p:cNvSpPr/>
          <p:nvPr/>
        </p:nvSpPr>
        <p:spPr>
          <a:xfrm>
            <a:off x="371520" y="622440"/>
            <a:ext cx="1979640" cy="337100"/>
          </a:xfrm>
          <a:prstGeom prst="rect">
            <a:avLst/>
          </a:prstGeom>
          <a:gradFill rotWithShape="0">
            <a:gsLst>
              <a:gs pos="0">
                <a:srgbClr val="BDEAF6"/>
              </a:gs>
              <a:gs pos="100000">
                <a:srgbClr val="E4F6FD"/>
              </a:gs>
            </a:gsLst>
            <a:lin ang="16200000"/>
          </a:gradFill>
          <a:ln>
            <a:solidFill>
              <a:srgbClr val="0093A3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800" spc="-1" dirty="0" err="1">
                <a:solidFill>
                  <a:srgbClr val="000000"/>
                </a:solidFill>
                <a:ea typeface="Arial"/>
              </a:rPr>
              <a:t>Position</a:t>
            </a:r>
            <a:r>
              <a:rPr lang="ru-RU" sz="800" spc="-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800" spc="-1" dirty="0" err="1">
                <a:solidFill>
                  <a:srgbClr val="000000"/>
                </a:solidFill>
                <a:ea typeface="Arial"/>
              </a:rPr>
              <a:t>of</a:t>
            </a:r>
            <a:r>
              <a:rPr lang="ru-RU" sz="800" spc="-1" dirty="0">
                <a:solidFill>
                  <a:srgbClr val="000000"/>
                </a:solidFill>
                <a:ea typeface="Arial"/>
              </a:rPr>
              <a:t> </a:t>
            </a:r>
            <a:r>
              <a:rPr lang="en-US" sz="800" spc="-1" dirty="0">
                <a:solidFill>
                  <a:srgbClr val="000000"/>
                </a:solidFill>
                <a:ea typeface="Arial"/>
              </a:rPr>
              <a:t>Si-sensors</a:t>
            </a:r>
            <a:r>
              <a:rPr lang="ru-RU" sz="800" spc="-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800" spc="-1" dirty="0" err="1">
                <a:solidFill>
                  <a:srgbClr val="000000"/>
                </a:solidFill>
                <a:ea typeface="Arial"/>
              </a:rPr>
              <a:t>in</a:t>
            </a:r>
            <a:r>
              <a:rPr lang="ru-RU" sz="800" spc="-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800" spc="-1" dirty="0" err="1" smtClean="0">
                <a:solidFill>
                  <a:srgbClr val="000000"/>
                </a:solidFill>
                <a:ea typeface="Arial"/>
              </a:rPr>
              <a:t>plane</a:t>
            </a:r>
            <a:r>
              <a:rPr lang="ru-RU" sz="800" spc="-1" dirty="0" smtClean="0">
                <a:solidFill>
                  <a:srgbClr val="000000"/>
                </a:solidFill>
                <a:ea typeface="Arial"/>
              </a:rPr>
              <a:t> </a:t>
            </a:r>
            <a:endParaRPr lang="ru-RU" sz="800" spc="-1" dirty="0"/>
          </a:p>
          <a:p>
            <a:pPr algn="ctr">
              <a:lnSpc>
                <a:spcPct val="100000"/>
              </a:lnSpc>
              <a:buNone/>
            </a:pPr>
            <a:r>
              <a:rPr lang="en-US" sz="800" spc="-1" dirty="0">
                <a:solidFill>
                  <a:srgbClr val="000000"/>
                </a:solidFill>
                <a:ea typeface="Arial"/>
              </a:rPr>
              <a:t># </a:t>
            </a:r>
            <a:r>
              <a:rPr lang="ru-RU" sz="800" spc="-1" dirty="0">
                <a:solidFill>
                  <a:srgbClr val="000000"/>
                </a:solidFill>
                <a:ea typeface="Arial"/>
              </a:rPr>
              <a:t>5/2 (25.</a:t>
            </a:r>
            <a:r>
              <a:rPr lang="en-US" sz="800" spc="-1" dirty="0">
                <a:solidFill>
                  <a:srgbClr val="000000"/>
                </a:solidFill>
                <a:ea typeface="Arial"/>
              </a:rPr>
              <a:t>0</a:t>
            </a:r>
            <a:r>
              <a:rPr lang="ru-RU" sz="800" spc="-1" dirty="0">
                <a:solidFill>
                  <a:srgbClr val="000000"/>
                </a:solidFill>
                <a:ea typeface="Arial"/>
              </a:rPr>
              <a:t>3.24) </a:t>
            </a:r>
            <a:r>
              <a:rPr lang="ru-RU" sz="800" spc="-1" dirty="0" err="1">
                <a:solidFill>
                  <a:srgbClr val="000000"/>
                </a:solidFill>
                <a:ea typeface="Arial"/>
              </a:rPr>
              <a:t>after</a:t>
            </a:r>
            <a:r>
              <a:rPr lang="ru-RU" sz="800" spc="-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800" spc="-1" dirty="0" err="1">
                <a:solidFill>
                  <a:srgbClr val="000000"/>
                </a:solidFill>
                <a:ea typeface="Arial"/>
              </a:rPr>
              <a:t>repair</a:t>
            </a:r>
            <a:endParaRPr lang="ru-RU" sz="800" b="0" strike="noStrike" spc="-1" dirty="0">
              <a:latin typeface="Arial"/>
            </a:endParaRPr>
          </a:p>
        </p:txBody>
      </p:sp>
      <p:sp>
        <p:nvSpPr>
          <p:cNvPr id="621" name="TextBox 19"/>
          <p:cNvSpPr/>
          <p:nvPr/>
        </p:nvSpPr>
        <p:spPr>
          <a:xfrm>
            <a:off x="2486520" y="622440"/>
            <a:ext cx="1979640" cy="337100"/>
          </a:xfrm>
          <a:prstGeom prst="rect">
            <a:avLst/>
          </a:prstGeom>
          <a:gradFill rotWithShape="0">
            <a:gsLst>
              <a:gs pos="0">
                <a:srgbClr val="FFE4D2"/>
              </a:gs>
              <a:gs pos="100000">
                <a:srgbClr val="FFF4EE"/>
              </a:gs>
            </a:gsLst>
            <a:lin ang="16200000"/>
          </a:gradFill>
          <a:ln>
            <a:solidFill>
              <a:srgbClr val="FEA839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800" spc="-1" dirty="0" err="1">
                <a:solidFill>
                  <a:srgbClr val="000000"/>
                </a:solidFill>
                <a:ea typeface="Arial"/>
              </a:rPr>
              <a:t>Position</a:t>
            </a:r>
            <a:r>
              <a:rPr lang="ru-RU" sz="800" spc="-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800" spc="-1" dirty="0" err="1">
                <a:solidFill>
                  <a:srgbClr val="000000"/>
                </a:solidFill>
                <a:ea typeface="Arial"/>
              </a:rPr>
              <a:t>of</a:t>
            </a:r>
            <a:r>
              <a:rPr lang="ru-RU" sz="800" spc="-1" dirty="0">
                <a:solidFill>
                  <a:srgbClr val="000000"/>
                </a:solidFill>
                <a:ea typeface="Arial"/>
              </a:rPr>
              <a:t> </a:t>
            </a:r>
            <a:r>
              <a:rPr lang="en-US" sz="800" spc="-1" dirty="0">
                <a:solidFill>
                  <a:srgbClr val="000000"/>
                </a:solidFill>
                <a:ea typeface="Arial"/>
              </a:rPr>
              <a:t>Si-sensors</a:t>
            </a:r>
            <a:r>
              <a:rPr lang="ru-RU" sz="800" spc="-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800" spc="-1" dirty="0" err="1">
                <a:solidFill>
                  <a:srgbClr val="000000"/>
                </a:solidFill>
                <a:ea typeface="Arial"/>
              </a:rPr>
              <a:t>in</a:t>
            </a:r>
            <a:r>
              <a:rPr lang="ru-RU" sz="800" spc="-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800" spc="-1" dirty="0" err="1" smtClean="0">
                <a:solidFill>
                  <a:srgbClr val="000000"/>
                </a:solidFill>
                <a:ea typeface="Arial"/>
              </a:rPr>
              <a:t>plane</a:t>
            </a:r>
            <a:r>
              <a:rPr lang="ru-RU" sz="800" spc="-1" dirty="0" smtClean="0">
                <a:solidFill>
                  <a:srgbClr val="000000"/>
                </a:solidFill>
                <a:ea typeface="Arial"/>
              </a:rPr>
              <a:t> </a:t>
            </a:r>
            <a:endParaRPr lang="ru-RU" sz="800" spc="-1" dirty="0"/>
          </a:p>
          <a:p>
            <a:pPr algn="ctr">
              <a:lnSpc>
                <a:spcPct val="100000"/>
              </a:lnSpc>
              <a:buNone/>
            </a:pPr>
            <a:r>
              <a:rPr lang="en-US" sz="800" spc="-1" dirty="0">
                <a:solidFill>
                  <a:srgbClr val="000000"/>
                </a:solidFill>
                <a:ea typeface="Arial"/>
              </a:rPr>
              <a:t># </a:t>
            </a:r>
            <a:r>
              <a:rPr lang="ru-RU" sz="800" spc="-1" dirty="0" smtClean="0">
                <a:solidFill>
                  <a:srgbClr val="000000"/>
                </a:solidFill>
                <a:ea typeface="Arial"/>
              </a:rPr>
              <a:t>7/1 </a:t>
            </a:r>
            <a:r>
              <a:rPr lang="ru-RU" sz="800" spc="-1" dirty="0">
                <a:solidFill>
                  <a:srgbClr val="000000"/>
                </a:solidFill>
                <a:ea typeface="Arial"/>
              </a:rPr>
              <a:t>(</a:t>
            </a:r>
            <a:r>
              <a:rPr lang="ru-RU" sz="800" spc="-1" dirty="0" smtClean="0">
                <a:solidFill>
                  <a:srgbClr val="000000"/>
                </a:solidFill>
                <a:ea typeface="Arial"/>
              </a:rPr>
              <a:t>27.</a:t>
            </a:r>
            <a:r>
              <a:rPr lang="en-US" sz="800" spc="-1" dirty="0">
                <a:solidFill>
                  <a:srgbClr val="000000"/>
                </a:solidFill>
                <a:ea typeface="Arial"/>
              </a:rPr>
              <a:t>0</a:t>
            </a:r>
            <a:r>
              <a:rPr lang="ru-RU" sz="800" spc="-1" dirty="0">
                <a:solidFill>
                  <a:srgbClr val="000000"/>
                </a:solidFill>
                <a:ea typeface="Arial"/>
              </a:rPr>
              <a:t>3.24) </a:t>
            </a:r>
            <a:r>
              <a:rPr lang="ru-RU" sz="800" spc="-1" dirty="0" err="1">
                <a:solidFill>
                  <a:srgbClr val="000000"/>
                </a:solidFill>
                <a:ea typeface="Arial"/>
              </a:rPr>
              <a:t>after</a:t>
            </a:r>
            <a:r>
              <a:rPr lang="ru-RU" sz="800" spc="-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800" spc="-1" dirty="0" err="1">
                <a:solidFill>
                  <a:srgbClr val="000000"/>
                </a:solidFill>
                <a:ea typeface="Arial"/>
              </a:rPr>
              <a:t>repair</a:t>
            </a:r>
            <a:endParaRPr lang="ru-RU" sz="800" spc="-1" dirty="0"/>
          </a:p>
        </p:txBody>
      </p:sp>
      <p:sp>
        <p:nvSpPr>
          <p:cNvPr id="623" name="TextBox 22"/>
          <p:cNvSpPr/>
          <p:nvPr/>
        </p:nvSpPr>
        <p:spPr>
          <a:xfrm>
            <a:off x="6716880" y="622440"/>
            <a:ext cx="1979640" cy="337100"/>
          </a:xfrm>
          <a:prstGeom prst="rect">
            <a:avLst/>
          </a:prstGeom>
          <a:gradFill rotWithShape="0">
            <a:gsLst>
              <a:gs pos="0">
                <a:srgbClr val="CEDAFF"/>
              </a:gs>
              <a:gs pos="100000">
                <a:srgbClr val="ECF0FF"/>
              </a:gs>
            </a:gsLst>
            <a:lin ang="16200000"/>
          </a:gradFill>
          <a:ln>
            <a:solidFill>
              <a:srgbClr val="3C81F2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800" spc="-1" dirty="0" err="1">
                <a:solidFill>
                  <a:srgbClr val="000000"/>
                </a:solidFill>
                <a:ea typeface="Arial"/>
              </a:rPr>
              <a:t>Position</a:t>
            </a:r>
            <a:r>
              <a:rPr lang="ru-RU" sz="800" spc="-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800" spc="-1" dirty="0" err="1">
                <a:solidFill>
                  <a:srgbClr val="000000"/>
                </a:solidFill>
                <a:ea typeface="Arial"/>
              </a:rPr>
              <a:t>of</a:t>
            </a:r>
            <a:r>
              <a:rPr lang="ru-RU" sz="800" spc="-1" dirty="0">
                <a:solidFill>
                  <a:srgbClr val="000000"/>
                </a:solidFill>
                <a:ea typeface="Arial"/>
              </a:rPr>
              <a:t> </a:t>
            </a:r>
            <a:r>
              <a:rPr lang="en-US" sz="800" spc="-1" dirty="0">
                <a:solidFill>
                  <a:srgbClr val="000000"/>
                </a:solidFill>
                <a:ea typeface="Arial"/>
              </a:rPr>
              <a:t>Si-sensors</a:t>
            </a:r>
            <a:r>
              <a:rPr lang="ru-RU" sz="800" spc="-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800" spc="-1" dirty="0" err="1">
                <a:solidFill>
                  <a:srgbClr val="000000"/>
                </a:solidFill>
                <a:ea typeface="Arial"/>
              </a:rPr>
              <a:t>in</a:t>
            </a:r>
            <a:r>
              <a:rPr lang="ru-RU" sz="800" spc="-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800" spc="-1" dirty="0" err="1">
                <a:solidFill>
                  <a:srgbClr val="000000"/>
                </a:solidFill>
                <a:ea typeface="Arial"/>
              </a:rPr>
              <a:t>plane</a:t>
            </a:r>
            <a:endParaRPr lang="ru-RU" sz="800" spc="-1" dirty="0">
              <a:solidFill>
                <a:srgbClr val="000000"/>
              </a:solidFill>
              <a:ea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800" spc="-1" dirty="0">
                <a:solidFill>
                  <a:srgbClr val="000000"/>
                </a:solidFill>
                <a:ea typeface="Arial"/>
              </a:rPr>
              <a:t> </a:t>
            </a:r>
            <a:r>
              <a:rPr lang="en-US" sz="800" spc="-1" dirty="0">
                <a:solidFill>
                  <a:srgbClr val="000000"/>
                </a:solidFill>
                <a:ea typeface="Arial"/>
              </a:rPr>
              <a:t># </a:t>
            </a:r>
            <a:r>
              <a:rPr lang="ru-RU" sz="800" spc="-1" dirty="0" smtClean="0">
                <a:solidFill>
                  <a:srgbClr val="000000"/>
                </a:solidFill>
                <a:ea typeface="Arial"/>
              </a:rPr>
              <a:t>9/2 </a:t>
            </a:r>
            <a:r>
              <a:rPr lang="ru-RU" sz="800" spc="-1" dirty="0">
                <a:solidFill>
                  <a:srgbClr val="000000"/>
                </a:solidFill>
                <a:ea typeface="Arial"/>
              </a:rPr>
              <a:t>(</a:t>
            </a:r>
            <a:r>
              <a:rPr lang="ru-RU" sz="800" spc="-1" dirty="0" smtClean="0">
                <a:solidFill>
                  <a:srgbClr val="000000"/>
                </a:solidFill>
                <a:ea typeface="Arial"/>
              </a:rPr>
              <a:t>17.04.2</a:t>
            </a:r>
            <a:r>
              <a:rPr lang="en-US" sz="800" spc="-1" dirty="0">
                <a:solidFill>
                  <a:srgbClr val="000000"/>
                </a:solidFill>
                <a:ea typeface="Arial"/>
              </a:rPr>
              <a:t>4</a:t>
            </a:r>
            <a:r>
              <a:rPr lang="ru-RU" sz="800" spc="-1" dirty="0">
                <a:solidFill>
                  <a:srgbClr val="000000"/>
                </a:solidFill>
                <a:ea typeface="Arial"/>
              </a:rPr>
              <a:t>) </a:t>
            </a:r>
            <a:r>
              <a:rPr lang="ru-RU" sz="800" spc="-1" dirty="0" err="1">
                <a:solidFill>
                  <a:srgbClr val="000000"/>
                </a:solidFill>
                <a:ea typeface="Arial"/>
              </a:rPr>
              <a:t>after</a:t>
            </a:r>
            <a:r>
              <a:rPr lang="ru-RU" sz="800" spc="-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800" spc="-1" dirty="0" err="1">
                <a:solidFill>
                  <a:srgbClr val="000000"/>
                </a:solidFill>
                <a:ea typeface="Arial"/>
              </a:rPr>
              <a:t>repair</a:t>
            </a:r>
            <a:endParaRPr lang="ru-RU" sz="800" spc="-1" dirty="0"/>
          </a:p>
        </p:txBody>
      </p:sp>
      <p:sp>
        <p:nvSpPr>
          <p:cNvPr id="625" name="TextBox 25"/>
          <p:cNvSpPr/>
          <p:nvPr/>
        </p:nvSpPr>
        <p:spPr>
          <a:xfrm>
            <a:off x="4601880" y="622440"/>
            <a:ext cx="1979640" cy="337100"/>
          </a:xfrm>
          <a:prstGeom prst="rect">
            <a:avLst/>
          </a:prstGeom>
          <a:gradFill rotWithShape="0">
            <a:gsLst>
              <a:gs pos="0">
                <a:srgbClr val="D1D1D1"/>
              </a:gs>
              <a:gs pos="100000">
                <a:srgbClr val="EDEDED"/>
              </a:gs>
            </a:gsLst>
            <a:lin ang="16200000"/>
          </a:gradFill>
          <a:ln>
            <a:solidFill>
              <a:srgbClr val="202020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800" spc="-1" dirty="0" err="1">
                <a:solidFill>
                  <a:srgbClr val="000000"/>
                </a:solidFill>
                <a:ea typeface="Arial"/>
              </a:rPr>
              <a:t>Position</a:t>
            </a:r>
            <a:r>
              <a:rPr lang="ru-RU" sz="800" spc="-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800" spc="-1" dirty="0" err="1">
                <a:solidFill>
                  <a:srgbClr val="000000"/>
                </a:solidFill>
                <a:ea typeface="Arial"/>
              </a:rPr>
              <a:t>of</a:t>
            </a:r>
            <a:r>
              <a:rPr lang="ru-RU" sz="800" spc="-1" dirty="0">
                <a:solidFill>
                  <a:srgbClr val="000000"/>
                </a:solidFill>
                <a:ea typeface="Arial"/>
              </a:rPr>
              <a:t> </a:t>
            </a:r>
            <a:r>
              <a:rPr lang="en-US" sz="800" spc="-1" dirty="0">
                <a:solidFill>
                  <a:srgbClr val="000000"/>
                </a:solidFill>
                <a:ea typeface="Arial"/>
              </a:rPr>
              <a:t>Si-sensors</a:t>
            </a:r>
            <a:r>
              <a:rPr lang="ru-RU" sz="800" spc="-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800" spc="-1" dirty="0" err="1">
                <a:solidFill>
                  <a:srgbClr val="000000"/>
                </a:solidFill>
                <a:ea typeface="Arial"/>
              </a:rPr>
              <a:t>in</a:t>
            </a:r>
            <a:r>
              <a:rPr lang="ru-RU" sz="800" spc="-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800" spc="-1" dirty="0" err="1" smtClean="0">
                <a:solidFill>
                  <a:srgbClr val="000000"/>
                </a:solidFill>
                <a:ea typeface="Arial"/>
              </a:rPr>
              <a:t>plane</a:t>
            </a:r>
            <a:endParaRPr lang="ru-RU" sz="800" spc="-1" dirty="0" smtClean="0">
              <a:solidFill>
                <a:srgbClr val="000000"/>
              </a:solidFill>
              <a:ea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800" b="0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# </a:t>
            </a:r>
            <a:r>
              <a:rPr lang="ru-RU" sz="800" b="0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9/1 (10.04.2</a:t>
            </a:r>
            <a:r>
              <a:rPr lang="en-US" sz="800" b="0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4</a:t>
            </a:r>
            <a:r>
              <a:rPr lang="ru-RU" sz="800" b="0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) </a:t>
            </a:r>
            <a:r>
              <a:rPr lang="ru-RU" sz="800" spc="-1" dirty="0" err="1">
                <a:solidFill>
                  <a:srgbClr val="000000"/>
                </a:solidFill>
                <a:ea typeface="Arial"/>
              </a:rPr>
              <a:t>after</a:t>
            </a:r>
            <a:r>
              <a:rPr lang="ru-RU" sz="800" spc="-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800" spc="-1" dirty="0" err="1">
                <a:solidFill>
                  <a:srgbClr val="000000"/>
                </a:solidFill>
                <a:ea typeface="Arial"/>
              </a:rPr>
              <a:t>repair</a:t>
            </a:r>
            <a:endParaRPr lang="ru-RU" sz="800" b="0" strike="noStrike" spc="-1" dirty="0">
              <a:latin typeface="Arial"/>
            </a:endParaRPr>
          </a:p>
        </p:txBody>
      </p:sp>
      <p:sp>
        <p:nvSpPr>
          <p:cNvPr id="626" name="TextBox 26"/>
          <p:cNvSpPr/>
          <p:nvPr/>
        </p:nvSpPr>
        <p:spPr>
          <a:xfrm>
            <a:off x="4632840" y="3801903"/>
            <a:ext cx="4168080" cy="6756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200" b="0" i="1" strike="noStrike" spc="-1" dirty="0" smtClean="0">
                <a:solidFill>
                  <a:srgbClr val="000000"/>
                </a:solidFill>
                <a:latin typeface="Times New Roman"/>
                <a:ea typeface="Arial"/>
              </a:rPr>
              <a:t>- </a:t>
            </a:r>
            <a:r>
              <a:rPr lang="ru-RU" sz="1200" b="0" i="1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New</a:t>
            </a:r>
            <a:r>
              <a:rPr lang="ru-RU" sz="1200" b="0" i="1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1200" b="0" i="1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coordinates</a:t>
            </a:r>
            <a:r>
              <a:rPr lang="ru-RU" sz="1200" b="0" i="1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1200" b="0" i="1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were</a:t>
            </a:r>
            <a:r>
              <a:rPr lang="ru-RU" sz="1200" b="0" i="1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1200" b="0" i="1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entered</a:t>
            </a:r>
            <a:r>
              <a:rPr lang="ru-RU" sz="1200" b="0" i="1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1200" b="0" i="1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into</a:t>
            </a:r>
            <a:r>
              <a:rPr lang="ru-RU" sz="1200" b="0" i="1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1200" b="0" i="1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the</a:t>
            </a:r>
            <a:r>
              <a:rPr lang="ru-RU" sz="1200" b="0" i="1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1200" b="0" i="1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data</a:t>
            </a:r>
            <a:r>
              <a:rPr lang="ru-RU" sz="1200" b="0" i="1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1200" b="0" i="1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table</a:t>
            </a:r>
            <a:r>
              <a:rPr lang="ru-RU" sz="1200" b="0" i="1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1200" b="0" i="1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for</a:t>
            </a:r>
            <a:r>
              <a:rPr lang="ru-RU" sz="1200" b="0" i="1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1200" b="0" i="1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positions</a:t>
            </a:r>
            <a:r>
              <a:rPr lang="ru-RU" sz="1200" b="0" i="1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1200" b="0" i="1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of</a:t>
            </a:r>
            <a:r>
              <a:rPr lang="ru-RU" sz="1200" b="0" i="1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1200" b="0" i="1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detectors</a:t>
            </a:r>
            <a:r>
              <a:rPr lang="ru-RU" sz="1200" b="0" i="1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1200" b="0" i="1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in</a:t>
            </a:r>
            <a:r>
              <a:rPr lang="ru-RU" sz="1200" b="0" i="1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FSD-</a:t>
            </a:r>
            <a:r>
              <a:rPr lang="ru-RU" sz="1200" b="0" i="1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planes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400" b="0" i="1" strike="noStrike" spc="-1" dirty="0">
                <a:solidFill>
                  <a:srgbClr val="FF0000"/>
                </a:solidFill>
                <a:latin typeface="Times New Roman"/>
                <a:ea typeface="Arial"/>
              </a:rPr>
              <a:t> 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627" name="Рисунок 2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71520" y="3370320"/>
            <a:ext cx="2466000" cy="1385280"/>
          </a:xfrm>
          <a:prstGeom prst="rect">
            <a:avLst/>
          </a:prstGeom>
          <a:ln w="0">
            <a:noFill/>
          </a:ln>
        </p:spPr>
      </p:pic>
      <p:sp>
        <p:nvSpPr>
          <p:cNvPr id="628" name="TextBox 28"/>
          <p:cNvSpPr/>
          <p:nvPr/>
        </p:nvSpPr>
        <p:spPr>
          <a:xfrm>
            <a:off x="2837880" y="3324600"/>
            <a:ext cx="1539360" cy="161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Measurement</a:t>
            </a:r>
            <a:r>
              <a:rPr lang="ru-RU" sz="1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1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of</a:t>
            </a:r>
            <a:r>
              <a:rPr lang="ru-RU" sz="1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1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Si-detectors</a:t>
            </a:r>
            <a:r>
              <a:rPr lang="ru-RU" sz="1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1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position</a:t>
            </a:r>
            <a:r>
              <a:rPr lang="ru-RU" sz="1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1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coordinates</a:t>
            </a:r>
            <a:r>
              <a:rPr lang="ru-RU" sz="1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1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in</a:t>
            </a:r>
            <a:r>
              <a:rPr lang="ru-RU" sz="1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2024y </a:t>
            </a:r>
            <a:r>
              <a:rPr lang="ru-RU" sz="1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were</a:t>
            </a:r>
            <a:r>
              <a:rPr lang="ru-RU" sz="1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1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carried</a:t>
            </a:r>
            <a:r>
              <a:rPr lang="ru-RU" sz="1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1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out</a:t>
            </a:r>
            <a:r>
              <a:rPr lang="ru-RU" sz="1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1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on</a:t>
            </a:r>
            <a:r>
              <a:rPr lang="ru-RU" sz="1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a </a:t>
            </a:r>
            <a:r>
              <a:rPr lang="ru-RU" sz="1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new</a:t>
            </a:r>
            <a:r>
              <a:rPr lang="ru-RU" sz="1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1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tooling</a:t>
            </a:r>
            <a:r>
              <a:rPr lang="ru-RU" sz="1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1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for</a:t>
            </a:r>
            <a:r>
              <a:rPr lang="ru-RU" sz="1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1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plane</a:t>
            </a:r>
            <a:r>
              <a:rPr lang="ru-RU" sz="1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1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fixation</a:t>
            </a:r>
            <a:r>
              <a:rPr lang="ru-RU" sz="1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1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on</a:t>
            </a:r>
            <a:r>
              <a:rPr lang="ru-RU" sz="1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1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the</a:t>
            </a:r>
            <a:r>
              <a:rPr lang="ru-RU" sz="1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1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table</a:t>
            </a:r>
            <a:r>
              <a:rPr lang="ru-RU" sz="1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1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of</a:t>
            </a:r>
            <a:r>
              <a:rPr lang="ru-RU" sz="1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1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video-measuring</a:t>
            </a:r>
            <a:r>
              <a:rPr lang="ru-RU" sz="1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1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microscope</a:t>
            </a:r>
            <a:r>
              <a:rPr lang="ru-RU" sz="1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en-US" sz="1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"NORGAU" NVM II-5040D</a:t>
            </a:r>
            <a:r>
              <a:rPr lang="ru-RU" sz="1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(3 </a:t>
            </a:r>
            <a:r>
              <a:rPr lang="ru-RU" sz="1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points</a:t>
            </a:r>
            <a:r>
              <a:rPr lang="ru-RU" sz="1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1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of</a:t>
            </a:r>
            <a:r>
              <a:rPr lang="ru-RU" sz="1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1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support</a:t>
            </a:r>
            <a:r>
              <a:rPr lang="ru-RU" sz="1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).</a:t>
            </a:r>
            <a:endParaRPr lang="ru-RU" sz="1000" b="0" strike="noStrike" spc="-1" dirty="0">
              <a:latin typeface="Arial"/>
            </a:endParaRPr>
          </a:p>
        </p:txBody>
      </p:sp>
      <p:graphicFrame>
        <p:nvGraphicFramePr>
          <p:cNvPr id="17" name="Таблица 2">
            <a:extLst>
              <a:ext uri="{FF2B5EF4-FFF2-40B4-BE49-F238E27FC236}">
                <a16:creationId xmlns:a16="http://schemas.microsoft.com/office/drawing/2014/main" id="{B4CA6D2C-E9B1-73E1-FB54-6743A3AB82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0506617"/>
              </p:ext>
            </p:extLst>
          </p:nvPr>
        </p:nvGraphicFramePr>
        <p:xfrm>
          <a:off x="371538" y="1132263"/>
          <a:ext cx="1980001" cy="157565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51009">
                  <a:extLst>
                    <a:ext uri="{9D8B030D-6E8A-4147-A177-3AD203B41FA5}">
                      <a16:colId xmlns:a16="http://schemas.microsoft.com/office/drawing/2014/main" val="4211563454"/>
                    </a:ext>
                  </a:extLst>
                </a:gridCol>
                <a:gridCol w="298593">
                  <a:extLst>
                    <a:ext uri="{9D8B030D-6E8A-4147-A177-3AD203B41FA5}">
                      <a16:colId xmlns:a16="http://schemas.microsoft.com/office/drawing/2014/main" val="417723694"/>
                    </a:ext>
                  </a:extLst>
                </a:gridCol>
                <a:gridCol w="295417">
                  <a:extLst>
                    <a:ext uri="{9D8B030D-6E8A-4147-A177-3AD203B41FA5}">
                      <a16:colId xmlns:a16="http://schemas.microsoft.com/office/drawing/2014/main" val="2209337660"/>
                    </a:ext>
                  </a:extLst>
                </a:gridCol>
                <a:gridCol w="411255">
                  <a:extLst>
                    <a:ext uri="{9D8B030D-6E8A-4147-A177-3AD203B41FA5}">
                      <a16:colId xmlns:a16="http://schemas.microsoft.com/office/drawing/2014/main" val="3927121386"/>
                    </a:ext>
                  </a:extLst>
                </a:gridCol>
                <a:gridCol w="287528">
                  <a:extLst>
                    <a:ext uri="{9D8B030D-6E8A-4147-A177-3AD203B41FA5}">
                      <a16:colId xmlns:a16="http://schemas.microsoft.com/office/drawing/2014/main" val="3112551028"/>
                    </a:ext>
                  </a:extLst>
                </a:gridCol>
                <a:gridCol w="336199">
                  <a:extLst>
                    <a:ext uri="{9D8B030D-6E8A-4147-A177-3AD203B41FA5}">
                      <a16:colId xmlns:a16="http://schemas.microsoft.com/office/drawing/2014/main" val="3197915422"/>
                    </a:ext>
                  </a:extLst>
                </a:gridCol>
              </a:tblGrid>
              <a:tr h="2393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/>
                        <a:t> </a:t>
                      </a: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Sensor</a:t>
                      </a:r>
                      <a:r>
                        <a:rPr lang="ru-RU" sz="600" b="1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position</a:t>
                      </a:r>
                      <a:endParaRPr lang="ru-RU" sz="600" b="0" strike="noStrike" spc="-1" dirty="0" smtClean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X±0.02*</a:t>
                      </a:r>
                    </a:p>
                    <a:p>
                      <a:pPr algn="ctr"/>
                      <a:r>
                        <a:rPr lang="ru-RU" sz="600" dirty="0" smtClean="0"/>
                        <a:t>(</a:t>
                      </a:r>
                      <a:r>
                        <a:rPr lang="en-US" sz="600" dirty="0" smtClean="0"/>
                        <a:t>mm</a:t>
                      </a:r>
                      <a:r>
                        <a:rPr lang="ru-RU" sz="600" dirty="0" smtClean="0"/>
                        <a:t>)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Y±0.02* </a:t>
                      </a:r>
                    </a:p>
                    <a:p>
                      <a:pPr algn="ctr"/>
                      <a:r>
                        <a:rPr lang="en-US" sz="600" dirty="0" smtClean="0"/>
                        <a:t>(mm)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Turn</a:t>
                      </a:r>
                      <a:r>
                        <a:rPr lang="ru-RU" sz="600" b="1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in</a:t>
                      </a:r>
                      <a:r>
                        <a:rPr lang="ru-RU" sz="600" b="1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 0XY </a:t>
                      </a: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plane</a:t>
                      </a:r>
                      <a:r>
                        <a:rPr lang="ru-RU" sz="600" b="1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 (</a:t>
                      </a: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deg</a:t>
                      </a:r>
                      <a:r>
                        <a:rPr lang="ru-RU" sz="600" b="1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.)**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Z±0.2*** </a:t>
                      </a:r>
                    </a:p>
                    <a:p>
                      <a:pPr algn="ctr"/>
                      <a:r>
                        <a:rPr lang="en-US" sz="600" dirty="0" smtClean="0"/>
                        <a:t>(mm</a:t>
                      </a:r>
                      <a:r>
                        <a:rPr lang="ru-RU" sz="600" dirty="0" smtClean="0"/>
                        <a:t>)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Module</a:t>
                      </a:r>
                      <a:r>
                        <a:rPr lang="ru-RU" sz="600" b="1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serial</a:t>
                      </a:r>
                      <a:r>
                        <a:rPr lang="ru-RU" sz="600" b="1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number</a:t>
                      </a:r>
                      <a:endParaRPr lang="ru-RU" sz="600" b="0" strike="noStrike" spc="-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6565084"/>
                  </a:ext>
                </a:extLst>
              </a:tr>
              <a:tr h="153593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Si-1a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65.55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164.23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0.03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16.0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#34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0319762"/>
                  </a:ext>
                </a:extLst>
              </a:tr>
              <a:tr h="150622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Si-1b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65.59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101.25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0.01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15.7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893957"/>
                  </a:ext>
                </a:extLst>
              </a:tr>
              <a:tr h="132548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Si-2a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125.45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164.21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0.04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27.6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#16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6804272"/>
                  </a:ext>
                </a:extLst>
              </a:tr>
              <a:tr h="100870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Si-2b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125.55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101.26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0.01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27.6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760447"/>
                  </a:ext>
                </a:extLst>
              </a:tr>
              <a:tr h="127284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</a:t>
                      </a:r>
                      <a:r>
                        <a:rPr lang="ru-RU" sz="600" dirty="0"/>
                        <a:t>3</a:t>
                      </a:r>
                      <a:r>
                        <a:rPr lang="en-US" sz="600" dirty="0"/>
                        <a:t>a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248.63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134.21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0.0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14.0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#41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" b="0" strike="noStrike" spc="-1" dirty="0" err="1" smtClean="0">
                          <a:solidFill>
                            <a:srgbClr val="FF0000"/>
                          </a:solidFill>
                          <a:latin typeface="+mn-lt"/>
                          <a:ea typeface="Arial"/>
                        </a:rPr>
                        <a:t>repair</a:t>
                      </a:r>
                      <a:endParaRPr lang="ru-RU" sz="600" b="0" strike="noStrike" spc="-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41736757"/>
                  </a:ext>
                </a:extLst>
              </a:tr>
              <a:tr h="127284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</a:t>
                      </a:r>
                      <a:r>
                        <a:rPr lang="ru-RU" sz="600" dirty="0"/>
                        <a:t>3</a:t>
                      </a:r>
                      <a:r>
                        <a:rPr lang="en-US" sz="600" dirty="0"/>
                        <a:t>b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248.57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71.22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0.03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13.9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998382"/>
                  </a:ext>
                </a:extLst>
              </a:tr>
              <a:tr h="127284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</a:t>
                      </a:r>
                      <a:r>
                        <a:rPr lang="ru-RU" sz="600" dirty="0"/>
                        <a:t>4</a:t>
                      </a:r>
                      <a:r>
                        <a:rPr lang="en-US" sz="600" dirty="0"/>
                        <a:t>a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308.42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164.24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0.0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25.8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#24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56368208"/>
                  </a:ext>
                </a:extLst>
              </a:tr>
              <a:tr h="127284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</a:t>
                      </a:r>
                      <a:r>
                        <a:rPr lang="ru-RU" sz="600" dirty="0"/>
                        <a:t>4</a:t>
                      </a:r>
                      <a:r>
                        <a:rPr lang="en-US" sz="600" dirty="0"/>
                        <a:t>b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308.46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101.26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25.9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7658990"/>
                  </a:ext>
                </a:extLst>
              </a:tr>
              <a:tr h="12728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368.64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164.25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0.0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14.2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#21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62800866"/>
                  </a:ext>
                </a:extLst>
              </a:tr>
              <a:tr h="12728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368.56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101.26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0.03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14.0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25477687"/>
                  </a:ext>
                </a:extLst>
              </a:tr>
            </a:tbl>
          </a:graphicData>
        </a:graphic>
      </p:graphicFrame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94634181-0002-29C8-A302-1D685F7E0E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005076"/>
              </p:ext>
            </p:extLst>
          </p:nvPr>
        </p:nvGraphicFramePr>
        <p:xfrm>
          <a:off x="2486669" y="1132263"/>
          <a:ext cx="1979999" cy="203684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51008">
                  <a:extLst>
                    <a:ext uri="{9D8B030D-6E8A-4147-A177-3AD203B41FA5}">
                      <a16:colId xmlns:a16="http://schemas.microsoft.com/office/drawing/2014/main" val="4211563454"/>
                    </a:ext>
                  </a:extLst>
                </a:gridCol>
                <a:gridCol w="298593">
                  <a:extLst>
                    <a:ext uri="{9D8B030D-6E8A-4147-A177-3AD203B41FA5}">
                      <a16:colId xmlns:a16="http://schemas.microsoft.com/office/drawing/2014/main" val="417723694"/>
                    </a:ext>
                  </a:extLst>
                </a:gridCol>
                <a:gridCol w="295417">
                  <a:extLst>
                    <a:ext uri="{9D8B030D-6E8A-4147-A177-3AD203B41FA5}">
                      <a16:colId xmlns:a16="http://schemas.microsoft.com/office/drawing/2014/main" val="2209337660"/>
                    </a:ext>
                  </a:extLst>
                </a:gridCol>
                <a:gridCol w="411255">
                  <a:extLst>
                    <a:ext uri="{9D8B030D-6E8A-4147-A177-3AD203B41FA5}">
                      <a16:colId xmlns:a16="http://schemas.microsoft.com/office/drawing/2014/main" val="3927121386"/>
                    </a:ext>
                  </a:extLst>
                </a:gridCol>
                <a:gridCol w="287528">
                  <a:extLst>
                    <a:ext uri="{9D8B030D-6E8A-4147-A177-3AD203B41FA5}">
                      <a16:colId xmlns:a16="http://schemas.microsoft.com/office/drawing/2014/main" val="3112551028"/>
                    </a:ext>
                  </a:extLst>
                </a:gridCol>
                <a:gridCol w="336198">
                  <a:extLst>
                    <a:ext uri="{9D8B030D-6E8A-4147-A177-3AD203B41FA5}">
                      <a16:colId xmlns:a16="http://schemas.microsoft.com/office/drawing/2014/main" val="3197915422"/>
                    </a:ext>
                  </a:extLst>
                </a:gridCol>
              </a:tblGrid>
              <a:tr h="2439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/>
                        <a:t> </a:t>
                      </a: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Sensor</a:t>
                      </a:r>
                      <a:r>
                        <a:rPr lang="ru-RU" sz="600" b="1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position</a:t>
                      </a:r>
                      <a:endParaRPr lang="ru-RU" sz="600" b="0" strike="noStrike" spc="-1" dirty="0" smtClean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X±0.02*</a:t>
                      </a:r>
                    </a:p>
                    <a:p>
                      <a:pPr algn="ctr"/>
                      <a:r>
                        <a:rPr lang="ru-RU" sz="600" dirty="0" smtClean="0"/>
                        <a:t>(</a:t>
                      </a:r>
                      <a:r>
                        <a:rPr lang="en-US" sz="600" dirty="0" smtClean="0"/>
                        <a:t>mm</a:t>
                      </a:r>
                      <a:r>
                        <a:rPr lang="ru-RU" sz="600" dirty="0" smtClean="0"/>
                        <a:t>)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Y±0.02* </a:t>
                      </a:r>
                    </a:p>
                    <a:p>
                      <a:pPr algn="ctr"/>
                      <a:r>
                        <a:rPr lang="en-US" sz="600" dirty="0" smtClean="0"/>
                        <a:t>(mm)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Turn</a:t>
                      </a:r>
                      <a:r>
                        <a:rPr lang="ru-RU" sz="600" b="1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in</a:t>
                      </a:r>
                      <a:r>
                        <a:rPr lang="ru-RU" sz="600" b="1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 0XY </a:t>
                      </a: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plane</a:t>
                      </a:r>
                      <a:r>
                        <a:rPr lang="ru-RU" sz="600" b="1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 (</a:t>
                      </a: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deg</a:t>
                      </a:r>
                      <a:r>
                        <a:rPr lang="ru-RU" sz="600" b="1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.)**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Z±0.2*** </a:t>
                      </a:r>
                    </a:p>
                    <a:p>
                      <a:pPr algn="ctr"/>
                      <a:r>
                        <a:rPr lang="en-US" sz="600" dirty="0" smtClean="0"/>
                        <a:t>(mm</a:t>
                      </a:r>
                      <a:r>
                        <a:rPr lang="ru-RU" sz="600" dirty="0" smtClean="0"/>
                        <a:t>)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Module</a:t>
                      </a:r>
                      <a:r>
                        <a:rPr lang="ru-RU" sz="600" b="1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serial</a:t>
                      </a:r>
                      <a:r>
                        <a:rPr lang="ru-RU" sz="600" b="1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number</a:t>
                      </a:r>
                      <a:endParaRPr lang="ru-RU" sz="600" b="0" strike="noStrike" spc="-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6565084"/>
                  </a:ext>
                </a:extLst>
              </a:tr>
              <a:tr h="147374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Si-1a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65.47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164.14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0.03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28.6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#14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" b="0" strike="noStrike" spc="-1" dirty="0" err="1" smtClean="0">
                          <a:solidFill>
                            <a:srgbClr val="FF0000"/>
                          </a:solidFill>
                          <a:latin typeface="+mn-lt"/>
                          <a:ea typeface="Arial"/>
                        </a:rPr>
                        <a:t>repair</a:t>
                      </a:r>
                      <a:endParaRPr lang="ru-RU" sz="600" b="0" strike="noStrike" spc="-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0319762"/>
                  </a:ext>
                </a:extLst>
              </a:tr>
              <a:tr h="144524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Si-1b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65.48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101.11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0.04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28.0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893957"/>
                  </a:ext>
                </a:extLst>
              </a:tr>
              <a:tr h="127182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Si-2a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125.39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164.27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0.0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16.2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#36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6804272"/>
                  </a:ext>
                </a:extLst>
              </a:tr>
              <a:tr h="122131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Si-2b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125.48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101.29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0.0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15.8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760447"/>
                  </a:ext>
                </a:extLst>
              </a:tr>
              <a:tr h="122131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</a:t>
                      </a:r>
                      <a:r>
                        <a:rPr lang="ru-RU" sz="600" dirty="0"/>
                        <a:t>3</a:t>
                      </a:r>
                      <a:r>
                        <a:rPr lang="en-US" sz="600" dirty="0"/>
                        <a:t>a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185.42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164.13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0.0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28.0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#9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" b="0" strike="noStrike" spc="-1" dirty="0" err="1" smtClean="0">
                          <a:solidFill>
                            <a:srgbClr val="FF0000"/>
                          </a:solidFill>
                          <a:latin typeface="+mn-lt"/>
                          <a:ea typeface="Arial"/>
                        </a:rPr>
                        <a:t>repair</a:t>
                      </a:r>
                      <a:endParaRPr lang="ru-RU" sz="600" b="0" strike="noStrike" spc="-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41736757"/>
                  </a:ext>
                </a:extLst>
              </a:tr>
              <a:tr h="122131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</a:t>
                      </a:r>
                      <a:r>
                        <a:rPr lang="ru-RU" sz="600" dirty="0"/>
                        <a:t>3</a:t>
                      </a:r>
                      <a:r>
                        <a:rPr lang="en-US" sz="600" dirty="0"/>
                        <a:t>b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185.47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101.12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0.0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27.8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998382"/>
                  </a:ext>
                </a:extLst>
              </a:tr>
              <a:tr h="122131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</a:t>
                      </a:r>
                      <a:r>
                        <a:rPr lang="ru-RU" sz="600" dirty="0"/>
                        <a:t>4</a:t>
                      </a:r>
                      <a:r>
                        <a:rPr lang="en-US" sz="600" dirty="0"/>
                        <a:t>a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308.46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134.28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0.0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14.2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#33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0331338"/>
                  </a:ext>
                </a:extLst>
              </a:tr>
              <a:tr h="122131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</a:t>
                      </a:r>
                      <a:r>
                        <a:rPr lang="ru-RU" sz="600" dirty="0"/>
                        <a:t>4</a:t>
                      </a:r>
                      <a:r>
                        <a:rPr lang="en-US" sz="600" dirty="0"/>
                        <a:t>b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308.41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71.31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0.03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14.0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712856"/>
                  </a:ext>
                </a:extLst>
              </a:tr>
              <a:tr h="1221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368.43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164.21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25.8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#30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13613746"/>
                  </a:ext>
                </a:extLst>
              </a:tr>
              <a:tr h="1221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368.41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101.21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26.1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634626533"/>
                  </a:ext>
                </a:extLst>
              </a:tr>
              <a:tr h="1221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428.48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164.27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-0.0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14.5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#15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8328175"/>
                  </a:ext>
                </a:extLst>
              </a:tr>
              <a:tr h="1221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428.46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101.27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-0.0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14.2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2808043844"/>
                  </a:ext>
                </a:extLst>
              </a:tr>
              <a:tr h="1221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488.57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164.18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0.0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25.7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#29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62023621"/>
                  </a:ext>
                </a:extLst>
              </a:tr>
              <a:tr h="1221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488.50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101.18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0.0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6.0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363247738"/>
                  </a:ext>
                </a:extLst>
              </a:tr>
            </a:tbl>
          </a:graphicData>
        </a:graphic>
      </p:graphicFrame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94634181-0002-29C8-A302-1D685F7E0E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8941092"/>
              </p:ext>
            </p:extLst>
          </p:nvPr>
        </p:nvGraphicFramePr>
        <p:xfrm>
          <a:off x="6716926" y="1118039"/>
          <a:ext cx="1979999" cy="252536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1008">
                  <a:extLst>
                    <a:ext uri="{9D8B030D-6E8A-4147-A177-3AD203B41FA5}">
                      <a16:colId xmlns:a16="http://schemas.microsoft.com/office/drawing/2014/main" val="4211563454"/>
                    </a:ext>
                  </a:extLst>
                </a:gridCol>
                <a:gridCol w="298593">
                  <a:extLst>
                    <a:ext uri="{9D8B030D-6E8A-4147-A177-3AD203B41FA5}">
                      <a16:colId xmlns:a16="http://schemas.microsoft.com/office/drawing/2014/main" val="417723694"/>
                    </a:ext>
                  </a:extLst>
                </a:gridCol>
                <a:gridCol w="295417">
                  <a:extLst>
                    <a:ext uri="{9D8B030D-6E8A-4147-A177-3AD203B41FA5}">
                      <a16:colId xmlns:a16="http://schemas.microsoft.com/office/drawing/2014/main" val="2209337660"/>
                    </a:ext>
                  </a:extLst>
                </a:gridCol>
                <a:gridCol w="411255">
                  <a:extLst>
                    <a:ext uri="{9D8B030D-6E8A-4147-A177-3AD203B41FA5}">
                      <a16:colId xmlns:a16="http://schemas.microsoft.com/office/drawing/2014/main" val="3927121386"/>
                    </a:ext>
                  </a:extLst>
                </a:gridCol>
                <a:gridCol w="287528">
                  <a:extLst>
                    <a:ext uri="{9D8B030D-6E8A-4147-A177-3AD203B41FA5}">
                      <a16:colId xmlns:a16="http://schemas.microsoft.com/office/drawing/2014/main" val="3112551028"/>
                    </a:ext>
                  </a:extLst>
                </a:gridCol>
                <a:gridCol w="336198">
                  <a:extLst>
                    <a:ext uri="{9D8B030D-6E8A-4147-A177-3AD203B41FA5}">
                      <a16:colId xmlns:a16="http://schemas.microsoft.com/office/drawing/2014/main" val="3197915422"/>
                    </a:ext>
                  </a:extLst>
                </a:gridCol>
              </a:tblGrid>
              <a:tr h="2439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/>
                        <a:t> </a:t>
                      </a: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Sensor</a:t>
                      </a:r>
                      <a:r>
                        <a:rPr lang="ru-RU" sz="600" b="1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position</a:t>
                      </a:r>
                      <a:endParaRPr lang="ru-RU" sz="600" b="0" strike="noStrike" spc="-1" dirty="0" smtClean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/>
                        <a:t>X±0.0</a:t>
                      </a:r>
                      <a:r>
                        <a:rPr lang="ru-RU" sz="600" dirty="0" smtClean="0"/>
                        <a:t>3</a:t>
                      </a:r>
                      <a:r>
                        <a:rPr lang="en-US" sz="600" dirty="0" smtClean="0"/>
                        <a:t>*</a:t>
                      </a:r>
                      <a:endParaRPr lang="en-US" sz="600" dirty="0"/>
                    </a:p>
                    <a:p>
                      <a:pPr algn="ctr"/>
                      <a:r>
                        <a:rPr lang="ru-RU" sz="600" dirty="0" smtClean="0"/>
                        <a:t>(</a:t>
                      </a:r>
                      <a:r>
                        <a:rPr lang="en-US" sz="600" dirty="0" smtClean="0"/>
                        <a:t>mm</a:t>
                      </a:r>
                      <a:r>
                        <a:rPr lang="ru-RU" sz="600" dirty="0" smtClean="0"/>
                        <a:t>)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/>
                        <a:t>Y±0.0</a:t>
                      </a:r>
                      <a:r>
                        <a:rPr lang="ru-RU" sz="600" dirty="0" smtClean="0"/>
                        <a:t>5</a:t>
                      </a:r>
                      <a:r>
                        <a:rPr lang="en-US" sz="600" dirty="0" smtClean="0"/>
                        <a:t>* </a:t>
                      </a:r>
                      <a:endParaRPr lang="en-US" sz="600" dirty="0"/>
                    </a:p>
                    <a:p>
                      <a:pPr algn="ctr"/>
                      <a:r>
                        <a:rPr lang="en-US" sz="600" dirty="0" smtClean="0"/>
                        <a:t>(mm)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Turn</a:t>
                      </a:r>
                      <a:r>
                        <a:rPr lang="ru-RU" sz="600" b="1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in</a:t>
                      </a:r>
                      <a:r>
                        <a:rPr lang="ru-RU" sz="600" b="1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 0XY </a:t>
                      </a: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plane</a:t>
                      </a:r>
                      <a:r>
                        <a:rPr lang="ru-RU" sz="600" b="1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 (</a:t>
                      </a: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deg</a:t>
                      </a:r>
                      <a:r>
                        <a:rPr lang="ru-RU" sz="600" b="1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.)**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Z±0.2*** </a:t>
                      </a:r>
                    </a:p>
                    <a:p>
                      <a:pPr algn="ctr"/>
                      <a:r>
                        <a:rPr lang="en-US" sz="600" dirty="0" smtClean="0"/>
                        <a:t>(mm</a:t>
                      </a:r>
                      <a:r>
                        <a:rPr lang="ru-RU" sz="600" dirty="0" smtClean="0"/>
                        <a:t>)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Module</a:t>
                      </a:r>
                      <a:r>
                        <a:rPr lang="ru-RU" sz="600" b="1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serial</a:t>
                      </a:r>
                      <a:r>
                        <a:rPr lang="ru-RU" sz="600" b="1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number</a:t>
                      </a:r>
                      <a:endParaRPr lang="ru-RU" sz="600" b="0" strike="noStrike" spc="-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6565084"/>
                  </a:ext>
                </a:extLst>
              </a:tr>
              <a:tr h="147374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Si-1a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65.58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164.27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16.2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" b="0" strike="noStrike" spc="-1" dirty="0" err="1" smtClean="0">
                          <a:solidFill>
                            <a:srgbClr val="FF0000"/>
                          </a:solidFill>
                          <a:latin typeface="+mn-lt"/>
                          <a:ea typeface="Arial"/>
                        </a:rPr>
                        <a:t>repair</a:t>
                      </a:r>
                      <a:endParaRPr lang="ru-RU" sz="600" b="0" strike="noStrike" spc="-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0319762"/>
                  </a:ext>
                </a:extLst>
              </a:tr>
              <a:tr h="144524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Si-1b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65.59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101.28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15.8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893957"/>
                  </a:ext>
                </a:extLst>
              </a:tr>
              <a:tr h="127182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Si-2a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>
                          <a:solidFill>
                            <a:schemeClr val="tx1"/>
                          </a:solidFill>
                        </a:rPr>
                        <a:t>125.45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164.23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27.2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#9-2017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6804272"/>
                  </a:ext>
                </a:extLst>
              </a:tr>
              <a:tr h="122131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Si-2b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>
                          <a:solidFill>
                            <a:schemeClr val="tx1"/>
                          </a:solidFill>
                        </a:rPr>
                        <a:t>125.49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solidFill>
                            <a:schemeClr val="tx1"/>
                          </a:solidFill>
                        </a:rPr>
                        <a:t>101.11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27.4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760447"/>
                  </a:ext>
                </a:extLst>
              </a:tr>
              <a:tr h="122131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</a:t>
                      </a:r>
                      <a:r>
                        <a:rPr lang="ru-RU" sz="600" dirty="0"/>
                        <a:t>3</a:t>
                      </a:r>
                      <a:r>
                        <a:rPr lang="en-US" sz="600" dirty="0"/>
                        <a:t>a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185.41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164.22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16.2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#28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41736757"/>
                  </a:ext>
                </a:extLst>
              </a:tr>
              <a:tr h="122131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</a:t>
                      </a:r>
                      <a:r>
                        <a:rPr lang="ru-RU" sz="600" dirty="0"/>
                        <a:t>3</a:t>
                      </a:r>
                      <a:r>
                        <a:rPr lang="en-US" sz="600" dirty="0"/>
                        <a:t>b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185.49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101.22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15.9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998382"/>
                  </a:ext>
                </a:extLst>
              </a:tr>
              <a:tr h="122131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</a:t>
                      </a:r>
                      <a:r>
                        <a:rPr lang="ru-RU" sz="600" dirty="0"/>
                        <a:t>4</a:t>
                      </a:r>
                      <a:r>
                        <a:rPr lang="en-US" sz="600" dirty="0"/>
                        <a:t>a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245.51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164.29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27.8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#2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0331338"/>
                  </a:ext>
                </a:extLst>
              </a:tr>
              <a:tr h="122131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</a:t>
                      </a:r>
                      <a:r>
                        <a:rPr lang="ru-RU" sz="600" dirty="0"/>
                        <a:t>4</a:t>
                      </a:r>
                      <a:r>
                        <a:rPr lang="en-US" sz="600" dirty="0"/>
                        <a:t>b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245.53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101.28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27.7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712856"/>
                  </a:ext>
                </a:extLst>
              </a:tr>
              <a:tr h="1221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368.44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134.32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14.1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#10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13613746"/>
                  </a:ext>
                </a:extLst>
              </a:tr>
              <a:tr h="1221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368.43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71.32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13.9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34626533"/>
                  </a:ext>
                </a:extLst>
              </a:tr>
              <a:tr h="1221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429.39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164.32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26.5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#19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" b="0" strike="noStrike" spc="-1" dirty="0" err="1" smtClean="0">
                          <a:solidFill>
                            <a:srgbClr val="FF0000"/>
                          </a:solidFill>
                          <a:latin typeface="+mn-lt"/>
                          <a:ea typeface="Arial"/>
                        </a:rPr>
                        <a:t>repair</a:t>
                      </a:r>
                      <a:endParaRPr lang="ru-RU" sz="600" b="0" strike="noStrike" spc="-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8328175"/>
                  </a:ext>
                </a:extLst>
              </a:tr>
              <a:tr h="1221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428.39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101.33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26.2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08043844"/>
                  </a:ext>
                </a:extLst>
              </a:tr>
              <a:tr h="1221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488.58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164.31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-0.06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14.5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#10-2017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62023621"/>
                  </a:ext>
                </a:extLst>
              </a:tr>
              <a:tr h="1221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488.51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101.30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-0.04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14.2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363247738"/>
                  </a:ext>
                </a:extLst>
              </a:tr>
              <a:tr h="1221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548.50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164.31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25.9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#13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" b="0" strike="noStrike" spc="-1" dirty="0" err="1" smtClean="0">
                          <a:solidFill>
                            <a:srgbClr val="FF0000"/>
                          </a:solidFill>
                          <a:latin typeface="+mn-lt"/>
                          <a:ea typeface="Arial"/>
                        </a:rPr>
                        <a:t>repair</a:t>
                      </a:r>
                      <a:endParaRPr lang="ru-RU" sz="600" b="0" strike="noStrike" spc="-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2299400"/>
                  </a:ext>
                </a:extLst>
              </a:tr>
              <a:tr h="1221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548.47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101.29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25.9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4165794093"/>
                  </a:ext>
                </a:extLst>
              </a:tr>
              <a:tr h="1221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608.62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164.29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-0.07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14.2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#17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" b="0" strike="noStrike" spc="-1" dirty="0" err="1" smtClean="0">
                          <a:solidFill>
                            <a:srgbClr val="FF0000"/>
                          </a:solidFill>
                          <a:latin typeface="+mn-lt"/>
                          <a:ea typeface="Arial"/>
                        </a:rPr>
                        <a:t>repair</a:t>
                      </a:r>
                      <a:endParaRPr lang="ru-RU" sz="600" b="0" strike="noStrike" spc="-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82563152"/>
                  </a:ext>
                </a:extLst>
              </a:tr>
              <a:tr h="1221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608.54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101.28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-0.04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14.0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894631206"/>
                  </a:ext>
                </a:extLst>
              </a:tr>
            </a:tbl>
          </a:graphicData>
        </a:graphic>
      </p:graphicFrame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94634181-0002-29C8-A302-1D685F7E0E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0208962"/>
              </p:ext>
            </p:extLst>
          </p:nvPr>
        </p:nvGraphicFramePr>
        <p:xfrm>
          <a:off x="4601798" y="1127016"/>
          <a:ext cx="1979999" cy="252536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1008">
                  <a:extLst>
                    <a:ext uri="{9D8B030D-6E8A-4147-A177-3AD203B41FA5}">
                      <a16:colId xmlns:a16="http://schemas.microsoft.com/office/drawing/2014/main" val="4211563454"/>
                    </a:ext>
                  </a:extLst>
                </a:gridCol>
                <a:gridCol w="298593">
                  <a:extLst>
                    <a:ext uri="{9D8B030D-6E8A-4147-A177-3AD203B41FA5}">
                      <a16:colId xmlns:a16="http://schemas.microsoft.com/office/drawing/2014/main" val="417723694"/>
                    </a:ext>
                  </a:extLst>
                </a:gridCol>
                <a:gridCol w="295417">
                  <a:extLst>
                    <a:ext uri="{9D8B030D-6E8A-4147-A177-3AD203B41FA5}">
                      <a16:colId xmlns:a16="http://schemas.microsoft.com/office/drawing/2014/main" val="2209337660"/>
                    </a:ext>
                  </a:extLst>
                </a:gridCol>
                <a:gridCol w="411255">
                  <a:extLst>
                    <a:ext uri="{9D8B030D-6E8A-4147-A177-3AD203B41FA5}">
                      <a16:colId xmlns:a16="http://schemas.microsoft.com/office/drawing/2014/main" val="3927121386"/>
                    </a:ext>
                  </a:extLst>
                </a:gridCol>
                <a:gridCol w="287528">
                  <a:extLst>
                    <a:ext uri="{9D8B030D-6E8A-4147-A177-3AD203B41FA5}">
                      <a16:colId xmlns:a16="http://schemas.microsoft.com/office/drawing/2014/main" val="3112551028"/>
                    </a:ext>
                  </a:extLst>
                </a:gridCol>
                <a:gridCol w="336198">
                  <a:extLst>
                    <a:ext uri="{9D8B030D-6E8A-4147-A177-3AD203B41FA5}">
                      <a16:colId xmlns:a16="http://schemas.microsoft.com/office/drawing/2014/main" val="3197915422"/>
                    </a:ext>
                  </a:extLst>
                </a:gridCol>
              </a:tblGrid>
              <a:tr h="2439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/>
                        <a:t> </a:t>
                      </a: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Sensor</a:t>
                      </a:r>
                      <a:r>
                        <a:rPr lang="ru-RU" sz="600" b="1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position</a:t>
                      </a:r>
                      <a:endParaRPr lang="ru-RU" sz="600" b="0" strike="noStrike" spc="-1" dirty="0" smtClean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/>
                        <a:t>X±0.0</a:t>
                      </a:r>
                      <a:r>
                        <a:rPr lang="ru-RU" sz="600" dirty="0" smtClean="0"/>
                        <a:t>3</a:t>
                      </a:r>
                      <a:r>
                        <a:rPr lang="en-US" sz="600" dirty="0" smtClean="0"/>
                        <a:t>*</a:t>
                      </a:r>
                      <a:endParaRPr lang="en-US" sz="600" dirty="0"/>
                    </a:p>
                    <a:p>
                      <a:pPr algn="ctr"/>
                      <a:r>
                        <a:rPr lang="ru-RU" sz="600" dirty="0" smtClean="0"/>
                        <a:t>(</a:t>
                      </a:r>
                      <a:r>
                        <a:rPr lang="en-US" sz="600" dirty="0" smtClean="0"/>
                        <a:t>mm</a:t>
                      </a:r>
                      <a:r>
                        <a:rPr lang="ru-RU" sz="600" dirty="0" smtClean="0"/>
                        <a:t>)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/>
                        <a:t>Y±0.0</a:t>
                      </a:r>
                      <a:r>
                        <a:rPr lang="ru-RU" sz="600" dirty="0" smtClean="0"/>
                        <a:t>5</a:t>
                      </a:r>
                      <a:r>
                        <a:rPr lang="en-US" sz="600" dirty="0" smtClean="0"/>
                        <a:t>* </a:t>
                      </a:r>
                      <a:endParaRPr lang="en-US" sz="600" dirty="0"/>
                    </a:p>
                    <a:p>
                      <a:pPr algn="ctr"/>
                      <a:r>
                        <a:rPr lang="en-US" sz="600" dirty="0" smtClean="0"/>
                        <a:t>(mm)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Turn</a:t>
                      </a:r>
                      <a:r>
                        <a:rPr lang="ru-RU" sz="600" b="1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in</a:t>
                      </a:r>
                      <a:r>
                        <a:rPr lang="ru-RU" sz="600" b="1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 0XY </a:t>
                      </a: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plane</a:t>
                      </a:r>
                      <a:r>
                        <a:rPr lang="ru-RU" sz="600" b="1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 (</a:t>
                      </a: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deg</a:t>
                      </a:r>
                      <a:r>
                        <a:rPr lang="ru-RU" sz="600" b="1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.)**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Z±0.2*** </a:t>
                      </a:r>
                    </a:p>
                    <a:p>
                      <a:pPr algn="ctr"/>
                      <a:r>
                        <a:rPr lang="en-US" sz="600" dirty="0" smtClean="0"/>
                        <a:t>(mm</a:t>
                      </a:r>
                      <a:r>
                        <a:rPr lang="ru-RU" sz="600" dirty="0" smtClean="0"/>
                        <a:t>)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Module</a:t>
                      </a:r>
                      <a:r>
                        <a:rPr lang="ru-RU" sz="600" b="1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serial</a:t>
                      </a:r>
                      <a:r>
                        <a:rPr lang="ru-RU" sz="600" b="1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number</a:t>
                      </a:r>
                      <a:endParaRPr lang="ru-RU" sz="600" b="0" strike="noStrike" spc="-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6565084"/>
                  </a:ext>
                </a:extLst>
              </a:tr>
              <a:tr h="147374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Si-1a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65.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164.2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r>
                        <a:rPr kumimoji="0" 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15.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" b="0" strike="noStrike" spc="-1" dirty="0" err="1" smtClean="0">
                          <a:solidFill>
                            <a:srgbClr val="FF0000"/>
                          </a:solidFill>
                          <a:latin typeface="+mn-lt"/>
                          <a:ea typeface="Arial"/>
                        </a:rPr>
                        <a:t>repair</a:t>
                      </a:r>
                      <a:endParaRPr lang="ru-RU" sz="600" b="0" strike="noStrike" spc="-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0319762"/>
                  </a:ext>
                </a:extLst>
              </a:tr>
              <a:tr h="144524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Si-1b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65.5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101.2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15.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893957"/>
                  </a:ext>
                </a:extLst>
              </a:tr>
              <a:tr h="127182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Si-2a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125.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164.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0.04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26.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#5-21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" b="0" strike="noStrike" spc="-1" dirty="0" err="1" smtClean="0">
                          <a:solidFill>
                            <a:srgbClr val="FF0000"/>
                          </a:solidFill>
                          <a:latin typeface="+mn-lt"/>
                          <a:ea typeface="Arial"/>
                        </a:rPr>
                        <a:t>repair</a:t>
                      </a:r>
                      <a:endParaRPr lang="ru-RU" sz="600" b="0" strike="noStrike" spc="-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6804272"/>
                  </a:ext>
                </a:extLst>
              </a:tr>
              <a:tr h="122131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Si-2b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125.5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101.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27.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760447"/>
                  </a:ext>
                </a:extLst>
              </a:tr>
              <a:tr h="122131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</a:t>
                      </a:r>
                      <a:r>
                        <a:rPr lang="ru-RU" sz="600" dirty="0"/>
                        <a:t>3</a:t>
                      </a:r>
                      <a:r>
                        <a:rPr lang="en-US" sz="600" dirty="0"/>
                        <a:t>a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185.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164.3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15.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#25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41736757"/>
                  </a:ext>
                </a:extLst>
              </a:tr>
              <a:tr h="122131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</a:t>
                      </a:r>
                      <a:r>
                        <a:rPr lang="ru-RU" sz="600" dirty="0"/>
                        <a:t>3</a:t>
                      </a:r>
                      <a:r>
                        <a:rPr lang="en-US" sz="600" dirty="0"/>
                        <a:t>b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185.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101.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15.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998382"/>
                  </a:ext>
                </a:extLst>
              </a:tr>
              <a:tr h="122131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</a:t>
                      </a:r>
                      <a:r>
                        <a:rPr lang="ru-RU" sz="600" dirty="0"/>
                        <a:t>4</a:t>
                      </a:r>
                      <a:r>
                        <a:rPr lang="en-US" sz="600" dirty="0"/>
                        <a:t>a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245.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164.3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#18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0331338"/>
                  </a:ext>
                </a:extLst>
              </a:tr>
              <a:tr h="122131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</a:t>
                      </a:r>
                      <a:r>
                        <a:rPr lang="ru-RU" sz="600" dirty="0"/>
                        <a:t>4</a:t>
                      </a:r>
                      <a:r>
                        <a:rPr lang="en-US" sz="600" dirty="0"/>
                        <a:t>b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245.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101.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27.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712856"/>
                  </a:ext>
                </a:extLst>
              </a:tr>
              <a:tr h="1221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368.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134.3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-0.02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14.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#31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13613746"/>
                  </a:ext>
                </a:extLst>
              </a:tr>
              <a:tr h="1221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368.4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71.37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14.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34626533"/>
                  </a:ext>
                </a:extLst>
              </a:tr>
              <a:tr h="1221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428.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164.3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25.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#40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8328175"/>
                  </a:ext>
                </a:extLst>
              </a:tr>
              <a:tr h="1221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428.4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101.3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08043844"/>
                  </a:ext>
                </a:extLst>
              </a:tr>
              <a:tr h="1221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488.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164.3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-0.03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#23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" b="0" strike="noStrike" spc="-1" dirty="0" err="1" smtClean="0">
                          <a:solidFill>
                            <a:srgbClr val="FF0000"/>
                          </a:solidFill>
                          <a:latin typeface="+mn-lt"/>
                          <a:ea typeface="Arial"/>
                        </a:rPr>
                        <a:t>repair</a:t>
                      </a:r>
                      <a:endParaRPr lang="ru-RU" sz="600" b="0" strike="noStrike" spc="-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62023621"/>
                  </a:ext>
                </a:extLst>
              </a:tr>
              <a:tr h="1221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488.5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101.3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-0.05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363247738"/>
                  </a:ext>
                </a:extLst>
              </a:tr>
              <a:tr h="1221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548.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164.3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25.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#26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2299400"/>
                  </a:ext>
                </a:extLst>
              </a:tr>
              <a:tr h="1221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548.4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101.3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25.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4165794093"/>
                  </a:ext>
                </a:extLst>
              </a:tr>
              <a:tr h="1221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608.6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164.3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-0.04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14.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#11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82563152"/>
                  </a:ext>
                </a:extLst>
              </a:tr>
              <a:tr h="1221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608.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101.2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-0.02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14.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8946312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4841701"/>
            <a:ext cx="976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E.V. 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Zubarev</a:t>
            </a:r>
            <a:endParaRPr lang="ru-RU" sz="1200" i="1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Рисунок 6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37960" y="594000"/>
            <a:ext cx="3018240" cy="2266560"/>
          </a:xfrm>
          <a:prstGeom prst="rect">
            <a:avLst/>
          </a:prstGeom>
          <a:ln w="0">
            <a:noFill/>
          </a:ln>
        </p:spPr>
      </p:pic>
      <p:pic>
        <p:nvPicPr>
          <p:cNvPr id="630" name="Рисунок 3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0400" y="3049920"/>
            <a:ext cx="2506320" cy="1796400"/>
          </a:xfrm>
          <a:prstGeom prst="rect">
            <a:avLst/>
          </a:prstGeom>
          <a:ln w="0">
            <a:noFill/>
          </a:ln>
        </p:spPr>
      </p:pic>
      <p:pic>
        <p:nvPicPr>
          <p:cNvPr id="631" name="Рисунок 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240" y="3044880"/>
            <a:ext cx="1869840" cy="1713100"/>
          </a:xfrm>
          <a:prstGeom prst="rect">
            <a:avLst/>
          </a:prstGeom>
          <a:ln w="0">
            <a:noFill/>
          </a:ln>
        </p:spPr>
      </p:pic>
      <p:pic>
        <p:nvPicPr>
          <p:cNvPr id="632" name="Рисунок 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557800" y="3307320"/>
            <a:ext cx="1625040" cy="1486800"/>
          </a:xfrm>
          <a:prstGeom prst="rect">
            <a:avLst/>
          </a:prstGeom>
          <a:ln w="0">
            <a:noFill/>
          </a:ln>
        </p:spPr>
      </p:pic>
      <p:sp>
        <p:nvSpPr>
          <p:cNvPr id="633" name="TextBox 14"/>
          <p:cNvSpPr/>
          <p:nvPr/>
        </p:nvSpPr>
        <p:spPr>
          <a:xfrm>
            <a:off x="7556400" y="1688400"/>
            <a:ext cx="1077840" cy="698040"/>
          </a:xfrm>
          <a:prstGeom prst="rect">
            <a:avLst/>
          </a:prstGeom>
          <a:solidFill>
            <a:srgbClr val="FFFFFF"/>
          </a:solidFill>
          <a:ln w="19050">
            <a:solidFill>
              <a:srgbClr val="4285F4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8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Added</a:t>
            </a:r>
            <a:r>
              <a:rPr lang="ru-RU" sz="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a 3rd </a:t>
            </a:r>
            <a:r>
              <a:rPr lang="ru-RU" sz="8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geodetic</a:t>
            </a:r>
            <a:r>
              <a:rPr lang="ru-RU" sz="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8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marker</a:t>
            </a:r>
            <a:r>
              <a:rPr lang="ru-RU" sz="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8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to</a:t>
            </a:r>
            <a:r>
              <a:rPr lang="ru-RU" sz="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8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control</a:t>
            </a:r>
            <a:r>
              <a:rPr lang="ru-RU" sz="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8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the</a:t>
            </a:r>
            <a:r>
              <a:rPr lang="ru-RU" sz="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8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inclination</a:t>
            </a:r>
            <a:r>
              <a:rPr lang="ru-RU" sz="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8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of</a:t>
            </a:r>
            <a:r>
              <a:rPr lang="ru-RU" sz="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8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the</a:t>
            </a:r>
            <a:r>
              <a:rPr lang="ru-RU" sz="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8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plane</a:t>
            </a:r>
            <a:r>
              <a:rPr lang="ru-RU" sz="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8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around</a:t>
            </a:r>
            <a:r>
              <a:rPr lang="ru-RU" sz="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8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the</a:t>
            </a:r>
            <a:r>
              <a:rPr lang="ru-RU" sz="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X </a:t>
            </a:r>
            <a:r>
              <a:rPr lang="ru-RU" sz="8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axis</a:t>
            </a:r>
            <a:endParaRPr lang="ru-RU" sz="800" b="0" strike="noStrike" spc="-1" dirty="0">
              <a:latin typeface="Arial"/>
            </a:endParaRPr>
          </a:p>
        </p:txBody>
      </p:sp>
      <p:sp>
        <p:nvSpPr>
          <p:cNvPr id="634" name="TextBox 15"/>
          <p:cNvSpPr/>
          <p:nvPr/>
        </p:nvSpPr>
        <p:spPr>
          <a:xfrm>
            <a:off x="689220" y="4109709"/>
            <a:ext cx="1247400" cy="706432"/>
          </a:xfrm>
          <a:prstGeom prst="rect">
            <a:avLst/>
          </a:prstGeom>
          <a:solidFill>
            <a:srgbClr val="FFFFFF"/>
          </a:solidFill>
          <a:ln w="19050">
            <a:solidFill>
              <a:srgbClr val="4285F4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8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Screws</a:t>
            </a:r>
            <a:r>
              <a:rPr lang="ru-RU" sz="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8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to</a:t>
            </a:r>
            <a:r>
              <a:rPr lang="ru-RU" sz="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8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eliminate</a:t>
            </a:r>
            <a:r>
              <a:rPr lang="ru-RU" sz="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8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rotation</a:t>
            </a:r>
            <a:r>
              <a:rPr lang="ru-RU" sz="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8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of</a:t>
            </a:r>
            <a:r>
              <a:rPr lang="ru-RU" sz="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8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the</a:t>
            </a:r>
            <a:r>
              <a:rPr lang="ru-RU" sz="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8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plane</a:t>
            </a:r>
            <a:r>
              <a:rPr lang="ru-RU" sz="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8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around</a:t>
            </a:r>
            <a:r>
              <a:rPr lang="ru-RU" sz="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8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the</a:t>
            </a:r>
            <a:r>
              <a:rPr lang="ru-RU" sz="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Z-</a:t>
            </a:r>
            <a:r>
              <a:rPr lang="ru-RU" sz="8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axis</a:t>
            </a:r>
            <a:endParaRPr lang="ru-RU" sz="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800" b="0" strike="noStrike" spc="-1" dirty="0" smtClean="0">
                <a:solidFill>
                  <a:srgbClr val="000000"/>
                </a:solidFill>
                <a:latin typeface="Times New Roman"/>
                <a:ea typeface="Arial"/>
              </a:rPr>
              <a:t>(</a:t>
            </a:r>
            <a:r>
              <a:rPr lang="ru-RU" sz="800" b="0" strike="noStrike" spc="-1" dirty="0" smtClean="0">
                <a:solidFill>
                  <a:srgbClr val="000000"/>
                </a:solidFill>
                <a:latin typeface="Times New Roman"/>
                <a:ea typeface="Arial"/>
              </a:rPr>
              <a:t>2022 </a:t>
            </a:r>
            <a:r>
              <a:rPr lang="en-US" sz="800" b="0" strike="noStrike" spc="-1" dirty="0" err="1" smtClean="0">
                <a:solidFill>
                  <a:srgbClr val="000000"/>
                </a:solidFill>
                <a:latin typeface="Times New Roman"/>
                <a:ea typeface="Arial"/>
              </a:rPr>
              <a:t>Xe</a:t>
            </a:r>
            <a:r>
              <a:rPr lang="en-US" sz="800" b="0" strike="noStrike" spc="-1" dirty="0" smtClean="0">
                <a:solidFill>
                  <a:srgbClr val="000000"/>
                </a:solidFill>
                <a:latin typeface="Times New Roman"/>
                <a:ea typeface="Arial"/>
              </a:rPr>
              <a:t>-run</a:t>
            </a:r>
            <a:r>
              <a:rPr lang="ru-RU" sz="800" b="0" strike="noStrike" spc="-1" dirty="0" smtClean="0">
                <a:solidFill>
                  <a:srgbClr val="000000"/>
                </a:solidFill>
                <a:latin typeface="Times New Roman"/>
                <a:ea typeface="Arial"/>
              </a:rPr>
              <a:t>: </a:t>
            </a:r>
            <a:r>
              <a:rPr lang="en-US" sz="800" b="0" strike="noStrike" spc="-1" dirty="0" smtClean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endParaRPr lang="ru-RU" sz="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∠= 0,11° ÷ 0,22°</a:t>
            </a:r>
            <a:r>
              <a:rPr lang="en-US" sz="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)</a:t>
            </a:r>
            <a:endParaRPr lang="ru-RU" sz="800" b="0" strike="noStrike" spc="-1" dirty="0">
              <a:latin typeface="Arial"/>
            </a:endParaRPr>
          </a:p>
        </p:txBody>
      </p:sp>
      <p:sp>
        <p:nvSpPr>
          <p:cNvPr id="635" name="Прямая со стрелкой 16"/>
          <p:cNvSpPr/>
          <p:nvPr/>
        </p:nvSpPr>
        <p:spPr>
          <a:xfrm>
            <a:off x="8095320" y="2396160"/>
            <a:ext cx="538920" cy="144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4285F4"/>
            </a:solidFill>
            <a:round/>
            <a:tailEnd type="triangle" w="med" len="med"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36" name="Прямая со стрелкой 17"/>
          <p:cNvSpPr/>
          <p:nvPr/>
        </p:nvSpPr>
        <p:spPr>
          <a:xfrm flipH="1" flipV="1">
            <a:off x="648720" y="3837960"/>
            <a:ext cx="655920" cy="26346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4285F4"/>
            </a:solidFill>
            <a:round/>
            <a:tailEnd type="triangle" w="med" len="med"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37" name="Google Shape;253;p25"/>
          <p:cNvSpPr/>
          <p:nvPr/>
        </p:nvSpPr>
        <p:spPr>
          <a:xfrm>
            <a:off x="710280" y="56880"/>
            <a:ext cx="6741000" cy="173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Refin</a:t>
            </a:r>
            <a:r>
              <a:rPr lang="en-US" sz="14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e</a:t>
            </a:r>
            <a:r>
              <a:rPr lang="ru-RU" sz="1400" b="1" strike="noStrike" spc="-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ment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FSD-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planes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positioning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device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in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BM@N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experemental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hall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638" name="Google Shape;254;p2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222400" y="1080"/>
            <a:ext cx="921240" cy="516240"/>
          </a:xfrm>
          <a:prstGeom prst="rect">
            <a:avLst/>
          </a:prstGeom>
          <a:ln w="0">
            <a:noFill/>
          </a:ln>
        </p:spPr>
      </p:pic>
      <p:pic>
        <p:nvPicPr>
          <p:cNvPr id="639" name="Google Shape;255;p2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4760" y="25560"/>
            <a:ext cx="921240" cy="518400"/>
          </a:xfrm>
          <a:prstGeom prst="rect">
            <a:avLst/>
          </a:prstGeom>
          <a:ln w="0">
            <a:noFill/>
          </a:ln>
        </p:spPr>
      </p:pic>
      <p:sp>
        <p:nvSpPr>
          <p:cNvPr id="640" name="Прямая со стрелкой 45"/>
          <p:cNvSpPr/>
          <p:nvPr/>
        </p:nvSpPr>
        <p:spPr>
          <a:xfrm>
            <a:off x="8095320" y="2396160"/>
            <a:ext cx="399240" cy="69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4285F4"/>
            </a:solidFill>
            <a:round/>
            <a:tailEnd type="triangle" w="med" len="med"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41" name="Прямая со стрелкой 48"/>
          <p:cNvSpPr/>
          <p:nvPr/>
        </p:nvSpPr>
        <p:spPr>
          <a:xfrm flipH="1">
            <a:off x="6425640" y="2396160"/>
            <a:ext cx="1668600" cy="1495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4285F4"/>
            </a:solidFill>
            <a:round/>
            <a:tailEnd type="triangle" w="med" len="med"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42" name="Прямая со стрелкой 51"/>
          <p:cNvSpPr/>
          <p:nvPr/>
        </p:nvSpPr>
        <p:spPr>
          <a:xfrm flipV="1">
            <a:off x="1305720" y="3806999"/>
            <a:ext cx="710640" cy="29442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4285F4"/>
            </a:solidFill>
            <a:round/>
            <a:tailEnd type="triangle" w="med" len="med"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43" name="Прямая со стрелкой 21"/>
          <p:cNvSpPr/>
          <p:nvPr/>
        </p:nvSpPr>
        <p:spPr>
          <a:xfrm flipV="1">
            <a:off x="1349640" y="2993760"/>
            <a:ext cx="360" cy="679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round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644" name="Прямая со стрелкой 29"/>
          <p:cNvSpPr/>
          <p:nvPr/>
        </p:nvSpPr>
        <p:spPr>
          <a:xfrm>
            <a:off x="615960" y="3229200"/>
            <a:ext cx="15649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5" name="Овал 4"/>
          <p:cNvSpPr/>
          <p:nvPr/>
        </p:nvSpPr>
        <p:spPr>
          <a:xfrm>
            <a:off x="1263960" y="3145320"/>
            <a:ext cx="170640" cy="1674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6" name="TextBox 34"/>
          <p:cNvSpPr/>
          <p:nvPr/>
        </p:nvSpPr>
        <p:spPr>
          <a:xfrm>
            <a:off x="1083600" y="2979360"/>
            <a:ext cx="27252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000" b="0" strike="noStrike" spc="-1">
                <a:solidFill>
                  <a:srgbClr val="FF0000"/>
                </a:solidFill>
                <a:latin typeface="Times New Roman"/>
                <a:ea typeface="Arial"/>
              </a:rPr>
              <a:t>Y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647" name="TextBox 35"/>
          <p:cNvSpPr/>
          <p:nvPr/>
        </p:nvSpPr>
        <p:spPr>
          <a:xfrm>
            <a:off x="2044080" y="3002040"/>
            <a:ext cx="27252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000" b="0" strike="noStrike" spc="-1">
                <a:solidFill>
                  <a:srgbClr val="FF0000"/>
                </a:solidFill>
                <a:latin typeface="Times New Roman"/>
                <a:ea typeface="Arial"/>
              </a:rPr>
              <a:t>X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648" name="Рисунок 3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260400" y="600480"/>
            <a:ext cx="1026000" cy="2317680"/>
          </a:xfrm>
          <a:prstGeom prst="rect">
            <a:avLst/>
          </a:prstGeom>
          <a:ln w="0">
            <a:noFill/>
          </a:ln>
        </p:spPr>
      </p:pic>
      <p:sp>
        <p:nvSpPr>
          <p:cNvPr id="649" name="Прямая со стрелкой 47"/>
          <p:cNvSpPr/>
          <p:nvPr/>
        </p:nvSpPr>
        <p:spPr>
          <a:xfrm flipV="1">
            <a:off x="7022160" y="781920"/>
            <a:ext cx="388440" cy="1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650" name="Прямая соединительная линия 52"/>
          <p:cNvSpPr/>
          <p:nvPr/>
        </p:nvSpPr>
        <p:spPr>
          <a:xfrm>
            <a:off x="6379200" y="782640"/>
            <a:ext cx="439560" cy="360"/>
          </a:xfrm>
          <a:prstGeom prst="line">
            <a:avLst/>
          </a:prstGeom>
          <a:ln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1" name="Прямая со стрелкой 57"/>
          <p:cNvSpPr/>
          <p:nvPr/>
        </p:nvSpPr>
        <p:spPr>
          <a:xfrm flipV="1">
            <a:off x="6818760" y="503640"/>
            <a:ext cx="10440" cy="1630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round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652" name="TextBox 58"/>
          <p:cNvSpPr/>
          <p:nvPr/>
        </p:nvSpPr>
        <p:spPr>
          <a:xfrm>
            <a:off x="6552000" y="436680"/>
            <a:ext cx="30924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1" strike="noStrike" spc="-1">
                <a:solidFill>
                  <a:srgbClr val="FF0000"/>
                </a:solidFill>
                <a:latin typeface="Times New Roman"/>
                <a:ea typeface="Arial"/>
              </a:rPr>
              <a:t>Y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653" name="Рисунок 55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997720" y="2075760"/>
            <a:ext cx="4259160" cy="1330920"/>
          </a:xfrm>
          <a:prstGeom prst="rect">
            <a:avLst/>
          </a:prstGeom>
          <a:ln w="0">
            <a:noFill/>
          </a:ln>
        </p:spPr>
      </p:pic>
      <p:sp>
        <p:nvSpPr>
          <p:cNvPr id="654" name="TextBox 59"/>
          <p:cNvSpPr/>
          <p:nvPr/>
        </p:nvSpPr>
        <p:spPr>
          <a:xfrm>
            <a:off x="3324960" y="1741320"/>
            <a:ext cx="1034640" cy="829543"/>
          </a:xfrm>
          <a:prstGeom prst="rect">
            <a:avLst/>
          </a:prstGeom>
          <a:solidFill>
            <a:srgbClr val="FFFFFF"/>
          </a:solidFill>
          <a:ln w="19050">
            <a:solidFill>
              <a:srgbClr val="4285F4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8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Adjustment</a:t>
            </a:r>
            <a:r>
              <a:rPr lang="ru-RU" sz="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8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shims</a:t>
            </a:r>
            <a:r>
              <a:rPr lang="ru-RU" sz="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8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to</a:t>
            </a:r>
            <a:r>
              <a:rPr lang="ru-RU" sz="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8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eliminate</a:t>
            </a:r>
            <a:r>
              <a:rPr lang="ru-RU" sz="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8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plane</a:t>
            </a:r>
            <a:r>
              <a:rPr lang="ru-RU" sz="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8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rotation</a:t>
            </a:r>
            <a:r>
              <a:rPr lang="ru-RU" sz="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8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around</a:t>
            </a:r>
            <a:r>
              <a:rPr lang="ru-RU" sz="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ru-RU" sz="8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the</a:t>
            </a:r>
            <a:r>
              <a:rPr lang="ru-RU" sz="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Y </a:t>
            </a:r>
            <a:r>
              <a:rPr lang="ru-RU" sz="8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axis</a:t>
            </a:r>
            <a:r>
              <a:rPr lang="ru-RU" sz="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.</a:t>
            </a:r>
            <a:endParaRPr lang="ru-RU" sz="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(</a:t>
            </a:r>
            <a:r>
              <a:rPr lang="ru-RU" sz="800" b="0" strike="noStrike" spc="-1" dirty="0" smtClean="0">
                <a:solidFill>
                  <a:srgbClr val="000000"/>
                </a:solidFill>
                <a:latin typeface="Times New Roman"/>
                <a:ea typeface="Arial"/>
              </a:rPr>
              <a:t>2022 </a:t>
            </a:r>
            <a:r>
              <a:rPr lang="en-US" sz="8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Xe</a:t>
            </a:r>
            <a:r>
              <a:rPr lang="en-US" sz="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-run</a:t>
            </a:r>
            <a:r>
              <a:rPr lang="ru-RU" sz="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:</a:t>
            </a:r>
            <a:r>
              <a:rPr lang="en-US" sz="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endParaRPr lang="ru-RU" sz="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∠= 0,11° ÷ 0,74°</a:t>
            </a:r>
            <a:r>
              <a:rPr lang="en-US" sz="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)</a:t>
            </a:r>
            <a:endParaRPr lang="ru-RU" sz="800" b="0" strike="noStrike" spc="-1" dirty="0">
              <a:latin typeface="Arial"/>
            </a:endParaRPr>
          </a:p>
        </p:txBody>
      </p:sp>
      <p:sp>
        <p:nvSpPr>
          <p:cNvPr id="655" name="Прямая со стрелкой 61"/>
          <p:cNvSpPr/>
          <p:nvPr/>
        </p:nvSpPr>
        <p:spPr>
          <a:xfrm>
            <a:off x="4594680" y="2861280"/>
            <a:ext cx="1086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6" name="Прямая соединительная линия 66"/>
          <p:cNvSpPr/>
          <p:nvPr/>
        </p:nvSpPr>
        <p:spPr>
          <a:xfrm flipH="1">
            <a:off x="4792680" y="1006200"/>
            <a:ext cx="90720" cy="3633840"/>
          </a:xfrm>
          <a:prstGeom prst="line">
            <a:avLst/>
          </a:prstGeom>
          <a:ln w="12700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7" name="Прямая со стрелкой 69"/>
          <p:cNvSpPr/>
          <p:nvPr/>
        </p:nvSpPr>
        <p:spPr>
          <a:xfrm flipH="1" flipV="1">
            <a:off x="1858320" y="2035800"/>
            <a:ext cx="653760" cy="421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8" name="TextBox 56"/>
          <p:cNvSpPr/>
          <p:nvPr/>
        </p:nvSpPr>
        <p:spPr>
          <a:xfrm>
            <a:off x="2370240" y="2149200"/>
            <a:ext cx="29988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1" strike="noStrike" spc="-1">
                <a:solidFill>
                  <a:srgbClr val="FF0000"/>
                </a:solidFill>
                <a:latin typeface="Times New Roman"/>
                <a:ea typeface="Arial"/>
              </a:rPr>
              <a:t>Z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659" name="Прямая со стрелкой 74"/>
          <p:cNvSpPr/>
          <p:nvPr/>
        </p:nvSpPr>
        <p:spPr>
          <a:xfrm flipV="1">
            <a:off x="1263960" y="1813680"/>
            <a:ext cx="1786680" cy="739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0" name="TextBox 76"/>
          <p:cNvSpPr/>
          <p:nvPr/>
        </p:nvSpPr>
        <p:spPr>
          <a:xfrm>
            <a:off x="2927520" y="1564920"/>
            <a:ext cx="30924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1" strike="noStrike" spc="-1">
                <a:solidFill>
                  <a:srgbClr val="FF0000"/>
                </a:solidFill>
                <a:latin typeface="Times New Roman"/>
                <a:ea typeface="Arial"/>
              </a:rPr>
              <a:t>X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661" name="Прямая со стрелкой 78"/>
          <p:cNvSpPr/>
          <p:nvPr/>
        </p:nvSpPr>
        <p:spPr>
          <a:xfrm flipV="1">
            <a:off x="2112840" y="1147680"/>
            <a:ext cx="26640" cy="1614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2" name="TextBox 83"/>
          <p:cNvSpPr/>
          <p:nvPr/>
        </p:nvSpPr>
        <p:spPr>
          <a:xfrm>
            <a:off x="2026800" y="875880"/>
            <a:ext cx="30924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1" strike="noStrike" spc="-1">
                <a:solidFill>
                  <a:srgbClr val="FF0000"/>
                </a:solidFill>
                <a:latin typeface="Times New Roman"/>
                <a:ea typeface="Arial"/>
              </a:rPr>
              <a:t>Y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663" name="Прямая соединительная линия 91"/>
          <p:cNvSpPr/>
          <p:nvPr/>
        </p:nvSpPr>
        <p:spPr>
          <a:xfrm flipV="1">
            <a:off x="658440" y="3165480"/>
            <a:ext cx="1424520" cy="57240"/>
          </a:xfrm>
          <a:prstGeom prst="line">
            <a:avLst/>
          </a:prstGeom>
          <a:ln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4" name="Прямая со стрелкой 97"/>
          <p:cNvSpPr/>
          <p:nvPr/>
        </p:nvSpPr>
        <p:spPr>
          <a:xfrm flipH="1">
            <a:off x="4878360" y="875880"/>
            <a:ext cx="5040" cy="3890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5" name="Прямая со стрелкой 102"/>
          <p:cNvSpPr/>
          <p:nvPr/>
        </p:nvSpPr>
        <p:spPr>
          <a:xfrm flipV="1">
            <a:off x="4359600" y="1233720"/>
            <a:ext cx="462240" cy="1045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4285F4"/>
            </a:solidFill>
            <a:round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666" name="Прямая со стрелкой 105"/>
          <p:cNvSpPr/>
          <p:nvPr/>
        </p:nvSpPr>
        <p:spPr>
          <a:xfrm flipV="1">
            <a:off x="1936620" y="4138560"/>
            <a:ext cx="1009260" cy="302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3C81F2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7" name="Прямая со стрелкой 107"/>
          <p:cNvSpPr/>
          <p:nvPr/>
        </p:nvSpPr>
        <p:spPr>
          <a:xfrm>
            <a:off x="4359600" y="2279880"/>
            <a:ext cx="418680" cy="2160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4285F4"/>
            </a:solidFill>
            <a:round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668" name="TextBox 110"/>
          <p:cNvSpPr/>
          <p:nvPr/>
        </p:nvSpPr>
        <p:spPr>
          <a:xfrm>
            <a:off x="7302960" y="503640"/>
            <a:ext cx="29988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1" strike="noStrike" spc="-1">
                <a:solidFill>
                  <a:srgbClr val="FF0000"/>
                </a:solidFill>
                <a:latin typeface="Times New Roman"/>
                <a:ea typeface="Arial"/>
              </a:rPr>
              <a:t>Z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669" name="Прямая соединительная линия 114"/>
          <p:cNvSpPr/>
          <p:nvPr/>
        </p:nvSpPr>
        <p:spPr>
          <a:xfrm>
            <a:off x="6834600" y="776160"/>
            <a:ext cx="38880" cy="1112040"/>
          </a:xfrm>
          <a:prstGeom prst="line">
            <a:avLst/>
          </a:prstGeom>
          <a:ln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0" name="TextBox 121"/>
          <p:cNvSpPr/>
          <p:nvPr/>
        </p:nvSpPr>
        <p:spPr>
          <a:xfrm>
            <a:off x="4840560" y="4586400"/>
            <a:ext cx="30924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1" strike="noStrike" spc="-1">
                <a:solidFill>
                  <a:srgbClr val="FF0000"/>
                </a:solidFill>
                <a:latin typeface="Times New Roman"/>
                <a:ea typeface="Arial"/>
              </a:rPr>
              <a:t>X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671" name="TextBox 122"/>
          <p:cNvSpPr/>
          <p:nvPr/>
        </p:nvSpPr>
        <p:spPr>
          <a:xfrm>
            <a:off x="5453280" y="2580120"/>
            <a:ext cx="29988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1" strike="noStrike" spc="-1">
                <a:solidFill>
                  <a:srgbClr val="FF0000"/>
                </a:solidFill>
                <a:latin typeface="Times New Roman"/>
                <a:ea typeface="Arial"/>
              </a:rPr>
              <a:t>Z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672" name="Прямая со стрелкой 131"/>
          <p:cNvSpPr/>
          <p:nvPr/>
        </p:nvSpPr>
        <p:spPr>
          <a:xfrm flipH="1">
            <a:off x="3560040" y="2553480"/>
            <a:ext cx="266040" cy="1304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4285F4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3" name="Дуга 137"/>
          <p:cNvSpPr/>
          <p:nvPr/>
        </p:nvSpPr>
        <p:spPr>
          <a:xfrm rot="8928000">
            <a:off x="4592880" y="4020480"/>
            <a:ext cx="648720" cy="550800"/>
          </a:xfrm>
          <a:prstGeom prst="arc">
            <a:avLst>
              <a:gd name="adj1" fmla="val 16200000"/>
              <a:gd name="adj2" fmla="val 0"/>
            </a:avLst>
          </a:prstGeom>
          <a:noFill/>
          <a:ln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4" name="Прямая со стрелкой 139"/>
          <p:cNvSpPr/>
          <p:nvPr/>
        </p:nvSpPr>
        <p:spPr>
          <a:xfrm flipH="1">
            <a:off x="4872600" y="4572000"/>
            <a:ext cx="43560" cy="6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FF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5" name="Прямая со стрелкой 141"/>
          <p:cNvSpPr/>
          <p:nvPr/>
        </p:nvSpPr>
        <p:spPr>
          <a:xfrm>
            <a:off x="4726440" y="4557240"/>
            <a:ext cx="61560" cy="14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FF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6" name="Прямая со стрелкой 154"/>
          <p:cNvSpPr/>
          <p:nvPr/>
        </p:nvSpPr>
        <p:spPr>
          <a:xfrm flipH="1">
            <a:off x="6864480" y="1843200"/>
            <a:ext cx="43560" cy="6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FF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7" name="Прямая со стрелкой 155"/>
          <p:cNvSpPr/>
          <p:nvPr/>
        </p:nvSpPr>
        <p:spPr>
          <a:xfrm>
            <a:off x="6754320" y="1843200"/>
            <a:ext cx="61560" cy="14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FF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8" name="Дуга 156"/>
          <p:cNvSpPr/>
          <p:nvPr/>
        </p:nvSpPr>
        <p:spPr>
          <a:xfrm rot="8928000">
            <a:off x="6556320" y="1289520"/>
            <a:ext cx="648720" cy="550800"/>
          </a:xfrm>
          <a:prstGeom prst="arc">
            <a:avLst>
              <a:gd name="adj1" fmla="val 16200000"/>
              <a:gd name="adj2" fmla="val 0"/>
            </a:avLst>
          </a:prstGeom>
          <a:noFill/>
          <a:ln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9" name="Прямая со стрелкой 170"/>
          <p:cNvSpPr/>
          <p:nvPr/>
        </p:nvSpPr>
        <p:spPr>
          <a:xfrm flipH="1" flipV="1">
            <a:off x="6982560" y="1872720"/>
            <a:ext cx="572760" cy="169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3C81F2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80" name="Объект 1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5320" y="702720"/>
            <a:ext cx="1176120" cy="928080"/>
          </a:xfrm>
          <a:prstGeom prst="rect">
            <a:avLst/>
          </a:prstGeom>
          <a:ln w="0">
            <a:noFill/>
          </a:ln>
        </p:spPr>
      </p:pic>
      <p:sp>
        <p:nvSpPr>
          <p:cNvPr id="681" name="Прямая со стрелкой 181"/>
          <p:cNvSpPr/>
          <p:nvPr/>
        </p:nvSpPr>
        <p:spPr>
          <a:xfrm rot="14946000" flipH="1">
            <a:off x="1967040" y="3147120"/>
            <a:ext cx="43560" cy="6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FF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82" name="Прямая со стрелкой 182"/>
          <p:cNvSpPr/>
          <p:nvPr/>
        </p:nvSpPr>
        <p:spPr>
          <a:xfrm flipV="1">
            <a:off x="1964880" y="3228480"/>
            <a:ext cx="36360" cy="94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FF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83" name="Дуга 183"/>
          <p:cNvSpPr/>
          <p:nvPr/>
        </p:nvSpPr>
        <p:spPr>
          <a:xfrm rot="2274000">
            <a:off x="1652040" y="3034440"/>
            <a:ext cx="349560" cy="363600"/>
          </a:xfrm>
          <a:prstGeom prst="arc">
            <a:avLst>
              <a:gd name="adj1" fmla="val 16200000"/>
              <a:gd name="adj2" fmla="val 0"/>
            </a:avLst>
          </a:prstGeom>
          <a:noFill/>
          <a:ln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CA0276F-5683-4173-A31B-43A94C0D50B0}" type="slidenum">
              <a:rPr/>
              <a:pPr/>
              <a:t>11</a:t>
            </a:fld>
            <a:endParaRPr/>
          </a:p>
        </p:txBody>
      </p:sp>
      <p:sp>
        <p:nvSpPr>
          <p:cNvPr id="58" name="TextBox 57"/>
          <p:cNvSpPr txBox="1"/>
          <p:nvPr/>
        </p:nvSpPr>
        <p:spPr>
          <a:xfrm>
            <a:off x="0" y="4841701"/>
            <a:ext cx="976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E.V. 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Zubarev</a:t>
            </a:r>
            <a:endParaRPr lang="ru-RU" sz="1200" i="1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PlaceHolder 1"/>
          <p:cNvSpPr>
            <a:spLocks noGrp="1"/>
          </p:cNvSpPr>
          <p:nvPr>
            <p:ph type="sldNum" idx="24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4F31CC9-0E7F-417D-9924-DC76BC9C2905}" type="slidenum">
              <a:rPr lang="ru" sz="1000" b="0" strike="noStrike" spc="-1">
                <a:solidFill>
                  <a:srgbClr val="595959"/>
                </a:solidFill>
                <a:latin typeface="Arial"/>
                <a:ea typeface="Arial"/>
              </a:rPr>
              <a:pPr algn="r">
                <a:lnSpc>
                  <a:spcPct val="100000"/>
                </a:lnSpc>
                <a:buNone/>
                <a:tabLst>
                  <a:tab pos="0" algn="l"/>
                </a:tabLst>
              </a:pPr>
              <a:t>12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685" name="PlaceHolder 2"/>
          <p:cNvSpPr>
            <a:spLocks noGrp="1"/>
          </p:cNvSpPr>
          <p:nvPr>
            <p:ph type="title"/>
          </p:nvPr>
        </p:nvSpPr>
        <p:spPr>
          <a:xfrm>
            <a:off x="162720" y="47088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Conclusion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6" name="Google Shape;296;p2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222400" y="1080"/>
            <a:ext cx="921240" cy="516240"/>
          </a:xfrm>
          <a:prstGeom prst="rect">
            <a:avLst/>
          </a:prstGeom>
          <a:ln w="0">
            <a:noFill/>
          </a:ln>
        </p:spPr>
      </p:pic>
      <p:pic>
        <p:nvPicPr>
          <p:cNvPr id="687" name="Google Shape;297;p2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-1080"/>
            <a:ext cx="921240" cy="518400"/>
          </a:xfrm>
          <a:prstGeom prst="rect">
            <a:avLst/>
          </a:prstGeom>
          <a:ln w="0">
            <a:noFill/>
          </a:ln>
        </p:spPr>
      </p:pic>
      <p:sp>
        <p:nvSpPr>
          <p:cNvPr id="688" name="Google Shape;298;p26"/>
          <p:cNvSpPr/>
          <p:nvPr/>
        </p:nvSpPr>
        <p:spPr>
          <a:xfrm>
            <a:off x="238680" y="918359"/>
            <a:ext cx="8406275" cy="225569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noAutofit/>
          </a:bodyPr>
          <a:lstStyle/>
          <a:p>
            <a:pPr marL="457200" indent="-330120" algn="just">
              <a:lnSpc>
                <a:spcPct val="100000"/>
              </a:lnSpc>
              <a:buClr>
                <a:srgbClr val="000000"/>
              </a:buClr>
              <a:buFont typeface="Times New Roman"/>
              <a:buChar char="●"/>
            </a:pP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Eliminated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defects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in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FSD-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planes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all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defects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were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related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to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FEE-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chips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failures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sz="1600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600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At the end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600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600" spc="-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Xe</a:t>
            </a:r>
            <a:r>
              <a:rPr lang="en-US" sz="1600" spc="-1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sz="1600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run (February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600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2023)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600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number of problematic chips were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2,7</a:t>
            </a:r>
            <a:r>
              <a:rPr lang="en-US" sz="1600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%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(</a:t>
            </a:r>
            <a:r>
              <a:rPr lang="en-US" sz="1600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from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480</a:t>
            </a:r>
            <a:r>
              <a:rPr lang="en-US" sz="1600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600" spc="-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pC</a:t>
            </a:r>
            <a:r>
              <a:rPr lang="en-US" sz="1600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r>
              <a:rPr lang="en-US" sz="1600" spc="-1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600" spc="-1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sz="1600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t </a:t>
            </a:r>
            <a:r>
              <a:rPr lang="en-US" sz="1600" spc="-1" smtClean="0">
                <a:solidFill>
                  <a:srgbClr val="000000"/>
                </a:solidFill>
                <a:latin typeface="Times New Roman"/>
                <a:ea typeface="Times New Roman"/>
              </a:rPr>
              <a:t>the moment -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0%.</a:t>
            </a:r>
            <a:endParaRPr lang="ru-RU" sz="1600" b="0" strike="noStrike" spc="-1" dirty="0">
              <a:latin typeface="Arial"/>
            </a:endParaRPr>
          </a:p>
          <a:p>
            <a:pPr marL="457200" indent="-330120" algn="just">
              <a:lnSpc>
                <a:spcPct val="100000"/>
              </a:lnSpc>
              <a:buClr>
                <a:srgbClr val="000000"/>
              </a:buClr>
              <a:buFont typeface="Times New Roman"/>
              <a:buChar char="●"/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FSD-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planes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are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ready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to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installation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600" spc="-1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sz="1600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nd alignment </a:t>
            </a:r>
            <a:r>
              <a:rPr lang="ru-RU" sz="1600" b="0" strike="noStrike" spc="-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in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BM@N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experimental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0" strike="noStrike" spc="-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hall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.</a:t>
            </a:r>
            <a:endParaRPr lang="ru-RU" sz="1600" b="0" strike="noStrike" spc="-1" dirty="0">
              <a:latin typeface="Arial"/>
            </a:endParaRPr>
          </a:p>
          <a:p>
            <a:pPr marL="457200" indent="-330120" algn="just">
              <a:lnSpc>
                <a:spcPct val="100000"/>
              </a:lnSpc>
              <a:buClr>
                <a:srgbClr val="000000"/>
              </a:buClr>
              <a:buFont typeface="Times New Roman"/>
              <a:buChar char="●"/>
            </a:pP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True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coodrinates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Si-detectors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in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FSD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half-planes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after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disassembly-assembly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during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defects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repair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were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measured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with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accuracy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± 50μ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‎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m.</a:t>
            </a:r>
            <a:endParaRPr lang="ru-RU" sz="1600" b="0" strike="noStrike" spc="-1" dirty="0">
              <a:latin typeface="Arial"/>
            </a:endParaRPr>
          </a:p>
          <a:p>
            <a:pPr marL="457200" indent="-330120" algn="just">
              <a:lnSpc>
                <a:spcPct val="100000"/>
              </a:lnSpc>
              <a:buClr>
                <a:srgbClr val="000000"/>
              </a:buClr>
              <a:buFont typeface="Times New Roman"/>
              <a:buChar char="●"/>
            </a:pP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Refined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FSD-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planes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positioning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devices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for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alignment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in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BM@N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experimental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0" strike="noStrike" spc="-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hall</a:t>
            </a:r>
            <a:r>
              <a:rPr lang="en-US" sz="1600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600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(added </a:t>
            </a:r>
            <a:r>
              <a:rPr lang="en-US" sz="1600" spc="-1" dirty="0">
                <a:solidFill>
                  <a:srgbClr val="000000"/>
                </a:solidFill>
                <a:latin typeface="Times New Roman"/>
                <a:ea typeface="Times New Roman"/>
              </a:rPr>
              <a:t>a </a:t>
            </a:r>
            <a:r>
              <a:rPr lang="en-US" sz="1600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sz="1600" spc="-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rd</a:t>
            </a:r>
            <a:r>
              <a:rPr lang="en-US" sz="1600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600" spc="-1" dirty="0">
                <a:solidFill>
                  <a:srgbClr val="000000"/>
                </a:solidFill>
                <a:latin typeface="Times New Roman"/>
                <a:ea typeface="Times New Roman"/>
              </a:rPr>
              <a:t>geodetic marker</a:t>
            </a:r>
            <a:r>
              <a:rPr lang="en-US" sz="1600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1600" b="0" strike="noStrike" spc="-1" dirty="0">
              <a:latin typeface="Arial"/>
            </a:endParaRPr>
          </a:p>
          <a:p>
            <a:pPr marL="457200" indent="-330120" algn="just">
              <a:lnSpc>
                <a:spcPct val="100000"/>
              </a:lnSpc>
              <a:buClr>
                <a:srgbClr val="000000"/>
              </a:buClr>
              <a:buFont typeface="Times New Roman"/>
              <a:buChar char="●"/>
            </a:pPr>
            <a:endParaRPr lang="ru-RU" sz="1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5058" y="2070919"/>
            <a:ext cx="3138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  <a:endParaRPr lang="ru-RU" dirty="0"/>
          </a:p>
        </p:txBody>
      </p:sp>
      <p:pic>
        <p:nvPicPr>
          <p:cNvPr id="3" name="Google Shape;296;p2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222400" y="1080"/>
            <a:ext cx="921240" cy="516240"/>
          </a:xfrm>
          <a:prstGeom prst="rect">
            <a:avLst/>
          </a:prstGeom>
          <a:ln w="0">
            <a:noFill/>
          </a:ln>
        </p:spPr>
      </p:pic>
      <p:pic>
        <p:nvPicPr>
          <p:cNvPr id="4" name="Google Shape;297;p2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-1080"/>
            <a:ext cx="921240" cy="5184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351060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PlaceHolder 1"/>
          <p:cNvSpPr>
            <a:spLocks noGrp="1"/>
          </p:cNvSpPr>
          <p:nvPr>
            <p:ph type="sldNum" idx="25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4DA7A41E-FE9C-4ECA-B63B-806A715CD4E4}" type="slidenum">
              <a:rPr lang="ru" sz="1000" b="0" strike="noStrike" spc="-1">
                <a:solidFill>
                  <a:srgbClr val="595959"/>
                </a:solidFill>
                <a:latin typeface="Arial"/>
                <a:ea typeface="Arial"/>
              </a:rPr>
              <a:pPr algn="r">
                <a:lnSpc>
                  <a:spcPct val="100000"/>
                </a:lnSpc>
                <a:buNone/>
                <a:tabLst>
                  <a:tab pos="0" algn="l"/>
                </a:tabLst>
              </a:pPr>
              <a:t>14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690" name="TextBox 2"/>
          <p:cNvSpPr/>
          <p:nvPr/>
        </p:nvSpPr>
        <p:spPr>
          <a:xfrm>
            <a:off x="3668034" y="2069232"/>
            <a:ext cx="1402669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Additional slides</a:t>
            </a:r>
            <a:endParaRPr lang="ru-RU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" name="Google Shape;61;p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222400" y="1080"/>
            <a:ext cx="921240" cy="516240"/>
          </a:xfrm>
          <a:prstGeom prst="rect">
            <a:avLst/>
          </a:prstGeom>
          <a:ln w="0">
            <a:noFill/>
          </a:ln>
        </p:spPr>
      </p:pic>
      <p:pic>
        <p:nvPicPr>
          <p:cNvPr id="692" name="Google Shape;62;p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-1080"/>
            <a:ext cx="921240" cy="518400"/>
          </a:xfrm>
          <a:prstGeom prst="rect">
            <a:avLst/>
          </a:prstGeom>
          <a:ln w="0">
            <a:noFill/>
          </a:ln>
        </p:spPr>
      </p:pic>
      <p:sp>
        <p:nvSpPr>
          <p:cNvPr id="693" name="PlaceHolder 1"/>
          <p:cNvSpPr>
            <a:spLocks noGrp="1"/>
          </p:cNvSpPr>
          <p:nvPr>
            <p:ph type="title"/>
          </p:nvPr>
        </p:nvSpPr>
        <p:spPr>
          <a:xfrm>
            <a:off x="268200" y="108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5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SiBT station #3 status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4" name="Google Shape;64;p14"/>
          <p:cNvSpPr/>
          <p:nvPr/>
        </p:nvSpPr>
        <p:spPr>
          <a:xfrm>
            <a:off x="0" y="0"/>
            <a:ext cx="2999520" cy="39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695" name="Google Shape;65;p14"/>
          <p:cNvSpPr/>
          <p:nvPr/>
        </p:nvSpPr>
        <p:spPr>
          <a:xfrm>
            <a:off x="44280" y="2981880"/>
            <a:ext cx="1940040" cy="516240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49 and 50th strips are shorted out on the detector. Irreparable defect</a:t>
            </a:r>
            <a:endParaRPr lang="ru-RU" sz="1000" b="0" strike="noStrike" spc="-1">
              <a:latin typeface="Arial"/>
            </a:endParaRPr>
          </a:p>
        </p:txBody>
      </p:sp>
      <p:grpSp>
        <p:nvGrpSpPr>
          <p:cNvPr id="696" name="Google Shape;66;p14"/>
          <p:cNvGrpSpPr/>
          <p:nvPr/>
        </p:nvGrpSpPr>
        <p:grpSpPr>
          <a:xfrm>
            <a:off x="44280" y="3584160"/>
            <a:ext cx="1940040" cy="1374840"/>
            <a:chOff x="44280" y="3584160"/>
            <a:chExt cx="1940040" cy="1374840"/>
          </a:xfrm>
        </p:grpSpPr>
        <p:pic>
          <p:nvPicPr>
            <p:cNvPr id="697" name="Google Shape;67;p14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44280" y="3584160"/>
              <a:ext cx="1940040" cy="1374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98" name="Google Shape;68;p14"/>
            <p:cNvSpPr/>
            <p:nvPr/>
          </p:nvSpPr>
          <p:spPr>
            <a:xfrm>
              <a:off x="349920" y="3898080"/>
              <a:ext cx="437040" cy="27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82880" bIns="182880" anchor="t">
              <a:noAutofit/>
            </a:bodyPr>
            <a:lstStyle/>
            <a:p>
              <a:pPr>
                <a:lnSpc>
                  <a:spcPct val="100000"/>
                </a:lnSpc>
                <a:buNone/>
                <a:tabLst>
                  <a:tab pos="0" algn="l"/>
                </a:tabLst>
              </a:pPr>
              <a:r>
                <a:rPr lang="ru" sz="1200" b="0" strike="noStrike" spc="-1">
                  <a:solidFill>
                    <a:srgbClr val="000000"/>
                  </a:solidFill>
                  <a:latin typeface="Times New Roman"/>
                  <a:ea typeface="Times New Roman"/>
                </a:rPr>
                <a:t>#49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699" name="Google Shape;69;p14"/>
            <p:cNvSpPr/>
            <p:nvPr/>
          </p:nvSpPr>
          <p:spPr>
            <a:xfrm>
              <a:off x="787320" y="3898080"/>
              <a:ext cx="437040" cy="27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82880" bIns="182880" anchor="t">
              <a:noAutofit/>
            </a:bodyPr>
            <a:lstStyle/>
            <a:p>
              <a:pPr>
                <a:lnSpc>
                  <a:spcPct val="100000"/>
                </a:lnSpc>
                <a:buNone/>
                <a:tabLst>
                  <a:tab pos="0" algn="l"/>
                </a:tabLst>
              </a:pPr>
              <a:r>
                <a:rPr lang="ru" sz="1200" b="0" strike="noStrike" spc="-1">
                  <a:solidFill>
                    <a:srgbClr val="000000"/>
                  </a:solidFill>
                  <a:latin typeface="Times New Roman"/>
                  <a:ea typeface="Times New Roman"/>
                </a:rPr>
                <a:t>#50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700" name="Google Shape;70;p14"/>
            <p:cNvSpPr/>
            <p:nvPr/>
          </p:nvSpPr>
          <p:spPr>
            <a:xfrm>
              <a:off x="558360" y="4263840"/>
              <a:ext cx="386640" cy="36036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01" name="PlaceHolder 2"/>
          <p:cNvSpPr>
            <a:spLocks noGrp="1"/>
          </p:cNvSpPr>
          <p:nvPr>
            <p:ph type="sldNum" idx="26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BDCCD30D-034F-4DB6-8823-3FB1789D0412}" type="slidenum">
              <a:rPr lang="ru" sz="1000" b="0" strike="noStrike" spc="-1">
                <a:solidFill>
                  <a:srgbClr val="595959"/>
                </a:solidFill>
                <a:latin typeface="Arial"/>
                <a:ea typeface="Arial"/>
              </a:rPr>
              <a:pPr algn="r">
                <a:lnSpc>
                  <a:spcPct val="100000"/>
                </a:lnSpc>
                <a:buNone/>
                <a:tabLst>
                  <a:tab pos="0" algn="l"/>
                </a:tabLst>
              </a:pPr>
              <a:t>15</a:t>
            </a:fld>
            <a:endParaRPr lang="ru-RU" sz="1000" b="0" strike="noStrike" spc="-1">
              <a:latin typeface="Times New Roman"/>
            </a:endParaRPr>
          </a:p>
        </p:txBody>
      </p:sp>
      <p:pic>
        <p:nvPicPr>
          <p:cNvPr id="702" name="Google Shape;72;p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039400" y="3027960"/>
            <a:ext cx="1185840" cy="1768320"/>
          </a:xfrm>
          <a:prstGeom prst="rect">
            <a:avLst/>
          </a:prstGeom>
          <a:ln w="0">
            <a:noFill/>
          </a:ln>
        </p:spPr>
      </p:pic>
      <p:sp>
        <p:nvSpPr>
          <p:cNvPr id="703" name="Google Shape;73;p14"/>
          <p:cNvSpPr/>
          <p:nvPr/>
        </p:nvSpPr>
        <p:spPr>
          <a:xfrm>
            <a:off x="3280320" y="3546000"/>
            <a:ext cx="1545840" cy="766080"/>
          </a:xfrm>
          <a:prstGeom prst="rect">
            <a:avLst/>
          </a:prstGeom>
          <a:noFill/>
          <a:ln w="9525">
            <a:solidFill>
              <a:srgbClr val="00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There was no contact on the connector. The defect was eliminated by cleaning the connectors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704" name="Google Shape;74;p14"/>
          <p:cNvSpPr/>
          <p:nvPr/>
        </p:nvSpPr>
        <p:spPr>
          <a:xfrm flipH="1">
            <a:off x="2586600" y="3929040"/>
            <a:ext cx="693360" cy="514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FF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05" name="Google Shape;75;p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69000" y="796680"/>
            <a:ext cx="4336560" cy="2099520"/>
          </a:xfrm>
          <a:prstGeom prst="rect">
            <a:avLst/>
          </a:prstGeom>
          <a:ln w="0">
            <a:noFill/>
          </a:ln>
        </p:spPr>
      </p:pic>
      <p:pic>
        <p:nvPicPr>
          <p:cNvPr id="706" name="Google Shape;76;p1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882320" y="796680"/>
            <a:ext cx="3906360" cy="2051640"/>
          </a:xfrm>
          <a:prstGeom prst="rect">
            <a:avLst/>
          </a:prstGeom>
          <a:ln w="0">
            <a:noFill/>
          </a:ln>
        </p:spPr>
      </p:pic>
      <p:sp>
        <p:nvSpPr>
          <p:cNvPr id="707" name="Google Shape;77;p14"/>
          <p:cNvSpPr/>
          <p:nvPr/>
        </p:nvSpPr>
        <p:spPr>
          <a:xfrm flipV="1">
            <a:off x="752040" y="3497760"/>
            <a:ext cx="262440" cy="765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708" name="Google Shape;78;p14"/>
          <p:cNvGraphicFramePr/>
          <p:nvPr/>
        </p:nvGraphicFramePr>
        <p:xfrm>
          <a:off x="4999680" y="3067200"/>
          <a:ext cx="3687480" cy="1652040"/>
        </p:xfrm>
        <a:graphic>
          <a:graphicData uri="http://schemas.openxmlformats.org/drawingml/2006/table">
            <a:tbl>
              <a:tblPr/>
              <a:tblGrid>
                <a:gridCol w="1229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29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080" marR="91080" anchor="ctr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ru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</a:t>
                      </a:r>
                      <a:r>
                        <a:rPr lang="ru" sz="1400" b="0" strike="noStrike" spc="-1" baseline="-25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max</a:t>
                      </a:r>
                      <a:r>
                        <a:rPr lang="ru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, nA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ru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</a:t>
                      </a:r>
                      <a:r>
                        <a:rPr lang="ru" sz="1400" b="0" strike="noStrike" spc="-1" baseline="-25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Σ</a:t>
                      </a:r>
                      <a:r>
                        <a:rPr lang="ru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, μA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ru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May 2023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ru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182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ru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7.1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ru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April 2024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ru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219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ru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5.9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ru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Delta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ru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≈40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ru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1.2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09" name="Прямая со стрелкой 2"/>
          <p:cNvSpPr/>
          <p:nvPr/>
        </p:nvSpPr>
        <p:spPr>
          <a:xfrm flipH="1">
            <a:off x="841320" y="2074320"/>
            <a:ext cx="1407240" cy="2328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3C81F2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Admin\Downloads\sibt_2_hitplot_8387.png"/>
          <p:cNvPicPr>
            <a:picLocks noChangeAspect="1" noChangeArrowheads="1"/>
          </p:cNvPicPr>
          <p:nvPr/>
        </p:nvPicPr>
        <p:blipFill>
          <a:blip r:embed="rId3" cstate="print"/>
          <a:srcRect t="7345"/>
          <a:stretch>
            <a:fillRect/>
          </a:stretch>
        </p:blipFill>
        <p:spPr bwMode="auto">
          <a:xfrm>
            <a:off x="4501029" y="622318"/>
            <a:ext cx="3401353" cy="2480982"/>
          </a:xfrm>
          <a:prstGeom prst="rect">
            <a:avLst/>
          </a:prstGeom>
          <a:noFill/>
        </p:spPr>
      </p:pic>
      <p:pic>
        <p:nvPicPr>
          <p:cNvPr id="4" name="Google Shape;299;p4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222400" y="1080"/>
            <a:ext cx="921240" cy="516240"/>
          </a:xfrm>
          <a:prstGeom prst="rect">
            <a:avLst/>
          </a:prstGeom>
          <a:ln w="0">
            <a:noFill/>
          </a:ln>
        </p:spPr>
      </p:pic>
      <p:pic>
        <p:nvPicPr>
          <p:cNvPr id="5" name="Google Shape;300;p4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-1080"/>
            <a:ext cx="921240" cy="518400"/>
          </a:xfrm>
          <a:prstGeom prst="rect">
            <a:avLst/>
          </a:prstGeom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68200" y="1080"/>
            <a:ext cx="8520120" cy="3418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5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SiBT FEE </a:t>
            </a:r>
            <a:r>
              <a:rPr lang="en-US" sz="15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during </a:t>
            </a:r>
            <a:r>
              <a:rPr lang="en-US" sz="1500" b="1" strike="noStrike" spc="-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Xe</a:t>
            </a:r>
            <a:r>
              <a:rPr lang="en-US" sz="15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-run</a:t>
            </a:r>
            <a:r>
              <a:rPr lang="ru" sz="15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1" name="Picture 3" descr="C:\Users\Admin\Downloads\sibt_2_signals.png"/>
          <p:cNvPicPr>
            <a:picLocks noChangeAspect="1" noChangeArrowheads="1"/>
          </p:cNvPicPr>
          <p:nvPr/>
        </p:nvPicPr>
        <p:blipFill>
          <a:blip r:embed="rId6" cstate="print"/>
          <a:srcRect t="7043"/>
          <a:stretch>
            <a:fillRect/>
          </a:stretch>
        </p:blipFill>
        <p:spPr bwMode="auto">
          <a:xfrm>
            <a:off x="4204392" y="2931439"/>
            <a:ext cx="4232275" cy="2004017"/>
          </a:xfrm>
          <a:prstGeom prst="rect">
            <a:avLst/>
          </a:prstGeom>
          <a:noFill/>
        </p:spPr>
      </p:pic>
      <p:pic>
        <p:nvPicPr>
          <p:cNvPr id="2052" name="Picture 4" descr="C:\Users\Admin\Downloads\sibt_2_signals_landa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815" y="2729263"/>
            <a:ext cx="4233600" cy="2058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293721" y="4120658"/>
            <a:ext cx="162709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Chip 2 (64-127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5429" y="4669217"/>
            <a:ext cx="3422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Amplitude distribution (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SiBT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#2 n+ side)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22234" y="4835723"/>
            <a:ext cx="4134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Channel distribution of amplitudes (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SiBT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#2 n+ side)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98539" y="384236"/>
            <a:ext cx="3422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Hit plot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SiBT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#2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8089" y="510988"/>
            <a:ext cx="29314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This slide shows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SiBT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FEE operation in XE-run on example of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SiBT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#2 (run 8387, 1.02.2023). The gains of FEE-chips on n+ side were not  tuned for signals on the order of 10.9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pC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(energy losses of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with energy 3.8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/n are 245.5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). Because of this signals from one of FEE-chips were below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threshold and were not written (in this case – chip 1 (channels 0 – 63)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Прямая со стрелкой 54"/>
          <p:cNvCxnSpPr>
            <a:stCxn id="75" idx="0"/>
          </p:cNvCxnSpPr>
          <p:nvPr/>
        </p:nvCxnSpPr>
        <p:spPr>
          <a:xfrm flipV="1">
            <a:off x="5477933" y="1862667"/>
            <a:ext cx="516466" cy="2590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 flipV="1">
            <a:off x="6273800" y="1667934"/>
            <a:ext cx="431800" cy="208279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657600" y="3911600"/>
            <a:ext cx="821267" cy="30777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pileups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 стрелкой 59"/>
          <p:cNvCxnSpPr>
            <a:stCxn id="58" idx="3"/>
          </p:cNvCxnSpPr>
          <p:nvPr/>
        </p:nvCxnSpPr>
        <p:spPr>
          <a:xfrm flipV="1">
            <a:off x="4478867" y="4013201"/>
            <a:ext cx="846666" cy="522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58" idx="1"/>
          </p:cNvCxnSpPr>
          <p:nvPr/>
        </p:nvCxnSpPr>
        <p:spPr>
          <a:xfrm flipH="1">
            <a:off x="2523067" y="4065489"/>
            <a:ext cx="1134533" cy="40491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58" idx="3"/>
          </p:cNvCxnSpPr>
          <p:nvPr/>
        </p:nvCxnSpPr>
        <p:spPr>
          <a:xfrm flipV="1">
            <a:off x="4478867" y="3547533"/>
            <a:ext cx="1896533" cy="51795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48198" y="3243859"/>
            <a:ext cx="1580029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Chip 1 (0-63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4690533" y="4453467"/>
            <a:ext cx="1574799" cy="2116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TextBox 83"/>
          <p:cNvSpPr txBox="1"/>
          <p:nvPr/>
        </p:nvSpPr>
        <p:spPr>
          <a:xfrm>
            <a:off x="556951" y="3059084"/>
            <a:ext cx="689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Chip 1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056013" y="2962102"/>
            <a:ext cx="689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Chip 2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" name="Google Shape;299;p4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222400" y="1080"/>
            <a:ext cx="921240" cy="516240"/>
          </a:xfrm>
          <a:prstGeom prst="rect">
            <a:avLst/>
          </a:prstGeom>
          <a:ln w="0">
            <a:noFill/>
          </a:ln>
        </p:spPr>
      </p:pic>
      <p:pic>
        <p:nvPicPr>
          <p:cNvPr id="711" name="Google Shape;300;p4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-1080"/>
            <a:ext cx="921240" cy="518400"/>
          </a:xfrm>
          <a:prstGeom prst="rect">
            <a:avLst/>
          </a:prstGeom>
          <a:ln w="0">
            <a:noFill/>
          </a:ln>
        </p:spPr>
      </p:pic>
      <p:sp>
        <p:nvSpPr>
          <p:cNvPr id="712" name="PlaceHolder 1"/>
          <p:cNvSpPr>
            <a:spLocks noGrp="1"/>
          </p:cNvSpPr>
          <p:nvPr>
            <p:ph type="title"/>
          </p:nvPr>
        </p:nvSpPr>
        <p:spPr>
          <a:xfrm>
            <a:off x="268200" y="108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5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SiBT FEE status 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13" name="Google Shape;302;p4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867200" y="746280"/>
            <a:ext cx="2592720" cy="1944720"/>
          </a:xfrm>
          <a:prstGeom prst="rect">
            <a:avLst/>
          </a:prstGeom>
          <a:ln w="0">
            <a:noFill/>
          </a:ln>
        </p:spPr>
      </p:pic>
      <p:pic>
        <p:nvPicPr>
          <p:cNvPr id="714" name="Google Shape;303;p4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752480" y="746280"/>
            <a:ext cx="2592720" cy="1944720"/>
          </a:xfrm>
          <a:prstGeom prst="rect">
            <a:avLst/>
          </a:prstGeom>
          <a:ln w="0">
            <a:noFill/>
          </a:ln>
        </p:spPr>
      </p:pic>
      <p:sp>
        <p:nvSpPr>
          <p:cNvPr id="715" name="Google Shape;304;p41"/>
          <p:cNvSpPr/>
          <p:nvPr/>
        </p:nvSpPr>
        <p:spPr>
          <a:xfrm>
            <a:off x="2414160" y="2607480"/>
            <a:ext cx="4228560" cy="565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" sz="1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The gain spread of ASICs (input 10 pC, t</a:t>
            </a:r>
            <a:r>
              <a:rPr lang="ru" sz="1200" b="0" strike="noStrike" spc="-1" baseline="-25000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ru" sz="1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=240 n</a:t>
            </a: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s+120</a:t>
            </a:r>
            <a:r>
              <a:rPr lang="ru" sz="1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n</a:t>
            </a: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ru" sz="1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716" name="Google Shape;305;p41"/>
          <p:cNvSpPr/>
          <p:nvPr/>
        </p:nvSpPr>
        <p:spPr>
          <a:xfrm>
            <a:off x="3183840" y="442080"/>
            <a:ext cx="2689560" cy="31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82880" bIns="182880"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Linearity of ASICs after PCB tuning (t</a:t>
            </a:r>
            <a:r>
              <a:rPr lang="ru" sz="1200" b="0" strike="noStrike" spc="-1" baseline="-25000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ru" sz="1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=240 nS)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717" name="Google Shape;306;p41" descr="\Delta E_{Xe} \approx 245.5 MeV&#10;%64ccb314-5dcd-4161-bdb1-4fa67fbf02f7"/>
          <p:cNvPicPr/>
          <p:nvPr/>
        </p:nvPicPr>
        <p:blipFill>
          <a:blip r:embed="rId6" cstate="print"/>
          <a:stretch/>
        </p:blipFill>
        <p:spPr>
          <a:xfrm>
            <a:off x="3650400" y="1706400"/>
            <a:ext cx="921240" cy="96840"/>
          </a:xfrm>
          <a:prstGeom prst="rect">
            <a:avLst/>
          </a:prstGeom>
          <a:ln w="0">
            <a:noFill/>
          </a:ln>
        </p:spPr>
      </p:pic>
      <p:sp>
        <p:nvSpPr>
          <p:cNvPr id="718" name="Google Shape;307;p41"/>
          <p:cNvSpPr/>
          <p:nvPr/>
        </p:nvSpPr>
        <p:spPr>
          <a:xfrm flipH="1">
            <a:off x="3834360" y="1803960"/>
            <a:ext cx="276480" cy="295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595959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9" name="Google Shape;308;p41" descr="\Delta E_{Xe} \approx 245.5 MeV&#10;%64ccb314-5dcd-4161-bdb1-4fa67fbf02f7"/>
          <p:cNvPicPr/>
          <p:nvPr/>
        </p:nvPicPr>
        <p:blipFill>
          <a:blip r:embed="rId6" cstate="print"/>
          <a:stretch/>
        </p:blipFill>
        <p:spPr>
          <a:xfrm>
            <a:off x="7020720" y="922320"/>
            <a:ext cx="921240" cy="96840"/>
          </a:xfrm>
          <a:prstGeom prst="rect">
            <a:avLst/>
          </a:prstGeom>
          <a:ln w="0">
            <a:noFill/>
          </a:ln>
        </p:spPr>
      </p:pic>
      <p:sp>
        <p:nvSpPr>
          <p:cNvPr id="720" name="Google Shape;309;p41"/>
          <p:cNvSpPr/>
          <p:nvPr/>
        </p:nvSpPr>
        <p:spPr>
          <a:xfrm flipH="1">
            <a:off x="6965640" y="1019520"/>
            <a:ext cx="515520" cy="204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595959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1" name="Google Shape;310;p41"/>
          <p:cNvSpPr/>
          <p:nvPr/>
        </p:nvSpPr>
        <p:spPr>
          <a:xfrm>
            <a:off x="3806280" y="1987200"/>
            <a:ext cx="69120" cy="371520"/>
          </a:xfrm>
          <a:prstGeom prst="ellipse">
            <a:avLst/>
          </a:prstGeom>
          <a:noFill/>
          <a:ln w="9525">
            <a:solidFill>
              <a:srgbClr val="36609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2" name="Google Shape;311;p41"/>
          <p:cNvSpPr/>
          <p:nvPr/>
        </p:nvSpPr>
        <p:spPr>
          <a:xfrm>
            <a:off x="6896160" y="1019520"/>
            <a:ext cx="69120" cy="371520"/>
          </a:xfrm>
          <a:prstGeom prst="ellipse">
            <a:avLst/>
          </a:prstGeom>
          <a:noFill/>
          <a:ln w="9525">
            <a:solidFill>
              <a:srgbClr val="36609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3" name="PlaceHolder 2"/>
          <p:cNvSpPr>
            <a:spLocks noGrp="1"/>
          </p:cNvSpPr>
          <p:nvPr>
            <p:ph type="sldNum" idx="27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148297DA-502C-44A5-BFC9-F12015204950}" type="slidenum">
              <a:rPr lang="ru" sz="1000" b="0" strike="noStrike" spc="-1">
                <a:solidFill>
                  <a:srgbClr val="595959"/>
                </a:solidFill>
                <a:latin typeface="Arial"/>
                <a:ea typeface="Arial"/>
              </a:rPr>
              <a:pPr algn="r">
                <a:lnSpc>
                  <a:spcPct val="100000"/>
                </a:lnSpc>
                <a:buNone/>
                <a:tabLst>
                  <a:tab pos="0" algn="l"/>
                </a:tabLst>
              </a:pPr>
              <a:t>17</a:t>
            </a:fld>
            <a:endParaRPr lang="ru-RU" sz="1000" b="0" strike="noStrike" spc="-1">
              <a:latin typeface="Times New Roman"/>
            </a:endParaRPr>
          </a:p>
        </p:txBody>
      </p:sp>
      <p:pic>
        <p:nvPicPr>
          <p:cNvPr id="724" name="Google Shape;313;p4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52280" y="2919960"/>
            <a:ext cx="2806200" cy="2147040"/>
          </a:xfrm>
          <a:prstGeom prst="rect">
            <a:avLst/>
          </a:prstGeom>
          <a:ln w="0">
            <a:noFill/>
          </a:ln>
        </p:spPr>
      </p:pic>
      <p:pic>
        <p:nvPicPr>
          <p:cNvPr id="725" name="Google Shape;314;p4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111480" y="2939760"/>
            <a:ext cx="2807640" cy="2145240"/>
          </a:xfrm>
          <a:prstGeom prst="rect">
            <a:avLst/>
          </a:prstGeom>
          <a:ln w="0">
            <a:noFill/>
          </a:ln>
        </p:spPr>
      </p:pic>
      <p:pic>
        <p:nvPicPr>
          <p:cNvPr id="726" name="Google Shape;315;p4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026040" y="2919960"/>
            <a:ext cx="2807640" cy="2145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0422" y="3521945"/>
            <a:ext cx="1904048" cy="1573530"/>
            <a:chOff x="387230" y="4695927"/>
            <a:chExt cx="2538730" cy="2098040"/>
          </a:xfrm>
        </p:grpSpPr>
        <p:pic>
          <p:nvPicPr>
            <p:cNvPr id="3" name="object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7230" y="4695927"/>
              <a:ext cx="2538641" cy="209794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72512" y="5430012"/>
              <a:ext cx="323215" cy="321945"/>
            </a:xfrm>
            <a:custGeom>
              <a:avLst/>
              <a:gdLst/>
              <a:ahLst/>
              <a:cxnLst/>
              <a:rect l="l" t="t" r="r" b="b"/>
              <a:pathLst>
                <a:path w="323214" h="321945">
                  <a:moveTo>
                    <a:pt x="0" y="160781"/>
                  </a:moveTo>
                  <a:lnTo>
                    <a:pt x="5766" y="118048"/>
                  </a:lnTo>
                  <a:lnTo>
                    <a:pt x="22041" y="79643"/>
                  </a:lnTo>
                  <a:lnTo>
                    <a:pt x="47291" y="47101"/>
                  </a:lnTo>
                  <a:lnTo>
                    <a:pt x="79981" y="21956"/>
                  </a:lnTo>
                  <a:lnTo>
                    <a:pt x="118577" y="5744"/>
                  </a:lnTo>
                  <a:lnTo>
                    <a:pt x="161544" y="0"/>
                  </a:lnTo>
                  <a:lnTo>
                    <a:pt x="204510" y="5744"/>
                  </a:lnTo>
                  <a:lnTo>
                    <a:pt x="243106" y="21956"/>
                  </a:lnTo>
                  <a:lnTo>
                    <a:pt x="275796" y="47101"/>
                  </a:lnTo>
                  <a:lnTo>
                    <a:pt x="301046" y="79643"/>
                  </a:lnTo>
                  <a:lnTo>
                    <a:pt x="317321" y="118048"/>
                  </a:lnTo>
                  <a:lnTo>
                    <a:pt x="323088" y="160781"/>
                  </a:lnTo>
                  <a:lnTo>
                    <a:pt x="317321" y="203524"/>
                  </a:lnTo>
                  <a:lnTo>
                    <a:pt x="301046" y="241932"/>
                  </a:lnTo>
                  <a:lnTo>
                    <a:pt x="275796" y="274472"/>
                  </a:lnTo>
                  <a:lnTo>
                    <a:pt x="243106" y="299612"/>
                  </a:lnTo>
                  <a:lnTo>
                    <a:pt x="204510" y="315820"/>
                  </a:lnTo>
                  <a:lnTo>
                    <a:pt x="161544" y="321563"/>
                  </a:lnTo>
                  <a:lnTo>
                    <a:pt x="118577" y="315820"/>
                  </a:lnTo>
                  <a:lnTo>
                    <a:pt x="79981" y="299612"/>
                  </a:lnTo>
                  <a:lnTo>
                    <a:pt x="47291" y="274472"/>
                  </a:lnTo>
                  <a:lnTo>
                    <a:pt x="22041" y="241932"/>
                  </a:lnTo>
                  <a:lnTo>
                    <a:pt x="5766" y="203524"/>
                  </a:lnTo>
                  <a:lnTo>
                    <a:pt x="0" y="160781"/>
                  </a:lnTo>
                  <a:close/>
                </a:path>
              </a:pathLst>
            </a:custGeom>
            <a:ln w="9144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997774" y="4069385"/>
            <a:ext cx="10620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dirty="0">
                <a:solidFill>
                  <a:srgbClr val="F79546"/>
                </a:solidFill>
                <a:latin typeface="Calibri"/>
                <a:cs typeface="Calibri"/>
              </a:rPr>
              <a:t>3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76707" y="1788886"/>
            <a:ext cx="1914525" cy="1616393"/>
            <a:chOff x="368942" y="2385182"/>
            <a:chExt cx="2552700" cy="2155190"/>
          </a:xfrm>
        </p:grpSpPr>
        <p:pic>
          <p:nvPicPr>
            <p:cNvPr id="7" name="object 7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942" y="2385182"/>
              <a:ext cx="2552363" cy="215472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566415" y="3116579"/>
              <a:ext cx="321945" cy="321945"/>
            </a:xfrm>
            <a:custGeom>
              <a:avLst/>
              <a:gdLst/>
              <a:ahLst/>
              <a:cxnLst/>
              <a:rect l="l" t="t" r="r" b="b"/>
              <a:pathLst>
                <a:path w="321944" h="321945">
                  <a:moveTo>
                    <a:pt x="0" y="160782"/>
                  </a:moveTo>
                  <a:lnTo>
                    <a:pt x="8199" y="109971"/>
                  </a:lnTo>
                  <a:lnTo>
                    <a:pt x="31028" y="65836"/>
                  </a:lnTo>
                  <a:lnTo>
                    <a:pt x="65836" y="31028"/>
                  </a:lnTo>
                  <a:lnTo>
                    <a:pt x="109971" y="8199"/>
                  </a:lnTo>
                  <a:lnTo>
                    <a:pt x="160781" y="0"/>
                  </a:lnTo>
                  <a:lnTo>
                    <a:pt x="211592" y="8199"/>
                  </a:lnTo>
                  <a:lnTo>
                    <a:pt x="255727" y="31028"/>
                  </a:lnTo>
                  <a:lnTo>
                    <a:pt x="290535" y="65836"/>
                  </a:lnTo>
                  <a:lnTo>
                    <a:pt x="313364" y="109971"/>
                  </a:lnTo>
                  <a:lnTo>
                    <a:pt x="321563" y="160782"/>
                  </a:lnTo>
                  <a:lnTo>
                    <a:pt x="313364" y="211592"/>
                  </a:lnTo>
                  <a:lnTo>
                    <a:pt x="290535" y="255727"/>
                  </a:lnTo>
                  <a:lnTo>
                    <a:pt x="255727" y="290535"/>
                  </a:lnTo>
                  <a:lnTo>
                    <a:pt x="211592" y="313364"/>
                  </a:lnTo>
                  <a:lnTo>
                    <a:pt x="160781" y="321564"/>
                  </a:lnTo>
                  <a:lnTo>
                    <a:pt x="109971" y="313364"/>
                  </a:lnTo>
                  <a:lnTo>
                    <a:pt x="65836" y="290535"/>
                  </a:lnTo>
                  <a:lnTo>
                    <a:pt x="31028" y="255727"/>
                  </a:lnTo>
                  <a:lnTo>
                    <a:pt x="8199" y="211592"/>
                  </a:lnTo>
                  <a:lnTo>
                    <a:pt x="0" y="160782"/>
                  </a:lnTo>
                  <a:close/>
                </a:path>
              </a:pathLst>
            </a:custGeom>
            <a:ln w="9144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92344" y="2334292"/>
            <a:ext cx="10620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dirty="0">
                <a:solidFill>
                  <a:srgbClr val="F79546"/>
                </a:solidFill>
                <a:latin typeface="Calibri"/>
                <a:cs typeface="Calibri"/>
              </a:rPr>
              <a:t>2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92084" y="710880"/>
            <a:ext cx="1479233" cy="3434715"/>
            <a:chOff x="3589446" y="947840"/>
            <a:chExt cx="1972310" cy="457962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89446" y="947840"/>
              <a:ext cx="1972249" cy="457944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009643" y="1498091"/>
              <a:ext cx="1225550" cy="321945"/>
            </a:xfrm>
            <a:custGeom>
              <a:avLst/>
              <a:gdLst/>
              <a:ahLst/>
              <a:cxnLst/>
              <a:rect l="l" t="t" r="r" b="b"/>
              <a:pathLst>
                <a:path w="1225550" h="321944">
                  <a:moveTo>
                    <a:pt x="0" y="160782"/>
                  </a:moveTo>
                  <a:lnTo>
                    <a:pt x="8199" y="109971"/>
                  </a:lnTo>
                  <a:lnTo>
                    <a:pt x="31028" y="65836"/>
                  </a:lnTo>
                  <a:lnTo>
                    <a:pt x="65836" y="31028"/>
                  </a:lnTo>
                  <a:lnTo>
                    <a:pt x="109971" y="8199"/>
                  </a:lnTo>
                  <a:lnTo>
                    <a:pt x="160781" y="0"/>
                  </a:lnTo>
                  <a:lnTo>
                    <a:pt x="211592" y="8199"/>
                  </a:lnTo>
                  <a:lnTo>
                    <a:pt x="255727" y="31028"/>
                  </a:lnTo>
                  <a:lnTo>
                    <a:pt x="290535" y="65836"/>
                  </a:lnTo>
                  <a:lnTo>
                    <a:pt x="313364" y="109971"/>
                  </a:lnTo>
                  <a:lnTo>
                    <a:pt x="321563" y="160782"/>
                  </a:lnTo>
                  <a:lnTo>
                    <a:pt x="313364" y="211592"/>
                  </a:lnTo>
                  <a:lnTo>
                    <a:pt x="290535" y="255727"/>
                  </a:lnTo>
                  <a:lnTo>
                    <a:pt x="255727" y="290535"/>
                  </a:lnTo>
                  <a:lnTo>
                    <a:pt x="211592" y="313364"/>
                  </a:lnTo>
                  <a:lnTo>
                    <a:pt x="160781" y="321563"/>
                  </a:lnTo>
                  <a:lnTo>
                    <a:pt x="109971" y="313364"/>
                  </a:lnTo>
                  <a:lnTo>
                    <a:pt x="65836" y="290535"/>
                  </a:lnTo>
                  <a:lnTo>
                    <a:pt x="31028" y="255727"/>
                  </a:lnTo>
                  <a:lnTo>
                    <a:pt x="8199" y="211592"/>
                  </a:lnTo>
                  <a:lnTo>
                    <a:pt x="0" y="160782"/>
                  </a:lnTo>
                  <a:close/>
                </a:path>
                <a:path w="1225550" h="321944">
                  <a:moveTo>
                    <a:pt x="451103" y="160782"/>
                  </a:moveTo>
                  <a:lnTo>
                    <a:pt x="459303" y="109971"/>
                  </a:lnTo>
                  <a:lnTo>
                    <a:pt x="482132" y="65836"/>
                  </a:lnTo>
                  <a:lnTo>
                    <a:pt x="516940" y="31028"/>
                  </a:lnTo>
                  <a:lnTo>
                    <a:pt x="561075" y="8199"/>
                  </a:lnTo>
                  <a:lnTo>
                    <a:pt x="611885" y="0"/>
                  </a:lnTo>
                  <a:lnTo>
                    <a:pt x="662696" y="8199"/>
                  </a:lnTo>
                  <a:lnTo>
                    <a:pt x="706831" y="31028"/>
                  </a:lnTo>
                  <a:lnTo>
                    <a:pt x="741639" y="65836"/>
                  </a:lnTo>
                  <a:lnTo>
                    <a:pt x="764468" y="109971"/>
                  </a:lnTo>
                  <a:lnTo>
                    <a:pt x="772667" y="160782"/>
                  </a:lnTo>
                  <a:lnTo>
                    <a:pt x="764468" y="211592"/>
                  </a:lnTo>
                  <a:lnTo>
                    <a:pt x="741639" y="255727"/>
                  </a:lnTo>
                  <a:lnTo>
                    <a:pt x="706831" y="290535"/>
                  </a:lnTo>
                  <a:lnTo>
                    <a:pt x="662696" y="313364"/>
                  </a:lnTo>
                  <a:lnTo>
                    <a:pt x="611885" y="321563"/>
                  </a:lnTo>
                  <a:lnTo>
                    <a:pt x="561075" y="313364"/>
                  </a:lnTo>
                  <a:lnTo>
                    <a:pt x="516940" y="290535"/>
                  </a:lnTo>
                  <a:lnTo>
                    <a:pt x="482132" y="255727"/>
                  </a:lnTo>
                  <a:lnTo>
                    <a:pt x="459303" y="211592"/>
                  </a:lnTo>
                  <a:lnTo>
                    <a:pt x="451103" y="160782"/>
                  </a:lnTo>
                  <a:close/>
                </a:path>
                <a:path w="1225550" h="321944">
                  <a:moveTo>
                    <a:pt x="902207" y="160782"/>
                  </a:moveTo>
                  <a:lnTo>
                    <a:pt x="907974" y="118048"/>
                  </a:lnTo>
                  <a:lnTo>
                    <a:pt x="924249" y="79643"/>
                  </a:lnTo>
                  <a:lnTo>
                    <a:pt x="949499" y="47101"/>
                  </a:lnTo>
                  <a:lnTo>
                    <a:pt x="982189" y="21956"/>
                  </a:lnTo>
                  <a:lnTo>
                    <a:pt x="1020785" y="5744"/>
                  </a:lnTo>
                  <a:lnTo>
                    <a:pt x="1063752" y="0"/>
                  </a:lnTo>
                  <a:lnTo>
                    <a:pt x="1106718" y="5744"/>
                  </a:lnTo>
                  <a:lnTo>
                    <a:pt x="1145314" y="21956"/>
                  </a:lnTo>
                  <a:lnTo>
                    <a:pt x="1178004" y="47101"/>
                  </a:lnTo>
                  <a:lnTo>
                    <a:pt x="1203254" y="79643"/>
                  </a:lnTo>
                  <a:lnTo>
                    <a:pt x="1219529" y="118048"/>
                  </a:lnTo>
                  <a:lnTo>
                    <a:pt x="1225295" y="160782"/>
                  </a:lnTo>
                  <a:lnTo>
                    <a:pt x="1219529" y="203515"/>
                  </a:lnTo>
                  <a:lnTo>
                    <a:pt x="1203254" y="241920"/>
                  </a:lnTo>
                  <a:lnTo>
                    <a:pt x="1178004" y="274462"/>
                  </a:lnTo>
                  <a:lnTo>
                    <a:pt x="1145314" y="299607"/>
                  </a:lnTo>
                  <a:lnTo>
                    <a:pt x="1106718" y="315819"/>
                  </a:lnTo>
                  <a:lnTo>
                    <a:pt x="1063752" y="321563"/>
                  </a:lnTo>
                  <a:lnTo>
                    <a:pt x="1020785" y="315819"/>
                  </a:lnTo>
                  <a:lnTo>
                    <a:pt x="982189" y="299607"/>
                  </a:lnTo>
                  <a:lnTo>
                    <a:pt x="949499" y="274462"/>
                  </a:lnTo>
                  <a:lnTo>
                    <a:pt x="924249" y="241920"/>
                  </a:lnTo>
                  <a:lnTo>
                    <a:pt x="907974" y="203515"/>
                  </a:lnTo>
                  <a:lnTo>
                    <a:pt x="902207" y="160782"/>
                  </a:lnTo>
                  <a:close/>
                </a:path>
              </a:pathLst>
            </a:custGeom>
            <a:ln w="9144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996374" y="900842"/>
            <a:ext cx="932021" cy="440345"/>
          </a:xfrm>
          <a:prstGeom prst="rect">
            <a:avLst/>
          </a:prstGeom>
        </p:spPr>
        <p:txBody>
          <a:bodyPr vert="horz" wrap="square" lIns="0" tIns="42386" rIns="0" bIns="0" rtlCol="0">
            <a:spAutoFit/>
          </a:bodyPr>
          <a:lstStyle/>
          <a:p>
            <a:pPr algn="ctr">
              <a:spcBef>
                <a:spcPts val="334"/>
              </a:spcBef>
            </a:pPr>
            <a:r>
              <a:rPr sz="900" dirty="0">
                <a:solidFill>
                  <a:srgbClr val="FFC000"/>
                </a:solidFill>
                <a:latin typeface="Calibri"/>
                <a:cs typeface="Calibri"/>
              </a:rPr>
              <a:t>RA</a:t>
            </a:r>
            <a:r>
              <a:rPr sz="900" spc="-1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900" spc="-4" dirty="0">
                <a:solidFill>
                  <a:srgbClr val="FFC000"/>
                </a:solidFill>
                <a:latin typeface="Calibri"/>
                <a:cs typeface="Calibri"/>
              </a:rPr>
              <a:t>source</a:t>
            </a:r>
            <a:r>
              <a:rPr sz="900" spc="-11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900" spc="-4" dirty="0">
                <a:solidFill>
                  <a:srgbClr val="FFC000"/>
                </a:solidFill>
                <a:latin typeface="Calibri"/>
                <a:cs typeface="Calibri"/>
              </a:rPr>
              <a:t>positions</a:t>
            </a:r>
            <a:endParaRPr sz="900">
              <a:latin typeface="Calibri"/>
              <a:cs typeface="Calibri"/>
            </a:endParaRPr>
          </a:p>
          <a:p>
            <a:pPr marL="9049" algn="ctr">
              <a:spcBef>
                <a:spcPts val="390"/>
              </a:spcBef>
              <a:tabLst>
                <a:tab pos="347186" algn="l"/>
                <a:tab pos="686276" algn="l"/>
              </a:tabLst>
            </a:pPr>
            <a:r>
              <a:rPr sz="1350" dirty="0">
                <a:solidFill>
                  <a:srgbClr val="F79546"/>
                </a:solidFill>
                <a:latin typeface="Calibri"/>
                <a:cs typeface="Calibri"/>
              </a:rPr>
              <a:t>1	2	3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913128" y="325989"/>
            <a:ext cx="4341685" cy="378469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sz="2400" spc="-4" dirty="0"/>
              <a:t>FST</a:t>
            </a:r>
            <a:r>
              <a:rPr sz="2400" spc="-41" dirty="0"/>
              <a:t> </a:t>
            </a:r>
            <a:r>
              <a:rPr sz="2400" spc="-4" dirty="0"/>
              <a:t>Si</a:t>
            </a:r>
            <a:r>
              <a:rPr sz="2400" spc="-11" dirty="0"/>
              <a:t> </a:t>
            </a:r>
            <a:r>
              <a:rPr sz="2400" spc="-4" dirty="0"/>
              <a:t>module test</a:t>
            </a:r>
            <a:r>
              <a:rPr sz="2400" spc="-23" dirty="0"/>
              <a:t> </a:t>
            </a:r>
            <a:r>
              <a:rPr sz="2400" dirty="0"/>
              <a:t>results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502110" y="4858436"/>
            <a:ext cx="11668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888888"/>
                </a:solidFill>
                <a:latin typeface="Calibri"/>
                <a:cs typeface="Calibri"/>
              </a:rPr>
              <a:t>17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556" y="-12598"/>
            <a:ext cx="829818" cy="464057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74295" y="0"/>
            <a:ext cx="2456497" cy="1788795"/>
            <a:chOff x="99060" y="0"/>
            <a:chExt cx="3275329" cy="2385060"/>
          </a:xfrm>
        </p:grpSpPr>
        <p:pic>
          <p:nvPicPr>
            <p:cNvPr id="18" name="object 18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496" y="156971"/>
              <a:ext cx="781812" cy="43891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060" y="0"/>
              <a:ext cx="3275076" cy="238506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569464" y="865632"/>
              <a:ext cx="323215" cy="321945"/>
            </a:xfrm>
            <a:custGeom>
              <a:avLst/>
              <a:gdLst/>
              <a:ahLst/>
              <a:cxnLst/>
              <a:rect l="l" t="t" r="r" b="b"/>
              <a:pathLst>
                <a:path w="323214" h="321944">
                  <a:moveTo>
                    <a:pt x="0" y="160781"/>
                  </a:moveTo>
                  <a:lnTo>
                    <a:pt x="5766" y="118048"/>
                  </a:lnTo>
                  <a:lnTo>
                    <a:pt x="22041" y="79643"/>
                  </a:lnTo>
                  <a:lnTo>
                    <a:pt x="47291" y="47101"/>
                  </a:lnTo>
                  <a:lnTo>
                    <a:pt x="79981" y="21956"/>
                  </a:lnTo>
                  <a:lnTo>
                    <a:pt x="118577" y="5744"/>
                  </a:lnTo>
                  <a:lnTo>
                    <a:pt x="161544" y="0"/>
                  </a:lnTo>
                  <a:lnTo>
                    <a:pt x="204510" y="5744"/>
                  </a:lnTo>
                  <a:lnTo>
                    <a:pt x="243106" y="21956"/>
                  </a:lnTo>
                  <a:lnTo>
                    <a:pt x="275796" y="47101"/>
                  </a:lnTo>
                  <a:lnTo>
                    <a:pt x="301046" y="79643"/>
                  </a:lnTo>
                  <a:lnTo>
                    <a:pt x="317321" y="118048"/>
                  </a:lnTo>
                  <a:lnTo>
                    <a:pt x="323088" y="160781"/>
                  </a:lnTo>
                  <a:lnTo>
                    <a:pt x="317321" y="203515"/>
                  </a:lnTo>
                  <a:lnTo>
                    <a:pt x="301046" y="241920"/>
                  </a:lnTo>
                  <a:lnTo>
                    <a:pt x="275796" y="274462"/>
                  </a:lnTo>
                  <a:lnTo>
                    <a:pt x="243106" y="299607"/>
                  </a:lnTo>
                  <a:lnTo>
                    <a:pt x="204510" y="315819"/>
                  </a:lnTo>
                  <a:lnTo>
                    <a:pt x="161544" y="321563"/>
                  </a:lnTo>
                  <a:lnTo>
                    <a:pt x="118577" y="315819"/>
                  </a:lnTo>
                  <a:lnTo>
                    <a:pt x="79981" y="299607"/>
                  </a:lnTo>
                  <a:lnTo>
                    <a:pt x="47291" y="274462"/>
                  </a:lnTo>
                  <a:lnTo>
                    <a:pt x="22041" y="241920"/>
                  </a:lnTo>
                  <a:lnTo>
                    <a:pt x="5766" y="203515"/>
                  </a:lnTo>
                  <a:lnTo>
                    <a:pt x="0" y="160781"/>
                  </a:lnTo>
                  <a:close/>
                </a:path>
              </a:pathLst>
            </a:custGeom>
            <a:ln w="9144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6846674" y="68580"/>
            <a:ext cx="2175510" cy="3316129"/>
            <a:chOff x="9128899" y="91439"/>
            <a:chExt cx="2900680" cy="4421505"/>
          </a:xfrm>
        </p:grpSpPr>
        <p:pic>
          <p:nvPicPr>
            <p:cNvPr id="22" name="object 22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99107" y="91439"/>
              <a:ext cx="430219" cy="58409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28899" y="2385196"/>
              <a:ext cx="2744508" cy="212730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985247" y="3116579"/>
              <a:ext cx="321945" cy="321945"/>
            </a:xfrm>
            <a:custGeom>
              <a:avLst/>
              <a:gdLst/>
              <a:ahLst/>
              <a:cxnLst/>
              <a:rect l="l" t="t" r="r" b="b"/>
              <a:pathLst>
                <a:path w="321945" h="321945">
                  <a:moveTo>
                    <a:pt x="0" y="160782"/>
                  </a:moveTo>
                  <a:lnTo>
                    <a:pt x="8199" y="109971"/>
                  </a:lnTo>
                  <a:lnTo>
                    <a:pt x="31028" y="65836"/>
                  </a:lnTo>
                  <a:lnTo>
                    <a:pt x="65836" y="31028"/>
                  </a:lnTo>
                  <a:lnTo>
                    <a:pt x="109971" y="8199"/>
                  </a:lnTo>
                  <a:lnTo>
                    <a:pt x="160781" y="0"/>
                  </a:lnTo>
                  <a:lnTo>
                    <a:pt x="211592" y="8199"/>
                  </a:lnTo>
                  <a:lnTo>
                    <a:pt x="255727" y="31028"/>
                  </a:lnTo>
                  <a:lnTo>
                    <a:pt x="290535" y="65836"/>
                  </a:lnTo>
                  <a:lnTo>
                    <a:pt x="313364" y="109971"/>
                  </a:lnTo>
                  <a:lnTo>
                    <a:pt x="321563" y="160782"/>
                  </a:lnTo>
                  <a:lnTo>
                    <a:pt x="313364" y="211592"/>
                  </a:lnTo>
                  <a:lnTo>
                    <a:pt x="290535" y="255727"/>
                  </a:lnTo>
                  <a:lnTo>
                    <a:pt x="255727" y="290535"/>
                  </a:lnTo>
                  <a:lnTo>
                    <a:pt x="211592" y="313364"/>
                  </a:lnTo>
                  <a:lnTo>
                    <a:pt x="160781" y="321564"/>
                  </a:lnTo>
                  <a:lnTo>
                    <a:pt x="109971" y="313364"/>
                  </a:lnTo>
                  <a:lnTo>
                    <a:pt x="65836" y="290535"/>
                  </a:lnTo>
                  <a:lnTo>
                    <a:pt x="31028" y="255727"/>
                  </a:lnTo>
                  <a:lnTo>
                    <a:pt x="8199" y="211592"/>
                  </a:lnTo>
                  <a:lnTo>
                    <a:pt x="0" y="160782"/>
                  </a:lnTo>
                  <a:close/>
                </a:path>
              </a:pathLst>
            </a:custGeom>
            <a:ln w="9144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557801" y="2334292"/>
            <a:ext cx="10620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dirty="0">
                <a:solidFill>
                  <a:srgbClr val="F79546"/>
                </a:solidFill>
                <a:latin typeface="Calibri"/>
                <a:cs typeface="Calibri"/>
              </a:rPr>
              <a:t>2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613399" y="1"/>
            <a:ext cx="2396966" cy="1808321"/>
            <a:chOff x="8817864" y="0"/>
            <a:chExt cx="3195955" cy="2411095"/>
          </a:xfrm>
        </p:grpSpPr>
        <p:pic>
          <p:nvPicPr>
            <p:cNvPr id="27" name="object 27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17864" y="0"/>
              <a:ext cx="3195828" cy="24109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985248" y="865632"/>
              <a:ext cx="321945" cy="321945"/>
            </a:xfrm>
            <a:custGeom>
              <a:avLst/>
              <a:gdLst/>
              <a:ahLst/>
              <a:cxnLst/>
              <a:rect l="l" t="t" r="r" b="b"/>
              <a:pathLst>
                <a:path w="321945" h="321944">
                  <a:moveTo>
                    <a:pt x="0" y="160781"/>
                  </a:moveTo>
                  <a:lnTo>
                    <a:pt x="8199" y="109971"/>
                  </a:lnTo>
                  <a:lnTo>
                    <a:pt x="31028" y="65836"/>
                  </a:lnTo>
                  <a:lnTo>
                    <a:pt x="65836" y="31028"/>
                  </a:lnTo>
                  <a:lnTo>
                    <a:pt x="109971" y="8199"/>
                  </a:lnTo>
                  <a:lnTo>
                    <a:pt x="160781" y="0"/>
                  </a:lnTo>
                  <a:lnTo>
                    <a:pt x="211592" y="8199"/>
                  </a:lnTo>
                  <a:lnTo>
                    <a:pt x="255727" y="31028"/>
                  </a:lnTo>
                  <a:lnTo>
                    <a:pt x="290535" y="65836"/>
                  </a:lnTo>
                  <a:lnTo>
                    <a:pt x="313364" y="109971"/>
                  </a:lnTo>
                  <a:lnTo>
                    <a:pt x="321563" y="160781"/>
                  </a:lnTo>
                  <a:lnTo>
                    <a:pt x="313364" y="211592"/>
                  </a:lnTo>
                  <a:lnTo>
                    <a:pt x="290535" y="255727"/>
                  </a:lnTo>
                  <a:lnTo>
                    <a:pt x="255727" y="290535"/>
                  </a:lnTo>
                  <a:lnTo>
                    <a:pt x="211592" y="313364"/>
                  </a:lnTo>
                  <a:lnTo>
                    <a:pt x="160781" y="321563"/>
                  </a:lnTo>
                  <a:lnTo>
                    <a:pt x="109971" y="313364"/>
                  </a:lnTo>
                  <a:lnTo>
                    <a:pt x="65836" y="290535"/>
                  </a:lnTo>
                  <a:lnTo>
                    <a:pt x="31028" y="255727"/>
                  </a:lnTo>
                  <a:lnTo>
                    <a:pt x="8199" y="211592"/>
                  </a:lnTo>
                  <a:lnTo>
                    <a:pt x="0" y="160781"/>
                  </a:lnTo>
                  <a:close/>
                </a:path>
              </a:pathLst>
            </a:custGeom>
            <a:ln w="9144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557801" y="646366"/>
            <a:ext cx="10620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dirty="0">
                <a:solidFill>
                  <a:srgbClr val="F79546"/>
                </a:solidFill>
                <a:latin typeface="Calibri"/>
                <a:cs typeface="Calibri"/>
              </a:rPr>
              <a:t>1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659118" y="3360419"/>
            <a:ext cx="2396966" cy="1783080"/>
            <a:chOff x="8878823" y="4480559"/>
            <a:chExt cx="3195955" cy="2377440"/>
          </a:xfrm>
        </p:grpSpPr>
        <p:pic>
          <p:nvPicPr>
            <p:cNvPr id="31" name="object 31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8823" y="4480559"/>
              <a:ext cx="3195828" cy="237743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9998963" y="5430011"/>
              <a:ext cx="321945" cy="321945"/>
            </a:xfrm>
            <a:custGeom>
              <a:avLst/>
              <a:gdLst/>
              <a:ahLst/>
              <a:cxnLst/>
              <a:rect l="l" t="t" r="r" b="b"/>
              <a:pathLst>
                <a:path w="321945" h="321945">
                  <a:moveTo>
                    <a:pt x="0" y="160781"/>
                  </a:moveTo>
                  <a:lnTo>
                    <a:pt x="8199" y="109971"/>
                  </a:lnTo>
                  <a:lnTo>
                    <a:pt x="31028" y="65836"/>
                  </a:lnTo>
                  <a:lnTo>
                    <a:pt x="65836" y="31028"/>
                  </a:lnTo>
                  <a:lnTo>
                    <a:pt x="109971" y="8199"/>
                  </a:lnTo>
                  <a:lnTo>
                    <a:pt x="160781" y="0"/>
                  </a:lnTo>
                  <a:lnTo>
                    <a:pt x="211592" y="8199"/>
                  </a:lnTo>
                  <a:lnTo>
                    <a:pt x="255727" y="31028"/>
                  </a:lnTo>
                  <a:lnTo>
                    <a:pt x="290535" y="65836"/>
                  </a:lnTo>
                  <a:lnTo>
                    <a:pt x="313364" y="109971"/>
                  </a:lnTo>
                  <a:lnTo>
                    <a:pt x="321563" y="160781"/>
                  </a:lnTo>
                  <a:lnTo>
                    <a:pt x="313364" y="211601"/>
                  </a:lnTo>
                  <a:lnTo>
                    <a:pt x="290535" y="255738"/>
                  </a:lnTo>
                  <a:lnTo>
                    <a:pt x="255727" y="290542"/>
                  </a:lnTo>
                  <a:lnTo>
                    <a:pt x="211592" y="313367"/>
                  </a:lnTo>
                  <a:lnTo>
                    <a:pt x="160781" y="321563"/>
                  </a:lnTo>
                  <a:lnTo>
                    <a:pt x="109971" y="313367"/>
                  </a:lnTo>
                  <a:lnTo>
                    <a:pt x="65836" y="290542"/>
                  </a:lnTo>
                  <a:lnTo>
                    <a:pt x="31028" y="255738"/>
                  </a:lnTo>
                  <a:lnTo>
                    <a:pt x="8199" y="211601"/>
                  </a:lnTo>
                  <a:lnTo>
                    <a:pt x="0" y="160781"/>
                  </a:lnTo>
                  <a:close/>
                </a:path>
              </a:pathLst>
            </a:custGeom>
            <a:ln w="9144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568088" y="4069385"/>
            <a:ext cx="10620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dirty="0">
                <a:solidFill>
                  <a:srgbClr val="F79546"/>
                </a:solidFill>
                <a:latin typeface="Calibri"/>
                <a:cs typeface="Calibri"/>
              </a:rPr>
              <a:t>3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591752" y="2136267"/>
            <a:ext cx="1690688" cy="299561"/>
            <a:chOff x="3455670" y="2848355"/>
            <a:chExt cx="2254250" cy="399415"/>
          </a:xfrm>
        </p:grpSpPr>
        <p:sp>
          <p:nvSpPr>
            <p:cNvPr id="35" name="object 35"/>
            <p:cNvSpPr/>
            <p:nvPr/>
          </p:nvSpPr>
          <p:spPr>
            <a:xfrm>
              <a:off x="3455670" y="2848355"/>
              <a:ext cx="2208530" cy="86995"/>
            </a:xfrm>
            <a:custGeom>
              <a:avLst/>
              <a:gdLst/>
              <a:ahLst/>
              <a:cxnLst/>
              <a:rect l="l" t="t" r="r" b="b"/>
              <a:pathLst>
                <a:path w="2208529" h="86994">
                  <a:moveTo>
                    <a:pt x="86867" y="0"/>
                  </a:moveTo>
                  <a:lnTo>
                    <a:pt x="0" y="43434"/>
                  </a:lnTo>
                  <a:lnTo>
                    <a:pt x="86867" y="86868"/>
                  </a:lnTo>
                  <a:lnTo>
                    <a:pt x="86867" y="57912"/>
                  </a:lnTo>
                  <a:lnTo>
                    <a:pt x="72389" y="57912"/>
                  </a:lnTo>
                  <a:lnTo>
                    <a:pt x="72389" y="28956"/>
                  </a:lnTo>
                  <a:lnTo>
                    <a:pt x="86867" y="28956"/>
                  </a:lnTo>
                  <a:lnTo>
                    <a:pt x="86867" y="0"/>
                  </a:lnTo>
                  <a:close/>
                </a:path>
                <a:path w="2208529" h="86994">
                  <a:moveTo>
                    <a:pt x="86867" y="28956"/>
                  </a:moveTo>
                  <a:lnTo>
                    <a:pt x="72389" y="28956"/>
                  </a:lnTo>
                  <a:lnTo>
                    <a:pt x="72389" y="57912"/>
                  </a:lnTo>
                  <a:lnTo>
                    <a:pt x="86867" y="57912"/>
                  </a:lnTo>
                  <a:lnTo>
                    <a:pt x="86867" y="28956"/>
                  </a:lnTo>
                  <a:close/>
                </a:path>
                <a:path w="2208529" h="86994">
                  <a:moveTo>
                    <a:pt x="2208021" y="28956"/>
                  </a:moveTo>
                  <a:lnTo>
                    <a:pt x="86867" y="28956"/>
                  </a:lnTo>
                  <a:lnTo>
                    <a:pt x="86867" y="57912"/>
                  </a:lnTo>
                  <a:lnTo>
                    <a:pt x="2208021" y="57912"/>
                  </a:lnTo>
                  <a:lnTo>
                    <a:pt x="2208021" y="2895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" name="object 36"/>
            <p:cNvSpPr/>
            <p:nvPr/>
          </p:nvSpPr>
          <p:spPr>
            <a:xfrm>
              <a:off x="3501390" y="3160775"/>
              <a:ext cx="2208530" cy="86995"/>
            </a:xfrm>
            <a:custGeom>
              <a:avLst/>
              <a:gdLst/>
              <a:ahLst/>
              <a:cxnLst/>
              <a:rect l="l" t="t" r="r" b="b"/>
              <a:pathLst>
                <a:path w="2208529" h="86994">
                  <a:moveTo>
                    <a:pt x="2121154" y="0"/>
                  </a:moveTo>
                  <a:lnTo>
                    <a:pt x="2121154" y="86868"/>
                  </a:lnTo>
                  <a:lnTo>
                    <a:pt x="2179066" y="57912"/>
                  </a:lnTo>
                  <a:lnTo>
                    <a:pt x="2135632" y="57912"/>
                  </a:lnTo>
                  <a:lnTo>
                    <a:pt x="2135632" y="28956"/>
                  </a:lnTo>
                  <a:lnTo>
                    <a:pt x="2179066" y="28956"/>
                  </a:lnTo>
                  <a:lnTo>
                    <a:pt x="2121154" y="0"/>
                  </a:lnTo>
                  <a:close/>
                </a:path>
                <a:path w="2208529" h="86994">
                  <a:moveTo>
                    <a:pt x="2121154" y="28956"/>
                  </a:moveTo>
                  <a:lnTo>
                    <a:pt x="0" y="28956"/>
                  </a:lnTo>
                  <a:lnTo>
                    <a:pt x="0" y="57912"/>
                  </a:lnTo>
                  <a:lnTo>
                    <a:pt x="2121154" y="57912"/>
                  </a:lnTo>
                  <a:lnTo>
                    <a:pt x="2121154" y="28956"/>
                  </a:lnTo>
                  <a:close/>
                </a:path>
                <a:path w="2208529" h="86994">
                  <a:moveTo>
                    <a:pt x="2179066" y="28956"/>
                  </a:moveTo>
                  <a:lnTo>
                    <a:pt x="2135632" y="28956"/>
                  </a:lnTo>
                  <a:lnTo>
                    <a:pt x="2135632" y="57912"/>
                  </a:lnTo>
                  <a:lnTo>
                    <a:pt x="2179066" y="57912"/>
                  </a:lnTo>
                  <a:lnTo>
                    <a:pt x="2208022" y="43434"/>
                  </a:lnTo>
                  <a:lnTo>
                    <a:pt x="217906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149727" y="1916145"/>
            <a:ext cx="568166" cy="48333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51435">
              <a:lnSpc>
                <a:spcPct val="114100"/>
              </a:lnSpc>
              <a:spcBef>
                <a:spcPts val="75"/>
              </a:spcBef>
            </a:pPr>
            <a:r>
              <a:rPr sz="1350" spc="-4" dirty="0">
                <a:solidFill>
                  <a:srgbClr val="FF0000"/>
                </a:solidFill>
                <a:latin typeface="Calibri"/>
                <a:cs typeface="Calibri"/>
              </a:rPr>
              <a:t>n+</a:t>
            </a:r>
            <a:r>
              <a:rPr sz="1350" spc="-56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50" spc="-4" dirty="0">
                <a:solidFill>
                  <a:srgbClr val="FF0000"/>
                </a:solidFill>
                <a:latin typeface="Calibri"/>
                <a:cs typeface="Calibri"/>
              </a:rPr>
              <a:t>side </a:t>
            </a:r>
            <a:r>
              <a:rPr sz="1350" spc="-29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p+</a:t>
            </a:r>
            <a:r>
              <a:rPr sz="1350" spc="-23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side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616137" y="1930717"/>
            <a:ext cx="317182" cy="480099"/>
          </a:xfrm>
          <a:prstGeom prst="rect">
            <a:avLst/>
          </a:prstGeom>
        </p:spPr>
        <p:txBody>
          <a:bodyPr vert="horz" wrap="square" lIns="0" tIns="38576" rIns="0" bIns="0" rtlCol="0">
            <a:spAutoFit/>
          </a:bodyPr>
          <a:lstStyle/>
          <a:p>
            <a:pPr marL="46673">
              <a:spcBef>
                <a:spcPts val="304"/>
              </a:spcBef>
            </a:pPr>
            <a:r>
              <a:rPr sz="1350" spc="-4" dirty="0">
                <a:solidFill>
                  <a:srgbClr val="FF0000"/>
                </a:solidFill>
                <a:latin typeface="Calibri"/>
                <a:cs typeface="Calibri"/>
              </a:rPr>
              <a:t>639</a:t>
            </a:r>
            <a:endParaRPr sz="1350">
              <a:latin typeface="Calibri"/>
              <a:cs typeface="Calibri"/>
            </a:endParaRPr>
          </a:p>
          <a:p>
            <a:pPr marL="9525">
              <a:spcBef>
                <a:spcPts val="225"/>
              </a:spcBef>
            </a:pPr>
            <a:r>
              <a:rPr sz="1350" dirty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936777" y="1930717"/>
            <a:ext cx="319088" cy="480099"/>
          </a:xfrm>
          <a:prstGeom prst="rect">
            <a:avLst/>
          </a:prstGeom>
        </p:spPr>
        <p:txBody>
          <a:bodyPr vert="horz" wrap="square" lIns="0" tIns="38576" rIns="0" bIns="0" rtlCol="0">
            <a:spAutoFit/>
          </a:bodyPr>
          <a:lstStyle/>
          <a:p>
            <a:pPr marR="3810" algn="r">
              <a:spcBef>
                <a:spcPts val="304"/>
              </a:spcBef>
            </a:pPr>
            <a:r>
              <a:rPr sz="1350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  <a:p>
            <a:pPr marR="42863" algn="r">
              <a:spcBef>
                <a:spcPts val="225"/>
              </a:spcBef>
            </a:pPr>
            <a:r>
              <a:rPr sz="1350" spc="-4" dirty="0">
                <a:latin typeface="Calibri"/>
                <a:cs typeface="Calibri"/>
              </a:rPr>
              <a:t>639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162032" y="2823665"/>
            <a:ext cx="2746532" cy="1250592"/>
            <a:chOff x="5696521" y="3939349"/>
            <a:chExt cx="3291204" cy="1498600"/>
          </a:xfrm>
        </p:grpSpPr>
        <p:pic>
          <p:nvPicPr>
            <p:cNvPr id="41" name="object 41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5856" y="3948683"/>
              <a:ext cx="3272028" cy="1479803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701284" y="3944111"/>
              <a:ext cx="3281679" cy="1489075"/>
            </a:xfrm>
            <a:custGeom>
              <a:avLst/>
              <a:gdLst/>
              <a:ahLst/>
              <a:cxnLst/>
              <a:rect l="l" t="t" r="r" b="b"/>
              <a:pathLst>
                <a:path w="3281679" h="1489075">
                  <a:moveTo>
                    <a:pt x="0" y="1488948"/>
                  </a:moveTo>
                  <a:lnTo>
                    <a:pt x="3281171" y="1488948"/>
                  </a:lnTo>
                  <a:lnTo>
                    <a:pt x="3281171" y="0"/>
                  </a:lnTo>
                  <a:lnTo>
                    <a:pt x="0" y="0"/>
                  </a:lnTo>
                  <a:lnTo>
                    <a:pt x="0" y="148894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4128325" y="4038524"/>
            <a:ext cx="2671763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algn="ctr">
              <a:spcBef>
                <a:spcPts val="71"/>
              </a:spcBef>
            </a:pPr>
            <a:r>
              <a:rPr sz="1200" spc="-4" dirty="0">
                <a:latin typeface="Times New Roman"/>
                <a:cs typeface="Times New Roman"/>
              </a:rPr>
              <a:t>Measurement</a:t>
            </a:r>
            <a:r>
              <a:rPr sz="1200" spc="41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with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RA</a:t>
            </a:r>
            <a:r>
              <a:rPr sz="1200" spc="-68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source</a:t>
            </a:r>
            <a:r>
              <a:rPr sz="1200" spc="11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cross-section</a:t>
            </a:r>
            <a:endParaRPr sz="1200" dirty="0">
              <a:latin typeface="Times New Roman"/>
              <a:cs typeface="Times New Roman"/>
            </a:endParaRPr>
          </a:p>
          <a:p>
            <a:pPr marL="28575" algn="ctr">
              <a:spcBef>
                <a:spcPts val="4"/>
              </a:spcBef>
            </a:pPr>
            <a:r>
              <a:rPr sz="1200" spc="-4" dirty="0">
                <a:latin typeface="Times New Roman"/>
                <a:cs typeface="Times New Roman"/>
              </a:rPr>
              <a:t>(trigger</a:t>
            </a:r>
            <a:r>
              <a:rPr sz="1200" spc="8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rate:</a:t>
            </a:r>
            <a:r>
              <a:rPr sz="1200" spc="11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150</a:t>
            </a:r>
            <a:r>
              <a:rPr sz="1200" spc="-8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Hz)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44" name="object 44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7288" y="753238"/>
            <a:ext cx="1713065" cy="1816163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6469189" y="2642044"/>
            <a:ext cx="115253" cy="110191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>
              <a:spcBef>
                <a:spcPts val="94"/>
              </a:spcBef>
            </a:pPr>
            <a:r>
              <a:rPr sz="638" spc="23" dirty="0">
                <a:latin typeface="Cambria Math"/>
                <a:cs typeface="Cambria Math"/>
              </a:rPr>
              <a:t>83</a:t>
            </a:r>
            <a:endParaRPr sz="638">
              <a:latin typeface="Cambria Math"/>
              <a:cs typeface="Cambria Math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383214" y="2586038"/>
            <a:ext cx="2373630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900" spc="-4" dirty="0">
                <a:latin typeface="Times New Roman"/>
                <a:cs typeface="Times New Roman"/>
              </a:rPr>
              <a:t>Electron</a:t>
            </a:r>
            <a:r>
              <a:rPr sz="900" spc="23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end-point</a:t>
            </a:r>
            <a:r>
              <a:rPr sz="900" spc="8" dirty="0">
                <a:latin typeface="Times New Roman"/>
                <a:cs typeface="Times New Roman"/>
              </a:rPr>
              <a:t> </a:t>
            </a:r>
            <a:r>
              <a:rPr sz="900" spc="-8" dirty="0">
                <a:latin typeface="Times New Roman"/>
                <a:cs typeface="Times New Roman"/>
              </a:rPr>
              <a:t>energy</a:t>
            </a:r>
            <a:r>
              <a:rPr sz="900" spc="19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up to</a:t>
            </a:r>
            <a:r>
              <a:rPr sz="900" spc="4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3.27 </a:t>
            </a:r>
            <a:r>
              <a:rPr sz="900" spc="-4" dirty="0">
                <a:latin typeface="Times New Roman"/>
                <a:cs typeface="Times New Roman"/>
              </a:rPr>
              <a:t>MeV</a:t>
            </a:r>
            <a:r>
              <a:rPr sz="900" spc="-11" dirty="0">
                <a:latin typeface="Times New Roman"/>
                <a:cs typeface="Times New Roman"/>
              </a:rPr>
              <a:t> </a:t>
            </a:r>
            <a:r>
              <a:rPr sz="900" spc="19" dirty="0">
                <a:latin typeface="Times New Roman"/>
                <a:cs typeface="Times New Roman"/>
              </a:rPr>
              <a:t>(</a:t>
            </a:r>
            <a:r>
              <a:rPr sz="956" spc="28" baseline="29411" dirty="0">
                <a:latin typeface="Cambria Math"/>
                <a:cs typeface="Cambria Math"/>
              </a:rPr>
              <a:t>214</a:t>
            </a:r>
            <a:r>
              <a:rPr sz="900" spc="19" dirty="0">
                <a:latin typeface="Cambria Math"/>
                <a:cs typeface="Cambria Math"/>
              </a:rPr>
              <a:t>𝐵𝑖</a:t>
            </a:r>
            <a:r>
              <a:rPr sz="900" spc="19" dirty="0">
                <a:latin typeface="Times New Roman"/>
                <a:cs typeface="Times New Roman"/>
              </a:rPr>
              <a:t>)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995488" y="646366"/>
            <a:ext cx="10620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dirty="0">
                <a:solidFill>
                  <a:srgbClr val="F79546"/>
                </a:solidFill>
                <a:latin typeface="Calibri"/>
                <a:cs typeface="Calibri"/>
              </a:rPr>
              <a:t>1</a:t>
            </a:r>
            <a:endParaRPr sz="1350">
              <a:latin typeface="Calibri"/>
              <a:cs typeface="Calibri"/>
            </a:endParaRPr>
          </a:p>
        </p:txBody>
      </p:sp>
      <p:graphicFrame>
        <p:nvGraphicFramePr>
          <p:cNvPr id="48" name="object 48"/>
          <p:cNvGraphicFramePr>
            <a:graphicFrameLocks noGrp="1"/>
          </p:cNvGraphicFramePr>
          <p:nvPr/>
        </p:nvGraphicFramePr>
        <p:xfrm>
          <a:off x="2591371" y="4437926"/>
          <a:ext cx="3786186" cy="733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10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10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5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Module</a:t>
                      </a:r>
                      <a:r>
                        <a:rPr sz="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ID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953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&lt;ENCp+&gt;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227329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ē</a:t>
                      </a:r>
                      <a:r>
                        <a:rPr sz="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RMS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341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&lt;ENCn+&gt;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227329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ē</a:t>
                      </a:r>
                      <a:r>
                        <a:rPr sz="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RMS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341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SNR</a:t>
                      </a:r>
                      <a:r>
                        <a:rPr sz="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p+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side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953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SNR</a:t>
                      </a:r>
                      <a:r>
                        <a:rPr sz="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n+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side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953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790" marR="71120" indent="-144780">
                        <a:lnSpc>
                          <a:spcPct val="101000"/>
                        </a:lnSpc>
                        <a:spcBef>
                          <a:spcPts val="6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Bad c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ls 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ratio,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1913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6_0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99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28575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1963.60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99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28575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237.88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99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28575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12.22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99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28575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10.72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99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28575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1.25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99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28575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9" name="object 49"/>
          <p:cNvSpPr txBox="1"/>
          <p:nvPr/>
        </p:nvSpPr>
        <p:spPr>
          <a:xfrm>
            <a:off x="7729061" y="919924"/>
            <a:ext cx="1085850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spc="-4" dirty="0">
                <a:latin typeface="Calibri"/>
                <a:cs typeface="Calibri"/>
              </a:rPr>
              <a:t>HV</a:t>
            </a:r>
            <a:r>
              <a:rPr sz="1050" spc="-8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=</a:t>
            </a:r>
            <a:r>
              <a:rPr sz="1050" spc="-11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75</a:t>
            </a:r>
            <a:r>
              <a:rPr sz="1050" spc="-11" dirty="0">
                <a:latin typeface="Calibri"/>
                <a:cs typeface="Calibri"/>
              </a:rPr>
              <a:t> </a:t>
            </a:r>
            <a:r>
              <a:rPr sz="1050" spc="-30" dirty="0">
                <a:latin typeface="Calibri"/>
                <a:cs typeface="Calibri"/>
              </a:rPr>
              <a:t>V;</a:t>
            </a:r>
            <a:r>
              <a:rPr sz="1050" spc="-8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=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17</a:t>
            </a:r>
            <a:r>
              <a:rPr sz="1050" spc="-8" dirty="0">
                <a:latin typeface="Calibri"/>
                <a:cs typeface="Calibri"/>
              </a:rPr>
              <a:t> </a:t>
            </a:r>
            <a:r>
              <a:rPr sz="1050" spc="-4" dirty="0">
                <a:latin typeface="Calibri"/>
                <a:cs typeface="Calibri"/>
              </a:rPr>
              <a:t>⁰C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729061" y="2582608"/>
            <a:ext cx="1085850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spc="-4" dirty="0">
                <a:latin typeface="Calibri"/>
                <a:cs typeface="Calibri"/>
              </a:rPr>
              <a:t>HV</a:t>
            </a:r>
            <a:r>
              <a:rPr sz="1050" spc="-8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=</a:t>
            </a:r>
            <a:r>
              <a:rPr sz="1050" spc="-11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75</a:t>
            </a:r>
            <a:r>
              <a:rPr sz="1050" spc="-11" dirty="0">
                <a:latin typeface="Calibri"/>
                <a:cs typeface="Calibri"/>
              </a:rPr>
              <a:t> </a:t>
            </a:r>
            <a:r>
              <a:rPr sz="1050" spc="-30" dirty="0">
                <a:latin typeface="Calibri"/>
                <a:cs typeface="Calibri"/>
              </a:rPr>
              <a:t>V;</a:t>
            </a:r>
            <a:r>
              <a:rPr sz="1050" spc="-8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=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17</a:t>
            </a:r>
            <a:r>
              <a:rPr sz="1050" spc="-8" dirty="0">
                <a:latin typeface="Calibri"/>
                <a:cs typeface="Calibri"/>
              </a:rPr>
              <a:t> </a:t>
            </a:r>
            <a:r>
              <a:rPr sz="1050" spc="-4" dirty="0">
                <a:latin typeface="Calibri"/>
                <a:cs typeface="Calibri"/>
              </a:rPr>
              <a:t>⁰C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727918" y="4398340"/>
            <a:ext cx="1085850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spc="-4" dirty="0">
                <a:latin typeface="Calibri"/>
                <a:cs typeface="Calibri"/>
              </a:rPr>
              <a:t>HV</a:t>
            </a:r>
            <a:r>
              <a:rPr sz="1050" spc="-8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=</a:t>
            </a:r>
            <a:r>
              <a:rPr sz="1050" spc="-11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75</a:t>
            </a:r>
            <a:r>
              <a:rPr sz="1050" spc="-11" dirty="0">
                <a:latin typeface="Calibri"/>
                <a:cs typeface="Calibri"/>
              </a:rPr>
              <a:t> </a:t>
            </a:r>
            <a:r>
              <a:rPr sz="1050" spc="-30" dirty="0">
                <a:latin typeface="Calibri"/>
                <a:cs typeface="Calibri"/>
              </a:rPr>
              <a:t>V;</a:t>
            </a:r>
            <a:r>
              <a:rPr sz="1050" spc="-8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=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17</a:t>
            </a:r>
            <a:r>
              <a:rPr sz="1050" spc="-8" dirty="0">
                <a:latin typeface="Calibri"/>
                <a:cs typeface="Calibri"/>
              </a:rPr>
              <a:t> </a:t>
            </a:r>
            <a:r>
              <a:rPr sz="1050" spc="-4" dirty="0">
                <a:latin typeface="Calibri"/>
                <a:cs typeface="Calibri"/>
              </a:rPr>
              <a:t>⁰C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045523" y="4169512"/>
            <a:ext cx="802481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Times New Roman"/>
                <a:cs typeface="Times New Roman"/>
              </a:rPr>
              <a:t>Ufd</a:t>
            </a:r>
            <a:r>
              <a:rPr sz="1350" spc="-23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=</a:t>
            </a:r>
            <a:r>
              <a:rPr sz="1350" spc="-19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30</a:t>
            </a:r>
            <a:r>
              <a:rPr sz="1350" spc="-49" dirty="0">
                <a:latin typeface="Times New Roman"/>
                <a:cs typeface="Times New Roman"/>
              </a:rPr>
              <a:t> </a:t>
            </a:r>
            <a:r>
              <a:rPr sz="1350" spc="-4" dirty="0">
                <a:latin typeface="Times New Roman"/>
                <a:cs typeface="Times New Roman"/>
              </a:rPr>
              <a:t>V</a:t>
            </a:r>
            <a:endParaRPr sz="135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23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Содержимое 5" descr="1613137921854-m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508" y="2640514"/>
            <a:ext cx="2838522" cy="2083122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5455" y="131607"/>
            <a:ext cx="6172200" cy="3252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1200" dirty="0"/>
              <a:t>Измерения положения </a:t>
            </a:r>
            <a:r>
              <a:rPr lang="en-US" sz="1200" dirty="0"/>
              <a:t>Si-</a:t>
            </a:r>
            <a:r>
              <a:rPr lang="ru-RU" sz="1200" dirty="0"/>
              <a:t>детекторов в модулях и плоскостях проводились на бесконтактном </a:t>
            </a:r>
            <a:r>
              <a:rPr lang="ru-RU" sz="1200" dirty="0" err="1"/>
              <a:t>видеоизмерительном</a:t>
            </a:r>
            <a:r>
              <a:rPr lang="ru-RU" sz="1200" dirty="0"/>
              <a:t>  микроскопе «</a:t>
            </a:r>
            <a:r>
              <a:rPr lang="en-US" sz="1200" dirty="0"/>
              <a:t>NORGAU</a:t>
            </a:r>
            <a:r>
              <a:rPr lang="ru-RU" sz="1200" dirty="0"/>
              <a:t>» </a:t>
            </a:r>
            <a:r>
              <a:rPr lang="en-US" sz="1200" dirty="0"/>
              <a:t>NVM II</a:t>
            </a:r>
            <a:r>
              <a:rPr lang="ru-RU" sz="1200" dirty="0"/>
              <a:t>-5040</a:t>
            </a:r>
            <a:r>
              <a:rPr lang="en-US" sz="1200" dirty="0"/>
              <a:t>D</a:t>
            </a:r>
            <a:r>
              <a:rPr lang="ru-RU" sz="1200" dirty="0"/>
              <a:t>.</a:t>
            </a:r>
          </a:p>
        </p:txBody>
      </p:sp>
      <p:pic>
        <p:nvPicPr>
          <p:cNvPr id="5" name="Содержимое 5" descr="1613137921854-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249" y="563331"/>
            <a:ext cx="2794620" cy="2039351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949377"/>
              </p:ext>
            </p:extLst>
          </p:nvPr>
        </p:nvGraphicFramePr>
        <p:xfrm>
          <a:off x="4559555" y="790992"/>
          <a:ext cx="2700300" cy="158914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412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NORGAU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NVM II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-5040</a:t>
                      </a: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lang="ru-RU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000" b="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/>
                        <a:t>Диапазон перемещений по осям </a:t>
                      </a:r>
                      <a:r>
                        <a:rPr lang="en-US" sz="800" b="0" dirty="0"/>
                        <a:t>X</a:t>
                      </a:r>
                      <a:r>
                        <a:rPr lang="ru-RU" sz="800" b="0" baseline="0" dirty="0"/>
                        <a:t> и</a:t>
                      </a:r>
                      <a:r>
                        <a:rPr lang="en-US" sz="800" b="0" dirty="0"/>
                        <a:t> Y</a:t>
                      </a:r>
                      <a:r>
                        <a:rPr lang="ru-RU" sz="800" b="0" dirty="0"/>
                        <a:t> (мм)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/>
                        <a:t>500 </a:t>
                      </a:r>
                      <a:r>
                        <a:rPr lang="ru-RU" sz="800" b="0" dirty="0" err="1"/>
                        <a:t>х</a:t>
                      </a:r>
                      <a:r>
                        <a:rPr lang="ru-RU" sz="800" b="0" dirty="0"/>
                        <a:t> 400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r"/>
                      <a:r>
                        <a:rPr lang="en-US" sz="800" dirty="0"/>
                        <a:t> </a:t>
                      </a:r>
                      <a:r>
                        <a:rPr lang="ru-RU" sz="800" dirty="0"/>
                        <a:t>Диапазон перемещений по оси</a:t>
                      </a:r>
                      <a:r>
                        <a:rPr lang="ru-RU" sz="800" baseline="0" dirty="0"/>
                        <a:t> </a:t>
                      </a:r>
                      <a:r>
                        <a:rPr lang="en-US" sz="800" dirty="0"/>
                        <a:t>Z</a:t>
                      </a:r>
                      <a:r>
                        <a:rPr lang="ru-RU" sz="800" dirty="0"/>
                        <a:t> (мм)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250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ru-RU" sz="800" dirty="0"/>
                        <a:t>Допускаемая абсолютная погрешность линейных измерений  по осям </a:t>
                      </a:r>
                      <a:r>
                        <a:rPr lang="en-US" sz="800" dirty="0"/>
                        <a:t>X</a:t>
                      </a:r>
                      <a:r>
                        <a:rPr lang="ru-RU" sz="800" baseline="0" dirty="0"/>
                        <a:t> и</a:t>
                      </a:r>
                      <a:r>
                        <a:rPr lang="en-US" sz="800" dirty="0"/>
                        <a:t> Y</a:t>
                      </a:r>
                      <a:r>
                        <a:rPr lang="ru-RU" sz="800" dirty="0"/>
                        <a:t> (мкм)*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±(2.5+</a:t>
                      </a:r>
                      <a:r>
                        <a:rPr lang="en-US" sz="800" dirty="0"/>
                        <a:t>L</a:t>
                      </a:r>
                      <a:r>
                        <a:rPr lang="ru-RU" sz="800" dirty="0"/>
                        <a:t>/200)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Допускаемая абсолютная погрешность линейных измерений  по оси</a:t>
                      </a:r>
                      <a:r>
                        <a:rPr lang="ru-RU" sz="800" baseline="0" dirty="0"/>
                        <a:t> </a:t>
                      </a:r>
                      <a:r>
                        <a:rPr lang="ru-RU" sz="800" dirty="0"/>
                        <a:t> </a:t>
                      </a:r>
                      <a:r>
                        <a:rPr lang="en-US" sz="800" dirty="0"/>
                        <a:t>Z </a:t>
                      </a:r>
                      <a:r>
                        <a:rPr lang="ru-RU" sz="800" dirty="0"/>
                        <a:t>(мкм)*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±(2.5+</a:t>
                      </a:r>
                      <a:r>
                        <a:rPr lang="en-US" sz="800" dirty="0"/>
                        <a:t>L</a:t>
                      </a:r>
                      <a:r>
                        <a:rPr lang="ru-RU" sz="800" dirty="0"/>
                        <a:t>/</a:t>
                      </a:r>
                      <a:r>
                        <a:rPr lang="en-US" sz="800" dirty="0"/>
                        <a:t>1</a:t>
                      </a:r>
                      <a:r>
                        <a:rPr lang="ru-RU" sz="800" dirty="0"/>
                        <a:t>00)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818">
                <a:tc gridSpan="2">
                  <a:txBody>
                    <a:bodyPr/>
                    <a:lstStyle/>
                    <a:p>
                      <a:r>
                        <a:rPr lang="ru-RU" sz="800" dirty="0" smtClean="0"/>
                        <a:t>* </a:t>
                      </a:r>
                      <a:r>
                        <a:rPr lang="en-US" sz="800" dirty="0" smtClean="0"/>
                        <a:t>L </a:t>
                      </a:r>
                      <a:r>
                        <a:rPr lang="ru-RU" sz="800" dirty="0"/>
                        <a:t>–измеряемая длина в </a:t>
                      </a:r>
                      <a:r>
                        <a:rPr lang="ru-RU" sz="800" dirty="0" smtClean="0"/>
                        <a:t>мм</a:t>
                      </a:r>
                      <a:endParaRPr lang="ru-RU" sz="800" dirty="0"/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8DB86F-C9B6-48F7-6947-C0BA5766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D8D1-D542-4E4A-9ABC-6719CBB1CD5A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9" name="Рисунок 8" descr="210414100743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135" y="2640514"/>
            <a:ext cx="1836570" cy="1861695"/>
          </a:xfrm>
          <a:prstGeom prst="rect">
            <a:avLst/>
          </a:prstGeom>
        </p:spPr>
      </p:pic>
      <p:pic>
        <p:nvPicPr>
          <p:cNvPr id="18" name="Содержимое 8" descr="210210120527.BMP"/>
          <p:cNvPicPr>
            <a:picLocks noGrp="1" noChangeAspect="1"/>
          </p:cNvPicPr>
          <p:nvPr>
            <p:ph sz="half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3345" y="2788008"/>
            <a:ext cx="1944216" cy="1555373"/>
          </a:xfrm>
        </p:spPr>
      </p:pic>
      <p:cxnSp>
        <p:nvCxnSpPr>
          <p:cNvPr id="3" name="Прямая со стрелкой 2"/>
          <p:cNvCxnSpPr/>
          <p:nvPr/>
        </p:nvCxnSpPr>
        <p:spPr>
          <a:xfrm>
            <a:off x="3650356" y="2193659"/>
            <a:ext cx="1073268" cy="11630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682904" y="2193659"/>
            <a:ext cx="2470152" cy="10444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27784" y="735546"/>
            <a:ext cx="1242138" cy="3231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50" dirty="0" err="1"/>
              <a:t>видеоизмерительный</a:t>
            </a:r>
            <a:r>
              <a:rPr lang="ru-RU" sz="750" dirty="0"/>
              <a:t> микроскоп</a:t>
            </a:r>
          </a:p>
        </p:txBody>
      </p:sp>
      <p:cxnSp>
        <p:nvCxnSpPr>
          <p:cNvPr id="10" name="Прямая со стрелкой 9"/>
          <p:cNvCxnSpPr>
            <a:stCxn id="2" idx="2"/>
          </p:cNvCxnSpPr>
          <p:nvPr/>
        </p:nvCxnSpPr>
        <p:spPr>
          <a:xfrm flipH="1">
            <a:off x="2492770" y="1058711"/>
            <a:ext cx="756083" cy="21275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73862" y="1198797"/>
            <a:ext cx="784104" cy="3231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50" dirty="0"/>
              <a:t>стол оператора</a:t>
            </a:r>
          </a:p>
        </p:txBody>
      </p:sp>
      <p:cxnSp>
        <p:nvCxnSpPr>
          <p:cNvPr id="17" name="Прямая со стрелкой 16"/>
          <p:cNvCxnSpPr>
            <a:stCxn id="16" idx="2"/>
          </p:cNvCxnSpPr>
          <p:nvPr/>
        </p:nvCxnSpPr>
        <p:spPr>
          <a:xfrm flipH="1">
            <a:off x="3024219" y="1521962"/>
            <a:ext cx="741695" cy="53474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601670" y="4251048"/>
            <a:ext cx="1188132" cy="4385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50" dirty="0"/>
              <a:t>измеряемый объект </a:t>
            </a:r>
          </a:p>
          <a:p>
            <a:pPr algn="ctr"/>
            <a:r>
              <a:rPr lang="ru-RU" sz="750" dirty="0"/>
              <a:t>(плоскость из 5 модулей)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50995" y="2674693"/>
            <a:ext cx="516849" cy="3231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50" dirty="0"/>
              <a:t>объектив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00039" y="2961553"/>
            <a:ext cx="869883" cy="3231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50" dirty="0"/>
              <a:t>предметный стол</a:t>
            </a:r>
          </a:p>
        </p:txBody>
      </p:sp>
      <p:cxnSp>
        <p:nvCxnSpPr>
          <p:cNvPr id="26" name="Прямая со стрелкой 25"/>
          <p:cNvCxnSpPr>
            <a:stCxn id="24" idx="2"/>
          </p:cNvCxnSpPr>
          <p:nvPr/>
        </p:nvCxnSpPr>
        <p:spPr>
          <a:xfrm flipH="1">
            <a:off x="2281427" y="2997858"/>
            <a:ext cx="627993" cy="32557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5" idx="2"/>
          </p:cNvCxnSpPr>
          <p:nvPr/>
        </p:nvCxnSpPr>
        <p:spPr>
          <a:xfrm flipH="1">
            <a:off x="3069779" y="3284718"/>
            <a:ext cx="365202" cy="14090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3" idx="0"/>
          </p:cNvCxnSpPr>
          <p:nvPr/>
        </p:nvCxnSpPr>
        <p:spPr>
          <a:xfrm flipV="1">
            <a:off x="2195736" y="3867895"/>
            <a:ext cx="399780" cy="38315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537464" y="4762589"/>
            <a:ext cx="1188132" cy="2077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50" dirty="0"/>
              <a:t>отсутствие сварки</a:t>
            </a:r>
          </a:p>
        </p:txBody>
      </p:sp>
      <p:cxnSp>
        <p:nvCxnSpPr>
          <p:cNvPr id="35" name="Прямая со стрелкой 34"/>
          <p:cNvCxnSpPr>
            <a:stCxn id="34" idx="0"/>
          </p:cNvCxnSpPr>
          <p:nvPr/>
        </p:nvCxnSpPr>
        <p:spPr>
          <a:xfrm flipH="1" flipV="1">
            <a:off x="5130550" y="4277742"/>
            <a:ext cx="980" cy="48484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387849" y="2678855"/>
            <a:ext cx="445046" cy="2077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50" dirty="0"/>
              <a:t>Si #1</a:t>
            </a:r>
            <a:endParaRPr lang="ru-RU" sz="750" dirty="0"/>
          </a:p>
        </p:txBody>
      </p:sp>
      <p:sp>
        <p:nvSpPr>
          <p:cNvPr id="41" name="TextBox 40"/>
          <p:cNvSpPr txBox="1"/>
          <p:nvPr/>
        </p:nvSpPr>
        <p:spPr>
          <a:xfrm>
            <a:off x="5288270" y="4277742"/>
            <a:ext cx="587543" cy="2077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50" dirty="0"/>
              <a:t>Si #2</a:t>
            </a:r>
            <a:endParaRPr lang="ru-RU" sz="750" dirty="0"/>
          </a:p>
        </p:txBody>
      </p:sp>
      <p:sp>
        <p:nvSpPr>
          <p:cNvPr id="42" name="TextBox 41"/>
          <p:cNvSpPr txBox="1"/>
          <p:nvPr/>
        </p:nvSpPr>
        <p:spPr>
          <a:xfrm>
            <a:off x="2999864" y="4832971"/>
            <a:ext cx="1366080" cy="2077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750" dirty="0"/>
              <a:t>реперный крест детектора</a:t>
            </a:r>
          </a:p>
        </p:txBody>
      </p:sp>
      <p:cxnSp>
        <p:nvCxnSpPr>
          <p:cNvPr id="43" name="Прямая со стрелкой 42"/>
          <p:cNvCxnSpPr/>
          <p:nvPr/>
        </p:nvCxnSpPr>
        <p:spPr>
          <a:xfrm flipV="1">
            <a:off x="4089196" y="3759883"/>
            <a:ext cx="482804" cy="107387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408204" y="4420621"/>
            <a:ext cx="135015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" dirty="0"/>
              <a:t>Топологические знаки на детекторе можно использовать в качестве реперов</a:t>
            </a:r>
          </a:p>
        </p:txBody>
      </p:sp>
      <p:cxnSp>
        <p:nvCxnSpPr>
          <p:cNvPr id="46" name="Прямая со стрелкой 45"/>
          <p:cNvCxnSpPr>
            <a:stCxn id="45" idx="0"/>
          </p:cNvCxnSpPr>
          <p:nvPr/>
        </p:nvCxnSpPr>
        <p:spPr>
          <a:xfrm flipH="1" flipV="1">
            <a:off x="6948264" y="4137924"/>
            <a:ext cx="135015" cy="28269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18517" y="1931742"/>
            <a:ext cx="1017125" cy="3231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50" dirty="0"/>
              <a:t>измеряемый объект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1838138" y="1653649"/>
            <a:ext cx="225406" cy="27809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47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sldNum" idx="16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28449277-663E-4F11-BEC2-B8A4622B3837}" type="slidenum">
              <a:rPr lang="ru" sz="1000" b="0" strike="noStrike" spc="-1">
                <a:solidFill>
                  <a:srgbClr val="595959"/>
                </a:solidFill>
                <a:latin typeface="Arial"/>
                <a:ea typeface="Arial"/>
              </a:rPr>
              <a:pPr algn="r">
                <a:lnSpc>
                  <a:spcPct val="100000"/>
                </a:lnSpc>
                <a:buNone/>
                <a:tabLst>
                  <a:tab pos="0" algn="l"/>
                </a:tabLst>
              </a:pPr>
              <a:t>2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279" name="TextBox 2"/>
          <p:cNvSpPr/>
          <p:nvPr/>
        </p:nvSpPr>
        <p:spPr>
          <a:xfrm>
            <a:off x="967320" y="708840"/>
            <a:ext cx="172944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Content of the report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: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80" name="TextBox 3"/>
          <p:cNvSpPr/>
          <p:nvPr/>
        </p:nvSpPr>
        <p:spPr>
          <a:xfrm>
            <a:off x="595800" y="1092600"/>
            <a:ext cx="7626240" cy="11680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AutoNum type="arabicPlain"/>
            </a:pPr>
            <a:r>
              <a:rPr lang="ru" sz="14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Diagnostics and elimination of defects in FSD-planes. </a:t>
            </a:r>
            <a:endParaRPr lang="ru-RU" sz="14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AutoNum type="arabicPlain"/>
            </a:pPr>
            <a:r>
              <a:rPr lang="ru" sz="14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Coordinates of modules (Si-detectors) after disassembly-assembly of FSD-planes.</a:t>
            </a:r>
            <a:endParaRPr lang="ru-RU" sz="14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AutoNum type="arabicPlain"/>
            </a:pPr>
            <a:r>
              <a:rPr lang="ru" sz="14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Refinment of FSD-planes positioning device in the BM@N experemental hall</a:t>
            </a:r>
            <a:r>
              <a:rPr lang="ru" sz="1400" b="0" strike="noStrike" spc="-1" dirty="0" smtClean="0">
                <a:solidFill>
                  <a:srgbClr val="000000"/>
                </a:solidFill>
                <a:latin typeface="Times New Roman"/>
                <a:ea typeface="Arial"/>
              </a:rPr>
              <a:t>.</a:t>
            </a:r>
            <a:endParaRPr lang="en-US" sz="1400" b="0" strike="noStrike" spc="-1" dirty="0" smtClean="0">
              <a:solidFill>
                <a:srgbClr val="000000"/>
              </a:solidFill>
              <a:latin typeface="Times New Roman"/>
              <a:ea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AutoNum type="arabicPlain"/>
            </a:pPr>
            <a:r>
              <a:rPr lang="en-US" sz="1400" spc="-1" dirty="0" smtClean="0">
                <a:solidFill>
                  <a:srgbClr val="000000"/>
                </a:solidFill>
                <a:latin typeface="Times New Roman"/>
                <a:ea typeface="Arial"/>
              </a:rPr>
              <a:t>Conclusion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  <a:ea typeface="Arial"/>
              </a:rPr>
              <a:t>.</a:t>
            </a:r>
            <a:endParaRPr lang="en-US" sz="1400" b="0" strike="noStrike" spc="-1" dirty="0" smtClean="0">
              <a:solidFill>
                <a:srgbClr val="000000"/>
              </a:solidFill>
              <a:latin typeface="Times New Roman"/>
              <a:ea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AutoNum type="arabicPlain"/>
            </a:pPr>
            <a:endParaRPr lang="ru-RU" sz="1400" b="0" strike="noStrike" spc="-1" dirty="0">
              <a:latin typeface="Arial"/>
            </a:endParaRPr>
          </a:p>
        </p:txBody>
      </p:sp>
      <p:pic>
        <p:nvPicPr>
          <p:cNvPr id="281" name="Google Shape;123;p2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222400" y="1080"/>
            <a:ext cx="921240" cy="516240"/>
          </a:xfrm>
          <a:prstGeom prst="rect">
            <a:avLst/>
          </a:prstGeom>
          <a:ln w="0">
            <a:noFill/>
          </a:ln>
        </p:spPr>
      </p:pic>
      <p:pic>
        <p:nvPicPr>
          <p:cNvPr id="282" name="Google Shape;124;p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-1080"/>
            <a:ext cx="921240" cy="518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612229" y="921159"/>
            <a:ext cx="3482157" cy="4069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51431" tIns="25706" rIns="51431" bIns="25706" rtlCol="0" anchor="ctr" anchorCtr="0">
            <a:noAutofit/>
          </a:bodyPr>
          <a:lstStyle/>
          <a:p>
            <a:pPr>
              <a:lnSpc>
                <a:spcPct val="75000"/>
              </a:lnSpc>
              <a:buSzPts val="2400"/>
            </a:pPr>
            <a:r>
              <a:rPr lang="en-US" sz="1800" b="1" dirty="0">
                <a:latin typeface="Times New Roman"/>
                <a:ea typeface="Times New Roman"/>
                <a:cs typeface="Times New Roman"/>
                <a:sym typeface="Times New Roman"/>
              </a:rPr>
              <a:t>Beam profilometer </a:t>
            </a:r>
            <a:br>
              <a:rPr lang="en-US" sz="18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125" b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</a:t>
            </a:r>
            <a:r>
              <a:rPr lang="en-US" sz="1800" b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25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necessary for</a:t>
            </a:r>
            <a:r>
              <a:rPr lang="en-US" sz="1125" b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beam tuning (alignment of the center beam with the center of the target)</a:t>
            </a:r>
          </a:p>
        </p:txBody>
      </p:sp>
      <p:sp>
        <p:nvSpPr>
          <p:cNvPr id="63" name="Google Shape;63;p14"/>
          <p:cNvSpPr txBox="1"/>
          <p:nvPr/>
        </p:nvSpPr>
        <p:spPr>
          <a:xfrm>
            <a:off x="5031258" y="1707209"/>
            <a:ext cx="3146842" cy="2971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pPr marL="161921" indent="-161921">
              <a:buClr>
                <a:srgbClr val="FF0000"/>
              </a:buClr>
              <a:buSzPts val="1400"/>
              <a:buFont typeface="Arial"/>
              <a:buChar char="•"/>
            </a:pPr>
            <a:r>
              <a:rPr lang="ru" sz="105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detector: </a:t>
            </a:r>
            <a:r>
              <a:rPr lang="ru" sz="10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DSSD, </a:t>
            </a:r>
            <a:r>
              <a:rPr lang="en-US" sz="105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ru" sz="105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128</a:t>
            </a:r>
            <a:r>
              <a:rPr lang="en-US" sz="105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05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ru" sz="105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×128</a:t>
            </a:r>
            <a:r>
              <a:rPr lang="en-US" sz="105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05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0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ru" sz="10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strips</a:t>
            </a:r>
            <a:r>
              <a:rPr lang="en-US" sz="10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0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pitch </a:t>
            </a:r>
            <a:r>
              <a:rPr lang="en-US" sz="10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</a:t>
            </a:r>
            <a:r>
              <a:rPr lang="ru" sz="10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475 </a:t>
            </a:r>
            <a:r>
              <a:rPr lang="ru" sz="105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μm, </a:t>
            </a:r>
            <a:r>
              <a:rPr lang="ru" sz="10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thickness </a:t>
            </a:r>
            <a:r>
              <a:rPr lang="en-US" sz="10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(Si) -</a:t>
            </a:r>
            <a:r>
              <a:rPr lang="ru" sz="10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175 μm, active area </a:t>
            </a:r>
            <a:r>
              <a:rPr lang="en-US" sz="10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ru" sz="105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61 </a:t>
            </a:r>
            <a:r>
              <a:rPr lang="ru" sz="10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× </a:t>
            </a:r>
            <a:r>
              <a:rPr lang="ru" sz="105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61</a:t>
            </a:r>
            <a:r>
              <a:rPr lang="en-US" sz="105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ru" sz="105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mm</a:t>
            </a:r>
            <a:r>
              <a:rPr lang="ru" sz="1050" baseline="30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0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105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Strips are combined in pairs on detector board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05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 have (64p</a:t>
            </a:r>
            <a:r>
              <a:rPr lang="en-US" sz="1050" baseline="30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ru" sz="105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×</a:t>
            </a:r>
            <a:r>
              <a:rPr lang="en-US" sz="105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64n</a:t>
            </a:r>
            <a:r>
              <a:rPr lang="en-US" sz="1050" baseline="30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05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</a:t>
            </a:r>
            <a:r>
              <a:rPr lang="ru" sz="105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pitch = </a:t>
            </a:r>
            <a:r>
              <a:rPr lang="en-US" sz="105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950</a:t>
            </a:r>
            <a:r>
              <a:rPr lang="ru" sz="105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05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μm</a:t>
            </a:r>
            <a:endParaRPr sz="825" dirty="0" smtClean="0">
              <a:solidFill>
                <a:schemeClr val="tx1"/>
              </a:solidFill>
            </a:endParaRPr>
          </a:p>
          <a:p>
            <a:pPr marL="161921" indent="-161921">
              <a:buClr>
                <a:srgbClr val="FF0000"/>
              </a:buClr>
              <a:buSzPts val="1400"/>
              <a:buFont typeface="Arial"/>
              <a:buChar char="•"/>
            </a:pPr>
            <a:r>
              <a:rPr lang="ru" sz="105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mechanical design:</a:t>
            </a:r>
            <a:r>
              <a:rPr lang="en-US" sz="105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smtClean="0">
                <a:latin typeface="Times New Roman"/>
                <a:ea typeface="Times New Roman"/>
                <a:cs typeface="Times New Roman"/>
                <a:sym typeface="Times New Roman"/>
              </a:rPr>
              <a:t>the plane of the </a:t>
            </a:r>
            <a:r>
              <a:rPr lang="en-US" sz="105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profilometer</a:t>
            </a:r>
            <a:r>
              <a:rPr lang="en-US" sz="1050" dirty="0" smtClean="0">
                <a:latin typeface="Times New Roman"/>
                <a:ea typeface="Times New Roman"/>
                <a:cs typeface="Times New Roman"/>
                <a:sym typeface="Times New Roman"/>
              </a:rPr>
              <a:t> is automatically removed from the beam zone to the parking position</a:t>
            </a:r>
            <a:endParaRPr lang="en-US" sz="105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61921" indent="-161921">
              <a:buClr>
                <a:srgbClr val="FF0000"/>
              </a:buClr>
              <a:buSzPts val="1400"/>
              <a:buFont typeface="Arial"/>
              <a:buChar char="•"/>
            </a:pPr>
            <a:r>
              <a:rPr sz="105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05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FEE</a:t>
            </a:r>
            <a:r>
              <a:rPr lang="en-US" sz="105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05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based </a:t>
            </a:r>
            <a:r>
              <a:rPr lang="ru" sz="10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</a:t>
            </a:r>
            <a:r>
              <a:rPr lang="en-US" sz="105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</a:t>
            </a:r>
            <a:r>
              <a:rPr lang="en-US" sz="105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VA32HDR11</a:t>
            </a:r>
            <a:r>
              <a:rPr lang="ru" sz="105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ASICs. Total number of channels are 64 for X and 64 for Y coordinate.  Dynamic range </a:t>
            </a:r>
          </a:p>
          <a:p>
            <a:pPr>
              <a:buClr>
                <a:srgbClr val="FF0000"/>
              </a:buClr>
              <a:buSzPts val="1400"/>
            </a:pPr>
            <a:r>
              <a:rPr lang="en-US" sz="105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-35pC - +25pC. Peaking time 800ns. Self trigger </a:t>
            </a:r>
          </a:p>
          <a:p>
            <a:pPr>
              <a:buClr>
                <a:srgbClr val="FF0000"/>
              </a:buClr>
              <a:buSzPts val="1400"/>
            </a:pPr>
            <a:r>
              <a:rPr lang="en-US" sz="105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mode based on  </a:t>
            </a:r>
            <a:r>
              <a:rPr lang="ru" sz="105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TA32cg2 A</a:t>
            </a:r>
            <a:r>
              <a:rPr lang="en-US" sz="105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SICs</a:t>
            </a:r>
          </a:p>
          <a:p>
            <a:pPr marL="171450" indent="-171450">
              <a:buClr>
                <a:srgbClr val="FF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05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current </a:t>
            </a:r>
            <a:r>
              <a:rPr lang="ru" sz="105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status</a:t>
            </a:r>
            <a:r>
              <a:rPr lang="ru" sz="105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lang="en-US" sz="1050" b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rgbClr val="FF0000"/>
              </a:buClr>
              <a:buSzPts val="1400"/>
            </a:pPr>
            <a:r>
              <a:rPr lang="en-US" sz="105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105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FEE have been designed, manufactured and tested. </a:t>
            </a:r>
          </a:p>
          <a:p>
            <a:pPr>
              <a:buClr>
                <a:srgbClr val="FF0000"/>
              </a:buClr>
              <a:buSzPts val="1400"/>
            </a:pPr>
            <a:r>
              <a:rPr lang="en-US" sz="105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Next step is testing FEE  with Si detector placed in </a:t>
            </a:r>
          </a:p>
          <a:p>
            <a:pPr>
              <a:buClr>
                <a:srgbClr val="FF0000"/>
              </a:buClr>
              <a:buSzPts val="1400"/>
            </a:pPr>
            <a:r>
              <a:rPr lang="en-US" sz="105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105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105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flanges with </a:t>
            </a:r>
            <a:r>
              <a:rPr lang="ru" sz="10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alpha-source (5.5 MeV</a:t>
            </a:r>
            <a:r>
              <a:rPr lang="ru" sz="105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 sz="105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</a:t>
            </a:r>
          </a:p>
          <a:p>
            <a:pPr>
              <a:buClr>
                <a:srgbClr val="FF0000"/>
              </a:buClr>
              <a:buSzPts val="1400"/>
            </a:pPr>
            <a:r>
              <a:rPr lang="en-US" sz="10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11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standalone </a:t>
            </a:r>
            <a:r>
              <a:rPr lang="en-US" sz="112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DAQ </a:t>
            </a:r>
            <a:r>
              <a:rPr lang="en-US" sz="11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subsystem</a:t>
            </a:r>
            <a:r>
              <a:rPr lang="en-US" sz="1050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.</a:t>
            </a:r>
            <a:endParaRPr lang="ru-RU" sz="105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rgbClr val="FF0000"/>
              </a:buClr>
              <a:buSzPts val="1400"/>
            </a:pPr>
            <a:r>
              <a:rPr lang="ru-RU" sz="1050" strike="sngStrike" dirty="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 sz="1050" strike="sngStrike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AF3C074-9882-4048-858B-A2B767EC1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844" y="697031"/>
            <a:ext cx="3528851" cy="1520079"/>
          </a:xfrm>
          <a:prstGeom prst="rect">
            <a:avLst/>
          </a:prstGeom>
        </p:spPr>
      </p:pic>
      <p:pic>
        <p:nvPicPr>
          <p:cNvPr id="14" name="Google Shape;299;p41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2375" y="988"/>
            <a:ext cx="921628" cy="51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300;p41"/>
          <p:cNvPicPr preferRelativeResize="0"/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75"/>
            <a:ext cx="921626" cy="51860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301;p41"/>
          <p:cNvSpPr txBox="1">
            <a:spLocks/>
          </p:cNvSpPr>
          <p:nvPr/>
        </p:nvSpPr>
        <p:spPr>
          <a:xfrm>
            <a:off x="249104" y="-260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500" b="1" dirty="0">
                <a:latin typeface="Times New Roman"/>
                <a:ea typeface="Times New Roman"/>
                <a:cs typeface="Times New Roman"/>
                <a:sym typeface="Times New Roman"/>
              </a:rPr>
              <a:t>Beam </a:t>
            </a:r>
            <a:r>
              <a:rPr lang="en-US" sz="1500" b="1" dirty="0" err="1">
                <a:latin typeface="Times New Roman"/>
                <a:ea typeface="Times New Roman"/>
                <a:cs typeface="Times New Roman"/>
                <a:sym typeface="Times New Roman"/>
              </a:rPr>
              <a:t>profilometer</a:t>
            </a:r>
            <a:r>
              <a:rPr lang="en-US" sz="1500" b="1" dirty="0">
                <a:latin typeface="Times New Roman"/>
                <a:ea typeface="Times New Roman"/>
                <a:cs typeface="Times New Roman"/>
                <a:sym typeface="Times New Roman"/>
              </a:rPr>
              <a:t> upgrade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044CE2-6CD3-4295-A469-C1095278B18B}"/>
              </a:ext>
            </a:extLst>
          </p:cNvPr>
          <p:cNvSpPr txBox="1"/>
          <p:nvPr/>
        </p:nvSpPr>
        <p:spPr>
          <a:xfrm>
            <a:off x="1996675" y="1255027"/>
            <a:ext cx="629409" cy="40408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r>
              <a:rPr lang="en-US" sz="10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position</a:t>
            </a:r>
            <a:endParaRPr lang="ru-RU" sz="101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844" y="2513473"/>
            <a:ext cx="4249970" cy="19098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96674" y="4531592"/>
            <a:ext cx="2854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New readout electronics for </a:t>
            </a:r>
            <a:r>
              <a:rPr lang="en-US" sz="1000" dirty="0"/>
              <a:t>b</a:t>
            </a:r>
            <a:r>
              <a:rPr lang="en-US" sz="1000" dirty="0" smtClean="0"/>
              <a:t>eam </a:t>
            </a:r>
            <a:r>
              <a:rPr lang="en-US" sz="1000" dirty="0" err="1" smtClean="0"/>
              <a:t>profilometer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59821" y="2158776"/>
            <a:ext cx="15359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tracker Cross-board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0581" y="4470273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profilometer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standalone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DAQ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84425" y="2775106"/>
            <a:ext cx="1981200" cy="1339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>
            <a:stCxn id="8" idx="0"/>
            <a:endCxn id="4" idx="2"/>
          </p:cNvCxnSpPr>
          <p:nvPr/>
        </p:nvCxnSpPr>
        <p:spPr>
          <a:xfrm flipH="1" flipV="1">
            <a:off x="3375025" y="4114800"/>
            <a:ext cx="48742" cy="4167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2" idx="0"/>
          </p:cNvCxnSpPr>
          <p:nvPr/>
        </p:nvCxnSpPr>
        <p:spPr>
          <a:xfrm flipV="1">
            <a:off x="1360227" y="3871477"/>
            <a:ext cx="68717" cy="5987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261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129;p21"/>
          <p:cNvPicPr/>
          <p:nvPr/>
        </p:nvPicPr>
        <p:blipFill>
          <a:blip r:embed="rId2" cstate="print"/>
          <a:stretch/>
        </p:blipFill>
        <p:spPr>
          <a:xfrm>
            <a:off x="3874680" y="2819160"/>
            <a:ext cx="3324960" cy="2227320"/>
          </a:xfrm>
          <a:prstGeom prst="rect">
            <a:avLst/>
          </a:prstGeom>
          <a:ln w="0">
            <a:noFill/>
          </a:ln>
        </p:spPr>
      </p:pic>
      <p:pic>
        <p:nvPicPr>
          <p:cNvPr id="284" name="Google Shape;130;p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31" b="1975"/>
          <a:stretch/>
        </p:blipFill>
        <p:spPr>
          <a:xfrm>
            <a:off x="3881880" y="631800"/>
            <a:ext cx="3255840" cy="2168280"/>
          </a:xfrm>
          <a:prstGeom prst="rect">
            <a:avLst/>
          </a:prstGeom>
          <a:ln w="0">
            <a:noFill/>
          </a:ln>
        </p:spPr>
      </p:pic>
      <p:pic>
        <p:nvPicPr>
          <p:cNvPr id="285" name="Google Shape;131;p21"/>
          <p:cNvPicPr/>
          <p:nvPr/>
        </p:nvPicPr>
        <p:blipFill>
          <a:blip r:embed="rId4" cstate="print"/>
          <a:stretch/>
        </p:blipFill>
        <p:spPr>
          <a:xfrm>
            <a:off x="430560" y="2819160"/>
            <a:ext cx="3209760" cy="2227320"/>
          </a:xfrm>
          <a:prstGeom prst="rect">
            <a:avLst/>
          </a:prstGeom>
          <a:ln w="0">
            <a:noFill/>
          </a:ln>
        </p:spPr>
      </p:pic>
      <p:pic>
        <p:nvPicPr>
          <p:cNvPr id="286" name="Google Shape;132;p21"/>
          <p:cNvPicPr/>
          <p:nvPr/>
        </p:nvPicPr>
        <p:blipFill>
          <a:blip r:embed="rId5" cstate="print"/>
          <a:stretch/>
        </p:blipFill>
        <p:spPr>
          <a:xfrm>
            <a:off x="430560" y="441360"/>
            <a:ext cx="3255840" cy="2227320"/>
          </a:xfrm>
          <a:prstGeom prst="rect">
            <a:avLst/>
          </a:prstGeom>
          <a:ln w="0">
            <a:noFill/>
          </a:ln>
        </p:spPr>
      </p:pic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1375920" y="-54720"/>
            <a:ext cx="5552640" cy="3628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 fontScale="90000"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" sz="15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FSD: before replacing (</a:t>
            </a:r>
            <a:r>
              <a:rPr lang="en-US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Run 8305, </a:t>
            </a:r>
            <a:r>
              <a:rPr lang="en-US" sz="16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30.01.2023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r>
              <a:rPr sz="1500" dirty="0"/>
              <a:t/>
            </a:r>
            <a:br>
              <a:rPr sz="1500" dirty="0"/>
            </a:b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8" name="Google Shape;134;p2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121600" y="79920"/>
            <a:ext cx="921240" cy="516240"/>
          </a:xfrm>
          <a:prstGeom prst="rect">
            <a:avLst/>
          </a:prstGeom>
          <a:ln w="0">
            <a:noFill/>
          </a:ln>
        </p:spPr>
      </p:pic>
      <p:pic>
        <p:nvPicPr>
          <p:cNvPr id="289" name="Google Shape;135;p2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-1080"/>
            <a:ext cx="921240" cy="518400"/>
          </a:xfrm>
          <a:prstGeom prst="rect">
            <a:avLst/>
          </a:prstGeom>
          <a:ln w="0">
            <a:noFill/>
          </a:ln>
        </p:spPr>
      </p:pic>
      <p:sp>
        <p:nvSpPr>
          <p:cNvPr id="290" name="PlaceHolder 2"/>
          <p:cNvSpPr>
            <a:spLocks noGrp="1"/>
          </p:cNvSpPr>
          <p:nvPr>
            <p:ph type="sldNum" idx="17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2610C038-9AF4-4709-A4E8-D1F11E413184}" type="slidenum">
              <a:rPr lang="ru" sz="1000" b="0" strike="noStrike" spc="-1">
                <a:solidFill>
                  <a:srgbClr val="595959"/>
                </a:solidFill>
                <a:latin typeface="Arial"/>
                <a:ea typeface="Arial"/>
              </a:rPr>
              <a:pPr algn="r">
                <a:lnSpc>
                  <a:spcPct val="100000"/>
                </a:lnSpc>
                <a:buNone/>
                <a:tabLst>
                  <a:tab pos="0" algn="l"/>
                </a:tabLst>
              </a:pPr>
              <a:t>3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291" name="Google Shape;137;p21"/>
          <p:cNvSpPr/>
          <p:nvPr/>
        </p:nvSpPr>
        <p:spPr>
          <a:xfrm>
            <a:off x="2115000" y="3204720"/>
            <a:ext cx="112320" cy="572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Google Shape;138;p21"/>
          <p:cNvSpPr/>
          <p:nvPr/>
        </p:nvSpPr>
        <p:spPr>
          <a:xfrm>
            <a:off x="4778280" y="1645920"/>
            <a:ext cx="112320" cy="67032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Google Shape;139;p21"/>
          <p:cNvSpPr/>
          <p:nvPr/>
        </p:nvSpPr>
        <p:spPr>
          <a:xfrm>
            <a:off x="4315320" y="3213360"/>
            <a:ext cx="112320" cy="711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1C23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Google Shape;140;p21"/>
          <p:cNvSpPr/>
          <p:nvPr/>
        </p:nvSpPr>
        <p:spPr>
          <a:xfrm>
            <a:off x="6546600" y="3234960"/>
            <a:ext cx="84240" cy="711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1C23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Google Shape;141;p21"/>
          <p:cNvSpPr/>
          <p:nvPr/>
        </p:nvSpPr>
        <p:spPr>
          <a:xfrm>
            <a:off x="6123600" y="3871800"/>
            <a:ext cx="112320" cy="711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1C23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Google Shape;142;p21"/>
          <p:cNvSpPr/>
          <p:nvPr/>
        </p:nvSpPr>
        <p:spPr>
          <a:xfrm>
            <a:off x="5703480" y="3234960"/>
            <a:ext cx="112320" cy="711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Google Shape;143;p21"/>
          <p:cNvSpPr/>
          <p:nvPr/>
        </p:nvSpPr>
        <p:spPr>
          <a:xfrm>
            <a:off x="6297120" y="3234960"/>
            <a:ext cx="112320" cy="711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Google Shape;144;p21"/>
          <p:cNvSpPr/>
          <p:nvPr/>
        </p:nvSpPr>
        <p:spPr>
          <a:xfrm>
            <a:off x="4476240" y="3898080"/>
            <a:ext cx="112320" cy="711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Google Shape;145;p21"/>
          <p:cNvSpPr/>
          <p:nvPr/>
        </p:nvSpPr>
        <p:spPr>
          <a:xfrm>
            <a:off x="4778280" y="3871800"/>
            <a:ext cx="112320" cy="711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Google Shape;147;p21"/>
          <p:cNvSpPr/>
          <p:nvPr/>
        </p:nvSpPr>
        <p:spPr>
          <a:xfrm>
            <a:off x="7332480" y="1376982"/>
            <a:ext cx="1578240" cy="106753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2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Summary:</a:t>
            </a:r>
            <a:endParaRPr lang="ru-RU" sz="12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2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10 dead zones, </a:t>
            </a:r>
            <a:r>
              <a:rPr lang="ru" sz="1200" b="0" strike="noStrike" spc="-1" dirty="0">
                <a:solidFill>
                  <a:srgbClr val="F1C23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 were discovered before the run</a:t>
            </a:r>
            <a:r>
              <a:rPr lang="ru" sz="12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" sz="1200" b="0" strike="noStrike" spc="-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and 7 occurred during the run</a:t>
            </a:r>
            <a:endParaRPr lang="ru-RU" sz="12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1" name="Google Shape;148;p21"/>
          <p:cNvSpPr/>
          <p:nvPr/>
        </p:nvSpPr>
        <p:spPr>
          <a:xfrm>
            <a:off x="4444560" y="2360160"/>
            <a:ext cx="389880" cy="207720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82880" bIns="182880" anchor="t">
            <a:noAutofit/>
          </a:bodyPr>
          <a:lstStyle/>
          <a:p>
            <a:pPr algn="ctr">
              <a:lnSpc>
                <a:spcPct val="50000"/>
              </a:lnSpc>
              <a:buNone/>
              <a:tabLst>
                <a:tab pos="0" algn="l"/>
              </a:tabLst>
            </a:pPr>
            <a:r>
              <a:rPr lang="ru" sz="8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#14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302" name="Google Shape;149;p21"/>
          <p:cNvSpPr/>
          <p:nvPr/>
        </p:nvSpPr>
        <p:spPr>
          <a:xfrm flipV="1">
            <a:off x="4639680" y="2316240"/>
            <a:ext cx="194760" cy="42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Google Shape;150;p21"/>
          <p:cNvSpPr/>
          <p:nvPr/>
        </p:nvSpPr>
        <p:spPr>
          <a:xfrm>
            <a:off x="5338080" y="1645920"/>
            <a:ext cx="112320" cy="67032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Google Shape;151;p21"/>
          <p:cNvSpPr/>
          <p:nvPr/>
        </p:nvSpPr>
        <p:spPr>
          <a:xfrm>
            <a:off x="4950000" y="2357280"/>
            <a:ext cx="389880" cy="207720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82880" bIns="182880" anchor="t">
            <a:noAutofit/>
          </a:bodyPr>
          <a:lstStyle/>
          <a:p>
            <a:pPr algn="ctr">
              <a:lnSpc>
                <a:spcPct val="50000"/>
              </a:lnSpc>
              <a:buNone/>
              <a:tabLst>
                <a:tab pos="0" algn="l"/>
              </a:tabLst>
            </a:pPr>
            <a:r>
              <a:rPr lang="ru" sz="8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#9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305" name="Google Shape;152;p21"/>
          <p:cNvSpPr/>
          <p:nvPr/>
        </p:nvSpPr>
        <p:spPr>
          <a:xfrm rot="10800000" flipH="1">
            <a:off x="5144760" y="2316960"/>
            <a:ext cx="248760" cy="40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Google Shape;153;p21"/>
          <p:cNvSpPr/>
          <p:nvPr/>
        </p:nvSpPr>
        <p:spPr>
          <a:xfrm>
            <a:off x="5875920" y="3021840"/>
            <a:ext cx="339480" cy="207720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82880" bIns="182880" anchor="t">
            <a:noAutofit/>
          </a:bodyPr>
          <a:lstStyle/>
          <a:p>
            <a:pPr algn="ctr">
              <a:lnSpc>
                <a:spcPct val="50000"/>
              </a:lnSpc>
              <a:buNone/>
              <a:tabLst>
                <a:tab pos="0" algn="l"/>
              </a:tabLst>
            </a:pPr>
            <a:r>
              <a:rPr lang="ru" sz="8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#19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307" name="Google Shape;154;p21"/>
          <p:cNvSpPr/>
          <p:nvPr/>
        </p:nvSpPr>
        <p:spPr>
          <a:xfrm flipH="1">
            <a:off x="5758920" y="3120480"/>
            <a:ext cx="98280" cy="114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Google Shape;156;p21"/>
          <p:cNvSpPr/>
          <p:nvPr/>
        </p:nvSpPr>
        <p:spPr>
          <a:xfrm flipH="1">
            <a:off x="6352560" y="2991600"/>
            <a:ext cx="137160" cy="243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Google Shape;157;p21"/>
          <p:cNvSpPr/>
          <p:nvPr/>
        </p:nvSpPr>
        <p:spPr>
          <a:xfrm>
            <a:off x="6845400" y="2778120"/>
            <a:ext cx="389880" cy="207720"/>
          </a:xfrm>
          <a:prstGeom prst="rect">
            <a:avLst/>
          </a:prstGeom>
          <a:noFill/>
          <a:ln w="9525">
            <a:solidFill>
              <a:srgbClr val="F1C23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82880" bIns="182880" anchor="t">
            <a:noAutofit/>
          </a:bodyPr>
          <a:lstStyle/>
          <a:p>
            <a:pPr algn="ctr">
              <a:lnSpc>
                <a:spcPct val="50000"/>
              </a:lnSpc>
              <a:buNone/>
              <a:tabLst>
                <a:tab pos="0" algn="l"/>
              </a:tabLst>
            </a:pPr>
            <a:r>
              <a:rPr lang="ru" sz="800" b="1" strike="noStrike" spc="-1">
                <a:solidFill>
                  <a:srgbClr val="F1C232"/>
                </a:solidFill>
                <a:latin typeface="Times New Roman"/>
                <a:ea typeface="Times New Roman"/>
              </a:rPr>
              <a:t>#17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310" name="Google Shape;158;p21"/>
          <p:cNvSpPr/>
          <p:nvPr/>
        </p:nvSpPr>
        <p:spPr>
          <a:xfrm flipH="1">
            <a:off x="6588360" y="2881800"/>
            <a:ext cx="255960" cy="352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F1C232"/>
            </a:solidFill>
            <a:round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Google Shape;159;p21"/>
          <p:cNvSpPr/>
          <p:nvPr/>
        </p:nvSpPr>
        <p:spPr>
          <a:xfrm>
            <a:off x="4142160" y="4891320"/>
            <a:ext cx="389880" cy="207720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82880" bIns="182880" anchor="t">
            <a:noAutofit/>
          </a:bodyPr>
          <a:lstStyle/>
          <a:p>
            <a:pPr algn="ctr">
              <a:lnSpc>
                <a:spcPct val="50000"/>
              </a:lnSpc>
              <a:buNone/>
              <a:tabLst>
                <a:tab pos="0" algn="l"/>
              </a:tabLst>
            </a:pPr>
            <a:r>
              <a:rPr lang="ru" sz="8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#12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312" name="Google Shape;160;p21"/>
          <p:cNvSpPr/>
          <p:nvPr/>
        </p:nvSpPr>
        <p:spPr>
          <a:xfrm>
            <a:off x="4673160" y="4890240"/>
            <a:ext cx="460080" cy="208440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82880" bIns="182880" anchor="t">
            <a:noAutofit/>
          </a:bodyPr>
          <a:lstStyle/>
          <a:p>
            <a:pPr algn="ctr">
              <a:lnSpc>
                <a:spcPct val="50000"/>
              </a:lnSpc>
              <a:buNone/>
              <a:tabLst>
                <a:tab pos="0" algn="l"/>
              </a:tabLst>
            </a:pPr>
            <a:r>
              <a:rPr lang="ru" sz="8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#5-21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313" name="Google Shape;161;p21"/>
          <p:cNvSpPr/>
          <p:nvPr/>
        </p:nvSpPr>
        <p:spPr>
          <a:xfrm flipV="1">
            <a:off x="4337640" y="4609440"/>
            <a:ext cx="194760" cy="281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Google Shape;162;p21"/>
          <p:cNvSpPr/>
          <p:nvPr/>
        </p:nvSpPr>
        <p:spPr>
          <a:xfrm flipH="1" flipV="1">
            <a:off x="4834800" y="4583160"/>
            <a:ext cx="68400" cy="306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Google Shape;163;p21"/>
          <p:cNvSpPr/>
          <p:nvPr/>
        </p:nvSpPr>
        <p:spPr>
          <a:xfrm>
            <a:off x="4501800" y="3065760"/>
            <a:ext cx="389880" cy="207720"/>
          </a:xfrm>
          <a:prstGeom prst="rect">
            <a:avLst/>
          </a:prstGeom>
          <a:noFill/>
          <a:ln w="9525">
            <a:solidFill>
              <a:srgbClr val="F1C23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82880" bIns="182880" anchor="t">
            <a:noAutofit/>
          </a:bodyPr>
          <a:lstStyle/>
          <a:p>
            <a:pPr algn="ctr">
              <a:lnSpc>
                <a:spcPct val="50000"/>
              </a:lnSpc>
              <a:buNone/>
              <a:tabLst>
                <a:tab pos="0" algn="l"/>
              </a:tabLst>
            </a:pPr>
            <a:r>
              <a:rPr lang="ru" sz="800" b="1" strike="noStrike" spc="-1">
                <a:solidFill>
                  <a:srgbClr val="F1C232"/>
                </a:solidFill>
                <a:latin typeface="Times New Roman"/>
                <a:ea typeface="Times New Roman"/>
              </a:rPr>
              <a:t>#39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316" name="Google Shape;164;p21"/>
          <p:cNvSpPr/>
          <p:nvPr/>
        </p:nvSpPr>
        <p:spPr>
          <a:xfrm flipH="1">
            <a:off x="4371840" y="3159000"/>
            <a:ext cx="129600" cy="53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F1C232"/>
            </a:solidFill>
            <a:round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Google Shape;165;p21"/>
          <p:cNvSpPr/>
          <p:nvPr/>
        </p:nvSpPr>
        <p:spPr>
          <a:xfrm>
            <a:off x="6006960" y="4890240"/>
            <a:ext cx="389880" cy="207720"/>
          </a:xfrm>
          <a:prstGeom prst="rect">
            <a:avLst/>
          </a:prstGeom>
          <a:noFill/>
          <a:ln w="9525">
            <a:solidFill>
              <a:srgbClr val="F1C23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82880" bIns="182880" anchor="t">
            <a:noAutofit/>
          </a:bodyPr>
          <a:lstStyle/>
          <a:p>
            <a:pPr algn="ctr">
              <a:lnSpc>
                <a:spcPct val="50000"/>
              </a:lnSpc>
              <a:buNone/>
              <a:tabLst>
                <a:tab pos="0" algn="l"/>
              </a:tabLst>
            </a:pPr>
            <a:r>
              <a:rPr lang="ru" sz="800" b="1" strike="noStrike" spc="-1">
                <a:solidFill>
                  <a:srgbClr val="F1C232"/>
                </a:solidFill>
                <a:latin typeface="Times New Roman"/>
                <a:ea typeface="Times New Roman"/>
              </a:rPr>
              <a:t>#23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318" name="Google Shape;166;p21"/>
          <p:cNvSpPr/>
          <p:nvPr/>
        </p:nvSpPr>
        <p:spPr>
          <a:xfrm flipH="1" flipV="1">
            <a:off x="6179760" y="4583160"/>
            <a:ext cx="21600" cy="306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F1C232"/>
            </a:solidFill>
            <a:round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9" name="Google Shape;167;p21"/>
          <p:cNvSpPr/>
          <p:nvPr/>
        </p:nvSpPr>
        <p:spPr>
          <a:xfrm>
            <a:off x="761040" y="338400"/>
            <a:ext cx="2785680" cy="2512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82880" bIns="18288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1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Hits on station 1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1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6 modules, DSSD 63</a:t>
            </a:r>
            <a:r>
              <a:rPr lang="ru" sz="1100" b="0" strike="noStrike" spc="-1">
                <a:solidFill>
                  <a:srgbClr val="040C28"/>
                </a:solidFill>
                <a:latin typeface="Times New Roman"/>
                <a:ea typeface="Times New Roman"/>
              </a:rPr>
              <a:t>×93 mm</a:t>
            </a:r>
            <a:r>
              <a:rPr lang="ru" sz="1100" b="0" strike="noStrike" spc="-1" baseline="30000">
                <a:solidFill>
                  <a:srgbClr val="040C28"/>
                </a:solidFill>
                <a:latin typeface="Times New Roman"/>
                <a:ea typeface="Times New Roman"/>
              </a:rPr>
              <a:t>2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320" name="Google Shape;168;p21"/>
          <p:cNvSpPr/>
          <p:nvPr/>
        </p:nvSpPr>
        <p:spPr>
          <a:xfrm>
            <a:off x="834840" y="2759040"/>
            <a:ext cx="2487240" cy="2512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82880" bIns="18288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1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Hits on station 2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1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10 modules, DSSD 63</a:t>
            </a:r>
            <a:r>
              <a:rPr lang="ru" sz="1100" b="0" strike="noStrike" spc="-1">
                <a:solidFill>
                  <a:srgbClr val="040C28"/>
                </a:solidFill>
                <a:latin typeface="Times New Roman"/>
                <a:ea typeface="Times New Roman"/>
              </a:rPr>
              <a:t>×63 mm</a:t>
            </a:r>
            <a:r>
              <a:rPr lang="ru" sz="1100" b="0" strike="noStrike" spc="-1" baseline="30000">
                <a:solidFill>
                  <a:srgbClr val="040C28"/>
                </a:solidFill>
                <a:latin typeface="Times New Roman"/>
                <a:ea typeface="Times New Roman"/>
              </a:rPr>
              <a:t>2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1400" b="0" strike="noStrike" spc="-1">
              <a:latin typeface="Arial"/>
            </a:endParaRPr>
          </a:p>
        </p:txBody>
      </p:sp>
      <p:sp>
        <p:nvSpPr>
          <p:cNvPr id="321" name="Google Shape;170;p21"/>
          <p:cNvSpPr/>
          <p:nvPr/>
        </p:nvSpPr>
        <p:spPr>
          <a:xfrm>
            <a:off x="4315320" y="2724120"/>
            <a:ext cx="2028960" cy="2512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82880" bIns="18288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1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Hits on station 4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1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18 modules, DSSD 63</a:t>
            </a:r>
            <a:r>
              <a:rPr lang="ru" sz="1100" b="0" strike="noStrike" spc="-1">
                <a:solidFill>
                  <a:srgbClr val="040C28"/>
                </a:solidFill>
                <a:latin typeface="Times New Roman"/>
                <a:ea typeface="Times New Roman"/>
              </a:rPr>
              <a:t>×63 mm</a:t>
            </a:r>
            <a:r>
              <a:rPr lang="ru" sz="1100" b="0" strike="noStrike" spc="-1" baseline="30000">
                <a:solidFill>
                  <a:srgbClr val="040C28"/>
                </a:solidFill>
                <a:latin typeface="Times New Roman"/>
                <a:ea typeface="Times New Roman"/>
              </a:rPr>
              <a:t>2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322" name="Google Shape;171;p21"/>
          <p:cNvSpPr/>
          <p:nvPr/>
        </p:nvSpPr>
        <p:spPr>
          <a:xfrm flipH="1">
            <a:off x="2256840" y="3181320"/>
            <a:ext cx="165240" cy="82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Google Shape;172;p21"/>
          <p:cNvSpPr/>
          <p:nvPr/>
        </p:nvSpPr>
        <p:spPr>
          <a:xfrm>
            <a:off x="2422800" y="3089160"/>
            <a:ext cx="389880" cy="207720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82880" bIns="182880" anchor="t">
            <a:noAutofit/>
          </a:bodyPr>
          <a:lstStyle/>
          <a:p>
            <a:pPr algn="ctr">
              <a:lnSpc>
                <a:spcPct val="50000"/>
              </a:lnSpc>
              <a:buNone/>
              <a:tabLst>
                <a:tab pos="0" algn="l"/>
              </a:tabLst>
            </a:pPr>
            <a:r>
              <a:rPr lang="ru" sz="8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#41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324" name="Google Shape;169;p21"/>
          <p:cNvSpPr/>
          <p:nvPr/>
        </p:nvSpPr>
        <p:spPr>
          <a:xfrm>
            <a:off x="4206600" y="443160"/>
            <a:ext cx="2785680" cy="2026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82880" bIns="18288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1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Hits on station 3</a:t>
            </a:r>
            <a:endParaRPr lang="ru-RU" sz="11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1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14 modules, DSSD 63</a:t>
            </a:r>
            <a:r>
              <a:rPr lang="ru" sz="1100" b="0" strike="noStrike" spc="-1" dirty="0">
                <a:solidFill>
                  <a:srgbClr val="040C28"/>
                </a:solidFill>
                <a:latin typeface="Times New Roman"/>
                <a:ea typeface="Times New Roman"/>
              </a:rPr>
              <a:t>×63 mm</a:t>
            </a:r>
            <a:r>
              <a:rPr lang="ru" sz="1100" b="0" strike="noStrike" spc="-1" baseline="30000" dirty="0">
                <a:solidFill>
                  <a:srgbClr val="040C28"/>
                </a:solidFill>
                <a:latin typeface="Times New Roman"/>
                <a:ea typeface="Times New Roman"/>
              </a:rPr>
              <a:t>2</a:t>
            </a:r>
            <a:endParaRPr lang="ru-RU" sz="11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1400" b="0" strike="noStrike" spc="-1" dirty="0">
              <a:latin typeface="Arial"/>
            </a:endParaRPr>
          </a:p>
        </p:txBody>
      </p:sp>
      <p:sp>
        <p:nvSpPr>
          <p:cNvPr id="325" name="Google Shape;155;p21"/>
          <p:cNvSpPr/>
          <p:nvPr/>
        </p:nvSpPr>
        <p:spPr>
          <a:xfrm>
            <a:off x="6295680" y="2783880"/>
            <a:ext cx="389880" cy="207720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82880" bIns="182880" anchor="t">
            <a:noAutofit/>
          </a:bodyPr>
          <a:lstStyle/>
          <a:p>
            <a:pPr algn="ctr">
              <a:lnSpc>
                <a:spcPct val="50000"/>
              </a:lnSpc>
              <a:buNone/>
              <a:tabLst>
                <a:tab pos="0" algn="l"/>
              </a:tabLst>
            </a:pPr>
            <a:r>
              <a:rPr lang="ru" sz="8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#13</a:t>
            </a:r>
            <a:endParaRPr lang="ru-RU" sz="800" b="0" strike="noStrike" spc="-1">
              <a:latin typeface="Arial"/>
            </a:endParaRPr>
          </a:p>
        </p:txBody>
      </p:sp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933634"/>
              </p:ext>
            </p:extLst>
          </p:nvPr>
        </p:nvGraphicFramePr>
        <p:xfrm>
          <a:off x="7425319" y="2566139"/>
          <a:ext cx="1415692" cy="2193963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707770">
                  <a:extLst>
                    <a:ext uri="{9D8B030D-6E8A-4147-A177-3AD203B41FA5}">
                      <a16:colId xmlns:a16="http://schemas.microsoft.com/office/drawing/2014/main" val="820007725"/>
                    </a:ext>
                  </a:extLst>
                </a:gridCol>
                <a:gridCol w="707922">
                  <a:extLst>
                    <a:ext uri="{9D8B030D-6E8A-4147-A177-3AD203B41FA5}">
                      <a16:colId xmlns:a16="http://schemas.microsoft.com/office/drawing/2014/main" val="2267442258"/>
                    </a:ext>
                  </a:extLst>
                </a:gridCol>
              </a:tblGrid>
              <a:tr h="19819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</a:t>
                      </a:r>
                      <a:r>
                        <a:rPr lang="en-US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ule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Chip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6865063"/>
                  </a:ext>
                </a:extLst>
              </a:tr>
              <a:tr h="19819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5Y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2848394"/>
                  </a:ext>
                </a:extLst>
              </a:tr>
              <a:tr h="19819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#14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5X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7178740"/>
                  </a:ext>
                </a:extLst>
              </a:tr>
              <a:tr h="19819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 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5X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8721343"/>
                  </a:ext>
                </a:extLst>
              </a:tr>
              <a:tr h="19819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3128596"/>
                  </a:ext>
                </a:extLst>
              </a:tr>
              <a:tr h="19819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5X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5743546"/>
                  </a:ext>
                </a:extLst>
              </a:tr>
              <a:tr h="19819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9643366"/>
                  </a:ext>
                </a:extLst>
              </a:tr>
              <a:tr h="19819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#1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4X,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9310124"/>
                  </a:ext>
                </a:extLst>
              </a:tr>
              <a:tr h="19819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#1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4X,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0428915"/>
                  </a:ext>
                </a:extLst>
              </a:tr>
              <a:tr h="19819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5-21 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5X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2131047"/>
                  </a:ext>
                </a:extLst>
              </a:tr>
              <a:tr h="2120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18160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495467"/>
              </p:ext>
            </p:extLst>
          </p:nvPr>
        </p:nvGraphicFramePr>
        <p:xfrm>
          <a:off x="7563105" y="596160"/>
          <a:ext cx="1140120" cy="731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4432">
                  <a:extLst>
                    <a:ext uri="{9D8B030D-6E8A-4147-A177-3AD203B41FA5}">
                      <a16:colId xmlns:a16="http://schemas.microsoft.com/office/drawing/2014/main" val="440292614"/>
                    </a:ext>
                  </a:extLst>
                </a:gridCol>
                <a:gridCol w="595688">
                  <a:extLst>
                    <a:ext uri="{9D8B030D-6E8A-4147-A177-3AD203B41FA5}">
                      <a16:colId xmlns:a16="http://schemas.microsoft.com/office/drawing/2014/main" val="3621937236"/>
                    </a:ext>
                  </a:extLst>
                </a:gridCol>
              </a:tblGrid>
              <a:tr h="138231">
                <a:tc>
                  <a:txBody>
                    <a:bodyPr/>
                    <a:lstStyle/>
                    <a:p>
                      <a:pPr algn="ctr"/>
                      <a:r>
                        <a:rPr lang="en-US" sz="600" strike="noStrike" spc="-1" dirty="0" smtClean="0"/>
                        <a:t>Run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strike="noStrike" spc="-1" dirty="0" smtClean="0"/>
                        <a:t>8305</a:t>
                      </a:r>
                      <a:endParaRPr lang="en-US" sz="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6128033"/>
                  </a:ext>
                </a:extLst>
              </a:tr>
              <a:tr h="138231"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/>
                        <a:t>Beam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 err="1" smtClean="0"/>
                        <a:t>Xe</a:t>
                      </a:r>
                      <a:endParaRPr lang="en-US" sz="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6727722"/>
                  </a:ext>
                </a:extLst>
              </a:tr>
              <a:tr h="138231"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/>
                        <a:t>Energy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 smtClean="0"/>
                        <a:t>3.8 </a:t>
                      </a:r>
                      <a:r>
                        <a:rPr lang="en-US" sz="600" dirty="0" err="1" smtClean="0"/>
                        <a:t>Gev</a:t>
                      </a:r>
                      <a:r>
                        <a:rPr lang="en-US" sz="600" dirty="0" smtClean="0"/>
                        <a:t>/n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7445148"/>
                  </a:ext>
                </a:extLst>
              </a:tr>
              <a:tr h="138231"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/>
                        <a:t>Target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 err="1" smtClean="0"/>
                        <a:t>Csl</a:t>
                      </a:r>
                      <a:r>
                        <a:rPr lang="en-US" sz="600" dirty="0" smtClean="0"/>
                        <a:t> (2%)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7501738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0" y="4841701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D.D. </a:t>
            </a:r>
            <a:r>
              <a:rPr lang="en-US" sz="1200" i="1" dirty="0" err="1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Chemezov</a:t>
            </a:r>
            <a:endParaRPr lang="ru-RU" sz="1200" i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19" y="2727815"/>
            <a:ext cx="2304000" cy="1821383"/>
          </a:xfrm>
          <a:prstGeom prst="rect">
            <a:avLst/>
          </a:prstGeom>
          <a:noFill/>
        </p:spPr>
      </p:pic>
      <p:pic>
        <p:nvPicPr>
          <p:cNvPr id="1026" name="Picture 2" descr="C:\Users\Admin\Desktop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676" y="633584"/>
            <a:ext cx="2359025" cy="1914525"/>
          </a:xfrm>
          <a:prstGeom prst="rect">
            <a:avLst/>
          </a:prstGeom>
          <a:noFill/>
        </p:spPr>
      </p:pic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162720" y="46080"/>
            <a:ext cx="852012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FEE board replacing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sldNum" idx="18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C204B58D-DB2D-41C5-9CFD-EA96E9AECA9D}" type="slidenum">
              <a:rPr lang="ru" sz="1000" b="0" strike="noStrike" spc="-1">
                <a:solidFill>
                  <a:srgbClr val="595959"/>
                </a:solidFill>
                <a:latin typeface="Arial"/>
                <a:ea typeface="Arial"/>
              </a:rPr>
              <a:pPr algn="r">
                <a:lnSpc>
                  <a:spcPct val="100000"/>
                </a:lnSpc>
                <a:buNone/>
                <a:tabLst>
                  <a:tab pos="0" algn="l"/>
                </a:tabLst>
              </a:pPr>
              <a:t>4</a:t>
            </a:fld>
            <a:endParaRPr lang="ru-RU" sz="1000" b="0" strike="noStrike" spc="-1">
              <a:latin typeface="Times New Roman"/>
            </a:endParaRPr>
          </a:p>
        </p:txBody>
      </p:sp>
      <p:pic>
        <p:nvPicPr>
          <p:cNvPr id="331" name="Google Shape;183;p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222400" y="1080"/>
            <a:ext cx="921240" cy="516240"/>
          </a:xfrm>
          <a:prstGeom prst="rect">
            <a:avLst/>
          </a:prstGeom>
          <a:ln w="0">
            <a:noFill/>
          </a:ln>
        </p:spPr>
      </p:pic>
      <p:pic>
        <p:nvPicPr>
          <p:cNvPr id="332" name="Google Shape;184;p2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-1080"/>
            <a:ext cx="921240" cy="518400"/>
          </a:xfrm>
          <a:prstGeom prst="rect">
            <a:avLst/>
          </a:prstGeom>
          <a:ln w="0">
            <a:noFill/>
          </a:ln>
        </p:spPr>
      </p:pic>
      <p:pic>
        <p:nvPicPr>
          <p:cNvPr id="333" name="Google Shape;185;p2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8160" y="1752480"/>
            <a:ext cx="3599640" cy="2412720"/>
          </a:xfrm>
          <a:prstGeom prst="rect">
            <a:avLst/>
          </a:prstGeom>
          <a:ln w="0">
            <a:noFill/>
          </a:ln>
        </p:spPr>
      </p:pic>
      <p:sp>
        <p:nvSpPr>
          <p:cNvPr id="336" name="Google Shape;188;p22"/>
          <p:cNvSpPr/>
          <p:nvPr/>
        </p:nvSpPr>
        <p:spPr>
          <a:xfrm>
            <a:off x="460800" y="4423680"/>
            <a:ext cx="1890720" cy="39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Before replacement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37" name="Google Shape;189;p22"/>
          <p:cNvSpPr/>
          <p:nvPr/>
        </p:nvSpPr>
        <p:spPr>
          <a:xfrm>
            <a:off x="6963796" y="4553108"/>
            <a:ext cx="1890720" cy="39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After replacement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38" name="Google Shape;191;p22"/>
          <p:cNvSpPr/>
          <p:nvPr/>
        </p:nvSpPr>
        <p:spPr>
          <a:xfrm>
            <a:off x="2728800" y="4177440"/>
            <a:ext cx="3856320" cy="10047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noAutofit/>
          </a:bodyPr>
          <a:lstStyle/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To eliminate the dead zones it was necessary to assemble a new FEE board completely, 5 ASICs were spent to eliminate each of defects. The old boards were disconnected from the modules and replaced with a new ones. Total: 9 new black boards (p+ strips) were built, 45 VATAGP 7.2 ASICs were used (30 spare ASICs available).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339" name="Google Shape;192;p22"/>
          <p:cNvSpPr/>
          <p:nvPr/>
        </p:nvSpPr>
        <p:spPr>
          <a:xfrm>
            <a:off x="1818165" y="1394964"/>
            <a:ext cx="615240" cy="952200"/>
          </a:xfrm>
          <a:prstGeom prst="ellipse">
            <a:avLst/>
          </a:prstGeom>
          <a:noFill/>
          <a:ln w="19050">
            <a:solidFill>
              <a:srgbClr val="4A86E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Google Shape;193;p22"/>
          <p:cNvSpPr/>
          <p:nvPr/>
        </p:nvSpPr>
        <p:spPr>
          <a:xfrm>
            <a:off x="1810277" y="3903022"/>
            <a:ext cx="615240" cy="441720"/>
          </a:xfrm>
          <a:prstGeom prst="ellipse">
            <a:avLst/>
          </a:prstGeom>
          <a:noFill/>
          <a:ln w="19050">
            <a:solidFill>
              <a:srgbClr val="4A86E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Google Shape;194;p22"/>
          <p:cNvSpPr/>
          <p:nvPr/>
        </p:nvSpPr>
        <p:spPr>
          <a:xfrm>
            <a:off x="2145085" y="2443951"/>
            <a:ext cx="739431" cy="333720"/>
          </a:xfrm>
          <a:prstGeom prst="rect">
            <a:avLst/>
          </a:prstGeom>
          <a:solidFill>
            <a:schemeClr val="bg1"/>
          </a:solidFill>
          <a:ln w="19050">
            <a:solidFill>
              <a:srgbClr val="4A86E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82880" bIns="18288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0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Bad</a:t>
            </a:r>
            <a:r>
              <a:rPr lang="ru" sz="10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" sz="1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zone </a:t>
            </a:r>
            <a:r>
              <a:rPr lang="en-US" sz="10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Chip #5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342" name="Google Shape;195;p22"/>
          <p:cNvSpPr/>
          <p:nvPr/>
        </p:nvSpPr>
        <p:spPr>
          <a:xfrm>
            <a:off x="2333782" y="2231146"/>
            <a:ext cx="168349" cy="22110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4A86E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Google Shape;196;p22"/>
          <p:cNvSpPr/>
          <p:nvPr/>
        </p:nvSpPr>
        <p:spPr>
          <a:xfrm flipV="1">
            <a:off x="2119744" y="2768137"/>
            <a:ext cx="382387" cy="114715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4A86E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TextBox 1"/>
          <p:cNvSpPr/>
          <p:nvPr/>
        </p:nvSpPr>
        <p:spPr>
          <a:xfrm>
            <a:off x="1027579" y="438739"/>
            <a:ext cx="661761" cy="244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000" b="1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Mod #</a:t>
            </a:r>
            <a:r>
              <a:rPr lang="en-US" sz="1000" b="1" strike="noStrike" spc="-1" dirty="0" smtClean="0">
                <a:solidFill>
                  <a:srgbClr val="000000"/>
                </a:solidFill>
                <a:latin typeface="Times New Roman"/>
                <a:ea typeface="Arial"/>
              </a:rPr>
              <a:t>17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345" name="TextBox 21"/>
          <p:cNvSpPr/>
          <p:nvPr/>
        </p:nvSpPr>
        <p:spPr>
          <a:xfrm>
            <a:off x="7611120" y="506520"/>
            <a:ext cx="65808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000" b="1" strike="noStrike" spc="-1">
                <a:solidFill>
                  <a:srgbClr val="000000"/>
                </a:solidFill>
                <a:latin typeface="Times New Roman"/>
                <a:ea typeface="Arial"/>
              </a:rPr>
              <a:t>Mod #17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346" name="Рисунок 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8160" y="597240"/>
            <a:ext cx="3599640" cy="1080360"/>
          </a:xfrm>
          <a:prstGeom prst="rect">
            <a:avLst/>
          </a:prstGeom>
          <a:ln w="0">
            <a:noFill/>
          </a:ln>
        </p:spPr>
      </p:pic>
      <p:sp>
        <p:nvSpPr>
          <p:cNvPr id="25" name="TextBox 24"/>
          <p:cNvSpPr txBox="1"/>
          <p:nvPr/>
        </p:nvSpPr>
        <p:spPr>
          <a:xfrm>
            <a:off x="0" y="4841701"/>
            <a:ext cx="2011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Yu.A. 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Kopylov</a:t>
            </a:r>
            <a:r>
              <a:rPr lang="ru-RU" sz="1200" i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200" i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O.G. 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Tarasov</a:t>
            </a:r>
            <a:r>
              <a:rPr lang="ru-RU" sz="1200" i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8" name="Picture 4" descr="C:\Users\Admin\Desktop\Рисунок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34059" y="697569"/>
            <a:ext cx="2528887" cy="1998663"/>
          </a:xfrm>
          <a:prstGeom prst="rect">
            <a:avLst/>
          </a:prstGeom>
          <a:noFill/>
        </p:spPr>
      </p:pic>
      <p:pic>
        <p:nvPicPr>
          <p:cNvPr id="3075" name="Picture 3" descr="C:\Users\Admin\Desktop\Рисунок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6435" y="2681776"/>
            <a:ext cx="2412000" cy="19970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Admin\Downloads\before.png"/>
          <p:cNvPicPr>
            <a:picLocks noChangeAspect="1" noChangeArrowheads="1"/>
          </p:cNvPicPr>
          <p:nvPr/>
        </p:nvPicPr>
        <p:blipFill>
          <a:blip r:embed="rId3" cstate="print"/>
          <a:srcRect t="2077" b="2387"/>
          <a:stretch>
            <a:fillRect/>
          </a:stretch>
        </p:blipFill>
        <p:spPr bwMode="auto">
          <a:xfrm>
            <a:off x="3789156" y="2507875"/>
            <a:ext cx="3960000" cy="12371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47" name="Google Shape;188;p22"/>
          <p:cNvSpPr/>
          <p:nvPr/>
        </p:nvSpPr>
        <p:spPr>
          <a:xfrm rot="789002">
            <a:off x="4041966" y="2857563"/>
            <a:ext cx="2491352" cy="346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tIns="91440" bIns="91440"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Before replacement</a:t>
            </a:r>
            <a:endParaRPr lang="ru-RU" b="1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311760" y="-1224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Repairable FEE boards with new compound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sldNum" idx="19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79DAB6F-A0C6-44D4-9183-17C301602ADC}" type="slidenum">
              <a:rPr lang="ru" sz="1000" b="0" strike="noStrike" spc="-1">
                <a:solidFill>
                  <a:srgbClr val="595959"/>
                </a:solidFill>
                <a:latin typeface="Arial"/>
                <a:ea typeface="Arial"/>
              </a:rPr>
              <a:pPr algn="r">
                <a:lnSpc>
                  <a:spcPct val="100000"/>
                </a:lnSpc>
                <a:buNone/>
                <a:tabLst>
                  <a:tab pos="0" algn="l"/>
                </a:tabLst>
              </a:pPr>
              <a:t>5</a:t>
            </a:fld>
            <a:endParaRPr lang="ru-RU" sz="1000" b="0" strike="noStrike" spc="-1" dirty="0">
              <a:latin typeface="Times New Roman"/>
            </a:endParaRPr>
          </a:p>
        </p:txBody>
      </p:sp>
      <p:pic>
        <p:nvPicPr>
          <p:cNvPr id="350" name="Google Shape;204;p2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222400" y="1080"/>
            <a:ext cx="921240" cy="516240"/>
          </a:xfrm>
          <a:prstGeom prst="rect">
            <a:avLst/>
          </a:prstGeom>
          <a:ln w="0">
            <a:noFill/>
          </a:ln>
        </p:spPr>
      </p:pic>
      <p:pic>
        <p:nvPicPr>
          <p:cNvPr id="351" name="Google Shape;205;p2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-1080"/>
            <a:ext cx="921240" cy="518400"/>
          </a:xfrm>
          <a:prstGeom prst="rect">
            <a:avLst/>
          </a:prstGeom>
          <a:ln w="0">
            <a:noFill/>
          </a:ln>
        </p:spPr>
      </p:pic>
      <p:pic>
        <p:nvPicPr>
          <p:cNvPr id="352" name="Google Shape;206;p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812840" y="326368"/>
            <a:ext cx="2013120" cy="1261080"/>
          </a:xfrm>
          <a:prstGeom prst="rect">
            <a:avLst/>
          </a:prstGeom>
          <a:ln w="0">
            <a:noFill/>
          </a:ln>
        </p:spPr>
      </p:pic>
      <p:sp>
        <p:nvSpPr>
          <p:cNvPr id="353" name="Google Shape;207;p23"/>
          <p:cNvSpPr/>
          <p:nvPr/>
        </p:nvSpPr>
        <p:spPr>
          <a:xfrm>
            <a:off x="4342680" y="1608664"/>
            <a:ext cx="3918600" cy="861774"/>
          </a:xfrm>
          <a:prstGeom prst="rect">
            <a:avLst/>
          </a:prstGeom>
          <a:noFill/>
          <a:ln w="19050">
            <a:solidFill>
              <a:srgbClr val="00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1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Ultra Light-Weld 9008 Flexible, UV-Curable Encapsulant</a:t>
            </a:r>
            <a:endParaRPr lang="ru-RU" sz="1100" b="0" strike="noStrike" spc="-1">
              <a:latin typeface="Arial"/>
            </a:endParaRPr>
          </a:p>
          <a:p>
            <a:pPr marL="457200" indent="-298440">
              <a:lnSpc>
                <a:spcPct val="100000"/>
              </a:lnSpc>
              <a:buClr>
                <a:srgbClr val="000000"/>
              </a:buClr>
              <a:buFont typeface="Times New Roman"/>
              <a:buChar char="●"/>
              <a:tabLst>
                <a:tab pos="0" algn="l"/>
              </a:tabLst>
            </a:pPr>
            <a:r>
              <a:rPr lang="ru" sz="11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Does not create an additional optical shield</a:t>
            </a:r>
            <a:endParaRPr lang="ru-RU" sz="1100" b="0" strike="noStrike" spc="-1">
              <a:latin typeface="Arial"/>
            </a:endParaRPr>
          </a:p>
          <a:p>
            <a:pPr marL="457200" indent="-298440">
              <a:lnSpc>
                <a:spcPct val="100000"/>
              </a:lnSpc>
              <a:buClr>
                <a:srgbClr val="000000"/>
              </a:buClr>
              <a:buFont typeface="Times New Roman"/>
              <a:buChar char="●"/>
              <a:tabLst>
                <a:tab pos="0" algn="l"/>
              </a:tabLst>
            </a:pPr>
            <a:r>
              <a:rPr lang="ru" sz="11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Can be mechanically removed so </a:t>
            </a:r>
            <a:r>
              <a:rPr lang="ru" sz="11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FEE boards are repairable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354" name="Google Shape;208;p23"/>
          <p:cNvSpPr/>
          <p:nvPr/>
        </p:nvSpPr>
        <p:spPr>
          <a:xfrm>
            <a:off x="5375880" y="1132048"/>
            <a:ext cx="369360" cy="310680"/>
          </a:xfrm>
          <a:prstGeom prst="rect">
            <a:avLst/>
          </a:prstGeom>
          <a:noFill/>
          <a:ln w="28575">
            <a:solidFill>
              <a:srgbClr val="00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Google Shape;209;p23"/>
          <p:cNvSpPr/>
          <p:nvPr/>
        </p:nvSpPr>
        <p:spPr>
          <a:xfrm>
            <a:off x="5745600" y="1287568"/>
            <a:ext cx="392982" cy="30590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56" name="Google Shape;210;p2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389960" y="-48752"/>
            <a:ext cx="1344240" cy="2013120"/>
          </a:xfrm>
          <a:prstGeom prst="rect">
            <a:avLst/>
          </a:prstGeom>
          <a:ln w="0">
            <a:noFill/>
          </a:ln>
        </p:spPr>
      </p:pic>
      <p:sp>
        <p:nvSpPr>
          <p:cNvPr id="357" name="Google Shape;211;p23"/>
          <p:cNvSpPr/>
          <p:nvPr/>
        </p:nvSpPr>
        <p:spPr>
          <a:xfrm>
            <a:off x="290880" y="1593892"/>
            <a:ext cx="3918600" cy="875160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1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Black </a:t>
            </a:r>
            <a:r>
              <a:rPr lang="ru" sz="11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BE-08</a:t>
            </a:r>
            <a:r>
              <a:rPr lang="ru" sz="11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encapsulant (polarization temperature 100℃)</a:t>
            </a:r>
            <a:endParaRPr lang="ru-RU" sz="1100" b="0" strike="noStrike" spc="-1">
              <a:latin typeface="Arial"/>
            </a:endParaRPr>
          </a:p>
          <a:p>
            <a:pPr marL="457200" indent="-298440">
              <a:lnSpc>
                <a:spcPct val="100000"/>
              </a:lnSpc>
              <a:buClr>
                <a:srgbClr val="000000"/>
              </a:buClr>
              <a:buFont typeface="Times New Roman"/>
              <a:buChar char="●"/>
              <a:tabLst>
                <a:tab pos="0" algn="l"/>
              </a:tabLst>
            </a:pPr>
            <a:r>
              <a:rPr lang="ru" sz="11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an additional optical shield for chips</a:t>
            </a:r>
            <a:endParaRPr lang="ru-RU" sz="1100" b="0" strike="noStrike" spc="-1">
              <a:latin typeface="Arial"/>
            </a:endParaRPr>
          </a:p>
          <a:p>
            <a:pPr marL="457200" indent="-298440">
              <a:lnSpc>
                <a:spcPct val="100000"/>
              </a:lnSpc>
              <a:buClr>
                <a:srgbClr val="000000"/>
              </a:buClr>
              <a:buFont typeface="Times New Roman"/>
              <a:buChar char="●"/>
              <a:tabLst>
                <a:tab pos="0" algn="l"/>
              </a:tabLst>
            </a:pPr>
            <a:r>
              <a:rPr lang="ru" sz="11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Not removable</a:t>
            </a:r>
            <a:r>
              <a:rPr lang="ru" sz="11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mechanically or with chemical solvents (dimethyl sulfoxide, dimethylformamide, CH</a:t>
            </a:r>
            <a:r>
              <a:rPr lang="ru" sz="1100" b="0" strike="noStrike" spc="-1" baseline="-2500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ru" sz="11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O</a:t>
            </a:r>
            <a:r>
              <a:rPr lang="ru" sz="1100" b="0" strike="noStrike" spc="-1" baseline="-2500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ru" sz="11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358" name="Google Shape;212;p23"/>
          <p:cNvSpPr/>
          <p:nvPr/>
        </p:nvSpPr>
        <p:spPr>
          <a:xfrm>
            <a:off x="1566000" y="1208008"/>
            <a:ext cx="369360" cy="310680"/>
          </a:xfrm>
          <a:prstGeom prst="rect">
            <a:avLst/>
          </a:prstGeom>
          <a:noFill/>
          <a:ln w="2857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Google Shape;213;p23"/>
          <p:cNvSpPr/>
          <p:nvPr/>
        </p:nvSpPr>
        <p:spPr>
          <a:xfrm>
            <a:off x="1935360" y="1363888"/>
            <a:ext cx="175828" cy="22958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0" name="Google Shape;214;p23"/>
          <p:cNvSpPr/>
          <p:nvPr/>
        </p:nvSpPr>
        <p:spPr>
          <a:xfrm>
            <a:off x="915131" y="2521344"/>
            <a:ext cx="2167920" cy="46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2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Replacement of one chip:</a:t>
            </a:r>
            <a:endParaRPr lang="ru-RU" sz="1200" b="0" strike="noStrike" spc="-1" dirty="0">
              <a:latin typeface="Arial"/>
            </a:endParaRPr>
          </a:p>
        </p:txBody>
      </p:sp>
      <p:pic>
        <p:nvPicPr>
          <p:cNvPr id="361" name="Google Shape;215;p2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475" y="2897439"/>
            <a:ext cx="2880155" cy="1466121"/>
          </a:xfrm>
          <a:prstGeom prst="rect">
            <a:avLst/>
          </a:prstGeom>
          <a:ln w="0">
            <a:noFill/>
          </a:ln>
        </p:spPr>
      </p:pic>
      <p:sp>
        <p:nvSpPr>
          <p:cNvPr id="362" name="Google Shape;216;p23"/>
          <p:cNvSpPr/>
          <p:nvPr/>
        </p:nvSpPr>
        <p:spPr>
          <a:xfrm>
            <a:off x="1001824" y="3909500"/>
            <a:ext cx="365844" cy="265817"/>
          </a:xfrm>
          <a:prstGeom prst="rect">
            <a:avLst/>
          </a:prstGeom>
          <a:noFill/>
          <a:ln w="28575">
            <a:solidFill>
              <a:srgbClr val="4285F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3" name="Google Shape;217;p23"/>
          <p:cNvSpPr/>
          <p:nvPr/>
        </p:nvSpPr>
        <p:spPr>
          <a:xfrm>
            <a:off x="1248005" y="4466090"/>
            <a:ext cx="1303219" cy="282958"/>
          </a:xfrm>
          <a:prstGeom prst="rect">
            <a:avLst/>
          </a:prstGeom>
          <a:noFill/>
          <a:ln w="19050">
            <a:solidFill>
              <a:srgbClr val="4285F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82880" bIns="18288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1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removed chip</a:t>
            </a:r>
            <a:endParaRPr lang="ru-RU" sz="1100" b="0" strike="noStrike" spc="-1" dirty="0">
              <a:latin typeface="Arial"/>
            </a:endParaRPr>
          </a:p>
        </p:txBody>
      </p:sp>
      <p:sp>
        <p:nvSpPr>
          <p:cNvPr id="364" name="Google Shape;218;p23"/>
          <p:cNvSpPr/>
          <p:nvPr/>
        </p:nvSpPr>
        <p:spPr>
          <a:xfrm>
            <a:off x="1180188" y="4184098"/>
            <a:ext cx="507418" cy="2803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4285F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TextBox 24"/>
          <p:cNvSpPr txBox="1"/>
          <p:nvPr/>
        </p:nvSpPr>
        <p:spPr>
          <a:xfrm>
            <a:off x="0" y="4841701"/>
            <a:ext cx="3116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E.A. </a:t>
            </a:r>
            <a:r>
              <a:rPr lang="en-US" sz="1200" i="1" dirty="0" err="1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Streletskaia</a:t>
            </a:r>
            <a:r>
              <a:rPr lang="en-US" sz="12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i="1" dirty="0" err="1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Yu.A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Kopylov</a:t>
            </a:r>
            <a:r>
              <a:rPr lang="ru-RU" sz="12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O.G. Tarasov</a:t>
            </a:r>
            <a:r>
              <a:rPr lang="ru-RU" sz="12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5" name="Picture 7" descr="C:\Users\Admin\Desktop\afte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4642" y="3799975"/>
            <a:ext cx="3960000" cy="13233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67" name="Google Shape;189;p22"/>
          <p:cNvSpPr/>
          <p:nvPr/>
        </p:nvSpPr>
        <p:spPr>
          <a:xfrm rot="910896">
            <a:off x="3841458" y="4203529"/>
            <a:ext cx="2492113" cy="3855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b="1" strike="noStrike" spc="-1" dirty="0">
                <a:solidFill>
                  <a:srgbClr val="12B60A"/>
                </a:solidFill>
                <a:latin typeface="Times New Roman"/>
                <a:ea typeface="Times New Roman"/>
              </a:rPr>
              <a:t>After replacement</a:t>
            </a:r>
            <a:endParaRPr lang="ru-RU" b="1" strike="noStrike" spc="-1" dirty="0">
              <a:solidFill>
                <a:srgbClr val="12B60A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sldNum" idx="4294967295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0DC04246-5C21-4EDC-9678-195246EBEE6C}" type="slidenum">
              <a:rPr lang="ru" sz="1000" b="0" strike="noStrike" spc="-1">
                <a:solidFill>
                  <a:srgbClr val="595959"/>
                </a:solidFill>
                <a:latin typeface="Arial"/>
                <a:ea typeface="Arial"/>
              </a:rPr>
              <a:pPr algn="r">
                <a:lnSpc>
                  <a:spcPct val="100000"/>
                </a:lnSpc>
                <a:buNone/>
                <a:tabLst>
                  <a:tab pos="0" algn="l"/>
                </a:tabLst>
              </a:pPr>
              <a:t>6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title" idx="4294967295"/>
          </p:nvPr>
        </p:nvSpPr>
        <p:spPr>
          <a:xfrm>
            <a:off x="3128040" y="91080"/>
            <a:ext cx="2399400" cy="3690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 fontScale="90000"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52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Cosmic tests of FSD</a:t>
            </a:r>
            <a:endParaRPr lang="ru-RU" sz="152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2" name="Google Shape;232;p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222400" y="1080"/>
            <a:ext cx="921240" cy="516240"/>
          </a:xfrm>
          <a:prstGeom prst="rect">
            <a:avLst/>
          </a:prstGeom>
          <a:ln w="0">
            <a:noFill/>
          </a:ln>
        </p:spPr>
      </p:pic>
      <p:pic>
        <p:nvPicPr>
          <p:cNvPr id="373" name="Google Shape;233;p2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-1080"/>
            <a:ext cx="921240" cy="518400"/>
          </a:xfrm>
          <a:prstGeom prst="rect">
            <a:avLst/>
          </a:prstGeom>
          <a:ln w="0">
            <a:noFill/>
          </a:ln>
        </p:spPr>
      </p:pic>
      <p:pic>
        <p:nvPicPr>
          <p:cNvPr id="374" name="Google Shape;234;p2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570047" y="1477288"/>
            <a:ext cx="4095000" cy="3071160"/>
          </a:xfrm>
          <a:prstGeom prst="rect">
            <a:avLst/>
          </a:prstGeom>
          <a:ln w="0">
            <a:noFill/>
          </a:ln>
        </p:spPr>
      </p:pic>
      <p:sp>
        <p:nvSpPr>
          <p:cNvPr id="375" name="Google Shape;235;p24"/>
          <p:cNvSpPr/>
          <p:nvPr/>
        </p:nvSpPr>
        <p:spPr>
          <a:xfrm>
            <a:off x="5494292" y="1551960"/>
            <a:ext cx="1003347" cy="1074960"/>
          </a:xfrm>
          <a:prstGeom prst="rect">
            <a:avLst/>
          </a:prstGeom>
          <a:noFill/>
          <a:ln w="19050">
            <a:solidFill>
              <a:srgbClr val="00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6" name="Google Shape;236;p24"/>
          <p:cNvSpPr/>
          <p:nvPr/>
        </p:nvSpPr>
        <p:spPr>
          <a:xfrm>
            <a:off x="6542640" y="1467000"/>
            <a:ext cx="1159920" cy="267480"/>
          </a:xfrm>
          <a:prstGeom prst="rect">
            <a:avLst/>
          </a:prstGeom>
          <a:noFill/>
          <a:ln w="19050">
            <a:solidFill>
              <a:srgbClr val="00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7" name="Google Shape;237;p24"/>
          <p:cNvSpPr/>
          <p:nvPr/>
        </p:nvSpPr>
        <p:spPr>
          <a:xfrm>
            <a:off x="6542639" y="1772280"/>
            <a:ext cx="1217727" cy="854640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8" name="Google Shape;238;p24"/>
          <p:cNvSpPr/>
          <p:nvPr/>
        </p:nvSpPr>
        <p:spPr>
          <a:xfrm>
            <a:off x="7884927" y="1795320"/>
            <a:ext cx="780120" cy="854640"/>
          </a:xfrm>
          <a:prstGeom prst="rect">
            <a:avLst/>
          </a:prstGeom>
          <a:noFill/>
          <a:ln w="19050">
            <a:solidFill>
              <a:srgbClr val="00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" name="Google Shape;239;p24"/>
          <p:cNvSpPr/>
          <p:nvPr/>
        </p:nvSpPr>
        <p:spPr>
          <a:xfrm>
            <a:off x="4359600" y="682560"/>
            <a:ext cx="812520" cy="456840"/>
          </a:xfrm>
          <a:prstGeom prst="rect">
            <a:avLst/>
          </a:prstGeom>
          <a:noFill/>
          <a:ln w="19050">
            <a:solidFill>
              <a:srgbClr val="00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800" b="0" strike="noStrike" spc="-1">
                <a:solidFill>
                  <a:srgbClr val="595959"/>
                </a:solidFill>
                <a:latin typeface="Arial"/>
                <a:ea typeface="Arial"/>
              </a:rPr>
              <a:t>DAQ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80" name="Google Shape;240;p24"/>
          <p:cNvSpPr/>
          <p:nvPr/>
        </p:nvSpPr>
        <p:spPr>
          <a:xfrm>
            <a:off x="5387040" y="705600"/>
            <a:ext cx="1159920" cy="410760"/>
          </a:xfrm>
          <a:prstGeom prst="rect">
            <a:avLst/>
          </a:prstGeom>
          <a:noFill/>
          <a:ln w="19050">
            <a:solidFill>
              <a:srgbClr val="00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500" b="0" strike="noStrike" spc="-1" dirty="0">
                <a:solidFill>
                  <a:srgbClr val="595959"/>
                </a:solidFill>
                <a:latin typeface="Arial"/>
                <a:ea typeface="Arial"/>
              </a:rPr>
              <a:t>Caen (HV) </a:t>
            </a:r>
            <a:endParaRPr lang="ru-RU" sz="1500" b="0" strike="noStrike" spc="-1" dirty="0">
              <a:latin typeface="Arial"/>
            </a:endParaRPr>
          </a:p>
        </p:txBody>
      </p:sp>
      <p:sp>
        <p:nvSpPr>
          <p:cNvPr id="381" name="Google Shape;241;p24"/>
          <p:cNvSpPr/>
          <p:nvPr/>
        </p:nvSpPr>
        <p:spPr>
          <a:xfrm>
            <a:off x="8281440" y="590400"/>
            <a:ext cx="713520" cy="639000"/>
          </a:xfrm>
          <a:prstGeom prst="rect">
            <a:avLst/>
          </a:prstGeom>
          <a:noFill/>
          <a:ln w="19050">
            <a:solidFill>
              <a:srgbClr val="00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500" b="0" strike="noStrike" spc="-1">
                <a:solidFill>
                  <a:srgbClr val="595959"/>
                </a:solidFill>
                <a:latin typeface="Arial"/>
                <a:ea typeface="Arial"/>
              </a:rPr>
              <a:t>FUG (LV)</a:t>
            </a:r>
            <a:endParaRPr lang="ru-RU" sz="1500" b="0" strike="noStrike" spc="-1">
              <a:latin typeface="Arial"/>
            </a:endParaRPr>
          </a:p>
        </p:txBody>
      </p:sp>
      <p:sp>
        <p:nvSpPr>
          <p:cNvPr id="382" name="Google Shape;242;p24"/>
          <p:cNvSpPr/>
          <p:nvPr/>
        </p:nvSpPr>
        <p:spPr>
          <a:xfrm>
            <a:off x="6698880" y="590400"/>
            <a:ext cx="1417320" cy="646331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500" b="0" strike="noStrike" spc="-1" dirty="0">
                <a:solidFill>
                  <a:srgbClr val="595959"/>
                </a:solidFill>
                <a:latin typeface="Arial"/>
                <a:ea typeface="Arial"/>
              </a:rPr>
              <a:t>Trigger signal discriminator</a:t>
            </a:r>
            <a:endParaRPr lang="ru-RU" sz="1500" b="0" strike="noStrike" spc="-1" dirty="0">
              <a:latin typeface="Arial"/>
            </a:endParaRPr>
          </a:p>
        </p:txBody>
      </p:sp>
      <p:sp>
        <p:nvSpPr>
          <p:cNvPr id="387" name="Google Shape;247;p24"/>
          <p:cNvSpPr/>
          <p:nvPr/>
        </p:nvSpPr>
        <p:spPr>
          <a:xfrm>
            <a:off x="158760" y="2696760"/>
            <a:ext cx="4218120" cy="2244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Dimensions:</a:t>
            </a:r>
            <a:endParaRPr lang="ru-RU" sz="1400" b="0" strike="noStrike" spc="-1" dirty="0">
              <a:latin typeface="Arial"/>
            </a:endParaRPr>
          </a:p>
          <a:p>
            <a:pPr marL="457200" indent="-317520">
              <a:lnSpc>
                <a:spcPct val="100000"/>
              </a:lnSpc>
              <a:buClr>
                <a:srgbClr val="000000"/>
              </a:buClr>
              <a:buFont typeface="Times New Roman"/>
              <a:buChar char="●"/>
              <a:tabLst>
                <a:tab pos="0" algn="l"/>
              </a:tabLst>
            </a:pPr>
            <a:r>
              <a:rPr lang="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Scintillator: 150x600 mm</a:t>
            </a:r>
            <a:r>
              <a:rPr lang="ru" sz="1400" b="0" strike="noStrike" spc="-1" baseline="3000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endParaRPr lang="ru-RU" sz="1400" b="0" strike="noStrike" spc="-1" dirty="0">
              <a:latin typeface="Arial"/>
            </a:endParaRPr>
          </a:p>
          <a:p>
            <a:pPr marL="457200" indent="-317520">
              <a:lnSpc>
                <a:spcPct val="100000"/>
              </a:lnSpc>
              <a:buClr>
                <a:srgbClr val="000000"/>
              </a:buClr>
              <a:buFont typeface="Times New Roman"/>
              <a:buChar char="●"/>
              <a:tabLst>
                <a:tab pos="0" algn="l"/>
              </a:tabLst>
            </a:pPr>
            <a:r>
              <a:rPr lang="ru" sz="14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Station-1, </a:t>
            </a:r>
            <a:r>
              <a:rPr lang="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half-plane: 93x180 mm</a:t>
            </a:r>
            <a:r>
              <a:rPr lang="ru" sz="1400" b="0" strike="noStrike" spc="-1" baseline="3000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endParaRPr lang="ru-RU" sz="1400" b="0" strike="noStrike" spc="-1" dirty="0">
              <a:latin typeface="Arial"/>
            </a:endParaRPr>
          </a:p>
          <a:p>
            <a:pPr marL="457200" indent="-317520">
              <a:lnSpc>
                <a:spcPct val="100000"/>
              </a:lnSpc>
              <a:buClr>
                <a:srgbClr val="000000"/>
              </a:buClr>
              <a:buFont typeface="Times New Roman"/>
              <a:buChar char="●"/>
              <a:tabLst>
                <a:tab pos="0" algn="l"/>
              </a:tabLst>
            </a:pPr>
            <a:r>
              <a:rPr lang="ru" sz="14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Station-2, </a:t>
            </a:r>
            <a:r>
              <a:rPr lang="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half-plane: 126x300 mm</a:t>
            </a:r>
            <a:r>
              <a:rPr lang="ru" sz="1400" b="0" strike="noStrike" spc="-1" baseline="3000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endParaRPr lang="ru-RU" sz="1400" b="0" strike="noStrike" spc="-1" dirty="0">
              <a:latin typeface="Arial"/>
            </a:endParaRPr>
          </a:p>
          <a:p>
            <a:pPr marL="457200" indent="-317520">
              <a:lnSpc>
                <a:spcPct val="100000"/>
              </a:lnSpc>
              <a:buClr>
                <a:srgbClr val="000000"/>
              </a:buClr>
              <a:buFont typeface="Times New Roman"/>
              <a:buChar char="●"/>
              <a:tabLst>
                <a:tab pos="0" algn="l"/>
              </a:tabLst>
            </a:pPr>
            <a:r>
              <a:rPr lang="ru" sz="14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Station-3, </a:t>
            </a:r>
            <a:r>
              <a:rPr lang="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half-plane: 126x420 mm</a:t>
            </a:r>
            <a:r>
              <a:rPr lang="ru" sz="1400" b="0" strike="noStrike" spc="-1" baseline="3000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endParaRPr lang="ru-RU" sz="1400" b="0" strike="noStrike" spc="-1" dirty="0">
              <a:latin typeface="Arial"/>
            </a:endParaRPr>
          </a:p>
          <a:p>
            <a:pPr marL="457200" indent="-317520">
              <a:lnSpc>
                <a:spcPct val="100000"/>
              </a:lnSpc>
              <a:buClr>
                <a:srgbClr val="000000"/>
              </a:buClr>
              <a:buFont typeface="Times New Roman"/>
              <a:buChar char="●"/>
              <a:tabLst>
                <a:tab pos="0" algn="l"/>
              </a:tabLst>
            </a:pPr>
            <a:r>
              <a:rPr lang="ru" sz="14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Station-4, </a:t>
            </a:r>
            <a:r>
              <a:rPr lang="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half-plane: 126x540mm</a:t>
            </a:r>
            <a:r>
              <a:rPr lang="ru" sz="1400" b="0" strike="noStrike" spc="-1" baseline="3000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388" name="Google Shape;248;p24"/>
          <p:cNvPicPr/>
          <p:nvPr/>
        </p:nvPicPr>
        <p:blipFill>
          <a:blip r:embed="rId6" cstate="print"/>
          <a:stretch/>
        </p:blipFill>
        <p:spPr>
          <a:xfrm>
            <a:off x="172177" y="705600"/>
            <a:ext cx="4143600" cy="1983600"/>
          </a:xfrm>
          <a:prstGeom prst="rect">
            <a:avLst/>
          </a:prstGeom>
          <a:ln w="0"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0" y="4841701"/>
            <a:ext cx="2199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E.V. 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Martovitsky</a:t>
            </a:r>
            <a:r>
              <a:rPr lang="ru-RU" sz="12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S.V. 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Khabarov</a:t>
            </a:r>
            <a:endParaRPr lang="ru-RU" sz="1200" i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49DFB1-C83D-4E59-8BCC-2EF5AEBA456A}"/>
              </a:ext>
            </a:extLst>
          </p:cNvPr>
          <p:cNvSpPr txBox="1"/>
          <p:nvPr/>
        </p:nvSpPr>
        <p:spPr>
          <a:xfrm>
            <a:off x="5778232" y="4627421"/>
            <a:ext cx="914033" cy="323165"/>
          </a:xfrm>
          <a:prstGeom prst="rect">
            <a:avLst/>
          </a:prstGeom>
          <a:noFill/>
          <a:ln w="19050">
            <a:solidFill>
              <a:srgbClr val="7CE200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/>
              <a:t>Si-Plane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4FFD93-50A9-4BD6-9FC4-A2DE58C3B311}"/>
              </a:ext>
            </a:extLst>
          </p:cNvPr>
          <p:cNvSpPr txBox="1"/>
          <p:nvPr/>
        </p:nvSpPr>
        <p:spPr>
          <a:xfrm>
            <a:off x="4039985" y="4618555"/>
            <a:ext cx="1569959" cy="32316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C</a:t>
            </a:r>
            <a:r>
              <a:rPr lang="en-US" sz="1500" dirty="0" smtClean="0"/>
              <a:t>ooling </a:t>
            </a:r>
            <a:r>
              <a:rPr lang="en-US" sz="1500" dirty="0"/>
              <a:t>system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CAC55A3-BB5E-4885-8AD7-DEB1E3E544CA}"/>
              </a:ext>
            </a:extLst>
          </p:cNvPr>
          <p:cNvSpPr/>
          <p:nvPr/>
        </p:nvSpPr>
        <p:spPr>
          <a:xfrm rot="863609">
            <a:off x="5747262" y="3433483"/>
            <a:ext cx="1500861" cy="361968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7A28DD-92AB-462B-B192-4A74C8EE8E13}"/>
              </a:ext>
            </a:extLst>
          </p:cNvPr>
          <p:cNvSpPr txBox="1"/>
          <p:nvPr/>
        </p:nvSpPr>
        <p:spPr>
          <a:xfrm>
            <a:off x="7198368" y="4627422"/>
            <a:ext cx="1074333" cy="323165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/>
              <a:t>Scintillator</a:t>
            </a:r>
          </a:p>
        </p:txBody>
      </p:sp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id="{4EB3C952-C90D-418B-9B77-C609D5FFB81A}"/>
              </a:ext>
            </a:extLst>
          </p:cNvPr>
          <p:cNvSpPr/>
          <p:nvPr/>
        </p:nvSpPr>
        <p:spPr>
          <a:xfrm rot="1126865">
            <a:off x="6002791" y="3390786"/>
            <a:ext cx="833303" cy="447452"/>
          </a:xfrm>
          <a:prstGeom prst="parallelogram">
            <a:avLst>
              <a:gd name="adj" fmla="val 24947"/>
            </a:avLst>
          </a:prstGeom>
          <a:noFill/>
          <a:ln>
            <a:solidFill>
              <a:srgbClr val="4BE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Овал 35"/>
          <p:cNvSpPr/>
          <p:nvPr/>
        </p:nvSpPr>
        <p:spPr>
          <a:xfrm>
            <a:off x="4580313" y="1895302"/>
            <a:ext cx="939338" cy="19202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 стрелкой 47"/>
          <p:cNvCxnSpPr>
            <a:stCxn id="5" idx="0"/>
          </p:cNvCxnSpPr>
          <p:nvPr/>
        </p:nvCxnSpPr>
        <p:spPr>
          <a:xfrm flipV="1">
            <a:off x="4824965" y="3233651"/>
            <a:ext cx="303988" cy="138490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3" idx="0"/>
            <a:endCxn id="17" idx="3"/>
          </p:cNvCxnSpPr>
          <p:nvPr/>
        </p:nvCxnSpPr>
        <p:spPr>
          <a:xfrm flipV="1">
            <a:off x="6235249" y="3808357"/>
            <a:ext cx="59323" cy="819064"/>
          </a:xfrm>
          <a:prstGeom prst="straightConnector1">
            <a:avLst/>
          </a:prstGeom>
          <a:ln w="28575">
            <a:solidFill>
              <a:srgbClr val="67F6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11" idx="0"/>
          </p:cNvCxnSpPr>
          <p:nvPr/>
        </p:nvCxnSpPr>
        <p:spPr>
          <a:xfrm flipH="1" flipV="1">
            <a:off x="6991004" y="3931920"/>
            <a:ext cx="744531" cy="695502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379" idx="2"/>
          </p:cNvCxnSpPr>
          <p:nvPr/>
        </p:nvCxnSpPr>
        <p:spPr>
          <a:xfrm>
            <a:off x="4765860" y="1139400"/>
            <a:ext cx="728853" cy="739276"/>
          </a:xfrm>
          <a:prstGeom prst="straightConnector1">
            <a:avLst/>
          </a:prstGeom>
          <a:ln w="28575">
            <a:solidFill>
              <a:srgbClr val="67F6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380" idx="2"/>
          </p:cNvCxnSpPr>
          <p:nvPr/>
        </p:nvCxnSpPr>
        <p:spPr>
          <a:xfrm>
            <a:off x="5967000" y="1116360"/>
            <a:ext cx="716433" cy="346680"/>
          </a:xfrm>
          <a:prstGeom prst="straightConnector1">
            <a:avLst/>
          </a:prstGeom>
          <a:ln w="28575">
            <a:solidFill>
              <a:srgbClr val="67F6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381" idx="2"/>
            <a:endCxn id="378" idx="0"/>
          </p:cNvCxnSpPr>
          <p:nvPr/>
        </p:nvCxnSpPr>
        <p:spPr>
          <a:xfrm flipH="1">
            <a:off x="8274987" y="1229400"/>
            <a:ext cx="363213" cy="565920"/>
          </a:xfrm>
          <a:prstGeom prst="straightConnector1">
            <a:avLst/>
          </a:prstGeom>
          <a:ln w="28575">
            <a:solidFill>
              <a:srgbClr val="67F6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382" idx="3"/>
          </p:cNvCxnSpPr>
          <p:nvPr/>
        </p:nvCxnSpPr>
        <p:spPr>
          <a:xfrm flipH="1">
            <a:off x="7764087" y="913566"/>
            <a:ext cx="352113" cy="100667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5"/>
          <p:cNvSpPr txBox="1">
            <a:spLocks noGrp="1"/>
          </p:cNvSpPr>
          <p:nvPr>
            <p:ph type="title"/>
          </p:nvPr>
        </p:nvSpPr>
        <p:spPr>
          <a:xfrm>
            <a:off x="2726550" y="48976"/>
            <a:ext cx="2861450" cy="364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 dirty="0">
                <a:latin typeface="Times New Roman"/>
                <a:ea typeface="Times New Roman"/>
                <a:cs typeface="Times New Roman"/>
                <a:sym typeface="Times New Roman"/>
              </a:rPr>
              <a:t>FSD: after replacing</a:t>
            </a:r>
            <a:endParaRPr sz="15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4" name="Google Shape;254;p25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2375" y="988"/>
            <a:ext cx="921628" cy="51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5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75"/>
            <a:ext cx="921626" cy="51860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5"/>
          <p:cNvSpPr txBox="1">
            <a:spLocks noGrp="1"/>
          </p:cNvSpPr>
          <p:nvPr>
            <p:ph type="sldNum" idx="4294967295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sz="1000" dirty="0"/>
          </a:p>
        </p:txBody>
      </p:sp>
      <p:grpSp>
        <p:nvGrpSpPr>
          <p:cNvPr id="257" name="Google Shape;257;p25"/>
          <p:cNvGrpSpPr/>
          <p:nvPr/>
        </p:nvGrpSpPr>
        <p:grpSpPr>
          <a:xfrm>
            <a:off x="1155469" y="552034"/>
            <a:ext cx="2037743" cy="2087550"/>
            <a:chOff x="225328" y="517274"/>
            <a:chExt cx="3363168" cy="2087550"/>
          </a:xfrm>
        </p:grpSpPr>
        <p:grpSp>
          <p:nvGrpSpPr>
            <p:cNvPr id="258" name="Google Shape;258;p25"/>
            <p:cNvGrpSpPr/>
            <p:nvPr/>
          </p:nvGrpSpPr>
          <p:grpSpPr>
            <a:xfrm>
              <a:off x="225328" y="517274"/>
              <a:ext cx="3363168" cy="2087550"/>
              <a:chOff x="225328" y="517274"/>
              <a:chExt cx="3363168" cy="2087550"/>
            </a:xfrm>
          </p:grpSpPr>
          <p:grpSp>
            <p:nvGrpSpPr>
              <p:cNvPr id="259" name="Google Shape;259;p25"/>
              <p:cNvGrpSpPr/>
              <p:nvPr/>
            </p:nvGrpSpPr>
            <p:grpSpPr>
              <a:xfrm>
                <a:off x="1058100" y="804975"/>
                <a:ext cx="2316975" cy="1799849"/>
                <a:chOff x="677100" y="804975"/>
                <a:chExt cx="2316975" cy="1799849"/>
              </a:xfrm>
            </p:grpSpPr>
            <p:pic>
              <p:nvPicPr>
                <p:cNvPr id="260" name="Google Shape;260;p25"/>
                <p:cNvPicPr preferRelativeResize="0"/>
                <p:nvPr/>
              </p:nvPicPr>
              <p:blipFill>
                <a:blip r:embed="rId5" cstate="print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100" y="854900"/>
                  <a:ext cx="2049457" cy="171684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61" name="Google Shape;261;p25"/>
                <p:cNvPicPr preferRelativeResize="0"/>
                <p:nvPr/>
              </p:nvPicPr>
              <p:blipFill>
                <a:blip r:embed="rId6" cstate="print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26550" y="804975"/>
                  <a:ext cx="267525" cy="179984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262" name="Google Shape;262;p25"/>
              <p:cNvSpPr txBox="1"/>
              <p:nvPr/>
            </p:nvSpPr>
            <p:spPr>
              <a:xfrm>
                <a:off x="225328" y="517274"/>
                <a:ext cx="3363168" cy="27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 algn="ctr"/>
                <a:r>
                  <a:rPr lang="ru" sz="1200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Cosmic tests station </a:t>
                </a:r>
                <a:r>
                  <a:rPr lang="ru" sz="1200" dirty="0" smtClean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sz="12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263" name="Google Shape;263;p25"/>
            <p:cNvSpPr txBox="1"/>
            <p:nvPr/>
          </p:nvSpPr>
          <p:spPr>
            <a:xfrm rot="-5400000">
              <a:off x="373746" y="941350"/>
              <a:ext cx="766200" cy="6018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93643 hit entries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4" name="Google Shape;264;p25"/>
            <p:cNvSpPr txBox="1"/>
            <p:nvPr/>
          </p:nvSpPr>
          <p:spPr>
            <a:xfrm rot="-5400000">
              <a:off x="366767" y="1880700"/>
              <a:ext cx="766200" cy="6159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111664  hit entries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65" name="Google Shape;265;p25"/>
          <p:cNvGrpSpPr/>
          <p:nvPr/>
        </p:nvGrpSpPr>
        <p:grpSpPr>
          <a:xfrm>
            <a:off x="903000" y="2628275"/>
            <a:ext cx="2693475" cy="2076449"/>
            <a:chOff x="674400" y="2628275"/>
            <a:chExt cx="2693475" cy="2076449"/>
          </a:xfrm>
        </p:grpSpPr>
        <p:grpSp>
          <p:nvGrpSpPr>
            <p:cNvPr id="266" name="Google Shape;266;p25"/>
            <p:cNvGrpSpPr/>
            <p:nvPr/>
          </p:nvGrpSpPr>
          <p:grpSpPr>
            <a:xfrm>
              <a:off x="981901" y="2628275"/>
              <a:ext cx="2385974" cy="2076449"/>
              <a:chOff x="981901" y="2628275"/>
              <a:chExt cx="2385974" cy="2076449"/>
            </a:xfrm>
          </p:grpSpPr>
          <p:grpSp>
            <p:nvGrpSpPr>
              <p:cNvPr id="267" name="Google Shape;267;p25"/>
              <p:cNvGrpSpPr/>
              <p:nvPr/>
            </p:nvGrpSpPr>
            <p:grpSpPr>
              <a:xfrm>
                <a:off x="981901" y="2904875"/>
                <a:ext cx="2385974" cy="1799849"/>
                <a:chOff x="677101" y="2904875"/>
                <a:chExt cx="2385974" cy="1799849"/>
              </a:xfrm>
            </p:grpSpPr>
            <p:pic>
              <p:nvPicPr>
                <p:cNvPr id="268" name="Google Shape;268;p25"/>
                <p:cNvPicPr preferRelativeResize="0"/>
                <p:nvPr/>
              </p:nvPicPr>
              <p:blipFill>
                <a:blip r:embed="rId7" cstate="print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101" y="2946363"/>
                  <a:ext cx="2118451" cy="17168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69" name="Google Shape;269;p25"/>
                <p:cNvPicPr preferRelativeResize="0"/>
                <p:nvPr/>
              </p:nvPicPr>
              <p:blipFill>
                <a:blip r:embed="rId6" cstate="print">
                  <a:alphaModFix/>
                </a:blip>
                <a:stretch>
                  <a:fillRect/>
                </a:stretch>
              </p:blipFill>
              <p:spPr>
                <a:xfrm>
                  <a:off x="2795550" y="2904875"/>
                  <a:ext cx="267525" cy="179984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270" name="Google Shape;270;p25"/>
              <p:cNvSpPr txBox="1"/>
              <p:nvPr/>
            </p:nvSpPr>
            <p:spPr>
              <a:xfrm>
                <a:off x="1058100" y="2628275"/>
                <a:ext cx="2054400" cy="27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Cosmic tests station 2</a:t>
                </a:r>
                <a:endParaRPr sz="12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271" name="Google Shape;271;p25"/>
            <p:cNvSpPr txBox="1"/>
            <p:nvPr/>
          </p:nvSpPr>
          <p:spPr>
            <a:xfrm rot="-5400000">
              <a:off x="445050" y="3187075"/>
              <a:ext cx="766200" cy="3075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201548 hit entries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2" name="Google Shape;272;p25"/>
            <p:cNvSpPr txBox="1"/>
            <p:nvPr/>
          </p:nvSpPr>
          <p:spPr>
            <a:xfrm rot="-5400000">
              <a:off x="445050" y="4126375"/>
              <a:ext cx="766200" cy="3075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198035 hit entries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73" name="Google Shape;273;p25"/>
          <p:cNvSpPr txBox="1"/>
          <p:nvPr/>
        </p:nvSpPr>
        <p:spPr>
          <a:xfrm>
            <a:off x="7554975" y="1897500"/>
            <a:ext cx="1466100" cy="1377600"/>
          </a:xfrm>
          <a:prstGeom prst="rect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dead zones have been eliminated!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74" name="Google Shape;274;p25"/>
          <p:cNvGrpSpPr/>
          <p:nvPr/>
        </p:nvGrpSpPr>
        <p:grpSpPr>
          <a:xfrm>
            <a:off x="3896050" y="2637300"/>
            <a:ext cx="3580300" cy="2067424"/>
            <a:chOff x="4124650" y="2637300"/>
            <a:chExt cx="3580300" cy="2067424"/>
          </a:xfrm>
        </p:grpSpPr>
        <p:sp>
          <p:nvSpPr>
            <p:cNvPr id="275" name="Google Shape;275;p25"/>
            <p:cNvSpPr txBox="1"/>
            <p:nvPr/>
          </p:nvSpPr>
          <p:spPr>
            <a:xfrm rot="-5400000">
              <a:off x="3895300" y="3187075"/>
              <a:ext cx="766200" cy="3075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124789 hit entries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6" name="Google Shape;276;p25"/>
            <p:cNvSpPr txBox="1"/>
            <p:nvPr/>
          </p:nvSpPr>
          <p:spPr>
            <a:xfrm rot="-5400000">
              <a:off x="3895300" y="4126375"/>
              <a:ext cx="766200" cy="3075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138624 hit entries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77" name="Google Shape;277;p25"/>
            <p:cNvGrpSpPr/>
            <p:nvPr/>
          </p:nvGrpSpPr>
          <p:grpSpPr>
            <a:xfrm>
              <a:off x="4430825" y="2637300"/>
              <a:ext cx="3274125" cy="2067424"/>
              <a:chOff x="4430825" y="2637300"/>
              <a:chExt cx="3274125" cy="2067424"/>
            </a:xfrm>
          </p:grpSpPr>
          <p:sp>
            <p:nvSpPr>
              <p:cNvPr id="278" name="Google Shape;278;p25"/>
              <p:cNvSpPr txBox="1"/>
              <p:nvPr/>
            </p:nvSpPr>
            <p:spPr>
              <a:xfrm>
                <a:off x="4882674" y="2637300"/>
                <a:ext cx="2054400" cy="27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Cosmic tests station 4</a:t>
                </a:r>
                <a:endParaRPr sz="12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279" name="Google Shape;279;p25"/>
              <p:cNvGrpSpPr/>
              <p:nvPr/>
            </p:nvGrpSpPr>
            <p:grpSpPr>
              <a:xfrm>
                <a:off x="4430825" y="2904875"/>
                <a:ext cx="3274125" cy="1799849"/>
                <a:chOff x="4430825" y="2904875"/>
                <a:chExt cx="3274125" cy="1799849"/>
              </a:xfrm>
            </p:grpSpPr>
            <p:pic>
              <p:nvPicPr>
                <p:cNvPr id="280" name="Google Shape;280;p25"/>
                <p:cNvPicPr preferRelativeResize="0"/>
                <p:nvPr/>
              </p:nvPicPr>
              <p:blipFill>
                <a:blip r:embed="rId6" cstate="print">
                  <a:alphaModFix/>
                </a:blip>
                <a:stretch>
                  <a:fillRect/>
                </a:stretch>
              </p:blipFill>
              <p:spPr>
                <a:xfrm>
                  <a:off x="7437425" y="2904875"/>
                  <a:ext cx="267525" cy="179984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81" name="Google Shape;281;p25"/>
                <p:cNvPicPr preferRelativeResize="0"/>
                <p:nvPr/>
              </p:nvPicPr>
              <p:blipFill>
                <a:blip r:embed="rId8" cstate="print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30825" y="2946375"/>
                  <a:ext cx="3006596" cy="17168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grpSp>
        <p:nvGrpSpPr>
          <p:cNvPr id="282" name="Google Shape;282;p25"/>
          <p:cNvGrpSpPr/>
          <p:nvPr/>
        </p:nvGrpSpPr>
        <p:grpSpPr>
          <a:xfrm>
            <a:off x="4203550" y="528275"/>
            <a:ext cx="2963375" cy="2076549"/>
            <a:chOff x="4432150" y="528275"/>
            <a:chExt cx="2963375" cy="2076549"/>
          </a:xfrm>
        </p:grpSpPr>
        <p:sp>
          <p:nvSpPr>
            <p:cNvPr id="283" name="Google Shape;283;p25"/>
            <p:cNvSpPr txBox="1"/>
            <p:nvPr/>
          </p:nvSpPr>
          <p:spPr>
            <a:xfrm rot="-5400000">
              <a:off x="4202800" y="1104825"/>
              <a:ext cx="766200" cy="3075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165513 hit entries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4" name="Google Shape;284;p25"/>
            <p:cNvSpPr txBox="1"/>
            <p:nvPr/>
          </p:nvSpPr>
          <p:spPr>
            <a:xfrm rot="-5400000">
              <a:off x="4202800" y="2034900"/>
              <a:ext cx="766200" cy="3075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319725 hit entries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85" name="Google Shape;285;p25"/>
            <p:cNvGrpSpPr/>
            <p:nvPr/>
          </p:nvGrpSpPr>
          <p:grpSpPr>
            <a:xfrm>
              <a:off x="4740251" y="528275"/>
              <a:ext cx="2655274" cy="2076549"/>
              <a:chOff x="4740251" y="528275"/>
              <a:chExt cx="2655274" cy="2076549"/>
            </a:xfrm>
          </p:grpSpPr>
          <p:sp>
            <p:nvSpPr>
              <p:cNvPr id="286" name="Google Shape;286;p25"/>
              <p:cNvSpPr txBox="1"/>
              <p:nvPr/>
            </p:nvSpPr>
            <p:spPr>
              <a:xfrm>
                <a:off x="5040675" y="528275"/>
                <a:ext cx="2054400" cy="27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Cosmic tests station 3</a:t>
                </a:r>
                <a:endParaRPr sz="12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287" name="Google Shape;287;p25"/>
              <p:cNvGrpSpPr/>
              <p:nvPr/>
            </p:nvGrpSpPr>
            <p:grpSpPr>
              <a:xfrm>
                <a:off x="4740251" y="804975"/>
                <a:ext cx="2655274" cy="1799849"/>
                <a:chOff x="4740251" y="804975"/>
                <a:chExt cx="2655274" cy="1799849"/>
              </a:xfrm>
            </p:grpSpPr>
            <p:pic>
              <p:nvPicPr>
                <p:cNvPr id="288" name="Google Shape;288;p25"/>
                <p:cNvPicPr preferRelativeResize="0"/>
                <p:nvPr/>
              </p:nvPicPr>
              <p:blipFill>
                <a:blip r:embed="rId6" cstate="print">
                  <a:alphaModFix/>
                </a:blip>
                <a:stretch>
                  <a:fillRect/>
                </a:stretch>
              </p:blipFill>
              <p:spPr>
                <a:xfrm>
                  <a:off x="7128000" y="804975"/>
                  <a:ext cx="267525" cy="179984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89" name="Google Shape;289;p25"/>
                <p:cNvPicPr preferRelativeResize="0"/>
                <p:nvPr/>
              </p:nvPicPr>
              <p:blipFill>
                <a:blip r:embed="rId9" cstate="print">
                  <a:alphaModFix/>
                </a:blip>
                <a:stretch>
                  <a:fillRect/>
                </a:stretch>
              </p:blipFill>
              <p:spPr>
                <a:xfrm>
                  <a:off x="4740251" y="854900"/>
                  <a:ext cx="2387756" cy="17168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sp>
        <p:nvSpPr>
          <p:cNvPr id="43" name="TextBox 42"/>
          <p:cNvSpPr txBox="1"/>
          <p:nvPr/>
        </p:nvSpPr>
        <p:spPr>
          <a:xfrm>
            <a:off x="47510" y="4815770"/>
            <a:ext cx="2266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E.V. </a:t>
            </a:r>
            <a:r>
              <a:rPr lang="en-US" sz="1200" i="1" dirty="0" err="1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Martovitsky</a:t>
            </a:r>
            <a:r>
              <a:rPr lang="ru-RU" sz="12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2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D.D. 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Chemezov</a:t>
            </a:r>
            <a:endParaRPr lang="ru-RU" sz="1200" i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i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Прямая со стрелкой 40"/>
          <p:cNvCxnSpPr>
            <a:stCxn id="42" idx="2"/>
          </p:cNvCxnSpPr>
          <p:nvPr/>
        </p:nvCxnSpPr>
        <p:spPr>
          <a:xfrm>
            <a:off x="749673" y="1352764"/>
            <a:ext cx="1556498" cy="408801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2728" y="1075765"/>
            <a:ext cx="853889" cy="27699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Beam hole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93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303;p27"/>
          <p:cNvSpPr/>
          <p:nvPr/>
        </p:nvSpPr>
        <p:spPr>
          <a:xfrm>
            <a:off x="4165920" y="542880"/>
            <a:ext cx="364320" cy="173160"/>
          </a:xfrm>
          <a:prstGeom prst="rect">
            <a:avLst/>
          </a:prstGeom>
          <a:solidFill>
            <a:srgbClr val="DAEEF3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#1-20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27" name="Google Shape;304;p27"/>
          <p:cNvSpPr/>
          <p:nvPr/>
        </p:nvSpPr>
        <p:spPr>
          <a:xfrm>
            <a:off x="4435560" y="659160"/>
            <a:ext cx="276120" cy="173160"/>
          </a:xfrm>
          <a:prstGeom prst="rect">
            <a:avLst/>
          </a:prstGeom>
          <a:solidFill>
            <a:srgbClr val="DAEEF3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#37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28" name="Google Shape;305;p27"/>
          <p:cNvSpPr/>
          <p:nvPr/>
        </p:nvSpPr>
        <p:spPr>
          <a:xfrm>
            <a:off x="1897560" y="748440"/>
            <a:ext cx="405720" cy="218880"/>
          </a:xfrm>
          <a:prstGeom prst="rect">
            <a:avLst/>
          </a:prstGeom>
          <a:solidFill>
            <a:srgbClr val="FABF8E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#3/2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429" name="Google Shape;306;p27"/>
          <p:cNvSpPr/>
          <p:nvPr/>
        </p:nvSpPr>
        <p:spPr>
          <a:xfrm>
            <a:off x="3366360" y="617040"/>
            <a:ext cx="405720" cy="218880"/>
          </a:xfrm>
          <a:prstGeom prst="rect">
            <a:avLst/>
          </a:prstGeom>
          <a:solidFill>
            <a:srgbClr val="FABF8E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#5/2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430" name="Google Shape;307;p27"/>
          <p:cNvSpPr/>
          <p:nvPr/>
        </p:nvSpPr>
        <p:spPr>
          <a:xfrm>
            <a:off x="4982400" y="447840"/>
            <a:ext cx="405720" cy="218880"/>
          </a:xfrm>
          <a:prstGeom prst="rect">
            <a:avLst/>
          </a:prstGeom>
          <a:solidFill>
            <a:srgbClr val="FABF8E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#7/2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431" name="Google Shape;308;p27"/>
          <p:cNvSpPr/>
          <p:nvPr/>
        </p:nvSpPr>
        <p:spPr>
          <a:xfrm>
            <a:off x="6863760" y="286920"/>
            <a:ext cx="405720" cy="218880"/>
          </a:xfrm>
          <a:prstGeom prst="rect">
            <a:avLst/>
          </a:prstGeom>
          <a:solidFill>
            <a:srgbClr val="FABF8E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#9/2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432" name="Google Shape;309;p27"/>
          <p:cNvSpPr/>
          <p:nvPr/>
        </p:nvSpPr>
        <p:spPr>
          <a:xfrm>
            <a:off x="6107040" y="4280400"/>
            <a:ext cx="405720" cy="218880"/>
          </a:xfrm>
          <a:prstGeom prst="rect">
            <a:avLst/>
          </a:prstGeom>
          <a:solidFill>
            <a:srgbClr val="FABF8E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#9/1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433" name="Google Shape;310;p27"/>
          <p:cNvSpPr/>
          <p:nvPr/>
        </p:nvSpPr>
        <p:spPr>
          <a:xfrm>
            <a:off x="4396320" y="4403160"/>
            <a:ext cx="405720" cy="218880"/>
          </a:xfrm>
          <a:prstGeom prst="rect">
            <a:avLst/>
          </a:prstGeom>
          <a:solidFill>
            <a:srgbClr val="FABF8E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#7/1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434" name="Google Shape;311;p27"/>
          <p:cNvSpPr/>
          <p:nvPr/>
        </p:nvSpPr>
        <p:spPr>
          <a:xfrm>
            <a:off x="2687400" y="4539960"/>
            <a:ext cx="405720" cy="218880"/>
          </a:xfrm>
          <a:prstGeom prst="rect">
            <a:avLst/>
          </a:prstGeom>
          <a:solidFill>
            <a:srgbClr val="FABF8E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#5/1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435" name="Google Shape;312;p27"/>
          <p:cNvSpPr/>
          <p:nvPr/>
        </p:nvSpPr>
        <p:spPr>
          <a:xfrm>
            <a:off x="1005840" y="4660920"/>
            <a:ext cx="405720" cy="218880"/>
          </a:xfrm>
          <a:prstGeom prst="rect">
            <a:avLst/>
          </a:prstGeom>
          <a:solidFill>
            <a:srgbClr val="FABF8E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#3/1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436" name="Google Shape;313;p27"/>
          <p:cNvSpPr/>
          <p:nvPr/>
        </p:nvSpPr>
        <p:spPr>
          <a:xfrm>
            <a:off x="1342800" y="943560"/>
            <a:ext cx="461520" cy="173160"/>
          </a:xfrm>
          <a:prstGeom prst="rect">
            <a:avLst/>
          </a:prstGeom>
          <a:solidFill>
            <a:srgbClr val="DAEEF3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#4-0/22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37" name="Google Shape;314;p27"/>
          <p:cNvSpPr/>
          <p:nvPr/>
        </p:nvSpPr>
        <p:spPr>
          <a:xfrm>
            <a:off x="1681560" y="1068840"/>
            <a:ext cx="461520" cy="173160"/>
          </a:xfrm>
          <a:prstGeom prst="rect">
            <a:avLst/>
          </a:prstGeom>
          <a:solidFill>
            <a:srgbClr val="DAEEF3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#6-0/22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38" name="Google Shape;315;p27"/>
          <p:cNvSpPr/>
          <p:nvPr/>
        </p:nvSpPr>
        <p:spPr>
          <a:xfrm>
            <a:off x="2008800" y="1197000"/>
            <a:ext cx="461520" cy="173160"/>
          </a:xfrm>
          <a:prstGeom prst="rect">
            <a:avLst/>
          </a:prstGeom>
          <a:solidFill>
            <a:srgbClr val="DAEEF3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#5-0/22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39" name="Google Shape;316;p27"/>
          <p:cNvSpPr/>
          <p:nvPr/>
        </p:nvSpPr>
        <p:spPr>
          <a:xfrm>
            <a:off x="863640" y="4234320"/>
            <a:ext cx="461520" cy="173160"/>
          </a:xfrm>
          <a:prstGeom prst="rect">
            <a:avLst/>
          </a:prstGeom>
          <a:solidFill>
            <a:srgbClr val="DAEEF3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#1-0/22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40" name="Google Shape;317;p27"/>
          <p:cNvSpPr/>
          <p:nvPr/>
        </p:nvSpPr>
        <p:spPr>
          <a:xfrm>
            <a:off x="1178280" y="4352760"/>
            <a:ext cx="461520" cy="173160"/>
          </a:xfrm>
          <a:prstGeom prst="rect">
            <a:avLst/>
          </a:prstGeom>
          <a:solidFill>
            <a:srgbClr val="DAEEF3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#2-0/22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41" name="Google Shape;318;p27"/>
          <p:cNvSpPr/>
          <p:nvPr/>
        </p:nvSpPr>
        <p:spPr>
          <a:xfrm>
            <a:off x="2915640" y="817200"/>
            <a:ext cx="276120" cy="173160"/>
          </a:xfrm>
          <a:prstGeom prst="rect">
            <a:avLst/>
          </a:prstGeom>
          <a:solidFill>
            <a:srgbClr val="DAEEF3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#21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42" name="Google Shape;319;p27"/>
          <p:cNvSpPr/>
          <p:nvPr/>
        </p:nvSpPr>
        <p:spPr>
          <a:xfrm>
            <a:off x="3152160" y="909360"/>
            <a:ext cx="276120" cy="173160"/>
          </a:xfrm>
          <a:prstGeom prst="rect">
            <a:avLst/>
          </a:prstGeom>
          <a:solidFill>
            <a:srgbClr val="DAEEF3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#24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43" name="Google Shape;320;p27"/>
          <p:cNvSpPr/>
          <p:nvPr/>
        </p:nvSpPr>
        <p:spPr>
          <a:xfrm>
            <a:off x="3388680" y="970560"/>
            <a:ext cx="276120" cy="17316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#41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44" name="Google Shape;321;p27"/>
          <p:cNvSpPr/>
          <p:nvPr/>
        </p:nvSpPr>
        <p:spPr>
          <a:xfrm>
            <a:off x="3634560" y="1044360"/>
            <a:ext cx="276120" cy="173160"/>
          </a:xfrm>
          <a:prstGeom prst="rect">
            <a:avLst/>
          </a:prstGeom>
          <a:solidFill>
            <a:srgbClr val="DAEEF3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#16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45" name="Google Shape;322;p27"/>
          <p:cNvSpPr/>
          <p:nvPr/>
        </p:nvSpPr>
        <p:spPr>
          <a:xfrm>
            <a:off x="3849480" y="1155240"/>
            <a:ext cx="276120" cy="173160"/>
          </a:xfrm>
          <a:prstGeom prst="rect">
            <a:avLst/>
          </a:prstGeom>
          <a:solidFill>
            <a:srgbClr val="DAEEF3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#34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46" name="Google Shape;323;p27"/>
          <p:cNvSpPr/>
          <p:nvPr/>
        </p:nvSpPr>
        <p:spPr>
          <a:xfrm>
            <a:off x="2539440" y="3985560"/>
            <a:ext cx="276120" cy="173160"/>
          </a:xfrm>
          <a:prstGeom prst="rect">
            <a:avLst/>
          </a:prstGeom>
          <a:solidFill>
            <a:srgbClr val="DAEEF3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#32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47" name="Google Shape;324;p27"/>
          <p:cNvSpPr/>
          <p:nvPr/>
        </p:nvSpPr>
        <p:spPr>
          <a:xfrm>
            <a:off x="2731680" y="4104720"/>
            <a:ext cx="276120" cy="173160"/>
          </a:xfrm>
          <a:prstGeom prst="rect">
            <a:avLst/>
          </a:prstGeom>
          <a:solidFill>
            <a:srgbClr val="DAEEF3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#27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48" name="Google Shape;325;p27"/>
          <p:cNvSpPr/>
          <p:nvPr/>
        </p:nvSpPr>
        <p:spPr>
          <a:xfrm>
            <a:off x="2923920" y="4218840"/>
            <a:ext cx="276120" cy="173160"/>
          </a:xfrm>
          <a:prstGeom prst="rect">
            <a:avLst/>
          </a:prstGeom>
          <a:solidFill>
            <a:srgbClr val="DAEEF3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#42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49" name="Google Shape;326;p27"/>
          <p:cNvSpPr/>
          <p:nvPr/>
        </p:nvSpPr>
        <p:spPr>
          <a:xfrm>
            <a:off x="3152160" y="4317120"/>
            <a:ext cx="276120" cy="173160"/>
          </a:xfrm>
          <a:prstGeom prst="rect">
            <a:avLst/>
          </a:prstGeom>
          <a:solidFill>
            <a:srgbClr val="DAEEF3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#38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50" name="Google Shape;327;p27"/>
          <p:cNvSpPr/>
          <p:nvPr/>
        </p:nvSpPr>
        <p:spPr>
          <a:xfrm>
            <a:off x="3381480" y="4415040"/>
            <a:ext cx="276120" cy="173160"/>
          </a:xfrm>
          <a:prstGeom prst="rect">
            <a:avLst/>
          </a:prstGeom>
          <a:solidFill>
            <a:srgbClr val="DAEEF3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#35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51" name="Google Shape;328;p27"/>
          <p:cNvSpPr/>
          <p:nvPr/>
        </p:nvSpPr>
        <p:spPr>
          <a:xfrm flipH="1">
            <a:off x="3911040" y="1330560"/>
            <a:ext cx="76320" cy="241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2" name="Google Shape;329;p27"/>
          <p:cNvSpPr/>
          <p:nvPr/>
        </p:nvSpPr>
        <p:spPr>
          <a:xfrm flipH="1">
            <a:off x="3696840" y="1219680"/>
            <a:ext cx="75600" cy="279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3" name="Google Shape;330;p27"/>
          <p:cNvSpPr/>
          <p:nvPr/>
        </p:nvSpPr>
        <p:spPr>
          <a:xfrm flipH="1">
            <a:off x="3511800" y="1145520"/>
            <a:ext cx="14040" cy="73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4" name="Google Shape;331;p27"/>
          <p:cNvSpPr/>
          <p:nvPr/>
        </p:nvSpPr>
        <p:spPr>
          <a:xfrm>
            <a:off x="3290400" y="1084680"/>
            <a:ext cx="29160" cy="269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5" name="Google Shape;332;p27"/>
          <p:cNvSpPr/>
          <p:nvPr/>
        </p:nvSpPr>
        <p:spPr>
          <a:xfrm>
            <a:off x="3053880" y="992160"/>
            <a:ext cx="43920" cy="22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6" name="Google Shape;333;p27"/>
          <p:cNvSpPr/>
          <p:nvPr/>
        </p:nvSpPr>
        <p:spPr>
          <a:xfrm rot="10800000" flipH="1">
            <a:off x="2677320" y="3781440"/>
            <a:ext cx="53640" cy="204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7" name="Google Shape;334;p27"/>
          <p:cNvSpPr/>
          <p:nvPr/>
        </p:nvSpPr>
        <p:spPr>
          <a:xfrm rot="10800000" flipH="1">
            <a:off x="2869560" y="3854880"/>
            <a:ext cx="67320" cy="249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8" name="Google Shape;335;p27"/>
          <p:cNvSpPr/>
          <p:nvPr/>
        </p:nvSpPr>
        <p:spPr>
          <a:xfrm rot="10800000" flipH="1">
            <a:off x="3061800" y="4105080"/>
            <a:ext cx="13320" cy="113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9" name="Google Shape;336;p27"/>
          <p:cNvSpPr/>
          <p:nvPr/>
        </p:nvSpPr>
        <p:spPr>
          <a:xfrm rot="10800000" flipH="1">
            <a:off x="3290040" y="4001400"/>
            <a:ext cx="29160" cy="315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0" name="Google Shape;337;p27"/>
          <p:cNvSpPr/>
          <p:nvPr/>
        </p:nvSpPr>
        <p:spPr>
          <a:xfrm rot="10800000">
            <a:off x="3512880" y="4104720"/>
            <a:ext cx="6840" cy="310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1" name="Google Shape;338;p27"/>
          <p:cNvSpPr/>
          <p:nvPr/>
        </p:nvSpPr>
        <p:spPr>
          <a:xfrm flipH="1">
            <a:off x="1892160" y="1244160"/>
            <a:ext cx="20160" cy="127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2" name="Google Shape;339;p27"/>
          <p:cNvSpPr/>
          <p:nvPr/>
        </p:nvSpPr>
        <p:spPr>
          <a:xfrm flipH="1">
            <a:off x="2053800" y="1372320"/>
            <a:ext cx="184680" cy="273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3" name="Google Shape;340;p27"/>
          <p:cNvSpPr/>
          <p:nvPr/>
        </p:nvSpPr>
        <p:spPr>
          <a:xfrm>
            <a:off x="1573560" y="1118880"/>
            <a:ext cx="48600" cy="332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4" name="Google Shape;341;p27"/>
          <p:cNvSpPr/>
          <p:nvPr/>
        </p:nvSpPr>
        <p:spPr>
          <a:xfrm>
            <a:off x="1530720" y="4466160"/>
            <a:ext cx="461520" cy="173160"/>
          </a:xfrm>
          <a:prstGeom prst="rect">
            <a:avLst/>
          </a:prstGeom>
          <a:solidFill>
            <a:srgbClr val="DAEEF3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#3-0/22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65" name="Google Shape;342;p27"/>
          <p:cNvSpPr/>
          <p:nvPr/>
        </p:nvSpPr>
        <p:spPr>
          <a:xfrm rot="10800000">
            <a:off x="1408680" y="4260240"/>
            <a:ext cx="360" cy="92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6" name="Google Shape;343;p27"/>
          <p:cNvSpPr/>
          <p:nvPr/>
        </p:nvSpPr>
        <p:spPr>
          <a:xfrm rot="10800000" flipH="1">
            <a:off x="1095120" y="4001400"/>
            <a:ext cx="182880" cy="232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7" name="Google Shape;344;p27"/>
          <p:cNvSpPr/>
          <p:nvPr/>
        </p:nvSpPr>
        <p:spPr>
          <a:xfrm rot="10800000">
            <a:off x="1716120" y="4179240"/>
            <a:ext cx="45360" cy="286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8" name="Google Shape;345;p27"/>
          <p:cNvSpPr/>
          <p:nvPr/>
        </p:nvSpPr>
        <p:spPr>
          <a:xfrm>
            <a:off x="4685760" y="707760"/>
            <a:ext cx="364320" cy="173160"/>
          </a:xfrm>
          <a:prstGeom prst="rect">
            <a:avLst/>
          </a:prstGeom>
          <a:solidFill>
            <a:srgbClr val="DAEEF3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#4-21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69" name="Google Shape;346;p27"/>
          <p:cNvSpPr/>
          <p:nvPr/>
        </p:nvSpPr>
        <p:spPr>
          <a:xfrm>
            <a:off x="4934160" y="822960"/>
            <a:ext cx="364320" cy="173160"/>
          </a:xfrm>
          <a:prstGeom prst="rect">
            <a:avLst/>
          </a:prstGeom>
          <a:solidFill>
            <a:srgbClr val="DAEEF3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#6-21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70" name="Google Shape;347;p27"/>
          <p:cNvSpPr/>
          <p:nvPr/>
        </p:nvSpPr>
        <p:spPr>
          <a:xfrm>
            <a:off x="5260320" y="914040"/>
            <a:ext cx="364320" cy="173160"/>
          </a:xfrm>
          <a:prstGeom prst="rect">
            <a:avLst/>
          </a:prstGeom>
          <a:solidFill>
            <a:srgbClr val="DAEEF3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#2-21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71" name="Google Shape;348;p27"/>
          <p:cNvSpPr/>
          <p:nvPr/>
        </p:nvSpPr>
        <p:spPr>
          <a:xfrm>
            <a:off x="5464800" y="1042920"/>
            <a:ext cx="276120" cy="173160"/>
          </a:xfrm>
          <a:prstGeom prst="rect">
            <a:avLst/>
          </a:prstGeom>
          <a:solidFill>
            <a:srgbClr val="DAEEF3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#22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72" name="Google Shape;349;p27"/>
          <p:cNvSpPr/>
          <p:nvPr/>
        </p:nvSpPr>
        <p:spPr>
          <a:xfrm>
            <a:off x="5657400" y="1155240"/>
            <a:ext cx="220680" cy="173160"/>
          </a:xfrm>
          <a:prstGeom prst="rect">
            <a:avLst/>
          </a:prstGeom>
          <a:solidFill>
            <a:srgbClr val="DAEEF3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#7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73" name="Google Shape;350;p27"/>
          <p:cNvSpPr/>
          <p:nvPr/>
        </p:nvSpPr>
        <p:spPr>
          <a:xfrm flipH="1">
            <a:off x="5718960" y="1330560"/>
            <a:ext cx="47880" cy="168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4" name="Google Shape;351;p27"/>
          <p:cNvSpPr/>
          <p:nvPr/>
        </p:nvSpPr>
        <p:spPr>
          <a:xfrm flipH="1">
            <a:off x="5499360" y="1218240"/>
            <a:ext cx="102600" cy="170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5" name="Google Shape;352;p27"/>
          <p:cNvSpPr/>
          <p:nvPr/>
        </p:nvSpPr>
        <p:spPr>
          <a:xfrm flipH="1">
            <a:off x="5337000" y="1089000"/>
            <a:ext cx="105120" cy="26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6" name="Google Shape;353;p27"/>
          <p:cNvSpPr/>
          <p:nvPr/>
        </p:nvSpPr>
        <p:spPr>
          <a:xfrm>
            <a:off x="5116320" y="998280"/>
            <a:ext cx="12240" cy="72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7" name="Google Shape;354;p27"/>
          <p:cNvSpPr/>
          <p:nvPr/>
        </p:nvSpPr>
        <p:spPr>
          <a:xfrm>
            <a:off x="4867920" y="882720"/>
            <a:ext cx="121320" cy="33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8" name="Google Shape;355;p27"/>
          <p:cNvSpPr/>
          <p:nvPr/>
        </p:nvSpPr>
        <p:spPr>
          <a:xfrm>
            <a:off x="4612680" y="805320"/>
            <a:ext cx="151920" cy="251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9" name="Google Shape;356;p27"/>
          <p:cNvSpPr/>
          <p:nvPr/>
        </p:nvSpPr>
        <p:spPr>
          <a:xfrm>
            <a:off x="4348080" y="718200"/>
            <a:ext cx="181080" cy="286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0" name="Google Shape;357;p27"/>
          <p:cNvSpPr/>
          <p:nvPr/>
        </p:nvSpPr>
        <p:spPr>
          <a:xfrm>
            <a:off x="3903120" y="3825000"/>
            <a:ext cx="276120" cy="173160"/>
          </a:xfrm>
          <a:prstGeom prst="rect">
            <a:avLst/>
          </a:prstGeom>
          <a:solidFill>
            <a:srgbClr val="DAEEF3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#29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81" name="Google Shape;358;p27"/>
          <p:cNvSpPr/>
          <p:nvPr/>
        </p:nvSpPr>
        <p:spPr>
          <a:xfrm>
            <a:off x="4140000" y="3917520"/>
            <a:ext cx="276120" cy="173160"/>
          </a:xfrm>
          <a:prstGeom prst="rect">
            <a:avLst/>
          </a:prstGeom>
          <a:solidFill>
            <a:srgbClr val="DAEEF3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#15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82" name="Google Shape;359;p27"/>
          <p:cNvSpPr/>
          <p:nvPr/>
        </p:nvSpPr>
        <p:spPr>
          <a:xfrm>
            <a:off x="4376160" y="3990960"/>
            <a:ext cx="276120" cy="173160"/>
          </a:xfrm>
          <a:prstGeom prst="rect">
            <a:avLst/>
          </a:prstGeom>
          <a:solidFill>
            <a:srgbClr val="DAEEF3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#30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83" name="Google Shape;360;p27"/>
          <p:cNvSpPr/>
          <p:nvPr/>
        </p:nvSpPr>
        <p:spPr>
          <a:xfrm>
            <a:off x="4613040" y="4083120"/>
            <a:ext cx="276120" cy="173160"/>
          </a:xfrm>
          <a:prstGeom prst="rect">
            <a:avLst/>
          </a:prstGeom>
          <a:solidFill>
            <a:srgbClr val="DAEEF3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#33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84" name="Google Shape;361;p27"/>
          <p:cNvSpPr/>
          <p:nvPr/>
        </p:nvSpPr>
        <p:spPr>
          <a:xfrm>
            <a:off x="4849560" y="4144320"/>
            <a:ext cx="220680" cy="17316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#9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85" name="Google Shape;362;p27"/>
          <p:cNvSpPr/>
          <p:nvPr/>
        </p:nvSpPr>
        <p:spPr>
          <a:xfrm>
            <a:off x="5095080" y="4218120"/>
            <a:ext cx="276120" cy="173160"/>
          </a:xfrm>
          <a:prstGeom prst="rect">
            <a:avLst/>
          </a:prstGeom>
          <a:solidFill>
            <a:srgbClr val="DAEEF3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#36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86" name="Google Shape;363;p27"/>
          <p:cNvSpPr/>
          <p:nvPr/>
        </p:nvSpPr>
        <p:spPr>
          <a:xfrm>
            <a:off x="5310360" y="4329000"/>
            <a:ext cx="276120" cy="17316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#14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87" name="Google Shape;364;p27"/>
          <p:cNvSpPr/>
          <p:nvPr/>
        </p:nvSpPr>
        <p:spPr>
          <a:xfrm rot="10800000">
            <a:off x="5416920" y="4034880"/>
            <a:ext cx="31320" cy="294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8" name="Google Shape;365;p27"/>
          <p:cNvSpPr/>
          <p:nvPr/>
        </p:nvSpPr>
        <p:spPr>
          <a:xfrm rot="10800000">
            <a:off x="5144040" y="3973320"/>
            <a:ext cx="89280" cy="244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9" name="Google Shape;366;p27"/>
          <p:cNvSpPr/>
          <p:nvPr/>
        </p:nvSpPr>
        <p:spPr>
          <a:xfrm rot="10800000" flipH="1">
            <a:off x="4959720" y="3855240"/>
            <a:ext cx="15480" cy="289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0" name="Google Shape;367;p27"/>
          <p:cNvSpPr/>
          <p:nvPr/>
        </p:nvSpPr>
        <p:spPr>
          <a:xfrm rot="10800000" flipH="1">
            <a:off x="4751640" y="3985920"/>
            <a:ext cx="11520" cy="9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1" name="Google Shape;368;p27"/>
          <p:cNvSpPr/>
          <p:nvPr/>
        </p:nvSpPr>
        <p:spPr>
          <a:xfrm rot="10800000" flipH="1">
            <a:off x="4513680" y="3708360"/>
            <a:ext cx="78120" cy="28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2" name="Google Shape;369;p27"/>
          <p:cNvSpPr/>
          <p:nvPr/>
        </p:nvSpPr>
        <p:spPr>
          <a:xfrm rot="10800000" flipH="1">
            <a:off x="4278240" y="3634920"/>
            <a:ext cx="109440" cy="28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3" name="Google Shape;370;p27"/>
          <p:cNvSpPr/>
          <p:nvPr/>
        </p:nvSpPr>
        <p:spPr>
          <a:xfrm rot="10800000" flipH="1">
            <a:off x="4041000" y="3561480"/>
            <a:ext cx="204840" cy="26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4" name="Google Shape;371;p27"/>
          <p:cNvSpPr/>
          <p:nvPr/>
        </p:nvSpPr>
        <p:spPr>
          <a:xfrm>
            <a:off x="5864760" y="405360"/>
            <a:ext cx="276120" cy="17316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#17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95" name="Google Shape;372;p27"/>
          <p:cNvSpPr/>
          <p:nvPr/>
        </p:nvSpPr>
        <p:spPr>
          <a:xfrm>
            <a:off x="6101640" y="497880"/>
            <a:ext cx="276120" cy="17316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#13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96" name="Google Shape;373;p27"/>
          <p:cNvSpPr/>
          <p:nvPr/>
        </p:nvSpPr>
        <p:spPr>
          <a:xfrm>
            <a:off x="6324120" y="540000"/>
            <a:ext cx="529920" cy="173160"/>
          </a:xfrm>
          <a:prstGeom prst="rect">
            <a:avLst/>
          </a:prstGeom>
          <a:solidFill>
            <a:srgbClr val="DAEEF3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#10-2017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97" name="Google Shape;374;p27"/>
          <p:cNvSpPr/>
          <p:nvPr/>
        </p:nvSpPr>
        <p:spPr>
          <a:xfrm>
            <a:off x="6631200" y="655920"/>
            <a:ext cx="276120" cy="17316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#19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98" name="Google Shape;375;p27"/>
          <p:cNvSpPr/>
          <p:nvPr/>
        </p:nvSpPr>
        <p:spPr>
          <a:xfrm>
            <a:off x="6863760" y="717840"/>
            <a:ext cx="276120" cy="173160"/>
          </a:xfrm>
          <a:prstGeom prst="rect">
            <a:avLst/>
          </a:prstGeom>
          <a:solidFill>
            <a:srgbClr val="DAEEF3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#10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99" name="Google Shape;376;p27"/>
          <p:cNvSpPr/>
          <p:nvPr/>
        </p:nvSpPr>
        <p:spPr>
          <a:xfrm>
            <a:off x="7094160" y="799920"/>
            <a:ext cx="276120" cy="173160"/>
          </a:xfrm>
          <a:prstGeom prst="rect">
            <a:avLst/>
          </a:prstGeom>
          <a:solidFill>
            <a:srgbClr val="DAEEF3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#20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00" name="Google Shape;377;p27"/>
          <p:cNvSpPr/>
          <p:nvPr/>
        </p:nvSpPr>
        <p:spPr>
          <a:xfrm>
            <a:off x="7272000" y="909360"/>
            <a:ext cx="276120" cy="173160"/>
          </a:xfrm>
          <a:prstGeom prst="rect">
            <a:avLst/>
          </a:prstGeom>
          <a:solidFill>
            <a:srgbClr val="DAEEF3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#28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01" name="Google Shape;378;p27"/>
          <p:cNvSpPr/>
          <p:nvPr/>
        </p:nvSpPr>
        <p:spPr>
          <a:xfrm flipH="1">
            <a:off x="7189560" y="1084680"/>
            <a:ext cx="219240" cy="182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2" name="Google Shape;379;p27"/>
          <p:cNvSpPr/>
          <p:nvPr/>
        </p:nvSpPr>
        <p:spPr>
          <a:xfrm flipH="1">
            <a:off x="6994440" y="975240"/>
            <a:ext cx="237600" cy="248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3" name="Google Shape;380;p27"/>
          <p:cNvSpPr/>
          <p:nvPr/>
        </p:nvSpPr>
        <p:spPr>
          <a:xfrm flipH="1">
            <a:off x="6925320" y="893160"/>
            <a:ext cx="76320" cy="74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4" name="Google Shape;381;p27"/>
          <p:cNvSpPr/>
          <p:nvPr/>
        </p:nvSpPr>
        <p:spPr>
          <a:xfrm flipH="1">
            <a:off x="6613200" y="830880"/>
            <a:ext cx="155520" cy="214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5" name="Google Shape;382;p27"/>
          <p:cNvSpPr/>
          <p:nvPr/>
        </p:nvSpPr>
        <p:spPr>
          <a:xfrm flipH="1">
            <a:off x="6472800" y="714960"/>
            <a:ext cx="115920" cy="243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6" name="Google Shape;383;p27"/>
          <p:cNvSpPr/>
          <p:nvPr/>
        </p:nvSpPr>
        <p:spPr>
          <a:xfrm>
            <a:off x="6253200" y="645840"/>
            <a:ext cx="26280" cy="238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7" name="Google Shape;384;p27"/>
          <p:cNvSpPr/>
          <p:nvPr/>
        </p:nvSpPr>
        <p:spPr>
          <a:xfrm>
            <a:off x="6003000" y="580680"/>
            <a:ext cx="42120" cy="220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8" name="Google Shape;385;p27"/>
          <p:cNvSpPr/>
          <p:nvPr/>
        </p:nvSpPr>
        <p:spPr>
          <a:xfrm>
            <a:off x="7462440" y="1018800"/>
            <a:ext cx="474480" cy="173160"/>
          </a:xfrm>
          <a:prstGeom prst="rect">
            <a:avLst/>
          </a:prstGeom>
          <a:solidFill>
            <a:srgbClr val="DAEEF3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#9-2017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09" name="Google Shape;386;p27"/>
          <p:cNvSpPr/>
          <p:nvPr/>
        </p:nvSpPr>
        <p:spPr>
          <a:xfrm>
            <a:off x="7724520" y="1143000"/>
            <a:ext cx="276120" cy="17316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#39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10" name="Google Shape;387;p27"/>
          <p:cNvSpPr/>
          <p:nvPr/>
        </p:nvSpPr>
        <p:spPr>
          <a:xfrm flipH="1">
            <a:off x="7608600" y="1318320"/>
            <a:ext cx="253080" cy="132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1" name="Google Shape;388;p27"/>
          <p:cNvSpPr/>
          <p:nvPr/>
        </p:nvSpPr>
        <p:spPr>
          <a:xfrm flipH="1">
            <a:off x="7398720" y="1194120"/>
            <a:ext cx="300960" cy="177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2" name="Google Shape;389;p27"/>
          <p:cNvSpPr/>
          <p:nvPr/>
        </p:nvSpPr>
        <p:spPr>
          <a:xfrm>
            <a:off x="5546520" y="3574440"/>
            <a:ext cx="276120" cy="173160"/>
          </a:xfrm>
          <a:prstGeom prst="rect">
            <a:avLst/>
          </a:prstGeom>
          <a:solidFill>
            <a:srgbClr val="DAEEF3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#11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13" name="Google Shape;390;p27"/>
          <p:cNvSpPr/>
          <p:nvPr/>
        </p:nvSpPr>
        <p:spPr>
          <a:xfrm>
            <a:off x="5708520" y="3706560"/>
            <a:ext cx="276120" cy="173160"/>
          </a:xfrm>
          <a:prstGeom prst="rect">
            <a:avLst/>
          </a:prstGeom>
          <a:solidFill>
            <a:srgbClr val="DAEEF3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#26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14" name="Google Shape;391;p27"/>
          <p:cNvSpPr/>
          <p:nvPr/>
        </p:nvSpPr>
        <p:spPr>
          <a:xfrm>
            <a:off x="5893200" y="3818880"/>
            <a:ext cx="276120" cy="17316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#23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15" name="Google Shape;392;p27"/>
          <p:cNvSpPr/>
          <p:nvPr/>
        </p:nvSpPr>
        <p:spPr>
          <a:xfrm>
            <a:off x="6129720" y="3911040"/>
            <a:ext cx="276120" cy="173160"/>
          </a:xfrm>
          <a:prstGeom prst="rect">
            <a:avLst/>
          </a:prstGeom>
          <a:solidFill>
            <a:srgbClr val="DAEEF3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#40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16" name="Google Shape;393;p27"/>
          <p:cNvSpPr/>
          <p:nvPr/>
        </p:nvSpPr>
        <p:spPr>
          <a:xfrm>
            <a:off x="6366240" y="3972240"/>
            <a:ext cx="276120" cy="173160"/>
          </a:xfrm>
          <a:prstGeom prst="rect">
            <a:avLst/>
          </a:prstGeom>
          <a:solidFill>
            <a:srgbClr val="DAEEF3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#31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17" name="Google Shape;394;p27"/>
          <p:cNvSpPr/>
          <p:nvPr/>
        </p:nvSpPr>
        <p:spPr>
          <a:xfrm>
            <a:off x="6612120" y="4046400"/>
            <a:ext cx="276120" cy="173160"/>
          </a:xfrm>
          <a:prstGeom prst="rect">
            <a:avLst/>
          </a:prstGeom>
          <a:solidFill>
            <a:srgbClr val="DAEEF3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#18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18" name="Google Shape;395;p27"/>
          <p:cNvSpPr/>
          <p:nvPr/>
        </p:nvSpPr>
        <p:spPr>
          <a:xfrm>
            <a:off x="6827040" y="4157280"/>
            <a:ext cx="276120" cy="173160"/>
          </a:xfrm>
          <a:prstGeom prst="rect">
            <a:avLst/>
          </a:prstGeom>
          <a:solidFill>
            <a:srgbClr val="DAEEF3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#25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19" name="Google Shape;396;p27"/>
          <p:cNvSpPr/>
          <p:nvPr/>
        </p:nvSpPr>
        <p:spPr>
          <a:xfrm rot="10800000">
            <a:off x="6829560" y="3819600"/>
            <a:ext cx="135720" cy="337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0" name="Google Shape;397;p27"/>
          <p:cNvSpPr/>
          <p:nvPr/>
        </p:nvSpPr>
        <p:spPr>
          <a:xfrm rot="10800000">
            <a:off x="6614640" y="3693600"/>
            <a:ext cx="135720" cy="352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1" name="Google Shape;398;p27"/>
          <p:cNvSpPr/>
          <p:nvPr/>
        </p:nvSpPr>
        <p:spPr>
          <a:xfrm rot="10800000">
            <a:off x="6476400" y="3854880"/>
            <a:ext cx="16200" cy="119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2" name="Google Shape;399;p27"/>
          <p:cNvSpPr/>
          <p:nvPr/>
        </p:nvSpPr>
        <p:spPr>
          <a:xfrm rot="10800000">
            <a:off x="6239160" y="3561480"/>
            <a:ext cx="42840" cy="349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3" name="Google Shape;400;p27"/>
          <p:cNvSpPr/>
          <p:nvPr/>
        </p:nvSpPr>
        <p:spPr>
          <a:xfrm rot="10800000" flipH="1">
            <a:off x="6030720" y="3525120"/>
            <a:ext cx="14040" cy="293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4" name="Google Shape;401;p27"/>
          <p:cNvSpPr/>
          <p:nvPr/>
        </p:nvSpPr>
        <p:spPr>
          <a:xfrm rot="10800000" flipH="1">
            <a:off x="5846760" y="3414960"/>
            <a:ext cx="46080" cy="291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5" name="Google Shape;402;p27"/>
          <p:cNvSpPr/>
          <p:nvPr/>
        </p:nvSpPr>
        <p:spPr>
          <a:xfrm rot="10800000" flipH="1">
            <a:off x="5684400" y="3378600"/>
            <a:ext cx="23400" cy="195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6" name="Google Shape;403;p27"/>
          <p:cNvSpPr/>
          <p:nvPr/>
        </p:nvSpPr>
        <p:spPr>
          <a:xfrm>
            <a:off x="7010640" y="4271400"/>
            <a:ext cx="364320" cy="17316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#5-21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27" name="Google Shape;404;p27"/>
          <p:cNvSpPr/>
          <p:nvPr/>
        </p:nvSpPr>
        <p:spPr>
          <a:xfrm>
            <a:off x="7333200" y="4366080"/>
            <a:ext cx="276120" cy="17316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#12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28" name="Google Shape;405;p27"/>
          <p:cNvSpPr/>
          <p:nvPr/>
        </p:nvSpPr>
        <p:spPr>
          <a:xfrm rot="10800000">
            <a:off x="7193160" y="3979800"/>
            <a:ext cx="277920" cy="386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9" name="Google Shape;406;p27"/>
          <p:cNvSpPr/>
          <p:nvPr/>
        </p:nvSpPr>
        <p:spPr>
          <a:xfrm rot="10800000">
            <a:off x="6967440" y="3862080"/>
            <a:ext cx="225360" cy="409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0" name="Google Shape;407;p27"/>
          <p:cNvSpPr/>
          <p:nvPr/>
        </p:nvSpPr>
        <p:spPr>
          <a:xfrm rot="21320400">
            <a:off x="684360" y="2643840"/>
            <a:ext cx="538560" cy="26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400" b="0" strike="noStrike" spc="-1">
                <a:solidFill>
                  <a:srgbClr val="FF0000"/>
                </a:solidFill>
                <a:latin typeface="Calibri"/>
                <a:ea typeface="Calibri"/>
              </a:rPr>
              <a:t>beam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31" name="Google Shape;408;p27"/>
          <p:cNvSpPr/>
          <p:nvPr/>
        </p:nvSpPr>
        <p:spPr>
          <a:xfrm>
            <a:off x="1480680" y="4798800"/>
            <a:ext cx="701640" cy="20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Station 1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532" name="Google Shape;409;p27"/>
          <p:cNvSpPr/>
          <p:nvPr/>
        </p:nvSpPr>
        <p:spPr>
          <a:xfrm>
            <a:off x="6300360" y="4783680"/>
            <a:ext cx="701640" cy="20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Station 4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533" name="Google Shape;410;p27"/>
          <p:cNvSpPr/>
          <p:nvPr/>
        </p:nvSpPr>
        <p:spPr>
          <a:xfrm>
            <a:off x="4685760" y="4771800"/>
            <a:ext cx="701640" cy="20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Station 3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534" name="Google Shape;411;p27"/>
          <p:cNvSpPr/>
          <p:nvPr/>
        </p:nvSpPr>
        <p:spPr>
          <a:xfrm>
            <a:off x="3030840" y="4791960"/>
            <a:ext cx="701640" cy="20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920" rIns="51480" bIns="2592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Station 2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535" name="Google Shape;412;p27"/>
          <p:cNvSpPr/>
          <p:nvPr/>
        </p:nvSpPr>
        <p:spPr>
          <a:xfrm>
            <a:off x="1602720" y="2269080"/>
            <a:ext cx="9216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36" name="Google Shape;413;p27"/>
          <p:cNvSpPr/>
          <p:nvPr/>
        </p:nvSpPr>
        <p:spPr>
          <a:xfrm>
            <a:off x="1790280" y="2328480"/>
            <a:ext cx="7956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1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37" name="Google Shape;414;p27"/>
          <p:cNvSpPr/>
          <p:nvPr/>
        </p:nvSpPr>
        <p:spPr>
          <a:xfrm>
            <a:off x="1959480" y="2394720"/>
            <a:ext cx="9756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38" name="Google Shape;415;p27"/>
          <p:cNvSpPr/>
          <p:nvPr/>
        </p:nvSpPr>
        <p:spPr>
          <a:xfrm>
            <a:off x="1257120" y="3058560"/>
            <a:ext cx="8604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3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39" name="Google Shape;416;p27"/>
          <p:cNvSpPr/>
          <p:nvPr/>
        </p:nvSpPr>
        <p:spPr>
          <a:xfrm>
            <a:off x="1422000" y="3142080"/>
            <a:ext cx="8604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4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40" name="Google Shape;417;p27"/>
          <p:cNvSpPr/>
          <p:nvPr/>
        </p:nvSpPr>
        <p:spPr>
          <a:xfrm>
            <a:off x="1661040" y="3230280"/>
            <a:ext cx="8604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5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41" name="Google Shape;418;p27"/>
          <p:cNvSpPr/>
          <p:nvPr/>
        </p:nvSpPr>
        <p:spPr>
          <a:xfrm>
            <a:off x="3075840" y="2098440"/>
            <a:ext cx="8676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42" name="Google Shape;419;p27"/>
          <p:cNvSpPr/>
          <p:nvPr/>
        </p:nvSpPr>
        <p:spPr>
          <a:xfrm>
            <a:off x="3246480" y="2165400"/>
            <a:ext cx="8676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1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43" name="Google Shape;420;p27"/>
          <p:cNvSpPr/>
          <p:nvPr/>
        </p:nvSpPr>
        <p:spPr>
          <a:xfrm>
            <a:off x="3447360" y="2232000"/>
            <a:ext cx="7956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44" name="Google Shape;421;p27"/>
          <p:cNvSpPr/>
          <p:nvPr/>
        </p:nvSpPr>
        <p:spPr>
          <a:xfrm>
            <a:off x="3594600" y="2303280"/>
            <a:ext cx="8748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3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45" name="Google Shape;422;p27"/>
          <p:cNvSpPr/>
          <p:nvPr/>
        </p:nvSpPr>
        <p:spPr>
          <a:xfrm>
            <a:off x="3828960" y="2410200"/>
            <a:ext cx="8748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4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46" name="Google Shape;423;p27"/>
          <p:cNvSpPr/>
          <p:nvPr/>
        </p:nvSpPr>
        <p:spPr>
          <a:xfrm>
            <a:off x="2703600" y="2831040"/>
            <a:ext cx="97920" cy="9324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5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47" name="Google Shape;424;p27"/>
          <p:cNvSpPr/>
          <p:nvPr/>
        </p:nvSpPr>
        <p:spPr>
          <a:xfrm>
            <a:off x="2903400" y="2924640"/>
            <a:ext cx="9792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6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48" name="Google Shape;425;p27"/>
          <p:cNvSpPr/>
          <p:nvPr/>
        </p:nvSpPr>
        <p:spPr>
          <a:xfrm>
            <a:off x="3064680" y="2988720"/>
            <a:ext cx="9792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7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49" name="Google Shape;426;p27"/>
          <p:cNvSpPr/>
          <p:nvPr/>
        </p:nvSpPr>
        <p:spPr>
          <a:xfrm>
            <a:off x="3257280" y="3066840"/>
            <a:ext cx="10872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8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50" name="Google Shape;427;p27"/>
          <p:cNvSpPr/>
          <p:nvPr/>
        </p:nvSpPr>
        <p:spPr>
          <a:xfrm>
            <a:off x="3425760" y="3174120"/>
            <a:ext cx="8604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9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51" name="Google Shape;428;p27"/>
          <p:cNvSpPr/>
          <p:nvPr/>
        </p:nvSpPr>
        <p:spPr>
          <a:xfrm>
            <a:off x="4530600" y="1829520"/>
            <a:ext cx="8280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52" name="Google Shape;429;p27"/>
          <p:cNvSpPr/>
          <p:nvPr/>
        </p:nvSpPr>
        <p:spPr>
          <a:xfrm>
            <a:off x="4730760" y="1896120"/>
            <a:ext cx="8280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1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53" name="Google Shape;430;p27"/>
          <p:cNvSpPr/>
          <p:nvPr/>
        </p:nvSpPr>
        <p:spPr>
          <a:xfrm>
            <a:off x="4889160" y="1996560"/>
            <a:ext cx="9864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54" name="Google Shape;431;p27"/>
          <p:cNvSpPr/>
          <p:nvPr/>
        </p:nvSpPr>
        <p:spPr>
          <a:xfrm>
            <a:off x="5073120" y="2069280"/>
            <a:ext cx="9864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3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55" name="Google Shape;432;p27"/>
          <p:cNvSpPr/>
          <p:nvPr/>
        </p:nvSpPr>
        <p:spPr>
          <a:xfrm>
            <a:off x="5234760" y="2144520"/>
            <a:ext cx="9864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4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56" name="Google Shape;433;p27"/>
          <p:cNvSpPr/>
          <p:nvPr/>
        </p:nvSpPr>
        <p:spPr>
          <a:xfrm>
            <a:off x="5426280" y="2228760"/>
            <a:ext cx="10260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5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57" name="Google Shape;434;p27"/>
          <p:cNvSpPr/>
          <p:nvPr/>
        </p:nvSpPr>
        <p:spPr>
          <a:xfrm>
            <a:off x="5595840" y="2322000"/>
            <a:ext cx="10872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6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58" name="Google Shape;435;p27"/>
          <p:cNvSpPr/>
          <p:nvPr/>
        </p:nvSpPr>
        <p:spPr>
          <a:xfrm>
            <a:off x="4209840" y="2698920"/>
            <a:ext cx="8280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7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59" name="Google Shape;436;p27"/>
          <p:cNvSpPr/>
          <p:nvPr/>
        </p:nvSpPr>
        <p:spPr>
          <a:xfrm>
            <a:off x="4376160" y="2796480"/>
            <a:ext cx="8280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8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60" name="Google Shape;437;p27"/>
          <p:cNvSpPr/>
          <p:nvPr/>
        </p:nvSpPr>
        <p:spPr>
          <a:xfrm>
            <a:off x="4563360" y="2872800"/>
            <a:ext cx="9864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9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61" name="Google Shape;438;p27"/>
          <p:cNvSpPr/>
          <p:nvPr/>
        </p:nvSpPr>
        <p:spPr>
          <a:xfrm>
            <a:off x="4712040" y="2952000"/>
            <a:ext cx="12744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62" name="Google Shape;439;p27"/>
          <p:cNvSpPr/>
          <p:nvPr/>
        </p:nvSpPr>
        <p:spPr>
          <a:xfrm>
            <a:off x="4899240" y="3037320"/>
            <a:ext cx="12132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11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63" name="Google Shape;440;p27"/>
          <p:cNvSpPr/>
          <p:nvPr/>
        </p:nvSpPr>
        <p:spPr>
          <a:xfrm>
            <a:off x="5076360" y="3107880"/>
            <a:ext cx="12132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12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64" name="Google Shape;441;p27"/>
          <p:cNvSpPr/>
          <p:nvPr/>
        </p:nvSpPr>
        <p:spPr>
          <a:xfrm>
            <a:off x="5296320" y="3192840"/>
            <a:ext cx="13392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13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65" name="Google Shape;442;p27"/>
          <p:cNvSpPr/>
          <p:nvPr/>
        </p:nvSpPr>
        <p:spPr>
          <a:xfrm>
            <a:off x="6013080" y="1618920"/>
            <a:ext cx="8280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66" name="Google Shape;443;p27"/>
          <p:cNvSpPr/>
          <p:nvPr/>
        </p:nvSpPr>
        <p:spPr>
          <a:xfrm>
            <a:off x="6171840" y="1697040"/>
            <a:ext cx="8280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1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67" name="Google Shape;444;p27"/>
          <p:cNvSpPr/>
          <p:nvPr/>
        </p:nvSpPr>
        <p:spPr>
          <a:xfrm>
            <a:off x="6365160" y="1779840"/>
            <a:ext cx="9864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68" name="Google Shape;445;p27"/>
          <p:cNvSpPr/>
          <p:nvPr/>
        </p:nvSpPr>
        <p:spPr>
          <a:xfrm>
            <a:off x="6525000" y="1848600"/>
            <a:ext cx="9864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3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69" name="Google Shape;446;p27"/>
          <p:cNvSpPr/>
          <p:nvPr/>
        </p:nvSpPr>
        <p:spPr>
          <a:xfrm>
            <a:off x="6705720" y="1947960"/>
            <a:ext cx="9864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4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70" name="Google Shape;447;p27"/>
          <p:cNvSpPr/>
          <p:nvPr/>
        </p:nvSpPr>
        <p:spPr>
          <a:xfrm>
            <a:off x="6879960" y="2014200"/>
            <a:ext cx="10260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5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71" name="Google Shape;448;p27"/>
          <p:cNvSpPr/>
          <p:nvPr/>
        </p:nvSpPr>
        <p:spPr>
          <a:xfrm>
            <a:off x="7066440" y="2069280"/>
            <a:ext cx="10872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6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72" name="Google Shape;449;p27"/>
          <p:cNvSpPr/>
          <p:nvPr/>
        </p:nvSpPr>
        <p:spPr>
          <a:xfrm>
            <a:off x="5663160" y="2751120"/>
            <a:ext cx="8280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9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73" name="Google Shape;450;p27"/>
          <p:cNvSpPr/>
          <p:nvPr/>
        </p:nvSpPr>
        <p:spPr>
          <a:xfrm>
            <a:off x="5824080" y="2802600"/>
            <a:ext cx="11952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74" name="Google Shape;451;p27"/>
          <p:cNvSpPr/>
          <p:nvPr/>
        </p:nvSpPr>
        <p:spPr>
          <a:xfrm>
            <a:off x="5997240" y="2885040"/>
            <a:ext cx="11412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11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75" name="Google Shape;452;p27"/>
          <p:cNvSpPr/>
          <p:nvPr/>
        </p:nvSpPr>
        <p:spPr>
          <a:xfrm>
            <a:off x="6175080" y="2948400"/>
            <a:ext cx="12744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12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76" name="Google Shape;453;p27"/>
          <p:cNvSpPr/>
          <p:nvPr/>
        </p:nvSpPr>
        <p:spPr>
          <a:xfrm>
            <a:off x="6349320" y="3035520"/>
            <a:ext cx="12132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13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77" name="Google Shape;454;p27"/>
          <p:cNvSpPr/>
          <p:nvPr/>
        </p:nvSpPr>
        <p:spPr>
          <a:xfrm>
            <a:off x="6530760" y="3107880"/>
            <a:ext cx="12132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14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78" name="Google Shape;455;p27"/>
          <p:cNvSpPr/>
          <p:nvPr/>
        </p:nvSpPr>
        <p:spPr>
          <a:xfrm>
            <a:off x="6712560" y="3180960"/>
            <a:ext cx="13392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15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79" name="Google Shape;456;p27"/>
          <p:cNvSpPr/>
          <p:nvPr/>
        </p:nvSpPr>
        <p:spPr>
          <a:xfrm>
            <a:off x="7248960" y="2151000"/>
            <a:ext cx="10260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7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80" name="Google Shape;457;p27"/>
          <p:cNvSpPr/>
          <p:nvPr/>
        </p:nvSpPr>
        <p:spPr>
          <a:xfrm>
            <a:off x="7486560" y="2248560"/>
            <a:ext cx="10872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8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81" name="Google Shape;458;p27"/>
          <p:cNvSpPr/>
          <p:nvPr/>
        </p:nvSpPr>
        <p:spPr>
          <a:xfrm>
            <a:off x="6906960" y="3258360"/>
            <a:ext cx="12132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16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82" name="Google Shape;459;p27"/>
          <p:cNvSpPr/>
          <p:nvPr/>
        </p:nvSpPr>
        <p:spPr>
          <a:xfrm>
            <a:off x="7073280" y="3341520"/>
            <a:ext cx="13392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800" b="0" strike="noStrike" spc="-1">
                <a:solidFill>
                  <a:srgbClr val="000000"/>
                </a:solidFill>
                <a:latin typeface="Calibri"/>
                <a:ea typeface="Calibri"/>
              </a:rPr>
              <a:t>17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583" name="Google Shape;460;p2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222400" y="1080"/>
            <a:ext cx="921240" cy="516240"/>
          </a:xfrm>
          <a:prstGeom prst="rect">
            <a:avLst/>
          </a:prstGeom>
          <a:ln w="0">
            <a:noFill/>
          </a:ln>
        </p:spPr>
      </p:pic>
      <p:pic>
        <p:nvPicPr>
          <p:cNvPr id="584" name="Google Shape;461;p2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-1080"/>
            <a:ext cx="921240" cy="518400"/>
          </a:xfrm>
          <a:prstGeom prst="rect">
            <a:avLst/>
          </a:prstGeom>
          <a:ln w="0">
            <a:noFill/>
          </a:ln>
        </p:spPr>
      </p:pic>
      <p:sp>
        <p:nvSpPr>
          <p:cNvPr id="585" name="PlaceHolder 1"/>
          <p:cNvSpPr>
            <a:spLocks noGrp="1"/>
          </p:cNvSpPr>
          <p:nvPr>
            <p:ph type="sldNum" idx="22"/>
          </p:nvPr>
        </p:nvSpPr>
        <p:spPr>
          <a:xfrm>
            <a:off x="8449560" y="4663440"/>
            <a:ext cx="571320" cy="298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A38CA917-B019-43FD-9212-6258C3E9D170}" type="slidenum">
              <a:rPr lang="ru" sz="1000" b="0" strike="noStrike" spc="-1">
                <a:solidFill>
                  <a:srgbClr val="888888"/>
                </a:solidFill>
                <a:latin typeface="Arial"/>
                <a:ea typeface="Arial"/>
              </a:rPr>
              <a:pPr algn="r">
                <a:lnSpc>
                  <a:spcPct val="100000"/>
                </a:lnSpc>
                <a:buNone/>
                <a:tabLst>
                  <a:tab pos="0" algn="l"/>
                </a:tabLst>
              </a:pPr>
              <a:t>8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0" y="4841701"/>
            <a:ext cx="976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E.V. 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Zubarev</a:t>
            </a:r>
            <a:endParaRPr lang="ru-RU" sz="1200" i="1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7664815" y="3160076"/>
            <a:ext cx="94130" cy="10757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/>
          <p:cNvSpPr txBox="1"/>
          <p:nvPr/>
        </p:nvSpPr>
        <p:spPr>
          <a:xfrm>
            <a:off x="7637930" y="3059220"/>
            <a:ext cx="13783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Repaired modules (10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pcs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Объект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3280" y="2631240"/>
            <a:ext cx="2649240" cy="2232000"/>
          </a:xfrm>
          <a:prstGeom prst="rect">
            <a:avLst/>
          </a:prstGeom>
          <a:ln w="0">
            <a:noFill/>
          </a:ln>
        </p:spPr>
      </p:pic>
      <p:pic>
        <p:nvPicPr>
          <p:cNvPr id="587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1520" y="324000"/>
            <a:ext cx="2888280" cy="1954800"/>
          </a:xfrm>
          <a:prstGeom prst="rect">
            <a:avLst/>
          </a:prstGeom>
          <a:ln w="0">
            <a:noFill/>
          </a:ln>
        </p:spPr>
      </p:pic>
      <p:pic>
        <p:nvPicPr>
          <p:cNvPr id="588" name="Содержимое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560" y="547200"/>
            <a:ext cx="3431160" cy="1809000"/>
          </a:xfrm>
          <a:prstGeom prst="rect">
            <a:avLst/>
          </a:prstGeom>
          <a:ln w="0">
            <a:noFill/>
          </a:ln>
        </p:spPr>
      </p:pic>
      <p:sp>
        <p:nvSpPr>
          <p:cNvPr id="589" name="TextBox 18"/>
          <p:cNvSpPr/>
          <p:nvPr/>
        </p:nvSpPr>
        <p:spPr>
          <a:xfrm>
            <a:off x="4882680" y="3743280"/>
            <a:ext cx="1292040" cy="13219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en-US" sz="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*-position of the origin point of the </a:t>
            </a:r>
            <a:r>
              <a:rPr lang="en-US" sz="800" spc="-1" dirty="0">
                <a:solidFill>
                  <a:srgbClr val="000000"/>
                </a:solidFill>
                <a:ea typeface="Arial"/>
              </a:rPr>
              <a:t>Si-sensors </a:t>
            </a:r>
            <a:r>
              <a:rPr lang="en-US" sz="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in the coordinate plane 0XY (tied to the outer reference pins).</a:t>
            </a:r>
            <a:endParaRPr lang="ru-RU" sz="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en-US" sz="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**-the distance from the base surface of the base bar to the middle of the </a:t>
            </a:r>
            <a:r>
              <a:rPr lang="en-US" sz="800" spc="-1" dirty="0">
                <a:solidFill>
                  <a:srgbClr val="000000"/>
                </a:solidFill>
                <a:ea typeface="Arial"/>
              </a:rPr>
              <a:t>Si-sensors </a:t>
            </a:r>
            <a:r>
              <a:rPr lang="en-US" sz="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surface farthest from it.</a:t>
            </a:r>
            <a:endParaRPr lang="ru-RU" sz="800" b="0" strike="noStrike" spc="-1" dirty="0">
              <a:latin typeface="Arial"/>
            </a:endParaRPr>
          </a:p>
        </p:txBody>
      </p:sp>
      <p:sp>
        <p:nvSpPr>
          <p:cNvPr id="590" name="TextBox 22"/>
          <p:cNvSpPr/>
          <p:nvPr/>
        </p:nvSpPr>
        <p:spPr>
          <a:xfrm>
            <a:off x="1093320" y="2307960"/>
            <a:ext cx="809640" cy="19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700" b="0" strike="noStrike" spc="-1">
                <a:solidFill>
                  <a:srgbClr val="000000"/>
                </a:solidFill>
                <a:latin typeface="Arial"/>
                <a:ea typeface="Arial"/>
              </a:rPr>
              <a:t>reference pin</a:t>
            </a:r>
            <a:endParaRPr lang="ru-RU" sz="700" b="0" strike="noStrike" spc="-1">
              <a:latin typeface="Arial"/>
            </a:endParaRPr>
          </a:p>
        </p:txBody>
      </p:sp>
      <p:sp>
        <p:nvSpPr>
          <p:cNvPr id="591" name="Прямая со стрелкой 23"/>
          <p:cNvSpPr/>
          <p:nvPr/>
        </p:nvSpPr>
        <p:spPr>
          <a:xfrm flipH="1" flipV="1">
            <a:off x="708120" y="2026440"/>
            <a:ext cx="384480" cy="380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592" name="TextBox 3"/>
          <p:cNvSpPr/>
          <p:nvPr/>
        </p:nvSpPr>
        <p:spPr>
          <a:xfrm>
            <a:off x="2738160" y="2278800"/>
            <a:ext cx="768240" cy="19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700" b="0" strike="noStrike" spc="-1">
                <a:solidFill>
                  <a:srgbClr val="000000"/>
                </a:solidFill>
                <a:latin typeface="Arial"/>
                <a:ea typeface="Arial"/>
              </a:rPr>
              <a:t>reference pin</a:t>
            </a:r>
            <a:endParaRPr lang="ru-RU" sz="700" b="0" strike="noStrike" spc="-1">
              <a:latin typeface="Arial"/>
            </a:endParaRPr>
          </a:p>
        </p:txBody>
      </p:sp>
      <p:sp>
        <p:nvSpPr>
          <p:cNvPr id="593" name="Прямая со стрелкой 7"/>
          <p:cNvSpPr/>
          <p:nvPr/>
        </p:nvSpPr>
        <p:spPr>
          <a:xfrm flipV="1">
            <a:off x="3506760" y="2051280"/>
            <a:ext cx="318600" cy="326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594" name="TextBox 19"/>
          <p:cNvSpPr/>
          <p:nvPr/>
        </p:nvSpPr>
        <p:spPr>
          <a:xfrm>
            <a:off x="3988800" y="1369080"/>
            <a:ext cx="647640" cy="19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700" b="0" strike="noStrike" spc="-1">
                <a:solidFill>
                  <a:srgbClr val="000000"/>
                </a:solidFill>
                <a:latin typeface="Arial"/>
                <a:ea typeface="Arial"/>
              </a:rPr>
              <a:t>base bar</a:t>
            </a:r>
            <a:endParaRPr lang="ru-RU" sz="700" b="0" strike="noStrike" spc="-1">
              <a:latin typeface="Arial"/>
            </a:endParaRPr>
          </a:p>
        </p:txBody>
      </p:sp>
      <p:sp>
        <p:nvSpPr>
          <p:cNvPr id="595" name="Прямая со стрелкой 20"/>
          <p:cNvSpPr/>
          <p:nvPr/>
        </p:nvSpPr>
        <p:spPr>
          <a:xfrm flipH="1">
            <a:off x="3739320" y="1568880"/>
            <a:ext cx="573120" cy="349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grpSp>
        <p:nvGrpSpPr>
          <p:cNvPr id="596" name="Группа 39"/>
          <p:cNvGrpSpPr/>
          <p:nvPr/>
        </p:nvGrpSpPr>
        <p:grpSpPr>
          <a:xfrm>
            <a:off x="4181760" y="645840"/>
            <a:ext cx="1103760" cy="1888560"/>
            <a:chOff x="4181760" y="645840"/>
            <a:chExt cx="1103760" cy="1888560"/>
          </a:xfrm>
        </p:grpSpPr>
        <p:grpSp>
          <p:nvGrpSpPr>
            <p:cNvPr id="597" name="Группа 38"/>
            <p:cNvGrpSpPr/>
            <p:nvPr/>
          </p:nvGrpSpPr>
          <p:grpSpPr>
            <a:xfrm>
              <a:off x="4181760" y="645840"/>
              <a:ext cx="1103760" cy="1888560"/>
              <a:chOff x="4181760" y="645840"/>
              <a:chExt cx="1103760" cy="1888560"/>
            </a:xfrm>
          </p:grpSpPr>
          <p:pic>
            <p:nvPicPr>
              <p:cNvPr id="598" name="Рисунок 16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/>
            </p:blipFill>
            <p:spPr>
              <a:xfrm>
                <a:off x="4745880" y="645840"/>
                <a:ext cx="539640" cy="188856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599" name="TextBox 33"/>
              <p:cNvSpPr/>
              <p:nvPr/>
            </p:nvSpPr>
            <p:spPr>
              <a:xfrm>
                <a:off x="4181760" y="846000"/>
                <a:ext cx="700920" cy="1962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:r>
                  <a:rPr lang="en-US" sz="700" b="0" strike="noStrike" spc="-1">
                    <a:solidFill>
                      <a:srgbClr val="000000"/>
                    </a:solidFill>
                    <a:latin typeface="Arial"/>
                    <a:ea typeface="Arial"/>
                  </a:rPr>
                  <a:t>Si-detectors</a:t>
                </a:r>
                <a:endParaRPr lang="ru-RU" sz="700" b="0" strike="noStrike" spc="-1">
                  <a:latin typeface="Arial"/>
                </a:endParaRPr>
              </a:p>
            </p:txBody>
          </p:sp>
        </p:grpSp>
        <p:sp>
          <p:nvSpPr>
            <p:cNvPr id="600" name="Прямая со стрелкой 34"/>
            <p:cNvSpPr/>
            <p:nvPr/>
          </p:nvSpPr>
          <p:spPr>
            <a:xfrm>
              <a:off x="4532760" y="1045800"/>
              <a:ext cx="495000" cy="246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rgbClr val="000000"/>
              </a:solidFill>
              <a:rou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</p:grpSp>
      <p:sp>
        <p:nvSpPr>
          <p:cNvPr id="601" name="Прямая со стрелкой 27"/>
          <p:cNvSpPr/>
          <p:nvPr/>
        </p:nvSpPr>
        <p:spPr>
          <a:xfrm flipV="1">
            <a:off x="4596840" y="2147400"/>
            <a:ext cx="330480" cy="271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602" name="Прямая со стрелкой 21"/>
          <p:cNvSpPr/>
          <p:nvPr/>
        </p:nvSpPr>
        <p:spPr>
          <a:xfrm>
            <a:off x="4312800" y="1568880"/>
            <a:ext cx="570240" cy="349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603" name="TextBox 29"/>
          <p:cNvSpPr/>
          <p:nvPr/>
        </p:nvSpPr>
        <p:spPr>
          <a:xfrm>
            <a:off x="6520680" y="2833200"/>
            <a:ext cx="982440" cy="251008"/>
          </a:xfrm>
          <a:prstGeom prst="rect">
            <a:avLst/>
          </a:prstGeom>
          <a:solidFill>
            <a:srgbClr val="FFFFFF"/>
          </a:solidFill>
          <a:ln>
            <a:solidFill>
              <a:srgbClr val="4285F4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90000" rIns="90000" bIns="90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450" b="0" strike="noStrike" spc="-1">
                <a:solidFill>
                  <a:srgbClr val="000000"/>
                </a:solidFill>
                <a:latin typeface="Calibri"/>
                <a:ea typeface="Arial"/>
              </a:rPr>
              <a:t>Inclined strips side (N+)</a:t>
            </a:r>
            <a:endParaRPr lang="ru-RU" sz="450" b="0" strike="noStrike" spc="-1">
              <a:latin typeface="Arial"/>
            </a:endParaRPr>
          </a:p>
        </p:txBody>
      </p:sp>
      <p:sp>
        <p:nvSpPr>
          <p:cNvPr id="604" name="TextBox 30"/>
          <p:cNvSpPr/>
          <p:nvPr/>
        </p:nvSpPr>
        <p:spPr>
          <a:xfrm>
            <a:off x="7585193" y="2833200"/>
            <a:ext cx="1073520" cy="251008"/>
          </a:xfrm>
          <a:prstGeom prst="rect">
            <a:avLst/>
          </a:prstGeom>
          <a:solidFill>
            <a:srgbClr val="FFFFFF"/>
          </a:solidFill>
          <a:ln>
            <a:solidFill>
              <a:srgbClr val="78909C"/>
            </a:solidFill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tIns="90000" rIns="90000" bIns="90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450" b="0" strike="noStrike" spc="-1" dirty="0" smtClean="0">
                <a:solidFill>
                  <a:srgbClr val="000000"/>
                </a:solidFill>
                <a:latin typeface="Calibri"/>
                <a:ea typeface="Arial"/>
              </a:rPr>
              <a:t>Straight strip side (P</a:t>
            </a:r>
            <a:r>
              <a:rPr lang="en-US" sz="45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+)</a:t>
            </a:r>
            <a:endParaRPr lang="ru-RU" sz="450" b="0" strike="noStrike" spc="-1" dirty="0">
              <a:latin typeface="Arial"/>
            </a:endParaRPr>
          </a:p>
        </p:txBody>
      </p:sp>
      <p:sp>
        <p:nvSpPr>
          <p:cNvPr id="605" name="Google Shape;253;p25"/>
          <p:cNvSpPr/>
          <p:nvPr/>
        </p:nvSpPr>
        <p:spPr>
          <a:xfrm>
            <a:off x="901800" y="52920"/>
            <a:ext cx="5193720" cy="50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1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Coordinates</a:t>
            </a:r>
            <a:r>
              <a:rPr lang="ru-RU" sz="11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1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ru-RU" sz="11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1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modules</a:t>
            </a:r>
            <a:r>
              <a:rPr lang="ru-RU" sz="11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(</a:t>
            </a:r>
            <a:r>
              <a:rPr lang="ru-RU" sz="1100" b="1" strike="noStrike" spc="-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Si</a:t>
            </a:r>
            <a:r>
              <a:rPr lang="ru-RU" sz="11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sz="1100" b="1" spc="-1" dirty="0">
                <a:solidFill>
                  <a:srgbClr val="000000"/>
                </a:solidFill>
                <a:latin typeface="Times New Roman"/>
                <a:ea typeface="Times New Roman"/>
              </a:rPr>
              <a:t>sensors</a:t>
            </a:r>
            <a:r>
              <a:rPr lang="ru-RU" sz="11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) </a:t>
            </a:r>
            <a:r>
              <a:rPr lang="ru-RU" sz="11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after</a:t>
            </a:r>
            <a:r>
              <a:rPr lang="ru-RU" sz="11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1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disassembly-assembly</a:t>
            </a:r>
            <a:r>
              <a:rPr lang="ru-RU" sz="11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FSD-</a:t>
            </a:r>
            <a:r>
              <a:rPr lang="ru-RU" sz="11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planes</a:t>
            </a:r>
            <a:r>
              <a:rPr lang="ru-RU" sz="11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1100" b="0" strike="noStrike" spc="-1" dirty="0">
              <a:latin typeface="Arial"/>
            </a:endParaRPr>
          </a:p>
        </p:txBody>
      </p:sp>
      <p:pic>
        <p:nvPicPr>
          <p:cNvPr id="606" name="Google Shape;254;p2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222400" y="1080"/>
            <a:ext cx="921240" cy="516240"/>
          </a:xfrm>
          <a:prstGeom prst="rect">
            <a:avLst/>
          </a:prstGeom>
          <a:ln w="0">
            <a:noFill/>
          </a:ln>
        </p:spPr>
      </p:pic>
      <p:pic>
        <p:nvPicPr>
          <p:cNvPr id="607" name="Google Shape;255;p2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-1080"/>
            <a:ext cx="921240" cy="518400"/>
          </a:xfrm>
          <a:prstGeom prst="rect">
            <a:avLst/>
          </a:prstGeom>
          <a:ln w="0">
            <a:noFill/>
          </a:ln>
        </p:spPr>
      </p:pic>
      <p:sp>
        <p:nvSpPr>
          <p:cNvPr id="609" name="TextBox 49"/>
          <p:cNvSpPr/>
          <p:nvPr/>
        </p:nvSpPr>
        <p:spPr>
          <a:xfrm>
            <a:off x="2672822" y="2661279"/>
            <a:ext cx="2089080" cy="303480"/>
          </a:xfrm>
          <a:prstGeom prst="rect">
            <a:avLst/>
          </a:prstGeom>
          <a:gradFill rotWithShape="0">
            <a:gsLst>
              <a:gs pos="0">
                <a:srgbClr val="FFE4D2"/>
              </a:gs>
              <a:gs pos="100000">
                <a:srgbClr val="FFF4EE"/>
              </a:gs>
            </a:gsLst>
            <a:lin ang="16200000"/>
          </a:gradFill>
          <a:ln>
            <a:solidFill>
              <a:srgbClr val="FEA839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700" b="0" strike="noStrike" spc="-1">
                <a:solidFill>
                  <a:srgbClr val="000000"/>
                </a:solidFill>
                <a:latin typeface="Arial"/>
                <a:ea typeface="Arial"/>
              </a:rPr>
              <a:t>Difference in Si-sensors position data in half-plane </a:t>
            </a:r>
            <a:r>
              <a:rPr lang="en-US" sz="700" b="0" strike="noStrike" spc="-1">
                <a:solidFill>
                  <a:srgbClr val="000000"/>
                </a:solidFill>
                <a:latin typeface="Arial"/>
                <a:ea typeface="Arial"/>
              </a:rPr>
              <a:t># </a:t>
            </a:r>
            <a:r>
              <a:rPr lang="ru-RU" sz="700" b="0" strike="noStrike" spc="-1">
                <a:solidFill>
                  <a:srgbClr val="000000"/>
                </a:solidFill>
                <a:latin typeface="Arial"/>
                <a:ea typeface="Arial"/>
              </a:rPr>
              <a:t>5/2 (25.03.2</a:t>
            </a:r>
            <a:r>
              <a:rPr lang="en-US" sz="700" b="0" strike="noStrike" spc="-1">
                <a:solidFill>
                  <a:srgbClr val="000000"/>
                </a:solidFill>
                <a:latin typeface="Arial"/>
                <a:ea typeface="Arial"/>
              </a:rPr>
              <a:t>4</a:t>
            </a:r>
            <a:r>
              <a:rPr lang="ru-RU" sz="700" b="0" strike="noStrike" spc="-1">
                <a:solidFill>
                  <a:srgbClr val="000000"/>
                </a:solidFill>
                <a:latin typeface="Arial"/>
                <a:ea typeface="Arial"/>
              </a:rPr>
              <a:t> compared to 06.</a:t>
            </a:r>
            <a:r>
              <a:rPr lang="en-US" sz="700" b="0" strike="noStrike" spc="-1">
                <a:solidFill>
                  <a:srgbClr val="000000"/>
                </a:solidFill>
                <a:latin typeface="Arial"/>
                <a:ea typeface="Arial"/>
              </a:rPr>
              <a:t>0</a:t>
            </a:r>
            <a:r>
              <a:rPr lang="ru-RU" sz="700" b="0" strike="noStrike" spc="-1">
                <a:solidFill>
                  <a:srgbClr val="000000"/>
                </a:solidFill>
                <a:latin typeface="Arial"/>
                <a:ea typeface="Arial"/>
              </a:rPr>
              <a:t>7.22)</a:t>
            </a:r>
            <a:endParaRPr lang="ru-RU" sz="700" b="0" strike="noStrike" spc="-1">
              <a:latin typeface="Arial"/>
            </a:endParaRPr>
          </a:p>
        </p:txBody>
      </p:sp>
      <p:sp>
        <p:nvSpPr>
          <p:cNvPr id="611" name="TextBox 52"/>
          <p:cNvSpPr/>
          <p:nvPr/>
        </p:nvSpPr>
        <p:spPr>
          <a:xfrm>
            <a:off x="289449" y="2651735"/>
            <a:ext cx="2295000" cy="333000"/>
          </a:xfrm>
          <a:prstGeom prst="rect">
            <a:avLst/>
          </a:prstGeom>
          <a:gradFill rotWithShape="0">
            <a:gsLst>
              <a:gs pos="0">
                <a:srgbClr val="BDEAF6"/>
              </a:gs>
              <a:gs pos="100000">
                <a:srgbClr val="E4F6FD"/>
              </a:gs>
            </a:gsLst>
            <a:lin ang="16200000"/>
          </a:gradFill>
          <a:ln>
            <a:solidFill>
              <a:srgbClr val="0093A3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8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Position</a:t>
            </a:r>
            <a:r>
              <a:rPr lang="ru-RU" sz="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-RU" sz="8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of</a:t>
            </a:r>
            <a:r>
              <a:rPr lang="ru-RU" sz="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Si-sensors</a:t>
            </a:r>
            <a:r>
              <a:rPr lang="ru-RU" sz="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-RU" sz="8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in</a:t>
            </a:r>
            <a:r>
              <a:rPr lang="ru-RU" sz="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-RU" sz="8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half-plane</a:t>
            </a:r>
            <a:r>
              <a:rPr lang="ru-RU" sz="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ru-RU" sz="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# </a:t>
            </a:r>
            <a:r>
              <a:rPr lang="ru-RU" sz="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5/2 (25.</a:t>
            </a:r>
            <a:r>
              <a:rPr lang="en-US" sz="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0</a:t>
            </a:r>
            <a:r>
              <a:rPr lang="ru-RU" sz="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3.24) </a:t>
            </a:r>
            <a:r>
              <a:rPr lang="ru-RU" sz="8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after</a:t>
            </a:r>
            <a:r>
              <a:rPr lang="ru-RU" sz="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-RU" sz="8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repair</a:t>
            </a:r>
            <a:endParaRPr lang="ru-RU" sz="800" b="0" strike="noStrike" spc="-1" dirty="0">
              <a:latin typeface="Arial"/>
            </a:endParaRPr>
          </a:p>
        </p:txBody>
      </p:sp>
      <p:pic>
        <p:nvPicPr>
          <p:cNvPr id="612" name="Google Shape;255;p2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-1080"/>
            <a:ext cx="921240" cy="518400"/>
          </a:xfrm>
          <a:prstGeom prst="rect">
            <a:avLst/>
          </a:prstGeom>
          <a:ln w="0">
            <a:noFill/>
          </a:ln>
        </p:spPr>
      </p:pic>
      <p:sp>
        <p:nvSpPr>
          <p:cNvPr id="613" name="TextBox 26"/>
          <p:cNvSpPr/>
          <p:nvPr/>
        </p:nvSpPr>
        <p:spPr>
          <a:xfrm>
            <a:off x="4181760" y="2419560"/>
            <a:ext cx="829440" cy="19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700" b="0" strike="noStrike" spc="-1">
                <a:solidFill>
                  <a:srgbClr val="000000"/>
                </a:solidFill>
                <a:latin typeface="Arial"/>
                <a:ea typeface="Arial"/>
              </a:rPr>
              <a:t>base surface</a:t>
            </a:r>
            <a:endParaRPr lang="ru-RU" sz="700" b="0" strike="noStrike" spc="-1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23D5AC5-8BA4-4C49-A295-B80E7E44D7D6}" type="slidenum">
              <a:rPr/>
              <a:pPr/>
              <a:t>9</a:t>
            </a:fld>
            <a:endParaRPr/>
          </a:p>
        </p:txBody>
      </p:sp>
      <p:graphicFrame>
        <p:nvGraphicFramePr>
          <p:cNvPr id="31" name="Таблица 2">
            <a:extLst>
              <a:ext uri="{FF2B5EF4-FFF2-40B4-BE49-F238E27FC236}">
                <a16:creationId xmlns:a16="http://schemas.microsoft.com/office/drawing/2014/main" id="{4803E088-50A7-F9F2-844D-7F9DC88E85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9268025"/>
              </p:ext>
            </p:extLst>
          </p:nvPr>
        </p:nvGraphicFramePr>
        <p:xfrm>
          <a:off x="290722" y="3024641"/>
          <a:ext cx="2293727" cy="183776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06624">
                  <a:extLst>
                    <a:ext uri="{9D8B030D-6E8A-4147-A177-3AD203B41FA5}">
                      <a16:colId xmlns:a16="http://schemas.microsoft.com/office/drawing/2014/main" val="4211563454"/>
                    </a:ext>
                  </a:extLst>
                </a:gridCol>
                <a:gridCol w="345904">
                  <a:extLst>
                    <a:ext uri="{9D8B030D-6E8A-4147-A177-3AD203B41FA5}">
                      <a16:colId xmlns:a16="http://schemas.microsoft.com/office/drawing/2014/main" val="417723694"/>
                    </a:ext>
                  </a:extLst>
                </a:gridCol>
                <a:gridCol w="342227">
                  <a:extLst>
                    <a:ext uri="{9D8B030D-6E8A-4147-A177-3AD203B41FA5}">
                      <a16:colId xmlns:a16="http://schemas.microsoft.com/office/drawing/2014/main" val="2209337660"/>
                    </a:ext>
                  </a:extLst>
                </a:gridCol>
                <a:gridCol w="476421">
                  <a:extLst>
                    <a:ext uri="{9D8B030D-6E8A-4147-A177-3AD203B41FA5}">
                      <a16:colId xmlns:a16="http://schemas.microsoft.com/office/drawing/2014/main" val="3927121386"/>
                    </a:ext>
                  </a:extLst>
                </a:gridCol>
                <a:gridCol w="333085">
                  <a:extLst>
                    <a:ext uri="{9D8B030D-6E8A-4147-A177-3AD203B41FA5}">
                      <a16:colId xmlns:a16="http://schemas.microsoft.com/office/drawing/2014/main" val="3112551028"/>
                    </a:ext>
                  </a:extLst>
                </a:gridCol>
                <a:gridCol w="389466">
                  <a:extLst>
                    <a:ext uri="{9D8B030D-6E8A-4147-A177-3AD203B41FA5}">
                      <a16:colId xmlns:a16="http://schemas.microsoft.com/office/drawing/2014/main" val="3197915422"/>
                    </a:ext>
                  </a:extLst>
                </a:gridCol>
              </a:tblGrid>
              <a:tr h="2898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/>
                        <a:t> </a:t>
                      </a: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Sensor</a:t>
                      </a:r>
                      <a:r>
                        <a:rPr lang="ru-RU" sz="600" b="1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position</a:t>
                      </a:r>
                      <a:endParaRPr lang="ru-RU" sz="600" b="0" strike="noStrike" spc="-1" dirty="0" smtClean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X±0.02*</a:t>
                      </a:r>
                    </a:p>
                    <a:p>
                      <a:pPr algn="ctr"/>
                      <a:r>
                        <a:rPr lang="ru-RU" sz="600" dirty="0" smtClean="0"/>
                        <a:t>(</a:t>
                      </a:r>
                      <a:r>
                        <a:rPr lang="en-US" sz="600" dirty="0" smtClean="0"/>
                        <a:t>mm</a:t>
                      </a:r>
                      <a:r>
                        <a:rPr lang="ru-RU" sz="600" dirty="0" smtClean="0"/>
                        <a:t>)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Y±0.02* </a:t>
                      </a:r>
                    </a:p>
                    <a:p>
                      <a:pPr algn="ctr"/>
                      <a:r>
                        <a:rPr lang="en-US" sz="600" dirty="0" smtClean="0"/>
                        <a:t>(mm)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Turn</a:t>
                      </a:r>
                      <a:r>
                        <a:rPr lang="ru-RU" sz="600" b="1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in</a:t>
                      </a:r>
                      <a:r>
                        <a:rPr lang="ru-RU" sz="600" b="1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 0XY </a:t>
                      </a: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plane</a:t>
                      </a:r>
                      <a:r>
                        <a:rPr lang="ru-RU" sz="600" b="1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 (</a:t>
                      </a: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deg</a:t>
                      </a:r>
                      <a:r>
                        <a:rPr lang="ru-RU" sz="600" b="1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.)**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Z±0.2*** </a:t>
                      </a:r>
                    </a:p>
                    <a:p>
                      <a:pPr algn="ctr"/>
                      <a:r>
                        <a:rPr lang="en-US" sz="600" dirty="0" smtClean="0"/>
                        <a:t>(mm</a:t>
                      </a:r>
                      <a:r>
                        <a:rPr lang="ru-RU" sz="600" dirty="0" smtClean="0"/>
                        <a:t>)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Module</a:t>
                      </a:r>
                      <a:r>
                        <a:rPr lang="ru-RU" sz="600" b="1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serial</a:t>
                      </a:r>
                      <a:r>
                        <a:rPr lang="ru-RU" sz="600" b="1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number</a:t>
                      </a:r>
                      <a:endParaRPr lang="ru-RU" sz="600" b="0" strike="noStrike" spc="-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6565084"/>
                  </a:ext>
                </a:extLst>
              </a:tr>
              <a:tr h="154791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Si-1a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65.55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164.23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0.03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16.0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#34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0319762"/>
                  </a:ext>
                </a:extLst>
              </a:tr>
              <a:tr h="154791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Si-1b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65.59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101.25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0.01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15.7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893957"/>
                  </a:ext>
                </a:extLst>
              </a:tr>
              <a:tr h="154791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Si-2a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125.45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164.21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0.04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27.6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#16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6804272"/>
                  </a:ext>
                </a:extLst>
              </a:tr>
              <a:tr h="154791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Si-2b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125.55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101.26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0.01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27.6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760447"/>
                  </a:ext>
                </a:extLst>
              </a:tr>
              <a:tr h="154791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</a:t>
                      </a:r>
                      <a:r>
                        <a:rPr lang="ru-RU" sz="600" dirty="0"/>
                        <a:t>3</a:t>
                      </a:r>
                      <a:r>
                        <a:rPr lang="en-US" sz="600" dirty="0"/>
                        <a:t>a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248.63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134.21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0.0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14.0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#41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" b="0" strike="noStrike" spc="-1" dirty="0" err="1" smtClean="0">
                          <a:solidFill>
                            <a:srgbClr val="FF0000"/>
                          </a:solidFill>
                          <a:latin typeface="+mn-lt"/>
                          <a:ea typeface="Arial"/>
                        </a:rPr>
                        <a:t>repair</a:t>
                      </a:r>
                      <a:endParaRPr lang="ru-RU" sz="600" b="0" strike="noStrike" spc="-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41736757"/>
                  </a:ext>
                </a:extLst>
              </a:tr>
              <a:tr h="154791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</a:t>
                      </a:r>
                      <a:r>
                        <a:rPr lang="ru-RU" sz="600" dirty="0"/>
                        <a:t>3</a:t>
                      </a:r>
                      <a:r>
                        <a:rPr lang="en-US" sz="600" dirty="0"/>
                        <a:t>b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248.57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71.22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0.03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13.9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998382"/>
                  </a:ext>
                </a:extLst>
              </a:tr>
              <a:tr h="154791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</a:t>
                      </a:r>
                      <a:r>
                        <a:rPr lang="ru-RU" sz="600" dirty="0"/>
                        <a:t>4</a:t>
                      </a:r>
                      <a:r>
                        <a:rPr lang="en-US" sz="600" dirty="0"/>
                        <a:t>a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308.42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164.24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0.0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25.8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#24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56368208"/>
                  </a:ext>
                </a:extLst>
              </a:tr>
              <a:tr h="154791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</a:t>
                      </a:r>
                      <a:r>
                        <a:rPr lang="ru-RU" sz="600" dirty="0"/>
                        <a:t>4</a:t>
                      </a:r>
                      <a:r>
                        <a:rPr lang="en-US" sz="600" dirty="0"/>
                        <a:t>b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308.46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101.26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25.9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7658990"/>
                  </a:ext>
                </a:extLst>
              </a:tr>
              <a:tr h="15479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368.64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164.25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0.0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14.2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#21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62800866"/>
                  </a:ext>
                </a:extLst>
              </a:tr>
              <a:tr h="15479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368.56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101.26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0.03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14.0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25477687"/>
                  </a:ext>
                </a:extLst>
              </a:tr>
            </a:tbl>
          </a:graphicData>
        </a:graphic>
      </p:graphicFrame>
      <p:graphicFrame>
        <p:nvGraphicFramePr>
          <p:cNvPr id="32" name="Таблица 2">
            <a:extLst>
              <a:ext uri="{FF2B5EF4-FFF2-40B4-BE49-F238E27FC236}">
                <a16:creationId xmlns:a16="http://schemas.microsoft.com/office/drawing/2014/main" id="{B4CA6D2C-E9B1-73E1-FB54-6743A3AB82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5200090"/>
              </p:ext>
            </p:extLst>
          </p:nvPr>
        </p:nvGraphicFramePr>
        <p:xfrm>
          <a:off x="2672644" y="3027430"/>
          <a:ext cx="2089258" cy="183224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70377">
                  <a:extLst>
                    <a:ext uri="{9D8B030D-6E8A-4147-A177-3AD203B41FA5}">
                      <a16:colId xmlns:a16="http://schemas.microsoft.com/office/drawing/2014/main" val="4211563454"/>
                    </a:ext>
                  </a:extLst>
                </a:gridCol>
                <a:gridCol w="315070">
                  <a:extLst>
                    <a:ext uri="{9D8B030D-6E8A-4147-A177-3AD203B41FA5}">
                      <a16:colId xmlns:a16="http://schemas.microsoft.com/office/drawing/2014/main" val="417723694"/>
                    </a:ext>
                  </a:extLst>
                </a:gridCol>
                <a:gridCol w="311718">
                  <a:extLst>
                    <a:ext uri="{9D8B030D-6E8A-4147-A177-3AD203B41FA5}">
                      <a16:colId xmlns:a16="http://schemas.microsoft.com/office/drawing/2014/main" val="2209337660"/>
                    </a:ext>
                  </a:extLst>
                </a:gridCol>
                <a:gridCol w="433948">
                  <a:extLst>
                    <a:ext uri="{9D8B030D-6E8A-4147-A177-3AD203B41FA5}">
                      <a16:colId xmlns:a16="http://schemas.microsoft.com/office/drawing/2014/main" val="3927121386"/>
                    </a:ext>
                  </a:extLst>
                </a:gridCol>
                <a:gridCol w="303394">
                  <a:extLst>
                    <a:ext uri="{9D8B030D-6E8A-4147-A177-3AD203B41FA5}">
                      <a16:colId xmlns:a16="http://schemas.microsoft.com/office/drawing/2014/main" val="3112551028"/>
                    </a:ext>
                  </a:extLst>
                </a:gridCol>
                <a:gridCol w="354751">
                  <a:extLst>
                    <a:ext uri="{9D8B030D-6E8A-4147-A177-3AD203B41FA5}">
                      <a16:colId xmlns:a16="http://schemas.microsoft.com/office/drawing/2014/main" val="3197915422"/>
                    </a:ext>
                  </a:extLst>
                </a:gridCol>
              </a:tblGrid>
              <a:tr h="3200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/>
                        <a:t> </a:t>
                      </a: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Sensor</a:t>
                      </a:r>
                      <a:r>
                        <a:rPr lang="ru-RU" sz="600" b="1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position</a:t>
                      </a:r>
                      <a:endParaRPr lang="ru-RU" sz="600" b="0" strike="noStrike" spc="-1" dirty="0" smtClean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600" dirty="0" smtClean="0"/>
                        <a:t>Δ</a:t>
                      </a:r>
                      <a:r>
                        <a:rPr lang="en-US" sz="600" dirty="0" smtClean="0"/>
                        <a:t>X</a:t>
                      </a:r>
                    </a:p>
                    <a:p>
                      <a:pPr algn="ctr"/>
                      <a:r>
                        <a:rPr lang="ru-RU" sz="600" dirty="0" smtClean="0"/>
                        <a:t>(</a:t>
                      </a:r>
                      <a:r>
                        <a:rPr lang="en-US" sz="600" dirty="0" smtClean="0"/>
                        <a:t>mm</a:t>
                      </a:r>
                      <a:r>
                        <a:rPr lang="ru-RU" sz="600" dirty="0" smtClean="0"/>
                        <a:t>)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600" dirty="0" smtClean="0"/>
                        <a:t>Δ</a:t>
                      </a:r>
                      <a:r>
                        <a:rPr lang="en-US" sz="600" dirty="0" smtClean="0"/>
                        <a:t>Y </a:t>
                      </a:r>
                      <a:endParaRPr lang="en-US" sz="600" dirty="0"/>
                    </a:p>
                    <a:p>
                      <a:pPr algn="ctr"/>
                      <a:r>
                        <a:rPr lang="en-US" sz="600" dirty="0" smtClean="0"/>
                        <a:t>(mm)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Changin</a:t>
                      </a:r>
                      <a:r>
                        <a:rPr lang="ru-RU" sz="600" b="1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of</a:t>
                      </a:r>
                      <a:r>
                        <a:rPr lang="ru-RU" sz="600" b="1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turn</a:t>
                      </a:r>
                      <a:r>
                        <a:rPr lang="ru-RU" sz="600" b="1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 (</a:t>
                      </a: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deg</a:t>
                      </a:r>
                      <a:r>
                        <a:rPr lang="ru-RU" sz="600" b="1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.)**</a:t>
                      </a:r>
                      <a:endParaRPr lang="ru-RU" sz="600" b="0" strike="noStrike" spc="-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600" dirty="0" smtClean="0"/>
                        <a:t>Δ</a:t>
                      </a:r>
                      <a:r>
                        <a:rPr lang="en-US" sz="600" dirty="0" smtClean="0"/>
                        <a:t>Z </a:t>
                      </a:r>
                    </a:p>
                    <a:p>
                      <a:pPr algn="ctr"/>
                      <a:r>
                        <a:rPr lang="en-US" sz="600" dirty="0" smtClean="0"/>
                        <a:t>(mm</a:t>
                      </a:r>
                      <a:r>
                        <a:rPr lang="ru-RU" sz="600" dirty="0" smtClean="0"/>
                        <a:t>)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Module</a:t>
                      </a:r>
                      <a:r>
                        <a:rPr lang="ru-RU" sz="600" b="1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serial</a:t>
                      </a:r>
                      <a:r>
                        <a:rPr lang="ru-RU" sz="600" b="1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600" b="1" strike="noStrike" spc="-1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number</a:t>
                      </a:r>
                      <a:endParaRPr lang="ru-RU" sz="600" b="0" strike="noStrike" spc="-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6565084"/>
                  </a:ext>
                </a:extLst>
              </a:tr>
              <a:tr h="1749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Si-1a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-0.08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-0.02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#34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0319762"/>
                  </a:ext>
                </a:extLst>
              </a:tr>
              <a:tr h="1715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Si-1b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-0.05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893957"/>
                  </a:ext>
                </a:extLst>
              </a:tr>
              <a:tr h="1509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Si-2a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-0.09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-0.02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#16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6804272"/>
                  </a:ext>
                </a:extLst>
              </a:tr>
              <a:tr h="1449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Si-2b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-0.06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760447"/>
                  </a:ext>
                </a:extLst>
              </a:tr>
              <a:tr h="1449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-0.06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-0.02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-0.02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-0.5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#41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" b="0" strike="noStrike" spc="-1" dirty="0" err="1" smtClean="0">
                          <a:solidFill>
                            <a:srgbClr val="FF0000"/>
                          </a:solidFill>
                          <a:latin typeface="+mn-lt"/>
                          <a:ea typeface="Arial"/>
                        </a:rPr>
                        <a:t>repair</a:t>
                      </a:r>
                      <a:endParaRPr lang="ru-RU" sz="600" b="0" strike="noStrike" spc="-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41736757"/>
                  </a:ext>
                </a:extLst>
              </a:tr>
              <a:tr h="1449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-0.03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-0.3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998382"/>
                  </a:ext>
                </a:extLst>
              </a:tr>
              <a:tr h="1449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-0.08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lang="en-US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-0.3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#24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56368208"/>
                  </a:ext>
                </a:extLst>
              </a:tr>
              <a:tr h="1449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-0.05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-0.1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7658990"/>
                  </a:ext>
                </a:extLst>
              </a:tr>
              <a:tr h="1449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-0.07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-0.02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-0.2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#21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62800866"/>
                  </a:ext>
                </a:extLst>
              </a:tr>
              <a:tr h="1449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-0.05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-0.2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2547768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83584" y="2791311"/>
            <a:ext cx="12902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800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Changin</a:t>
            </a:r>
            <a:r>
              <a:rPr lang="en-US" sz="800" spc="-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g</a:t>
            </a:r>
            <a:r>
              <a:rPr lang="ru-RU" sz="800" spc="-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800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of</a:t>
            </a:r>
            <a:r>
              <a:rPr lang="ru-RU" sz="800" spc="-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800" spc="-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Si</a:t>
            </a:r>
            <a:r>
              <a:rPr lang="ru-RU" sz="800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-</a:t>
            </a:r>
            <a:r>
              <a:rPr lang="en-US" sz="800" spc="-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sensors</a:t>
            </a:r>
            <a:r>
              <a:rPr lang="ru-RU" sz="800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800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positions</a:t>
            </a:r>
            <a:r>
              <a:rPr lang="ru-RU" sz="800" spc="-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800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after</a:t>
            </a:r>
            <a:r>
              <a:rPr lang="ru-RU" sz="800" spc="-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800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disassembly</a:t>
            </a:r>
            <a:r>
              <a:rPr lang="ru-RU" sz="800" spc="-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800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and</a:t>
            </a:r>
            <a:r>
              <a:rPr lang="ru-RU" sz="800" spc="-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800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reassembly</a:t>
            </a:r>
            <a:r>
              <a:rPr lang="ru-RU" sz="800" spc="-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800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does</a:t>
            </a:r>
            <a:r>
              <a:rPr lang="ru-RU" sz="800" spc="-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800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not</a:t>
            </a:r>
            <a:r>
              <a:rPr lang="ru-RU" sz="800" spc="-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800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exceed</a:t>
            </a:r>
            <a:r>
              <a:rPr lang="ru-RU" sz="800" spc="-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:</a:t>
            </a:r>
            <a:endParaRPr lang="ru-RU" sz="8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800" spc="-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- 100 </a:t>
            </a:r>
            <a:r>
              <a:rPr lang="ru-RU" sz="800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μ‎m</a:t>
            </a:r>
            <a:r>
              <a:rPr lang="ru-RU" sz="800" spc="-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800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for</a:t>
            </a:r>
            <a:r>
              <a:rPr lang="ru-RU" sz="800" spc="-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800" spc="-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X-coordinate</a:t>
            </a:r>
            <a:endParaRPr lang="ru-RU" sz="8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800" spc="-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- 5</a:t>
            </a:r>
            <a:r>
              <a:rPr lang="ru-RU" sz="800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0 </a:t>
            </a:r>
            <a:r>
              <a:rPr lang="ru-RU" sz="800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μ‎m</a:t>
            </a:r>
            <a:r>
              <a:rPr lang="ru-RU" sz="800" spc="-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800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for</a:t>
            </a:r>
            <a:r>
              <a:rPr lang="ru-RU" sz="800" spc="-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800" spc="-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Y-coordinate</a:t>
            </a:r>
            <a:endParaRPr lang="ru-RU" sz="8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4841701"/>
            <a:ext cx="976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E.V. 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Zubarev</a:t>
            </a:r>
            <a:endParaRPr lang="ru-RU" sz="1200" i="1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2657</TotalTime>
  <Words>2846</Words>
  <Application>Microsoft Office PowerPoint</Application>
  <PresentationFormat>Экран (16:9)</PresentationFormat>
  <Paragraphs>918</Paragraphs>
  <Slides>20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20</vt:i4>
      </vt:variant>
    </vt:vector>
  </HeadingPairs>
  <TitlesOfParts>
    <vt:vector size="34" baseType="lpstr">
      <vt:lpstr>Arial</vt:lpstr>
      <vt:lpstr>Calibri</vt:lpstr>
      <vt:lpstr>Cambria Math</vt:lpstr>
      <vt:lpstr>DejaVu Sans</vt:lpstr>
      <vt:lpstr>Microsoft Sans Serif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Forward Silicon Tracker (FSD) status</vt:lpstr>
      <vt:lpstr>Презентация PowerPoint</vt:lpstr>
      <vt:lpstr>FSD: before replacing (Run 8305, 30.01.2023) </vt:lpstr>
      <vt:lpstr>FEE board replacing</vt:lpstr>
      <vt:lpstr>Repairable FEE boards with new compound </vt:lpstr>
      <vt:lpstr>Cosmic tests of FSD</vt:lpstr>
      <vt:lpstr>FSD: after replacing</vt:lpstr>
      <vt:lpstr>Презентация PowerPoint</vt:lpstr>
      <vt:lpstr>Презентация PowerPoint</vt:lpstr>
      <vt:lpstr>Презентация PowerPoint</vt:lpstr>
      <vt:lpstr>Презентация PowerPoint</vt:lpstr>
      <vt:lpstr>Conclusion</vt:lpstr>
      <vt:lpstr>Презентация PowerPoint</vt:lpstr>
      <vt:lpstr>Презентация PowerPoint</vt:lpstr>
      <vt:lpstr>SiBT station #3 status</vt:lpstr>
      <vt:lpstr>SiBT FEE during Xe-run </vt:lpstr>
      <vt:lpstr>SiBT FEE status </vt:lpstr>
      <vt:lpstr>FST Si module test results</vt:lpstr>
      <vt:lpstr>Измерения положения Si-детекторов в модулях и плоскостях проводились на бесконтактном видеоизмерительном  микроскопе «NORGAU» NVM II-5040D.</vt:lpstr>
      <vt:lpstr>Beam profilometer  is necessary for beam tuning (alignment of the center beam with the center of the target)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Forward Silicon Tracker status</dc:title>
  <dc:creator>ol</dc:creator>
  <cp:lastModifiedBy>Work</cp:lastModifiedBy>
  <cp:revision>139</cp:revision>
  <dcterms:modified xsi:type="dcterms:W3CDTF">2024-05-13T14:00:54Z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13</vt:i4>
  </property>
  <property fmtid="{D5CDD505-2E9C-101B-9397-08002B2CF9AE}" pid="3" name="PresentationFormat">
    <vt:lpwstr>Экран (16:9)</vt:lpwstr>
  </property>
  <property fmtid="{D5CDD505-2E9C-101B-9397-08002B2CF9AE}" pid="4" name="Slides">
    <vt:i4>16</vt:i4>
  </property>
</Properties>
</file>