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30" r:id="rId3"/>
    <p:sldId id="449" r:id="rId4"/>
    <p:sldId id="464" r:id="rId5"/>
    <p:sldId id="460" r:id="rId6"/>
    <p:sldId id="461" r:id="rId7"/>
    <p:sldId id="462" r:id="rId8"/>
    <p:sldId id="450" r:id="rId9"/>
    <p:sldId id="451" r:id="rId10"/>
    <p:sldId id="452" r:id="rId11"/>
    <p:sldId id="444" r:id="rId12"/>
    <p:sldId id="463" r:id="rId13"/>
    <p:sldId id="454" r:id="rId14"/>
    <p:sldId id="455" r:id="rId15"/>
    <p:sldId id="457" r:id="rId16"/>
    <p:sldId id="456" r:id="rId17"/>
    <p:sldId id="458" r:id="rId18"/>
    <p:sldId id="448" r:id="rId1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A3DBA9-5AD7-46F6-BDA1-1845D0A06FFE}">
          <p14:sldIdLst>
            <p14:sldId id="256"/>
          </p14:sldIdLst>
        </p14:section>
        <p14:section name="Раздел без заголовка" id="{C353D660-E022-4A1E-833E-097B0F49A5A1}">
          <p14:sldIdLst>
            <p14:sldId id="430"/>
            <p14:sldId id="449"/>
            <p14:sldId id="464"/>
            <p14:sldId id="460"/>
            <p14:sldId id="461"/>
            <p14:sldId id="462"/>
            <p14:sldId id="450"/>
            <p14:sldId id="451"/>
            <p14:sldId id="452"/>
            <p14:sldId id="444"/>
            <p14:sldId id="463"/>
            <p14:sldId id="454"/>
            <p14:sldId id="455"/>
            <p14:sldId id="457"/>
            <p14:sldId id="456"/>
            <p14:sldId id="458"/>
            <p14:sldId id="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385DD"/>
    <a:srgbClr val="006600"/>
    <a:srgbClr val="006C31"/>
    <a:srgbClr val="E1D5E7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82483" autoAdjust="0"/>
  </p:normalViewPr>
  <p:slideViewPr>
    <p:cSldViewPr>
      <p:cViewPr>
        <p:scale>
          <a:sx n="120" d="100"/>
          <a:sy n="120" d="100"/>
        </p:scale>
        <p:origin x="152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2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835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223A4-C6B7-49C1-9B85-1BBA9E1E127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A1A7E0-1927-49D4-911E-522169D8E59A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bmn-config-w1-he.jinr</a:t>
          </a:r>
          <a:endParaRPr lang="ru-RU" dirty="0">
            <a:solidFill>
              <a:srgbClr val="FF0000"/>
            </a:solidFill>
          </a:endParaRPr>
        </a:p>
      </dgm:t>
    </dgm:pt>
    <dgm:pt modelId="{595BEBFF-9310-4168-A67F-7C9C342AE689}" type="parTrans" cxnId="{BC69092A-7F30-4C64-9860-8AA29B37C5B5}">
      <dgm:prSet/>
      <dgm:spPr/>
      <dgm:t>
        <a:bodyPr/>
        <a:lstStyle/>
        <a:p>
          <a:endParaRPr lang="ru-RU"/>
        </a:p>
      </dgm:t>
    </dgm:pt>
    <dgm:pt modelId="{5E395754-D0A7-4438-8A98-C55B8DCB79C1}" type="sibTrans" cxnId="{BC69092A-7F30-4C64-9860-8AA29B37C5B5}">
      <dgm:prSet/>
      <dgm:spPr/>
      <dgm:t>
        <a:bodyPr/>
        <a:lstStyle/>
        <a:p>
          <a:endParaRPr lang="ru-RU"/>
        </a:p>
      </dgm:t>
    </dgm:pt>
    <dgm:pt modelId="{17CE960E-3FD9-43C6-9624-3114F22964BA}" type="pres">
      <dgm:prSet presAssocID="{791223A4-C6B7-49C1-9B85-1BBA9E1E127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33E63E-BC08-425F-901A-A8578F3C06A1}" type="pres">
      <dgm:prSet presAssocID="{C8A1A7E0-1927-49D4-911E-522169D8E59A}" presName="circ1TxSh" presStyleLbl="vennNode1" presStyleIdx="0" presStyleCnt="1" custScaleX="345537" custLinFactNeighborX="-14401" custLinFactNeighborY="-15597"/>
      <dgm:spPr/>
      <dgm:t>
        <a:bodyPr/>
        <a:lstStyle/>
        <a:p>
          <a:endParaRPr lang="ru-RU"/>
        </a:p>
      </dgm:t>
    </dgm:pt>
  </dgm:ptLst>
  <dgm:cxnLst>
    <dgm:cxn modelId="{BC69092A-7F30-4C64-9860-8AA29B37C5B5}" srcId="{791223A4-C6B7-49C1-9B85-1BBA9E1E1275}" destId="{C8A1A7E0-1927-49D4-911E-522169D8E59A}" srcOrd="0" destOrd="0" parTransId="{595BEBFF-9310-4168-A67F-7C9C342AE689}" sibTransId="{5E395754-D0A7-4438-8A98-C55B8DCB79C1}"/>
    <dgm:cxn modelId="{BC6769EE-3BD3-4AED-B739-4495391660E4}" type="presOf" srcId="{C8A1A7E0-1927-49D4-911E-522169D8E59A}" destId="{8133E63E-BC08-425F-901A-A8578F3C06A1}" srcOrd="0" destOrd="0" presId="urn:microsoft.com/office/officeart/2005/8/layout/venn1"/>
    <dgm:cxn modelId="{BF30F0FE-22F2-4F9E-B832-A2DCC3465136}" type="presOf" srcId="{791223A4-C6B7-49C1-9B85-1BBA9E1E1275}" destId="{17CE960E-3FD9-43C6-9624-3114F22964BA}" srcOrd="0" destOrd="0" presId="urn:microsoft.com/office/officeart/2005/8/layout/venn1"/>
    <dgm:cxn modelId="{494DC470-50EB-47D9-B64A-AD84C99D432E}" type="presParOf" srcId="{17CE960E-3FD9-43C6-9624-3114F22964BA}" destId="{8133E63E-BC08-425F-901A-A8578F3C06A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22BBB-87EA-4DA1-B413-5D04D8E276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11CF-2AED-49B3-9602-B5C13251A3CA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bmn-config-he.jinr</a:t>
          </a:r>
          <a:endParaRPr lang="ru-RU" dirty="0">
            <a:solidFill>
              <a:srgbClr val="FF0000"/>
            </a:solidFill>
          </a:endParaRPr>
        </a:p>
      </dgm:t>
    </dgm:pt>
    <dgm:pt modelId="{81553841-77E8-4B9C-92A1-F5A61B7164A1}" type="parTrans" cxnId="{5659164B-B46D-4AB2-B5D0-B579E944F538}">
      <dgm:prSet/>
      <dgm:spPr/>
      <dgm:t>
        <a:bodyPr/>
        <a:lstStyle/>
        <a:p>
          <a:endParaRPr lang="ru-RU"/>
        </a:p>
      </dgm:t>
    </dgm:pt>
    <dgm:pt modelId="{E719D311-9388-4CEE-B692-F0732696EED8}" type="sibTrans" cxnId="{5659164B-B46D-4AB2-B5D0-B579E944F538}">
      <dgm:prSet/>
      <dgm:spPr/>
      <dgm:t>
        <a:bodyPr/>
        <a:lstStyle/>
        <a:p>
          <a:endParaRPr lang="ru-RU"/>
        </a:p>
      </dgm:t>
    </dgm:pt>
    <dgm:pt modelId="{93201A6E-EF2B-4C01-86EF-BAB911780C36}" type="pres">
      <dgm:prSet presAssocID="{7D622BBB-87EA-4DA1-B413-5D04D8E276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35781-CB1C-43CC-A34A-091A52A2B6FD}" type="pres">
      <dgm:prSet presAssocID="{999A11CF-2AED-49B3-9602-B5C13251A3CA}" presName="circ1TxSh" presStyleLbl="vennNode1" presStyleIdx="0" presStyleCnt="1" custScaleX="278362" custLinFactNeighborX="1796" custLinFactNeighborY="-93585"/>
      <dgm:spPr/>
      <dgm:t>
        <a:bodyPr/>
        <a:lstStyle/>
        <a:p>
          <a:endParaRPr lang="ru-RU"/>
        </a:p>
      </dgm:t>
    </dgm:pt>
  </dgm:ptLst>
  <dgm:cxnLst>
    <dgm:cxn modelId="{5659164B-B46D-4AB2-B5D0-B579E944F538}" srcId="{7D622BBB-87EA-4DA1-B413-5D04D8E2768F}" destId="{999A11CF-2AED-49B3-9602-B5C13251A3CA}" srcOrd="0" destOrd="0" parTransId="{81553841-77E8-4B9C-92A1-F5A61B7164A1}" sibTransId="{E719D311-9388-4CEE-B692-F0732696EED8}"/>
    <dgm:cxn modelId="{CFBD767A-3B3D-4156-A9D4-652A2C7568CA}" type="presOf" srcId="{7D622BBB-87EA-4DA1-B413-5D04D8E2768F}" destId="{93201A6E-EF2B-4C01-86EF-BAB911780C36}" srcOrd="0" destOrd="0" presId="urn:microsoft.com/office/officeart/2005/8/layout/venn1"/>
    <dgm:cxn modelId="{121DC390-9C2B-47CA-B412-C0D951A05D51}" type="presOf" srcId="{999A11CF-2AED-49B3-9602-B5C13251A3CA}" destId="{E6735781-CB1C-43CC-A34A-091A52A2B6FD}" srcOrd="0" destOrd="0" presId="urn:microsoft.com/office/officeart/2005/8/layout/venn1"/>
    <dgm:cxn modelId="{CDF5115E-1C49-49F1-AABB-CBA1AFA0D220}" type="presParOf" srcId="{93201A6E-EF2B-4C01-86EF-BAB911780C36}" destId="{E6735781-CB1C-43CC-A34A-091A52A2B6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622BBB-87EA-4DA1-B413-5D04D8E276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11CF-2AED-49B3-9602-B5C13251A3CA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bmn-config-he.jinr</a:t>
          </a:r>
          <a:endParaRPr lang="ru-RU" dirty="0">
            <a:solidFill>
              <a:srgbClr val="FF0000"/>
            </a:solidFill>
          </a:endParaRPr>
        </a:p>
      </dgm:t>
    </dgm:pt>
    <dgm:pt modelId="{81553841-77E8-4B9C-92A1-F5A61B7164A1}" type="parTrans" cxnId="{5659164B-B46D-4AB2-B5D0-B579E944F538}">
      <dgm:prSet/>
      <dgm:spPr/>
      <dgm:t>
        <a:bodyPr/>
        <a:lstStyle/>
        <a:p>
          <a:endParaRPr lang="ru-RU"/>
        </a:p>
      </dgm:t>
    </dgm:pt>
    <dgm:pt modelId="{E719D311-9388-4CEE-B692-F0732696EED8}" type="sibTrans" cxnId="{5659164B-B46D-4AB2-B5D0-B579E944F538}">
      <dgm:prSet/>
      <dgm:spPr/>
      <dgm:t>
        <a:bodyPr/>
        <a:lstStyle/>
        <a:p>
          <a:endParaRPr lang="ru-RU"/>
        </a:p>
      </dgm:t>
    </dgm:pt>
    <dgm:pt modelId="{93201A6E-EF2B-4C01-86EF-BAB911780C36}" type="pres">
      <dgm:prSet presAssocID="{7D622BBB-87EA-4DA1-B413-5D04D8E276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35781-CB1C-43CC-A34A-091A52A2B6FD}" type="pres">
      <dgm:prSet presAssocID="{999A11CF-2AED-49B3-9602-B5C13251A3CA}" presName="circ1TxSh" presStyleLbl="vennNode1" presStyleIdx="0" presStyleCnt="1" custScaleX="278362" custLinFactNeighborX="1796" custLinFactNeighborY="-93585"/>
      <dgm:spPr/>
      <dgm:t>
        <a:bodyPr/>
        <a:lstStyle/>
        <a:p>
          <a:endParaRPr lang="ru-RU"/>
        </a:p>
      </dgm:t>
    </dgm:pt>
  </dgm:ptLst>
  <dgm:cxnLst>
    <dgm:cxn modelId="{5659164B-B46D-4AB2-B5D0-B579E944F538}" srcId="{7D622BBB-87EA-4DA1-B413-5D04D8E2768F}" destId="{999A11CF-2AED-49B3-9602-B5C13251A3CA}" srcOrd="0" destOrd="0" parTransId="{81553841-77E8-4B9C-92A1-F5A61B7164A1}" sibTransId="{E719D311-9388-4CEE-B692-F0732696EED8}"/>
    <dgm:cxn modelId="{8E46FFD4-4AB5-45F5-9691-4948C37A35C3}" type="presOf" srcId="{999A11CF-2AED-49B3-9602-B5C13251A3CA}" destId="{E6735781-CB1C-43CC-A34A-091A52A2B6FD}" srcOrd="0" destOrd="0" presId="urn:microsoft.com/office/officeart/2005/8/layout/venn1"/>
    <dgm:cxn modelId="{C5726EF4-23C8-495E-8075-075DFE8C0268}" type="presOf" srcId="{7D622BBB-87EA-4DA1-B413-5D04D8E2768F}" destId="{93201A6E-EF2B-4C01-86EF-BAB911780C36}" srcOrd="0" destOrd="0" presId="urn:microsoft.com/office/officeart/2005/8/layout/venn1"/>
    <dgm:cxn modelId="{B1EF5617-3FF3-43BE-8E4C-25FAD047A6B7}" type="presParOf" srcId="{93201A6E-EF2B-4C01-86EF-BAB911780C36}" destId="{E6735781-CB1C-43CC-A34A-091A52A2B6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622BBB-87EA-4DA1-B413-5D04D8E2768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9A11CF-2AED-49B3-9602-B5C13251A3CA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0000"/>
              </a:solidFill>
            </a:rPr>
            <a:t>bmn-config-he.jinr</a:t>
          </a:r>
          <a:endParaRPr lang="ru-RU" dirty="0">
            <a:solidFill>
              <a:srgbClr val="FF0000"/>
            </a:solidFill>
          </a:endParaRPr>
        </a:p>
      </dgm:t>
    </dgm:pt>
    <dgm:pt modelId="{81553841-77E8-4B9C-92A1-F5A61B7164A1}" type="parTrans" cxnId="{5659164B-B46D-4AB2-B5D0-B579E944F538}">
      <dgm:prSet/>
      <dgm:spPr/>
      <dgm:t>
        <a:bodyPr/>
        <a:lstStyle/>
        <a:p>
          <a:endParaRPr lang="ru-RU"/>
        </a:p>
      </dgm:t>
    </dgm:pt>
    <dgm:pt modelId="{E719D311-9388-4CEE-B692-F0732696EED8}" type="sibTrans" cxnId="{5659164B-B46D-4AB2-B5D0-B579E944F538}">
      <dgm:prSet/>
      <dgm:spPr/>
      <dgm:t>
        <a:bodyPr/>
        <a:lstStyle/>
        <a:p>
          <a:endParaRPr lang="ru-RU"/>
        </a:p>
      </dgm:t>
    </dgm:pt>
    <dgm:pt modelId="{93201A6E-EF2B-4C01-86EF-BAB911780C36}" type="pres">
      <dgm:prSet presAssocID="{7D622BBB-87EA-4DA1-B413-5D04D8E2768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735781-CB1C-43CC-A34A-091A52A2B6FD}" type="pres">
      <dgm:prSet presAssocID="{999A11CF-2AED-49B3-9602-B5C13251A3CA}" presName="circ1TxSh" presStyleLbl="vennNode1" presStyleIdx="0" presStyleCnt="1" custScaleX="278362" custLinFactNeighborX="1796" custLinFactNeighborY="-93585"/>
      <dgm:spPr/>
      <dgm:t>
        <a:bodyPr/>
        <a:lstStyle/>
        <a:p>
          <a:endParaRPr lang="ru-RU"/>
        </a:p>
      </dgm:t>
    </dgm:pt>
  </dgm:ptLst>
  <dgm:cxnLst>
    <dgm:cxn modelId="{5659164B-B46D-4AB2-B5D0-B579E944F538}" srcId="{7D622BBB-87EA-4DA1-B413-5D04D8E2768F}" destId="{999A11CF-2AED-49B3-9602-B5C13251A3CA}" srcOrd="0" destOrd="0" parTransId="{81553841-77E8-4B9C-92A1-F5A61B7164A1}" sibTransId="{E719D311-9388-4CEE-B692-F0732696EED8}"/>
    <dgm:cxn modelId="{73C0460E-CF1E-4C29-9EB5-49BC9204D2BA}" type="presOf" srcId="{7D622BBB-87EA-4DA1-B413-5D04D8E2768F}" destId="{93201A6E-EF2B-4C01-86EF-BAB911780C36}" srcOrd="0" destOrd="0" presId="urn:microsoft.com/office/officeart/2005/8/layout/venn1"/>
    <dgm:cxn modelId="{BD7E63DB-38D3-4DA2-9501-9C0C3F438ABF}" type="presOf" srcId="{999A11CF-2AED-49B3-9602-B5C13251A3CA}" destId="{E6735781-CB1C-43CC-A34A-091A52A2B6FD}" srcOrd="0" destOrd="0" presId="urn:microsoft.com/office/officeart/2005/8/layout/venn1"/>
    <dgm:cxn modelId="{AAC7F8BA-C834-44EA-B0C9-2CE5C88E578A}" type="presParOf" srcId="{93201A6E-EF2B-4C01-86EF-BAB911780C36}" destId="{E6735781-CB1C-43CC-A34A-091A52A2B6F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3E63E-BC08-425F-901A-A8578F3C06A1}">
      <dsp:nvSpPr>
        <dsp:cNvPr id="0" name=""/>
        <dsp:cNvSpPr/>
      </dsp:nvSpPr>
      <dsp:spPr>
        <a:xfrm>
          <a:off x="0" y="0"/>
          <a:ext cx="1595223" cy="4616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solidFill>
                <a:srgbClr val="FF0000"/>
              </a:solidFill>
            </a:rPr>
            <a:t>bmn-config-w1-he.jinr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233615" y="67609"/>
        <a:ext cx="1127993" cy="326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35781-CB1C-43CC-A34A-091A52A2B6FD}">
      <dsp:nvSpPr>
        <dsp:cNvPr id="0" name=""/>
        <dsp:cNvSpPr/>
      </dsp:nvSpPr>
      <dsp:spPr>
        <a:xfrm>
          <a:off x="163353" y="0"/>
          <a:ext cx="1285099" cy="4616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rgbClr val="FF0000"/>
              </a:solidFill>
            </a:rPr>
            <a:t>bmn-config-he.jinr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351551" y="67609"/>
        <a:ext cx="908703" cy="3264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35781-CB1C-43CC-A34A-091A52A2B6FD}">
      <dsp:nvSpPr>
        <dsp:cNvPr id="0" name=""/>
        <dsp:cNvSpPr/>
      </dsp:nvSpPr>
      <dsp:spPr>
        <a:xfrm>
          <a:off x="163353" y="0"/>
          <a:ext cx="1285099" cy="4616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rgbClr val="FF0000"/>
              </a:solidFill>
            </a:rPr>
            <a:t>bmn-config-he.jinr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351551" y="67609"/>
        <a:ext cx="908703" cy="3264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35781-CB1C-43CC-A34A-091A52A2B6FD}">
      <dsp:nvSpPr>
        <dsp:cNvPr id="0" name=""/>
        <dsp:cNvSpPr/>
      </dsp:nvSpPr>
      <dsp:spPr>
        <a:xfrm>
          <a:off x="163353" y="0"/>
          <a:ext cx="1285099" cy="4616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>
              <a:solidFill>
                <a:srgbClr val="FF0000"/>
              </a:solidFill>
            </a:rPr>
            <a:t>bmn-config-he.jinr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351551" y="67609"/>
        <a:ext cx="908703" cy="326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4A346-A256-45F9-962A-F5B19A946E48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Elena Akishina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C11ED-EA0C-47B7-A3F8-56772683E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67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9EEFB29E-9601-4413-B1D1-1DABDC3E385F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r>
              <a:rPr lang="en-US"/>
              <a:t>Elena Akishina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F191C030-74A4-4BC9-A343-D0F3A588A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59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 of various configuration hardware parameters </a:t>
            </a:r>
          </a:p>
          <a:p>
            <a:pPr lvl="2"/>
            <a:r>
              <a:rPr lang="en-US" sz="20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required for setting the detectors into operation modes (like working voltage)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6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27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1C030-74A4-4BC9-A343-D0F3A588ABB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100" b="1" i="0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smtClean="0"/>
              <a:t>9-13 July 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lang="en-US" sz="1100" b="1" i="0" baseline="0" smtClean="0">
                <a:solidFill>
                  <a:schemeClr val="accent5">
                    <a:lumMod val="50000"/>
                  </a:schemeClr>
                </a:solidFill>
                <a:effectLst/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BM@N, 8th Collab Meeting, 02-09 Oct, 2021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1" i="0" baseline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fld id="{6CCFD2FA-9CD9-4A8C-9657-37709E421E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71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1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1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5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311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0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7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4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2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8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9-13 July 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BM@N, 8th Collab Meeting, 02-09 Oct, 2021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2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668C-1D03-4606-BB8C-B3075B64DBA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31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indico-hlit.jinr.ru/event/12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6.emf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00723" y="260648"/>
            <a:ext cx="7848872" cy="208823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Production of the Configuration Information system for the BM@N experiment</a:t>
            </a:r>
            <a:endParaRPr lang="en-US" sz="3600" b="1" dirty="0">
              <a:solidFill>
                <a:schemeClr val="tx2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712151" y="2348880"/>
            <a:ext cx="7416824" cy="3377312"/>
          </a:xfrm>
        </p:spPr>
        <p:txBody>
          <a:bodyPr>
            <a:normAutofit/>
          </a:bodyPr>
          <a:lstStyle/>
          <a:p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E. 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Alexandrov</a:t>
            </a:r>
            <a:r>
              <a:rPr lang="en-US" sz="1600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u="sng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 </a:t>
            </a:r>
            <a:r>
              <a:rPr lang="en-US" altLang="ru-RU" sz="2400" b="1" i="1" u="sng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Alexandrov</a:t>
            </a:r>
            <a:r>
              <a:rPr lang="en-US" sz="1600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Chebotov</a:t>
            </a:r>
            <a:r>
              <a:rPr lang="en-US" sz="2400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36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I.Filozova</a:t>
            </a:r>
            <a:r>
              <a:rPr lang="en-US" baseline="300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K.Gertsenberger</a:t>
            </a:r>
            <a:r>
              <a:rPr lang="en-US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D.Priakhina</a:t>
            </a:r>
            <a:r>
              <a:rPr lang="en-US" baseline="300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I.Romanov</a:t>
            </a:r>
            <a:r>
              <a:rPr lang="en-US" sz="2400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G.Shestakova</a:t>
            </a:r>
            <a:r>
              <a:rPr lang="en-US" baseline="30000" dirty="0" smtClean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A</a:t>
            </a:r>
            <a:r>
              <a:rPr lang="en-US" altLang="ru-RU" sz="2400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ru-RU" sz="2400" b="1" i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Yakovlev</a:t>
            </a:r>
            <a:r>
              <a:rPr lang="en-US" baseline="30000" dirty="0">
                <a:solidFill>
                  <a:schemeClr val="tx2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altLang="ru-RU" b="1" i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en-US" sz="2000" baseline="30000" dirty="0">
              <a:solidFill>
                <a:srgbClr val="002060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2000" baseline="30000" dirty="0">
              <a:solidFill>
                <a:srgbClr val="002060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2000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JINR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</a:rPr>
              <a:t>Dubna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r>
              <a:rPr lang="en-US" sz="2000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</a:t>
            </a:r>
            <a:endParaRPr lang="en-US" sz="20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4869160"/>
            <a:ext cx="21602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468946" y="5229200"/>
            <a:ext cx="2702992" cy="1520674"/>
            <a:chOff x="3079404" y="2340310"/>
            <a:chExt cx="3456384" cy="1908659"/>
          </a:xfrm>
        </p:grpSpPr>
        <p:pic>
          <p:nvPicPr>
            <p:cNvPr id="8" name="Picture 4" descr="http://teachers.jinr.ru/images/stories/jinr-blu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465" y="2340310"/>
              <a:ext cx="2376263" cy="1580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079404" y="3920612"/>
              <a:ext cx="3456384" cy="328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3882"/>
                  </a:solidFill>
                  <a:latin typeface="Arial" pitchFamily="34" charset="0"/>
                  <a:cs typeface="Arial" pitchFamily="34" charset="0"/>
                </a:rPr>
                <a:t>Joint Institute for Nuclear Research</a:t>
              </a:r>
              <a:endParaRPr lang="ru-RU" sz="1100" b="1" dirty="0">
                <a:solidFill>
                  <a:srgbClr val="00388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3" y="4914878"/>
            <a:ext cx="2370680" cy="19431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373" y="6025974"/>
            <a:ext cx="1447800" cy="723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94685" y="5731160"/>
            <a:ext cx="4096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12th </a:t>
            </a:r>
            <a:r>
              <a:rPr lang="en-US" dirty="0">
                <a:hlinkClick r:id="rId7"/>
              </a:rPr>
              <a:t>Collaboration Meeting of the  BM@N Experiment at the NICA Facility, </a:t>
            </a:r>
            <a:r>
              <a:rPr lang="en-US" dirty="0" smtClean="0">
                <a:hlinkClick r:id="rId7"/>
              </a:rPr>
              <a:t>Almaty, 12-18 May, 2024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1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Example of task </a:t>
            </a:r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view (zoomed)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12th Collaboration Meeting, Almaty,16 May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16743"/>
            <a:ext cx="7886700" cy="3569101"/>
          </a:xfrm>
        </p:spPr>
      </p:pic>
    </p:spTree>
    <p:extLst>
      <p:ext uri="{BB962C8B-B14F-4D97-AF65-F5344CB8AC3E}">
        <p14:creationId xmlns:p14="http://schemas.microsoft.com/office/powerpoint/2010/main" val="33568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081" y="91806"/>
            <a:ext cx="8335838" cy="100089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Web-interface. 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Configuration Manager and Task Monitor panels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15616" y="6356351"/>
            <a:ext cx="6624736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12th Collaboration Meeting, Almaty,16 May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3" y="1772816"/>
            <a:ext cx="8195367" cy="273630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98" y="3941527"/>
            <a:ext cx="7160079" cy="206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104" y="332656"/>
            <a:ext cx="8276352" cy="55134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Upgrades of the Configuration Information System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104" y="884003"/>
            <a:ext cx="8368923" cy="5468551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Configuration </a:t>
            </a:r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manager</a:t>
            </a:r>
          </a:p>
          <a:p>
            <a:pPr lvl="1"/>
            <a:r>
              <a:rPr lang="en-US" sz="25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conversion </a:t>
            </a:r>
            <a:r>
              <a:rPr lang="en-US" sz="25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from DB data to DDS topology fixes</a:t>
            </a:r>
          </a:p>
          <a:p>
            <a:pPr lvl="1"/>
            <a:r>
              <a:rPr lang="en-US" sz="25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error </a:t>
            </a:r>
            <a:r>
              <a:rPr lang="en-US" sz="25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handling improvements</a:t>
            </a:r>
          </a:p>
          <a:p>
            <a:pPr lvl="1"/>
            <a:r>
              <a:rPr lang="en-US" sz="25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significant </a:t>
            </a:r>
            <a:r>
              <a:rPr lang="en-US" sz="25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log service improvements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DB </a:t>
            </a:r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upgrades (2 new tables in use)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Web </a:t>
            </a:r>
            <a:r>
              <a:rPr lang="en-US" sz="280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Configuration </a:t>
            </a:r>
            <a:r>
              <a:rPr lang="en-US" sz="280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manager</a:t>
            </a:r>
          </a:p>
          <a:p>
            <a:pPr lvl="1"/>
            <a:r>
              <a:rPr lang="en-US" sz="250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added </a:t>
            </a:r>
            <a:r>
              <a:rPr lang="en-US" sz="22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Configuration manager panel (not in production, to be finished)</a:t>
            </a:r>
          </a:p>
          <a:p>
            <a:endParaRPr lang="en-US" sz="28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1"/>
            <a:endParaRPr lang="en-US" sz="2400" dirty="0" smtClean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07678" y="6352555"/>
            <a:ext cx="6244641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12th Collaboration Meeting, Almaty,16 May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1627" y="6356351"/>
            <a:ext cx="2057400" cy="365125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 manager log states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12th Collaboration Meeting, Almaty,16 May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6125"/>
            <a:ext cx="7886700" cy="4330337"/>
          </a:xfrm>
        </p:spPr>
      </p:pic>
    </p:spTree>
    <p:extLst>
      <p:ext uri="{BB962C8B-B14F-4D97-AF65-F5344CB8AC3E}">
        <p14:creationId xmlns:p14="http://schemas.microsoft.com/office/powerpoint/2010/main" val="15597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 manager log in DB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12th Collaboration Meeting, Almaty,16 May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75495"/>
            <a:ext cx="7886700" cy="4051598"/>
          </a:xfrm>
        </p:spPr>
      </p:pic>
    </p:spTree>
    <p:extLst>
      <p:ext uri="{BB962C8B-B14F-4D97-AF65-F5344CB8AC3E}">
        <p14:creationId xmlns:p14="http://schemas.microsoft.com/office/powerpoint/2010/main" val="37996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 manager log view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12th Collaboration Meeting, Almaty,16 May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67201"/>
            <a:ext cx="7886700" cy="4068186"/>
          </a:xfrm>
        </p:spPr>
      </p:pic>
    </p:spTree>
    <p:extLst>
      <p:ext uri="{BB962C8B-B14F-4D97-AF65-F5344CB8AC3E}">
        <p14:creationId xmlns:p14="http://schemas.microsoft.com/office/powerpoint/2010/main" val="36444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WEB: Configuration manager </a:t>
            </a:r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log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12th Collaboration Meeting, Almaty,16 May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15891"/>
            <a:ext cx="7886700" cy="3370806"/>
          </a:xfrm>
        </p:spPr>
      </p:pic>
    </p:spTree>
    <p:extLst>
      <p:ext uri="{BB962C8B-B14F-4D97-AF65-F5344CB8AC3E}">
        <p14:creationId xmlns:p14="http://schemas.microsoft.com/office/powerpoint/2010/main" val="424182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WEB: Configuration </a:t>
            </a:r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manager </a:t>
            </a:r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log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12th Collaboration Meeting, Almaty,16 May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66822"/>
            <a:ext cx="7886700" cy="3668944"/>
          </a:xfrm>
        </p:spPr>
      </p:pic>
    </p:spTree>
    <p:extLst>
      <p:ext uri="{BB962C8B-B14F-4D97-AF65-F5344CB8AC3E}">
        <p14:creationId xmlns:p14="http://schemas.microsoft.com/office/powerpoint/2010/main" val="594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0220"/>
            <a:ext cx="2808312" cy="551347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N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ext steps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207678" y="6352555"/>
            <a:ext cx="6532673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12th Collaboration Meeting, Almaty,16 May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1627" y="6356351"/>
            <a:ext cx="2057400" cy="365125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18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23528" y="476672"/>
            <a:ext cx="7886700" cy="511256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to have in WEB</a:t>
            </a:r>
          </a:p>
          <a:p>
            <a:pPr lvl="1"/>
            <a:r>
              <a:rPr lang="en-US" sz="25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session log that is still running</a:t>
            </a:r>
          </a:p>
          <a:p>
            <a:pPr lvl="1"/>
            <a:r>
              <a:rPr lang="en-US" sz="25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agent log  </a:t>
            </a:r>
          </a:p>
          <a:p>
            <a:r>
              <a:rPr lang="en-US" sz="3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Configuration </a:t>
            </a:r>
            <a:r>
              <a:rPr lang="en-US" sz="31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manager </a:t>
            </a:r>
            <a:r>
              <a:rPr lang="en-US" sz="31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log panel</a:t>
            </a:r>
          </a:p>
          <a:p>
            <a:pPr lvl="1"/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to 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be </a:t>
            </a:r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finished</a:t>
            </a:r>
          </a:p>
          <a:p>
            <a:pPr lvl="1"/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add messages 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status</a:t>
            </a:r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5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filter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add </a:t>
            </a:r>
            <a:r>
              <a:rPr lang="en-US" sz="2800" dirty="0" err="1">
                <a:solidFill>
                  <a:srgbClr val="002060"/>
                </a:solidFill>
                <a:latin typeface="Arial Rounded MT Bold" panose="020F0704030504030204" pitchFamily="34" charset="0"/>
              </a:rPr>
              <a:t>Grafana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 monitoring in order to set alarms in case of problem </a:t>
            </a:r>
            <a:endParaRPr lang="en-US" sz="28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m</a:t>
            </a:r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oving to use REST API in all public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11538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98080" cy="7647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Possibilities</a:t>
            </a:r>
            <a:endParaRPr lang="ru-RU" sz="3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76859"/>
            <a:ext cx="8640960" cy="528396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keeps in databases all setup data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can start, stop and monitor setup tasks 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during experiment </a:t>
            </a:r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runs</a:t>
            </a:r>
          </a:p>
          <a:p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 use web interface to supports data bases and operations with </a:t>
            </a:r>
            <a:r>
              <a:rPr lang="en-US" sz="2800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setup tasks </a:t>
            </a:r>
          </a:p>
          <a:p>
            <a:pPr lvl="3"/>
            <a:endParaRPr lang="en-US" sz="1800" dirty="0">
              <a:solidFill>
                <a:srgbClr val="002060"/>
              </a:solidFill>
              <a:latin typeface="Arial Rounded MT Bold" panose="020F070403050403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25196" indent="-342900"/>
            <a:endParaRPr lang="en-US" sz="28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379221"/>
            <a:ext cx="7272808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12th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Collaboration Meeting,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Almaty,16 May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504056" cy="387996"/>
          </a:xfrm>
        </p:spPr>
        <p:txBody>
          <a:bodyPr/>
          <a:lstStyle/>
          <a:p>
            <a:fld id="{9873668C-1D03-4606-BB8C-B3075B64DBAA}" type="slidenum">
              <a:rPr lang="ru-RU" sz="1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BM@N Information System and online processes diagram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12th Collaboration Meeting, Almaty,16 May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37A57428-A04C-4DD4-9474-8AF1CF75E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078" y="1825625"/>
            <a:ext cx="64478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9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BM@N </a:t>
            </a:r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Configuration </a:t>
            </a:r>
            <a:b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Information </a:t>
            </a:r>
            <a:r>
              <a:rPr lang="en-US" sz="3600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System and online processes diagram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12th Collaboration Meeting, Almaty,16 May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37A57428-A04C-4DD4-9474-8AF1CF75E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8078" y="1825625"/>
            <a:ext cx="6447844" cy="4351338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50882324"/>
              </p:ext>
            </p:extLst>
          </p:nvPr>
        </p:nvGraphicFramePr>
        <p:xfrm>
          <a:off x="2843808" y="3212976"/>
          <a:ext cx="1595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54580721"/>
              </p:ext>
            </p:extLst>
          </p:nvPr>
        </p:nvGraphicFramePr>
        <p:xfrm>
          <a:off x="6372200" y="4941168"/>
          <a:ext cx="1595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01518478"/>
              </p:ext>
            </p:extLst>
          </p:nvPr>
        </p:nvGraphicFramePr>
        <p:xfrm>
          <a:off x="7084061" y="4002744"/>
          <a:ext cx="1595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707430587"/>
              </p:ext>
            </p:extLst>
          </p:nvPr>
        </p:nvGraphicFramePr>
        <p:xfrm>
          <a:off x="6344334" y="2342642"/>
          <a:ext cx="1595224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3564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Online Event Display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12th Collaboration Meeting, Almaty,16 May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6404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Online </a:t>
            </a:r>
            <a:r>
              <a:rPr lang="en-US" sz="3600" b="1" dirty="0" err="1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histograming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12th Collaboration Meeting, Almaty,16 May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13" y="1825625"/>
            <a:ext cx="7313173" cy="4351338"/>
          </a:xfrm>
        </p:spPr>
      </p:pic>
    </p:spTree>
    <p:extLst>
      <p:ext uri="{BB962C8B-B14F-4D97-AF65-F5344CB8AC3E}">
        <p14:creationId xmlns:p14="http://schemas.microsoft.com/office/powerpoint/2010/main" val="3975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Online GEM Silicon statistics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12th Collaboration Meeting, Almaty,16 May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2031"/>
            <a:ext cx="7620000" cy="3438525"/>
          </a:xfrm>
        </p:spPr>
      </p:pic>
    </p:spTree>
    <p:extLst>
      <p:ext uri="{BB962C8B-B14F-4D97-AF65-F5344CB8AC3E}">
        <p14:creationId xmlns:p14="http://schemas.microsoft.com/office/powerpoint/2010/main" val="30827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WEB: BM@N Configuration Manager panel.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12th Collaboration Meeting, Almaty,16 May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11287"/>
            <a:ext cx="7886700" cy="3380014"/>
          </a:xfrm>
        </p:spPr>
      </p:pic>
      <p:sp>
        <p:nvSpPr>
          <p:cNvPr id="3" name="TextBox 2"/>
          <p:cNvSpPr txBox="1"/>
          <p:nvPr/>
        </p:nvSpPr>
        <p:spPr>
          <a:xfrm>
            <a:off x="2411760" y="5157192"/>
            <a:ext cx="586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Online </a:t>
            </a:r>
            <a:r>
              <a:rPr lang="en-US" b="1" dirty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processes to be controlled by Configuration manager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5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 Rounded MT Bold" panose="020F0704030504030204" pitchFamily="34" charset="0"/>
                <a:ea typeface="Cambria" panose="02040503050406030204" pitchFamily="18" charset="0"/>
              </a:rPr>
              <a:t>Example of task view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111702" cy="365125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BM@N, 12th Collaboration Meeting, Almaty,16 May 2024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668C-1D03-4606-BB8C-B3075B64DBA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21069"/>
            <a:ext cx="7886700" cy="3560449"/>
          </a:xfrm>
        </p:spPr>
      </p:pic>
    </p:spTree>
    <p:extLst>
      <p:ext uri="{BB962C8B-B14F-4D97-AF65-F5344CB8AC3E}">
        <p14:creationId xmlns:p14="http://schemas.microsoft.com/office/powerpoint/2010/main" val="5086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52026</TotalTime>
  <Words>462</Words>
  <Application>Microsoft Office PowerPoint</Application>
  <PresentationFormat>Экран (4:3)</PresentationFormat>
  <Paragraphs>89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 Unicode MS</vt:lpstr>
      <vt:lpstr>Arial</vt:lpstr>
      <vt:lpstr>Arial Rounded MT Bold</vt:lpstr>
      <vt:lpstr>Calibri</vt:lpstr>
      <vt:lpstr>Calibri Light</vt:lpstr>
      <vt:lpstr>Cambria</vt:lpstr>
      <vt:lpstr>Garamond</vt:lpstr>
      <vt:lpstr>Times New Roman</vt:lpstr>
      <vt:lpstr>Тема Office</vt:lpstr>
      <vt:lpstr>Production of the Configuration Information system for the BM@N experiment</vt:lpstr>
      <vt:lpstr>Possibilities</vt:lpstr>
      <vt:lpstr>BM@N Information System and online processes diagram</vt:lpstr>
      <vt:lpstr>BM@N Configuration  Information System and online processes diagram</vt:lpstr>
      <vt:lpstr>Online Event Display</vt:lpstr>
      <vt:lpstr>Online histograming</vt:lpstr>
      <vt:lpstr>Online GEM Silicon statistics</vt:lpstr>
      <vt:lpstr>WEB: BM@N Configuration Manager panel. </vt:lpstr>
      <vt:lpstr>Example of task view</vt:lpstr>
      <vt:lpstr>Example of task view (zoomed)</vt:lpstr>
      <vt:lpstr>Web-interface. Configuration Manager and Task Monitor panels</vt:lpstr>
      <vt:lpstr>Upgrades of the Configuration Information System</vt:lpstr>
      <vt:lpstr>Configuration manager log states</vt:lpstr>
      <vt:lpstr>Configuration manager log in DB</vt:lpstr>
      <vt:lpstr>Configuration manager log view</vt:lpstr>
      <vt:lpstr>WEB: Configuration manager log</vt:lpstr>
      <vt:lpstr>WEB: Configuration manager log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alexand</cp:lastModifiedBy>
  <cp:revision>984</cp:revision>
  <cp:lastPrinted>2015-04-09T11:46:53Z</cp:lastPrinted>
  <dcterms:created xsi:type="dcterms:W3CDTF">2013-02-06T15:05:45Z</dcterms:created>
  <dcterms:modified xsi:type="dcterms:W3CDTF">2024-05-15T16:55:09Z</dcterms:modified>
</cp:coreProperties>
</file>