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9" r:id="rId3"/>
    <p:sldId id="265" r:id="rId4"/>
    <p:sldId id="267" r:id="rId5"/>
    <p:sldId id="298" r:id="rId6"/>
    <p:sldId id="300" r:id="rId7"/>
    <p:sldId id="301" r:id="rId8"/>
    <p:sldId id="302" r:id="rId9"/>
    <p:sldId id="320" r:id="rId10"/>
    <p:sldId id="306" r:id="rId11"/>
    <p:sldId id="307" r:id="rId12"/>
    <p:sldId id="308" r:id="rId13"/>
    <p:sldId id="292" r:id="rId14"/>
    <p:sldId id="304" r:id="rId15"/>
    <p:sldId id="305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0490C-7398-4900-8306-7E53D2132D5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B3C27-C4D3-452E-9A73-D9D47F678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41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510B0-7699-BDEA-DB6D-C5346F70F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16144C-1A91-3950-72F8-FF1E5E6EB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2BFB64-E2AE-DE9B-A6FC-E7A22A14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C905-8913-4844-96CB-4710969DB951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8D97F-DE5A-9F30-D57B-CDB4C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4E4AB8-93A0-1040-166D-90389347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6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7E463-028F-9F64-96FF-3B097A3A9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6A1BDF-CC40-B9C8-3D0C-ECE3868E3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B7360F-A4C0-2843-3234-8BA53FA4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5C88-D1CF-4C72-97A5-F810A78FF0FC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2C5271-E262-4D30-9A10-108CAB86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D00B7-DE9A-50CC-E72D-33329AC3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6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77F30A-2D88-148A-51CB-EFAA903AD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8E06B6-32D8-6D97-249B-462D188A1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8F7EA5-2594-D531-7BB0-D2982548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6217-369A-4C20-8341-4CCF12B2965E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03B6A8-F4C8-8063-09F1-DB6317C0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9F34A3-A24B-09D4-22FE-DE14AB7D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5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6C934-3CA8-DDA2-A7EA-91E0D3CDB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6B35DE-9A58-AC66-7088-FD8007F44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B4FE9-01FF-0F54-90FE-BCB68406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4196-8B17-4F75-B309-AA71ACC8351B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1C4415-CCD6-CF55-2CE3-3A9B4B37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186D20-75A5-23C1-AE14-23C6C4EF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09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3B573-1101-B269-2202-0AB63D09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5F2C3-5AB1-2DE8-792D-E2C21FE6C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7665A-B834-40E2-F298-5E3DA7965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6EDC-ECA5-434C-AA23-52F7F1DA456A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229CF-2266-5342-EB52-7CEB74C4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9ED713-C0F8-1482-7BBF-278FC9D8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D8CBF-C3CB-CE95-97A7-62140BB2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B56AC-12D8-86F2-537E-60DE7E8AB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BC97B1-CE58-B22E-3660-5301A6FC7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DB81CA-CFDC-5E4A-C967-4C2A8556A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0DE4-C260-452F-B0D7-53F99808D46C}" type="datetime1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68E0CE-EEB1-3E79-F482-CDF0D02E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A87DE-D610-C785-0D0D-C816B7F5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6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ED170-D806-0FFB-2D54-895E1E853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07C2E7-43D8-8EC3-D224-6FE1A9E4C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88F2A6-DB5E-294C-9F6B-7AB933740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ACD8DB-89D4-9015-8B52-E398BE156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1D79D2-A7AF-E874-3D91-CEBD39B0F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0D2BE0-4712-8E24-86DC-44A8097F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13CE-00CB-43EC-B9B9-62D3229F716B}" type="datetime1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A00BC7-5CF4-FF4C-49BB-584ACE464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6813DD-2090-9706-4B0B-E58E7436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68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26F65-C62E-74E4-EA58-7582BEA9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5A43C5-E22F-D1DC-480F-5DD9C567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B7B9-351D-4296-BED0-C16DF4E18C2A}" type="datetime1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E807D1-5696-8A43-1753-0D25A68C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E2E75C-8CF0-72AA-593A-CF0A91B9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0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B9ACC8-BFE6-36E7-DFA6-3463309A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F694-842E-4784-96EE-BBDB0779DD35}" type="datetime1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C85B01-A85D-1004-5B54-BF7075C1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3AD3CB-5EA0-2C2B-B7F3-A451E238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3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5149C-AA0F-738E-ADF3-A65F99DF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A73A41-5891-D808-4773-8DFDB6B22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7E93EC-5C83-C11D-6434-8F4B41542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4C67BB-BEE9-639F-BB22-BC9FF94B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BC7D-8BA7-4BF2-BDDA-3385F56C778F}" type="datetime1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AF55F4-C362-76A3-EC5F-0EF676D0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905D88-50CF-731C-6111-197125ED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9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C4023-9024-97A4-A206-E2109736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9A211B-F8B8-2179-580C-01502B094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445CC4-419E-A557-3737-525FD9230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5B3BFB-E9CB-F83C-7E42-BC847C49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6E1F-D518-40D2-9E71-B92AD22ADC87}" type="datetime1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B6E7A4-93B8-ABA0-EE11-21C95364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D1170E-6185-5D8F-3936-5F3CDFDEA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8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FDFBE-88AF-D9CF-BA2E-8BDF8A86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06021F-273D-E578-AAB8-EDEA41895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2986E-7FDB-900F-B8A4-033E86BC9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8D76-E9A1-4208-A1D7-77D6CD442C48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14EDDB-0F7D-FB28-02F3-333BF1AA8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B95A9D-18FC-C2CD-032D-45EA49474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9A9D-55BB-409F-B20D-E67C57384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9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8038B-B78E-DC8B-D021-6D8546FC3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02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54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Analysis of geometrical cuts efficiency for Λ and К-short reconstruction in the Xe run</a:t>
            </a:r>
            <a:endParaRPr lang="ru-RU" sz="5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870F6D-191C-0368-0CC7-4535BECEA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6747" cy="10829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C8C0F3-7CA2-0A59-A348-D0D669C2B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285" y="0"/>
            <a:ext cx="2476715" cy="1577477"/>
          </a:xfrm>
          <a:prstGeom prst="rect">
            <a:avLst/>
          </a:prstGeom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11223B7D-8595-DDE5-18E9-ED43FB5C50F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5412535"/>
            <a:ext cx="91440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12th Collaboration Meeting of the BM@N Experiment at the NICA Facility, 12–18 May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8A65E-2556-3774-3303-6BDCC85515D9}"/>
              </a:ext>
            </a:extLst>
          </p:cNvPr>
          <p:cNvSpPr txBox="1"/>
          <p:nvPr/>
        </p:nvSpPr>
        <p:spPr>
          <a:xfrm>
            <a:off x="8520954" y="4239381"/>
            <a:ext cx="34966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0" algn="ctr" eaLnBrk="1" hangingPunct="1">
              <a:buNone/>
              <a:defRPr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Ramin Barak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2C32398-00C7-A6FF-8CFD-0D0F3A3F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C64D6E-2957-8B76-A8AD-CC31D1237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864" y="579531"/>
            <a:ext cx="5392271" cy="52312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Number of approximated 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C3C3F3-CA4E-6D92-D96C-E494216E5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558"/>
            <a:ext cx="6230471" cy="30933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031901-448B-DF68-C013-5E2EA0D4D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71" y="1942558"/>
            <a:ext cx="5961529" cy="2984279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94F6B6-7C4F-BB0F-9951-81DAE731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7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0C64D6E-2957-8B76-A8AD-CC31D12375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99864" y="579531"/>
                <a:ext cx="5392271" cy="52312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Number of approximated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  <m:sup>
                        <m: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0C64D6E-2957-8B76-A8AD-CC31D1237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9864" y="579531"/>
                <a:ext cx="5392271" cy="523128"/>
              </a:xfrm>
              <a:blipFill>
                <a:blip r:embed="rId2"/>
                <a:stretch>
                  <a:fillRect t="-15116" b="-279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2E1DA4-4F36-895D-8D38-9BC54C460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8" y="1936536"/>
            <a:ext cx="6212541" cy="30989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86AD5C-7431-DC3C-FA0F-B2942ECBE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19" y="1990284"/>
            <a:ext cx="5853381" cy="287743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DF91196-D335-D906-34EA-0FF32BCA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7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E5F03-F77A-5208-A3AB-A9A2FDE3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033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11B42B-30A8-43CC-9155-F033DA820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3193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Values for geometric cuts for different cases of the signal value were derived.</a:t>
                </a:r>
              </a:p>
              <a:p>
                <a:r>
                  <a:rPr lang="en-US" dirty="0"/>
                  <a:t>The number of </a:t>
                </a:r>
                <a:r>
                  <a:rPr lang="el-GR" sz="28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Λ </a:t>
                </a:r>
                <a:r>
                  <a:rPr lang="en-US" sz="28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  <m:sup>
                        <m: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/>
                  <a:t>created during the experiment depending on rapidity and Pt were approximated.</a:t>
                </a:r>
              </a:p>
              <a:p>
                <a:r>
                  <a:rPr lang="en-US" dirty="0"/>
                  <a:t>The geometric cuts seem to be unstable which probably has to do </a:t>
                </a:r>
                <a:r>
                  <a:rPr lang="en-US"/>
                  <a:t>with disagreement between </a:t>
                </a:r>
                <a:r>
                  <a:rPr lang="en-US" dirty="0"/>
                  <a:t>the MC and experimental data.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11B42B-30A8-43CC-9155-F033DA820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31931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5AA4D8-0745-283F-1C48-9C56E6BC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5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9A015-0BEB-2CA1-3696-4AE73F9D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Backup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CC8DED-3B3A-1F6E-4122-84070EC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92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D603B8-A5DA-4297-9AB9-7785BF838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335" y="725394"/>
            <a:ext cx="1313329" cy="63966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Cuts 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36865-9680-9659-C5B1-14FA9DBB7FFA}"/>
              </a:ext>
            </a:extLst>
          </p:cNvPr>
          <p:cNvSpPr txBox="1"/>
          <p:nvPr/>
        </p:nvSpPr>
        <p:spPr>
          <a:xfrm>
            <a:off x="59399" y="1549729"/>
            <a:ext cx="2907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MC:</a:t>
            </a:r>
          </a:p>
          <a:p>
            <a:r>
              <a:rPr lang="en-US" dirty="0"/>
              <a:t>6.48 cm &lt;= path &lt;= 50.0 cm</a:t>
            </a:r>
          </a:p>
          <a:p>
            <a:r>
              <a:rPr lang="en-US" dirty="0"/>
              <a:t>0.0 cm &lt;= dca12 &lt;= 0.255 cm</a:t>
            </a:r>
            <a:endParaRPr lang="ru-RU" dirty="0"/>
          </a:p>
          <a:p>
            <a:r>
              <a:rPr lang="en-US" dirty="0"/>
              <a:t>0.0 cm &lt;= dca0 &lt;= 0.275 cm</a:t>
            </a:r>
            <a:endParaRPr lang="ru-RU" dirty="0"/>
          </a:p>
          <a:p>
            <a:r>
              <a:rPr lang="en-US" dirty="0"/>
              <a:t>1.00 cm &lt;= dca2 &lt;= 10.0 cm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AB861-57FC-FA2D-66B6-8E176A9D1780}"/>
              </a:ext>
            </a:extLst>
          </p:cNvPr>
          <p:cNvSpPr txBox="1"/>
          <p:nvPr/>
        </p:nvSpPr>
        <p:spPr>
          <a:xfrm>
            <a:off x="2394814" y="1112813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of 70 %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9BB938-79CE-47B6-EFD1-9BDC64AB06C8}"/>
              </a:ext>
            </a:extLst>
          </p:cNvPr>
          <p:cNvSpPr txBox="1"/>
          <p:nvPr/>
        </p:nvSpPr>
        <p:spPr>
          <a:xfrm>
            <a:off x="3138768" y="1549729"/>
            <a:ext cx="2907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Experimental:</a:t>
            </a:r>
          </a:p>
          <a:p>
            <a:r>
              <a:rPr lang="en-US" dirty="0"/>
              <a:t>5.95 cm &lt;= path &lt;= 50.0 cm</a:t>
            </a:r>
          </a:p>
          <a:p>
            <a:r>
              <a:rPr lang="en-US" dirty="0"/>
              <a:t>0.0 cm &lt;= dca12 &lt;= 0.230 cm</a:t>
            </a:r>
            <a:endParaRPr lang="ru-RU" dirty="0"/>
          </a:p>
          <a:p>
            <a:r>
              <a:rPr lang="en-US" dirty="0"/>
              <a:t>0.0 cm &lt;= dca0 &lt;= 0.287 cm</a:t>
            </a:r>
            <a:endParaRPr lang="ru-RU" dirty="0"/>
          </a:p>
          <a:p>
            <a:r>
              <a:rPr lang="en-US" dirty="0"/>
              <a:t>1.02 cm &lt;= dca2 &lt;= 10.0 cm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92794-B2C4-C635-795E-96EA1F760B07}"/>
              </a:ext>
            </a:extLst>
          </p:cNvPr>
          <p:cNvSpPr txBox="1"/>
          <p:nvPr/>
        </p:nvSpPr>
        <p:spPr>
          <a:xfrm>
            <a:off x="6125700" y="1549729"/>
            <a:ext cx="2907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MC:</a:t>
            </a:r>
          </a:p>
          <a:p>
            <a:r>
              <a:rPr lang="en-US" dirty="0"/>
              <a:t>5.62 cm &lt;= path &lt;= 50.0 cm</a:t>
            </a:r>
          </a:p>
          <a:p>
            <a:r>
              <a:rPr lang="en-US" dirty="0"/>
              <a:t>0.0 cm &lt;= dca12 &lt;= 0.278 cm</a:t>
            </a:r>
            <a:endParaRPr lang="ru-RU" dirty="0"/>
          </a:p>
          <a:p>
            <a:r>
              <a:rPr lang="en-US" dirty="0"/>
              <a:t>0.0 cm &lt;= dca0 &lt;= 0.344 cm</a:t>
            </a:r>
            <a:endParaRPr lang="ru-RU" dirty="0"/>
          </a:p>
          <a:p>
            <a:r>
              <a:rPr lang="en-US" dirty="0"/>
              <a:t>0.814 cm &lt;= dca2 &lt;= 10.0 cm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D6EC0E-3251-48D3-AFA9-70AB97904DC2}"/>
              </a:ext>
            </a:extLst>
          </p:cNvPr>
          <p:cNvSpPr txBox="1"/>
          <p:nvPr/>
        </p:nvSpPr>
        <p:spPr>
          <a:xfrm>
            <a:off x="8309277" y="1122967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of 80 %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ED0F8-3008-8E9D-524F-ADB4C7BE1DFD}"/>
              </a:ext>
            </a:extLst>
          </p:cNvPr>
          <p:cNvSpPr txBox="1"/>
          <p:nvPr/>
        </p:nvSpPr>
        <p:spPr>
          <a:xfrm>
            <a:off x="9112631" y="1549729"/>
            <a:ext cx="2907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Experimental:</a:t>
            </a:r>
          </a:p>
          <a:p>
            <a:r>
              <a:rPr lang="en-US" dirty="0"/>
              <a:t>4.85 cm &lt;= path &lt;= 50.0 cm</a:t>
            </a:r>
          </a:p>
          <a:p>
            <a:r>
              <a:rPr lang="en-US" dirty="0"/>
              <a:t>0.0 cm &lt;= dca12 &lt;= 0.287 cm</a:t>
            </a:r>
            <a:endParaRPr lang="ru-RU" dirty="0"/>
          </a:p>
          <a:p>
            <a:r>
              <a:rPr lang="en-US" dirty="0"/>
              <a:t>0.0 cm &lt;= dca0 &lt;= 0.348 cm</a:t>
            </a:r>
            <a:endParaRPr lang="ru-RU" dirty="0"/>
          </a:p>
          <a:p>
            <a:r>
              <a:rPr lang="en-US" dirty="0"/>
              <a:t>0.835 cm &lt;= dca2 &lt;= 10.0 cm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015BF-DC9E-6C9C-C593-1C8A1ADA23EB}"/>
              </a:ext>
            </a:extLst>
          </p:cNvPr>
          <p:cNvSpPr txBox="1"/>
          <p:nvPr/>
        </p:nvSpPr>
        <p:spPr>
          <a:xfrm>
            <a:off x="55026" y="4061671"/>
            <a:ext cx="2907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MC:</a:t>
            </a:r>
          </a:p>
          <a:p>
            <a:r>
              <a:rPr lang="en-US" dirty="0"/>
              <a:t>4.51 cm &lt;= path &lt;= 50.0 cm</a:t>
            </a:r>
          </a:p>
          <a:p>
            <a:r>
              <a:rPr lang="en-US" dirty="0"/>
              <a:t>0.0 cm &lt;= dca12 &lt;= 0.402 cm</a:t>
            </a:r>
            <a:endParaRPr lang="ru-RU" dirty="0"/>
          </a:p>
          <a:p>
            <a:r>
              <a:rPr lang="en-US" dirty="0"/>
              <a:t>0.0 cm &lt;= dca0 &lt;= 0.528 cm</a:t>
            </a:r>
            <a:endParaRPr lang="ru-RU" dirty="0"/>
          </a:p>
          <a:p>
            <a:r>
              <a:rPr lang="en-US" dirty="0"/>
              <a:t>0.645 cm &lt;= dca2 &lt;= 10.0 cm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95646-0158-90CA-0E56-9C27C68F1EFD}"/>
              </a:ext>
            </a:extLst>
          </p:cNvPr>
          <p:cNvSpPr txBox="1"/>
          <p:nvPr/>
        </p:nvSpPr>
        <p:spPr>
          <a:xfrm>
            <a:off x="2394814" y="3534571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of 90 %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11DFB3-9037-E437-1DA1-93A2D6D7EA71}"/>
              </a:ext>
            </a:extLst>
          </p:cNvPr>
          <p:cNvSpPr txBox="1"/>
          <p:nvPr/>
        </p:nvSpPr>
        <p:spPr>
          <a:xfrm>
            <a:off x="3138767" y="4061671"/>
            <a:ext cx="2907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Experimental:</a:t>
            </a:r>
          </a:p>
          <a:p>
            <a:r>
              <a:rPr lang="en-US" dirty="0"/>
              <a:t>4.08 cm &lt;= path &lt;= 50.0 cm</a:t>
            </a:r>
          </a:p>
          <a:p>
            <a:r>
              <a:rPr lang="en-US" dirty="0"/>
              <a:t>0.0 cm &lt;= dca12 &lt;= 0.393 cm</a:t>
            </a:r>
            <a:endParaRPr lang="ru-RU" dirty="0"/>
          </a:p>
          <a:p>
            <a:r>
              <a:rPr lang="en-US" dirty="0"/>
              <a:t>0.0 cm &lt;= dca0 &lt;= 0.590 cm</a:t>
            </a:r>
            <a:endParaRPr lang="ru-RU" dirty="0"/>
          </a:p>
          <a:p>
            <a:r>
              <a:rPr lang="en-US" dirty="0"/>
              <a:t>0.651 cm &lt;= dca2 &lt;= 10.0 cm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C26DF4-D3D9-2BA1-B199-57ACE54BAF0A}"/>
              </a:ext>
            </a:extLst>
          </p:cNvPr>
          <p:cNvSpPr txBox="1"/>
          <p:nvPr/>
        </p:nvSpPr>
        <p:spPr>
          <a:xfrm>
            <a:off x="6096000" y="4061671"/>
            <a:ext cx="28916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MC:</a:t>
            </a:r>
          </a:p>
          <a:p>
            <a:r>
              <a:rPr lang="en-US" dirty="0"/>
              <a:t>0.625 cm &lt;= path &lt;= 50.0 cm</a:t>
            </a:r>
          </a:p>
          <a:p>
            <a:r>
              <a:rPr lang="en-US" dirty="0"/>
              <a:t>0.0 cm &lt;= dca12 &lt;= 0.867 cm</a:t>
            </a:r>
            <a:endParaRPr lang="ru-RU" dirty="0"/>
          </a:p>
          <a:p>
            <a:r>
              <a:rPr lang="en-US" dirty="0"/>
              <a:t>0.0 cm &lt;= dca0 &lt;= 0.800 cm</a:t>
            </a:r>
            <a:endParaRPr lang="ru-RU" dirty="0"/>
          </a:p>
          <a:p>
            <a:r>
              <a:rPr lang="en-US" dirty="0"/>
              <a:t>0.465 cm &lt;= dca2 &lt;= 10.0 cm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6D94C7-630F-241D-8897-F4D416D7D6C2}"/>
              </a:ext>
            </a:extLst>
          </p:cNvPr>
          <p:cNvSpPr txBox="1"/>
          <p:nvPr/>
        </p:nvSpPr>
        <p:spPr>
          <a:xfrm>
            <a:off x="8250767" y="3692339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of 100 %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31B9BD-BDD5-8CDE-9BFA-6B587E59CA99}"/>
              </a:ext>
            </a:extLst>
          </p:cNvPr>
          <p:cNvSpPr txBox="1"/>
          <p:nvPr/>
        </p:nvSpPr>
        <p:spPr>
          <a:xfrm>
            <a:off x="9175369" y="4061671"/>
            <a:ext cx="2907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Experimental:</a:t>
            </a:r>
          </a:p>
          <a:p>
            <a:r>
              <a:rPr lang="en-US" dirty="0"/>
              <a:t>2.50 cm &lt;= path &lt;= 50.0 cm</a:t>
            </a:r>
          </a:p>
          <a:p>
            <a:r>
              <a:rPr lang="en-US" dirty="0"/>
              <a:t>0.0 cm &lt;= dca12 &lt;= 1.02 cm</a:t>
            </a:r>
            <a:endParaRPr lang="ru-RU" dirty="0"/>
          </a:p>
          <a:p>
            <a:r>
              <a:rPr lang="en-US" dirty="0"/>
              <a:t>0.0 cm &lt;= dca0 &lt;= 0.950 cm</a:t>
            </a:r>
            <a:endParaRPr lang="ru-RU" dirty="0"/>
          </a:p>
          <a:p>
            <a:r>
              <a:rPr lang="en-US" dirty="0"/>
              <a:t>0.465 cm &lt;= dca2 &lt;= 10.0 cm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125501C-AB0C-F067-1ECF-7807F54A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61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DD603B8-A5DA-4297-9AB9-7785BF8388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39335" y="725394"/>
                <a:ext cx="1313329" cy="63966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Cuts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  <m:sup>
                        <m: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DD603B8-A5DA-4297-9AB9-7785BF838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39335" y="725394"/>
                <a:ext cx="1313329" cy="639669"/>
              </a:xfrm>
              <a:blipFill>
                <a:blip r:embed="rId2"/>
                <a:stretch>
                  <a:fillRect l="-8796" t="-13333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DC36865-9680-9659-C5B1-14FA9DBB7FFA}"/>
              </a:ext>
            </a:extLst>
          </p:cNvPr>
          <p:cNvSpPr txBox="1"/>
          <p:nvPr/>
        </p:nvSpPr>
        <p:spPr>
          <a:xfrm>
            <a:off x="59399" y="1549729"/>
            <a:ext cx="29655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MC:</a:t>
            </a:r>
          </a:p>
          <a:p>
            <a:r>
              <a:rPr lang="en-US" dirty="0"/>
              <a:t>0.820 cm &lt;= dca1 &lt;= 10.0 cm</a:t>
            </a:r>
          </a:p>
          <a:p>
            <a:r>
              <a:rPr lang="en-US" dirty="0"/>
              <a:t>0.0 cm &lt;= dca12 &lt;= 0.275 cm</a:t>
            </a:r>
            <a:endParaRPr lang="ru-RU" dirty="0"/>
          </a:p>
          <a:p>
            <a:r>
              <a:rPr lang="en-US" dirty="0"/>
              <a:t>0.0 cm &lt;= dca0 &lt;= 0.223 cm</a:t>
            </a:r>
            <a:endParaRPr lang="ru-RU" dirty="0"/>
          </a:p>
          <a:p>
            <a:r>
              <a:rPr lang="en-US" dirty="0"/>
              <a:t>0.952 cm &lt;= dca2 &lt;= 10.0 cm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AB861-57FC-FA2D-66B6-8E176A9D1780}"/>
              </a:ext>
            </a:extLst>
          </p:cNvPr>
          <p:cNvSpPr txBox="1"/>
          <p:nvPr/>
        </p:nvSpPr>
        <p:spPr>
          <a:xfrm>
            <a:off x="2394814" y="1112813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of 70 %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9BB938-79CE-47B6-EFD1-9BDC64AB06C8}"/>
              </a:ext>
            </a:extLst>
          </p:cNvPr>
          <p:cNvSpPr txBox="1"/>
          <p:nvPr/>
        </p:nvSpPr>
        <p:spPr>
          <a:xfrm>
            <a:off x="3138768" y="1549729"/>
            <a:ext cx="2907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Experimental:</a:t>
            </a:r>
          </a:p>
          <a:p>
            <a:r>
              <a:rPr lang="en-US" dirty="0"/>
              <a:t>0.800 cm &lt;= dca1 &lt;= 10.0 cm</a:t>
            </a:r>
          </a:p>
          <a:p>
            <a:r>
              <a:rPr lang="en-US" dirty="0"/>
              <a:t>0.0 cm &lt;= dca12 &lt;= 0.375 cm</a:t>
            </a:r>
            <a:endParaRPr lang="ru-RU" dirty="0"/>
          </a:p>
          <a:p>
            <a:r>
              <a:rPr lang="en-US" dirty="0"/>
              <a:t>0.0 cm &lt;= dca0 &lt;= 0.233 cm</a:t>
            </a:r>
            <a:endParaRPr lang="ru-RU" dirty="0"/>
          </a:p>
          <a:p>
            <a:r>
              <a:rPr lang="en-US" dirty="0"/>
              <a:t>0.968 cm &lt;= dca2 &lt;= 10.0 cm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92794-B2C4-C635-795E-96EA1F760B07}"/>
              </a:ext>
            </a:extLst>
          </p:cNvPr>
          <p:cNvSpPr txBox="1"/>
          <p:nvPr/>
        </p:nvSpPr>
        <p:spPr>
          <a:xfrm>
            <a:off x="6125700" y="1549729"/>
            <a:ext cx="2907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MC:</a:t>
            </a:r>
          </a:p>
          <a:p>
            <a:r>
              <a:rPr lang="en-US" dirty="0"/>
              <a:t>0.680 cm &lt;= dca1 &lt;= 10.0 cm</a:t>
            </a:r>
          </a:p>
          <a:p>
            <a:r>
              <a:rPr lang="en-US" dirty="0"/>
              <a:t>0.0 cm &lt;= dca12 &lt;= 0.363 cm</a:t>
            </a:r>
            <a:endParaRPr lang="ru-RU" dirty="0"/>
          </a:p>
          <a:p>
            <a:r>
              <a:rPr lang="en-US" dirty="0"/>
              <a:t>0.0 cm &lt;= dca0 &lt;= 0.281 cm</a:t>
            </a:r>
            <a:endParaRPr lang="ru-RU" dirty="0"/>
          </a:p>
          <a:p>
            <a:r>
              <a:rPr lang="en-US" dirty="0"/>
              <a:t>0.768 cm &lt;= dca2 &lt;= 10.0 cm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D6EC0E-3251-48D3-AFA9-70AB97904DC2}"/>
              </a:ext>
            </a:extLst>
          </p:cNvPr>
          <p:cNvSpPr txBox="1"/>
          <p:nvPr/>
        </p:nvSpPr>
        <p:spPr>
          <a:xfrm>
            <a:off x="8309277" y="1122967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of 80 %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ED0F8-3008-8E9D-524F-ADB4C7BE1DFD}"/>
              </a:ext>
            </a:extLst>
          </p:cNvPr>
          <p:cNvSpPr txBox="1"/>
          <p:nvPr/>
        </p:nvSpPr>
        <p:spPr>
          <a:xfrm>
            <a:off x="9112631" y="1549729"/>
            <a:ext cx="2907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Experimental:</a:t>
            </a:r>
          </a:p>
          <a:p>
            <a:r>
              <a:rPr lang="en-US" dirty="0"/>
              <a:t>0.650 cm &lt;= dca1 &lt;= 10.0 cm</a:t>
            </a:r>
          </a:p>
          <a:p>
            <a:r>
              <a:rPr lang="en-US" dirty="0"/>
              <a:t>0.0 cm &lt;= dca12 &lt;= 0.550 cm</a:t>
            </a:r>
            <a:endParaRPr lang="ru-RU" dirty="0"/>
          </a:p>
          <a:p>
            <a:r>
              <a:rPr lang="en-US" dirty="0"/>
              <a:t>0.0 cm &lt;= dca0 &lt;= 0.281 cm</a:t>
            </a:r>
            <a:endParaRPr lang="ru-RU" dirty="0"/>
          </a:p>
          <a:p>
            <a:r>
              <a:rPr lang="en-US" dirty="0"/>
              <a:t>0.800 cm &lt;= dca2 &lt;= 10.0 cm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015BF-DC9E-6C9C-C593-1C8A1ADA23EB}"/>
              </a:ext>
            </a:extLst>
          </p:cNvPr>
          <p:cNvSpPr txBox="1"/>
          <p:nvPr/>
        </p:nvSpPr>
        <p:spPr>
          <a:xfrm>
            <a:off x="55026" y="4061671"/>
            <a:ext cx="2907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MC:</a:t>
            </a:r>
          </a:p>
          <a:p>
            <a:r>
              <a:rPr lang="en-US" dirty="0"/>
              <a:t>0.504 cm &lt;= dca1 &lt;= 10.0 cm</a:t>
            </a:r>
          </a:p>
          <a:p>
            <a:r>
              <a:rPr lang="en-US" dirty="0"/>
              <a:t>0.0 cm &lt;= dca12 &lt;= 0.550 cm</a:t>
            </a:r>
            <a:endParaRPr lang="ru-RU" dirty="0"/>
          </a:p>
          <a:p>
            <a:r>
              <a:rPr lang="en-US" dirty="0"/>
              <a:t>0.0 cm &lt;= dca0 &lt;= 0.390 cm</a:t>
            </a:r>
            <a:endParaRPr lang="ru-RU" dirty="0"/>
          </a:p>
          <a:p>
            <a:r>
              <a:rPr lang="en-US" dirty="0"/>
              <a:t>0.584 cm &lt;= dca2 &lt;= 10.0 cm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95646-0158-90CA-0E56-9C27C68F1EFD}"/>
              </a:ext>
            </a:extLst>
          </p:cNvPr>
          <p:cNvSpPr txBox="1"/>
          <p:nvPr/>
        </p:nvSpPr>
        <p:spPr>
          <a:xfrm>
            <a:off x="2394814" y="3534571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of 90 %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11DFB3-9037-E437-1DA1-93A2D6D7EA71}"/>
              </a:ext>
            </a:extLst>
          </p:cNvPr>
          <p:cNvSpPr txBox="1"/>
          <p:nvPr/>
        </p:nvSpPr>
        <p:spPr>
          <a:xfrm>
            <a:off x="3138767" y="4061671"/>
            <a:ext cx="2907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Experimental:</a:t>
            </a:r>
          </a:p>
          <a:p>
            <a:r>
              <a:rPr lang="en-US" dirty="0"/>
              <a:t>0.504 cm &lt;= dca1 &lt;= 10.0 cm</a:t>
            </a:r>
          </a:p>
          <a:p>
            <a:r>
              <a:rPr lang="en-US" dirty="0"/>
              <a:t>0.0 cm &lt;= dca12 &lt;= 0.660 cm</a:t>
            </a:r>
            <a:endParaRPr lang="ru-RU" dirty="0"/>
          </a:p>
          <a:p>
            <a:r>
              <a:rPr lang="en-US" dirty="0"/>
              <a:t>0.0 cm &lt;= dca0 &lt;= 0.850 cm</a:t>
            </a:r>
            <a:endParaRPr lang="ru-RU" dirty="0"/>
          </a:p>
          <a:p>
            <a:r>
              <a:rPr lang="en-US" dirty="0"/>
              <a:t>0.600 cm &lt;= dca2 &lt;= 10.0 cm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C26DF4-D3D9-2BA1-B199-57ACE54BAF0A}"/>
              </a:ext>
            </a:extLst>
          </p:cNvPr>
          <p:cNvSpPr txBox="1"/>
          <p:nvPr/>
        </p:nvSpPr>
        <p:spPr>
          <a:xfrm>
            <a:off x="6096000" y="4061671"/>
            <a:ext cx="28916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MC:</a:t>
            </a:r>
          </a:p>
          <a:p>
            <a:r>
              <a:rPr lang="en-US" dirty="0"/>
              <a:t>0.400 cm &lt;= dca1 &lt;= 10.0 cm</a:t>
            </a:r>
          </a:p>
          <a:p>
            <a:r>
              <a:rPr lang="en-US" dirty="0"/>
              <a:t>0.0 cm &lt;= dca12 &lt;= 0.900 cm</a:t>
            </a:r>
            <a:endParaRPr lang="ru-RU" dirty="0"/>
          </a:p>
          <a:p>
            <a:r>
              <a:rPr lang="en-US" dirty="0"/>
              <a:t>0.0 cm &lt;= dca0 &lt;= 0.900 cm</a:t>
            </a:r>
            <a:endParaRPr lang="ru-RU" dirty="0"/>
          </a:p>
          <a:p>
            <a:r>
              <a:rPr lang="en-US" dirty="0"/>
              <a:t>0.400 cm &lt;= dca2 &lt;= 10.0 cm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6D94C7-630F-241D-8897-F4D416D7D6C2}"/>
              </a:ext>
            </a:extLst>
          </p:cNvPr>
          <p:cNvSpPr txBox="1"/>
          <p:nvPr/>
        </p:nvSpPr>
        <p:spPr>
          <a:xfrm>
            <a:off x="8250767" y="3692339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of 100 %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31B9BD-BDD5-8CDE-9BFA-6B587E59CA99}"/>
              </a:ext>
            </a:extLst>
          </p:cNvPr>
          <p:cNvSpPr txBox="1"/>
          <p:nvPr/>
        </p:nvSpPr>
        <p:spPr>
          <a:xfrm>
            <a:off x="9175369" y="4061671"/>
            <a:ext cx="2907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Experimental:</a:t>
            </a:r>
          </a:p>
          <a:p>
            <a:r>
              <a:rPr lang="en-US" dirty="0"/>
              <a:t>0.400 cm &lt;= dca1 &lt;= 10.0 cm</a:t>
            </a:r>
          </a:p>
          <a:p>
            <a:r>
              <a:rPr lang="en-US" dirty="0"/>
              <a:t>0.0 cm &lt;= dca12 &lt;= 1.00 cm</a:t>
            </a:r>
            <a:endParaRPr lang="ru-RU" dirty="0"/>
          </a:p>
          <a:p>
            <a:r>
              <a:rPr lang="en-US" dirty="0"/>
              <a:t>0.0 cm &lt;= dca0 &lt;= 0.550 cm</a:t>
            </a:r>
            <a:endParaRPr lang="ru-RU" dirty="0"/>
          </a:p>
          <a:p>
            <a:r>
              <a:rPr lang="en-US" dirty="0"/>
              <a:t>0.400 cm &lt;= dca2 &lt;= 10.0 cm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710436F-DF32-9E3A-42C2-E6C43309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2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E5F03-F77A-5208-A3AB-A9A2FDE3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033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Residuals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11B42B-30A8-43CC-9155-F033DA820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5889"/>
            <a:ext cx="10515600" cy="4693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X-residuals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F96978-84C8-5952-E48F-2C47801DC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818" y="976125"/>
            <a:ext cx="3590364" cy="581177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20C857-C54A-7BA2-1B97-94F2E75E2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3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E5F03-F77A-5208-A3AB-A9A2FDE3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033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Residuals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11B42B-30A8-43CC-9155-F033DA820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5889"/>
            <a:ext cx="10515600" cy="4693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Y-residuals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C3F0F9-2382-AF2E-89A6-B6A15A7D7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58" y="956748"/>
            <a:ext cx="3719283" cy="577574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D9DD45-B44F-1B6F-1F96-D01962235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32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8B1DC-7CDC-ED55-8F4C-C2600E67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929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MC and experimental data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D631DB-A112-B33A-52E1-2B253243D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254"/>
            <a:ext cx="6128445" cy="35512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45FCD0-B0E3-AD48-955A-627489473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45" y="1397254"/>
            <a:ext cx="6063555" cy="3476954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E8887F8-147F-9521-EC3D-56DD8F6D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12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8B1DC-7CDC-ED55-8F4C-C2600E67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929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MC and experimental data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8A060B-BECC-1E42-11C1-14F2FFB51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17812"/>
            <a:ext cx="6137354" cy="34783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287428-BBD5-372E-2A9E-3C0D63E1D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55" y="1317812"/>
            <a:ext cx="5970011" cy="339762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E05E348-690E-7DED-EB88-625447EA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04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96F8E-BA68-FC67-E1C1-3E3A8728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63AA1C0-E428-270B-E680-EA476C3523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Derivation of values for geometric cuts for different cases of the signal value (70, 80, 90 and 100 % of the maximal signal).</a:t>
                </a:r>
              </a:p>
              <a:p>
                <a:r>
                  <a:rPr lang="en-US" dirty="0"/>
                  <a:t>Approximation of the number of </a:t>
                </a:r>
                <a:r>
                  <a:rPr lang="el-GR" sz="28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Λ </a:t>
                </a:r>
                <a:r>
                  <a:rPr lang="en-US" sz="28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  <m:sup>
                        <m: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created during the experiment depending on rapidity and Pt.</a:t>
                </a:r>
              </a:p>
              <a:p>
                <a:r>
                  <a:rPr lang="en-US" dirty="0"/>
                  <a:t>Verification of the stability of the geometric cuts for different cases of the signal value.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63AA1C0-E428-270B-E680-EA476C3523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8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995012-A3D5-2880-B177-B99FBABD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68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5A323-CBFC-4A73-0555-648ADEF6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93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analysis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F89BA-C1A5-BFC0-F8D5-5CEFC0D32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4303"/>
            <a:ext cx="10515600" cy="6307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Signal dependence on difference values of geometric restrictions for 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F7393E-9F2E-63C4-BAB3-9E9522966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36" y="954879"/>
            <a:ext cx="5244655" cy="30504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8A4A1C-33DB-43D3-DF04-40A65FDA9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01" y="946196"/>
            <a:ext cx="5183899" cy="30504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FF55CD-8962-70F9-2987-012624796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78" y="4000631"/>
            <a:ext cx="4853369" cy="28573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0899940-EC50-23A0-9C37-4CCC51A5CE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81" y="3940856"/>
            <a:ext cx="4957337" cy="291714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0AA1EE-F168-2E68-C50C-B49F57DA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99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5A323-CBFC-4A73-0555-648ADEF6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93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analysis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F89BA-C1A5-BFC0-F8D5-5CEFC0D32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4303"/>
            <a:ext cx="10515600" cy="6307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Signal dependence on difference values of geometric restrictions for 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933622-C1DA-4DCD-3013-9A7B86CAF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39" y="893068"/>
            <a:ext cx="5265878" cy="30654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24DA7B-7F8A-D2E7-94D2-D8ECAB873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10" y="946196"/>
            <a:ext cx="5265878" cy="30754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C89E47-4DC7-FBDF-860B-ED75388D7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0" y="3958515"/>
            <a:ext cx="4957337" cy="28818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45E525-ABD5-5EE6-2849-2CAA5FD6F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63" y="4021673"/>
            <a:ext cx="4861172" cy="283274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191A9C-983F-23E6-6256-DC8559C2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931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5A323-CBFC-4A73-0555-648ADEF6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93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analysis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F89BA-C1A5-BFC0-F8D5-5CEFC0D32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4303"/>
            <a:ext cx="10515600" cy="6307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Signal dependence on difference values of geometric restrictions for 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748E57-8937-09E5-758D-9900F6C1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27" y="951323"/>
            <a:ext cx="5086302" cy="29850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567345-1D00-379E-AB89-1DA56B7EA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46196"/>
            <a:ext cx="4957338" cy="29113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B12C73-76E1-09B9-1F1C-553AFE1BF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8" y="3940884"/>
            <a:ext cx="4925079" cy="29171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67FF70-D934-E8C7-440F-AC10C7B0F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01" y="3827165"/>
            <a:ext cx="5159935" cy="303083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CB0CAC-3942-0B38-3D2E-A0F494E9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0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5A323-CBFC-4A73-0555-648ADEF6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93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analysis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8CF89BA-C1A5-BFC0-F8D5-5CEFC0D323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4303"/>
                <a:ext cx="10515600" cy="6307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Signal dependence on difference values of geometric restrictions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  <m:sup>
                        <m: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8CF89BA-C1A5-BFC0-F8D5-5CEFC0D32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4303"/>
                <a:ext cx="10515600" cy="630704"/>
              </a:xfrm>
              <a:blipFill>
                <a:blip r:embed="rId2"/>
                <a:stretch>
                  <a:fillRect l="-1217" t="-12500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C80392-7E57-513F-D186-43E7427C9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3" y="946196"/>
            <a:ext cx="5159935" cy="3017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10BEC2-142F-A84A-2E71-C4D230DE6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60" y="977196"/>
            <a:ext cx="5346815" cy="28875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880F95-C7BF-FF64-0B2C-39D0672F2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9" y="3963976"/>
            <a:ext cx="4897922" cy="28429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F92CFE-F540-C2A8-089D-35C8320ADC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60" y="3864776"/>
            <a:ext cx="5026716" cy="291036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D996F6-7973-0190-1428-ACEB6329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64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5A323-CBFC-4A73-0555-648ADEF6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93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analysis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8CF89BA-C1A5-BFC0-F8D5-5CEFC0D323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4303"/>
                <a:ext cx="10515600" cy="6307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Signal dependence on difference values of geometric restrictions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  <m:sup>
                        <m: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8CF89BA-C1A5-BFC0-F8D5-5CEFC0D32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4303"/>
                <a:ext cx="10515600" cy="630704"/>
              </a:xfrm>
              <a:blipFill>
                <a:blip r:embed="rId2"/>
                <a:stretch>
                  <a:fillRect l="-1217" t="-12500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B0E723-561D-9C2E-87C3-8FB3033DC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5" y="951803"/>
            <a:ext cx="5026716" cy="29383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CE8519-76C4-71EE-C43F-55EF7C68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76" y="946196"/>
            <a:ext cx="5181600" cy="30270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5E1919-BB07-2E8E-3FED-CDC4D1F2B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5" y="3890169"/>
            <a:ext cx="5026715" cy="29201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E48C0B-8FF2-DF3C-DFF2-8EB7E602B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18" y="3935137"/>
            <a:ext cx="5026716" cy="292286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DC8492-C193-E929-5635-B2DEF5D8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95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5A323-CBFC-4A73-0555-648ADEF6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93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analysis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8CF89BA-C1A5-BFC0-F8D5-5CEFC0D323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4303"/>
                <a:ext cx="10515600" cy="6307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Signal dependence on difference values of geometric restrictions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  <m:sup>
                        <m: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8CF89BA-C1A5-BFC0-F8D5-5CEFC0D32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4303"/>
                <a:ext cx="10515600" cy="630704"/>
              </a:xfrm>
              <a:blipFill>
                <a:blip r:embed="rId2"/>
                <a:stretch>
                  <a:fillRect l="-1217" t="-12500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097E86-420B-9041-B070-BA20E54E0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4" y="952597"/>
            <a:ext cx="5026716" cy="29375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1D9C66-7188-9805-C241-E570D728C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965" y="952597"/>
            <a:ext cx="5096421" cy="30013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69DADD-1FA3-EA88-5AF7-C1B415510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3" y="3890169"/>
            <a:ext cx="5026717" cy="29421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4A79A3-85CA-F80D-51CE-70F1D762E7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16" y="3918597"/>
            <a:ext cx="5026717" cy="293940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99819F-6CCA-1635-4D7C-F724466DF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2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3BF80-B948-7C83-6C79-07054588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Data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BE5595-13F2-1ED5-6379-CE9C12D18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3113929"/>
          </a:xfrm>
        </p:spPr>
        <p:txBody>
          <a:bodyPr>
            <a:normAutofit fontScale="70000" lnSpcReduction="20000"/>
          </a:bodyPr>
          <a:lstStyle/>
          <a:p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Experimental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obtained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session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beginning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a beam energy of 3.8 GeV per nucleon, a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target and Xe beam.</a:t>
            </a:r>
          </a:p>
          <a:p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Dubna Cascade Model -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Statistical Multifragmentation Model (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DCM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SMM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Monte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Carlo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generator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million experimental and Monte Carlo events were analyzed.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56A594-148B-E2E7-1646-C604727E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7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13457-044E-AE4D-5C2D-116D2434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2860"/>
            <a:ext cx="10515600" cy="77832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</a:t>
            </a:r>
            <a:r>
              <a:rPr lang="ru-RU" sz="4900" kern="1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ru-RU" sz="49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900" kern="1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procedure</a:t>
            </a:r>
            <a:endParaRPr lang="ru-RU" sz="4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2707D32-70FB-14A3-072D-96D307BD1A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1564"/>
                <a:ext cx="10515600" cy="3181381"/>
              </a:xfrm>
            </p:spPr>
            <p:txBody>
              <a:bodyPr>
                <a:normAutofit/>
              </a:bodyPr>
              <a:lstStyle/>
              <a:p>
                <a:r>
                  <a:rPr lang="ru-RU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Reconstruction</a:t>
                </a:r>
                <a:r>
                  <a:rPr lang="ru-RU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of</a:t>
                </a:r>
                <a:r>
                  <a:rPr lang="ru-RU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particle</a:t>
                </a:r>
                <a:r>
                  <a:rPr lang="ru-RU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tracks</a:t>
                </a:r>
                <a:r>
                  <a:rPr lang="ru-RU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was</a:t>
                </a:r>
                <a:r>
                  <a:rPr lang="ru-RU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carried</a:t>
                </a:r>
                <a:r>
                  <a:rPr lang="ru-RU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out</a:t>
                </a:r>
                <a:r>
                  <a:rPr lang="ru-RU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 err="1"/>
                  <a:t>Mathematical</a:t>
                </a:r>
                <a:r>
                  <a:rPr lang="ru-RU" dirty="0"/>
                  <a:t> </a:t>
                </a:r>
                <a:r>
                  <a:rPr lang="ru-RU" dirty="0" err="1"/>
                  <a:t>algorithms</a:t>
                </a:r>
                <a:r>
                  <a:rPr lang="ru-RU" dirty="0"/>
                  <a:t> </a:t>
                </a:r>
                <a:r>
                  <a:rPr lang="en-US" dirty="0"/>
                  <a:t>were </a:t>
                </a:r>
                <a:r>
                  <a:rPr lang="ru-RU" dirty="0" err="1"/>
                  <a:t>developed</a:t>
                </a:r>
                <a:r>
                  <a:rPr lang="ru-RU" dirty="0"/>
                  <a:t> </a:t>
                </a:r>
                <a:r>
                  <a:rPr lang="ru-RU" dirty="0" err="1"/>
                  <a:t>and</a:t>
                </a:r>
                <a:r>
                  <a:rPr lang="ru-RU" dirty="0"/>
                  <a:t> </a:t>
                </a:r>
                <a:r>
                  <a:rPr lang="ru-RU" dirty="0" err="1"/>
                  <a:t>implemented</a:t>
                </a:r>
                <a:r>
                  <a:rPr lang="ru-RU" dirty="0"/>
                  <a:t> </a:t>
                </a:r>
                <a:r>
                  <a:rPr lang="ru-RU" dirty="0" err="1"/>
                  <a:t>to</a:t>
                </a:r>
                <a:r>
                  <a:rPr lang="ru-RU" dirty="0"/>
                  <a:t> </a:t>
                </a:r>
                <a:r>
                  <a:rPr lang="ru-RU" dirty="0" err="1"/>
                  <a:t>search</a:t>
                </a:r>
                <a:r>
                  <a:rPr lang="ru-RU" dirty="0"/>
                  <a:t> </a:t>
                </a:r>
                <a:r>
                  <a:rPr lang="ru-RU" dirty="0" err="1"/>
                  <a:t>for</a:t>
                </a:r>
                <a:r>
                  <a:rPr lang="ru-RU" dirty="0"/>
                  <a:t> </a:t>
                </a:r>
                <a:r>
                  <a:rPr lang="ru-RU" dirty="0" err="1"/>
                  <a:t>the</a:t>
                </a:r>
                <a:r>
                  <a:rPr lang="en-US" dirty="0"/>
                  <a:t> </a:t>
                </a:r>
                <a:r>
                  <a:rPr lang="el-GR" sz="28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US" sz="28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l-GR" sz="28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sz="28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  <m:sup>
                        <m:r>
                          <a:rPr lang="en-US" sz="2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el-G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l-GR" sz="28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l-GR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decays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shuffling pairs of particles with different signs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calculation of invariant mass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imposing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number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of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geometric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restrictions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(4)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parameters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of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each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pair</a:t>
                </a:r>
                <a:endParaRPr lang="ru-RU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2707D32-70FB-14A3-072D-96D307BD1A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1564"/>
                <a:ext cx="10515600" cy="3181381"/>
              </a:xfrm>
              <a:blipFill>
                <a:blip r:embed="rId2"/>
                <a:stretch>
                  <a:fillRect l="-1043" t="-2495" r="-8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797EE6-FAA6-F307-FB32-3847E8ED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5E1086-E07F-E3C3-A9D0-3EA39D4AF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04" y="3014273"/>
            <a:ext cx="6326251" cy="3355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FDA63-A0A7-B7D8-E72F-2E8A5C70D542}"/>
              </a:ext>
            </a:extLst>
          </p:cNvPr>
          <p:cNvSpPr txBox="1"/>
          <p:nvPr/>
        </p:nvSpPr>
        <p:spPr>
          <a:xfrm>
            <a:off x="7529907" y="6272036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Event topology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C9916-8A85-39A2-3A50-22BA0E4689E7}"/>
              </a:ext>
            </a:extLst>
          </p:cNvPr>
          <p:cNvSpPr txBox="1"/>
          <p:nvPr/>
        </p:nvSpPr>
        <p:spPr>
          <a:xfrm>
            <a:off x="349087" y="2893394"/>
            <a:ext cx="4473925" cy="564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PV –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primary vertex</a:t>
            </a:r>
            <a:r>
              <a:rPr lang="ru-RU" b="0" i="0" dirty="0">
                <a:solidFill>
                  <a:srgbClr val="000000"/>
                </a:solidFill>
                <a:effectLst/>
              </a:rPr>
              <a:t>.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US" dirty="0"/>
              <a:t>Path –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distance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traveled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Λ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primary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vertex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point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decay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DCA0 –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distance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primary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vertex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projection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momentum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DCA1 –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shortest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proton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vertex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DCA2 –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shortest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π-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meson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vertex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DCA12 –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proton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π-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meson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decay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dirty="0"/>
            </a:br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CB63A91-4A61-94E6-4447-AE5A956CE47B}"/>
              </a:ext>
            </a:extLst>
          </p:cNvPr>
          <p:cNvCxnSpPr>
            <a:cxnSpLocks/>
          </p:cNvCxnSpPr>
          <p:nvPr/>
        </p:nvCxnSpPr>
        <p:spPr>
          <a:xfrm>
            <a:off x="2501152" y="1703293"/>
            <a:ext cx="4034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A231E17-58D9-401F-2C68-382F16E4308B}"/>
              </a:ext>
            </a:extLst>
          </p:cNvPr>
          <p:cNvCxnSpPr>
            <a:cxnSpLocks/>
          </p:cNvCxnSpPr>
          <p:nvPr/>
        </p:nvCxnSpPr>
        <p:spPr>
          <a:xfrm>
            <a:off x="5105398" y="1703293"/>
            <a:ext cx="4034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73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BF554-5634-71BF-3AF6-688605EE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kern="1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Fit</a:t>
            </a:r>
            <a:r>
              <a:rPr lang="ru-RU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kern="1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parameters</a:t>
            </a:r>
            <a:r>
              <a:rPr lang="ru-RU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kern="1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kern="1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signal</a:t>
            </a:r>
            <a:r>
              <a:rPr lang="ru-RU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kern="1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selection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1BD1BC3-2DB2-ABBC-41CD-742F043415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𝑡h𝑟𝑒𝑠h𝑜𝑙𝑑</m:t>
                                </m:r>
                              </m:sub>
                            </m:sSub>
                          </m:e>
                        </m:d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𝑡h𝑟𝑒𝑠h𝑜𝑙𝑑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Significance:</a:t>
                </a:r>
                <a:r>
                  <a:rPr lang="ru-RU" dirty="0"/>
                  <a:t> </a:t>
                </a:r>
                <a:r>
                  <a:rPr 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Efficiency: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𝑠𝑖𝑔𝑛𝑎𝑙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𝑔𝑒𝑛𝑒𝑟𝑎𝑡𝑒𝑑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* 100 %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1BD1BC3-2DB2-ABBC-41CD-742F04341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DAD453-274F-A19C-05AD-910CA87F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5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3D0B11-4F2C-4874-DAE4-134BBC0FD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23" y="1825625"/>
            <a:ext cx="4778154" cy="2080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D04644-F464-B7B7-597E-004CA722AC2D}"/>
              </a:ext>
            </a:extLst>
          </p:cNvPr>
          <p:cNvSpPr txBox="1"/>
          <p:nvPr/>
        </p:nvSpPr>
        <p:spPr>
          <a:xfrm>
            <a:off x="5020234" y="4521467"/>
            <a:ext cx="5437451" cy="1163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chosen</a:t>
            </a:r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measure</a:t>
            </a:r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optimal</a:t>
            </a:r>
            <a: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C103BC0-93D5-7252-8810-0643279E7FA8}"/>
              </a:ext>
            </a:extLst>
          </p:cNvPr>
          <p:cNvCxnSpPr/>
          <p:nvPr/>
        </p:nvCxnSpPr>
        <p:spPr>
          <a:xfrm>
            <a:off x="3944470" y="5038165"/>
            <a:ext cx="9681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94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5A323-CBFC-4A73-0555-648ADEF6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93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F89BA-C1A5-BFC0-F8D5-5CEFC0D32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4303"/>
            <a:ext cx="10515600" cy="6307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Signal dependence on difference values of geometric restrictions for 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F94D96-4F59-540E-91CD-F0C6F82FA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0" y="967060"/>
            <a:ext cx="5252745" cy="30954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702432-3C6A-4F27-B47F-FF6B3444D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07" y="967060"/>
            <a:ext cx="5362589" cy="31395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111572-E74B-357E-CE91-BDC8B163C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05342"/>
            <a:ext cx="4863353" cy="28526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6DC693-A248-5580-3682-EA4B0EE98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07" y="4048207"/>
            <a:ext cx="4764739" cy="280278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10A483-8C3F-E894-1EF5-49EB24F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2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8CF89BA-C1A5-BFC0-F8D5-5CEFC0D323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811" y="101926"/>
                <a:ext cx="10515600" cy="6307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Signal dependence on difference values of geometric restrictions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  <m:sup>
                        <m:r>
                          <a:rPr lang="en-US" sz="26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endParaRPr lang="ru-RU" sz="26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8CF89BA-C1A5-BFC0-F8D5-5CEFC0D32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811" y="101926"/>
                <a:ext cx="10515600" cy="630704"/>
              </a:xfrm>
              <a:blipFill>
                <a:blip r:embed="rId2"/>
                <a:stretch>
                  <a:fillRect l="-1043" t="-12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FCE91-E8F9-107E-451A-BDC78D9AE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95" y="732630"/>
            <a:ext cx="4988858" cy="29162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861010-692D-7036-9EB9-7BF4F4226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79224"/>
            <a:ext cx="5140433" cy="30230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26EF05-44A5-5926-2FB2-E6F92AD5A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67" y="3702273"/>
            <a:ext cx="4901227" cy="28762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2CD029-DA41-29E1-E968-9EA72FC3B6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02" y="3688332"/>
            <a:ext cx="4901228" cy="289986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83389F3-8E80-A5EF-E7AA-D3703748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EEC5F5-F93D-11EB-BE7B-29C32B87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5"/>
            <a:ext cx="10515600" cy="4693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Efficiency values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4E432-639A-9BA3-6996-9BEA596225C0}"/>
              </a:ext>
            </a:extLst>
          </p:cNvPr>
          <p:cNvSpPr txBox="1"/>
          <p:nvPr/>
        </p:nvSpPr>
        <p:spPr>
          <a:xfrm>
            <a:off x="4280647" y="665154"/>
            <a:ext cx="363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000" b="1" dirty="0"/>
              <a:t> depending on rapidity</a:t>
            </a:r>
            <a:endParaRPr lang="ru-R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FCFC8-7A6B-3BDC-DD30-C66A10EBD3CC}"/>
              </a:ext>
            </a:extLst>
          </p:cNvPr>
          <p:cNvSpPr txBox="1"/>
          <p:nvPr/>
        </p:nvSpPr>
        <p:spPr>
          <a:xfrm>
            <a:off x="2987931" y="354563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sz="2000" b="1" dirty="0"/>
              <a:t> depending on Pt</a:t>
            </a:r>
            <a:endParaRPr lang="ru-RU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D398B-CAAF-F6B6-712E-C0D4E4E94B8D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10">
                <a:extLst>
                  <a:ext uri="{FF2B5EF4-FFF2-40B4-BE49-F238E27FC236}">
                    <a16:creationId xmlns:a16="http://schemas.microsoft.com/office/drawing/2014/main" id="{1FB434E1-578E-0E81-5813-2F9103BFF4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0942886"/>
                  </p:ext>
                </p:extLst>
              </p:nvPr>
            </p:nvGraphicFramePr>
            <p:xfrm>
              <a:off x="838200" y="1164292"/>
              <a:ext cx="1039546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8338">
                      <a:extLst>
                        <a:ext uri="{9D8B030D-6E8A-4147-A177-3AD203B41FA5}">
                          <a16:colId xmlns:a16="http://schemas.microsoft.com/office/drawing/2014/main" val="574200948"/>
                        </a:ext>
                      </a:extLst>
                    </a:gridCol>
                    <a:gridCol w="1105928">
                      <a:extLst>
                        <a:ext uri="{9D8B030D-6E8A-4147-A177-3AD203B41FA5}">
                          <a16:colId xmlns:a16="http://schemas.microsoft.com/office/drawing/2014/main" val="1250807391"/>
                        </a:ext>
                      </a:extLst>
                    </a:gridCol>
                    <a:gridCol w="1882589">
                      <a:extLst>
                        <a:ext uri="{9D8B030D-6E8A-4147-A177-3AD203B41FA5}">
                          <a16:colId xmlns:a16="http://schemas.microsoft.com/office/drawing/2014/main" val="1522610583"/>
                        </a:ext>
                      </a:extLst>
                    </a:gridCol>
                    <a:gridCol w="1918447">
                      <a:extLst>
                        <a:ext uri="{9D8B030D-6E8A-4147-A177-3AD203B41FA5}">
                          <a16:colId xmlns:a16="http://schemas.microsoft.com/office/drawing/2014/main" val="1897624421"/>
                        </a:ext>
                      </a:extLst>
                    </a:gridCol>
                    <a:gridCol w="1855694">
                      <a:extLst>
                        <a:ext uri="{9D8B030D-6E8A-4147-A177-3AD203B41FA5}">
                          <a16:colId xmlns:a16="http://schemas.microsoft.com/office/drawing/2014/main" val="2340551446"/>
                        </a:ext>
                      </a:extLst>
                    </a:gridCol>
                    <a:gridCol w="1814467">
                      <a:extLst>
                        <a:ext uri="{9D8B030D-6E8A-4147-A177-3AD203B41FA5}">
                          <a16:colId xmlns:a16="http://schemas.microsoft.com/office/drawing/2014/main" val="32704231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Interval rapidity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0.4 - 0.6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0.6 – 0.8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0.8 – 1.0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1.0 – 1.2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1.2 – 1.4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6790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100%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0.795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0.026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2.22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0.040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i="0" dirty="0"/>
                            <a:t>3.27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i="0" dirty="0"/>
                            <a:t> 0.046</a:t>
                          </a:r>
                          <a:endParaRPr lang="ru-RU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5777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90 %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0.168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0.012</a:t>
                          </a:r>
                          <a:r>
                            <a:rPr lang="en-US" dirty="0"/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0.728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0.023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1.38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0.030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0.635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0.021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6662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80 %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0.134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0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0.011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0.592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0.021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0.963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0.025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0.315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0.015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66424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70%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0.108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0.010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0.448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0.018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i="0" dirty="0"/>
                            <a:t>0.678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b="0" i="0" dirty="0"/>
                            <a:t> 0.021</a:t>
                          </a:r>
                          <a:endParaRPr lang="ru-RU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0.273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0.014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23131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10">
                <a:extLst>
                  <a:ext uri="{FF2B5EF4-FFF2-40B4-BE49-F238E27FC236}">
                    <a16:creationId xmlns:a16="http://schemas.microsoft.com/office/drawing/2014/main" id="{1FB434E1-578E-0E81-5813-2F9103BFF4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0942886"/>
                  </p:ext>
                </p:extLst>
              </p:nvPr>
            </p:nvGraphicFramePr>
            <p:xfrm>
              <a:off x="838200" y="1164292"/>
              <a:ext cx="1039546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8338">
                      <a:extLst>
                        <a:ext uri="{9D8B030D-6E8A-4147-A177-3AD203B41FA5}">
                          <a16:colId xmlns:a16="http://schemas.microsoft.com/office/drawing/2014/main" val="574200948"/>
                        </a:ext>
                      </a:extLst>
                    </a:gridCol>
                    <a:gridCol w="1105928">
                      <a:extLst>
                        <a:ext uri="{9D8B030D-6E8A-4147-A177-3AD203B41FA5}">
                          <a16:colId xmlns:a16="http://schemas.microsoft.com/office/drawing/2014/main" val="1250807391"/>
                        </a:ext>
                      </a:extLst>
                    </a:gridCol>
                    <a:gridCol w="1882589">
                      <a:extLst>
                        <a:ext uri="{9D8B030D-6E8A-4147-A177-3AD203B41FA5}">
                          <a16:colId xmlns:a16="http://schemas.microsoft.com/office/drawing/2014/main" val="1522610583"/>
                        </a:ext>
                      </a:extLst>
                    </a:gridCol>
                    <a:gridCol w="1918447">
                      <a:extLst>
                        <a:ext uri="{9D8B030D-6E8A-4147-A177-3AD203B41FA5}">
                          <a16:colId xmlns:a16="http://schemas.microsoft.com/office/drawing/2014/main" val="1897624421"/>
                        </a:ext>
                      </a:extLst>
                    </a:gridCol>
                    <a:gridCol w="1855694">
                      <a:extLst>
                        <a:ext uri="{9D8B030D-6E8A-4147-A177-3AD203B41FA5}">
                          <a16:colId xmlns:a16="http://schemas.microsoft.com/office/drawing/2014/main" val="2340551446"/>
                        </a:ext>
                      </a:extLst>
                    </a:gridCol>
                    <a:gridCol w="1814467">
                      <a:extLst>
                        <a:ext uri="{9D8B030D-6E8A-4147-A177-3AD203B41FA5}">
                          <a16:colId xmlns:a16="http://schemas.microsoft.com/office/drawing/2014/main" val="32704231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Interval rapidity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0.4 - 0.6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0.6 – 0.8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0.8 – 1.0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1.0 – 1.2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1.2 – 1.4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6790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100%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64286" t="-108197" r="-67582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55663" t="-108197" r="-298058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50794" t="-108197" r="-19238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63487" t="-108197" r="-9934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72819" t="-108197" r="-1342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777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90 %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64286" t="-204839" r="-675824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55663" t="-204839" r="-298058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50794" t="-204839" r="-192381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63487" t="-204839" r="-99342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72819" t="-204839" r="-1342" b="-2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6662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80 %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64286" t="-309836" r="-67582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55663" t="-309836" r="-29805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50794" t="-309836" r="-19238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63487" t="-309836" r="-99342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72819" t="-309836" r="-1342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6424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70%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64286" t="-409836" r="-67582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55663" t="-409836" r="-29805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50794" t="-409836" r="-19238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63487" t="-409836" r="-9934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72819" t="-409836" r="-1342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23131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9370F0F6-4350-04F1-EC30-2BBA318A58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9125855"/>
                  </p:ext>
                </p:extLst>
              </p:nvPr>
            </p:nvGraphicFramePr>
            <p:xfrm>
              <a:off x="731522" y="4037541"/>
              <a:ext cx="1072895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8998">
                      <a:extLst>
                        <a:ext uri="{9D8B030D-6E8A-4147-A177-3AD203B41FA5}">
                          <a16:colId xmlns:a16="http://schemas.microsoft.com/office/drawing/2014/main" val="574200948"/>
                        </a:ext>
                      </a:extLst>
                    </a:gridCol>
                    <a:gridCol w="1925063">
                      <a:extLst>
                        <a:ext uri="{9D8B030D-6E8A-4147-A177-3AD203B41FA5}">
                          <a16:colId xmlns:a16="http://schemas.microsoft.com/office/drawing/2014/main" val="1250807391"/>
                        </a:ext>
                      </a:extLst>
                    </a:gridCol>
                    <a:gridCol w="1891553">
                      <a:extLst>
                        <a:ext uri="{9D8B030D-6E8A-4147-A177-3AD203B41FA5}">
                          <a16:colId xmlns:a16="http://schemas.microsoft.com/office/drawing/2014/main" val="1522610583"/>
                        </a:ext>
                      </a:extLst>
                    </a:gridCol>
                    <a:gridCol w="1891553">
                      <a:extLst>
                        <a:ext uri="{9D8B030D-6E8A-4147-A177-3AD203B41FA5}">
                          <a16:colId xmlns:a16="http://schemas.microsoft.com/office/drawing/2014/main" val="1897624421"/>
                        </a:ext>
                      </a:extLst>
                    </a:gridCol>
                    <a:gridCol w="1837765">
                      <a:extLst>
                        <a:ext uri="{9D8B030D-6E8A-4147-A177-3AD203B41FA5}">
                          <a16:colId xmlns:a16="http://schemas.microsoft.com/office/drawing/2014/main" val="2340551446"/>
                        </a:ext>
                      </a:extLst>
                    </a:gridCol>
                    <a:gridCol w="1264024">
                      <a:extLst>
                        <a:ext uri="{9D8B030D-6E8A-4147-A177-3AD203B41FA5}">
                          <a16:colId xmlns:a16="http://schemas.microsoft.com/office/drawing/2014/main" val="32704231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Interval Pt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0 - 0.23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0.23 – 0.46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0.46 – 0.69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0.69 – 0.92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0.92 – 1.15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6790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100%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 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800" dirty="0">
                              <a:latin typeface="+mn-lt"/>
                            </a:rPr>
                            <a:t> 0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5777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90 %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+mn-lt"/>
                            </a:rPr>
                            <a:t>0.566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dirty="0"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0.012</a:t>
                          </a:r>
                          <a:r>
                            <a:rPr lang="en-US" sz="1800" dirty="0">
                              <a:latin typeface="+mn-lt"/>
                            </a:rPr>
                            <a:t> 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0.573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0.014 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0.330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0.014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6662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80 %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0.117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0.006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0.362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0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800" dirty="0">
                              <a:latin typeface="+mn-lt"/>
                            </a:rPr>
                            <a:t> 0.010 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0.359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0.011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0.214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0.011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66424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70%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0.0954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0.006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0.241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800" dirty="0">
                              <a:latin typeface="+mn-lt"/>
                            </a:rPr>
                            <a:t> 0.008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i="0" dirty="0">
                              <a:latin typeface="+mn-lt"/>
                            </a:rPr>
                            <a:t>0.251</a:t>
                          </a:r>
                          <a:r>
                            <a:rPr lang="en-US" sz="1800" i="0" baseline="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0.009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0.165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b="0" i="0" dirty="0">
                              <a:latin typeface="+mn-lt"/>
                            </a:rPr>
                            <a:t> 0.010</a:t>
                          </a:r>
                          <a:endParaRPr lang="ru-RU" b="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23131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9370F0F6-4350-04F1-EC30-2BBA318A58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9125855"/>
                  </p:ext>
                </p:extLst>
              </p:nvPr>
            </p:nvGraphicFramePr>
            <p:xfrm>
              <a:off x="731522" y="4037541"/>
              <a:ext cx="1072895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8998">
                      <a:extLst>
                        <a:ext uri="{9D8B030D-6E8A-4147-A177-3AD203B41FA5}">
                          <a16:colId xmlns:a16="http://schemas.microsoft.com/office/drawing/2014/main" val="574200948"/>
                        </a:ext>
                      </a:extLst>
                    </a:gridCol>
                    <a:gridCol w="1925063">
                      <a:extLst>
                        <a:ext uri="{9D8B030D-6E8A-4147-A177-3AD203B41FA5}">
                          <a16:colId xmlns:a16="http://schemas.microsoft.com/office/drawing/2014/main" val="1250807391"/>
                        </a:ext>
                      </a:extLst>
                    </a:gridCol>
                    <a:gridCol w="1891553">
                      <a:extLst>
                        <a:ext uri="{9D8B030D-6E8A-4147-A177-3AD203B41FA5}">
                          <a16:colId xmlns:a16="http://schemas.microsoft.com/office/drawing/2014/main" val="1522610583"/>
                        </a:ext>
                      </a:extLst>
                    </a:gridCol>
                    <a:gridCol w="1891553">
                      <a:extLst>
                        <a:ext uri="{9D8B030D-6E8A-4147-A177-3AD203B41FA5}">
                          <a16:colId xmlns:a16="http://schemas.microsoft.com/office/drawing/2014/main" val="1897624421"/>
                        </a:ext>
                      </a:extLst>
                    </a:gridCol>
                    <a:gridCol w="1837765">
                      <a:extLst>
                        <a:ext uri="{9D8B030D-6E8A-4147-A177-3AD203B41FA5}">
                          <a16:colId xmlns:a16="http://schemas.microsoft.com/office/drawing/2014/main" val="2340551446"/>
                        </a:ext>
                      </a:extLst>
                    </a:gridCol>
                    <a:gridCol w="1264024">
                      <a:extLst>
                        <a:ext uri="{9D8B030D-6E8A-4147-A177-3AD203B41FA5}">
                          <a16:colId xmlns:a16="http://schemas.microsoft.com/office/drawing/2014/main" val="32704231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Interval Pt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0 - 0.23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0.23 – 0.46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0.46 – 0.69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0.69 – 0.92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0.92 – 1.15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6790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100%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316" t="-108197" r="-35886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04194" t="-108197" r="-26580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304194" t="-108197" r="-16580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14901" t="-108197" r="-7019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51208" t="-108197" r="-2415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777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90 %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316" t="-208197" r="-35886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04194" t="-208197" r="-26580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304194" t="-208197" r="-16580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14901" t="-208197" r="-7019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51208" t="-208197" r="-2415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6662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80 %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316" t="-308197" r="-35886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04194" t="-308197" r="-26580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304194" t="-308197" r="-16580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14901" t="-308197" r="-7019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51208" t="-308197" r="-2415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6424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70%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00316" t="-408197" r="-35886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04194" t="-408197" r="-26580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304194" t="-408197" r="-16580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14901" t="-408197" r="-7019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51208" t="-408197" r="-2415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23131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E4926A7-80C3-F33C-C772-542507A87FCA}"/>
              </a:ext>
            </a:extLst>
          </p:cNvPr>
          <p:cNvSpPr txBox="1"/>
          <p:nvPr/>
        </p:nvSpPr>
        <p:spPr>
          <a:xfrm>
            <a:off x="826833" y="3152919"/>
            <a:ext cx="105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Zero’s in the table are caused by an absence of the signal in the interval of interest for the signal value at hand. 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1E5F797-D99A-E186-AEFA-DD18BE79E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4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EEC5F5-F93D-11EB-BE7B-29C32B87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5"/>
            <a:ext cx="10515600" cy="4693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Efficiency values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44E432-639A-9BA3-6996-9BEA596225C0}"/>
                  </a:ext>
                </a:extLst>
              </p:cNvPr>
              <p:cNvSpPr txBox="1"/>
              <p:nvPr/>
            </p:nvSpPr>
            <p:spPr>
              <a:xfrm>
                <a:off x="4280647" y="665154"/>
                <a:ext cx="3630706" cy="422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000" b="1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𝐊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𝐒</m:t>
                        </m:r>
                      </m:sub>
                      <m:sup>
                        <m:r>
                          <a:rPr lang="en-US" sz="2000" b="1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sz="2000" b="1" dirty="0"/>
                  <a:t> depending on rapidity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44E432-639A-9BA3-6996-9BEA59622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647" y="665154"/>
                <a:ext cx="3630706" cy="422936"/>
              </a:xfrm>
              <a:prstGeom prst="rect">
                <a:avLst/>
              </a:prstGeom>
              <a:blipFill>
                <a:blip r:embed="rId2"/>
                <a:stretch>
                  <a:fillRect t="-1449" b="-26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6FCFC8-7A6B-3BDC-DD30-C66A10EBD3CC}"/>
                  </a:ext>
                </a:extLst>
              </p:cNvPr>
              <p:cNvSpPr txBox="1"/>
              <p:nvPr/>
            </p:nvSpPr>
            <p:spPr>
              <a:xfrm>
                <a:off x="2987931" y="3545633"/>
                <a:ext cx="6096000" cy="422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000" b="1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𝐊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𝐒</m:t>
                        </m:r>
                      </m:sub>
                      <m:sup>
                        <m:r>
                          <a:rPr lang="en-US" sz="2000" b="1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sz="2000" b="1" dirty="0"/>
                  <a:t> depending on Pt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6FCFC8-7A6B-3BDC-DD30-C66A10EBD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931" y="3545633"/>
                <a:ext cx="6096000" cy="422936"/>
              </a:xfrm>
              <a:prstGeom prst="rect">
                <a:avLst/>
              </a:prstGeom>
              <a:blipFill>
                <a:blip r:embed="rId3"/>
                <a:stretch>
                  <a:fillRect t="-2899" b="-26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73D398B-CAAF-F6B6-712E-C0D4E4E94B8D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10">
                <a:extLst>
                  <a:ext uri="{FF2B5EF4-FFF2-40B4-BE49-F238E27FC236}">
                    <a16:creationId xmlns:a16="http://schemas.microsoft.com/office/drawing/2014/main" id="{1FB434E1-578E-0E81-5813-2F9103BFF4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6503411"/>
                  </p:ext>
                </p:extLst>
              </p:nvPr>
            </p:nvGraphicFramePr>
            <p:xfrm>
              <a:off x="838200" y="1164292"/>
              <a:ext cx="1039546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8338">
                      <a:extLst>
                        <a:ext uri="{9D8B030D-6E8A-4147-A177-3AD203B41FA5}">
                          <a16:colId xmlns:a16="http://schemas.microsoft.com/office/drawing/2014/main" val="574200948"/>
                        </a:ext>
                      </a:extLst>
                    </a:gridCol>
                    <a:gridCol w="1646521">
                      <a:extLst>
                        <a:ext uri="{9D8B030D-6E8A-4147-A177-3AD203B41FA5}">
                          <a16:colId xmlns:a16="http://schemas.microsoft.com/office/drawing/2014/main" val="1250807391"/>
                        </a:ext>
                      </a:extLst>
                    </a:gridCol>
                    <a:gridCol w="1694329">
                      <a:extLst>
                        <a:ext uri="{9D8B030D-6E8A-4147-A177-3AD203B41FA5}">
                          <a16:colId xmlns:a16="http://schemas.microsoft.com/office/drawing/2014/main" val="1522610583"/>
                        </a:ext>
                      </a:extLst>
                    </a:gridCol>
                    <a:gridCol w="1566114">
                      <a:extLst>
                        <a:ext uri="{9D8B030D-6E8A-4147-A177-3AD203B41FA5}">
                          <a16:colId xmlns:a16="http://schemas.microsoft.com/office/drawing/2014/main" val="1897624421"/>
                        </a:ext>
                      </a:extLst>
                    </a:gridCol>
                    <a:gridCol w="1855694">
                      <a:extLst>
                        <a:ext uri="{9D8B030D-6E8A-4147-A177-3AD203B41FA5}">
                          <a16:colId xmlns:a16="http://schemas.microsoft.com/office/drawing/2014/main" val="2340551446"/>
                        </a:ext>
                      </a:extLst>
                    </a:gridCol>
                    <a:gridCol w="1814467">
                      <a:extLst>
                        <a:ext uri="{9D8B030D-6E8A-4147-A177-3AD203B41FA5}">
                          <a16:colId xmlns:a16="http://schemas.microsoft.com/office/drawing/2014/main" val="32704231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Interval rapidity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0.4 - 0.6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0.6 – 0.8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0.8 – 1.0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1.0 – 1.2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1.2 – 1.4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6790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100%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i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2.09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i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0.063 </a:t>
                          </a:r>
                          <a:endParaRPr lang="ru-RU" i="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i="0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i="0" dirty="0"/>
                            <a:t> 0</a:t>
                          </a:r>
                          <a:endParaRPr lang="ru-RU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5777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90 %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1.64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0.056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0.551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0.032</a:t>
                          </a:r>
                          <a:r>
                            <a:rPr lang="en-US" dirty="0"/>
                            <a:t>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6662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80 %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0.861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0.041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0.632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0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0.034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66424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70%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0.539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0.032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0.451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0.029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i="0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b="0" i="0" dirty="0"/>
                            <a:t> 0</a:t>
                          </a:r>
                          <a:endParaRPr lang="ru-RU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/>
                            <a:t> 0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23131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10">
                <a:extLst>
                  <a:ext uri="{FF2B5EF4-FFF2-40B4-BE49-F238E27FC236}">
                    <a16:creationId xmlns:a16="http://schemas.microsoft.com/office/drawing/2014/main" id="{1FB434E1-578E-0E81-5813-2F9103BFF4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6503411"/>
                  </p:ext>
                </p:extLst>
              </p:nvPr>
            </p:nvGraphicFramePr>
            <p:xfrm>
              <a:off x="838200" y="1164292"/>
              <a:ext cx="1039546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8338">
                      <a:extLst>
                        <a:ext uri="{9D8B030D-6E8A-4147-A177-3AD203B41FA5}">
                          <a16:colId xmlns:a16="http://schemas.microsoft.com/office/drawing/2014/main" val="574200948"/>
                        </a:ext>
                      </a:extLst>
                    </a:gridCol>
                    <a:gridCol w="1646521">
                      <a:extLst>
                        <a:ext uri="{9D8B030D-6E8A-4147-A177-3AD203B41FA5}">
                          <a16:colId xmlns:a16="http://schemas.microsoft.com/office/drawing/2014/main" val="1250807391"/>
                        </a:ext>
                      </a:extLst>
                    </a:gridCol>
                    <a:gridCol w="1694329">
                      <a:extLst>
                        <a:ext uri="{9D8B030D-6E8A-4147-A177-3AD203B41FA5}">
                          <a16:colId xmlns:a16="http://schemas.microsoft.com/office/drawing/2014/main" val="1522610583"/>
                        </a:ext>
                      </a:extLst>
                    </a:gridCol>
                    <a:gridCol w="1566114">
                      <a:extLst>
                        <a:ext uri="{9D8B030D-6E8A-4147-A177-3AD203B41FA5}">
                          <a16:colId xmlns:a16="http://schemas.microsoft.com/office/drawing/2014/main" val="1897624421"/>
                        </a:ext>
                      </a:extLst>
                    </a:gridCol>
                    <a:gridCol w="1855694">
                      <a:extLst>
                        <a:ext uri="{9D8B030D-6E8A-4147-A177-3AD203B41FA5}">
                          <a16:colId xmlns:a16="http://schemas.microsoft.com/office/drawing/2014/main" val="2340551446"/>
                        </a:ext>
                      </a:extLst>
                    </a:gridCol>
                    <a:gridCol w="1814467">
                      <a:extLst>
                        <a:ext uri="{9D8B030D-6E8A-4147-A177-3AD203B41FA5}">
                          <a16:colId xmlns:a16="http://schemas.microsoft.com/office/drawing/2014/main" val="32704231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Interval rapidity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0.4 - 0.6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0.6 – 0.8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0.8 – 1.0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1.0 – 1.2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1.2 – 1.4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6790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100%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110332" t="-108197" r="-42103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205036" t="-108197" r="-31043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329961" t="-108197" r="-235798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363487" t="-108197" r="-9934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472819" t="-108197" r="-1342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777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90 %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110332" t="-204839" r="-421033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205036" t="-204839" r="-310432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329961" t="-204839" r="-235798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363487" t="-204839" r="-99342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472819" t="-204839" r="-1342" b="-2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6662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80 %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110332" t="-309836" r="-421033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205036" t="-309836" r="-310432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329961" t="-309836" r="-2357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363487" t="-309836" r="-99342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472819" t="-309836" r="-1342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6424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70%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110332" t="-409836" r="-42103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205036" t="-409836" r="-31043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329961" t="-409836" r="-2357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363487" t="-409836" r="-9934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472819" t="-409836" r="-1342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23131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9370F0F6-4350-04F1-EC30-2BBA318A58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6766113"/>
                  </p:ext>
                </p:extLst>
              </p:nvPr>
            </p:nvGraphicFramePr>
            <p:xfrm>
              <a:off x="720155" y="4036204"/>
              <a:ext cx="10728956" cy="19694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8998">
                      <a:extLst>
                        <a:ext uri="{9D8B030D-6E8A-4147-A177-3AD203B41FA5}">
                          <a16:colId xmlns:a16="http://schemas.microsoft.com/office/drawing/2014/main" val="574200948"/>
                        </a:ext>
                      </a:extLst>
                    </a:gridCol>
                    <a:gridCol w="1925063">
                      <a:extLst>
                        <a:ext uri="{9D8B030D-6E8A-4147-A177-3AD203B41FA5}">
                          <a16:colId xmlns:a16="http://schemas.microsoft.com/office/drawing/2014/main" val="1250807391"/>
                        </a:ext>
                      </a:extLst>
                    </a:gridCol>
                    <a:gridCol w="1891553">
                      <a:extLst>
                        <a:ext uri="{9D8B030D-6E8A-4147-A177-3AD203B41FA5}">
                          <a16:colId xmlns:a16="http://schemas.microsoft.com/office/drawing/2014/main" val="1522610583"/>
                        </a:ext>
                      </a:extLst>
                    </a:gridCol>
                    <a:gridCol w="1891553">
                      <a:extLst>
                        <a:ext uri="{9D8B030D-6E8A-4147-A177-3AD203B41FA5}">
                          <a16:colId xmlns:a16="http://schemas.microsoft.com/office/drawing/2014/main" val="1897624421"/>
                        </a:ext>
                      </a:extLst>
                    </a:gridCol>
                    <a:gridCol w="1837765">
                      <a:extLst>
                        <a:ext uri="{9D8B030D-6E8A-4147-A177-3AD203B41FA5}">
                          <a16:colId xmlns:a16="http://schemas.microsoft.com/office/drawing/2014/main" val="2340551446"/>
                        </a:ext>
                      </a:extLst>
                    </a:gridCol>
                    <a:gridCol w="1264024">
                      <a:extLst>
                        <a:ext uri="{9D8B030D-6E8A-4147-A177-3AD203B41FA5}">
                          <a16:colId xmlns:a16="http://schemas.microsoft.com/office/drawing/2014/main" val="3270423130"/>
                        </a:ext>
                      </a:extLst>
                    </a:gridCol>
                  </a:tblGrid>
                  <a:tr h="28937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Interval Pt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0 - 0.23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0.23 – 0.46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0.46 – 0.69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0.69 – 0.92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0.92 – 1.15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679052"/>
                      </a:ext>
                    </a:extLst>
                  </a:tr>
                  <a:tr h="28937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100%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 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800" dirty="0">
                              <a:latin typeface="+mn-lt"/>
                            </a:rPr>
                            <a:t> 0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5777010"/>
                      </a:ext>
                    </a:extLst>
                  </a:tr>
                  <a:tr h="50641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90 %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latin typeface="+mn-lt"/>
                            </a:rPr>
                            <a:t>0.296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0.016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+mn-lt"/>
                            </a:rPr>
                            <a:t>0.284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dirty="0">
                              <a:latin typeface="+mn-lt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0.015</a:t>
                          </a:r>
                          <a:r>
                            <a:rPr lang="en-US" sz="1800" dirty="0">
                              <a:latin typeface="+mn-lt"/>
                            </a:rPr>
                            <a:t> 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 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0.415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0.024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6662238"/>
                      </a:ext>
                    </a:extLst>
                  </a:tr>
                  <a:tr h="28937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80 %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0.113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0.010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0.216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0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800" dirty="0">
                              <a:latin typeface="+mn-lt"/>
                            </a:rPr>
                            <a:t> 0.013 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0.188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0.014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0.201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0.017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6642479"/>
                      </a:ext>
                    </a:extLst>
                  </a:tr>
                  <a:tr h="28937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70%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0.144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0.011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0.140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800" dirty="0">
                              <a:latin typeface="+mn-lt"/>
                            </a:rPr>
                            <a:t> 0.011</a:t>
                          </a:r>
                          <a:endParaRPr lang="ru-RU" sz="1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latin typeface="+mn-lt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 0</a:t>
                          </a:r>
                          <a:endParaRPr lang="ru-RU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23131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9370F0F6-4350-04F1-EC30-2BBA318A58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6766113"/>
                  </p:ext>
                </p:extLst>
              </p:nvPr>
            </p:nvGraphicFramePr>
            <p:xfrm>
              <a:off x="720155" y="4036204"/>
              <a:ext cx="10728956" cy="19694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8998">
                      <a:extLst>
                        <a:ext uri="{9D8B030D-6E8A-4147-A177-3AD203B41FA5}">
                          <a16:colId xmlns:a16="http://schemas.microsoft.com/office/drawing/2014/main" val="574200948"/>
                        </a:ext>
                      </a:extLst>
                    </a:gridCol>
                    <a:gridCol w="1925063">
                      <a:extLst>
                        <a:ext uri="{9D8B030D-6E8A-4147-A177-3AD203B41FA5}">
                          <a16:colId xmlns:a16="http://schemas.microsoft.com/office/drawing/2014/main" val="1250807391"/>
                        </a:ext>
                      </a:extLst>
                    </a:gridCol>
                    <a:gridCol w="1891553">
                      <a:extLst>
                        <a:ext uri="{9D8B030D-6E8A-4147-A177-3AD203B41FA5}">
                          <a16:colId xmlns:a16="http://schemas.microsoft.com/office/drawing/2014/main" val="1522610583"/>
                        </a:ext>
                      </a:extLst>
                    </a:gridCol>
                    <a:gridCol w="1891553">
                      <a:extLst>
                        <a:ext uri="{9D8B030D-6E8A-4147-A177-3AD203B41FA5}">
                          <a16:colId xmlns:a16="http://schemas.microsoft.com/office/drawing/2014/main" val="1897624421"/>
                        </a:ext>
                      </a:extLst>
                    </a:gridCol>
                    <a:gridCol w="1837765">
                      <a:extLst>
                        <a:ext uri="{9D8B030D-6E8A-4147-A177-3AD203B41FA5}">
                          <a16:colId xmlns:a16="http://schemas.microsoft.com/office/drawing/2014/main" val="2340551446"/>
                        </a:ext>
                      </a:extLst>
                    </a:gridCol>
                    <a:gridCol w="1264024">
                      <a:extLst>
                        <a:ext uri="{9D8B030D-6E8A-4147-A177-3AD203B41FA5}">
                          <a16:colId xmlns:a16="http://schemas.microsoft.com/office/drawing/2014/main" val="327042313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Interval Pt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0 - 0.23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0.23 – 0.46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0.46 – 0.69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0.69 – 0.92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0.92 – 1.15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6790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100%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08333" r="-358861" b="-3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203871" t="-108333" r="-265806" b="-3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302894" t="-108333" r="-164952" b="-3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414901" t="-108333" r="-69868" b="-3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751208" t="-108333" r="-1932" b="-36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777010"/>
                      </a:ext>
                    </a:extLst>
                  </a:tr>
                  <a:tr h="50641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90 %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48810" r="-358861" b="-16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203871" t="-148810" r="-265806" b="-16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302894" t="-148810" r="-164952" b="-16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414901" t="-148810" r="-69868" b="-16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751208" t="-148810" r="-1932" b="-16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66622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80 %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348333" r="-358861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203871" t="-348333" r="-265806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302894" t="-348333" r="-164952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414901" t="-348333" r="-69868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751208" t="-348333" r="-1932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64247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Signal of 70%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448333" r="-358861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203871" t="-448333" r="-265806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302894" t="-448333" r="-16495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414901" t="-448333" r="-6986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751208" t="-448333" r="-1932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23131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D1ED11-118B-4A0E-E05E-24C3AD3D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19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1480</Words>
  <Application>Microsoft Office PowerPoint</Application>
  <PresentationFormat>Широкоэкранный</PresentationFormat>
  <Paragraphs>310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Тема Office</vt:lpstr>
      <vt:lpstr>Analysis of geometrical cuts efficiency for Λ and К-short reconstruction in the Xe run</vt:lpstr>
      <vt:lpstr>Goals</vt:lpstr>
      <vt:lpstr>Data</vt:lpstr>
      <vt:lpstr> Data processing procedure</vt:lpstr>
      <vt:lpstr>Fit parameters for signal selection  </vt:lpstr>
      <vt:lpstr>Results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Conclusions</vt:lpstr>
      <vt:lpstr>Backup</vt:lpstr>
      <vt:lpstr>Презентация PowerPoint</vt:lpstr>
      <vt:lpstr>Презентация PowerPoint</vt:lpstr>
      <vt:lpstr>Residuals</vt:lpstr>
      <vt:lpstr>Residuals</vt:lpstr>
      <vt:lpstr>Comparison MC and experimental data</vt:lpstr>
      <vt:lpstr>Comparison MC and experimental data</vt:lpstr>
      <vt:lpstr>Signal analysis</vt:lpstr>
      <vt:lpstr>Signal analysis</vt:lpstr>
      <vt:lpstr>Signal analysis</vt:lpstr>
      <vt:lpstr>Signal analysis</vt:lpstr>
      <vt:lpstr>Signal analysis</vt:lpstr>
      <vt:lpstr>Signal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reconstruction analysis of Λ and K-short in the BM@N experiment</dc:title>
  <dc:creator>ramin.k.barak@gmail.com</dc:creator>
  <cp:lastModifiedBy>ramin.k.barak@gmail.com</cp:lastModifiedBy>
  <cp:revision>94</cp:revision>
  <dcterms:created xsi:type="dcterms:W3CDTF">2024-05-08T08:41:22Z</dcterms:created>
  <dcterms:modified xsi:type="dcterms:W3CDTF">2024-05-13T15:41:51Z</dcterms:modified>
</cp:coreProperties>
</file>