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slideMaster14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.xml" ContentType="application/vnd.openxmlformats-officedocument.theme+xml"/>
  <Override PartName="/ppt/theme/theme26.xml" ContentType="application/vnd.openxmlformats-officedocument.theme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29.png" ContentType="image/png"/>
  <Override PartName="/ppt/media/image28.png" ContentType="image/png"/>
  <Override PartName="/ppt/media/image27.png" ContentType="image/png"/>
  <Override PartName="/ppt/media/image34.gif" ContentType="image/gif"/>
  <Override PartName="/ppt/media/image26.png" ContentType="image/png"/>
  <Override PartName="/ppt/media/image11.png" ContentType="image/png"/>
  <Override PartName="/ppt/media/image2.png" ContentType="image/png"/>
  <Override PartName="/ppt/media/image17.png" ContentType="image/png"/>
  <Override PartName="/ppt/media/image8.png" ContentType="image/png"/>
  <Override PartName="/ppt/media/image12.png" ContentType="image/png"/>
  <Override PartName="/ppt/media/image3.png" ContentType="image/png"/>
  <Override PartName="/ppt/media/image18.png" ContentType="image/png"/>
  <Override PartName="/ppt/media/image9.png" ContentType="image/png"/>
  <Override PartName="/ppt/media/image20.png" ContentType="image/png"/>
  <Override PartName="/ppt/media/image13.png" ContentType="image/png"/>
  <Override PartName="/ppt/media/image4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7.png" ContentType="image/png"/>
  <Override PartName="/ppt/media/image16.png" ContentType="image/png"/>
  <Override PartName="/ppt/media/image10.png" ContentType="image/png"/>
  <Override PartName="/ppt/media/image1.png" ContentType="image/png"/>
  <Override PartName="/ppt/media/image33.png" ContentType="image/png"/>
  <Override PartName="/ppt/media/image6.png" ContentType="image/png"/>
  <Override PartName="/ppt/media/image15.png" ContentType="image/png"/>
  <Override PartName="/ppt/media/image5.jpeg" ContentType="image/jpeg"/>
  <Override PartName="/ppt/media/image14.png" ContentType="image/png"/>
  <Override PartName="/ppt/media/image19.gif" ContentType="image/gif"/>
  <Override PartName="/ppt/media/image24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5.png" ContentType="image/png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</p:sldMasterIdLst>
  <p:notesMasterIdLst>
    <p:notesMasterId r:id="rId27"/>
  </p:notes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notesMaster" Target="notesMasters/notesMaster1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slide" Target="slides/slide17.xml"/><Relationship Id="rId45" Type="http://schemas.openxmlformats.org/officeDocument/2006/relationships/slide" Target="slides/slide18.xml"/><Relationship Id="rId46" Type="http://schemas.openxmlformats.org/officeDocument/2006/relationships/slide" Target="slides/slide19.xml"/><Relationship Id="rId47" Type="http://schemas.openxmlformats.org/officeDocument/2006/relationships/slide" Target="slides/slide20.xml"/><Relationship Id="rId48" Type="http://schemas.openxmlformats.org/officeDocument/2006/relationships/slide" Target="slides/slide21.xml"/><Relationship Id="rId49" Type="http://schemas.openxmlformats.org/officeDocument/2006/relationships/slide" Target="slides/slide22.xml"/><Relationship Id="rId5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E152A50-CE54-4E1A-B3C8-2D33CAD08EAC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 статье по ссылке шум с маленьким std добавлялся в выход CNN Feature Extractor’a, а у нас – напрямую в пространство входных переменных.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sldNum" idx="9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0EDC497-3C65-4B84-BE87-34103203CCB5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sldNum" idx="10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0B0037-74C0-4D6D-BD33-09FF8466341D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Второе предложение странное, надо перефразировать.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 Backup я добавлю сравнение ocdnn и svm для СМ сети в CMS анализе.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sldNum" idx="11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B8552D9-223D-426A-AE6D-77270AA41D2B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2106BC5-F179-4441-A29E-3DBF8753AC0B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sldNum" idx="13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A6E8444-502B-4C06-AF9D-5DBCC12AF1A1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Ссылка на статью по ТМ? Надо ли здесь упоминать, что сравниваем с обучением с учителем на одной массе, или достаточно, что добавили это в результаты?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sldNum" idx="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2324C16-8A15-4A02-815B-BC42C805F0F6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sldNum" idx="8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3F10A05-4145-4747-AE3D-C9988DBDE771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677303-34AE-43E6-9AD2-B381744D48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Обычны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488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8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8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488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8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rial"/>
                <a:ea typeface="DejaVu Sans"/>
              </a:rPr>
              <a:t>Click to edit Master title style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rial"/>
                <a:ea typeface="DejaVu Sans"/>
              </a:rPr>
              <a:t>Click to edit Master text styles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  <a:ea typeface="DejaVu Sans"/>
              </a:rPr>
              <a:t>Second level</a:t>
            </a:r>
            <a:endParaRPr b="0" lang="ru-RU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  <a:ea typeface="DejaVu Sans"/>
              </a:rPr>
              <a:t>Third level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  <a:ea typeface="DejaVu Sans"/>
              </a:rPr>
              <a:t>Fourth level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  <a:ea typeface="DejaVu Sans"/>
              </a:rPr>
              <a:t>Fifth level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800" spc="-1" strike="noStrike">
                <a:solidFill>
                  <a:schemeClr val="dk1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  <a:ea typeface="DejaVu Sans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800" spc="-1" strike="noStrike">
                <a:solidFill>
                  <a:schemeClr val="dk1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19F5FC6-F55D-414C-9F01-573BC74DF0B5}" type="slidenum">
              <a:rPr b="0" lang="en-US" sz="1800" spc="-1" strike="noStrike">
                <a:solidFill>
                  <a:schemeClr val="dk1"/>
                </a:solidFill>
                <a:latin typeface="Arial"/>
                <a:ea typeface="DejaVu Sans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</a:t>
            </a: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заглавия щёлкните </a:t>
            </a: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8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488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8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</a:t>
            </a: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488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8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</a:t>
            </a: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заглавия щёлкните </a:t>
            </a: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072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</a:t>
            </a: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440" cy="20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64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5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39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57120"/>
            <a:ext cx="10514880" cy="134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g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gif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 defTabSz="914400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Детектирование аномалий нейронными сетями при поиске новой физики на коллайдерах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Shape 2"/>
          <p:cNvSpPr/>
          <p:nvPr/>
        </p:nvSpPr>
        <p:spPr>
          <a:xfrm>
            <a:off x="720000" y="4156200"/>
            <a:ext cx="10980000" cy="225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</a:pPr>
            <a:r>
              <a:rPr b="0" lang="ru-RU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П.В. Волков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r>
              <a:rPr b="0" lang="ru-RU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Л.В. Дудко, А.Д. Заборенко, М.А. Перфилов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</a:pPr>
            <a:r>
              <a:rPr b="0" lang="ru-RU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НИИЯФ МГУ им. М.В. Ломоносова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orbel"/>
                <a:ea typeface="DejaVu Sans"/>
              </a:rPr>
              <a:t>Исследования выполняются в рамках научной программы Национального центра физики и математики, направление № 5.2 «Физика частиц и космология»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  <a:ea typeface="DejaVu Sans"/>
              </a:rPr>
              <a:t>Эффект ядер метода опорных векторов на поверхность решений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84" name="Picture 2" descr="python svm kernel types Hot Sale - OFF 51%"/>
          <p:cNvPicPr/>
          <p:nvPr/>
        </p:nvPicPr>
        <p:blipFill>
          <a:blip r:embed="rId1"/>
          <a:stretch/>
        </p:blipFill>
        <p:spPr>
          <a:xfrm>
            <a:off x="2752560" y="1690560"/>
            <a:ext cx="6686280" cy="511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SVM: данные HEP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/>
          <p:nvPr/>
        </p:nvSpPr>
        <p:spPr>
          <a:xfrm>
            <a:off x="838080" y="1825560"/>
            <a:ext cx="525708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 правильными параметрами позволяет приблизиться к обучению с учителем.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Низкая скорость предсказаний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ограничивает использование в физике, где обрабатываются 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миллионы событий.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6433560" y="1358280"/>
            <a:ext cx="5257080" cy="250200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4" descr=""/>
          <p:cNvPicPr/>
          <p:nvPr/>
        </p:nvPicPr>
        <p:blipFill>
          <a:blip r:embed="rId2"/>
          <a:stretch/>
        </p:blipFill>
        <p:spPr>
          <a:xfrm>
            <a:off x="6433560" y="4001040"/>
            <a:ext cx="5257080" cy="250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Content Placeholder 4" descr=""/>
          <p:cNvPicPr/>
          <p:nvPr/>
        </p:nvPicPr>
        <p:blipFill>
          <a:blip r:embed="rId1"/>
          <a:stretch/>
        </p:blipFill>
        <p:spPr>
          <a:xfrm>
            <a:off x="6417000" y="1082880"/>
            <a:ext cx="5774400" cy="5774400"/>
          </a:xfrm>
          <a:prstGeom prst="rect">
            <a:avLst/>
          </a:prstGeom>
          <a:ln w="0">
            <a:noFill/>
          </a:ln>
        </p:spPr>
      </p:pic>
      <p:sp>
        <p:nvSpPr>
          <p:cNvPr id="190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Нейронная сеть для одного класса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Shape 2"/>
          <p:cNvSpPr/>
          <p:nvPr/>
        </p:nvSpPr>
        <p:spPr>
          <a:xfrm>
            <a:off x="838080" y="1825560"/>
            <a:ext cx="5257080" cy="451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666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Основная концепция: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2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генерировать синтетический шум* каждую эпоху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2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обучать сеть отделять шум от реальных данных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2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использовать выходные данные сети в качестве оценки аномалий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Во время обучения сеть строит поверхность, окружающую данные, как алгоритм One Class SVM.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(В задаче ТМ ранговая корреляция 0.98)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1"/>
          <p:cNvSpPr/>
          <p:nvPr/>
        </p:nvSpPr>
        <p:spPr>
          <a:xfrm>
            <a:off x="367200" y="6216120"/>
            <a:ext cx="1145628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HelveticaNeue Regular"/>
                <a:ea typeface="DejaVu Sans"/>
              </a:rPr>
              <a:t>*</a:t>
            </a:r>
            <a:r>
              <a:rPr b="0" lang="ru-RU" sz="1200" spc="-1" strike="noStrike">
                <a:solidFill>
                  <a:srgbClr val="333333"/>
                </a:solidFill>
                <a:latin typeface="HelveticaNeue Regular"/>
                <a:ea typeface="DejaVu Sans"/>
              </a:rPr>
              <a:t>Подход похож на метод, использованный в</a:t>
            </a:r>
            <a:r>
              <a:rPr b="0" lang="en-US" sz="1200" spc="-1" strike="noStrike">
                <a:solidFill>
                  <a:srgbClr val="333333"/>
                </a:solidFill>
                <a:latin typeface="HelveticaNeue Regular"/>
                <a:ea typeface="DejaVu Sans"/>
              </a:rPr>
              <a:t> P. Oza and V. M. Patel, "One-Class Convolutional Neural Network," in </a:t>
            </a:r>
            <a:r>
              <a:rPr b="0" i="1" lang="en-US" sz="1200" spc="-1" strike="noStrike">
                <a:solidFill>
                  <a:srgbClr val="333333"/>
                </a:solidFill>
                <a:latin typeface="HelveticaNeue Regular"/>
                <a:ea typeface="DejaVu Sans"/>
              </a:rPr>
              <a:t>IEEE Signal Processing Letters</a:t>
            </a:r>
            <a:r>
              <a:rPr b="0" lang="en-US" sz="1200" spc="-1" strike="noStrike">
                <a:solidFill>
                  <a:srgbClr val="333333"/>
                </a:solidFill>
                <a:latin typeface="HelveticaNeue Regular"/>
                <a:ea typeface="DejaVu Sans"/>
              </a:rPr>
              <a:t>, vol. 26, no. 2, pp. 277-281, Feb. 2019, doi: 10.1109/LSP.2018.2889273</a:t>
            </a:r>
            <a:r>
              <a:rPr b="0" lang="ru-RU" sz="1200" spc="-1" strike="noStrike">
                <a:solidFill>
                  <a:srgbClr val="333333"/>
                </a:solidFill>
                <a:latin typeface="HelveticaNeue Regular"/>
                <a:ea typeface="DejaVu Sans"/>
              </a:rPr>
              <a:t>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Нейронная сеть для одного класса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*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: схема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727280" y="2166120"/>
            <a:ext cx="2729880" cy="105336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1727280" y="3695760"/>
            <a:ext cx="2729880" cy="236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5410080" y="2166120"/>
            <a:ext cx="380160" cy="1053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stomShape 5"/>
          <p:cNvSpPr/>
          <p:nvPr/>
        </p:nvSpPr>
        <p:spPr>
          <a:xfrm>
            <a:off x="5410080" y="3695760"/>
            <a:ext cx="380160" cy="236160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6"/>
          <p:cNvSpPr/>
          <p:nvPr/>
        </p:nvSpPr>
        <p:spPr>
          <a:xfrm>
            <a:off x="2070000" y="2502000"/>
            <a:ext cx="1980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Реальные данные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stomShape 7"/>
          <p:cNvSpPr/>
          <p:nvPr/>
        </p:nvSpPr>
        <p:spPr>
          <a:xfrm>
            <a:off x="1913040" y="3925440"/>
            <a:ext cx="21038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Синтетический шум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Mu, Sigma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Picture 2" descr=""/>
          <p:cNvPicPr/>
          <p:nvPr/>
        </p:nvPicPr>
        <p:blipFill>
          <a:blip r:embed="rId1"/>
          <a:stretch/>
        </p:blipFill>
        <p:spPr>
          <a:xfrm>
            <a:off x="1937520" y="4770000"/>
            <a:ext cx="1605960" cy="120276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8"/>
          <p:cNvSpPr/>
          <p:nvPr/>
        </p:nvSpPr>
        <p:spPr>
          <a:xfrm>
            <a:off x="5130720" y="1690560"/>
            <a:ext cx="2234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Разметка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9"/>
          <p:cNvSpPr/>
          <p:nvPr/>
        </p:nvSpPr>
        <p:spPr>
          <a:xfrm>
            <a:off x="5410080" y="2308320"/>
            <a:ext cx="27864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0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10"/>
          <p:cNvSpPr/>
          <p:nvPr/>
        </p:nvSpPr>
        <p:spPr>
          <a:xfrm>
            <a:off x="5384880" y="4427280"/>
            <a:ext cx="27864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Picture 4" descr=""/>
          <p:cNvPicPr/>
          <p:nvPr/>
        </p:nvPicPr>
        <p:blipFill>
          <a:blip r:embed="rId2"/>
          <a:stretch/>
        </p:blipFill>
        <p:spPr>
          <a:xfrm>
            <a:off x="6095880" y="2611440"/>
            <a:ext cx="4350960" cy="244692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11"/>
          <p:cNvSpPr/>
          <p:nvPr/>
        </p:nvSpPr>
        <p:spPr>
          <a:xfrm>
            <a:off x="6019920" y="3417840"/>
            <a:ext cx="824760" cy="830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ustomShape 12"/>
          <p:cNvSpPr/>
          <p:nvPr/>
        </p:nvSpPr>
        <p:spPr>
          <a:xfrm>
            <a:off x="9698400" y="3429000"/>
            <a:ext cx="824760" cy="830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13"/>
          <p:cNvSpPr/>
          <p:nvPr/>
        </p:nvSpPr>
        <p:spPr>
          <a:xfrm>
            <a:off x="10447560" y="3412080"/>
            <a:ext cx="17438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Гиперплоскость для выделения аномалий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14"/>
          <p:cNvSpPr/>
          <p:nvPr/>
        </p:nvSpPr>
        <p:spPr>
          <a:xfrm>
            <a:off x="219240" y="6210000"/>
            <a:ext cx="2342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Генерируется новый шум каждую эпоху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15"/>
          <p:cNvSpPr/>
          <p:nvPr/>
        </p:nvSpPr>
        <p:spPr>
          <a:xfrm flipV="1">
            <a:off x="838080" y="5752440"/>
            <a:ext cx="659520" cy="456480"/>
          </a:xfrm>
          <a:custGeom>
            <a:avLst/>
            <a:gdLst>
              <a:gd name="textAreaLeft" fmla="*/ 0 w 659520"/>
              <a:gd name="textAreaRight" fmla="*/ 659880 w 659520"/>
              <a:gd name="textAreaTop" fmla="*/ 360 h 456480"/>
              <a:gd name="textAreaBottom" fmla="*/ 457200 h 45648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f6ec2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16"/>
          <p:cNvSpPr/>
          <p:nvPr/>
        </p:nvSpPr>
        <p:spPr>
          <a:xfrm>
            <a:off x="7365960" y="5312160"/>
            <a:ext cx="1841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Нейронная сеть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Box 1"/>
          <p:cNvSpPr/>
          <p:nvPr/>
        </p:nvSpPr>
        <p:spPr>
          <a:xfrm>
            <a:off x="4262760" y="6176880"/>
            <a:ext cx="7540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ru-RU" sz="1800" spc="-1" strike="noStrike">
                <a:solidFill>
                  <a:schemeClr val="dk1"/>
                </a:solidFill>
                <a:latin typeface="CMSL8"/>
                <a:ea typeface="DejaVu Sans"/>
              </a:rPr>
              <a:t>*</a:t>
            </a:r>
            <a:r>
              <a:rPr b="0" i="1" lang="en-US" sz="1800" spc="-1" strike="noStrike">
                <a:solidFill>
                  <a:schemeClr val="dk1"/>
                </a:solidFill>
                <a:latin typeface="CMSL8"/>
                <a:ea typeface="DejaVu Sans"/>
              </a:rPr>
              <a:t>ISSN 0027-1349, Moscow University Physics Bulletin, 2023, Vol. 78, No. 7, pp. 80–84.</a:t>
            </a:r>
            <a:r>
              <a:rPr b="0" i="1" lang="ru-RU" sz="1800" spc="-1" strike="noStrike">
                <a:solidFill>
                  <a:schemeClr val="dk1"/>
                </a:solidFill>
                <a:latin typeface="CMSL8"/>
                <a:ea typeface="DejaVu Sans"/>
              </a:rPr>
              <a:t> </a:t>
            </a:r>
            <a:r>
              <a:rPr b="1" lang="en-US" sz="1800" spc="-1" strike="noStrike">
                <a:solidFill>
                  <a:schemeClr val="dk1"/>
                </a:solidFill>
                <a:latin typeface="LiteraturnayaISOC-Bold"/>
                <a:ea typeface="DejaVu Sans"/>
              </a:rPr>
              <a:t>DOI: </a:t>
            </a:r>
            <a:r>
              <a:rPr b="0" lang="en-US" sz="1800" spc="-1" strike="noStrike">
                <a:solidFill>
                  <a:schemeClr val="dk1"/>
                </a:solidFill>
                <a:latin typeface="SFTT1000"/>
                <a:ea typeface="DejaVu Sans"/>
              </a:rPr>
              <a:t>10.3103/S0027134923070329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Нейронная сеть для одного класса: обучение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7549200" y="5707080"/>
            <a:ext cx="417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Способность сети выделять аномалии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1638360" y="5753160"/>
            <a:ext cx="41774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Функция ошибки для разделения нормального класса от шума*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>
            <a:off x="838080" y="1990440"/>
            <a:ext cx="4834080" cy="31514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4" descr=""/>
          <p:cNvPicPr/>
          <p:nvPr/>
        </p:nvPicPr>
        <p:blipFill>
          <a:blip r:embed="rId2"/>
          <a:stretch/>
        </p:blipFill>
        <p:spPr>
          <a:xfrm>
            <a:off x="6669360" y="1990440"/>
            <a:ext cx="4683960" cy="3151440"/>
          </a:xfrm>
          <a:prstGeom prst="rect">
            <a:avLst/>
          </a:prstGeom>
          <a:ln w="0">
            <a:noFill/>
          </a:ln>
        </p:spPr>
      </p:pic>
      <p:sp>
        <p:nvSpPr>
          <p:cNvPr id="217" name="TextShape 4"/>
          <p:cNvSpPr/>
          <p:nvPr/>
        </p:nvSpPr>
        <p:spPr>
          <a:xfrm>
            <a:off x="5040000" y="6168240"/>
            <a:ext cx="6767640" cy="62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*</a:t>
            </a:r>
            <a:r>
              <a:rPr b="0" lang="ru-RU" sz="1700" spc="-1" strike="noStrike">
                <a:solidFill>
                  <a:schemeClr val="dk1"/>
                </a:solidFill>
                <a:latin typeface="NimbusRomNo9L-Medi"/>
                <a:ea typeface="NimbusRomNo9L-Medi"/>
              </a:rPr>
              <a:t>Unleashing the Potential of Unsupervised Deep Outlier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700" spc="-1" strike="noStrike">
                <a:solidFill>
                  <a:schemeClr val="dk1"/>
                </a:solidFill>
                <a:latin typeface="NimbusRomNo9L-Medi"/>
                <a:ea typeface="DejaVu Sans"/>
              </a:rPr>
              <a:t>Detection through Automated Training Stopping: Huang et al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"/>
          <p:cNvSpPr txBox="1"/>
          <p:nvPr/>
        </p:nvSpPr>
        <p:spPr>
          <a:xfrm>
            <a:off x="2880000" y="2340000"/>
            <a:ext cx="15249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Loss function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"/>
          <p:cNvSpPr txBox="1"/>
          <p:nvPr/>
        </p:nvSpPr>
        <p:spPr>
          <a:xfrm>
            <a:off x="9360000" y="2880000"/>
            <a:ext cx="662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AUC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"/>
          <p:cNvSpPr txBox="1"/>
          <p:nvPr/>
        </p:nvSpPr>
        <p:spPr>
          <a:xfrm>
            <a:off x="3560400" y="5141880"/>
            <a:ext cx="21117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Эпоха тренировки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"/>
          <p:cNvSpPr txBox="1"/>
          <p:nvPr/>
        </p:nvSpPr>
        <p:spPr>
          <a:xfrm>
            <a:off x="9048240" y="5141880"/>
            <a:ext cx="21117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Эпоха тренировки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/>
          <p:nvPr/>
        </p:nvSpPr>
        <p:spPr>
          <a:xfrm>
            <a:off x="334080" y="149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Нейронная сеть для одного класса: результаты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TextShape 2"/>
          <p:cNvSpPr/>
          <p:nvPr/>
        </p:nvSpPr>
        <p:spPr>
          <a:xfrm>
            <a:off x="838080" y="1825560"/>
            <a:ext cx="5257080" cy="46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333" lnSpcReduction="1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Нейронная сеть может обучаться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и делать предсказания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гораздо быстрее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, чем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SVM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(Скорость предсказаний выше в 14,000 раз)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 более сложных задачах нейронная сеть выучивает более «тонкие» корелляции в данных, позволяя повысить точность детектирования аномалий.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2" descr=""/>
          <p:cNvPicPr/>
          <p:nvPr/>
        </p:nvPicPr>
        <p:blipFill>
          <a:blip r:embed="rId1"/>
          <a:stretch/>
        </p:blipFill>
        <p:spPr>
          <a:xfrm>
            <a:off x="6363360" y="3826440"/>
            <a:ext cx="5335560" cy="25394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4" descr=""/>
          <p:cNvPicPr/>
          <p:nvPr/>
        </p:nvPicPr>
        <p:blipFill>
          <a:blip r:embed="rId2"/>
          <a:stretch/>
        </p:blipFill>
        <p:spPr>
          <a:xfrm>
            <a:off x="6363360" y="1286640"/>
            <a:ext cx="5335560" cy="253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One Class SVM vs One Class DNN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Shape 2"/>
          <p:cNvSpPr/>
          <p:nvPr/>
        </p:nvSpPr>
        <p:spPr>
          <a:xfrm>
            <a:off x="838080" y="1690560"/>
            <a:ext cx="5257080" cy="48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На более сложных датасетах многослойная структура нейронной сети позволяет ей выделить более сложные корелляции в данных, чем это может сделать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SVM.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Представлено сравнение алгоритмов в задаче выделения т-канального рождения топ-кварка из СМ фона.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2" descr=""/>
          <p:cNvPicPr/>
          <p:nvPr/>
        </p:nvPicPr>
        <p:blipFill>
          <a:blip r:embed="rId1"/>
          <a:stretch/>
        </p:blipFill>
        <p:spPr>
          <a:xfrm>
            <a:off x="6280920" y="1259280"/>
            <a:ext cx="5572800" cy="26964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4" descr=""/>
          <p:cNvPicPr/>
          <p:nvPr/>
        </p:nvPicPr>
        <p:blipFill>
          <a:blip r:embed="rId2"/>
          <a:stretch/>
        </p:blipFill>
        <p:spPr>
          <a:xfrm>
            <a:off x="6280920" y="4073760"/>
            <a:ext cx="5572800" cy="265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Нейронная сеть для одного класса: реальные датасеты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Shape 2"/>
          <p:cNvSpPr/>
          <p:nvPr/>
        </p:nvSpPr>
        <p:spPr>
          <a:xfrm>
            <a:off x="838080" y="1690560"/>
            <a:ext cx="5257080" cy="48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333" lnSpcReduction="1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Алгоритм был протестирован на нескольких типичных датасетах из HEP и показал устойчивость и хорошую классификационную способность в режиме поиска аномалий.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Верх – выделение т-канального рождения топ-кварка из СМ фона.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Низ – выделение нейтральных токов из СМ фона.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6190920" y="1269000"/>
            <a:ext cx="5601960" cy="26917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4" descr=""/>
          <p:cNvPicPr/>
          <p:nvPr/>
        </p:nvPicPr>
        <p:blipFill>
          <a:blip r:embed="rId2"/>
          <a:stretch/>
        </p:blipFill>
        <p:spPr>
          <a:xfrm>
            <a:off x="6190920" y="4044960"/>
            <a:ext cx="5601960" cy="267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/>
          <p:nvPr/>
        </p:nvSpPr>
        <p:spPr>
          <a:xfrm>
            <a:off x="838080" y="34632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Метод детектирования аномалий с помощью удаления шума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Shape 2"/>
          <p:cNvSpPr/>
          <p:nvPr/>
        </p:nvSpPr>
        <p:spPr>
          <a:xfrm>
            <a:off x="838080" y="1844280"/>
            <a:ext cx="5257080" cy="46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666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Метод основан на решении задачи удаления шума (денойзинга).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К входным данным добавляется шум с небольшим стандартным отклонением (порядка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0.01 – 0.001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). Модель реконструирует исходные переменные по зашумленным. Средняя ошибка реконструкции переменных принимается за метрику аномальности.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6" name="Picture 4" descr=""/>
          <p:cNvPicPr/>
          <p:nvPr/>
        </p:nvPicPr>
        <p:blipFill>
          <a:blip r:embed="rId1"/>
          <a:stretch/>
        </p:blipFill>
        <p:spPr>
          <a:xfrm>
            <a:off x="6098400" y="1671480"/>
            <a:ext cx="5852880" cy="2785680"/>
          </a:xfrm>
          <a:prstGeom prst="rect">
            <a:avLst/>
          </a:prstGeom>
          <a:ln w="0">
            <a:noFill/>
          </a:ln>
        </p:spPr>
      </p:pic>
      <p:sp>
        <p:nvSpPr>
          <p:cNvPr id="237" name="TextBox 2"/>
          <p:cNvSpPr/>
          <p:nvPr/>
        </p:nvSpPr>
        <p:spPr>
          <a:xfrm>
            <a:off x="6562800" y="4730760"/>
            <a:ext cx="53884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Модель работает на уровне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  <a:ea typeface="DejaVu Sans"/>
              </a:rPr>
              <a:t>KNN, </a:t>
            </a:r>
            <a:r>
              <a:rPr b="0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лучше автоэнкодера, но хуже, чем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  <a:ea typeface="DejaVu Sans"/>
              </a:rPr>
              <a:t>OCDNN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/>
          <p:nvPr/>
        </p:nvSpPr>
        <p:spPr>
          <a:xfrm>
            <a:off x="838080" y="34632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Нейронная сеть для одного класса: параметры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*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шума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TextShape 2"/>
          <p:cNvSpPr/>
          <p:nvPr/>
        </p:nvSpPr>
        <p:spPr>
          <a:xfrm>
            <a:off x="838080" y="1844280"/>
            <a:ext cx="5257080" cy="46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9999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Несмотря на то, что аномальный класс распределен вокруг нуля с std=1 (данные стандартизируются), оптимальные характеристики шума для алгоритма – это относительно большое стандартное отклонение.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Это свидетельствует о том, что алгоритм действительно создает гиперповерхность вокруг нормального класса, а не шум удачным образом ложится на аномальный класс.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Picture 4" descr=""/>
          <p:cNvPicPr/>
          <p:nvPr/>
        </p:nvPicPr>
        <p:blipFill>
          <a:blip r:embed="rId1"/>
          <a:stretch/>
        </p:blipFill>
        <p:spPr>
          <a:xfrm>
            <a:off x="6280560" y="1690560"/>
            <a:ext cx="5485680" cy="411408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6978960" y="5579280"/>
            <a:ext cx="49723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Зависимость точности алгоритма от стандартного отклонения для сгенерированного шума.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Picture 2" descr=""/>
          <p:cNvPicPr/>
          <p:nvPr/>
        </p:nvPicPr>
        <p:blipFill>
          <a:blip r:embed="rId2"/>
          <a:stretch/>
        </p:blipFill>
        <p:spPr>
          <a:xfrm>
            <a:off x="6309000" y="1577880"/>
            <a:ext cx="5485680" cy="4114080"/>
          </a:xfrm>
          <a:prstGeom prst="rect">
            <a:avLst/>
          </a:prstGeom>
          <a:ln w="0">
            <a:noFill/>
          </a:ln>
        </p:spPr>
      </p:pic>
      <p:sp>
        <p:nvSpPr>
          <p:cNvPr id="243" name="TextBox 1"/>
          <p:cNvSpPr/>
          <p:nvPr/>
        </p:nvSpPr>
        <p:spPr>
          <a:xfrm>
            <a:off x="739800" y="6036120"/>
            <a:ext cx="579708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*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Lev Dudko, P. V. Volkov, Georgi Vorotnikov 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и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Andrei Zaborenko. «Application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of Deep Learning Technique to an Analysis of Hard Scattering Processes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at Colliders». 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В: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Proceedings of The 5th International Workshop on Deep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Learning in Computational Physics — PoS(DLCP2021) (2021).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Детектирование аномалий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Shape 2"/>
          <p:cNvSpPr/>
          <p:nvPr/>
        </p:nvSpPr>
        <p:spPr>
          <a:xfrm>
            <a:off x="838080" y="1825560"/>
            <a:ext cx="604836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666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Детектирование аномалий – процесс поиска отклонений от данных, считающихся «нормальными» без знаний о конкретной природе таких отклонений.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Задача трудная: имея знания только об одном классе, нужно понять, что считать «отличием» а что – вариацией нормального класса. Нужно «провести» бинарную классификацию без разметки второго класса.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Picture 4" descr=""/>
          <p:cNvPicPr/>
          <p:nvPr/>
        </p:nvPicPr>
        <p:blipFill>
          <a:blip r:embed="rId1"/>
          <a:stretch/>
        </p:blipFill>
        <p:spPr>
          <a:xfrm>
            <a:off x="8087040" y="1401120"/>
            <a:ext cx="2820600" cy="2131560"/>
          </a:xfrm>
          <a:prstGeom prst="rect">
            <a:avLst/>
          </a:prstGeom>
          <a:ln w="0">
            <a:noFill/>
          </a:ln>
        </p:spPr>
      </p:pic>
      <p:sp>
        <p:nvSpPr>
          <p:cNvPr id="146" name="CustomShape 3"/>
          <p:cNvSpPr/>
          <p:nvPr/>
        </p:nvSpPr>
        <p:spPr>
          <a:xfrm>
            <a:off x="8145720" y="5918040"/>
            <a:ext cx="2820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Детектирование аномалий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в индустрии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Picture 2" descr=""/>
          <p:cNvPicPr/>
          <p:nvPr/>
        </p:nvPicPr>
        <p:blipFill>
          <a:blip r:embed="rId2"/>
          <a:stretch/>
        </p:blipFill>
        <p:spPr>
          <a:xfrm>
            <a:off x="7213320" y="3626280"/>
            <a:ext cx="4424040" cy="213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/>
          <p:nvPr/>
        </p:nvSpPr>
        <p:spPr>
          <a:xfrm>
            <a:off x="666000" y="365040"/>
            <a:ext cx="1128060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Применение алгоритмов детектирования аномалий к событиям упрощенной модели ТМ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Shape 2"/>
          <p:cNvSpPr/>
          <p:nvPr/>
        </p:nvSpPr>
        <p:spPr>
          <a:xfrm>
            <a:off x="838080" y="1958040"/>
            <a:ext cx="5122080" cy="453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Вышеописанные алгоритмы были протестированы на событиях, сгенерированных с разной массой скалярного медиатора ТМ. Методы, обученные только на СМ, были противопоставлены классификатору, обученному «с учителем» на событиях ТМ с медиатором с массой 400 ГэВ.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Picture 10" descr=""/>
          <p:cNvPicPr/>
          <p:nvPr/>
        </p:nvPicPr>
        <p:blipFill>
          <a:blip r:embed="rId1"/>
          <a:stretch/>
        </p:blipFill>
        <p:spPr>
          <a:xfrm>
            <a:off x="6231600" y="1839600"/>
            <a:ext cx="5446800" cy="430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/>
          <p:nvPr/>
        </p:nvSpPr>
        <p:spPr>
          <a:xfrm>
            <a:off x="666000" y="365040"/>
            <a:ext cx="1128060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Применение алгоритмов детектирования аномалий к событиям упрощенной модели ТМ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TextShape 2"/>
          <p:cNvSpPr/>
          <p:nvPr/>
        </p:nvSpPr>
        <p:spPr>
          <a:xfrm>
            <a:off x="838080" y="1868400"/>
            <a:ext cx="5257440" cy="462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5000" lnSpcReduction="2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На приведенном графике показаны метрики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ROC AUC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алгоритмов детектирования аномалий, нормированные на метрику классификатора «с учителем» на данных с указанной массой медиатора.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OCDNN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и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OCSVM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показывают отличную точность классификации, их метрика лежит в 97-98% от «идеального» классификатора.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Чем сильнее отличаются данные от обучающей выборки классификатора, обученного на массе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400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ГэВ, тем ниже его относительная классификационная способность, что является оптимистичным прогнозом для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OC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методов, не зависящих от конкретной сигнатуры сигнального процесса.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Picture 12" descr=""/>
          <p:cNvPicPr/>
          <p:nvPr/>
        </p:nvPicPr>
        <p:blipFill>
          <a:blip r:embed="rId1"/>
          <a:stretch/>
        </p:blipFill>
        <p:spPr>
          <a:xfrm>
            <a:off x="6093000" y="1794960"/>
            <a:ext cx="5853240" cy="462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/>
          <p:nvPr/>
        </p:nvSpPr>
        <p:spPr>
          <a:xfrm>
            <a:off x="838080" y="365040"/>
            <a:ext cx="10514880" cy="53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Заключение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Picture 4" descr=""/>
          <p:cNvPicPr/>
          <p:nvPr/>
        </p:nvPicPr>
        <p:blipFill>
          <a:blip r:embed="rId1"/>
          <a:stretch/>
        </p:blipFill>
        <p:spPr>
          <a:xfrm>
            <a:off x="6803640" y="551520"/>
            <a:ext cx="5388480" cy="5388480"/>
          </a:xfrm>
          <a:prstGeom prst="rect">
            <a:avLst/>
          </a:prstGeom>
          <a:ln w="0">
            <a:noFill/>
          </a:ln>
        </p:spPr>
      </p:pic>
      <p:sp>
        <p:nvSpPr>
          <p:cNvPr id="252" name=""/>
          <p:cNvSpPr txBox="1"/>
          <p:nvPr/>
        </p:nvSpPr>
        <p:spPr>
          <a:xfrm>
            <a:off x="180000" y="1041840"/>
            <a:ext cx="6840000" cy="5256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Представлен метод обнаружения новизны в данных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Метод основан на выучивании закономерностей характерных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для нормальных данных (Стандартная модель)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Эффективность метода существенно выше эффективности автоенкодеров и близка к стандартным методам обучения «с учителем», когда аномальный класс точно известен.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Метод проверен на ряде задач поиска «новой физики» в коллайдерных экспериментах.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 txBox="1"/>
          <p:nvPr/>
        </p:nvSpPr>
        <p:spPr>
          <a:xfrm>
            <a:off x="1721880" y="6260040"/>
            <a:ext cx="7998120" cy="62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ru-RU" sz="1800" spc="-1" strike="noStrike">
                <a:solidFill>
                  <a:schemeClr val="dk1"/>
                </a:solidFill>
                <a:latin typeface="CMSL8"/>
                <a:ea typeface="DejaVu Sans"/>
              </a:rPr>
              <a:t>Moscow University Physics Bulletin, 2023, Vol. 78, No. 7, pp. 80–84. </a:t>
            </a:r>
            <a:r>
              <a:rPr b="1" lang="ru-RU" sz="1800" spc="-1" strike="noStrike">
                <a:solidFill>
                  <a:schemeClr val="dk1"/>
                </a:solidFill>
                <a:latin typeface="LiteraturnayaISOC-Bold"/>
                <a:ea typeface="DejaVu Sans"/>
              </a:rPr>
              <a:t>DOI: </a:t>
            </a:r>
            <a:r>
              <a:rPr b="0" lang="ru-RU" sz="1800" spc="-1" strike="noStrike">
                <a:solidFill>
                  <a:schemeClr val="dk1"/>
                </a:solidFill>
                <a:latin typeface="SFTT1000"/>
                <a:ea typeface="DejaVu Sans"/>
              </a:rPr>
              <a:t>10.3103/S0027134923070329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/>
          <p:nvPr/>
        </p:nvSpPr>
        <p:spPr>
          <a:xfrm>
            <a:off x="838080" y="34632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Детектирование аномалий на коллайдерах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2"/>
          <p:cNvSpPr/>
          <p:nvPr/>
        </p:nvSpPr>
        <p:spPr>
          <a:xfrm>
            <a:off x="838080" y="1825560"/>
            <a:ext cx="525708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1111" lnSpcReduction="1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Задача поиска аномалий в HEP: произвести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модельно-независимый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отбор событий.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*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Алгоритм поиска аномалий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обучается на событиях Стандартной модели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(СМ)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и детектирует значимые отклонения от СМ в данных.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Эффективность алгоритмов была оценена в задаче разделения событий Стандартной Модели от событий ассоциированного рождения топ-кварка с медиатором Темной Материи (ТМ).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Box 1"/>
          <p:cNvSpPr/>
          <p:nvPr/>
        </p:nvSpPr>
        <p:spPr>
          <a:xfrm>
            <a:off x="499680" y="6147720"/>
            <a:ext cx="1140624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*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Более детально классический подход описан в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E. E. Abasov, M. I. Belobrova, P. V. Volkov, G. A. Vorotnikov, L. V. Dudko,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A. D. Zaborenko, M. A. Perfilov 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и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E. S. Sivakova. «Methodology for the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Application of Deep Neural Networks in Searches for New Physics at Colliders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and Statistical Interpretation of Expected Results». 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В: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Phys. Atom. Nucl.85.6 (2022), </a:t>
            </a:r>
            <a:r>
              <a:rPr b="0" lang="ru-RU" sz="1000" spc="-1" strike="noStrike">
                <a:solidFill>
                  <a:schemeClr val="dk1"/>
                </a:solidFill>
                <a:latin typeface="Arial"/>
                <a:ea typeface="DejaVu Sans"/>
              </a:rPr>
              <a:t>с. 708—720.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  <a:ea typeface="DejaVu Sans"/>
              </a:rPr>
              <a:t>doi: 10.1134/S1063778822060023.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Box 2"/>
          <p:cNvSpPr/>
          <p:nvPr/>
        </p:nvSpPr>
        <p:spPr>
          <a:xfrm>
            <a:off x="7683120" y="4173120"/>
            <a:ext cx="35265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Фейнмановские диаграммы характерных событий с присутствием медиатора Темной Материи.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Picture 9" descr=""/>
          <p:cNvPicPr/>
          <p:nvPr/>
        </p:nvPicPr>
        <p:blipFill>
          <a:blip r:embed="rId1"/>
          <a:srcRect l="19260" t="31687" r="16303" b="42686"/>
          <a:stretch/>
        </p:blipFill>
        <p:spPr>
          <a:xfrm>
            <a:off x="6480000" y="1620360"/>
            <a:ext cx="5580360" cy="212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166320"/>
            <a:ext cx="10514880" cy="121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600" spc="-1" strike="noStrike">
                <a:solidFill>
                  <a:schemeClr val="dk1"/>
                </a:solidFill>
                <a:latin typeface="Arial"/>
                <a:ea typeface="DejaVu Sans"/>
              </a:rPr>
              <a:t>Упрощенные модели ТМ с участием топ-кварка</a:t>
            </a:r>
            <a:endParaRPr b="0" lang="ru-RU" sz="3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838440" y="1810800"/>
            <a:ext cx="10514880" cy="531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Одними из наиболее простых моделей темной материи являются так называемые «упрощенные модели», в которых предполагается, что частицы ТМ взаимодействуют с частицами СМ, обмениваясь одной или несколькими частицами, называемыми "медиаторами", которые обладают слабой связью с частицами СМ.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Это приводит к возможности рождения частиц СМ вместе с частицами ТМ и, соответственно, к наблюдению характерной "потерянной энергии" в таких процессах, поскольку частицы ТМ не детектируются напрямую. Совместное рождение частиц СМ и ТМ с последующим обнаружением потерянной энергии – основной способ обнаружить данные процессы на коллайдерах.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Content Placeholder 3" descr=""/>
          <p:cNvPicPr/>
          <p:nvPr/>
        </p:nvPicPr>
        <p:blipFill>
          <a:blip r:embed="rId1"/>
          <a:stretch/>
        </p:blipFill>
        <p:spPr>
          <a:xfrm>
            <a:off x="3435840" y="3002040"/>
            <a:ext cx="5319360" cy="184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Классический подход: автоэнкодер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Shape 2"/>
          <p:cNvSpPr/>
          <p:nvPr/>
        </p:nvSpPr>
        <p:spPr>
          <a:xfrm>
            <a:off x="838080" y="1825560"/>
            <a:ext cx="5257080" cy="459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333" lnSpcReduction="1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Автоэнкодер – это нейронная сеть с «бутылочным горлышком»: слоем с числом нейронов меньшим, чем размерность входных данных.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Задача такой нейронной сети – максимально точно реконструировать входные данные, пропустив через «бутылочное горлышко» только самые важные компоненты.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Picture 8" descr=""/>
          <p:cNvPicPr/>
          <p:nvPr/>
        </p:nvPicPr>
        <p:blipFill>
          <a:blip r:embed="rId1"/>
          <a:stretch/>
        </p:blipFill>
        <p:spPr>
          <a:xfrm>
            <a:off x="6441840" y="1690560"/>
            <a:ext cx="4911480" cy="225072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3"/>
          <p:cNvSpPr/>
          <p:nvPr/>
        </p:nvSpPr>
        <p:spPr>
          <a:xfrm>
            <a:off x="6441840" y="4275720"/>
            <a:ext cx="49114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Для детектирования аномалий используется ошибка реконструкции: сеть будет хуже реконструировать те данные, которые она не «видела» при обучении.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Автоэнкодер в HEP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TextShape 2"/>
          <p:cNvSpPr/>
          <p:nvPr/>
        </p:nvSpPr>
        <p:spPr>
          <a:xfrm>
            <a:off x="838080" y="1825560"/>
            <a:ext cx="525708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Для данных физики высоких энергий автоэнкодер показал себя неэффективным: простой классификатор по принципу ближайших соседей дает лучшие результаты.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230760" y="4402800"/>
            <a:ext cx="2860560" cy="225936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10" descr=""/>
          <p:cNvPicPr/>
          <p:nvPr/>
        </p:nvPicPr>
        <p:blipFill>
          <a:blip r:embed="rId2"/>
          <a:stretch/>
        </p:blipFill>
        <p:spPr>
          <a:xfrm>
            <a:off x="3091680" y="4402800"/>
            <a:ext cx="2815920" cy="225936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2" descr=""/>
          <p:cNvPicPr/>
          <p:nvPr/>
        </p:nvPicPr>
        <p:blipFill>
          <a:blip r:embed="rId3"/>
          <a:stretch/>
        </p:blipFill>
        <p:spPr>
          <a:xfrm>
            <a:off x="6095520" y="4150800"/>
            <a:ext cx="5277240" cy="251172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2" descr=""/>
          <p:cNvPicPr/>
          <p:nvPr/>
        </p:nvPicPr>
        <p:blipFill>
          <a:blip r:embed="rId4"/>
          <a:stretch/>
        </p:blipFill>
        <p:spPr>
          <a:xfrm>
            <a:off x="6095520" y="1460160"/>
            <a:ext cx="5257080" cy="249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Метод Опорных Векторов (SVM)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Shape 2"/>
          <p:cNvSpPr/>
          <p:nvPr/>
        </p:nvSpPr>
        <p:spPr>
          <a:xfrm>
            <a:off x="838080" y="1825560"/>
            <a:ext cx="525708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666" lnSpcReduction="1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Метод опорных векторов: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2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Отображает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данные в пространство более высокой размерности, используя специальную функцию – «ядро»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2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Разделяет классы с «правом на ошибку»: позволяет работать с шумными данными, некоторая часть точек может попасть в противоположный класс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2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Использует кросс-валидацию для поиска оптимальной классификации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Picture 4" descr=""/>
          <p:cNvPicPr/>
          <p:nvPr/>
        </p:nvPicPr>
        <p:blipFill>
          <a:blip r:embed="rId1"/>
          <a:stretch/>
        </p:blipFill>
        <p:spPr>
          <a:xfrm>
            <a:off x="5977080" y="1825560"/>
            <a:ext cx="5376240" cy="87084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6" descr=""/>
          <p:cNvPicPr/>
          <p:nvPr/>
        </p:nvPicPr>
        <p:blipFill>
          <a:blip r:embed="rId2"/>
          <a:stretch/>
        </p:blipFill>
        <p:spPr>
          <a:xfrm>
            <a:off x="6036480" y="3759120"/>
            <a:ext cx="5376240" cy="160380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3"/>
          <p:cNvSpPr/>
          <p:nvPr/>
        </p:nvSpPr>
        <p:spPr>
          <a:xfrm>
            <a:off x="6540480" y="2752560"/>
            <a:ext cx="46220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Установление порога с «правом на ошибку» с помощью кросс-валидации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8001000" y="5363640"/>
            <a:ext cx="2894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Опорные векторы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838080" y="722880"/>
            <a:ext cx="1051488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chemeClr val="dk1"/>
                </a:solidFill>
                <a:latin typeface="Arial"/>
                <a:ea typeface="DejaVu Sans"/>
              </a:rPr>
              <a:t>Ядро Метода Опорных Векторов</a:t>
            </a:r>
            <a:endParaRPr b="0" lang="ru-RU" sz="44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73" name="Picture 3" descr=""/>
          <p:cNvPicPr/>
          <p:nvPr/>
        </p:nvPicPr>
        <p:blipFill>
          <a:blip r:embed="rId1"/>
          <a:stretch/>
        </p:blipFill>
        <p:spPr>
          <a:xfrm>
            <a:off x="591840" y="2381400"/>
            <a:ext cx="5059080" cy="333972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4" descr=""/>
          <p:cNvPicPr/>
          <p:nvPr/>
        </p:nvPicPr>
        <p:blipFill>
          <a:blip r:embed="rId2"/>
          <a:stretch/>
        </p:blipFill>
        <p:spPr>
          <a:xfrm>
            <a:off x="5957640" y="2516760"/>
            <a:ext cx="5641920" cy="3173400"/>
          </a:xfrm>
          <a:prstGeom prst="rect">
            <a:avLst/>
          </a:prstGeom>
          <a:ln w="0">
            <a:noFill/>
          </a:ln>
        </p:spPr>
      </p:pic>
      <p:sp>
        <p:nvSpPr>
          <p:cNvPr id="175" name="Rectangle 5"/>
          <p:cNvSpPr/>
          <p:nvPr/>
        </p:nvSpPr>
        <p:spPr>
          <a:xfrm>
            <a:off x="1219320" y="2964960"/>
            <a:ext cx="2631960" cy="9694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6" name="Rectangle 6"/>
          <p:cNvSpPr/>
          <p:nvPr/>
        </p:nvSpPr>
        <p:spPr>
          <a:xfrm>
            <a:off x="7176600" y="3429000"/>
            <a:ext cx="2003760" cy="819360"/>
          </a:xfrm>
          <a:prstGeom prst="rect">
            <a:avLst/>
          </a:prstGeom>
          <a:solidFill>
            <a:srgbClr val="fff6f6"/>
          </a:solidFill>
          <a:ln>
            <a:solidFill>
              <a:srgbClr val="fff6f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Метод Опорных Векторов для одного класса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Shape 2"/>
          <p:cNvSpPr/>
          <p:nvPr/>
        </p:nvSpPr>
        <p:spPr>
          <a:xfrm>
            <a:off x="838080" y="1825560"/>
            <a:ext cx="5257080" cy="363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333" lnSpcReduction="10000"/>
          </a:bodyPr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SVM может создавать гиперплоскость вокруг данных, позволяя выделять аномалии как выход за эту гиперплоскость.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 правильными гиперпараметрами может быть очень точен.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Минус – время растет квадратично/кубично с числом примеров.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6095880" y="1400040"/>
            <a:ext cx="5803200" cy="435204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4" descr=""/>
          <p:cNvPicPr/>
          <p:nvPr/>
        </p:nvPicPr>
        <p:blipFill>
          <a:blip r:embed="rId2"/>
          <a:stretch/>
        </p:blipFill>
        <p:spPr>
          <a:xfrm>
            <a:off x="419040" y="5457960"/>
            <a:ext cx="6133320" cy="1179360"/>
          </a:xfrm>
          <a:prstGeom prst="rect">
            <a:avLst/>
          </a:prstGeom>
          <a:ln w="0">
            <a:noFill/>
          </a:ln>
        </p:spPr>
      </p:pic>
      <p:sp>
        <p:nvSpPr>
          <p:cNvPr id="181" name="Line 3"/>
          <p:cNvSpPr/>
          <p:nvPr/>
        </p:nvSpPr>
        <p:spPr>
          <a:xfrm>
            <a:off x="952200" y="6265800"/>
            <a:ext cx="1308240" cy="360"/>
          </a:xfrm>
          <a:prstGeom prst="line">
            <a:avLst/>
          </a:prstGeom>
          <a:ln>
            <a:solidFill>
              <a:srgbClr val="3f6ec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Line 4"/>
          <p:cNvSpPr/>
          <p:nvPr/>
        </p:nvSpPr>
        <p:spPr>
          <a:xfrm>
            <a:off x="2527200" y="6257880"/>
            <a:ext cx="1307880" cy="360"/>
          </a:xfrm>
          <a:prstGeom prst="line">
            <a:avLst/>
          </a:prstGeom>
          <a:ln>
            <a:solidFill>
              <a:srgbClr val="3f6ec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</TotalTime>
  <Application>LibreOffice/7.6.6.3$Linux_X86_64 LibreOffice_project/60$Build-3</Application>
  <AppVersion>15.0000</AppVersion>
  <Words>1373</Words>
  <Paragraphs>106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2023-01-17T12:49:13Z</dcterms:created>
  <dc:creator>Andrew</dc:creator>
  <dc:description/>
  <dc:language>ru-RU</dc:language>
  <cp:lastModifiedBy/>
  <dcterms:modified xsi:type="dcterms:W3CDTF">2024-04-02T01:00:09Z</dcterms:modified>
  <cp:revision>31</cp:revision>
  <dc:subject/>
  <dc:title>Advances in Anomaly Detection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7</vt:i4>
  </property>
  <property fmtid="{D5CDD505-2E9C-101B-9397-08002B2CF9AE}" pid="7" name="PresentationFormat">
    <vt:lpwstr>Widescreen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