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0"/>
  </p:notesMasterIdLst>
  <p:sldIdLst>
    <p:sldId id="400" r:id="rId2"/>
    <p:sldId id="1098" r:id="rId3"/>
    <p:sldId id="1099" r:id="rId4"/>
    <p:sldId id="1100" r:id="rId5"/>
    <p:sldId id="1101" r:id="rId6"/>
    <p:sldId id="1104" r:id="rId7"/>
    <p:sldId id="1102" r:id="rId8"/>
    <p:sldId id="1103" r:id="rId9"/>
    <p:sldId id="1105" r:id="rId10"/>
    <p:sldId id="1106" r:id="rId11"/>
    <p:sldId id="1107" r:id="rId12"/>
    <p:sldId id="1108" r:id="rId13"/>
    <p:sldId id="1087" r:id="rId14"/>
    <p:sldId id="1089" r:id="rId15"/>
    <p:sldId id="1091" r:id="rId16"/>
    <p:sldId id="1093" r:id="rId17"/>
    <p:sldId id="1109" r:id="rId18"/>
    <p:sldId id="1094" r:id="rId19"/>
    <p:sldId id="1095" r:id="rId20"/>
    <p:sldId id="1110" r:id="rId21"/>
    <p:sldId id="1111" r:id="rId22"/>
    <p:sldId id="1112" r:id="rId23"/>
    <p:sldId id="1113" r:id="rId24"/>
    <p:sldId id="1115" r:id="rId25"/>
    <p:sldId id="1114" r:id="rId26"/>
    <p:sldId id="1116" r:id="rId27"/>
    <p:sldId id="1117" r:id="rId28"/>
    <p:sldId id="1063" r:id="rId29"/>
    <p:sldId id="1064" r:id="rId30"/>
    <p:sldId id="1118" r:id="rId31"/>
    <p:sldId id="1119" r:id="rId32"/>
    <p:sldId id="1130" r:id="rId33"/>
    <p:sldId id="1120" r:id="rId34"/>
    <p:sldId id="1122" r:id="rId35"/>
    <p:sldId id="1121" r:id="rId36"/>
    <p:sldId id="1123" r:id="rId37"/>
    <p:sldId id="1124" r:id="rId38"/>
    <p:sldId id="1125" r:id="rId39"/>
    <p:sldId id="1131" r:id="rId40"/>
    <p:sldId id="1126" r:id="rId41"/>
    <p:sldId id="1127" r:id="rId42"/>
    <p:sldId id="1128" r:id="rId43"/>
    <p:sldId id="1129" r:id="rId44"/>
    <p:sldId id="1042" r:id="rId45"/>
    <p:sldId id="1096" r:id="rId46"/>
    <p:sldId id="1051" r:id="rId47"/>
    <p:sldId id="1048" r:id="rId48"/>
    <p:sldId id="1053" r:id="rId49"/>
    <p:sldId id="1057" r:id="rId50"/>
    <p:sldId id="1058" r:id="rId51"/>
    <p:sldId id="1065" r:id="rId52"/>
    <p:sldId id="1066" r:id="rId53"/>
    <p:sldId id="1067" r:id="rId54"/>
    <p:sldId id="1068" r:id="rId55"/>
    <p:sldId id="1069" r:id="rId56"/>
    <p:sldId id="1070" r:id="rId57"/>
    <p:sldId id="1071" r:id="rId58"/>
    <p:sldId id="1072" r:id="rId59"/>
    <p:sldId id="1073" r:id="rId60"/>
    <p:sldId id="1074" r:id="rId61"/>
    <p:sldId id="1075" r:id="rId62"/>
    <p:sldId id="1076" r:id="rId63"/>
    <p:sldId id="1077" r:id="rId64"/>
    <p:sldId id="1078" r:id="rId65"/>
    <p:sldId id="1079" r:id="rId66"/>
    <p:sldId id="1080" r:id="rId67"/>
    <p:sldId id="1081" r:id="rId68"/>
    <p:sldId id="1082" r:id="rId6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00FF"/>
    <a:srgbClr val="E6E6E6"/>
    <a:srgbClr val="000000"/>
    <a:srgbClr val="0000CC"/>
    <a:srgbClr val="00F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3741" autoAdjust="0"/>
  </p:normalViewPr>
  <p:slideViewPr>
    <p:cSldViewPr>
      <p:cViewPr varScale="1">
        <p:scale>
          <a:sx n="63" d="100"/>
          <a:sy n="63" d="100"/>
        </p:scale>
        <p:origin x="121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A65E4-199A-4F86-8BA7-BDF921AE2E58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F8A88-5F94-49B0-B819-B5EE35074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778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1013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C9D7F0-20CD-473B-B0CD-934BB2F244C8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F8A88-5F94-49B0-B819-B5EE350744A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710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F8A88-5F94-49B0-B819-B5EE350744A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173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F8A88-5F94-49B0-B819-B5EE350744A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224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F8A88-5F94-49B0-B819-B5EE350744A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717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Добавить информацию про склеивание спектров?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F8A88-5F94-49B0-B819-B5EE350744A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513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834-050F-4E0D-AAEE-95252BD89625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7741-6092-4241-A59F-0EFB44D1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74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834-050F-4E0D-AAEE-95252BD89625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7741-6092-4241-A59F-0EFB44D1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4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834-050F-4E0D-AAEE-95252BD89625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7741-6092-4241-A59F-0EFB44D1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95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834-050F-4E0D-AAEE-95252BD89625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7741-6092-4241-A59F-0EFB44D1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87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834-050F-4E0D-AAEE-95252BD89625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7741-6092-4241-A59F-0EFB44D1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25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834-050F-4E0D-AAEE-95252BD89625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7741-6092-4241-A59F-0EFB44D1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36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834-050F-4E0D-AAEE-95252BD89625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7741-6092-4241-A59F-0EFB44D1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33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834-050F-4E0D-AAEE-95252BD89625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7741-6092-4241-A59F-0EFB44D1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56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834-050F-4E0D-AAEE-95252BD89625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7741-6092-4241-A59F-0EFB44D1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812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834-050F-4E0D-AAEE-95252BD89625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7741-6092-4241-A59F-0EFB44D1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30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834-050F-4E0D-AAEE-95252BD89625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7741-6092-4241-A59F-0EFB44D1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51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834-050F-4E0D-AAEE-95252BD89625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57741-6092-4241-A59F-0EFB44D163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46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767671"/>
            <a:ext cx="9144000" cy="2098521"/>
          </a:xfrm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defRPr/>
            </a:pPr>
            <a:r>
              <a:rPr lang="ru-RU" altLang="ru-RU" sz="2600" b="1" dirty="0">
                <a:solidFill>
                  <a:srgbClr val="002060"/>
                </a:solidFill>
                <a:latin typeface="Trebuchet MS" panose="020B0603020202020204" pitchFamily="34" charset="0"/>
              </a:rPr>
              <a:t>ПЕРЕНОС ОБУЧЕНИЯ И </a:t>
            </a:r>
            <a:br>
              <a:rPr lang="ru-RU" altLang="ru-RU" sz="2600" b="1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altLang="ru-RU" sz="2600" b="1" dirty="0">
                <a:solidFill>
                  <a:srgbClr val="002060"/>
                </a:solidFill>
                <a:latin typeface="Trebuchet MS" panose="020B0603020202020204" pitchFamily="34" charset="0"/>
              </a:rPr>
              <a:t>КОМПЛЕКСИРОВАНИЕ ДАННЫХ ФИЗИЧЕСКИХ МЕТОДОВ ПРИ НЕЙРОСЕТЕВОМ РЕШЕНИИ </a:t>
            </a:r>
            <a:br>
              <a:rPr lang="ru-RU" altLang="ru-RU" sz="2600" b="1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altLang="ru-RU" sz="2600" b="1" dirty="0">
                <a:solidFill>
                  <a:srgbClr val="002060"/>
                </a:solidFill>
                <a:latin typeface="Trebuchet MS" panose="020B0603020202020204" pitchFamily="34" charset="0"/>
              </a:rPr>
              <a:t>ОБРАТНЫХ ЗАДАЧ СПЕКТРОСКОПИИ РАСТВОРОВ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0" y="115888"/>
            <a:ext cx="9144000" cy="122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0" dirty="0"/>
              <a:t>Международная научная конференция</a:t>
            </a:r>
            <a:endParaRPr lang="en-US" altLang="ru-RU" sz="2200" dirty="0"/>
          </a:p>
          <a:p>
            <a:pPr algn="ctr" eaLnBrk="1" hangingPunct="1"/>
            <a:endParaRPr lang="ru-RU" altLang="ru-RU" sz="400" dirty="0"/>
          </a:p>
          <a:p>
            <a:pPr algn="ctr" eaLnBrk="1" hangingPunct="1"/>
            <a:r>
              <a:rPr lang="ru-RU" altLang="ru-RU" sz="2200" dirty="0"/>
              <a:t>«Математика в созвездии наук»</a:t>
            </a:r>
          </a:p>
          <a:p>
            <a:pPr algn="ctr" eaLnBrk="1" hangingPunct="1"/>
            <a:endParaRPr lang="ru-RU" altLang="ru-RU" sz="400" dirty="0"/>
          </a:p>
          <a:p>
            <a:pPr algn="ctr" eaLnBrk="1" hangingPunct="1"/>
            <a:r>
              <a:rPr lang="ru-RU" altLang="ru-RU" sz="2200" dirty="0"/>
              <a:t>1 - 2 апреля</a:t>
            </a:r>
            <a:r>
              <a:rPr lang="en-US" altLang="ru-RU" sz="2200" dirty="0"/>
              <a:t> 202</a:t>
            </a:r>
            <a:r>
              <a:rPr lang="ru-RU" altLang="ru-RU" sz="2200" dirty="0"/>
              <a:t>4 г.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CCD8326-CAE9-4D6E-BF34-84C8747EB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93096"/>
            <a:ext cx="9144000" cy="76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200" u="sng" dirty="0"/>
              <a:t>А.А. Гуськов</a:t>
            </a:r>
            <a:r>
              <a:rPr lang="en-US" altLang="ru-RU" sz="2200" u="sng" baseline="30000" dirty="0"/>
              <a:t>1,2</a:t>
            </a:r>
            <a:r>
              <a:rPr lang="ru-RU" altLang="ru-RU" sz="2200" dirty="0"/>
              <a:t>, И.В. Исаев</a:t>
            </a:r>
            <a:r>
              <a:rPr lang="ru-RU" altLang="ru-RU" sz="2200" baseline="30000" dirty="0"/>
              <a:t>2,3</a:t>
            </a:r>
            <a:r>
              <a:rPr lang="ru-RU" altLang="ru-RU" sz="2200" dirty="0"/>
              <a:t>, С.А. Буриков</a:t>
            </a:r>
            <a:r>
              <a:rPr lang="ru-RU" altLang="ru-RU" sz="2200" baseline="30000" dirty="0"/>
              <a:t>1,2</a:t>
            </a:r>
            <a:r>
              <a:rPr lang="ru-RU" altLang="ru-RU" sz="2200" dirty="0"/>
              <a:t>, Т.А. Доленко</a:t>
            </a:r>
            <a:r>
              <a:rPr lang="ru-RU" altLang="ru-RU" sz="2200" baseline="30000" dirty="0"/>
              <a:t>1,2</a:t>
            </a:r>
            <a:r>
              <a:rPr lang="ru-RU" altLang="ru-RU" sz="2200" dirty="0"/>
              <a:t>, </a:t>
            </a:r>
            <a:br>
              <a:rPr lang="ru-RU" altLang="ru-RU" sz="2200" dirty="0"/>
            </a:br>
            <a:r>
              <a:rPr lang="ru-RU" altLang="ru-RU" sz="2200" dirty="0"/>
              <a:t>К.А. Лаптинский</a:t>
            </a:r>
            <a:r>
              <a:rPr lang="ru-RU" altLang="ru-RU" sz="2200" baseline="30000" dirty="0"/>
              <a:t>2</a:t>
            </a:r>
            <a:r>
              <a:rPr lang="ru-RU" altLang="ru-RU" sz="2200" dirty="0"/>
              <a:t>, С.А. Доленко</a:t>
            </a:r>
            <a:r>
              <a:rPr lang="ru-RU" altLang="ru-RU" sz="2200" baseline="30000" dirty="0"/>
              <a:t>2</a:t>
            </a:r>
            <a:endParaRPr lang="en-US" altLang="ru-RU" sz="2200" baseline="30000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0113FC5-1235-46EB-82A8-FD34CE5A5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4" y="5093804"/>
            <a:ext cx="9144000" cy="111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b="1" baseline="30000" dirty="0"/>
              <a:t>1</a:t>
            </a:r>
            <a:r>
              <a:rPr lang="en-US" altLang="ru-RU" dirty="0"/>
              <a:t> </a:t>
            </a:r>
            <a:r>
              <a:rPr lang="ru-RU" altLang="ru-RU" dirty="0"/>
              <a:t>Физический факультет, МГУ им. М.В. Ломоносова, г. Москва.</a:t>
            </a:r>
          </a:p>
          <a:p>
            <a:pPr algn="ctr"/>
            <a:endParaRPr lang="ru-RU" altLang="ru-RU" sz="400" baseline="30000" dirty="0"/>
          </a:p>
          <a:p>
            <a:pPr algn="ctr" eaLnBrk="1" hangingPunct="1"/>
            <a:r>
              <a:rPr lang="en-US" altLang="ru-RU" baseline="30000" dirty="0"/>
              <a:t> </a:t>
            </a:r>
            <a:r>
              <a:rPr lang="ru-RU" altLang="ru-RU" b="1" baseline="30000" dirty="0"/>
              <a:t>2</a:t>
            </a:r>
            <a:r>
              <a:rPr lang="en-US" altLang="ru-RU" dirty="0"/>
              <a:t> </a:t>
            </a:r>
            <a:r>
              <a:rPr lang="ru-RU" altLang="ru-RU" dirty="0"/>
              <a:t>НИИ ядерной физики им. Д.В. Скобельцына, МГУ им. М.В. Ломоносова, г. Москва.</a:t>
            </a:r>
          </a:p>
          <a:p>
            <a:pPr algn="ctr" eaLnBrk="1" hangingPunct="1"/>
            <a:endParaRPr lang="en-US" altLang="ru-RU" sz="400" dirty="0"/>
          </a:p>
          <a:p>
            <a:pPr algn="ctr" eaLnBrk="1" hangingPunct="1"/>
            <a:r>
              <a:rPr lang="ru-RU" altLang="ru-RU" b="1" baseline="30000" dirty="0"/>
              <a:t>3</a:t>
            </a:r>
            <a:r>
              <a:rPr lang="en-US" altLang="ru-RU" dirty="0"/>
              <a:t> </a:t>
            </a:r>
            <a:r>
              <a:rPr lang="ru-RU" altLang="ru-RU" dirty="0"/>
              <a:t>Институт радиотехники и электроники им. В.А.Котельникова РАН, г. Москва.</a:t>
            </a:r>
            <a:endParaRPr lang="ru-RU" altLang="ru-RU" sz="2000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0137AA6-0C8E-4C6D-8DF9-798CE1BA8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09184"/>
            <a:ext cx="9144000" cy="64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i="1" baseline="30000" dirty="0"/>
              <a:t> </a:t>
            </a:r>
            <a:r>
              <a:rPr lang="ru-RU" altLang="ru-RU" i="1" dirty="0"/>
              <a:t>Исследование выполнено за счёт гранта Российского научного фонда </a:t>
            </a:r>
            <a:br>
              <a:rPr lang="ru-RU" altLang="ru-RU" i="1" dirty="0"/>
            </a:br>
            <a:r>
              <a:rPr lang="ru-RU" altLang="ru-RU" i="1" dirty="0"/>
              <a:t>(проект № 19-11-00333)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Постановка задачи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FC8C32C-66F7-F3D2-9A91-77CBF0D76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80728"/>
            <a:ext cx="878400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4000"/>
              </a:lnSpc>
              <a:spcBef>
                <a:spcPct val="20000"/>
              </a:spcBef>
            </a:pPr>
            <a:r>
              <a:rPr lang="ru-RU" altLang="ru-RU" sz="2000" dirty="0"/>
              <a:t>В настоящей работе рассматривалась задача, заключающаяся</a:t>
            </a:r>
            <a:br>
              <a:rPr lang="ru-RU" altLang="ru-RU" sz="2000" dirty="0"/>
            </a:br>
            <a:r>
              <a:rPr lang="ru-RU" altLang="ru-RU" sz="2000" dirty="0"/>
              <a:t>в идентификации и определении концентраций </a:t>
            </a:r>
            <a:r>
              <a:rPr lang="ru-RU" altLang="ru-RU" sz="2000" dirty="0">
                <a:solidFill>
                  <a:srgbClr val="C00000"/>
                </a:solidFill>
              </a:rPr>
              <a:t>8 ионов</a:t>
            </a:r>
            <a:r>
              <a:rPr lang="ru-RU" altLang="ru-RU" sz="2000" dirty="0"/>
              <a:t>, </a:t>
            </a:r>
            <a:br>
              <a:rPr lang="ru-RU" altLang="ru-RU" sz="2000" dirty="0"/>
            </a:br>
            <a:r>
              <a:rPr lang="ru-RU" altLang="ru-RU" sz="2000" dirty="0"/>
              <a:t>содержащихся в многокомпонентных растворах </a:t>
            </a:r>
            <a:r>
              <a:rPr lang="ru-RU" altLang="ru-RU" sz="2000" dirty="0">
                <a:solidFill>
                  <a:srgbClr val="C00000"/>
                </a:solidFill>
              </a:rPr>
              <a:t>10 солей </a:t>
            </a:r>
            <a:br>
              <a:rPr lang="ru-RU" altLang="ru-RU" sz="2000" dirty="0"/>
            </a:br>
            <a:r>
              <a:rPr lang="ru-RU" altLang="ru-RU" sz="2000" dirty="0"/>
              <a:t>по спектрам КР, ИК спектрам и спектрам ОП.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ru-RU" sz="1600" dirty="0"/>
          </a:p>
          <a:p>
            <a:pPr>
              <a:lnSpc>
                <a:spcPct val="114000"/>
              </a:lnSpc>
              <a:spcBef>
                <a:spcPct val="20000"/>
              </a:spcBef>
            </a:pPr>
            <a:r>
              <a:rPr lang="ru-RU" altLang="ru-RU" sz="2000" dirty="0">
                <a:solidFill>
                  <a:srgbClr val="0000CC"/>
                </a:solidFill>
              </a:rPr>
              <a:t>Определяемые ионы</a:t>
            </a:r>
            <a:r>
              <a:rPr lang="en-US" altLang="ru-RU" sz="2000" dirty="0">
                <a:solidFill>
                  <a:srgbClr val="0000CC"/>
                </a:solidFill>
              </a:rPr>
              <a:t>:</a:t>
            </a:r>
          </a:p>
          <a:p>
            <a:pPr marL="342900" indent="-342900">
              <a:lnSpc>
                <a:spcPct val="114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altLang="ru-RU" sz="400" dirty="0"/>
          </a:p>
          <a:p>
            <a:pPr marL="803275" indent="-355600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/>
              <a:t>Анионы</a:t>
            </a:r>
            <a:r>
              <a:rPr lang="en-US" altLang="ru-RU" sz="2000" dirty="0"/>
              <a:t>: </a:t>
            </a:r>
            <a:r>
              <a:rPr kumimoji="0" lang="en-US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SO</a:t>
            </a:r>
            <a:r>
              <a:rPr kumimoji="0" lang="en-US" altLang="ru-RU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4</a:t>
            </a:r>
            <a:r>
              <a:rPr kumimoji="0" lang="en-US" altLang="ru-RU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2-</a:t>
            </a:r>
            <a:r>
              <a:rPr kumimoji="0" lang="en-US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, NO</a:t>
            </a:r>
            <a:r>
              <a:rPr kumimoji="0" lang="en-US" altLang="ru-RU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3</a:t>
            </a:r>
            <a:r>
              <a:rPr kumimoji="0" lang="en-US" altLang="ru-RU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-</a:t>
            </a:r>
            <a:endParaRPr lang="en-US" altLang="ru-RU" sz="1900" b="1" baseline="-25000" dirty="0"/>
          </a:p>
          <a:p>
            <a:pPr marL="803275" indent="-355600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/>
              <a:t>Катионы</a:t>
            </a:r>
            <a:r>
              <a:rPr lang="en-US" altLang="ru-RU" sz="2000" dirty="0"/>
              <a:t>: </a:t>
            </a:r>
            <a:r>
              <a:rPr kumimoji="0" lang="en-US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Zn</a:t>
            </a:r>
            <a:r>
              <a:rPr kumimoji="0" lang="en-US" altLang="ru-RU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2+</a:t>
            </a:r>
            <a:r>
              <a:rPr kumimoji="0" lang="en-US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, Cu</a:t>
            </a:r>
            <a:r>
              <a:rPr kumimoji="0" lang="en-US" altLang="ru-RU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2+</a:t>
            </a:r>
            <a:r>
              <a:rPr kumimoji="0" lang="en-US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, Li</a:t>
            </a:r>
            <a:r>
              <a:rPr kumimoji="0" lang="en-US" altLang="ru-RU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+</a:t>
            </a:r>
            <a:r>
              <a:rPr kumimoji="0" lang="en-US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, Fe</a:t>
            </a:r>
            <a:r>
              <a:rPr kumimoji="0" lang="en-US" altLang="ru-RU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3+</a:t>
            </a:r>
            <a:r>
              <a:rPr kumimoji="0" lang="en-US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, Ni</a:t>
            </a:r>
            <a:r>
              <a:rPr kumimoji="0" lang="en-US" altLang="ru-RU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2+</a:t>
            </a:r>
            <a:r>
              <a:rPr kumimoji="0" lang="en-US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, NH</a:t>
            </a:r>
            <a:r>
              <a:rPr kumimoji="0" lang="en-US" altLang="ru-RU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4</a:t>
            </a:r>
            <a:r>
              <a:rPr kumimoji="0" lang="en-US" altLang="ru-RU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+</a:t>
            </a:r>
            <a:endParaRPr kumimoji="0" lang="ru-RU" altLang="ru-RU" sz="20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714375" indent="-357188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ru-RU" sz="1400" dirty="0"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ct val="20000"/>
              </a:spcBef>
            </a:pPr>
            <a:r>
              <a:rPr lang="ru-RU" altLang="ru-RU" sz="2000" dirty="0">
                <a:solidFill>
                  <a:srgbClr val="0000CC"/>
                </a:solidFill>
              </a:rPr>
              <a:t>Растворы</a:t>
            </a:r>
            <a:r>
              <a:rPr lang="en-US" altLang="ru-RU" sz="2000" dirty="0">
                <a:solidFill>
                  <a:srgbClr val="0000CC"/>
                </a:solidFill>
              </a:rPr>
              <a:t>:</a:t>
            </a:r>
          </a:p>
          <a:p>
            <a:pPr marL="342900" indent="-342900">
              <a:lnSpc>
                <a:spcPct val="114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altLang="ru-RU" sz="400" dirty="0"/>
          </a:p>
          <a:p>
            <a:pPr marL="803275" indent="-355600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/>
              <a:t>Соли: </a:t>
            </a:r>
            <a:r>
              <a:rPr lang="en-US" altLang="ru-RU" sz="2000" dirty="0"/>
              <a:t>Zn(NO</a:t>
            </a:r>
            <a:r>
              <a:rPr lang="en-US" altLang="ru-RU" sz="1900" baseline="-25000" dirty="0"/>
              <a:t>3</a:t>
            </a:r>
            <a:r>
              <a:rPr lang="en-US" altLang="ru-RU" sz="2000" dirty="0"/>
              <a:t>)</a:t>
            </a:r>
            <a:r>
              <a:rPr lang="en-US" altLang="ru-RU" sz="1900" baseline="-25000" dirty="0"/>
              <a:t>2</a:t>
            </a:r>
            <a:r>
              <a:rPr lang="en-US" altLang="ru-RU" sz="2000" dirty="0"/>
              <a:t>, ZnSO</a:t>
            </a:r>
            <a:r>
              <a:rPr lang="en-US" altLang="ru-RU" sz="1900" baseline="-25000" dirty="0"/>
              <a:t>4</a:t>
            </a:r>
            <a:r>
              <a:rPr lang="en-US" altLang="ru-RU" sz="2000" dirty="0"/>
              <a:t>, Cu(NO</a:t>
            </a:r>
            <a:r>
              <a:rPr lang="en-US" altLang="ru-RU" sz="1900" baseline="-25000" dirty="0"/>
              <a:t>3</a:t>
            </a:r>
            <a:r>
              <a:rPr lang="en-US" altLang="ru-RU" sz="2000" dirty="0"/>
              <a:t>)</a:t>
            </a:r>
            <a:r>
              <a:rPr lang="en-US" altLang="ru-RU" sz="1900" baseline="-25000" dirty="0"/>
              <a:t>2</a:t>
            </a:r>
            <a:r>
              <a:rPr lang="en-US" altLang="ru-RU" sz="2000" dirty="0"/>
              <a:t>, CuSO</a:t>
            </a:r>
            <a:r>
              <a:rPr lang="en-US" altLang="ru-RU" sz="1900" baseline="-25000" dirty="0"/>
              <a:t>4</a:t>
            </a:r>
            <a:r>
              <a:rPr lang="en-US" altLang="ru-RU" sz="2000" dirty="0"/>
              <a:t>, LiNO</a:t>
            </a:r>
            <a:r>
              <a:rPr lang="en-US" altLang="ru-RU" sz="1900" baseline="-25000" dirty="0"/>
              <a:t>3</a:t>
            </a:r>
            <a:r>
              <a:rPr lang="en-US" altLang="ru-RU" sz="2000" dirty="0"/>
              <a:t>, Fe(NO</a:t>
            </a:r>
            <a:r>
              <a:rPr lang="en-US" altLang="ru-RU" sz="1900" baseline="-25000" dirty="0"/>
              <a:t>3</a:t>
            </a:r>
            <a:r>
              <a:rPr lang="en-US" altLang="ru-RU" sz="2000" dirty="0"/>
              <a:t>)</a:t>
            </a:r>
            <a:r>
              <a:rPr lang="en-US" altLang="ru-RU" sz="1900" baseline="-25000" dirty="0"/>
              <a:t>3</a:t>
            </a:r>
            <a:r>
              <a:rPr lang="en-US" altLang="ru-RU" sz="2000" dirty="0"/>
              <a:t>,</a:t>
            </a:r>
            <a:br>
              <a:rPr lang="en-US" altLang="ru-RU" sz="2000" dirty="0"/>
            </a:br>
            <a:r>
              <a:rPr lang="en-US" altLang="ru-RU" sz="2000" dirty="0"/>
              <a:t>NiSO</a:t>
            </a:r>
            <a:r>
              <a:rPr lang="en-US" altLang="ru-RU" sz="1900" baseline="-25000" dirty="0"/>
              <a:t>4</a:t>
            </a:r>
            <a:r>
              <a:rPr lang="en-US" altLang="ru-RU" sz="2000" dirty="0"/>
              <a:t>, Ni(NO</a:t>
            </a:r>
            <a:r>
              <a:rPr lang="en-US" altLang="ru-RU" sz="1900" baseline="-25000" dirty="0"/>
              <a:t>3</a:t>
            </a:r>
            <a:r>
              <a:rPr lang="en-US" altLang="ru-RU" sz="2000" dirty="0"/>
              <a:t>)</a:t>
            </a:r>
            <a:r>
              <a:rPr lang="en-US" altLang="ru-RU" sz="1900" baseline="-25000" dirty="0"/>
              <a:t>2</a:t>
            </a:r>
            <a:r>
              <a:rPr lang="en-US" altLang="ru-RU" sz="2000" dirty="0"/>
              <a:t>, (NH</a:t>
            </a:r>
            <a:r>
              <a:rPr lang="en-US" altLang="ru-RU" sz="1900" baseline="-25000" dirty="0"/>
              <a:t>4</a:t>
            </a:r>
            <a:r>
              <a:rPr lang="en-US" altLang="ru-RU" sz="2000" dirty="0"/>
              <a:t>)</a:t>
            </a:r>
            <a:r>
              <a:rPr lang="en-US" altLang="ru-RU" sz="1900" baseline="-25000" dirty="0"/>
              <a:t>2</a:t>
            </a:r>
            <a:r>
              <a:rPr lang="en-US" altLang="ru-RU" sz="2000" dirty="0"/>
              <a:t>SO</a:t>
            </a:r>
            <a:r>
              <a:rPr lang="en-US" altLang="ru-RU" sz="1900" baseline="-25000" dirty="0"/>
              <a:t>4</a:t>
            </a:r>
            <a:r>
              <a:rPr lang="en-US" altLang="ru-RU" sz="2000" dirty="0"/>
              <a:t>, NH</a:t>
            </a:r>
            <a:r>
              <a:rPr lang="en-US" altLang="ru-RU" sz="1900" baseline="-25000" dirty="0"/>
              <a:t>4</a:t>
            </a:r>
            <a:r>
              <a:rPr lang="en-US" altLang="ru-RU" sz="2000" dirty="0"/>
              <a:t>NO</a:t>
            </a:r>
            <a:r>
              <a:rPr lang="en-US" altLang="ru-RU" sz="1900" baseline="-25000" dirty="0"/>
              <a:t>3</a:t>
            </a:r>
            <a:endParaRPr lang="en-US" altLang="ru-RU" sz="2000" dirty="0"/>
          </a:p>
          <a:p>
            <a:pPr marL="803275" indent="-355600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/>
              <a:t>От 1 до </a:t>
            </a:r>
            <a:r>
              <a:rPr lang="en-US" altLang="ru-RU" sz="2000" dirty="0"/>
              <a:t>10</a:t>
            </a:r>
            <a:r>
              <a:rPr lang="ru-RU" altLang="ru-RU" sz="2000" dirty="0"/>
              <a:t> солей в растворе</a:t>
            </a:r>
          </a:p>
          <a:p>
            <a:pPr marL="803275" indent="-355600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/>
              <a:t>От 2 до </a:t>
            </a:r>
            <a:r>
              <a:rPr lang="en-US" altLang="ru-RU" sz="2000" dirty="0"/>
              <a:t>8</a:t>
            </a:r>
            <a:r>
              <a:rPr lang="ru-RU" altLang="ru-RU" sz="2000" dirty="0"/>
              <a:t> ионов в растворе</a:t>
            </a:r>
          </a:p>
          <a:p>
            <a:pPr marL="803275" indent="-355600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/>
              <a:t>Диапазон концентраций</a:t>
            </a:r>
            <a:r>
              <a:rPr lang="en-US" altLang="ru-RU" sz="2000" dirty="0"/>
              <a:t> </a:t>
            </a:r>
            <a:r>
              <a:rPr lang="ru-RU" altLang="ru-RU" sz="2000" dirty="0"/>
              <a:t>катионов </a:t>
            </a:r>
            <a:r>
              <a:rPr lang="en-US" altLang="ru-RU" sz="2000" dirty="0"/>
              <a:t>0</a:t>
            </a:r>
            <a:r>
              <a:rPr lang="ru-RU" altLang="ru-RU" sz="2000" dirty="0"/>
              <a:t> </a:t>
            </a:r>
            <a:r>
              <a:rPr lang="en-US" altLang="ru-RU" sz="2000" dirty="0"/>
              <a:t>-</a:t>
            </a:r>
            <a:r>
              <a:rPr lang="ru-RU" altLang="ru-RU" sz="2000" dirty="0"/>
              <a:t> 1</a:t>
            </a:r>
            <a:r>
              <a:rPr lang="en-US" altLang="ru-RU" sz="2000" dirty="0"/>
              <a:t> M</a:t>
            </a:r>
          </a:p>
        </p:txBody>
      </p:sp>
    </p:spTree>
    <p:extLst>
      <p:ext uri="{BB962C8B-B14F-4D97-AF65-F5344CB8AC3E}">
        <p14:creationId xmlns:p14="http://schemas.microsoft.com/office/powerpoint/2010/main" val="3586366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Спектроскопия оптического поглощения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96124B-12BE-EE2A-BDCE-4388AAA76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80728"/>
            <a:ext cx="8784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ru-RU" altLang="ru-RU" sz="2000" dirty="0">
                <a:solidFill>
                  <a:srgbClr val="0000CC"/>
                </a:solidFill>
              </a:rPr>
              <a:t>Экспериментальная установка</a:t>
            </a:r>
            <a:r>
              <a:rPr lang="en-US" altLang="ru-RU" sz="2000" dirty="0">
                <a:solidFill>
                  <a:srgbClr val="0000CC"/>
                </a:solidFill>
              </a:rPr>
              <a:t>: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altLang="ru-RU" sz="400" dirty="0"/>
          </a:p>
          <a:p>
            <a:pPr marL="803275" indent="-357188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/>
              <a:t>Спектрометр </a:t>
            </a:r>
            <a:r>
              <a:rPr lang="en-US" altLang="ru-RU" sz="2000" dirty="0"/>
              <a:t>Shimadzu UV-1800</a:t>
            </a:r>
            <a:endParaRPr lang="ru-RU" altLang="ru-RU" sz="2000" dirty="0"/>
          </a:p>
          <a:p>
            <a:pPr marL="714375" indent="-357188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ru-RU" sz="2800" dirty="0"/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ru-RU" altLang="ru-RU" sz="2000" dirty="0">
                <a:solidFill>
                  <a:srgbClr val="0000CC"/>
                </a:solidFill>
              </a:rPr>
              <a:t>Измерения</a:t>
            </a:r>
            <a:r>
              <a:rPr lang="en-US" altLang="ru-RU" sz="2000" dirty="0">
                <a:solidFill>
                  <a:srgbClr val="0000CC"/>
                </a:solidFill>
              </a:rPr>
              <a:t>: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altLang="ru-RU" sz="400" dirty="0"/>
          </a:p>
          <a:p>
            <a:pPr marL="803275" indent="-35560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/>
              <a:t>Диапазон измерений – 190-1100 нм</a:t>
            </a:r>
          </a:p>
          <a:p>
            <a:pPr marL="803275" indent="-35560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/>
              <a:t>Шаг измерений – 1 нм</a:t>
            </a:r>
          </a:p>
          <a:p>
            <a:pPr marL="803275" indent="-35560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CC0000"/>
                </a:solidFill>
              </a:rPr>
              <a:t>911 каналов</a:t>
            </a:r>
          </a:p>
          <a:p>
            <a:pPr marL="714375" indent="-357188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altLang="ru-RU" sz="2800" dirty="0">
              <a:solidFill>
                <a:srgbClr val="CC0000"/>
              </a:solidFill>
            </a:endParaRP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ru-RU" altLang="ru-RU" sz="2000" dirty="0">
                <a:solidFill>
                  <a:srgbClr val="0000CC"/>
                </a:solidFill>
              </a:rPr>
              <a:t>Предобработка</a:t>
            </a:r>
            <a:r>
              <a:rPr lang="en-US" altLang="ru-RU" sz="2000" dirty="0">
                <a:solidFill>
                  <a:srgbClr val="0000CC"/>
                </a:solidFill>
              </a:rPr>
              <a:t>: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altLang="ru-RU" sz="400" dirty="0"/>
          </a:p>
          <a:p>
            <a:pPr marL="803275" indent="-357188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/>
              <a:t>Не производилась</a:t>
            </a:r>
          </a:p>
          <a:p>
            <a:pPr marL="714375" indent="-357188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ru-RU" sz="2000" dirty="0"/>
          </a:p>
        </p:txBody>
      </p:sp>
    </p:spTree>
    <p:extLst>
      <p:ext uri="{BB962C8B-B14F-4D97-AF65-F5344CB8AC3E}">
        <p14:creationId xmlns:p14="http://schemas.microsoft.com/office/powerpoint/2010/main" val="3594184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Спектроскопия оптического поглощения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96124B-12BE-EE2A-BDCE-4388AAA76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80728"/>
            <a:ext cx="8784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Соли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>
                <a:cs typeface="Arial" panose="020B0604020202020204" pitchFamily="34" charset="0"/>
              </a:rPr>
              <a:t>       </a:t>
            </a:r>
            <a:r>
              <a:rPr lang="en-US" sz="2000" dirty="0">
                <a:cs typeface="Arial" panose="020B0604020202020204" pitchFamily="34" charset="0"/>
              </a:rPr>
              <a:t>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0.44М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Cu(NO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dirty="0">
                <a:cs typeface="Arial" panose="020B0604020202020204" pitchFamily="34" charset="0"/>
              </a:rPr>
              <a:t>, 0.51М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CuSO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ru-RU" sz="2000" dirty="0">
                <a:cs typeface="Arial" panose="020B0604020202020204" pitchFamily="34" charset="0"/>
              </a:rPr>
              <a:t>      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0.86М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Fe(NO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cs typeface="Arial" panose="020B0604020202020204" pitchFamily="34" charset="0"/>
              </a:rPr>
              <a:t>;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000" dirty="0">
                <a:cs typeface="Arial" panose="020B0604020202020204" pitchFamily="34" charset="0"/>
              </a:rPr>
              <a:t>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 NiSO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000" dirty="0">
                <a:cs typeface="Arial" panose="020B0604020202020204" pitchFamily="34" charset="0"/>
              </a:rPr>
              <a:t>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0.47M Zn(NO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0.62M ZnSO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814EFC2-5531-FE35-C782-28002522E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12" y="2084645"/>
            <a:ext cx="7200000" cy="4773355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5B2C6A9-4265-59A2-C519-51069F304B38}"/>
              </a:ext>
            </a:extLst>
          </p:cNvPr>
          <p:cNvCxnSpPr>
            <a:cxnSpLocks/>
          </p:cNvCxnSpPr>
          <p:nvPr/>
        </p:nvCxnSpPr>
        <p:spPr>
          <a:xfrm>
            <a:off x="1403648" y="1245384"/>
            <a:ext cx="432048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A96513B-C281-7933-6C03-DD425F78B4A2}"/>
              </a:ext>
            </a:extLst>
          </p:cNvPr>
          <p:cNvCxnSpPr>
            <a:cxnSpLocks/>
          </p:cNvCxnSpPr>
          <p:nvPr/>
        </p:nvCxnSpPr>
        <p:spPr>
          <a:xfrm>
            <a:off x="5713968" y="1245384"/>
            <a:ext cx="43204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8F0C251-0636-3834-9853-46676A62ACAD}"/>
              </a:ext>
            </a:extLst>
          </p:cNvPr>
          <p:cNvCxnSpPr>
            <a:cxnSpLocks/>
          </p:cNvCxnSpPr>
          <p:nvPr/>
        </p:nvCxnSpPr>
        <p:spPr>
          <a:xfrm>
            <a:off x="1403648" y="1629688"/>
            <a:ext cx="43204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A3E0A1C-1BA4-148A-78D1-77D2A55F6C43}"/>
              </a:ext>
            </a:extLst>
          </p:cNvPr>
          <p:cNvCxnSpPr>
            <a:cxnSpLocks/>
          </p:cNvCxnSpPr>
          <p:nvPr/>
        </p:nvCxnSpPr>
        <p:spPr>
          <a:xfrm>
            <a:off x="3677424" y="1641624"/>
            <a:ext cx="43204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764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Спектроскопия ИК поглощения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96124B-12BE-EE2A-BDCE-4388AAA76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80728"/>
            <a:ext cx="8784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ru-RU" altLang="ru-RU" sz="2000" dirty="0">
                <a:solidFill>
                  <a:srgbClr val="0000CC"/>
                </a:solidFill>
              </a:rPr>
              <a:t>Экспериментальная установка</a:t>
            </a:r>
            <a:r>
              <a:rPr lang="en-US" altLang="ru-RU" sz="2000" dirty="0">
                <a:solidFill>
                  <a:srgbClr val="0000CC"/>
                </a:solidFill>
              </a:rPr>
              <a:t>: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altLang="ru-RU" sz="400" dirty="0"/>
          </a:p>
          <a:p>
            <a:pPr marL="803275" indent="-357188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/>
              <a:t>Фурье ИК спектрометр </a:t>
            </a:r>
            <a:r>
              <a:rPr lang="ru-RU" altLang="ru-RU" sz="2000" dirty="0" err="1"/>
              <a:t>Bruker</a:t>
            </a:r>
            <a:r>
              <a:rPr lang="ru-RU" altLang="ru-RU" sz="2000" dirty="0"/>
              <a:t> </a:t>
            </a:r>
            <a:r>
              <a:rPr lang="ru-RU" altLang="ru-RU" sz="2000" dirty="0" err="1"/>
              <a:t>Invenio</a:t>
            </a:r>
            <a:r>
              <a:rPr lang="ru-RU" altLang="ru-RU" sz="2000" dirty="0"/>
              <a:t> </a:t>
            </a:r>
            <a:r>
              <a:rPr lang="en-US" altLang="ru-RU" sz="2000" dirty="0"/>
              <a:t>R</a:t>
            </a:r>
            <a:endParaRPr lang="ru-RU" altLang="ru-RU" sz="2000" dirty="0"/>
          </a:p>
          <a:p>
            <a:pPr marL="714375" indent="-357188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ru-RU" sz="2800" dirty="0"/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ru-RU" altLang="ru-RU" sz="2000" dirty="0">
                <a:solidFill>
                  <a:srgbClr val="0000CC"/>
                </a:solidFill>
              </a:rPr>
              <a:t>Измерения</a:t>
            </a:r>
            <a:r>
              <a:rPr lang="en-US" altLang="ru-RU" sz="2000" dirty="0">
                <a:solidFill>
                  <a:srgbClr val="0000CC"/>
                </a:solidFill>
              </a:rPr>
              <a:t>: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altLang="ru-RU" sz="400" dirty="0"/>
          </a:p>
          <a:p>
            <a:pPr marL="803275" indent="-357188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/>
              <a:t>Диапазон измерений – </a:t>
            </a:r>
            <a:r>
              <a:rPr lang="en-US" altLang="ru-RU" sz="2000" dirty="0"/>
              <a:t>400</a:t>
            </a:r>
            <a:r>
              <a:rPr lang="ru-RU" altLang="ru-RU" sz="2000" dirty="0"/>
              <a:t>-</a:t>
            </a:r>
            <a:r>
              <a:rPr lang="en-US" altLang="ru-RU" sz="2000" dirty="0"/>
              <a:t>4500</a:t>
            </a:r>
            <a:r>
              <a:rPr lang="ru-RU" altLang="ru-RU" sz="2000" dirty="0"/>
              <a:t> см⁻¹</a:t>
            </a:r>
          </a:p>
          <a:p>
            <a:pPr marL="803275" indent="-357188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/>
              <a:t>Разрешение – 4 см⁻¹</a:t>
            </a:r>
          </a:p>
          <a:p>
            <a:pPr marL="803275" indent="-357188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CC0000"/>
                </a:solidFill>
              </a:rPr>
              <a:t>2126 каналов</a:t>
            </a:r>
          </a:p>
          <a:p>
            <a:pPr marL="714375" indent="-357188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altLang="ru-RU" sz="2800" dirty="0">
              <a:solidFill>
                <a:srgbClr val="CC0000"/>
              </a:solidFill>
            </a:endParaRP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ru-RU" altLang="ru-RU" sz="2000" dirty="0">
                <a:solidFill>
                  <a:srgbClr val="0000CC"/>
                </a:solidFill>
              </a:rPr>
              <a:t>Предобработка</a:t>
            </a:r>
            <a:r>
              <a:rPr lang="en-US" altLang="ru-RU" sz="2000" dirty="0">
                <a:solidFill>
                  <a:srgbClr val="0000CC"/>
                </a:solidFill>
              </a:rPr>
              <a:t>: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altLang="ru-RU" sz="400" dirty="0"/>
          </a:p>
          <a:p>
            <a:pPr marL="803275" indent="-357188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/>
              <a:t>Не производилась</a:t>
            </a:r>
          </a:p>
          <a:p>
            <a:pPr marL="714375" indent="-357188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ru-RU" sz="2000" dirty="0"/>
          </a:p>
        </p:txBody>
      </p:sp>
    </p:spTree>
    <p:extLst>
      <p:ext uri="{BB962C8B-B14F-4D97-AF65-F5344CB8AC3E}">
        <p14:creationId xmlns:p14="http://schemas.microsoft.com/office/powerpoint/2010/main" val="2960612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Спектроскопия ИК поглощения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96124B-12BE-EE2A-BDCE-4388AAA76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80728"/>
            <a:ext cx="8784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Соли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>
                <a:cs typeface="Arial" panose="020B0604020202020204" pitchFamily="34" charset="0"/>
              </a:rPr>
              <a:t>       </a:t>
            </a:r>
            <a:r>
              <a:rPr lang="en-US" sz="2000" dirty="0">
                <a:cs typeface="Arial" panose="020B0604020202020204" pitchFamily="34" charset="0"/>
              </a:rPr>
              <a:t>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 NiSO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   0.47М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LiNO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cs typeface="Arial" panose="020B0604020202020204" pitchFamily="34" charset="0"/>
              </a:rPr>
              <a:t>;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ru-RU" sz="2000" dirty="0"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  <a:r>
              <a:rPr lang="ru-RU" sz="2000" dirty="0"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 (NH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0.18М </a:t>
            </a:r>
            <a:r>
              <a:rPr lang="en-US" altLang="ru-RU" sz="2000" dirty="0"/>
              <a:t>NH</a:t>
            </a:r>
            <a:r>
              <a:rPr lang="en-US" altLang="ru-RU" sz="1900" baseline="-25000" dirty="0"/>
              <a:t>4</a:t>
            </a:r>
            <a:r>
              <a:rPr lang="en-US" altLang="ru-RU" sz="2000" dirty="0"/>
              <a:t>NO</a:t>
            </a:r>
            <a:r>
              <a:rPr lang="en-US" altLang="ru-RU" sz="1900" baseline="-25000" dirty="0"/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2000" dirty="0" err="1">
                <a:cs typeface="Arial" panose="020B0604020202020204" pitchFamily="34" charset="0"/>
              </a:rPr>
              <a:t>Дист</a:t>
            </a:r>
            <a:r>
              <a:rPr lang="ru-RU" sz="2000" dirty="0">
                <a:cs typeface="Arial" panose="020B0604020202020204" pitchFamily="34" charset="0"/>
              </a:rPr>
              <a:t>. вода</a:t>
            </a:r>
            <a:endParaRPr lang="en-US" altLang="ru-RU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5B2C6A9-4265-59A2-C519-51069F304B38}"/>
              </a:ext>
            </a:extLst>
          </p:cNvPr>
          <p:cNvCxnSpPr>
            <a:cxnSpLocks/>
          </p:cNvCxnSpPr>
          <p:nvPr/>
        </p:nvCxnSpPr>
        <p:spPr>
          <a:xfrm>
            <a:off x="1403648" y="1245384"/>
            <a:ext cx="432048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A96513B-C281-7933-6C03-DD425F78B4A2}"/>
              </a:ext>
            </a:extLst>
          </p:cNvPr>
          <p:cNvCxnSpPr>
            <a:cxnSpLocks/>
          </p:cNvCxnSpPr>
          <p:nvPr/>
        </p:nvCxnSpPr>
        <p:spPr>
          <a:xfrm>
            <a:off x="3667264" y="1245384"/>
            <a:ext cx="43204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8F0C251-0636-3834-9853-46676A62ACAD}"/>
              </a:ext>
            </a:extLst>
          </p:cNvPr>
          <p:cNvCxnSpPr>
            <a:cxnSpLocks/>
          </p:cNvCxnSpPr>
          <p:nvPr/>
        </p:nvCxnSpPr>
        <p:spPr>
          <a:xfrm>
            <a:off x="1403648" y="1641952"/>
            <a:ext cx="43204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A3E0A1C-1BA4-148A-78D1-77D2A55F6C43}"/>
              </a:ext>
            </a:extLst>
          </p:cNvPr>
          <p:cNvCxnSpPr>
            <a:cxnSpLocks/>
          </p:cNvCxnSpPr>
          <p:nvPr/>
        </p:nvCxnSpPr>
        <p:spPr>
          <a:xfrm>
            <a:off x="5857096" y="1633776"/>
            <a:ext cx="43204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195778-F727-FA08-3AA5-F2B090FC7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12" y="2085058"/>
            <a:ext cx="7200000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58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Спектроскопия КР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4BF9A822-7503-1345-2CE4-B97A60708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00" y="1052736"/>
            <a:ext cx="878400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ru-RU" sz="2000" dirty="0">
                <a:solidFill>
                  <a:srgbClr val="0000CC"/>
                </a:solidFill>
              </a:rPr>
              <a:t>Экспериментальная установка</a:t>
            </a:r>
            <a:r>
              <a:rPr lang="en-US" altLang="ru-RU" sz="2000" dirty="0">
                <a:solidFill>
                  <a:srgbClr val="0000CC"/>
                </a:solidFill>
              </a:rPr>
              <a:t>: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altLang="ru-RU" sz="400" dirty="0"/>
          </a:p>
          <a:p>
            <a:pPr marL="803275" indent="-357188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ru-RU" sz="2000" dirty="0"/>
              <a:t>YAG</a:t>
            </a:r>
            <a:r>
              <a:rPr lang="ru-RU" altLang="ru-RU" sz="2000" dirty="0"/>
              <a:t> - лазер</a:t>
            </a:r>
          </a:p>
          <a:p>
            <a:pPr marL="714375" indent="-357188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altLang="ru-RU" sz="100" dirty="0"/>
          </a:p>
          <a:p>
            <a:pPr marL="1431925" indent="-365125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altLang="ru-RU" sz="2000" dirty="0"/>
              <a:t>Длина волны – 532 нм</a:t>
            </a:r>
          </a:p>
          <a:p>
            <a:pPr marL="1431925" indent="-365125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altLang="ru-RU" sz="2000" dirty="0"/>
              <a:t>Мощность – 500 мВт</a:t>
            </a:r>
          </a:p>
          <a:p>
            <a:pPr marL="1079500" indent="-365125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ru-RU" altLang="ru-RU" sz="100" dirty="0"/>
          </a:p>
          <a:p>
            <a:pPr marL="803275" indent="-357188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/>
              <a:t>Монохроматор </a:t>
            </a:r>
            <a:r>
              <a:rPr lang="en-US" altLang="ru-RU" sz="2000" dirty="0"/>
              <a:t>Acton 2500i </a:t>
            </a:r>
            <a:endParaRPr lang="ru-RU" altLang="ru-RU" sz="2000" dirty="0"/>
          </a:p>
          <a:p>
            <a:pPr marL="803275" indent="-357188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/>
              <a:t>Многоканальный детектор – </a:t>
            </a:r>
            <a:r>
              <a:rPr lang="en-US" altLang="ru-RU" sz="2000" dirty="0"/>
              <a:t>CCD</a:t>
            </a:r>
            <a:r>
              <a:rPr lang="ru-RU" altLang="ru-RU" sz="2000" dirty="0"/>
              <a:t>-камера </a:t>
            </a:r>
            <a:r>
              <a:rPr lang="en-US" altLang="ru-RU" sz="2000" dirty="0"/>
              <a:t>Horiba</a:t>
            </a:r>
            <a:r>
              <a:rPr lang="ru-RU" altLang="ru-RU" sz="2000" dirty="0"/>
              <a:t> </a:t>
            </a:r>
            <a:r>
              <a:rPr lang="en-US" altLang="ru-RU" sz="2000" dirty="0"/>
              <a:t>Jobin Yvon </a:t>
            </a:r>
            <a:endParaRPr lang="ru-RU" altLang="ru-RU" sz="2000" dirty="0"/>
          </a:p>
          <a:p>
            <a:pPr marL="714375" indent="-357188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ru-RU" sz="2000" dirty="0"/>
          </a:p>
          <a:p>
            <a:pPr>
              <a:spcBef>
                <a:spcPct val="20000"/>
              </a:spcBef>
            </a:pPr>
            <a:r>
              <a:rPr lang="ru-RU" altLang="ru-RU" sz="2000" dirty="0">
                <a:solidFill>
                  <a:srgbClr val="0000CC"/>
                </a:solidFill>
              </a:rPr>
              <a:t>Измерения</a:t>
            </a:r>
            <a:r>
              <a:rPr lang="en-US" altLang="ru-RU" sz="2000" dirty="0">
                <a:solidFill>
                  <a:srgbClr val="0000CC"/>
                </a:solidFill>
              </a:rPr>
              <a:t>: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altLang="ru-RU" sz="400" dirty="0"/>
          </a:p>
          <a:p>
            <a:pPr marL="803275" indent="-357188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/>
              <a:t>Диапазон измерений – 300-4019 см⁻¹</a:t>
            </a:r>
          </a:p>
          <a:p>
            <a:pPr marL="803275" indent="-357188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CC0000"/>
                </a:solidFill>
              </a:rPr>
              <a:t>2598 каналов</a:t>
            </a:r>
          </a:p>
          <a:p>
            <a:pPr marL="714375" indent="-357188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altLang="ru-RU" sz="2000" dirty="0">
              <a:solidFill>
                <a:srgbClr val="CC0000"/>
              </a:solidFill>
            </a:endParaRPr>
          </a:p>
          <a:p>
            <a:pPr>
              <a:spcBef>
                <a:spcPct val="20000"/>
              </a:spcBef>
            </a:pPr>
            <a:r>
              <a:rPr lang="ru-RU" altLang="ru-RU" sz="2000" dirty="0">
                <a:solidFill>
                  <a:srgbClr val="0000CC"/>
                </a:solidFill>
              </a:rPr>
              <a:t>Предобработка</a:t>
            </a:r>
            <a:r>
              <a:rPr lang="en-US" altLang="ru-RU" sz="2000" dirty="0">
                <a:solidFill>
                  <a:srgbClr val="0000CC"/>
                </a:solidFill>
              </a:rPr>
              <a:t>: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altLang="ru-RU" sz="400" dirty="0"/>
          </a:p>
          <a:p>
            <a:pPr marL="803275" indent="-357188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/>
              <a:t>Вычитание пьедестала</a:t>
            </a:r>
          </a:p>
        </p:txBody>
      </p:sp>
    </p:spTree>
    <p:extLst>
      <p:ext uri="{BB962C8B-B14F-4D97-AF65-F5344CB8AC3E}">
        <p14:creationId xmlns:p14="http://schemas.microsoft.com/office/powerpoint/2010/main" val="3990676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Спектроскопия КР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96124B-12BE-EE2A-BDCE-4388AAA76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80728"/>
            <a:ext cx="8784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Соли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>
                <a:cs typeface="Arial" panose="020B0604020202020204" pitchFamily="34" charset="0"/>
              </a:rPr>
              <a:t>       </a:t>
            </a:r>
            <a:r>
              <a:rPr lang="en-US" sz="2000" dirty="0">
                <a:cs typeface="Arial" panose="020B0604020202020204" pitchFamily="34" charset="0"/>
              </a:rPr>
              <a:t>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 NiSO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   0.47М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LiNO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cs typeface="Arial" panose="020B0604020202020204" pitchFamily="34" charset="0"/>
              </a:rPr>
              <a:t>;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ru-RU" sz="2000" dirty="0"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  <a:r>
              <a:rPr lang="ru-RU" sz="2000" dirty="0"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 (NH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0.18М </a:t>
            </a:r>
            <a:r>
              <a:rPr lang="en-US" altLang="ru-RU" sz="2000" dirty="0"/>
              <a:t>NH</a:t>
            </a:r>
            <a:r>
              <a:rPr lang="en-US" altLang="ru-RU" sz="1900" baseline="-25000" dirty="0"/>
              <a:t>4</a:t>
            </a:r>
            <a:r>
              <a:rPr lang="en-US" altLang="ru-RU" sz="2000" dirty="0"/>
              <a:t>NO</a:t>
            </a:r>
            <a:r>
              <a:rPr lang="en-US" altLang="ru-RU" sz="1900" baseline="-25000" dirty="0"/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2000" dirty="0" err="1">
                <a:cs typeface="Arial" panose="020B0604020202020204" pitchFamily="34" charset="0"/>
              </a:rPr>
              <a:t>Дист</a:t>
            </a:r>
            <a:r>
              <a:rPr lang="ru-RU" sz="2000" dirty="0">
                <a:cs typeface="Arial" panose="020B0604020202020204" pitchFamily="34" charset="0"/>
              </a:rPr>
              <a:t>. вода</a:t>
            </a:r>
            <a:endParaRPr lang="en-US" altLang="ru-RU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5B2C6A9-4265-59A2-C519-51069F304B38}"/>
              </a:ext>
            </a:extLst>
          </p:cNvPr>
          <p:cNvCxnSpPr>
            <a:cxnSpLocks/>
          </p:cNvCxnSpPr>
          <p:nvPr/>
        </p:nvCxnSpPr>
        <p:spPr>
          <a:xfrm>
            <a:off x="1403648" y="1245384"/>
            <a:ext cx="432048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A96513B-C281-7933-6C03-DD425F78B4A2}"/>
              </a:ext>
            </a:extLst>
          </p:cNvPr>
          <p:cNvCxnSpPr>
            <a:cxnSpLocks/>
          </p:cNvCxnSpPr>
          <p:nvPr/>
        </p:nvCxnSpPr>
        <p:spPr>
          <a:xfrm>
            <a:off x="3667264" y="1245384"/>
            <a:ext cx="43204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8F0C251-0636-3834-9853-46676A62ACAD}"/>
              </a:ext>
            </a:extLst>
          </p:cNvPr>
          <p:cNvCxnSpPr>
            <a:cxnSpLocks/>
          </p:cNvCxnSpPr>
          <p:nvPr/>
        </p:nvCxnSpPr>
        <p:spPr>
          <a:xfrm>
            <a:off x="1403648" y="1641952"/>
            <a:ext cx="43204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A3E0A1C-1BA4-148A-78D1-77D2A55F6C43}"/>
              </a:ext>
            </a:extLst>
          </p:cNvPr>
          <p:cNvCxnSpPr>
            <a:cxnSpLocks/>
          </p:cNvCxnSpPr>
          <p:nvPr/>
        </p:nvCxnSpPr>
        <p:spPr>
          <a:xfrm>
            <a:off x="5857096" y="1633776"/>
            <a:ext cx="43204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7EE123-6D82-B9F9-584A-D17040C2B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12" y="2084645"/>
            <a:ext cx="7200000" cy="477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17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Спектроскопия оптического поглощения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96124B-12BE-EE2A-BDCE-4388AAA76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80728"/>
            <a:ext cx="8784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CC"/>
                </a:solidFill>
                <a:cs typeface="Arial" panose="020B0604020202020204" pitchFamily="34" charset="0"/>
              </a:rPr>
              <a:t>Соли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0.44М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Cu(NO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dirty="0">
                <a:cs typeface="Arial" panose="020B0604020202020204" pitchFamily="34" charset="0"/>
              </a:rPr>
              <a:t>, 0.51М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CuSO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cs typeface="Arial" panose="020B0604020202020204" pitchFamily="34" charset="0"/>
              </a:rPr>
              <a:t>         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истиллированная вода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2000" dirty="0"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ечная вода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</a:pPr>
            <a:endParaRPr lang="en-US" altLang="ru-RU" sz="2000" dirty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B4E8CB1-F5B2-07C0-D052-285B44844B0A}"/>
              </a:ext>
            </a:extLst>
          </p:cNvPr>
          <p:cNvCxnSpPr>
            <a:cxnSpLocks/>
          </p:cNvCxnSpPr>
          <p:nvPr/>
        </p:nvCxnSpPr>
        <p:spPr>
          <a:xfrm>
            <a:off x="632768" y="1628800"/>
            <a:ext cx="432048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D0622B9-5DEA-299C-D65D-5501620B3897}"/>
              </a:ext>
            </a:extLst>
          </p:cNvPr>
          <p:cNvCxnSpPr>
            <a:cxnSpLocks/>
          </p:cNvCxnSpPr>
          <p:nvPr/>
        </p:nvCxnSpPr>
        <p:spPr>
          <a:xfrm>
            <a:off x="4344928" y="1628800"/>
            <a:ext cx="43204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A71FBA-EB28-C8A3-B1C9-57049997F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12" y="2065607"/>
            <a:ext cx="7200000" cy="479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46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Спектроскопия оптического поглощения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96124B-12BE-EE2A-BDCE-4388AAA76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80728"/>
            <a:ext cx="8784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CC"/>
                </a:solidFill>
                <a:cs typeface="Arial" panose="020B0604020202020204" pitchFamily="34" charset="0"/>
              </a:rPr>
              <a:t>Соль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0.86М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Fe(NO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cs typeface="Arial" panose="020B0604020202020204" pitchFamily="34" charset="0"/>
              </a:rPr>
              <a:t>         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истиллированная вода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2000" dirty="0"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ечная вода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</a:pPr>
            <a:endParaRPr lang="en-US" altLang="ru-RU" sz="2000" dirty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B4E8CB1-F5B2-07C0-D052-285B44844B0A}"/>
              </a:ext>
            </a:extLst>
          </p:cNvPr>
          <p:cNvCxnSpPr>
            <a:cxnSpLocks/>
          </p:cNvCxnSpPr>
          <p:nvPr/>
        </p:nvCxnSpPr>
        <p:spPr>
          <a:xfrm>
            <a:off x="632768" y="1628800"/>
            <a:ext cx="43204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D0622B9-5DEA-299C-D65D-5501620B3897}"/>
              </a:ext>
            </a:extLst>
          </p:cNvPr>
          <p:cNvCxnSpPr>
            <a:cxnSpLocks/>
          </p:cNvCxnSpPr>
          <p:nvPr/>
        </p:nvCxnSpPr>
        <p:spPr>
          <a:xfrm>
            <a:off x="4344928" y="1628800"/>
            <a:ext cx="432048" cy="0"/>
          </a:xfrm>
          <a:prstGeom prst="line">
            <a:avLst/>
          </a:prstGeom>
          <a:ln w="5715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5EA294-2D5F-EB7A-2EA7-7063B5708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12" y="2059902"/>
            <a:ext cx="7200000" cy="479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68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Спектроскопия оптического поглощения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96124B-12BE-EE2A-BDCE-4388AAA76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80728"/>
            <a:ext cx="8784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CC"/>
                </a:solidFill>
                <a:cs typeface="Arial" panose="020B0604020202020204" pitchFamily="34" charset="0"/>
              </a:rPr>
              <a:t>Соль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0.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 NiSO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cs typeface="Arial" panose="020B0604020202020204" pitchFamily="34" charset="0"/>
              </a:rPr>
              <a:t>         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истиллированная вода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2000" dirty="0"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ечная вода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</a:pPr>
            <a:endParaRPr lang="en-US" altLang="ru-RU" sz="2000" dirty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B4E8CB1-F5B2-07C0-D052-285B44844B0A}"/>
              </a:ext>
            </a:extLst>
          </p:cNvPr>
          <p:cNvCxnSpPr>
            <a:cxnSpLocks/>
          </p:cNvCxnSpPr>
          <p:nvPr/>
        </p:nvCxnSpPr>
        <p:spPr>
          <a:xfrm>
            <a:off x="632768" y="1628800"/>
            <a:ext cx="43204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D0622B9-5DEA-299C-D65D-5501620B3897}"/>
              </a:ext>
            </a:extLst>
          </p:cNvPr>
          <p:cNvCxnSpPr>
            <a:cxnSpLocks/>
          </p:cNvCxnSpPr>
          <p:nvPr/>
        </p:nvCxnSpPr>
        <p:spPr>
          <a:xfrm>
            <a:off x="4344928" y="1628800"/>
            <a:ext cx="432048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E5D167-A9F6-7F7B-FEE2-7D6F744DF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12" y="2065607"/>
            <a:ext cx="7200000" cy="479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Обратные задачи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B506C3FE-54E3-4BB4-AF67-2E379593B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1" y="980728"/>
            <a:ext cx="878400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ru-RU" altLang="ru-RU" sz="2000" dirty="0">
                <a:solidFill>
                  <a:srgbClr val="C00000"/>
                </a:solidFill>
              </a:rPr>
              <a:t>Обратные задачи </a:t>
            </a:r>
            <a:r>
              <a:rPr lang="ru-RU" altLang="ru-RU" sz="2000" dirty="0"/>
              <a:t>– определение параметров системы</a:t>
            </a:r>
            <a:br>
              <a:rPr lang="ru-RU" altLang="ru-RU" sz="2000" dirty="0"/>
            </a:br>
            <a:r>
              <a:rPr lang="ru-RU" altLang="ru-RU" sz="2000" dirty="0"/>
              <a:t>по данным наблюдения за состоянием системы.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endParaRPr lang="ru-RU" altLang="ru-RU" sz="3200" dirty="0">
              <a:solidFill>
                <a:srgbClr val="C00000"/>
              </a:solidFill>
            </a:endParaRP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ru-RU" altLang="ru-RU" sz="2000" dirty="0">
                <a:solidFill>
                  <a:srgbClr val="C00000"/>
                </a:solidFill>
              </a:rPr>
              <a:t>Обратная задача спектроскопии </a:t>
            </a:r>
            <a:r>
              <a:rPr lang="ru-RU" altLang="ru-RU" sz="2000" dirty="0"/>
              <a:t>– определение характеристик объекта по его спектру.</a:t>
            </a:r>
          </a:p>
          <a:p>
            <a:pPr>
              <a:spcBef>
                <a:spcPct val="20000"/>
              </a:spcBef>
            </a:pPr>
            <a:endParaRPr lang="ru-RU" altLang="ru-RU" sz="3200" dirty="0">
              <a:solidFill>
                <a:srgbClr val="C00000"/>
              </a:solidFill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</a:pPr>
            <a:r>
              <a:rPr lang="ru-RU" altLang="ru-RU" sz="2000" dirty="0"/>
              <a:t>В данной работе рассматривается задача </a:t>
            </a:r>
            <a:br>
              <a:rPr lang="ru-RU" altLang="ru-RU" sz="2000" dirty="0"/>
            </a:br>
            <a:r>
              <a:rPr lang="ru-RU" altLang="ru-RU" sz="2000" dirty="0">
                <a:solidFill>
                  <a:srgbClr val="0000CC"/>
                </a:solidFill>
              </a:rPr>
              <a:t>определения концентраций </a:t>
            </a:r>
            <a:r>
              <a:rPr lang="ru-RU" altLang="ru-RU" sz="2000" dirty="0"/>
              <a:t>ионов тяжелых металлов в воде </a:t>
            </a:r>
            <a:br>
              <a:rPr lang="ru-RU" altLang="ru-RU" sz="2000" dirty="0"/>
            </a:br>
            <a:r>
              <a:rPr lang="ru-RU" altLang="ru-RU" sz="2000" dirty="0">
                <a:solidFill>
                  <a:srgbClr val="0000CC"/>
                </a:solidFill>
              </a:rPr>
              <a:t>методами оптической спектроскопии</a:t>
            </a:r>
            <a:r>
              <a:rPr lang="ru-RU" altLang="ru-RU" sz="2000" dirty="0"/>
              <a:t>: </a:t>
            </a:r>
          </a:p>
          <a:p>
            <a:pPr marL="803275" indent="-35560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/>
              <a:t>спектроскопия комбинационного рассеяния</a:t>
            </a:r>
            <a:r>
              <a:rPr lang="ru-RU" altLang="ru-RU" sz="2000" dirty="0">
                <a:solidFill>
                  <a:srgbClr val="0000CC"/>
                </a:solidFill>
              </a:rPr>
              <a:t> </a:t>
            </a:r>
            <a:r>
              <a:rPr lang="ru-RU" altLang="ru-RU" sz="2000" dirty="0"/>
              <a:t>света	 </a:t>
            </a:r>
            <a:r>
              <a:rPr lang="ru-RU" altLang="ru-RU" sz="2000" dirty="0">
                <a:solidFill>
                  <a:srgbClr val="C00000"/>
                </a:solidFill>
              </a:rPr>
              <a:t>КР</a:t>
            </a:r>
          </a:p>
          <a:p>
            <a:pPr marL="803275" indent="-35560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/>
              <a:t>спектроскопия оптического поглощения		 </a:t>
            </a:r>
            <a:r>
              <a:rPr lang="ru-RU" altLang="ru-RU" sz="2000" dirty="0">
                <a:solidFill>
                  <a:srgbClr val="C00000"/>
                </a:solidFill>
              </a:rPr>
              <a:t>ОП</a:t>
            </a:r>
            <a:r>
              <a:rPr lang="ru-RU" altLang="ru-RU" sz="2000" dirty="0">
                <a:solidFill>
                  <a:srgbClr val="0000FF"/>
                </a:solidFill>
              </a:rPr>
              <a:t> </a:t>
            </a:r>
          </a:p>
          <a:p>
            <a:pPr marL="803275" indent="-35560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/>
              <a:t>спектроскопия инфракрасного поглощения		 </a:t>
            </a:r>
            <a:r>
              <a:rPr lang="ru-RU" altLang="ru-RU" sz="2000" dirty="0">
                <a:solidFill>
                  <a:srgbClr val="C00000"/>
                </a:solidFill>
              </a:rPr>
              <a:t>ИК</a:t>
            </a:r>
          </a:p>
        </p:txBody>
      </p:sp>
    </p:spTree>
    <p:extLst>
      <p:ext uri="{BB962C8B-B14F-4D97-AF65-F5344CB8AC3E}">
        <p14:creationId xmlns:p14="http://schemas.microsoft.com/office/powerpoint/2010/main" val="1567067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Спектроскопия оптического поглощения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96124B-12BE-EE2A-BDCE-4388AAA76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80728"/>
            <a:ext cx="8784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CC"/>
                </a:solidFill>
                <a:cs typeface="Arial" panose="020B0604020202020204" pitchFamily="34" charset="0"/>
              </a:rPr>
              <a:t>Соли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0.47M Zn(NO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0.62M ZnSO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cs typeface="Arial" panose="020B0604020202020204" pitchFamily="34" charset="0"/>
              </a:rPr>
              <a:t>         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истиллированная вода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2000" dirty="0"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ечная вода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</a:pPr>
            <a:endParaRPr lang="en-US" altLang="ru-RU" sz="2000" dirty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B4E8CB1-F5B2-07C0-D052-285B44844B0A}"/>
              </a:ext>
            </a:extLst>
          </p:cNvPr>
          <p:cNvCxnSpPr>
            <a:cxnSpLocks/>
          </p:cNvCxnSpPr>
          <p:nvPr/>
        </p:nvCxnSpPr>
        <p:spPr>
          <a:xfrm>
            <a:off x="632768" y="1628800"/>
            <a:ext cx="43204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D0622B9-5DEA-299C-D65D-5501620B3897}"/>
              </a:ext>
            </a:extLst>
          </p:cNvPr>
          <p:cNvCxnSpPr>
            <a:cxnSpLocks/>
          </p:cNvCxnSpPr>
          <p:nvPr/>
        </p:nvCxnSpPr>
        <p:spPr>
          <a:xfrm>
            <a:off x="4344928" y="1628800"/>
            <a:ext cx="432048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EFCD25-00D6-45B8-AFF0-E170646B3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12" y="2059902"/>
            <a:ext cx="7200000" cy="479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85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Спектроскопия ИК поглощения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96124B-12BE-EE2A-BDCE-4388AAA76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80728"/>
            <a:ext cx="8784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CC"/>
                </a:solidFill>
                <a:cs typeface="Arial" panose="020B0604020202020204" pitchFamily="34" charset="0"/>
              </a:rPr>
              <a:t>Соль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0.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 NiSO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cs typeface="Arial" panose="020B0604020202020204" pitchFamily="34" charset="0"/>
              </a:rPr>
              <a:t>         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истиллированная вода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2000" dirty="0"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ечная вода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</a:pPr>
            <a:endParaRPr lang="en-US" altLang="ru-RU" sz="2000" dirty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B4E8CB1-F5B2-07C0-D052-285B44844B0A}"/>
              </a:ext>
            </a:extLst>
          </p:cNvPr>
          <p:cNvCxnSpPr>
            <a:cxnSpLocks/>
          </p:cNvCxnSpPr>
          <p:nvPr/>
        </p:nvCxnSpPr>
        <p:spPr>
          <a:xfrm>
            <a:off x="632768" y="1628800"/>
            <a:ext cx="432048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D0622B9-5DEA-299C-D65D-5501620B3897}"/>
              </a:ext>
            </a:extLst>
          </p:cNvPr>
          <p:cNvCxnSpPr>
            <a:cxnSpLocks/>
          </p:cNvCxnSpPr>
          <p:nvPr/>
        </p:nvCxnSpPr>
        <p:spPr>
          <a:xfrm>
            <a:off x="4344928" y="1628800"/>
            <a:ext cx="43204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B86753-B32E-F131-37EA-70AC0743E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52" y="2088428"/>
            <a:ext cx="7200000" cy="476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48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Спектроскопия ИК поглощения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96124B-12BE-EE2A-BDCE-4388AAA76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80728"/>
            <a:ext cx="8784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CC"/>
                </a:solidFill>
                <a:cs typeface="Arial" panose="020B0604020202020204" pitchFamily="34" charset="0"/>
              </a:rPr>
              <a:t>Соль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0.47М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LiNO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cs typeface="Arial" panose="020B0604020202020204" pitchFamily="34" charset="0"/>
              </a:rPr>
              <a:t>         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истиллированная вода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2000" dirty="0"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ечная вода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</a:pPr>
            <a:endParaRPr lang="en-US" altLang="ru-RU" sz="2000" dirty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B4E8CB1-F5B2-07C0-D052-285B44844B0A}"/>
              </a:ext>
            </a:extLst>
          </p:cNvPr>
          <p:cNvCxnSpPr>
            <a:cxnSpLocks/>
          </p:cNvCxnSpPr>
          <p:nvPr/>
        </p:nvCxnSpPr>
        <p:spPr>
          <a:xfrm>
            <a:off x="632768" y="1628800"/>
            <a:ext cx="43204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D0622B9-5DEA-299C-D65D-5501620B3897}"/>
              </a:ext>
            </a:extLst>
          </p:cNvPr>
          <p:cNvCxnSpPr>
            <a:cxnSpLocks/>
          </p:cNvCxnSpPr>
          <p:nvPr/>
        </p:nvCxnSpPr>
        <p:spPr>
          <a:xfrm>
            <a:off x="4344928" y="1628800"/>
            <a:ext cx="432048" cy="0"/>
          </a:xfrm>
          <a:prstGeom prst="line">
            <a:avLst/>
          </a:prstGeom>
          <a:ln w="5715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4B82BD-8CB7-175F-F5CE-75A430021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12" y="2088428"/>
            <a:ext cx="7200000" cy="476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75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Спектроскопия ИК поглощения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96124B-12BE-EE2A-BDCE-4388AAA76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80728"/>
            <a:ext cx="8784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CC"/>
                </a:solidFill>
                <a:cs typeface="Arial" panose="020B0604020202020204" pitchFamily="34" charset="0"/>
              </a:rPr>
              <a:t>Соли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0.</a:t>
            </a:r>
            <a:r>
              <a:rPr lang="ru-RU" sz="2000" dirty="0"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 (NH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0.18М </a:t>
            </a:r>
            <a:r>
              <a:rPr lang="en-US" altLang="ru-RU" sz="2000" dirty="0"/>
              <a:t>NH</a:t>
            </a:r>
            <a:r>
              <a:rPr lang="en-US" altLang="ru-RU" sz="1900" baseline="-25000" dirty="0"/>
              <a:t>4</a:t>
            </a:r>
            <a:r>
              <a:rPr lang="en-US" altLang="ru-RU" sz="2000" dirty="0"/>
              <a:t>NO</a:t>
            </a:r>
            <a:r>
              <a:rPr lang="en-US" altLang="ru-RU" sz="1900" baseline="-25000" dirty="0"/>
              <a:t>3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cs typeface="Arial" panose="020B0604020202020204" pitchFamily="34" charset="0"/>
              </a:rPr>
              <a:t>         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истиллированная вода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2000" dirty="0"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ечная вода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</a:pPr>
            <a:endParaRPr lang="en-US" altLang="ru-RU" sz="2000" dirty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B4E8CB1-F5B2-07C0-D052-285B44844B0A}"/>
              </a:ext>
            </a:extLst>
          </p:cNvPr>
          <p:cNvCxnSpPr>
            <a:cxnSpLocks/>
          </p:cNvCxnSpPr>
          <p:nvPr/>
        </p:nvCxnSpPr>
        <p:spPr>
          <a:xfrm>
            <a:off x="632768" y="1628800"/>
            <a:ext cx="43204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D0622B9-5DEA-299C-D65D-5501620B3897}"/>
              </a:ext>
            </a:extLst>
          </p:cNvPr>
          <p:cNvCxnSpPr>
            <a:cxnSpLocks/>
          </p:cNvCxnSpPr>
          <p:nvPr/>
        </p:nvCxnSpPr>
        <p:spPr>
          <a:xfrm>
            <a:off x="4344928" y="1628800"/>
            <a:ext cx="432048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42509D-6629-8B78-D36B-A9AFA5740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52" y="2088428"/>
            <a:ext cx="7200000" cy="476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16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Спектроскопия КР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96124B-12BE-EE2A-BDCE-4388AAA76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80728"/>
            <a:ext cx="8784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CC"/>
                </a:solidFill>
                <a:cs typeface="Arial" panose="020B0604020202020204" pitchFamily="34" charset="0"/>
              </a:rPr>
              <a:t>Соль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0.47М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LiNO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cs typeface="Arial" panose="020B0604020202020204" pitchFamily="34" charset="0"/>
              </a:rPr>
              <a:t>         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истиллированная вода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2000" dirty="0"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ечная вода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</a:pPr>
            <a:endParaRPr lang="en-US" altLang="ru-RU" sz="2000" dirty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B4E8CB1-F5B2-07C0-D052-285B44844B0A}"/>
              </a:ext>
            </a:extLst>
          </p:cNvPr>
          <p:cNvCxnSpPr>
            <a:cxnSpLocks/>
          </p:cNvCxnSpPr>
          <p:nvPr/>
        </p:nvCxnSpPr>
        <p:spPr>
          <a:xfrm>
            <a:off x="632768" y="1628800"/>
            <a:ext cx="43204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D0622B9-5DEA-299C-D65D-5501620B3897}"/>
              </a:ext>
            </a:extLst>
          </p:cNvPr>
          <p:cNvCxnSpPr>
            <a:cxnSpLocks/>
          </p:cNvCxnSpPr>
          <p:nvPr/>
        </p:nvCxnSpPr>
        <p:spPr>
          <a:xfrm>
            <a:off x="4344928" y="1628800"/>
            <a:ext cx="432048" cy="0"/>
          </a:xfrm>
          <a:prstGeom prst="line">
            <a:avLst/>
          </a:prstGeom>
          <a:ln w="5715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74CA61-BD13-F66C-C4F3-CA1DF3360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52" y="2088428"/>
            <a:ext cx="7200000" cy="476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67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Спектроскопия КР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96124B-12BE-EE2A-BDCE-4388AAA76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80728"/>
            <a:ext cx="8784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CC"/>
                </a:solidFill>
                <a:cs typeface="Arial" panose="020B0604020202020204" pitchFamily="34" charset="0"/>
              </a:rPr>
              <a:t>Соль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0.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 NiSO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cs typeface="Arial" panose="020B0604020202020204" pitchFamily="34" charset="0"/>
              </a:rPr>
              <a:t>         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истиллированная вода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2000" dirty="0"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ечная вода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</a:pPr>
            <a:endParaRPr lang="en-US" altLang="ru-RU" sz="2000" dirty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B4E8CB1-F5B2-07C0-D052-285B44844B0A}"/>
              </a:ext>
            </a:extLst>
          </p:cNvPr>
          <p:cNvCxnSpPr>
            <a:cxnSpLocks/>
          </p:cNvCxnSpPr>
          <p:nvPr/>
        </p:nvCxnSpPr>
        <p:spPr>
          <a:xfrm>
            <a:off x="632768" y="1628800"/>
            <a:ext cx="432048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D0622B9-5DEA-299C-D65D-5501620B3897}"/>
              </a:ext>
            </a:extLst>
          </p:cNvPr>
          <p:cNvCxnSpPr>
            <a:cxnSpLocks/>
          </p:cNvCxnSpPr>
          <p:nvPr/>
        </p:nvCxnSpPr>
        <p:spPr>
          <a:xfrm>
            <a:off x="4344928" y="1628800"/>
            <a:ext cx="43204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A7322A-E61A-B3ED-8FBF-80EEBBD26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52" y="2088428"/>
            <a:ext cx="7200000" cy="476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38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Спектроскопия КР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96124B-12BE-EE2A-BDCE-4388AAA76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80728"/>
            <a:ext cx="8784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CC"/>
                </a:solidFill>
                <a:cs typeface="Arial" panose="020B0604020202020204" pitchFamily="34" charset="0"/>
              </a:rPr>
              <a:t>Соли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0.</a:t>
            </a:r>
            <a:r>
              <a:rPr lang="ru-RU" sz="2000" dirty="0"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 (NH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0.18М </a:t>
            </a:r>
            <a:r>
              <a:rPr lang="en-US" altLang="ru-RU" sz="2000" dirty="0"/>
              <a:t>NH</a:t>
            </a:r>
            <a:r>
              <a:rPr lang="en-US" altLang="ru-RU" sz="1900" baseline="-25000" dirty="0"/>
              <a:t>4</a:t>
            </a:r>
            <a:r>
              <a:rPr lang="en-US" altLang="ru-RU" sz="2000" dirty="0"/>
              <a:t>NO</a:t>
            </a:r>
            <a:r>
              <a:rPr lang="en-US" altLang="ru-RU" sz="1900" baseline="-25000" dirty="0"/>
              <a:t>3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cs typeface="Arial" panose="020B0604020202020204" pitchFamily="34" charset="0"/>
              </a:rPr>
              <a:t>         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истиллированная вода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2000" dirty="0"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ечная вода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</a:pPr>
            <a:endParaRPr lang="en-US" altLang="ru-RU" sz="2000" dirty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B4E8CB1-F5B2-07C0-D052-285B44844B0A}"/>
              </a:ext>
            </a:extLst>
          </p:cNvPr>
          <p:cNvCxnSpPr>
            <a:cxnSpLocks/>
          </p:cNvCxnSpPr>
          <p:nvPr/>
        </p:nvCxnSpPr>
        <p:spPr>
          <a:xfrm>
            <a:off x="632768" y="1628800"/>
            <a:ext cx="43204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D0622B9-5DEA-299C-D65D-5501620B3897}"/>
              </a:ext>
            </a:extLst>
          </p:cNvPr>
          <p:cNvCxnSpPr>
            <a:cxnSpLocks/>
          </p:cNvCxnSpPr>
          <p:nvPr/>
        </p:nvCxnSpPr>
        <p:spPr>
          <a:xfrm>
            <a:off x="4344928" y="1628800"/>
            <a:ext cx="432048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F4D811-22C6-469E-8625-7FC96B924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52" y="2088428"/>
            <a:ext cx="7200000" cy="476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13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Спектроскопия КР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96124B-12BE-EE2A-BDCE-4388AAA76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80728"/>
            <a:ext cx="8784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CC"/>
                </a:solidFill>
                <a:cs typeface="Arial" panose="020B0604020202020204" pitchFamily="34" charset="0"/>
              </a:rPr>
              <a:t>Соли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cs typeface="Arial" panose="020B0604020202020204" pitchFamily="34" charset="0"/>
              </a:rPr>
              <a:t>         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истиллированная вода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2000" dirty="0"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ечная вода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</a:pPr>
            <a:endParaRPr lang="en-US" altLang="ru-RU" sz="2000" dirty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B4E8CB1-F5B2-07C0-D052-285B44844B0A}"/>
              </a:ext>
            </a:extLst>
          </p:cNvPr>
          <p:cNvCxnSpPr>
            <a:cxnSpLocks/>
          </p:cNvCxnSpPr>
          <p:nvPr/>
        </p:nvCxnSpPr>
        <p:spPr>
          <a:xfrm>
            <a:off x="632768" y="1628800"/>
            <a:ext cx="43204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D0622B9-5DEA-299C-D65D-5501620B3897}"/>
              </a:ext>
            </a:extLst>
          </p:cNvPr>
          <p:cNvCxnSpPr>
            <a:cxnSpLocks/>
          </p:cNvCxnSpPr>
          <p:nvPr/>
        </p:nvCxnSpPr>
        <p:spPr>
          <a:xfrm>
            <a:off x="4344928" y="1628800"/>
            <a:ext cx="432048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1A0D72-9C11-899E-64E4-7B69E821C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52" y="2088428"/>
            <a:ext cx="7200000" cy="476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2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Данные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BBA4987D-6B99-4432-0D2A-A1DE1052A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1" y="980728"/>
            <a:ext cx="8784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ru-RU" sz="2000" dirty="0">
                <a:solidFill>
                  <a:srgbClr val="0000CC"/>
                </a:solidFill>
              </a:rPr>
              <a:t>Исходный набор данных: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ru-RU" altLang="ru-RU" sz="400" dirty="0"/>
          </a:p>
          <a:p>
            <a:pPr marL="803275" indent="-357188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C00000"/>
                </a:solidFill>
              </a:rPr>
              <a:t>Получен экспериментально</a:t>
            </a:r>
          </a:p>
          <a:p>
            <a:pPr marL="714375" indent="-357188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altLang="ru-RU" sz="3200" dirty="0">
              <a:solidFill>
                <a:srgbClr val="CC0000"/>
              </a:solidFill>
            </a:endParaRPr>
          </a:p>
          <a:p>
            <a:pPr>
              <a:spcBef>
                <a:spcPct val="20000"/>
              </a:spcBef>
            </a:pPr>
            <a:r>
              <a:rPr lang="ru-RU" altLang="ru-RU" sz="2000" dirty="0">
                <a:solidFill>
                  <a:srgbClr val="0000CC"/>
                </a:solidFill>
              </a:rPr>
              <a:t>Спектры разделены на следующие серии:</a:t>
            </a:r>
            <a:endParaRPr lang="en-US" altLang="ru-RU" sz="2000" dirty="0">
              <a:solidFill>
                <a:srgbClr val="0000CC"/>
              </a:solidFill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altLang="ru-RU" sz="400" dirty="0"/>
          </a:p>
          <a:p>
            <a:pPr marL="803275" indent="-357188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C00000"/>
                </a:solidFill>
              </a:rPr>
              <a:t>Базовая серия </a:t>
            </a:r>
            <a:r>
              <a:rPr lang="ru-RU" altLang="ru-RU" sz="2000" dirty="0"/>
              <a:t>– спектры солей в дистиллированной воде</a:t>
            </a:r>
          </a:p>
          <a:p>
            <a:pPr marL="803275" indent="-357188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C00000"/>
                </a:solidFill>
              </a:rPr>
              <a:t>Золотая серия </a:t>
            </a:r>
            <a:r>
              <a:rPr lang="ru-RU" altLang="ru-RU" sz="2000" dirty="0"/>
              <a:t>– в речной воде (Москва-река)</a:t>
            </a:r>
          </a:p>
          <a:p>
            <a:pPr marL="803275" indent="-357188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C00000"/>
                </a:solidFill>
              </a:rPr>
              <a:t>Серебряная серия </a:t>
            </a:r>
            <a:r>
              <a:rPr lang="ru-RU" altLang="ru-RU" sz="2000" dirty="0"/>
              <a:t>– в речной воде (реки Яуза, Битца, Сетунь)</a:t>
            </a:r>
          </a:p>
          <a:p>
            <a:pPr>
              <a:spcBef>
                <a:spcPct val="20000"/>
              </a:spcBef>
            </a:pPr>
            <a:endParaRPr lang="ru-RU" altLang="ru-RU" sz="3200" dirty="0">
              <a:solidFill>
                <a:srgbClr val="0000CC"/>
              </a:solidFill>
            </a:endParaRPr>
          </a:p>
          <a:p>
            <a:pPr>
              <a:spcBef>
                <a:spcPct val="20000"/>
              </a:spcBef>
            </a:pPr>
            <a:r>
              <a:rPr lang="ru-RU" altLang="ru-RU" sz="2000" dirty="0">
                <a:solidFill>
                  <a:srgbClr val="0000CC"/>
                </a:solidFill>
              </a:rPr>
              <a:t>Количество примеров</a:t>
            </a:r>
            <a:r>
              <a:rPr lang="en-US" altLang="ru-RU" sz="2000" dirty="0">
                <a:solidFill>
                  <a:srgbClr val="0000CC"/>
                </a:solidFill>
              </a:rPr>
              <a:t>: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altLang="ru-RU" sz="400" dirty="0"/>
          </a:p>
          <a:p>
            <a:pPr marL="803275" indent="-357188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/>
              <a:t>Базовая серия – 3760 примеров</a:t>
            </a:r>
          </a:p>
          <a:p>
            <a:pPr marL="803275" indent="-357188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/>
              <a:t>Золотая серия – 400 примеров</a:t>
            </a:r>
          </a:p>
          <a:p>
            <a:pPr marL="803275" indent="-357188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/>
              <a:t>Серебряная серия – 3 серии по 200 примеров</a:t>
            </a:r>
          </a:p>
        </p:txBody>
      </p:sp>
    </p:spTree>
    <p:extLst>
      <p:ext uri="{BB962C8B-B14F-4D97-AF65-F5344CB8AC3E}">
        <p14:creationId xmlns:p14="http://schemas.microsoft.com/office/powerpoint/2010/main" val="3651773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Данные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BBA4987D-6B99-4432-0D2A-A1DE1052A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1" y="980728"/>
            <a:ext cx="8784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ru-RU" sz="2000" dirty="0">
                <a:solidFill>
                  <a:srgbClr val="0000CC"/>
                </a:solidFill>
              </a:rPr>
              <a:t>Разбиение на поднаборы базовой серии</a:t>
            </a:r>
            <a:r>
              <a:rPr lang="en-US" altLang="ru-RU" sz="2000" dirty="0">
                <a:solidFill>
                  <a:srgbClr val="0000CC"/>
                </a:solidFill>
              </a:rPr>
              <a:t>: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altLang="ru-RU" sz="500" dirty="0"/>
          </a:p>
          <a:p>
            <a:pPr marL="803275" indent="-35560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/>
              <a:t>Тренировочный набор</a:t>
            </a:r>
            <a:r>
              <a:rPr lang="en-US" altLang="ru-RU" sz="2000" dirty="0"/>
              <a:t>            ~</a:t>
            </a:r>
            <a:r>
              <a:rPr lang="ru-RU" altLang="ru-RU" sz="2000" dirty="0"/>
              <a:t> </a:t>
            </a:r>
            <a:r>
              <a:rPr lang="en-US" altLang="ru-RU" sz="2000" dirty="0"/>
              <a:t>70%          </a:t>
            </a:r>
            <a:r>
              <a:rPr lang="ru-RU" altLang="ru-RU" sz="2000" dirty="0"/>
              <a:t> 2660</a:t>
            </a:r>
            <a:r>
              <a:rPr lang="en-US" altLang="ru-RU" sz="2000" dirty="0"/>
              <a:t> </a:t>
            </a:r>
            <a:r>
              <a:rPr lang="ru-RU" altLang="ru-RU" sz="2000" dirty="0"/>
              <a:t>примеров</a:t>
            </a:r>
            <a:endParaRPr lang="en-US" altLang="ru-RU" sz="2000" dirty="0"/>
          </a:p>
          <a:p>
            <a:pPr marL="803275" indent="-35560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/>
              <a:t>Валидационный набор</a:t>
            </a:r>
            <a:r>
              <a:rPr lang="en-US" altLang="ru-RU" sz="2000" dirty="0"/>
              <a:t> </a:t>
            </a:r>
            <a:r>
              <a:rPr lang="ru-RU" altLang="ru-RU" sz="2000" dirty="0"/>
              <a:t>          </a:t>
            </a:r>
            <a:r>
              <a:rPr lang="en-US" altLang="ru-RU" sz="2000" dirty="0"/>
              <a:t>~</a:t>
            </a:r>
            <a:r>
              <a:rPr lang="ru-RU" altLang="ru-RU" sz="2000" dirty="0"/>
              <a:t> </a:t>
            </a:r>
            <a:r>
              <a:rPr lang="en-US" altLang="ru-RU" sz="2000" dirty="0"/>
              <a:t>20%           </a:t>
            </a:r>
            <a:r>
              <a:rPr lang="ru-RU" altLang="ru-RU" sz="2000" dirty="0"/>
              <a:t>  700</a:t>
            </a:r>
            <a:r>
              <a:rPr lang="en-US" altLang="ru-RU" sz="2000" dirty="0"/>
              <a:t> </a:t>
            </a:r>
            <a:r>
              <a:rPr lang="ru-RU" altLang="ru-RU" sz="2000" dirty="0"/>
              <a:t>примеров</a:t>
            </a:r>
            <a:endParaRPr lang="en-US" altLang="ru-RU" sz="2000" dirty="0"/>
          </a:p>
          <a:p>
            <a:pPr marL="803275" indent="-35560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/>
              <a:t>Тестовый набор</a:t>
            </a:r>
            <a:r>
              <a:rPr lang="en-US" altLang="ru-RU" sz="2000" dirty="0"/>
              <a:t> </a:t>
            </a:r>
            <a:r>
              <a:rPr lang="ru-RU" altLang="ru-RU" sz="2000" dirty="0"/>
              <a:t>                     </a:t>
            </a:r>
            <a:r>
              <a:rPr lang="en-US" altLang="ru-RU" sz="2000" dirty="0"/>
              <a:t>~</a:t>
            </a:r>
            <a:r>
              <a:rPr lang="ru-RU" altLang="ru-RU" sz="2000" dirty="0"/>
              <a:t> </a:t>
            </a:r>
            <a:r>
              <a:rPr lang="en-US" altLang="ru-RU" sz="2000" dirty="0"/>
              <a:t>10%           </a:t>
            </a:r>
            <a:r>
              <a:rPr lang="ru-RU" altLang="ru-RU" sz="2000" dirty="0"/>
              <a:t>  </a:t>
            </a:r>
            <a:r>
              <a:rPr lang="en-US" altLang="ru-RU" sz="2000" dirty="0"/>
              <a:t>400</a:t>
            </a:r>
            <a:r>
              <a:rPr lang="ru-RU" altLang="ru-RU" sz="2000" dirty="0"/>
              <a:t> примеров</a:t>
            </a:r>
            <a:endParaRPr lang="en-US" altLang="ru-RU" sz="2000" dirty="0"/>
          </a:p>
          <a:p>
            <a:pPr>
              <a:spcBef>
                <a:spcPct val="20000"/>
              </a:spcBef>
            </a:pPr>
            <a:endParaRPr lang="ru-RU" altLang="ru-RU" sz="4000" dirty="0"/>
          </a:p>
          <a:p>
            <a:pPr>
              <a:spcBef>
                <a:spcPct val="20000"/>
              </a:spcBef>
            </a:pPr>
            <a:r>
              <a:rPr lang="ru-RU" altLang="ru-RU" sz="2000" dirty="0">
                <a:solidFill>
                  <a:srgbClr val="0000CC"/>
                </a:solidFill>
              </a:rPr>
              <a:t>Размерность данных</a:t>
            </a:r>
            <a:r>
              <a:rPr lang="en-US" altLang="ru-RU" sz="2000" dirty="0">
                <a:solidFill>
                  <a:srgbClr val="0000CC"/>
                </a:solidFill>
              </a:rPr>
              <a:t>: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altLang="ru-RU" sz="500" dirty="0"/>
          </a:p>
          <a:p>
            <a:pPr marL="2503487" lvl="4" indent="0">
              <a:lnSpc>
                <a:spcPct val="130000"/>
              </a:lnSpc>
              <a:spcBef>
                <a:spcPct val="20000"/>
              </a:spcBef>
            </a:pPr>
            <a:r>
              <a:rPr lang="ru-RU" altLang="ru-RU" sz="2000" dirty="0"/>
              <a:t>     </a:t>
            </a:r>
            <a:r>
              <a:rPr lang="ru-RU" altLang="ru-RU" sz="2000" dirty="0">
                <a:solidFill>
                  <a:srgbClr val="C00000"/>
                </a:solidFill>
              </a:rPr>
              <a:t>КР        ИК       ОП</a:t>
            </a:r>
          </a:p>
          <a:p>
            <a:pPr marL="803275" indent="-357188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/>
              <a:t>По входу            2 598 + 2 126 + 911            признаков</a:t>
            </a:r>
          </a:p>
          <a:p>
            <a:pPr marL="803275" indent="-357188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/>
              <a:t>По выходу                        8                            параметров</a:t>
            </a:r>
          </a:p>
          <a:p>
            <a:pPr marL="803275" indent="-357188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altLang="ru-RU" sz="2000" dirty="0"/>
          </a:p>
          <a:p>
            <a:pPr marL="803275" indent="-357188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/>
              <a:t>Для каждого определяемого параметра строится </a:t>
            </a:r>
            <a:br>
              <a:rPr lang="ru-RU" altLang="ru-RU" sz="2000" dirty="0"/>
            </a:br>
            <a:r>
              <a:rPr lang="ru-RU" altLang="ru-RU" sz="2000" dirty="0"/>
              <a:t>отдельная модель (</a:t>
            </a:r>
            <a:r>
              <a:rPr lang="ru-RU" altLang="ru-RU" sz="2000" dirty="0">
                <a:solidFill>
                  <a:srgbClr val="0000CC"/>
                </a:solidFill>
              </a:rPr>
              <a:t>автономное определение</a:t>
            </a:r>
            <a:r>
              <a:rPr lang="ru-RU" altLang="ru-RU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69825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BF39774C-493A-4C4B-3C87-C1753EC96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93" y="924305"/>
            <a:ext cx="8784000" cy="583264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1" fontAlgn="auto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2000" dirty="0">
                <a:latin typeface="Arial" charset="0"/>
              </a:rPr>
              <a:t>Важность задачи определения концентраций ионов в воде </a:t>
            </a:r>
            <a:br>
              <a:rPr lang="ru-RU" altLang="ru-RU" sz="2000" dirty="0">
                <a:latin typeface="Arial" charset="0"/>
              </a:rPr>
            </a:br>
            <a:r>
              <a:rPr lang="ru-RU" altLang="ru-RU" sz="2000" dirty="0">
                <a:latin typeface="Arial" charset="0"/>
              </a:rPr>
              <a:t>для различных областей:</a:t>
            </a:r>
          </a:p>
          <a:p>
            <a:pPr eaLnBrk="1" fontAlgn="auto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ru-RU" sz="400" dirty="0">
              <a:latin typeface="Arial" charset="0"/>
            </a:endParaRPr>
          </a:p>
          <a:p>
            <a:pPr marL="803275" indent="-355600" eaLnBrk="1" fontAlgn="auto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>
                <a:latin typeface="Arial" charset="0"/>
              </a:rPr>
              <a:t>Океанология</a:t>
            </a:r>
            <a:endParaRPr lang="en-US" altLang="ru-RU" sz="2000" dirty="0">
              <a:latin typeface="Arial" charset="0"/>
            </a:endParaRPr>
          </a:p>
          <a:p>
            <a:pPr marL="803275" indent="-355600" eaLnBrk="1" fontAlgn="auto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>
                <a:latin typeface="Arial" charset="0"/>
              </a:rPr>
              <a:t>Экологический мониторинг</a:t>
            </a:r>
            <a:endParaRPr lang="en-US" altLang="ru-RU" sz="2000" dirty="0">
              <a:latin typeface="Arial" charset="0"/>
            </a:endParaRPr>
          </a:p>
          <a:p>
            <a:pPr marL="803275" indent="-355600" eaLnBrk="1" fontAlgn="auto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>
                <a:latin typeface="Arial" charset="0"/>
              </a:rPr>
              <a:t>Контроль состава промышленных и сточных вод и др.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ru-RU" altLang="ru-RU" sz="4800" dirty="0">
              <a:latin typeface="Arial" charset="0"/>
            </a:endParaRPr>
          </a:p>
          <a:p>
            <a:pPr eaLnBrk="1" fontAlgn="auto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rgbClr val="0000CC"/>
                </a:solidFill>
                <a:latin typeface="Arial" charset="0"/>
              </a:rPr>
              <a:t>Требования:</a:t>
            </a:r>
          </a:p>
          <a:p>
            <a:pPr eaLnBrk="1" fontAlgn="auto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altLang="ru-RU" sz="400" dirty="0">
              <a:solidFill>
                <a:srgbClr val="FF0000"/>
              </a:solidFill>
              <a:latin typeface="Arial" charset="0"/>
            </a:endParaRPr>
          </a:p>
          <a:p>
            <a:pPr marL="803275" indent="-342900" eaLnBrk="1" fontAlgn="auto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C00000"/>
                </a:solidFill>
                <a:latin typeface="Arial" charset="0"/>
              </a:rPr>
              <a:t>Бесконтактность</a:t>
            </a:r>
            <a:r>
              <a:rPr lang="ru-RU" altLang="ru-RU" sz="2000" dirty="0">
                <a:latin typeface="Arial" charset="0"/>
              </a:rPr>
              <a:t> при использовании</a:t>
            </a:r>
          </a:p>
          <a:p>
            <a:pPr marL="803275" indent="-342900" eaLnBrk="1" fontAlgn="auto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latin typeface="Arial" charset="0"/>
              </a:rPr>
              <a:t>Определение в </a:t>
            </a:r>
            <a:r>
              <a:rPr lang="ru-RU" altLang="ru-RU" sz="2000" dirty="0">
                <a:solidFill>
                  <a:srgbClr val="C00000"/>
                </a:solidFill>
                <a:latin typeface="Arial" charset="0"/>
              </a:rPr>
              <a:t>экспресс-режиме</a:t>
            </a:r>
            <a:r>
              <a:rPr lang="ru-RU" altLang="ru-RU" sz="2000" dirty="0">
                <a:latin typeface="Arial" charset="0"/>
              </a:rPr>
              <a:t> </a:t>
            </a:r>
            <a:br>
              <a:rPr lang="ru-RU" altLang="ru-RU" sz="2000" dirty="0">
                <a:latin typeface="Arial" charset="0"/>
              </a:rPr>
            </a:br>
            <a:r>
              <a:rPr lang="ru-RU" altLang="ru-RU" sz="2000" dirty="0">
                <a:latin typeface="Arial" charset="0"/>
              </a:rPr>
              <a:t>или в режиме реального времени</a:t>
            </a:r>
          </a:p>
          <a:p>
            <a:pPr marL="803275" indent="-342900" eaLnBrk="1" fontAlgn="auto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latin typeface="Arial" charset="0"/>
              </a:rPr>
              <a:t>Приемлемая точность</a:t>
            </a:r>
            <a:endParaRPr lang="en-US" altLang="ru-RU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302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Параметры нейронной сети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F7BCF94-2422-0F94-2B00-04279A6B06BB}"/>
              </a:ext>
            </a:extLst>
          </p:cNvPr>
          <p:cNvSpPr/>
          <p:nvPr/>
        </p:nvSpPr>
        <p:spPr>
          <a:xfrm>
            <a:off x="180528" y="908720"/>
            <a:ext cx="8963472" cy="625870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Параметры обучения НС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30000"/>
              </a:lnSpc>
            </a:pP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Архитектура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3275" indent="-3540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персептрон с 3 скрытыми слоями</a:t>
            </a:r>
          </a:p>
          <a:p>
            <a:pPr marL="803275" indent="-3540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64+32+16 нейронов в скрытых слоях</a:t>
            </a:r>
          </a:p>
          <a:p>
            <a:pPr marL="803275" indent="-3540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передаточная функция для скрытых слоев – сигмоидальная,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выходного слоя – линейная</a:t>
            </a:r>
          </a:p>
          <a:p>
            <a:pPr marL="803275" indent="-3540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алгоритм оптимизации –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SGD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indent="-3540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скорость обучения для скрытых и выходного слоев – 0.01</a:t>
            </a:r>
          </a:p>
          <a:p>
            <a:pPr marL="803275" indent="-3540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момент – 0.9</a:t>
            </a:r>
          </a:p>
          <a:p>
            <a:pPr marL="715963" indent="-354013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Критерий остановки обучения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803275" indent="-3540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500 эпох после минимума ошибки 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валидационном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наборе</a:t>
            </a:r>
          </a:p>
          <a:p>
            <a:pPr marL="715963" indent="-354013">
              <a:lnSpc>
                <a:spcPct val="130000"/>
              </a:lnSpc>
              <a:buFont typeface="Wingdings" panose="05000000000000000000" pitchFamily="2" charset="2"/>
              <a:buChar char="ü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59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Задачи работы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51F0A0-AC99-8158-1198-19D178B21792}"/>
              </a:ext>
            </a:extLst>
          </p:cNvPr>
          <p:cNvSpPr txBox="1"/>
          <p:nvPr/>
        </p:nvSpPr>
        <p:spPr>
          <a:xfrm>
            <a:off x="180000" y="836712"/>
            <a:ext cx="8784000" cy="59754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Последовательность вычислительного эксперимента:</a:t>
            </a:r>
          </a:p>
          <a:p>
            <a:pPr>
              <a:lnSpc>
                <a:spcPct val="150000"/>
              </a:lnSpc>
            </a:pPr>
            <a:endParaRPr lang="ru-RU" sz="400" dirty="0">
              <a:solidFill>
                <a:srgbClr val="C00000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ru-RU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Обучение НС – данные </a:t>
            </a:r>
            <a:r>
              <a:rPr lang="ru-RU" sz="2000" dirty="0">
                <a:solidFill>
                  <a:srgbClr val="0000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дистиллированной воды </a:t>
            </a:r>
            <a:r>
              <a:rPr lang="ru-RU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(базовая серия) Оценка – данные </a:t>
            </a:r>
            <a:r>
              <a:rPr lang="ru-RU" sz="2000" dirty="0">
                <a:solidFill>
                  <a:srgbClr val="0000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речной воды </a:t>
            </a:r>
            <a:r>
              <a:rPr lang="ru-RU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(золотая и серебряные серии)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ru-RU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Обучение НС – </a:t>
            </a:r>
            <a:r>
              <a:rPr lang="ru-RU" sz="2000" dirty="0">
                <a:solidFill>
                  <a:srgbClr val="0000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золотая серия</a:t>
            </a:r>
            <a:br>
              <a:rPr lang="ru-RU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Оценка – </a:t>
            </a:r>
            <a:r>
              <a:rPr lang="ru-RU" sz="2000" dirty="0">
                <a:solidFill>
                  <a:srgbClr val="0000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данные других рек </a:t>
            </a:r>
            <a:r>
              <a:rPr lang="ru-RU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(серебряные серии)</a:t>
            </a:r>
            <a:br>
              <a:rPr lang="ru-RU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Проблема</a:t>
            </a:r>
            <a:r>
              <a:rPr lang="ru-RU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: малый размер обучающей выборки (400)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ru-RU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Проверка эффективности подхода </a:t>
            </a:r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переноса обучения</a:t>
            </a:r>
            <a:r>
              <a:rPr lang="ru-RU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:</a:t>
            </a:r>
            <a:br>
              <a:rPr lang="ru-RU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	Предварительное обучение НС – базовая серия</a:t>
            </a:r>
            <a:br>
              <a:rPr lang="ru-RU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	Тонкая настройка – золотая серия</a:t>
            </a:r>
            <a:br>
              <a:rPr lang="ru-RU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	Оценка – данные других рек (серебряные серии)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ru-RU" sz="2000" dirty="0">
                <a:solidFill>
                  <a:srgbClr val="0000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Сравнение результатов </a:t>
            </a:r>
            <a:r>
              <a:rPr lang="ru-RU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всех трех подходов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ru-RU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Объединение с </a:t>
            </a:r>
            <a:r>
              <a:rPr lang="ru-RU" sz="2000" dirty="0">
                <a:solidFill>
                  <a:srgbClr val="0000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комплексированием</a:t>
            </a:r>
            <a:r>
              <a:rPr lang="ru-RU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спектроскопических методов</a:t>
            </a:r>
            <a:endParaRPr lang="en-US" sz="20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4723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(1)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01BDFC-8D5B-07D6-C5B7-007729FD9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72612"/>
            <a:ext cx="8892000" cy="584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319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(1)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2893FF-79B6-578C-D37B-DADD8AE4B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72612"/>
            <a:ext cx="8892000" cy="584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861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(1)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4B2A6D-415E-8E77-A88F-16326088A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72612"/>
            <a:ext cx="8892000" cy="584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8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(1)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113836-DFD9-57E8-D771-330E7511B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72612"/>
            <a:ext cx="8892000" cy="584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73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3C162BD-0A4C-8691-6F6C-7D44B3F46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72612"/>
            <a:ext cx="8892000" cy="584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925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(3)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1C70D7-00A4-2B72-D177-7A4A3F18D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72612"/>
            <a:ext cx="8892000" cy="584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260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(4-5)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6F7227-E161-974A-A6A1-D97FF0EA9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54767"/>
            <a:ext cx="8892000" cy="58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34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(4-5)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B1241D-A53F-9257-F2B9-84DB6EB00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54767"/>
            <a:ext cx="8892000" cy="58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83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68309C-3B55-47F2-293B-0603934D0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58" y="908720"/>
            <a:ext cx="8784000" cy="574937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1" fontAlgn="auto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rgbClr val="0000CC"/>
                </a:solidFill>
                <a:latin typeface="Arial" charset="0"/>
              </a:rPr>
              <a:t>Традиционные химические методы</a:t>
            </a:r>
            <a:r>
              <a:rPr lang="en-US" altLang="ru-RU" sz="2000" dirty="0">
                <a:solidFill>
                  <a:srgbClr val="0000CC"/>
                </a:solidFill>
                <a:latin typeface="Arial" charset="0"/>
              </a:rPr>
              <a:t>:</a:t>
            </a:r>
            <a:endParaRPr lang="ru-RU" altLang="ru-RU" sz="2000" dirty="0">
              <a:solidFill>
                <a:srgbClr val="0000CC"/>
              </a:solidFill>
              <a:latin typeface="Arial" charset="0"/>
            </a:endParaRPr>
          </a:p>
          <a:p>
            <a:pPr eaLnBrk="1" fontAlgn="auto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ru-RU" sz="400" dirty="0">
              <a:latin typeface="Arial" charset="0"/>
            </a:endParaRPr>
          </a:p>
          <a:p>
            <a:pPr marL="803275" indent="-350838" eaLnBrk="1" fontAlgn="auto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>
                <a:latin typeface="Arial" charset="0"/>
              </a:rPr>
              <a:t>Высокая точность определения концентраций ионов</a:t>
            </a:r>
            <a:endParaRPr lang="en-US" altLang="ru-RU" sz="2000" dirty="0">
              <a:latin typeface="Arial" charset="0"/>
            </a:endParaRPr>
          </a:p>
          <a:p>
            <a:pPr marL="803275" indent="-350838" eaLnBrk="1" fontAlgn="auto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>
                <a:solidFill>
                  <a:srgbClr val="C00000"/>
                </a:solidFill>
                <a:latin typeface="Arial" charset="0"/>
              </a:rPr>
              <a:t>Контактные</a:t>
            </a:r>
            <a:endParaRPr lang="en-US" altLang="ru-RU" sz="2000" dirty="0">
              <a:solidFill>
                <a:srgbClr val="C00000"/>
              </a:solidFill>
              <a:latin typeface="Arial" charset="0"/>
            </a:endParaRPr>
          </a:p>
          <a:p>
            <a:pPr marL="803275" indent="-350838" eaLnBrk="1" fontAlgn="auto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>
                <a:solidFill>
                  <a:srgbClr val="C00000"/>
                </a:solidFill>
                <a:latin typeface="Arial" charset="0"/>
              </a:rPr>
              <a:t>Требуют значительное количество времени</a:t>
            </a:r>
            <a:endParaRPr lang="en-US" altLang="ru-RU" sz="2000" dirty="0">
              <a:solidFill>
                <a:srgbClr val="C00000"/>
              </a:solidFill>
              <a:latin typeface="Arial" charset="0"/>
            </a:endParaRPr>
          </a:p>
          <a:p>
            <a:pPr marL="803275" indent="-350838" eaLnBrk="1" fontAlgn="auto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>
                <a:latin typeface="Arial" charset="0"/>
              </a:rPr>
              <a:t>Каждый тест индивидуален для каждого иона</a:t>
            </a:r>
            <a:endParaRPr lang="en-US" altLang="ru-RU" sz="2000" dirty="0">
              <a:latin typeface="Arial" charset="0"/>
            </a:endParaRPr>
          </a:p>
          <a:p>
            <a:pPr marL="803275" indent="-350838" eaLnBrk="1" fontAlgn="auto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>
                <a:latin typeface="Arial" charset="0"/>
              </a:rPr>
              <a:t>Требуют специальное лабораторное оборудование и реактивы</a:t>
            </a:r>
          </a:p>
          <a:p>
            <a:pPr marL="803275" indent="-350838" eaLnBrk="1" fontAlgn="auto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000" dirty="0">
                <a:latin typeface="Arial" charset="0"/>
              </a:rPr>
              <a:t>Требуют высокую квалификацию персонала</a:t>
            </a:r>
          </a:p>
          <a:p>
            <a:pPr eaLnBrk="1" fontAlgn="auto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altLang="ru-RU" sz="4000" dirty="0">
              <a:latin typeface="Arial" charset="0"/>
            </a:endParaRPr>
          </a:p>
          <a:p>
            <a:pPr eaLnBrk="1" fontAlgn="auto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2000" dirty="0">
                <a:latin typeface="Arial" charset="0"/>
              </a:rPr>
              <a:t>В качестве альтернативы рассматриваются </a:t>
            </a:r>
            <a:br>
              <a:rPr lang="ru-RU" altLang="ru-RU" sz="2000" dirty="0">
                <a:latin typeface="Arial" charset="0"/>
              </a:rPr>
            </a:br>
            <a:r>
              <a:rPr lang="ru-RU" altLang="ru-RU" sz="2000" dirty="0">
                <a:solidFill>
                  <a:srgbClr val="0000CC"/>
                </a:solidFill>
                <a:latin typeface="Arial" charset="0"/>
              </a:rPr>
              <a:t>методы оптической спектроскопии</a:t>
            </a:r>
            <a:r>
              <a:rPr lang="ru-RU" altLang="ru-RU" sz="2000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44955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(4-5)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956B54-7F2B-E642-216F-EE79DA46A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58682"/>
            <a:ext cx="8892000" cy="58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463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264121-8F36-5A7C-010F-FD32CC668D18}"/>
              </a:ext>
            </a:extLst>
          </p:cNvPr>
          <p:cNvSpPr txBox="1"/>
          <p:nvPr/>
        </p:nvSpPr>
        <p:spPr>
          <a:xfrm>
            <a:off x="179512" y="889101"/>
            <a:ext cx="8784000" cy="44980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НС, обученные на данных дистиллированной воды, </a:t>
            </a:r>
            <a:b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показали </a:t>
            </a:r>
            <a:r>
              <a:rPr lang="ru-RU" sz="2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высокую точность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при работе </a:t>
            </a:r>
            <a:r>
              <a:rPr lang="ru-RU" sz="2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данными того же типа </a:t>
            </a:r>
          </a:p>
          <a:p>
            <a:pPr marL="342900" indent="-342900">
              <a:lnSpc>
                <a:spcPct val="150000"/>
              </a:lnSpc>
              <a:spcAft>
                <a:spcPts val="6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Их погрешность увеличивается в несколько раз</a:t>
            </a:r>
            <a:br>
              <a:rPr lang="ru-RU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применении </a:t>
            </a:r>
            <a:r>
              <a:rPr lang="ru-RU" sz="2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данным речной воды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НС, обученные </a:t>
            </a:r>
            <a:r>
              <a:rPr lang="ru-RU" sz="2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только на данных речной воды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b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дают ошибку того же порядка</a:t>
            </a:r>
          </a:p>
        </p:txBody>
      </p:sp>
    </p:spTree>
    <p:extLst>
      <p:ext uri="{BB962C8B-B14F-4D97-AF65-F5344CB8AC3E}">
        <p14:creationId xmlns:p14="http://schemas.microsoft.com/office/powerpoint/2010/main" val="15323570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264121-8F36-5A7C-010F-FD32CC668D18}"/>
              </a:ext>
            </a:extLst>
          </p:cNvPr>
          <p:cNvSpPr txBox="1"/>
          <p:nvPr/>
        </p:nvSpPr>
        <p:spPr>
          <a:xfrm>
            <a:off x="179512" y="889101"/>
            <a:ext cx="8784000" cy="45750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Использование </a:t>
            </a:r>
            <a:r>
              <a:rPr lang="ru-RU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переноса обучения </a:t>
            </a:r>
            <a:b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(используется НС, предварительно обученная </a:t>
            </a:r>
            <a:b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данных дистиллированной воды, </a:t>
            </a:r>
            <a:b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дообучается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 данных речной воды) </a:t>
            </a:r>
            <a:b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показывает </a:t>
            </a:r>
            <a:r>
              <a:rPr lang="ru-RU" sz="2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стабильно лучшие результаты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Комплексирование данных 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нескольких спектроскопических методов </a:t>
            </a:r>
            <a:r>
              <a:rPr lang="ru-RU" sz="2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совместно с переносом обучения </a:t>
            </a:r>
            <a:br>
              <a:rPr lang="ru-RU" sz="2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большинстве случаев </a:t>
            </a:r>
            <a:r>
              <a:rPr lang="ru-RU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улучшило качество решения задачи</a:t>
            </a:r>
          </a:p>
        </p:txBody>
      </p:sp>
    </p:spTree>
    <p:extLst>
      <p:ext uri="{BB962C8B-B14F-4D97-AF65-F5344CB8AC3E}">
        <p14:creationId xmlns:p14="http://schemas.microsoft.com/office/powerpoint/2010/main" val="16979878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31800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Results (1)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D1A2F7-E284-BE12-490D-0B9A5274D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76515"/>
            <a:ext cx="8892000" cy="583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696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Results (1)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FCC1C1-F876-F408-AB06-11A0B23D3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70571"/>
            <a:ext cx="8892000" cy="584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622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Results (1)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258B26-0993-9CDE-A1C7-B4542D875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70571"/>
            <a:ext cx="8892000" cy="584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930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Results (1)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02DA64-B84D-B325-337C-FE1632DC0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76515"/>
            <a:ext cx="8892000" cy="583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587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Results (1)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41FC330-9F75-992C-AABC-835F92057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76515"/>
            <a:ext cx="8892000" cy="583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322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Results (2)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6B9FF2-4D0B-0EFD-0F18-0266438E7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72612"/>
            <a:ext cx="8892000" cy="584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83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8FD1E794-F7DE-BBF0-5696-CFD02CD9D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36203"/>
            <a:ext cx="8784000" cy="592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ru-RU" altLang="ru-RU" sz="2000" dirty="0">
                <a:solidFill>
                  <a:srgbClr val="0000CC"/>
                </a:solidFill>
                <a:latin typeface="Arial" charset="0"/>
              </a:rPr>
              <a:t>Методы оптической спектроскопии:</a:t>
            </a:r>
          </a:p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endParaRPr lang="ru-RU" altLang="ru-RU" sz="400" dirty="0">
              <a:latin typeface="Arial" charset="0"/>
            </a:endParaRPr>
          </a:p>
          <a:p>
            <a:pPr marL="803275" indent="-3556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latin typeface="Arial" charset="0"/>
              </a:rPr>
              <a:t>Спектроскопия КР</a:t>
            </a:r>
          </a:p>
          <a:p>
            <a:pPr marL="803275" indent="-3556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latin typeface="Arial" charset="0"/>
              </a:rPr>
              <a:t>Спектроскопия ОП</a:t>
            </a:r>
          </a:p>
          <a:p>
            <a:pPr marL="803275" indent="-3556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latin typeface="Arial" charset="0"/>
              </a:rPr>
              <a:t>Спектроскопия ИК поглощения</a:t>
            </a:r>
          </a:p>
          <a:p>
            <a:pPr eaLnBrk="1" hangingPunct="1">
              <a:spcBef>
                <a:spcPct val="20000"/>
              </a:spcBef>
              <a:defRPr/>
            </a:pPr>
            <a:endParaRPr lang="ru-RU" altLang="ru-RU" sz="2000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ru-RU" altLang="ru-RU" sz="2000" dirty="0">
                <a:solidFill>
                  <a:srgbClr val="0000CC"/>
                </a:solidFill>
                <a:latin typeface="Arial" charset="0"/>
              </a:rPr>
              <a:t>Особенности методов:</a:t>
            </a:r>
          </a:p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endParaRPr lang="ru-RU" altLang="ru-RU" sz="400" dirty="0">
              <a:latin typeface="Arial" charset="0"/>
            </a:endParaRPr>
          </a:p>
          <a:p>
            <a:pPr marL="803275" indent="-3556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C00000"/>
                </a:solidFill>
                <a:latin typeface="Arial" charset="0"/>
              </a:rPr>
              <a:t>Быстрые</a:t>
            </a:r>
          </a:p>
          <a:p>
            <a:pPr marL="803275" indent="-3556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C00000"/>
                </a:solidFill>
                <a:latin typeface="Arial" charset="0"/>
              </a:rPr>
              <a:t>Бесконтактные</a:t>
            </a:r>
          </a:p>
          <a:p>
            <a:pPr marL="803275" indent="-3556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latin typeface="Arial" charset="0"/>
              </a:rPr>
              <a:t>Формы спектров растворов чувствительны к изменениям </a:t>
            </a:r>
            <a:br>
              <a:rPr lang="ru-RU" altLang="ru-RU" sz="2000" dirty="0">
                <a:latin typeface="Arial" charset="0"/>
              </a:rPr>
            </a:br>
            <a:r>
              <a:rPr lang="ru-RU" altLang="ru-RU" sz="2000" dirty="0">
                <a:latin typeface="Arial" charset="0"/>
              </a:rPr>
              <a:t>ионного состава и концентраций ионов</a:t>
            </a:r>
          </a:p>
          <a:p>
            <a:pPr marL="803275" indent="-3556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000" u="sng" dirty="0">
                <a:latin typeface="Arial" charset="0"/>
              </a:rPr>
              <a:t>Отсутствует адекватная математическая модель</a:t>
            </a:r>
            <a:r>
              <a:rPr lang="ru-RU" altLang="ru-RU" sz="2000" dirty="0">
                <a:latin typeface="Arial" charset="0"/>
              </a:rPr>
              <a:t>,</a:t>
            </a:r>
            <a:br>
              <a:rPr lang="ru-RU" altLang="ru-RU" sz="2000" dirty="0">
                <a:latin typeface="Arial" charset="0"/>
              </a:rPr>
            </a:br>
            <a:r>
              <a:rPr lang="ru-RU" altLang="ru-RU" sz="2000" dirty="0">
                <a:latin typeface="Arial" charset="0"/>
              </a:rPr>
              <a:t>описывающая изменения формы спектров КР, </a:t>
            </a:r>
            <a:br>
              <a:rPr lang="ru-RU" altLang="ru-RU" sz="2000" dirty="0">
                <a:latin typeface="Arial" charset="0"/>
              </a:rPr>
            </a:br>
            <a:r>
              <a:rPr lang="ru-RU" altLang="ru-RU" sz="2000" dirty="0">
                <a:latin typeface="Arial" charset="0"/>
              </a:rPr>
              <a:t>ИК спектров и спектров ОП</a:t>
            </a:r>
          </a:p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endParaRPr lang="ru-RU" altLang="ru-RU" sz="2000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ru-RU" altLang="ru-RU" sz="2000" dirty="0">
                <a:latin typeface="Arial" charset="0"/>
              </a:rPr>
              <a:t>Для обработки данных предлагается использовать </a:t>
            </a:r>
            <a:br>
              <a:rPr lang="ru-RU" altLang="ru-RU" sz="2000" dirty="0">
                <a:latin typeface="Arial" charset="0"/>
              </a:rPr>
            </a:br>
            <a:r>
              <a:rPr lang="ru-RU" altLang="ru-RU" sz="2000" dirty="0">
                <a:solidFill>
                  <a:srgbClr val="0000CC"/>
                </a:solidFill>
                <a:latin typeface="Arial" charset="0"/>
              </a:rPr>
              <a:t>методы машинного обучения. </a:t>
            </a:r>
            <a:endParaRPr lang="en-US" altLang="ru-RU" sz="2000" dirty="0">
              <a:solidFill>
                <a:srgbClr val="0000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485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Results (2)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DFF0B6-7BB7-ED6A-F6FB-7CD4E12A5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66664"/>
            <a:ext cx="8892000" cy="584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497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Results (3)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69D07C-CB72-2549-8D85-0CF72FC5F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72612"/>
            <a:ext cx="8892000" cy="584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939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Results (3)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0D52DA-09A9-B8EA-D4CC-651C8204B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72612"/>
            <a:ext cx="8892000" cy="584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557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Results (4-5)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694613-6DD6-2C59-F837-2DE365F1A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54767"/>
            <a:ext cx="8892000" cy="58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787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Results (4-5)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67D2D0-7B7F-FB29-BE16-80B6CA27A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48819"/>
            <a:ext cx="8892000" cy="586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241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Results (4-5)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1A97A0-8015-0033-767C-0CA78F194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54767"/>
            <a:ext cx="8892000" cy="58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258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Results (4-5)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82A916-173A-2125-EDAD-25D520824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48819"/>
            <a:ext cx="8892000" cy="586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114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Results (4-5)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9D283F-5026-6ABE-0976-8A6C0A3C4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54767"/>
            <a:ext cx="8892000" cy="58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710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Results (4-5)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FE19D9-B95C-8117-9961-B9617DE5D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48819"/>
            <a:ext cx="8892000" cy="586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232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Results (4-5)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C46A6B-03D4-224D-554B-C118D4E03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54767"/>
            <a:ext cx="8892000" cy="58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98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Мотивация работы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67365F2-216F-9F7B-C416-D92182319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80083"/>
            <a:ext cx="8784000" cy="576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Arial" panose="020B0604020202020204" pitchFamily="34" charset="0"/>
              </a:rPr>
              <a:t>Природные воды характеризуются большим количеством </a:t>
            </a:r>
            <a:r>
              <a:rPr lang="ru-RU" altLang="ru-RU" sz="2000" dirty="0">
                <a:solidFill>
                  <a:srgbClr val="0000FF"/>
                </a:solidFill>
                <a:latin typeface="Arial" panose="020B0604020202020204" pitchFamily="34" charset="0"/>
              </a:rPr>
              <a:t>растворенного органического вещества.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Arial" panose="020B0604020202020204" pitchFamily="34" charset="0"/>
              </a:rPr>
              <a:t>Это вещество обладает </a:t>
            </a:r>
            <a:r>
              <a:rPr lang="ru-RU" alt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сильной флуоресценцией</a:t>
            </a:r>
            <a:r>
              <a:rPr lang="ru-RU" altLang="ru-RU" sz="2000" dirty="0">
                <a:latin typeface="Arial" panose="020B0604020202020204" pitchFamily="34" charset="0"/>
              </a:rPr>
              <a:t>, </a:t>
            </a:r>
            <a:br>
              <a:rPr lang="ru-RU" altLang="ru-RU" sz="2000" dirty="0">
                <a:latin typeface="Arial" panose="020B0604020202020204" pitchFamily="34" charset="0"/>
              </a:rPr>
            </a:br>
            <a:r>
              <a:rPr lang="ru-RU" altLang="ru-RU" sz="2000" dirty="0">
                <a:latin typeface="Arial" panose="020B0604020202020204" pitchFamily="34" charset="0"/>
              </a:rPr>
              <a:t>которая изменчива как по спектру, так и по интенсивности.</a:t>
            </a:r>
            <a:endParaRPr lang="ru-RU" altLang="ru-RU" sz="1400" dirty="0">
              <a:latin typeface="Arial" panose="020B0604020202020204" pitchFamily="34" charset="0"/>
            </a:endParaRP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Arial" panose="020B0604020202020204" pitchFamily="34" charset="0"/>
              </a:rPr>
              <a:t>Её спектр </a:t>
            </a:r>
            <a:r>
              <a:rPr lang="ru-RU" altLang="ru-RU" sz="2000" dirty="0">
                <a:solidFill>
                  <a:srgbClr val="0000FF"/>
                </a:solidFill>
                <a:latin typeface="Arial" panose="020B0604020202020204" pitchFamily="34" charset="0"/>
              </a:rPr>
              <a:t>перекрывается</a:t>
            </a:r>
            <a:r>
              <a:rPr lang="ru-RU" altLang="ru-RU" sz="2000" dirty="0">
                <a:latin typeface="Arial" panose="020B0604020202020204" pitchFamily="34" charset="0"/>
              </a:rPr>
              <a:t> со спектром КР воды и </a:t>
            </a:r>
            <a:br>
              <a:rPr lang="ru-RU" altLang="ru-RU" sz="2000" dirty="0">
                <a:latin typeface="Arial" panose="020B0604020202020204" pitchFamily="34" charset="0"/>
              </a:rPr>
            </a:br>
            <a:r>
              <a:rPr lang="ru-RU" altLang="ru-RU" sz="2000" dirty="0">
                <a:latin typeface="Arial" panose="020B0604020202020204" pitchFamily="34" charset="0"/>
              </a:rPr>
              <a:t>ионов неорганических солей.</a:t>
            </a:r>
            <a:endParaRPr lang="ru-RU" altLang="ru-RU" sz="1400" dirty="0">
              <a:latin typeface="Arial" panose="020B0604020202020204" pitchFamily="34" charset="0"/>
            </a:endParaRP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Arial" panose="020B0604020202020204" pitchFamily="34" charset="0"/>
              </a:rPr>
              <a:t>Она влияет на спектр ОП воды.</a:t>
            </a:r>
            <a:endParaRPr lang="ru-RU" altLang="ru-RU" sz="1400" dirty="0">
              <a:latin typeface="Arial" panose="020B0604020202020204" pitchFamily="34" charset="0"/>
            </a:endParaRP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Arial" panose="020B0604020202020204" pitchFamily="34" charset="0"/>
              </a:rPr>
              <a:t>Поэтому НС, обученные на спектральных данных растворов, приготовленных в дистиллированной воде, </a:t>
            </a:r>
            <a:br>
              <a:rPr lang="ru-RU" altLang="ru-RU" sz="2000" dirty="0">
                <a:latin typeface="Arial" panose="020B0604020202020204" pitchFamily="34" charset="0"/>
              </a:rPr>
            </a:br>
            <a:r>
              <a:rPr lang="ru-RU" altLang="ru-RU" sz="2000" dirty="0">
                <a:solidFill>
                  <a:srgbClr val="0000FF"/>
                </a:solidFill>
                <a:latin typeface="Arial" panose="020B0604020202020204" pitchFamily="34" charset="0"/>
              </a:rPr>
              <a:t>значительно теряют в качестве решения</a:t>
            </a:r>
            <a:r>
              <a:rPr lang="ru-RU" altLang="ru-RU" sz="2000" dirty="0">
                <a:latin typeface="Arial" panose="020B0604020202020204" pitchFamily="34" charset="0"/>
              </a:rPr>
              <a:t> при применении </a:t>
            </a:r>
            <a:br>
              <a:rPr lang="ru-RU" altLang="ru-RU" sz="2000" dirty="0">
                <a:latin typeface="Arial" panose="020B0604020202020204" pitchFamily="34" charset="0"/>
              </a:rPr>
            </a:br>
            <a:r>
              <a:rPr lang="ru-RU" altLang="ru-RU" sz="2000" dirty="0">
                <a:latin typeface="Arial" panose="020B0604020202020204" pitchFamily="34" charset="0"/>
              </a:rPr>
              <a:t>к образцам, взятым или приготовленным в речной воде.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endParaRPr lang="ru-RU" altLang="ru-RU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1546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Results (4-5)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E1629C-7986-1C30-1BEB-7D02C6A3B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48819"/>
            <a:ext cx="8892000" cy="586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394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Results (4-5)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C0337F-3AFF-4F2C-8290-7F00FFF1C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54767"/>
            <a:ext cx="8892000" cy="58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322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Results (4-5)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F1BFE9-A170-1555-A61E-3CAAD2A3A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48819"/>
            <a:ext cx="8892000" cy="586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82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Results (4-5)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6A8C57-37EE-C4F1-65C3-B6E2D3675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54767"/>
            <a:ext cx="8892000" cy="58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166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Results (4-5)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BE93D3-2211-F291-2C0C-799B13ACA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66" y="948819"/>
            <a:ext cx="8892000" cy="586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837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Results (4-5)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50D579-4640-79CF-4EEF-DB1818E91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54767"/>
            <a:ext cx="8892000" cy="58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00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Results (4-5)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E6C899-C18C-1E3E-1695-C5D21D4AB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48819"/>
            <a:ext cx="8892000" cy="586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991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Results (4-5)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0FDA4F-52EC-8744-162A-66CB63C09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54767"/>
            <a:ext cx="8892000" cy="58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022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Results (4-5)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05D831-3B82-76DD-9994-9737095B0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48819"/>
            <a:ext cx="8892000" cy="586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24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Перенос обучения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8FD1E794-F7DE-BBF0-5696-CFD02CD9D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36203"/>
            <a:ext cx="8964488" cy="592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0000"/>
              </a:spcBef>
              <a:defRPr/>
            </a:pPr>
            <a:r>
              <a:rPr lang="ru-RU" altLang="ru-RU" sz="2000" dirty="0">
                <a:latin typeface="Arial" charset="0"/>
              </a:rPr>
              <a:t>Обучение нейронных сетей – вычислительно дорогая процедура. Требуются </a:t>
            </a:r>
            <a:r>
              <a:rPr lang="ru-RU" altLang="ru-RU" sz="2000" dirty="0">
                <a:solidFill>
                  <a:srgbClr val="0000FF"/>
                </a:solidFill>
                <a:latin typeface="Arial" charset="0"/>
              </a:rPr>
              <a:t>большие массивы данных</a:t>
            </a:r>
            <a:r>
              <a:rPr lang="ru-RU" altLang="ru-RU" sz="2000" dirty="0">
                <a:latin typeface="Arial" charset="0"/>
              </a:rPr>
              <a:t>, которые не всегда доступны.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defRPr/>
            </a:pPr>
            <a:endParaRPr lang="ru-RU" altLang="ru-RU" sz="3200" dirty="0">
              <a:latin typeface="Arial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defRPr/>
            </a:pPr>
            <a:r>
              <a:rPr lang="ru-RU" altLang="ru-RU" sz="2000" dirty="0">
                <a:latin typeface="Arial" charset="0"/>
              </a:rPr>
              <a:t>Нейронные сети, </a:t>
            </a:r>
            <a:br>
              <a:rPr lang="ru-RU" altLang="ru-RU" sz="2000" dirty="0">
                <a:latin typeface="Arial" charset="0"/>
              </a:rPr>
            </a:br>
            <a:r>
              <a:rPr lang="ru-RU" altLang="ru-RU" sz="2000" dirty="0">
                <a:solidFill>
                  <a:srgbClr val="0000FF"/>
                </a:solidFill>
                <a:latin typeface="Arial" charset="0"/>
              </a:rPr>
              <a:t>предварительно обученные </a:t>
            </a:r>
            <a:r>
              <a:rPr lang="ru-RU" altLang="ru-RU" sz="2000" dirty="0">
                <a:latin typeface="Arial" charset="0"/>
              </a:rPr>
              <a:t>на массиве данных некоторой задачи, </a:t>
            </a:r>
            <a:br>
              <a:rPr lang="ru-RU" altLang="ru-RU" sz="2000" dirty="0">
                <a:latin typeface="Arial" charset="0"/>
              </a:rPr>
            </a:br>
            <a:r>
              <a:rPr lang="ru-RU" altLang="ru-RU" sz="2000" dirty="0">
                <a:latin typeface="Arial" charset="0"/>
              </a:rPr>
              <a:t>могут быть использованы для решения других подобных задач </a:t>
            </a:r>
            <a:br>
              <a:rPr lang="ru-RU" altLang="ru-RU" sz="2000" dirty="0">
                <a:latin typeface="Arial" charset="0"/>
              </a:rPr>
            </a:br>
            <a:r>
              <a:rPr lang="ru-RU" altLang="ru-RU" sz="2000" dirty="0">
                <a:latin typeface="Arial" charset="0"/>
              </a:rPr>
              <a:t>после их </a:t>
            </a:r>
            <a:r>
              <a:rPr lang="ru-RU" altLang="ru-RU" sz="2000" dirty="0">
                <a:solidFill>
                  <a:srgbClr val="0000FF"/>
                </a:solidFill>
                <a:latin typeface="Arial" charset="0"/>
              </a:rPr>
              <a:t>адаптации</a:t>
            </a:r>
            <a:r>
              <a:rPr lang="ru-RU" altLang="ru-RU" sz="2000" dirty="0">
                <a:latin typeface="Arial" charset="0"/>
              </a:rPr>
              <a:t> к новой задаче </a:t>
            </a:r>
            <a:br>
              <a:rPr lang="ru-RU" altLang="ru-RU" sz="2000" dirty="0">
                <a:latin typeface="Arial" charset="0"/>
              </a:rPr>
            </a:br>
            <a:r>
              <a:rPr lang="ru-RU" altLang="ru-RU" sz="2000" dirty="0">
                <a:latin typeface="Arial" charset="0"/>
              </a:rPr>
              <a:t>путем </a:t>
            </a:r>
            <a:r>
              <a:rPr lang="ru-RU" altLang="ru-RU" sz="2000" dirty="0">
                <a:solidFill>
                  <a:srgbClr val="0000FF"/>
                </a:solidFill>
                <a:latin typeface="Arial" charset="0"/>
              </a:rPr>
              <a:t>тонкой настройки </a:t>
            </a:r>
            <a:r>
              <a:rPr lang="ru-RU" altLang="ru-RU" sz="2000" dirty="0">
                <a:latin typeface="Arial" charset="0"/>
              </a:rPr>
              <a:t>(</a:t>
            </a:r>
            <a:r>
              <a:rPr lang="en-US" altLang="ru-RU" sz="2000" dirty="0">
                <a:solidFill>
                  <a:srgbClr val="C00000"/>
                </a:solidFill>
                <a:latin typeface="Arial" charset="0"/>
              </a:rPr>
              <a:t>fine tuning</a:t>
            </a:r>
            <a:r>
              <a:rPr lang="en-US" altLang="ru-RU" sz="2000" dirty="0">
                <a:latin typeface="Arial" charset="0"/>
              </a:rPr>
              <a:t>) </a:t>
            </a:r>
            <a:br>
              <a:rPr lang="en-US" altLang="ru-RU" sz="2000" dirty="0">
                <a:latin typeface="Arial" charset="0"/>
              </a:rPr>
            </a:br>
            <a:r>
              <a:rPr lang="ru-RU" altLang="ru-RU" sz="2000" dirty="0">
                <a:latin typeface="Arial" charset="0"/>
              </a:rPr>
              <a:t>на относительно </a:t>
            </a:r>
            <a:r>
              <a:rPr lang="ru-RU" altLang="ru-RU" sz="2000" dirty="0">
                <a:solidFill>
                  <a:srgbClr val="0000FF"/>
                </a:solidFill>
                <a:latin typeface="Arial" charset="0"/>
              </a:rPr>
              <a:t>небольшом</a:t>
            </a:r>
            <a:r>
              <a:rPr lang="ru-RU" altLang="ru-RU" sz="2000" dirty="0">
                <a:latin typeface="Arial" charset="0"/>
              </a:rPr>
              <a:t> массиве данных.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defRPr/>
            </a:pPr>
            <a:endParaRPr lang="ru-RU" altLang="ru-RU" sz="3200" dirty="0">
              <a:latin typeface="Arial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spcAft>
                <a:spcPts val="2400"/>
              </a:spcAft>
              <a:defRPr/>
            </a:pPr>
            <a:r>
              <a:rPr lang="ru-RU" altLang="ru-RU" sz="2000" dirty="0">
                <a:latin typeface="Arial" charset="0"/>
              </a:rPr>
              <a:t>Такой метод называется </a:t>
            </a:r>
            <a:r>
              <a:rPr lang="ru-RU" altLang="ru-RU" sz="2000" b="1" dirty="0">
                <a:solidFill>
                  <a:srgbClr val="0000FF"/>
                </a:solidFill>
                <a:latin typeface="Arial" charset="0"/>
              </a:rPr>
              <a:t>Перенос обучения</a:t>
            </a:r>
            <a:r>
              <a:rPr lang="ru-RU" altLang="ru-RU" sz="2000" b="1" dirty="0">
                <a:latin typeface="Arial" charset="0"/>
              </a:rPr>
              <a:t> </a:t>
            </a:r>
            <a:r>
              <a:rPr lang="ru-RU" altLang="ru-RU" sz="2000" dirty="0">
                <a:latin typeface="Arial" charset="0"/>
              </a:rPr>
              <a:t>(</a:t>
            </a:r>
            <a:r>
              <a:rPr lang="ru-RU" altLang="ru-RU" sz="2000" dirty="0">
                <a:solidFill>
                  <a:srgbClr val="C00000"/>
                </a:solidFill>
                <a:latin typeface="Arial" charset="0"/>
              </a:rPr>
              <a:t>Transfer Learning</a:t>
            </a:r>
            <a:r>
              <a:rPr lang="ru-RU" altLang="ru-RU" sz="2000" dirty="0">
                <a:latin typeface="Arial" charset="0"/>
              </a:rPr>
              <a:t>)</a:t>
            </a: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ru-RU" sz="2000" dirty="0">
              <a:latin typeface="Arial" charset="0"/>
            </a:endParaRP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altLang="ru-RU" sz="2200" dirty="0">
              <a:latin typeface="Arial" charset="0"/>
            </a:endParaRPr>
          </a:p>
          <a:p>
            <a:pPr marL="342900" indent="-342900" eaLnBrk="1" hangingPunct="1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endParaRPr lang="ru-RU" altLang="ru-RU" sz="400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en-US" altLang="ru-RU" sz="2000" dirty="0">
              <a:solidFill>
                <a:srgbClr val="0000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194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Комплексирование физических методов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8FD1E794-F7DE-BBF0-5696-CFD02CD9D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36203"/>
            <a:ext cx="8964488" cy="592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0000"/>
              </a:spcBef>
              <a:defRPr/>
            </a:pPr>
            <a:r>
              <a:rPr lang="ru-RU" altLang="ru-RU" sz="2000" dirty="0">
                <a:solidFill>
                  <a:srgbClr val="0000FF"/>
                </a:solidFill>
                <a:latin typeface="Arial" charset="0"/>
              </a:rPr>
              <a:t>Для повышения качества решения</a:t>
            </a:r>
            <a:r>
              <a:rPr lang="ru-RU" altLang="ru-RU" sz="2000" dirty="0">
                <a:latin typeface="Arial" charset="0"/>
              </a:rPr>
              <a:t>, </a:t>
            </a:r>
            <a:br>
              <a:rPr lang="ru-RU" altLang="ru-RU" sz="2000" dirty="0">
                <a:latin typeface="Arial" charset="0"/>
              </a:rPr>
            </a:br>
            <a:r>
              <a:rPr lang="ru-RU" altLang="ru-RU" sz="2000" dirty="0">
                <a:latin typeface="Arial" charset="0"/>
              </a:rPr>
              <a:t>полученного методами машинного обучения, </a:t>
            </a:r>
            <a:br>
              <a:rPr lang="ru-RU" altLang="ru-RU" sz="2000" dirty="0">
                <a:latin typeface="Arial" charset="0"/>
              </a:rPr>
            </a:br>
            <a:r>
              <a:rPr lang="ru-RU" altLang="ru-RU" sz="2000" dirty="0">
                <a:latin typeface="Arial" charset="0"/>
              </a:rPr>
              <a:t>было предложено использовать </a:t>
            </a:r>
            <a:r>
              <a:rPr lang="ru-RU" altLang="ru-RU" sz="2000" dirty="0">
                <a:solidFill>
                  <a:srgbClr val="C00000"/>
                </a:solidFill>
                <a:latin typeface="Arial" charset="0"/>
              </a:rPr>
              <a:t>комплексирование данных </a:t>
            </a:r>
            <a:br>
              <a:rPr lang="ru-RU" altLang="ru-RU" sz="2000" dirty="0">
                <a:latin typeface="Arial" charset="0"/>
              </a:rPr>
            </a:br>
            <a:r>
              <a:rPr lang="ru-RU" altLang="ru-RU" sz="2000" dirty="0">
                <a:latin typeface="Arial" charset="0"/>
              </a:rPr>
              <a:t>нескольких спектроскопических методов.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defRPr/>
            </a:pPr>
            <a:endParaRPr lang="en-US" altLang="ru-RU" sz="3600" dirty="0">
              <a:latin typeface="Arial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defRPr/>
            </a:pPr>
            <a:r>
              <a:rPr lang="ru-RU" altLang="ru-RU" sz="2000" dirty="0">
                <a:latin typeface="Arial" charset="0"/>
              </a:rPr>
              <a:t>Рассмотрено </a:t>
            </a:r>
            <a:r>
              <a:rPr lang="ru-RU" altLang="ru-RU" sz="2000" dirty="0">
                <a:solidFill>
                  <a:srgbClr val="C00000"/>
                </a:solidFill>
                <a:latin typeface="Arial" charset="0"/>
              </a:rPr>
              <a:t>совместное использование </a:t>
            </a:r>
            <a:r>
              <a:rPr lang="ru-RU" altLang="ru-RU" sz="2000" dirty="0">
                <a:latin typeface="Arial" charset="0"/>
              </a:rPr>
              <a:t>данных </a:t>
            </a:r>
            <a:br>
              <a:rPr lang="ru-RU" altLang="ru-RU" sz="2000" dirty="0">
                <a:latin typeface="Arial" charset="0"/>
              </a:rPr>
            </a:br>
            <a:r>
              <a:rPr lang="ru-RU" altLang="ru-RU" sz="2000" dirty="0">
                <a:solidFill>
                  <a:srgbClr val="0000FF"/>
                </a:solidFill>
                <a:latin typeface="Arial" charset="0"/>
              </a:rPr>
              <a:t>спектроскопии КР, спектроскопии ОП и ИК поглощения </a:t>
            </a:r>
            <a:br>
              <a:rPr lang="ru-RU" altLang="ru-RU" sz="2000" dirty="0">
                <a:latin typeface="Arial" charset="0"/>
              </a:rPr>
            </a:br>
            <a:r>
              <a:rPr lang="ru-RU" altLang="ru-RU" sz="2000" dirty="0">
                <a:latin typeface="Arial" charset="0"/>
              </a:rPr>
              <a:t>для определения концентрации ионов тяжелых металлов в воде.</a:t>
            </a: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defRPr/>
            </a:pPr>
            <a:endParaRPr lang="ru-RU" altLang="ru-RU" sz="3600" dirty="0">
              <a:latin typeface="Arial" charset="0"/>
            </a:endParaRPr>
          </a:p>
          <a:p>
            <a:pPr eaLnBrk="1" hangingPunct="1">
              <a:lnSpc>
                <a:spcPct val="130000"/>
              </a:lnSpc>
              <a:spcBef>
                <a:spcPct val="20000"/>
              </a:spcBef>
              <a:defRPr/>
            </a:pPr>
            <a:r>
              <a:rPr lang="ru-RU" altLang="ru-RU" sz="2000" dirty="0">
                <a:latin typeface="Arial" charset="0"/>
              </a:rPr>
              <a:t>Данный подход продемонстрировал свою </a:t>
            </a:r>
            <a:r>
              <a:rPr lang="ru-RU" altLang="ru-RU" sz="2000" dirty="0">
                <a:solidFill>
                  <a:srgbClr val="0000FF"/>
                </a:solidFill>
                <a:latin typeface="Arial" charset="0"/>
              </a:rPr>
              <a:t>эффективность</a:t>
            </a:r>
            <a:br>
              <a:rPr lang="ru-RU" altLang="ru-RU" sz="2000" dirty="0">
                <a:latin typeface="Arial" charset="0"/>
              </a:rPr>
            </a:br>
            <a:r>
              <a:rPr lang="ru-RU" altLang="ru-RU" sz="2000" dirty="0">
                <a:latin typeface="Arial" charset="0"/>
              </a:rPr>
              <a:t>на другом массиве данных для пары методов </a:t>
            </a:r>
            <a:r>
              <a:rPr lang="ru-RU" altLang="ru-RU" sz="2000" dirty="0">
                <a:solidFill>
                  <a:srgbClr val="0000FF"/>
                </a:solidFill>
                <a:latin typeface="Arial" charset="0"/>
              </a:rPr>
              <a:t>"ОП - КР"</a:t>
            </a:r>
            <a:r>
              <a:rPr lang="ru-RU" altLang="ru-RU" sz="2000" dirty="0">
                <a:latin typeface="Arial" charset="0"/>
              </a:rPr>
              <a:t>. </a:t>
            </a:r>
            <a:endParaRPr lang="en-US" altLang="ru-RU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634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16632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Цель работы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67365F2-216F-9F7B-C416-D92182319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80083"/>
            <a:ext cx="8784000" cy="576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ru-RU" altLang="ru-RU" sz="2000" dirty="0">
                <a:solidFill>
                  <a:srgbClr val="C00000"/>
                </a:solidFill>
                <a:latin typeface="Arial" panose="020B0604020202020204" pitchFamily="34" charset="0"/>
              </a:rPr>
              <a:t>Цель работы </a:t>
            </a:r>
            <a:r>
              <a:rPr lang="ru-RU" altLang="ru-RU" sz="2000" dirty="0">
                <a:latin typeface="Arial" panose="020B0604020202020204" pitchFamily="34" charset="0"/>
              </a:rPr>
              <a:t>– совместное использование подходов переноса обучения и комплексирования методов оптической спектроскопии </a:t>
            </a:r>
            <a:br>
              <a:rPr lang="ru-RU" altLang="ru-RU" sz="2000" dirty="0">
                <a:latin typeface="Arial" panose="020B0604020202020204" pitchFamily="34" charset="0"/>
              </a:rPr>
            </a:br>
            <a:r>
              <a:rPr lang="ru-RU" altLang="ru-RU" sz="2000" dirty="0">
                <a:latin typeface="Arial" panose="020B0604020202020204" pitchFamily="34" charset="0"/>
              </a:rPr>
              <a:t>для адаптации НС </a:t>
            </a:r>
            <a:r>
              <a:rPr lang="ru-RU" altLang="ru-RU" sz="2000" dirty="0">
                <a:solidFill>
                  <a:srgbClr val="0000FF"/>
                </a:solidFill>
                <a:latin typeface="Arial" panose="020B0604020202020204" pitchFamily="34" charset="0"/>
              </a:rPr>
              <a:t>к работе с данными на основе речной воды.</a:t>
            </a:r>
          </a:p>
        </p:txBody>
      </p:sp>
    </p:spTree>
    <p:extLst>
      <p:ext uri="{BB962C8B-B14F-4D97-AF65-F5344CB8AC3E}">
        <p14:creationId xmlns:p14="http://schemas.microsoft.com/office/powerpoint/2010/main" val="17739447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16685</TotalTime>
  <Words>1596</Words>
  <Application>Microsoft Office PowerPoint</Application>
  <PresentationFormat>Экран (4:3)</PresentationFormat>
  <Paragraphs>282</Paragraphs>
  <Slides>68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73" baseType="lpstr">
      <vt:lpstr>Arial</vt:lpstr>
      <vt:lpstr>Calibri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Artem Guskov</cp:lastModifiedBy>
  <cp:revision>562</cp:revision>
  <dcterms:created xsi:type="dcterms:W3CDTF">2020-05-22T06:57:49Z</dcterms:created>
  <dcterms:modified xsi:type="dcterms:W3CDTF">2024-03-31T13:51:48Z</dcterms:modified>
</cp:coreProperties>
</file>