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3" r:id="rId2"/>
    <p:sldId id="278" r:id="rId3"/>
    <p:sldId id="310" r:id="rId4"/>
    <p:sldId id="309" r:id="rId5"/>
    <p:sldId id="314" r:id="rId6"/>
    <p:sldId id="315" r:id="rId7"/>
    <p:sldId id="270" r:id="rId8"/>
    <p:sldId id="311" r:id="rId9"/>
    <p:sldId id="286" r:id="rId10"/>
    <p:sldId id="287" r:id="rId11"/>
    <p:sldId id="288" r:id="rId12"/>
    <p:sldId id="289" r:id="rId13"/>
    <p:sldId id="290" r:id="rId14"/>
    <p:sldId id="283" r:id="rId15"/>
    <p:sldId id="312" r:id="rId16"/>
    <p:sldId id="292" r:id="rId17"/>
    <p:sldId id="307" r:id="rId18"/>
    <p:sldId id="293" r:id="rId19"/>
    <p:sldId id="296" r:id="rId20"/>
    <p:sldId id="298" r:id="rId21"/>
    <p:sldId id="299" r:id="rId22"/>
    <p:sldId id="300" r:id="rId23"/>
    <p:sldId id="301" r:id="rId24"/>
    <p:sldId id="302" r:id="rId25"/>
    <p:sldId id="306" r:id="rId26"/>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11" autoAdjust="0"/>
    <p:restoredTop sz="94660"/>
  </p:normalViewPr>
  <p:slideViewPr>
    <p:cSldViewPr snapToGrid="0">
      <p:cViewPr varScale="1">
        <p:scale>
          <a:sx n="87" d="100"/>
          <a:sy n="87" d="100"/>
        </p:scale>
        <p:origin x="33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C549D6D7-8981-4547-8D1C-EF6798311915}" type="datetimeFigureOut">
              <a:rPr lang="ru-RU" smtClean="0"/>
              <a:t>21.05.2024</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579D7308-1BE5-4266-AE55-0D4CDE8F506E}" type="slidenum">
              <a:rPr lang="ru-RU" smtClean="0"/>
              <a:t>‹#›</a:t>
            </a:fld>
            <a:endParaRPr lang="ru-RU"/>
          </a:p>
        </p:txBody>
      </p:sp>
    </p:spTree>
    <p:extLst>
      <p:ext uri="{BB962C8B-B14F-4D97-AF65-F5344CB8AC3E}">
        <p14:creationId xmlns:p14="http://schemas.microsoft.com/office/powerpoint/2010/main" val="3422778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FD7928F-38F0-429F-820C-FB59F6F0B3D7}" type="slidenum">
              <a:rPr lang="ru-RU" altLang="ru-RU"/>
              <a:pPr eaLnBrk="1" hangingPunct="1"/>
              <a:t>1</a:t>
            </a:fld>
            <a:endParaRPr lang="ru-RU" altLang="ru-RU"/>
          </a:p>
        </p:txBody>
      </p:sp>
      <p:sp>
        <p:nvSpPr>
          <p:cNvPr id="43011" name="Rectangle 2"/>
          <p:cNvSpPr>
            <a:spLocks noGrp="1" noRot="1" noChangeAspect="1" noChangeArrowheads="1" noTextEdit="1"/>
          </p:cNvSpPr>
          <p:nvPr>
            <p:ph type="sldImg"/>
          </p:nvPr>
        </p:nvSpPr>
        <p:spPr>
          <a:xfrm>
            <a:off x="141288" y="768350"/>
            <a:ext cx="6819900" cy="3836988"/>
          </a:xfrm>
          <a:ln/>
        </p:spPr>
      </p:sp>
      <p:sp>
        <p:nvSpPr>
          <p:cNvPr id="43012" name="Rectangle 3"/>
          <p:cNvSpPr>
            <a:spLocks noGrp="1" noChangeArrowheads="1"/>
          </p:cNvSpPr>
          <p:nvPr>
            <p:ph type="body" idx="1"/>
          </p:nvPr>
        </p:nvSpPr>
        <p:spPr>
          <a:noFill/>
        </p:spPr>
        <p:txBody>
          <a:bodyPr/>
          <a:lstStyle/>
          <a:p>
            <a:endParaRPr lang="de-DE" altLang="ru-RU" smtClean="0">
              <a:latin typeface="Arial" panose="020B0604020202020204" pitchFamily="34" charset="0"/>
              <a:cs typeface="Arial" panose="020B0604020202020204" pitchFamily="34" charset="0"/>
            </a:endParaRPr>
          </a:p>
        </p:txBody>
      </p:sp>
      <p:sp>
        <p:nvSpPr>
          <p:cNvPr id="2" name="Нижний колонтитул 1"/>
          <p:cNvSpPr>
            <a:spLocks noGrp="1"/>
          </p:cNvSpPr>
          <p:nvPr>
            <p:ph type="ftr" sz="quarter" idx="10"/>
          </p:nvPr>
        </p:nvSpPr>
        <p:spPr/>
        <p:txBody>
          <a:bodyPr/>
          <a:lstStyle/>
          <a:p>
            <a:pPr>
              <a:defRPr/>
            </a:pPr>
            <a:endParaRPr lang="ru-RU"/>
          </a:p>
        </p:txBody>
      </p:sp>
      <p:sp>
        <p:nvSpPr>
          <p:cNvPr id="3" name="Верхний колонтитул 2"/>
          <p:cNvSpPr>
            <a:spLocks noGrp="1"/>
          </p:cNvSpPr>
          <p:nvPr>
            <p:ph type="hdr" sz="quarter" idx="11"/>
          </p:nvPr>
        </p:nvSpPr>
        <p:spPr/>
        <p:txBody>
          <a:bodyPr/>
          <a:lstStyle/>
          <a:p>
            <a:pPr>
              <a:defRPr/>
            </a:pPr>
            <a:endParaRPr lang="ru-RU"/>
          </a:p>
        </p:txBody>
      </p:sp>
    </p:spTree>
    <p:extLst>
      <p:ext uri="{BB962C8B-B14F-4D97-AF65-F5344CB8AC3E}">
        <p14:creationId xmlns:p14="http://schemas.microsoft.com/office/powerpoint/2010/main" val="1580473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A8EE91-2CD5-4FBB-B0F5-26245504EEF7}" type="slidenum">
              <a:rPr lang="ru-RU" smtClean="0"/>
              <a:t>2</a:t>
            </a:fld>
            <a:endParaRPr lang="ru-RU"/>
          </a:p>
        </p:txBody>
      </p:sp>
    </p:spTree>
    <p:extLst>
      <p:ext uri="{BB962C8B-B14F-4D97-AF65-F5344CB8AC3E}">
        <p14:creationId xmlns:p14="http://schemas.microsoft.com/office/powerpoint/2010/main" val="1185496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5</a:t>
            </a:fld>
            <a:endParaRPr lang="ru-RU"/>
          </a:p>
        </p:txBody>
      </p:sp>
    </p:spTree>
    <p:extLst>
      <p:ext uri="{BB962C8B-B14F-4D97-AF65-F5344CB8AC3E}">
        <p14:creationId xmlns:p14="http://schemas.microsoft.com/office/powerpoint/2010/main" val="795653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6</a:t>
            </a:fld>
            <a:endParaRPr lang="ru-RU"/>
          </a:p>
        </p:txBody>
      </p:sp>
    </p:spTree>
    <p:extLst>
      <p:ext uri="{BB962C8B-B14F-4D97-AF65-F5344CB8AC3E}">
        <p14:creationId xmlns:p14="http://schemas.microsoft.com/office/powerpoint/2010/main" val="25228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3A8EE91-2CD5-4FBB-B0F5-26245504EEF7}" type="slidenum">
              <a:rPr lang="ru-RU" smtClean="0"/>
              <a:t>13</a:t>
            </a:fld>
            <a:endParaRPr lang="ru-RU"/>
          </a:p>
        </p:txBody>
      </p:sp>
    </p:spTree>
    <p:extLst>
      <p:ext uri="{BB962C8B-B14F-4D97-AF65-F5344CB8AC3E}">
        <p14:creationId xmlns:p14="http://schemas.microsoft.com/office/powerpoint/2010/main" val="1198898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14</a:t>
            </a:fld>
            <a:endParaRPr lang="ru-RU"/>
          </a:p>
        </p:txBody>
      </p:sp>
    </p:spTree>
    <p:extLst>
      <p:ext uri="{BB962C8B-B14F-4D97-AF65-F5344CB8AC3E}">
        <p14:creationId xmlns:p14="http://schemas.microsoft.com/office/powerpoint/2010/main" val="2054648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17</a:t>
            </a:fld>
            <a:endParaRPr lang="ru-RU"/>
          </a:p>
        </p:txBody>
      </p:sp>
    </p:spTree>
    <p:extLst>
      <p:ext uri="{BB962C8B-B14F-4D97-AF65-F5344CB8AC3E}">
        <p14:creationId xmlns:p14="http://schemas.microsoft.com/office/powerpoint/2010/main" val="1364714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B492B23-FF57-40DB-9E36-A2BE4EAB314E}" type="datetime1">
              <a:rPr lang="ru-RU" smtClean="0"/>
              <a:t>21.05.2024</a:t>
            </a:fld>
            <a:endParaRPr lang="ru-RU"/>
          </a:p>
        </p:txBody>
      </p:sp>
      <p:sp>
        <p:nvSpPr>
          <p:cNvPr id="5" name="Нижний колонтитул 4"/>
          <p:cNvSpPr>
            <a:spLocks noGrp="1"/>
          </p:cNvSpPr>
          <p:nvPr>
            <p:ph type="ftr" sz="quarter" idx="11"/>
          </p:nvPr>
        </p:nvSpPr>
        <p:spPr/>
        <p:txBody>
          <a:bodyPr/>
          <a:lstStyle/>
          <a:p>
            <a:r>
              <a:rPr lang="en-US" smtClean="0"/>
              <a:t>E. Pyata, S. Pivovarov, BINP, SPD Magnet</a:t>
            </a:r>
            <a:endParaRPr lang="ru-RU"/>
          </a:p>
        </p:txBody>
      </p:sp>
      <p:sp>
        <p:nvSpPr>
          <p:cNvPr id="6" name="Номер слайда 5"/>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828230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7198298-95B2-4E06-A971-B4388D8C0255}" type="datetime1">
              <a:rPr lang="ru-RU" smtClean="0"/>
              <a:t>21.05.2024</a:t>
            </a:fld>
            <a:endParaRPr lang="ru-RU"/>
          </a:p>
        </p:txBody>
      </p:sp>
      <p:sp>
        <p:nvSpPr>
          <p:cNvPr id="5" name="Нижний колонтитул 4"/>
          <p:cNvSpPr>
            <a:spLocks noGrp="1"/>
          </p:cNvSpPr>
          <p:nvPr>
            <p:ph type="ftr" sz="quarter" idx="11"/>
          </p:nvPr>
        </p:nvSpPr>
        <p:spPr/>
        <p:txBody>
          <a:bodyPr/>
          <a:lstStyle/>
          <a:p>
            <a:r>
              <a:rPr lang="en-US" smtClean="0"/>
              <a:t>E. Pyata, S. Pivovarov, BINP, SPD Magnet</a:t>
            </a:r>
            <a:endParaRPr lang="ru-RU"/>
          </a:p>
        </p:txBody>
      </p:sp>
      <p:sp>
        <p:nvSpPr>
          <p:cNvPr id="6" name="Номер слайда 5"/>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408390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D4A75CD-089B-4D04-BAD0-BF14236EA202}" type="datetime1">
              <a:rPr lang="ru-RU" smtClean="0"/>
              <a:t>21.05.2024</a:t>
            </a:fld>
            <a:endParaRPr lang="ru-RU"/>
          </a:p>
        </p:txBody>
      </p:sp>
      <p:sp>
        <p:nvSpPr>
          <p:cNvPr id="5" name="Нижний колонтитул 4"/>
          <p:cNvSpPr>
            <a:spLocks noGrp="1"/>
          </p:cNvSpPr>
          <p:nvPr>
            <p:ph type="ftr" sz="quarter" idx="11"/>
          </p:nvPr>
        </p:nvSpPr>
        <p:spPr/>
        <p:txBody>
          <a:bodyPr/>
          <a:lstStyle/>
          <a:p>
            <a:r>
              <a:rPr lang="en-US" smtClean="0"/>
              <a:t>E. Pyata, S. Pivovarov, BINP, SPD Magnet</a:t>
            </a:r>
            <a:endParaRPr lang="ru-RU"/>
          </a:p>
        </p:txBody>
      </p:sp>
      <p:sp>
        <p:nvSpPr>
          <p:cNvPr id="6" name="Номер слайда 5"/>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2288716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p:spPr>
        <p:txBody>
          <a:bodyPr/>
          <a:lstStyle/>
          <a:p>
            <a:r>
              <a:rPr lang="en-US" smtClean="0"/>
              <a:t>Click to edit Master title style</a:t>
            </a:r>
            <a:endParaRPr lang="en-US"/>
          </a:p>
        </p:txBody>
      </p:sp>
      <p:sp>
        <p:nvSpPr>
          <p:cNvPr id="3" name="Date Placeholder 3"/>
          <p:cNvSpPr>
            <a:spLocks noGrp="1" noChangeArrowheads="1"/>
          </p:cNvSpPr>
          <p:nvPr>
            <p:ph type="dt" sz="half" idx="10"/>
          </p:nvPr>
        </p:nvSpPr>
        <p:spPr>
          <a:ln/>
        </p:spPr>
        <p:txBody>
          <a:bodyPr/>
          <a:lstStyle>
            <a:lvl1pPr>
              <a:defRPr/>
            </a:lvl1pPr>
          </a:lstStyle>
          <a:p>
            <a:pPr>
              <a:defRPr/>
            </a:pPr>
            <a:fld id="{3C8B7E34-6DA8-4097-B40F-F36F287350A2}" type="datetime1">
              <a:rPr lang="ru-RU" altLang="en-US" smtClean="0"/>
              <a:t>21.05.2024</a:t>
            </a:fld>
            <a:endParaRPr lang="en-US" altLang="en-US" sz="1800">
              <a:solidFill>
                <a:schemeClr val="tx1"/>
              </a:solidFill>
            </a:endParaRPr>
          </a:p>
        </p:txBody>
      </p:sp>
      <p:sp>
        <p:nvSpPr>
          <p:cNvPr id="4" name="Footer Placeholder 4"/>
          <p:cNvSpPr>
            <a:spLocks noGrp="1" noChangeArrowheads="1"/>
          </p:cNvSpPr>
          <p:nvPr>
            <p:ph type="ftr" sz="quarter" idx="11"/>
          </p:nvPr>
        </p:nvSpPr>
        <p:spPr>
          <a:ln/>
        </p:spPr>
        <p:txBody>
          <a:bodyPr/>
          <a:lstStyle>
            <a:lvl1pPr>
              <a:defRPr/>
            </a:lvl1pPr>
          </a:lstStyle>
          <a:p>
            <a:pPr>
              <a:defRPr/>
            </a:pPr>
            <a:r>
              <a:rPr lang="sv-SE" altLang="en-US" smtClean="0"/>
              <a:t>E. Pyata, S. Pivovarov, BINP, SPD Magnet</a:t>
            </a:r>
            <a:endParaRPr lang="en-US" altLang="en-US"/>
          </a:p>
        </p:txBody>
      </p:sp>
      <p:sp>
        <p:nvSpPr>
          <p:cNvPr id="5" name="Slide Number Placeholder 5"/>
          <p:cNvSpPr>
            <a:spLocks noGrp="1" noChangeArrowheads="1"/>
          </p:cNvSpPr>
          <p:nvPr>
            <p:ph type="sldNum" sz="quarter" idx="12"/>
          </p:nvPr>
        </p:nvSpPr>
        <p:spPr>
          <a:ln/>
        </p:spPr>
        <p:txBody>
          <a:bodyPr/>
          <a:lstStyle>
            <a:lvl1pPr>
              <a:defRPr/>
            </a:lvl1pPr>
          </a:lstStyle>
          <a:p>
            <a:pPr>
              <a:defRPr/>
            </a:pPr>
            <a:fld id="{1A8126DC-8849-4187-B706-7E0203B700CC}" type="slidenum">
              <a:rPr lang="en-US" altLang="en-US"/>
              <a:pPr>
                <a:defRPr/>
              </a:pPr>
              <a:t>‹#›</a:t>
            </a:fld>
            <a:endParaRPr lang="en-US" altLang="en-US" sz="1800">
              <a:solidFill>
                <a:schemeClr val="tx1"/>
              </a:solidFill>
            </a:endParaRPr>
          </a:p>
        </p:txBody>
      </p:sp>
    </p:spTree>
    <p:extLst>
      <p:ext uri="{BB962C8B-B14F-4D97-AF65-F5344CB8AC3E}">
        <p14:creationId xmlns:p14="http://schemas.microsoft.com/office/powerpoint/2010/main" val="44363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6DF4BE9-5186-477D-B568-576415C1681D}" type="datetime1">
              <a:rPr lang="ru-RU" smtClean="0"/>
              <a:t>21.05.2024</a:t>
            </a:fld>
            <a:endParaRPr lang="ru-RU"/>
          </a:p>
        </p:txBody>
      </p:sp>
      <p:sp>
        <p:nvSpPr>
          <p:cNvPr id="5" name="Нижний колонтитул 4"/>
          <p:cNvSpPr>
            <a:spLocks noGrp="1"/>
          </p:cNvSpPr>
          <p:nvPr>
            <p:ph type="ftr" sz="quarter" idx="11"/>
          </p:nvPr>
        </p:nvSpPr>
        <p:spPr/>
        <p:txBody>
          <a:bodyPr/>
          <a:lstStyle/>
          <a:p>
            <a:r>
              <a:rPr lang="en-US" smtClean="0"/>
              <a:t>E. Pyata, S. Pivovarov, BINP, SPD Magnet</a:t>
            </a:r>
            <a:endParaRPr lang="ru-RU"/>
          </a:p>
        </p:txBody>
      </p:sp>
      <p:sp>
        <p:nvSpPr>
          <p:cNvPr id="6" name="Номер слайда 5"/>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63358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18B840B-BC32-423B-9533-0A3F0C1D80CC}" type="datetime1">
              <a:rPr lang="ru-RU" smtClean="0"/>
              <a:t>21.05.2024</a:t>
            </a:fld>
            <a:endParaRPr lang="ru-RU"/>
          </a:p>
        </p:txBody>
      </p:sp>
      <p:sp>
        <p:nvSpPr>
          <p:cNvPr id="5" name="Нижний колонтитул 4"/>
          <p:cNvSpPr>
            <a:spLocks noGrp="1"/>
          </p:cNvSpPr>
          <p:nvPr>
            <p:ph type="ftr" sz="quarter" idx="11"/>
          </p:nvPr>
        </p:nvSpPr>
        <p:spPr/>
        <p:txBody>
          <a:bodyPr/>
          <a:lstStyle/>
          <a:p>
            <a:r>
              <a:rPr lang="en-US" smtClean="0"/>
              <a:t>E. Pyata, S. Pivovarov, BINP, SPD Magnet</a:t>
            </a:r>
            <a:endParaRPr lang="ru-RU"/>
          </a:p>
        </p:txBody>
      </p:sp>
      <p:sp>
        <p:nvSpPr>
          <p:cNvPr id="6" name="Номер слайда 5"/>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51732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8446397-B90D-44B7-9116-DA75863DF804}" type="datetime1">
              <a:rPr lang="ru-RU" smtClean="0"/>
              <a:t>21.05.2024</a:t>
            </a:fld>
            <a:endParaRPr lang="ru-RU"/>
          </a:p>
        </p:txBody>
      </p:sp>
      <p:sp>
        <p:nvSpPr>
          <p:cNvPr id="6" name="Нижний колонтитул 5"/>
          <p:cNvSpPr>
            <a:spLocks noGrp="1"/>
          </p:cNvSpPr>
          <p:nvPr>
            <p:ph type="ftr" sz="quarter" idx="11"/>
          </p:nvPr>
        </p:nvSpPr>
        <p:spPr/>
        <p:txBody>
          <a:bodyPr/>
          <a:lstStyle/>
          <a:p>
            <a:r>
              <a:rPr lang="en-US" smtClean="0"/>
              <a:t>E. Pyata, S. Pivovarov, BINP, SPD Magnet</a:t>
            </a:r>
            <a:endParaRPr lang="ru-RU"/>
          </a:p>
        </p:txBody>
      </p:sp>
      <p:sp>
        <p:nvSpPr>
          <p:cNvPr id="7" name="Номер слайда 6"/>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951869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929FF43-0991-483D-A70A-8EA4FB342D2A}" type="datetime1">
              <a:rPr lang="ru-RU" smtClean="0"/>
              <a:t>21.05.2024</a:t>
            </a:fld>
            <a:endParaRPr lang="ru-RU"/>
          </a:p>
        </p:txBody>
      </p:sp>
      <p:sp>
        <p:nvSpPr>
          <p:cNvPr id="8" name="Нижний колонтитул 7"/>
          <p:cNvSpPr>
            <a:spLocks noGrp="1"/>
          </p:cNvSpPr>
          <p:nvPr>
            <p:ph type="ftr" sz="quarter" idx="11"/>
          </p:nvPr>
        </p:nvSpPr>
        <p:spPr/>
        <p:txBody>
          <a:bodyPr/>
          <a:lstStyle/>
          <a:p>
            <a:r>
              <a:rPr lang="en-US" smtClean="0"/>
              <a:t>E. Pyata, S. Pivovarov, BINP, SPD Magnet</a:t>
            </a:r>
            <a:endParaRPr lang="ru-RU"/>
          </a:p>
        </p:txBody>
      </p:sp>
      <p:sp>
        <p:nvSpPr>
          <p:cNvPr id="9" name="Номер слайда 8"/>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41001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3501CE-0F7C-4914-9D10-5A24443C75A9}" type="datetime1">
              <a:rPr lang="ru-RU" smtClean="0"/>
              <a:t>21.05.2024</a:t>
            </a:fld>
            <a:endParaRPr lang="ru-RU"/>
          </a:p>
        </p:txBody>
      </p:sp>
      <p:sp>
        <p:nvSpPr>
          <p:cNvPr id="4" name="Нижний колонтитул 3"/>
          <p:cNvSpPr>
            <a:spLocks noGrp="1"/>
          </p:cNvSpPr>
          <p:nvPr>
            <p:ph type="ftr" sz="quarter" idx="11"/>
          </p:nvPr>
        </p:nvSpPr>
        <p:spPr/>
        <p:txBody>
          <a:bodyPr/>
          <a:lstStyle/>
          <a:p>
            <a:r>
              <a:rPr lang="en-US" smtClean="0"/>
              <a:t>E. Pyata, S. Pivovarov, BINP, SPD Magnet</a:t>
            </a:r>
            <a:endParaRPr lang="ru-RU"/>
          </a:p>
        </p:txBody>
      </p:sp>
      <p:sp>
        <p:nvSpPr>
          <p:cNvPr id="5" name="Номер слайда 4"/>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94956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C848BB0-4C8B-4517-8CBA-8E836E90E371}" type="datetime1">
              <a:rPr lang="ru-RU" smtClean="0"/>
              <a:t>21.05.2024</a:t>
            </a:fld>
            <a:endParaRPr lang="ru-RU"/>
          </a:p>
        </p:txBody>
      </p:sp>
      <p:sp>
        <p:nvSpPr>
          <p:cNvPr id="3" name="Нижний колонтитул 2"/>
          <p:cNvSpPr>
            <a:spLocks noGrp="1"/>
          </p:cNvSpPr>
          <p:nvPr>
            <p:ph type="ftr" sz="quarter" idx="11"/>
          </p:nvPr>
        </p:nvSpPr>
        <p:spPr/>
        <p:txBody>
          <a:bodyPr/>
          <a:lstStyle/>
          <a:p>
            <a:r>
              <a:rPr lang="en-US" smtClean="0"/>
              <a:t>E. Pyata, S. Pivovarov, BINP, SPD Magnet</a:t>
            </a:r>
            <a:endParaRPr lang="ru-RU"/>
          </a:p>
        </p:txBody>
      </p:sp>
      <p:sp>
        <p:nvSpPr>
          <p:cNvPr id="4" name="Номер слайда 3"/>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336673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F1D69A0-D0A3-4A76-BA2C-D212187B716F}" type="datetime1">
              <a:rPr lang="ru-RU" smtClean="0"/>
              <a:t>21.05.2024</a:t>
            </a:fld>
            <a:endParaRPr lang="ru-RU"/>
          </a:p>
        </p:txBody>
      </p:sp>
      <p:sp>
        <p:nvSpPr>
          <p:cNvPr id="6" name="Нижний колонтитул 5"/>
          <p:cNvSpPr>
            <a:spLocks noGrp="1"/>
          </p:cNvSpPr>
          <p:nvPr>
            <p:ph type="ftr" sz="quarter" idx="11"/>
          </p:nvPr>
        </p:nvSpPr>
        <p:spPr/>
        <p:txBody>
          <a:bodyPr/>
          <a:lstStyle/>
          <a:p>
            <a:r>
              <a:rPr lang="en-US" smtClean="0"/>
              <a:t>E. Pyata, S. Pivovarov, BINP, SPD Magnet</a:t>
            </a:r>
            <a:endParaRPr lang="ru-RU"/>
          </a:p>
        </p:txBody>
      </p:sp>
      <p:sp>
        <p:nvSpPr>
          <p:cNvPr id="7" name="Номер слайда 6"/>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227511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E93CF57-950C-4381-A18A-79E23233E90F}" type="datetime1">
              <a:rPr lang="ru-RU" smtClean="0"/>
              <a:t>21.05.2024</a:t>
            </a:fld>
            <a:endParaRPr lang="ru-RU"/>
          </a:p>
        </p:txBody>
      </p:sp>
      <p:sp>
        <p:nvSpPr>
          <p:cNvPr id="6" name="Нижний колонтитул 5"/>
          <p:cNvSpPr>
            <a:spLocks noGrp="1"/>
          </p:cNvSpPr>
          <p:nvPr>
            <p:ph type="ftr" sz="quarter" idx="11"/>
          </p:nvPr>
        </p:nvSpPr>
        <p:spPr/>
        <p:txBody>
          <a:bodyPr/>
          <a:lstStyle/>
          <a:p>
            <a:r>
              <a:rPr lang="en-US" smtClean="0"/>
              <a:t>E. Pyata, S. Pivovarov, BINP, SPD Magnet</a:t>
            </a:r>
            <a:endParaRPr lang="ru-RU"/>
          </a:p>
        </p:txBody>
      </p:sp>
      <p:sp>
        <p:nvSpPr>
          <p:cNvPr id="7" name="Номер слайда 6"/>
          <p:cNvSpPr>
            <a:spLocks noGrp="1"/>
          </p:cNvSpPr>
          <p:nvPr>
            <p:ph type="sldNum" sz="quarter" idx="12"/>
          </p:nvPr>
        </p:nvSpPr>
        <p:spPr/>
        <p:txBody>
          <a:bodyPr/>
          <a:lstStyle/>
          <a:p>
            <a:fld id="{EE177967-8F0E-415E-B311-D673C13DCC9C}" type="slidenum">
              <a:rPr lang="ru-RU" smtClean="0"/>
              <a:t>‹#›</a:t>
            </a:fld>
            <a:endParaRPr lang="ru-RU"/>
          </a:p>
        </p:txBody>
      </p:sp>
    </p:spTree>
    <p:extLst>
      <p:ext uri="{BB962C8B-B14F-4D97-AF65-F5344CB8AC3E}">
        <p14:creationId xmlns:p14="http://schemas.microsoft.com/office/powerpoint/2010/main" val="147294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D3A3A-6552-441B-A3EF-2569F52F7916}" type="datetime1">
              <a:rPr lang="ru-RU" smtClean="0"/>
              <a:t>21.05.2024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 Pyata, S. Pivovarov, BINP, SPD Magnet</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77967-8F0E-415E-B311-D673C13DCC9C}" type="slidenum">
              <a:rPr lang="ru-RU" smtClean="0"/>
              <a:t>‹#›</a:t>
            </a:fld>
            <a:endParaRPr lang="ru-RU"/>
          </a:p>
        </p:txBody>
      </p:sp>
    </p:spTree>
    <p:extLst>
      <p:ext uri="{BB962C8B-B14F-4D97-AF65-F5344CB8AC3E}">
        <p14:creationId xmlns:p14="http://schemas.microsoft.com/office/powerpoint/2010/main" val="3470531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hyperlink" Target="Images/Content/0/Load_0_2.png" TargetMode="External"/><Relationship Id="rId1" Type="http://schemas.openxmlformats.org/officeDocument/2006/relationships/slideLayout" Target="../slideLayouts/slideLayout2.xml"/><Relationship Id="rId6" Type="http://schemas.openxmlformats.org/officeDocument/2006/relationships/hyperlink" Target="Images/Content/0/Result_0_2.png" TargetMode="External"/><Relationship Id="rId5" Type="http://schemas.openxmlformats.org/officeDocument/2006/relationships/image" Target="../media/image13.png"/><Relationship Id="rId4" Type="http://schemas.openxmlformats.org/officeDocument/2006/relationships/hyperlink" Target="Images/Content/0/Result_0_1.pn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tmp"/></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tmp"/><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5" Type="http://schemas.openxmlformats.org/officeDocument/2006/relationships/image" Target="../media/image7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jpe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a:xfrm>
            <a:off x="1981200" y="274638"/>
            <a:ext cx="8229600" cy="774700"/>
          </a:xfrm>
        </p:spPr>
        <p:txBody>
          <a:bodyPr/>
          <a:lstStyle/>
          <a:p>
            <a:pPr algn="ctr"/>
            <a:r>
              <a:rPr lang="en-US" altLang="ru-RU" sz="2800" b="1" dirty="0">
                <a:solidFill>
                  <a:srgbClr val="FF0000"/>
                </a:solidFill>
              </a:rPr>
              <a:t>The </a:t>
            </a:r>
            <a:r>
              <a:rPr lang="en-US" altLang="ru-RU" sz="2800" b="1" dirty="0" err="1">
                <a:solidFill>
                  <a:srgbClr val="FF0000"/>
                </a:solidFill>
              </a:rPr>
              <a:t>Budker</a:t>
            </a:r>
            <a:r>
              <a:rPr lang="en-US" altLang="ru-RU" sz="2800" b="1" dirty="0">
                <a:solidFill>
                  <a:srgbClr val="FF0000"/>
                </a:solidFill>
              </a:rPr>
              <a:t> Institute of Nuclear Physics</a:t>
            </a:r>
            <a:endParaRPr lang="ru-RU" altLang="ru-RU" sz="2800" b="1" dirty="0">
              <a:solidFill>
                <a:srgbClr val="FF0000"/>
              </a:solidFill>
            </a:endParaRPr>
          </a:p>
        </p:txBody>
      </p:sp>
      <p:sp>
        <p:nvSpPr>
          <p:cNvPr id="3" name="Нижний колонтитул 2"/>
          <p:cNvSpPr>
            <a:spLocks noGrp="1"/>
          </p:cNvSpPr>
          <p:nvPr>
            <p:ph type="ftr" sz="quarter" idx="11"/>
          </p:nvPr>
        </p:nvSpPr>
        <p:spPr/>
        <p:txBody>
          <a:bodyPr/>
          <a:lstStyle/>
          <a:p>
            <a:r>
              <a:rPr lang="sv-SE" smtClean="0"/>
              <a:t>S.Pivovarov, E. Pyata, BINP, SPD Magnet</a:t>
            </a:r>
            <a:endParaRPr lang="ru-RU" dirty="0"/>
          </a:p>
        </p:txBody>
      </p:sp>
      <p:sp>
        <p:nvSpPr>
          <p:cNvPr id="4" name="Дата 3"/>
          <p:cNvSpPr>
            <a:spLocks noGrp="1"/>
          </p:cNvSpPr>
          <p:nvPr>
            <p:ph type="dt" sz="half" idx="10"/>
          </p:nvPr>
        </p:nvSpPr>
        <p:spPr>
          <a:xfrm>
            <a:off x="10984523" y="6356349"/>
            <a:ext cx="999392" cy="365125"/>
          </a:xfrm>
        </p:spPr>
        <p:txBody>
          <a:bodyPr/>
          <a:lstStyle/>
          <a:p>
            <a:fld id="{23EED984-3ECF-4B30-8907-51D1D705AFCF}" type="datetime1">
              <a:rPr lang="ru-RU" smtClean="0"/>
              <a:t>21.05.2024</a:t>
            </a:fld>
            <a:endParaRPr lang="ru-RU" dirty="0"/>
          </a:p>
        </p:txBody>
      </p:sp>
      <p:pic>
        <p:nvPicPr>
          <p:cNvPr id="7" name="Рисунок 6"/>
          <p:cNvPicPr>
            <a:picLocks noChangeAspect="1"/>
          </p:cNvPicPr>
          <p:nvPr/>
        </p:nvPicPr>
        <p:blipFill>
          <a:blip r:embed="rId3"/>
          <a:stretch>
            <a:fillRect/>
          </a:stretch>
        </p:blipFill>
        <p:spPr>
          <a:xfrm>
            <a:off x="1269046" y="836556"/>
            <a:ext cx="9646920" cy="5425440"/>
          </a:xfrm>
          <a:prstGeom prst="rect">
            <a:avLst/>
          </a:prstGeom>
        </p:spPr>
      </p:pic>
    </p:spTree>
    <p:extLst>
      <p:ext uri="{BB962C8B-B14F-4D97-AF65-F5344CB8AC3E}">
        <p14:creationId xmlns:p14="http://schemas.microsoft.com/office/powerpoint/2010/main" val="381677230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6040" y="6004307"/>
            <a:ext cx="10811228" cy="675462"/>
          </a:xfrm>
        </p:spPr>
        <p:txBody>
          <a:bodyPr>
            <a:noAutofit/>
          </a:bodyPr>
          <a:lstStyle/>
          <a:p>
            <a:r>
              <a:rPr lang="en-US" altLang="ru-RU" sz="1600" dirty="0">
                <a:solidFill>
                  <a:srgbClr val="0070C0"/>
                </a:solidFill>
                <a:latin typeface="Arial" panose="020B0604020202020204" pitchFamily="34" charset="0"/>
                <a:cs typeface="Arial" panose="020B0604020202020204" pitchFamily="34" charset="0"/>
              </a:rPr>
              <a:t>It is </a:t>
            </a:r>
            <a:r>
              <a:rPr lang="en-US" altLang="ru-RU" sz="1600" dirty="0" smtClean="0">
                <a:solidFill>
                  <a:srgbClr val="0070C0"/>
                </a:solidFill>
                <a:latin typeface="Arial" panose="020B0604020202020204" pitchFamily="34" charset="0"/>
                <a:cs typeface="Arial" panose="020B0604020202020204" pitchFamily="34" charset="0"/>
              </a:rPr>
              <a:t>suppose </a:t>
            </a:r>
            <a:r>
              <a:rPr lang="en-US" altLang="ru-RU" sz="1600" dirty="0">
                <a:solidFill>
                  <a:srgbClr val="0070C0"/>
                </a:solidFill>
                <a:latin typeface="Arial" panose="020B0604020202020204" pitchFamily="34" charset="0"/>
                <a:cs typeface="Arial" panose="020B0604020202020204" pitchFamily="34" charset="0"/>
              </a:rPr>
              <a:t>that the calorimeter will be based on guides located along the magnet in the middle </a:t>
            </a:r>
            <a:r>
              <a:rPr lang="en-US" altLang="ru-RU" sz="1600" dirty="0" smtClean="0">
                <a:solidFill>
                  <a:srgbClr val="0070C0"/>
                </a:solidFill>
                <a:latin typeface="Arial" panose="020B0604020202020204" pitchFamily="34" charset="0"/>
                <a:cs typeface="Arial" panose="020B0604020202020204" pitchFamily="34" charset="0"/>
              </a:rPr>
              <a:t>plane.</a:t>
            </a:r>
            <a:r>
              <a:rPr lang="ru-RU" altLang="ru-RU" sz="1600" dirty="0" smtClean="0">
                <a:solidFill>
                  <a:srgbClr val="0070C0"/>
                </a:solidFill>
                <a:latin typeface="Arial" panose="020B0604020202020204" pitchFamily="34" charset="0"/>
                <a:cs typeface="Arial" panose="020B0604020202020204" pitchFamily="34" charset="0"/>
              </a:rPr>
              <a:t/>
            </a:r>
            <a:br>
              <a:rPr lang="ru-RU" altLang="ru-RU" sz="1600" dirty="0" smtClean="0">
                <a:solidFill>
                  <a:srgbClr val="0070C0"/>
                </a:solidFill>
                <a:latin typeface="Arial" panose="020B0604020202020204" pitchFamily="34" charset="0"/>
                <a:cs typeface="Arial" panose="020B0604020202020204" pitchFamily="34" charset="0"/>
              </a:rPr>
            </a:br>
            <a:r>
              <a:rPr lang="en-GB" altLang="ru-RU" sz="1600" dirty="0" smtClean="0">
                <a:solidFill>
                  <a:srgbClr val="0070C0"/>
                </a:solidFill>
                <a:latin typeface="Arial" panose="020B0604020202020204" pitchFamily="34" charset="0"/>
                <a:cs typeface="Arial" panose="020B0604020202020204" pitchFamily="34" charset="0"/>
              </a:rPr>
              <a:t>The </a:t>
            </a:r>
            <a:r>
              <a:rPr lang="en-GB" altLang="ru-RU" sz="1600" dirty="0">
                <a:solidFill>
                  <a:srgbClr val="0070C0"/>
                </a:solidFill>
                <a:latin typeface="Arial" panose="020B0604020202020204" pitchFamily="34" charset="0"/>
                <a:cs typeface="Arial" panose="020B0604020202020204" pitchFamily="34" charset="0"/>
              </a:rPr>
              <a:t>maximum equivalent stress is </a:t>
            </a:r>
            <a:r>
              <a:rPr lang="en-GB" altLang="ru-RU" sz="1600" dirty="0" smtClean="0">
                <a:solidFill>
                  <a:srgbClr val="0070C0"/>
                </a:solidFill>
                <a:latin typeface="Arial" panose="020B0604020202020204" pitchFamily="34" charset="0"/>
                <a:cs typeface="Arial" panose="020B0604020202020204" pitchFamily="34" charset="0"/>
              </a:rPr>
              <a:t>120 </a:t>
            </a:r>
            <a:r>
              <a:rPr lang="en-GB" altLang="ru-RU" sz="1600" dirty="0">
                <a:solidFill>
                  <a:srgbClr val="0070C0"/>
                </a:solidFill>
                <a:latin typeface="Arial" panose="020B0604020202020204" pitchFamily="34" charset="0"/>
                <a:cs typeface="Arial" panose="020B0604020202020204" pitchFamily="34" charset="0"/>
              </a:rPr>
              <a:t>MPa. The maximum deformation is </a:t>
            </a:r>
            <a:r>
              <a:rPr lang="en-GB" altLang="ru-RU" sz="1600" dirty="0" smtClean="0">
                <a:solidFill>
                  <a:srgbClr val="0070C0"/>
                </a:solidFill>
                <a:latin typeface="Arial" panose="020B0604020202020204" pitchFamily="34" charset="0"/>
                <a:cs typeface="Arial" panose="020B0604020202020204" pitchFamily="34" charset="0"/>
              </a:rPr>
              <a:t>0,7 </a:t>
            </a:r>
            <a:r>
              <a:rPr lang="en-GB" altLang="ru-RU" sz="1600" dirty="0">
                <a:solidFill>
                  <a:srgbClr val="0070C0"/>
                </a:solidFill>
                <a:latin typeface="Arial" panose="020B0604020202020204" pitchFamily="34" charset="0"/>
                <a:cs typeface="Arial" panose="020B0604020202020204" pitchFamily="34" charset="0"/>
              </a:rPr>
              <a:t>mm. </a:t>
            </a:r>
            <a:r>
              <a:rPr lang="de-DE" altLang="ru-RU" sz="1600" dirty="0">
                <a:solidFill>
                  <a:srgbClr val="0070C0"/>
                </a:solidFill>
                <a:latin typeface="Arial" panose="020B0604020202020204" pitchFamily="34" charset="0"/>
                <a:cs typeface="Arial" panose="020B0604020202020204" pitchFamily="34" charset="0"/>
              </a:rPr>
              <a:t/>
            </a:r>
            <a:br>
              <a:rPr lang="de-DE" altLang="ru-RU" sz="1600" dirty="0">
                <a:solidFill>
                  <a:srgbClr val="0070C0"/>
                </a:solidFill>
                <a:latin typeface="Arial" panose="020B0604020202020204" pitchFamily="34" charset="0"/>
                <a:cs typeface="Arial" panose="020B0604020202020204" pitchFamily="34" charset="0"/>
              </a:rPr>
            </a:br>
            <a:endParaRPr lang="ru-RU"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536040" y="107696"/>
            <a:ext cx="10515600" cy="7585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a:solidFill>
                  <a:srgbClr val="FF0000"/>
                </a:solidFill>
                <a:latin typeface="Comic Sans MS" panose="030F0702030302020204" pitchFamily="66" charset="0"/>
                <a:cs typeface="Times New Roman" panose="02020603050405020304" pitchFamily="18" charset="0"/>
              </a:rPr>
              <a:t>Cryostat (calculation)</a:t>
            </a:r>
          </a:p>
          <a:p>
            <a:pPr algn="ctr">
              <a:lnSpc>
                <a:spcPct val="120000"/>
              </a:lnSpc>
            </a:pPr>
            <a:r>
              <a:rPr lang="en-US" altLang="ru-RU" sz="2200" dirty="0">
                <a:solidFill>
                  <a:srgbClr val="FF0000"/>
                </a:solidFill>
                <a:latin typeface="Comic Sans MS" panose="030F0702030302020204" pitchFamily="66" charset="0"/>
                <a:cs typeface="Times New Roman" panose="02020603050405020304" pitchFamily="18" charset="0"/>
              </a:rPr>
              <a:t>Operation condition</a:t>
            </a:r>
            <a:r>
              <a:rPr lang="ru-RU" altLang="ru-RU" sz="2200" dirty="0" smtClean="0">
                <a:solidFill>
                  <a:srgbClr val="FF0000"/>
                </a:solidFill>
                <a:latin typeface="Comic Sans MS" panose="030F0702030302020204" pitchFamily="66" charset="0"/>
                <a:cs typeface="Times New Roman" panose="02020603050405020304" pitchFamily="18" charset="0"/>
              </a:rPr>
              <a:t> </a:t>
            </a:r>
            <a:r>
              <a:rPr lang="en-US" altLang="ru-RU" sz="2200" dirty="0">
                <a:solidFill>
                  <a:srgbClr val="FF0000"/>
                </a:solidFill>
                <a:latin typeface="Comic Sans MS" panose="030F0702030302020204" pitchFamily="66" charset="0"/>
                <a:cs typeface="Times New Roman" panose="02020603050405020304" pitchFamily="18" charset="0"/>
              </a:rPr>
              <a:t>(p=0.1 MPa</a:t>
            </a:r>
            <a:r>
              <a:rPr lang="en-US" altLang="ru-RU" sz="2200" dirty="0" smtClean="0">
                <a:solidFill>
                  <a:srgbClr val="FF0000"/>
                </a:solidFill>
                <a:latin typeface="Comic Sans MS" panose="030F0702030302020204" pitchFamily="66" charset="0"/>
                <a:cs typeface="Times New Roman" panose="02020603050405020304" pitchFamily="18" charset="0"/>
              </a:rPr>
              <a:t>)</a:t>
            </a:r>
            <a:r>
              <a:rPr lang="ru-RU" altLang="ru-RU" sz="2200" dirty="0" smtClean="0">
                <a:solidFill>
                  <a:srgbClr val="FF0000"/>
                </a:solidFill>
                <a:latin typeface="Comic Sans MS" panose="030F0702030302020204" pitchFamily="66" charset="0"/>
                <a:cs typeface="Times New Roman" panose="02020603050405020304" pitchFamily="18" charset="0"/>
              </a:rPr>
              <a:t>, </a:t>
            </a:r>
            <a:r>
              <a:rPr lang="en-US" altLang="ru-RU" sz="2200" dirty="0">
                <a:solidFill>
                  <a:srgbClr val="FF0000"/>
                </a:solidFill>
                <a:latin typeface="Comic Sans MS" panose="030F0702030302020204" pitchFamily="66" charset="0"/>
                <a:cs typeface="Times New Roman" panose="02020603050405020304" pitchFamily="18" charset="0"/>
              </a:rPr>
              <a:t>weight</a:t>
            </a:r>
            <a:r>
              <a:rPr lang="ru-RU" altLang="ru-RU" sz="2200" dirty="0" smtClean="0">
                <a:solidFill>
                  <a:srgbClr val="FF0000"/>
                </a:solidFill>
                <a:latin typeface="Comic Sans MS" panose="030F0702030302020204" pitchFamily="66" charset="0"/>
                <a:cs typeface="Times New Roman" panose="02020603050405020304" pitchFamily="18" charset="0"/>
              </a:rPr>
              <a:t> + </a:t>
            </a:r>
            <a:r>
              <a:rPr lang="en-US" altLang="ru-RU" sz="2200" dirty="0" smtClean="0">
                <a:solidFill>
                  <a:srgbClr val="FF0000"/>
                </a:solidFill>
                <a:latin typeface="Comic Sans MS" panose="030F0702030302020204" pitchFamily="66" charset="0"/>
                <a:cs typeface="Times New Roman" panose="02020603050405020304" pitchFamily="18" charset="0"/>
              </a:rPr>
              <a:t>weight of calorimeter </a:t>
            </a:r>
            <a:r>
              <a:rPr lang="ru-RU" altLang="ru-RU" sz="2200" dirty="0" smtClean="0">
                <a:solidFill>
                  <a:srgbClr val="FF0000"/>
                </a:solidFill>
                <a:latin typeface="Comic Sans MS" panose="030F0702030302020204" pitchFamily="66" charset="0"/>
                <a:cs typeface="Times New Roman" panose="02020603050405020304" pitchFamily="18" charset="0"/>
              </a:rPr>
              <a:t>(6</a:t>
            </a:r>
            <a:r>
              <a:rPr lang="en-US" altLang="ru-RU" sz="2200" dirty="0" smtClean="0">
                <a:solidFill>
                  <a:srgbClr val="FF0000"/>
                </a:solidFill>
                <a:latin typeface="Comic Sans MS" panose="030F0702030302020204" pitchFamily="66" charset="0"/>
                <a:cs typeface="Times New Roman" panose="02020603050405020304" pitchFamily="18" charset="0"/>
              </a:rPr>
              <a:t>0t )</a:t>
            </a:r>
            <a:endParaRPr lang="ru-RU" sz="2200" dirty="0">
              <a:solidFill>
                <a:srgbClr val="FF0000"/>
              </a:solidFill>
              <a:latin typeface="Comic Sans MS" panose="030F0702030302020204" pitchFamily="66" charset="0"/>
              <a:cs typeface="Times New Roman" panose="02020603050405020304" pitchFamily="18" charset="0"/>
            </a:endParaRPr>
          </a:p>
        </p:txBody>
      </p:sp>
      <p:pic>
        <p:nvPicPr>
          <p:cNvPr id="7" name="Рисунок 6" descr="C:\Images\Content\0\Load_0_2.png">
            <a:hlinkClick r:id="rId2"/>
          </p:cNvPr>
          <p:cNvPicPr/>
          <p:nvPr/>
        </p:nvPicPr>
        <p:blipFill rotWithShape="1">
          <a:blip r:embed="rId3">
            <a:extLst>
              <a:ext uri="{28A0092B-C50C-407E-A947-70E740481C1C}">
                <a14:useLocalDpi xmlns:a14="http://schemas.microsoft.com/office/drawing/2010/main" val="0"/>
              </a:ext>
            </a:extLst>
          </a:blip>
          <a:srcRect l="15263" t="4826" r="6579" b="-1140"/>
          <a:stretch/>
        </p:blipFill>
        <p:spPr bwMode="auto">
          <a:xfrm>
            <a:off x="312136" y="1193557"/>
            <a:ext cx="3642928" cy="3176968"/>
          </a:xfrm>
          <a:prstGeom prst="rect">
            <a:avLst/>
          </a:prstGeom>
          <a:noFill/>
          <a:ln>
            <a:noFill/>
          </a:ln>
        </p:spPr>
      </p:pic>
      <p:sp>
        <p:nvSpPr>
          <p:cNvPr id="2" name="Дата 1"/>
          <p:cNvSpPr>
            <a:spLocks noGrp="1"/>
          </p:cNvSpPr>
          <p:nvPr>
            <p:ph type="dt" sz="half" idx="10"/>
          </p:nvPr>
        </p:nvSpPr>
        <p:spPr>
          <a:xfrm>
            <a:off x="11051640" y="6373446"/>
            <a:ext cx="973015" cy="365125"/>
          </a:xfrm>
        </p:spPr>
        <p:txBody>
          <a:bodyPr/>
          <a:lstStyle/>
          <a:p>
            <a:fld id="{4BAD04C4-2F2B-460B-96C4-F4F038E95865}" type="datetime1">
              <a:rPr lang="ru-RU" smtClean="0"/>
              <a:t>21.05.2024</a:t>
            </a:fld>
            <a:endParaRPr lang="ru-RU" dirty="0"/>
          </a:p>
        </p:txBody>
      </p:sp>
      <p:sp>
        <p:nvSpPr>
          <p:cNvPr id="3" name="Нижний колонтитул 2"/>
          <p:cNvSpPr>
            <a:spLocks noGrp="1"/>
          </p:cNvSpPr>
          <p:nvPr>
            <p:ph type="ftr" sz="quarter" idx="11"/>
          </p:nvPr>
        </p:nvSpPr>
        <p:spPr/>
        <p:txBody>
          <a:bodyPr/>
          <a:lstStyle/>
          <a:p>
            <a:r>
              <a:rPr lang="en-US" smtClean="0"/>
              <a:t>E. Pyata, S. Pivovarov, BINP, SPD Magnet</a:t>
            </a:r>
            <a:endParaRPr lang="ru-RU"/>
          </a:p>
        </p:txBody>
      </p:sp>
      <p:pic>
        <p:nvPicPr>
          <p:cNvPr id="9" name="Рисунок 8" descr="C:\Images\Content\0\Result_0_1.png">
            <a:hlinkClick r:id="rId4"/>
          </p:cNvPr>
          <p:cNvPicPr/>
          <p:nvPr/>
        </p:nvPicPr>
        <p:blipFill rotWithShape="1">
          <a:blip r:embed="rId5">
            <a:extLst>
              <a:ext uri="{28A0092B-C50C-407E-A947-70E740481C1C}">
                <a14:useLocalDpi xmlns:a14="http://schemas.microsoft.com/office/drawing/2010/main" val="0"/>
              </a:ext>
            </a:extLst>
          </a:blip>
          <a:srcRect t="4960" r="11231" b="26453"/>
          <a:stretch/>
        </p:blipFill>
        <p:spPr bwMode="auto">
          <a:xfrm>
            <a:off x="4038600" y="1975194"/>
            <a:ext cx="4703618" cy="2920192"/>
          </a:xfrm>
          <a:prstGeom prst="rect">
            <a:avLst/>
          </a:prstGeom>
          <a:noFill/>
          <a:ln>
            <a:noFill/>
          </a:ln>
          <a:extLst>
            <a:ext uri="{53640926-AAD7-44D8-BBD7-CCE9431645EC}">
              <a14:shadowObscured xmlns:a14="http://schemas.microsoft.com/office/drawing/2010/main"/>
            </a:ext>
          </a:extLst>
        </p:spPr>
      </p:pic>
      <p:pic>
        <p:nvPicPr>
          <p:cNvPr id="10" name="Рисунок 9" descr="C:\Images\Content\0\Result_0_2.png">
            <a:hlinkClick r:id="rId6"/>
          </p:cNvPr>
          <p:cNvPicPr/>
          <p:nvPr/>
        </p:nvPicPr>
        <p:blipFill rotWithShape="1">
          <a:blip r:embed="rId7">
            <a:extLst>
              <a:ext uri="{28A0092B-C50C-407E-A947-70E740481C1C}">
                <a14:useLocalDpi xmlns:a14="http://schemas.microsoft.com/office/drawing/2010/main" val="0"/>
              </a:ext>
            </a:extLst>
          </a:blip>
          <a:srcRect t="7354" r="13540" b="24060"/>
          <a:stretch/>
        </p:blipFill>
        <p:spPr bwMode="auto">
          <a:xfrm>
            <a:off x="7595755" y="916747"/>
            <a:ext cx="4333008" cy="26300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6041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6618" t="-289" r="33254" b="-171"/>
          <a:stretch/>
        </p:blipFill>
        <p:spPr>
          <a:xfrm>
            <a:off x="96663" y="272716"/>
            <a:ext cx="4692316" cy="4132225"/>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4306" t="12419" r="48724" b="5125"/>
          <a:stretch/>
        </p:blipFill>
        <p:spPr>
          <a:xfrm>
            <a:off x="4063244" y="3394428"/>
            <a:ext cx="2839452" cy="2627336"/>
          </a:xfrm>
          <a:prstGeom prst="rect">
            <a:avLst/>
          </a:prstGeom>
        </p:spPr>
      </p:pic>
      <p:sp>
        <p:nvSpPr>
          <p:cNvPr id="4" name="Заголовок 3"/>
          <p:cNvSpPr>
            <a:spLocks noGrp="1"/>
          </p:cNvSpPr>
          <p:nvPr>
            <p:ph type="title"/>
          </p:nvPr>
        </p:nvSpPr>
        <p:spPr>
          <a:xfrm>
            <a:off x="217210" y="5315316"/>
            <a:ext cx="4304443" cy="639000"/>
          </a:xfrm>
        </p:spPr>
        <p:txBody>
          <a:bodyPr>
            <a:noAutofit/>
          </a:bodyPr>
          <a:lstStyle/>
          <a:p>
            <a:r>
              <a:rPr lang="en-US" sz="1400" dirty="0">
                <a:solidFill>
                  <a:srgbClr val="0070C0"/>
                </a:solidFill>
                <a:latin typeface="Arial" panose="020B0604020202020204" pitchFamily="34" charset="0"/>
                <a:cs typeface="Arial" panose="020B0604020202020204" pitchFamily="34" charset="0"/>
              </a:rPr>
              <a:t>Material - aluminum alloy AMg-5. Outer diameter - 3898 mm, inner diameter - 3568 mm, length </a:t>
            </a:r>
            <a:r>
              <a:rPr lang="en-US" sz="1400" dirty="0" smtClean="0">
                <a:solidFill>
                  <a:srgbClr val="0070C0"/>
                </a:solidFill>
                <a:latin typeface="Arial" panose="020B0604020202020204" pitchFamily="34" charset="0"/>
                <a:cs typeface="Arial" panose="020B0604020202020204" pitchFamily="34" charset="0"/>
              </a:rPr>
              <a:t>- 3720 </a:t>
            </a:r>
            <a:r>
              <a:rPr lang="en-US" sz="1400" dirty="0">
                <a:solidFill>
                  <a:srgbClr val="0070C0"/>
                </a:solidFill>
                <a:latin typeface="Arial" panose="020B0604020202020204" pitchFamily="34" charset="0"/>
                <a:cs typeface="Arial" panose="020B0604020202020204" pitchFamily="34" charset="0"/>
              </a:rPr>
              <a:t>mm. Wall thickness - 4 mm, </a:t>
            </a:r>
            <a:r>
              <a:rPr lang="en-US" sz="1400" dirty="0" smtClean="0">
                <a:solidFill>
                  <a:srgbClr val="0070C0"/>
                </a:solidFill>
                <a:latin typeface="Arial" panose="020B0604020202020204" pitchFamily="34" charset="0"/>
                <a:cs typeface="Arial" panose="020B0604020202020204" pitchFamily="34" charset="0"/>
              </a:rPr>
              <a:t>Shield </a:t>
            </a:r>
            <a:r>
              <a:rPr lang="en-US" sz="1400" dirty="0">
                <a:solidFill>
                  <a:srgbClr val="0070C0"/>
                </a:solidFill>
                <a:latin typeface="Arial" panose="020B0604020202020204" pitchFamily="34" charset="0"/>
                <a:cs typeface="Arial" panose="020B0604020202020204" pitchFamily="34" charset="0"/>
              </a:rPr>
              <a:t>weight ~1 t</a:t>
            </a:r>
            <a:endParaRPr lang="ru-RU" sz="1400" dirty="0">
              <a:solidFill>
                <a:srgbClr val="0070C0"/>
              </a:solidFill>
            </a:endParaRPr>
          </a:p>
        </p:txBody>
      </p:sp>
      <p:sp>
        <p:nvSpPr>
          <p:cNvPr id="5" name="Заголовок 3"/>
          <p:cNvSpPr txBox="1">
            <a:spLocks/>
          </p:cNvSpPr>
          <p:nvPr/>
        </p:nvSpPr>
        <p:spPr>
          <a:xfrm>
            <a:off x="774351" y="40026"/>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rgbClr val="FF0000"/>
                </a:solidFill>
                <a:latin typeface="Comic Sans MS" panose="030F0702030302020204" pitchFamily="66" charset="0"/>
                <a:cs typeface="Times New Roman" panose="02020603050405020304" pitchFamily="18" charset="0"/>
              </a:rPr>
              <a:t>Thermal shield 80K</a:t>
            </a:r>
            <a:endParaRPr lang="ru-RU" sz="2400" dirty="0">
              <a:solidFill>
                <a:srgbClr val="FF0000"/>
              </a:solidFill>
              <a:latin typeface="Comic Sans MS" panose="030F0702030302020204" pitchFamily="66" charset="0"/>
              <a:cs typeface="Times New Roman" panose="02020603050405020304" pitchFamily="18" charset="0"/>
            </a:endParaRPr>
          </a:p>
        </p:txBody>
      </p:sp>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5422" t="5460" r="42823" b="5276"/>
          <a:stretch/>
        </p:blipFill>
        <p:spPr>
          <a:xfrm>
            <a:off x="4836601" y="543136"/>
            <a:ext cx="3136421" cy="2851292"/>
          </a:xfrm>
          <a:prstGeom prst="rect">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18740" t="-592" r="6538" b="17986"/>
          <a:stretch/>
        </p:blipFill>
        <p:spPr>
          <a:xfrm>
            <a:off x="8020644" y="282288"/>
            <a:ext cx="3938705" cy="2295126"/>
          </a:xfrm>
          <a:prstGeom prst="rect">
            <a:avLst/>
          </a:prstGeom>
        </p:spPr>
      </p:pic>
      <p:pic>
        <p:nvPicPr>
          <p:cNvPr id="11" name="Рисунок 10"/>
          <p:cNvPicPr>
            <a:picLocks noChangeAspect="1"/>
          </p:cNvPicPr>
          <p:nvPr/>
        </p:nvPicPr>
        <p:blipFill rotWithShape="1">
          <a:blip r:embed="rId6">
            <a:extLst>
              <a:ext uri="{28A0092B-C50C-407E-A947-70E740481C1C}">
                <a14:useLocalDpi xmlns:a14="http://schemas.microsoft.com/office/drawing/2010/main" val="0"/>
              </a:ext>
            </a:extLst>
          </a:blip>
          <a:srcRect l="46899" t="7340" r="31037" b="57440"/>
          <a:stretch/>
        </p:blipFill>
        <p:spPr>
          <a:xfrm>
            <a:off x="8547784" y="3198407"/>
            <a:ext cx="3395717" cy="2755385"/>
          </a:xfrm>
          <a:prstGeom prst="rect">
            <a:avLst/>
          </a:prstGeom>
        </p:spPr>
      </p:pic>
      <p:cxnSp>
        <p:nvCxnSpPr>
          <p:cNvPr id="18" name="Прямая со стрелкой 17"/>
          <p:cNvCxnSpPr/>
          <p:nvPr/>
        </p:nvCxnSpPr>
        <p:spPr>
          <a:xfrm flipH="1">
            <a:off x="10824447" y="3032977"/>
            <a:ext cx="495759" cy="157046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9" name="Прямая со стрелкой 18"/>
          <p:cNvCxnSpPr/>
          <p:nvPr/>
        </p:nvCxnSpPr>
        <p:spPr>
          <a:xfrm>
            <a:off x="9690335" y="2948287"/>
            <a:ext cx="729427" cy="134841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1" name="Прямоугольник 20"/>
          <p:cNvSpPr/>
          <p:nvPr/>
        </p:nvSpPr>
        <p:spPr>
          <a:xfrm>
            <a:off x="9374551" y="2700898"/>
            <a:ext cx="1019376" cy="276999"/>
          </a:xfrm>
          <a:prstGeom prst="rect">
            <a:avLst/>
          </a:prstGeom>
        </p:spPr>
        <p:txBody>
          <a:bodyPr wrap="square">
            <a:spAutoFit/>
          </a:bodyPr>
          <a:lstStyle/>
          <a:p>
            <a:r>
              <a:rPr lang="en-US" sz="1200" dirty="0" smtClean="0">
                <a:solidFill>
                  <a:srgbClr val="00B050"/>
                </a:solidFill>
                <a:latin typeface="Arial" panose="020B0604020202020204" pitchFamily="34" charset="0"/>
                <a:cs typeface="Arial" panose="020B0604020202020204" pitchFamily="34" charset="0"/>
              </a:rPr>
              <a:t>Gap</a:t>
            </a:r>
            <a:endParaRPr lang="ru-RU" sz="1200" dirty="0">
              <a:solidFill>
                <a:srgbClr val="00B050"/>
              </a:solidFill>
            </a:endParaRPr>
          </a:p>
        </p:txBody>
      </p:sp>
      <p:sp>
        <p:nvSpPr>
          <p:cNvPr id="23" name="Прямоугольник 22"/>
          <p:cNvSpPr/>
          <p:nvPr/>
        </p:nvSpPr>
        <p:spPr>
          <a:xfrm>
            <a:off x="10709711" y="2715999"/>
            <a:ext cx="1207955" cy="276999"/>
          </a:xfrm>
          <a:prstGeom prst="rect">
            <a:avLst/>
          </a:prstGeom>
        </p:spPr>
        <p:txBody>
          <a:bodyPr wrap="square">
            <a:spAutoFit/>
          </a:bodyPr>
          <a:lstStyle/>
          <a:p>
            <a:r>
              <a:rPr lang="en-US" sz="1200" dirty="0">
                <a:solidFill>
                  <a:srgbClr val="00B050"/>
                </a:solidFill>
                <a:latin typeface="Arial" panose="020B0604020202020204" pitchFamily="34" charset="0"/>
                <a:cs typeface="Arial" panose="020B0604020202020204" pitchFamily="34" charset="0"/>
              </a:rPr>
              <a:t>Insulator G10</a:t>
            </a:r>
            <a:endParaRPr lang="ru-RU" sz="1200" dirty="0">
              <a:solidFill>
                <a:srgbClr val="00B050"/>
              </a:solidFill>
            </a:endParaRPr>
          </a:p>
        </p:txBody>
      </p:sp>
      <p:cxnSp>
        <p:nvCxnSpPr>
          <p:cNvPr id="29" name="Прямая со стрелкой 28"/>
          <p:cNvCxnSpPr/>
          <p:nvPr/>
        </p:nvCxnSpPr>
        <p:spPr>
          <a:xfrm flipH="1">
            <a:off x="9285650" y="2958433"/>
            <a:ext cx="396246" cy="65848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1" name="Прямоугольник 30"/>
          <p:cNvSpPr/>
          <p:nvPr/>
        </p:nvSpPr>
        <p:spPr>
          <a:xfrm>
            <a:off x="217210" y="5953792"/>
            <a:ext cx="11629883" cy="523220"/>
          </a:xfrm>
          <a:prstGeom prst="rect">
            <a:avLst/>
          </a:prstGeom>
        </p:spPr>
        <p:txBody>
          <a:bodyPr wrap="square">
            <a:spAutoFit/>
          </a:bodyPr>
          <a:lstStyle/>
          <a:p>
            <a:r>
              <a:rPr lang="en-US" sz="1400" dirty="0">
                <a:solidFill>
                  <a:srgbClr val="0070C0"/>
                </a:solidFill>
                <a:latin typeface="Arial" panose="020B0604020202020204" pitchFamily="34" charset="0"/>
                <a:cs typeface="Arial" panose="020B0604020202020204" pitchFamily="34" charset="0"/>
              </a:rPr>
              <a:t>For the collector, a 12x12 </a:t>
            </a:r>
            <a:r>
              <a:rPr lang="en-US" sz="1400" dirty="0" smtClean="0">
                <a:solidFill>
                  <a:srgbClr val="0070C0"/>
                </a:solidFill>
                <a:latin typeface="Arial" panose="020B0604020202020204" pitchFamily="34" charset="0"/>
                <a:cs typeface="Arial" panose="020B0604020202020204" pitchFamily="34" charset="0"/>
              </a:rPr>
              <a:t> </a:t>
            </a:r>
            <a:r>
              <a:rPr lang="en-US" sz="1400" dirty="0">
                <a:solidFill>
                  <a:srgbClr val="0070C0"/>
                </a:solidFill>
                <a:latin typeface="Arial" panose="020B0604020202020204" pitchFamily="34" charset="0"/>
                <a:cs typeface="Arial" panose="020B0604020202020204" pitchFamily="34" charset="0"/>
              </a:rPr>
              <a:t>with </a:t>
            </a:r>
            <a:r>
              <a:rPr lang="en-US" sz="1400" dirty="0" smtClean="0">
                <a:solidFill>
                  <a:srgbClr val="0070C0"/>
                </a:solidFill>
                <a:latin typeface="Arial" panose="020B0604020202020204" pitchFamily="34" charset="0"/>
                <a:cs typeface="Arial" panose="020B0604020202020204" pitchFamily="34" charset="0"/>
              </a:rPr>
              <a:t>8 mm</a:t>
            </a:r>
            <a:r>
              <a:rPr lang="ru-RU" sz="1400" dirty="0" smtClean="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hole Al profile </a:t>
            </a:r>
            <a:r>
              <a:rPr lang="en-US" sz="1400" dirty="0">
                <a:solidFill>
                  <a:srgbClr val="0070C0"/>
                </a:solidFill>
                <a:latin typeface="Arial" panose="020B0604020202020204" pitchFamily="34" charset="0"/>
                <a:ea typeface="Arial Unicode MS" panose="020B0604020202020204" pitchFamily="34" charset="-128"/>
                <a:cs typeface="Arial" panose="020B0604020202020204" pitchFamily="34" charset="0"/>
              </a:rPr>
              <a:t>welded to the shell of </a:t>
            </a:r>
            <a:r>
              <a:rPr lang="en-US" sz="1400" dirty="0" smtClean="0">
                <a:solidFill>
                  <a:srgbClr val="0070C0"/>
                </a:solidFill>
                <a:latin typeface="Arial" panose="020B0604020202020204" pitchFamily="34" charset="0"/>
                <a:ea typeface="Arial Unicode MS" panose="020B0604020202020204" pitchFamily="34" charset="-128"/>
                <a:cs typeface="Arial" panose="020B0604020202020204" pitchFamily="34" charset="0"/>
              </a:rPr>
              <a:t>the</a:t>
            </a:r>
            <a:r>
              <a:rPr lang="ru-RU" sz="1400" dirty="0" smtClean="0">
                <a:solidFill>
                  <a:srgbClr val="0070C0"/>
                </a:solidFill>
                <a:latin typeface="Arial" panose="020B0604020202020204" pitchFamily="34" charset="0"/>
                <a:ea typeface="Arial Unicode MS" panose="020B0604020202020204" pitchFamily="34" charset="-128"/>
                <a:cs typeface="Arial" panose="020B0604020202020204" pitchFamily="34" charset="0"/>
              </a:rPr>
              <a:t> </a:t>
            </a:r>
            <a:r>
              <a:rPr lang="en-US" sz="1400" dirty="0" smtClean="0">
                <a:solidFill>
                  <a:srgbClr val="0070C0"/>
                </a:solidFill>
                <a:latin typeface="Arial" panose="020B0604020202020204" pitchFamily="34" charset="0"/>
                <a:ea typeface="Arial Unicode MS" panose="020B0604020202020204" pitchFamily="34" charset="-128"/>
                <a:cs typeface="Arial" panose="020B0604020202020204" pitchFamily="34" charset="0"/>
              </a:rPr>
              <a:t>shields </a:t>
            </a:r>
            <a:r>
              <a:rPr lang="en-US" sz="1400" dirty="0" smtClean="0">
                <a:solidFill>
                  <a:srgbClr val="0070C0"/>
                </a:solidFill>
                <a:latin typeface="Arial" panose="020B0604020202020204" pitchFamily="34" charset="0"/>
                <a:cs typeface="Arial" panose="020B0604020202020204" pitchFamily="34" charset="0"/>
              </a:rPr>
              <a:t>is </a:t>
            </a:r>
            <a:r>
              <a:rPr lang="en-US" sz="1400" dirty="0">
                <a:solidFill>
                  <a:srgbClr val="0070C0"/>
                </a:solidFill>
                <a:latin typeface="Arial" panose="020B0604020202020204" pitchFamily="34" charset="0"/>
                <a:cs typeface="Arial" panose="020B0604020202020204" pitchFamily="34" charset="0"/>
              </a:rPr>
              <a:t>used</a:t>
            </a:r>
            <a:r>
              <a:rPr lang="en-US" sz="1400" dirty="0" smtClean="0">
                <a:solidFill>
                  <a:srgbClr val="0070C0"/>
                </a:solidFill>
                <a:latin typeface="Arial" panose="020B0604020202020204" pitchFamily="34" charset="0"/>
                <a:cs typeface="Arial" panose="020B0604020202020204" pitchFamily="34" charset="0"/>
              </a:rPr>
              <a:t>.</a:t>
            </a:r>
            <a:r>
              <a:rPr lang="ru-RU" sz="1400" dirty="0" smtClean="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The shield </a:t>
            </a:r>
            <a:r>
              <a:rPr lang="en-US" sz="1400" dirty="0">
                <a:solidFill>
                  <a:srgbClr val="0070C0"/>
                </a:solidFill>
                <a:latin typeface="Arial" panose="020B0604020202020204" pitchFamily="34" charset="0"/>
                <a:cs typeface="Arial" panose="020B0604020202020204" pitchFamily="34" charset="0"/>
              </a:rPr>
              <a:t>is divided around the perimeter </a:t>
            </a:r>
            <a:r>
              <a:rPr lang="en-US" sz="1400" dirty="0" smtClean="0">
                <a:solidFill>
                  <a:srgbClr val="0070C0"/>
                </a:solidFill>
                <a:latin typeface="Arial" panose="020B0604020202020204" pitchFamily="34" charset="0"/>
                <a:cs typeface="Arial" panose="020B0604020202020204" pitchFamily="34" charset="0"/>
              </a:rPr>
              <a:t>into </a:t>
            </a:r>
            <a:r>
              <a:rPr lang="en-US" sz="1400" dirty="0">
                <a:solidFill>
                  <a:srgbClr val="0070C0"/>
                </a:solidFill>
                <a:latin typeface="Arial" panose="020B0604020202020204" pitchFamily="34" charset="0"/>
                <a:cs typeface="Arial" panose="020B0604020202020204" pitchFamily="34" charset="0"/>
              </a:rPr>
              <a:t>4 parts using G10 insulators. Outside </a:t>
            </a:r>
            <a:r>
              <a:rPr lang="en-US" sz="1400" dirty="0" smtClean="0">
                <a:solidFill>
                  <a:srgbClr val="0070C0"/>
                </a:solidFill>
                <a:latin typeface="Arial" panose="020B0604020202020204" pitchFamily="34" charset="0"/>
                <a:cs typeface="Arial" panose="020B0604020202020204" pitchFamily="34" charset="0"/>
              </a:rPr>
              <a:t>the shield </a:t>
            </a:r>
            <a:r>
              <a:rPr lang="en-US" sz="1400" dirty="0">
                <a:solidFill>
                  <a:srgbClr val="0070C0"/>
                </a:solidFill>
                <a:latin typeface="Arial" panose="020B0604020202020204" pitchFamily="34" charset="0"/>
                <a:cs typeface="Arial" panose="020B0604020202020204" pitchFamily="34" charset="0"/>
              </a:rPr>
              <a:t>is covered with 30 layers of </a:t>
            </a:r>
            <a:r>
              <a:rPr lang="en-US" sz="1400" dirty="0" smtClean="0">
                <a:solidFill>
                  <a:srgbClr val="0070C0"/>
                </a:solidFill>
                <a:latin typeface="Arial" panose="020B0604020202020204" pitchFamily="34" charset="0"/>
                <a:cs typeface="Arial" panose="020B0604020202020204" pitchFamily="34" charset="0"/>
              </a:rPr>
              <a:t>MLI and inside surface of the shield is covered with 10 layers of MLI </a:t>
            </a:r>
            <a:r>
              <a:rPr lang="en-US" sz="1400" dirty="0">
                <a:solidFill>
                  <a:srgbClr val="0070C0"/>
                </a:solidFill>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p:txBody>
      </p:sp>
      <p:pic>
        <p:nvPicPr>
          <p:cNvPr id="32" name="Рисунок 31"/>
          <p:cNvPicPr>
            <a:picLocks noChangeAspect="1"/>
          </p:cNvPicPr>
          <p:nvPr/>
        </p:nvPicPr>
        <p:blipFill rotWithShape="1">
          <a:blip r:embed="rId7" cstate="print">
            <a:extLst>
              <a:ext uri="{28A0092B-C50C-407E-A947-70E740481C1C}">
                <a14:useLocalDpi xmlns:a14="http://schemas.microsoft.com/office/drawing/2010/main" val="0"/>
              </a:ext>
            </a:extLst>
          </a:blip>
          <a:srcRect l="26937" t="21292" r="67265" b="72198"/>
          <a:stretch/>
        </p:blipFill>
        <p:spPr>
          <a:xfrm>
            <a:off x="6902696" y="3149897"/>
            <a:ext cx="1520783" cy="1206534"/>
          </a:xfrm>
          <a:prstGeom prst="rect">
            <a:avLst/>
          </a:prstGeom>
        </p:spPr>
      </p:pic>
      <p:pic>
        <p:nvPicPr>
          <p:cNvPr id="33" name="Рисунок 32"/>
          <p:cNvPicPr>
            <a:picLocks noChangeAspect="1"/>
          </p:cNvPicPr>
          <p:nvPr/>
        </p:nvPicPr>
        <p:blipFill rotWithShape="1">
          <a:blip r:embed="rId8" cstate="print">
            <a:extLst>
              <a:ext uri="{28A0092B-C50C-407E-A947-70E740481C1C}">
                <a14:useLocalDpi xmlns:a14="http://schemas.microsoft.com/office/drawing/2010/main" val="0"/>
              </a:ext>
            </a:extLst>
          </a:blip>
          <a:srcRect l="16139" t="16273" r="65273" b="50012"/>
          <a:stretch/>
        </p:blipFill>
        <p:spPr>
          <a:xfrm>
            <a:off x="2873333" y="3945697"/>
            <a:ext cx="977781" cy="967061"/>
          </a:xfrm>
          <a:prstGeom prst="rect">
            <a:avLst/>
          </a:prstGeom>
        </p:spPr>
      </p:pic>
      <p:cxnSp>
        <p:nvCxnSpPr>
          <p:cNvPr id="34" name="Прямая со стрелкой 33"/>
          <p:cNvCxnSpPr>
            <a:stCxn id="33" idx="1"/>
          </p:cNvCxnSpPr>
          <p:nvPr/>
        </p:nvCxnSpPr>
        <p:spPr>
          <a:xfrm flipH="1" flipV="1">
            <a:off x="2408540" y="3945697"/>
            <a:ext cx="464793" cy="48353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0" name="Прямоугольник 19"/>
          <p:cNvSpPr/>
          <p:nvPr/>
        </p:nvSpPr>
        <p:spPr>
          <a:xfrm>
            <a:off x="4523851" y="3108854"/>
            <a:ext cx="1722531" cy="276999"/>
          </a:xfrm>
          <a:prstGeom prst="rect">
            <a:avLst/>
          </a:prstGeom>
        </p:spPr>
        <p:txBody>
          <a:bodyPr wrap="square">
            <a:spAutoFit/>
          </a:bodyPr>
          <a:lstStyle/>
          <a:p>
            <a:r>
              <a:rPr lang="en-US" sz="1200" dirty="0" smtClean="0">
                <a:solidFill>
                  <a:srgbClr val="00B050"/>
                </a:solidFill>
                <a:latin typeface="Arial" panose="020B0604020202020204" pitchFamily="34" charset="0"/>
                <a:cs typeface="Arial" panose="020B0604020202020204" pitchFamily="34" charset="0"/>
              </a:rPr>
              <a:t>Collector</a:t>
            </a:r>
            <a:endParaRPr lang="ru-RU" sz="1600" dirty="0">
              <a:solidFill>
                <a:srgbClr val="00B050"/>
              </a:solidFill>
            </a:endParaRPr>
          </a:p>
        </p:txBody>
      </p:sp>
      <p:cxnSp>
        <p:nvCxnSpPr>
          <p:cNvPr id="22" name="Прямая со стрелкой 21"/>
          <p:cNvCxnSpPr/>
          <p:nvPr/>
        </p:nvCxnSpPr>
        <p:spPr>
          <a:xfrm flipH="1">
            <a:off x="4690741" y="3348201"/>
            <a:ext cx="145860" cy="36215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4" name="Прямая со стрелкой 23"/>
          <p:cNvCxnSpPr/>
          <p:nvPr/>
        </p:nvCxnSpPr>
        <p:spPr>
          <a:xfrm flipV="1">
            <a:off x="4928461" y="2559534"/>
            <a:ext cx="165036" cy="53705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 name="Дата 1"/>
          <p:cNvSpPr>
            <a:spLocks noGrp="1"/>
          </p:cNvSpPr>
          <p:nvPr>
            <p:ph type="dt" sz="half" idx="10"/>
          </p:nvPr>
        </p:nvSpPr>
        <p:spPr>
          <a:xfrm>
            <a:off x="11072326" y="6356350"/>
            <a:ext cx="990600" cy="365125"/>
          </a:xfrm>
        </p:spPr>
        <p:txBody>
          <a:bodyPr/>
          <a:lstStyle/>
          <a:p>
            <a:fld id="{ABAE2C0A-80E9-487E-8C17-5FD6EDAF5F44}" type="datetime1">
              <a:rPr lang="ru-RU" smtClean="0"/>
              <a:t>21.05.2024</a:t>
            </a:fld>
            <a:endParaRPr lang="ru-RU" dirty="0"/>
          </a:p>
        </p:txBody>
      </p:sp>
      <p:sp>
        <p:nvSpPr>
          <p:cNvPr id="6" name="Нижний колонтитул 5"/>
          <p:cNvSpPr>
            <a:spLocks noGrp="1"/>
          </p:cNvSpPr>
          <p:nvPr>
            <p:ph type="ftr" sz="quarter" idx="11"/>
          </p:nvPr>
        </p:nvSpPr>
        <p:spPr/>
        <p:txBody>
          <a:bodyPr/>
          <a:lstStyle/>
          <a:p>
            <a:r>
              <a:rPr lang="en-US" dirty="0" smtClean="0"/>
              <a:t>E. </a:t>
            </a:r>
            <a:r>
              <a:rPr lang="en-US" dirty="0" err="1" smtClean="0"/>
              <a:t>Pyata</a:t>
            </a:r>
            <a:r>
              <a:rPr lang="en-US" dirty="0" smtClean="0"/>
              <a:t>, S. Pivovarov, BINP, SPD Magnet</a:t>
            </a:r>
            <a:endParaRPr lang="ru-RU" dirty="0"/>
          </a:p>
        </p:txBody>
      </p:sp>
      <p:pic>
        <p:nvPicPr>
          <p:cNvPr id="10" name="Рисунок 9" descr="Shina.pdf - Adobe Reader"/>
          <p:cNvPicPr>
            <a:picLocks noChangeAspect="1"/>
          </p:cNvPicPr>
          <p:nvPr/>
        </p:nvPicPr>
        <p:blipFill rotWithShape="1">
          <a:blip r:embed="rId9">
            <a:extLst>
              <a:ext uri="{28A0092B-C50C-407E-A947-70E740481C1C}">
                <a14:useLocalDpi xmlns:a14="http://schemas.microsoft.com/office/drawing/2010/main" val="0"/>
              </a:ext>
            </a:extLst>
          </a:blip>
          <a:srcRect l="83833" t="72510" r="11096" b="21646"/>
          <a:stretch/>
        </p:blipFill>
        <p:spPr>
          <a:xfrm>
            <a:off x="7165214" y="4445072"/>
            <a:ext cx="1247067" cy="1212897"/>
          </a:xfrm>
          <a:prstGeom prst="rect">
            <a:avLst/>
          </a:prstGeom>
        </p:spPr>
      </p:pic>
    </p:spTree>
    <p:extLst>
      <p:ext uri="{BB962C8B-B14F-4D97-AF65-F5344CB8AC3E}">
        <p14:creationId xmlns:p14="http://schemas.microsoft.com/office/powerpoint/2010/main" val="2157653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3"/>
          <p:cNvSpPr txBox="1">
            <a:spLocks/>
          </p:cNvSpPr>
          <p:nvPr/>
        </p:nvSpPr>
        <p:spPr>
          <a:xfrm>
            <a:off x="498867" y="35395"/>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rgbClr val="FF0000"/>
                </a:solidFill>
                <a:latin typeface="Comic Sans MS" panose="030F0702030302020204" pitchFamily="66" charset="0"/>
                <a:cs typeface="Times New Roman" panose="02020603050405020304" pitchFamily="18" charset="0"/>
              </a:rPr>
              <a:t>Shield</a:t>
            </a:r>
            <a:endParaRPr lang="ru-RU" sz="2400" dirty="0">
              <a:solidFill>
                <a:srgbClr val="FF0000"/>
              </a:solidFill>
              <a:latin typeface="Comic Sans MS" panose="030F0702030302020204" pitchFamily="66" charset="0"/>
              <a:cs typeface="Times New Roman" panose="02020603050405020304" pitchFamily="18" charset="0"/>
            </a:endParaRPr>
          </a:p>
        </p:txBody>
      </p:sp>
      <p:pic>
        <p:nvPicPr>
          <p:cNvPr id="12" name="Рисунок 11"/>
          <p:cNvPicPr>
            <a:picLocks noChangeAspect="1"/>
          </p:cNvPicPr>
          <p:nvPr/>
        </p:nvPicPr>
        <p:blipFill rotWithShape="1">
          <a:blip r:embed="rId2">
            <a:extLst>
              <a:ext uri="{28A0092B-C50C-407E-A947-70E740481C1C}">
                <a14:useLocalDpi xmlns:a14="http://schemas.microsoft.com/office/drawing/2010/main" val="0"/>
              </a:ext>
            </a:extLst>
          </a:blip>
          <a:srcRect l="18879" t="68718" r="69153" b="11694"/>
          <a:stretch/>
        </p:blipFill>
        <p:spPr>
          <a:xfrm>
            <a:off x="8245736" y="2574499"/>
            <a:ext cx="3679829" cy="3174205"/>
          </a:xfrm>
          <a:prstGeom prst="rect">
            <a:avLst/>
          </a:prstGeom>
        </p:spPr>
      </p:pic>
      <p:cxnSp>
        <p:nvCxnSpPr>
          <p:cNvPr id="13" name="Прямая со стрелкой 12"/>
          <p:cNvCxnSpPr/>
          <p:nvPr/>
        </p:nvCxnSpPr>
        <p:spPr>
          <a:xfrm flipH="1">
            <a:off x="9641622" y="2216747"/>
            <a:ext cx="915916" cy="81744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5" name="Прямоугольник 14"/>
          <p:cNvSpPr/>
          <p:nvPr/>
        </p:nvSpPr>
        <p:spPr>
          <a:xfrm>
            <a:off x="10232318" y="1874491"/>
            <a:ext cx="902811" cy="338554"/>
          </a:xfrm>
          <a:prstGeom prst="rect">
            <a:avLst/>
          </a:prstGeom>
        </p:spPr>
        <p:txBody>
          <a:bodyPr wrap="none">
            <a:spAutoFit/>
          </a:bodyPr>
          <a:lstStyle/>
          <a:p>
            <a:r>
              <a:rPr lang="en-US" sz="1600" dirty="0" smtClean="0">
                <a:solidFill>
                  <a:srgbClr val="00B050"/>
                </a:solidFill>
                <a:latin typeface="Arial" panose="020B0604020202020204" pitchFamily="34" charset="0"/>
                <a:cs typeface="Arial" panose="020B0604020202020204" pitchFamily="34" charset="0"/>
              </a:rPr>
              <a:t>Support</a:t>
            </a:r>
            <a:endParaRPr lang="ru-RU" sz="1600" dirty="0">
              <a:solidFill>
                <a:srgbClr val="00B050"/>
              </a:solidFill>
            </a:endParaRPr>
          </a:p>
        </p:txBody>
      </p:sp>
      <p:sp>
        <p:nvSpPr>
          <p:cNvPr id="31" name="Прямоугольник 30"/>
          <p:cNvSpPr/>
          <p:nvPr/>
        </p:nvSpPr>
        <p:spPr>
          <a:xfrm>
            <a:off x="222404" y="5840273"/>
            <a:ext cx="11629883" cy="830997"/>
          </a:xfrm>
          <a:prstGeom prst="rect">
            <a:avLst/>
          </a:prstGeom>
        </p:spPr>
        <p:txBody>
          <a:bodyPr wrap="square">
            <a:spAutoFit/>
          </a:bodyPr>
          <a:lstStyle/>
          <a:p>
            <a:r>
              <a:rPr lang="en-US" sz="1600" dirty="0">
                <a:solidFill>
                  <a:srgbClr val="0070C0"/>
                </a:solidFill>
                <a:latin typeface="Arial" panose="020B0604020202020204" pitchFamily="34" charset="0"/>
                <a:cs typeface="Arial" panose="020B0604020202020204" pitchFamily="34" charset="0"/>
              </a:rPr>
              <a:t>The </a:t>
            </a:r>
            <a:r>
              <a:rPr lang="en-US" sz="1600" dirty="0" smtClean="0">
                <a:solidFill>
                  <a:srgbClr val="0070C0"/>
                </a:solidFill>
                <a:latin typeface="Arial" panose="020B0604020202020204" pitchFamily="34" charset="0"/>
                <a:cs typeface="Arial" panose="020B0604020202020204" pitchFamily="34" charset="0"/>
              </a:rPr>
              <a:t>shield </a:t>
            </a:r>
            <a:r>
              <a:rPr lang="en-US" sz="1600" dirty="0">
                <a:solidFill>
                  <a:srgbClr val="0070C0"/>
                </a:solidFill>
                <a:latin typeface="Arial" panose="020B0604020202020204" pitchFamily="34" charset="0"/>
                <a:cs typeface="Arial" panose="020B0604020202020204" pitchFamily="34" charset="0"/>
              </a:rPr>
              <a:t>is positioned in the cryostat using ball bearings with an insulating ring (4 rows at the bottom and 2 rows at the top).</a:t>
            </a:r>
          </a:p>
          <a:p>
            <a:r>
              <a:rPr lang="en-US" sz="1600" dirty="0">
                <a:solidFill>
                  <a:srgbClr val="0070C0"/>
                </a:solidFill>
                <a:latin typeface="Arial" panose="020B0604020202020204" pitchFamily="34" charset="0"/>
                <a:cs typeface="Arial" panose="020B0604020202020204" pitchFamily="34" charset="0"/>
              </a:rPr>
              <a:t>In the axial direction, the </a:t>
            </a:r>
            <a:r>
              <a:rPr lang="en-US" sz="1600" dirty="0" smtClean="0">
                <a:solidFill>
                  <a:srgbClr val="0070C0"/>
                </a:solidFill>
                <a:latin typeface="Arial" panose="020B0604020202020204" pitchFamily="34" charset="0"/>
                <a:cs typeface="Arial" panose="020B0604020202020204" pitchFamily="34" charset="0"/>
              </a:rPr>
              <a:t>shield </a:t>
            </a:r>
            <a:r>
              <a:rPr lang="en-US" sz="1600" dirty="0">
                <a:solidFill>
                  <a:srgbClr val="0070C0"/>
                </a:solidFill>
                <a:latin typeface="Arial" panose="020B0604020202020204" pitchFamily="34" charset="0"/>
                <a:cs typeface="Arial" panose="020B0604020202020204" pitchFamily="34" charset="0"/>
              </a:rPr>
              <a:t>is fixed in the central part with </a:t>
            </a:r>
            <a:r>
              <a:rPr lang="en-US" sz="1600" dirty="0" smtClean="0">
                <a:solidFill>
                  <a:srgbClr val="0070C0"/>
                </a:solidFill>
                <a:latin typeface="Arial" panose="020B0604020202020204" pitchFamily="34" charset="0"/>
                <a:cs typeface="Arial" panose="020B0604020202020204" pitchFamily="34" charset="0"/>
              </a:rPr>
              <a:t>help </a:t>
            </a:r>
            <a:r>
              <a:rPr lang="en-US" sz="1600" dirty="0">
                <a:solidFill>
                  <a:srgbClr val="0070C0"/>
                </a:solidFill>
                <a:latin typeface="Arial" panose="020B0604020202020204" pitchFamily="34" charset="0"/>
                <a:cs typeface="Arial" panose="020B0604020202020204" pitchFamily="34" charset="0"/>
              </a:rPr>
              <a:t>of bolts through the insulating </a:t>
            </a:r>
            <a:r>
              <a:rPr lang="en-US" sz="1600" dirty="0" smtClean="0">
                <a:solidFill>
                  <a:srgbClr val="0070C0"/>
                </a:solidFill>
                <a:latin typeface="Arial" panose="020B0604020202020204" pitchFamily="34" charset="0"/>
                <a:cs typeface="Arial" panose="020B0604020202020204" pitchFamily="34" charset="0"/>
              </a:rPr>
              <a:t>bush </a:t>
            </a:r>
            <a:r>
              <a:rPr lang="en-US" sz="1600" dirty="0">
                <a:solidFill>
                  <a:srgbClr val="0070C0"/>
                </a:solidFill>
                <a:latin typeface="Arial" panose="020B0604020202020204" pitchFamily="34" charset="0"/>
                <a:cs typeface="Arial" panose="020B0604020202020204" pitchFamily="34" charset="0"/>
              </a:rPr>
              <a:t>- 4 </a:t>
            </a:r>
            <a:r>
              <a:rPr lang="en-US" sz="1600" dirty="0" smtClean="0">
                <a:solidFill>
                  <a:srgbClr val="0070C0"/>
                </a:solidFill>
                <a:latin typeface="Arial" panose="020B0604020202020204" pitchFamily="34" charset="0"/>
                <a:cs typeface="Arial" panose="020B0604020202020204" pitchFamily="34" charset="0"/>
              </a:rPr>
              <a:t>point </a:t>
            </a:r>
            <a:r>
              <a:rPr lang="en-US" sz="1600" dirty="0">
                <a:solidFill>
                  <a:srgbClr val="0070C0"/>
                </a:solidFill>
                <a:latin typeface="Arial" panose="020B0604020202020204" pitchFamily="34" charset="0"/>
                <a:cs typeface="Arial" panose="020B0604020202020204" pitchFamily="34" charset="0"/>
              </a:rPr>
              <a:t>at the top and 4 </a:t>
            </a:r>
            <a:r>
              <a:rPr lang="en-US" sz="1600" dirty="0" smtClean="0">
                <a:solidFill>
                  <a:srgbClr val="0070C0"/>
                </a:solidFill>
                <a:latin typeface="Arial" panose="020B0604020202020204" pitchFamily="34" charset="0"/>
                <a:cs typeface="Arial" panose="020B0604020202020204" pitchFamily="34" charset="0"/>
              </a:rPr>
              <a:t>point </a:t>
            </a:r>
            <a:r>
              <a:rPr lang="en-US" sz="1600" dirty="0">
                <a:solidFill>
                  <a:srgbClr val="0070C0"/>
                </a:solidFill>
                <a:latin typeface="Arial" panose="020B0604020202020204" pitchFamily="34" charset="0"/>
                <a:cs typeface="Arial" panose="020B0604020202020204" pitchFamily="34" charset="0"/>
              </a:rPr>
              <a:t>at the </a:t>
            </a:r>
            <a:r>
              <a:rPr lang="en-US" sz="1600" dirty="0" smtClean="0">
                <a:solidFill>
                  <a:srgbClr val="0070C0"/>
                </a:solidFill>
                <a:latin typeface="Arial" panose="020B0604020202020204" pitchFamily="34" charset="0"/>
                <a:cs typeface="Arial" panose="020B0604020202020204" pitchFamily="34" charset="0"/>
              </a:rPr>
              <a:t>bottom.</a:t>
            </a:r>
            <a:endParaRPr lang="ru-RU" sz="1600" dirty="0"/>
          </a:p>
        </p:txBody>
      </p:sp>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l="3208" t="45236" r="10161" b="41778"/>
          <a:stretch/>
        </p:blipFill>
        <p:spPr>
          <a:xfrm>
            <a:off x="155308" y="624305"/>
            <a:ext cx="12036692" cy="951048"/>
          </a:xfrm>
          <a:prstGeom prst="rect">
            <a:avLst/>
          </a:prstGeom>
        </p:spPr>
      </p:pic>
      <p:pic>
        <p:nvPicPr>
          <p:cNvPr id="14" name="Рисунок 13"/>
          <p:cNvPicPr>
            <a:picLocks noChangeAspect="1"/>
          </p:cNvPicPr>
          <p:nvPr/>
        </p:nvPicPr>
        <p:blipFill rotWithShape="1">
          <a:blip r:embed="rId4" cstate="print">
            <a:extLst>
              <a:ext uri="{28A0092B-C50C-407E-A947-70E740481C1C}">
                <a14:useLocalDpi xmlns:a14="http://schemas.microsoft.com/office/drawing/2010/main" val="0"/>
              </a:ext>
            </a:extLst>
          </a:blip>
          <a:srcRect l="14653" t="18857" r="48449" b="26357"/>
          <a:stretch/>
        </p:blipFill>
        <p:spPr>
          <a:xfrm>
            <a:off x="5723756" y="1774902"/>
            <a:ext cx="2106833" cy="1648826"/>
          </a:xfrm>
          <a:prstGeom prst="rect">
            <a:avLst/>
          </a:prstGeom>
        </p:spPr>
      </p:pic>
      <p:cxnSp>
        <p:nvCxnSpPr>
          <p:cNvPr id="26" name="Прямая со стрелкой 25"/>
          <p:cNvCxnSpPr/>
          <p:nvPr/>
        </p:nvCxnSpPr>
        <p:spPr>
          <a:xfrm flipH="1">
            <a:off x="7260509" y="2257881"/>
            <a:ext cx="873057" cy="59118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7" name="Прямая со стрелкой 26"/>
          <p:cNvCxnSpPr/>
          <p:nvPr/>
        </p:nvCxnSpPr>
        <p:spPr>
          <a:xfrm flipH="1" flipV="1">
            <a:off x="6597527" y="3305146"/>
            <a:ext cx="196701" cy="26872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8" name="Прямоугольник 27"/>
          <p:cNvSpPr/>
          <p:nvPr/>
        </p:nvSpPr>
        <p:spPr>
          <a:xfrm>
            <a:off x="6022086" y="3494445"/>
            <a:ext cx="2030476" cy="338554"/>
          </a:xfrm>
          <a:prstGeom prst="rect">
            <a:avLst/>
          </a:prstGeom>
        </p:spPr>
        <p:txBody>
          <a:bodyPr wrap="square">
            <a:spAutoFit/>
          </a:bodyPr>
          <a:lstStyle/>
          <a:p>
            <a:r>
              <a:rPr lang="en-US" sz="1600" dirty="0">
                <a:solidFill>
                  <a:srgbClr val="00B050"/>
                </a:solidFill>
                <a:latin typeface="Arial" panose="020B0604020202020204" pitchFamily="34" charset="0"/>
                <a:cs typeface="Arial" panose="020B0604020202020204" pitchFamily="34" charset="0"/>
              </a:rPr>
              <a:t>Balls </a:t>
            </a:r>
            <a:r>
              <a:rPr lang="en-US" sz="1600" dirty="0" smtClean="0">
                <a:solidFill>
                  <a:srgbClr val="00B050"/>
                </a:solidFill>
                <a:latin typeface="Arial" panose="020B0604020202020204" pitchFamily="34" charset="0"/>
                <a:cs typeface="Arial" panose="020B0604020202020204" pitchFamily="34" charset="0"/>
              </a:rPr>
              <a:t>transfer units</a:t>
            </a:r>
            <a:endParaRPr lang="ru-RU" sz="1600" dirty="0">
              <a:solidFill>
                <a:srgbClr val="00B050"/>
              </a:solidFill>
            </a:endParaRPr>
          </a:p>
        </p:txBody>
      </p:sp>
      <p:sp>
        <p:nvSpPr>
          <p:cNvPr id="30" name="Прямоугольник 29"/>
          <p:cNvSpPr/>
          <p:nvPr/>
        </p:nvSpPr>
        <p:spPr>
          <a:xfrm>
            <a:off x="8133566" y="1994986"/>
            <a:ext cx="1188146" cy="338554"/>
          </a:xfrm>
          <a:prstGeom prst="rect">
            <a:avLst/>
          </a:prstGeom>
        </p:spPr>
        <p:txBody>
          <a:bodyPr wrap="none">
            <a:spAutoFit/>
          </a:bodyPr>
          <a:lstStyle/>
          <a:p>
            <a:r>
              <a:rPr lang="en-US" sz="1600" dirty="0" smtClean="0">
                <a:solidFill>
                  <a:srgbClr val="00B050"/>
                </a:solidFill>
                <a:latin typeface="Arial" panose="020B0604020202020204" pitchFamily="34" charset="0"/>
                <a:cs typeface="Arial" panose="020B0604020202020204" pitchFamily="34" charset="0"/>
              </a:rPr>
              <a:t>Ring</a:t>
            </a:r>
            <a:r>
              <a:rPr lang="ru-RU" sz="1600" dirty="0" smtClean="0">
                <a:solidFill>
                  <a:srgbClr val="00B050"/>
                </a:solidFill>
                <a:latin typeface="Arial" panose="020B0604020202020204" pitchFamily="34" charset="0"/>
                <a:cs typeface="Arial" panose="020B0604020202020204" pitchFamily="34" charset="0"/>
              </a:rPr>
              <a:t> (</a:t>
            </a:r>
            <a:r>
              <a:rPr lang="en-US" sz="1600" dirty="0" smtClean="0">
                <a:solidFill>
                  <a:srgbClr val="00B050"/>
                </a:solidFill>
                <a:latin typeface="Arial" panose="020B0604020202020204" pitchFamily="34" charset="0"/>
                <a:cs typeface="Arial" panose="020B0604020202020204" pitchFamily="34" charset="0"/>
              </a:rPr>
              <a:t>G10</a:t>
            </a:r>
            <a:r>
              <a:rPr lang="ru-RU" sz="1600" dirty="0" smtClean="0">
                <a:solidFill>
                  <a:srgbClr val="00B050"/>
                </a:solidFill>
                <a:latin typeface="Arial" panose="020B0604020202020204" pitchFamily="34" charset="0"/>
                <a:cs typeface="Arial" panose="020B0604020202020204" pitchFamily="34" charset="0"/>
              </a:rPr>
              <a:t>)</a:t>
            </a:r>
            <a:endParaRPr lang="ru-RU" sz="1600" dirty="0">
              <a:solidFill>
                <a:srgbClr val="00B050"/>
              </a:solidFill>
            </a:endParaRPr>
          </a:p>
        </p:txBody>
      </p:sp>
      <p:pic>
        <p:nvPicPr>
          <p:cNvPr id="36" name="Рисунок 35"/>
          <p:cNvPicPr>
            <a:picLocks noChangeAspect="1"/>
          </p:cNvPicPr>
          <p:nvPr/>
        </p:nvPicPr>
        <p:blipFill rotWithShape="1">
          <a:blip r:embed="rId5" cstate="print">
            <a:extLst>
              <a:ext uri="{28A0092B-C50C-407E-A947-70E740481C1C}">
                <a14:useLocalDpi xmlns:a14="http://schemas.microsoft.com/office/drawing/2010/main" val="0"/>
              </a:ext>
            </a:extLst>
          </a:blip>
          <a:srcRect l="9840" t="2421" r="34118" b="9921"/>
          <a:stretch/>
        </p:blipFill>
        <p:spPr>
          <a:xfrm>
            <a:off x="452955" y="1695833"/>
            <a:ext cx="4872709" cy="4017195"/>
          </a:xfrm>
          <a:prstGeom prst="rect">
            <a:avLst/>
          </a:prstGeom>
        </p:spPr>
      </p:pic>
      <p:cxnSp>
        <p:nvCxnSpPr>
          <p:cNvPr id="16" name="Прямая со стрелкой 15"/>
          <p:cNvCxnSpPr/>
          <p:nvPr/>
        </p:nvCxnSpPr>
        <p:spPr>
          <a:xfrm flipH="1" flipV="1">
            <a:off x="4804612" y="4975877"/>
            <a:ext cx="919144" cy="59120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8" name="Прямоугольник 17"/>
          <p:cNvSpPr/>
          <p:nvPr/>
        </p:nvSpPr>
        <p:spPr>
          <a:xfrm>
            <a:off x="5695169" y="5393756"/>
            <a:ext cx="1176925" cy="338554"/>
          </a:xfrm>
          <a:prstGeom prst="rect">
            <a:avLst/>
          </a:prstGeom>
        </p:spPr>
        <p:txBody>
          <a:bodyPr wrap="none">
            <a:spAutoFit/>
          </a:bodyPr>
          <a:lstStyle/>
          <a:p>
            <a:r>
              <a:rPr lang="en-US" sz="1600" dirty="0" smtClean="0">
                <a:solidFill>
                  <a:srgbClr val="00B050"/>
                </a:solidFill>
                <a:latin typeface="Arial" panose="020B0604020202020204" pitchFamily="34" charset="0"/>
                <a:cs typeface="Arial" panose="020B0604020202020204" pitchFamily="34" charset="0"/>
              </a:rPr>
              <a:t>Bush</a:t>
            </a:r>
            <a:r>
              <a:rPr lang="ru-RU" sz="1600" dirty="0" smtClean="0">
                <a:solidFill>
                  <a:srgbClr val="00B050"/>
                </a:solidFill>
                <a:latin typeface="Arial" panose="020B0604020202020204" pitchFamily="34" charset="0"/>
                <a:cs typeface="Arial" panose="020B0604020202020204" pitchFamily="34" charset="0"/>
              </a:rPr>
              <a:t>(</a:t>
            </a:r>
            <a:r>
              <a:rPr lang="en-US" sz="1600" dirty="0" smtClean="0">
                <a:solidFill>
                  <a:srgbClr val="00B050"/>
                </a:solidFill>
                <a:latin typeface="Arial" panose="020B0604020202020204" pitchFamily="34" charset="0"/>
                <a:cs typeface="Arial" panose="020B0604020202020204" pitchFamily="34" charset="0"/>
              </a:rPr>
              <a:t>G10</a:t>
            </a:r>
            <a:r>
              <a:rPr lang="ru-RU" sz="1600" dirty="0" smtClean="0">
                <a:solidFill>
                  <a:srgbClr val="00B050"/>
                </a:solidFill>
                <a:latin typeface="Arial" panose="020B0604020202020204" pitchFamily="34" charset="0"/>
                <a:cs typeface="Arial" panose="020B0604020202020204" pitchFamily="34" charset="0"/>
              </a:rPr>
              <a:t>)</a:t>
            </a:r>
            <a:endParaRPr lang="ru-RU" sz="1600" dirty="0">
              <a:solidFill>
                <a:srgbClr val="00B050"/>
              </a:solidFill>
            </a:endParaRPr>
          </a:p>
        </p:txBody>
      </p:sp>
      <p:sp>
        <p:nvSpPr>
          <p:cNvPr id="2" name="Дата 1"/>
          <p:cNvSpPr>
            <a:spLocks noGrp="1"/>
          </p:cNvSpPr>
          <p:nvPr>
            <p:ph type="dt" sz="half" idx="10"/>
          </p:nvPr>
        </p:nvSpPr>
        <p:spPr>
          <a:xfrm>
            <a:off x="11098823" y="6429200"/>
            <a:ext cx="937846" cy="365125"/>
          </a:xfrm>
        </p:spPr>
        <p:txBody>
          <a:bodyPr/>
          <a:lstStyle/>
          <a:p>
            <a:fld id="{69D9B086-05FB-4C3A-B6DA-77953525F75D}" type="datetime1">
              <a:rPr lang="ru-RU" smtClean="0"/>
              <a:t>21.05.2024</a:t>
            </a:fld>
            <a:endParaRPr lang="ru-RU" dirty="0"/>
          </a:p>
        </p:txBody>
      </p:sp>
      <p:sp>
        <p:nvSpPr>
          <p:cNvPr id="3" name="Нижний колонтитул 2"/>
          <p:cNvSpPr>
            <a:spLocks noGrp="1"/>
          </p:cNvSpPr>
          <p:nvPr>
            <p:ph type="ftr" sz="quarter" idx="11"/>
          </p:nvPr>
        </p:nvSpPr>
        <p:spPr/>
        <p:txBody>
          <a:bodyPr/>
          <a:lstStyle/>
          <a:p>
            <a:r>
              <a:rPr lang="en-US" smtClean="0"/>
              <a:t>E. Pyata, S. Pivovarov, BINP, SPD Magnet</a:t>
            </a:r>
            <a:endParaRPr lang="ru-RU"/>
          </a:p>
        </p:txBody>
      </p:sp>
      <p:pic>
        <p:nvPicPr>
          <p:cNvPr id="19" name="Рисунок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869" t="7732" r="1129" b="8755"/>
          <a:stretch/>
        </p:blipFill>
        <p:spPr bwMode="auto">
          <a:xfrm>
            <a:off x="5959063" y="3983145"/>
            <a:ext cx="1759549" cy="130264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Прямая со стрелкой 19"/>
          <p:cNvCxnSpPr/>
          <p:nvPr/>
        </p:nvCxnSpPr>
        <p:spPr>
          <a:xfrm flipH="1">
            <a:off x="6614175" y="3768715"/>
            <a:ext cx="162997" cy="25164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260547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663" y="3910801"/>
            <a:ext cx="3669792" cy="1572768"/>
          </a:xfrm>
          <a:prstGeom prst="rect">
            <a:avLst/>
          </a:prstGeom>
        </p:spPr>
      </p:pic>
      <p:sp>
        <p:nvSpPr>
          <p:cNvPr id="2" name="Заголовок 1"/>
          <p:cNvSpPr>
            <a:spLocks noGrp="1"/>
          </p:cNvSpPr>
          <p:nvPr>
            <p:ph type="title"/>
          </p:nvPr>
        </p:nvSpPr>
        <p:spPr>
          <a:xfrm>
            <a:off x="2378701" y="0"/>
            <a:ext cx="6861448" cy="418058"/>
          </a:xfrm>
        </p:spPr>
        <p:txBody>
          <a:bodyPr>
            <a:normAutofit fontScale="90000"/>
          </a:bodyPr>
          <a:lstStyle/>
          <a:p>
            <a:pPr algn="ctr"/>
            <a:r>
              <a:rPr lang="en-US" sz="2400" dirty="0" smtClean="0">
                <a:solidFill>
                  <a:srgbClr val="FF0000"/>
                </a:solidFill>
                <a:latin typeface="Comic Sans MS" panose="030F0702030302020204" pitchFamily="66" charset="0"/>
                <a:cs typeface="Times New Roman" panose="02020603050405020304" pitchFamily="18" charset="0"/>
              </a:rPr>
              <a:t>Cold Mass (design) </a:t>
            </a:r>
            <a:endParaRPr lang="ru-RU" sz="2400" dirty="0">
              <a:solidFill>
                <a:srgbClr val="FF0000"/>
              </a:solidFill>
              <a:latin typeface="Comic Sans MS" panose="030F0702030302020204" pitchFamily="66" charset="0"/>
              <a:cs typeface="Times New Roman" panose="02020603050405020304" pitchFamily="18" charset="0"/>
            </a:endParaRPr>
          </a:p>
        </p:txBody>
      </p:sp>
      <p:pic>
        <p:nvPicPr>
          <p:cNvPr id="8" name="Picture 4"/>
          <p:cNvPicPr>
            <a:picLocks noGrp="1" noChangeAspect="1"/>
          </p:cNvPicPr>
          <p:nvPr>
            <p:ph idx="1"/>
          </p:nvPr>
        </p:nvPicPr>
        <p:blipFill rotWithShape="1">
          <a:blip r:embed="rId4"/>
          <a:srcRect b="76738"/>
          <a:stretch/>
        </p:blipFill>
        <p:spPr>
          <a:xfrm>
            <a:off x="623981" y="356958"/>
            <a:ext cx="6539341" cy="841254"/>
          </a:xfrm>
          <a:prstGeom prst="rect">
            <a:avLst/>
          </a:prstGeom>
        </p:spPr>
      </p:pic>
      <p:sp>
        <p:nvSpPr>
          <p:cNvPr id="4" name="Нижний колонтитул 3"/>
          <p:cNvSpPr>
            <a:spLocks noGrp="1"/>
          </p:cNvSpPr>
          <p:nvPr>
            <p:ph type="ftr" sz="quarter" idx="11"/>
          </p:nvPr>
        </p:nvSpPr>
        <p:spPr>
          <a:xfrm>
            <a:off x="4448390" y="6356350"/>
            <a:ext cx="3203848" cy="365125"/>
          </a:xfrm>
        </p:spPr>
        <p:txBody>
          <a:bodyPr/>
          <a:lstStyle/>
          <a:p>
            <a:r>
              <a:rPr lang="sv-SE" smtClean="0"/>
              <a:t>E. Pyata, S. Pivovarov, BINP, SPD Magnet</a:t>
            </a:r>
            <a:endParaRPr lang="ru-RU" dirty="0"/>
          </a:p>
        </p:txBody>
      </p:sp>
      <p:pic>
        <p:nvPicPr>
          <p:cNvPr id="10" name="Picture 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3630" y="4016097"/>
            <a:ext cx="2797270" cy="2193956"/>
          </a:xfrm>
          <a:prstGeom prst="rect">
            <a:avLst/>
          </a:prstGeom>
          <a:noFill/>
          <a:ln>
            <a:noFill/>
          </a:ln>
        </p:spPr>
      </p:pic>
      <p:sp>
        <p:nvSpPr>
          <p:cNvPr id="11" name="Прямоугольник 10"/>
          <p:cNvSpPr/>
          <p:nvPr/>
        </p:nvSpPr>
        <p:spPr>
          <a:xfrm>
            <a:off x="6927285" y="632061"/>
            <a:ext cx="2741456" cy="584775"/>
          </a:xfrm>
          <a:prstGeom prst="rect">
            <a:avLst/>
          </a:prstGeom>
        </p:spPr>
        <p:txBody>
          <a:bodyPr wrap="none">
            <a:spAutoFit/>
          </a:bodyPr>
          <a:lstStyle/>
          <a:p>
            <a:r>
              <a:rPr lang="de-DE" sz="1600" dirty="0" smtClean="0">
                <a:solidFill>
                  <a:srgbClr val="0070C0"/>
                </a:solidFill>
                <a:latin typeface="Arial" panose="020B0604020202020204" pitchFamily="34" charset="0"/>
                <a:ea typeface="Times New Roman" panose="02020603050405020304" pitchFamily="18" charset="0"/>
                <a:cs typeface="Times New Roman" panose="02020603050405020304" pitchFamily="18" charset="0"/>
              </a:rPr>
              <a:t>2 </a:t>
            </a:r>
            <a:r>
              <a:rPr lang="de-DE" sz="1600" dirty="0" err="1" smtClean="0">
                <a:solidFill>
                  <a:srgbClr val="0070C0"/>
                </a:solidFill>
                <a:latin typeface="Arial" panose="020B0604020202020204" pitchFamily="34" charset="0"/>
                <a:ea typeface="Times New Roman" panose="02020603050405020304" pitchFamily="18" charset="0"/>
                <a:cs typeface="Times New Roman" panose="02020603050405020304" pitchFamily="18" charset="0"/>
              </a:rPr>
              <a:t>coils</a:t>
            </a:r>
            <a:r>
              <a:rPr lang="de-DE" sz="1600" dirty="0" smtClean="0">
                <a:solidFill>
                  <a:srgbClr val="0070C0"/>
                </a:solidFill>
                <a:latin typeface="Arial" panose="020B0604020202020204" pitchFamily="34" charset="0"/>
                <a:ea typeface="Times New Roman" panose="02020603050405020304" pitchFamily="18" charset="0"/>
                <a:cs typeface="Times New Roman" panose="02020603050405020304" pitchFamily="18" charset="0"/>
              </a:rPr>
              <a:t> x 2 </a:t>
            </a:r>
            <a:r>
              <a:rPr lang="en-US"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layers</a:t>
            </a:r>
            <a:r>
              <a:rPr lang="de-DE"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ru-RU"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de-DE" sz="1600" dirty="0" smtClean="0">
                <a:solidFill>
                  <a:srgbClr val="0070C0"/>
                </a:solidFill>
                <a:latin typeface="Arial" panose="020B0604020202020204" pitchFamily="34" charset="0"/>
                <a:ea typeface="Times New Roman" panose="02020603050405020304" pitchFamily="18" charset="0"/>
                <a:cs typeface="Times New Roman" panose="02020603050405020304" pitchFamily="18" charset="0"/>
              </a:rPr>
              <a:t>312 </a:t>
            </a:r>
            <a:r>
              <a:rPr lang="en-US"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turns</a:t>
            </a:r>
            <a:endParaRPr lang="de-DE"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endParaRPr>
          </a:p>
          <a:p>
            <a:r>
              <a:rPr lang="de-DE" sz="1600" dirty="0" smtClean="0">
                <a:solidFill>
                  <a:srgbClr val="0070C0"/>
                </a:solidFill>
                <a:latin typeface="Arial" panose="020B0604020202020204" pitchFamily="34" charset="0"/>
                <a:cs typeface="Arial" panose="020B0604020202020204" pitchFamily="34" charset="0"/>
              </a:rPr>
              <a:t>1 </a:t>
            </a:r>
            <a:r>
              <a:rPr lang="de-DE" sz="1600" dirty="0" err="1" smtClean="0">
                <a:solidFill>
                  <a:srgbClr val="0070C0"/>
                </a:solidFill>
                <a:latin typeface="Arial" panose="020B0604020202020204" pitchFamily="34" charset="0"/>
                <a:cs typeface="Arial" panose="020B0604020202020204" pitchFamily="34" charset="0"/>
              </a:rPr>
              <a:t>coil</a:t>
            </a:r>
            <a:r>
              <a:rPr lang="de-DE" sz="1600" dirty="0" smtClean="0">
                <a:solidFill>
                  <a:srgbClr val="0070C0"/>
                </a:solidFill>
                <a:latin typeface="Arial" panose="020B0604020202020204" pitchFamily="34" charset="0"/>
                <a:cs typeface="Arial" panose="020B0604020202020204" pitchFamily="34" charset="0"/>
              </a:rPr>
              <a:t> x 2 </a:t>
            </a:r>
            <a:r>
              <a:rPr lang="en-US"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layers </a:t>
            </a:r>
            <a:r>
              <a:rPr lang="ru-RU" sz="1600" dirty="0">
                <a:solidFill>
                  <a:srgbClr val="0070C0"/>
                </a:solidFill>
                <a:latin typeface="Arial" panose="020B0604020202020204" pitchFamily="34" charset="0"/>
                <a:cs typeface="Arial" panose="020B0604020202020204" pitchFamily="34" charset="0"/>
              </a:rPr>
              <a:t>-</a:t>
            </a:r>
            <a:r>
              <a:rPr lang="de-DE" sz="1600" dirty="0">
                <a:solidFill>
                  <a:srgbClr val="0070C0"/>
                </a:solidFill>
                <a:latin typeface="Arial" panose="020B0604020202020204" pitchFamily="34" charset="0"/>
                <a:cs typeface="Arial" panose="020B0604020202020204" pitchFamily="34" charset="0"/>
              </a:rPr>
              <a:t> </a:t>
            </a:r>
            <a:r>
              <a:rPr lang="de-DE" sz="1600" dirty="0" smtClean="0">
                <a:solidFill>
                  <a:srgbClr val="0070C0"/>
                </a:solidFill>
                <a:latin typeface="Arial" panose="020B0604020202020204" pitchFamily="34" charset="0"/>
                <a:cs typeface="Arial" panose="020B0604020202020204" pitchFamily="34" charset="0"/>
              </a:rPr>
              <a:t>156 </a:t>
            </a:r>
            <a:r>
              <a:rPr lang="en-US" sz="16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turns</a:t>
            </a:r>
            <a:endParaRPr lang="ru-RU" sz="1600" dirty="0">
              <a:solidFill>
                <a:srgbClr val="0070C0"/>
              </a:solidFill>
              <a:latin typeface="Arial" panose="020B0604020202020204" pitchFamily="34" charset="0"/>
              <a:cs typeface="Arial" panose="020B0604020202020204" pitchFamily="34" charset="0"/>
            </a:endParaRPr>
          </a:p>
        </p:txBody>
      </p:sp>
      <p:sp>
        <p:nvSpPr>
          <p:cNvPr id="12" name="Прямоугольник 11"/>
          <p:cNvSpPr/>
          <p:nvPr/>
        </p:nvSpPr>
        <p:spPr>
          <a:xfrm>
            <a:off x="5633672" y="4923813"/>
            <a:ext cx="2074992" cy="584775"/>
          </a:xfrm>
          <a:prstGeom prst="rect">
            <a:avLst/>
          </a:prstGeom>
        </p:spPr>
        <p:txBody>
          <a:bodyPr wrap="none">
            <a:spAutoFit/>
          </a:bodyPr>
          <a:lstStyle/>
          <a:p>
            <a:r>
              <a:rPr lang="ru-RU" sz="1600" dirty="0" smtClean="0">
                <a:solidFill>
                  <a:srgbClr val="00B050"/>
                </a:solidFill>
                <a:latin typeface="Arial" panose="020B0604020202020204" pitchFamily="34" charset="0"/>
                <a:ea typeface="Times New Roman" panose="02020603050405020304" pitchFamily="18" charset="0"/>
                <a:cs typeface="Times New Roman" panose="02020603050405020304" pitchFamily="18" charset="0"/>
              </a:rPr>
              <a:t>10</a:t>
            </a:r>
            <a:r>
              <a:rPr lang="en-US" sz="1600" dirty="0" smtClean="0">
                <a:solidFill>
                  <a:srgbClr val="00B050"/>
                </a:solidFill>
                <a:latin typeface="Arial" panose="020B0604020202020204" pitchFamily="34" charset="0"/>
                <a:ea typeface="Times New Roman" panose="02020603050405020304" pitchFamily="18" charset="0"/>
                <a:cs typeface="Times New Roman" panose="02020603050405020304" pitchFamily="18" charset="0"/>
              </a:rPr>
              <a:t>.</a:t>
            </a:r>
            <a:r>
              <a:rPr lang="ru-RU" sz="1600" dirty="0" smtClean="0">
                <a:solidFill>
                  <a:srgbClr val="00B050"/>
                </a:solidFill>
                <a:latin typeface="Arial" panose="020B0604020202020204" pitchFamily="34" charset="0"/>
                <a:ea typeface="Times New Roman" panose="02020603050405020304" pitchFamily="18" charset="0"/>
                <a:cs typeface="Times New Roman" panose="02020603050405020304" pitchFamily="18" charset="0"/>
              </a:rPr>
              <a:t>95 </a:t>
            </a:r>
            <a:r>
              <a:rPr lang="ru-RU" sz="160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мм </a:t>
            </a:r>
            <a:r>
              <a:rPr lang="de-DE" sz="160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x</a:t>
            </a:r>
            <a:r>
              <a:rPr lang="ru-RU" sz="160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7</a:t>
            </a:r>
            <a:r>
              <a:rPr lang="en-US" sz="160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a:t>
            </a:r>
            <a:r>
              <a:rPr lang="ru-RU" sz="160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93 мм,</a:t>
            </a:r>
          </a:p>
          <a:p>
            <a:r>
              <a:rPr lang="de-DE" sz="1600" dirty="0">
                <a:solidFill>
                  <a:srgbClr val="00B050"/>
                </a:solidFill>
                <a:latin typeface="Arial" panose="020B0604020202020204" pitchFamily="34" charset="0"/>
                <a:cs typeface="Arial" panose="020B0604020202020204" pitchFamily="34" charset="0"/>
              </a:rPr>
              <a:t> </a:t>
            </a:r>
            <a:r>
              <a:rPr lang="de-DE" sz="1600" dirty="0" err="1">
                <a:solidFill>
                  <a:srgbClr val="00B050"/>
                </a:solidFill>
                <a:latin typeface="Arial" panose="020B0604020202020204" pitchFamily="34" charset="0"/>
                <a:cs typeface="Arial" panose="020B0604020202020204" pitchFamily="34" charset="0"/>
              </a:rPr>
              <a:t>NbTi</a:t>
            </a:r>
            <a:r>
              <a:rPr lang="ru-RU" sz="1600" dirty="0">
                <a:solidFill>
                  <a:srgbClr val="00B050"/>
                </a:solidFill>
                <a:latin typeface="Arial" panose="020B0604020202020204" pitchFamily="34" charset="0"/>
                <a:cs typeface="Arial" panose="020B0604020202020204" pitchFamily="34" charset="0"/>
              </a:rPr>
              <a:t> / </a:t>
            </a:r>
            <a:r>
              <a:rPr lang="de-DE" sz="1600" dirty="0" err="1">
                <a:solidFill>
                  <a:srgbClr val="00B050"/>
                </a:solidFill>
                <a:latin typeface="Arial" panose="020B0604020202020204" pitchFamily="34" charset="0"/>
                <a:cs typeface="Arial" panose="020B0604020202020204" pitchFamily="34" charset="0"/>
              </a:rPr>
              <a:t>Cu</a:t>
            </a:r>
            <a:r>
              <a:rPr lang="ru-RU" sz="1600" dirty="0">
                <a:solidFill>
                  <a:srgbClr val="00B050"/>
                </a:solidFill>
                <a:latin typeface="Arial" panose="020B0604020202020204" pitchFamily="34" charset="0"/>
                <a:cs typeface="Arial" panose="020B0604020202020204" pitchFamily="34" charset="0"/>
              </a:rPr>
              <a:t> </a:t>
            </a:r>
            <a:r>
              <a:rPr lang="en-US" sz="1600" dirty="0">
                <a:solidFill>
                  <a:srgbClr val="00B050"/>
                </a:solidFill>
                <a:latin typeface="Arial" panose="020B0604020202020204" pitchFamily="34" charset="0"/>
                <a:cs typeface="Arial" panose="020B0604020202020204" pitchFamily="34" charset="0"/>
              </a:rPr>
              <a:t>d=</a:t>
            </a:r>
            <a:r>
              <a:rPr lang="ru-RU" sz="1600" dirty="0">
                <a:solidFill>
                  <a:srgbClr val="00B050"/>
                </a:solidFill>
                <a:latin typeface="Arial" panose="020B0604020202020204" pitchFamily="34" charset="0"/>
                <a:cs typeface="Arial" panose="020B0604020202020204" pitchFamily="34" charset="0"/>
              </a:rPr>
              <a:t>1</a:t>
            </a:r>
            <a:r>
              <a:rPr lang="en-US" sz="1600" dirty="0">
                <a:solidFill>
                  <a:srgbClr val="00B050"/>
                </a:solidFill>
                <a:latin typeface="Arial" panose="020B0604020202020204" pitchFamily="34" charset="0"/>
                <a:cs typeface="Arial" panose="020B0604020202020204" pitchFamily="34" charset="0"/>
              </a:rPr>
              <a:t>.</a:t>
            </a:r>
            <a:r>
              <a:rPr lang="ru-RU" sz="1600" dirty="0">
                <a:solidFill>
                  <a:srgbClr val="00B050"/>
                </a:solidFill>
                <a:latin typeface="Arial" panose="020B0604020202020204" pitchFamily="34" charset="0"/>
                <a:cs typeface="Arial" panose="020B0604020202020204" pitchFamily="34" charset="0"/>
              </a:rPr>
              <a:t>4 мм</a:t>
            </a:r>
            <a:r>
              <a:rPr lang="ru-RU" sz="16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endParaRPr lang="ru-RU" sz="1600" dirty="0">
              <a:solidFill>
                <a:srgbClr val="00B050"/>
              </a:solidFill>
              <a:latin typeface="Arial" panose="020B0604020202020204" pitchFamily="34" charset="0"/>
              <a:cs typeface="Arial" panose="020B0604020202020204" pitchFamily="34" charset="0"/>
            </a:endParaRPr>
          </a:p>
        </p:txBody>
      </p:sp>
      <p:sp>
        <p:nvSpPr>
          <p:cNvPr id="3" name="Прямоугольник 2"/>
          <p:cNvSpPr/>
          <p:nvPr/>
        </p:nvSpPr>
        <p:spPr>
          <a:xfrm>
            <a:off x="9866494" y="558765"/>
            <a:ext cx="2064668" cy="646331"/>
          </a:xfrm>
          <a:prstGeom prst="rect">
            <a:avLst/>
          </a:prstGeom>
        </p:spPr>
        <p:txBody>
          <a:bodyPr wrap="none">
            <a:spAutoFit/>
          </a:bodyPr>
          <a:lstStyle/>
          <a:p>
            <a:r>
              <a:rPr lang="en-US" dirty="0">
                <a:solidFill>
                  <a:srgbClr val="0070C0"/>
                </a:solidFill>
              </a:rPr>
              <a:t>Magnetic field  - </a:t>
            </a:r>
            <a:r>
              <a:rPr lang="en-US" dirty="0" smtClean="0">
                <a:solidFill>
                  <a:srgbClr val="0070C0"/>
                </a:solidFill>
              </a:rPr>
              <a:t>1 </a:t>
            </a:r>
            <a:r>
              <a:rPr lang="en-US" dirty="0">
                <a:solidFill>
                  <a:srgbClr val="0070C0"/>
                </a:solidFill>
              </a:rPr>
              <a:t>T</a:t>
            </a:r>
          </a:p>
          <a:p>
            <a:r>
              <a:rPr lang="en-US" dirty="0">
                <a:solidFill>
                  <a:srgbClr val="0070C0"/>
                </a:solidFill>
              </a:rPr>
              <a:t>Current  -  </a:t>
            </a:r>
            <a:r>
              <a:rPr lang="en-US" dirty="0" smtClean="0">
                <a:solidFill>
                  <a:srgbClr val="0070C0"/>
                </a:solidFill>
              </a:rPr>
              <a:t>5.2 </a:t>
            </a:r>
            <a:r>
              <a:rPr lang="en-US" dirty="0">
                <a:solidFill>
                  <a:srgbClr val="0070C0"/>
                </a:solidFill>
              </a:rPr>
              <a:t>kA </a:t>
            </a:r>
            <a:endParaRPr lang="ru-RU" dirty="0">
              <a:solidFill>
                <a:srgbClr val="0070C0"/>
              </a:solidFill>
            </a:endParaRPr>
          </a:p>
        </p:txBody>
      </p:sp>
      <p:sp>
        <p:nvSpPr>
          <p:cNvPr id="5" name="Дата 4"/>
          <p:cNvSpPr>
            <a:spLocks noGrp="1"/>
          </p:cNvSpPr>
          <p:nvPr>
            <p:ph type="dt" sz="half" idx="10"/>
          </p:nvPr>
        </p:nvSpPr>
        <p:spPr>
          <a:xfrm>
            <a:off x="11010900" y="6356349"/>
            <a:ext cx="920262" cy="365125"/>
          </a:xfrm>
        </p:spPr>
        <p:txBody>
          <a:bodyPr/>
          <a:lstStyle/>
          <a:p>
            <a:fld id="{72E8741A-29CA-45F2-8EAC-B64F2CA9CF0C}" type="datetime1">
              <a:rPr lang="ru-RU" smtClean="0"/>
              <a:t>21.05.2024</a:t>
            </a:fld>
            <a:endParaRPr lang="ru-RU" dirty="0"/>
          </a:p>
        </p:txBody>
      </p:sp>
      <p:pic>
        <p:nvPicPr>
          <p:cNvPr id="13" name="Рисунок 12"/>
          <p:cNvPicPr/>
          <p:nvPr/>
        </p:nvPicPr>
        <p:blipFill>
          <a:blip r:embed="rId6"/>
          <a:stretch>
            <a:fillRect/>
          </a:stretch>
        </p:blipFill>
        <p:spPr>
          <a:xfrm>
            <a:off x="461008" y="1265985"/>
            <a:ext cx="6266815" cy="2435860"/>
          </a:xfrm>
          <a:prstGeom prst="rect">
            <a:avLst/>
          </a:prstGeom>
        </p:spPr>
      </p:pic>
      <p:sp>
        <p:nvSpPr>
          <p:cNvPr id="6" name="Прямоугольник 5"/>
          <p:cNvSpPr/>
          <p:nvPr/>
        </p:nvSpPr>
        <p:spPr>
          <a:xfrm>
            <a:off x="3937874" y="4328405"/>
            <a:ext cx="851452" cy="246221"/>
          </a:xfrm>
          <a:prstGeom prst="rect">
            <a:avLst/>
          </a:prstGeom>
        </p:spPr>
        <p:txBody>
          <a:bodyPr wrap="square">
            <a:spAutoFit/>
          </a:bodyPr>
          <a:lstStyle/>
          <a:p>
            <a:r>
              <a:rPr lang="en-US" sz="1000" dirty="0" smtClean="0"/>
              <a:t>36 x M12</a:t>
            </a:r>
            <a:endParaRPr lang="ru-RU" sz="1000" dirty="0"/>
          </a:p>
        </p:txBody>
      </p:sp>
      <p:sp>
        <p:nvSpPr>
          <p:cNvPr id="14" name="Прямоугольник 13"/>
          <p:cNvSpPr/>
          <p:nvPr/>
        </p:nvSpPr>
        <p:spPr>
          <a:xfrm>
            <a:off x="926663" y="4612713"/>
            <a:ext cx="851452" cy="246221"/>
          </a:xfrm>
          <a:prstGeom prst="rect">
            <a:avLst/>
          </a:prstGeom>
        </p:spPr>
        <p:txBody>
          <a:bodyPr wrap="square">
            <a:spAutoFit/>
          </a:bodyPr>
          <a:lstStyle/>
          <a:p>
            <a:r>
              <a:rPr lang="en-US" sz="1000" dirty="0" smtClean="0"/>
              <a:t>64 x M12</a:t>
            </a:r>
            <a:endParaRPr lang="ru-RU" sz="1000" dirty="0"/>
          </a:p>
        </p:txBody>
      </p:sp>
      <p:sp>
        <p:nvSpPr>
          <p:cNvPr id="15" name="Прямоугольник 14"/>
          <p:cNvSpPr/>
          <p:nvPr/>
        </p:nvSpPr>
        <p:spPr>
          <a:xfrm>
            <a:off x="7212125" y="1514469"/>
            <a:ext cx="3822970" cy="307777"/>
          </a:xfrm>
          <a:prstGeom prst="rect">
            <a:avLst/>
          </a:prstGeom>
        </p:spPr>
        <p:txBody>
          <a:bodyPr wrap="none">
            <a:spAutoFit/>
          </a:bodyPr>
          <a:lstStyle/>
          <a:p>
            <a:r>
              <a:rPr lang="en-US" sz="1400" b="1" dirty="0" smtClean="0">
                <a:ea typeface="Times New Roman" panose="02020603050405020304" pitchFamily="18" charset="0"/>
                <a:cs typeface="Times New Roman" panose="02020603050405020304" pitchFamily="18" charset="0"/>
              </a:rPr>
              <a:t>Conductor </a:t>
            </a:r>
            <a:r>
              <a:rPr lang="en-US" sz="1400" b="1" dirty="0">
                <a:ea typeface="Times New Roman" panose="02020603050405020304" pitchFamily="18" charset="0"/>
                <a:cs typeface="Times New Roman" panose="02020603050405020304" pitchFamily="18" charset="0"/>
              </a:rPr>
              <a:t>mechanical and electrical parameters.</a:t>
            </a:r>
            <a:endParaRPr lang="en-US" sz="1400" b="1" dirty="0"/>
          </a:p>
        </p:txBody>
      </p:sp>
      <p:sp>
        <p:nvSpPr>
          <p:cNvPr id="16" name="Прямоугольник 15"/>
          <p:cNvSpPr/>
          <p:nvPr/>
        </p:nvSpPr>
        <p:spPr>
          <a:xfrm>
            <a:off x="5633672" y="4358573"/>
            <a:ext cx="3059299" cy="754502"/>
          </a:xfrm>
          <a:prstGeom prst="rect">
            <a:avLst/>
          </a:prstGeom>
        </p:spPr>
        <p:txBody>
          <a:bodyPr wrap="square">
            <a:spAutoFit/>
          </a:bodyPr>
          <a:lstStyle/>
          <a:p>
            <a:pPr>
              <a:lnSpc>
                <a:spcPct val="105000"/>
              </a:lnSpc>
            </a:pPr>
            <a:r>
              <a:rPr lang="en-US" sz="1600" dirty="0" smtClean="0">
                <a:solidFill>
                  <a:srgbClr val="00B050"/>
                </a:solidFill>
                <a:ea typeface="Calibri" panose="020F0502020204030204" pitchFamily="34" charset="0"/>
                <a:cs typeface="Times New Roman" panose="02020603050405020304" pitchFamily="18" charset="0"/>
              </a:rPr>
              <a:t>Rutherford cable, 8 strands, extruded in Al matrix  </a:t>
            </a:r>
            <a:endParaRPr lang="en-US" sz="1600" dirty="0">
              <a:solidFill>
                <a:srgbClr val="00B050"/>
              </a:solidFill>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8" name="Таблица 17"/>
          <p:cNvGraphicFramePr>
            <a:graphicFrameLocks noGrp="1"/>
          </p:cNvGraphicFramePr>
          <p:nvPr>
            <p:extLst/>
          </p:nvPr>
        </p:nvGraphicFramePr>
        <p:xfrm>
          <a:off x="6882274" y="1900511"/>
          <a:ext cx="4482672" cy="2061818"/>
        </p:xfrm>
        <a:graphic>
          <a:graphicData uri="http://schemas.openxmlformats.org/drawingml/2006/table">
            <a:tbl>
              <a:tblPr firstRow="1" firstCol="1" bandRow="1">
                <a:tableStyleId>{5C22544A-7EE6-4342-B048-85BDC9FD1C3A}</a:tableStyleId>
              </a:tblPr>
              <a:tblGrid>
                <a:gridCol w="2568392">
                  <a:extLst>
                    <a:ext uri="{9D8B030D-6E8A-4147-A177-3AD203B41FA5}">
                      <a16:colId xmlns:a16="http://schemas.microsoft.com/office/drawing/2014/main" val="20000"/>
                    </a:ext>
                  </a:extLst>
                </a:gridCol>
                <a:gridCol w="438922">
                  <a:extLst>
                    <a:ext uri="{9D8B030D-6E8A-4147-A177-3AD203B41FA5}">
                      <a16:colId xmlns:a16="http://schemas.microsoft.com/office/drawing/2014/main" val="20001"/>
                    </a:ext>
                  </a:extLst>
                </a:gridCol>
                <a:gridCol w="977704">
                  <a:extLst>
                    <a:ext uri="{9D8B030D-6E8A-4147-A177-3AD203B41FA5}">
                      <a16:colId xmlns:a16="http://schemas.microsoft.com/office/drawing/2014/main" val="20002"/>
                    </a:ext>
                  </a:extLst>
                </a:gridCol>
                <a:gridCol w="497654">
                  <a:extLst>
                    <a:ext uri="{9D8B030D-6E8A-4147-A177-3AD203B41FA5}">
                      <a16:colId xmlns:a16="http://schemas.microsoft.com/office/drawing/2014/main" val="20003"/>
                    </a:ext>
                  </a:extLst>
                </a:gridCol>
              </a:tblGrid>
              <a:tr h="299601">
                <a:tc>
                  <a:txBody>
                    <a:bodyPr/>
                    <a:lstStyle/>
                    <a:p>
                      <a:pPr algn="just">
                        <a:lnSpc>
                          <a:spcPct val="112000"/>
                        </a:lnSpc>
                        <a:spcAft>
                          <a:spcPts val="0"/>
                        </a:spcAft>
                      </a:pPr>
                      <a:r>
                        <a:rPr lang="en-US" sz="1200" b="1" dirty="0">
                          <a:effectLst/>
                        </a:rPr>
                        <a:t>Thickness (after cold work) at 300 K</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algn="ctr">
                        <a:lnSpc>
                          <a:spcPct val="112000"/>
                        </a:lnSpc>
                        <a:spcAft>
                          <a:spcPts val="0"/>
                        </a:spcAft>
                      </a:pPr>
                      <a:r>
                        <a:rPr lang="ru-RU" sz="1200" b="1" dirty="0" err="1">
                          <a:effectLst/>
                        </a:rPr>
                        <a:t>mm</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algn="ctr">
                        <a:lnSpc>
                          <a:spcPct val="112000"/>
                        </a:lnSpc>
                        <a:spcAft>
                          <a:spcPts val="0"/>
                        </a:spcAft>
                      </a:pPr>
                      <a:r>
                        <a:rPr lang="ru-RU" sz="1200" b="1" dirty="0">
                          <a:effectLst/>
                        </a:rPr>
                        <a:t>7.9</a:t>
                      </a:r>
                      <a:r>
                        <a:rPr lang="en-US" sz="1200" b="1" dirty="0">
                          <a:effectLst/>
                        </a:rPr>
                        <a:t>3</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indent="41910" algn="ctr">
                        <a:lnSpc>
                          <a:spcPct val="112000"/>
                        </a:lnSpc>
                        <a:spcAft>
                          <a:spcPts val="0"/>
                        </a:spcAft>
                      </a:pPr>
                      <a:r>
                        <a:rPr lang="ru-RU" sz="1200" b="1" dirty="0">
                          <a:effectLst/>
                        </a:rPr>
                        <a:t>± 0.03</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extLst>
                  <a:ext uri="{0D108BD9-81ED-4DB2-BD59-A6C34878D82A}">
                    <a16:rowId xmlns:a16="http://schemas.microsoft.com/office/drawing/2014/main" val="10000"/>
                  </a:ext>
                </a:extLst>
              </a:tr>
              <a:tr h="271209">
                <a:tc>
                  <a:txBody>
                    <a:bodyPr/>
                    <a:lstStyle/>
                    <a:p>
                      <a:pPr algn="just">
                        <a:spcBef>
                          <a:spcPts val="1200"/>
                        </a:spcBef>
                        <a:spcAft>
                          <a:spcPts val="1200"/>
                        </a:spcAft>
                      </a:pPr>
                      <a:r>
                        <a:rPr lang="en-US" sz="1200" b="1" dirty="0">
                          <a:effectLst/>
                        </a:rPr>
                        <a:t>Width (after cold work) at 300 K</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mm</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10.95</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ru-RU" sz="1200" b="1">
                          <a:effectLst/>
                        </a:rPr>
                        <a:t>± 0.03</a:t>
                      </a:r>
                      <a:endParaRPr lang="en-US" sz="1200" b="1">
                        <a:effectLst/>
                        <a:latin typeface="Calibri" panose="020F0502020204030204" pitchFamily="34" charset="0"/>
                      </a:endParaRPr>
                    </a:p>
                  </a:txBody>
                  <a:tcPr marL="43989" marR="43989" marT="0" marB="0"/>
                </a:tc>
                <a:extLst>
                  <a:ext uri="{0D108BD9-81ED-4DB2-BD59-A6C34878D82A}">
                    <a16:rowId xmlns:a16="http://schemas.microsoft.com/office/drawing/2014/main" val="10001"/>
                  </a:ext>
                </a:extLst>
              </a:tr>
              <a:tr h="257811">
                <a:tc>
                  <a:txBody>
                    <a:bodyPr/>
                    <a:lstStyle/>
                    <a:p>
                      <a:pPr algn="just">
                        <a:spcBef>
                          <a:spcPts val="1200"/>
                        </a:spcBef>
                        <a:spcAft>
                          <a:spcPts val="1200"/>
                        </a:spcAft>
                      </a:pPr>
                      <a:r>
                        <a:rPr lang="en-US" sz="1200" b="1" dirty="0">
                          <a:effectLst/>
                        </a:rPr>
                        <a:t>Critical current (at 4.2 K, 5 T)</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A</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14690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extLst>
                  <a:ext uri="{0D108BD9-81ED-4DB2-BD59-A6C34878D82A}">
                    <a16:rowId xmlns:a16="http://schemas.microsoft.com/office/drawing/2014/main" val="10002"/>
                  </a:ext>
                </a:extLst>
              </a:tr>
              <a:tr h="284046">
                <a:tc>
                  <a:txBody>
                    <a:bodyPr/>
                    <a:lstStyle/>
                    <a:p>
                      <a:pPr algn="just">
                        <a:spcBef>
                          <a:spcPts val="1200"/>
                        </a:spcBef>
                        <a:spcAft>
                          <a:spcPts val="1200"/>
                        </a:spcAft>
                      </a:pPr>
                      <a:r>
                        <a:rPr lang="en-US" sz="1200" b="1" dirty="0">
                          <a:effectLst/>
                        </a:rPr>
                        <a:t>Critical current (at 4.5 K, 3 T)</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A</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16750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extLst>
                  <a:ext uri="{0D108BD9-81ED-4DB2-BD59-A6C34878D82A}">
                    <a16:rowId xmlns:a16="http://schemas.microsoft.com/office/drawing/2014/main" val="10003"/>
                  </a:ext>
                </a:extLst>
              </a:tr>
              <a:tr h="270958">
                <a:tc>
                  <a:txBody>
                    <a:bodyPr/>
                    <a:lstStyle/>
                    <a:p>
                      <a:pPr algn="just">
                        <a:spcBef>
                          <a:spcPts val="1200"/>
                        </a:spcBef>
                        <a:spcAft>
                          <a:spcPts val="1200"/>
                        </a:spcAft>
                      </a:pPr>
                      <a:r>
                        <a:rPr lang="en-US" sz="1200" b="1" dirty="0">
                          <a:effectLst/>
                        </a:rPr>
                        <a:t>Overall Al/Cu/</a:t>
                      </a:r>
                      <a:r>
                        <a:rPr lang="en-US" sz="1200" b="1" dirty="0" err="1">
                          <a:effectLst/>
                        </a:rPr>
                        <a:t>sc</a:t>
                      </a:r>
                      <a:r>
                        <a:rPr lang="en-US" sz="1200" b="1" dirty="0">
                          <a:effectLst/>
                        </a:rPr>
                        <a:t> ratio</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10.5/1.0/1.0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extLst>
                  <a:ext uri="{0D108BD9-81ED-4DB2-BD59-A6C34878D82A}">
                    <a16:rowId xmlns:a16="http://schemas.microsoft.com/office/drawing/2014/main" val="10004"/>
                  </a:ext>
                </a:extLst>
              </a:tr>
              <a:tr h="284046">
                <a:tc>
                  <a:txBody>
                    <a:bodyPr/>
                    <a:lstStyle/>
                    <a:p>
                      <a:pPr algn="just">
                        <a:spcBef>
                          <a:spcPts val="1200"/>
                        </a:spcBef>
                        <a:spcAft>
                          <a:spcPts val="1200"/>
                        </a:spcAft>
                      </a:pPr>
                      <a:r>
                        <a:rPr lang="en-US" sz="1200" b="1" dirty="0">
                          <a:effectLst/>
                        </a:rPr>
                        <a:t>Aluminum RRR (at 4.2 K, 0 T)</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a:t>
                      </a:r>
                      <a:r>
                        <a:rPr lang="ru-RU" sz="1200" b="1" dirty="0" smtClean="0">
                          <a:effectLst/>
                        </a:rPr>
                        <a:t>6</a:t>
                      </a:r>
                      <a:r>
                        <a:rPr lang="en-US" sz="1200" b="1" dirty="0" smtClean="0">
                          <a:effectLst/>
                        </a:rPr>
                        <a:t>00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extLst>
                  <a:ext uri="{0D108BD9-81ED-4DB2-BD59-A6C34878D82A}">
                    <a16:rowId xmlns:a16="http://schemas.microsoft.com/office/drawing/2014/main" val="10005"/>
                  </a:ext>
                </a:extLst>
              </a:tr>
              <a:tr h="284046">
                <a:tc>
                  <a:txBody>
                    <a:bodyPr/>
                    <a:lstStyle/>
                    <a:p>
                      <a:pPr algn="just">
                        <a:spcBef>
                          <a:spcPts val="1200"/>
                        </a:spcBef>
                        <a:spcAft>
                          <a:spcPts val="1200"/>
                        </a:spcAft>
                      </a:pPr>
                      <a:r>
                        <a:rPr lang="en-US" sz="1200" b="1" dirty="0">
                          <a:effectLst/>
                        </a:rPr>
                        <a:t>Al 0.2% yield strength at 300 K</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MPa</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30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extLst>
                  <a:ext uri="{0D108BD9-81ED-4DB2-BD59-A6C34878D82A}">
                    <a16:rowId xmlns:a16="http://schemas.microsoft.com/office/drawing/2014/main" val="10006"/>
                  </a:ext>
                </a:extLst>
              </a:tr>
            </a:tbl>
          </a:graphicData>
        </a:graphic>
      </p:graphicFrame>
      <p:sp>
        <p:nvSpPr>
          <p:cNvPr id="9" name="Прямоугольник 8"/>
          <p:cNvSpPr/>
          <p:nvPr/>
        </p:nvSpPr>
        <p:spPr>
          <a:xfrm>
            <a:off x="786274" y="5679811"/>
            <a:ext cx="7267480" cy="861774"/>
          </a:xfrm>
          <a:prstGeom prst="rect">
            <a:avLst/>
          </a:prstGeom>
        </p:spPr>
        <p:txBody>
          <a:bodyPr wrap="square">
            <a:spAutoFit/>
          </a:bodyPr>
          <a:lstStyle/>
          <a:p>
            <a:r>
              <a:rPr lang="ru-RU"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Rutherford </a:t>
            </a:r>
            <a:r>
              <a:rPr lang="en-US" sz="1600" dirty="0">
                <a:solidFill>
                  <a:srgbClr val="0070C0"/>
                </a:solidFill>
                <a:latin typeface="Arial" panose="020B0604020202020204" pitchFamily="34" charset="0"/>
                <a:cs typeface="Arial" panose="020B0604020202020204" pitchFamily="34" charset="0"/>
              </a:rPr>
              <a:t>cable is used to wind the coils</a:t>
            </a:r>
            <a:r>
              <a:rPr lang="en-US" sz="1600" dirty="0" smtClean="0">
                <a:solidFill>
                  <a:srgbClr val="0070C0"/>
                </a:solidFill>
                <a:latin typeface="Arial" panose="020B0604020202020204" pitchFamily="34" charset="0"/>
                <a:cs typeface="Arial" panose="020B0604020202020204" pitchFamily="34" charset="0"/>
              </a:rPr>
              <a:t>.</a:t>
            </a:r>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The cold mass consists of three </a:t>
            </a:r>
            <a:r>
              <a:rPr lang="en-US" sz="1600" dirty="0" smtClean="0">
                <a:solidFill>
                  <a:srgbClr val="0070C0"/>
                </a:solidFill>
                <a:latin typeface="Arial" panose="020B0604020202020204" pitchFamily="34" charset="0"/>
                <a:cs typeface="Arial" panose="020B0604020202020204" pitchFamily="34" charset="0"/>
              </a:rPr>
              <a:t>coils, The </a:t>
            </a:r>
            <a:r>
              <a:rPr lang="en-US" sz="1600" dirty="0">
                <a:solidFill>
                  <a:srgbClr val="0070C0"/>
                </a:solidFill>
                <a:latin typeface="Arial" panose="020B0604020202020204" pitchFamily="34" charset="0"/>
                <a:cs typeface="Arial" panose="020B0604020202020204" pitchFamily="34" charset="0"/>
              </a:rPr>
              <a:t>coils are fixed together using </a:t>
            </a:r>
            <a:r>
              <a:rPr lang="en-US" sz="1600" dirty="0" smtClean="0">
                <a:solidFill>
                  <a:srgbClr val="0070C0"/>
                </a:solidFill>
                <a:latin typeface="Arial" panose="020B0604020202020204" pitchFamily="34" charset="0"/>
                <a:cs typeface="Arial" panose="020B0604020202020204" pitchFamily="34" charset="0"/>
              </a:rPr>
              <a:t>bolts. </a:t>
            </a:r>
            <a:r>
              <a:rPr lang="en-US" sz="1600" dirty="0">
                <a:solidFill>
                  <a:srgbClr val="0070C0"/>
                </a:solidFill>
                <a:latin typeface="Arial" panose="020B0604020202020204" pitchFamily="34" charset="0"/>
                <a:cs typeface="Arial" panose="020B0604020202020204" pitchFamily="34" charset="0"/>
              </a:rPr>
              <a:t>If necessary, we will use special shims between the sections of the </a:t>
            </a:r>
            <a:r>
              <a:rPr lang="en-US" sz="1600" dirty="0" smtClean="0">
                <a:solidFill>
                  <a:srgbClr val="0070C0"/>
                </a:solidFill>
                <a:latin typeface="Arial" panose="020B0604020202020204" pitchFamily="34" charset="0"/>
                <a:cs typeface="Arial" panose="020B0604020202020204" pitchFamily="34" charset="0"/>
              </a:rPr>
              <a:t>coils</a:t>
            </a:r>
            <a:r>
              <a:rPr lang="en-US" sz="1600" dirty="0">
                <a:solidFill>
                  <a:srgbClr val="0070C0"/>
                </a:solidFill>
                <a:latin typeface="Arial" panose="020B0604020202020204" pitchFamily="34" charset="0"/>
                <a:cs typeface="Arial" panose="020B0604020202020204" pitchFamily="34" charset="0"/>
              </a:rPr>
              <a:t>.</a:t>
            </a:r>
            <a:endParaRPr lang="ru-RU" sz="1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096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5729AB6-94CF-4008-8F64-69F6671C10AA}" type="datetime1">
              <a:rPr lang="ru-RU" smtClean="0"/>
              <a:t>21.05.2024</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dirty="0" smtClean="0"/>
              <a:t>E. Pyata, S. Pivovarov, BINP, SPD Magnet</a:t>
            </a:r>
            <a:endParaRPr lang="ru-RU" dirty="0"/>
          </a:p>
        </p:txBody>
      </p:sp>
      <p:sp>
        <p:nvSpPr>
          <p:cNvPr id="5" name="Прямоугольник 16">
            <a:extLst>
              <a:ext uri="{FF2B5EF4-FFF2-40B4-BE49-F238E27FC236}">
                <a16:creationId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superconductive conductor</a:t>
            </a:r>
            <a:endParaRPr lang="en-US" sz="2400"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663191" y="627137"/>
            <a:ext cx="11234058" cy="964880"/>
          </a:xfrm>
          <a:prstGeom prst="rect">
            <a:avLst/>
          </a:prstGeom>
        </p:spPr>
        <p:txBody>
          <a:bodyPr wrap="square">
            <a:spAutoFit/>
          </a:bodyPr>
          <a:lstStyle/>
          <a:p>
            <a:pPr algn="just">
              <a:lnSpc>
                <a:spcPct val="105000"/>
              </a:lnSpc>
            </a:pPr>
            <a:r>
              <a:rPr lang="en-US"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SPD Rutherford c</a:t>
            </a:r>
            <a:r>
              <a:rPr lang="en-US"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able </a:t>
            </a:r>
            <a:r>
              <a:rPr lang="en-US"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parameters were selected and a 100 meter long sample was produced for further development. Cryogenic tests were performed on individual strands after cable fabrication. The parameters correspond to the technical specification</a:t>
            </a:r>
            <a:r>
              <a:rPr lang="en-US"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t>
            </a:r>
            <a:r>
              <a:rPr lang="ru-RU"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These works were carried out jointly with </a:t>
            </a:r>
            <a:r>
              <a:rPr lang="en-US"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VNIIRP.</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4" name="Прямоугольник 3"/>
          <p:cNvSpPr/>
          <p:nvPr/>
        </p:nvSpPr>
        <p:spPr>
          <a:xfrm>
            <a:off x="1200113" y="1709849"/>
            <a:ext cx="4567276" cy="338554"/>
          </a:xfrm>
          <a:prstGeom prst="rect">
            <a:avLst/>
          </a:prstGeom>
        </p:spPr>
        <p:txBody>
          <a:bodyPr wrap="none">
            <a:spAutoFit/>
          </a:bodyPr>
          <a:lstStyle/>
          <a:p>
            <a:r>
              <a:rPr lang="ru-RU" sz="1600" dirty="0" err="1">
                <a:solidFill>
                  <a:schemeClr val="bg2">
                    <a:lumMod val="25000"/>
                  </a:schemeClr>
                </a:solidFill>
                <a:latin typeface="Comic Sans MS" panose="030F0702030302020204" pitchFamily="66" charset="0"/>
              </a:rPr>
              <a:t>Results</a:t>
            </a:r>
            <a:r>
              <a:rPr lang="ru-RU" sz="1600" dirty="0">
                <a:solidFill>
                  <a:schemeClr val="bg2">
                    <a:lumMod val="25000"/>
                  </a:schemeClr>
                </a:solidFill>
                <a:latin typeface="Comic Sans MS" panose="030F0702030302020204" pitchFamily="66" charset="0"/>
              </a:rPr>
              <a:t> </a:t>
            </a:r>
            <a:r>
              <a:rPr lang="ru-RU" sz="1600" dirty="0" err="1">
                <a:solidFill>
                  <a:schemeClr val="bg2">
                    <a:lumMod val="25000"/>
                  </a:schemeClr>
                </a:solidFill>
                <a:latin typeface="Comic Sans MS" panose="030F0702030302020204" pitchFamily="66" charset="0"/>
              </a:rPr>
              <a:t>of</a:t>
            </a:r>
            <a:r>
              <a:rPr lang="ru-RU" sz="1600" dirty="0">
                <a:solidFill>
                  <a:schemeClr val="bg2">
                    <a:lumMod val="25000"/>
                  </a:schemeClr>
                </a:solidFill>
                <a:latin typeface="Comic Sans MS" panose="030F0702030302020204" pitchFamily="66" charset="0"/>
              </a:rPr>
              <a:t> </a:t>
            </a:r>
            <a:r>
              <a:rPr lang="ru-RU" sz="1600" dirty="0" err="1">
                <a:solidFill>
                  <a:schemeClr val="bg2">
                    <a:lumMod val="25000"/>
                  </a:schemeClr>
                </a:solidFill>
                <a:latin typeface="Comic Sans MS" panose="030F0702030302020204" pitchFamily="66" charset="0"/>
              </a:rPr>
              <a:t>cable</a:t>
            </a:r>
            <a:r>
              <a:rPr lang="ru-RU" sz="1600" dirty="0">
                <a:solidFill>
                  <a:schemeClr val="bg2">
                    <a:lumMod val="25000"/>
                  </a:schemeClr>
                </a:solidFill>
                <a:latin typeface="Comic Sans MS" panose="030F0702030302020204" pitchFamily="66" charset="0"/>
              </a:rPr>
              <a:t> </a:t>
            </a:r>
            <a:r>
              <a:rPr lang="ru-RU" sz="1600" dirty="0" err="1">
                <a:solidFill>
                  <a:schemeClr val="bg2">
                    <a:lumMod val="25000"/>
                  </a:schemeClr>
                </a:solidFill>
                <a:latin typeface="Comic Sans MS" panose="030F0702030302020204" pitchFamily="66" charset="0"/>
              </a:rPr>
              <a:t>geometric</a:t>
            </a:r>
            <a:r>
              <a:rPr lang="ru-RU" sz="1600" dirty="0">
                <a:solidFill>
                  <a:schemeClr val="bg2">
                    <a:lumMod val="25000"/>
                  </a:schemeClr>
                </a:solidFill>
                <a:latin typeface="Comic Sans MS" panose="030F0702030302020204" pitchFamily="66" charset="0"/>
              </a:rPr>
              <a:t> </a:t>
            </a:r>
            <a:r>
              <a:rPr lang="ru-RU" sz="1600" dirty="0" err="1">
                <a:solidFill>
                  <a:schemeClr val="bg2">
                    <a:lumMod val="25000"/>
                  </a:schemeClr>
                </a:solidFill>
                <a:latin typeface="Comic Sans MS" panose="030F0702030302020204" pitchFamily="66" charset="0"/>
              </a:rPr>
              <a:t>dimensions</a:t>
            </a:r>
            <a:r>
              <a:rPr lang="ru-RU" sz="1600" dirty="0">
                <a:solidFill>
                  <a:schemeClr val="bg2">
                    <a:lumMod val="25000"/>
                  </a:schemeClr>
                </a:solidFill>
                <a:latin typeface="Comic Sans MS" panose="030F0702030302020204" pitchFamily="66" charset="0"/>
              </a:rPr>
              <a:t> </a:t>
            </a:r>
            <a:r>
              <a:rPr lang="ru-RU" sz="1600" dirty="0" err="1" smtClean="0">
                <a:solidFill>
                  <a:schemeClr val="bg2">
                    <a:lumMod val="25000"/>
                  </a:schemeClr>
                </a:solidFill>
                <a:latin typeface="Comic Sans MS" panose="030F0702030302020204" pitchFamily="66" charset="0"/>
              </a:rPr>
              <a:t>control</a:t>
            </a:r>
            <a:endParaRPr lang="ru-RU" sz="1600" dirty="0">
              <a:solidFill>
                <a:schemeClr val="bg2">
                  <a:lumMod val="25000"/>
                </a:schemeClr>
              </a:solidFill>
              <a:latin typeface="Comic Sans MS" panose="030F0702030302020204" pitchFamily="66"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909180008"/>
              </p:ext>
            </p:extLst>
          </p:nvPr>
        </p:nvGraphicFramePr>
        <p:xfrm>
          <a:off x="663191" y="2053682"/>
          <a:ext cx="6642483" cy="3703320"/>
        </p:xfrm>
        <a:graphic>
          <a:graphicData uri="http://schemas.openxmlformats.org/drawingml/2006/table">
            <a:tbl>
              <a:tblPr firstRow="1" firstCol="1" bandRow="1">
                <a:tableStyleId>{5C22544A-7EE6-4342-B048-85BDC9FD1C3A}</a:tableStyleId>
              </a:tblPr>
              <a:tblGrid>
                <a:gridCol w="2842009">
                  <a:extLst>
                    <a:ext uri="{9D8B030D-6E8A-4147-A177-3AD203B41FA5}">
                      <a16:colId xmlns:a16="http://schemas.microsoft.com/office/drawing/2014/main" val="20000"/>
                    </a:ext>
                  </a:extLst>
                </a:gridCol>
                <a:gridCol w="828675">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104900">
                  <a:extLst>
                    <a:ext uri="{9D8B030D-6E8A-4147-A177-3AD203B41FA5}">
                      <a16:colId xmlns:a16="http://schemas.microsoft.com/office/drawing/2014/main" val="20003"/>
                    </a:ext>
                  </a:extLst>
                </a:gridCol>
                <a:gridCol w="952499">
                  <a:extLst>
                    <a:ext uri="{9D8B030D-6E8A-4147-A177-3AD203B41FA5}">
                      <a16:colId xmlns:a16="http://schemas.microsoft.com/office/drawing/2014/main" val="20004"/>
                    </a:ext>
                  </a:extLst>
                </a:gridCol>
              </a:tblGrid>
              <a:tr h="411480">
                <a:tc>
                  <a:txBody>
                    <a:bodyPr/>
                    <a:lstStyle/>
                    <a:p>
                      <a:pPr>
                        <a:spcAft>
                          <a:spcPts val="600"/>
                        </a:spcAft>
                      </a:pPr>
                      <a:r>
                        <a:rPr lang="de-DE" sz="1200" dirty="0">
                          <a:effectLst/>
                        </a:rPr>
                        <a:t>Parameter</a:t>
                      </a:r>
                      <a:endParaRPr lang="ru-RU" sz="1200" dirty="0">
                        <a:effectLst/>
                        <a:latin typeface="Times New Roman" panose="02020603050405020304" pitchFamily="18" charset="0"/>
                      </a:endParaRPr>
                    </a:p>
                  </a:txBody>
                  <a:tcPr marL="68580" marR="68580" marT="0" marB="0" anchor="ctr"/>
                </a:tc>
                <a:tc>
                  <a:txBody>
                    <a:bodyPr/>
                    <a:lstStyle/>
                    <a:p>
                      <a:pPr>
                        <a:spcAft>
                          <a:spcPts val="600"/>
                        </a:spcAft>
                      </a:pPr>
                      <a:r>
                        <a:rPr lang="de-DE" sz="1200">
                          <a:effectLst/>
                        </a:rPr>
                        <a:t>Unit</a:t>
                      </a:r>
                      <a:endParaRPr lang="ru-RU" sz="1200">
                        <a:effectLst/>
                        <a:latin typeface="Times New Roman" panose="02020603050405020304" pitchFamily="18" charset="0"/>
                      </a:endParaRPr>
                    </a:p>
                  </a:txBody>
                  <a:tcPr marL="68580" marR="68580" marT="0" marB="0" anchor="ctr"/>
                </a:tc>
                <a:tc>
                  <a:txBody>
                    <a:bodyPr/>
                    <a:lstStyle/>
                    <a:p>
                      <a:pPr>
                        <a:spcAft>
                          <a:spcPts val="600"/>
                        </a:spcAft>
                      </a:pPr>
                      <a:r>
                        <a:rPr lang="de-DE" sz="1200" dirty="0">
                          <a:effectLst/>
                        </a:rPr>
                        <a:t>Value</a:t>
                      </a:r>
                      <a:endParaRPr lang="ru-RU" sz="1200" dirty="0">
                        <a:effectLst/>
                        <a:latin typeface="Times New Roman" panose="02020603050405020304" pitchFamily="18" charset="0"/>
                      </a:endParaRPr>
                    </a:p>
                  </a:txBody>
                  <a:tcPr marL="68580" marR="68580" marT="0" marB="0" anchor="ctr"/>
                </a:tc>
                <a:tc>
                  <a:txBody>
                    <a:bodyPr/>
                    <a:lstStyle/>
                    <a:p>
                      <a:pPr>
                        <a:spcAft>
                          <a:spcPts val="600"/>
                        </a:spcAft>
                      </a:pPr>
                      <a:r>
                        <a:rPr lang="de-DE" sz="1200" dirty="0" err="1">
                          <a:effectLst/>
                        </a:rPr>
                        <a:t>Tolerance</a:t>
                      </a:r>
                      <a:endParaRPr lang="ru-RU" sz="1200" dirty="0">
                        <a:effectLst/>
                        <a:latin typeface="Times New Roman" panose="02020603050405020304" pitchFamily="18" charset="0"/>
                      </a:endParaRPr>
                    </a:p>
                  </a:txBody>
                  <a:tcPr marL="68580" marR="68580" marT="0" marB="0" anchor="ctr"/>
                </a:tc>
                <a:tc>
                  <a:txBody>
                    <a:bodyPr/>
                    <a:lstStyle/>
                    <a:p>
                      <a:pPr>
                        <a:spcAft>
                          <a:spcPts val="600"/>
                        </a:spcAft>
                      </a:pPr>
                      <a:r>
                        <a:rPr lang="en-US" sz="1200" dirty="0" smtClean="0">
                          <a:effectLst/>
                          <a:latin typeface="Times New Roman" panose="02020603050405020304" pitchFamily="18" charset="0"/>
                        </a:rPr>
                        <a:t>Test</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34620">
                <a:tc>
                  <a:txBody>
                    <a:bodyPr/>
                    <a:lstStyle/>
                    <a:p>
                      <a:pPr>
                        <a:spcAft>
                          <a:spcPts val="600"/>
                        </a:spcAft>
                      </a:pPr>
                      <a:r>
                        <a:rPr lang="de-DE" sz="1200">
                          <a:effectLst/>
                        </a:rPr>
                        <a:t>Diameter filament</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µm</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rPr>
                        <a:t>&lt; 20</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18</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34620">
                <a:tc>
                  <a:txBody>
                    <a:bodyPr/>
                    <a:lstStyle/>
                    <a:p>
                      <a:pPr>
                        <a:spcAft>
                          <a:spcPts val="600"/>
                        </a:spcAft>
                      </a:pPr>
                      <a:r>
                        <a:rPr lang="de-DE" sz="1200">
                          <a:effectLst/>
                        </a:rPr>
                        <a:t>Diameter strand</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mm</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rPr>
                        <a:t>1.400</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 </a:t>
                      </a:r>
                      <a:r>
                        <a:rPr lang="de-DE" sz="1200" dirty="0" smtClean="0">
                          <a:effectLst/>
                        </a:rPr>
                        <a:t>0.0</a:t>
                      </a:r>
                      <a:r>
                        <a:rPr lang="ru-RU" sz="1200" dirty="0" smtClean="0">
                          <a:effectLst/>
                        </a:rPr>
                        <a:t>05</a:t>
                      </a:r>
                      <a:endParaRPr lang="ru-RU" sz="1200" dirty="0">
                        <a:effectLst/>
                        <a:latin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dirty="0" smtClean="0">
                          <a:effectLst/>
                          <a:latin typeface="Times New Roman" panose="02020603050405020304" pitchFamily="18" charset="0"/>
                        </a:rPr>
                        <a:t>1.4</a:t>
                      </a:r>
                      <a:r>
                        <a:rPr lang="en-US" sz="1200" baseline="0" dirty="0" smtClean="0">
                          <a:effectLst/>
                          <a:latin typeface="Times New Roman" panose="02020603050405020304" pitchFamily="18" charset="0"/>
                        </a:rPr>
                        <a:t> </a:t>
                      </a:r>
                      <a:r>
                        <a:rPr lang="de-DE" sz="1200" dirty="0" smtClean="0">
                          <a:effectLst/>
                        </a:rPr>
                        <a:t>± 0.05</a:t>
                      </a:r>
                      <a:endParaRPr lang="ru-RU" sz="1200" dirty="0" smtClean="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34620">
                <a:tc>
                  <a:txBody>
                    <a:bodyPr/>
                    <a:lstStyle/>
                    <a:p>
                      <a:pPr>
                        <a:spcAft>
                          <a:spcPts val="600"/>
                        </a:spcAft>
                      </a:pPr>
                      <a:r>
                        <a:rPr lang="de-DE" sz="1200">
                          <a:effectLst/>
                        </a:rPr>
                        <a:t>Cu/SC ratio</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1.00</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 0.05</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0,95</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4925">
                <a:tc>
                  <a:txBody>
                    <a:bodyPr/>
                    <a:lstStyle/>
                    <a:p>
                      <a:pPr>
                        <a:spcAft>
                          <a:spcPts val="600"/>
                        </a:spcAft>
                      </a:pPr>
                      <a:r>
                        <a:rPr lang="de-DE" sz="1200">
                          <a:effectLst/>
                        </a:rPr>
                        <a:t>Surface coating</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rPr>
                        <a:t>-</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err="1">
                          <a:effectLst/>
                        </a:rPr>
                        <a:t>none</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82245">
                <a:tc>
                  <a:txBody>
                    <a:bodyPr/>
                    <a:lstStyle/>
                    <a:p>
                      <a:pPr>
                        <a:spcAft>
                          <a:spcPts val="600"/>
                        </a:spcAft>
                      </a:pPr>
                      <a:r>
                        <a:rPr lang="de-DE" sz="1200">
                          <a:effectLst/>
                        </a:rPr>
                        <a:t>NbTi Jc (at 4.2 K, 4.05 T)</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rPr>
                        <a:t>A/mm2</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&gt; 2800</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182245">
                <a:tc>
                  <a:txBody>
                    <a:bodyPr/>
                    <a:lstStyle/>
                    <a:p>
                      <a:pPr>
                        <a:spcAft>
                          <a:spcPts val="600"/>
                        </a:spcAft>
                      </a:pPr>
                      <a:r>
                        <a:rPr lang="de-DE" sz="1200" dirty="0">
                          <a:effectLst/>
                        </a:rPr>
                        <a:t>Critical </a:t>
                      </a:r>
                      <a:r>
                        <a:rPr lang="de-DE" sz="1200" dirty="0" err="1">
                          <a:effectLst/>
                        </a:rPr>
                        <a:t>current</a:t>
                      </a:r>
                      <a:r>
                        <a:rPr lang="de-DE" sz="1200" dirty="0">
                          <a:effectLst/>
                        </a:rPr>
                        <a:t> (at 4.2 K, 4.05 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rPr>
                        <a:t>A</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&gt; 2600</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a:t>
                      </a:r>
                      <a:endParaRPr lang="ru-RU" sz="1200" dirty="0">
                        <a:effectLst/>
                        <a:latin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de-DE" sz="1200" dirty="0" smtClean="0">
                          <a:effectLst/>
                        </a:rPr>
                        <a:t>&gt; 2660</a:t>
                      </a:r>
                      <a:endParaRPr lang="ru-RU" sz="1200" dirty="0" smtClean="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134620">
                <a:tc>
                  <a:txBody>
                    <a:bodyPr/>
                    <a:lstStyle/>
                    <a:p>
                      <a:pPr>
                        <a:spcAft>
                          <a:spcPts val="600"/>
                        </a:spcAft>
                      </a:pPr>
                      <a:r>
                        <a:rPr lang="de-DE" sz="1200" dirty="0">
                          <a:effectLst/>
                        </a:rPr>
                        <a:t>n-</a:t>
                      </a:r>
                      <a:r>
                        <a:rPr lang="de-DE" sz="1200" dirty="0" err="1">
                          <a:effectLst/>
                        </a:rPr>
                        <a:t>value</a:t>
                      </a:r>
                      <a:r>
                        <a:rPr lang="de-DE" sz="1200" dirty="0">
                          <a:effectLst/>
                        </a:rPr>
                        <a:t> (at 4.2 K, 4.05  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&gt; 30</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a:t>
                      </a:r>
                      <a:endParaRPr lang="ru-RU" sz="1200" dirty="0">
                        <a:effectLst/>
                        <a:latin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de-DE" sz="1200" dirty="0" smtClean="0">
                          <a:effectLst/>
                        </a:rPr>
                        <a:t>34 </a:t>
                      </a:r>
                      <a:r>
                        <a:rPr lang="de-DE" sz="1200" dirty="0" err="1" smtClean="0">
                          <a:effectLst/>
                        </a:rPr>
                        <a:t>for</a:t>
                      </a:r>
                      <a:r>
                        <a:rPr lang="de-DE" sz="1200" dirty="0" smtClean="0">
                          <a:effectLst/>
                        </a:rPr>
                        <a:t> 8T</a:t>
                      </a:r>
                      <a:endParaRPr lang="ru-RU" sz="1200" dirty="0" smtClean="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134620">
                <a:tc>
                  <a:txBody>
                    <a:bodyPr/>
                    <a:lstStyle/>
                    <a:p>
                      <a:pPr>
                        <a:spcAft>
                          <a:spcPts val="600"/>
                        </a:spcAft>
                      </a:pPr>
                      <a:r>
                        <a:rPr lang="de-DE" sz="1200">
                          <a:effectLst/>
                        </a:rPr>
                        <a:t>Conductor RRR</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rPr>
                        <a:t>-</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&gt; 100</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165</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134620">
                <a:tc>
                  <a:txBody>
                    <a:bodyPr/>
                    <a:lstStyle/>
                    <a:p>
                      <a:pPr>
                        <a:spcAft>
                          <a:spcPts val="600"/>
                        </a:spcAft>
                      </a:pPr>
                      <a:r>
                        <a:rPr lang="de-DE" sz="1200">
                          <a:effectLst/>
                        </a:rPr>
                        <a:t>Twist direction</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rPr>
                        <a:t>-</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rPr>
                        <a:t>left</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left</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134620">
                <a:tc>
                  <a:txBody>
                    <a:bodyPr/>
                    <a:lstStyle/>
                    <a:p>
                      <a:pPr>
                        <a:spcAft>
                          <a:spcPts val="600"/>
                        </a:spcAft>
                      </a:pPr>
                      <a:r>
                        <a:rPr lang="de-DE" sz="1200">
                          <a:effectLst/>
                        </a:rPr>
                        <a:t>Twist pitch</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rPr>
                        <a:t>mm</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rPr>
                        <a:t>25</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rPr>
                        <a:t>± 5</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49</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134620">
                <a:tc>
                  <a:txBody>
                    <a:bodyPr/>
                    <a:lstStyle/>
                    <a:p>
                      <a:pPr>
                        <a:spcAft>
                          <a:spcPts val="600"/>
                        </a:spcAft>
                      </a:pPr>
                      <a:r>
                        <a:rPr lang="de-DE" sz="1200">
                          <a:effectLst/>
                          <a:latin typeface="Times New Roman" panose="02020603050405020304" pitchFamily="18" charset="0"/>
                          <a:cs typeface="Arial" panose="020B0604020202020204" pitchFamily="34" charset="0"/>
                        </a:rPr>
                        <a:t>Number of strands</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latin typeface="Times New Roman" panose="02020603050405020304" pitchFamily="18" charset="0"/>
                          <a:cs typeface="Arial" panose="020B0604020202020204" pitchFamily="34" charset="0"/>
                        </a:rPr>
                        <a:t>-</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latin typeface="Times New Roman" panose="02020603050405020304" pitchFamily="18" charset="0"/>
                          <a:cs typeface="Arial" panose="020B0604020202020204" pitchFamily="34" charset="0"/>
                        </a:rPr>
                        <a:t>8</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latin typeface="Times New Roman" panose="02020603050405020304" pitchFamily="18" charset="0"/>
                          <a:cs typeface="Arial" panose="020B0604020202020204" pitchFamily="34" charset="0"/>
                        </a:rPr>
                        <a: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8</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134620">
                <a:tc>
                  <a:txBody>
                    <a:bodyPr/>
                    <a:lstStyle/>
                    <a:p>
                      <a:pPr>
                        <a:spcAft>
                          <a:spcPts val="600"/>
                        </a:spcAft>
                      </a:pPr>
                      <a:r>
                        <a:rPr lang="de-DE" sz="1200">
                          <a:effectLst/>
                          <a:latin typeface="Times New Roman" panose="02020603050405020304" pitchFamily="18" charset="0"/>
                          <a:cs typeface="Arial" panose="020B0604020202020204" pitchFamily="34" charset="0"/>
                        </a:rPr>
                        <a:t>Cable width</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latin typeface="Times New Roman" panose="02020603050405020304" pitchFamily="18" charset="0"/>
                          <a:cs typeface="Arial" panose="020B0604020202020204" pitchFamily="34" charset="0"/>
                        </a:rPr>
                        <a:t>mm</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latin typeface="Times New Roman" panose="02020603050405020304" pitchFamily="18" charset="0"/>
                          <a:cs typeface="Arial" panose="020B0604020202020204" pitchFamily="34" charset="0"/>
                        </a:rPr>
                        <a:t>5.3</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latin typeface="Times New Roman" panose="02020603050405020304" pitchFamily="18" charset="0"/>
                          <a:cs typeface="Arial" panose="020B0604020202020204" pitchFamily="34" charset="0"/>
                        </a:rPr>
                        <a:t>± 0.1</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6,1 ± 0.05</a:t>
                      </a:r>
                    </a:p>
                  </a:txBody>
                  <a:tcPr marL="68580" marR="68580" marT="0" marB="0" anchor="ctr"/>
                </a:tc>
                <a:extLst>
                  <a:ext uri="{0D108BD9-81ED-4DB2-BD59-A6C34878D82A}">
                    <a16:rowId xmlns:a16="http://schemas.microsoft.com/office/drawing/2014/main" val="10012"/>
                  </a:ext>
                </a:extLst>
              </a:tr>
              <a:tr h="134620">
                <a:tc>
                  <a:txBody>
                    <a:bodyPr/>
                    <a:lstStyle/>
                    <a:p>
                      <a:pPr>
                        <a:spcAft>
                          <a:spcPts val="600"/>
                        </a:spcAft>
                      </a:pPr>
                      <a:r>
                        <a:rPr lang="de-DE" sz="1200">
                          <a:effectLst/>
                          <a:latin typeface="Times New Roman" panose="02020603050405020304" pitchFamily="18" charset="0"/>
                          <a:cs typeface="Arial" panose="020B0604020202020204" pitchFamily="34" charset="0"/>
                        </a:rPr>
                        <a:t>Cable thickness</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latin typeface="Times New Roman" panose="02020603050405020304" pitchFamily="18" charset="0"/>
                          <a:cs typeface="Arial" panose="020B0604020202020204" pitchFamily="34" charset="0"/>
                        </a:rPr>
                        <a:t>mm</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latin typeface="Times New Roman" panose="02020603050405020304" pitchFamily="18" charset="0"/>
                          <a:cs typeface="Arial" panose="020B0604020202020204" pitchFamily="34" charset="0"/>
                        </a:rPr>
                        <a:t>2.60</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latin typeface="Times New Roman" panose="02020603050405020304" pitchFamily="18" charset="0"/>
                          <a:cs typeface="Arial" panose="020B0604020202020204" pitchFamily="34" charset="0"/>
                        </a:rPr>
                        <a:t>± 0.05</a:t>
                      </a:r>
                      <a:endParaRPr lang="ru-RU" sz="1200" dirty="0">
                        <a:effectLst/>
                        <a:latin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dirty="0" smtClean="0">
                          <a:effectLst/>
                          <a:latin typeface="Times New Roman" panose="02020603050405020304" pitchFamily="18" charset="0"/>
                        </a:rPr>
                        <a:t>2,6 ± 0.05</a:t>
                      </a:r>
                    </a:p>
                  </a:txBody>
                  <a:tcPr marL="68580" marR="68580" marT="0" marB="0" anchor="ctr"/>
                </a:tc>
                <a:extLst>
                  <a:ext uri="{0D108BD9-81ED-4DB2-BD59-A6C34878D82A}">
                    <a16:rowId xmlns:a16="http://schemas.microsoft.com/office/drawing/2014/main" val="10013"/>
                  </a:ext>
                </a:extLst>
              </a:tr>
              <a:tr h="134620">
                <a:tc>
                  <a:txBody>
                    <a:bodyPr/>
                    <a:lstStyle/>
                    <a:p>
                      <a:pPr>
                        <a:spcAft>
                          <a:spcPts val="600"/>
                        </a:spcAft>
                      </a:pPr>
                      <a:r>
                        <a:rPr lang="de-DE" sz="1200" dirty="0">
                          <a:effectLst/>
                          <a:latin typeface="Times New Roman" panose="02020603050405020304" pitchFamily="18" charset="0"/>
                          <a:cs typeface="Arial" panose="020B0604020202020204" pitchFamily="34" charset="0"/>
                        </a:rPr>
                        <a:t>Transposition angle</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err="1">
                          <a:effectLst/>
                          <a:latin typeface="Times New Roman" panose="02020603050405020304" pitchFamily="18" charset="0"/>
                          <a:cs typeface="Arial" panose="020B0604020202020204" pitchFamily="34" charset="0"/>
                        </a:rPr>
                        <a:t>degree</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latin typeface="Times New Roman" panose="02020603050405020304" pitchFamily="18" charset="0"/>
                          <a:cs typeface="Arial" panose="020B0604020202020204" pitchFamily="34" charset="0"/>
                        </a:rPr>
                        <a:t>20.0</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latin typeface="Times New Roman" panose="02020603050405020304" pitchFamily="18" charset="0"/>
                          <a:cs typeface="Arial" panose="020B0604020202020204" pitchFamily="34" charset="0"/>
                        </a:rPr>
                        <a:t>± 0.5</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14</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r h="134620">
                <a:tc>
                  <a:txBody>
                    <a:bodyPr/>
                    <a:lstStyle/>
                    <a:p>
                      <a:pPr>
                        <a:spcAft>
                          <a:spcPts val="600"/>
                        </a:spcAft>
                      </a:pPr>
                      <a:r>
                        <a:rPr lang="de-DE" sz="1200">
                          <a:effectLst/>
                          <a:latin typeface="Times New Roman" panose="02020603050405020304" pitchFamily="18" charset="0"/>
                          <a:cs typeface="Arial" panose="020B0604020202020204" pitchFamily="34" charset="0"/>
                        </a:rPr>
                        <a:t>Twist direction</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latin typeface="Times New Roman" panose="02020603050405020304" pitchFamily="18" charset="0"/>
                          <a:cs typeface="Arial" panose="020B0604020202020204" pitchFamily="34" charset="0"/>
                        </a:rPr>
                        <a:t>-</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err="1">
                          <a:effectLst/>
                          <a:latin typeface="Times New Roman" panose="02020603050405020304" pitchFamily="18" charset="0"/>
                          <a:cs typeface="Arial" panose="020B0604020202020204" pitchFamily="34" charset="0"/>
                        </a:rPr>
                        <a:t>right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latin typeface="Times New Roman" panose="02020603050405020304" pitchFamily="18" charset="0"/>
                          <a:cs typeface="Arial" panose="020B0604020202020204" pitchFamily="34" charset="0"/>
                        </a:rPr>
                        <a: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err="1" smtClean="0">
                          <a:effectLst/>
                          <a:latin typeface="Times New Roman" panose="02020603050405020304" pitchFamily="18" charset="0"/>
                          <a:cs typeface="Arial" panose="020B0604020202020204" pitchFamily="34" charset="0"/>
                        </a:rPr>
                        <a:t>right</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15"/>
                  </a:ext>
                </a:extLst>
              </a:tr>
              <a:tr h="134620">
                <a:tc>
                  <a:txBody>
                    <a:bodyPr/>
                    <a:lstStyle/>
                    <a:p>
                      <a:pPr>
                        <a:spcAft>
                          <a:spcPts val="600"/>
                        </a:spcAft>
                      </a:pPr>
                      <a:r>
                        <a:rPr lang="de-DE" sz="1200" dirty="0">
                          <a:effectLst/>
                          <a:latin typeface="Times New Roman" panose="02020603050405020304" pitchFamily="18" charset="0"/>
                          <a:cs typeface="Arial" panose="020B0604020202020204" pitchFamily="34" charset="0"/>
                        </a:rPr>
                        <a:t>Critical </a:t>
                      </a:r>
                      <a:r>
                        <a:rPr lang="de-DE" sz="1200" dirty="0" err="1">
                          <a:effectLst/>
                          <a:latin typeface="Times New Roman" panose="02020603050405020304" pitchFamily="18" charset="0"/>
                          <a:cs typeface="Arial" panose="020B0604020202020204" pitchFamily="34" charset="0"/>
                        </a:rPr>
                        <a:t>current</a:t>
                      </a:r>
                      <a:r>
                        <a:rPr lang="de-DE" sz="1200" dirty="0">
                          <a:effectLst/>
                          <a:latin typeface="Times New Roman" panose="02020603050405020304" pitchFamily="18" charset="0"/>
                          <a:cs typeface="Arial" panose="020B0604020202020204" pitchFamily="34" charset="0"/>
                        </a:rPr>
                        <a:t> </a:t>
                      </a:r>
                      <a:r>
                        <a:rPr lang="de-DE" sz="1200" dirty="0" err="1">
                          <a:effectLst/>
                          <a:latin typeface="Times New Roman" panose="02020603050405020304" pitchFamily="18" charset="0"/>
                          <a:cs typeface="Arial" panose="020B0604020202020204" pitchFamily="34" charset="0"/>
                        </a:rPr>
                        <a:t>degradation</a:t>
                      </a:r>
                      <a:r>
                        <a:rPr lang="de-DE" sz="1200" dirty="0">
                          <a:effectLst/>
                          <a:latin typeface="Times New Roman" panose="02020603050405020304" pitchFamily="18" charset="0"/>
                          <a:cs typeface="Arial" panose="020B0604020202020204" pitchFamily="34" charset="0"/>
                        </a:rPr>
                        <a:t> </a:t>
                      </a:r>
                      <a:r>
                        <a:rPr lang="de-DE" sz="1200" dirty="0" err="1" smtClean="0">
                          <a:effectLst/>
                          <a:latin typeface="Times New Roman" panose="02020603050405020304" pitchFamily="18" charset="0"/>
                          <a:cs typeface="Arial" panose="020B0604020202020204" pitchFamily="34" charset="0"/>
                        </a:rPr>
                        <a:t>of</a:t>
                      </a:r>
                      <a:r>
                        <a:rPr lang="de-DE" sz="1200" dirty="0" smtClean="0">
                          <a:effectLst/>
                          <a:latin typeface="Times New Roman" panose="02020603050405020304" pitchFamily="18" charset="0"/>
                          <a:cs typeface="Arial" panose="020B0604020202020204" pitchFamily="34" charset="0"/>
                        </a:rPr>
                        <a:t>  </a:t>
                      </a:r>
                      <a:r>
                        <a:rPr lang="de-DE" sz="1200" dirty="0" err="1">
                          <a:effectLst/>
                          <a:latin typeface="Times New Roman" panose="02020603050405020304" pitchFamily="18" charset="0"/>
                          <a:cs typeface="Arial" panose="020B0604020202020204" pitchFamily="34" charset="0"/>
                        </a:rPr>
                        <a:t>extracted</a:t>
                      </a:r>
                      <a:r>
                        <a:rPr lang="de-DE" sz="1200" dirty="0">
                          <a:effectLst/>
                          <a:latin typeface="Times New Roman" panose="02020603050405020304" pitchFamily="18" charset="0"/>
                          <a:cs typeface="Arial" panose="020B0604020202020204" pitchFamily="34" charset="0"/>
                        </a:rPr>
                        <a:t> </a:t>
                      </a:r>
                      <a:r>
                        <a:rPr lang="de-DE" sz="1200" dirty="0" err="1">
                          <a:effectLst/>
                          <a:latin typeface="Times New Roman" panose="02020603050405020304" pitchFamily="18" charset="0"/>
                          <a:cs typeface="Arial" panose="020B0604020202020204" pitchFamily="34" charset="0"/>
                        </a:rPr>
                        <a:t>strand</a:t>
                      </a:r>
                      <a:r>
                        <a:rPr lang="de-DE" sz="1200" dirty="0">
                          <a:effectLst/>
                          <a:latin typeface="Times New Roman" panose="02020603050405020304" pitchFamily="18" charset="0"/>
                          <a:cs typeface="Arial" panose="020B0604020202020204" pitchFamily="34" charset="0"/>
                        </a:rPr>
                        <a:t> (at 4.2 K, 4.05 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latin typeface="Times New Roman" panose="02020603050405020304" pitchFamily="18" charset="0"/>
                          <a:cs typeface="Arial" panose="020B0604020202020204" pitchFamily="34" charset="0"/>
                        </a:rPr>
                        <a:t>%</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latin typeface="Times New Roman" panose="02020603050405020304" pitchFamily="18" charset="0"/>
                          <a:cs typeface="Arial" panose="020B0604020202020204" pitchFamily="34" charset="0"/>
                        </a:rPr>
                        <a:t>&lt; 5</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latin typeface="Times New Roman" panose="02020603050405020304" pitchFamily="18" charset="0"/>
                          <a:cs typeface="Arial" panose="020B0604020202020204" pitchFamily="34" charset="0"/>
                        </a:rPr>
                        <a: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1,5</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16"/>
                  </a:ext>
                </a:extLst>
              </a:tr>
              <a:tr h="134620">
                <a:tc>
                  <a:txBody>
                    <a:bodyPr/>
                    <a:lstStyle/>
                    <a:p>
                      <a:pPr>
                        <a:spcAft>
                          <a:spcPts val="600"/>
                        </a:spcAft>
                      </a:pPr>
                      <a:r>
                        <a:rPr lang="de-DE" sz="1200">
                          <a:effectLst/>
                          <a:latin typeface="Times New Roman" panose="02020603050405020304" pitchFamily="18" charset="0"/>
                          <a:cs typeface="Arial" panose="020B0604020202020204" pitchFamily="34" charset="0"/>
                        </a:rPr>
                        <a:t>RRR of extracted strands</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a:effectLst/>
                          <a:latin typeface="Times New Roman" panose="02020603050405020304" pitchFamily="18" charset="0"/>
                          <a:cs typeface="Arial" panose="020B0604020202020204" pitchFamily="34" charset="0"/>
                        </a:rPr>
                        <a:t>-</a:t>
                      </a:r>
                      <a:endParaRPr lang="ru-RU" sz="120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latin typeface="Times New Roman" panose="02020603050405020304" pitchFamily="18" charset="0"/>
                          <a:cs typeface="Arial" panose="020B0604020202020204" pitchFamily="34" charset="0"/>
                        </a:rPr>
                        <a:t>&gt; </a:t>
                      </a:r>
                      <a:r>
                        <a:rPr lang="de-DE" sz="1200" dirty="0" smtClean="0">
                          <a:effectLst/>
                          <a:latin typeface="Times New Roman" panose="02020603050405020304" pitchFamily="18" charset="0"/>
                          <a:cs typeface="Arial" panose="020B0604020202020204" pitchFamily="34" charset="0"/>
                        </a:rPr>
                        <a:t>60</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de-DE" sz="1200" dirty="0">
                          <a:effectLst/>
                          <a:latin typeface="Times New Roman" panose="02020603050405020304" pitchFamily="18" charset="0"/>
                          <a:cs typeface="Arial" panose="020B0604020202020204" pitchFamily="34" charset="0"/>
                        </a:rPr>
                        <a:t>-</a:t>
                      </a:r>
                      <a:endParaRPr lang="ru-RU" sz="1200" dirty="0">
                        <a:effectLst/>
                        <a:latin typeface="Times New Roman" panose="02020603050405020304" pitchFamily="18" charset="0"/>
                      </a:endParaRPr>
                    </a:p>
                  </a:txBody>
                  <a:tcPr marL="68580" marR="68580" marT="0" marB="0" anchor="ctr"/>
                </a:tc>
                <a:tc>
                  <a:txBody>
                    <a:bodyPr/>
                    <a:lstStyle/>
                    <a:p>
                      <a:pPr algn="ctr">
                        <a:spcAft>
                          <a:spcPts val="600"/>
                        </a:spcAft>
                      </a:pPr>
                      <a:r>
                        <a:rPr lang="en-US" sz="1200" dirty="0" smtClean="0">
                          <a:effectLst/>
                          <a:latin typeface="Times New Roman" panose="02020603050405020304" pitchFamily="18" charset="0"/>
                        </a:rPr>
                        <a:t>72</a:t>
                      </a:r>
                      <a:endParaRPr lang="ru-RU" sz="1200" dirty="0">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017"/>
                  </a:ext>
                </a:extLst>
              </a:tr>
            </a:tbl>
          </a:graphicData>
        </a:graphic>
      </p:graphicFrame>
      <p:pic>
        <p:nvPicPr>
          <p:cNvPr id="9" name="Рисунок 8"/>
          <p:cNvPicPr>
            <a:picLocks noChangeAspect="1"/>
          </p:cNvPicPr>
          <p:nvPr/>
        </p:nvPicPr>
        <p:blipFill>
          <a:blip r:embed="rId3"/>
          <a:stretch>
            <a:fillRect/>
          </a:stretch>
        </p:blipFill>
        <p:spPr>
          <a:xfrm>
            <a:off x="8039099" y="4507455"/>
            <a:ext cx="3033541" cy="1469582"/>
          </a:xfrm>
          <a:prstGeom prst="rect">
            <a:avLst/>
          </a:prstGeom>
        </p:spPr>
      </p:pic>
      <p:sp>
        <p:nvSpPr>
          <p:cNvPr id="12" name="Прямоугольник 11"/>
          <p:cNvSpPr/>
          <p:nvPr/>
        </p:nvSpPr>
        <p:spPr>
          <a:xfrm>
            <a:off x="7780384" y="4253539"/>
            <a:ext cx="3608680" cy="253916"/>
          </a:xfrm>
          <a:prstGeom prst="rect">
            <a:avLst/>
          </a:prstGeom>
        </p:spPr>
        <p:txBody>
          <a:bodyPr wrap="none">
            <a:spAutoFit/>
          </a:bodyPr>
          <a:lstStyle/>
          <a:p>
            <a:r>
              <a:rPr lang="en-US" sz="1050" b="1" dirty="0" smtClean="0">
                <a:solidFill>
                  <a:schemeClr val="bg2">
                    <a:lumMod val="25000"/>
                  </a:schemeClr>
                </a:solidFill>
                <a:latin typeface="Comic Sans MS" panose="030F0702030302020204" pitchFamily="66" charset="0"/>
              </a:rPr>
              <a:t>Cable 6,1 × 2,6 mm</a:t>
            </a:r>
            <a:r>
              <a:rPr lang="en-US" sz="1050" b="1" baseline="30000" dirty="0" smtClean="0">
                <a:solidFill>
                  <a:schemeClr val="bg2">
                    <a:lumMod val="25000"/>
                  </a:schemeClr>
                </a:solidFill>
                <a:latin typeface="Comic Sans MS" panose="030F0702030302020204" pitchFamily="66" charset="0"/>
              </a:rPr>
              <a:t>2</a:t>
            </a:r>
            <a:r>
              <a:rPr lang="en-US" sz="1050" b="1" dirty="0" smtClean="0">
                <a:solidFill>
                  <a:schemeClr val="bg2">
                    <a:lumMod val="25000"/>
                  </a:schemeClr>
                </a:solidFill>
                <a:latin typeface="Comic Sans MS" panose="030F0702030302020204" pitchFamily="66" charset="0"/>
              </a:rPr>
              <a:t>, angle 14°, twist pitch 49 mm</a:t>
            </a:r>
            <a:endParaRPr lang="ru-RU" sz="1050" b="1" dirty="0">
              <a:solidFill>
                <a:schemeClr val="bg2">
                  <a:lumMod val="25000"/>
                </a:schemeClr>
              </a:solidFill>
              <a:latin typeface="Comic Sans MS" panose="030F0702030302020204" pitchFamily="66" charset="0"/>
            </a:endParaRPr>
          </a:p>
        </p:txBody>
      </p:sp>
      <p:pic>
        <p:nvPicPr>
          <p:cNvPr id="11" name="Рисунок 10"/>
          <p:cNvPicPr>
            <a:picLocks noChangeAspect="1"/>
          </p:cNvPicPr>
          <p:nvPr/>
        </p:nvPicPr>
        <p:blipFill>
          <a:blip r:embed="rId4"/>
          <a:stretch>
            <a:fillRect/>
          </a:stretch>
        </p:blipFill>
        <p:spPr>
          <a:xfrm>
            <a:off x="8115690" y="1522095"/>
            <a:ext cx="2880360" cy="2766060"/>
          </a:xfrm>
          <a:prstGeom prst="rect">
            <a:avLst/>
          </a:prstGeom>
        </p:spPr>
      </p:pic>
      <p:sp>
        <p:nvSpPr>
          <p:cNvPr id="15" name="Прямоугольник 14"/>
          <p:cNvSpPr/>
          <p:nvPr/>
        </p:nvSpPr>
        <p:spPr>
          <a:xfrm>
            <a:off x="7685134" y="5986780"/>
            <a:ext cx="3608680" cy="253916"/>
          </a:xfrm>
          <a:prstGeom prst="rect">
            <a:avLst/>
          </a:prstGeom>
        </p:spPr>
        <p:txBody>
          <a:bodyPr wrap="none">
            <a:spAutoFit/>
          </a:bodyPr>
          <a:lstStyle/>
          <a:p>
            <a:r>
              <a:rPr lang="en-US" sz="1050" b="1" dirty="0" smtClean="0">
                <a:solidFill>
                  <a:schemeClr val="bg2">
                    <a:lumMod val="25000"/>
                  </a:schemeClr>
                </a:solidFill>
                <a:latin typeface="Comic Sans MS" panose="030F0702030302020204" pitchFamily="66" charset="0"/>
              </a:rPr>
              <a:t>Cable 5,3 × 2,6 mm</a:t>
            </a:r>
            <a:r>
              <a:rPr lang="en-US" sz="1050" b="1" baseline="30000" dirty="0" smtClean="0">
                <a:solidFill>
                  <a:schemeClr val="bg2">
                    <a:lumMod val="25000"/>
                  </a:schemeClr>
                </a:solidFill>
                <a:latin typeface="Comic Sans MS" panose="030F0702030302020204" pitchFamily="66" charset="0"/>
              </a:rPr>
              <a:t>2</a:t>
            </a:r>
            <a:r>
              <a:rPr lang="en-US" sz="1050" b="1" dirty="0" smtClean="0">
                <a:solidFill>
                  <a:schemeClr val="bg2">
                    <a:lumMod val="25000"/>
                  </a:schemeClr>
                </a:solidFill>
                <a:latin typeface="Comic Sans MS" panose="030F0702030302020204" pitchFamily="66" charset="0"/>
              </a:rPr>
              <a:t>, angle 20°, twist pitch 25 mm</a:t>
            </a:r>
            <a:endParaRPr lang="ru-RU" sz="1050" b="1" dirty="0">
              <a:solidFill>
                <a:schemeClr val="bg2">
                  <a:lumMod val="25000"/>
                </a:schemeClr>
              </a:solidFill>
              <a:latin typeface="Comic Sans MS" panose="030F0702030302020204" pitchFamily="66" charset="0"/>
            </a:endParaRPr>
          </a:p>
        </p:txBody>
      </p:sp>
    </p:spTree>
    <p:extLst>
      <p:ext uri="{BB962C8B-B14F-4D97-AF65-F5344CB8AC3E}">
        <p14:creationId xmlns:p14="http://schemas.microsoft.com/office/powerpoint/2010/main" val="2500741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64435" y="5627518"/>
            <a:ext cx="10811228" cy="1342989"/>
          </a:xfrm>
        </p:spPr>
        <p:txBody>
          <a:bodyPr>
            <a:noAutofit/>
          </a:bodyPr>
          <a:lstStyle/>
          <a:p>
            <a:r>
              <a:rPr lang="en-US" sz="1600" dirty="0" smtClean="0">
                <a:solidFill>
                  <a:srgbClr val="0070C0"/>
                </a:solidFill>
                <a:latin typeface="Arial" panose="020B0604020202020204" pitchFamily="34" charset="0"/>
                <a:cs typeface="Arial" panose="020B0604020202020204" pitchFamily="34" charset="0"/>
              </a:rPr>
              <a:t>Inner </a:t>
            </a:r>
            <a:r>
              <a:rPr lang="en-US" sz="1600" dirty="0">
                <a:solidFill>
                  <a:srgbClr val="0070C0"/>
                </a:solidFill>
                <a:latin typeface="Arial" panose="020B0604020202020204" pitchFamily="34" charset="0"/>
                <a:cs typeface="Arial" panose="020B0604020202020204" pitchFamily="34" charset="0"/>
              </a:rPr>
              <a:t>diameter is 3</a:t>
            </a:r>
            <a:r>
              <a:rPr lang="ru-RU" sz="1600" dirty="0" smtClean="0">
                <a:solidFill>
                  <a:srgbClr val="0070C0"/>
                </a:solidFill>
                <a:latin typeface="Arial" panose="020B0604020202020204" pitchFamily="34" charset="0"/>
                <a:cs typeface="Arial" panose="020B0604020202020204" pitchFamily="34" charset="0"/>
              </a:rPr>
              <a:t>66</a:t>
            </a:r>
            <a:r>
              <a:rPr lang="en-US" sz="1600" dirty="0" smtClean="0">
                <a:solidFill>
                  <a:srgbClr val="0070C0"/>
                </a:solidFill>
                <a:latin typeface="Arial" panose="020B0604020202020204" pitchFamily="34" charset="0"/>
                <a:cs typeface="Arial" panose="020B0604020202020204" pitchFamily="34" charset="0"/>
              </a:rPr>
              <a:t>2 </a:t>
            </a:r>
            <a:r>
              <a:rPr lang="en-US" sz="1600" dirty="0">
                <a:solidFill>
                  <a:srgbClr val="0070C0"/>
                </a:solidFill>
                <a:latin typeface="Arial" panose="020B0604020202020204" pitchFamily="34" charset="0"/>
                <a:cs typeface="Arial" panose="020B0604020202020204" pitchFamily="34" charset="0"/>
              </a:rPr>
              <a:t>mm, Outer diameter is 3</a:t>
            </a:r>
            <a:r>
              <a:rPr lang="ru-RU" sz="1600" dirty="0" smtClean="0">
                <a:solidFill>
                  <a:srgbClr val="0070C0"/>
                </a:solidFill>
                <a:latin typeface="Arial" panose="020B0604020202020204" pitchFamily="34" charset="0"/>
                <a:cs typeface="Arial" panose="020B0604020202020204" pitchFamily="34" charset="0"/>
              </a:rPr>
              <a:t>75</a:t>
            </a:r>
            <a:r>
              <a:rPr lang="en-US" sz="1600" dirty="0" smtClean="0">
                <a:solidFill>
                  <a:srgbClr val="0070C0"/>
                </a:solidFill>
                <a:latin typeface="Arial" panose="020B0604020202020204" pitchFamily="34" charset="0"/>
                <a:cs typeface="Arial" panose="020B0604020202020204" pitchFamily="34" charset="0"/>
              </a:rPr>
              <a:t>6 mm</a:t>
            </a:r>
            <a:r>
              <a:rPr lang="ru-RU" sz="1600"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The length </a:t>
            </a:r>
            <a:r>
              <a:rPr lang="en-US" sz="1600" dirty="0">
                <a:solidFill>
                  <a:srgbClr val="0070C0"/>
                </a:solidFill>
                <a:latin typeface="Arial" panose="020B0604020202020204" pitchFamily="34" charset="0"/>
                <a:cs typeface="Arial" panose="020B0604020202020204" pitchFamily="34" charset="0"/>
              </a:rPr>
              <a:t>is</a:t>
            </a:r>
            <a:r>
              <a:rPr lang="ru-RU" sz="1600"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3416 mm</a:t>
            </a:r>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The</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weight</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of cold mass is ~</a:t>
            </a:r>
            <a:r>
              <a:rPr lang="en-US" sz="1600" dirty="0" smtClean="0">
                <a:solidFill>
                  <a:srgbClr val="0070C0"/>
                </a:solidFill>
                <a:latin typeface="Arial" panose="020B0604020202020204" pitchFamily="34" charset="0"/>
                <a:cs typeface="Arial" panose="020B0604020202020204" pitchFamily="34" charset="0"/>
              </a:rPr>
              <a:t>5</a:t>
            </a:r>
            <a:r>
              <a:rPr lang="ru-RU" sz="1600" dirty="0" smtClean="0">
                <a:solidFill>
                  <a:srgbClr val="0070C0"/>
                </a:solidFill>
                <a:latin typeface="Arial" panose="020B0604020202020204" pitchFamily="34" charset="0"/>
                <a:cs typeface="Arial" panose="020B0604020202020204" pitchFamily="34" charset="0"/>
              </a:rPr>
              <a:t>,</a:t>
            </a:r>
            <a:r>
              <a:rPr lang="en-US" sz="1600" dirty="0" smtClean="0">
                <a:solidFill>
                  <a:srgbClr val="0070C0"/>
                </a:solidFill>
                <a:latin typeface="Arial" panose="020B0604020202020204" pitchFamily="34" charset="0"/>
                <a:cs typeface="Arial" panose="020B0604020202020204" pitchFamily="34" charset="0"/>
              </a:rPr>
              <a:t>4 t</a:t>
            </a:r>
            <a:r>
              <a:rPr lang="ru-RU" sz="1600" dirty="0" smtClean="0">
                <a:solidFill>
                  <a:srgbClr val="0070C0"/>
                </a:solidFill>
                <a:latin typeface="Arial" panose="020B0604020202020204" pitchFamily="34" charset="0"/>
                <a:cs typeface="Arial" panose="020B0604020202020204" pitchFamily="34" charset="0"/>
              </a:rPr>
              <a:t>.</a:t>
            </a:r>
            <a:r>
              <a:rPr lang="en-US" sz="1600" dirty="0">
                <a:solidFill>
                  <a:srgbClr val="0070C0"/>
                </a:solidFill>
                <a:latin typeface="Arial" panose="020B0604020202020204" pitchFamily="34" charset="0"/>
                <a:cs typeface="Arial" panose="020B0604020202020204" pitchFamily="34" charset="0"/>
              </a:rPr>
              <a:t> </a:t>
            </a:r>
            <a:r>
              <a:rPr lang="ru-RU" sz="1600" dirty="0" smtClean="0">
                <a:solidFill>
                  <a:srgbClr val="0070C0"/>
                </a:solidFill>
                <a:latin typeface="Arial" panose="020B0604020202020204" pitchFamily="34" charset="0"/>
                <a:cs typeface="Arial" panose="020B0604020202020204" pitchFamily="34" charset="0"/>
              </a:rPr>
              <a:t/>
            </a:r>
            <a:br>
              <a:rPr lang="ru-RU" sz="1600" dirty="0" smtClean="0">
                <a:solidFill>
                  <a:srgbClr val="0070C0"/>
                </a:solidFill>
                <a:latin typeface="Arial" panose="020B0604020202020204" pitchFamily="34" charset="0"/>
                <a:cs typeface="Arial" panose="020B0604020202020204" pitchFamily="34" charset="0"/>
              </a:rPr>
            </a:br>
            <a:r>
              <a:rPr lang="en-US" sz="1600" dirty="0">
                <a:solidFill>
                  <a:srgbClr val="0070C0"/>
                </a:solidFill>
                <a:latin typeface="Arial" panose="020B0604020202020204" pitchFamily="34" charset="0"/>
                <a:cs typeface="Arial" panose="020B0604020202020204" pitchFamily="34" charset="0"/>
              </a:rPr>
              <a:t>The connection of the coils to the current leads is made through </a:t>
            </a:r>
            <a:r>
              <a:rPr lang="en-US" sz="1600" dirty="0" smtClean="0">
                <a:solidFill>
                  <a:srgbClr val="0070C0"/>
                </a:solidFill>
                <a:latin typeface="Arial" panose="020B0604020202020204" pitchFamily="34" charset="0"/>
                <a:cs typeface="Arial" panose="020B0604020202020204" pitchFamily="34" charset="0"/>
              </a:rPr>
              <a:t>bas</a:t>
            </a:r>
            <a:r>
              <a:rPr lang="ru-RU" sz="1600" dirty="0" smtClean="0">
                <a:solidFill>
                  <a:srgbClr val="0070C0"/>
                </a:solidFill>
                <a:latin typeface="Arial" panose="020B0604020202020204" pitchFamily="34" charset="0"/>
                <a:cs typeface="Arial" panose="020B0604020202020204" pitchFamily="34" charset="0"/>
              </a:rPr>
              <a:t>-</a:t>
            </a:r>
            <a:r>
              <a:rPr lang="en-US" sz="1600" dirty="0" smtClean="0">
                <a:solidFill>
                  <a:srgbClr val="0070C0"/>
                </a:solidFill>
                <a:latin typeface="Arial" panose="020B0604020202020204" pitchFamily="34" charset="0"/>
                <a:cs typeface="Arial" panose="020B0604020202020204" pitchFamily="34" charset="0"/>
              </a:rPr>
              <a:t>bars </a:t>
            </a:r>
            <a:r>
              <a:rPr lang="en-US" sz="1600" dirty="0">
                <a:solidFill>
                  <a:srgbClr val="0070C0"/>
                </a:solidFill>
                <a:latin typeface="Arial" panose="020B0604020202020204" pitchFamily="34" charset="0"/>
                <a:cs typeface="Arial" panose="020B0604020202020204" pitchFamily="34" charset="0"/>
              </a:rPr>
              <a:t>with a cross section of 32 by 5.6 mm</a:t>
            </a:r>
            <a:r>
              <a:rPr lang="ru-RU" sz="1600" dirty="0">
                <a:solidFill>
                  <a:srgbClr val="0070C0"/>
                </a:solidFill>
                <a:latin typeface="Arial" panose="020B0604020202020204" pitchFamily="34" charset="0"/>
                <a:cs typeface="Arial" panose="020B0604020202020204" pitchFamily="34" charset="0"/>
              </a:rPr>
              <a:t/>
            </a:r>
            <a:br>
              <a:rPr lang="ru-RU" sz="1600" dirty="0">
                <a:solidFill>
                  <a:srgbClr val="0070C0"/>
                </a:solidFill>
                <a:latin typeface="Arial" panose="020B0604020202020204" pitchFamily="34" charset="0"/>
                <a:cs typeface="Arial" panose="020B0604020202020204" pitchFamily="34" charset="0"/>
              </a:rPr>
            </a:br>
            <a:r>
              <a:rPr lang="en-US" sz="1600" dirty="0" smtClean="0">
                <a:solidFill>
                  <a:srgbClr val="0070C0"/>
                </a:solidFill>
                <a:latin typeface="Arial" panose="020B0604020202020204" pitchFamily="34" charset="0"/>
                <a:cs typeface="Arial" panose="020B0604020202020204" pitchFamily="34" charset="0"/>
              </a:rPr>
              <a:t>Thermal </a:t>
            </a:r>
            <a:r>
              <a:rPr lang="en-US" sz="1600" dirty="0">
                <a:solidFill>
                  <a:srgbClr val="0070C0"/>
                </a:solidFill>
                <a:latin typeface="Arial" panose="020B0604020202020204" pitchFamily="34" charset="0"/>
                <a:cs typeface="Arial" panose="020B0604020202020204" pitchFamily="34" charset="0"/>
              </a:rPr>
              <a:t>bridges made of high purity aluminum are used for temperature </a:t>
            </a:r>
            <a:r>
              <a:rPr lang="en-US" sz="1600" dirty="0" smtClean="0">
                <a:solidFill>
                  <a:srgbClr val="0070C0"/>
                </a:solidFill>
                <a:latin typeface="Arial" panose="020B0604020202020204" pitchFamily="34" charset="0"/>
                <a:cs typeface="Arial" panose="020B0604020202020204" pitchFamily="34" charset="0"/>
              </a:rPr>
              <a:t>equalization.</a:t>
            </a:r>
            <a:r>
              <a:rPr lang="ru-RU" sz="1600" dirty="0" smtClean="0">
                <a:solidFill>
                  <a:srgbClr val="0070C0"/>
                </a:solidFill>
                <a:latin typeface="Arial" panose="020B0604020202020204" pitchFamily="34" charset="0"/>
                <a:cs typeface="Arial" panose="020B0604020202020204" pitchFamily="34" charset="0"/>
              </a:rPr>
              <a:t/>
            </a:r>
            <a:br>
              <a:rPr lang="ru-RU" sz="1600" dirty="0" smtClean="0">
                <a:solidFill>
                  <a:srgbClr val="0070C0"/>
                </a:solidFill>
                <a:latin typeface="Arial" panose="020B0604020202020204" pitchFamily="34" charset="0"/>
                <a:cs typeface="Arial" panose="020B0604020202020204" pitchFamily="34" charset="0"/>
              </a:rPr>
            </a:br>
            <a:r>
              <a:rPr lang="ru-RU" sz="1600" dirty="0">
                <a:solidFill>
                  <a:srgbClr val="0070C0"/>
                </a:solidFill>
                <a:latin typeface="Arial" panose="020B0604020202020204" pitchFamily="34" charset="0"/>
                <a:cs typeface="Arial" panose="020B0604020202020204" pitchFamily="34" charset="0"/>
              </a:rPr>
              <a:t/>
            </a:r>
            <a:br>
              <a:rPr lang="ru-RU" sz="1600" dirty="0">
                <a:solidFill>
                  <a:srgbClr val="0070C0"/>
                </a:solidFill>
                <a:latin typeface="Arial" panose="020B0604020202020204" pitchFamily="34" charset="0"/>
                <a:cs typeface="Arial" panose="020B0604020202020204" pitchFamily="34" charset="0"/>
              </a:rPr>
            </a:br>
            <a:r>
              <a:rPr lang="ru-RU" sz="1600" dirty="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 </a:t>
            </a:r>
            <a:endParaRPr lang="ru-RU"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940751" y="131759"/>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0000"/>
                </a:solidFill>
                <a:latin typeface="Comic Sans MS" panose="030F0702030302020204" pitchFamily="66" charset="0"/>
                <a:cs typeface="Times New Roman" panose="02020603050405020304" pitchFamily="18" charset="0"/>
              </a:rPr>
              <a:t>Cold Mass</a:t>
            </a:r>
            <a:endParaRPr lang="ru-RU" sz="2400" dirty="0">
              <a:solidFill>
                <a:srgbClr val="FF0000"/>
              </a:solidFill>
              <a:latin typeface="Comic Sans MS" panose="030F0702030302020204" pitchFamily="66" charset="0"/>
              <a:cs typeface="Times New Roman" panose="02020603050405020304" pitchFamily="18" charset="0"/>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5410" t="1043" r="35162" b="2634"/>
          <a:stretch/>
        </p:blipFill>
        <p:spPr>
          <a:xfrm>
            <a:off x="940751" y="2398689"/>
            <a:ext cx="3590568" cy="3250123"/>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3832" t="1178" r="15402" b="5729"/>
          <a:stretch/>
        </p:blipFill>
        <p:spPr>
          <a:xfrm>
            <a:off x="6198551" y="832753"/>
            <a:ext cx="5078321" cy="3269021"/>
          </a:xfrm>
          <a:prstGeom prst="rect">
            <a:avLst/>
          </a:prstGeom>
        </p:spPr>
      </p:pic>
      <p:cxnSp>
        <p:nvCxnSpPr>
          <p:cNvPr id="11" name="Прямая со стрелкой 10"/>
          <p:cNvCxnSpPr/>
          <p:nvPr/>
        </p:nvCxnSpPr>
        <p:spPr>
          <a:xfrm flipH="1">
            <a:off x="7241383" y="745222"/>
            <a:ext cx="719850" cy="98957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4" name="Прямоугольник 13"/>
          <p:cNvSpPr/>
          <p:nvPr/>
        </p:nvSpPr>
        <p:spPr>
          <a:xfrm>
            <a:off x="8778166" y="832753"/>
            <a:ext cx="952479" cy="307777"/>
          </a:xfrm>
          <a:prstGeom prst="rect">
            <a:avLst/>
          </a:prstGeom>
        </p:spPr>
        <p:txBody>
          <a:bodyPr wrap="square">
            <a:spAutoFit/>
          </a:bodyPr>
          <a:lstStyle/>
          <a:p>
            <a:r>
              <a:rPr lang="en-US" sz="1400" dirty="0" smtClean="0">
                <a:solidFill>
                  <a:srgbClr val="00B050"/>
                </a:solidFill>
                <a:latin typeface="Arial" panose="020B0604020202020204" pitchFamily="34" charset="0"/>
                <a:cs typeface="Arial" panose="020B0604020202020204" pitchFamily="34" charset="0"/>
              </a:rPr>
              <a:t>Bus-bars</a:t>
            </a:r>
            <a:endParaRPr lang="ru-RU" sz="1400" dirty="0">
              <a:solidFill>
                <a:srgbClr val="00B050"/>
              </a:solidFill>
            </a:endParaRPr>
          </a:p>
        </p:txBody>
      </p:sp>
      <p:cxnSp>
        <p:nvCxnSpPr>
          <p:cNvPr id="16" name="Прямая со стрелкой 15"/>
          <p:cNvCxnSpPr/>
          <p:nvPr/>
        </p:nvCxnSpPr>
        <p:spPr>
          <a:xfrm flipH="1" flipV="1">
            <a:off x="3256384" y="3480318"/>
            <a:ext cx="1988192" cy="1698512"/>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7" name="Прямая со стрелкой 16"/>
          <p:cNvCxnSpPr/>
          <p:nvPr/>
        </p:nvCxnSpPr>
        <p:spPr>
          <a:xfrm flipH="1" flipV="1">
            <a:off x="4282751" y="4012163"/>
            <a:ext cx="961824" cy="1166665"/>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3" name="Прямоугольник 22"/>
          <p:cNvSpPr/>
          <p:nvPr/>
        </p:nvSpPr>
        <p:spPr>
          <a:xfrm>
            <a:off x="5244575" y="5006062"/>
            <a:ext cx="1450949" cy="307777"/>
          </a:xfrm>
          <a:prstGeom prst="rect">
            <a:avLst/>
          </a:prstGeom>
        </p:spPr>
        <p:txBody>
          <a:bodyPr wrap="square">
            <a:spAutoFit/>
          </a:bodyPr>
          <a:lstStyle/>
          <a:p>
            <a:r>
              <a:rPr lang="en-US" sz="1400" dirty="0" err="1" smtClean="0">
                <a:solidFill>
                  <a:srgbClr val="00B050"/>
                </a:solidFill>
                <a:latin typeface="Arial" panose="020B0604020202020204" pitchFamily="34" charset="0"/>
                <a:cs typeface="Arial" panose="020B0604020202020204" pitchFamily="34" charset="0"/>
              </a:rPr>
              <a:t>Thermobriges</a:t>
            </a:r>
            <a:endParaRPr lang="ru-RU" sz="1600" dirty="0">
              <a:solidFill>
                <a:srgbClr val="00B050"/>
              </a:solidFill>
            </a:endParaRPr>
          </a:p>
        </p:txBody>
      </p:sp>
      <p:cxnSp>
        <p:nvCxnSpPr>
          <p:cNvPr id="24" name="Прямая со стрелкой 23"/>
          <p:cNvCxnSpPr/>
          <p:nvPr/>
        </p:nvCxnSpPr>
        <p:spPr>
          <a:xfrm flipH="1">
            <a:off x="7750759" y="1086679"/>
            <a:ext cx="1087190" cy="936204"/>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25" name="Прямая со стрелкой 24"/>
          <p:cNvCxnSpPr/>
          <p:nvPr/>
        </p:nvCxnSpPr>
        <p:spPr>
          <a:xfrm flipH="1">
            <a:off x="8294355" y="1090602"/>
            <a:ext cx="543594" cy="130808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35" name="Прямая со стрелкой 34"/>
          <p:cNvCxnSpPr/>
          <p:nvPr/>
        </p:nvCxnSpPr>
        <p:spPr>
          <a:xfrm flipH="1">
            <a:off x="9097985" y="1348451"/>
            <a:ext cx="692443" cy="75357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7" name="Прямоугольник 36"/>
          <p:cNvSpPr/>
          <p:nvPr/>
        </p:nvSpPr>
        <p:spPr>
          <a:xfrm>
            <a:off x="9790428" y="1094040"/>
            <a:ext cx="892696" cy="307777"/>
          </a:xfrm>
          <a:prstGeom prst="rect">
            <a:avLst/>
          </a:prstGeom>
        </p:spPr>
        <p:txBody>
          <a:bodyPr wrap="square">
            <a:spAutoFit/>
          </a:bodyPr>
          <a:lstStyle/>
          <a:p>
            <a:r>
              <a:rPr lang="en-US" sz="1400" dirty="0" smtClean="0">
                <a:solidFill>
                  <a:srgbClr val="00B050"/>
                </a:solidFill>
                <a:latin typeface="Arial" panose="020B0604020202020204" pitchFamily="34" charset="0"/>
                <a:cs typeface="Arial" panose="020B0604020202020204" pitchFamily="34" charset="0"/>
              </a:rPr>
              <a:t>Manifold</a:t>
            </a:r>
            <a:endParaRPr lang="ru-RU" sz="1400" dirty="0">
              <a:solidFill>
                <a:srgbClr val="00B050"/>
              </a:solidFill>
            </a:endParaRPr>
          </a:p>
        </p:txBody>
      </p:sp>
      <p:sp>
        <p:nvSpPr>
          <p:cNvPr id="39" name="Прямоугольник 38"/>
          <p:cNvSpPr/>
          <p:nvPr/>
        </p:nvSpPr>
        <p:spPr>
          <a:xfrm>
            <a:off x="7846302" y="468995"/>
            <a:ext cx="2026902" cy="307777"/>
          </a:xfrm>
          <a:prstGeom prst="rect">
            <a:avLst/>
          </a:prstGeom>
        </p:spPr>
        <p:txBody>
          <a:bodyPr wrap="square">
            <a:spAutoFit/>
          </a:bodyPr>
          <a:lstStyle/>
          <a:p>
            <a:r>
              <a:rPr lang="en-US" sz="1400" dirty="0" smtClean="0">
                <a:solidFill>
                  <a:srgbClr val="00B050"/>
                </a:solidFill>
                <a:latin typeface="Arial" panose="020B0604020202020204" pitchFamily="34" charset="0"/>
                <a:cs typeface="Arial" panose="020B0604020202020204" pitchFamily="34" charset="0"/>
              </a:rPr>
              <a:t>Support</a:t>
            </a:r>
            <a:r>
              <a:rPr lang="en-US" sz="1200" dirty="0" smtClean="0">
                <a:solidFill>
                  <a:srgbClr val="00B050"/>
                </a:solidFill>
                <a:latin typeface="Arial" panose="020B0604020202020204" pitchFamily="34" charset="0"/>
                <a:cs typeface="Arial" panose="020B0604020202020204" pitchFamily="34" charset="0"/>
              </a:rPr>
              <a:t> brackets</a:t>
            </a:r>
            <a:endParaRPr lang="ru-RU" sz="1400" dirty="0">
              <a:solidFill>
                <a:srgbClr val="00B050"/>
              </a:solidFill>
            </a:endParaRPr>
          </a:p>
        </p:txBody>
      </p:sp>
      <p:pic>
        <p:nvPicPr>
          <p:cNvPr id="43" name="Picture 292"/>
          <p:cNvPicPr/>
          <p:nvPr/>
        </p:nvPicPr>
        <p:blipFill>
          <a:blip r:embed="rId4" cstate="print">
            <a:extLst>
              <a:ext uri="{28A0092B-C50C-407E-A947-70E740481C1C}">
                <a14:useLocalDpi xmlns:a14="http://schemas.microsoft.com/office/drawing/2010/main" val="0"/>
              </a:ext>
            </a:extLst>
          </a:blip>
          <a:stretch>
            <a:fillRect/>
          </a:stretch>
        </p:blipFill>
        <p:spPr>
          <a:xfrm>
            <a:off x="7701340" y="4491586"/>
            <a:ext cx="2367403" cy="1253250"/>
          </a:xfrm>
          <a:prstGeom prst="rect">
            <a:avLst/>
          </a:prstGeom>
        </p:spPr>
      </p:pic>
      <p:sp>
        <p:nvSpPr>
          <p:cNvPr id="44" name="Прямоугольник 43"/>
          <p:cNvSpPr/>
          <p:nvPr/>
        </p:nvSpPr>
        <p:spPr>
          <a:xfrm>
            <a:off x="7750759" y="4188157"/>
            <a:ext cx="2893741" cy="307777"/>
          </a:xfrm>
          <a:prstGeom prst="rect">
            <a:avLst/>
          </a:prstGeom>
        </p:spPr>
        <p:txBody>
          <a:bodyPr wrap="none">
            <a:spAutoFit/>
          </a:bodyPr>
          <a:lstStyle/>
          <a:p>
            <a:r>
              <a:rPr lang="en-US" sz="1400" dirty="0">
                <a:solidFill>
                  <a:srgbClr val="00B050"/>
                </a:solidFill>
                <a:latin typeface="Arial" panose="020B0604020202020204" pitchFamily="34" charset="0"/>
                <a:cs typeface="Arial" panose="020B0604020202020204" pitchFamily="34" charset="0"/>
              </a:rPr>
              <a:t>coil-to-coil and </a:t>
            </a:r>
            <a:r>
              <a:rPr lang="en-US" sz="1400" dirty="0" smtClean="0">
                <a:solidFill>
                  <a:srgbClr val="00B050"/>
                </a:solidFill>
                <a:latin typeface="Arial" panose="020B0604020202020204" pitchFamily="34" charset="0"/>
                <a:cs typeface="Arial" panose="020B0604020202020204" pitchFamily="34" charset="0"/>
              </a:rPr>
              <a:t>layer-to-layer</a:t>
            </a:r>
            <a:r>
              <a:rPr lang="en-US" sz="1200" dirty="0" smtClean="0">
                <a:solidFill>
                  <a:srgbClr val="00B050"/>
                </a:solidFill>
                <a:latin typeface="Arial" panose="020B0604020202020204" pitchFamily="34" charset="0"/>
                <a:cs typeface="Arial" panose="020B0604020202020204" pitchFamily="34" charset="0"/>
              </a:rPr>
              <a:t> </a:t>
            </a:r>
            <a:r>
              <a:rPr lang="en-US" sz="1400" dirty="0" smtClean="0">
                <a:solidFill>
                  <a:srgbClr val="00B050"/>
                </a:solidFill>
                <a:latin typeface="Arial" panose="020B0604020202020204" pitchFamily="34" charset="0"/>
                <a:cs typeface="Arial" panose="020B0604020202020204" pitchFamily="34" charset="0"/>
              </a:rPr>
              <a:t>joints</a:t>
            </a:r>
            <a:endParaRPr lang="ru-RU" sz="1000" dirty="0">
              <a:solidFill>
                <a:srgbClr val="00B050"/>
              </a:solidFill>
              <a:latin typeface="Arial" panose="020B0604020202020204" pitchFamily="34" charset="0"/>
              <a:cs typeface="Arial" panose="020B0604020202020204" pitchFamily="34" charset="0"/>
            </a:endParaRPr>
          </a:p>
        </p:txBody>
      </p:sp>
      <p:sp>
        <p:nvSpPr>
          <p:cNvPr id="2" name="Дата 1"/>
          <p:cNvSpPr>
            <a:spLocks noGrp="1"/>
          </p:cNvSpPr>
          <p:nvPr>
            <p:ph type="dt" sz="half" idx="10"/>
          </p:nvPr>
        </p:nvSpPr>
        <p:spPr>
          <a:xfrm>
            <a:off x="10877573" y="6378087"/>
            <a:ext cx="955431" cy="365125"/>
          </a:xfrm>
        </p:spPr>
        <p:txBody>
          <a:bodyPr/>
          <a:lstStyle/>
          <a:p>
            <a:fld id="{A11075A5-2A02-4582-A3C2-3FC8A3048138}" type="datetime1">
              <a:rPr lang="ru-RU" smtClean="0"/>
              <a:t>21.05.2024</a:t>
            </a:fld>
            <a:endParaRPr lang="ru-RU" dirty="0"/>
          </a:p>
        </p:txBody>
      </p:sp>
      <p:sp>
        <p:nvSpPr>
          <p:cNvPr id="3" name="Нижний колонтитул 2"/>
          <p:cNvSpPr>
            <a:spLocks noGrp="1"/>
          </p:cNvSpPr>
          <p:nvPr>
            <p:ph type="ftr" sz="quarter" idx="11"/>
          </p:nvPr>
        </p:nvSpPr>
        <p:spPr/>
        <p:txBody>
          <a:bodyPr/>
          <a:lstStyle/>
          <a:p>
            <a:r>
              <a:rPr lang="en-US" dirty="0" smtClean="0"/>
              <a:t>E. Pyata, S. Pivovarov, BINP, SPD Magnet</a:t>
            </a:r>
            <a:endParaRPr lang="ru-RU" dirty="0"/>
          </a:p>
        </p:txBody>
      </p:sp>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4350" r="9271" b="18709"/>
          <a:stretch/>
        </p:blipFill>
        <p:spPr>
          <a:xfrm>
            <a:off x="378848" y="215734"/>
            <a:ext cx="3835479" cy="1949198"/>
          </a:xfrm>
          <a:prstGeom prst="rect">
            <a:avLst/>
          </a:prstGeom>
        </p:spPr>
      </p:pic>
      <p:sp>
        <p:nvSpPr>
          <p:cNvPr id="12" name="Прямоугольник 11"/>
          <p:cNvSpPr/>
          <p:nvPr/>
        </p:nvSpPr>
        <p:spPr>
          <a:xfrm>
            <a:off x="2892333" y="1523335"/>
            <a:ext cx="1200970" cy="338554"/>
          </a:xfrm>
          <a:prstGeom prst="rect">
            <a:avLst/>
          </a:prstGeom>
        </p:spPr>
        <p:txBody>
          <a:bodyPr wrap="none">
            <a:spAutoFit/>
          </a:bodyPr>
          <a:lstStyle/>
          <a:p>
            <a:r>
              <a:rPr lang="ru-RU" sz="1600" dirty="0" err="1">
                <a:solidFill>
                  <a:srgbClr val="00B050"/>
                </a:solidFill>
              </a:rPr>
              <a:t>Coil</a:t>
            </a:r>
            <a:r>
              <a:rPr lang="ru-RU" sz="1600" dirty="0">
                <a:solidFill>
                  <a:srgbClr val="00B050"/>
                </a:solidFill>
              </a:rPr>
              <a:t> </a:t>
            </a:r>
            <a:r>
              <a:rPr lang="ru-RU" sz="1600" dirty="0" err="1">
                <a:solidFill>
                  <a:srgbClr val="00B050"/>
                </a:solidFill>
              </a:rPr>
              <a:t>winding</a:t>
            </a:r>
            <a:endParaRPr lang="ru-RU" sz="1600" dirty="0">
              <a:solidFill>
                <a:srgbClr val="00B050"/>
              </a:solidFill>
            </a:endParaRPr>
          </a:p>
        </p:txBody>
      </p:sp>
    </p:spTree>
    <p:extLst>
      <p:ext uri="{BB962C8B-B14F-4D97-AF65-F5344CB8AC3E}">
        <p14:creationId xmlns:p14="http://schemas.microsoft.com/office/powerpoint/2010/main" val="3642725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8866" t="18264" r="44252" b="16221"/>
          <a:stretch/>
        </p:blipFill>
        <p:spPr>
          <a:xfrm>
            <a:off x="533601" y="770392"/>
            <a:ext cx="5859863" cy="4573324"/>
          </a:xfrm>
          <a:prstGeom prst="rect">
            <a:avLst/>
          </a:prstGeom>
        </p:spPr>
      </p:pic>
      <p:sp>
        <p:nvSpPr>
          <p:cNvPr id="4" name="Заголовок 3"/>
          <p:cNvSpPr>
            <a:spLocks noGrp="1"/>
          </p:cNvSpPr>
          <p:nvPr>
            <p:ph type="title"/>
          </p:nvPr>
        </p:nvSpPr>
        <p:spPr>
          <a:xfrm>
            <a:off x="533601" y="5343716"/>
            <a:ext cx="10249285" cy="1202279"/>
          </a:xfrm>
        </p:spPr>
        <p:txBody>
          <a:bodyPr>
            <a:noAutofit/>
          </a:bodyPr>
          <a:lstStyle/>
          <a:p>
            <a:r>
              <a:rPr lang="en-US" sz="1600" dirty="0" smtClean="0">
                <a:solidFill>
                  <a:srgbClr val="0070C0"/>
                </a:solidFill>
                <a:latin typeface="Arial" panose="020B0604020202020204" pitchFamily="34" charset="0"/>
                <a:cs typeface="Arial" panose="020B0604020202020204" pitchFamily="34" charset="0"/>
              </a:rPr>
              <a:t>  The </a:t>
            </a:r>
            <a:r>
              <a:rPr lang="en-US" sz="1600" dirty="0">
                <a:solidFill>
                  <a:srgbClr val="0070C0"/>
                </a:solidFill>
                <a:latin typeface="Arial" panose="020B0604020202020204" pitchFamily="34" charset="0"/>
                <a:cs typeface="Arial" panose="020B0604020202020204" pitchFamily="34" charset="0"/>
              </a:rPr>
              <a:t>magnet consists of 3 coils: front and </a:t>
            </a:r>
            <a:r>
              <a:rPr lang="en-US" sz="1600" dirty="0" smtClean="0">
                <a:solidFill>
                  <a:srgbClr val="0070C0"/>
                </a:solidFill>
                <a:latin typeface="Arial" panose="020B0604020202020204" pitchFamily="34" charset="0"/>
                <a:cs typeface="Arial" panose="020B0604020202020204" pitchFamily="34" charset="0"/>
              </a:rPr>
              <a:t>back </a:t>
            </a:r>
            <a:r>
              <a:rPr lang="en-US" sz="1600" dirty="0">
                <a:solidFill>
                  <a:srgbClr val="0070C0"/>
                </a:solidFill>
                <a:latin typeface="Arial" panose="020B0604020202020204" pitchFamily="34" charset="0"/>
                <a:cs typeface="Arial" panose="020B0604020202020204" pitchFamily="34" charset="0"/>
              </a:rPr>
              <a:t>have 2 layers of </a:t>
            </a:r>
            <a:r>
              <a:rPr lang="en-US" sz="1600" dirty="0" smtClean="0">
                <a:solidFill>
                  <a:srgbClr val="0070C0"/>
                </a:solidFill>
                <a:latin typeface="Arial" panose="020B0604020202020204" pitchFamily="34" charset="0"/>
                <a:cs typeface="Arial" panose="020B0604020202020204" pitchFamily="34" charset="0"/>
              </a:rPr>
              <a:t>3</a:t>
            </a:r>
            <a:r>
              <a:rPr lang="ru-RU" sz="1600" dirty="0" smtClean="0">
                <a:solidFill>
                  <a:srgbClr val="0070C0"/>
                </a:solidFill>
                <a:latin typeface="Arial" panose="020B0604020202020204" pitchFamily="34" charset="0"/>
                <a:cs typeface="Arial" panose="020B0604020202020204" pitchFamily="34" charset="0"/>
              </a:rPr>
              <a:t>12</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turns, cable length ~ </a:t>
            </a:r>
            <a:r>
              <a:rPr lang="en-US" sz="1600" dirty="0" smtClean="0">
                <a:solidFill>
                  <a:srgbClr val="0070C0"/>
                </a:solidFill>
                <a:latin typeface="Arial" panose="020B0604020202020204" pitchFamily="34" charset="0"/>
                <a:cs typeface="Arial" panose="020B0604020202020204" pitchFamily="34" charset="0"/>
              </a:rPr>
              <a:t>3</a:t>
            </a:r>
            <a:r>
              <a:rPr lang="ru-RU" sz="1600" dirty="0" smtClean="0">
                <a:solidFill>
                  <a:srgbClr val="0070C0"/>
                </a:solidFill>
                <a:latin typeface="Arial" panose="020B0604020202020204" pitchFamily="34" charset="0"/>
                <a:cs typeface="Arial" panose="020B0604020202020204" pitchFamily="34" charset="0"/>
              </a:rPr>
              <a:t>6</a:t>
            </a:r>
            <a:r>
              <a:rPr lang="en-US" sz="1600" dirty="0" smtClean="0">
                <a:solidFill>
                  <a:srgbClr val="0070C0"/>
                </a:solidFill>
                <a:latin typeface="Arial" panose="020B0604020202020204" pitchFamily="34" charset="0"/>
                <a:cs typeface="Arial" panose="020B0604020202020204" pitchFamily="34" charset="0"/>
              </a:rPr>
              <a:t>00 </a:t>
            </a:r>
            <a:r>
              <a:rPr lang="en-US" sz="1600" dirty="0">
                <a:solidFill>
                  <a:srgbClr val="0070C0"/>
                </a:solidFill>
                <a:latin typeface="Arial" panose="020B0604020202020204" pitchFamily="34" charset="0"/>
                <a:cs typeface="Arial" panose="020B0604020202020204" pitchFamily="34" charset="0"/>
              </a:rPr>
              <a:t>meters; the central coil has 2 layers of </a:t>
            </a:r>
            <a:r>
              <a:rPr lang="en-US" sz="1600" dirty="0" smtClean="0">
                <a:solidFill>
                  <a:srgbClr val="0070C0"/>
                </a:solidFill>
                <a:latin typeface="Arial" panose="020B0604020202020204" pitchFamily="34" charset="0"/>
                <a:cs typeface="Arial" panose="020B0604020202020204" pitchFamily="34" charset="0"/>
              </a:rPr>
              <a:t>15</a:t>
            </a:r>
            <a:r>
              <a:rPr lang="ru-RU" sz="1600" dirty="0" smtClean="0">
                <a:solidFill>
                  <a:srgbClr val="0070C0"/>
                </a:solidFill>
                <a:latin typeface="Arial" panose="020B0604020202020204" pitchFamily="34" charset="0"/>
                <a:cs typeface="Arial" panose="020B0604020202020204" pitchFamily="34" charset="0"/>
              </a:rPr>
              <a:t>6</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turns, the cable length is </a:t>
            </a:r>
            <a:r>
              <a:rPr lang="en-US" sz="1600" dirty="0" smtClean="0">
                <a:solidFill>
                  <a:srgbClr val="0070C0"/>
                </a:solidFill>
                <a:latin typeface="Arial" panose="020B0604020202020204" pitchFamily="34" charset="0"/>
                <a:cs typeface="Arial" panose="020B0604020202020204" pitchFamily="34" charset="0"/>
              </a:rPr>
              <a:t>~</a:t>
            </a:r>
            <a:r>
              <a:rPr lang="ru-RU" sz="1600" dirty="0" smtClean="0">
                <a:solidFill>
                  <a:srgbClr val="0070C0"/>
                </a:solidFill>
                <a:latin typeface="Arial" panose="020B0604020202020204" pitchFamily="34" charset="0"/>
                <a:cs typeface="Arial" panose="020B0604020202020204" pitchFamily="34" charset="0"/>
              </a:rPr>
              <a:t>180</a:t>
            </a:r>
            <a:r>
              <a:rPr lang="en-US" sz="1600" dirty="0" smtClean="0">
                <a:solidFill>
                  <a:srgbClr val="0070C0"/>
                </a:solidFill>
                <a:latin typeface="Arial" panose="020B0604020202020204" pitchFamily="34" charset="0"/>
                <a:cs typeface="Arial" panose="020B0604020202020204" pitchFamily="34" charset="0"/>
              </a:rPr>
              <a:t>0 </a:t>
            </a:r>
            <a:r>
              <a:rPr lang="en-US" sz="1600" dirty="0">
                <a:solidFill>
                  <a:srgbClr val="0070C0"/>
                </a:solidFill>
                <a:latin typeface="Arial" panose="020B0604020202020204" pitchFamily="34" charset="0"/>
                <a:cs typeface="Arial" panose="020B0604020202020204" pitchFamily="34" charset="0"/>
              </a:rPr>
              <a:t>meters. </a:t>
            </a:r>
            <a:r>
              <a:rPr lang="en-US" sz="1600" dirty="0" smtClean="0">
                <a:solidFill>
                  <a:srgbClr val="0070C0"/>
                </a:solidFill>
                <a:latin typeface="Arial" panose="020B0604020202020204" pitchFamily="34" charset="0"/>
                <a:cs typeface="Arial" panose="020B0604020202020204" pitchFamily="34" charset="0"/>
              </a:rPr>
              <a:t/>
            </a:r>
            <a:br>
              <a:rPr lang="en-US" sz="1600" dirty="0" smtClean="0">
                <a:solidFill>
                  <a:srgbClr val="0070C0"/>
                </a:solidFill>
                <a:latin typeface="Arial" panose="020B0604020202020204" pitchFamily="34" charset="0"/>
                <a:cs typeface="Arial" panose="020B0604020202020204" pitchFamily="34" charset="0"/>
              </a:rPr>
            </a:br>
            <a:r>
              <a:rPr lang="en-US" sz="1600" dirty="0">
                <a:solidFill>
                  <a:srgbClr val="0070C0"/>
                </a:solidFill>
                <a:latin typeface="Arial" panose="020B0604020202020204" pitchFamily="34" charset="0"/>
                <a:cs typeface="Arial" panose="020B0604020202020204" pitchFamily="34" charset="0"/>
              </a:rPr>
              <a:t> For cooling, a tube with a cross section of 14x14 mm and a hole of 10 mm is </a:t>
            </a:r>
            <a:r>
              <a:rPr lang="en-US" sz="1600" dirty="0" smtClean="0">
                <a:solidFill>
                  <a:srgbClr val="0070C0"/>
                </a:solidFill>
                <a:latin typeface="Arial" panose="020B0604020202020204" pitchFamily="34" charset="0"/>
                <a:cs typeface="Arial" panose="020B0604020202020204" pitchFamily="34" charset="0"/>
              </a:rPr>
              <a:t>used, </a:t>
            </a:r>
            <a:r>
              <a:rPr lang="en-US" sz="1600" dirty="0">
                <a:solidFill>
                  <a:srgbClr val="0070C0"/>
                </a:solidFill>
                <a:latin typeface="Arial" panose="020B0604020202020204" pitchFamily="34" charset="0"/>
                <a:cs typeface="Arial" panose="020B0604020202020204" pitchFamily="34" charset="0"/>
              </a:rPr>
              <a:t>welded to the shell of the cold </a:t>
            </a:r>
            <a:r>
              <a:rPr lang="en-US" sz="1600" dirty="0" smtClean="0">
                <a:solidFill>
                  <a:srgbClr val="0070C0"/>
                </a:solidFill>
                <a:latin typeface="Arial" panose="020B0604020202020204" pitchFamily="34" charset="0"/>
                <a:cs typeface="Arial" panose="020B0604020202020204" pitchFamily="34" charset="0"/>
              </a:rPr>
              <a:t>mass</a:t>
            </a:r>
            <a:r>
              <a:rPr lang="en-US" sz="1600" dirty="0">
                <a:solidFill>
                  <a:srgbClr val="0070C0"/>
                </a:solidFill>
                <a:latin typeface="Arial" panose="020B0604020202020204" pitchFamily="34" charset="0"/>
                <a:cs typeface="Arial" panose="020B0604020202020204" pitchFamily="34" charset="0"/>
              </a:rPr>
              <a:t>. </a:t>
            </a:r>
            <a:r>
              <a:rPr lang="ru-RU" sz="1600"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Bimetallic </a:t>
            </a:r>
            <a:r>
              <a:rPr lang="en-US" sz="1600" dirty="0">
                <a:solidFill>
                  <a:srgbClr val="0070C0"/>
                </a:solidFill>
                <a:latin typeface="Arial" panose="020B0604020202020204" pitchFamily="34" charset="0"/>
                <a:cs typeface="Arial" panose="020B0604020202020204" pitchFamily="34" charset="0"/>
              </a:rPr>
              <a:t>adapters are used to connect aluminum profiles to stainless steel </a:t>
            </a:r>
            <a:r>
              <a:rPr lang="en-US" sz="1600" dirty="0" smtClean="0">
                <a:solidFill>
                  <a:srgbClr val="0070C0"/>
                </a:solidFill>
                <a:latin typeface="Arial" panose="020B0604020202020204" pitchFamily="34" charset="0"/>
                <a:cs typeface="Arial" panose="020B0604020202020204" pitchFamily="34" charset="0"/>
              </a:rPr>
              <a:t>pipes</a:t>
            </a:r>
            <a:r>
              <a:rPr lang="ru-RU" sz="1600" dirty="0">
                <a:solidFill>
                  <a:srgbClr val="0070C0"/>
                </a:solidFill>
                <a:latin typeface="Arial" panose="020B0604020202020204" pitchFamily="34" charset="0"/>
                <a:cs typeface="Arial" panose="020B0604020202020204" pitchFamily="34" charset="0"/>
              </a:rPr>
              <a:t>.</a:t>
            </a:r>
            <a:endParaRPr lang="en-US"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796372" y="55324"/>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0000"/>
                </a:solidFill>
                <a:latin typeface="Comic Sans MS" panose="030F0702030302020204" pitchFamily="66" charset="0"/>
                <a:cs typeface="Times New Roman" panose="02020603050405020304" pitchFamily="18" charset="0"/>
              </a:rPr>
              <a:t>Cold Mass</a:t>
            </a:r>
            <a:endParaRPr lang="ru-RU" sz="2400" dirty="0">
              <a:solidFill>
                <a:srgbClr val="FF0000"/>
              </a:solidFill>
              <a:latin typeface="Comic Sans MS" panose="030F0702030302020204" pitchFamily="66" charset="0"/>
              <a:cs typeface="Times New Roman" panose="02020603050405020304" pitchFamily="18"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6077" t="11045" r="39871" b="10001"/>
          <a:stretch/>
        </p:blipFill>
        <p:spPr>
          <a:xfrm>
            <a:off x="7176367" y="208900"/>
            <a:ext cx="3606519" cy="3387144"/>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8681" t="7593" r="36264" b="28281"/>
          <a:stretch/>
        </p:blipFill>
        <p:spPr>
          <a:xfrm>
            <a:off x="5489773" y="3946787"/>
            <a:ext cx="1902167" cy="1154209"/>
          </a:xfrm>
          <a:prstGeom prst="rect">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17974" t="21876" r="34218" b="9540"/>
          <a:stretch/>
        </p:blipFill>
        <p:spPr>
          <a:xfrm>
            <a:off x="7689870" y="3759698"/>
            <a:ext cx="1798001" cy="1359562"/>
          </a:xfrm>
          <a:prstGeom prst="rect">
            <a:avLst/>
          </a:prstGeom>
        </p:spPr>
      </p:pic>
      <p:pic>
        <p:nvPicPr>
          <p:cNvPr id="11" name="Рисунок 10"/>
          <p:cNvPicPr>
            <a:picLocks noChangeAspect="1"/>
          </p:cNvPicPr>
          <p:nvPr/>
        </p:nvPicPr>
        <p:blipFill rotWithShape="1">
          <a:blip r:embed="rId6">
            <a:extLst>
              <a:ext uri="{28A0092B-C50C-407E-A947-70E740481C1C}">
                <a14:useLocalDpi xmlns:a14="http://schemas.microsoft.com/office/drawing/2010/main" val="0"/>
              </a:ext>
            </a:extLst>
          </a:blip>
          <a:srcRect l="32368" t="73341" r="55046" b="8750"/>
          <a:stretch/>
        </p:blipFill>
        <p:spPr>
          <a:xfrm>
            <a:off x="10316041" y="3553640"/>
            <a:ext cx="1508217" cy="1131166"/>
          </a:xfrm>
          <a:prstGeom prst="rect">
            <a:avLst/>
          </a:prstGeom>
        </p:spPr>
      </p:pic>
      <p:cxnSp>
        <p:nvCxnSpPr>
          <p:cNvPr id="12" name="Прямая со стрелкой 11"/>
          <p:cNvCxnSpPr/>
          <p:nvPr/>
        </p:nvCxnSpPr>
        <p:spPr>
          <a:xfrm flipV="1">
            <a:off x="7176367" y="1081065"/>
            <a:ext cx="887434" cy="1551155"/>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3" name="Прямоугольник 12"/>
          <p:cNvSpPr/>
          <p:nvPr/>
        </p:nvSpPr>
        <p:spPr>
          <a:xfrm>
            <a:off x="6959801" y="2614188"/>
            <a:ext cx="433132" cy="276999"/>
          </a:xfrm>
          <a:prstGeom prst="rect">
            <a:avLst/>
          </a:prstGeom>
        </p:spPr>
        <p:txBody>
          <a:bodyPr wrap="none">
            <a:spAutoFit/>
          </a:bodyPr>
          <a:lstStyle/>
          <a:p>
            <a:r>
              <a:rPr lang="en-US" sz="1200" dirty="0" smtClean="0">
                <a:solidFill>
                  <a:srgbClr val="FF0000"/>
                </a:solidFill>
                <a:latin typeface="Arial" panose="020B0604020202020204" pitchFamily="34" charset="0"/>
                <a:cs typeface="Arial" panose="020B0604020202020204" pitchFamily="34" charset="0"/>
              </a:rPr>
              <a:t>Out</a:t>
            </a:r>
            <a:endParaRPr lang="ru-RU" sz="1600" dirty="0">
              <a:solidFill>
                <a:srgbClr val="FF0000"/>
              </a:solidFill>
            </a:endParaRPr>
          </a:p>
        </p:txBody>
      </p:sp>
      <p:sp>
        <p:nvSpPr>
          <p:cNvPr id="14" name="Прямоугольник 13"/>
          <p:cNvSpPr/>
          <p:nvPr/>
        </p:nvSpPr>
        <p:spPr>
          <a:xfrm>
            <a:off x="7463631" y="3596044"/>
            <a:ext cx="312906" cy="276999"/>
          </a:xfrm>
          <a:prstGeom prst="rect">
            <a:avLst/>
          </a:prstGeom>
        </p:spPr>
        <p:txBody>
          <a:bodyPr wrap="none">
            <a:spAutoFit/>
          </a:bodyPr>
          <a:lstStyle/>
          <a:p>
            <a:r>
              <a:rPr lang="en-US" sz="1200" dirty="0" smtClean="0">
                <a:solidFill>
                  <a:srgbClr val="00B050"/>
                </a:solidFill>
                <a:latin typeface="Arial" panose="020B0604020202020204" pitchFamily="34" charset="0"/>
                <a:cs typeface="Arial" panose="020B0604020202020204" pitchFamily="34" charset="0"/>
              </a:rPr>
              <a:t>In</a:t>
            </a:r>
            <a:endParaRPr lang="ru-RU" sz="1600" dirty="0">
              <a:solidFill>
                <a:srgbClr val="00B050"/>
              </a:solidFill>
            </a:endParaRPr>
          </a:p>
        </p:txBody>
      </p:sp>
      <p:cxnSp>
        <p:nvCxnSpPr>
          <p:cNvPr id="15" name="Прямая со стрелкой 14"/>
          <p:cNvCxnSpPr/>
          <p:nvPr/>
        </p:nvCxnSpPr>
        <p:spPr>
          <a:xfrm flipV="1">
            <a:off x="7717155" y="3360165"/>
            <a:ext cx="224364" cy="294096"/>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3" name="Прямая со стрелкой 22"/>
          <p:cNvCxnSpPr/>
          <p:nvPr/>
        </p:nvCxnSpPr>
        <p:spPr>
          <a:xfrm flipH="1">
            <a:off x="8436906" y="3818957"/>
            <a:ext cx="1848214" cy="1117838"/>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6" name="Прямоугольник 25"/>
          <p:cNvSpPr/>
          <p:nvPr/>
        </p:nvSpPr>
        <p:spPr>
          <a:xfrm>
            <a:off x="10409191" y="3368713"/>
            <a:ext cx="1500283" cy="276999"/>
          </a:xfrm>
          <a:prstGeom prst="rect">
            <a:avLst/>
          </a:prstGeom>
        </p:spPr>
        <p:txBody>
          <a:bodyPr wrap="none">
            <a:spAutoFit/>
          </a:bodyPr>
          <a:lstStyle/>
          <a:p>
            <a:r>
              <a:rPr lang="en-US" sz="1200" dirty="0" smtClean="0">
                <a:solidFill>
                  <a:srgbClr val="00B050"/>
                </a:solidFill>
                <a:latin typeface="Arial" panose="020B0604020202020204" pitchFamily="34" charset="0"/>
                <a:cs typeface="Arial" panose="020B0604020202020204" pitchFamily="34" charset="0"/>
              </a:rPr>
              <a:t>Bimetal</a:t>
            </a:r>
            <a:r>
              <a:rPr lang="ru-RU" sz="1200" dirty="0" smtClean="0">
                <a:solidFill>
                  <a:srgbClr val="00B050"/>
                </a:solidFill>
                <a:latin typeface="Arial" panose="020B0604020202020204" pitchFamily="34" charset="0"/>
                <a:cs typeface="Arial" panose="020B0604020202020204" pitchFamily="34" charset="0"/>
              </a:rPr>
              <a:t> </a:t>
            </a:r>
            <a:r>
              <a:rPr lang="en-US" sz="1200" dirty="0" smtClean="0">
                <a:solidFill>
                  <a:srgbClr val="00B050"/>
                </a:solidFill>
                <a:latin typeface="Arial" panose="020B0604020202020204" pitchFamily="34" charset="0"/>
                <a:cs typeface="Arial" panose="020B0604020202020204" pitchFamily="34" charset="0"/>
              </a:rPr>
              <a:t>Al-</a:t>
            </a:r>
            <a:r>
              <a:rPr lang="en-US" sz="1200" dirty="0" err="1" smtClean="0">
                <a:solidFill>
                  <a:srgbClr val="00B050"/>
                </a:solidFill>
                <a:latin typeface="Arial" panose="020B0604020202020204" pitchFamily="34" charset="0"/>
                <a:cs typeface="Arial" panose="020B0604020202020204" pitchFamily="34" charset="0"/>
              </a:rPr>
              <a:t>St.Steel</a:t>
            </a:r>
            <a:r>
              <a:rPr lang="ru-RU" sz="1200" dirty="0" smtClean="0">
                <a:solidFill>
                  <a:srgbClr val="00B050"/>
                </a:solidFill>
                <a:latin typeface="Arial" panose="020B0604020202020204" pitchFamily="34" charset="0"/>
                <a:cs typeface="Arial" panose="020B0604020202020204" pitchFamily="34" charset="0"/>
              </a:rPr>
              <a:t>.</a:t>
            </a:r>
            <a:endParaRPr lang="ru-RU" sz="1200" dirty="0">
              <a:solidFill>
                <a:srgbClr val="00B050"/>
              </a:solidFill>
            </a:endParaRPr>
          </a:p>
        </p:txBody>
      </p:sp>
      <p:cxnSp>
        <p:nvCxnSpPr>
          <p:cNvPr id="30" name="Прямая со стрелкой 29"/>
          <p:cNvCxnSpPr/>
          <p:nvPr/>
        </p:nvCxnSpPr>
        <p:spPr>
          <a:xfrm flipH="1">
            <a:off x="7941519" y="3843958"/>
            <a:ext cx="2293388" cy="645155"/>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6" name="Прямоугольник 15"/>
          <p:cNvSpPr/>
          <p:nvPr/>
        </p:nvSpPr>
        <p:spPr>
          <a:xfrm>
            <a:off x="8139186" y="306399"/>
            <a:ext cx="788999" cy="523220"/>
          </a:xfrm>
          <a:prstGeom prst="rect">
            <a:avLst/>
          </a:prstGeom>
        </p:spPr>
        <p:txBody>
          <a:bodyPr wrap="none">
            <a:spAutoFit/>
          </a:bodyPr>
          <a:lstStyle/>
          <a:p>
            <a:r>
              <a:rPr lang="en-US" sz="1200" dirty="0">
                <a:solidFill>
                  <a:srgbClr val="00B050"/>
                </a:solidFill>
                <a:latin typeface="Arial" panose="020B0604020202020204" pitchFamily="34" charset="0"/>
                <a:cs typeface="Arial" panose="020B0604020202020204" pitchFamily="34" charset="0"/>
              </a:rPr>
              <a:t>Collector</a:t>
            </a:r>
            <a:endParaRPr lang="ru-RU" sz="1200" dirty="0">
              <a:solidFill>
                <a:srgbClr val="00B050"/>
              </a:solidFill>
            </a:endParaRPr>
          </a:p>
          <a:p>
            <a:endParaRPr lang="ru-RU" sz="1600" dirty="0">
              <a:solidFill>
                <a:srgbClr val="00B050"/>
              </a:solidFill>
            </a:endParaRPr>
          </a:p>
        </p:txBody>
      </p:sp>
      <p:sp>
        <p:nvSpPr>
          <p:cNvPr id="2" name="Дата 1"/>
          <p:cNvSpPr>
            <a:spLocks noGrp="1"/>
          </p:cNvSpPr>
          <p:nvPr>
            <p:ph type="dt" sz="half" idx="10"/>
          </p:nvPr>
        </p:nvSpPr>
        <p:spPr>
          <a:xfrm>
            <a:off x="10931769" y="6404463"/>
            <a:ext cx="937846" cy="365125"/>
          </a:xfrm>
        </p:spPr>
        <p:txBody>
          <a:bodyPr/>
          <a:lstStyle/>
          <a:p>
            <a:fld id="{E9A24C55-9185-44CB-BDB6-933FD98F2B8E}" type="datetime1">
              <a:rPr lang="ru-RU" smtClean="0"/>
              <a:t>21.05.2024</a:t>
            </a:fld>
            <a:endParaRPr lang="ru-RU" dirty="0"/>
          </a:p>
        </p:txBody>
      </p:sp>
      <p:sp>
        <p:nvSpPr>
          <p:cNvPr id="5" name="Нижний колонтитул 4"/>
          <p:cNvSpPr>
            <a:spLocks noGrp="1"/>
          </p:cNvSpPr>
          <p:nvPr>
            <p:ph type="ftr" sz="quarter" idx="11"/>
          </p:nvPr>
        </p:nvSpPr>
        <p:spPr>
          <a:xfrm>
            <a:off x="4024386" y="6487779"/>
            <a:ext cx="4114800" cy="365125"/>
          </a:xfrm>
        </p:spPr>
        <p:txBody>
          <a:bodyPr/>
          <a:lstStyle/>
          <a:p>
            <a:r>
              <a:rPr lang="en-US" smtClean="0"/>
              <a:t>E. Pyata, S. Pivovarov, BINP, SPD Magnet</a:t>
            </a:r>
            <a:endParaRPr lang="ru-RU" dirty="0"/>
          </a:p>
        </p:txBody>
      </p:sp>
    </p:spTree>
    <p:extLst>
      <p:ext uri="{BB962C8B-B14F-4D97-AF65-F5344CB8AC3E}">
        <p14:creationId xmlns:p14="http://schemas.microsoft.com/office/powerpoint/2010/main" val="479467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324951" y="268221"/>
            <a:ext cx="7097059" cy="5961529"/>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21.05.2024</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17</a:t>
            </a:fld>
            <a:endParaRPr lang="ru-RU"/>
          </a:p>
        </p:txBody>
      </p:sp>
      <p:sp>
        <p:nvSpPr>
          <p:cNvPr id="5" name="Прямоугольник 16">
            <a:extLst>
              <a:ext uri="{FF2B5EF4-FFF2-40B4-BE49-F238E27FC236}">
                <a16:creationId xmlns:a16="http://schemas.microsoft.com/office/drawing/2014/main" id="{5F7CC429-1E45-494B-AA7F-4ABFF8D72F21}"/>
              </a:ext>
            </a:extLst>
          </p:cNvPr>
          <p:cNvSpPr/>
          <p:nvPr/>
        </p:nvSpPr>
        <p:spPr>
          <a:xfrm>
            <a:off x="1995491" y="139380"/>
            <a:ext cx="6706164" cy="461665"/>
          </a:xfrm>
          <a:prstGeom prst="rect">
            <a:avLst/>
          </a:prstGeom>
        </p:spPr>
        <p:txBody>
          <a:bodyPr wrap="square">
            <a:spAutoFit/>
          </a:bodyPr>
          <a:lstStyle/>
          <a:p>
            <a:pPr algn="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Cold mass cooling design.</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7422010" y="2743079"/>
            <a:ext cx="4616110" cy="1471237"/>
          </a:xfrm>
          <a:prstGeom prst="rect">
            <a:avLst/>
          </a:prstGeom>
        </p:spPr>
        <p:txBody>
          <a:bodyPr wrap="square">
            <a:spAutoFit/>
          </a:bodyPr>
          <a:lstStyle/>
          <a:p>
            <a:pPr algn="just">
              <a:lnSpc>
                <a:spcPct val="112000"/>
              </a:lnSpc>
            </a:pPr>
            <a:r>
              <a:rPr lang="en-US"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It is planned to use the thermosiphon method of cooling the superconducting coil due to the natural convection of two-phase </a:t>
            </a:r>
            <a:r>
              <a:rPr lang="en-US" sz="16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helium. </a:t>
            </a:r>
          </a:p>
          <a:p>
            <a:pPr algn="just">
              <a:lnSpc>
                <a:spcPct val="112000"/>
              </a:lnSpc>
            </a:pPr>
            <a:r>
              <a:rPr lang="en-US"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16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The volume </a:t>
            </a:r>
            <a:r>
              <a:rPr lang="en-US"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of liquid helium </a:t>
            </a:r>
            <a:r>
              <a:rPr lang="en-US" sz="16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is </a:t>
            </a:r>
            <a:r>
              <a:rPr lang="en-US"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10 - 20 </a:t>
            </a:r>
            <a:r>
              <a:rPr lang="en-US" sz="16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liters     </a:t>
            </a:r>
          </a:p>
          <a:p>
            <a:pPr algn="just">
              <a:lnSpc>
                <a:spcPct val="112000"/>
              </a:lnSpc>
            </a:pPr>
            <a:r>
              <a:rPr lang="en-US"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16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Helium </a:t>
            </a:r>
            <a:r>
              <a:rPr lang="en-US"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mass flow SPD - 9-10 g/sec.</a:t>
            </a:r>
          </a:p>
        </p:txBody>
      </p:sp>
    </p:spTree>
    <p:extLst>
      <p:ext uri="{BB962C8B-B14F-4D97-AF65-F5344CB8AC3E}">
        <p14:creationId xmlns:p14="http://schemas.microsoft.com/office/powerpoint/2010/main" val="26033551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5410" t="5079" r="37716" b="7611"/>
          <a:stretch/>
        </p:blipFill>
        <p:spPr>
          <a:xfrm>
            <a:off x="136861" y="822748"/>
            <a:ext cx="5765484" cy="4942931"/>
          </a:xfrm>
          <a:prstGeom prst="rect">
            <a:avLst/>
          </a:prstGeom>
        </p:spPr>
      </p:pic>
      <p:sp>
        <p:nvSpPr>
          <p:cNvPr id="4" name="Заголовок 3"/>
          <p:cNvSpPr>
            <a:spLocks noGrp="1"/>
          </p:cNvSpPr>
          <p:nvPr>
            <p:ph type="title"/>
          </p:nvPr>
        </p:nvSpPr>
        <p:spPr>
          <a:xfrm>
            <a:off x="6521394" y="690399"/>
            <a:ext cx="1779102" cy="277053"/>
          </a:xfrm>
        </p:spPr>
        <p:txBody>
          <a:bodyPr>
            <a:noAutofit/>
          </a:bodyPr>
          <a:lstStyle/>
          <a:p>
            <a:pPr algn="ctr"/>
            <a:r>
              <a:rPr lang="en-US" sz="1200" dirty="0" smtClean="0">
                <a:solidFill>
                  <a:schemeClr val="accent6"/>
                </a:solidFill>
                <a:latin typeface="Times New Roman" panose="02020603050405020304" pitchFamily="18" charset="0"/>
                <a:cs typeface="Times New Roman" panose="02020603050405020304" pitchFamily="18" charset="0"/>
              </a:rPr>
              <a:t>Fixed </a:t>
            </a:r>
            <a:r>
              <a:rPr lang="en-US" sz="1200" dirty="0">
                <a:solidFill>
                  <a:schemeClr val="accent6"/>
                </a:solidFill>
                <a:latin typeface="Times New Roman" panose="02020603050405020304" pitchFamily="18" charset="0"/>
                <a:cs typeface="Times New Roman" panose="02020603050405020304" pitchFamily="18" charset="0"/>
              </a:rPr>
              <a:t>support</a:t>
            </a:r>
            <a:endParaRPr lang="ru-RU" sz="1200" dirty="0">
              <a:solidFill>
                <a:schemeClr val="accent6"/>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0780" t="8102" r="44329" b="16305"/>
          <a:stretch/>
        </p:blipFill>
        <p:spPr>
          <a:xfrm>
            <a:off x="6378594" y="962850"/>
            <a:ext cx="2155032" cy="2507966"/>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31766" t="17773" r="38788" b="17111"/>
          <a:stretch/>
        </p:blipFill>
        <p:spPr>
          <a:xfrm>
            <a:off x="9036547" y="973742"/>
            <a:ext cx="2116421" cy="2514006"/>
          </a:xfrm>
          <a:prstGeom prst="rect">
            <a:avLst/>
          </a:prstGeom>
        </p:spPr>
      </p:pic>
      <p:cxnSp>
        <p:nvCxnSpPr>
          <p:cNvPr id="9" name="Прямая со стрелкой 8"/>
          <p:cNvCxnSpPr/>
          <p:nvPr/>
        </p:nvCxnSpPr>
        <p:spPr>
          <a:xfrm flipH="1">
            <a:off x="2703981" y="1595039"/>
            <a:ext cx="3674613" cy="3184474"/>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15" name="Прямая со стрелкой 14"/>
          <p:cNvCxnSpPr/>
          <p:nvPr/>
        </p:nvCxnSpPr>
        <p:spPr>
          <a:xfrm flipH="1">
            <a:off x="5785344" y="2906794"/>
            <a:ext cx="3251203" cy="697946"/>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2" name="Заголовок 3"/>
          <p:cNvSpPr txBox="1">
            <a:spLocks/>
          </p:cNvSpPr>
          <p:nvPr/>
        </p:nvSpPr>
        <p:spPr>
          <a:xfrm>
            <a:off x="991614" y="177771"/>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rgbClr val="FF0000"/>
                </a:solidFill>
                <a:latin typeface="Comic Sans MS" panose="030F0702030302020204" pitchFamily="66" charset="0"/>
                <a:cs typeface="Times New Roman" panose="02020603050405020304" pitchFamily="18" charset="0"/>
              </a:rPr>
              <a:t>SPD</a:t>
            </a:r>
            <a:r>
              <a:rPr lang="ru-RU" sz="2400" dirty="0" smtClean="0">
                <a:solidFill>
                  <a:srgbClr val="FF0000"/>
                </a:solidFill>
                <a:latin typeface="Comic Sans MS" panose="030F0702030302020204" pitchFamily="66" charset="0"/>
                <a:cs typeface="Times New Roman" panose="02020603050405020304" pitchFamily="18" charset="0"/>
              </a:rPr>
              <a:t> </a:t>
            </a:r>
            <a:r>
              <a:rPr lang="en-US" sz="2400" dirty="0">
                <a:solidFill>
                  <a:srgbClr val="FF0000"/>
                </a:solidFill>
                <a:latin typeface="Comic Sans MS" panose="030F0702030302020204" pitchFamily="66" charset="0"/>
                <a:cs typeface="Times New Roman" panose="02020603050405020304" pitchFamily="18" charset="0"/>
              </a:rPr>
              <a:t>Magnet </a:t>
            </a:r>
            <a:r>
              <a:rPr lang="en-US" sz="2400" dirty="0" smtClean="0">
                <a:solidFill>
                  <a:srgbClr val="FF0000"/>
                </a:solidFill>
                <a:latin typeface="Comic Sans MS" panose="030F0702030302020204" pitchFamily="66" charset="0"/>
                <a:cs typeface="Times New Roman" panose="02020603050405020304" pitchFamily="18" charset="0"/>
              </a:rPr>
              <a:t>(</a:t>
            </a:r>
            <a:r>
              <a:rPr lang="en-US" sz="2400" dirty="0">
                <a:solidFill>
                  <a:srgbClr val="FF0000"/>
                </a:solidFill>
                <a:latin typeface="Comic Sans MS" panose="030F0702030302020204" pitchFamily="66" charset="0"/>
                <a:cs typeface="Times New Roman" panose="02020603050405020304" pitchFamily="18" charset="0"/>
              </a:rPr>
              <a:t>S</a:t>
            </a:r>
            <a:r>
              <a:rPr lang="en-US" sz="2400" dirty="0" smtClean="0">
                <a:solidFill>
                  <a:srgbClr val="FF0000"/>
                </a:solidFill>
                <a:latin typeface="Comic Sans MS" panose="030F0702030302020204" pitchFamily="66" charset="0"/>
                <a:cs typeface="Times New Roman" panose="02020603050405020304" pitchFamily="18" charset="0"/>
              </a:rPr>
              <a:t>uspension </a:t>
            </a:r>
            <a:r>
              <a:rPr lang="en-US" sz="2400" dirty="0">
                <a:solidFill>
                  <a:srgbClr val="FF0000"/>
                </a:solidFill>
                <a:latin typeface="Comic Sans MS" panose="030F0702030302020204" pitchFamily="66" charset="0"/>
                <a:cs typeface="Times New Roman" panose="02020603050405020304" pitchFamily="18" charset="0"/>
              </a:rPr>
              <a:t>system</a:t>
            </a:r>
            <a:r>
              <a:rPr lang="ru-RU" sz="2400" dirty="0" smtClean="0">
                <a:solidFill>
                  <a:srgbClr val="FF0000"/>
                </a:solidFill>
                <a:latin typeface="Comic Sans MS" panose="030F0702030302020204" pitchFamily="66" charset="0"/>
                <a:cs typeface="Times New Roman" panose="02020603050405020304" pitchFamily="18" charset="0"/>
              </a:rPr>
              <a:t>)</a:t>
            </a:r>
            <a:endParaRPr lang="ru-RU" sz="2400" dirty="0">
              <a:solidFill>
                <a:srgbClr val="FF0000"/>
              </a:solidFill>
              <a:latin typeface="Comic Sans MS" panose="030F0702030302020204" pitchFamily="66" charset="0"/>
              <a:cs typeface="Times New Roman" panose="02020603050405020304" pitchFamily="18" charset="0"/>
            </a:endParaRPr>
          </a:p>
        </p:txBody>
      </p:sp>
      <p:sp>
        <p:nvSpPr>
          <p:cNvPr id="23" name="Заголовок 3"/>
          <p:cNvSpPr txBox="1">
            <a:spLocks/>
          </p:cNvSpPr>
          <p:nvPr/>
        </p:nvSpPr>
        <p:spPr>
          <a:xfrm>
            <a:off x="9411056" y="679691"/>
            <a:ext cx="1451857" cy="305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smtClean="0">
                <a:solidFill>
                  <a:schemeClr val="accent6"/>
                </a:solidFill>
                <a:latin typeface="Times New Roman" panose="02020603050405020304" pitchFamily="18" charset="0"/>
                <a:cs typeface="Times New Roman" panose="02020603050405020304" pitchFamily="18" charset="0"/>
              </a:rPr>
              <a:t>Sliding </a:t>
            </a:r>
            <a:r>
              <a:rPr lang="en-US" sz="1200" dirty="0">
                <a:solidFill>
                  <a:schemeClr val="accent6"/>
                </a:solidFill>
                <a:latin typeface="Times New Roman" panose="02020603050405020304" pitchFamily="18" charset="0"/>
                <a:cs typeface="Times New Roman" panose="02020603050405020304" pitchFamily="18" charset="0"/>
              </a:rPr>
              <a:t>support</a:t>
            </a:r>
            <a:endParaRPr lang="ru-RU" sz="1200" dirty="0">
              <a:solidFill>
                <a:schemeClr val="accent6"/>
              </a:solidFill>
              <a:latin typeface="Times New Roman" panose="02020603050405020304" pitchFamily="18" charset="0"/>
              <a:cs typeface="Times New Roman" panose="02020603050405020304" pitchFamily="18" charset="0"/>
            </a:endParaRPr>
          </a:p>
        </p:txBody>
      </p:sp>
      <p:sp>
        <p:nvSpPr>
          <p:cNvPr id="10" name="Заголовок 3"/>
          <p:cNvSpPr txBox="1">
            <a:spLocks/>
          </p:cNvSpPr>
          <p:nvPr/>
        </p:nvSpPr>
        <p:spPr>
          <a:xfrm>
            <a:off x="366818" y="5711156"/>
            <a:ext cx="11308522" cy="9490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solidFill>
                  <a:srgbClr val="0070C0"/>
                </a:solidFill>
                <a:latin typeface="Arial" panose="020B0604020202020204" pitchFamily="34" charset="0"/>
                <a:cs typeface="Arial" panose="020B0604020202020204" pitchFamily="34" charset="0"/>
              </a:rPr>
              <a:t> Fixation </a:t>
            </a:r>
            <a:r>
              <a:rPr lang="en-US" sz="1600" dirty="0">
                <a:solidFill>
                  <a:srgbClr val="0070C0"/>
                </a:solidFill>
                <a:latin typeface="Arial" panose="020B0604020202020204" pitchFamily="34" charset="0"/>
                <a:cs typeface="Arial" panose="020B0604020202020204" pitchFamily="34" charset="0"/>
              </a:rPr>
              <a:t>of the cold mass is </a:t>
            </a:r>
            <a:r>
              <a:rPr lang="en-US" sz="1600" dirty="0" smtClean="0">
                <a:solidFill>
                  <a:srgbClr val="0070C0"/>
                </a:solidFill>
                <a:latin typeface="Arial" panose="020B0604020202020204" pitchFamily="34" charset="0"/>
                <a:cs typeface="Arial" panose="020B0604020202020204" pitchFamily="34" charset="0"/>
              </a:rPr>
              <a:t>made with </a:t>
            </a:r>
            <a:r>
              <a:rPr lang="en-US" sz="1600" dirty="0">
                <a:solidFill>
                  <a:srgbClr val="0070C0"/>
                </a:solidFill>
                <a:latin typeface="Arial" panose="020B0604020202020204" pitchFamily="34" charset="0"/>
                <a:cs typeface="Arial" panose="020B0604020202020204" pitchFamily="34" charset="0"/>
              </a:rPr>
              <a:t>help of triangular </a:t>
            </a:r>
            <a:r>
              <a:rPr lang="en-US" sz="1600" dirty="0" smtClean="0">
                <a:solidFill>
                  <a:srgbClr val="0070C0"/>
                </a:solidFill>
                <a:latin typeface="Arial" panose="020B0604020202020204" pitchFamily="34" charset="0"/>
                <a:cs typeface="Arial" panose="020B0604020202020204" pitchFamily="34" charset="0"/>
              </a:rPr>
              <a:t>suspensions made </a:t>
            </a:r>
            <a:r>
              <a:rPr lang="en-US" sz="1600" dirty="0">
                <a:solidFill>
                  <a:srgbClr val="0070C0"/>
                </a:solidFill>
                <a:latin typeface="Arial" panose="020B0604020202020204" pitchFamily="34" charset="0"/>
                <a:cs typeface="Arial" panose="020B0604020202020204" pitchFamily="34" charset="0"/>
              </a:rPr>
              <a:t>of STEF-1, 12 pieces on each side. On one side the supports are fixed, on the other side </a:t>
            </a:r>
            <a:r>
              <a:rPr lang="en-US" sz="1600" dirty="0" smtClean="0">
                <a:solidFill>
                  <a:srgbClr val="0070C0"/>
                </a:solidFill>
                <a:latin typeface="Arial" panose="020B0604020202020204" pitchFamily="34" charset="0"/>
                <a:cs typeface="Arial" panose="020B0604020202020204" pitchFamily="34" charset="0"/>
              </a:rPr>
              <a:t>its are sliding </a:t>
            </a:r>
            <a:r>
              <a:rPr lang="en-US" sz="1600" dirty="0">
                <a:solidFill>
                  <a:srgbClr val="0070C0"/>
                </a:solidFill>
                <a:latin typeface="Arial" panose="020B0604020202020204" pitchFamily="34" charset="0"/>
                <a:cs typeface="Arial" panose="020B0604020202020204" pitchFamily="34" charset="0"/>
              </a:rPr>
              <a:t>to compensate for temperature changes in the length of the </a:t>
            </a:r>
            <a:r>
              <a:rPr lang="en-US" sz="1600" dirty="0" smtClean="0">
                <a:solidFill>
                  <a:srgbClr val="0070C0"/>
                </a:solidFill>
                <a:latin typeface="Arial" panose="020B0604020202020204" pitchFamily="34" charset="0"/>
                <a:cs typeface="Arial" panose="020B0604020202020204" pitchFamily="34" charset="0"/>
              </a:rPr>
              <a:t>coil. The Suspensions have </a:t>
            </a:r>
            <a:r>
              <a:rPr lang="en-US" sz="1600" dirty="0">
                <a:solidFill>
                  <a:srgbClr val="0070C0"/>
                </a:solidFill>
                <a:latin typeface="Arial" panose="020B0604020202020204" pitchFamily="34" charset="0"/>
                <a:cs typeface="Arial" panose="020B0604020202020204" pitchFamily="34" charset="0"/>
              </a:rPr>
              <a:t>spherical </a:t>
            </a:r>
            <a:r>
              <a:rPr lang="en-US" sz="1600" dirty="0" smtClean="0">
                <a:solidFill>
                  <a:srgbClr val="0070C0"/>
                </a:solidFill>
                <a:latin typeface="Arial" panose="020B0604020202020204" pitchFamily="34" charset="0"/>
                <a:cs typeface="Arial" panose="020B0604020202020204" pitchFamily="34" charset="0"/>
              </a:rPr>
              <a:t>bearings  to avoid </a:t>
            </a:r>
            <a:r>
              <a:rPr lang="en-US" sz="1600" dirty="0">
                <a:solidFill>
                  <a:srgbClr val="0070C0"/>
                </a:solidFill>
                <a:latin typeface="Arial" panose="020B0604020202020204" pitchFamily="34" charset="0"/>
                <a:cs typeface="Arial" panose="020B0604020202020204" pitchFamily="34" charset="0"/>
              </a:rPr>
              <a:t>bending during thermal changes in the </a:t>
            </a:r>
            <a:r>
              <a:rPr lang="en-US" sz="1600" dirty="0" smtClean="0">
                <a:solidFill>
                  <a:srgbClr val="0070C0"/>
                </a:solidFill>
                <a:latin typeface="Arial" panose="020B0604020202020204" pitchFamily="34" charset="0"/>
                <a:cs typeface="Arial" panose="020B0604020202020204" pitchFamily="34" charset="0"/>
              </a:rPr>
              <a:t>dimensions </a:t>
            </a:r>
            <a:r>
              <a:rPr lang="en-US" sz="1600" dirty="0">
                <a:solidFill>
                  <a:srgbClr val="0070C0"/>
                </a:solidFill>
                <a:latin typeface="Arial" panose="020B0604020202020204" pitchFamily="34" charset="0"/>
                <a:cs typeface="Arial" panose="020B0604020202020204" pitchFamily="34" charset="0"/>
              </a:rPr>
              <a:t>of the cold mass.</a:t>
            </a:r>
          </a:p>
        </p:txBody>
      </p:sp>
      <p:pic>
        <p:nvPicPr>
          <p:cNvPr id="18" name="Рисунок 17"/>
          <p:cNvPicPr>
            <a:picLocks noChangeAspect="1"/>
          </p:cNvPicPr>
          <p:nvPr/>
        </p:nvPicPr>
        <p:blipFill rotWithShape="1">
          <a:blip r:embed="rId5" cstate="print">
            <a:extLst>
              <a:ext uri="{28A0092B-C50C-407E-A947-70E740481C1C}">
                <a14:useLocalDpi xmlns:a14="http://schemas.microsoft.com/office/drawing/2010/main" val="0"/>
              </a:ext>
            </a:extLst>
          </a:blip>
          <a:srcRect t="-531" r="42" b="28544"/>
          <a:stretch/>
        </p:blipFill>
        <p:spPr>
          <a:xfrm>
            <a:off x="6073465" y="3615589"/>
            <a:ext cx="5071178" cy="2039622"/>
          </a:xfrm>
          <a:prstGeom prst="rect">
            <a:avLst/>
          </a:prstGeom>
        </p:spPr>
      </p:pic>
      <p:pic>
        <p:nvPicPr>
          <p:cNvPr id="19" name="Рисунок 18"/>
          <p:cNvPicPr>
            <a:picLocks noChangeAspect="1"/>
          </p:cNvPicPr>
          <p:nvPr/>
        </p:nvPicPr>
        <p:blipFill rotWithShape="1">
          <a:blip r:embed="rId6" cstate="print">
            <a:extLst>
              <a:ext uri="{28A0092B-C50C-407E-A947-70E740481C1C}">
                <a14:useLocalDpi xmlns:a14="http://schemas.microsoft.com/office/drawing/2010/main" val="0"/>
              </a:ext>
            </a:extLst>
          </a:blip>
          <a:srcRect l="14193" t="24401" r="54839" b="36323"/>
          <a:stretch/>
        </p:blipFill>
        <p:spPr>
          <a:xfrm>
            <a:off x="9454071" y="4113939"/>
            <a:ext cx="2221269" cy="1573401"/>
          </a:xfrm>
          <a:prstGeom prst="rect">
            <a:avLst/>
          </a:prstGeom>
        </p:spPr>
      </p:pic>
      <p:cxnSp>
        <p:nvCxnSpPr>
          <p:cNvPr id="26" name="Прямая со стрелкой 25"/>
          <p:cNvCxnSpPr/>
          <p:nvPr/>
        </p:nvCxnSpPr>
        <p:spPr>
          <a:xfrm flipH="1" flipV="1">
            <a:off x="6604162" y="5144299"/>
            <a:ext cx="953836" cy="507113"/>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9" name="Прямая со стрелкой 28"/>
          <p:cNvCxnSpPr/>
          <p:nvPr/>
        </p:nvCxnSpPr>
        <p:spPr>
          <a:xfrm flipV="1">
            <a:off x="8760790" y="5151312"/>
            <a:ext cx="1107334" cy="535306"/>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31" name="Заголовок 3"/>
          <p:cNvSpPr txBox="1">
            <a:spLocks/>
          </p:cNvSpPr>
          <p:nvPr/>
        </p:nvSpPr>
        <p:spPr>
          <a:xfrm>
            <a:off x="7218557" y="5524011"/>
            <a:ext cx="1880885" cy="3040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smtClean="0">
                <a:solidFill>
                  <a:srgbClr val="00B050"/>
                </a:solidFill>
                <a:latin typeface="Times New Roman" panose="02020603050405020304" pitchFamily="18" charset="0"/>
                <a:cs typeface="Times New Roman" panose="02020603050405020304" pitchFamily="18" charset="0"/>
              </a:rPr>
              <a:t>Spherical </a:t>
            </a:r>
            <a:r>
              <a:rPr lang="en-US" sz="1200" dirty="0">
                <a:solidFill>
                  <a:srgbClr val="00B050"/>
                </a:solidFill>
                <a:latin typeface="Times New Roman" panose="02020603050405020304" pitchFamily="18" charset="0"/>
                <a:cs typeface="Times New Roman" panose="02020603050405020304" pitchFamily="18" charset="0"/>
              </a:rPr>
              <a:t>bearing</a:t>
            </a:r>
            <a:endParaRPr lang="ru-RU" sz="1200" dirty="0">
              <a:solidFill>
                <a:srgbClr val="00B050"/>
              </a:solidFill>
              <a:latin typeface="Times New Roman" panose="02020603050405020304" pitchFamily="18" charset="0"/>
              <a:cs typeface="Times New Roman" panose="02020603050405020304" pitchFamily="18" charset="0"/>
            </a:endParaRPr>
          </a:p>
        </p:txBody>
      </p:sp>
      <p:sp>
        <p:nvSpPr>
          <p:cNvPr id="6" name="Дата 5"/>
          <p:cNvSpPr>
            <a:spLocks noGrp="1"/>
          </p:cNvSpPr>
          <p:nvPr>
            <p:ph type="dt" sz="half" idx="10"/>
          </p:nvPr>
        </p:nvSpPr>
        <p:spPr>
          <a:xfrm>
            <a:off x="11018298" y="6347727"/>
            <a:ext cx="955431" cy="365125"/>
          </a:xfrm>
        </p:spPr>
        <p:txBody>
          <a:bodyPr/>
          <a:lstStyle/>
          <a:p>
            <a:fld id="{8510CCF1-2351-4E46-B319-269CB3DD07AB}" type="datetime1">
              <a:rPr lang="ru-RU" smtClean="0"/>
              <a:t>21.05.2024</a:t>
            </a:fld>
            <a:endParaRPr lang="ru-RU" dirty="0"/>
          </a:p>
        </p:txBody>
      </p:sp>
      <p:sp>
        <p:nvSpPr>
          <p:cNvPr id="7" name="Нижний колонтитул 6"/>
          <p:cNvSpPr>
            <a:spLocks noGrp="1"/>
          </p:cNvSpPr>
          <p:nvPr>
            <p:ph type="ftr" sz="quarter" idx="11"/>
          </p:nvPr>
        </p:nvSpPr>
        <p:spPr>
          <a:xfrm>
            <a:off x="4044200" y="6416210"/>
            <a:ext cx="4114800" cy="365125"/>
          </a:xfrm>
        </p:spPr>
        <p:txBody>
          <a:bodyPr/>
          <a:lstStyle/>
          <a:p>
            <a:r>
              <a:rPr lang="en-US" dirty="0" smtClean="0"/>
              <a:t>E. </a:t>
            </a:r>
            <a:r>
              <a:rPr lang="en-US" dirty="0" err="1" smtClean="0"/>
              <a:t>Pyata</a:t>
            </a:r>
            <a:r>
              <a:rPr lang="en-US" dirty="0" smtClean="0"/>
              <a:t>, S. </a:t>
            </a:r>
            <a:r>
              <a:rPr lang="en-US" dirty="0" err="1" smtClean="0"/>
              <a:t>Pivovarov</a:t>
            </a:r>
            <a:r>
              <a:rPr lang="en-US" dirty="0" smtClean="0"/>
              <a:t>, BINP, SPD Magnet</a:t>
            </a:r>
            <a:endParaRPr lang="ru-RU" dirty="0"/>
          </a:p>
        </p:txBody>
      </p:sp>
    </p:spTree>
    <p:extLst>
      <p:ext uri="{BB962C8B-B14F-4D97-AF65-F5344CB8AC3E}">
        <p14:creationId xmlns:p14="http://schemas.microsoft.com/office/powerpoint/2010/main" val="1072575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3"/>
          <p:cNvSpPr txBox="1">
            <a:spLocks/>
          </p:cNvSpPr>
          <p:nvPr/>
        </p:nvSpPr>
        <p:spPr>
          <a:xfrm>
            <a:off x="558175" y="-13812"/>
            <a:ext cx="10515600" cy="6047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000" dirty="0">
                <a:solidFill>
                  <a:srgbClr val="FF0000"/>
                </a:solidFill>
                <a:latin typeface="Comic Sans MS" panose="030F0702030302020204" pitchFamily="66" charset="0"/>
                <a:cs typeface="Times New Roman" panose="02020603050405020304" pitchFamily="18" charset="0"/>
              </a:rPr>
              <a:t>Suspension </a:t>
            </a:r>
            <a:r>
              <a:rPr lang="en-US" altLang="ru-RU" sz="2000" dirty="0" smtClean="0">
                <a:solidFill>
                  <a:srgbClr val="FF0000"/>
                </a:solidFill>
                <a:latin typeface="Comic Sans MS" panose="030F0702030302020204" pitchFamily="66" charset="0"/>
                <a:cs typeface="Times New Roman" panose="02020603050405020304" pitchFamily="18" charset="0"/>
              </a:rPr>
              <a:t>Calculation </a:t>
            </a:r>
            <a:r>
              <a:rPr lang="en-US" altLang="ru-RU" sz="2000" dirty="0">
                <a:solidFill>
                  <a:srgbClr val="FF0000"/>
                </a:solidFill>
                <a:latin typeface="Comic Sans MS" panose="030F0702030302020204" pitchFamily="66" charset="0"/>
                <a:cs typeface="Times New Roman" panose="02020603050405020304" pitchFamily="18" charset="0"/>
              </a:rPr>
              <a:t>for cross force P = </a:t>
            </a:r>
            <a:r>
              <a:rPr lang="en-US" altLang="ru-RU" sz="2000" dirty="0" smtClean="0">
                <a:solidFill>
                  <a:srgbClr val="FF0000"/>
                </a:solidFill>
                <a:latin typeface="Comic Sans MS" panose="030F0702030302020204" pitchFamily="66" charset="0"/>
                <a:cs typeface="Times New Roman" panose="02020603050405020304" pitchFamily="18" charset="0"/>
              </a:rPr>
              <a:t>1</a:t>
            </a:r>
            <a:r>
              <a:rPr lang="ru-RU" altLang="ru-RU" sz="2000" dirty="0" smtClean="0">
                <a:solidFill>
                  <a:srgbClr val="FF0000"/>
                </a:solidFill>
                <a:latin typeface="Comic Sans MS" panose="030F0702030302020204" pitchFamily="66" charset="0"/>
                <a:cs typeface="Times New Roman" panose="02020603050405020304" pitchFamily="18" charset="0"/>
              </a:rPr>
              <a:t>,5</a:t>
            </a:r>
            <a:r>
              <a:rPr lang="en-US" altLang="ru-RU" sz="2000" dirty="0" smtClean="0">
                <a:solidFill>
                  <a:srgbClr val="FF0000"/>
                </a:solidFill>
                <a:latin typeface="Comic Sans MS" panose="030F0702030302020204" pitchFamily="66" charset="0"/>
                <a:cs typeface="Times New Roman" panose="02020603050405020304" pitchFamily="18" charset="0"/>
              </a:rPr>
              <a:t> </a:t>
            </a:r>
            <a:r>
              <a:rPr lang="en-US" altLang="ru-RU" sz="2000" dirty="0">
                <a:solidFill>
                  <a:srgbClr val="FF0000"/>
                </a:solidFill>
                <a:latin typeface="Comic Sans MS" panose="030F0702030302020204" pitchFamily="66" charset="0"/>
                <a:cs typeface="Times New Roman" panose="02020603050405020304" pitchFamily="18" charset="0"/>
              </a:rPr>
              <a:t>t. </a:t>
            </a:r>
            <a:endParaRPr lang="ru-RU" sz="2000" dirty="0">
              <a:solidFill>
                <a:srgbClr val="FF0000"/>
              </a:solidFill>
              <a:latin typeface="Comic Sans MS" panose="030F0702030302020204" pitchFamily="66" charset="0"/>
              <a:cs typeface="Times New Roman" panose="02020603050405020304" pitchFamily="18" charset="0"/>
            </a:endParaRPr>
          </a:p>
        </p:txBody>
      </p:sp>
      <p:sp>
        <p:nvSpPr>
          <p:cNvPr id="2" name="Дата 1"/>
          <p:cNvSpPr>
            <a:spLocks noGrp="1"/>
          </p:cNvSpPr>
          <p:nvPr>
            <p:ph type="dt" sz="half" idx="10"/>
          </p:nvPr>
        </p:nvSpPr>
        <p:spPr>
          <a:xfrm>
            <a:off x="10896600" y="6364654"/>
            <a:ext cx="920262" cy="365125"/>
          </a:xfrm>
        </p:spPr>
        <p:txBody>
          <a:bodyPr/>
          <a:lstStyle/>
          <a:p>
            <a:fld id="{2ECE3524-2CAC-424C-A0C0-B04995A9A627}" type="datetime1">
              <a:rPr lang="ru-RU" smtClean="0"/>
              <a:t>21.05.2024</a:t>
            </a:fld>
            <a:endParaRPr lang="ru-RU" dirty="0"/>
          </a:p>
        </p:txBody>
      </p:sp>
      <p:sp>
        <p:nvSpPr>
          <p:cNvPr id="3" name="Нижний колонтитул 2"/>
          <p:cNvSpPr>
            <a:spLocks noGrp="1"/>
          </p:cNvSpPr>
          <p:nvPr>
            <p:ph type="ftr" sz="quarter" idx="11"/>
          </p:nvPr>
        </p:nvSpPr>
        <p:spPr>
          <a:xfrm>
            <a:off x="3978084" y="6347734"/>
            <a:ext cx="4114800" cy="365125"/>
          </a:xfrm>
        </p:spPr>
        <p:txBody>
          <a:bodyPr/>
          <a:lstStyle/>
          <a:p>
            <a:r>
              <a:rPr lang="en-US" dirty="0" smtClean="0"/>
              <a:t>E. </a:t>
            </a:r>
            <a:r>
              <a:rPr lang="en-US" dirty="0" err="1" smtClean="0"/>
              <a:t>Pyata</a:t>
            </a:r>
            <a:r>
              <a:rPr lang="en-US" dirty="0" smtClean="0"/>
              <a:t>, S. </a:t>
            </a:r>
            <a:r>
              <a:rPr lang="en-US" dirty="0" err="1" smtClean="0"/>
              <a:t>Pivovarov</a:t>
            </a:r>
            <a:r>
              <a:rPr lang="en-US" dirty="0" smtClean="0"/>
              <a:t>, BINP, SPD Magnet</a:t>
            </a:r>
            <a:endParaRPr lang="ru-RU" dirty="0"/>
          </a:p>
        </p:txBody>
      </p:sp>
      <p:pic>
        <p:nvPicPr>
          <p:cNvPr id="8" name="Рисунок 7"/>
          <p:cNvPicPr/>
          <p:nvPr/>
        </p:nvPicPr>
        <p:blipFill rotWithShape="1">
          <a:blip r:embed="rId2">
            <a:extLst>
              <a:ext uri="{28A0092B-C50C-407E-A947-70E740481C1C}">
                <a14:useLocalDpi xmlns:a14="http://schemas.microsoft.com/office/drawing/2010/main" val="0"/>
              </a:ext>
            </a:extLst>
          </a:blip>
          <a:srcRect l="5623" t="24915" r="3018" b="17426"/>
          <a:stretch/>
        </p:blipFill>
        <p:spPr bwMode="auto">
          <a:xfrm>
            <a:off x="558175" y="618560"/>
            <a:ext cx="4253667" cy="2953491"/>
          </a:xfrm>
          <a:prstGeom prst="rect">
            <a:avLst/>
          </a:prstGeom>
          <a:ln>
            <a:noFill/>
          </a:ln>
          <a:extLst>
            <a:ext uri="{53640926-AAD7-44D8-BBD7-CCE9431645EC}">
              <a14:shadowObscured xmlns:a14="http://schemas.microsoft.com/office/drawing/2010/main"/>
            </a:ext>
          </a:extLst>
        </p:spPr>
      </p:pic>
      <p:pic>
        <p:nvPicPr>
          <p:cNvPr id="9" name="Рисунок 8"/>
          <p:cNvPicPr/>
          <p:nvPr/>
        </p:nvPicPr>
        <p:blipFill>
          <a:blip r:embed="rId3" cstate="print">
            <a:extLst>
              <a:ext uri="{28A0092B-C50C-407E-A947-70E740481C1C}">
                <a14:useLocalDpi xmlns:a14="http://schemas.microsoft.com/office/drawing/2010/main" val="0"/>
              </a:ext>
            </a:extLst>
          </a:blip>
          <a:srcRect r="44316" b="28984"/>
          <a:stretch>
            <a:fillRect/>
          </a:stretch>
        </p:blipFill>
        <p:spPr bwMode="auto">
          <a:xfrm>
            <a:off x="5384330" y="704137"/>
            <a:ext cx="3076473" cy="2267527"/>
          </a:xfrm>
          <a:prstGeom prst="rect">
            <a:avLst/>
          </a:prstGeom>
          <a:noFill/>
          <a:ln>
            <a:noFill/>
          </a:ln>
        </p:spPr>
      </p:pic>
      <p:pic>
        <p:nvPicPr>
          <p:cNvPr id="11" name="Рисунок 10"/>
          <p:cNvPicPr/>
          <p:nvPr/>
        </p:nvPicPr>
        <p:blipFill>
          <a:blip r:embed="rId4" cstate="print">
            <a:extLst>
              <a:ext uri="{28A0092B-C50C-407E-A947-70E740481C1C}">
                <a14:useLocalDpi xmlns:a14="http://schemas.microsoft.com/office/drawing/2010/main" val="0"/>
              </a:ext>
            </a:extLst>
          </a:blip>
          <a:srcRect r="40172" b="28496"/>
          <a:stretch>
            <a:fillRect/>
          </a:stretch>
        </p:blipFill>
        <p:spPr bwMode="auto">
          <a:xfrm>
            <a:off x="8819340" y="630302"/>
            <a:ext cx="3156478" cy="2364358"/>
          </a:xfrm>
          <a:prstGeom prst="rect">
            <a:avLst/>
          </a:prstGeom>
          <a:noFill/>
          <a:ln>
            <a:noFill/>
          </a:ln>
        </p:spPr>
      </p:pic>
      <p:sp>
        <p:nvSpPr>
          <p:cNvPr id="6" name="Прямоугольник 5"/>
          <p:cNvSpPr/>
          <p:nvPr/>
        </p:nvSpPr>
        <p:spPr>
          <a:xfrm>
            <a:off x="6790385" y="427240"/>
            <a:ext cx="2133918" cy="399533"/>
          </a:xfrm>
          <a:prstGeom prst="rect">
            <a:avLst/>
          </a:prstGeom>
        </p:spPr>
        <p:txBody>
          <a:bodyPr wrap="none">
            <a:spAutoFit/>
          </a:bodyPr>
          <a:lstStyle/>
          <a:p>
            <a:pPr algn="ctr">
              <a:lnSpc>
                <a:spcPct val="120000"/>
              </a:lnSpc>
            </a:pPr>
            <a:r>
              <a:rPr lang="en-US" altLang="ru-RU" dirty="0">
                <a:solidFill>
                  <a:srgbClr val="00B0F0"/>
                </a:solidFill>
                <a:latin typeface="Comic Sans MS" panose="030F0702030302020204" pitchFamily="66" charset="0"/>
                <a:cs typeface="Times New Roman" panose="02020603050405020304" pitchFamily="18" charset="0"/>
              </a:rPr>
              <a:t>M</a:t>
            </a:r>
            <a:r>
              <a:rPr lang="en-US" altLang="ru-RU" dirty="0" smtClean="0">
                <a:solidFill>
                  <a:srgbClr val="00B0F0"/>
                </a:solidFill>
                <a:latin typeface="Comic Sans MS" panose="030F0702030302020204" pitchFamily="66" charset="0"/>
                <a:cs typeface="Times New Roman" panose="02020603050405020304" pitchFamily="18" charset="0"/>
              </a:rPr>
              <a:t>aterial </a:t>
            </a:r>
            <a:r>
              <a:rPr lang="en-US" altLang="ru-RU" dirty="0">
                <a:solidFill>
                  <a:srgbClr val="00B0F0"/>
                </a:solidFill>
                <a:latin typeface="Comic Sans MS" panose="030F0702030302020204" pitchFamily="66" charset="0"/>
                <a:cs typeface="Times New Roman" panose="02020603050405020304" pitchFamily="18" charset="0"/>
              </a:rPr>
              <a:t>– </a:t>
            </a:r>
            <a:r>
              <a:rPr lang="ru-RU" altLang="ru-RU" dirty="0" smtClean="0">
                <a:solidFill>
                  <a:srgbClr val="00B0F0"/>
                </a:solidFill>
                <a:latin typeface="Comic Sans MS" panose="030F0702030302020204" pitchFamily="66" charset="0"/>
                <a:cs typeface="Times New Roman" panose="02020603050405020304" pitchFamily="18" charset="0"/>
              </a:rPr>
              <a:t>СТЭФ-1</a:t>
            </a:r>
            <a:endParaRPr lang="ru-RU" dirty="0">
              <a:solidFill>
                <a:srgbClr val="00B0F0"/>
              </a:solidFill>
              <a:latin typeface="Comic Sans MS" panose="030F0702030302020204" pitchFamily="66" charset="0"/>
              <a:cs typeface="Times New Roman" panose="02020603050405020304" pitchFamily="18" charset="0"/>
            </a:endParaRPr>
          </a:p>
        </p:txBody>
      </p:sp>
      <p:sp>
        <p:nvSpPr>
          <p:cNvPr id="7" name="Прямоугольник 6"/>
          <p:cNvSpPr/>
          <p:nvPr/>
        </p:nvSpPr>
        <p:spPr>
          <a:xfrm>
            <a:off x="7227289" y="2952814"/>
            <a:ext cx="2085827" cy="369332"/>
          </a:xfrm>
          <a:prstGeom prst="rect">
            <a:avLst/>
          </a:prstGeom>
        </p:spPr>
        <p:txBody>
          <a:bodyPr wrap="none">
            <a:spAutoFit/>
          </a:bodyPr>
          <a:lstStyle/>
          <a:p>
            <a:r>
              <a:rPr lang="en-US" altLang="ru-RU" dirty="0" smtClean="0">
                <a:solidFill>
                  <a:srgbClr val="00B0F0"/>
                </a:solidFill>
                <a:latin typeface="Comic Sans MS" panose="030F0702030302020204" pitchFamily="66" charset="0"/>
                <a:cs typeface="Times New Roman" panose="02020603050405020304" pitchFamily="18" charset="0"/>
              </a:rPr>
              <a:t>Material </a:t>
            </a:r>
            <a:r>
              <a:rPr lang="en-US" altLang="ru-RU" dirty="0">
                <a:solidFill>
                  <a:srgbClr val="00B0F0"/>
                </a:solidFill>
                <a:latin typeface="Comic Sans MS" panose="030F0702030302020204" pitchFamily="66" charset="0"/>
                <a:cs typeface="Times New Roman" panose="02020603050405020304" pitchFamily="18" charset="0"/>
              </a:rPr>
              <a:t>– </a:t>
            </a:r>
            <a:r>
              <a:rPr lang="ru-RU" altLang="ru-RU" dirty="0">
                <a:solidFill>
                  <a:srgbClr val="00B0F0"/>
                </a:solidFill>
                <a:latin typeface="Comic Sans MS" panose="030F0702030302020204" pitchFamily="66" charset="0"/>
                <a:cs typeface="Times New Roman" panose="02020603050405020304" pitchFamily="18" charset="0"/>
              </a:rPr>
              <a:t>С</a:t>
            </a:r>
            <a:r>
              <a:rPr lang="en-US" altLang="ru-RU" dirty="0" err="1">
                <a:solidFill>
                  <a:srgbClr val="00B0F0"/>
                </a:solidFill>
                <a:latin typeface="Comic Sans MS" panose="030F0702030302020204" pitchFamily="66" charset="0"/>
                <a:cs typeface="Times New Roman" panose="02020603050405020304" pitchFamily="18" charset="0"/>
              </a:rPr>
              <a:t>arbon</a:t>
            </a:r>
            <a:endParaRPr lang="ru-RU" dirty="0">
              <a:solidFill>
                <a:srgbClr val="00B0F0"/>
              </a:solidFill>
            </a:endParaRPr>
          </a:p>
        </p:txBody>
      </p:sp>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3679" r="42535" b="18620"/>
          <a:stretch/>
        </p:blipFill>
        <p:spPr>
          <a:xfrm>
            <a:off x="5499407" y="3387427"/>
            <a:ext cx="2992133" cy="2001993"/>
          </a:xfrm>
          <a:prstGeom prst="rect">
            <a:avLst/>
          </a:prstGeom>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t="6039" r="42202" b="18283"/>
          <a:stretch/>
        </p:blipFill>
        <p:spPr>
          <a:xfrm>
            <a:off x="8819340" y="3474931"/>
            <a:ext cx="2948891" cy="1910609"/>
          </a:xfrm>
          <a:prstGeom prst="rect">
            <a:avLst/>
          </a:prstGeom>
        </p:spPr>
      </p:pic>
      <p:sp>
        <p:nvSpPr>
          <p:cNvPr id="16" name="Прямоугольник 15"/>
          <p:cNvSpPr/>
          <p:nvPr/>
        </p:nvSpPr>
        <p:spPr>
          <a:xfrm>
            <a:off x="343128" y="5534561"/>
            <a:ext cx="10944465" cy="830997"/>
          </a:xfrm>
          <a:prstGeom prst="rect">
            <a:avLst/>
          </a:prstGeom>
        </p:spPr>
        <p:txBody>
          <a:bodyPr wrap="square">
            <a:spAutoFit/>
          </a:bodyPr>
          <a:lstStyle/>
          <a:p>
            <a:r>
              <a:rPr lang="en-US" altLang="ru-RU" sz="1600" dirty="0" smtClean="0">
                <a:solidFill>
                  <a:srgbClr val="0070C0"/>
                </a:solidFill>
                <a:latin typeface="Arial" panose="020B0604020202020204" pitchFamily="34" charset="0"/>
                <a:cs typeface="Arial" panose="020B0604020202020204" pitchFamily="34" charset="0"/>
              </a:rPr>
              <a:t> Calculations </a:t>
            </a:r>
            <a:r>
              <a:rPr lang="en-US" altLang="ru-RU" sz="1600" dirty="0">
                <a:solidFill>
                  <a:srgbClr val="0070C0"/>
                </a:solidFill>
                <a:latin typeface="Arial" panose="020B0604020202020204" pitchFamily="34" charset="0"/>
                <a:cs typeface="Arial" panose="020B0604020202020204" pitchFamily="34" charset="0"/>
              </a:rPr>
              <a:t>were made for </a:t>
            </a:r>
            <a:r>
              <a:rPr lang="en-US" altLang="ru-RU" sz="1600" dirty="0" smtClean="0">
                <a:solidFill>
                  <a:srgbClr val="0070C0"/>
                </a:solidFill>
                <a:latin typeface="Arial" panose="020B0604020202020204" pitchFamily="34" charset="0"/>
                <a:cs typeface="Arial" panose="020B0604020202020204" pitchFamily="34" charset="0"/>
              </a:rPr>
              <a:t>suspensions of </a:t>
            </a:r>
            <a:r>
              <a:rPr lang="ru-RU" altLang="ru-RU" sz="1600" dirty="0" smtClean="0">
                <a:solidFill>
                  <a:srgbClr val="0070C0"/>
                </a:solidFill>
                <a:latin typeface="Arial" panose="020B0604020202020204" pitchFamily="34" charset="0"/>
                <a:cs typeface="Arial" panose="020B0604020202020204" pitchFamily="34" charset="0"/>
              </a:rPr>
              <a:t>СТЭФ</a:t>
            </a:r>
            <a:r>
              <a:rPr lang="en-US" altLang="ru-RU" sz="1600" dirty="0" smtClean="0">
                <a:solidFill>
                  <a:srgbClr val="0070C0"/>
                </a:solidFill>
                <a:latin typeface="Arial" panose="020B0604020202020204" pitchFamily="34" charset="0"/>
                <a:cs typeface="Arial" panose="020B0604020202020204" pitchFamily="34" charset="0"/>
              </a:rPr>
              <a:t> </a:t>
            </a:r>
            <a:r>
              <a:rPr lang="en-US" altLang="ru-RU" sz="1600" dirty="0">
                <a:solidFill>
                  <a:srgbClr val="0070C0"/>
                </a:solidFill>
                <a:latin typeface="Arial" panose="020B0604020202020204" pitchFamily="34" charset="0"/>
                <a:cs typeface="Arial" panose="020B0604020202020204" pitchFamily="34" charset="0"/>
              </a:rPr>
              <a:t>and </a:t>
            </a:r>
            <a:r>
              <a:rPr lang="en-US" altLang="ru-RU" sz="1600" dirty="0" smtClean="0">
                <a:solidFill>
                  <a:srgbClr val="0070C0"/>
                </a:solidFill>
                <a:latin typeface="Arial" panose="020B0604020202020204" pitchFamily="34" charset="0"/>
                <a:cs typeface="Arial" panose="020B0604020202020204" pitchFamily="34" charset="0"/>
              </a:rPr>
              <a:t>Carbon.</a:t>
            </a:r>
            <a:r>
              <a:rPr lang="ru-RU" altLang="ru-RU" sz="1600" dirty="0" smtClean="0">
                <a:solidFill>
                  <a:srgbClr val="0070C0"/>
                </a:solidFill>
                <a:latin typeface="Arial" panose="020B0604020202020204" pitchFamily="34" charset="0"/>
                <a:cs typeface="Arial" panose="020B0604020202020204" pitchFamily="34" charset="0"/>
              </a:rPr>
              <a:t> </a:t>
            </a:r>
            <a:r>
              <a:rPr lang="en-US" altLang="ru-RU" sz="1600" dirty="0">
                <a:solidFill>
                  <a:srgbClr val="0070C0"/>
                </a:solidFill>
                <a:latin typeface="Arial" panose="020B0604020202020204" pitchFamily="34" charset="0"/>
                <a:cs typeface="Arial" panose="020B0604020202020204" pitchFamily="34" charset="0"/>
              </a:rPr>
              <a:t>The results are presented in the </a:t>
            </a:r>
            <a:r>
              <a:rPr lang="en-US" altLang="ru-RU" sz="1600" dirty="0" smtClean="0">
                <a:solidFill>
                  <a:srgbClr val="0070C0"/>
                </a:solidFill>
                <a:latin typeface="Arial" panose="020B0604020202020204" pitchFamily="34" charset="0"/>
                <a:cs typeface="Arial" panose="020B0604020202020204" pitchFamily="34" charset="0"/>
              </a:rPr>
              <a:t>table.</a:t>
            </a:r>
            <a:endParaRPr lang="ru-RU" altLang="ru-RU" sz="1600" dirty="0" smtClean="0">
              <a:solidFill>
                <a:srgbClr val="0070C0"/>
              </a:solidFill>
              <a:latin typeface="Arial" panose="020B0604020202020204" pitchFamily="34" charset="0"/>
              <a:cs typeface="Arial" panose="020B0604020202020204" pitchFamily="34" charset="0"/>
            </a:endParaRPr>
          </a:p>
          <a:p>
            <a:r>
              <a:rPr lang="en-US" sz="1600" dirty="0">
                <a:solidFill>
                  <a:srgbClr val="0070C0"/>
                </a:solidFill>
                <a:latin typeface="Arial" panose="020B0604020202020204" pitchFamily="34" charset="0"/>
                <a:cs typeface="Arial" panose="020B0604020202020204" pitchFamily="34" charset="0"/>
              </a:rPr>
              <a:t>We have made and tested</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the</a:t>
            </a:r>
            <a:r>
              <a:rPr lang="ru-RU" sz="1600" dirty="0">
                <a:solidFill>
                  <a:srgbClr val="0070C0"/>
                </a:solidFill>
                <a:latin typeface="Arial" panose="020B0604020202020204" pitchFamily="34" charset="0"/>
                <a:cs typeface="Arial" panose="020B0604020202020204" pitchFamily="34" charset="0"/>
              </a:rPr>
              <a:t> </a:t>
            </a:r>
            <a:r>
              <a:rPr lang="ru-RU" altLang="ru-RU" sz="1600" dirty="0">
                <a:solidFill>
                  <a:srgbClr val="0070C0"/>
                </a:solidFill>
                <a:latin typeface="Arial" panose="020B0604020202020204" pitchFamily="34" charset="0"/>
                <a:cs typeface="Arial" panose="020B0604020202020204" pitchFamily="34" charset="0"/>
              </a:rPr>
              <a:t>СТЭФ </a:t>
            </a:r>
            <a:r>
              <a:rPr lang="ru-RU" sz="1600" dirty="0" err="1" smtClean="0">
                <a:solidFill>
                  <a:srgbClr val="0070C0"/>
                </a:solidFill>
                <a:latin typeface="Arial" panose="020B0604020202020204" pitchFamily="34" charset="0"/>
                <a:cs typeface="Arial" panose="020B0604020202020204" pitchFamily="34" charset="0"/>
              </a:rPr>
              <a:t>suspension</a:t>
            </a:r>
            <a:r>
              <a:rPr lang="ru-RU" sz="1600" dirty="0" smtClean="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at</a:t>
            </a:r>
            <a:r>
              <a:rPr lang="ru-RU" sz="1600" dirty="0">
                <a:solidFill>
                  <a:srgbClr val="0070C0"/>
                </a:solidFill>
                <a:latin typeface="Arial" panose="020B0604020202020204" pitchFamily="34" charset="0"/>
                <a:cs typeface="Arial" panose="020B0604020202020204" pitchFamily="34" charset="0"/>
              </a:rPr>
              <a:t> 300K </a:t>
            </a:r>
            <a:r>
              <a:rPr lang="ru-RU" sz="1600" dirty="0" err="1">
                <a:solidFill>
                  <a:srgbClr val="0070C0"/>
                </a:solidFill>
                <a:latin typeface="Arial" panose="020B0604020202020204" pitchFamily="34" charset="0"/>
                <a:cs typeface="Arial" panose="020B0604020202020204" pitchFamily="34" charset="0"/>
              </a:rPr>
              <a:t>and</a:t>
            </a:r>
            <a:r>
              <a:rPr lang="ru-RU" sz="1600" dirty="0">
                <a:solidFill>
                  <a:srgbClr val="0070C0"/>
                </a:solidFill>
                <a:latin typeface="Arial" panose="020B0604020202020204" pitchFamily="34" charset="0"/>
                <a:cs typeface="Arial" panose="020B0604020202020204" pitchFamily="34" charset="0"/>
              </a:rPr>
              <a:t> </a:t>
            </a:r>
            <a:r>
              <a:rPr lang="ru-RU" sz="1600" dirty="0" smtClean="0">
                <a:solidFill>
                  <a:srgbClr val="0070C0"/>
                </a:solidFill>
                <a:latin typeface="Arial" panose="020B0604020202020204" pitchFamily="34" charset="0"/>
                <a:cs typeface="Arial" panose="020B0604020202020204" pitchFamily="34" charset="0"/>
              </a:rPr>
              <a:t>100K</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Destruction of the suspension</a:t>
            </a:r>
            <a:r>
              <a:rPr lang="ru-RU" sz="1600" dirty="0">
                <a:solidFill>
                  <a:srgbClr val="0070C0"/>
                </a:solidFill>
                <a:latin typeface="Arial" panose="020B0604020202020204" pitchFamily="34" charset="0"/>
                <a:cs typeface="Arial" panose="020B0604020202020204" pitchFamily="34" charset="0"/>
              </a:rPr>
              <a:t> 300К </a:t>
            </a:r>
            <a:r>
              <a:rPr lang="ru-RU" sz="1600" dirty="0" smtClean="0">
                <a:solidFill>
                  <a:srgbClr val="0070C0"/>
                </a:solidFill>
                <a:latin typeface="Arial" panose="020B0604020202020204" pitchFamily="34" charset="0"/>
                <a:cs typeface="Arial" panose="020B0604020202020204" pitchFamily="34" charset="0"/>
              </a:rPr>
              <a:t>- 3920 </a:t>
            </a:r>
            <a:r>
              <a:rPr lang="en-US" sz="1600" dirty="0" smtClean="0">
                <a:solidFill>
                  <a:srgbClr val="0070C0"/>
                </a:solidFill>
                <a:latin typeface="Arial" panose="020B0604020202020204" pitchFamily="34" charset="0"/>
                <a:cs typeface="Arial" panose="020B0604020202020204" pitchFamily="34" charset="0"/>
              </a:rPr>
              <a:t>kg and </a:t>
            </a:r>
            <a:r>
              <a:rPr lang="ru-RU" sz="1600" dirty="0" smtClean="0">
                <a:solidFill>
                  <a:srgbClr val="0070C0"/>
                </a:solidFill>
                <a:latin typeface="Arial" panose="020B0604020202020204" pitchFamily="34" charset="0"/>
                <a:cs typeface="Arial" panose="020B0604020202020204" pitchFamily="34" charset="0"/>
              </a:rPr>
              <a:t>100К - 4250</a:t>
            </a:r>
            <a:r>
              <a:rPr lang="en-US" sz="1600" dirty="0" smtClean="0">
                <a:solidFill>
                  <a:srgbClr val="0070C0"/>
                </a:solidFill>
                <a:latin typeface="Arial" panose="020B0604020202020204" pitchFamily="34" charset="0"/>
                <a:cs typeface="Arial" panose="020B0604020202020204" pitchFamily="34" charset="0"/>
              </a:rPr>
              <a:t> kg.</a:t>
            </a:r>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Deformation at </a:t>
            </a:r>
            <a:r>
              <a:rPr lang="en-US" sz="1600" dirty="0" smtClean="0">
                <a:solidFill>
                  <a:srgbClr val="0070C0"/>
                </a:solidFill>
                <a:latin typeface="Arial" panose="020B0604020202020204" pitchFamily="34" charset="0"/>
                <a:cs typeface="Arial" panose="020B0604020202020204" pitchFamily="34" charset="0"/>
              </a:rPr>
              <a:t>1,5 t </a:t>
            </a:r>
            <a:r>
              <a:rPr lang="en-US" sz="1600" dirty="0">
                <a:solidFill>
                  <a:srgbClr val="0070C0"/>
                </a:solidFill>
                <a:latin typeface="Arial" panose="020B0604020202020204" pitchFamily="34" charset="0"/>
                <a:cs typeface="Arial" panose="020B0604020202020204" pitchFamily="34" charset="0"/>
              </a:rPr>
              <a:t>was </a:t>
            </a:r>
            <a:r>
              <a:rPr lang="en-US" sz="1600" dirty="0" smtClean="0">
                <a:solidFill>
                  <a:srgbClr val="0070C0"/>
                </a:solidFill>
                <a:latin typeface="Arial" panose="020B0604020202020204" pitchFamily="34" charset="0"/>
                <a:cs typeface="Arial" panose="020B0604020202020204" pitchFamily="34" charset="0"/>
              </a:rPr>
              <a:t>5 mm</a:t>
            </a:r>
            <a:r>
              <a:rPr lang="ru-RU" sz="1600" dirty="0" smtClean="0">
                <a:solidFill>
                  <a:srgbClr val="0070C0"/>
                </a:solidFill>
                <a:latin typeface="Arial" panose="020B0604020202020204" pitchFamily="34" charset="0"/>
                <a:cs typeface="Arial" panose="020B0604020202020204" pitchFamily="34" charset="0"/>
              </a:rPr>
              <a:t> (300</a:t>
            </a:r>
            <a:r>
              <a:rPr lang="en-US" sz="1600" dirty="0" smtClean="0">
                <a:solidFill>
                  <a:srgbClr val="0070C0"/>
                </a:solidFill>
                <a:latin typeface="Arial" panose="020B0604020202020204" pitchFamily="34" charset="0"/>
                <a:cs typeface="Arial" panose="020B0604020202020204" pitchFamily="34" charset="0"/>
              </a:rPr>
              <a:t>K)</a:t>
            </a:r>
            <a:r>
              <a:rPr lang="ru-RU" sz="1600" dirty="0" smtClean="0">
                <a:solidFill>
                  <a:srgbClr val="0070C0"/>
                </a:solidFill>
                <a:latin typeface="Arial" panose="020B0604020202020204" pitchFamily="34" charset="0"/>
                <a:cs typeface="Arial" panose="020B0604020202020204" pitchFamily="34" charset="0"/>
              </a:rPr>
              <a:t>.</a:t>
            </a:r>
            <a:endParaRPr lang="ru-RU" sz="1600" dirty="0">
              <a:solidFill>
                <a:srgbClr val="0070C0"/>
              </a:solidFill>
              <a:latin typeface="Arial" panose="020B0604020202020204" pitchFamily="34" charset="0"/>
              <a:cs typeface="Arial" panose="020B0604020202020204" pitchFamily="34"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822091332"/>
              </p:ext>
            </p:extLst>
          </p:nvPr>
        </p:nvGraphicFramePr>
        <p:xfrm>
          <a:off x="343128" y="3816262"/>
          <a:ext cx="4828479" cy="1468687"/>
        </p:xfrm>
        <a:graphic>
          <a:graphicData uri="http://schemas.openxmlformats.org/drawingml/2006/table">
            <a:tbl>
              <a:tblPr firstRow="1" bandRow="1">
                <a:tableStyleId>{5C22544A-7EE6-4342-B048-85BDC9FD1C3A}</a:tableStyleId>
              </a:tblPr>
              <a:tblGrid>
                <a:gridCol w="1059610">
                  <a:extLst>
                    <a:ext uri="{9D8B030D-6E8A-4147-A177-3AD203B41FA5}">
                      <a16:colId xmlns:a16="http://schemas.microsoft.com/office/drawing/2014/main" val="867914251"/>
                    </a:ext>
                  </a:extLst>
                </a:gridCol>
                <a:gridCol w="1237055">
                  <a:extLst>
                    <a:ext uri="{9D8B030D-6E8A-4147-A177-3AD203B41FA5}">
                      <a16:colId xmlns:a16="http://schemas.microsoft.com/office/drawing/2014/main" val="56806718"/>
                    </a:ext>
                  </a:extLst>
                </a:gridCol>
                <a:gridCol w="1242659">
                  <a:extLst>
                    <a:ext uri="{9D8B030D-6E8A-4147-A177-3AD203B41FA5}">
                      <a16:colId xmlns:a16="http://schemas.microsoft.com/office/drawing/2014/main" val="2103031147"/>
                    </a:ext>
                  </a:extLst>
                </a:gridCol>
                <a:gridCol w="1289155">
                  <a:extLst>
                    <a:ext uri="{9D8B030D-6E8A-4147-A177-3AD203B41FA5}">
                      <a16:colId xmlns:a16="http://schemas.microsoft.com/office/drawing/2014/main" val="2110497614"/>
                    </a:ext>
                  </a:extLst>
                </a:gridCol>
              </a:tblGrid>
              <a:tr h="370840">
                <a:tc>
                  <a:txBody>
                    <a:bodyPr/>
                    <a:lstStyle/>
                    <a:p>
                      <a:pPr algn="ctr"/>
                      <a:r>
                        <a:rPr lang="en-US" altLang="ru-RU" sz="1400" dirty="0" smtClean="0">
                          <a:solidFill>
                            <a:srgbClr val="7030A0"/>
                          </a:solidFill>
                          <a:latin typeface="Comic Sans MS" panose="030F0702030302020204" pitchFamily="66" charset="0"/>
                          <a:cs typeface="Times New Roman" panose="02020603050405020304" pitchFamily="18" charset="0"/>
                        </a:rPr>
                        <a:t>Material</a:t>
                      </a:r>
                      <a:endParaRPr lang="ru-RU" sz="1400" dirty="0">
                        <a:solidFill>
                          <a:srgbClr val="7030A0"/>
                        </a:solidFill>
                      </a:endParaRPr>
                    </a:p>
                  </a:txBody>
                  <a:tcPr/>
                </a:tc>
                <a:tc>
                  <a:txBody>
                    <a:bodyPr/>
                    <a:lstStyle/>
                    <a:p>
                      <a:pPr algn="ctr"/>
                      <a:r>
                        <a:rPr lang="en-GB" altLang="ru-RU" sz="1400" dirty="0" smtClean="0">
                          <a:solidFill>
                            <a:srgbClr val="7030A0"/>
                          </a:solidFill>
                          <a:latin typeface="Arial" panose="020B0604020202020204" pitchFamily="34" charset="0"/>
                          <a:cs typeface="Arial" panose="020B0604020202020204" pitchFamily="34" charset="0"/>
                        </a:rPr>
                        <a:t>Max. equivalent stress </a:t>
                      </a:r>
                      <a:endParaRPr lang="ru-RU" sz="1400" dirty="0">
                        <a:solidFill>
                          <a:srgbClr val="7030A0"/>
                        </a:solidFill>
                      </a:endParaRPr>
                    </a:p>
                  </a:txBody>
                  <a:tcPr/>
                </a:tc>
                <a:tc>
                  <a:txBody>
                    <a:bodyPr/>
                    <a:lstStyle/>
                    <a:p>
                      <a:pPr algn="ctr"/>
                      <a:r>
                        <a:rPr lang="en-GB" altLang="ru-RU" sz="1400" dirty="0" smtClean="0">
                          <a:solidFill>
                            <a:srgbClr val="7030A0"/>
                          </a:solidFill>
                          <a:latin typeface="Arial" panose="020B0604020202020204" pitchFamily="34" charset="0"/>
                          <a:cs typeface="Arial" panose="020B0604020202020204" pitchFamily="34" charset="0"/>
                        </a:rPr>
                        <a:t>Max.</a:t>
                      </a:r>
                    </a:p>
                    <a:p>
                      <a:pPr algn="ctr"/>
                      <a:r>
                        <a:rPr lang="en-GB" altLang="ru-RU" sz="1400" dirty="0" smtClean="0">
                          <a:solidFill>
                            <a:srgbClr val="7030A0"/>
                          </a:solidFill>
                          <a:latin typeface="Arial" panose="020B0604020202020204" pitchFamily="34" charset="0"/>
                          <a:cs typeface="Arial" panose="020B0604020202020204" pitchFamily="34" charset="0"/>
                        </a:rPr>
                        <a:t>deformation </a:t>
                      </a:r>
                      <a:endParaRPr lang="ru-RU" sz="1400" dirty="0">
                        <a:solidFill>
                          <a:srgbClr val="7030A0"/>
                        </a:solidFill>
                      </a:endParaRPr>
                    </a:p>
                  </a:txBody>
                  <a:tcPr/>
                </a:tc>
                <a:tc>
                  <a:txBody>
                    <a:bodyPr/>
                    <a:lstStyle/>
                    <a:p>
                      <a:pPr algn="ctr"/>
                      <a:r>
                        <a:rPr lang="en-US" altLang="ru-RU" sz="1400" dirty="0" smtClean="0">
                          <a:solidFill>
                            <a:srgbClr val="7030A0"/>
                          </a:solidFill>
                          <a:latin typeface="Arial" panose="020B0604020202020204" pitchFamily="34" charset="0"/>
                          <a:cs typeface="Arial" panose="020B0604020202020204" pitchFamily="34" charset="0"/>
                        </a:rPr>
                        <a:t>Permissible stress </a:t>
                      </a:r>
                      <a:endParaRPr lang="ru-RU" sz="1400" dirty="0">
                        <a:solidFill>
                          <a:srgbClr val="7030A0"/>
                        </a:solidFill>
                      </a:endParaRPr>
                    </a:p>
                  </a:txBody>
                  <a:tcPr/>
                </a:tc>
                <a:extLst>
                  <a:ext uri="{0D108BD9-81ED-4DB2-BD59-A6C34878D82A}">
                    <a16:rowId xmlns:a16="http://schemas.microsoft.com/office/drawing/2014/main" val="2497771141"/>
                  </a:ext>
                </a:extLst>
              </a:tr>
              <a:tr h="370840">
                <a:tc>
                  <a:txBody>
                    <a:bodyPr/>
                    <a:lstStyle/>
                    <a:p>
                      <a:pPr algn="ctr">
                        <a:lnSpc>
                          <a:spcPct val="120000"/>
                        </a:lnSpc>
                      </a:pPr>
                      <a:r>
                        <a:rPr lang="ru-RU" altLang="ru-RU" sz="1600" dirty="0" smtClean="0">
                          <a:solidFill>
                            <a:srgbClr val="002060"/>
                          </a:solidFill>
                          <a:latin typeface="Arial Narrow" panose="020B0606020202030204" pitchFamily="34" charset="0"/>
                          <a:cs typeface="Times New Roman" panose="02020603050405020304" pitchFamily="18" charset="0"/>
                        </a:rPr>
                        <a:t>СТЭФ-1</a:t>
                      </a:r>
                      <a:endParaRPr lang="ru-RU" sz="1600" dirty="0">
                        <a:solidFill>
                          <a:srgbClr val="002060"/>
                        </a:solidFill>
                        <a:latin typeface="Arial Narrow" panose="020B0606020202030204" pitchFamily="34" charset="0"/>
                        <a:cs typeface="Times New Roman" panose="02020603050405020304" pitchFamily="18" charset="0"/>
                      </a:endParaRPr>
                    </a:p>
                  </a:txBody>
                  <a:tcPr/>
                </a:tc>
                <a:tc>
                  <a:txBody>
                    <a:bodyPr/>
                    <a:lstStyle/>
                    <a:p>
                      <a:r>
                        <a:rPr lang="en-US" altLang="ru-RU" sz="1600" dirty="0" smtClean="0">
                          <a:solidFill>
                            <a:srgbClr val="00B050"/>
                          </a:solidFill>
                          <a:latin typeface="Arial" panose="020B0604020202020204" pitchFamily="34" charset="0"/>
                          <a:cs typeface="Arial" panose="020B0604020202020204" pitchFamily="34" charset="0"/>
                        </a:rPr>
                        <a:t>100 </a:t>
                      </a:r>
                      <a:r>
                        <a:rPr lang="en-GB" altLang="ru-RU" sz="1600" dirty="0" smtClean="0">
                          <a:solidFill>
                            <a:srgbClr val="00B050"/>
                          </a:solidFill>
                          <a:latin typeface="Arial" panose="020B0604020202020204" pitchFamily="34" charset="0"/>
                          <a:cs typeface="Arial" panose="020B0604020202020204" pitchFamily="34" charset="0"/>
                        </a:rPr>
                        <a:t>M</a:t>
                      </a:r>
                      <a:r>
                        <a:rPr lang="en-US" altLang="ru-RU" sz="1600" dirty="0" smtClean="0">
                          <a:solidFill>
                            <a:srgbClr val="00B050"/>
                          </a:solidFill>
                          <a:latin typeface="Arial" panose="020B0604020202020204" pitchFamily="34" charset="0"/>
                          <a:cs typeface="Arial" panose="020B0604020202020204" pitchFamily="34" charset="0"/>
                        </a:rPr>
                        <a:t>Pa</a:t>
                      </a:r>
                      <a:r>
                        <a:rPr lang="en-GB" altLang="ru-RU" sz="1600" dirty="0" smtClean="0">
                          <a:solidFill>
                            <a:srgbClr val="00B050"/>
                          </a:solidFill>
                          <a:latin typeface="Arial" panose="020B0604020202020204" pitchFamily="34" charset="0"/>
                          <a:cs typeface="Arial" panose="020B0604020202020204" pitchFamily="34" charset="0"/>
                        </a:rPr>
                        <a:t> </a:t>
                      </a:r>
                      <a:endParaRPr lang="ru-RU" sz="1600" dirty="0">
                        <a:solidFill>
                          <a:srgbClr val="00B050"/>
                        </a:solidFill>
                      </a:endParaRPr>
                    </a:p>
                  </a:txBody>
                  <a:tcPr/>
                </a:tc>
                <a:tc>
                  <a:txBody>
                    <a:bodyPr/>
                    <a:lstStyle/>
                    <a:p>
                      <a:r>
                        <a:rPr lang="ru-RU" altLang="ru-RU" sz="1600" dirty="0" smtClean="0">
                          <a:solidFill>
                            <a:srgbClr val="00B050"/>
                          </a:solidFill>
                          <a:latin typeface="Arial" panose="020B0604020202020204" pitchFamily="34" charset="0"/>
                          <a:cs typeface="Arial" panose="020B0604020202020204" pitchFamily="34" charset="0"/>
                        </a:rPr>
                        <a:t>1</a:t>
                      </a:r>
                      <a:r>
                        <a:rPr lang="en-GB" altLang="ru-RU" sz="1600" dirty="0" smtClean="0">
                          <a:solidFill>
                            <a:srgbClr val="00B050"/>
                          </a:solidFill>
                          <a:latin typeface="Arial" panose="020B0604020202020204" pitchFamily="34" charset="0"/>
                          <a:cs typeface="Arial" panose="020B0604020202020204" pitchFamily="34" charset="0"/>
                        </a:rPr>
                        <a:t>,</a:t>
                      </a:r>
                      <a:r>
                        <a:rPr lang="ru-RU" altLang="ru-RU" sz="1600" dirty="0" smtClean="0">
                          <a:solidFill>
                            <a:srgbClr val="00B050"/>
                          </a:solidFill>
                          <a:latin typeface="Arial" panose="020B0604020202020204" pitchFamily="34" charset="0"/>
                          <a:cs typeface="Arial" panose="020B0604020202020204" pitchFamily="34" charset="0"/>
                        </a:rPr>
                        <a:t>4</a:t>
                      </a:r>
                      <a:r>
                        <a:rPr lang="en-GB" altLang="ru-RU" sz="1600" dirty="0" smtClean="0">
                          <a:solidFill>
                            <a:srgbClr val="00B050"/>
                          </a:solidFill>
                          <a:latin typeface="Arial" panose="020B0604020202020204" pitchFamily="34" charset="0"/>
                          <a:cs typeface="Arial" panose="020B0604020202020204" pitchFamily="34" charset="0"/>
                        </a:rPr>
                        <a:t> mm</a:t>
                      </a:r>
                      <a:endParaRPr lang="ru-RU" sz="1600" dirty="0">
                        <a:solidFill>
                          <a:srgbClr val="00B050"/>
                        </a:solidFill>
                      </a:endParaRPr>
                    </a:p>
                  </a:txBody>
                  <a:tcPr/>
                </a:tc>
                <a:tc>
                  <a:txBody>
                    <a:bodyPr/>
                    <a:lstStyle/>
                    <a:p>
                      <a:r>
                        <a:rPr lang="ru-RU" altLang="ru-RU" sz="1600" dirty="0" smtClean="0">
                          <a:solidFill>
                            <a:srgbClr val="FF0000"/>
                          </a:solidFill>
                          <a:latin typeface="Arial" panose="020B0604020202020204" pitchFamily="34" charset="0"/>
                          <a:cs typeface="Arial" panose="020B0604020202020204" pitchFamily="34" charset="0"/>
                        </a:rPr>
                        <a:t>132 Мпа</a:t>
                      </a:r>
                      <a:endParaRPr lang="ru-RU" sz="1600" dirty="0">
                        <a:solidFill>
                          <a:srgbClr val="FF0000"/>
                        </a:solidFill>
                      </a:endParaRPr>
                    </a:p>
                  </a:txBody>
                  <a:tcPr/>
                </a:tc>
                <a:extLst>
                  <a:ext uri="{0D108BD9-81ED-4DB2-BD59-A6C34878D82A}">
                    <a16:rowId xmlns:a16="http://schemas.microsoft.com/office/drawing/2014/main" val="3209517698"/>
                  </a:ext>
                </a:extLst>
              </a:tr>
              <a:tr h="353119">
                <a:tc>
                  <a:txBody>
                    <a:bodyPr/>
                    <a:lstStyle/>
                    <a:p>
                      <a:pPr algn="ctr"/>
                      <a:r>
                        <a:rPr lang="ru-RU" altLang="ru-RU" sz="1600" dirty="0" smtClean="0">
                          <a:solidFill>
                            <a:srgbClr val="002060"/>
                          </a:solidFill>
                          <a:latin typeface="Arial Narrow" panose="020B0606020202030204" pitchFamily="34" charset="0"/>
                          <a:cs typeface="Times New Roman" panose="02020603050405020304" pitchFamily="18" charset="0"/>
                        </a:rPr>
                        <a:t>С</a:t>
                      </a:r>
                      <a:r>
                        <a:rPr lang="en-US" altLang="ru-RU" sz="1600" dirty="0" err="1" smtClean="0">
                          <a:solidFill>
                            <a:srgbClr val="002060"/>
                          </a:solidFill>
                          <a:latin typeface="Arial Narrow" panose="020B0606020202030204" pitchFamily="34" charset="0"/>
                          <a:cs typeface="Times New Roman" panose="02020603050405020304" pitchFamily="18" charset="0"/>
                        </a:rPr>
                        <a:t>arbon</a:t>
                      </a:r>
                      <a:endParaRPr lang="ru-RU" sz="1600" dirty="0">
                        <a:solidFill>
                          <a:srgbClr val="002060"/>
                        </a:solidFill>
                        <a:latin typeface="Arial Narrow" panose="020B0606020202030204" pitchFamily="34" charset="0"/>
                      </a:endParaRPr>
                    </a:p>
                  </a:txBody>
                  <a:tcPr/>
                </a:tc>
                <a:tc>
                  <a:txBody>
                    <a:bodyPr/>
                    <a:lstStyle/>
                    <a:p>
                      <a:r>
                        <a:rPr lang="ru-RU" altLang="ru-RU" sz="1600" dirty="0" smtClean="0">
                          <a:solidFill>
                            <a:srgbClr val="00B050"/>
                          </a:solidFill>
                          <a:latin typeface="Arial" panose="020B0604020202020204" pitchFamily="34" charset="0"/>
                          <a:cs typeface="Arial" panose="020B0604020202020204" pitchFamily="34" charset="0"/>
                        </a:rPr>
                        <a:t>1</a:t>
                      </a:r>
                      <a:r>
                        <a:rPr lang="en-US" altLang="ru-RU" sz="1600" dirty="0" smtClean="0">
                          <a:solidFill>
                            <a:srgbClr val="00B050"/>
                          </a:solidFill>
                          <a:latin typeface="Arial" panose="020B0604020202020204" pitchFamily="34" charset="0"/>
                          <a:cs typeface="Arial" panose="020B0604020202020204" pitchFamily="34" charset="0"/>
                        </a:rPr>
                        <a:t>35 </a:t>
                      </a:r>
                      <a:r>
                        <a:rPr lang="en-GB" altLang="ru-RU" sz="1600" dirty="0" smtClean="0">
                          <a:solidFill>
                            <a:srgbClr val="00B050"/>
                          </a:solidFill>
                          <a:latin typeface="Arial" panose="020B0604020202020204" pitchFamily="34" charset="0"/>
                          <a:cs typeface="Arial" panose="020B0604020202020204" pitchFamily="34" charset="0"/>
                        </a:rPr>
                        <a:t>M</a:t>
                      </a:r>
                      <a:r>
                        <a:rPr lang="en-US" altLang="ru-RU" sz="1600" dirty="0" smtClean="0">
                          <a:solidFill>
                            <a:srgbClr val="00B050"/>
                          </a:solidFill>
                          <a:latin typeface="Arial" panose="020B0604020202020204" pitchFamily="34" charset="0"/>
                          <a:cs typeface="Arial" panose="020B0604020202020204" pitchFamily="34" charset="0"/>
                        </a:rPr>
                        <a:t>Pa</a:t>
                      </a:r>
                      <a:r>
                        <a:rPr lang="en-GB" altLang="ru-RU" sz="1600" dirty="0" smtClean="0">
                          <a:solidFill>
                            <a:srgbClr val="00B050"/>
                          </a:solidFill>
                          <a:latin typeface="Arial" panose="020B0604020202020204" pitchFamily="34" charset="0"/>
                          <a:cs typeface="Arial" panose="020B0604020202020204" pitchFamily="34" charset="0"/>
                        </a:rPr>
                        <a:t> </a:t>
                      </a:r>
                      <a:endParaRPr lang="ru-RU" sz="1600" dirty="0">
                        <a:solidFill>
                          <a:srgbClr val="00B050"/>
                        </a:solidFill>
                      </a:endParaRPr>
                    </a:p>
                  </a:txBody>
                  <a:tcPr/>
                </a:tc>
                <a:tc>
                  <a:txBody>
                    <a:bodyPr/>
                    <a:lstStyle/>
                    <a:p>
                      <a:r>
                        <a:rPr lang="ru-RU" altLang="ru-RU" sz="1600" dirty="0" smtClean="0">
                          <a:solidFill>
                            <a:srgbClr val="00B050"/>
                          </a:solidFill>
                          <a:latin typeface="Arial" panose="020B0604020202020204" pitchFamily="34" charset="0"/>
                          <a:cs typeface="Arial" panose="020B0604020202020204" pitchFamily="34" charset="0"/>
                        </a:rPr>
                        <a:t>0,5</a:t>
                      </a:r>
                      <a:r>
                        <a:rPr lang="en-US" altLang="ru-RU" sz="1600" dirty="0" smtClean="0">
                          <a:solidFill>
                            <a:srgbClr val="00B050"/>
                          </a:solidFill>
                          <a:latin typeface="Arial" panose="020B0604020202020204" pitchFamily="34" charset="0"/>
                          <a:cs typeface="Arial" panose="020B0604020202020204" pitchFamily="34" charset="0"/>
                        </a:rPr>
                        <a:t>3</a:t>
                      </a:r>
                      <a:r>
                        <a:rPr lang="ru-RU" altLang="ru-RU" sz="1600" dirty="0" smtClean="0">
                          <a:solidFill>
                            <a:srgbClr val="00B050"/>
                          </a:solidFill>
                          <a:latin typeface="Arial" panose="020B0604020202020204" pitchFamily="34" charset="0"/>
                          <a:cs typeface="Arial" panose="020B0604020202020204" pitchFamily="34" charset="0"/>
                        </a:rPr>
                        <a:t> </a:t>
                      </a:r>
                      <a:r>
                        <a:rPr lang="en-GB" altLang="ru-RU" sz="1600" dirty="0" smtClean="0">
                          <a:solidFill>
                            <a:srgbClr val="00B050"/>
                          </a:solidFill>
                          <a:latin typeface="Arial" panose="020B0604020202020204" pitchFamily="34" charset="0"/>
                          <a:cs typeface="Arial" panose="020B0604020202020204" pitchFamily="34" charset="0"/>
                        </a:rPr>
                        <a:t>mm</a:t>
                      </a:r>
                      <a:endParaRPr lang="ru-RU" sz="1600" dirty="0">
                        <a:solidFill>
                          <a:srgbClr val="00B050"/>
                        </a:solidFill>
                      </a:endParaRPr>
                    </a:p>
                  </a:txBody>
                  <a:tcPr/>
                </a:tc>
                <a:tc>
                  <a:txBody>
                    <a:bodyPr/>
                    <a:lstStyle/>
                    <a:p>
                      <a:r>
                        <a:rPr lang="ru-RU" altLang="ru-RU" sz="1600" dirty="0" smtClean="0">
                          <a:solidFill>
                            <a:srgbClr val="FF0000"/>
                          </a:solidFill>
                          <a:latin typeface="Arial" panose="020B0604020202020204" pitchFamily="34" charset="0"/>
                          <a:cs typeface="Arial" panose="020B0604020202020204" pitchFamily="34" charset="0"/>
                        </a:rPr>
                        <a:t>1075 М</a:t>
                      </a:r>
                      <a:r>
                        <a:rPr lang="en-US" altLang="ru-RU" sz="1600" dirty="0" smtClean="0">
                          <a:solidFill>
                            <a:srgbClr val="FF0000"/>
                          </a:solidFill>
                          <a:latin typeface="Arial" panose="020B0604020202020204" pitchFamily="34" charset="0"/>
                          <a:cs typeface="Arial" panose="020B0604020202020204" pitchFamily="34" charset="0"/>
                        </a:rPr>
                        <a:t>P</a:t>
                      </a:r>
                      <a:r>
                        <a:rPr lang="ru-RU" altLang="ru-RU" sz="1600" dirty="0" smtClean="0">
                          <a:solidFill>
                            <a:srgbClr val="FF0000"/>
                          </a:solidFill>
                          <a:latin typeface="Arial" panose="020B0604020202020204" pitchFamily="34" charset="0"/>
                          <a:cs typeface="Arial" panose="020B0604020202020204" pitchFamily="34" charset="0"/>
                        </a:rPr>
                        <a:t>а</a:t>
                      </a:r>
                      <a:endParaRPr lang="ru-RU" sz="1600" dirty="0">
                        <a:solidFill>
                          <a:srgbClr val="FF0000"/>
                        </a:solidFill>
                      </a:endParaRPr>
                    </a:p>
                  </a:txBody>
                  <a:tcPr/>
                </a:tc>
                <a:extLst>
                  <a:ext uri="{0D108BD9-81ED-4DB2-BD59-A6C34878D82A}">
                    <a16:rowId xmlns:a16="http://schemas.microsoft.com/office/drawing/2014/main" val="2390562092"/>
                  </a:ext>
                </a:extLst>
              </a:tr>
            </a:tbl>
          </a:graphicData>
        </a:graphic>
      </p:graphicFrame>
    </p:spTree>
    <p:extLst>
      <p:ext uri="{BB962C8B-B14F-4D97-AF65-F5344CB8AC3E}">
        <p14:creationId xmlns:p14="http://schemas.microsoft.com/office/powerpoint/2010/main" val="2537233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INP logo клёво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2233228" y="1996783"/>
            <a:ext cx="8229600" cy="2304256"/>
          </a:xfrm>
        </p:spPr>
        <p:txBody>
          <a:bodyPr>
            <a:normAutofit/>
          </a:bodyPr>
          <a:lstStyle/>
          <a:p>
            <a:pPr algn="ctr"/>
            <a:r>
              <a:rPr lang="en-US" sz="6000" dirty="0" smtClean="0">
                <a:solidFill>
                  <a:srgbClr val="FF0000"/>
                </a:solidFill>
              </a:rPr>
              <a:t>SPD magnet</a:t>
            </a:r>
            <a:endParaRPr lang="ru-RU" sz="6000" dirty="0">
              <a:solidFill>
                <a:srgbClr val="FF0000"/>
              </a:solidFill>
            </a:endParaRPr>
          </a:p>
        </p:txBody>
      </p:sp>
      <p:sp>
        <p:nvSpPr>
          <p:cNvPr id="3" name="Дата 2"/>
          <p:cNvSpPr>
            <a:spLocks noGrp="1"/>
          </p:cNvSpPr>
          <p:nvPr>
            <p:ph type="dt" sz="half" idx="10"/>
          </p:nvPr>
        </p:nvSpPr>
        <p:spPr/>
        <p:txBody>
          <a:bodyPr/>
          <a:lstStyle/>
          <a:p>
            <a:fld id="{F04B56D2-F481-4485-B183-18BC9D61E010}" type="datetime1">
              <a:rPr lang="ru-RU" smtClean="0"/>
              <a:t>21.05.2024</a:t>
            </a:fld>
            <a:endParaRPr lang="ru-RU"/>
          </a:p>
        </p:txBody>
      </p:sp>
      <p:sp>
        <p:nvSpPr>
          <p:cNvPr id="5" name="Нижний колонтитул 4"/>
          <p:cNvSpPr>
            <a:spLocks noGrp="1"/>
          </p:cNvSpPr>
          <p:nvPr>
            <p:ph type="ftr" sz="quarter" idx="11"/>
          </p:nvPr>
        </p:nvSpPr>
        <p:spPr/>
        <p:txBody>
          <a:bodyPr/>
          <a:lstStyle/>
          <a:p>
            <a:r>
              <a:rPr lang="sv-SE" smtClean="0">
                <a:solidFill>
                  <a:srgbClr val="FF0000"/>
                </a:solidFill>
              </a:rPr>
              <a:t>E. Pyata, S. Pivovarov, BINP, SPD Magnet</a:t>
            </a:r>
            <a:endParaRPr lang="ru-RU" dirty="0">
              <a:solidFill>
                <a:srgbClr val="FF0000"/>
              </a:solidFill>
            </a:endParaRPr>
          </a:p>
        </p:txBody>
      </p:sp>
      <p:sp>
        <p:nvSpPr>
          <p:cNvPr id="7" name="Прямоугольник 6"/>
          <p:cNvSpPr/>
          <p:nvPr/>
        </p:nvSpPr>
        <p:spPr>
          <a:xfrm>
            <a:off x="3894173" y="3620996"/>
            <a:ext cx="7322774" cy="461665"/>
          </a:xfrm>
          <a:prstGeom prst="rect">
            <a:avLst/>
          </a:prstGeom>
        </p:spPr>
        <p:txBody>
          <a:bodyPr wrap="none">
            <a:spAutoFit/>
          </a:bodyPr>
          <a:lstStyle/>
          <a:p>
            <a:pPr algn="ctr"/>
            <a:r>
              <a:rPr lang="en-US" sz="2400" dirty="0">
                <a:solidFill>
                  <a:srgbClr val="FF0000"/>
                </a:solidFill>
                <a:latin typeface="Calibri" panose="020F0502020204030204" pitchFamily="34" charset="0"/>
                <a:ea typeface="Calibri" panose="020F0502020204030204" pitchFamily="34" charset="0"/>
              </a:rPr>
              <a:t>Status of the SPD superconductive solenoid development</a:t>
            </a:r>
            <a:endParaRPr lang="ru-RU" sz="2400" dirty="0">
              <a:solidFill>
                <a:srgbClr val="FF0000"/>
              </a:solidFill>
            </a:endParaRPr>
          </a:p>
        </p:txBody>
      </p:sp>
    </p:spTree>
    <p:extLst>
      <p:ext uri="{BB962C8B-B14F-4D97-AF65-F5344CB8AC3E}">
        <p14:creationId xmlns:p14="http://schemas.microsoft.com/office/powerpoint/2010/main" val="1784434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59980" y="77216"/>
            <a:ext cx="10515600" cy="589032"/>
          </a:xfrm>
        </p:spPr>
        <p:txBody>
          <a:bodyPr>
            <a:normAutofit/>
          </a:bodyPr>
          <a:lstStyle/>
          <a:p>
            <a:pPr algn="ctr"/>
            <a:r>
              <a:rPr lang="en-US" sz="2400" dirty="0" smtClean="0">
                <a:solidFill>
                  <a:srgbClr val="FF0000"/>
                </a:solidFill>
                <a:latin typeface="Comic Sans MS" panose="030F0702030302020204" pitchFamily="66" charset="0"/>
                <a:cs typeface="Times New Roman" panose="02020603050405020304" pitchFamily="18" charset="0"/>
              </a:rPr>
              <a:t>SPD</a:t>
            </a:r>
            <a:r>
              <a:rPr lang="ru-RU" sz="2400" dirty="0" smtClean="0">
                <a:solidFill>
                  <a:srgbClr val="FF0000"/>
                </a:solidFill>
                <a:latin typeface="Comic Sans MS" panose="030F0702030302020204" pitchFamily="66" charset="0"/>
                <a:cs typeface="Times New Roman" panose="02020603050405020304" pitchFamily="18" charset="0"/>
              </a:rPr>
              <a:t> Магнит </a:t>
            </a:r>
            <a:r>
              <a:rPr lang="en-US" sz="2400" dirty="0" smtClean="0">
                <a:solidFill>
                  <a:srgbClr val="FF0000"/>
                </a:solidFill>
                <a:latin typeface="Comic Sans MS" panose="030F0702030302020204" pitchFamily="66" charset="0"/>
                <a:cs typeface="Times New Roman" panose="02020603050405020304" pitchFamily="18" charset="0"/>
              </a:rPr>
              <a:t>with</a:t>
            </a:r>
            <a:r>
              <a:rPr lang="ru-RU" sz="2400" dirty="0" smtClean="0">
                <a:solidFill>
                  <a:srgbClr val="FF0000"/>
                </a:solidFill>
                <a:latin typeface="Comic Sans MS" panose="030F0702030302020204" pitchFamily="66" charset="0"/>
                <a:cs typeface="Times New Roman" panose="02020603050405020304" pitchFamily="18" charset="0"/>
              </a:rPr>
              <a:t> </a:t>
            </a:r>
            <a:r>
              <a:rPr lang="en-US" sz="2400" dirty="0" smtClean="0">
                <a:solidFill>
                  <a:srgbClr val="FF0000"/>
                </a:solidFill>
                <a:latin typeface="Comic Sans MS" panose="030F0702030302020204" pitchFamily="66" charset="0"/>
                <a:cs typeface="Times New Roman" panose="02020603050405020304" pitchFamily="18" charset="0"/>
              </a:rPr>
              <a:t>Control Dewar</a:t>
            </a:r>
            <a:endParaRPr lang="ru-RU" sz="2400" dirty="0">
              <a:solidFill>
                <a:srgbClr val="FF0000"/>
              </a:solidFill>
              <a:latin typeface="Comic Sans MS" panose="030F0702030302020204" pitchFamily="66" charset="0"/>
              <a:cs typeface="Times New Roman" panose="02020603050405020304" pitchFamily="18" charset="0"/>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8947" t="13800" r="32655" b="13372"/>
          <a:stretch/>
        </p:blipFill>
        <p:spPr>
          <a:xfrm>
            <a:off x="5075696" y="960764"/>
            <a:ext cx="3085890" cy="2169894"/>
          </a:xfrm>
          <a:prstGeom prst="rect">
            <a:avLst/>
          </a:prstGeom>
        </p:spPr>
      </p:pic>
      <p:cxnSp>
        <p:nvCxnSpPr>
          <p:cNvPr id="6" name="Прямая со стрелкой 5"/>
          <p:cNvCxnSpPr/>
          <p:nvPr/>
        </p:nvCxnSpPr>
        <p:spPr>
          <a:xfrm flipV="1">
            <a:off x="5954935" y="2522318"/>
            <a:ext cx="436454" cy="1324208"/>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0" name="Заголовок 3"/>
          <p:cNvSpPr txBox="1">
            <a:spLocks/>
          </p:cNvSpPr>
          <p:nvPr/>
        </p:nvSpPr>
        <p:spPr>
          <a:xfrm>
            <a:off x="5437636" y="3787006"/>
            <a:ext cx="2406130" cy="523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rgbClr val="00B050"/>
                </a:solidFill>
                <a:latin typeface="Times New Roman" panose="02020603050405020304" pitchFamily="18" charset="0"/>
                <a:cs typeface="Times New Roman" panose="02020603050405020304" pitchFamily="18" charset="0"/>
              </a:rPr>
              <a:t>Connection of current leads with Bas-bars coils.</a:t>
            </a:r>
            <a:endParaRPr lang="ru-RU" sz="1600" dirty="0">
              <a:solidFill>
                <a:srgbClr val="00B050"/>
              </a:solidFill>
              <a:latin typeface="Times New Roman" panose="02020603050405020304" pitchFamily="18" charset="0"/>
              <a:cs typeface="Times New Roman" panose="02020603050405020304" pitchFamily="18" charset="0"/>
            </a:endParaRPr>
          </a:p>
        </p:txBody>
      </p:sp>
      <p:sp>
        <p:nvSpPr>
          <p:cNvPr id="2" name="Дата 1"/>
          <p:cNvSpPr>
            <a:spLocks noGrp="1"/>
          </p:cNvSpPr>
          <p:nvPr>
            <p:ph type="dt" sz="half" idx="10"/>
          </p:nvPr>
        </p:nvSpPr>
        <p:spPr>
          <a:xfrm>
            <a:off x="10884676" y="6356350"/>
            <a:ext cx="981808" cy="365125"/>
          </a:xfrm>
        </p:spPr>
        <p:txBody>
          <a:bodyPr/>
          <a:lstStyle/>
          <a:p>
            <a:fld id="{8DDFFE3D-9709-40FA-B0E0-13C3694ADCA4}" type="datetime1">
              <a:rPr lang="ru-RU" smtClean="0"/>
              <a:t>21.05.2024</a:t>
            </a:fld>
            <a:endParaRPr lang="ru-RU" dirty="0"/>
          </a:p>
        </p:txBody>
      </p:sp>
      <p:sp>
        <p:nvSpPr>
          <p:cNvPr id="3" name="Нижний колонтитул 2"/>
          <p:cNvSpPr>
            <a:spLocks noGrp="1"/>
          </p:cNvSpPr>
          <p:nvPr>
            <p:ph type="ftr" sz="quarter" idx="11"/>
          </p:nvPr>
        </p:nvSpPr>
        <p:spPr>
          <a:xfrm>
            <a:off x="4046786" y="6356350"/>
            <a:ext cx="4114800" cy="365125"/>
          </a:xfrm>
        </p:spPr>
        <p:txBody>
          <a:bodyPr/>
          <a:lstStyle/>
          <a:p>
            <a:r>
              <a:rPr lang="en-US" smtClean="0"/>
              <a:t>E. Pyata, S. Pivovarov, BINP, SPD Magnet</a:t>
            </a:r>
            <a:endParaRPr lang="ru-RU"/>
          </a:p>
        </p:txBody>
      </p:sp>
      <p:pic>
        <p:nvPicPr>
          <p:cNvPr id="9" name="Рисунок 8"/>
          <p:cNvPicPr>
            <a:picLocks noChangeAspect="1"/>
          </p:cNvPicPr>
          <p:nvPr/>
        </p:nvPicPr>
        <p:blipFill rotWithShape="1">
          <a:blip r:embed="rId3">
            <a:extLst>
              <a:ext uri="{28A0092B-C50C-407E-A947-70E740481C1C}">
                <a14:useLocalDpi xmlns:a14="http://schemas.microsoft.com/office/drawing/2010/main" val="0"/>
              </a:ext>
            </a:extLst>
          </a:blip>
          <a:srcRect l="4586" t="5285" r="47256" b="-494"/>
          <a:stretch/>
        </p:blipFill>
        <p:spPr>
          <a:xfrm>
            <a:off x="365553" y="666248"/>
            <a:ext cx="4710143" cy="4966476"/>
          </a:xfrm>
          <a:prstGeom prst="rect">
            <a:avLst/>
          </a:prstGeom>
        </p:spPr>
      </p:pic>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32759" t="2345" r="32516" b="2204"/>
          <a:stretch/>
        </p:blipFill>
        <p:spPr>
          <a:xfrm>
            <a:off x="8419069" y="705347"/>
            <a:ext cx="3369277" cy="5093648"/>
          </a:xfrm>
          <a:prstGeom prst="rect">
            <a:avLst/>
          </a:prstGeom>
        </p:spPr>
      </p:pic>
      <p:sp>
        <p:nvSpPr>
          <p:cNvPr id="7" name="Прямоугольник 6"/>
          <p:cNvSpPr/>
          <p:nvPr/>
        </p:nvSpPr>
        <p:spPr>
          <a:xfrm>
            <a:off x="435428" y="5811168"/>
            <a:ext cx="8279364" cy="646331"/>
          </a:xfrm>
          <a:prstGeom prst="rect">
            <a:avLst/>
          </a:prstGeom>
        </p:spPr>
        <p:txBody>
          <a:bodyPr wrap="square">
            <a:spAutoFit/>
          </a:bodyPr>
          <a:lstStyle/>
          <a:p>
            <a:r>
              <a:rPr lang="ru-RU" dirty="0" smtClean="0">
                <a:solidFill>
                  <a:srgbClr val="0070C0"/>
                </a:solidFill>
              </a:rPr>
              <a:t> </a:t>
            </a:r>
            <a:r>
              <a:rPr lang="en-US" dirty="0">
                <a:solidFill>
                  <a:srgbClr val="0070C0"/>
                </a:solidFill>
                <a:latin typeface="Arial" panose="020B0604020202020204" pitchFamily="34" charset="0"/>
                <a:cs typeface="Arial" panose="020B0604020202020204" pitchFamily="34" charset="0"/>
              </a:rPr>
              <a:t>The connection of the coil with the current leads is carried out in a special box located outside the </a:t>
            </a:r>
            <a:r>
              <a:rPr lang="en-US" dirty="0" smtClean="0">
                <a:solidFill>
                  <a:srgbClr val="0070C0"/>
                </a:solidFill>
                <a:latin typeface="Arial" panose="020B0604020202020204" pitchFamily="34" charset="0"/>
                <a:cs typeface="Arial" panose="020B0604020202020204" pitchFamily="34" charset="0"/>
              </a:rPr>
              <a:t>cryostat</a:t>
            </a:r>
            <a:r>
              <a:rPr lang="en-US" dirty="0">
                <a:solidFill>
                  <a:srgbClr val="0070C0"/>
                </a:solidFill>
                <a:latin typeface="Arial" panose="020B0604020202020204" pitchFamily="34" charset="0"/>
                <a:cs typeface="Arial" panose="020B0604020202020204" pitchFamily="34" charset="0"/>
              </a:rPr>
              <a:t>.</a:t>
            </a:r>
            <a:endParaRPr lang="ru-RU" dirty="0">
              <a:solidFill>
                <a:srgbClr val="0070C0"/>
              </a:solidFill>
              <a:latin typeface="Arial" panose="020B0604020202020204" pitchFamily="34" charset="0"/>
              <a:cs typeface="Arial" panose="020B0604020202020204" pitchFamily="34" charset="0"/>
            </a:endParaRPr>
          </a:p>
        </p:txBody>
      </p:sp>
      <p:sp>
        <p:nvSpPr>
          <p:cNvPr id="12" name="Прямоугольник 11"/>
          <p:cNvSpPr/>
          <p:nvPr/>
        </p:nvSpPr>
        <p:spPr>
          <a:xfrm>
            <a:off x="3978404" y="760231"/>
            <a:ext cx="1536912" cy="338554"/>
          </a:xfrm>
          <a:prstGeom prst="rect">
            <a:avLst/>
          </a:prstGeom>
        </p:spPr>
        <p:txBody>
          <a:bodyPr wrap="square">
            <a:spAutoFit/>
          </a:bodyPr>
          <a:lstStyle/>
          <a:p>
            <a:r>
              <a:rPr lang="en-US" sz="1600" dirty="0">
                <a:solidFill>
                  <a:srgbClr val="00B050"/>
                </a:solidFill>
              </a:rPr>
              <a:t>Switching </a:t>
            </a:r>
            <a:r>
              <a:rPr lang="en-US" sz="1600" dirty="0" smtClean="0">
                <a:solidFill>
                  <a:srgbClr val="00B050"/>
                </a:solidFill>
              </a:rPr>
              <a:t>box</a:t>
            </a:r>
            <a:endParaRPr lang="ru-RU" sz="1600" dirty="0">
              <a:solidFill>
                <a:srgbClr val="00B050"/>
              </a:solidFill>
            </a:endParaRPr>
          </a:p>
        </p:txBody>
      </p:sp>
      <p:cxnSp>
        <p:nvCxnSpPr>
          <p:cNvPr id="13" name="Прямая со стрелкой 12"/>
          <p:cNvCxnSpPr/>
          <p:nvPr/>
        </p:nvCxnSpPr>
        <p:spPr>
          <a:xfrm>
            <a:off x="4695483" y="1098785"/>
            <a:ext cx="955516" cy="545182"/>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9989628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8763" t="1365" r="51995" b="8672"/>
          <a:stretch/>
        </p:blipFill>
        <p:spPr>
          <a:xfrm>
            <a:off x="67717" y="214873"/>
            <a:ext cx="3927423" cy="4976735"/>
          </a:xfrm>
          <a:prstGeom prst="rect">
            <a:avLst/>
          </a:prstGeom>
        </p:spPr>
      </p:pic>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12285" t="-2914" r="32269" b="21"/>
          <a:stretch/>
        </p:blipFill>
        <p:spPr>
          <a:xfrm>
            <a:off x="7814074" y="900295"/>
            <a:ext cx="4409990" cy="4455588"/>
          </a:xfrm>
          <a:prstGeom prst="rect">
            <a:avLst/>
          </a:prstGeom>
        </p:spPr>
      </p:pic>
      <p:sp>
        <p:nvSpPr>
          <p:cNvPr id="4" name="Заголовок 3"/>
          <p:cNvSpPr>
            <a:spLocks noGrp="1"/>
          </p:cNvSpPr>
          <p:nvPr>
            <p:ph type="title"/>
          </p:nvPr>
        </p:nvSpPr>
        <p:spPr>
          <a:xfrm>
            <a:off x="859980" y="77216"/>
            <a:ext cx="10515600" cy="589032"/>
          </a:xfrm>
        </p:spPr>
        <p:txBody>
          <a:bodyPr>
            <a:normAutofit/>
          </a:bodyPr>
          <a:lstStyle/>
          <a:p>
            <a:pPr algn="ctr"/>
            <a:r>
              <a:rPr lang="en-US" sz="2400" dirty="0">
                <a:solidFill>
                  <a:srgbClr val="FF0000"/>
                </a:solidFill>
                <a:latin typeface="Comic Sans MS" panose="030F0702030302020204" pitchFamily="66" charset="0"/>
                <a:cs typeface="Times New Roman" panose="02020603050405020304" pitchFamily="18" charset="0"/>
              </a:rPr>
              <a:t>SPD Magnet (</a:t>
            </a:r>
            <a:r>
              <a:rPr lang="en-US" sz="2400" dirty="0" smtClean="0">
                <a:solidFill>
                  <a:srgbClr val="FF0000"/>
                </a:solidFill>
                <a:latin typeface="Comic Sans MS" panose="030F0702030302020204" pitchFamily="66" charset="0"/>
                <a:cs typeface="Times New Roman" panose="02020603050405020304" pitchFamily="18" charset="0"/>
              </a:rPr>
              <a:t>positioning</a:t>
            </a:r>
            <a:r>
              <a:rPr lang="ru-RU" sz="2400" dirty="0" smtClean="0">
                <a:solidFill>
                  <a:srgbClr val="FF0000"/>
                </a:solidFill>
                <a:latin typeface="Comic Sans MS" panose="030F0702030302020204" pitchFamily="66" charset="0"/>
                <a:cs typeface="Times New Roman" panose="02020603050405020304" pitchFamily="18" charset="0"/>
              </a:rPr>
              <a:t> </a:t>
            </a:r>
            <a:r>
              <a:rPr lang="en-US" sz="2400" dirty="0" smtClean="0">
                <a:solidFill>
                  <a:srgbClr val="FF0000"/>
                </a:solidFill>
                <a:latin typeface="Comic Sans MS" panose="030F0702030302020204" pitchFamily="66" charset="0"/>
                <a:cs typeface="Times New Roman" panose="02020603050405020304" pitchFamily="18" charset="0"/>
              </a:rPr>
              <a:t>and fixation</a:t>
            </a:r>
            <a:r>
              <a:rPr lang="en-US" sz="2400" dirty="0">
                <a:solidFill>
                  <a:srgbClr val="FF0000"/>
                </a:solidFill>
                <a:latin typeface="Comic Sans MS" panose="030F0702030302020204" pitchFamily="66" charset="0"/>
                <a:cs typeface="Times New Roman" panose="02020603050405020304" pitchFamily="18" charset="0"/>
              </a:rPr>
              <a:t>)</a:t>
            </a:r>
            <a:endParaRPr lang="ru-RU" sz="2400" dirty="0">
              <a:solidFill>
                <a:srgbClr val="FF0000"/>
              </a:solidFill>
              <a:latin typeface="Comic Sans MS" panose="030F0702030302020204" pitchFamily="66" charset="0"/>
              <a:cs typeface="Times New Roman" panose="02020603050405020304" pitchFamily="18" charset="0"/>
            </a:endParaRPr>
          </a:p>
        </p:txBody>
      </p:sp>
      <p:sp>
        <p:nvSpPr>
          <p:cNvPr id="11" name="Овал 10"/>
          <p:cNvSpPr/>
          <p:nvPr/>
        </p:nvSpPr>
        <p:spPr>
          <a:xfrm>
            <a:off x="2034746" y="4184821"/>
            <a:ext cx="840259" cy="428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9865282" y="4277928"/>
            <a:ext cx="802718" cy="564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 стрелкой 13"/>
          <p:cNvCxnSpPr>
            <a:stCxn id="15" idx="1"/>
            <a:endCxn id="11" idx="5"/>
          </p:cNvCxnSpPr>
          <p:nvPr/>
        </p:nvCxnSpPr>
        <p:spPr>
          <a:xfrm flipH="1" flipV="1">
            <a:off x="2751952" y="4550455"/>
            <a:ext cx="1369577" cy="6314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15" idx="3"/>
            <a:endCxn id="12" idx="2"/>
          </p:cNvCxnSpPr>
          <p:nvPr/>
        </p:nvCxnSpPr>
        <p:spPr>
          <a:xfrm flipV="1">
            <a:off x="6819912" y="4560046"/>
            <a:ext cx="3045370" cy="6218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Рисунок 14"/>
          <p:cNvPicPr>
            <a:picLocks noChangeAspect="1"/>
          </p:cNvPicPr>
          <p:nvPr/>
        </p:nvPicPr>
        <p:blipFill rotWithShape="1">
          <a:blip r:embed="rId4" cstate="print">
            <a:extLst>
              <a:ext uri="{28A0092B-C50C-407E-A947-70E740481C1C}">
                <a14:useLocalDpi xmlns:a14="http://schemas.microsoft.com/office/drawing/2010/main" val="0"/>
              </a:ext>
            </a:extLst>
          </a:blip>
          <a:srcRect l="10097" t="28353" r="19438" b="15062"/>
          <a:stretch/>
        </p:blipFill>
        <p:spPr>
          <a:xfrm>
            <a:off x="4121529" y="4592049"/>
            <a:ext cx="2698383" cy="1179763"/>
          </a:xfrm>
          <a:prstGeom prst="rect">
            <a:avLst/>
          </a:prstGeom>
        </p:spPr>
      </p:pic>
      <p:sp>
        <p:nvSpPr>
          <p:cNvPr id="13" name="Прямоугольник 12"/>
          <p:cNvSpPr/>
          <p:nvPr/>
        </p:nvSpPr>
        <p:spPr>
          <a:xfrm>
            <a:off x="814770" y="5771812"/>
            <a:ext cx="10491555" cy="369332"/>
          </a:xfrm>
          <a:prstGeom prst="rect">
            <a:avLst/>
          </a:prstGeom>
        </p:spPr>
        <p:txBody>
          <a:bodyPr wrap="square">
            <a:spAutoFit/>
          </a:bodyPr>
          <a:lstStyle/>
          <a:p>
            <a:r>
              <a:rPr lang="en-US" dirty="0">
                <a:solidFill>
                  <a:srgbClr val="0070C0"/>
                </a:solidFill>
                <a:latin typeface="Arial" panose="020B0604020202020204" pitchFamily="34" charset="0"/>
                <a:cs typeface="Arial" panose="020B0604020202020204" pitchFamily="34" charset="0"/>
              </a:rPr>
              <a:t>The magnet is positioned inside the iron yoke using hydraulic jacks</a:t>
            </a:r>
            <a:r>
              <a:rPr lang="en-US" dirty="0" smtClean="0">
                <a:solidFill>
                  <a:srgbClr val="0070C0"/>
                </a:solidFill>
                <a:latin typeface="Arial" panose="020B0604020202020204" pitchFamily="34" charset="0"/>
                <a:cs typeface="Arial" panose="020B0604020202020204" pitchFamily="34" charset="0"/>
              </a:rPr>
              <a:t>.</a:t>
            </a:r>
            <a:endParaRPr lang="ru-RU" dirty="0" smtClean="0">
              <a:solidFill>
                <a:srgbClr val="0070C0"/>
              </a:solidFill>
              <a:latin typeface="Arial" panose="020B0604020202020204" pitchFamily="34" charset="0"/>
              <a:cs typeface="Arial" panose="020B0604020202020204" pitchFamily="34" charset="0"/>
            </a:endParaRPr>
          </a:p>
        </p:txBody>
      </p:sp>
      <p:sp>
        <p:nvSpPr>
          <p:cNvPr id="3" name="Дата 2"/>
          <p:cNvSpPr>
            <a:spLocks noGrp="1"/>
          </p:cNvSpPr>
          <p:nvPr>
            <p:ph type="dt" sz="half" idx="10"/>
          </p:nvPr>
        </p:nvSpPr>
        <p:spPr>
          <a:xfrm>
            <a:off x="10915449" y="6356350"/>
            <a:ext cx="920262" cy="365125"/>
          </a:xfrm>
        </p:spPr>
        <p:txBody>
          <a:bodyPr/>
          <a:lstStyle/>
          <a:p>
            <a:fld id="{B9E2B705-CBC2-4E89-93D4-3CE409184874}" type="datetime1">
              <a:rPr lang="ru-RU" smtClean="0"/>
              <a:t>21.05.2024</a:t>
            </a:fld>
            <a:endParaRPr lang="ru-RU" dirty="0"/>
          </a:p>
        </p:txBody>
      </p:sp>
      <p:sp>
        <p:nvSpPr>
          <p:cNvPr id="6" name="Нижний колонтитул 5"/>
          <p:cNvSpPr>
            <a:spLocks noGrp="1"/>
          </p:cNvSpPr>
          <p:nvPr>
            <p:ph type="ftr" sz="quarter" idx="11"/>
          </p:nvPr>
        </p:nvSpPr>
        <p:spPr>
          <a:xfrm>
            <a:off x="4003147" y="6330765"/>
            <a:ext cx="4114800" cy="365125"/>
          </a:xfrm>
        </p:spPr>
        <p:txBody>
          <a:bodyPr/>
          <a:lstStyle/>
          <a:p>
            <a:r>
              <a:rPr lang="en-US" smtClean="0"/>
              <a:t>E. Pyata, S. Pivovarov, BINP, SPD Magnet</a:t>
            </a:r>
            <a:endParaRPr lang="ru-RU"/>
          </a:p>
        </p:txBody>
      </p:sp>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r="7997" b="20986"/>
          <a:stretch/>
        </p:blipFill>
        <p:spPr>
          <a:xfrm>
            <a:off x="4121529" y="1104413"/>
            <a:ext cx="3405769" cy="1616755"/>
          </a:xfrm>
          <a:prstGeom prst="rect">
            <a:avLst/>
          </a:prstGeom>
        </p:spPr>
      </p:pic>
      <p:sp>
        <p:nvSpPr>
          <p:cNvPr id="10" name="Прямоугольник 9"/>
          <p:cNvSpPr/>
          <p:nvPr/>
        </p:nvSpPr>
        <p:spPr>
          <a:xfrm>
            <a:off x="6301815" y="3809022"/>
            <a:ext cx="1483676" cy="369332"/>
          </a:xfrm>
          <a:prstGeom prst="rect">
            <a:avLst/>
          </a:prstGeom>
        </p:spPr>
        <p:txBody>
          <a:bodyPr wrap="none">
            <a:spAutoFit/>
          </a:bodyPr>
          <a:lstStyle/>
          <a:p>
            <a:r>
              <a:rPr lang="en-US" dirty="0">
                <a:solidFill>
                  <a:srgbClr val="00B050"/>
                </a:solidFill>
              </a:rPr>
              <a:t>H</a:t>
            </a:r>
            <a:r>
              <a:rPr lang="en-US" dirty="0" smtClean="0">
                <a:solidFill>
                  <a:srgbClr val="00B050"/>
                </a:solidFill>
              </a:rPr>
              <a:t>ydraulic </a:t>
            </a:r>
            <a:r>
              <a:rPr lang="en-US" dirty="0">
                <a:solidFill>
                  <a:srgbClr val="00B050"/>
                </a:solidFill>
              </a:rPr>
              <a:t>jack</a:t>
            </a:r>
            <a:endParaRPr lang="ru-RU" dirty="0">
              <a:solidFill>
                <a:srgbClr val="00B050"/>
              </a:solidFill>
            </a:endParaRPr>
          </a:p>
        </p:txBody>
      </p:sp>
      <p:sp>
        <p:nvSpPr>
          <p:cNvPr id="16" name="Прямоугольник 15"/>
          <p:cNvSpPr/>
          <p:nvPr/>
        </p:nvSpPr>
        <p:spPr>
          <a:xfrm>
            <a:off x="6301815" y="2804924"/>
            <a:ext cx="1280672" cy="646331"/>
          </a:xfrm>
          <a:prstGeom prst="rect">
            <a:avLst/>
          </a:prstGeom>
        </p:spPr>
        <p:txBody>
          <a:bodyPr wrap="none">
            <a:spAutoFit/>
          </a:bodyPr>
          <a:lstStyle/>
          <a:p>
            <a:r>
              <a:rPr lang="en-US" dirty="0" smtClean="0">
                <a:solidFill>
                  <a:srgbClr val="00B050"/>
                </a:solidFill>
              </a:rPr>
              <a:t>Removable </a:t>
            </a:r>
          </a:p>
          <a:p>
            <a:r>
              <a:rPr lang="en-US" dirty="0" smtClean="0">
                <a:solidFill>
                  <a:srgbClr val="00B050"/>
                </a:solidFill>
              </a:rPr>
              <a:t>Support</a:t>
            </a:r>
            <a:endParaRPr lang="ru-RU" dirty="0">
              <a:solidFill>
                <a:srgbClr val="00B050"/>
              </a:solidFill>
            </a:endParaRPr>
          </a:p>
        </p:txBody>
      </p:sp>
      <p:pic>
        <p:nvPicPr>
          <p:cNvPr id="20" name="Рисунок 19"/>
          <p:cNvPicPr>
            <a:picLocks noChangeAspect="1"/>
          </p:cNvPicPr>
          <p:nvPr/>
        </p:nvPicPr>
        <p:blipFill rotWithShape="1">
          <a:blip r:embed="rId5" cstate="print">
            <a:extLst>
              <a:ext uri="{28A0092B-C50C-407E-A947-70E740481C1C}">
                <a14:useLocalDpi xmlns:a14="http://schemas.microsoft.com/office/drawing/2010/main" val="0"/>
              </a:ext>
            </a:extLst>
          </a:blip>
          <a:srcRect l="16532" t="20096" r="60531" b="48029"/>
          <a:stretch/>
        </p:blipFill>
        <p:spPr>
          <a:xfrm>
            <a:off x="4121529" y="2918964"/>
            <a:ext cx="1911963" cy="1468660"/>
          </a:xfrm>
          <a:prstGeom prst="rect">
            <a:avLst/>
          </a:prstGeom>
        </p:spPr>
      </p:pic>
      <p:sp>
        <p:nvSpPr>
          <p:cNvPr id="30" name="Овал 29"/>
          <p:cNvSpPr/>
          <p:nvPr/>
        </p:nvSpPr>
        <p:spPr>
          <a:xfrm>
            <a:off x="4712353" y="1585840"/>
            <a:ext cx="802718" cy="564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9" name="Прямая со стрелкой 18"/>
          <p:cNvCxnSpPr/>
          <p:nvPr/>
        </p:nvCxnSpPr>
        <p:spPr>
          <a:xfrm flipH="1">
            <a:off x="5503804" y="3013001"/>
            <a:ext cx="842999" cy="4953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flipV="1">
            <a:off x="5622010" y="3916390"/>
            <a:ext cx="724214" cy="941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V="1">
            <a:off x="4620780" y="2150076"/>
            <a:ext cx="361767" cy="7809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307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Yoke_Magnet_Control_Dewar_SPD-1.pdf - Adobe Reader"/>
          <p:cNvPicPr>
            <a:picLocks noChangeAspect="1"/>
          </p:cNvPicPr>
          <p:nvPr/>
        </p:nvPicPr>
        <p:blipFill rotWithShape="1">
          <a:blip r:embed="rId2">
            <a:extLst>
              <a:ext uri="{28A0092B-C50C-407E-A947-70E740481C1C}">
                <a14:useLocalDpi xmlns:a14="http://schemas.microsoft.com/office/drawing/2010/main" val="0"/>
              </a:ext>
            </a:extLst>
          </a:blip>
          <a:srcRect l="19557" t="15967" r="3748" b="29465"/>
          <a:stretch/>
        </p:blipFill>
        <p:spPr>
          <a:xfrm>
            <a:off x="4240512" y="1355996"/>
            <a:ext cx="6626579" cy="3742267"/>
          </a:xfrm>
          <a:prstGeom prst="rect">
            <a:avLst/>
          </a:prstGeom>
        </p:spPr>
      </p:pic>
      <p:pic>
        <p:nvPicPr>
          <p:cNvPr id="12" name="Рисунок 11"/>
          <p:cNvPicPr>
            <a:picLocks noChangeAspect="1"/>
          </p:cNvPicPr>
          <p:nvPr/>
        </p:nvPicPr>
        <p:blipFill rotWithShape="1">
          <a:blip r:embed="rId3">
            <a:extLst>
              <a:ext uri="{28A0092B-C50C-407E-A947-70E740481C1C}">
                <a14:useLocalDpi xmlns:a14="http://schemas.microsoft.com/office/drawing/2010/main" val="0"/>
              </a:ext>
            </a:extLst>
          </a:blip>
          <a:srcRect l="28174" t="5026" r="32187" b="3097"/>
          <a:stretch/>
        </p:blipFill>
        <p:spPr>
          <a:xfrm>
            <a:off x="95966" y="89845"/>
            <a:ext cx="3987114" cy="5082746"/>
          </a:xfrm>
          <a:prstGeom prst="rect">
            <a:avLst/>
          </a:prstGeom>
        </p:spPr>
      </p:pic>
      <p:sp>
        <p:nvSpPr>
          <p:cNvPr id="4" name="Заголовок 3"/>
          <p:cNvSpPr>
            <a:spLocks noGrp="1"/>
          </p:cNvSpPr>
          <p:nvPr>
            <p:ph type="title"/>
          </p:nvPr>
        </p:nvSpPr>
        <p:spPr>
          <a:xfrm>
            <a:off x="899491" y="40415"/>
            <a:ext cx="10515600" cy="589032"/>
          </a:xfrm>
        </p:spPr>
        <p:txBody>
          <a:bodyPr>
            <a:normAutofit/>
          </a:bodyPr>
          <a:lstStyle/>
          <a:p>
            <a:pPr algn="ctr"/>
            <a:r>
              <a:rPr lang="en-US" sz="2400" dirty="0">
                <a:solidFill>
                  <a:srgbClr val="FF0000"/>
                </a:solidFill>
                <a:latin typeface="Comic Sans MS" panose="030F0702030302020204" pitchFamily="66" charset="0"/>
                <a:cs typeface="Times New Roman" panose="02020603050405020304" pitchFamily="18" charset="0"/>
              </a:rPr>
              <a:t>SPD Magnet (fixation)</a:t>
            </a:r>
            <a:endParaRPr lang="ru-RU" sz="2400" dirty="0">
              <a:solidFill>
                <a:srgbClr val="FF0000"/>
              </a:solidFill>
              <a:latin typeface="Comic Sans MS" panose="030F0702030302020204" pitchFamily="66" charset="0"/>
              <a:cs typeface="Times New Roman" panose="02020603050405020304" pitchFamily="18" charset="0"/>
            </a:endParaRPr>
          </a:p>
        </p:txBody>
      </p:sp>
      <p:sp>
        <p:nvSpPr>
          <p:cNvPr id="11" name="Овал 10"/>
          <p:cNvSpPr/>
          <p:nvPr/>
        </p:nvSpPr>
        <p:spPr>
          <a:xfrm>
            <a:off x="3247821" y="3324979"/>
            <a:ext cx="229157" cy="249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 стрелкой 13"/>
          <p:cNvCxnSpPr/>
          <p:nvPr/>
        </p:nvCxnSpPr>
        <p:spPr>
          <a:xfrm>
            <a:off x="8336844" y="1179689"/>
            <a:ext cx="1309512" cy="8579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Прямоугольник 7"/>
          <p:cNvSpPr/>
          <p:nvPr/>
        </p:nvSpPr>
        <p:spPr>
          <a:xfrm>
            <a:off x="7517788" y="926810"/>
            <a:ext cx="2401128" cy="307777"/>
          </a:xfrm>
          <a:prstGeom prst="rect">
            <a:avLst/>
          </a:prstGeom>
        </p:spPr>
        <p:txBody>
          <a:bodyPr wrap="square">
            <a:spAutoFit/>
          </a:bodyPr>
          <a:lstStyle/>
          <a:p>
            <a:r>
              <a:rPr lang="en-US" sz="1400" dirty="0">
                <a:solidFill>
                  <a:srgbClr val="00B050"/>
                </a:solidFill>
              </a:rPr>
              <a:t>Adjustable </a:t>
            </a:r>
            <a:r>
              <a:rPr lang="en-US" sz="1400" dirty="0" smtClean="0">
                <a:solidFill>
                  <a:srgbClr val="00B050"/>
                </a:solidFill>
              </a:rPr>
              <a:t>support</a:t>
            </a:r>
            <a:endParaRPr lang="ru-RU" sz="1400" dirty="0">
              <a:solidFill>
                <a:srgbClr val="00B050"/>
              </a:solidFill>
            </a:endParaRPr>
          </a:p>
        </p:txBody>
      </p:sp>
      <p:sp>
        <p:nvSpPr>
          <p:cNvPr id="3" name="Дата 2"/>
          <p:cNvSpPr>
            <a:spLocks noGrp="1"/>
          </p:cNvSpPr>
          <p:nvPr>
            <p:ph type="dt" sz="half" idx="10"/>
          </p:nvPr>
        </p:nvSpPr>
        <p:spPr>
          <a:xfrm>
            <a:off x="10867091" y="6369294"/>
            <a:ext cx="1016977" cy="365125"/>
          </a:xfrm>
        </p:spPr>
        <p:txBody>
          <a:bodyPr/>
          <a:lstStyle/>
          <a:p>
            <a:fld id="{32C65EC3-5CE4-42BF-8D4E-2303DE65B0E0}" type="datetime1">
              <a:rPr lang="ru-RU" smtClean="0"/>
              <a:t>21.05.2024</a:t>
            </a:fld>
            <a:endParaRPr lang="ru-RU" dirty="0"/>
          </a:p>
        </p:txBody>
      </p:sp>
      <p:sp>
        <p:nvSpPr>
          <p:cNvPr id="5" name="Нижний колонтитул 4"/>
          <p:cNvSpPr>
            <a:spLocks noGrp="1"/>
          </p:cNvSpPr>
          <p:nvPr>
            <p:ph type="ftr" sz="quarter" idx="11"/>
          </p:nvPr>
        </p:nvSpPr>
        <p:spPr/>
        <p:txBody>
          <a:bodyPr/>
          <a:lstStyle/>
          <a:p>
            <a:r>
              <a:rPr lang="en-US" smtClean="0"/>
              <a:t>E. Pyata, S. Pivovarov, BINP, SPD Magnet</a:t>
            </a:r>
            <a:endParaRPr lang="ru-RU"/>
          </a:p>
        </p:txBody>
      </p:sp>
      <p:sp>
        <p:nvSpPr>
          <p:cNvPr id="6" name="Прямоугольник 5"/>
          <p:cNvSpPr/>
          <p:nvPr/>
        </p:nvSpPr>
        <p:spPr>
          <a:xfrm>
            <a:off x="899491" y="5824812"/>
            <a:ext cx="10006818" cy="830997"/>
          </a:xfrm>
          <a:prstGeom prst="rect">
            <a:avLst/>
          </a:prstGeom>
        </p:spPr>
        <p:txBody>
          <a:bodyPr wrap="square">
            <a:spAutoFit/>
          </a:bodyPr>
          <a:lstStyle/>
          <a:p>
            <a:r>
              <a:rPr lang="en-US" sz="1600" dirty="0">
                <a:solidFill>
                  <a:srgbClr val="0070C0"/>
                </a:solidFill>
                <a:latin typeface="Arial" panose="020B0604020202020204" pitchFamily="34" charset="0"/>
                <a:cs typeface="Arial" panose="020B0604020202020204" pitchFamily="34" charset="0"/>
              </a:rPr>
              <a:t>The cryostat is fixed in an iron yoke by means of special adjustable supports fixed on octants</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a:t>
            </a:r>
            <a:endParaRPr lang="ru-RU" sz="1600" dirty="0">
              <a:latin typeface="Arial" panose="020B0604020202020204" pitchFamily="34" charset="0"/>
              <a:cs typeface="Arial" panose="020B0604020202020204" pitchFamily="34" charset="0"/>
            </a:endParaRPr>
          </a:p>
          <a:p>
            <a:r>
              <a:rPr lang="ru-RU" sz="1600" dirty="0" err="1" smtClean="0">
                <a:solidFill>
                  <a:srgbClr val="0070C0"/>
                </a:solidFill>
                <a:latin typeface="Arial" panose="020B0604020202020204" pitchFamily="34" charset="0"/>
                <a:cs typeface="Arial" panose="020B0604020202020204" pitchFamily="34" charset="0"/>
              </a:rPr>
              <a:t>The</a:t>
            </a:r>
            <a:r>
              <a:rPr lang="ru-RU" sz="1600" dirty="0" smtClean="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wedge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surface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of</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the</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support</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allows</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you</a:t>
            </a:r>
            <a:r>
              <a:rPr lang="ru-RU" sz="1600" dirty="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to</a:t>
            </a:r>
            <a:r>
              <a:rPr lang="ru-RU" sz="1600" dirty="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fix</a:t>
            </a:r>
            <a:r>
              <a:rPr lang="ru-RU" sz="1600" dirty="0" smtClean="0">
                <a:solidFill>
                  <a:srgbClr val="0070C0"/>
                </a:solidFill>
                <a:latin typeface="Arial" panose="020B0604020202020204" pitchFamily="34" charset="0"/>
                <a:cs typeface="Arial" panose="020B0604020202020204" pitchFamily="34" charset="0"/>
              </a:rPr>
              <a:t> </a:t>
            </a:r>
            <a:r>
              <a:rPr lang="ru-RU" sz="1600" dirty="0" err="1">
                <a:solidFill>
                  <a:srgbClr val="0070C0"/>
                </a:solidFill>
                <a:latin typeface="Arial" panose="020B0604020202020204" pitchFamily="34" charset="0"/>
                <a:cs typeface="Arial" panose="020B0604020202020204" pitchFamily="34" charset="0"/>
              </a:rPr>
              <a:t>the</a:t>
            </a:r>
            <a:r>
              <a:rPr lang="ru-RU" sz="1600" dirty="0">
                <a:solidFill>
                  <a:srgbClr val="0070C0"/>
                </a:solidFill>
                <a:latin typeface="Arial" panose="020B0604020202020204" pitchFamily="34" charset="0"/>
                <a:cs typeface="Arial" panose="020B0604020202020204" pitchFamily="34" charset="0"/>
              </a:rPr>
              <a:t> </a:t>
            </a:r>
            <a:r>
              <a:rPr lang="ru-RU" sz="1600" dirty="0" err="1" smtClean="0">
                <a:solidFill>
                  <a:srgbClr val="0070C0"/>
                </a:solidFill>
                <a:latin typeface="Arial" panose="020B0604020202020204" pitchFamily="34" charset="0"/>
                <a:cs typeface="Arial" panose="020B0604020202020204" pitchFamily="34" charset="0"/>
              </a:rPr>
              <a:t>cryostat</a:t>
            </a:r>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after positioning the magnet using hydraulic jacks</a:t>
            </a:r>
            <a:r>
              <a:rPr lang="ru-RU" sz="1600" dirty="0" smtClean="0">
                <a:solidFill>
                  <a:srgbClr val="0070C0"/>
                </a:solidFill>
                <a:latin typeface="Arial" panose="020B0604020202020204" pitchFamily="34" charset="0"/>
                <a:cs typeface="Arial" panose="020B0604020202020204" pitchFamily="34" charset="0"/>
              </a:rPr>
              <a:t>.</a:t>
            </a:r>
            <a:endParaRPr lang="ru-RU" sz="1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7752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1959799" y="764705"/>
            <a:ext cx="8136904" cy="4093428"/>
          </a:xfrm>
          <a:prstGeom prst="rect">
            <a:avLst/>
          </a:prstGeom>
        </p:spPr>
        <p:txBody>
          <a:bodyPr wrap="square">
            <a:spAutoFit/>
          </a:bodyPr>
          <a:lstStyle/>
          <a:p>
            <a:r>
              <a:rPr lang="en-US" sz="2000" dirty="0">
                <a:solidFill>
                  <a:srgbClr val="0070C0"/>
                </a:solidFill>
              </a:rPr>
              <a:t>  </a:t>
            </a:r>
            <a:r>
              <a:rPr lang="en-US" sz="2000" dirty="0"/>
              <a:t/>
            </a:r>
            <a:br>
              <a:rPr lang="en-US" sz="2000" dirty="0"/>
            </a:br>
            <a:r>
              <a:rPr lang="en-US" sz="2000" dirty="0"/>
              <a:t/>
            </a:r>
            <a:br>
              <a:rPr lang="en-US" sz="2000" dirty="0"/>
            </a:br>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pic>
        <p:nvPicPr>
          <p:cNvPr id="15" name="Рисунок 14"/>
          <p:cNvPicPr/>
          <p:nvPr/>
        </p:nvPicPr>
        <p:blipFill rotWithShape="1">
          <a:blip r:embed="rId2" cstate="print">
            <a:extLst>
              <a:ext uri="{28A0092B-C50C-407E-A947-70E740481C1C}">
                <a14:useLocalDpi xmlns:a14="http://schemas.microsoft.com/office/drawing/2010/main" val="0"/>
              </a:ext>
            </a:extLst>
          </a:blip>
          <a:srcRect l="2252" t="2050" r="3631" b="1368"/>
          <a:stretch/>
        </p:blipFill>
        <p:spPr bwMode="auto">
          <a:xfrm>
            <a:off x="9087072" y="1940909"/>
            <a:ext cx="2664296" cy="1667792"/>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18501" t="5549" r="55512" b="15921"/>
          <a:stretch/>
        </p:blipFill>
        <p:spPr>
          <a:xfrm>
            <a:off x="6725206" y="1492453"/>
            <a:ext cx="1872208" cy="3006879"/>
          </a:xfrm>
          <a:prstGeom prst="rect">
            <a:avLst/>
          </a:prstGeom>
        </p:spPr>
      </p:pic>
      <p:sp>
        <p:nvSpPr>
          <p:cNvPr id="3" name="Прямоугольник 2"/>
          <p:cNvSpPr/>
          <p:nvPr/>
        </p:nvSpPr>
        <p:spPr>
          <a:xfrm>
            <a:off x="957222" y="5385338"/>
            <a:ext cx="10491555" cy="1107996"/>
          </a:xfrm>
          <a:prstGeom prst="rect">
            <a:avLst/>
          </a:prstGeom>
        </p:spPr>
        <p:txBody>
          <a:bodyPr wrap="square">
            <a:spAutoFit/>
          </a:bodyPr>
          <a:lstStyle/>
          <a:p>
            <a:r>
              <a:rPr lang="ru-RU" dirty="0" smtClean="0">
                <a:solidFill>
                  <a:srgbClr val="0070C0"/>
                </a:solidFill>
              </a:rPr>
              <a:t> </a:t>
            </a:r>
            <a:r>
              <a:rPr lang="en-US" sz="1600" dirty="0">
                <a:solidFill>
                  <a:srgbClr val="0070C0"/>
                </a:solidFill>
                <a:latin typeface="Arial" panose="020B0604020202020204" pitchFamily="34" charset="0"/>
                <a:cs typeface="Arial" panose="020B0604020202020204" pitchFamily="34" charset="0"/>
              </a:rPr>
              <a:t>To assemble the magnet, a special stand with an I-beam - 700 GOST 26020-83, 9 meters long, with a guide rail and a roller system (Roller skate </a:t>
            </a:r>
            <a:r>
              <a:rPr lang="en-US" sz="1600" dirty="0" err="1">
                <a:solidFill>
                  <a:srgbClr val="0070C0"/>
                </a:solidFill>
                <a:latin typeface="Arial" panose="020B0604020202020204" pitchFamily="34" charset="0"/>
                <a:cs typeface="Arial" panose="020B0604020202020204" pitchFamily="34" charset="0"/>
              </a:rPr>
              <a:t>Boerkey</a:t>
            </a:r>
            <a:r>
              <a:rPr lang="en-US" sz="1600" dirty="0">
                <a:solidFill>
                  <a:srgbClr val="0070C0"/>
                </a:solidFill>
                <a:latin typeface="Arial" panose="020B0604020202020204" pitchFamily="34" charset="0"/>
                <a:cs typeface="Arial" panose="020B0604020202020204" pitchFamily="34" charset="0"/>
              </a:rPr>
              <a:t> model AM-H) for rolling up the magnet elements, is used</a:t>
            </a:r>
            <a:r>
              <a:rPr lang="en-US" sz="1600" dirty="0" smtClean="0">
                <a:solidFill>
                  <a:srgbClr val="0070C0"/>
                </a:solidFill>
                <a:latin typeface="Arial" panose="020B0604020202020204" pitchFamily="34" charset="0"/>
                <a:cs typeface="Arial" panose="020B0604020202020204" pitchFamily="34" charset="0"/>
              </a:rPr>
              <a:t>.</a:t>
            </a:r>
            <a:endParaRPr lang="ru-RU" sz="1600" dirty="0" smtClean="0">
              <a:solidFill>
                <a:srgbClr val="0070C0"/>
              </a:solidFill>
              <a:latin typeface="Arial" panose="020B0604020202020204" pitchFamily="34" charset="0"/>
              <a:cs typeface="Arial" panose="020B0604020202020204" pitchFamily="34" charset="0"/>
            </a:endParaRPr>
          </a:p>
          <a:p>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Such a scenario was used to assemble the PANDA magnet, which was successfully </a:t>
            </a:r>
            <a:r>
              <a:rPr lang="en-US" sz="1600" dirty="0" smtClean="0">
                <a:solidFill>
                  <a:srgbClr val="0070C0"/>
                </a:solidFill>
                <a:latin typeface="Arial" panose="020B0604020202020204" pitchFamily="34" charset="0"/>
                <a:cs typeface="Arial" panose="020B0604020202020204" pitchFamily="34" charset="0"/>
              </a:rPr>
              <a:t>assembled</a:t>
            </a:r>
            <a:r>
              <a:rPr lang="ru-RU" sz="1600"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disassembled</a:t>
            </a:r>
            <a:r>
              <a:rPr lang="ru-RU" sz="1600"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and reassembled.</a:t>
            </a:r>
            <a:endParaRPr lang="ru-RU" sz="1600" dirty="0">
              <a:latin typeface="Arial" panose="020B0604020202020204" pitchFamily="34" charset="0"/>
              <a:cs typeface="Arial" panose="020B0604020202020204" pitchFamily="34" charset="0"/>
            </a:endParaRPr>
          </a:p>
        </p:txBody>
      </p:sp>
      <p:sp>
        <p:nvSpPr>
          <p:cNvPr id="4" name="Прямоугольник 3"/>
          <p:cNvSpPr/>
          <p:nvPr/>
        </p:nvSpPr>
        <p:spPr>
          <a:xfrm>
            <a:off x="3702918" y="95160"/>
            <a:ext cx="4139224" cy="400110"/>
          </a:xfrm>
          <a:prstGeom prst="rect">
            <a:avLst/>
          </a:prstGeom>
        </p:spPr>
        <p:txBody>
          <a:bodyPr wrap="square">
            <a:spAutoFit/>
          </a:bodyPr>
          <a:lstStyle/>
          <a:p>
            <a:pPr algn="ctr"/>
            <a:r>
              <a:rPr lang="en-US" sz="2000" dirty="0">
                <a:solidFill>
                  <a:srgbClr val="FF0000"/>
                </a:solidFill>
                <a:latin typeface="Comic Sans MS" panose="030F0702030302020204" pitchFamily="66" charset="0"/>
                <a:cs typeface="Times New Roman" panose="02020603050405020304" pitchFamily="18" charset="0"/>
              </a:rPr>
              <a:t>Magnet Assembly Procedure</a:t>
            </a:r>
            <a:endParaRPr lang="ru-RU" sz="2000" dirty="0">
              <a:solidFill>
                <a:srgbClr val="FF0000"/>
              </a:solidFill>
              <a:latin typeface="Comic Sans MS" panose="030F0702030302020204" pitchFamily="66" charset="0"/>
              <a:cs typeface="Times New Roman" panose="02020603050405020304" pitchFamily="18" charset="0"/>
            </a:endParaRPr>
          </a:p>
        </p:txBody>
      </p:sp>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13449" t="12106" r="31180" b="6150"/>
          <a:stretch/>
        </p:blipFill>
        <p:spPr>
          <a:xfrm>
            <a:off x="633472" y="786404"/>
            <a:ext cx="5569528" cy="4352846"/>
          </a:xfrm>
          <a:prstGeom prst="rect">
            <a:avLst/>
          </a:prstGeom>
        </p:spPr>
      </p:pic>
      <p:cxnSp>
        <p:nvCxnSpPr>
          <p:cNvPr id="9" name="Прямая со стрелкой 8"/>
          <p:cNvCxnSpPr/>
          <p:nvPr/>
        </p:nvCxnSpPr>
        <p:spPr>
          <a:xfrm flipH="1" flipV="1">
            <a:off x="4773853" y="4474341"/>
            <a:ext cx="593376" cy="35237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0" name="Прямоугольник 9"/>
          <p:cNvSpPr/>
          <p:nvPr/>
        </p:nvSpPr>
        <p:spPr>
          <a:xfrm>
            <a:off x="5324777" y="4726815"/>
            <a:ext cx="1632178" cy="338554"/>
          </a:xfrm>
          <a:prstGeom prst="rect">
            <a:avLst/>
          </a:prstGeom>
        </p:spPr>
        <p:txBody>
          <a:bodyPr wrap="none">
            <a:spAutoFit/>
          </a:bodyPr>
          <a:lstStyle/>
          <a:p>
            <a:r>
              <a:rPr lang="en-US" sz="1600" dirty="0">
                <a:solidFill>
                  <a:srgbClr val="00B050"/>
                </a:solidFill>
                <a:latin typeface="Arial" panose="020B0604020202020204" pitchFamily="34" charset="0"/>
                <a:cs typeface="Arial" panose="020B0604020202020204" pitchFamily="34" charset="0"/>
              </a:rPr>
              <a:t>Assembly stand</a:t>
            </a:r>
            <a:endParaRPr lang="ru-RU" sz="1600" dirty="0">
              <a:solidFill>
                <a:srgbClr val="00B050"/>
              </a:solidFill>
            </a:endParaRPr>
          </a:p>
        </p:txBody>
      </p:sp>
      <p:cxnSp>
        <p:nvCxnSpPr>
          <p:cNvPr id="11" name="Прямая со стрелкой 10"/>
          <p:cNvCxnSpPr/>
          <p:nvPr/>
        </p:nvCxnSpPr>
        <p:spPr>
          <a:xfrm>
            <a:off x="9641826" y="1189139"/>
            <a:ext cx="307885" cy="1015504"/>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Прямоугольник 11"/>
          <p:cNvSpPr/>
          <p:nvPr/>
        </p:nvSpPr>
        <p:spPr>
          <a:xfrm>
            <a:off x="8900502" y="893387"/>
            <a:ext cx="1873718" cy="338554"/>
          </a:xfrm>
          <a:prstGeom prst="rect">
            <a:avLst/>
          </a:prstGeom>
        </p:spPr>
        <p:txBody>
          <a:bodyPr wrap="none">
            <a:spAutoFit/>
          </a:bodyPr>
          <a:lstStyle/>
          <a:p>
            <a:r>
              <a:rPr lang="en-US" sz="1600" dirty="0">
                <a:solidFill>
                  <a:srgbClr val="00B0F0"/>
                </a:solidFill>
              </a:rPr>
              <a:t>Roller skate </a:t>
            </a:r>
            <a:r>
              <a:rPr lang="en-US" sz="1600" dirty="0" err="1">
                <a:solidFill>
                  <a:srgbClr val="00B0F0"/>
                </a:solidFill>
              </a:rPr>
              <a:t>Boerkey</a:t>
            </a:r>
            <a:endParaRPr lang="ru-RU" sz="1600" dirty="0">
              <a:solidFill>
                <a:srgbClr val="00B0F0"/>
              </a:solidFill>
            </a:endParaRPr>
          </a:p>
        </p:txBody>
      </p:sp>
      <p:sp>
        <p:nvSpPr>
          <p:cNvPr id="16" name="Прямоугольник 15"/>
          <p:cNvSpPr/>
          <p:nvPr/>
        </p:nvSpPr>
        <p:spPr>
          <a:xfrm>
            <a:off x="3138771" y="745834"/>
            <a:ext cx="2294952" cy="276999"/>
          </a:xfrm>
          <a:prstGeom prst="rect">
            <a:avLst/>
          </a:prstGeom>
        </p:spPr>
        <p:txBody>
          <a:bodyPr wrap="square">
            <a:spAutoFit/>
          </a:bodyPr>
          <a:lstStyle/>
          <a:p>
            <a:r>
              <a:rPr lang="en-US" sz="1200" dirty="0">
                <a:solidFill>
                  <a:srgbClr val="00B050"/>
                </a:solidFill>
              </a:rPr>
              <a:t>Cryostat flange support</a:t>
            </a:r>
            <a:endParaRPr lang="ru-RU" sz="1200" dirty="0">
              <a:solidFill>
                <a:srgbClr val="00B050"/>
              </a:solidFill>
              <a:latin typeface="Arial" panose="020B0604020202020204" pitchFamily="34" charset="0"/>
              <a:cs typeface="Arial" panose="020B0604020202020204" pitchFamily="34" charset="0"/>
            </a:endParaRPr>
          </a:p>
        </p:txBody>
      </p:sp>
      <p:cxnSp>
        <p:nvCxnSpPr>
          <p:cNvPr id="18" name="Прямая со стрелкой 17"/>
          <p:cNvCxnSpPr/>
          <p:nvPr/>
        </p:nvCxnSpPr>
        <p:spPr>
          <a:xfrm flipH="1">
            <a:off x="2563838" y="893387"/>
            <a:ext cx="597005" cy="92367"/>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2" name="Прямоугольник 21"/>
          <p:cNvSpPr/>
          <p:nvPr/>
        </p:nvSpPr>
        <p:spPr>
          <a:xfrm>
            <a:off x="3151279" y="1147746"/>
            <a:ext cx="3159049" cy="276999"/>
          </a:xfrm>
          <a:prstGeom prst="rect">
            <a:avLst/>
          </a:prstGeom>
        </p:spPr>
        <p:txBody>
          <a:bodyPr wrap="square">
            <a:spAutoFit/>
          </a:bodyPr>
          <a:lstStyle/>
          <a:p>
            <a:r>
              <a:rPr lang="en-US" sz="1200" dirty="0">
                <a:solidFill>
                  <a:srgbClr val="00B050"/>
                </a:solidFill>
              </a:rPr>
              <a:t>Cryostat Inner Shell Support</a:t>
            </a:r>
            <a:endParaRPr lang="ru-RU" sz="1200" dirty="0">
              <a:solidFill>
                <a:srgbClr val="00B050"/>
              </a:solidFill>
              <a:latin typeface="Arial" panose="020B0604020202020204" pitchFamily="34" charset="0"/>
              <a:cs typeface="Arial" panose="020B0604020202020204" pitchFamily="34" charset="0"/>
            </a:endParaRPr>
          </a:p>
        </p:txBody>
      </p:sp>
      <p:sp>
        <p:nvSpPr>
          <p:cNvPr id="23" name="Прямоугольник 22"/>
          <p:cNvSpPr/>
          <p:nvPr/>
        </p:nvSpPr>
        <p:spPr>
          <a:xfrm>
            <a:off x="3160843" y="1639996"/>
            <a:ext cx="2407792" cy="276999"/>
          </a:xfrm>
          <a:prstGeom prst="rect">
            <a:avLst/>
          </a:prstGeom>
        </p:spPr>
        <p:txBody>
          <a:bodyPr wrap="square">
            <a:spAutoFit/>
          </a:bodyPr>
          <a:lstStyle/>
          <a:p>
            <a:r>
              <a:rPr lang="en-US" sz="1200" dirty="0">
                <a:solidFill>
                  <a:srgbClr val="00B050"/>
                </a:solidFill>
              </a:rPr>
              <a:t>Inner </a:t>
            </a:r>
            <a:r>
              <a:rPr lang="en-US" sz="1200" dirty="0" smtClean="0">
                <a:solidFill>
                  <a:srgbClr val="00B050"/>
                </a:solidFill>
              </a:rPr>
              <a:t>Shield support</a:t>
            </a:r>
            <a:endParaRPr lang="ru-RU" sz="1200" dirty="0">
              <a:solidFill>
                <a:srgbClr val="00B050"/>
              </a:solidFill>
              <a:latin typeface="Arial" panose="020B0604020202020204" pitchFamily="34" charset="0"/>
              <a:cs typeface="Arial" panose="020B0604020202020204" pitchFamily="34" charset="0"/>
            </a:endParaRPr>
          </a:p>
        </p:txBody>
      </p:sp>
      <p:sp>
        <p:nvSpPr>
          <p:cNvPr id="24" name="Прямоугольник 23"/>
          <p:cNvSpPr/>
          <p:nvPr/>
        </p:nvSpPr>
        <p:spPr>
          <a:xfrm>
            <a:off x="3148862" y="2042686"/>
            <a:ext cx="2119408" cy="276999"/>
          </a:xfrm>
          <a:prstGeom prst="rect">
            <a:avLst/>
          </a:prstGeom>
        </p:spPr>
        <p:txBody>
          <a:bodyPr wrap="square">
            <a:spAutoFit/>
          </a:bodyPr>
          <a:lstStyle/>
          <a:p>
            <a:r>
              <a:rPr lang="en-US" sz="1200" dirty="0">
                <a:solidFill>
                  <a:srgbClr val="00B050"/>
                </a:solidFill>
              </a:rPr>
              <a:t>Cold mass support</a:t>
            </a:r>
            <a:endParaRPr lang="ru-RU" sz="1200" dirty="0">
              <a:solidFill>
                <a:srgbClr val="00B050"/>
              </a:solidFill>
              <a:latin typeface="Arial" panose="020B0604020202020204" pitchFamily="34" charset="0"/>
              <a:cs typeface="Arial" panose="020B0604020202020204" pitchFamily="34" charset="0"/>
            </a:endParaRPr>
          </a:p>
        </p:txBody>
      </p:sp>
      <p:sp>
        <p:nvSpPr>
          <p:cNvPr id="25" name="Прямоугольник 24"/>
          <p:cNvSpPr/>
          <p:nvPr/>
        </p:nvSpPr>
        <p:spPr>
          <a:xfrm>
            <a:off x="3160843" y="2463616"/>
            <a:ext cx="2335432" cy="276999"/>
          </a:xfrm>
          <a:prstGeom prst="rect">
            <a:avLst/>
          </a:prstGeom>
        </p:spPr>
        <p:txBody>
          <a:bodyPr wrap="square">
            <a:spAutoFit/>
          </a:bodyPr>
          <a:lstStyle/>
          <a:p>
            <a:r>
              <a:rPr lang="en-US" sz="1200" dirty="0" smtClean="0">
                <a:solidFill>
                  <a:srgbClr val="00B050"/>
                </a:solidFill>
              </a:rPr>
              <a:t>Outer Shield support</a:t>
            </a:r>
          </a:p>
        </p:txBody>
      </p:sp>
      <p:cxnSp>
        <p:nvCxnSpPr>
          <p:cNvPr id="26" name="Прямая со стрелкой 25"/>
          <p:cNvCxnSpPr/>
          <p:nvPr/>
        </p:nvCxnSpPr>
        <p:spPr>
          <a:xfrm flipH="1">
            <a:off x="2757638" y="1285967"/>
            <a:ext cx="469212" cy="137261"/>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7" name="Прямая со стрелкой 26"/>
          <p:cNvCxnSpPr/>
          <p:nvPr/>
        </p:nvCxnSpPr>
        <p:spPr>
          <a:xfrm flipH="1">
            <a:off x="2778619" y="1777422"/>
            <a:ext cx="448231" cy="136942"/>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8" name="Прямая со стрелкой 27"/>
          <p:cNvCxnSpPr/>
          <p:nvPr/>
        </p:nvCxnSpPr>
        <p:spPr>
          <a:xfrm flipH="1">
            <a:off x="2778619" y="2148665"/>
            <a:ext cx="448231" cy="231531"/>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9" name="Прямая со стрелкой 28"/>
          <p:cNvCxnSpPr/>
          <p:nvPr/>
        </p:nvCxnSpPr>
        <p:spPr>
          <a:xfrm flipH="1">
            <a:off x="2862340" y="2632228"/>
            <a:ext cx="364510" cy="285154"/>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2" name="Дата 1"/>
          <p:cNvSpPr>
            <a:spLocks noGrp="1"/>
          </p:cNvSpPr>
          <p:nvPr>
            <p:ph type="dt" sz="half" idx="10"/>
          </p:nvPr>
        </p:nvSpPr>
        <p:spPr/>
        <p:txBody>
          <a:bodyPr/>
          <a:lstStyle/>
          <a:p>
            <a:pPr>
              <a:defRPr/>
            </a:pPr>
            <a:fld id="{1181366D-3820-46C8-843C-C00443546120}" type="datetime1">
              <a:rPr lang="ru-RU" altLang="en-US" smtClean="0"/>
              <a:t>21.05.2024</a:t>
            </a:fld>
            <a:endParaRPr lang="en-US" altLang="en-US" sz="1800" dirty="0">
              <a:solidFill>
                <a:schemeClr val="tx1"/>
              </a:solidFill>
            </a:endParaRPr>
          </a:p>
        </p:txBody>
      </p:sp>
      <p:sp>
        <p:nvSpPr>
          <p:cNvPr id="6" name="Нижний колонтитул 5"/>
          <p:cNvSpPr>
            <a:spLocks noGrp="1"/>
          </p:cNvSpPr>
          <p:nvPr>
            <p:ph type="ftr" sz="quarter" idx="11"/>
          </p:nvPr>
        </p:nvSpPr>
        <p:spPr/>
        <p:txBody>
          <a:bodyPr/>
          <a:lstStyle/>
          <a:p>
            <a:pPr>
              <a:defRPr/>
            </a:pPr>
            <a:r>
              <a:rPr lang="sv-SE" altLang="en-US" smtClean="0"/>
              <a:t>E. Pyata, S. Pivovarov, BINP, SPD Magnet</a:t>
            </a:r>
            <a:endParaRPr lang="en-US" altLang="en-US"/>
          </a:p>
        </p:txBody>
      </p:sp>
    </p:spTree>
    <p:extLst>
      <p:ext uri="{BB962C8B-B14F-4D97-AF65-F5344CB8AC3E}">
        <p14:creationId xmlns:p14="http://schemas.microsoft.com/office/powerpoint/2010/main" val="709389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l="8551" t="5184" r="38213" b="14755"/>
          <a:stretch/>
        </p:blipFill>
        <p:spPr>
          <a:xfrm>
            <a:off x="323529" y="2522340"/>
            <a:ext cx="2138088" cy="1714183"/>
          </a:xfrm>
          <a:prstGeom prst="rect">
            <a:avLst/>
          </a:prstGeom>
        </p:spPr>
      </p:pic>
      <p:sp>
        <p:nvSpPr>
          <p:cNvPr id="13" name="Прямоугольник 12"/>
          <p:cNvSpPr/>
          <p:nvPr/>
        </p:nvSpPr>
        <p:spPr>
          <a:xfrm>
            <a:off x="1971985" y="734347"/>
            <a:ext cx="8136904" cy="4093428"/>
          </a:xfrm>
          <a:prstGeom prst="rect">
            <a:avLst/>
          </a:prstGeom>
        </p:spPr>
        <p:txBody>
          <a:bodyPr wrap="square">
            <a:spAutoFit/>
          </a:bodyPr>
          <a:lstStyle/>
          <a:p>
            <a:r>
              <a:rPr lang="en-US" sz="2000" dirty="0">
                <a:solidFill>
                  <a:srgbClr val="0070C0"/>
                </a:solidFill>
              </a:rPr>
              <a:t>  </a:t>
            </a:r>
            <a:r>
              <a:rPr lang="en-US" sz="2000" dirty="0"/>
              <a:t/>
            </a:r>
            <a:br>
              <a:rPr lang="en-US" sz="2000" dirty="0"/>
            </a:br>
            <a:r>
              <a:rPr lang="en-US" sz="2000" dirty="0"/>
              <a:t/>
            </a:r>
            <a:br>
              <a:rPr lang="en-US" sz="2000" dirty="0"/>
            </a:br>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sp>
        <p:nvSpPr>
          <p:cNvPr id="3" name="Прямоугольник 2"/>
          <p:cNvSpPr/>
          <p:nvPr/>
        </p:nvSpPr>
        <p:spPr>
          <a:xfrm>
            <a:off x="841681" y="6243248"/>
            <a:ext cx="10009130" cy="369332"/>
          </a:xfrm>
          <a:prstGeom prst="rect">
            <a:avLst/>
          </a:prstGeom>
        </p:spPr>
        <p:txBody>
          <a:bodyPr wrap="square">
            <a:spAutoFit/>
          </a:bodyPr>
          <a:lstStyle/>
          <a:p>
            <a:r>
              <a:rPr lang="ru-RU" dirty="0" smtClean="0">
                <a:solidFill>
                  <a:srgbClr val="0070C0"/>
                </a:solidFill>
              </a:rPr>
              <a:t> </a:t>
            </a:r>
            <a:endParaRPr lang="ru-RU" dirty="0"/>
          </a:p>
        </p:txBody>
      </p:sp>
      <p:sp>
        <p:nvSpPr>
          <p:cNvPr id="4" name="Прямоугольник 3"/>
          <p:cNvSpPr/>
          <p:nvPr/>
        </p:nvSpPr>
        <p:spPr>
          <a:xfrm>
            <a:off x="3702918" y="95160"/>
            <a:ext cx="4139224" cy="400110"/>
          </a:xfrm>
          <a:prstGeom prst="rect">
            <a:avLst/>
          </a:prstGeom>
        </p:spPr>
        <p:txBody>
          <a:bodyPr wrap="square">
            <a:spAutoFit/>
          </a:bodyPr>
          <a:lstStyle/>
          <a:p>
            <a:pPr algn="ctr"/>
            <a:r>
              <a:rPr lang="en-US" sz="2000" dirty="0">
                <a:solidFill>
                  <a:srgbClr val="FF0000"/>
                </a:solidFill>
                <a:latin typeface="Comic Sans MS" panose="030F0702030302020204" pitchFamily="66" charset="0"/>
                <a:cs typeface="Times New Roman" panose="02020603050405020304" pitchFamily="18" charset="0"/>
              </a:rPr>
              <a:t>Magnet Assembly Procedure</a:t>
            </a:r>
            <a:endParaRPr lang="ru-RU" sz="2000" dirty="0">
              <a:solidFill>
                <a:srgbClr val="FF0000"/>
              </a:solidFill>
              <a:latin typeface="Comic Sans MS" panose="030F0702030302020204" pitchFamily="66" charset="0"/>
              <a:cs typeface="Times New Roman" panose="02020603050405020304" pitchFamily="18" charset="0"/>
            </a:endParaRPr>
          </a:p>
        </p:txBody>
      </p:sp>
      <p:sp>
        <p:nvSpPr>
          <p:cNvPr id="16" name="Прямоугольник 15"/>
          <p:cNvSpPr/>
          <p:nvPr/>
        </p:nvSpPr>
        <p:spPr>
          <a:xfrm>
            <a:off x="529356" y="2026664"/>
            <a:ext cx="2294952" cy="276999"/>
          </a:xfrm>
          <a:prstGeom prst="rect">
            <a:avLst/>
          </a:prstGeom>
        </p:spPr>
        <p:txBody>
          <a:bodyPr wrap="square">
            <a:spAutoFit/>
          </a:bodyPr>
          <a:lstStyle/>
          <a:p>
            <a:r>
              <a:rPr lang="en-US" sz="1200" dirty="0">
                <a:solidFill>
                  <a:srgbClr val="0070C0"/>
                </a:solidFill>
              </a:rPr>
              <a:t>Installing the outer shell</a:t>
            </a:r>
            <a:endParaRPr lang="ru-RU" sz="1200" dirty="0">
              <a:solidFill>
                <a:srgbClr val="0070C0"/>
              </a:solidFill>
              <a:latin typeface="Arial" panose="020B0604020202020204" pitchFamily="34" charset="0"/>
              <a:cs typeface="Arial" panose="020B0604020202020204" pitchFamily="34" charset="0"/>
            </a:endParaRPr>
          </a:p>
        </p:txBody>
      </p:sp>
      <p:sp>
        <p:nvSpPr>
          <p:cNvPr id="23" name="Прямоугольник 22"/>
          <p:cNvSpPr/>
          <p:nvPr/>
        </p:nvSpPr>
        <p:spPr>
          <a:xfrm>
            <a:off x="2831467" y="2036307"/>
            <a:ext cx="2407792" cy="276999"/>
          </a:xfrm>
          <a:prstGeom prst="rect">
            <a:avLst/>
          </a:prstGeom>
        </p:spPr>
        <p:txBody>
          <a:bodyPr wrap="square">
            <a:spAutoFit/>
          </a:bodyPr>
          <a:lstStyle/>
          <a:p>
            <a:r>
              <a:rPr lang="en-US" sz="1200" dirty="0">
                <a:solidFill>
                  <a:srgbClr val="0070C0"/>
                </a:solidFill>
              </a:rPr>
              <a:t>Installing </a:t>
            </a:r>
            <a:r>
              <a:rPr lang="en-US" sz="1200" dirty="0" smtClean="0">
                <a:solidFill>
                  <a:srgbClr val="0070C0"/>
                </a:solidFill>
              </a:rPr>
              <a:t>the outer shield</a:t>
            </a:r>
            <a:endParaRPr lang="ru-RU" sz="1200" dirty="0">
              <a:solidFill>
                <a:srgbClr val="0070C0"/>
              </a:solidFill>
              <a:latin typeface="Arial" panose="020B0604020202020204" pitchFamily="34" charset="0"/>
              <a:cs typeface="Arial" panose="020B0604020202020204" pitchFamily="34" charset="0"/>
            </a:endParaRPr>
          </a:p>
        </p:txBody>
      </p:sp>
      <p:sp>
        <p:nvSpPr>
          <p:cNvPr id="24" name="Прямоугольник 23"/>
          <p:cNvSpPr/>
          <p:nvPr/>
        </p:nvSpPr>
        <p:spPr>
          <a:xfrm>
            <a:off x="8656322" y="2059591"/>
            <a:ext cx="2119408" cy="276999"/>
          </a:xfrm>
          <a:prstGeom prst="rect">
            <a:avLst/>
          </a:prstGeom>
        </p:spPr>
        <p:txBody>
          <a:bodyPr wrap="square">
            <a:spAutoFit/>
          </a:bodyPr>
          <a:lstStyle/>
          <a:p>
            <a:r>
              <a:rPr lang="en-US" sz="1200" dirty="0">
                <a:solidFill>
                  <a:srgbClr val="0070C0"/>
                </a:solidFill>
              </a:rPr>
              <a:t>Installing </a:t>
            </a:r>
            <a:r>
              <a:rPr lang="en-US" sz="1200" dirty="0" smtClean="0">
                <a:solidFill>
                  <a:srgbClr val="0070C0"/>
                </a:solidFill>
              </a:rPr>
              <a:t>the Cold Mass</a:t>
            </a:r>
            <a:endParaRPr lang="ru-RU" sz="1200" dirty="0">
              <a:solidFill>
                <a:srgbClr val="0070C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10554" t="6145" r="28660" b="12839"/>
          <a:stretch/>
        </p:blipFill>
        <p:spPr>
          <a:xfrm>
            <a:off x="534461" y="523870"/>
            <a:ext cx="2173536" cy="1567480"/>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12404" t="5433" r="32512" b="23376"/>
          <a:stretch/>
        </p:blipFill>
        <p:spPr>
          <a:xfrm>
            <a:off x="3160803" y="576913"/>
            <a:ext cx="2200833" cy="1539044"/>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5846" t="4024" r="39060" b="14018"/>
          <a:stretch/>
        </p:blipFill>
        <p:spPr>
          <a:xfrm>
            <a:off x="5690972" y="484546"/>
            <a:ext cx="2159638" cy="1712685"/>
          </a:xfrm>
          <a:prstGeom prst="rect">
            <a:avLst/>
          </a:prstGeom>
        </p:spPr>
      </p:pic>
      <p:sp>
        <p:nvSpPr>
          <p:cNvPr id="30" name="Прямоугольник 29"/>
          <p:cNvSpPr/>
          <p:nvPr/>
        </p:nvSpPr>
        <p:spPr>
          <a:xfrm>
            <a:off x="5754448" y="2105197"/>
            <a:ext cx="2407792" cy="276999"/>
          </a:xfrm>
          <a:prstGeom prst="rect">
            <a:avLst/>
          </a:prstGeom>
        </p:spPr>
        <p:txBody>
          <a:bodyPr wrap="square">
            <a:spAutoFit/>
          </a:bodyPr>
          <a:lstStyle/>
          <a:p>
            <a:r>
              <a:rPr lang="en-US" sz="1200" dirty="0" smtClean="0">
                <a:solidFill>
                  <a:srgbClr val="0070C0"/>
                </a:solidFill>
              </a:rPr>
              <a:t>Position </a:t>
            </a:r>
            <a:r>
              <a:rPr lang="en-US" sz="1200" dirty="0">
                <a:solidFill>
                  <a:srgbClr val="0070C0"/>
                </a:solidFill>
              </a:rPr>
              <a:t>the outer shield</a:t>
            </a:r>
            <a:endParaRPr lang="ru-RU" sz="1200" dirty="0">
              <a:solidFill>
                <a:srgbClr val="0070C0"/>
              </a:solidFill>
              <a:latin typeface="Arial" panose="020B0604020202020204" pitchFamily="34" charset="0"/>
              <a:cs typeface="Arial" panose="020B0604020202020204" pitchFamily="34" charset="0"/>
            </a:endParaRPr>
          </a:p>
        </p:txBody>
      </p:sp>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5393" t="5184" r="38675" b="14320"/>
          <a:stretch/>
        </p:blipFill>
        <p:spPr>
          <a:xfrm>
            <a:off x="8744468" y="379687"/>
            <a:ext cx="2106343" cy="1616024"/>
          </a:xfrm>
          <a:prstGeom prst="rect">
            <a:avLst/>
          </a:prstGeom>
        </p:spPr>
      </p:pic>
      <p:sp>
        <p:nvSpPr>
          <p:cNvPr id="31" name="Прямоугольник 30"/>
          <p:cNvSpPr/>
          <p:nvPr/>
        </p:nvSpPr>
        <p:spPr>
          <a:xfrm>
            <a:off x="369626" y="4173505"/>
            <a:ext cx="2153974" cy="461665"/>
          </a:xfrm>
          <a:prstGeom prst="rect">
            <a:avLst/>
          </a:prstGeom>
        </p:spPr>
        <p:txBody>
          <a:bodyPr wrap="square">
            <a:spAutoFit/>
          </a:bodyPr>
          <a:lstStyle/>
          <a:p>
            <a:r>
              <a:rPr lang="en-US" sz="1200" dirty="0" smtClean="0">
                <a:solidFill>
                  <a:srgbClr val="0070C0"/>
                </a:solidFill>
              </a:rPr>
              <a:t>Position the Cold </a:t>
            </a:r>
            <a:r>
              <a:rPr lang="en-US" sz="1200" dirty="0">
                <a:solidFill>
                  <a:srgbClr val="0070C0"/>
                </a:solidFill>
              </a:rPr>
              <a:t>M</a:t>
            </a:r>
            <a:r>
              <a:rPr lang="en-US" sz="1200" dirty="0" smtClean="0">
                <a:solidFill>
                  <a:srgbClr val="0070C0"/>
                </a:solidFill>
              </a:rPr>
              <a:t>ass.</a:t>
            </a:r>
          </a:p>
          <a:p>
            <a:r>
              <a:rPr lang="en-US" sz="1200" dirty="0" smtClean="0">
                <a:solidFill>
                  <a:srgbClr val="0070C0"/>
                </a:solidFill>
              </a:rPr>
              <a:t> fixing </a:t>
            </a:r>
            <a:r>
              <a:rPr lang="en-US" sz="1200" dirty="0">
                <a:solidFill>
                  <a:srgbClr val="0070C0"/>
                </a:solidFill>
              </a:rPr>
              <a:t>on temporary segments</a:t>
            </a:r>
            <a:endParaRPr lang="ru-RU" sz="1200" dirty="0">
              <a:solidFill>
                <a:srgbClr val="0070C0"/>
              </a:solidFill>
              <a:latin typeface="Arial" panose="020B0604020202020204" pitchFamily="34" charset="0"/>
              <a:cs typeface="Arial" panose="020B0604020202020204" pitchFamily="34" charset="0"/>
            </a:endParaRPr>
          </a:p>
        </p:txBody>
      </p:sp>
      <p:sp>
        <p:nvSpPr>
          <p:cNvPr id="32" name="Прямоугольник 31"/>
          <p:cNvSpPr/>
          <p:nvPr/>
        </p:nvSpPr>
        <p:spPr>
          <a:xfrm>
            <a:off x="1230063" y="2352858"/>
            <a:ext cx="770999" cy="276999"/>
          </a:xfrm>
          <a:prstGeom prst="rect">
            <a:avLst/>
          </a:prstGeom>
        </p:spPr>
        <p:txBody>
          <a:bodyPr wrap="square">
            <a:spAutoFit/>
          </a:bodyPr>
          <a:lstStyle/>
          <a:p>
            <a:r>
              <a:rPr lang="en-US" sz="1200" dirty="0" smtClean="0">
                <a:solidFill>
                  <a:srgbClr val="00B050"/>
                </a:solidFill>
              </a:rPr>
              <a:t>segment</a:t>
            </a:r>
            <a:endParaRPr lang="ru-RU" sz="1200" dirty="0">
              <a:solidFill>
                <a:srgbClr val="00B050"/>
              </a:solidFill>
              <a:latin typeface="Arial" panose="020B0604020202020204" pitchFamily="34" charset="0"/>
              <a:cs typeface="Arial" panose="020B0604020202020204" pitchFamily="34" charset="0"/>
            </a:endParaRPr>
          </a:p>
        </p:txBody>
      </p:sp>
      <p:pic>
        <p:nvPicPr>
          <p:cNvPr id="36" name="Рисунок 35"/>
          <p:cNvPicPr>
            <a:picLocks noChangeAspect="1"/>
          </p:cNvPicPr>
          <p:nvPr/>
        </p:nvPicPr>
        <p:blipFill rotWithShape="1">
          <a:blip r:embed="rId7" cstate="print">
            <a:extLst>
              <a:ext uri="{28A0092B-C50C-407E-A947-70E740481C1C}">
                <a14:useLocalDpi xmlns:a14="http://schemas.microsoft.com/office/drawing/2010/main" val="0"/>
              </a:ext>
            </a:extLst>
          </a:blip>
          <a:srcRect l="10555" t="19310" r="39368" b="38900"/>
          <a:stretch/>
        </p:blipFill>
        <p:spPr>
          <a:xfrm>
            <a:off x="245981" y="2667429"/>
            <a:ext cx="890702" cy="405612"/>
          </a:xfrm>
          <a:prstGeom prst="rect">
            <a:avLst/>
          </a:prstGeom>
        </p:spPr>
      </p:pic>
      <p:pic>
        <p:nvPicPr>
          <p:cNvPr id="37" name="Рисунок 36"/>
          <p:cNvPicPr>
            <a:picLocks noChangeAspect="1"/>
          </p:cNvPicPr>
          <p:nvPr/>
        </p:nvPicPr>
        <p:blipFill rotWithShape="1">
          <a:blip r:embed="rId8" cstate="print">
            <a:extLst>
              <a:ext uri="{28A0092B-C50C-407E-A947-70E740481C1C}">
                <a14:useLocalDpi xmlns:a14="http://schemas.microsoft.com/office/drawing/2010/main" val="0"/>
              </a:ext>
            </a:extLst>
          </a:blip>
          <a:srcRect l="8012" t="1037" r="28505" b="6049"/>
          <a:stretch/>
        </p:blipFill>
        <p:spPr>
          <a:xfrm>
            <a:off x="2915467" y="2491357"/>
            <a:ext cx="2110097" cy="1687566"/>
          </a:xfrm>
          <a:prstGeom prst="rect">
            <a:avLst/>
          </a:prstGeom>
        </p:spPr>
      </p:pic>
      <p:sp>
        <p:nvSpPr>
          <p:cNvPr id="38" name="Прямоугольник 37"/>
          <p:cNvSpPr/>
          <p:nvPr/>
        </p:nvSpPr>
        <p:spPr>
          <a:xfrm>
            <a:off x="2831467" y="4271106"/>
            <a:ext cx="2407792" cy="276999"/>
          </a:xfrm>
          <a:prstGeom prst="rect">
            <a:avLst/>
          </a:prstGeom>
        </p:spPr>
        <p:txBody>
          <a:bodyPr wrap="square">
            <a:spAutoFit/>
          </a:bodyPr>
          <a:lstStyle/>
          <a:p>
            <a:r>
              <a:rPr lang="en-US" sz="1200" dirty="0">
                <a:solidFill>
                  <a:srgbClr val="0070C0"/>
                </a:solidFill>
              </a:rPr>
              <a:t>Installing the </a:t>
            </a:r>
            <a:r>
              <a:rPr lang="en-US" sz="1200" dirty="0" smtClean="0">
                <a:solidFill>
                  <a:srgbClr val="0070C0"/>
                </a:solidFill>
              </a:rPr>
              <a:t>inner </a:t>
            </a:r>
            <a:r>
              <a:rPr lang="en-US" sz="1200" dirty="0">
                <a:solidFill>
                  <a:srgbClr val="0070C0"/>
                </a:solidFill>
              </a:rPr>
              <a:t>shield</a:t>
            </a:r>
            <a:endParaRPr lang="ru-RU" sz="1200" dirty="0">
              <a:solidFill>
                <a:srgbClr val="0070C0"/>
              </a:solidFill>
              <a:latin typeface="Arial" panose="020B0604020202020204" pitchFamily="34" charset="0"/>
              <a:cs typeface="Arial" panose="020B0604020202020204" pitchFamily="34" charset="0"/>
            </a:endParaRPr>
          </a:p>
        </p:txBody>
      </p:sp>
      <p:sp>
        <p:nvSpPr>
          <p:cNvPr id="5" name="Дата 4"/>
          <p:cNvSpPr>
            <a:spLocks noGrp="1"/>
          </p:cNvSpPr>
          <p:nvPr>
            <p:ph type="dt" sz="half" idx="10"/>
          </p:nvPr>
        </p:nvSpPr>
        <p:spPr>
          <a:xfrm>
            <a:off x="10530650" y="6221555"/>
            <a:ext cx="1430312" cy="365125"/>
          </a:xfrm>
        </p:spPr>
        <p:txBody>
          <a:bodyPr/>
          <a:lstStyle/>
          <a:p>
            <a:pPr>
              <a:defRPr/>
            </a:pPr>
            <a:fld id="{4444158F-1CAE-4608-8A18-4723BCADE577}" type="datetime1">
              <a:rPr lang="ru-RU" altLang="en-US" smtClean="0"/>
              <a:t>21.05.2024</a:t>
            </a:fld>
            <a:endParaRPr lang="en-US" altLang="en-US" sz="1800" dirty="0">
              <a:solidFill>
                <a:schemeClr val="tx1"/>
              </a:solidFill>
            </a:endParaRPr>
          </a:p>
        </p:txBody>
      </p:sp>
      <p:sp>
        <p:nvSpPr>
          <p:cNvPr id="8" name="Нижний колонтитул 7"/>
          <p:cNvSpPr>
            <a:spLocks noGrp="1"/>
          </p:cNvSpPr>
          <p:nvPr>
            <p:ph type="ftr" sz="quarter" idx="11"/>
          </p:nvPr>
        </p:nvSpPr>
        <p:spPr/>
        <p:txBody>
          <a:bodyPr/>
          <a:lstStyle/>
          <a:p>
            <a:pPr>
              <a:defRPr/>
            </a:pPr>
            <a:r>
              <a:rPr lang="sv-SE" altLang="en-US" smtClean="0"/>
              <a:t>E. Pyata, S. Pivovarov, BINP, SPD Magnet</a:t>
            </a:r>
            <a:endParaRPr lang="en-US" altLang="en-US"/>
          </a:p>
        </p:txBody>
      </p:sp>
      <p:cxnSp>
        <p:nvCxnSpPr>
          <p:cNvPr id="29" name="Прямая со стрелкой 28"/>
          <p:cNvCxnSpPr/>
          <p:nvPr/>
        </p:nvCxnSpPr>
        <p:spPr>
          <a:xfrm flipH="1">
            <a:off x="968222" y="2528280"/>
            <a:ext cx="336922" cy="25278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46" name="Рисунок 45"/>
          <p:cNvPicPr>
            <a:picLocks noChangeAspect="1"/>
          </p:cNvPicPr>
          <p:nvPr/>
        </p:nvPicPr>
        <p:blipFill rotWithShape="1">
          <a:blip r:embed="rId9" cstate="print">
            <a:extLst>
              <a:ext uri="{28A0092B-C50C-407E-A947-70E740481C1C}">
                <a14:useLocalDpi xmlns:a14="http://schemas.microsoft.com/office/drawing/2010/main" val="0"/>
              </a:ext>
            </a:extLst>
          </a:blip>
          <a:srcRect l="5856" t="6808" r="39831" b="19333"/>
          <a:stretch/>
        </p:blipFill>
        <p:spPr>
          <a:xfrm>
            <a:off x="5494103" y="2425461"/>
            <a:ext cx="2192457" cy="1654450"/>
          </a:xfrm>
          <a:prstGeom prst="rect">
            <a:avLst/>
          </a:prstGeom>
        </p:spPr>
      </p:pic>
      <p:sp>
        <p:nvSpPr>
          <p:cNvPr id="47" name="Прямоугольник 46"/>
          <p:cNvSpPr/>
          <p:nvPr/>
        </p:nvSpPr>
        <p:spPr>
          <a:xfrm>
            <a:off x="5200532" y="2528280"/>
            <a:ext cx="1210103" cy="461665"/>
          </a:xfrm>
          <a:prstGeom prst="rect">
            <a:avLst/>
          </a:prstGeom>
        </p:spPr>
        <p:txBody>
          <a:bodyPr wrap="square">
            <a:spAutoFit/>
          </a:bodyPr>
          <a:lstStyle/>
          <a:p>
            <a:r>
              <a:rPr lang="en-US" sz="1200" dirty="0" smtClean="0">
                <a:solidFill>
                  <a:srgbClr val="00B050"/>
                </a:solidFill>
              </a:rPr>
              <a:t>Shield </a:t>
            </a:r>
            <a:r>
              <a:rPr lang="en-US" sz="1200" dirty="0">
                <a:solidFill>
                  <a:srgbClr val="00B050"/>
                </a:solidFill>
              </a:rPr>
              <a:t>flange segments</a:t>
            </a:r>
            <a:endParaRPr lang="ru-RU" sz="1200" dirty="0">
              <a:solidFill>
                <a:srgbClr val="00B050"/>
              </a:solidFill>
              <a:latin typeface="Arial" panose="020B0604020202020204" pitchFamily="34" charset="0"/>
              <a:cs typeface="Arial" panose="020B0604020202020204" pitchFamily="34" charset="0"/>
            </a:endParaRPr>
          </a:p>
        </p:txBody>
      </p:sp>
      <p:sp>
        <p:nvSpPr>
          <p:cNvPr id="48" name="Прямоугольник 47"/>
          <p:cNvSpPr/>
          <p:nvPr/>
        </p:nvSpPr>
        <p:spPr>
          <a:xfrm>
            <a:off x="5546244" y="4078240"/>
            <a:ext cx="2221507" cy="646331"/>
          </a:xfrm>
          <a:prstGeom prst="rect">
            <a:avLst/>
          </a:prstGeom>
        </p:spPr>
        <p:txBody>
          <a:bodyPr wrap="square">
            <a:spAutoFit/>
          </a:bodyPr>
          <a:lstStyle/>
          <a:p>
            <a:r>
              <a:rPr lang="en-US" sz="1200" dirty="0" smtClean="0">
                <a:solidFill>
                  <a:srgbClr val="0070C0"/>
                </a:solidFill>
              </a:rPr>
              <a:t>The Inner shield position. </a:t>
            </a:r>
            <a:r>
              <a:rPr lang="en-US" sz="1200" dirty="0">
                <a:solidFill>
                  <a:srgbClr val="0070C0"/>
                </a:solidFill>
              </a:rPr>
              <a:t>Partial installation of </a:t>
            </a:r>
            <a:r>
              <a:rPr lang="en-US" sz="1200" dirty="0" smtClean="0">
                <a:solidFill>
                  <a:srgbClr val="0070C0"/>
                </a:solidFill>
              </a:rPr>
              <a:t>the shield </a:t>
            </a:r>
            <a:r>
              <a:rPr lang="en-US" sz="1200" dirty="0">
                <a:solidFill>
                  <a:srgbClr val="0070C0"/>
                </a:solidFill>
              </a:rPr>
              <a:t>flange segments</a:t>
            </a:r>
            <a:endParaRPr lang="ru-RU" sz="1200" dirty="0">
              <a:solidFill>
                <a:srgbClr val="0070C0"/>
              </a:solidFill>
              <a:latin typeface="Arial" panose="020B0604020202020204" pitchFamily="34" charset="0"/>
              <a:cs typeface="Arial" panose="020B0604020202020204" pitchFamily="34" charset="0"/>
            </a:endParaRPr>
          </a:p>
        </p:txBody>
      </p:sp>
      <p:pic>
        <p:nvPicPr>
          <p:cNvPr id="49" name="Рисунок 48"/>
          <p:cNvPicPr>
            <a:picLocks noChangeAspect="1"/>
          </p:cNvPicPr>
          <p:nvPr/>
        </p:nvPicPr>
        <p:blipFill rotWithShape="1">
          <a:blip r:embed="rId10" cstate="print">
            <a:extLst>
              <a:ext uri="{28A0092B-C50C-407E-A947-70E740481C1C}">
                <a14:useLocalDpi xmlns:a14="http://schemas.microsoft.com/office/drawing/2010/main" val="0"/>
              </a:ext>
            </a:extLst>
          </a:blip>
          <a:srcRect l="8706" t="14510" r="44145" b="36641"/>
          <a:stretch/>
        </p:blipFill>
        <p:spPr>
          <a:xfrm>
            <a:off x="5281544" y="2973752"/>
            <a:ext cx="598110" cy="338147"/>
          </a:xfrm>
          <a:prstGeom prst="rect">
            <a:avLst/>
          </a:prstGeom>
        </p:spPr>
      </p:pic>
      <p:pic>
        <p:nvPicPr>
          <p:cNvPr id="51" name="Рисунок 50"/>
          <p:cNvPicPr>
            <a:picLocks noChangeAspect="1"/>
          </p:cNvPicPr>
          <p:nvPr/>
        </p:nvPicPr>
        <p:blipFill rotWithShape="1">
          <a:blip r:embed="rId11" cstate="print">
            <a:extLst>
              <a:ext uri="{28A0092B-C50C-407E-A947-70E740481C1C}">
                <a14:useLocalDpi xmlns:a14="http://schemas.microsoft.com/office/drawing/2010/main" val="0"/>
              </a:ext>
            </a:extLst>
          </a:blip>
          <a:srcRect l="9630" t="2729" r="31895" b="13804"/>
          <a:stretch/>
        </p:blipFill>
        <p:spPr>
          <a:xfrm>
            <a:off x="8162279" y="2427151"/>
            <a:ext cx="2362869" cy="1842976"/>
          </a:xfrm>
          <a:prstGeom prst="rect">
            <a:avLst/>
          </a:prstGeom>
        </p:spPr>
      </p:pic>
      <p:sp>
        <p:nvSpPr>
          <p:cNvPr id="52" name="Прямоугольник 51"/>
          <p:cNvSpPr/>
          <p:nvPr/>
        </p:nvSpPr>
        <p:spPr>
          <a:xfrm>
            <a:off x="471358" y="6096220"/>
            <a:ext cx="1330649" cy="461665"/>
          </a:xfrm>
          <a:prstGeom prst="rect">
            <a:avLst/>
          </a:prstGeom>
        </p:spPr>
        <p:txBody>
          <a:bodyPr wrap="square">
            <a:spAutoFit/>
          </a:bodyPr>
          <a:lstStyle/>
          <a:p>
            <a:r>
              <a:rPr lang="en-US" sz="1200" dirty="0" smtClean="0">
                <a:solidFill>
                  <a:srgbClr val="0070C0"/>
                </a:solidFill>
              </a:rPr>
              <a:t>The Inner shell </a:t>
            </a:r>
            <a:r>
              <a:rPr lang="en-US" sz="1200" dirty="0">
                <a:solidFill>
                  <a:srgbClr val="0070C0"/>
                </a:solidFill>
              </a:rPr>
              <a:t>position.</a:t>
            </a:r>
            <a:endParaRPr lang="ru-RU" sz="1200" dirty="0">
              <a:solidFill>
                <a:srgbClr val="0070C0"/>
              </a:solidFill>
              <a:latin typeface="Arial" panose="020B0604020202020204" pitchFamily="34" charset="0"/>
              <a:cs typeface="Arial" panose="020B0604020202020204" pitchFamily="34" charset="0"/>
            </a:endParaRPr>
          </a:p>
        </p:txBody>
      </p:sp>
      <p:pic>
        <p:nvPicPr>
          <p:cNvPr id="53" name="Рисунок 52"/>
          <p:cNvPicPr>
            <a:picLocks noChangeAspect="1"/>
          </p:cNvPicPr>
          <p:nvPr/>
        </p:nvPicPr>
        <p:blipFill rotWithShape="1">
          <a:blip r:embed="rId12" cstate="print">
            <a:extLst>
              <a:ext uri="{28A0092B-C50C-407E-A947-70E740481C1C}">
                <a14:useLocalDpi xmlns:a14="http://schemas.microsoft.com/office/drawing/2010/main" val="0"/>
              </a:ext>
            </a:extLst>
          </a:blip>
          <a:srcRect l="4700" t="6114" r="40162" b="19332"/>
          <a:stretch/>
        </p:blipFill>
        <p:spPr>
          <a:xfrm>
            <a:off x="402922" y="4728846"/>
            <a:ext cx="1844567" cy="1384003"/>
          </a:xfrm>
          <a:prstGeom prst="rect">
            <a:avLst/>
          </a:prstGeom>
        </p:spPr>
      </p:pic>
      <p:sp>
        <p:nvSpPr>
          <p:cNvPr id="54" name="Прямоугольник 53"/>
          <p:cNvSpPr/>
          <p:nvPr/>
        </p:nvSpPr>
        <p:spPr>
          <a:xfrm>
            <a:off x="2450702" y="5947888"/>
            <a:ext cx="4129980" cy="646331"/>
          </a:xfrm>
          <a:prstGeom prst="rect">
            <a:avLst/>
          </a:prstGeom>
        </p:spPr>
        <p:txBody>
          <a:bodyPr wrap="square">
            <a:spAutoFit/>
          </a:bodyPr>
          <a:lstStyle/>
          <a:p>
            <a:r>
              <a:rPr lang="en-US" sz="1200" dirty="0" smtClean="0">
                <a:solidFill>
                  <a:srgbClr val="0070C0"/>
                </a:solidFill>
              </a:rPr>
              <a:t> Fixing </a:t>
            </a:r>
            <a:r>
              <a:rPr lang="en-US" sz="1200" dirty="0">
                <a:solidFill>
                  <a:srgbClr val="0070C0"/>
                </a:solidFill>
              </a:rPr>
              <a:t>of the cold mass on the inner shell. Removal of </a:t>
            </a:r>
            <a:r>
              <a:rPr lang="en-US" sz="1200" dirty="0" smtClean="0">
                <a:solidFill>
                  <a:srgbClr val="0070C0"/>
                </a:solidFill>
              </a:rPr>
              <a:t>the temporary </a:t>
            </a:r>
            <a:r>
              <a:rPr lang="en-US" sz="1200" dirty="0">
                <a:solidFill>
                  <a:srgbClr val="0070C0"/>
                </a:solidFill>
              </a:rPr>
              <a:t>segments </a:t>
            </a:r>
            <a:r>
              <a:rPr lang="en-US" sz="1200" dirty="0" smtClean="0">
                <a:solidFill>
                  <a:srgbClr val="0070C0"/>
                </a:solidFill>
              </a:rPr>
              <a:t>after fixing the cold </a:t>
            </a:r>
            <a:r>
              <a:rPr lang="en-US" sz="1200" dirty="0">
                <a:solidFill>
                  <a:srgbClr val="0070C0"/>
                </a:solidFill>
              </a:rPr>
              <a:t>mass. Installation </a:t>
            </a:r>
            <a:r>
              <a:rPr lang="en-US" sz="1200" dirty="0" smtClean="0">
                <a:solidFill>
                  <a:srgbClr val="0070C0"/>
                </a:solidFill>
              </a:rPr>
              <a:t>all shield </a:t>
            </a:r>
            <a:r>
              <a:rPr lang="en-US" sz="1200" dirty="0">
                <a:solidFill>
                  <a:srgbClr val="0070C0"/>
                </a:solidFill>
              </a:rPr>
              <a:t>flange segments.</a:t>
            </a:r>
            <a:endParaRPr lang="ru-RU" sz="1200" dirty="0">
              <a:solidFill>
                <a:srgbClr val="0070C0"/>
              </a:solidFill>
              <a:latin typeface="Arial" panose="020B0604020202020204" pitchFamily="34" charset="0"/>
              <a:cs typeface="Arial" panose="020B0604020202020204" pitchFamily="34" charset="0"/>
            </a:endParaRPr>
          </a:p>
        </p:txBody>
      </p:sp>
      <p:pic>
        <p:nvPicPr>
          <p:cNvPr id="55" name="Рисунок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33955" y="4967863"/>
            <a:ext cx="1895178" cy="1051674"/>
          </a:xfrm>
          <a:prstGeom prst="rect">
            <a:avLst/>
          </a:prstGeom>
        </p:spPr>
      </p:pic>
      <p:pic>
        <p:nvPicPr>
          <p:cNvPr id="56" name="Рисунок 55"/>
          <p:cNvPicPr>
            <a:picLocks noChangeAspect="1"/>
          </p:cNvPicPr>
          <p:nvPr/>
        </p:nvPicPr>
        <p:blipFill rotWithShape="1">
          <a:blip r:embed="rId14" cstate="print">
            <a:extLst>
              <a:ext uri="{28A0092B-C50C-407E-A947-70E740481C1C}">
                <a14:useLocalDpi xmlns:a14="http://schemas.microsoft.com/office/drawing/2010/main" val="0"/>
              </a:ext>
            </a:extLst>
          </a:blip>
          <a:srcRect l="10323" t="14027" r="46688" b="27107"/>
          <a:stretch/>
        </p:blipFill>
        <p:spPr>
          <a:xfrm>
            <a:off x="2453675" y="4728846"/>
            <a:ext cx="1650308" cy="1253997"/>
          </a:xfrm>
          <a:prstGeom prst="rect">
            <a:avLst/>
          </a:prstGeom>
        </p:spPr>
      </p:pic>
      <p:sp>
        <p:nvSpPr>
          <p:cNvPr id="57" name="Прямоугольник 56"/>
          <p:cNvSpPr/>
          <p:nvPr/>
        </p:nvSpPr>
        <p:spPr>
          <a:xfrm>
            <a:off x="8162240" y="6202535"/>
            <a:ext cx="2047407" cy="276999"/>
          </a:xfrm>
          <a:prstGeom prst="rect">
            <a:avLst/>
          </a:prstGeom>
        </p:spPr>
        <p:txBody>
          <a:bodyPr wrap="square">
            <a:spAutoFit/>
          </a:bodyPr>
          <a:lstStyle/>
          <a:p>
            <a:r>
              <a:rPr lang="en-US" sz="1200" dirty="0">
                <a:solidFill>
                  <a:srgbClr val="0070C0"/>
                </a:solidFill>
              </a:rPr>
              <a:t>Installation of cryostat flanges</a:t>
            </a:r>
            <a:endParaRPr lang="ru-RU" sz="1200" dirty="0">
              <a:solidFill>
                <a:srgbClr val="0070C0"/>
              </a:solidFill>
              <a:latin typeface="Arial" panose="020B0604020202020204" pitchFamily="34" charset="0"/>
              <a:cs typeface="Arial" panose="020B0604020202020204" pitchFamily="34" charset="0"/>
            </a:endParaRPr>
          </a:p>
        </p:txBody>
      </p:sp>
      <p:pic>
        <p:nvPicPr>
          <p:cNvPr id="58" name="Рисунок 57"/>
          <p:cNvPicPr>
            <a:picLocks noChangeAspect="1"/>
          </p:cNvPicPr>
          <p:nvPr/>
        </p:nvPicPr>
        <p:blipFill rotWithShape="1">
          <a:blip r:embed="rId15" cstate="print">
            <a:extLst>
              <a:ext uri="{28A0092B-C50C-407E-A947-70E740481C1C}">
                <a14:useLocalDpi xmlns:a14="http://schemas.microsoft.com/office/drawing/2010/main" val="0"/>
              </a:ext>
            </a:extLst>
          </a:blip>
          <a:srcRect l="5547" t="6530" r="40062" b="20166"/>
          <a:stretch/>
        </p:blipFill>
        <p:spPr>
          <a:xfrm>
            <a:off x="7576590" y="4416829"/>
            <a:ext cx="2517759" cy="1882970"/>
          </a:xfrm>
          <a:prstGeom prst="rect">
            <a:avLst/>
          </a:prstGeom>
        </p:spPr>
      </p:pic>
      <p:sp>
        <p:nvSpPr>
          <p:cNvPr id="59" name="Прямоугольник 58"/>
          <p:cNvSpPr/>
          <p:nvPr/>
        </p:nvSpPr>
        <p:spPr>
          <a:xfrm>
            <a:off x="9166663" y="4047575"/>
            <a:ext cx="2407792" cy="276999"/>
          </a:xfrm>
          <a:prstGeom prst="rect">
            <a:avLst/>
          </a:prstGeom>
        </p:spPr>
        <p:txBody>
          <a:bodyPr wrap="square">
            <a:spAutoFit/>
          </a:bodyPr>
          <a:lstStyle/>
          <a:p>
            <a:r>
              <a:rPr lang="en-US" sz="1200" dirty="0">
                <a:solidFill>
                  <a:srgbClr val="0070C0"/>
                </a:solidFill>
              </a:rPr>
              <a:t>Installing the inner shell</a:t>
            </a:r>
            <a:endParaRPr lang="ru-RU" sz="1200" dirty="0">
              <a:solidFill>
                <a:srgbClr val="0070C0"/>
              </a:solidFill>
              <a:latin typeface="Arial" panose="020B0604020202020204" pitchFamily="34" charset="0"/>
              <a:cs typeface="Arial" panose="020B0604020202020204" pitchFamily="34" charset="0"/>
            </a:endParaRPr>
          </a:p>
        </p:txBody>
      </p:sp>
      <p:sp>
        <p:nvSpPr>
          <p:cNvPr id="39" name="Прямоугольник 38"/>
          <p:cNvSpPr/>
          <p:nvPr/>
        </p:nvSpPr>
        <p:spPr>
          <a:xfrm>
            <a:off x="380489" y="562343"/>
            <a:ext cx="1210103" cy="461665"/>
          </a:xfrm>
          <a:prstGeom prst="rect">
            <a:avLst/>
          </a:prstGeom>
        </p:spPr>
        <p:txBody>
          <a:bodyPr wrap="square">
            <a:spAutoFit/>
          </a:bodyPr>
          <a:lstStyle/>
          <a:p>
            <a:r>
              <a:rPr lang="en-US" sz="1200" dirty="0">
                <a:solidFill>
                  <a:srgbClr val="00B050"/>
                </a:solidFill>
              </a:rPr>
              <a:t>R</a:t>
            </a:r>
            <a:r>
              <a:rPr lang="en-US" sz="1200" dirty="0" smtClean="0">
                <a:solidFill>
                  <a:srgbClr val="00B050"/>
                </a:solidFill>
              </a:rPr>
              <a:t>emovable </a:t>
            </a:r>
            <a:r>
              <a:rPr lang="en-US" sz="1200" dirty="0">
                <a:solidFill>
                  <a:srgbClr val="00B050"/>
                </a:solidFill>
              </a:rPr>
              <a:t>support</a:t>
            </a:r>
            <a:endParaRPr lang="ru-RU" sz="1200" dirty="0">
              <a:solidFill>
                <a:srgbClr val="00B050"/>
              </a:solidFill>
              <a:latin typeface="Arial" panose="020B0604020202020204" pitchFamily="34" charset="0"/>
              <a:cs typeface="Arial" panose="020B0604020202020204" pitchFamily="34" charset="0"/>
            </a:endParaRPr>
          </a:p>
        </p:txBody>
      </p:sp>
      <p:cxnSp>
        <p:nvCxnSpPr>
          <p:cNvPr id="40" name="Прямая со стрелкой 39"/>
          <p:cNvCxnSpPr/>
          <p:nvPr/>
        </p:nvCxnSpPr>
        <p:spPr>
          <a:xfrm>
            <a:off x="1058624" y="901558"/>
            <a:ext cx="490945" cy="57210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211216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INP logo клёво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4038600" y="3229286"/>
            <a:ext cx="8229600" cy="1080120"/>
          </a:xfrm>
        </p:spPr>
        <p:txBody>
          <a:bodyPr>
            <a:normAutofit fontScale="90000"/>
          </a:bodyPr>
          <a:lstStyle/>
          <a:p>
            <a:r>
              <a:rPr lang="en-US" altLang="ru-RU" dirty="0">
                <a:solidFill>
                  <a:srgbClr val="FF0000"/>
                </a:solidFill>
              </a:rPr>
              <a:t> </a:t>
            </a:r>
            <a:r>
              <a:rPr lang="ru-RU" altLang="ru-RU" dirty="0" smtClean="0">
                <a:solidFill>
                  <a:srgbClr val="FF0000"/>
                </a:solidFill>
              </a:rPr>
              <a:t/>
            </a:r>
            <a:br>
              <a:rPr lang="ru-RU" altLang="ru-RU" dirty="0" smtClean="0">
                <a:solidFill>
                  <a:srgbClr val="FF0000"/>
                </a:solidFill>
              </a:rPr>
            </a:br>
            <a:r>
              <a:rPr lang="en-US" altLang="ru-RU" dirty="0" smtClean="0">
                <a:solidFill>
                  <a:srgbClr val="FF0000"/>
                </a:solidFill>
              </a:rPr>
              <a:t>Thank </a:t>
            </a:r>
            <a:r>
              <a:rPr lang="en-US" altLang="ru-RU" dirty="0">
                <a:solidFill>
                  <a:srgbClr val="FF0000"/>
                </a:solidFill>
              </a:rPr>
              <a:t>you for your attention!</a:t>
            </a:r>
            <a:r>
              <a:rPr lang="ru-RU" altLang="ru-RU" dirty="0" smtClean="0">
                <a:solidFill>
                  <a:srgbClr val="FF0000"/>
                </a:solidFill>
              </a:rPr>
              <a:t/>
            </a:r>
            <a:br>
              <a:rPr lang="ru-RU" altLang="ru-RU" dirty="0" smtClean="0">
                <a:solidFill>
                  <a:srgbClr val="FF0000"/>
                </a:solidFill>
              </a:rPr>
            </a:br>
            <a:endParaRPr lang="ru-RU" dirty="0"/>
          </a:p>
        </p:txBody>
      </p:sp>
      <p:sp>
        <p:nvSpPr>
          <p:cNvPr id="4" name="Дата 3"/>
          <p:cNvSpPr>
            <a:spLocks noGrp="1"/>
          </p:cNvSpPr>
          <p:nvPr>
            <p:ph type="dt" sz="half" idx="10"/>
          </p:nvPr>
        </p:nvSpPr>
        <p:spPr/>
        <p:txBody>
          <a:bodyPr/>
          <a:lstStyle/>
          <a:p>
            <a:fld id="{BB645AC9-A21E-4967-BE4E-C4170EDD6D07}" type="datetime1">
              <a:rPr lang="ru-RU" smtClean="0"/>
              <a:t>21.05.2024</a:t>
            </a:fld>
            <a:endParaRPr lang="ru-RU"/>
          </a:p>
        </p:txBody>
      </p:sp>
      <p:sp>
        <p:nvSpPr>
          <p:cNvPr id="5" name="Нижний колонтитул 4"/>
          <p:cNvSpPr>
            <a:spLocks noGrp="1"/>
          </p:cNvSpPr>
          <p:nvPr>
            <p:ph type="ftr" sz="quarter" idx="11"/>
          </p:nvPr>
        </p:nvSpPr>
        <p:spPr/>
        <p:txBody>
          <a:bodyPr/>
          <a:lstStyle/>
          <a:p>
            <a:r>
              <a:rPr lang="en-US" smtClean="0"/>
              <a:t>E. Pyata, S. Pivovarov, BINP, SPD Magnet</a:t>
            </a:r>
            <a:endParaRPr lang="ru-RU"/>
          </a:p>
        </p:txBody>
      </p:sp>
    </p:spTree>
    <p:extLst>
      <p:ext uri="{BB962C8B-B14F-4D97-AF65-F5344CB8AC3E}">
        <p14:creationId xmlns:p14="http://schemas.microsoft.com/office/powerpoint/2010/main" val="2828746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702918" y="95160"/>
            <a:ext cx="4983882" cy="369332"/>
          </a:xfrm>
          <a:prstGeom prst="rect">
            <a:avLst/>
          </a:prstGeom>
        </p:spPr>
        <p:txBody>
          <a:bodyPr wrap="square">
            <a:spAutoFit/>
          </a:bodyPr>
          <a:lstStyle/>
          <a:p>
            <a:pPr algn="ctr"/>
            <a:r>
              <a:rPr lang="en-US" dirty="0" smtClean="0">
                <a:solidFill>
                  <a:srgbClr val="FF0000"/>
                </a:solidFill>
                <a:latin typeface="Comic Sans MS" panose="030F0702030302020204" pitchFamily="66" charset="0"/>
                <a:cs typeface="Times New Roman" panose="02020603050405020304" pitchFamily="18" charset="0"/>
              </a:rPr>
              <a:t>PANDA   &amp;   C-</a:t>
            </a:r>
            <a:r>
              <a:rPr lang="en-US" dirty="0" err="1" smtClean="0">
                <a:solidFill>
                  <a:srgbClr val="FF0000"/>
                </a:solidFill>
                <a:latin typeface="Comic Sans MS" panose="030F0702030302020204" pitchFamily="66" charset="0"/>
                <a:cs typeface="Times New Roman" panose="02020603050405020304" pitchFamily="18" charset="0"/>
              </a:rPr>
              <a:t>tay</a:t>
            </a:r>
            <a:r>
              <a:rPr lang="en-US" dirty="0" smtClean="0">
                <a:solidFill>
                  <a:srgbClr val="FF0000"/>
                </a:solidFill>
                <a:latin typeface="Comic Sans MS" panose="030F0702030302020204" pitchFamily="66" charset="0"/>
                <a:cs typeface="Times New Roman" panose="02020603050405020304" pitchFamily="18" charset="0"/>
              </a:rPr>
              <a:t>   &amp;   SPD Magnet.</a:t>
            </a:r>
            <a:endParaRPr lang="ru-RU" dirty="0">
              <a:solidFill>
                <a:srgbClr val="FF0000"/>
              </a:solidFill>
              <a:latin typeface="Comic Sans MS" panose="030F0702030302020204" pitchFamily="66" charset="0"/>
              <a:cs typeface="Times New Roman" panose="02020603050405020304" pitchFamily="18" charset="0"/>
            </a:endParaRPr>
          </a:p>
        </p:txBody>
      </p:sp>
      <p:sp>
        <p:nvSpPr>
          <p:cNvPr id="2" name="Дата 1"/>
          <p:cNvSpPr>
            <a:spLocks noGrp="1"/>
          </p:cNvSpPr>
          <p:nvPr>
            <p:ph type="dt" sz="half" idx="10"/>
          </p:nvPr>
        </p:nvSpPr>
        <p:spPr/>
        <p:txBody>
          <a:bodyPr/>
          <a:lstStyle/>
          <a:p>
            <a:pPr>
              <a:defRPr/>
            </a:pPr>
            <a:fld id="{1DCCEDFD-2F0C-4E5C-A557-635B6DF6FAF3}" type="datetime1">
              <a:rPr lang="ru-RU" altLang="en-US" smtClean="0"/>
              <a:t>21.05.2024</a:t>
            </a:fld>
            <a:endParaRPr lang="en-US" altLang="en-US" sz="1800">
              <a:solidFill>
                <a:schemeClr val="tx1"/>
              </a:solidFill>
            </a:endParaRPr>
          </a:p>
        </p:txBody>
      </p:sp>
      <p:sp>
        <p:nvSpPr>
          <p:cNvPr id="5" name="Нижний колонтитул 4"/>
          <p:cNvSpPr>
            <a:spLocks noGrp="1"/>
          </p:cNvSpPr>
          <p:nvPr>
            <p:ph type="ftr" sz="quarter" idx="11"/>
          </p:nvPr>
        </p:nvSpPr>
        <p:spPr/>
        <p:txBody>
          <a:bodyPr/>
          <a:lstStyle/>
          <a:p>
            <a:pPr>
              <a:defRPr/>
            </a:pPr>
            <a:r>
              <a:rPr lang="sv-SE" altLang="en-US" smtClean="0"/>
              <a:t>E. Pyata, S. Pivovarov, BINP, SPD Magnet</a:t>
            </a:r>
            <a:endParaRPr lang="en-US" altLang="en-US"/>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16" y="651078"/>
            <a:ext cx="11171106" cy="4890280"/>
          </a:xfrm>
          <a:prstGeom prst="rect">
            <a:avLst/>
          </a:prstGeom>
        </p:spPr>
      </p:pic>
      <p:sp>
        <p:nvSpPr>
          <p:cNvPr id="3" name="Прямоугольник 2"/>
          <p:cNvSpPr/>
          <p:nvPr/>
        </p:nvSpPr>
        <p:spPr>
          <a:xfrm>
            <a:off x="753416" y="5764188"/>
            <a:ext cx="10439180" cy="646331"/>
          </a:xfrm>
          <a:prstGeom prst="rect">
            <a:avLst/>
          </a:prstGeom>
        </p:spPr>
        <p:txBody>
          <a:bodyPr wrap="square">
            <a:spAutoFit/>
          </a:bodyPr>
          <a:lstStyle/>
          <a:p>
            <a:r>
              <a:rPr lang="ru-RU" dirty="0" err="1">
                <a:solidFill>
                  <a:srgbClr val="0070C0"/>
                </a:solidFill>
              </a:rPr>
              <a:t>This</a:t>
            </a:r>
            <a:r>
              <a:rPr lang="ru-RU" dirty="0">
                <a:solidFill>
                  <a:srgbClr val="0070C0"/>
                </a:solidFill>
              </a:rPr>
              <a:t> </a:t>
            </a:r>
            <a:r>
              <a:rPr lang="ru-RU" dirty="0" err="1">
                <a:solidFill>
                  <a:srgbClr val="0070C0"/>
                </a:solidFill>
              </a:rPr>
              <a:t>slide</a:t>
            </a:r>
            <a:r>
              <a:rPr lang="ru-RU" dirty="0">
                <a:solidFill>
                  <a:srgbClr val="0070C0"/>
                </a:solidFill>
              </a:rPr>
              <a:t> </a:t>
            </a:r>
            <a:r>
              <a:rPr lang="ru-RU" dirty="0" err="1">
                <a:solidFill>
                  <a:srgbClr val="0070C0"/>
                </a:solidFill>
              </a:rPr>
              <a:t>shows</a:t>
            </a:r>
            <a:r>
              <a:rPr lang="ru-RU" dirty="0">
                <a:solidFill>
                  <a:srgbClr val="0070C0"/>
                </a:solidFill>
              </a:rPr>
              <a:t> 3 </a:t>
            </a:r>
            <a:r>
              <a:rPr lang="ru-RU" dirty="0" err="1">
                <a:solidFill>
                  <a:srgbClr val="0070C0"/>
                </a:solidFill>
              </a:rPr>
              <a:t>magnet</a:t>
            </a:r>
            <a:r>
              <a:rPr lang="ru-RU" dirty="0">
                <a:solidFill>
                  <a:srgbClr val="0070C0"/>
                </a:solidFill>
              </a:rPr>
              <a:t> </a:t>
            </a:r>
            <a:r>
              <a:rPr lang="ru-RU" dirty="0" err="1">
                <a:solidFill>
                  <a:srgbClr val="0070C0"/>
                </a:solidFill>
              </a:rPr>
              <a:t>projects</a:t>
            </a:r>
            <a:r>
              <a:rPr lang="ru-RU" dirty="0">
                <a:solidFill>
                  <a:srgbClr val="0070C0"/>
                </a:solidFill>
              </a:rPr>
              <a:t> </a:t>
            </a:r>
            <a:r>
              <a:rPr lang="ru-RU" dirty="0" err="1">
                <a:solidFill>
                  <a:srgbClr val="0070C0"/>
                </a:solidFill>
              </a:rPr>
              <a:t>for</a:t>
            </a:r>
            <a:r>
              <a:rPr lang="ru-RU" dirty="0">
                <a:solidFill>
                  <a:srgbClr val="0070C0"/>
                </a:solidFill>
              </a:rPr>
              <a:t> </a:t>
            </a:r>
            <a:r>
              <a:rPr lang="ru-RU" dirty="0" err="1">
                <a:solidFill>
                  <a:srgbClr val="0070C0"/>
                </a:solidFill>
              </a:rPr>
              <a:t>detectors</a:t>
            </a:r>
            <a:r>
              <a:rPr lang="ru-RU" dirty="0">
                <a:solidFill>
                  <a:srgbClr val="0070C0"/>
                </a:solidFill>
              </a:rPr>
              <a:t>: PANDA (FAIR</a:t>
            </a:r>
            <a:r>
              <a:rPr lang="ru-RU" dirty="0" smtClean="0">
                <a:solidFill>
                  <a:srgbClr val="0070C0"/>
                </a:solidFill>
              </a:rPr>
              <a:t>)</a:t>
            </a:r>
            <a:r>
              <a:rPr lang="en-US" dirty="0" smtClean="0">
                <a:solidFill>
                  <a:srgbClr val="0070C0"/>
                </a:solidFill>
              </a:rPr>
              <a:t>, D=2680 mm</a:t>
            </a:r>
            <a:r>
              <a:rPr lang="ru-RU" dirty="0" smtClean="0">
                <a:solidFill>
                  <a:srgbClr val="0070C0"/>
                </a:solidFill>
              </a:rPr>
              <a:t>, </a:t>
            </a:r>
            <a:r>
              <a:rPr lang="en-US" dirty="0" smtClean="0">
                <a:solidFill>
                  <a:srgbClr val="0070C0"/>
                </a:solidFill>
              </a:rPr>
              <a:t>L=3090  mm; </a:t>
            </a:r>
            <a:r>
              <a:rPr lang="ru-RU" dirty="0" smtClean="0">
                <a:solidFill>
                  <a:srgbClr val="0070C0"/>
                </a:solidFill>
              </a:rPr>
              <a:t>C-</a:t>
            </a:r>
            <a:r>
              <a:rPr lang="ru-RU" dirty="0" err="1" smtClean="0">
                <a:solidFill>
                  <a:srgbClr val="0070C0"/>
                </a:solidFill>
              </a:rPr>
              <a:t>tay</a:t>
            </a:r>
            <a:r>
              <a:rPr lang="ru-RU" dirty="0" smtClean="0">
                <a:solidFill>
                  <a:srgbClr val="0070C0"/>
                </a:solidFill>
              </a:rPr>
              <a:t> </a:t>
            </a:r>
            <a:r>
              <a:rPr lang="ru-RU" dirty="0" err="1">
                <a:solidFill>
                  <a:srgbClr val="0070C0"/>
                </a:solidFill>
              </a:rPr>
              <a:t>factory</a:t>
            </a:r>
            <a:r>
              <a:rPr lang="ru-RU" dirty="0">
                <a:solidFill>
                  <a:srgbClr val="0070C0"/>
                </a:solidFill>
              </a:rPr>
              <a:t> (BINP</a:t>
            </a:r>
            <a:r>
              <a:rPr lang="ru-RU" dirty="0" smtClean="0">
                <a:solidFill>
                  <a:srgbClr val="0070C0"/>
                </a:solidFill>
              </a:rPr>
              <a:t>)</a:t>
            </a:r>
            <a:r>
              <a:rPr lang="en-US" dirty="0" smtClean="0">
                <a:solidFill>
                  <a:srgbClr val="0070C0"/>
                </a:solidFill>
              </a:rPr>
              <a:t>,</a:t>
            </a:r>
            <a:r>
              <a:rPr lang="ru-RU" dirty="0" smtClean="0">
                <a:solidFill>
                  <a:srgbClr val="0070C0"/>
                </a:solidFill>
              </a:rPr>
              <a:t> </a:t>
            </a:r>
            <a:r>
              <a:rPr lang="en-US" dirty="0" smtClean="0">
                <a:solidFill>
                  <a:srgbClr val="0070C0"/>
                </a:solidFill>
              </a:rPr>
              <a:t>D=3750 mm, L=3700 mm; </a:t>
            </a:r>
            <a:r>
              <a:rPr lang="ru-RU" dirty="0" err="1" smtClean="0">
                <a:solidFill>
                  <a:srgbClr val="0070C0"/>
                </a:solidFill>
              </a:rPr>
              <a:t>and</a:t>
            </a:r>
            <a:r>
              <a:rPr lang="ru-RU" dirty="0" smtClean="0">
                <a:solidFill>
                  <a:srgbClr val="0070C0"/>
                </a:solidFill>
              </a:rPr>
              <a:t> </a:t>
            </a:r>
            <a:r>
              <a:rPr lang="ru-RU" dirty="0">
                <a:solidFill>
                  <a:srgbClr val="FF0000"/>
                </a:solidFill>
              </a:rPr>
              <a:t>SPD</a:t>
            </a:r>
            <a:r>
              <a:rPr lang="ru-RU" dirty="0">
                <a:solidFill>
                  <a:srgbClr val="0070C0"/>
                </a:solidFill>
              </a:rPr>
              <a:t> (</a:t>
            </a:r>
            <a:r>
              <a:rPr lang="ru-RU" dirty="0" smtClean="0">
                <a:solidFill>
                  <a:srgbClr val="0070C0"/>
                </a:solidFill>
              </a:rPr>
              <a:t>JINR)</a:t>
            </a:r>
            <a:r>
              <a:rPr lang="en-US" dirty="0" smtClean="0">
                <a:solidFill>
                  <a:srgbClr val="0070C0"/>
                </a:solidFill>
              </a:rPr>
              <a:t>, D=4008 mm, L=4220 mm.</a:t>
            </a:r>
            <a:endParaRPr lang="ru-RU" dirty="0">
              <a:solidFill>
                <a:srgbClr val="0070C0"/>
              </a:solidFill>
            </a:endParaRPr>
          </a:p>
        </p:txBody>
      </p:sp>
    </p:spTree>
    <p:extLst>
      <p:ext uri="{BB962C8B-B14F-4D97-AF65-F5344CB8AC3E}">
        <p14:creationId xmlns:p14="http://schemas.microsoft.com/office/powerpoint/2010/main" val="3893522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3651" t="2390" r="48510" b="3236"/>
          <a:stretch/>
        </p:blipFill>
        <p:spPr>
          <a:xfrm>
            <a:off x="1671074" y="895483"/>
            <a:ext cx="5067152" cy="5572289"/>
          </a:xfrm>
          <a:prstGeom prst="rect">
            <a:avLst/>
          </a:prstGeom>
        </p:spPr>
      </p:pic>
      <p:sp>
        <p:nvSpPr>
          <p:cNvPr id="4" name="Заголовок 3"/>
          <p:cNvSpPr>
            <a:spLocks noGrp="1"/>
          </p:cNvSpPr>
          <p:nvPr>
            <p:ph type="title"/>
          </p:nvPr>
        </p:nvSpPr>
        <p:spPr>
          <a:xfrm>
            <a:off x="859980" y="77216"/>
            <a:ext cx="10515600" cy="589032"/>
          </a:xfrm>
        </p:spPr>
        <p:txBody>
          <a:bodyPr>
            <a:normAutofit/>
          </a:bodyPr>
          <a:lstStyle/>
          <a:p>
            <a:pPr algn="ctr"/>
            <a:r>
              <a:rPr lang="en-US" sz="2400" dirty="0" smtClean="0">
                <a:solidFill>
                  <a:srgbClr val="FF0000"/>
                </a:solidFill>
                <a:latin typeface="Comic Sans MS" panose="030F0702030302020204" pitchFamily="66" charset="0"/>
                <a:cs typeface="Times New Roman" panose="02020603050405020304" pitchFamily="18" charset="0"/>
              </a:rPr>
              <a:t>SPD</a:t>
            </a:r>
            <a:r>
              <a:rPr lang="ru-RU" sz="2400" dirty="0" smtClean="0">
                <a:solidFill>
                  <a:srgbClr val="FF0000"/>
                </a:solidFill>
                <a:latin typeface="Comic Sans MS" panose="030F0702030302020204" pitchFamily="66" charset="0"/>
                <a:cs typeface="Times New Roman" panose="02020603050405020304" pitchFamily="18" charset="0"/>
              </a:rPr>
              <a:t> Магнит </a:t>
            </a:r>
            <a:r>
              <a:rPr lang="en-US" sz="2400" dirty="0" smtClean="0">
                <a:solidFill>
                  <a:srgbClr val="FF0000"/>
                </a:solidFill>
                <a:latin typeface="Comic Sans MS" panose="030F0702030302020204" pitchFamily="66" charset="0"/>
                <a:cs typeface="Times New Roman" panose="02020603050405020304" pitchFamily="18" charset="0"/>
              </a:rPr>
              <a:t>with</a:t>
            </a:r>
            <a:r>
              <a:rPr lang="ru-RU" sz="2400" dirty="0" smtClean="0">
                <a:solidFill>
                  <a:srgbClr val="FF0000"/>
                </a:solidFill>
                <a:latin typeface="Comic Sans MS" panose="030F0702030302020204" pitchFamily="66" charset="0"/>
                <a:cs typeface="Times New Roman" panose="02020603050405020304" pitchFamily="18" charset="0"/>
              </a:rPr>
              <a:t> </a:t>
            </a:r>
            <a:r>
              <a:rPr lang="en-US" sz="2400" dirty="0" smtClean="0">
                <a:solidFill>
                  <a:srgbClr val="FF0000"/>
                </a:solidFill>
                <a:latin typeface="Comic Sans MS" panose="030F0702030302020204" pitchFamily="66" charset="0"/>
                <a:cs typeface="Times New Roman" panose="02020603050405020304" pitchFamily="18" charset="0"/>
              </a:rPr>
              <a:t>Control Dewar</a:t>
            </a:r>
            <a:endParaRPr lang="ru-RU" sz="2400" dirty="0">
              <a:solidFill>
                <a:srgbClr val="FF0000"/>
              </a:solidFill>
              <a:latin typeface="Comic Sans MS" panose="030F0702030302020204" pitchFamily="66" charset="0"/>
              <a:cs typeface="Times New Roman" panose="02020603050405020304" pitchFamily="18" charset="0"/>
            </a:endParaRPr>
          </a:p>
        </p:txBody>
      </p:sp>
      <p:cxnSp>
        <p:nvCxnSpPr>
          <p:cNvPr id="6" name="Прямая со стрелкой 5"/>
          <p:cNvCxnSpPr>
            <a:stCxn id="10" idx="1"/>
          </p:cNvCxnSpPr>
          <p:nvPr/>
        </p:nvCxnSpPr>
        <p:spPr>
          <a:xfrm flipH="1">
            <a:off x="4697507" y="3060146"/>
            <a:ext cx="1847604" cy="1124010"/>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0" name="Заголовок 3"/>
          <p:cNvSpPr txBox="1">
            <a:spLocks/>
          </p:cNvSpPr>
          <p:nvPr/>
        </p:nvSpPr>
        <p:spPr>
          <a:xfrm>
            <a:off x="6545111" y="2798315"/>
            <a:ext cx="1616475" cy="523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solidFill>
                  <a:srgbClr val="FF0000"/>
                </a:solidFill>
                <a:latin typeface="Times New Roman" panose="02020603050405020304" pitchFamily="18" charset="0"/>
                <a:cs typeface="Times New Roman" panose="02020603050405020304" pitchFamily="18" charset="0"/>
              </a:rPr>
              <a:t>Responsibility of the B</a:t>
            </a:r>
            <a:r>
              <a:rPr lang="en-US" sz="1800" dirty="0" smtClean="0">
                <a:solidFill>
                  <a:srgbClr val="FF0000"/>
                </a:solidFill>
                <a:latin typeface="Times New Roman" panose="02020603050405020304" pitchFamily="18" charset="0"/>
                <a:cs typeface="Times New Roman" panose="02020603050405020304" pitchFamily="18" charset="0"/>
              </a:rPr>
              <a:t>INP</a:t>
            </a:r>
            <a:endParaRPr lang="ru-RU" sz="1800" dirty="0">
              <a:solidFill>
                <a:srgbClr val="FF0000"/>
              </a:solidFill>
              <a:latin typeface="Times New Roman" panose="02020603050405020304" pitchFamily="18" charset="0"/>
              <a:cs typeface="Times New Roman" panose="02020603050405020304" pitchFamily="18" charset="0"/>
            </a:endParaRPr>
          </a:p>
        </p:txBody>
      </p:sp>
      <p:sp>
        <p:nvSpPr>
          <p:cNvPr id="2" name="Дата 1"/>
          <p:cNvSpPr>
            <a:spLocks noGrp="1"/>
          </p:cNvSpPr>
          <p:nvPr>
            <p:ph type="dt" sz="half" idx="10"/>
          </p:nvPr>
        </p:nvSpPr>
        <p:spPr>
          <a:xfrm>
            <a:off x="10884676" y="6356350"/>
            <a:ext cx="981808" cy="365125"/>
          </a:xfrm>
        </p:spPr>
        <p:txBody>
          <a:bodyPr/>
          <a:lstStyle/>
          <a:p>
            <a:fld id="{8DDFFE3D-9709-40FA-B0E0-13C3694ADCA4}" type="datetime1">
              <a:rPr lang="ru-RU" smtClean="0"/>
              <a:t>21.05.2024</a:t>
            </a:fld>
            <a:endParaRPr lang="ru-RU" dirty="0"/>
          </a:p>
        </p:txBody>
      </p:sp>
      <p:sp>
        <p:nvSpPr>
          <p:cNvPr id="3" name="Нижний колонтитул 2"/>
          <p:cNvSpPr>
            <a:spLocks noGrp="1"/>
          </p:cNvSpPr>
          <p:nvPr>
            <p:ph type="ftr" sz="quarter" idx="11"/>
          </p:nvPr>
        </p:nvSpPr>
        <p:spPr>
          <a:xfrm>
            <a:off x="4046786" y="6356350"/>
            <a:ext cx="4114800" cy="365125"/>
          </a:xfrm>
        </p:spPr>
        <p:txBody>
          <a:bodyPr/>
          <a:lstStyle/>
          <a:p>
            <a:r>
              <a:rPr lang="en-US" smtClean="0"/>
              <a:t>E. Pyata, S. Pivovarov, BINP, SPD Magnet</a:t>
            </a:r>
            <a:endParaRPr lang="ru-RU"/>
          </a:p>
        </p:txBody>
      </p:sp>
      <p:cxnSp>
        <p:nvCxnSpPr>
          <p:cNvPr id="17" name="Прямая со стрелкой 16"/>
          <p:cNvCxnSpPr>
            <a:stCxn id="10" idx="1"/>
          </p:cNvCxnSpPr>
          <p:nvPr/>
        </p:nvCxnSpPr>
        <p:spPr>
          <a:xfrm flipH="1" flipV="1">
            <a:off x="4697507" y="2582527"/>
            <a:ext cx="1847604" cy="477619"/>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18" name="Прямая со стрелкой 17"/>
          <p:cNvCxnSpPr>
            <a:stCxn id="10" idx="1"/>
          </p:cNvCxnSpPr>
          <p:nvPr/>
        </p:nvCxnSpPr>
        <p:spPr>
          <a:xfrm flipH="1" flipV="1">
            <a:off x="4334603" y="1386099"/>
            <a:ext cx="2210508" cy="1674047"/>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19" name="Прямая со стрелкой 18"/>
          <p:cNvCxnSpPr>
            <a:stCxn id="10" idx="1"/>
          </p:cNvCxnSpPr>
          <p:nvPr/>
        </p:nvCxnSpPr>
        <p:spPr>
          <a:xfrm flipH="1" flipV="1">
            <a:off x="3888509" y="2797826"/>
            <a:ext cx="2656602" cy="262320"/>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5" name="Прямоугольник 4"/>
          <p:cNvSpPr/>
          <p:nvPr/>
        </p:nvSpPr>
        <p:spPr>
          <a:xfrm>
            <a:off x="547689" y="885785"/>
            <a:ext cx="2326342" cy="584775"/>
          </a:xfrm>
          <a:prstGeom prst="rect">
            <a:avLst/>
          </a:prstGeom>
        </p:spPr>
        <p:txBody>
          <a:bodyPr wrap="none">
            <a:spAutoFit/>
          </a:bodyPr>
          <a:lstStyle/>
          <a:p>
            <a:pPr algn="ctr"/>
            <a:r>
              <a:rPr lang="en-US" sz="1600" dirty="0">
                <a:solidFill>
                  <a:srgbClr val="00B0F0"/>
                </a:solidFill>
              </a:rPr>
              <a:t>Power supply and energy </a:t>
            </a:r>
            <a:endParaRPr lang="ru-RU" sz="1600" dirty="0" smtClean="0">
              <a:solidFill>
                <a:srgbClr val="00B0F0"/>
              </a:solidFill>
            </a:endParaRPr>
          </a:p>
          <a:p>
            <a:pPr algn="ctr"/>
            <a:r>
              <a:rPr lang="en-US" sz="1600" dirty="0" smtClean="0">
                <a:solidFill>
                  <a:srgbClr val="00B0F0"/>
                </a:solidFill>
              </a:rPr>
              <a:t>extraction </a:t>
            </a:r>
            <a:r>
              <a:rPr lang="en-US" sz="1600" dirty="0">
                <a:solidFill>
                  <a:srgbClr val="00B0F0"/>
                </a:solidFill>
              </a:rPr>
              <a:t>system </a:t>
            </a:r>
            <a:endParaRPr lang="ru-RU" sz="1600" dirty="0">
              <a:solidFill>
                <a:srgbClr val="00B0F0"/>
              </a:solidFill>
            </a:endParaRPr>
          </a:p>
        </p:txBody>
      </p:sp>
      <p:cxnSp>
        <p:nvCxnSpPr>
          <p:cNvPr id="12" name="Прямая со стрелкой 11"/>
          <p:cNvCxnSpPr/>
          <p:nvPr/>
        </p:nvCxnSpPr>
        <p:spPr>
          <a:xfrm>
            <a:off x="2673998" y="1235863"/>
            <a:ext cx="968762" cy="120389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0" name="Прямоугольник 19"/>
          <p:cNvSpPr/>
          <p:nvPr/>
        </p:nvSpPr>
        <p:spPr>
          <a:xfrm>
            <a:off x="404526" y="1650432"/>
            <a:ext cx="2108206" cy="338554"/>
          </a:xfrm>
          <a:prstGeom prst="rect">
            <a:avLst/>
          </a:prstGeom>
        </p:spPr>
        <p:txBody>
          <a:bodyPr wrap="none">
            <a:spAutoFit/>
          </a:bodyPr>
          <a:lstStyle/>
          <a:p>
            <a:pPr algn="ctr"/>
            <a:r>
              <a:rPr lang="en-US" sz="1600" dirty="0" smtClean="0">
                <a:solidFill>
                  <a:srgbClr val="00B0F0"/>
                </a:solidFill>
              </a:rPr>
              <a:t>Instrumentation Frame</a:t>
            </a:r>
            <a:endParaRPr lang="ru-RU" sz="1600" dirty="0">
              <a:solidFill>
                <a:srgbClr val="00B0F0"/>
              </a:solidFill>
            </a:endParaRPr>
          </a:p>
        </p:txBody>
      </p:sp>
      <p:cxnSp>
        <p:nvCxnSpPr>
          <p:cNvPr id="21" name="Прямая со стрелкой 20"/>
          <p:cNvCxnSpPr/>
          <p:nvPr/>
        </p:nvCxnSpPr>
        <p:spPr>
          <a:xfrm>
            <a:off x="1358797" y="1991534"/>
            <a:ext cx="1388646" cy="54712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3" name="Прямая со стрелкой 22"/>
          <p:cNvCxnSpPr/>
          <p:nvPr/>
        </p:nvCxnSpPr>
        <p:spPr>
          <a:xfrm>
            <a:off x="1358797" y="1991534"/>
            <a:ext cx="1885344" cy="20755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1" name="Прямоугольник 30"/>
          <p:cNvSpPr/>
          <p:nvPr/>
        </p:nvSpPr>
        <p:spPr>
          <a:xfrm>
            <a:off x="2936097" y="556929"/>
            <a:ext cx="1784655" cy="584775"/>
          </a:xfrm>
          <a:prstGeom prst="rect">
            <a:avLst/>
          </a:prstGeom>
        </p:spPr>
        <p:txBody>
          <a:bodyPr wrap="none">
            <a:spAutoFit/>
          </a:bodyPr>
          <a:lstStyle/>
          <a:p>
            <a:pPr algn="ctr"/>
            <a:r>
              <a:rPr lang="en-US" sz="1600" dirty="0" smtClean="0">
                <a:solidFill>
                  <a:srgbClr val="00B0F0"/>
                </a:solidFill>
              </a:rPr>
              <a:t>Control Dewar box </a:t>
            </a:r>
          </a:p>
          <a:p>
            <a:pPr algn="ctr"/>
            <a:r>
              <a:rPr lang="en-US" sz="1600" dirty="0" smtClean="0">
                <a:solidFill>
                  <a:srgbClr val="00B0F0"/>
                </a:solidFill>
              </a:rPr>
              <a:t>and TL</a:t>
            </a:r>
            <a:endParaRPr lang="ru-RU" sz="1600" dirty="0">
              <a:solidFill>
                <a:srgbClr val="00B0F0"/>
              </a:solidFill>
            </a:endParaRPr>
          </a:p>
        </p:txBody>
      </p:sp>
      <p:cxnSp>
        <p:nvCxnSpPr>
          <p:cNvPr id="32" name="Прямая со стрелкой 31"/>
          <p:cNvCxnSpPr>
            <a:stCxn id="31" idx="2"/>
          </p:cNvCxnSpPr>
          <p:nvPr/>
        </p:nvCxnSpPr>
        <p:spPr>
          <a:xfrm>
            <a:off x="3828425" y="1141704"/>
            <a:ext cx="382045" cy="95020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7" name="Прямая со стрелкой 36"/>
          <p:cNvCxnSpPr/>
          <p:nvPr/>
        </p:nvCxnSpPr>
        <p:spPr>
          <a:xfrm flipH="1" flipV="1">
            <a:off x="4765964" y="4471873"/>
            <a:ext cx="1312107" cy="96970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41" name="Прямоугольник 40"/>
          <p:cNvSpPr/>
          <p:nvPr/>
        </p:nvSpPr>
        <p:spPr>
          <a:xfrm>
            <a:off x="5772507" y="5391132"/>
            <a:ext cx="831190" cy="338554"/>
          </a:xfrm>
          <a:prstGeom prst="rect">
            <a:avLst/>
          </a:prstGeom>
        </p:spPr>
        <p:txBody>
          <a:bodyPr wrap="none">
            <a:spAutoFit/>
          </a:bodyPr>
          <a:lstStyle/>
          <a:p>
            <a:pPr algn="ctr"/>
            <a:r>
              <a:rPr lang="en-US" sz="1600" dirty="0" smtClean="0">
                <a:solidFill>
                  <a:srgbClr val="00B0F0"/>
                </a:solidFill>
              </a:rPr>
              <a:t>Magnet</a:t>
            </a:r>
            <a:endParaRPr lang="ru-RU" sz="1600" dirty="0">
              <a:solidFill>
                <a:srgbClr val="00B0F0"/>
              </a:solidFill>
            </a:endParaRPr>
          </a:p>
        </p:txBody>
      </p:sp>
      <p:sp>
        <p:nvSpPr>
          <p:cNvPr id="22" name="Прямоугольник 21"/>
          <p:cNvSpPr/>
          <p:nvPr/>
        </p:nvSpPr>
        <p:spPr>
          <a:xfrm>
            <a:off x="7984493" y="965724"/>
            <a:ext cx="3879880" cy="4476867"/>
          </a:xfrm>
          <a:prstGeom prst="rect">
            <a:avLst/>
          </a:prstGeom>
        </p:spPr>
        <p:txBody>
          <a:bodyPr wrap="square">
            <a:spAutoFit/>
          </a:bodyPr>
          <a:lstStyle/>
          <a:p>
            <a:pPr algn="just">
              <a:lnSpc>
                <a:spcPct val="105000"/>
              </a:lnSpc>
            </a:pP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The magnetic field along the solenoid axis should be </a:t>
            </a:r>
            <a:r>
              <a:rPr lang="en-US" sz="16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1.0 </a:t>
            </a: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T</a:t>
            </a:r>
            <a:r>
              <a:rPr lang="en-US" sz="16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p>
          <a:p>
            <a:pPr algn="just">
              <a:lnSpc>
                <a:spcPct val="105000"/>
              </a:lnSpc>
            </a:pPr>
            <a:endPar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just">
              <a:lnSpc>
                <a:spcPct val="105000"/>
              </a:lnSpc>
            </a:pP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BINP </a:t>
            </a:r>
            <a:r>
              <a:rPr lang="en-US" sz="16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presents </a:t>
            </a: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our participation in </a:t>
            </a:r>
            <a:r>
              <a:rPr lang="en-US" sz="16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SPD project </a:t>
            </a: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with the following items: </a:t>
            </a:r>
          </a:p>
          <a:p>
            <a:pPr algn="just">
              <a:lnSpc>
                <a:spcPct val="105000"/>
              </a:lnSpc>
            </a:pPr>
            <a:endPar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5000"/>
              </a:lnSpc>
              <a:buFont typeface="Arial" panose="020B0604020202020204" pitchFamily="34" charset="0"/>
              <a:buChar char="•"/>
            </a:pP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Magnetic and engineering design of the magnet including tools and support</a:t>
            </a:r>
            <a:r>
              <a:rPr lang="en-US" sz="16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p>
          <a:p>
            <a:pPr marL="285750" indent="-285750" algn="just">
              <a:lnSpc>
                <a:spcPct val="105000"/>
              </a:lnSpc>
              <a:buFont typeface="Arial" panose="020B0604020202020204" pitchFamily="34" charset="0"/>
              <a:buChar char="•"/>
            </a:pPr>
            <a:endPar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5000"/>
              </a:lnSpc>
              <a:buFont typeface="Arial" panose="020B0604020202020204" pitchFamily="34" charset="0"/>
              <a:buChar char="•"/>
            </a:pP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Production and delivery of the magnet (consisting of </a:t>
            </a:r>
            <a:r>
              <a:rPr lang="en-US" sz="16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the cryostat with cold mass, </a:t>
            </a: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alignment components, </a:t>
            </a:r>
            <a:r>
              <a:rPr lang="en-US" sz="16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proximity cryogenics, </a:t>
            </a:r>
            <a:r>
              <a:rPr lang="en-US" sz="16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supports);</a:t>
            </a:r>
          </a:p>
          <a:p>
            <a:pPr algn="just">
              <a:lnSpc>
                <a:spcPct val="105000"/>
              </a:lnSpc>
            </a:pPr>
            <a:r>
              <a:rPr lang="en-US" sz="16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5000"/>
              </a:lnSpc>
              <a:buFont typeface="Arial" panose="020B0604020202020204" pitchFamily="34" charset="0"/>
              <a:buChar char="•"/>
            </a:pP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Power </a:t>
            </a:r>
            <a:r>
              <a:rPr lang="en-US" sz="16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converter, energy extraction system, </a:t>
            </a: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quench protection and instrumentation. </a:t>
            </a:r>
            <a:endParaRPr lang="en-US" sz="16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4" name="Прямая со стрелкой 33"/>
          <p:cNvCxnSpPr/>
          <p:nvPr/>
        </p:nvCxnSpPr>
        <p:spPr>
          <a:xfrm>
            <a:off x="3819189" y="1132396"/>
            <a:ext cx="769660" cy="9155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49673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5729AB6-94CF-4008-8F64-69F6671C10AA}" type="datetime1">
              <a:rPr lang="ru-RU" smtClean="0"/>
              <a:t>21.05.2024</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 Pyata, S. Pivovarov, BINP, SPD Magnet</a:t>
            </a:r>
            <a:endParaRPr lang="ru-RU" dirty="0"/>
          </a:p>
        </p:txBody>
      </p:sp>
      <p:sp>
        <p:nvSpPr>
          <p:cNvPr id="5" name="Прямоугольник 16">
            <a:extLst>
              <a:ext uri="{FF2B5EF4-FFF2-40B4-BE49-F238E27FC236}">
                <a16:creationId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development </a:t>
            </a:r>
            <a:endParaRPr lang="en-US" sz="2400"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470043" y="821101"/>
            <a:ext cx="11456894" cy="5410712"/>
          </a:xfrm>
          <a:prstGeom prst="rect">
            <a:avLst/>
          </a:prstGeom>
        </p:spPr>
        <p:txBody>
          <a:bodyPr wrap="square">
            <a:spAutoFit/>
          </a:bodyPr>
          <a:lstStyle/>
          <a:p>
            <a:pPr marL="538163" indent="-538163" algn="just">
              <a:lnSpc>
                <a:spcPct val="120000"/>
              </a:lnSpc>
            </a:pPr>
            <a:r>
              <a:rPr lang="en-US" sz="1600" b="1" dirty="0" smtClean="0">
                <a:solidFill>
                  <a:srgbClr val="0070C0"/>
                </a:solidFill>
                <a:latin typeface="Comic Sans MS" panose="030F0702030302020204" pitchFamily="66" charset="0"/>
                <a:ea typeface="Calibri" panose="020F0502020204030204" pitchFamily="34" charset="0"/>
                <a:cs typeface="Times New Roman" panose="02020603050405020304" pitchFamily="18" charset="0"/>
              </a:rPr>
              <a:t>•</a:t>
            </a:r>
            <a:r>
              <a:rPr lang="en-US" sz="1600" b="1" dirty="0">
                <a:solidFill>
                  <a:srgbClr val="0070C0"/>
                </a:solidFill>
                <a:latin typeface="Comic Sans MS" panose="030F0702030302020204" pitchFamily="66" charset="0"/>
                <a:ea typeface="Calibri" panose="020F0502020204030204" pitchFamily="34" charset="0"/>
                <a:cs typeface="Times New Roman" panose="02020603050405020304" pitchFamily="18" charset="0"/>
              </a:rPr>
              <a:t>	</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Magnetic analysis of the magnet including of calculations of the magnetic forces is done. Using the Maxwell tensor method, the magnetic forces acting on the elements of the solenoid (barrel part of the yoke, endcaps) and coils were calculated. The results of the calculations were presented at a workshop at JINR on December 17, 2023. Magnetic field map of the SPD solenoid is ready. This topic will be presented in more detail in the report by</a:t>
            </a:r>
            <a:r>
              <a:rPr lang="ru-RU"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E.I. </a:t>
            </a:r>
            <a:r>
              <a:rPr lang="en-US" dirty="0" err="1" smtClean="0">
                <a:solidFill>
                  <a:srgbClr val="0070C0"/>
                </a:solidFill>
                <a:latin typeface="Calibri" panose="020F0502020204030204" pitchFamily="34" charset="0"/>
                <a:ea typeface="Calibri" panose="020F0502020204030204" pitchFamily="34" charset="0"/>
                <a:cs typeface="Calibri" panose="020F0502020204030204" pitchFamily="34" charset="0"/>
              </a:rPr>
              <a:t>Antokhin</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a:t>
            </a:r>
          </a:p>
          <a:p>
            <a:pPr marL="538163" indent="-538163" algn="just">
              <a:lnSpc>
                <a:spcPct val="120000"/>
              </a:lnSpc>
            </a:pPr>
            <a:endPar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538163" indent="-538163" algn="just">
              <a:lnSpc>
                <a:spcPct val="120000"/>
              </a:lnSpc>
            </a:pP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Design of the proximity cryogenics with flow scheme and all instrumentation for cryogenics and insulation vacuum for the cryostat and control Dewar, current leads is in progress. Selection of equipment and instruments for the SPD solenoid cryogenic system is carried out. 3D model of the distribution box with cryogenic piping was developed</a:t>
            </a:r>
            <a:r>
              <a:rPr lang="ru-RU"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Thermal loads on 4.5K cryogenic systems and 60K heat shields are estimated.</a:t>
            </a:r>
            <a:r>
              <a:rPr lang="ru-RU"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This topic will be presented in more detail in the report by</a:t>
            </a:r>
            <a:r>
              <a:rPr lang="ru-RU"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T.V. </a:t>
            </a:r>
            <a:r>
              <a:rPr lang="en-US" dirty="0" err="1" smtClean="0">
                <a:solidFill>
                  <a:srgbClr val="0070C0"/>
                </a:solidFill>
                <a:latin typeface="Calibri" panose="020F0502020204030204" pitchFamily="34" charset="0"/>
                <a:ea typeface="Calibri" panose="020F0502020204030204" pitchFamily="34" charset="0"/>
                <a:cs typeface="Calibri" panose="020F0502020204030204" pitchFamily="34" charset="0"/>
              </a:rPr>
              <a:t>Bedareva</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a:t>
            </a:r>
          </a:p>
          <a:p>
            <a:pPr marL="538163" indent="-538163" algn="just">
              <a:lnSpc>
                <a:spcPct val="120000"/>
              </a:lnSpc>
            </a:pPr>
            <a:endPar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538163" indent="-538163" algn="just">
              <a:lnSpc>
                <a:spcPct val="120000"/>
              </a:lnSpc>
            </a:pP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Design of the power supply system and energy extraction system is in progress. Selection of equipment </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and instruments </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for the </a:t>
            </a: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S</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PD solenoid cryogenic system is carried out. This topic will be presented in more detail in the report by</a:t>
            </a:r>
            <a:r>
              <a:rPr lang="ru-RU"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A.I. </a:t>
            </a:r>
            <a:r>
              <a:rPr lang="en-US" dirty="0" err="1" smtClean="0">
                <a:solidFill>
                  <a:srgbClr val="0070C0"/>
                </a:solidFill>
                <a:latin typeface="Calibri" panose="020F0502020204030204" pitchFamily="34" charset="0"/>
                <a:ea typeface="Calibri" panose="020F0502020204030204" pitchFamily="34" charset="0"/>
                <a:cs typeface="Calibri" panose="020F0502020204030204" pitchFamily="34" charset="0"/>
              </a:rPr>
              <a:t>Erokhin</a:t>
            </a: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a:t>
            </a:r>
          </a:p>
          <a:p>
            <a:pPr marL="538163" indent="-538163" algn="just">
              <a:lnSpc>
                <a:spcPct val="120000"/>
              </a:lnSpc>
            </a:pPr>
            <a:r>
              <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endParaRPr lang="en-US" dirty="0" smtClean="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5743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5729AB6-94CF-4008-8F64-69F6671C10AA}" type="datetime1">
              <a:rPr lang="ru-RU" smtClean="0"/>
              <a:t>21.05.2024</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 Pyata, S. Pivovarov, BINP, SPD Magnet</a:t>
            </a:r>
            <a:endParaRPr lang="ru-RU" dirty="0"/>
          </a:p>
        </p:txBody>
      </p:sp>
      <p:sp>
        <p:nvSpPr>
          <p:cNvPr id="5" name="Прямоугольник 16">
            <a:extLst>
              <a:ext uri="{FF2B5EF4-FFF2-40B4-BE49-F238E27FC236}">
                <a16:creationId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yoke and solenoid</a:t>
            </a:r>
            <a:endParaRPr lang="en-US" sz="2400"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663191" y="627137"/>
            <a:ext cx="11234058" cy="1255728"/>
          </a:xfrm>
          <a:prstGeom prst="rect">
            <a:avLst/>
          </a:prstGeom>
        </p:spPr>
        <p:txBody>
          <a:bodyPr wrap="square">
            <a:spAutoFit/>
          </a:bodyPr>
          <a:lstStyle/>
          <a:p>
            <a:pPr algn="just">
              <a:lnSpc>
                <a:spcPct val="105000"/>
              </a:lnSpc>
            </a:pPr>
            <a:r>
              <a:rPr lang="en-US"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The </a:t>
            </a:r>
            <a:r>
              <a:rPr lang="en-US"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cryostat of the magnet with the coils, cold mass and thermal shields is located inside the yoke.</a:t>
            </a:r>
          </a:p>
          <a:p>
            <a:pPr algn="just">
              <a:lnSpc>
                <a:spcPct val="105000"/>
              </a:lnSpc>
            </a:pPr>
            <a:r>
              <a:rPr lang="en-US"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Outside </a:t>
            </a:r>
            <a:r>
              <a:rPr lang="en-US"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diameter of the cryostat is </a:t>
            </a:r>
            <a:r>
              <a:rPr lang="en-US"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4008 </a:t>
            </a:r>
            <a:r>
              <a:rPr lang="en-US"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mm and a gap between the yoke and the cryostat about 20 mm. Radially a free diameter of </a:t>
            </a:r>
            <a:r>
              <a:rPr lang="en-US"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3468 </a:t>
            </a:r>
            <a:r>
              <a:rPr lang="en-US"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mm is left for the SPD detectors. The length of the magnet is </a:t>
            </a:r>
            <a:r>
              <a:rPr lang="en-US"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4220 mm </a:t>
            </a:r>
            <a:r>
              <a:rPr lang="en-US"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and the magnet should be installed symmetrically inside the </a:t>
            </a:r>
            <a:r>
              <a:rPr lang="en-US"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yoke. </a:t>
            </a:r>
            <a:endParaRPr lang="en-US" dirty="0">
              <a:latin typeface="Arial" panose="020B0604020202020204" pitchFamily="34" charset="0"/>
              <a:ea typeface="Calibri" panose="020F0502020204030204" pitchFamily="34" charset="0"/>
              <a:cs typeface="Arial" panose="020B0604020202020204" pitchFamily="34" charset="0"/>
            </a:endParaRPr>
          </a:p>
        </p:txBody>
      </p:sp>
      <p:pic>
        <p:nvPicPr>
          <p:cNvPr id="6" name="Рисунок 5" descr="Yoke_Magnet.pdf - Adobe Acrobat Pro"/>
          <p:cNvPicPr>
            <a:picLocks noChangeAspect="1"/>
          </p:cNvPicPr>
          <p:nvPr/>
        </p:nvPicPr>
        <p:blipFill rotWithShape="1">
          <a:blip r:embed="rId3">
            <a:extLst>
              <a:ext uri="{28A0092B-C50C-407E-A947-70E740481C1C}">
                <a14:useLocalDpi xmlns:a14="http://schemas.microsoft.com/office/drawing/2010/main" val="0"/>
              </a:ext>
            </a:extLst>
          </a:blip>
          <a:srcRect l="15753" t="25691" r="27599" b="28780"/>
          <a:stretch/>
        </p:blipFill>
        <p:spPr>
          <a:xfrm>
            <a:off x="1754457" y="2207940"/>
            <a:ext cx="8043748" cy="4060545"/>
          </a:xfrm>
          <a:prstGeom prst="rect">
            <a:avLst/>
          </a:prstGeom>
        </p:spPr>
      </p:pic>
    </p:spTree>
    <p:extLst>
      <p:ext uri="{BB962C8B-B14F-4D97-AF65-F5344CB8AC3E}">
        <p14:creationId xmlns:p14="http://schemas.microsoft.com/office/powerpoint/2010/main" val="2103849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3"/>
          <p:cNvSpPr txBox="1">
            <a:spLocks/>
          </p:cNvSpPr>
          <p:nvPr/>
        </p:nvSpPr>
        <p:spPr>
          <a:xfrm>
            <a:off x="838200" y="114205"/>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rgbClr val="FF0000"/>
                </a:solidFill>
                <a:latin typeface="Comic Sans MS" panose="030F0702030302020204" pitchFamily="66" charset="0"/>
                <a:cs typeface="Times New Roman" panose="02020603050405020304" pitchFamily="18" charset="0"/>
              </a:rPr>
              <a:t>SPD</a:t>
            </a:r>
            <a:r>
              <a:rPr lang="ru-RU" sz="2400" dirty="0" smtClean="0">
                <a:solidFill>
                  <a:srgbClr val="FF0000"/>
                </a:solidFill>
                <a:latin typeface="Comic Sans MS" panose="030F0702030302020204" pitchFamily="66" charset="0"/>
                <a:cs typeface="Times New Roman" panose="02020603050405020304" pitchFamily="18" charset="0"/>
              </a:rPr>
              <a:t> </a:t>
            </a:r>
            <a:r>
              <a:rPr lang="en-US" sz="2400" dirty="0" smtClean="0">
                <a:solidFill>
                  <a:srgbClr val="FF0000"/>
                </a:solidFill>
                <a:latin typeface="Comic Sans MS" panose="030F0702030302020204" pitchFamily="66" charset="0"/>
                <a:cs typeface="Times New Roman" panose="02020603050405020304" pitchFamily="18" charset="0"/>
              </a:rPr>
              <a:t>Magnet </a:t>
            </a:r>
            <a:endParaRPr lang="ru-RU" sz="2400" dirty="0">
              <a:solidFill>
                <a:srgbClr val="FF0000"/>
              </a:solidFill>
              <a:latin typeface="Comic Sans MS" panose="030F0702030302020204" pitchFamily="66" charset="0"/>
              <a:cs typeface="Times New Roman" panose="02020603050405020304" pitchFamily="18" charset="0"/>
            </a:endParaRPr>
          </a:p>
        </p:txBody>
      </p:sp>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4762" t="1060" r="34371" b="-477"/>
          <a:stretch/>
        </p:blipFill>
        <p:spPr>
          <a:xfrm>
            <a:off x="942392" y="185138"/>
            <a:ext cx="3198845" cy="2816622"/>
          </a:xfrm>
          <a:prstGeom prst="rect">
            <a:avLst/>
          </a:prstGeom>
        </p:spPr>
      </p:pic>
      <p:sp>
        <p:nvSpPr>
          <p:cNvPr id="2" name="Дата 1"/>
          <p:cNvSpPr>
            <a:spLocks noGrp="1"/>
          </p:cNvSpPr>
          <p:nvPr>
            <p:ph type="dt" sz="half" idx="10"/>
          </p:nvPr>
        </p:nvSpPr>
        <p:spPr/>
        <p:txBody>
          <a:bodyPr/>
          <a:lstStyle/>
          <a:p>
            <a:fld id="{44BF049E-BE9C-484D-8612-566DCBB48EA1}" type="datetime1">
              <a:rPr lang="ru-RU" smtClean="0"/>
              <a:t>21.05.2024</a:t>
            </a:fld>
            <a:endParaRPr lang="ru-RU"/>
          </a:p>
        </p:txBody>
      </p:sp>
      <p:sp>
        <p:nvSpPr>
          <p:cNvPr id="3" name="Нижний колонтитул 2"/>
          <p:cNvSpPr>
            <a:spLocks noGrp="1"/>
          </p:cNvSpPr>
          <p:nvPr>
            <p:ph type="ftr" sz="quarter" idx="11"/>
          </p:nvPr>
        </p:nvSpPr>
        <p:spPr/>
        <p:txBody>
          <a:bodyPr/>
          <a:lstStyle/>
          <a:p>
            <a:r>
              <a:rPr lang="en-US" smtClean="0"/>
              <a:t>E. Pyata, S. Pivovarov, BINP, SPD Magnet</a:t>
            </a:r>
            <a:endParaRPr lang="ru-RU"/>
          </a:p>
        </p:txBody>
      </p:sp>
      <p:sp>
        <p:nvSpPr>
          <p:cNvPr id="15" name="Заголовок 3"/>
          <p:cNvSpPr txBox="1">
            <a:spLocks/>
          </p:cNvSpPr>
          <p:nvPr/>
        </p:nvSpPr>
        <p:spPr>
          <a:xfrm>
            <a:off x="6115871" y="689637"/>
            <a:ext cx="5797151" cy="3088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smtClean="0">
                <a:solidFill>
                  <a:srgbClr val="0070C0"/>
                </a:solidFill>
                <a:latin typeface="Arial" panose="020B0604020202020204" pitchFamily="34" charset="0"/>
                <a:cs typeface="Arial" panose="020B0604020202020204" pitchFamily="34" charset="0"/>
              </a:rPr>
              <a:t>Cryostat</a:t>
            </a:r>
            <a:r>
              <a:rPr lang="ru-RU" sz="1400" dirty="0" smtClean="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  Outer </a:t>
            </a:r>
            <a:r>
              <a:rPr lang="en-US" sz="1400" dirty="0">
                <a:solidFill>
                  <a:srgbClr val="0070C0"/>
                </a:solidFill>
                <a:latin typeface="Arial" panose="020B0604020202020204" pitchFamily="34" charset="0"/>
                <a:cs typeface="Arial" panose="020B0604020202020204" pitchFamily="34" charset="0"/>
              </a:rPr>
              <a:t>diameter -4008 mm;</a:t>
            </a:r>
          </a:p>
          <a:p>
            <a:r>
              <a:rPr lang="en-US" sz="1400" dirty="0">
                <a:solidFill>
                  <a:srgbClr val="0070C0"/>
                </a:solidFill>
                <a:latin typeface="Arial" panose="020B0604020202020204" pitchFamily="34" charset="0"/>
                <a:cs typeface="Arial" panose="020B0604020202020204" pitchFamily="34" charset="0"/>
              </a:rPr>
              <a:t>                    Inner diameter - 3468 mm;</a:t>
            </a:r>
          </a:p>
          <a:p>
            <a:r>
              <a:rPr lang="en-US" sz="1400" dirty="0">
                <a:solidFill>
                  <a:srgbClr val="0070C0"/>
                </a:solidFill>
                <a:latin typeface="Arial" panose="020B0604020202020204" pitchFamily="34" charset="0"/>
                <a:cs typeface="Arial" panose="020B0604020202020204" pitchFamily="34" charset="0"/>
              </a:rPr>
              <a:t>                    Length </a:t>
            </a:r>
            <a:r>
              <a:rPr lang="en-US" sz="1400" dirty="0" smtClean="0">
                <a:solidFill>
                  <a:srgbClr val="0070C0"/>
                </a:solidFill>
                <a:latin typeface="Arial" panose="020B0604020202020204" pitchFamily="34" charset="0"/>
                <a:cs typeface="Arial" panose="020B0604020202020204" pitchFamily="34" charset="0"/>
              </a:rPr>
              <a:t>4220 </a:t>
            </a:r>
            <a:r>
              <a:rPr lang="en-US" sz="1400" dirty="0">
                <a:solidFill>
                  <a:srgbClr val="0070C0"/>
                </a:solidFill>
                <a:latin typeface="Arial" panose="020B0604020202020204" pitchFamily="34" charset="0"/>
                <a:cs typeface="Arial" panose="020B0604020202020204" pitchFamily="34" charset="0"/>
              </a:rPr>
              <a:t>mm;</a:t>
            </a:r>
          </a:p>
          <a:p>
            <a:r>
              <a:rPr lang="en-US" sz="1400" dirty="0">
                <a:solidFill>
                  <a:srgbClr val="0070C0"/>
                </a:solidFill>
                <a:latin typeface="Arial" panose="020B0604020202020204" pitchFamily="34" charset="0"/>
                <a:cs typeface="Arial" panose="020B0604020202020204" pitchFamily="34" charset="0"/>
              </a:rPr>
              <a:t>                    Thickness - 270 mm</a:t>
            </a:r>
            <a:r>
              <a:rPr lang="en-US" sz="1400" dirty="0" smtClean="0">
                <a:solidFill>
                  <a:srgbClr val="0070C0"/>
                </a:solidFill>
                <a:latin typeface="Arial" panose="020B0604020202020204" pitchFamily="34" charset="0"/>
                <a:cs typeface="Arial" panose="020B0604020202020204" pitchFamily="34" charset="0"/>
              </a:rPr>
              <a:t>;</a:t>
            </a:r>
            <a:endParaRPr lang="en-US" sz="1400" dirty="0">
              <a:solidFill>
                <a:srgbClr val="0070C0"/>
              </a:solidFill>
              <a:latin typeface="Arial" panose="020B0604020202020204" pitchFamily="34" charset="0"/>
              <a:cs typeface="Arial" panose="020B0604020202020204" pitchFamily="34" charset="0"/>
            </a:endParaRPr>
          </a:p>
          <a:p>
            <a:r>
              <a:rPr lang="en-US" sz="1400" dirty="0">
                <a:solidFill>
                  <a:srgbClr val="0070C0"/>
                </a:solidFill>
                <a:latin typeface="Arial" panose="020B0604020202020204" pitchFamily="34" charset="0"/>
                <a:cs typeface="Arial" panose="020B0604020202020204" pitchFamily="34" charset="0"/>
              </a:rPr>
              <a:t>Cold mass: Outer diameter -3756 mm;</a:t>
            </a:r>
          </a:p>
          <a:p>
            <a:r>
              <a:rPr lang="en-US" sz="1400" dirty="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Inner </a:t>
            </a:r>
            <a:r>
              <a:rPr lang="en-US" sz="1400" dirty="0">
                <a:solidFill>
                  <a:srgbClr val="0070C0"/>
                </a:solidFill>
                <a:latin typeface="Arial" panose="020B0604020202020204" pitchFamily="34" charset="0"/>
                <a:cs typeface="Arial" panose="020B0604020202020204" pitchFamily="34" charset="0"/>
              </a:rPr>
              <a:t>diameter - 3662 mm;</a:t>
            </a:r>
          </a:p>
          <a:p>
            <a:r>
              <a:rPr lang="en-US" sz="1400" dirty="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Length 3416 </a:t>
            </a:r>
            <a:r>
              <a:rPr lang="en-US" sz="1400" dirty="0">
                <a:solidFill>
                  <a:srgbClr val="0070C0"/>
                </a:solidFill>
                <a:latin typeface="Arial" panose="020B0604020202020204" pitchFamily="34" charset="0"/>
                <a:cs typeface="Arial" panose="020B0604020202020204" pitchFamily="34" charset="0"/>
              </a:rPr>
              <a:t>mm</a:t>
            </a:r>
            <a:r>
              <a:rPr lang="en-US" sz="1400" dirty="0" smtClean="0">
                <a:solidFill>
                  <a:srgbClr val="0070C0"/>
                </a:solidFill>
                <a:latin typeface="Arial" panose="020B0604020202020204" pitchFamily="34" charset="0"/>
                <a:cs typeface="Arial" panose="020B0604020202020204" pitchFamily="34" charset="0"/>
              </a:rPr>
              <a:t>;                   </a:t>
            </a:r>
            <a:endParaRPr lang="en-US" sz="1400" dirty="0">
              <a:solidFill>
                <a:srgbClr val="0070C0"/>
              </a:solidFill>
              <a:latin typeface="Arial" panose="020B0604020202020204" pitchFamily="34" charset="0"/>
              <a:cs typeface="Arial" panose="020B0604020202020204" pitchFamily="34" charset="0"/>
            </a:endParaRPr>
          </a:p>
          <a:p>
            <a:r>
              <a:rPr lang="en-US" sz="1400" dirty="0">
                <a:solidFill>
                  <a:srgbClr val="0070C0"/>
                </a:solidFill>
                <a:latin typeface="Arial" panose="020B0604020202020204" pitchFamily="34" charset="0"/>
                <a:cs typeface="Arial" panose="020B0604020202020204" pitchFamily="34" charset="0"/>
              </a:rPr>
              <a:t>Coils: (2 pieces): Number of layers - 2; </a:t>
            </a:r>
            <a:r>
              <a:rPr lang="en-US" sz="1400" dirty="0" smtClean="0">
                <a:solidFill>
                  <a:srgbClr val="0070C0"/>
                </a:solidFill>
                <a:latin typeface="Arial" panose="020B0604020202020204" pitchFamily="34" charset="0"/>
                <a:cs typeface="Arial" panose="020B0604020202020204" pitchFamily="34" charset="0"/>
              </a:rPr>
              <a:t>Number of turns 2x156=312.</a:t>
            </a:r>
            <a:endParaRPr lang="en-US" sz="1400" dirty="0">
              <a:solidFill>
                <a:srgbClr val="0070C0"/>
              </a:solidFill>
              <a:latin typeface="Arial" panose="020B0604020202020204" pitchFamily="34" charset="0"/>
              <a:cs typeface="Arial" panose="020B0604020202020204" pitchFamily="34" charset="0"/>
            </a:endParaRPr>
          </a:p>
          <a:p>
            <a:r>
              <a:rPr lang="en-US" sz="1400" dirty="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      (</a:t>
            </a:r>
            <a:r>
              <a:rPr lang="en-US" sz="1400" dirty="0">
                <a:solidFill>
                  <a:srgbClr val="0070C0"/>
                </a:solidFill>
                <a:latin typeface="Arial" panose="020B0604020202020204" pitchFamily="34" charset="0"/>
                <a:cs typeface="Arial" panose="020B0604020202020204" pitchFamily="34" charset="0"/>
              </a:rPr>
              <a:t>1 piece): </a:t>
            </a:r>
            <a:r>
              <a:rPr lang="en-US" sz="1400" dirty="0" smtClean="0">
                <a:solidFill>
                  <a:srgbClr val="0070C0"/>
                </a:solidFill>
                <a:latin typeface="Arial" panose="020B0604020202020204" pitchFamily="34" charset="0"/>
                <a:cs typeface="Arial" panose="020B0604020202020204" pitchFamily="34" charset="0"/>
              </a:rPr>
              <a:t>   Number </a:t>
            </a:r>
            <a:r>
              <a:rPr lang="en-US" sz="1400" dirty="0">
                <a:solidFill>
                  <a:srgbClr val="0070C0"/>
                </a:solidFill>
                <a:latin typeface="Arial" panose="020B0604020202020204" pitchFamily="34" charset="0"/>
                <a:cs typeface="Arial" panose="020B0604020202020204" pitchFamily="34" charset="0"/>
              </a:rPr>
              <a:t>of layers - 2; Number of turns </a:t>
            </a:r>
            <a:r>
              <a:rPr lang="en-US" sz="1400" dirty="0" smtClean="0">
                <a:solidFill>
                  <a:srgbClr val="0070C0"/>
                </a:solidFill>
                <a:latin typeface="Arial" panose="020B0604020202020204" pitchFamily="34" charset="0"/>
                <a:cs typeface="Arial" panose="020B0604020202020204" pitchFamily="34" charset="0"/>
              </a:rPr>
              <a:t>2x78=156</a:t>
            </a:r>
            <a:endParaRPr lang="en-US" sz="1400" dirty="0">
              <a:solidFill>
                <a:srgbClr val="0070C0"/>
              </a:solidFill>
              <a:latin typeface="Arial" panose="020B0604020202020204" pitchFamily="34" charset="0"/>
              <a:cs typeface="Arial" panose="020B0604020202020204" pitchFamily="34" charset="0"/>
            </a:endParaRPr>
          </a:p>
          <a:p>
            <a:r>
              <a:rPr lang="en-US" sz="1400" dirty="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Total </a:t>
            </a:r>
            <a:r>
              <a:rPr lang="en-US" sz="1400" dirty="0">
                <a:solidFill>
                  <a:srgbClr val="0070C0"/>
                </a:solidFill>
                <a:latin typeface="Arial" panose="020B0604020202020204" pitchFamily="34" charset="0"/>
                <a:cs typeface="Arial" panose="020B0604020202020204" pitchFamily="34" charset="0"/>
              </a:rPr>
              <a:t>number of turns - </a:t>
            </a:r>
            <a:r>
              <a:rPr lang="en-US" sz="1400" dirty="0" smtClean="0">
                <a:solidFill>
                  <a:srgbClr val="0070C0"/>
                </a:solidFill>
                <a:latin typeface="Arial" panose="020B0604020202020204" pitchFamily="34" charset="0"/>
                <a:cs typeface="Arial" panose="020B0604020202020204" pitchFamily="34" charset="0"/>
              </a:rPr>
              <a:t>780</a:t>
            </a:r>
            <a:endParaRPr lang="en-US" sz="1400" dirty="0">
              <a:solidFill>
                <a:srgbClr val="0070C0"/>
              </a:solidFill>
              <a:latin typeface="Arial" panose="020B0604020202020204" pitchFamily="34" charset="0"/>
              <a:cs typeface="Arial" panose="020B0604020202020204" pitchFamily="34" charset="0"/>
            </a:endParaRPr>
          </a:p>
          <a:p>
            <a:endParaRPr lang="en-US" sz="1400" dirty="0">
              <a:solidFill>
                <a:srgbClr val="0070C0"/>
              </a:solidFill>
              <a:latin typeface="Arial" panose="020B0604020202020204" pitchFamily="34" charset="0"/>
              <a:cs typeface="Arial" panose="020B0604020202020204" pitchFamily="34" charset="0"/>
            </a:endParaRPr>
          </a:p>
          <a:p>
            <a:r>
              <a:rPr lang="en-US" sz="1400" dirty="0">
                <a:solidFill>
                  <a:srgbClr val="00B050"/>
                </a:solidFill>
                <a:latin typeface="Arial" panose="020B0604020202020204" pitchFamily="34" charset="0"/>
                <a:cs typeface="Arial" panose="020B0604020202020204" pitchFamily="34" charset="0"/>
              </a:rPr>
              <a:t>Weight: </a:t>
            </a:r>
            <a:r>
              <a:rPr lang="en-US" sz="1400" dirty="0">
                <a:solidFill>
                  <a:srgbClr val="0070C0"/>
                </a:solidFill>
                <a:latin typeface="Arial" panose="020B0604020202020204" pitchFamily="34" charset="0"/>
                <a:cs typeface="Arial" panose="020B0604020202020204" pitchFamily="34" charset="0"/>
              </a:rPr>
              <a:t>- cryostat </a:t>
            </a:r>
            <a:r>
              <a:rPr lang="en-US" sz="1400" dirty="0" smtClean="0">
                <a:solidFill>
                  <a:srgbClr val="0070C0"/>
                </a:solidFill>
                <a:latin typeface="Arial" panose="020B0604020202020204" pitchFamily="34" charset="0"/>
                <a:cs typeface="Arial" panose="020B0604020202020204" pitchFamily="34" charset="0"/>
              </a:rPr>
              <a:t>    - 16700 </a:t>
            </a:r>
            <a:r>
              <a:rPr lang="en-US" sz="1400" dirty="0">
                <a:solidFill>
                  <a:srgbClr val="0070C0"/>
                </a:solidFill>
                <a:latin typeface="Arial" panose="020B0604020202020204" pitchFamily="34" charset="0"/>
                <a:cs typeface="Arial" panose="020B0604020202020204" pitchFamily="34" charset="0"/>
              </a:rPr>
              <a:t>kg</a:t>
            </a:r>
          </a:p>
          <a:p>
            <a:r>
              <a:rPr lang="en-US" sz="1400" dirty="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     </a:t>
            </a:r>
            <a:r>
              <a:rPr lang="en-US" sz="1400" dirty="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shield        - 1000 </a:t>
            </a:r>
            <a:r>
              <a:rPr lang="en-US" sz="1400" dirty="0">
                <a:solidFill>
                  <a:srgbClr val="0070C0"/>
                </a:solidFill>
                <a:latin typeface="Arial" panose="020B0604020202020204" pitchFamily="34" charset="0"/>
                <a:cs typeface="Arial" panose="020B0604020202020204" pitchFamily="34" charset="0"/>
              </a:rPr>
              <a:t>kg</a:t>
            </a:r>
          </a:p>
          <a:p>
            <a:r>
              <a:rPr lang="en-US" sz="1400" dirty="0">
                <a:solidFill>
                  <a:srgbClr val="0070C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    - </a:t>
            </a:r>
            <a:r>
              <a:rPr lang="en-US" sz="1400" dirty="0">
                <a:solidFill>
                  <a:srgbClr val="0070C0"/>
                </a:solidFill>
                <a:latin typeface="Arial" panose="020B0604020202020204" pitchFamily="34" charset="0"/>
                <a:cs typeface="Arial" panose="020B0604020202020204" pitchFamily="34" charset="0"/>
              </a:rPr>
              <a:t>cold mass - </a:t>
            </a:r>
            <a:r>
              <a:rPr lang="en-US" sz="1400" dirty="0" smtClean="0">
                <a:solidFill>
                  <a:srgbClr val="0070C0"/>
                </a:solidFill>
                <a:latin typeface="Arial" panose="020B0604020202020204" pitchFamily="34" charset="0"/>
                <a:cs typeface="Arial" panose="020B0604020202020204" pitchFamily="34" charset="0"/>
              </a:rPr>
              <a:t>5390 </a:t>
            </a:r>
            <a:r>
              <a:rPr lang="en-US" sz="1400" dirty="0">
                <a:solidFill>
                  <a:srgbClr val="0070C0"/>
                </a:solidFill>
                <a:latin typeface="Arial" panose="020B0604020202020204" pitchFamily="34" charset="0"/>
                <a:cs typeface="Arial" panose="020B0604020202020204" pitchFamily="34" charset="0"/>
              </a:rPr>
              <a:t>kg</a:t>
            </a:r>
          </a:p>
          <a:p>
            <a:r>
              <a:rPr lang="en-US" sz="1400" dirty="0">
                <a:solidFill>
                  <a:srgbClr val="00B050"/>
                </a:solidFill>
                <a:latin typeface="Arial" panose="020B0604020202020204" pitchFamily="34" charset="0"/>
                <a:cs typeface="Arial" panose="020B0604020202020204" pitchFamily="34" charset="0"/>
              </a:rPr>
              <a:t>Total: </a:t>
            </a:r>
            <a:r>
              <a:rPr lang="en-US" sz="1400" dirty="0" smtClean="0">
                <a:solidFill>
                  <a:srgbClr val="00B050"/>
                </a:solidFill>
                <a:latin typeface="Arial" panose="020B0604020202020204" pitchFamily="34" charset="0"/>
                <a:cs typeface="Arial" panose="020B0604020202020204" pitchFamily="34" charset="0"/>
              </a:rPr>
              <a:t> </a:t>
            </a:r>
            <a:r>
              <a:rPr lang="en-US" sz="1400" dirty="0" smtClean="0">
                <a:solidFill>
                  <a:srgbClr val="FF0000"/>
                </a:solidFill>
                <a:latin typeface="Arial" panose="020B0604020202020204" pitchFamily="34" charset="0"/>
                <a:cs typeface="Arial" panose="020B0604020202020204" pitchFamily="34" charset="0"/>
              </a:rPr>
              <a:t>                       </a:t>
            </a:r>
            <a:r>
              <a:rPr lang="en-US" sz="1400" dirty="0" smtClean="0">
                <a:solidFill>
                  <a:srgbClr val="0070C0"/>
                </a:solidFill>
                <a:latin typeface="Arial" panose="020B0604020202020204" pitchFamily="34" charset="0"/>
                <a:cs typeface="Arial" panose="020B0604020202020204" pitchFamily="34" charset="0"/>
              </a:rPr>
              <a:t>~23 </a:t>
            </a:r>
            <a:r>
              <a:rPr lang="en-US" sz="1400" dirty="0">
                <a:solidFill>
                  <a:srgbClr val="0070C0"/>
                </a:solidFill>
                <a:latin typeface="Arial" panose="020B0604020202020204" pitchFamily="34" charset="0"/>
                <a:cs typeface="Arial" panose="020B0604020202020204" pitchFamily="34" charset="0"/>
              </a:rPr>
              <a:t>t</a:t>
            </a:r>
            <a:endParaRPr lang="en-US" sz="1400" dirty="0">
              <a:solidFill>
                <a:srgbClr val="FF0000"/>
              </a:solidFill>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rotWithShape="1">
          <a:blip r:embed="rId3"/>
          <a:srcRect l="48881" t="16061" r="25233" b="13101"/>
          <a:stretch/>
        </p:blipFill>
        <p:spPr>
          <a:xfrm>
            <a:off x="1606656" y="3086083"/>
            <a:ext cx="3717981" cy="3270267"/>
          </a:xfrm>
          <a:prstGeom prst="rect">
            <a:avLst/>
          </a:prstGeom>
        </p:spPr>
      </p:pic>
      <p:sp>
        <p:nvSpPr>
          <p:cNvPr id="9" name="Прямоугольник 8"/>
          <p:cNvSpPr/>
          <p:nvPr/>
        </p:nvSpPr>
        <p:spPr>
          <a:xfrm>
            <a:off x="6096000" y="3868987"/>
            <a:ext cx="5493372" cy="2128275"/>
          </a:xfrm>
          <a:prstGeom prst="rect">
            <a:avLst/>
          </a:prstGeom>
        </p:spPr>
        <p:txBody>
          <a:bodyPr wrap="square">
            <a:spAutoFit/>
          </a:bodyPr>
          <a:lstStyle/>
          <a:p>
            <a:pPr>
              <a:lnSpc>
                <a:spcPct val="105000"/>
              </a:lnSpc>
            </a:pPr>
            <a:r>
              <a:rPr lang="en-US" sz="1400" b="1" u="sng" dirty="0">
                <a:solidFill>
                  <a:srgbClr val="FF0000"/>
                </a:solidFill>
                <a:latin typeface="Arial" panose="020B0604020202020204" pitchFamily="34" charset="0"/>
                <a:ea typeface="Calibri" panose="020F0502020204030204" pitchFamily="34" charset="0"/>
                <a:cs typeface="Arial" panose="020B0604020202020204" pitchFamily="34" charset="0"/>
              </a:rPr>
              <a:t>The main characteristics of the magnet:</a:t>
            </a:r>
          </a:p>
          <a:p>
            <a:pPr>
              <a:lnSpc>
                <a:spcPct val="105000"/>
              </a:lnSpc>
            </a:pPr>
            <a:endParaRPr lang="en-US" sz="1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a:lnSpc>
                <a:spcPct val="105000"/>
              </a:lnSpc>
            </a:pPr>
            <a:r>
              <a:rPr lang="en-US" sz="14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1400" b="1"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Magnetic </a:t>
            </a:r>
            <a:r>
              <a:rPr lang="en-US" sz="14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field</a:t>
            </a:r>
            <a:r>
              <a:rPr lang="en-US" sz="1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along the axis - </a:t>
            </a:r>
            <a:r>
              <a:rPr lang="en-US" sz="1400" b="1"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1.0T</a:t>
            </a:r>
            <a:r>
              <a:rPr lang="en-US" sz="14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1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with uniformity ± 2%;</a:t>
            </a:r>
          </a:p>
          <a:p>
            <a:pPr>
              <a:lnSpc>
                <a:spcPct val="105000"/>
              </a:lnSpc>
            </a:pPr>
            <a:r>
              <a:rPr lang="en-US" sz="14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The superconductive solenoid consists of three coils, </a:t>
            </a:r>
            <a:r>
              <a:rPr lang="en-US" sz="1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the </a:t>
            </a:r>
            <a:r>
              <a:rPr lang="en-US" sz="14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current </a:t>
            </a:r>
            <a:r>
              <a:rPr lang="en-US" sz="1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is </a:t>
            </a:r>
            <a:r>
              <a:rPr lang="en-US" sz="14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5200 A</a:t>
            </a:r>
            <a:r>
              <a:rPr lang="en-US" sz="1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t>
            </a:r>
          </a:p>
          <a:p>
            <a:pPr>
              <a:lnSpc>
                <a:spcPct val="105000"/>
              </a:lnSpc>
            </a:pPr>
            <a:r>
              <a:rPr lang="en-US" sz="14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1400" b="1"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Conductor type</a:t>
            </a:r>
            <a:r>
              <a:rPr lang="en-US" sz="14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Rutherford </a:t>
            </a:r>
            <a:r>
              <a:rPr lang="en-US" sz="1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type cable consists of 8 strands</a:t>
            </a:r>
            <a:r>
              <a:rPr lang="en-US" sz="14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1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with a diameter of </a:t>
            </a:r>
            <a:r>
              <a:rPr lang="en-US" sz="14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1.4 mm </a:t>
            </a:r>
            <a:r>
              <a:rPr lang="en-US" sz="1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and a Cu / NbTi ratio of one, extruded into a matrix of high </a:t>
            </a:r>
            <a:r>
              <a:rPr lang="en-US" sz="14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purity</a:t>
            </a:r>
            <a:r>
              <a:rPr lang="ru-RU" sz="14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14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aluminum A996, </a:t>
            </a:r>
            <a:r>
              <a:rPr lang="en-US" sz="1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the conductor cross-section at a temperature of 4.5K is 7.90mm in width and 10.90mm in height;</a:t>
            </a:r>
            <a:endParaRPr lang="ru-RU"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10" name="Прямоугольник 9"/>
          <p:cNvSpPr/>
          <p:nvPr/>
        </p:nvSpPr>
        <p:spPr>
          <a:xfrm>
            <a:off x="278978" y="3865390"/>
            <a:ext cx="1536912" cy="338554"/>
          </a:xfrm>
          <a:prstGeom prst="rect">
            <a:avLst/>
          </a:prstGeom>
        </p:spPr>
        <p:txBody>
          <a:bodyPr wrap="square">
            <a:spAutoFit/>
          </a:bodyPr>
          <a:lstStyle/>
          <a:p>
            <a:r>
              <a:rPr lang="en-US" sz="1600" dirty="0">
                <a:solidFill>
                  <a:srgbClr val="00B050"/>
                </a:solidFill>
              </a:rPr>
              <a:t>Switching </a:t>
            </a:r>
            <a:r>
              <a:rPr lang="en-US" sz="1600" dirty="0" smtClean="0">
                <a:solidFill>
                  <a:srgbClr val="00B050"/>
                </a:solidFill>
              </a:rPr>
              <a:t>box</a:t>
            </a:r>
            <a:endParaRPr lang="ru-RU" sz="1600" dirty="0">
              <a:solidFill>
                <a:srgbClr val="00B050"/>
              </a:solidFill>
            </a:endParaRPr>
          </a:p>
        </p:txBody>
      </p:sp>
      <p:sp>
        <p:nvSpPr>
          <p:cNvPr id="11" name="Прямоугольник 10"/>
          <p:cNvSpPr/>
          <p:nvPr/>
        </p:nvSpPr>
        <p:spPr>
          <a:xfrm>
            <a:off x="153720" y="5289372"/>
            <a:ext cx="1746732" cy="584775"/>
          </a:xfrm>
          <a:prstGeom prst="rect">
            <a:avLst/>
          </a:prstGeom>
        </p:spPr>
        <p:txBody>
          <a:bodyPr wrap="square">
            <a:spAutoFit/>
          </a:bodyPr>
          <a:lstStyle/>
          <a:p>
            <a:r>
              <a:rPr lang="en-US" sz="1600" dirty="0">
                <a:solidFill>
                  <a:srgbClr val="00B050"/>
                </a:solidFill>
              </a:rPr>
              <a:t>Guides for placing the calorimeter</a:t>
            </a:r>
            <a:endParaRPr lang="ru-RU" sz="1600" dirty="0">
              <a:solidFill>
                <a:srgbClr val="00B050"/>
              </a:solidFill>
            </a:endParaRPr>
          </a:p>
        </p:txBody>
      </p:sp>
      <p:cxnSp>
        <p:nvCxnSpPr>
          <p:cNvPr id="12" name="Прямая со стрелкой 11"/>
          <p:cNvCxnSpPr/>
          <p:nvPr/>
        </p:nvCxnSpPr>
        <p:spPr>
          <a:xfrm flipV="1">
            <a:off x="1047434" y="3511699"/>
            <a:ext cx="559222" cy="36589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3" name="Прямая со стрелкой 12"/>
          <p:cNvCxnSpPr>
            <a:stCxn id="11" idx="0"/>
          </p:cNvCxnSpPr>
          <p:nvPr/>
        </p:nvCxnSpPr>
        <p:spPr>
          <a:xfrm flipV="1">
            <a:off x="1027086" y="4761189"/>
            <a:ext cx="1068415" cy="52818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33177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44832" y="5702502"/>
            <a:ext cx="11243894" cy="641179"/>
          </a:xfrm>
        </p:spPr>
        <p:txBody>
          <a:bodyPr>
            <a:noAutofit/>
          </a:bodyPr>
          <a:lstStyle/>
          <a:p>
            <a:r>
              <a:rPr lang="ru-RU" sz="1600" dirty="0" smtClean="0">
                <a:solidFill>
                  <a:srgbClr val="0070C0"/>
                </a:solidFill>
                <a:latin typeface="Arial" panose="020B0604020202020204" pitchFamily="34" charset="0"/>
                <a:cs typeface="Arial" panose="020B0604020202020204" pitchFamily="34" charset="0"/>
              </a:rPr>
              <a:t> </a:t>
            </a:r>
            <a:r>
              <a:rPr lang="en-US" sz="1600" dirty="0" smtClean="0">
                <a:solidFill>
                  <a:srgbClr val="0070C0"/>
                </a:solidFill>
                <a:latin typeface="Arial" panose="020B0604020202020204" pitchFamily="34" charset="0"/>
                <a:cs typeface="Arial" panose="020B0604020202020204" pitchFamily="34" charset="0"/>
              </a:rPr>
              <a:t>Inner </a:t>
            </a:r>
            <a:r>
              <a:rPr lang="en-US" sz="1600" dirty="0">
                <a:solidFill>
                  <a:srgbClr val="0070C0"/>
                </a:solidFill>
                <a:latin typeface="Arial" panose="020B0604020202020204" pitchFamily="34" charset="0"/>
                <a:cs typeface="Arial" panose="020B0604020202020204" pitchFamily="34" charset="0"/>
              </a:rPr>
              <a:t>diameter is </a:t>
            </a:r>
            <a:r>
              <a:rPr lang="en-US" sz="1600" dirty="0" smtClean="0">
                <a:solidFill>
                  <a:srgbClr val="0070C0"/>
                </a:solidFill>
                <a:latin typeface="Arial" panose="020B0604020202020204" pitchFamily="34" charset="0"/>
                <a:cs typeface="Arial" panose="020B0604020202020204" pitchFamily="34" charset="0"/>
              </a:rPr>
              <a:t>40</a:t>
            </a:r>
            <a:r>
              <a:rPr lang="ru-RU" sz="1600" dirty="0" smtClean="0">
                <a:solidFill>
                  <a:srgbClr val="0070C0"/>
                </a:solidFill>
                <a:latin typeface="Arial" panose="020B0604020202020204" pitchFamily="34" charset="0"/>
                <a:cs typeface="Arial" panose="020B0604020202020204" pitchFamily="34" charset="0"/>
              </a:rPr>
              <a:t>08</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mm, </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Outer diameter is </a:t>
            </a:r>
            <a:r>
              <a:rPr lang="ru-RU" sz="1600" dirty="0" smtClean="0">
                <a:solidFill>
                  <a:srgbClr val="0070C0"/>
                </a:solidFill>
                <a:latin typeface="Arial" panose="020B0604020202020204" pitchFamily="34" charset="0"/>
                <a:cs typeface="Arial" panose="020B0604020202020204" pitchFamily="34" charset="0"/>
              </a:rPr>
              <a:t>3</a:t>
            </a:r>
            <a:r>
              <a:rPr lang="en-US" sz="1600" dirty="0" smtClean="0">
                <a:solidFill>
                  <a:srgbClr val="0070C0"/>
                </a:solidFill>
                <a:latin typeface="Arial" panose="020B0604020202020204" pitchFamily="34" charset="0"/>
                <a:cs typeface="Arial" panose="020B0604020202020204" pitchFamily="34" charset="0"/>
              </a:rPr>
              <a:t>46</a:t>
            </a:r>
            <a:r>
              <a:rPr lang="ru-RU" sz="1600" dirty="0" smtClean="0">
                <a:solidFill>
                  <a:srgbClr val="0070C0"/>
                </a:solidFill>
                <a:latin typeface="Arial" panose="020B0604020202020204" pitchFamily="34" charset="0"/>
                <a:cs typeface="Arial" panose="020B0604020202020204" pitchFamily="34" charset="0"/>
              </a:rPr>
              <a:t>8</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mm, </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length is  </a:t>
            </a:r>
            <a:r>
              <a:rPr lang="ru-RU" sz="1600" dirty="0" smtClean="0">
                <a:solidFill>
                  <a:srgbClr val="0070C0"/>
                </a:solidFill>
                <a:latin typeface="Arial" panose="020B0604020202020204" pitchFamily="34" charset="0"/>
                <a:cs typeface="Arial" panose="020B0604020202020204" pitchFamily="34" charset="0"/>
              </a:rPr>
              <a:t>4</a:t>
            </a:r>
            <a:r>
              <a:rPr lang="en-US" sz="1600" dirty="0" smtClean="0">
                <a:solidFill>
                  <a:srgbClr val="0070C0"/>
                </a:solidFill>
                <a:latin typeface="Arial" panose="020B0604020202020204" pitchFamily="34" charset="0"/>
                <a:cs typeface="Arial" panose="020B0604020202020204" pitchFamily="34" charset="0"/>
              </a:rPr>
              <a:t>220 mm</a:t>
            </a:r>
            <a:r>
              <a:rPr lang="ru-RU"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The thickness of the outer shell is 12 mm, the inner shell is 20 mm, the thickness of the flanges is 45 mm. The thickness</a:t>
            </a:r>
            <a:r>
              <a:rPr lang="en-US" sz="1600" dirty="0" smtClean="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at the e</a:t>
            </a:r>
            <a:r>
              <a:rPr lang="en-US" sz="1600" dirty="0" smtClean="0">
                <a:solidFill>
                  <a:srgbClr val="0070C0"/>
                </a:solidFill>
                <a:latin typeface="Arial" panose="020B0604020202020204" pitchFamily="34" charset="0"/>
                <a:cs typeface="Arial" panose="020B0604020202020204" pitchFamily="34" charset="0"/>
              </a:rPr>
              <a:t>nds </a:t>
            </a:r>
            <a:r>
              <a:rPr lang="en-US" sz="1600" dirty="0">
                <a:solidFill>
                  <a:srgbClr val="0070C0"/>
                </a:solidFill>
                <a:latin typeface="Arial" panose="020B0604020202020204" pitchFamily="34" charset="0"/>
                <a:cs typeface="Arial" panose="020B0604020202020204" pitchFamily="34" charset="0"/>
              </a:rPr>
              <a:t>of the shells is 40 mm.</a:t>
            </a:r>
            <a:r>
              <a:rPr lang="ru-RU" sz="1600" dirty="0">
                <a:solidFill>
                  <a:srgbClr val="0070C0"/>
                </a:solidFill>
                <a:latin typeface="Arial" panose="020B0604020202020204" pitchFamily="34" charset="0"/>
                <a:cs typeface="Arial" panose="020B0604020202020204" pitchFamily="34" charset="0"/>
              </a:rPr>
              <a:t/>
            </a:r>
            <a:br>
              <a:rPr lang="ru-RU" sz="1600" dirty="0">
                <a:solidFill>
                  <a:srgbClr val="0070C0"/>
                </a:solidFill>
                <a:latin typeface="Arial" panose="020B0604020202020204" pitchFamily="34" charset="0"/>
                <a:cs typeface="Arial" panose="020B0604020202020204" pitchFamily="34" charset="0"/>
              </a:rPr>
            </a:br>
            <a:r>
              <a:rPr lang="en-US" sz="1600" dirty="0">
                <a:solidFill>
                  <a:srgbClr val="0070C0"/>
                </a:solidFill>
                <a:latin typeface="Arial" panose="020B0604020202020204" pitchFamily="34" charset="0"/>
                <a:cs typeface="Arial" panose="020B0604020202020204" pitchFamily="34" charset="0"/>
              </a:rPr>
              <a:t>Material: St. Steel.    The</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weight</a:t>
            </a:r>
            <a:r>
              <a:rPr lang="ru-RU"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of Cryostat is </a:t>
            </a:r>
            <a:r>
              <a:rPr lang="en-US" sz="1600" dirty="0" smtClean="0">
                <a:solidFill>
                  <a:srgbClr val="0070C0"/>
                </a:solidFill>
                <a:latin typeface="Arial" panose="020B0604020202020204" pitchFamily="34" charset="0"/>
                <a:cs typeface="Arial" panose="020B0604020202020204" pitchFamily="34" charset="0"/>
              </a:rPr>
              <a:t>~16.7 </a:t>
            </a:r>
            <a:r>
              <a:rPr lang="en-US" sz="1600" dirty="0">
                <a:solidFill>
                  <a:srgbClr val="0070C0"/>
                </a:solidFill>
                <a:latin typeface="Arial" panose="020B0604020202020204" pitchFamily="34" charset="0"/>
                <a:cs typeface="Arial" panose="020B0604020202020204" pitchFamily="34" charset="0"/>
              </a:rPr>
              <a:t>t </a:t>
            </a:r>
            <a:endParaRPr lang="ru-RU" sz="1600" dirty="0">
              <a:solidFill>
                <a:srgbClr val="0070C0"/>
              </a:solidFill>
            </a:endParaRPr>
          </a:p>
        </p:txBody>
      </p:sp>
      <p:sp>
        <p:nvSpPr>
          <p:cNvPr id="22" name="Заголовок 3"/>
          <p:cNvSpPr txBox="1">
            <a:spLocks/>
          </p:cNvSpPr>
          <p:nvPr/>
        </p:nvSpPr>
        <p:spPr>
          <a:xfrm>
            <a:off x="980856" y="83633"/>
            <a:ext cx="10515600" cy="589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rgbClr val="FF0000"/>
                </a:solidFill>
                <a:latin typeface="Comic Sans MS" panose="030F0702030302020204" pitchFamily="66" charset="0"/>
                <a:cs typeface="Times New Roman" panose="02020603050405020304" pitchFamily="18" charset="0"/>
              </a:rPr>
              <a:t>Cryostat</a:t>
            </a:r>
            <a:endParaRPr lang="ru-RU" sz="2400" dirty="0">
              <a:solidFill>
                <a:srgbClr val="FF0000"/>
              </a:solidFill>
              <a:latin typeface="Comic Sans MS" panose="030F0702030302020204" pitchFamily="66" charset="0"/>
              <a:cs typeface="Times New Roman" panose="02020603050405020304" pitchFamily="18" charset="0"/>
            </a:endParaRP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9091" t="-743" r="29107" b="1950"/>
          <a:stretch/>
        </p:blipFill>
        <p:spPr>
          <a:xfrm>
            <a:off x="427983" y="474509"/>
            <a:ext cx="6027232" cy="5078429"/>
          </a:xfrm>
          <a:prstGeom prst="rect">
            <a:avLst/>
          </a:prstGeom>
        </p:spPr>
      </p:pic>
      <p:sp>
        <p:nvSpPr>
          <p:cNvPr id="3" name="Дата 2"/>
          <p:cNvSpPr>
            <a:spLocks noGrp="1"/>
          </p:cNvSpPr>
          <p:nvPr>
            <p:ph type="dt" sz="half" idx="10"/>
          </p:nvPr>
        </p:nvSpPr>
        <p:spPr>
          <a:xfrm>
            <a:off x="10987967" y="6314643"/>
            <a:ext cx="1016977" cy="365125"/>
          </a:xfrm>
        </p:spPr>
        <p:txBody>
          <a:bodyPr/>
          <a:lstStyle/>
          <a:p>
            <a:fld id="{0C9A79BF-272E-4B1D-9771-9B65A275ADEE}" type="datetime1">
              <a:rPr lang="ru-RU" smtClean="0"/>
              <a:t>21.05.2024</a:t>
            </a:fld>
            <a:endParaRPr lang="ru-RU" dirty="0"/>
          </a:p>
        </p:txBody>
      </p:sp>
      <p:sp>
        <p:nvSpPr>
          <p:cNvPr id="6" name="Нижний колонтитул 5"/>
          <p:cNvSpPr>
            <a:spLocks noGrp="1"/>
          </p:cNvSpPr>
          <p:nvPr>
            <p:ph type="ftr" sz="quarter" idx="11"/>
          </p:nvPr>
        </p:nvSpPr>
        <p:spPr/>
        <p:txBody>
          <a:bodyPr/>
          <a:lstStyle/>
          <a:p>
            <a:r>
              <a:rPr lang="en-US" smtClean="0"/>
              <a:t>E. Pyata, S. Pivovarov, BINP, SPD Magnet</a:t>
            </a:r>
            <a:endParaRPr lang="ru-RU" dirty="0"/>
          </a:p>
        </p:txBody>
      </p:sp>
      <p:pic>
        <p:nvPicPr>
          <p:cNvPr id="7" name="Рисунок 6" descr="Cryostat_SPD.pdf - Adobe Reader"/>
          <p:cNvPicPr>
            <a:picLocks noChangeAspect="1"/>
          </p:cNvPicPr>
          <p:nvPr/>
        </p:nvPicPr>
        <p:blipFill rotWithShape="1">
          <a:blip r:embed="rId3">
            <a:extLst>
              <a:ext uri="{28A0092B-C50C-407E-A947-70E740481C1C}">
                <a14:useLocalDpi xmlns:a14="http://schemas.microsoft.com/office/drawing/2010/main" val="0"/>
              </a:ext>
            </a:extLst>
          </a:blip>
          <a:srcRect l="37894" t="19596" r="25867" b="32222"/>
          <a:stretch/>
        </p:blipFill>
        <p:spPr>
          <a:xfrm>
            <a:off x="7735161" y="979823"/>
            <a:ext cx="3761294" cy="3969329"/>
          </a:xfrm>
          <a:prstGeom prst="rect">
            <a:avLst/>
          </a:prstGeom>
        </p:spPr>
      </p:pic>
    </p:spTree>
    <p:extLst>
      <p:ext uri="{BB962C8B-B14F-4D97-AF65-F5344CB8AC3E}">
        <p14:creationId xmlns:p14="http://schemas.microsoft.com/office/powerpoint/2010/main" val="706090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6040" y="6030568"/>
            <a:ext cx="10811228" cy="641179"/>
          </a:xfrm>
        </p:spPr>
        <p:txBody>
          <a:bodyPr>
            <a:noAutofit/>
          </a:bodyPr>
          <a:lstStyle/>
          <a:p>
            <a:r>
              <a:rPr lang="en-GB" altLang="ru-RU" sz="1600" dirty="0">
                <a:solidFill>
                  <a:srgbClr val="0070C0"/>
                </a:solidFill>
                <a:latin typeface="Arial" panose="020B0604020202020204" pitchFamily="34" charset="0"/>
                <a:cs typeface="Arial" panose="020B0604020202020204" pitchFamily="34" charset="0"/>
              </a:rPr>
              <a:t>The maximum equivalent stress </a:t>
            </a:r>
            <a:r>
              <a:rPr lang="en-GB" altLang="ru-RU" sz="1600" dirty="0" smtClean="0">
                <a:solidFill>
                  <a:srgbClr val="0070C0"/>
                </a:solidFill>
                <a:latin typeface="Arial" panose="020B0604020202020204" pitchFamily="34" charset="0"/>
                <a:cs typeface="Arial" panose="020B0604020202020204" pitchFamily="34" charset="0"/>
              </a:rPr>
              <a:t>is 65 MPa</a:t>
            </a:r>
            <a:r>
              <a:rPr lang="en-GB" altLang="ru-RU" sz="1600" dirty="0">
                <a:solidFill>
                  <a:srgbClr val="0070C0"/>
                </a:solidFill>
                <a:latin typeface="Arial" panose="020B0604020202020204" pitchFamily="34" charset="0"/>
                <a:cs typeface="Arial" panose="020B0604020202020204" pitchFamily="34" charset="0"/>
              </a:rPr>
              <a:t>. The maximum deformation is </a:t>
            </a:r>
            <a:r>
              <a:rPr lang="en-GB" altLang="ru-RU" sz="1600" dirty="0" smtClean="0">
                <a:solidFill>
                  <a:srgbClr val="0070C0"/>
                </a:solidFill>
                <a:latin typeface="Arial" panose="020B0604020202020204" pitchFamily="34" charset="0"/>
                <a:cs typeface="Arial" panose="020B0604020202020204" pitchFamily="34" charset="0"/>
              </a:rPr>
              <a:t>1 </a:t>
            </a:r>
            <a:r>
              <a:rPr lang="en-GB" altLang="ru-RU" sz="1600" dirty="0">
                <a:solidFill>
                  <a:srgbClr val="0070C0"/>
                </a:solidFill>
                <a:latin typeface="Arial" panose="020B0604020202020204" pitchFamily="34" charset="0"/>
                <a:cs typeface="Arial" panose="020B0604020202020204" pitchFamily="34" charset="0"/>
              </a:rPr>
              <a:t>mm. </a:t>
            </a:r>
            <a:r>
              <a:rPr lang="de-DE" altLang="ru-RU" sz="1600" dirty="0">
                <a:solidFill>
                  <a:srgbClr val="0070C0"/>
                </a:solidFill>
                <a:latin typeface="Arial" panose="020B0604020202020204" pitchFamily="34" charset="0"/>
                <a:cs typeface="Arial" panose="020B0604020202020204" pitchFamily="34" charset="0"/>
              </a:rPr>
              <a:t/>
            </a:r>
            <a:br>
              <a:rPr lang="de-DE" altLang="ru-RU" sz="1600" dirty="0">
                <a:solidFill>
                  <a:srgbClr val="0070C0"/>
                </a:solidFill>
                <a:latin typeface="Arial" panose="020B0604020202020204" pitchFamily="34" charset="0"/>
                <a:cs typeface="Arial" panose="020B0604020202020204" pitchFamily="34" charset="0"/>
              </a:rPr>
            </a:br>
            <a:endParaRPr lang="ru-RU" sz="1600" dirty="0">
              <a:solidFill>
                <a:srgbClr val="0070C0"/>
              </a:solidFill>
              <a:latin typeface="Arial" panose="020B0604020202020204" pitchFamily="34" charset="0"/>
              <a:cs typeface="Arial" panose="020B0604020202020204" pitchFamily="34" charset="0"/>
            </a:endParaRPr>
          </a:p>
        </p:txBody>
      </p:sp>
      <p:sp>
        <p:nvSpPr>
          <p:cNvPr id="22" name="Заголовок 3"/>
          <p:cNvSpPr txBox="1">
            <a:spLocks/>
          </p:cNvSpPr>
          <p:nvPr/>
        </p:nvSpPr>
        <p:spPr>
          <a:xfrm>
            <a:off x="536040" y="107696"/>
            <a:ext cx="10515600" cy="7585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a:solidFill>
                  <a:srgbClr val="FF0000"/>
                </a:solidFill>
                <a:latin typeface="Comic Sans MS" panose="030F0702030302020204" pitchFamily="66" charset="0"/>
                <a:cs typeface="Times New Roman" panose="02020603050405020304" pitchFamily="18" charset="0"/>
              </a:rPr>
              <a:t>Cryostat (calculation)</a:t>
            </a:r>
          </a:p>
          <a:p>
            <a:pPr algn="ctr">
              <a:lnSpc>
                <a:spcPct val="120000"/>
              </a:lnSpc>
            </a:pPr>
            <a:r>
              <a:rPr lang="en-US" altLang="ru-RU" sz="2200" dirty="0">
                <a:solidFill>
                  <a:srgbClr val="FF0000"/>
                </a:solidFill>
                <a:latin typeface="Comic Sans MS" panose="030F0702030302020204" pitchFamily="66" charset="0"/>
                <a:cs typeface="Times New Roman" panose="02020603050405020304" pitchFamily="18" charset="0"/>
              </a:rPr>
              <a:t>Operation </a:t>
            </a:r>
            <a:r>
              <a:rPr lang="en-US" altLang="ru-RU" sz="2200" dirty="0" smtClean="0">
                <a:solidFill>
                  <a:srgbClr val="FF0000"/>
                </a:solidFill>
                <a:latin typeface="Comic Sans MS" panose="030F0702030302020204" pitchFamily="66" charset="0"/>
                <a:cs typeface="Times New Roman" panose="02020603050405020304" pitchFamily="18" charset="0"/>
              </a:rPr>
              <a:t>condition (</a:t>
            </a:r>
            <a:r>
              <a:rPr lang="en-US" altLang="ru-RU" sz="2200" dirty="0">
                <a:solidFill>
                  <a:srgbClr val="FF0000"/>
                </a:solidFill>
                <a:latin typeface="Comic Sans MS" panose="030F0702030302020204" pitchFamily="66" charset="0"/>
                <a:cs typeface="Times New Roman" panose="02020603050405020304" pitchFamily="18" charset="0"/>
              </a:rPr>
              <a:t>p=0.</a:t>
            </a:r>
            <a:r>
              <a:rPr lang="ru-RU" altLang="ru-RU" sz="2200" dirty="0" smtClean="0">
                <a:solidFill>
                  <a:srgbClr val="FF0000"/>
                </a:solidFill>
                <a:latin typeface="Comic Sans MS" panose="030F0702030302020204" pitchFamily="66" charset="0"/>
                <a:cs typeface="Times New Roman" panose="02020603050405020304" pitchFamily="18" charset="0"/>
              </a:rPr>
              <a:t>05</a:t>
            </a:r>
            <a:r>
              <a:rPr lang="en-US" altLang="ru-RU" sz="2200" dirty="0" smtClean="0">
                <a:solidFill>
                  <a:srgbClr val="FF0000"/>
                </a:solidFill>
                <a:latin typeface="Comic Sans MS" panose="030F0702030302020204" pitchFamily="66" charset="0"/>
                <a:cs typeface="Times New Roman" panose="02020603050405020304" pitchFamily="18" charset="0"/>
              </a:rPr>
              <a:t> </a:t>
            </a:r>
            <a:r>
              <a:rPr lang="en-US" altLang="ru-RU" sz="2200" dirty="0">
                <a:solidFill>
                  <a:srgbClr val="FF0000"/>
                </a:solidFill>
                <a:latin typeface="Comic Sans MS" panose="030F0702030302020204" pitchFamily="66" charset="0"/>
                <a:cs typeface="Times New Roman" panose="02020603050405020304" pitchFamily="18" charset="0"/>
              </a:rPr>
              <a:t>MPa</a:t>
            </a:r>
            <a:r>
              <a:rPr lang="en-US" altLang="ru-RU" sz="2200" dirty="0" smtClean="0">
                <a:solidFill>
                  <a:srgbClr val="FF0000"/>
                </a:solidFill>
                <a:latin typeface="Comic Sans MS" panose="030F0702030302020204" pitchFamily="66" charset="0"/>
                <a:cs typeface="Times New Roman" panose="02020603050405020304" pitchFamily="18" charset="0"/>
              </a:rPr>
              <a:t>)</a:t>
            </a:r>
            <a:r>
              <a:rPr lang="ru-RU" altLang="ru-RU" sz="2200" dirty="0" smtClean="0">
                <a:solidFill>
                  <a:srgbClr val="FF0000"/>
                </a:solidFill>
                <a:latin typeface="Comic Sans MS" panose="030F0702030302020204" pitchFamily="66" charset="0"/>
                <a:cs typeface="Times New Roman" panose="02020603050405020304" pitchFamily="18" charset="0"/>
              </a:rPr>
              <a:t> +</a:t>
            </a:r>
            <a:r>
              <a:rPr lang="en-US" altLang="ru-RU" sz="2200" dirty="0">
                <a:solidFill>
                  <a:srgbClr val="FF0000"/>
                </a:solidFill>
                <a:latin typeface="Comic Sans MS" panose="030F0702030302020204" pitchFamily="66" charset="0"/>
                <a:cs typeface="Times New Roman" panose="02020603050405020304" pitchFamily="18" charset="0"/>
              </a:rPr>
              <a:t> weight.</a:t>
            </a:r>
            <a:endParaRPr lang="ru-RU" sz="2200" dirty="0">
              <a:solidFill>
                <a:srgbClr val="FF0000"/>
              </a:solidFill>
              <a:latin typeface="Comic Sans MS" panose="030F0702030302020204" pitchFamily="66" charset="0"/>
              <a:cs typeface="Times New Roman" panose="02020603050405020304" pitchFamily="18" charset="0"/>
            </a:endParaRPr>
          </a:p>
        </p:txBody>
      </p:sp>
      <p:sp>
        <p:nvSpPr>
          <p:cNvPr id="2" name="Дата 1"/>
          <p:cNvSpPr>
            <a:spLocks noGrp="1"/>
          </p:cNvSpPr>
          <p:nvPr>
            <p:ph type="dt" sz="half" idx="10"/>
          </p:nvPr>
        </p:nvSpPr>
        <p:spPr>
          <a:xfrm>
            <a:off x="10861072" y="6356350"/>
            <a:ext cx="902677" cy="365125"/>
          </a:xfrm>
        </p:spPr>
        <p:txBody>
          <a:bodyPr/>
          <a:lstStyle/>
          <a:p>
            <a:fld id="{17DBC166-533B-498E-98EF-7AA2E0F68EF1}" type="datetime1">
              <a:rPr lang="ru-RU" smtClean="0"/>
              <a:t>21.05.2024</a:t>
            </a:fld>
            <a:endParaRPr lang="ru-RU" dirty="0"/>
          </a:p>
        </p:txBody>
      </p:sp>
      <p:sp>
        <p:nvSpPr>
          <p:cNvPr id="6" name="Нижний колонтитул 5"/>
          <p:cNvSpPr>
            <a:spLocks noGrp="1"/>
          </p:cNvSpPr>
          <p:nvPr>
            <p:ph type="ftr" sz="quarter" idx="11"/>
          </p:nvPr>
        </p:nvSpPr>
        <p:spPr/>
        <p:txBody>
          <a:bodyPr/>
          <a:lstStyle/>
          <a:p>
            <a:r>
              <a:rPr lang="en-US" smtClean="0"/>
              <a:t>E. Pyata, S. Pivovarov, BINP, SPD Magnet</a:t>
            </a:r>
            <a:endParaRPr lang="ru-RU"/>
          </a:p>
        </p:txBody>
      </p:sp>
      <p:pic>
        <p:nvPicPr>
          <p:cNvPr id="8" name="Рисунок 7"/>
          <p:cNvPicPr/>
          <p:nvPr/>
        </p:nvPicPr>
        <p:blipFill rotWithShape="1">
          <a:blip r:embed="rId2" cstate="print">
            <a:extLst>
              <a:ext uri="{28A0092B-C50C-407E-A947-70E740481C1C}">
                <a14:useLocalDpi xmlns:a14="http://schemas.microsoft.com/office/drawing/2010/main" val="0"/>
              </a:ext>
            </a:extLst>
          </a:blip>
          <a:srcRect t="2849" r="42743" b="27116"/>
          <a:stretch/>
        </p:blipFill>
        <p:spPr>
          <a:xfrm>
            <a:off x="637178" y="1616219"/>
            <a:ext cx="5156662" cy="3600017"/>
          </a:xfrm>
          <a:prstGeom prst="rect">
            <a:avLst/>
          </a:prstGeom>
        </p:spPr>
      </p:pic>
      <p:pic>
        <p:nvPicPr>
          <p:cNvPr id="9" name="Рисунок 8"/>
          <p:cNvPicPr/>
          <p:nvPr/>
        </p:nvPicPr>
        <p:blipFill rotWithShape="1">
          <a:blip r:embed="rId3">
            <a:extLst>
              <a:ext uri="{28A0092B-C50C-407E-A947-70E740481C1C}">
                <a14:useLocalDpi xmlns:a14="http://schemas.microsoft.com/office/drawing/2010/main" val="0"/>
              </a:ext>
            </a:extLst>
          </a:blip>
          <a:srcRect t="3080" r="52491" b="38241"/>
          <a:stretch/>
        </p:blipFill>
        <p:spPr>
          <a:xfrm>
            <a:off x="6303819" y="1407939"/>
            <a:ext cx="5631872" cy="3808297"/>
          </a:xfrm>
          <a:prstGeom prst="rect">
            <a:avLst/>
          </a:prstGeom>
        </p:spPr>
      </p:pic>
    </p:spTree>
    <p:extLst>
      <p:ext uri="{BB962C8B-B14F-4D97-AF65-F5344CB8AC3E}">
        <p14:creationId xmlns:p14="http://schemas.microsoft.com/office/powerpoint/2010/main" val="4022696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3976</TotalTime>
  <Words>2152</Words>
  <Application>Microsoft Office PowerPoint</Application>
  <PresentationFormat>Широкоэкранный</PresentationFormat>
  <Paragraphs>369</Paragraphs>
  <Slides>25</Slides>
  <Notes>7</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25</vt:i4>
      </vt:variant>
    </vt:vector>
  </HeadingPairs>
  <TitlesOfParts>
    <vt:vector size="33" baseType="lpstr">
      <vt:lpstr>Arial</vt:lpstr>
      <vt:lpstr>Arial Narrow</vt:lpstr>
      <vt:lpstr>Arial Unicode MS</vt:lpstr>
      <vt:lpstr>Calibri</vt:lpstr>
      <vt:lpstr>Calibri Light</vt:lpstr>
      <vt:lpstr>Comic Sans MS</vt:lpstr>
      <vt:lpstr>Times New Roman</vt:lpstr>
      <vt:lpstr>Тема Office</vt:lpstr>
      <vt:lpstr>The Budker Institute of Nuclear Physics</vt:lpstr>
      <vt:lpstr>SPD magnet</vt:lpstr>
      <vt:lpstr>Презентация PowerPoint</vt:lpstr>
      <vt:lpstr>SPD Магнит with Control Dewar</vt:lpstr>
      <vt:lpstr>Презентация PowerPoint</vt:lpstr>
      <vt:lpstr>Презентация PowerPoint</vt:lpstr>
      <vt:lpstr>Презентация PowerPoint</vt:lpstr>
      <vt:lpstr> Inner diameter is 4008 mm,   Outer diameter is 3468 mm,   length is  4220 mm. The thickness of the outer shell is 12 mm, the inner shell is 20 mm, the thickness of the flanges is 45 mm. The thickness at the ends of the shells is 40 mm. Material: St. Steel.    The weight of Cryostat is ~16.7 t </vt:lpstr>
      <vt:lpstr>The maximum equivalent stress is 65 MPa. The maximum deformation is 1 mm.  </vt:lpstr>
      <vt:lpstr>It is suppose that the calorimeter will be based on guides located along the magnet in the middle plane. The maximum equivalent stress is 120 MPa. The maximum deformation is 0,7 mm.  </vt:lpstr>
      <vt:lpstr>Material - aluminum alloy AMg-5. Outer diameter - 3898 mm, inner diameter - 3568 mm, length - 3720 mm. Wall thickness - 4 mm, Shield weight ~1 t</vt:lpstr>
      <vt:lpstr>Презентация PowerPoint</vt:lpstr>
      <vt:lpstr>Cold Mass (design) </vt:lpstr>
      <vt:lpstr>Презентация PowerPoint</vt:lpstr>
      <vt:lpstr>Inner diameter is 3662 mm, Outer diameter is 3756 mm, The length is 3416 mm, The weight of cold mass is ~5,4 t.  The connection of the coils to the current leads is made through bas-bars with a cross section of 32 by 5.6 mm Thermal bridges made of high purity aluminum are used for temperature equalization.    </vt:lpstr>
      <vt:lpstr>  The magnet consists of 3 coils: front and back have 2 layers of 312 turns, cable length ~ 3600 meters; the central coil has 2 layers of 156 turns, the cable length is ~1800 meters.   For cooling, a tube with a cross section of 14x14 mm and a hole of 10 mm is used, welded to the shell of the cold mass.  Bimetallic adapters are used to connect aluminum profiles to stainless steel pipes.</vt:lpstr>
      <vt:lpstr>Презентация PowerPoint</vt:lpstr>
      <vt:lpstr>Fixed support</vt:lpstr>
      <vt:lpstr>Презентация PowerPoint</vt:lpstr>
      <vt:lpstr>SPD Магнит with Control Dewar</vt:lpstr>
      <vt:lpstr>SPD Magnet (positioning and fixation)</vt:lpstr>
      <vt:lpstr>SPD Magnet (fixation)</vt:lpstr>
      <vt:lpstr>Презентация PowerPoint</vt:lpstr>
      <vt:lpstr>Презентация PowerPoint</vt:lpstr>
      <vt:lpstr>  Thank you for your attention! </vt:lpstr>
    </vt:vector>
  </TitlesOfParts>
  <Company>BINP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SPD Magnet (Предварительные размеры)</dc:title>
  <dc:creator>Sergey</dc:creator>
  <cp:lastModifiedBy>SerP</cp:lastModifiedBy>
  <cp:revision>173</cp:revision>
  <cp:lastPrinted>2022-05-16T04:00:58Z</cp:lastPrinted>
  <dcterms:created xsi:type="dcterms:W3CDTF">2021-10-13T13:30:43Z</dcterms:created>
  <dcterms:modified xsi:type="dcterms:W3CDTF">2024-05-21T01:57:50Z</dcterms:modified>
</cp:coreProperties>
</file>