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9"/>
  </p:notesMasterIdLst>
  <p:sldIdLst>
    <p:sldId id="286" r:id="rId5"/>
    <p:sldId id="295" r:id="rId6"/>
    <p:sldId id="300" r:id="rId7"/>
    <p:sldId id="304" r:id="rId8"/>
    <p:sldId id="306" r:id="rId9"/>
    <p:sldId id="298" r:id="rId10"/>
    <p:sldId id="307" r:id="rId11"/>
    <p:sldId id="258" r:id="rId12"/>
    <p:sldId id="260" r:id="rId13"/>
    <p:sldId id="308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8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84" r:id="rId30"/>
    <p:sldId id="285" r:id="rId31"/>
    <p:sldId id="291" r:id="rId32"/>
    <p:sldId id="292" r:id="rId33"/>
    <p:sldId id="309" r:id="rId34"/>
    <p:sldId id="280" r:id="rId35"/>
    <p:sldId id="290" r:id="rId36"/>
    <p:sldId id="281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g\Documents\Report_2023_April\dark_current\dark_EQR_03.Apr.2023_t0_t30_7AP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leg\Documents\Kazahstan_2024\pudin\DC_EQR_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g\Pictures\scint_vlad\spd_scint_test_p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67024705965968"/>
          <c:y val="3.1893054379374529E-2"/>
          <c:w val="0.73307468299149436"/>
          <c:h val="0.86070849528441973"/>
        </c:manualLayout>
      </c:layout>
      <c:lineChart>
        <c:grouping val="standard"/>
        <c:varyColors val="0"/>
        <c:ser>
          <c:idx val="1"/>
          <c:order val="0"/>
          <c:cat>
            <c:numRef>
              <c:f>Лист2!$D$9:$D$19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</c:numCache>
            </c:numRef>
          </c:cat>
          <c:val>
            <c:numRef>
              <c:f>Лист2!$E$9:$E$19</c:f>
              <c:numCache>
                <c:formatCode>General</c:formatCode>
                <c:ptCount val="11"/>
                <c:pt idx="0">
                  <c:v>0.22</c:v>
                </c:pt>
                <c:pt idx="1">
                  <c:v>1.07</c:v>
                </c:pt>
                <c:pt idx="2">
                  <c:v>8</c:v>
                </c:pt>
                <c:pt idx="3">
                  <c:v>26</c:v>
                </c:pt>
                <c:pt idx="4">
                  <c:v>56</c:v>
                </c:pt>
                <c:pt idx="5">
                  <c:v>98</c:v>
                </c:pt>
                <c:pt idx="6">
                  <c:v>152</c:v>
                </c:pt>
                <c:pt idx="7">
                  <c:v>221</c:v>
                </c:pt>
                <c:pt idx="8">
                  <c:v>307</c:v>
                </c:pt>
                <c:pt idx="9">
                  <c:v>416</c:v>
                </c:pt>
                <c:pt idx="10">
                  <c:v>563</c:v>
                </c:pt>
              </c:numCache>
            </c:numRef>
          </c:val>
          <c:smooth val="0"/>
        </c:ser>
        <c:ser>
          <c:idx val="2"/>
          <c:order val="1"/>
          <c:cat>
            <c:numRef>
              <c:f>Лист2!$D$9:$D$19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</c:numCache>
            </c:numRef>
          </c:cat>
          <c:val>
            <c:numRef>
              <c:f>Лист2!$F$9:$F$19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2.6</c:v>
                </c:pt>
                <c:pt idx="2">
                  <c:v>11.9</c:v>
                </c:pt>
                <c:pt idx="3">
                  <c:v>29.1</c:v>
                </c:pt>
                <c:pt idx="4">
                  <c:v>55.1</c:v>
                </c:pt>
                <c:pt idx="5">
                  <c:v>91.1</c:v>
                </c:pt>
                <c:pt idx="6">
                  <c:v>139</c:v>
                </c:pt>
                <c:pt idx="7">
                  <c:v>202</c:v>
                </c:pt>
                <c:pt idx="8">
                  <c:v>281</c:v>
                </c:pt>
                <c:pt idx="9">
                  <c:v>390</c:v>
                </c:pt>
                <c:pt idx="10">
                  <c:v>590</c:v>
                </c:pt>
              </c:numCache>
            </c:numRef>
          </c:val>
          <c:smooth val="0"/>
        </c:ser>
        <c:ser>
          <c:idx val="3"/>
          <c:order val="2"/>
          <c:cat>
            <c:numRef>
              <c:f>Лист2!$D$9:$D$19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</c:numCache>
            </c:numRef>
          </c:cat>
          <c:val>
            <c:numRef>
              <c:f>Лист2!$G$9:$G$19</c:f>
              <c:numCache>
                <c:formatCode>General</c:formatCode>
                <c:ptCount val="11"/>
                <c:pt idx="0">
                  <c:v>0.2</c:v>
                </c:pt>
                <c:pt idx="1">
                  <c:v>2.1</c:v>
                </c:pt>
                <c:pt idx="2">
                  <c:v>11.3</c:v>
                </c:pt>
                <c:pt idx="3">
                  <c:v>29.5</c:v>
                </c:pt>
                <c:pt idx="4">
                  <c:v>57.5</c:v>
                </c:pt>
                <c:pt idx="5">
                  <c:v>97</c:v>
                </c:pt>
                <c:pt idx="6">
                  <c:v>149.1</c:v>
                </c:pt>
                <c:pt idx="7">
                  <c:v>216</c:v>
                </c:pt>
                <c:pt idx="8">
                  <c:v>301</c:v>
                </c:pt>
                <c:pt idx="9">
                  <c:v>414</c:v>
                </c:pt>
                <c:pt idx="10">
                  <c:v>593</c:v>
                </c:pt>
              </c:numCache>
            </c:numRef>
          </c:val>
          <c:smooth val="0"/>
        </c:ser>
        <c:ser>
          <c:idx val="4"/>
          <c:order val="3"/>
          <c:cat>
            <c:numRef>
              <c:f>Лист2!$D$9:$D$19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</c:numCache>
            </c:numRef>
          </c:cat>
          <c:val>
            <c:numRef>
              <c:f>Лист2!$H$9:$H$19</c:f>
              <c:numCache>
                <c:formatCode>General</c:formatCode>
                <c:ptCount val="11"/>
                <c:pt idx="0">
                  <c:v>0.2</c:v>
                </c:pt>
                <c:pt idx="1">
                  <c:v>1.07</c:v>
                </c:pt>
                <c:pt idx="2">
                  <c:v>8.1</c:v>
                </c:pt>
                <c:pt idx="3">
                  <c:v>24.5</c:v>
                </c:pt>
                <c:pt idx="4">
                  <c:v>51.5</c:v>
                </c:pt>
                <c:pt idx="5">
                  <c:v>89.5</c:v>
                </c:pt>
                <c:pt idx="6">
                  <c:v>141</c:v>
                </c:pt>
                <c:pt idx="7">
                  <c:v>207</c:v>
                </c:pt>
                <c:pt idx="8">
                  <c:v>291</c:v>
                </c:pt>
                <c:pt idx="9">
                  <c:v>399</c:v>
                </c:pt>
                <c:pt idx="10">
                  <c:v>552</c:v>
                </c:pt>
              </c:numCache>
            </c:numRef>
          </c:val>
          <c:smooth val="0"/>
        </c:ser>
        <c:ser>
          <c:idx val="5"/>
          <c:order val="4"/>
          <c:cat>
            <c:numRef>
              <c:f>Лист2!$D$9:$D$19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</c:numCache>
            </c:numRef>
          </c:cat>
          <c:val>
            <c:numRef>
              <c:f>Лист2!$I$9:$I$19</c:f>
              <c:numCache>
                <c:formatCode>General</c:formatCode>
                <c:ptCount val="11"/>
                <c:pt idx="0">
                  <c:v>0.2</c:v>
                </c:pt>
                <c:pt idx="1">
                  <c:v>2.1</c:v>
                </c:pt>
                <c:pt idx="2">
                  <c:v>11</c:v>
                </c:pt>
                <c:pt idx="3">
                  <c:v>28.1</c:v>
                </c:pt>
                <c:pt idx="4">
                  <c:v>54.3</c:v>
                </c:pt>
                <c:pt idx="5">
                  <c:v>91</c:v>
                </c:pt>
                <c:pt idx="6">
                  <c:v>140</c:v>
                </c:pt>
                <c:pt idx="7">
                  <c:v>204</c:v>
                </c:pt>
                <c:pt idx="8">
                  <c:v>286</c:v>
                </c:pt>
                <c:pt idx="9">
                  <c:v>395</c:v>
                </c:pt>
                <c:pt idx="10">
                  <c:v>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98048"/>
        <c:axId val="82108416"/>
      </c:lineChart>
      <c:catAx>
        <c:axId val="8209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U,</a:t>
                </a:r>
                <a:r>
                  <a:rPr lang="en-US" sz="1800" baseline="0"/>
                  <a:t> Bias, Volt</a:t>
                </a:r>
                <a:endParaRPr lang="ru-RU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108416"/>
        <c:crosses val="autoZero"/>
        <c:auto val="1"/>
        <c:lblAlgn val="ctr"/>
        <c:lblOffset val="100"/>
        <c:noMultiLvlLbl val="0"/>
      </c:catAx>
      <c:valAx>
        <c:axId val="82108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Current, nA</a:t>
                </a:r>
                <a:endParaRPr lang="ru-RU" sz="1800" b="1" i="0" baseline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098048"/>
        <c:crosses val="autoZero"/>
        <c:crossBetween val="between"/>
      </c:valAx>
      <c:spPr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14529862997672"/>
          <c:y val="3.0590831787921012E-2"/>
          <c:w val="0.66760457776989335"/>
          <c:h val="0.81981232854469155"/>
        </c:manualLayout>
      </c:layout>
      <c:scatterChart>
        <c:scatterStyle val="smoothMarker"/>
        <c:varyColors val="0"/>
        <c:ser>
          <c:idx val="0"/>
          <c:order val="0"/>
          <c:tx>
            <c:v>-</c:v>
          </c:tx>
          <c:xVal>
            <c:numRef>
              <c:f>Лист1!$A$3:$A$11</c:f>
              <c:numCache>
                <c:formatCode>General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</c:numCache>
            </c:numRef>
          </c:xVal>
          <c:yVal>
            <c:numRef>
              <c:f>Лист1!$B$3:$B$11</c:f>
              <c:numCache>
                <c:formatCode>General</c:formatCode>
                <c:ptCount val="9"/>
                <c:pt idx="0">
                  <c:v>0.19</c:v>
                </c:pt>
                <c:pt idx="1">
                  <c:v>0.18800000000000017</c:v>
                </c:pt>
                <c:pt idx="2">
                  <c:v>0.19600000000000001</c:v>
                </c:pt>
                <c:pt idx="3">
                  <c:v>25.1</c:v>
                </c:pt>
                <c:pt idx="4">
                  <c:v>168</c:v>
                </c:pt>
                <c:pt idx="5">
                  <c:v>452</c:v>
                </c:pt>
                <c:pt idx="6">
                  <c:v>924</c:v>
                </c:pt>
                <c:pt idx="7">
                  <c:v>1666</c:v>
                </c:pt>
                <c:pt idx="8">
                  <c:v>3035</c:v>
                </c:pt>
              </c:numCache>
            </c:numRef>
          </c:yVal>
          <c:smooth val="1"/>
        </c:ser>
        <c:ser>
          <c:idx val="1"/>
          <c:order val="1"/>
          <c:tx>
            <c:v>11</c:v>
          </c:tx>
          <c:xVal>
            <c:numRef>
              <c:f>Лист1!$A$3:$A$11</c:f>
              <c:numCache>
                <c:formatCode>General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</c:numCache>
            </c:numRef>
          </c:xVal>
          <c:yVal>
            <c:numRef>
              <c:f>Лист1!$C$3:$C$11</c:f>
              <c:numCache>
                <c:formatCode>General</c:formatCode>
                <c:ptCount val="9"/>
                <c:pt idx="0">
                  <c:v>0.18500000000000016</c:v>
                </c:pt>
                <c:pt idx="1">
                  <c:v>0.18400000000000016</c:v>
                </c:pt>
                <c:pt idx="2">
                  <c:v>0.193</c:v>
                </c:pt>
                <c:pt idx="3">
                  <c:v>24.47</c:v>
                </c:pt>
                <c:pt idx="4">
                  <c:v>178</c:v>
                </c:pt>
                <c:pt idx="5">
                  <c:v>485</c:v>
                </c:pt>
                <c:pt idx="6">
                  <c:v>999</c:v>
                </c:pt>
                <c:pt idx="7">
                  <c:v>1805</c:v>
                </c:pt>
                <c:pt idx="8">
                  <c:v>3358</c:v>
                </c:pt>
              </c:numCache>
            </c:numRef>
          </c:yVal>
          <c:smooth val="1"/>
        </c:ser>
        <c:ser>
          <c:idx val="2"/>
          <c:order val="2"/>
          <c:tx>
            <c:v>12</c:v>
          </c:tx>
          <c:xVal>
            <c:numRef>
              <c:f>Лист1!$A$3:$A$11</c:f>
              <c:numCache>
                <c:formatCode>General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</c:numCache>
            </c:numRef>
          </c:xVal>
          <c:yVal>
            <c:numRef>
              <c:f>Лист1!$D$3:$D$11</c:f>
              <c:numCache>
                <c:formatCode>General</c:formatCode>
                <c:ptCount val="9"/>
                <c:pt idx="0">
                  <c:v>0.17</c:v>
                </c:pt>
                <c:pt idx="1">
                  <c:v>0.16700000000000001</c:v>
                </c:pt>
                <c:pt idx="2">
                  <c:v>0.17400000000000004</c:v>
                </c:pt>
                <c:pt idx="3">
                  <c:v>26.39</c:v>
                </c:pt>
                <c:pt idx="4">
                  <c:v>172</c:v>
                </c:pt>
                <c:pt idx="5">
                  <c:v>461</c:v>
                </c:pt>
                <c:pt idx="6">
                  <c:v>943</c:v>
                </c:pt>
                <c:pt idx="7">
                  <c:v>1710</c:v>
                </c:pt>
                <c:pt idx="8">
                  <c:v>3295</c:v>
                </c:pt>
              </c:numCache>
            </c:numRef>
          </c:yVal>
          <c:smooth val="1"/>
        </c:ser>
        <c:ser>
          <c:idx val="3"/>
          <c:order val="3"/>
          <c:tx>
            <c:v>15</c:v>
          </c:tx>
          <c:xVal>
            <c:numRef>
              <c:f>Лист1!$A$3:$A$11</c:f>
              <c:numCache>
                <c:formatCode>General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</c:numCache>
            </c:numRef>
          </c:xVal>
          <c:yVal>
            <c:numRef>
              <c:f>Лист1!$E$3:$E$11</c:f>
              <c:numCache>
                <c:formatCode>General</c:formatCode>
                <c:ptCount val="9"/>
                <c:pt idx="0">
                  <c:v>0.16600000000000001</c:v>
                </c:pt>
                <c:pt idx="1">
                  <c:v>0.16600000000000001</c:v>
                </c:pt>
                <c:pt idx="2">
                  <c:v>0.17600000000000016</c:v>
                </c:pt>
                <c:pt idx="3">
                  <c:v>33.6</c:v>
                </c:pt>
                <c:pt idx="4">
                  <c:v>197</c:v>
                </c:pt>
                <c:pt idx="5">
                  <c:v>517</c:v>
                </c:pt>
                <c:pt idx="6">
                  <c:v>1047</c:v>
                </c:pt>
                <c:pt idx="7">
                  <c:v>1872</c:v>
                </c:pt>
                <c:pt idx="8">
                  <c:v>3572</c:v>
                </c:pt>
              </c:numCache>
            </c:numRef>
          </c:yVal>
          <c:smooth val="1"/>
        </c:ser>
        <c:ser>
          <c:idx val="5"/>
          <c:order val="4"/>
          <c:tx>
            <c:v>18</c:v>
          </c:tx>
          <c:xVal>
            <c:numRef>
              <c:f>Лист1!$A$3:$A$11</c:f>
              <c:numCache>
                <c:formatCode>General</c:formatCode>
                <c:ptCount val="9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</c:numCache>
            </c:numRef>
          </c:xVal>
          <c:yVal>
            <c:numRef>
              <c:f>Лист1!$G$3:$G$11</c:f>
              <c:numCache>
                <c:formatCode>General</c:formatCode>
                <c:ptCount val="9"/>
                <c:pt idx="0">
                  <c:v>0.15500000000000017</c:v>
                </c:pt>
                <c:pt idx="1">
                  <c:v>0.15500000000000017</c:v>
                </c:pt>
                <c:pt idx="2">
                  <c:v>0.17300000000000001</c:v>
                </c:pt>
                <c:pt idx="3">
                  <c:v>24.259999999999987</c:v>
                </c:pt>
                <c:pt idx="4">
                  <c:v>163</c:v>
                </c:pt>
                <c:pt idx="5">
                  <c:v>441</c:v>
                </c:pt>
                <c:pt idx="6">
                  <c:v>907</c:v>
                </c:pt>
                <c:pt idx="7">
                  <c:v>1641</c:v>
                </c:pt>
                <c:pt idx="8">
                  <c:v>3163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18016"/>
        <c:axId val="82932480"/>
      </c:scatterChart>
      <c:valAx>
        <c:axId val="82918016"/>
        <c:scaling>
          <c:orientation val="minMax"/>
          <c:max val="3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U Bias, Volt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932480"/>
        <c:crosses val="autoZero"/>
        <c:crossBetween val="midCat"/>
        <c:majorUnit val="1"/>
      </c:valAx>
      <c:valAx>
        <c:axId val="829324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aseline="0" dirty="0"/>
                  <a:t> Current, </a:t>
                </a:r>
                <a:r>
                  <a:rPr lang="en-US" sz="1800" baseline="0" dirty="0" err="1"/>
                  <a:t>nA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918016"/>
        <c:crosses val="autoZero"/>
        <c:crossBetween val="midCat"/>
      </c:valAx>
      <c:spPr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09189414461304"/>
          <c:y val="3.8025350233489005E-2"/>
          <c:w val="0.72285892894353043"/>
          <c:h val="0.83622414943295442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38 V</c:v>
                </c:pt>
              </c:strCache>
            </c:strRef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5"/>
            <c:spPr>
              <a:solidFill>
                <a:srgbClr val="BE4B48"/>
              </a:solidFill>
            </c:spPr>
          </c:marker>
          <c:cat>
            <c:strRef>
              <c:f>categories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357.75</c:v>
                </c:pt>
                <c:pt idx="1">
                  <c:v>420.07499999999999</c:v>
                </c:pt>
                <c:pt idx="2">
                  <c:v>574.5</c:v>
                </c:pt>
                <c:pt idx="3">
                  <c:v>870.25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36 V</c:v>
                </c:pt>
              </c:strCache>
            </c:strRef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5"/>
            <c:spPr>
              <a:solidFill>
                <a:srgbClr val="98B855"/>
              </a:solidFill>
            </c:spPr>
          </c:marker>
          <c:cat>
            <c:strRef>
              <c:f>categories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116.46000000000002</c:v>
                </c:pt>
                <c:pt idx="1">
                  <c:v>185.16</c:v>
                </c:pt>
                <c:pt idx="2">
                  <c:v>293.2</c:v>
                </c:pt>
                <c:pt idx="3">
                  <c:v>473.2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06404864"/>
        <c:axId val="82249216"/>
      </c:lineChart>
      <c:catAx>
        <c:axId val="10640486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defRPr>
                </a:pPr>
                <a:r>
                  <a:rPr lang="en-US" sz="18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Temperatute,   0C</a:t>
                </a:r>
              </a:p>
            </c:rich>
          </c:tx>
          <c:layout/>
          <c:overlay val="0"/>
        </c:title>
        <c:numFmt formatCode="mm/dd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endParaRPr lang="ru-RU"/>
          </a:p>
        </c:txPr>
        <c:crossAx val="82249216"/>
        <c:crosses val="autoZero"/>
        <c:auto val="1"/>
        <c:lblAlgn val="ctr"/>
        <c:lblOffset val="100"/>
        <c:noMultiLvlLbl val="0"/>
      </c:catAx>
      <c:valAx>
        <c:axId val="8224921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24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defRPr>
                </a:pPr>
                <a:r>
                  <a:rPr lang="en-US" sz="2400" b="1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Current, nA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endParaRPr lang="ru-RU"/>
          </a:p>
        </c:txPr>
        <c:crossAx val="106404864"/>
        <c:crosses val="autoZero"/>
        <c:crossBetween val="midCat"/>
      </c:valAx>
      <c:spPr>
        <a:solidFill>
          <a:srgbClr val="FFFFFF"/>
        </a:solidFill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34764844355715302"/>
          <c:y val="0.15086450436751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en-US" sz="1300" b="0" strike="noStrike" spc="-1">
                <a:latin typeface="Arial"/>
              </a:rPr>
              <a:t>Efficiency
test</a:t>
            </a:r>
          </a:p>
        </c:rich>
      </c:tx>
      <c:layout>
        <c:manualLayout>
          <c:xMode val="edge"/>
          <c:yMode val="edge"/>
          <c:x val="0.40286554464118102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73351145361236"/>
          <c:y val="1.7660858314086363E-2"/>
          <c:w val="0.8534036982038925"/>
          <c:h val="0.71485906381126296"/>
        </c:manualLayout>
      </c:layout>
      <c:lineChart>
        <c:grouping val="standard"/>
        <c:varyColors val="0"/>
        <c:ser>
          <c:idx val="0"/>
          <c:order val="0"/>
          <c:tx>
            <c:v>24 Апреля</c:v>
          </c:tx>
          <c:spPr>
            <a:ln w="28800">
              <a:solidFill>
                <a:srgbClr val="FFD320"/>
              </a:solidFill>
              <a:round/>
            </a:ln>
          </c:spPr>
          <c:marker>
            <c:symbol val="triangle"/>
            <c:size val="8"/>
            <c:spPr>
              <a:solidFill>
                <a:srgbClr val="FFD320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numRef>
              <c:f>Sheet1!$B$37:$B$41</c:f>
              <c:numCache>
                <c:formatCode>General</c:formatCode>
                <c:ptCount val="5"/>
                <c:pt idx="0">
                  <c:v>1400</c:v>
                </c:pt>
                <c:pt idx="1">
                  <c:v>1500</c:v>
                </c:pt>
                <c:pt idx="2">
                  <c:v>1600</c:v>
                </c:pt>
                <c:pt idx="3">
                  <c:v>1700</c:v>
                </c:pt>
                <c:pt idx="4">
                  <c:v>1800</c:v>
                </c:pt>
              </c:numCache>
            </c:numRef>
          </c:cat>
          <c:val>
            <c:numRef>
              <c:f>Sheet1!$D$37:$D$41</c:f>
              <c:numCache>
                <c:formatCode>0</c:formatCode>
                <c:ptCount val="5"/>
                <c:pt idx="0">
                  <c:v>32.173913043478258</c:v>
                </c:pt>
                <c:pt idx="1">
                  <c:v>77.358490566037744</c:v>
                </c:pt>
                <c:pt idx="2">
                  <c:v>83.050847457627114</c:v>
                </c:pt>
                <c:pt idx="3">
                  <c:v>86.206896551724142</c:v>
                </c:pt>
                <c:pt idx="4">
                  <c:v>87.048192771084331</c:v>
                </c:pt>
              </c:numCache>
            </c:numRef>
          </c:val>
          <c:smooth val="0"/>
        </c:ser>
        <c:ser>
          <c:idx val="1"/>
          <c:order val="1"/>
          <c:tx>
            <c:v>1 Мая 0.05% POPOP</c:v>
          </c:tx>
          <c:spPr>
            <a:ln w="28800">
              <a:solidFill>
                <a:srgbClr val="579D1C"/>
              </a:solidFill>
              <a:round/>
            </a:ln>
          </c:spPr>
          <c:marker>
            <c:symbol val="triangle"/>
            <c:size val="8"/>
            <c:spPr>
              <a:solidFill>
                <a:srgbClr val="579D1C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numRef>
              <c:f>Sheet1!$B$37:$B$41</c:f>
              <c:numCache>
                <c:formatCode>General</c:formatCode>
                <c:ptCount val="5"/>
                <c:pt idx="0">
                  <c:v>1400</c:v>
                </c:pt>
                <c:pt idx="1">
                  <c:v>1500</c:v>
                </c:pt>
                <c:pt idx="2">
                  <c:v>1600</c:v>
                </c:pt>
                <c:pt idx="3">
                  <c:v>1700</c:v>
                </c:pt>
                <c:pt idx="4">
                  <c:v>1800</c:v>
                </c:pt>
              </c:numCache>
            </c:numRef>
          </c:cat>
          <c:val>
            <c:numRef>
              <c:f>Sheet1!$E$37:$E$41</c:f>
              <c:numCache>
                <c:formatCode>0</c:formatCode>
                <c:ptCount val="5"/>
                <c:pt idx="0">
                  <c:v>26.521739130434781</c:v>
                </c:pt>
                <c:pt idx="1">
                  <c:v>70.188679245283026</c:v>
                </c:pt>
                <c:pt idx="2">
                  <c:v>81.694915254237287</c:v>
                </c:pt>
                <c:pt idx="3">
                  <c:v>84.326018808777434</c:v>
                </c:pt>
                <c:pt idx="4">
                  <c:v>84.939759036144579</c:v>
                </c:pt>
              </c:numCache>
            </c:numRef>
          </c:val>
          <c:smooth val="0"/>
        </c:ser>
        <c:ser>
          <c:idx val="2"/>
          <c:order val="2"/>
          <c:tx>
            <c:v>10 Апреля 0.04%POPOP</c:v>
          </c:tx>
          <c:spPr>
            <a:ln w="28800">
              <a:solidFill>
                <a:srgbClr val="83CAFF"/>
              </a:solidFill>
              <a:round/>
            </a:ln>
          </c:spPr>
          <c:marker>
            <c:symbol val="triangle"/>
            <c:size val="8"/>
            <c:spPr>
              <a:solidFill>
                <a:srgbClr val="83CAFF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</c:dLbls>
          <c:cat>
            <c:numRef>
              <c:f>Sheet1!$B$37:$B$41</c:f>
              <c:numCache>
                <c:formatCode>General</c:formatCode>
                <c:ptCount val="5"/>
                <c:pt idx="0">
                  <c:v>1400</c:v>
                </c:pt>
                <c:pt idx="1">
                  <c:v>1500</c:v>
                </c:pt>
                <c:pt idx="2">
                  <c:v>1600</c:v>
                </c:pt>
                <c:pt idx="3">
                  <c:v>1700</c:v>
                </c:pt>
                <c:pt idx="4">
                  <c:v>1800</c:v>
                </c:pt>
              </c:numCache>
            </c:numRef>
          </c:cat>
          <c:val>
            <c:numRef>
              <c:f>Sheet1!$G$37:$G$41</c:f>
              <c:numCache>
                <c:formatCode>0</c:formatCode>
                <c:ptCount val="5"/>
                <c:pt idx="0">
                  <c:v>3.4782608695652204</c:v>
                </c:pt>
                <c:pt idx="1">
                  <c:v>12.452830188679247</c:v>
                </c:pt>
                <c:pt idx="2">
                  <c:v>38.644067796610173</c:v>
                </c:pt>
                <c:pt idx="3">
                  <c:v>51.724137931034484</c:v>
                </c:pt>
                <c:pt idx="4">
                  <c:v>56.325301204819269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04027264"/>
        <c:axId val="104029184"/>
      </c:lineChart>
      <c:catAx>
        <c:axId val="10402726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U, Volt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04029184"/>
        <c:crosses val="autoZero"/>
        <c:auto val="1"/>
        <c:lblAlgn val="ctr"/>
        <c:lblOffset val="100"/>
        <c:noMultiLvlLbl val="0"/>
      </c:catAx>
      <c:valAx>
        <c:axId val="104029184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900" b="0" strike="noStrike" spc="-1">
                    <a:latin typeface="Arial"/>
                  </a:defRPr>
                </a:pPr>
                <a:r>
                  <a:rPr lang="en-US" sz="900" b="0" strike="noStrike" spc="-1">
                    <a:latin typeface="Arial"/>
                  </a:rPr>
                  <a:t>Eff., %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04027264"/>
        <c:crosses val="autoZero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57413967892456386"/>
          <c:y val="0.47920287313929161"/>
          <c:w val="0.33851299008377911"/>
          <c:h val="0.2013257399803043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latin typeface="Arial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rgbClr val="FFFFFF"/>
    </a:solidFill>
    <a:ln>
      <a:solidFill>
        <a:schemeClr val="accent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0.21708</cdr:x>
      <cdr:y>0.09231</cdr:y>
    </cdr:from>
    <cdr:to>
      <cdr:x>0.71326</cdr:x>
      <cdr:y>0.19095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008112" y="432059"/>
          <a:ext cx="2304256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20 micron pitch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0.21708</cdr:x>
      <cdr:y>0.41538</cdr:y>
    </cdr:from>
    <cdr:to>
      <cdr:x>0.71326</cdr:x>
      <cdr:y>0.56663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008112" y="1944216"/>
          <a:ext cx="2304256" cy="707886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DejaVu Sans"/>
              <a:cs typeface="DejaVu Sans"/>
            </a:defRPr>
          </a:lvl1pPr>
          <a:lvl2pPr marL="457200" indent="0">
            <a:defRPr sz="1100">
              <a:latin typeface="Arial"/>
              <a:ea typeface="DejaVu Sans"/>
              <a:cs typeface="DejaVu Sans"/>
            </a:defRPr>
          </a:lvl2pPr>
          <a:lvl3pPr marL="914400" indent="0">
            <a:defRPr sz="1100">
              <a:latin typeface="Arial"/>
              <a:ea typeface="DejaVu Sans"/>
              <a:cs typeface="DejaVu Sans"/>
            </a:defRPr>
          </a:lvl3pPr>
          <a:lvl4pPr marL="1371600" indent="0">
            <a:defRPr sz="1100">
              <a:latin typeface="Arial"/>
              <a:ea typeface="DejaVu Sans"/>
              <a:cs typeface="DejaVu Sans"/>
            </a:defRPr>
          </a:lvl4pPr>
          <a:lvl5pPr marL="1828800" indent="0">
            <a:defRPr sz="1100">
              <a:latin typeface="Arial"/>
              <a:ea typeface="DejaVu Sans"/>
              <a:cs typeface="DejaVu Sans"/>
            </a:defRPr>
          </a:lvl5pPr>
          <a:lvl6pPr marL="2286000" indent="0">
            <a:defRPr sz="1100">
              <a:latin typeface="Arial"/>
              <a:ea typeface="DejaVu Sans"/>
              <a:cs typeface="DejaVu Sans"/>
            </a:defRPr>
          </a:lvl6pPr>
          <a:lvl7pPr marL="2743200" indent="0">
            <a:defRPr sz="1100">
              <a:latin typeface="Arial"/>
              <a:ea typeface="DejaVu Sans"/>
              <a:cs typeface="DejaVu Sans"/>
            </a:defRPr>
          </a:lvl7pPr>
          <a:lvl8pPr marL="3200400" indent="0">
            <a:defRPr sz="1100">
              <a:latin typeface="Arial"/>
              <a:ea typeface="DejaVu Sans"/>
              <a:cs typeface="DejaVu Sans"/>
            </a:defRPr>
          </a:lvl8pPr>
          <a:lvl9pPr marL="3657600" indent="0">
            <a:defRPr sz="1100">
              <a:latin typeface="Arial"/>
              <a:ea typeface="DejaVu Sans"/>
              <a:cs typeface="DejaVu Sans"/>
            </a:defRPr>
          </a:lvl9pPr>
        </a:lstStyle>
        <a:p xmlns:a="http://schemas.openxmlformats.org/drawingml/2006/main"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Noise is 3 times more never expected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D048F13-DD1A-421D-8739-49EC4CBE18E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35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3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3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6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6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7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7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10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10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16.05.2024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AE6A9EF-5BD6-4E94-BE9B-8682B324222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13349-88CD-40F6-82E6-0089F03EE0CE}" type="datetime1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Oleg Gavrishchuk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36493-611A-41A1-8D31-0CEF3E56E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81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0" r:id="rId13"/>
  </p:sldLayoutIdLst>
  <p:hf hdr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Образец заголовка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DD37F6-2889-4FA6-A7CA-EE1288AFC602}" type="datetime1">
              <a:rPr lang="ru-RU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16.05.2024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 Gavrishchuk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B949A0C-7F49-467D-8ED3-C786814B870A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-sipm.net/indexeng.html" TargetMode="External"/><Relationship Id="rId2" Type="http://schemas.openxmlformats.org/officeDocument/2006/relationships/hyperlink" Target="http://www.ndl-sipm.net/PDF/Datasheet-EQR15.pdf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chart" Target="../charts/char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3189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3645024"/>
            <a:ext cx="8856984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09760" indent="-50544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ECAL position inside of  Cryostat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09760" indent="-50544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Test results with new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SiPm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EQR15 11-6060D-S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09760" indent="-50544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Matrix form  for new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scintillator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production (40x40x1.5 mm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09760" indent="-50544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Scintillator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production in Vladimir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49"/>
              </a:spcBef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lvl="1" indent="-51120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600" dirty="0"/>
          </a:p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251520" y="2636912"/>
            <a:ext cx="8784976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status 2024</a:t>
            </a:r>
            <a:r>
              <a:rPr sz="1600" dirty="0" smtClean="0"/>
              <a:t/>
            </a:r>
            <a:br>
              <a:rPr sz="1600" dirty="0" smtClean="0"/>
            </a:b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Рисунок 10" descr="spd_meeting_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10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323528" y="764704"/>
            <a:ext cx="4320480" cy="4032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module consisted of 190 alternating layers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lead with a thickness of 1.5 mm and 0.5 mm, respectively.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Absorption length is equal to  17.6X0 and a  Moliere radius is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anout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5.8 cm.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energy resolution for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photons is assumed to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 ∼5% 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plates are made of polystyrene  with an 1.5% p-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Terphenyl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0.05% POPOP.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Scintillation time of about 2.5 ns and a light output of 60%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emission  light (~420 nm)  is absorbed by the WLS of  Y-11 (1 mm diameter) and reemitted at 480 nm.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type EQR-11-6060 detect the emitted from WLS light with PDE ~40%.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cells design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Рисунок 13" descr="IMG_20240227_212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261536" cy="1976820"/>
          </a:xfrm>
          <a:prstGeom prst="rect">
            <a:avLst/>
          </a:prstGeom>
        </p:spPr>
      </p:pic>
      <p:pic>
        <p:nvPicPr>
          <p:cNvPr id="15" name="Рисунок 14" descr="IMG_20230926_154841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924944"/>
            <a:ext cx="4076322" cy="3068960"/>
          </a:xfrm>
          <a:prstGeom prst="rect">
            <a:avLst/>
          </a:prstGeom>
        </p:spPr>
      </p:pic>
      <p:pic>
        <p:nvPicPr>
          <p:cNvPr id="16" name="Рисунок 15" descr="IMG_20230926_1548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797152"/>
            <a:ext cx="1584176" cy="15014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8144" y="1556792"/>
            <a:ext cx="2088232" cy="369332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Cells 40x40 mm</a:t>
            </a:r>
            <a:r>
              <a:rPr lang="en-US" baseline="30000" dirty="0" smtClean="0"/>
              <a:t>2</a:t>
            </a:r>
            <a:endParaRPr lang="ru-RU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3789040"/>
            <a:ext cx="2664296" cy="646331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Module from 4 Cells without WLS</a:t>
            </a:r>
            <a:endParaRPr lang="ru-RU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5229200"/>
            <a:ext cx="2088232" cy="646331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Printed Board wit 4 </a:t>
            </a:r>
            <a:r>
              <a:rPr lang="en-US" dirty="0" err="1" smtClean="0"/>
              <a:t>SiPms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132000" y="0"/>
            <a:ext cx="6010920" cy="61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Test results with cosmic particles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B326C5AE-CF4A-4FE4-B39C-25CFAA0F3C36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B13DC75-2215-4745-AB8F-DC295B4D3E32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Рисунок 6_1"/>
          <p:cNvPicPr/>
          <p:nvPr/>
        </p:nvPicPr>
        <p:blipFill>
          <a:blip r:embed="rId2" cstate="print"/>
          <a:stretch/>
        </p:blipFill>
        <p:spPr>
          <a:xfrm>
            <a:off x="0" y="0"/>
            <a:ext cx="3130920" cy="565308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8_1"/>
          <p:cNvPicPr/>
          <p:nvPr/>
        </p:nvPicPr>
        <p:blipFill>
          <a:blip r:embed="rId3" cstate="print"/>
          <a:stretch/>
        </p:blipFill>
        <p:spPr>
          <a:xfrm>
            <a:off x="5552640" y="620640"/>
            <a:ext cx="3590280" cy="367128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3276000" y="1556640"/>
            <a:ext cx="2231280" cy="1461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Setup of 4 modules.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Each module consist from 9 cells of 4x4 cm</a:t>
            </a:r>
            <a:r>
              <a:rPr lang="en-US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Totally tested 36 cells.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CustomShape 6"/>
          <p:cNvSpPr/>
          <p:nvPr/>
        </p:nvSpPr>
        <p:spPr>
          <a:xfrm flipH="1">
            <a:off x="2194200" y="1845000"/>
            <a:ext cx="1078920" cy="158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7"/>
          <p:cNvSpPr/>
          <p:nvPr/>
        </p:nvSpPr>
        <p:spPr>
          <a:xfrm>
            <a:off x="2051640" y="116640"/>
            <a:ext cx="360" cy="64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8"/>
          <p:cNvSpPr/>
          <p:nvPr/>
        </p:nvSpPr>
        <p:spPr>
          <a:xfrm flipH="1" flipV="1">
            <a:off x="2122560" y="259200"/>
            <a:ext cx="1799280" cy="64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70C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9"/>
          <p:cNvSpPr/>
          <p:nvPr/>
        </p:nvSpPr>
        <p:spPr>
          <a:xfrm>
            <a:off x="3564000" y="908640"/>
            <a:ext cx="1510920" cy="363960"/>
          </a:xfrm>
          <a:prstGeom prst="rect">
            <a:avLst/>
          </a:prstGeom>
          <a:noFill/>
          <a:ln w="2232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Cosmic Rays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5580000" y="4509000"/>
            <a:ext cx="3239280" cy="1919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Single </a:t>
            </a: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Ecal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module shown  in assembling stage.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It is visible 9 cells as 3x3 matrix with WLS fibers (16 per cell). Y11(200) diameter 1.0 mm was used.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CustomShape 11"/>
          <p:cNvSpPr/>
          <p:nvPr/>
        </p:nvSpPr>
        <p:spPr>
          <a:xfrm>
            <a:off x="3259440" y="3477600"/>
            <a:ext cx="2320672" cy="2067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Sampling: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1.5 mm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Scintillator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0.3 mm Lead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200 layers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Scintillator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composition:</a:t>
            </a: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Polysterene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1.5% </a:t>
            </a:r>
            <a:r>
              <a:rPr lang="en-US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Paterphenyle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0.04% POPOP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965B6857-A3A8-4145-A231-42EED8A57208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C8CD703-0646-4679-A4FA-8FF7EB51314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Рисунок 6_0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552520" cy="5441040"/>
          </a:xfrm>
          <a:prstGeom prst="rect">
            <a:avLst/>
          </a:prstGeom>
          <a:ln>
            <a:noFill/>
          </a:ln>
        </p:spPr>
      </p:pic>
      <p:sp>
        <p:nvSpPr>
          <p:cNvPr id="212" name="CustomShape 5"/>
          <p:cNvSpPr/>
          <p:nvPr/>
        </p:nvSpPr>
        <p:spPr>
          <a:xfrm>
            <a:off x="467640" y="5877360"/>
            <a:ext cx="8136000" cy="100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MIP spectra from 36 Cells. Top view shown on picture Above. One hit/event – applied  selection criteria during analysis.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Calibration coefficients were found and normalized to 240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MeV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DE37E9A7-5F90-40DB-B565-5F52D8068C5C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2ADE0B3-913D-4BE3-AFCE-2B0549231F79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Рисунок 6_3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452080" cy="5297040"/>
          </a:xfrm>
          <a:prstGeom prst="rect">
            <a:avLst/>
          </a:prstGeom>
          <a:ln>
            <a:noFill/>
          </a:ln>
        </p:spPr>
      </p:pic>
      <p:sp>
        <p:nvSpPr>
          <p:cNvPr id="218" name="CustomShape 5"/>
          <p:cNvSpPr/>
          <p:nvPr/>
        </p:nvSpPr>
        <p:spPr>
          <a:xfrm>
            <a:off x="252000" y="5523480"/>
            <a:ext cx="8856000" cy="699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MIP spectra from 36 Cells as Total Sum take in account the Calibration coefficients normalized to 240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MeV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These Energy resolution corresponded to MC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6D5ADBF2-5F90-44F9-A611-C6AC05BF4647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B1369AF-A217-4F53-A7E8-B88CA620DABE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Рисунок 6_2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552520" cy="5009040"/>
          </a:xfrm>
          <a:prstGeom prst="rect">
            <a:avLst/>
          </a:prstGeom>
          <a:ln>
            <a:noFill/>
          </a:ln>
        </p:spPr>
      </p:pic>
      <p:sp>
        <p:nvSpPr>
          <p:cNvPr id="224" name="CustomShape 5"/>
          <p:cNvSpPr/>
          <p:nvPr/>
        </p:nvSpPr>
        <p:spPr>
          <a:xfrm>
            <a:off x="467640" y="5517360"/>
            <a:ext cx="7991640" cy="638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Test of  long time Stability was done with different Kt for individual module.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 temperature variation from 20 to 30 </a:t>
            </a:r>
            <a:r>
              <a:rPr lang="en-US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 per day was applied.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1953720" y="3933000"/>
            <a:ext cx="1510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Kt=20 mV/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2709720" y="2724120"/>
            <a:ext cx="1510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Kt=30 mV/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2843640" y="1845000"/>
            <a:ext cx="1510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Kt=40 mV/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4212000" y="1268640"/>
            <a:ext cx="1510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Kt=50 mV/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51D648-10B4-4E2B-A803-93F92EE2878E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11F83A3-568D-40CA-986B-4705BD109752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Рисунок 6_5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552520" cy="6418800"/>
          </a:xfrm>
          <a:prstGeom prst="rect">
            <a:avLst/>
          </a:prstGeom>
          <a:ln>
            <a:noFill/>
          </a:ln>
        </p:spPr>
      </p:pic>
      <p:sp>
        <p:nvSpPr>
          <p:cNvPr id="234" name="CustomShape 5"/>
          <p:cNvSpPr/>
          <p:nvPr/>
        </p:nvSpPr>
        <p:spPr>
          <a:xfrm>
            <a:off x="4788000" y="2493000"/>
            <a:ext cx="2087280" cy="45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Kt=50 mV/</a:t>
            </a:r>
            <a:r>
              <a:rPr lang="en-US" sz="24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6"/>
          <p:cNvSpPr/>
          <p:nvPr/>
        </p:nvSpPr>
        <p:spPr>
          <a:xfrm>
            <a:off x="1331640" y="4365000"/>
            <a:ext cx="6911640" cy="146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Long time stability for 4 modules shown +/-0.5% LED signal variation during 45 hours at Kt=50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mv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/</a:t>
            </a:r>
            <a:r>
              <a:rPr lang="en-US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Profile Sum total of MIP signal shown ~1% variation during 45 hours.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This variation is not sensitive for  MIP spectra with 9% resolution.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6" name="Рисунок 8_0"/>
          <p:cNvPicPr/>
          <p:nvPr/>
        </p:nvPicPr>
        <p:blipFill>
          <a:blip r:embed="rId3" cstate="print"/>
          <a:stretch/>
        </p:blipFill>
        <p:spPr>
          <a:xfrm>
            <a:off x="4428000" y="189360"/>
            <a:ext cx="4419720" cy="2632680"/>
          </a:xfrm>
          <a:prstGeom prst="rect">
            <a:avLst/>
          </a:prstGeom>
          <a:ln>
            <a:noFill/>
          </a:ln>
        </p:spPr>
      </p:pic>
      <p:sp>
        <p:nvSpPr>
          <p:cNvPr id="237" name="CustomShape 7"/>
          <p:cNvSpPr/>
          <p:nvPr/>
        </p:nvSpPr>
        <p:spPr>
          <a:xfrm flipV="1">
            <a:off x="3636000" y="3283560"/>
            <a:ext cx="286920" cy="107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8"/>
          <p:cNvSpPr/>
          <p:nvPr/>
        </p:nvSpPr>
        <p:spPr>
          <a:xfrm flipV="1">
            <a:off x="5148000" y="2059920"/>
            <a:ext cx="862920" cy="316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731520" y="274320"/>
            <a:ext cx="8137440" cy="157050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NDL 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SiPm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Series EQR15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11-6060D-S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  <a:hlinkClick r:id="rId2"/>
              </a:rPr>
              <a:t>www.ndl-sipm.net/PDF/Datasheet-EQR15.pdf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24FEE3C-6837-4F6A-AB62-5DFFC8272228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195E62B-F636-4DA8-99B2-1E615E15C7CD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244440" y="2564904"/>
            <a:ext cx="8624520" cy="3096344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NDL (Novel Device Laboratory, Beijing) </a:t>
            </a:r>
            <a:r>
              <a:rPr lang="en-US" sz="2000" b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  <a:hlinkClick r:id="rId3"/>
              </a:rPr>
              <a:t>http://</a:t>
            </a:r>
            <a:r>
              <a:rPr lang="en-US" sz="2000" b="1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  <a:hlinkClick r:id="rId3"/>
              </a:rPr>
              <a:t>www.ndl-sipm.net/indexeng.html</a:t>
            </a:r>
            <a:endParaRPr lang="en-US" sz="2000" b="1" u="sng" strike="noStrike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For a conventional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the quenching resistors are usually fabricated on the surface, and used to connect all APD cells to trace metal lines. In contrast, NDL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employs intrinsic epitaxial layer as the quenching resistors (EQR), and uses a continuous silicon cap layer as an anode to connect all the APD cells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As a result, the device has more compact structure and simpler fabrication technology, allows larger micro cell density (larger dynamic range) while retaining high photon detection efficiency (PDE).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2000" b="1" u="sng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162B6BB-F147-48A7-A4F5-E39EA263BDBD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9BE8536-FA77-4EFD-B96F-275A355E0036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Рисунок 6"/>
          <p:cNvPicPr/>
          <p:nvPr/>
        </p:nvPicPr>
        <p:blipFill>
          <a:blip r:embed="rId2" cstate="print"/>
          <a:stretch/>
        </p:blipFill>
        <p:spPr>
          <a:xfrm>
            <a:off x="251520" y="188640"/>
            <a:ext cx="8640000" cy="1199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7" y="1988836"/>
          <a:ext cx="8424938" cy="4030312"/>
        </p:xfrm>
        <a:graphic>
          <a:graphicData uri="http://schemas.openxmlformats.org/drawingml/2006/table">
            <a:tbl>
              <a:tblPr/>
              <a:tblGrid>
                <a:gridCol w="3090670"/>
                <a:gridCol w="1994407"/>
                <a:gridCol w="1755684"/>
                <a:gridCol w="1584177"/>
              </a:tblGrid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EQR15-11-6060D-S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EQR20-11-6060D-S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Remarks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Effective Pitch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µ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µ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Active Area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6.0x6.0 mm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6.24x6.24 mm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Micro-cell Number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160 000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~90 000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Typical Breakdown Voltage , Va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30 V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27.5 V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Temperature coefficient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28 mV/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given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Recommended Oper.  Voltage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Va+8V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Va+5V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Peak PDE at 420 nm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Gain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4.0x10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8.0x10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Dark Current Rate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250 kHz/mm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120 kHz/mm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~1000 kHz/mm</a:t>
                      </a:r>
                      <a:r>
                        <a:rPr lang="en-US" sz="1600" baseline="30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Terminal Capacitance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5.6 pF/mm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given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17632" cy="792088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Dark Current for EQR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6x6mm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with 15 and 20 micron pitch sizes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628800"/>
          <a:ext cx="4572000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499992" y="1556792"/>
          <a:ext cx="46440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9672" y="2060848"/>
            <a:ext cx="2232248" cy="461665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15 micron pitch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563888" y="4149080"/>
            <a:ext cx="0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80312" y="4797152"/>
            <a:ext cx="0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868144" y="4653136"/>
            <a:ext cx="122413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547664" y="4005064"/>
            <a:ext cx="15121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Рисунок 3"/>
          <p:cNvPicPr/>
          <p:nvPr/>
        </p:nvPicPr>
        <p:blipFill>
          <a:blip r:embed="rId3" cstate="print"/>
          <a:stretch/>
        </p:blipFill>
        <p:spPr>
          <a:xfrm>
            <a:off x="179640" y="0"/>
            <a:ext cx="8712000" cy="1216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5" name="Рисунок 5"/>
          <p:cNvPicPr/>
          <p:nvPr/>
        </p:nvPicPr>
        <p:blipFill>
          <a:blip r:embed="rId4" cstate="print"/>
          <a:stretch/>
        </p:blipFill>
        <p:spPr>
          <a:xfrm>
            <a:off x="5076000" y="1628640"/>
            <a:ext cx="4066920" cy="331128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1"/>
          <p:cNvPicPr/>
          <p:nvPr/>
        </p:nvPicPr>
        <p:blipFill>
          <a:blip r:embed="rId5" cstate="print"/>
          <a:stretch/>
        </p:blipFill>
        <p:spPr>
          <a:xfrm>
            <a:off x="78120" y="1412640"/>
            <a:ext cx="5354640" cy="374328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467640" y="5445360"/>
            <a:ext cx="7991640" cy="638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Photon Detection Efficient (PDE) correspond to WLS Emission spectra of Y11.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PDE close to flat maximum about 45%  at 6-7 Overvoltage.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CustomShape 2"/>
          <p:cNvSpPr/>
          <p:nvPr/>
        </p:nvSpPr>
        <p:spPr>
          <a:xfrm flipH="1" flipV="1">
            <a:off x="2754720" y="3140280"/>
            <a:ext cx="1167120" cy="23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3"/>
          <p:cNvSpPr/>
          <p:nvPr/>
        </p:nvSpPr>
        <p:spPr>
          <a:xfrm flipV="1">
            <a:off x="5292000" y="2779920"/>
            <a:ext cx="1816920" cy="27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2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1124744"/>
            <a:ext cx="8856984" cy="41764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high multiplicity of secondary particles leads to the requirements</a:t>
            </a: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of high segmentation and high density of the absorber’s medium with a small Moliere radius.</a:t>
            </a: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It is required in order to have a sufficient spatial resolution and a capability to resolve overlapping showers. The transverse size of the calorimeter cell should be of the order of the Moliere radius. A reliable reconstruction of photons and neutral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pions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is possible only for small a overlap of showers. </a:t>
            </a: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Occupancy  should not exceed 5%, to make possible an efficient photons reconstruction with high precision. The SPD experiment imposes the following requirements on the calorimeter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– reconstruction of photons and electrons in the energy range from 50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to 10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– energy resolution for the above-mentioned particles: ∼ 5%/√E[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– good separation of two-particle showers;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– operation in the magnetic field;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– long-term stability: 2÷3% in a six-month period of data taking.</a:t>
            </a:r>
            <a:endParaRPr lang="en-US" sz="17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685800" lvl="1" indent="-51120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endParaRPr lang="en-US" sz="17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en-US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 algn="ctr"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</a:t>
            </a: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Requirement</a:t>
            </a:r>
            <a:r>
              <a:rPr sz="1600" dirty="0" smtClean="0"/>
              <a:t/>
            </a:r>
            <a:br>
              <a:rPr sz="1600" dirty="0" smtClean="0"/>
            </a:b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434A2EF-906A-40DB-9197-F1EB21BBD6AD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D89B6BF-4CEE-4FBE-B20B-E099736448F3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Рисунок 6"/>
          <p:cNvPicPr/>
          <p:nvPr/>
        </p:nvPicPr>
        <p:blipFill>
          <a:blip r:embed="rId2" cstate="print"/>
          <a:stretch/>
        </p:blipFill>
        <p:spPr>
          <a:xfrm>
            <a:off x="323640" y="188640"/>
            <a:ext cx="8640000" cy="1199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4" name="Рисунок 8"/>
          <p:cNvPicPr/>
          <p:nvPr/>
        </p:nvPicPr>
        <p:blipFill>
          <a:blip r:embed="rId3" cstate="print"/>
          <a:stretch/>
        </p:blipFill>
        <p:spPr>
          <a:xfrm>
            <a:off x="395640" y="2061000"/>
            <a:ext cx="4103280" cy="3527280"/>
          </a:xfrm>
          <a:prstGeom prst="rect">
            <a:avLst/>
          </a:prstGeom>
          <a:ln>
            <a:noFill/>
          </a:ln>
        </p:spPr>
      </p:pic>
      <p:pic>
        <p:nvPicPr>
          <p:cNvPr id="265" name="Рисунок 9"/>
          <p:cNvPicPr/>
          <p:nvPr/>
        </p:nvPicPr>
        <p:blipFill>
          <a:blip r:embed="rId4" cstate="print"/>
          <a:stretch/>
        </p:blipFill>
        <p:spPr>
          <a:xfrm>
            <a:off x="4572000" y="2061000"/>
            <a:ext cx="4426920" cy="3534120"/>
          </a:xfrm>
          <a:prstGeom prst="rect">
            <a:avLst/>
          </a:prstGeom>
          <a:ln>
            <a:noFill/>
          </a:ln>
        </p:spPr>
      </p:pic>
      <p:sp>
        <p:nvSpPr>
          <p:cNvPr id="266" name="CustomShape 4"/>
          <p:cNvSpPr/>
          <p:nvPr/>
        </p:nvSpPr>
        <p:spPr>
          <a:xfrm>
            <a:off x="539640" y="5661360"/>
            <a:ext cx="3311280" cy="100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EQR-15-60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Front – 10 ns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Length – 20 ns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1043640" y="1556640"/>
            <a:ext cx="6911640" cy="45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Pulse shape of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SiPm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with 15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µm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pitch and 6x6 mm</a:t>
            </a:r>
            <a:r>
              <a:rPr lang="en-US" sz="2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size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5004000" y="5661360"/>
            <a:ext cx="3150360" cy="100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HAMAMATSU S14160-6015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Front – 21 ns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Length – 89 ns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7200" y="274680"/>
            <a:ext cx="8290080" cy="4888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SiPm</a:t>
            </a:r>
            <a:r>
              <a:rPr lang="en-US" sz="4400" b="1" strike="noStrike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test Results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53379D0-89F3-463A-B425-A7404B82FA3F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6C98674-CF61-49BA-B912-093D0DDD2832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457200" y="908640"/>
            <a:ext cx="8228520" cy="4895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marL="343080" indent="-34200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Dark Current measurements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Gain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vs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Overvoltage: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dA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/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dU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Gain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vs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Temperature: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dA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/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dt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PDE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vs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Overvoltage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Operation Volt. how to select it ?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Temperature stability studies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" name="Рисунок 11"/>
          <p:cNvPicPr/>
          <p:nvPr/>
        </p:nvPicPr>
        <p:blipFill>
          <a:blip r:embed="rId2" cstate="print"/>
          <a:stretch/>
        </p:blipFill>
        <p:spPr>
          <a:xfrm>
            <a:off x="5004000" y="980640"/>
            <a:ext cx="1438920" cy="862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5" name="Содержимое 6"/>
          <p:cNvPicPr/>
          <p:nvPr/>
        </p:nvPicPr>
        <p:blipFill>
          <a:blip r:embed="rId3" cstate="print"/>
          <a:stretch/>
        </p:blipFill>
        <p:spPr>
          <a:xfrm>
            <a:off x="4788000" y="2061000"/>
            <a:ext cx="1846440" cy="1366920"/>
          </a:xfrm>
          <a:prstGeom prst="rect">
            <a:avLst/>
          </a:prstGeom>
          <a:ln>
            <a:noFill/>
          </a:ln>
        </p:spPr>
      </p:pic>
      <p:pic>
        <p:nvPicPr>
          <p:cNvPr id="276" name="Рисунок 13"/>
          <p:cNvPicPr/>
          <p:nvPr/>
        </p:nvPicPr>
        <p:blipFill>
          <a:blip r:embed="rId4" cstate="print"/>
          <a:stretch/>
        </p:blipFill>
        <p:spPr>
          <a:xfrm>
            <a:off x="6588360" y="1989000"/>
            <a:ext cx="2077200" cy="1438920"/>
          </a:xfrm>
          <a:prstGeom prst="rect">
            <a:avLst/>
          </a:prstGeom>
          <a:ln>
            <a:noFill/>
          </a:ln>
        </p:spPr>
      </p:pic>
      <p:graphicFrame>
        <p:nvGraphicFramePr>
          <p:cNvPr id="277" name="Диаграмма 14"/>
          <p:cNvGraphicFramePr/>
          <p:nvPr/>
        </p:nvGraphicFramePr>
        <p:xfrm>
          <a:off x="6948360" y="836640"/>
          <a:ext cx="1727280" cy="10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8" name="Рисунок 15"/>
          <p:cNvPicPr/>
          <p:nvPr/>
        </p:nvPicPr>
        <p:blipFill>
          <a:blip r:embed="rId6" cstate="print"/>
          <a:stretch/>
        </p:blipFill>
        <p:spPr>
          <a:xfrm>
            <a:off x="5292000" y="4005000"/>
            <a:ext cx="1755360" cy="1480680"/>
          </a:xfrm>
          <a:prstGeom prst="rect">
            <a:avLst/>
          </a:prstGeom>
          <a:ln>
            <a:noFill/>
          </a:ln>
        </p:spPr>
      </p:pic>
      <p:pic>
        <p:nvPicPr>
          <p:cNvPr id="279" name="Содержимое 8"/>
          <p:cNvPicPr/>
          <p:nvPr/>
        </p:nvPicPr>
        <p:blipFill>
          <a:blip r:embed="rId7" cstate="print"/>
          <a:stretch/>
        </p:blipFill>
        <p:spPr>
          <a:xfrm>
            <a:off x="7020360" y="3933000"/>
            <a:ext cx="1727280" cy="151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116640"/>
            <a:ext cx="4426920" cy="9208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Gain vs Overvoltage allow obtain: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slope=dA/dU  vs U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F33EBFA-C6A6-48C6-8B65-17818B5295F1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F57FA0D-F6C9-4704-98C2-0C1DB01F44EE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Содержимое 6"/>
          <p:cNvPicPr/>
          <p:nvPr/>
        </p:nvPicPr>
        <p:blipFill>
          <a:blip r:embed="rId2" cstate="print"/>
          <a:stretch/>
        </p:blipFill>
        <p:spPr>
          <a:xfrm>
            <a:off x="323640" y="1124640"/>
            <a:ext cx="4103280" cy="4103280"/>
          </a:xfrm>
          <a:prstGeom prst="rect">
            <a:avLst/>
          </a:prstGeom>
          <a:ln>
            <a:noFill/>
          </a:ln>
        </p:spPr>
      </p:pic>
      <p:sp>
        <p:nvSpPr>
          <p:cNvPr id="292" name="CustomShape 5"/>
          <p:cNvSpPr/>
          <p:nvPr/>
        </p:nvSpPr>
        <p:spPr>
          <a:xfrm>
            <a:off x="1691640" y="1989000"/>
            <a:ext cx="1006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T=-10 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6"/>
          <p:cNvSpPr/>
          <p:nvPr/>
        </p:nvSpPr>
        <p:spPr>
          <a:xfrm>
            <a:off x="2195640" y="2358000"/>
            <a:ext cx="358920" cy="49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7"/>
          <p:cNvSpPr/>
          <p:nvPr/>
        </p:nvSpPr>
        <p:spPr>
          <a:xfrm>
            <a:off x="2843640" y="3717000"/>
            <a:ext cx="1006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T=+30 </a:t>
            </a:r>
            <a:r>
              <a:rPr lang="en-US" sz="1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8"/>
          <p:cNvSpPr/>
          <p:nvPr/>
        </p:nvSpPr>
        <p:spPr>
          <a:xfrm flipH="1" flipV="1">
            <a:off x="3346560" y="3211560"/>
            <a:ext cx="214920" cy="50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6" name="Рисунок 28"/>
          <p:cNvPicPr/>
          <p:nvPr/>
        </p:nvPicPr>
        <p:blipFill>
          <a:blip r:embed="rId3" cstate="print"/>
          <a:stretch/>
        </p:blipFill>
        <p:spPr>
          <a:xfrm>
            <a:off x="4500000" y="1340640"/>
            <a:ext cx="4319280" cy="3671280"/>
          </a:xfrm>
          <a:prstGeom prst="rect">
            <a:avLst/>
          </a:prstGeom>
          <a:ln>
            <a:noFill/>
          </a:ln>
        </p:spPr>
      </p:pic>
      <p:sp>
        <p:nvSpPr>
          <p:cNvPr id="297" name="CustomShape 9"/>
          <p:cNvSpPr/>
          <p:nvPr/>
        </p:nvSpPr>
        <p:spPr>
          <a:xfrm>
            <a:off x="4572000" y="116640"/>
            <a:ext cx="4463280" cy="920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Gain vs Temperature allow obtain: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slope=dA/dT  vs 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10"/>
          <p:cNvSpPr/>
          <p:nvPr/>
        </p:nvSpPr>
        <p:spPr>
          <a:xfrm>
            <a:off x="6372360" y="1669680"/>
            <a:ext cx="1006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U=38V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11"/>
          <p:cNvSpPr/>
          <p:nvPr/>
        </p:nvSpPr>
        <p:spPr>
          <a:xfrm>
            <a:off x="5148000" y="4221000"/>
            <a:ext cx="1006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U=32V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12"/>
          <p:cNvSpPr/>
          <p:nvPr/>
        </p:nvSpPr>
        <p:spPr>
          <a:xfrm>
            <a:off x="5004000" y="5055480"/>
            <a:ext cx="331128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</a:t>
            </a:r>
            <a:r>
              <a:rPr lang="en-US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=dU/dT=dA/dT/dA/dU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13"/>
          <p:cNvSpPr/>
          <p:nvPr/>
        </p:nvSpPr>
        <p:spPr>
          <a:xfrm>
            <a:off x="107640" y="5704920"/>
            <a:ext cx="8712000" cy="8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thermal stabilization coefficient (K</a:t>
            </a:r>
            <a:r>
              <a:rPr lang="en-US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was defined as the ratio of the slope dA/dT to the slope dA/dU depending on the applied bias.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14"/>
          <p:cNvSpPr/>
          <p:nvPr/>
        </p:nvSpPr>
        <p:spPr>
          <a:xfrm>
            <a:off x="995400" y="2577960"/>
            <a:ext cx="862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dA/dU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15"/>
          <p:cNvSpPr/>
          <p:nvPr/>
        </p:nvSpPr>
        <p:spPr>
          <a:xfrm>
            <a:off x="7668360" y="2029320"/>
            <a:ext cx="862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dA/dT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07640" y="188640"/>
            <a:ext cx="4247280" cy="16552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Break Point (Bp) was defined  as extrapolation point of dA/dU to zero.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Take assumption his  linear behavior  from Temperature we find that   Bp=32 V at 20  </a:t>
            </a:r>
            <a:r>
              <a:rPr lang="en-US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66A0BA8-780F-410F-B368-8CE197A34B6B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5BF8760-31AE-4726-98B7-1ADE42FCAA4C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8" name="Содержимое 6"/>
          <p:cNvPicPr/>
          <p:nvPr/>
        </p:nvPicPr>
        <p:blipFill>
          <a:blip r:embed="rId2" cstate="print"/>
          <a:stretch/>
        </p:blipFill>
        <p:spPr>
          <a:xfrm>
            <a:off x="4925520" y="2133000"/>
            <a:ext cx="4217400" cy="3455280"/>
          </a:xfrm>
          <a:prstGeom prst="rect">
            <a:avLst/>
          </a:prstGeom>
          <a:ln>
            <a:noFill/>
          </a:ln>
        </p:spPr>
      </p:pic>
      <p:pic>
        <p:nvPicPr>
          <p:cNvPr id="309" name="Рисунок 7"/>
          <p:cNvPicPr/>
          <p:nvPr/>
        </p:nvPicPr>
        <p:blipFill>
          <a:blip r:embed="rId3" cstate="print"/>
          <a:stretch/>
        </p:blipFill>
        <p:spPr>
          <a:xfrm>
            <a:off x="146880" y="1917000"/>
            <a:ext cx="4740480" cy="3671280"/>
          </a:xfrm>
          <a:prstGeom prst="rect">
            <a:avLst/>
          </a:prstGeom>
          <a:ln>
            <a:noFill/>
          </a:ln>
        </p:spPr>
      </p:pic>
      <p:sp>
        <p:nvSpPr>
          <p:cNvPr id="310" name="CustomShape 5"/>
          <p:cNvSpPr/>
          <p:nvPr/>
        </p:nvSpPr>
        <p:spPr>
          <a:xfrm>
            <a:off x="1403640" y="4365000"/>
            <a:ext cx="295128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4500000" y="188640"/>
            <a:ext cx="4535280" cy="1353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Kt=dU/dT=dA/dt/dA/dU fom previous slides we find  that dependence from Overvoltage has linear behavior and equal to ~50 mv/</a:t>
            </a:r>
            <a:r>
              <a:rPr lang="en-US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0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 at Operation  point 5.5 V.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7"/>
          <p:cNvSpPr/>
          <p:nvPr/>
        </p:nvSpPr>
        <p:spPr>
          <a:xfrm flipV="1">
            <a:off x="7956360" y="3211560"/>
            <a:ext cx="360" cy="14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8"/>
          <p:cNvSpPr/>
          <p:nvPr/>
        </p:nvSpPr>
        <p:spPr>
          <a:xfrm>
            <a:off x="6948360" y="4653000"/>
            <a:ext cx="151092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Operate point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7640" y="188640"/>
            <a:ext cx="4319280" cy="5608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Temperature sensitivity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vs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dU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66EED5E-CC6B-4238-9764-83CB1F2A68F5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160D8ED-1EF3-4543-AFC9-11ED2393008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Содержимое 8"/>
          <p:cNvPicPr/>
          <p:nvPr/>
        </p:nvPicPr>
        <p:blipFill>
          <a:blip r:embed="rId2" cstate="print"/>
          <a:stretch/>
        </p:blipFill>
        <p:spPr>
          <a:xfrm>
            <a:off x="395640" y="1484640"/>
            <a:ext cx="4247280" cy="3743280"/>
          </a:xfrm>
          <a:prstGeom prst="rect">
            <a:avLst/>
          </a:prstGeom>
          <a:ln>
            <a:noFill/>
          </a:ln>
        </p:spPr>
      </p:pic>
      <p:pic>
        <p:nvPicPr>
          <p:cNvPr id="319" name="Рисунок 12"/>
          <p:cNvPicPr/>
          <p:nvPr/>
        </p:nvPicPr>
        <p:blipFill>
          <a:blip r:embed="rId3" cstate="print"/>
          <a:stretch/>
        </p:blipFill>
        <p:spPr>
          <a:xfrm>
            <a:off x="5148000" y="1917000"/>
            <a:ext cx="3699720" cy="3311280"/>
          </a:xfrm>
          <a:prstGeom prst="rect">
            <a:avLst/>
          </a:prstGeom>
          <a:ln>
            <a:noFill/>
          </a:ln>
        </p:spPr>
      </p:pic>
      <p:sp>
        <p:nvSpPr>
          <p:cNvPr id="320" name="CustomShape 5"/>
          <p:cNvSpPr/>
          <p:nvPr/>
        </p:nvSpPr>
        <p:spPr>
          <a:xfrm flipV="1">
            <a:off x="7812360" y="2779560"/>
            <a:ext cx="360" cy="143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6"/>
          <p:cNvSpPr/>
          <p:nvPr/>
        </p:nvSpPr>
        <p:spPr>
          <a:xfrm flipV="1">
            <a:off x="3204000" y="2779560"/>
            <a:ext cx="360" cy="129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7"/>
          <p:cNvSpPr/>
          <p:nvPr/>
        </p:nvSpPr>
        <p:spPr>
          <a:xfrm>
            <a:off x="899640" y="836640"/>
            <a:ext cx="2951280" cy="560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dT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vs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8"/>
          <p:cNvSpPr/>
          <p:nvPr/>
        </p:nvSpPr>
        <p:spPr>
          <a:xfrm>
            <a:off x="5724000" y="980640"/>
            <a:ext cx="2591280" cy="560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PDE vs dU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9"/>
          <p:cNvSpPr/>
          <p:nvPr/>
        </p:nvSpPr>
        <p:spPr>
          <a:xfrm>
            <a:off x="4572000" y="260640"/>
            <a:ext cx="4426920" cy="45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Photon Detection Efficient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vs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dU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CustomShape 10"/>
          <p:cNvSpPr/>
          <p:nvPr/>
        </p:nvSpPr>
        <p:spPr>
          <a:xfrm>
            <a:off x="1907640" y="4077000"/>
            <a:ext cx="194328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Operation point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CustomShape 11"/>
          <p:cNvSpPr/>
          <p:nvPr/>
        </p:nvSpPr>
        <p:spPr>
          <a:xfrm>
            <a:off x="6588360" y="4221000"/>
            <a:ext cx="1727280" cy="36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Operation point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CustomShape 12"/>
          <p:cNvSpPr/>
          <p:nvPr/>
        </p:nvSpPr>
        <p:spPr>
          <a:xfrm>
            <a:off x="467640" y="5301360"/>
            <a:ext cx="7919640" cy="912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Operation point  was found at </a:t>
            </a:r>
            <a:r>
              <a:rPr lang="en-US" sz="1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dU</a:t>
            </a:r>
            <a:r>
              <a:rPr lang="en-U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=6.5 V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take in account that: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dA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/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and PDE – has Plato  in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dU.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dA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/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dT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has minimal value  ~ 1%/</a:t>
            </a:r>
            <a:r>
              <a:rPr lang="en-US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0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 , PDE close to maximal value ~ 32%.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74320" y="116640"/>
            <a:ext cx="8869320" cy="719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509760" indent="-505440" algn="ctr">
              <a:lnSpc>
                <a:spcPct val="100000"/>
              </a:lnSpc>
              <a:spcBef>
                <a:spcPts val="649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Matrix </a:t>
            </a:r>
            <a:r>
              <a:rPr lang="en-US" sz="2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Form  </a:t>
            </a:r>
            <a:r>
              <a:rPr lang="en-U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drawing 2023  for </a:t>
            </a:r>
            <a:r>
              <a:rPr lang="en-US" sz="2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scintillator</a:t>
            </a:r>
            <a:r>
              <a:rPr lang="en-U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production (40x40x1.5 mm</a:t>
            </a:r>
            <a:r>
              <a:rPr lang="en-US" sz="22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r>
              <a:rPr lang="en-U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Picture 3"/>
          <p:cNvPicPr/>
          <p:nvPr/>
        </p:nvPicPr>
        <p:blipFill>
          <a:blip r:embed="rId2" cstate="print"/>
          <a:stretch/>
        </p:blipFill>
        <p:spPr>
          <a:xfrm>
            <a:off x="395640" y="1628640"/>
            <a:ext cx="7128360" cy="522900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274320" y="836640"/>
            <a:ext cx="8777880" cy="719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Shown t drawing of  4 sets 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Form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to produce 4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scintillator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plates per one cycle.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Matrix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Form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it is a special  setup for molding by pressure technology.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 smtClean="0">
                <a:latin typeface="Times New Roman" pitchFamily="18" charset="0"/>
                <a:cs typeface="Times New Roman" pitchFamily="18" charset="0"/>
              </a:rPr>
              <a:t>New Matri</a:t>
            </a:r>
            <a:r>
              <a:rPr lang="en-US" sz="2400" b="1" spc="-1" dirty="0" smtClean="0">
                <a:latin typeface="Times New Roman" pitchFamily="18" charset="0"/>
                <a:cs typeface="Times New Roman" pitchFamily="18" charset="0"/>
              </a:rPr>
              <a:t>x Form  for  </a:t>
            </a:r>
            <a:r>
              <a:rPr lang="en-US" sz="2400" b="1" spc="-1" dirty="0" err="1" smtClean="0"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US" sz="2400" b="1" spc="-1" dirty="0" smtClean="0">
                <a:latin typeface="Times New Roman" pitchFamily="18" charset="0"/>
                <a:cs typeface="Times New Roman" pitchFamily="18" charset="0"/>
              </a:rPr>
              <a:t>  of 40x40x1.5 mm</a:t>
            </a:r>
            <a:r>
              <a:rPr lang="en-US" sz="2400" b="1" spc="-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pc="-1" dirty="0" smtClean="0">
                <a:latin typeface="Times New Roman" pitchFamily="18" charset="0"/>
                <a:cs typeface="Times New Roman" pitchFamily="18" charset="0"/>
              </a:rPr>
              <a:t> is ready.</a:t>
            </a:r>
            <a:r>
              <a:rPr lang="en-US" sz="2400" b="1" spc="-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pc="-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Form  was tested in  Vladimir  in  March  of 2024.</a:t>
            </a:r>
            <a:endParaRPr lang="en-US" sz="2400" b="1" spc="-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40222_104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35120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tiles produced in Vladimir in April of 2024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40222_123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598102" cy="2708920"/>
          </a:xfrm>
          <a:prstGeom prst="rect">
            <a:avLst/>
          </a:prstGeom>
        </p:spPr>
      </p:pic>
      <p:pic>
        <p:nvPicPr>
          <p:cNvPr id="5" name="Рисунок 4" descr="IMG_20240227_212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5813851" cy="269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268760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tiles from one production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cicle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852936"/>
            <a:ext cx="25202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cells , assembled in stack to check sizes and tolerance limits.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600"/>
            <a:ext cx="8506928" cy="77913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Test with LED 380 nm shown absorption efficiency at POPOP 0.04% and 0.05%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iginal_b799f17d-f1c5-4770-96df-e2774acd3878_IMG_20240414_192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460660" cy="4005064"/>
          </a:xfrm>
          <a:prstGeom prst="rect">
            <a:avLst/>
          </a:prstGeom>
        </p:spPr>
      </p:pic>
      <p:pic>
        <p:nvPicPr>
          <p:cNvPr id="5" name="Рисунок 4" descr="original_b2291185-3015-490d-a1f4-56a04bdbff69_IMG_20240414_192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960440" cy="4206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733256"/>
            <a:ext cx="39604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Transparent – not enough light absorption – is bad option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805264"/>
            <a:ext cx="39604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enough – 0.05% POPOP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intillator_popop_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283968" cy="4029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72408" cy="851144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Scintillator</a:t>
            </a:r>
            <a:r>
              <a:rPr lang="en-US" dirty="0" smtClean="0"/>
              <a:t> Emission spectra depending on the POPOP concentration</a:t>
            </a:r>
            <a:endParaRPr lang="ru-RU" dirty="0"/>
          </a:p>
        </p:txBody>
      </p:sp>
      <p:pic>
        <p:nvPicPr>
          <p:cNvPr id="8" name="Рисунок 7" descr="Harkov_9_spect_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545" y="1196752"/>
            <a:ext cx="5100455" cy="381642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5976" y="476672"/>
            <a:ext cx="4248472" cy="936104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/>
            <a:r>
              <a:rPr lang="en-US" dirty="0" err="1" smtClean="0"/>
              <a:t>Scintillator</a:t>
            </a:r>
            <a:r>
              <a:rPr lang="en-US" dirty="0" smtClean="0"/>
              <a:t> </a:t>
            </a:r>
            <a:r>
              <a:rPr lang="en-US" kern="0" dirty="0" smtClean="0">
                <a:solidFill>
                  <a:sysClr val="windowText" lastClr="000000"/>
                </a:solidFill>
              </a:rPr>
              <a:t>Charge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spectrum from  </a:t>
            </a:r>
          </a:p>
          <a:p>
            <a:pPr lvl="0" algn="ctr"/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reekC"/>
                <a:cs typeface="GreekC"/>
              </a:rPr>
              <a:t>α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-source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241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33843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Emission spectra – read illustrate low POPOP concentration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5301208"/>
            <a:ext cx="33843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Signal from </a:t>
            </a:r>
            <a:r>
              <a:rPr lang="el-GR" kern="0" dirty="0" smtClean="0">
                <a:solidFill>
                  <a:sysClr val="windowText" lastClr="000000"/>
                </a:solidFill>
                <a:latin typeface="GreekC"/>
                <a:cs typeface="GreekC"/>
              </a:rPr>
              <a:t>α</a:t>
            </a:r>
            <a:r>
              <a:rPr lang="en-US" kern="0" dirty="0" smtClean="0">
                <a:solidFill>
                  <a:sysClr val="windowText" lastClr="000000"/>
                </a:solidFill>
              </a:rPr>
              <a:t>-source – illustrate light output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475656" y="4653136"/>
            <a:ext cx="36004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3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0" y="5157192"/>
            <a:ext cx="9036496" cy="936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SPD electromagnetic calorimeter is placed between the cryostat with magnet coils and the PID.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calorimeter consists of a barrel and two end-caps, covering a 4π solid angle.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thickness of the calorimeter is dictated by the required thickness of the active part and the size of the readout block consisting of a photodiode and the amplifier boards, as well as by the size of the flexible part of the fibers.</a:t>
            </a: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 algn="ctr">
              <a:lnSpc>
                <a:spcPct val="100000"/>
              </a:lnSpc>
            </a:pP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Overview of the SPD ECAL</a:t>
            </a:r>
            <a:r>
              <a:rPr sz="1600" dirty="0" smtClean="0"/>
              <a:t/>
            </a:r>
            <a:br>
              <a:rPr sz="1600" dirty="0" smtClean="0"/>
            </a:b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Рисунок 120"/>
          <p:cNvPicPr/>
          <p:nvPr/>
        </p:nvPicPr>
        <p:blipFill>
          <a:blip r:embed="rId3" cstate="print"/>
          <a:stretch/>
        </p:blipFill>
        <p:spPr>
          <a:xfrm>
            <a:off x="1619672" y="1052736"/>
            <a:ext cx="5435504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Taking into account the difference in the light output of the plates, it is possible to arrange them in a module in the opposite phase of the attenuation of light into the spectrum of the bias fiber. This will reduce signal scatter and therefore improve measurement accuracy.</a:t>
            </a: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112122"/>
              </p:ext>
            </p:extLst>
          </p:nvPr>
        </p:nvGraphicFramePr>
        <p:xfrm>
          <a:off x="539553" y="1772816"/>
          <a:ext cx="5760640" cy="413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1988840"/>
            <a:ext cx="223224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Normalization is made to a scintillator produced in Kharkov in 2013. Compound: 2.0% PTP 0.05% POPOP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43608" y="544522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100 % 2.0% </a:t>
            </a:r>
            <a:r>
              <a:rPr lang="en-US" dirty="0" err="1" smtClean="0"/>
              <a:t>PtP</a:t>
            </a:r>
            <a:r>
              <a:rPr lang="en-US" dirty="0" smtClean="0"/>
              <a:t> + 0.05% POPOP</a:t>
            </a:r>
          </a:p>
          <a:p>
            <a:r>
              <a:rPr lang="en-US" dirty="0" smtClean="0"/>
              <a:t>85%    1.5% </a:t>
            </a:r>
            <a:r>
              <a:rPr lang="en-US" dirty="0" err="1" smtClean="0"/>
              <a:t>PtP</a:t>
            </a:r>
            <a:r>
              <a:rPr lang="en-US" dirty="0" smtClean="0"/>
              <a:t> + 0.05% POPOP</a:t>
            </a:r>
          </a:p>
          <a:p>
            <a:r>
              <a:rPr lang="en-US" dirty="0" smtClean="0"/>
              <a:t>56%    1.5% </a:t>
            </a:r>
            <a:r>
              <a:rPr lang="en-US" dirty="0" err="1" smtClean="0"/>
              <a:t>PtP</a:t>
            </a:r>
            <a:r>
              <a:rPr lang="en-US" dirty="0" smtClean="0"/>
              <a:t> + 0.04% POPOP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42F6-7F5B-4455-BCAB-55711C1BEFB0}" type="datetime1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Oleg Gavrishchuk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493-611A-41A1-8D31-0CEF3E56EFE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395640" y="116640"/>
            <a:ext cx="8640360" cy="13672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509760" indent="-505440" algn="ctr">
              <a:lnSpc>
                <a:spcPct val="100000"/>
              </a:lnSpc>
              <a:spcBef>
                <a:spcPts val="649"/>
              </a:spcBef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End Cup for  SPD with new scintillator to be produced in 2024</a:t>
            </a:r>
            <a:r>
              <a:t/>
            </a:r>
            <a:br/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via 256 cells of 40x40 mm</a:t>
            </a:r>
            <a:r>
              <a:rPr lang="en-US" sz="2400" b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6228360" y="3658680"/>
            <a:ext cx="2747520" cy="99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 red 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 shown 64 Modules, consisting from 4 cells each of 2x2.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2" name="Рисунок 301"/>
          <p:cNvPicPr/>
          <p:nvPr/>
        </p:nvPicPr>
        <p:blipFill>
          <a:blip r:embed="rId2" cstate="print"/>
          <a:stretch/>
        </p:blipFill>
        <p:spPr>
          <a:xfrm rot="10795200">
            <a:off x="2160" y="3814200"/>
            <a:ext cx="3796200" cy="2858040"/>
          </a:xfrm>
          <a:prstGeom prst="rect">
            <a:avLst/>
          </a:prstGeom>
          <a:ln>
            <a:noFill/>
          </a:ln>
        </p:spPr>
      </p:pic>
      <p:pic>
        <p:nvPicPr>
          <p:cNvPr id="343" name="Рисунок 302"/>
          <p:cNvPicPr/>
          <p:nvPr/>
        </p:nvPicPr>
        <p:blipFill>
          <a:blip r:embed="rId3" cstate="print"/>
          <a:stretch/>
        </p:blipFill>
        <p:spPr>
          <a:xfrm>
            <a:off x="360" y="1595520"/>
            <a:ext cx="9143280" cy="1878840"/>
          </a:xfrm>
          <a:prstGeom prst="rect">
            <a:avLst/>
          </a:prstGeom>
          <a:ln>
            <a:noFill/>
          </a:ln>
        </p:spPr>
      </p:pic>
      <p:pic>
        <p:nvPicPr>
          <p:cNvPr id="344" name="Picture 2"/>
          <p:cNvPicPr/>
          <p:nvPr/>
        </p:nvPicPr>
        <p:blipFill>
          <a:blip r:embed="rId4" cstate="print"/>
          <a:stretch/>
        </p:blipFill>
        <p:spPr>
          <a:xfrm>
            <a:off x="5796000" y="4868280"/>
            <a:ext cx="2524680" cy="1989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5" name="CustomShape 3"/>
          <p:cNvSpPr/>
          <p:nvPr/>
        </p:nvSpPr>
        <p:spPr>
          <a:xfrm>
            <a:off x="2834640" y="2898000"/>
            <a:ext cx="3672360" cy="364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Single Cell 40x40 mm2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1447920" y="3475800"/>
            <a:ext cx="3672360" cy="91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One Module setup  consist from 4 cells of 2x2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07640" y="116640"/>
            <a:ext cx="8928360" cy="100810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509760" indent="-505440" algn="ctr">
              <a:lnSpc>
                <a:spcPct val="100000"/>
              </a:lnSpc>
              <a:spcBef>
                <a:spcPts val="649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End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Cup part (</a:t>
            </a:r>
            <a:r>
              <a:rPr lang="en-US" sz="2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read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) 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for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with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new 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scintillator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to be produced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in 2024  via 256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cells of 40x40 mm</a:t>
            </a:r>
            <a:r>
              <a:rPr lang="en-US" sz="2400" b="1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 cstate="print"/>
          <a:stretch/>
        </p:blipFill>
        <p:spPr>
          <a:xfrm>
            <a:off x="9360" y="1845000"/>
            <a:ext cx="5281560" cy="425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9" name="CustomShape 2"/>
          <p:cNvSpPr/>
          <p:nvPr/>
        </p:nvSpPr>
        <p:spPr>
          <a:xfrm>
            <a:off x="5355000" y="1856880"/>
            <a:ext cx="3672360" cy="4479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This Figure  shows in red 64 modules, consisting of 4 cells each. The weight of this assembly is 597 kg. This will require 130 kg of polystyrene, 465 kg of lead, as well as additives: 1.95 kg of P-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terphenyl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and 65 g. POPOP, and 2000 meters WLS fiber type Y-11.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It is 1/20 part of End Cup and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taken time of 36 Days to prepared 51200 Stint. plates.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To read this setup, we need four ADC64 - 64-channel amplitude encoders, as well as 16 boards of 16-channel amplifiers and bias voltage regulators.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57200" y="274680"/>
            <a:ext cx="8228520" cy="922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Conclusions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216000" y="1268760"/>
            <a:ext cx="8928000" cy="36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New ECAL geometry was designed in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2023-2024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SiPm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EQR15-60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– pitch 15 </a:t>
            </a:r>
            <a:r>
              <a:rPr lang="el-GR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reekC"/>
                <a:ea typeface="DejaVu Sans"/>
                <a:cs typeface="GreekC"/>
              </a:rPr>
              <a:t>μ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was studied</a:t>
            </a:r>
          </a:p>
          <a:p>
            <a:pPr marL="514440" indent="-513360"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EQR20-60 – pitch 20 </a:t>
            </a:r>
            <a:r>
              <a:rPr lang="el-GR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reekC"/>
                <a:cs typeface="GreekC"/>
              </a:rPr>
              <a:t>μ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m will be studied soon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New ECAL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setup (16 cells) 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with cell size 4x4 cm</a:t>
            </a:r>
            <a:r>
              <a:rPr lang="en-US" sz="24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was assembled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ECAL test in cosmic rays was done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Matrix form for new </a:t>
            </a: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scintillators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of 40x40x1.5 mm</a:t>
            </a:r>
            <a:r>
              <a:rPr lang="en-US" sz="2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3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is ready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New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scintillator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production started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in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April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of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2024</a:t>
            </a: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4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Planned produced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160.000 plates – it is 6.4% from one End Cup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18A7231B-FB88-45FA-BCD0-EDE4FB6E14B2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FB2D924-C5D2-4E0C-8834-FA866F570431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2"/>
          <p:cNvPicPr/>
          <p:nvPr/>
        </p:nvPicPr>
        <p:blipFill>
          <a:blip r:embed="rId2" cstate="print"/>
          <a:stretch/>
        </p:blipFill>
        <p:spPr>
          <a:xfrm>
            <a:off x="42840" y="11160"/>
            <a:ext cx="9143640" cy="688212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3203848" y="332656"/>
            <a:ext cx="5328592" cy="2016224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endParaRPr lang="en-US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End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Report</a:t>
            </a:r>
          </a:p>
          <a:p>
            <a:pPr algn="ctr"/>
            <a:r>
              <a:rPr lang="en-US" sz="44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Thanks for attention to All</a:t>
            </a:r>
            <a:endParaRPr lang="en-US" sz="4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027003"/>
            <a:ext cx="4392488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VII SPD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collaboration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meeting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20-24 May 2024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4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1124744"/>
            <a:ext cx="4392488" cy="47525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an efficient absorption of electrons and photons with energies up to 10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the calorimeter thickness, which is defined by the number of sampling layers, should be at least 17÷20 X0 in terms of radiation lengths X0.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the sampling structure of 190 layers of 1.5-mm polystyrene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0.5-mm lead, the length of the active part is 380 mm, which corresponds to 17.6 X0.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transverse size of the calorimeter cell should be on the order of the effective Moliere radius of the calorimeter medium. The selected structure has a Moliere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radius of 58 mm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separation efficiency of two photons with energies from 200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to 500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depends on the cell size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and reaches a plateau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 a cell size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of 40 mm,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as it was determined in the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simulation.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cells in the barrel part of the calorimeter have a trapezoidal shape in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direction to minimize the gaps between the modules. The vertex angle of the trapezoid equals 1.87◦.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 algn="ctr">
              <a:lnSpc>
                <a:spcPct val="100000"/>
              </a:lnSpc>
            </a:pP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Overview of the SPD ECAL</a:t>
            </a:r>
            <a:r>
              <a:rPr sz="1600" dirty="0" smtClean="0"/>
              <a:t/>
            </a:r>
            <a:br>
              <a:rPr sz="1600" dirty="0" smtClean="0"/>
            </a:b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Рисунок 120"/>
          <p:cNvPicPr/>
          <p:nvPr/>
        </p:nvPicPr>
        <p:blipFill>
          <a:blip r:embed="rId3" cstate="print"/>
          <a:stretch/>
        </p:blipFill>
        <p:spPr>
          <a:xfrm>
            <a:off x="4788024" y="1124744"/>
            <a:ext cx="4211368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5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5085184"/>
            <a:ext cx="8784976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direction along the beam axis the cell size is equal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 ~42 mm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barrel consists of  11 annular  rings, located one after another along the beam axis.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One  Ring containing 384 modules weighing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~4.8 ton.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ring is made to facilitate moving and  ECAL installation using Rails inside of Cryostat.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calorimeter ring is divided into 24 sectors by the angle φ , thus forming a cluster of 64 cells which are read by one ADC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 total, there are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16896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with a weight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52.9 tons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</a:t>
            </a: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Barrel – side view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Рисунок 11" descr="barel_2023.10.12_TOREC_2024-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692696"/>
            <a:ext cx="5864465" cy="4392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564904"/>
            <a:ext cx="18356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16896 cells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52.9 tons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6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5157192"/>
            <a:ext cx="8784976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barrel part is composed of the cells of trapezoidal shape in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direction with a vertex angle of 1.87◦.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front sizes of one cell is equal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 ~35 mm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(in φ ),  and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~42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– in  the direction along the beam axis 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Each layer of the calorimeter’s barrel is composed along the φ angle of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96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modules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 cells per module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Calorimeter ring is divided into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sectors by the angle φ , thus forming a cluster of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which are read by one ADC.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calorimeter barrel is composed of 11 rings, as shown in previous slide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16896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with a weight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52.9 tons.</a:t>
            </a:r>
            <a:endParaRPr lang="en-US" sz="1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5760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</a:t>
            </a: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Barrel – front view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Содержимое 10"/>
          <p:cNvPicPr/>
          <p:nvPr/>
        </p:nvPicPr>
        <p:blipFill>
          <a:blip r:embed="rId3" cstate="print"/>
          <a:stretch/>
        </p:blipFill>
        <p:spPr>
          <a:xfrm>
            <a:off x="3563888" y="908720"/>
            <a:ext cx="4464496" cy="4320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7504" y="2276872"/>
            <a:ext cx="28083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 φ =1.87◦.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16896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Weight is 52.9 tons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7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16.05.2024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5085184"/>
            <a:ext cx="8784976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direction along the beam axis the cell size is equal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 ~42 mm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barrel consists of  11 annular  rings, located one after another along the beam axis.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One  Ring containing 384 modules weighing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~4.8 ton.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ring is made to facilitate moving and  ECAL installation using Rails inside of Cryostat.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calorimeter ring is divided into 24 sectors by the angle φ , thus forming a cluster of 64 cells which are read by one ADC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 total, there are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16896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with a weight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52.9 tons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</a:t>
            </a: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Barrel – side view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Рисунок 11" descr="barel_2023.10.12_TOREC_2024-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692696"/>
            <a:ext cx="5864465" cy="4392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564904"/>
            <a:ext cx="18356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16896 cells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52.9 tons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79512" y="274680"/>
            <a:ext cx="8856984" cy="7768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SPD ECAL  End Cup via 80 clusters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CD0C44C3-14F7-4039-8EC3-2AD641CBC5FE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648166D-D112-4E90-8DB0-ECA4068332AA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Рисунок 7" descr="endcupl_karka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96752"/>
            <a:ext cx="4517136" cy="4248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9512" y="1196752"/>
            <a:ext cx="4248472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Each end-cap consists of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5.136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cells, grouped by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64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cells, forming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80 clusters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– big squire: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All 64 cells of each cluster are connected to 4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pcs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of 16-channel FE-boards for MPPC’s bias voltage control and their readout is provided by one ADC. A complete list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ECal’s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main components – ADC, FE, HV, MPPC, etc.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cross-section is 40×40 mm2 and the length is 500 mm along the beam.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end-cap has the absorber length equal to 17.6 X0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weight of one end-cap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is 14.4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tons and for two parts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28.8 tons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respectively.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total, there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are10.272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in both end-caps.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is a hole for the beam pipe in the center of each end-cap. The hole has a size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320×320 mm2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which is equivalent to 64 cells.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end-cap is mounted in the Frame that supports it and shapes its geometry.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 Frame</a:t>
            </a:r>
          </a:p>
          <a:p>
            <a:pPr marL="228600" indent="-22860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is installed  on the barrel RS.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is a gap about 6 cm between the end-cap of the RS and the calorimeter’s end-cap for the ADC’s placement and cable routes. This gap is also necessary for air circulation of the ADC cooling (visible in side view)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15816" y="1484784"/>
            <a:ext cx="30243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11760" y="2564904"/>
            <a:ext cx="56166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211960" y="3284984"/>
            <a:ext cx="24482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059832" y="4077072"/>
            <a:ext cx="19442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79512" y="274680"/>
            <a:ext cx="8856984" cy="11419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ECAL 3D View Barrel and Cup parts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" name="Содержимое 3"/>
          <p:cNvPicPr/>
          <p:nvPr/>
        </p:nvPicPr>
        <p:blipFill>
          <a:blip r:embed="rId2" cstate="print"/>
          <a:stretch/>
        </p:blipFill>
        <p:spPr>
          <a:xfrm>
            <a:off x="323640" y="1985400"/>
            <a:ext cx="4535280" cy="4240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5" name="Рисунок 5"/>
          <p:cNvPicPr/>
          <p:nvPr/>
        </p:nvPicPr>
        <p:blipFill>
          <a:blip r:embed="rId3" cstate="print"/>
          <a:stretch/>
        </p:blipFill>
        <p:spPr>
          <a:xfrm>
            <a:off x="5292000" y="1989000"/>
            <a:ext cx="3775320" cy="4247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6" name="CustomShape 2"/>
          <p:cNvSpPr/>
          <p:nvPr/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970048A-32FC-40E8-B5BA-ACD18B1D59AA}" type="datetime1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5/16/2024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1155A9F-5067-46F2-AB31-5C5D8DA6CC90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Gavrishuk, JINR, Dubna , Russia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2636</Words>
  <Application>Microsoft Office PowerPoint</Application>
  <PresentationFormat>Экран (4:3)</PresentationFormat>
  <Paragraphs>356</Paragraphs>
  <Slides>34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Dark Current for EQR SiPm of 6x6mm2 with 15 and 20 micron pitch sizes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New Matrix Form  for  scintillators  of 40x40x1.5 mm3 is ready. This Form  was tested in  Vladimir  in  March  of 2024.</vt:lpstr>
      <vt:lpstr>New scintillator tiles produced in Vladimir in April of 2024 </vt:lpstr>
      <vt:lpstr>Test with LED 380 nm shown absorption efficiency at POPOP 0.04% and 0.05%</vt:lpstr>
      <vt:lpstr>Scintillator Emission spectra depending on the POPOP concentration</vt:lpstr>
      <vt:lpstr>Taking into account the difference in the light output of the plates, it is possible to arrange them in a module in the opposite phase of the attenuation of light into the spectrum of the bias fiber. This will reduce signal scatter and therefore improve measurement accuracy.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subject/>
  <dc:creator>oleg</dc:creator>
  <dc:description/>
  <cp:lastModifiedBy>oleg</cp:lastModifiedBy>
  <cp:revision>207</cp:revision>
  <dcterms:created xsi:type="dcterms:W3CDTF">2023-04-20T08:22:28Z</dcterms:created>
  <dcterms:modified xsi:type="dcterms:W3CDTF">2024-05-16T19:53:43Z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