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82" r:id="rId5"/>
    <p:sldId id="262" r:id="rId6"/>
    <p:sldId id="283" r:id="rId7"/>
    <p:sldId id="284" r:id="rId8"/>
    <p:sldId id="285" r:id="rId9"/>
    <p:sldId id="286" r:id="rId10"/>
    <p:sldId id="287" r:id="rId11"/>
    <p:sldId id="275" r:id="rId12"/>
    <p:sldId id="264" r:id="rId13"/>
    <p:sldId id="265" r:id="rId14"/>
    <p:sldId id="268" r:id="rId15"/>
    <p:sldId id="280" r:id="rId16"/>
    <p:sldId id="278" r:id="rId17"/>
    <p:sldId id="279" r:id="rId18"/>
    <p:sldId id="288" r:id="rId19"/>
    <p:sldId id="276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D4215-BD42-41C8-B103-35095ACCA146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7366D-2BD5-4244-87D0-1F0FE60C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D55D06A-11DC-494A-B7B3-895B4EC36E3D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</p:spPr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9F0EFA-2074-43A9-9C1B-A003505C81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F97980A-9836-4B71-A8C7-339E96943C51}" type="slidenum">
              <a:t>20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EC08301-7DDA-4D44-ABC5-B1CCCC66279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2BBA91-B3AA-4BB3-B5A8-27ACAF02E8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314D0-9494-4C3D-B99F-81FA33ED1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ADC563-947A-44A6-9CDB-F5E619622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EB30E-5E58-47B7-A781-E622244B2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7074F-9E7A-4E4E-844F-223630BD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AA817E-CA12-4B61-8670-60C15A4D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67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D2835-07D7-434E-AEA5-CAB1629B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9B3E7B-0EFF-4674-9B4C-3B4AD4D3A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270DD-A559-4E66-9DE6-ADC04212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F7AC8F-7D3A-4EC2-9427-ABEF292F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26F26-1204-4C2A-8389-6925D73C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7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EEDEFC-ACA1-4F3D-AEFF-894BFB7A8F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35CFA7-8552-4576-A0D4-CCC1D81D0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36594-B5E6-49EE-B859-518E3FCF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FE87E7-5DC1-4F64-A58F-08B1C837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6E79D-AD66-4409-A4C6-6B2517BB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52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12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73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CA164-1178-4E22-9EC4-6B0A5EF5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BE8D6-23AB-4CCC-9B39-56FBB5732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D054FF-D225-4295-B4CE-944BCCC1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83DC2-D660-4907-B5C6-51042353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DC0680-DFD1-4BB6-9751-25F19C49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3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BF5AC-B5C9-4D33-8530-23FC940B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754BD-F33F-4139-A306-AA6D26960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EFCF44-71FB-4766-8243-3CABBBB1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E006E-2000-4671-B45B-61C9A7A4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931BF-E5B8-4FA2-B924-6E016C19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7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CEBB2-6A55-47C1-B879-B8B3B13BD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180D2C-93B5-4ACA-95FF-97BD14A98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7E9D1B-E242-47CC-8763-4DDAE9A49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6645F8-63CE-4530-8CC3-0FA42DC1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834636-E055-4DB5-9D69-00F2BEA5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DD110A-1F71-48EF-855C-5F1F06F8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5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75362-4982-436E-A707-8DEA6D74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2276D4-E443-4A7A-A1A3-CB893132D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D8A8A9-6010-4FC4-AF99-6F48C0403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DDCC91-14D3-483D-898C-7B58AAFFF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3DF845-85CE-4213-A156-63C512298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4D5DDE-E8E8-49EB-85B4-F58C8AF4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7A5081-EEB6-41D3-807C-DE9B5C82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81EFB-E827-4793-B813-2043F97E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0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91EDE-37F4-474D-B966-7BA3B250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E7291B-9822-4097-9748-11F5A55C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54A5BB-4EE7-4D2C-8473-5BF03688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042D4D-46EA-4779-9B7A-52579F5F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13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48BB1D-668D-4B0A-8B63-E13A8303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AC0328-FFF3-48A4-AC07-8A113BCC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AEB339-8BD6-4309-ABCA-171A93B1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8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5AD54-8B2D-43B1-9901-1D05BE0A5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BD68DD-3E6F-4AAC-9165-CB5D4C13E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8A7800-EE05-4215-8F08-75C5D338E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73A99F-65EC-48D3-B265-450EDD6B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69D400-DD1A-431C-A831-65D34DAD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F3CF58-CD04-4CDD-99C0-0E803204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0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36DDF-6E5D-4238-B438-32CC2AA6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E6E0EA-6D5B-4CE9-8B4A-193FB2656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87B33-E8AB-49CC-8764-E87682F54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4074F1-FA52-4714-B19C-950CA676F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5F42DA-335C-4926-8CD0-862640B8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CB4F68-F646-4E17-8FD8-AA51ADA8A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2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36D51-1261-4A2A-B6BC-1154EB79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8928B7-5CD4-4DDF-A683-421802F5B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03777C-0AFA-4669-8548-9122A88D1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0695C-F38D-499F-973A-449404EBBDA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707A1-39BB-4229-AA08-6FCD2F8F2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259C8E-4843-4BBC-AEDB-DA2457215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DF099-FC0B-487D-88E5-DFE6BCE6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jpeg"/><Relationship Id="rId2" Type="http://schemas.openxmlformats.org/officeDocument/2006/relationships/image" Target="../media/image25.jp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g"/><Relationship Id="rId4" Type="http://schemas.openxmlformats.org/officeDocument/2006/relationships/image" Target="../media/image27.jpeg"/><Relationship Id="rId9" Type="http://schemas.openxmlformats.org/officeDocument/2006/relationships/image" Target="../media/image32.jp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Journal-of-Physics-Conference-Series-1742-6596?_tp=eyJjb250ZXh0Ijp7ImZpcnN0UGFnZSI6InB1YmxpY2F0aW9uIiwicGFnZSI6InB1YmxpY2F0aW9uIiwicHJldmlvdXNQYWdlIjoicHJvZmlsZSIsInBvc2l0aW9uIjoicGFnZUhlYWRlciJ9fQ" TargetMode="External"/><Relationship Id="rId2" Type="http://schemas.openxmlformats.org/officeDocument/2006/relationships/hyperlink" Target="https://www.researchgate.net/journal/Physics-of-Atomic-Nuclei-1562-692X?_tp=eyJjb250ZXh0Ijp7ImZpcnN0UGFnZSI6InB1YmxpY2F0aW9uIiwicGFnZSI6InB1YmxpY2F0aW9uIiwicHJldmlvdXNQYWdlIjoicHJvZmlsZSIsInBvc2l0aW9uIjoicGFnZUhlYWRlciJ9fQ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journal/Physics-of-Particles-and-Nuclei-Letters-1531-8567?_tp=eyJjb250ZXh0Ijp7ImZpcnN0UGFnZSI6InB1YmxpY2F0aW9uIiwicGFnZSI6InB1YmxpY2F0aW9uIiwicHJldmlvdXNQYWdlIjoicHJvZmlsZSIsInBvc2l0aW9uIjoicGFnZUhlYWRlciJ9fQ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A5315-9EBE-4A17-B91F-BAB1FA10728F}"/>
              </a:ext>
            </a:extLst>
          </p:cNvPr>
          <p:cNvSpPr txBox="1"/>
          <p:nvPr/>
        </p:nvSpPr>
        <p:spPr>
          <a:xfrm>
            <a:off x="2708137" y="302698"/>
            <a:ext cx="6775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1F11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Straw-Barrel status report</a:t>
            </a:r>
          </a:p>
          <a:p>
            <a:pPr algn="ctr"/>
            <a:endParaRPr lang="ru-RU" sz="2800" dirty="0"/>
          </a:p>
        </p:txBody>
      </p:sp>
      <p:pic>
        <p:nvPicPr>
          <p:cNvPr id="3" name="Picture 2" descr="http://cds.cern.ch/record/1454199/files/NA62-straws_image.jpeg">
            <a:extLst>
              <a:ext uri="{FF2B5EF4-FFF2-40B4-BE49-F238E27FC236}">
                <a16:creationId xmlns:a16="http://schemas.microsoft.com/office/drawing/2014/main" id="{0E97F8C3-B5A8-4D6C-98B5-931D663C4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52734"/>
          <a:stretch/>
        </p:blipFill>
        <p:spPr bwMode="auto">
          <a:xfrm>
            <a:off x="688309" y="1457972"/>
            <a:ext cx="10815381" cy="41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7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98640" y="19800"/>
            <a:ext cx="4107600" cy="622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4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PS setup</a:t>
            </a:r>
            <a:endParaRPr lang="en-US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" name="Рисунок 205"/>
          <p:cNvPicPr/>
          <p:nvPr/>
        </p:nvPicPr>
        <p:blipFill>
          <a:blip r:embed="rId2"/>
          <a:stretch/>
        </p:blipFill>
        <p:spPr>
          <a:xfrm>
            <a:off x="445319" y="709496"/>
            <a:ext cx="8716862" cy="4587233"/>
          </a:xfrm>
          <a:prstGeom prst="rect">
            <a:avLst/>
          </a:prstGeom>
          <a:ln>
            <a:noFill/>
          </a:ln>
        </p:spPr>
      </p:pic>
      <p:sp>
        <p:nvSpPr>
          <p:cNvPr id="207" name="CustomShape 2"/>
          <p:cNvSpPr/>
          <p:nvPr/>
        </p:nvSpPr>
        <p:spPr>
          <a:xfrm>
            <a:off x="4625640" y="3529800"/>
            <a:ext cx="5161320" cy="2048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Рисунок 207"/>
          <p:cNvPicPr/>
          <p:nvPr/>
        </p:nvPicPr>
        <p:blipFill>
          <a:blip r:embed="rId3"/>
          <a:stretch/>
        </p:blipFill>
        <p:spPr>
          <a:xfrm>
            <a:off x="6676372" y="3732756"/>
            <a:ext cx="4623150" cy="2850450"/>
          </a:xfrm>
          <a:prstGeom prst="rect">
            <a:avLst/>
          </a:prstGeom>
          <a:ln>
            <a:noFill/>
          </a:ln>
        </p:spPr>
      </p:pic>
      <p:sp>
        <p:nvSpPr>
          <p:cNvPr id="209" name="TextShape 3"/>
          <p:cNvSpPr txBox="1"/>
          <p:nvPr/>
        </p:nvSpPr>
        <p:spPr>
          <a:xfrm>
            <a:off x="344466" y="5363985"/>
            <a:ext cx="6576524" cy="8028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b="1" strike="noStrike" spc="-1" dirty="0">
                <a:solidFill>
                  <a:srgbClr val="C9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from PS:</a:t>
            </a:r>
            <a:endParaRPr lang="en-US" sz="2000" b="0" strike="noStrike" spc="-1" dirty="0">
              <a:solidFill>
                <a:srgbClr val="C9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strike="noStrike" spc="-1" dirty="0">
                <a:solidFill>
                  <a:srgbClr val="C9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will investigate possibility for </a:t>
            </a:r>
            <a:r>
              <a:rPr lang="en-US" sz="2000" b="1" strike="noStrike" spc="-1" dirty="0">
                <a:solidFill>
                  <a:srgbClr val="C9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momenta protons </a:t>
            </a:r>
            <a:endParaRPr lang="en-US" sz="2000" b="0" strike="noStrike" spc="-1" dirty="0">
              <a:solidFill>
                <a:srgbClr val="C9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strike="noStrike" spc="-1" dirty="0">
                <a:solidFill>
                  <a:srgbClr val="C9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for October TB it is possible to </a:t>
            </a:r>
            <a:r>
              <a:rPr lang="en-US" sz="2000" b="1" strike="noStrike" spc="-1" dirty="0">
                <a:solidFill>
                  <a:srgbClr val="C9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intensity</a:t>
            </a:r>
            <a:r>
              <a:rPr lang="en-US" sz="2000" b="0" strike="noStrike" spc="-1" dirty="0">
                <a:solidFill>
                  <a:srgbClr val="C9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4873B0-96D2-4562-B28F-0D3824A1C00C}"/>
              </a:ext>
            </a:extLst>
          </p:cNvPr>
          <p:cNvSpPr txBox="1"/>
          <p:nvPr/>
        </p:nvSpPr>
        <p:spPr>
          <a:xfrm>
            <a:off x="625588" y="183393"/>
            <a:ext cx="601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Prototyping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DDF4D-1CFE-4381-8DEC-0520CF1D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2" y="1938196"/>
            <a:ext cx="2647672" cy="24823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644A23-B1AD-44F7-B362-7381D2B41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3" t="35200" r="13654" b="41733"/>
          <a:stretch/>
        </p:blipFill>
        <p:spPr>
          <a:xfrm>
            <a:off x="9733932" y="1881460"/>
            <a:ext cx="1103820" cy="8587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EDFF6D-9627-4515-BEAE-487C93D76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25200" r="1092" b="15867"/>
          <a:stretch/>
        </p:blipFill>
        <p:spPr>
          <a:xfrm>
            <a:off x="5504047" y="4695699"/>
            <a:ext cx="1296910" cy="1478086"/>
          </a:xfrm>
          <a:prstGeom prst="rect">
            <a:avLst/>
          </a:prstGeom>
        </p:spPr>
      </p:pic>
      <p:pic>
        <p:nvPicPr>
          <p:cNvPr id="2050" name="Picture 2" descr="Предварительный просмотр изображения">
            <a:extLst>
              <a:ext uri="{FF2B5EF4-FFF2-40B4-BE49-F238E27FC236}">
                <a16:creationId xmlns:a16="http://schemas.microsoft.com/office/drawing/2014/main" id="{4C562FF0-67B1-4204-97CD-1F5DEEB4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94" y="4485201"/>
            <a:ext cx="1262467" cy="16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5D5EDB-E056-4296-BCAD-C43A0F454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0" t="6267" r="38224" b="12266"/>
          <a:stretch/>
        </p:blipFill>
        <p:spPr>
          <a:xfrm>
            <a:off x="9038917" y="1898532"/>
            <a:ext cx="605776" cy="43068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A35432E-8B94-4CF0-8614-E812B0A8A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1923609"/>
            <a:ext cx="2106308" cy="26861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EC7747C-F9F1-4027-8727-8AF9D021F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64" y="1938196"/>
            <a:ext cx="2015847" cy="42274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5E7B6F-6AA9-4286-8E42-8A1837FC6F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70" y="4485201"/>
            <a:ext cx="1268604" cy="16804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91E5AE5-6B69-42D4-81BA-8E495D1FD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8" t="9492" r="5402" b="44472"/>
          <a:stretch/>
        </p:blipFill>
        <p:spPr>
          <a:xfrm>
            <a:off x="9644693" y="2825149"/>
            <a:ext cx="2225662" cy="16321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FB7CEDC-F43F-45AC-BB08-184A9FEBD3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37171" r="30419" b="25096"/>
          <a:stretch/>
        </p:blipFill>
        <p:spPr>
          <a:xfrm>
            <a:off x="10926354" y="1881460"/>
            <a:ext cx="944001" cy="8587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00FFFB8-CA1F-4CDC-AF73-791559EBCF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25199" r="32733" b="10934"/>
          <a:stretch/>
        </p:blipFill>
        <p:spPr>
          <a:xfrm>
            <a:off x="9733932" y="4528715"/>
            <a:ext cx="950112" cy="1647222"/>
          </a:xfrm>
          <a:prstGeom prst="rect">
            <a:avLst/>
          </a:prstGeom>
        </p:spPr>
      </p:pic>
      <p:pic>
        <p:nvPicPr>
          <p:cNvPr id="2052" name="Picture 4" descr="Предварительный просмотр изображения">
            <a:extLst>
              <a:ext uri="{FF2B5EF4-FFF2-40B4-BE49-F238E27FC236}">
                <a16:creationId xmlns:a16="http://schemas.microsoft.com/office/drawing/2014/main" id="{05AA11C8-CE44-4416-B948-977D2D338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" r="11119" b="-3524"/>
          <a:stretch/>
        </p:blipFill>
        <p:spPr bwMode="auto">
          <a:xfrm rot="16200000">
            <a:off x="10522835" y="4829118"/>
            <a:ext cx="1680491" cy="110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6432090-0248-4BFB-A2B7-1A058DCE12C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048" t="2008" r="5631" b="14438"/>
          <a:stretch/>
        </p:blipFill>
        <p:spPr>
          <a:xfrm rot="5400000">
            <a:off x="6917901" y="4750537"/>
            <a:ext cx="707885" cy="660524"/>
          </a:xfrm>
          <a:prstGeom prst="rect">
            <a:avLst/>
          </a:prstGeom>
        </p:spPr>
      </p:pic>
      <p:pic>
        <p:nvPicPr>
          <p:cNvPr id="2054" name="Picture 6" descr="Предварительный просмотр изображения">
            <a:extLst>
              <a:ext uri="{FF2B5EF4-FFF2-40B4-BE49-F238E27FC236}">
                <a16:creationId xmlns:a16="http://schemas.microsoft.com/office/drawing/2014/main" id="{72457496-C7B3-482F-9F78-0FF83F6F7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529" r="33181" b="15530"/>
          <a:stretch/>
        </p:blipFill>
        <p:spPr bwMode="auto">
          <a:xfrm rot="5400000">
            <a:off x="6950579" y="5491137"/>
            <a:ext cx="667656" cy="6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4093E4DE-7E8B-4868-862C-A56B16395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936506"/>
            <a:ext cx="1644894" cy="164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49F4EC-7D85-44B3-A594-0857E807A9E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332" r="8789" b="46715"/>
          <a:stretch/>
        </p:blipFill>
        <p:spPr>
          <a:xfrm>
            <a:off x="7681427" y="5118412"/>
            <a:ext cx="1268251" cy="1047278"/>
          </a:xfrm>
          <a:prstGeom prst="rect">
            <a:avLst/>
          </a:prstGeom>
        </p:spPr>
      </p:pic>
      <p:sp>
        <p:nvSpPr>
          <p:cNvPr id="8" name="AutoShape 6" descr="Предварительный просмотр изображения">
            <a:extLst>
              <a:ext uri="{FF2B5EF4-FFF2-40B4-BE49-F238E27FC236}">
                <a16:creationId xmlns:a16="http://schemas.microsoft.com/office/drawing/2014/main" id="{2543A160-D91D-4B7A-AC0B-80901C98F6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Предварительный просмотр изображения">
            <a:extLst>
              <a:ext uri="{FF2B5EF4-FFF2-40B4-BE49-F238E27FC236}">
                <a16:creationId xmlns:a16="http://schemas.microsoft.com/office/drawing/2014/main" id="{E9F70254-07D4-436F-8241-43E854629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5453" r="16917" b="3972"/>
          <a:stretch/>
        </p:blipFill>
        <p:spPr bwMode="auto">
          <a:xfrm>
            <a:off x="7698000" y="1923609"/>
            <a:ext cx="1245022" cy="31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A91D27-5D90-4ADB-90DD-815621A8BF49}"/>
              </a:ext>
            </a:extLst>
          </p:cNvPr>
          <p:cNvSpPr txBox="1"/>
          <p:nvPr/>
        </p:nvSpPr>
        <p:spPr>
          <a:xfrm>
            <a:off x="645160" y="790844"/>
            <a:ext cx="10717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Small prototype production (lab and test beam straw and readout performance studies)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development and prototyping of the construction elements (gas supply, sealing)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development and optimization of the electrical 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connections (noise and x-talk reduction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8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780564-E998-41EE-9CA9-E63794DBC79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20262" y="1628599"/>
            <a:ext cx="4480295" cy="25866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03F3C-8F84-49E8-BD24-75026449FBE4}"/>
              </a:ext>
            </a:extLst>
          </p:cNvPr>
          <p:cNvSpPr txBox="1"/>
          <p:nvPr/>
        </p:nvSpPr>
        <p:spPr>
          <a:xfrm>
            <a:off x="520262" y="280275"/>
            <a:ext cx="9159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R&amp;D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25EB4-1DE7-43F7-A357-CEDD82D29B1A}"/>
              </a:ext>
            </a:extLst>
          </p:cNvPr>
          <p:cNvSpPr txBox="1"/>
          <p:nvPr/>
        </p:nvSpPr>
        <p:spPr>
          <a:xfrm>
            <a:off x="520262" y="1111469"/>
            <a:ext cx="604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VMM3a PCB with microcontroller</a:t>
            </a:r>
            <a:r>
              <a:rPr lang="ru-RU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DF573C-ECE8-4FFD-AD48-5030B13A42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25814" y="1046671"/>
            <a:ext cx="5065380" cy="316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31D942-35C6-4450-8424-6A4729EB8C3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4257" y="4215225"/>
            <a:ext cx="4480296" cy="25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19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48DB43-0563-4A07-866C-6139206F4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0" y="3217487"/>
            <a:ext cx="1863646" cy="33131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86CBFD-84CC-4539-B3F5-376A22E06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7" y="3196227"/>
            <a:ext cx="1502567" cy="33344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6A7DD0-9249-475D-8863-91DDFACAB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5226" y="364783"/>
            <a:ext cx="1944723" cy="3429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29646D-BE55-4DAF-864A-665688244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42" y="1128877"/>
            <a:ext cx="3457287" cy="19447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6F6B4-9C6E-45F2-B41E-87A960C75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1" y="1051031"/>
            <a:ext cx="1101297" cy="19578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464002-C845-4DCF-B591-927EC34A0D1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983555" y="3095170"/>
            <a:ext cx="6096000" cy="3536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E542D-2B40-44DF-9A32-409662304A6B}"/>
              </a:ext>
            </a:extLst>
          </p:cNvPr>
          <p:cNvSpPr txBox="1"/>
          <p:nvPr/>
        </p:nvSpPr>
        <p:spPr>
          <a:xfrm>
            <a:off x="335940" y="226311"/>
            <a:ext cx="10517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noname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ASIC from </a:t>
            </a:r>
            <a:r>
              <a:rPr lang="en-US" sz="4000" b="1" i="0" dirty="0">
                <a:effectLst/>
                <a:latin typeface="Segoe UI Web (Cyrillic)"/>
              </a:rPr>
              <a:t>De Geronimo</a:t>
            </a: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70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7F023-2EFB-4607-8766-C5F3CF3CEBE6}"/>
              </a:ext>
            </a:extLst>
          </p:cNvPr>
          <p:cNvSpPr txBox="1"/>
          <p:nvPr/>
        </p:nvSpPr>
        <p:spPr>
          <a:xfrm>
            <a:off x="780393" y="377622"/>
            <a:ext cx="6637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Red Heart">
            <a:extLst>
              <a:ext uri="{FF2B5EF4-FFF2-40B4-BE49-F238E27FC236}">
                <a16:creationId xmlns:a16="http://schemas.microsoft.com/office/drawing/2014/main" id="{B0125553-EEED-4748-AE56-698D2F1EE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225" y="3883025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88526D-3DDB-4AC9-8CFF-678BBAFD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4" y="1260305"/>
            <a:ext cx="9970008" cy="49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7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13B54D-C9EB-4BA3-B097-D7AC9567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74" t="18022" r="974"/>
          <a:stretch/>
        </p:blipFill>
        <p:spPr>
          <a:xfrm>
            <a:off x="149427" y="1353312"/>
            <a:ext cx="8745175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8A3760-0173-46E4-BACD-174FE9BBFDB7}"/>
              </a:ext>
            </a:extLst>
          </p:cNvPr>
          <p:cNvSpPr txBox="1"/>
          <p:nvPr/>
        </p:nvSpPr>
        <p:spPr>
          <a:xfrm>
            <a:off x="509016" y="401527"/>
            <a:ext cx="7717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System: design requirement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0C798-E346-40F1-98D9-17A7B0402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9" r="41646" b="3444"/>
          <a:stretch/>
        </p:blipFill>
        <p:spPr>
          <a:xfrm>
            <a:off x="7114032" y="1728215"/>
            <a:ext cx="4178809" cy="40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2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0C6A34-4415-4021-8A80-D6825B05FB87}"/>
              </a:ext>
            </a:extLst>
          </p:cNvPr>
          <p:cNvSpPr txBox="1"/>
          <p:nvPr/>
        </p:nvSpPr>
        <p:spPr>
          <a:xfrm>
            <a:off x="904240" y="231200"/>
            <a:ext cx="10211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 for 2023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8FF42-6049-42DC-9307-DEE048188FCD}"/>
              </a:ext>
            </a:extLst>
          </p:cNvPr>
          <p:cNvSpPr txBox="1"/>
          <p:nvPr/>
        </p:nvSpPr>
        <p:spPr>
          <a:xfrm>
            <a:off x="904240" y="1117600"/>
            <a:ext cx="95605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 err="1">
                <a:solidFill>
                  <a:srgbClr val="131314"/>
                </a:solidFill>
                <a:effectLst/>
                <a:latin typeface="var(--nova-font-family-display)"/>
              </a:rPr>
              <a:t>Testbeam</a:t>
            </a:r>
            <a:r>
              <a:rPr lang="en-US" sz="2000" b="1" i="0" dirty="0">
                <a:solidFill>
                  <a:srgbClr val="131314"/>
                </a:solidFill>
                <a:effectLst/>
                <a:latin typeface="var(--nova-font-family-display)"/>
              </a:rPr>
              <a:t> Measurements and Realistic Simulation for the SPD Straw Drift Tubes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31314"/>
                </a:solidFill>
                <a:effectLst/>
                <a:latin typeface="var(--nova-font-family-sans-serif)"/>
              </a:rPr>
              <a:t>November 2023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sng" dirty="0">
                <a:solidFill>
                  <a:srgbClr val="131314"/>
                </a:solidFill>
                <a:effectLst/>
                <a:latin typeface="inherit"/>
                <a:hlinkClick r:id="rId2"/>
              </a:rPr>
              <a:t>Physics of Atomic Nuclei</a:t>
            </a:r>
            <a:r>
              <a:rPr lang="en-US" sz="2000" b="0" i="0" dirty="0">
                <a:solidFill>
                  <a:srgbClr val="131314"/>
                </a:solidFill>
                <a:effectLst/>
                <a:latin typeface="var(--nova-font-family-sans-serif)"/>
              </a:rPr>
              <a:t> 86(5):832-837</a:t>
            </a:r>
          </a:p>
          <a:p>
            <a:pPr algn="l"/>
            <a:endParaRPr lang="ru-RU" dirty="0">
              <a:solidFill>
                <a:srgbClr val="131314"/>
              </a:solidFill>
              <a:latin typeface="var(--nova-font-family-sans-serif)"/>
            </a:endParaRPr>
          </a:p>
          <a:p>
            <a:pPr algn="l"/>
            <a:r>
              <a:rPr lang="en-US" sz="2000" b="1" i="0" dirty="0">
                <a:solidFill>
                  <a:srgbClr val="131314"/>
                </a:solidFill>
                <a:effectLst/>
                <a:latin typeface="var(--nova-font-family-display)"/>
              </a:rPr>
              <a:t>Straw signal modeling using Garfield++ interface to LTSPICE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31314"/>
                </a:solidFill>
                <a:effectLst/>
                <a:latin typeface="var(--nova-font-family-sans-serif)"/>
              </a:rPr>
              <a:t>November 2023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sng" dirty="0">
                <a:solidFill>
                  <a:srgbClr val="131314"/>
                </a:solidFill>
                <a:effectLst/>
                <a:latin typeface="inherit"/>
                <a:hlinkClick r:id="rId3"/>
              </a:rPr>
              <a:t>Journal of Physics Conference Series</a:t>
            </a:r>
            <a:r>
              <a:rPr lang="en-US" sz="2000" b="0" i="0" dirty="0">
                <a:solidFill>
                  <a:srgbClr val="131314"/>
                </a:solidFill>
                <a:effectLst/>
                <a:latin typeface="var(--nova-font-family-sans-serif)"/>
              </a:rPr>
              <a:t> 2642(1):012005</a:t>
            </a:r>
          </a:p>
          <a:p>
            <a:pPr algn="l"/>
            <a:endParaRPr lang="ru-RU" dirty="0">
              <a:solidFill>
                <a:srgbClr val="131314"/>
              </a:solidFill>
              <a:latin typeface="var(--nova-font-family-sans-serif)"/>
            </a:endParaRPr>
          </a:p>
          <a:p>
            <a:pPr algn="l"/>
            <a:r>
              <a:rPr lang="en-US" sz="2000" b="1" i="0" dirty="0">
                <a:solidFill>
                  <a:srgbClr val="131314"/>
                </a:solidFill>
                <a:effectLst/>
                <a:latin typeface="var(--nova-font-family-display)"/>
              </a:rPr>
              <a:t>Online Gas Gain Monitoring System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31314"/>
                </a:solidFill>
                <a:effectLst/>
                <a:latin typeface="var(--nova-font-family-sans-serif)"/>
              </a:rPr>
              <a:t>October 2023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13131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Physics of Particles and Nuclei Letters</a:t>
            </a:r>
            <a:r>
              <a:rPr lang="en-US" sz="2000" i="0" dirty="0">
                <a:solidFill>
                  <a:srgbClr val="13131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20(5):1240-1242</a:t>
            </a:r>
            <a:endParaRPr lang="ru-RU" sz="2000" i="0" dirty="0">
              <a:solidFill>
                <a:srgbClr val="131314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131314"/>
              </a:solidFill>
              <a:latin typeface="var(--nova-font-family-sans-serif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VMM3 ASIC as a potential front end electronics solution for future Straw Trackers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i="0" dirty="0" err="1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NIM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,Volume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1047,2023,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31314"/>
              </a:solidFill>
              <a:effectLst/>
              <a:latin typeface="var(--nova-font-family-sans-serif)"/>
            </a:endParaRPr>
          </a:p>
          <a:p>
            <a:pPr algn="l"/>
            <a:endParaRPr lang="ru-RU" dirty="0">
              <a:solidFill>
                <a:srgbClr val="131314"/>
              </a:solidFill>
              <a:latin typeface="var(--nova-font-family-sans-serif)"/>
            </a:endParaRPr>
          </a:p>
          <a:p>
            <a:pPr algn="l"/>
            <a:endParaRPr lang="en-US" b="0" i="0" dirty="0">
              <a:solidFill>
                <a:srgbClr val="131314"/>
              </a:solidFill>
              <a:effectLst/>
              <a:latin typeface="var(--nova-font-family-sans-serif)"/>
            </a:endParaRPr>
          </a:p>
        </p:txBody>
      </p:sp>
    </p:spTree>
    <p:extLst>
      <p:ext uri="{BB962C8B-B14F-4D97-AF65-F5344CB8AC3E}">
        <p14:creationId xmlns:p14="http://schemas.microsoft.com/office/powerpoint/2010/main" val="54505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61BA3E-4B1B-48B2-A29D-36815272B733}"/>
              </a:ext>
            </a:extLst>
          </p:cNvPr>
          <p:cNvSpPr txBox="1"/>
          <p:nvPr/>
        </p:nvSpPr>
        <p:spPr>
          <a:xfrm>
            <a:off x="1033780" y="538480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FA28A5-FF49-40B8-8920-CF885D1F923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80973" y="547114"/>
            <a:ext cx="11158219" cy="708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straw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prototyping</a:t>
            </a:r>
            <a:endParaRPr kumimoji="0" lang="en-US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new assembling and production lab spaces </a:t>
            </a:r>
            <a:b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miniSPD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b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prototyping</a:t>
            </a:r>
            <a:b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SPS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PS,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FEE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developers</a:t>
            </a:r>
            <a:b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evaluating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possibilities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testbeam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PNPI (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Gatchina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INP (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Almaty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AANL(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ErPhI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Erevan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concept development of the gas supply system</a:t>
            </a:r>
            <a:b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longevity study for straw and supporting element material</a:t>
            </a:r>
          </a:p>
          <a:p>
            <a:pPr>
              <a:lnSpc>
                <a:spcPct val="150000"/>
              </a:lnSpc>
            </a:pP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7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CA5CA-5E0C-41C6-B328-DFA62BE7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8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1"/>
          <p:cNvPicPr/>
          <p:nvPr/>
        </p:nvPicPr>
        <p:blipFill>
          <a:blip r:embed="rId2"/>
          <a:stretch/>
        </p:blipFill>
        <p:spPr>
          <a:xfrm>
            <a:off x="80280" y="1457640"/>
            <a:ext cx="4674600" cy="2717280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91440" y="1130400"/>
            <a:ext cx="71348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ru-RU" sz="4200" b="0" strike="noStrike" spc="-1">
                <a:solidFill>
                  <a:srgbClr val="000000"/>
                </a:solidFill>
                <a:latin typeface="Calibri Light"/>
              </a:rPr>
              <a:t>Reference tracking -- residuals</a:t>
            </a:r>
            <a:endParaRPr lang="en-US" sz="4200" b="0" strike="noStrike" spc="-1">
              <a:latin typeface="Arial"/>
            </a:endParaRPr>
          </a:p>
        </p:txBody>
      </p:sp>
      <p:pic>
        <p:nvPicPr>
          <p:cNvPr id="90" name="Рисунок 3_1"/>
          <p:cNvPicPr/>
          <p:nvPr/>
        </p:nvPicPr>
        <p:blipFill>
          <a:blip r:embed="rId3"/>
          <a:stretch/>
        </p:blipFill>
        <p:spPr>
          <a:xfrm>
            <a:off x="5852160" y="980640"/>
            <a:ext cx="6228000" cy="3819600"/>
          </a:xfrm>
          <a:prstGeom prst="rect">
            <a:avLst/>
          </a:prstGeom>
          <a:ln>
            <a:noFill/>
          </a:ln>
        </p:spPr>
      </p:pic>
      <p:sp>
        <p:nvSpPr>
          <p:cNvPr id="91" name="CustomShape 2"/>
          <p:cNvSpPr/>
          <p:nvPr/>
        </p:nvSpPr>
        <p:spPr>
          <a:xfrm>
            <a:off x="7890120" y="724320"/>
            <a:ext cx="3174120" cy="38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ru-RU" sz="4200" b="0" strike="noStrike" spc="-1">
                <a:solidFill>
                  <a:srgbClr val="000000"/>
                </a:solidFill>
                <a:latin typeface="Calibri Light"/>
              </a:rPr>
              <a:t>Time resolution -- T0</a:t>
            </a:r>
            <a:endParaRPr lang="en-US" sz="4200" b="0" strike="noStrike" spc="-1">
              <a:latin typeface="Arial"/>
            </a:endParaRPr>
          </a:p>
        </p:txBody>
      </p:sp>
      <p:sp>
        <p:nvSpPr>
          <p:cNvPr id="92" name="TextShape 3"/>
          <p:cNvSpPr txBox="1"/>
          <p:nvPr/>
        </p:nvSpPr>
        <p:spPr>
          <a:xfrm>
            <a:off x="227820" y="199980"/>
            <a:ext cx="10971000" cy="552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2500" lnSpcReduction="20000"/>
          </a:bodyPr>
          <a:lstStyle/>
          <a:p>
            <a:pPr>
              <a:lnSpc>
                <a:spcPct val="90000"/>
              </a:lnSpc>
            </a:pPr>
            <a:r>
              <a:rPr lang="en-US" sz="484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tracking and timing</a:t>
            </a:r>
            <a:endParaRPr lang="ru-RU" sz="484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7158600" y="1970280"/>
            <a:ext cx="3174120" cy="38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ru-RU" sz="4200" b="0" strike="noStrike" spc="-1">
                <a:solidFill>
                  <a:srgbClr val="000000"/>
                </a:solidFill>
                <a:latin typeface="Calibri Light"/>
              </a:rPr>
              <a:t>Better than 500ps</a:t>
            </a:r>
            <a:endParaRPr lang="en-US" sz="4200" b="0" strike="noStrike" spc="-1">
              <a:latin typeface="Arial"/>
            </a:endParaRPr>
          </a:p>
        </p:txBody>
      </p:sp>
      <p:sp>
        <p:nvSpPr>
          <p:cNvPr id="94" name="TextShape 5"/>
          <p:cNvSpPr txBox="1"/>
          <p:nvPr/>
        </p:nvSpPr>
        <p:spPr>
          <a:xfrm>
            <a:off x="731520" y="4732560"/>
            <a:ext cx="7846560" cy="150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b="0" strike="noStrike" spc="-1">
                <a:latin typeface="Arial"/>
              </a:rPr>
              <a:t>Work ongoing:</a:t>
            </a:r>
          </a:p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- accounting for the reference system uncertainty in the TB analysis </a:t>
            </a:r>
          </a:p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- improvement of the reference tracking resolution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FC8F67-5BAA-411D-98B8-CC29B9508702}"/>
              </a:ext>
            </a:extLst>
          </p:cNvPr>
          <p:cNvSpPr txBox="1"/>
          <p:nvPr/>
        </p:nvSpPr>
        <p:spPr>
          <a:xfrm>
            <a:off x="526569" y="504250"/>
            <a:ext cx="7472627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ru-RU" sz="2000" dirty="0"/>
              <a:t>• </a:t>
            </a:r>
            <a:r>
              <a:rPr lang="en-US" sz="2000" dirty="0"/>
              <a:t>Productivity</a:t>
            </a:r>
            <a:r>
              <a:rPr lang="ru-RU" sz="2000" dirty="0"/>
              <a:t>- 1</a:t>
            </a:r>
            <a:r>
              <a:rPr lang="en-US" sz="2000" dirty="0"/>
              <a:t>m</a:t>
            </a:r>
            <a:r>
              <a:rPr lang="ru-RU" sz="2000" dirty="0"/>
              <a:t>/</a:t>
            </a:r>
            <a:r>
              <a:rPr lang="en-US" sz="2000" dirty="0"/>
              <a:t>min</a:t>
            </a:r>
            <a:r>
              <a:rPr lang="ru-RU" sz="2000" dirty="0"/>
              <a:t> </a:t>
            </a:r>
            <a:r>
              <a:rPr lang="en-US" sz="2000" dirty="0"/>
              <a:t>                  </a:t>
            </a:r>
            <a:r>
              <a:rPr lang="ru-RU" sz="2000" dirty="0"/>
              <a:t>• </a:t>
            </a:r>
            <a:r>
              <a:rPr lang="en-US" sz="2000" dirty="0"/>
              <a:t>Produced ~20km straw</a:t>
            </a:r>
          </a:p>
          <a:p>
            <a:r>
              <a:rPr lang="ru-RU" sz="2000" dirty="0"/>
              <a:t>• </a:t>
            </a:r>
            <a:r>
              <a:rPr lang="en-US" sz="2000" dirty="0"/>
              <a:t> Length- 5.5m                                 • Installed ~8000 straw  </a:t>
            </a:r>
          </a:p>
          <a:p>
            <a:r>
              <a:rPr lang="en-US" sz="2000" dirty="0"/>
              <a:t>• Diameter-from 10 mm                 • After 10 years of operation  non-                           				working- 3 straw</a:t>
            </a:r>
          </a:p>
          <a:p>
            <a:r>
              <a:rPr lang="en-US" sz="2000" dirty="0"/>
              <a:t>• Film thickness-36 microns           • Film is available in Russia          •Number of employees-10FTE       </a:t>
            </a:r>
            <a:r>
              <a:rPr lang="ru-RU" sz="2000" dirty="0"/>
              <a:t>•</a:t>
            </a:r>
            <a:r>
              <a:rPr lang="en-US" sz="2000" dirty="0"/>
              <a:t> Number of employees-10FTE</a:t>
            </a:r>
          </a:p>
          <a:p>
            <a:r>
              <a:rPr lang="en-US" sz="2000" dirty="0"/>
              <a:t>• Coating thickness 50-100nm</a:t>
            </a:r>
          </a:p>
          <a:p>
            <a:r>
              <a:rPr lang="en-US" sz="2000" dirty="0"/>
              <a:t>• Coating is carried out in the RF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8C6ECA-E161-4566-A1C0-764DE84D6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6674" y="391929"/>
            <a:ext cx="2756594" cy="61172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5B98F0-95F9-41CC-86C7-A63C014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4" y="3308798"/>
            <a:ext cx="7102136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3CD3C9-0236-4094-B862-D1696DB76D82}"/>
              </a:ext>
            </a:extLst>
          </p:cNvPr>
          <p:cNvSpPr txBox="1"/>
          <p:nvPr/>
        </p:nvSpPr>
        <p:spPr>
          <a:xfrm>
            <a:off x="526569" y="0"/>
            <a:ext cx="65312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STRAW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line</a:t>
            </a:r>
          </a:p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3D9312-C6EF-4082-981D-87E2B102D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70" b="39936"/>
          <a:stretch/>
        </p:blipFill>
        <p:spPr>
          <a:xfrm>
            <a:off x="3489610" y="4908998"/>
            <a:ext cx="4305010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2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70C9B6-6C1B-4018-8583-F94880494D0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9754" y="405900"/>
            <a:ext cx="5877716" cy="572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736276-05CE-4715-B396-81005CC0E7E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95404" y="402485"/>
            <a:ext cx="5926914" cy="57684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3D9B4FD-6859-4C9A-8787-DF20A8D266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187652"/>
            <a:ext cx="10971300" cy="551633"/>
          </a:xfrm>
        </p:spPr>
        <p:txBody>
          <a:bodyPr vert="horz">
            <a:noAutofit/>
          </a:bodyPr>
          <a:lstStyle/>
          <a:p>
            <a:pPr lvl="0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10mm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Straw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E330C-96FF-40CE-B931-FC3FB0FEDB2D}"/>
              </a:ext>
            </a:extLst>
          </p:cNvPr>
          <p:cNvSpPr txBox="1"/>
          <p:nvPr/>
        </p:nvSpPr>
        <p:spPr>
          <a:xfrm>
            <a:off x="1089648" y="5784942"/>
            <a:ext cx="11102352" cy="107305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The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weighted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mean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of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Coordinate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resolution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distribution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en-US" sz="2177" dirty="0">
                <a:latin typeface="Liberation Sans" pitchFamily="18"/>
                <a:ea typeface="Microsoft YaHei" pitchFamily="2"/>
                <a:cs typeface="Arial" pitchFamily="2"/>
              </a:rPr>
              <a:t>better than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b="1" dirty="0">
                <a:latin typeface="Liberation Sans" pitchFamily="18"/>
                <a:ea typeface="Microsoft YaHei" pitchFamily="2"/>
                <a:cs typeface="Arial" pitchFamily="2"/>
              </a:rPr>
              <a:t>2</a:t>
            </a:r>
            <a:r>
              <a:rPr lang="en-US" sz="2177" b="1" dirty="0">
                <a:latin typeface="Liberation Sans" pitchFamily="18"/>
                <a:ea typeface="Microsoft YaHei" pitchFamily="2"/>
                <a:cs typeface="Arial" pitchFamily="2"/>
              </a:rPr>
              <a:t>0</a:t>
            </a:r>
            <a:r>
              <a:rPr lang="ru-RU" sz="2177" b="1" dirty="0">
                <a:latin typeface="Liberation Sans" pitchFamily="18"/>
                <a:ea typeface="Microsoft YaHei" pitchFamily="2"/>
                <a:cs typeface="Arial" pitchFamily="2"/>
              </a:rPr>
              <a:t>0 </a:t>
            </a:r>
            <a:r>
              <a:rPr lang="ru-RU" sz="2177" b="1" dirty="0" err="1">
                <a:latin typeface="Liberation Sans" pitchFamily="18"/>
                <a:ea typeface="Microsoft YaHei" pitchFamily="2"/>
                <a:cs typeface="Arial" pitchFamily="2"/>
              </a:rPr>
              <a:t>μm</a:t>
            </a:r>
            <a:endParaRPr lang="en-US" sz="2177" b="1" dirty="0">
              <a:latin typeface="Liberation Sans" pitchFamily="18"/>
              <a:ea typeface="Microsoft YaHei" pitchFamily="2"/>
              <a:cs typeface="Arial" pitchFamily="2"/>
            </a:endParaRPr>
          </a:p>
          <a:p>
            <a:pPr hangingPunct="0"/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The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best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time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‘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resolution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’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is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dirty="0" err="1">
                <a:latin typeface="Liberation Sans" pitchFamily="18"/>
                <a:ea typeface="Microsoft YaHei" pitchFamily="2"/>
                <a:cs typeface="Arial" pitchFamily="2"/>
              </a:rPr>
              <a:t>about</a:t>
            </a:r>
            <a:r>
              <a:rPr lang="ru-RU" sz="2177" dirty="0"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2177" b="1" dirty="0">
                <a:latin typeface="Liberation Sans" pitchFamily="18"/>
                <a:ea typeface="Microsoft YaHei" pitchFamily="2"/>
                <a:cs typeface="Arial" pitchFamily="2"/>
              </a:rPr>
              <a:t>4-5 </a:t>
            </a:r>
            <a:r>
              <a:rPr lang="ru-RU" sz="2177" b="1" dirty="0" err="1">
                <a:latin typeface="Liberation Sans" pitchFamily="18"/>
                <a:ea typeface="Microsoft YaHei" pitchFamily="2"/>
                <a:cs typeface="Arial" pitchFamily="2"/>
              </a:rPr>
              <a:t>ns</a:t>
            </a:r>
            <a:endParaRPr lang="en-US" sz="2177" b="1" dirty="0">
              <a:latin typeface="Liberation Sans" pitchFamily="18"/>
              <a:ea typeface="Microsoft YaHei" pitchFamily="2"/>
              <a:cs typeface="Arial" pitchFamily="2"/>
            </a:endParaRPr>
          </a:p>
          <a:p>
            <a:pPr hangingPunct="0"/>
            <a:r>
              <a:rPr lang="en-US" sz="2177" dirty="0">
                <a:latin typeface="Liberation Sans" pitchFamily="18"/>
                <a:ea typeface="Microsoft YaHei" pitchFamily="2"/>
                <a:cs typeface="Arial" pitchFamily="2"/>
              </a:rPr>
              <a:t>                                                                             Analysis ongoing</a:t>
            </a:r>
            <a:endParaRPr lang="ru-RU" sz="2177" dirty="0"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77A92-B3A4-46D5-A37F-219F2FF85D1F}"/>
              </a:ext>
            </a:extLst>
          </p:cNvPr>
          <p:cNvSpPr txBox="1"/>
          <p:nvPr/>
        </p:nvSpPr>
        <p:spPr>
          <a:xfrm rot="1857000">
            <a:off x="4630946" y="4794867"/>
            <a:ext cx="3158292" cy="1108644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ru-RU" sz="3386" b="1" dirty="0">
                <a:solidFill>
                  <a:srgbClr val="FF0000"/>
                </a:solidFill>
                <a:latin typeface="Liberation Sans" pitchFamily="18"/>
                <a:ea typeface="Microsoft YaHei" pitchFamily="2"/>
                <a:cs typeface="Arial" pitchFamily="2"/>
              </a:rPr>
              <a:t>PRELIMINARY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FEB2C3-842E-4D66-8D26-A008463D0325}"/>
              </a:ext>
            </a:extLst>
          </p:cNvPr>
          <p:cNvSpPr txBox="1"/>
          <p:nvPr/>
        </p:nvSpPr>
        <p:spPr>
          <a:xfrm>
            <a:off x="215788" y="184749"/>
            <a:ext cx="11817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traw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line and assembling place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451C0C-65E0-46F8-A5DE-CD0DC48B7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-303" r="2019" b="303"/>
          <a:stretch/>
        </p:blipFill>
        <p:spPr>
          <a:xfrm>
            <a:off x="341376" y="978028"/>
            <a:ext cx="4797552" cy="2789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1C9A9C-66C4-4BC8-9445-F6356B08F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64" y="978027"/>
            <a:ext cx="4873809" cy="2789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433AB6-3E47-4760-8328-A1B446333C67}"/>
              </a:ext>
            </a:extLst>
          </p:cNvPr>
          <p:cNvSpPr txBox="1"/>
          <p:nvPr/>
        </p:nvSpPr>
        <p:spPr>
          <a:xfrm>
            <a:off x="177223" y="4178900"/>
            <a:ext cx="7006826" cy="323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Area ~2</a:t>
            </a:r>
            <a:r>
              <a:rPr lang="ru-RU" sz="2000" dirty="0"/>
              <a:t>0</a:t>
            </a:r>
            <a:r>
              <a:rPr lang="en-US" sz="2000" dirty="0"/>
              <a:t>0 </a:t>
            </a:r>
            <a:r>
              <a:rPr lang="en-US" sz="2000" dirty="0" err="1"/>
              <a:t>sq.m</a:t>
            </a:r>
            <a:r>
              <a:rPr lang="en-US" sz="2000" dirty="0"/>
              <a:t>., clean room~100 </a:t>
            </a:r>
            <a:r>
              <a:rPr lang="en-US" sz="2000" dirty="0" err="1"/>
              <a:t>sq.m</a:t>
            </a:r>
            <a:r>
              <a:rPr lang="ru-RU" sz="2000" dirty="0"/>
              <a:t>, </a:t>
            </a:r>
            <a:r>
              <a:rPr lang="en-US" sz="2000" dirty="0"/>
              <a:t>machine shop and assembling hall~50 </a:t>
            </a:r>
            <a:r>
              <a:rPr lang="en-US" sz="2000" dirty="0" err="1"/>
              <a:t>sq.m</a:t>
            </a:r>
            <a:r>
              <a:rPr lang="en-US" sz="2000" dirty="0"/>
              <a:t> and 8,5 m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Double Production line length~12m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deadline is the beginning of the 3rd quarter of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Commissioning works-the beginning of the 4th quarter of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Necessary materials and equipment have been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Planned volume ~60km straw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ru-RU" dirty="0"/>
          </a:p>
        </p:txBody>
      </p:sp>
      <p:pic>
        <p:nvPicPr>
          <p:cNvPr id="1026" name="Picture 2" descr="Предварительный просмотр изображения">
            <a:extLst>
              <a:ext uri="{FF2B5EF4-FFF2-40B4-BE49-F238E27FC236}">
                <a16:creationId xmlns:a16="http://schemas.microsoft.com/office/drawing/2014/main" id="{839F4B8A-AC37-4890-9BDF-AEAB3A03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009" y="982101"/>
            <a:ext cx="1566615" cy="27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едварительный просмотр изображения">
            <a:extLst>
              <a:ext uri="{FF2B5EF4-FFF2-40B4-BE49-F238E27FC236}">
                <a16:creationId xmlns:a16="http://schemas.microsoft.com/office/drawing/2014/main" id="{514F9A07-9078-45B5-A031-CC7CBD012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12" y="3886200"/>
            <a:ext cx="4502912" cy="25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59304-32CF-4E73-8863-E4AD2E458BCC}"/>
              </a:ext>
            </a:extLst>
          </p:cNvPr>
          <p:cNvSpPr txBox="1"/>
          <p:nvPr/>
        </p:nvSpPr>
        <p:spPr>
          <a:xfrm>
            <a:off x="8531352" y="4752534"/>
            <a:ext cx="3319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FFFFFF"/>
                </a:solidFill>
                <a:effectLst/>
                <a:highlight>
                  <a:srgbClr val="000080"/>
                </a:highlight>
                <a:latin typeface="-apple-system"/>
              </a:rPr>
              <a:t>This is what we want to get</a:t>
            </a:r>
            <a:endParaRPr lang="ru-RU" sz="2000" dirty="0"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1083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17240" y="64440"/>
            <a:ext cx="11469960" cy="134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of the straw performance and choice of the readout electronics parameters</a:t>
            </a:r>
            <a:endParaRPr lang="en-US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551520" y="1492560"/>
            <a:ext cx="11244240" cy="347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- </a:t>
            </a:r>
            <a:r>
              <a:rPr lang="en-US" sz="2400" b="1" strike="noStrike" spc="-1" dirty="0">
                <a:solidFill>
                  <a:srgbClr val="000000"/>
                </a:solidFill>
                <a:latin typeface="Cantarell"/>
              </a:rPr>
              <a:t>Spatial resolution</a:t>
            </a: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 (SPS)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– influence of the readout parameters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	- electronics noise, threshold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- influence of the wire displacement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- different operation conditions (gas gain, pressure dependence)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- measurements in the magnetic field (H4)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- </a:t>
            </a:r>
            <a:r>
              <a:rPr lang="en-US" sz="2400" b="1" strike="noStrike" spc="-1" dirty="0">
                <a:solidFill>
                  <a:srgbClr val="000000"/>
                </a:solidFill>
                <a:latin typeface="Cantarell"/>
              </a:rPr>
              <a:t>Charge measurements</a:t>
            </a: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 (PS, low momentum pi, mu, e)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- charge distribution for different particle momenta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- multiple scattering probability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- electronics dynamic range for PID (protons are required, under discussion)</a:t>
            </a:r>
            <a:endParaRPr lang="en-US" sz="2400" b="0" strike="noStrike" spc="-1" dirty="0">
              <a:latin typeface="Cantar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ntarell"/>
              </a:rPr>
              <a:t>	- measurements at PNPI under discussion </a:t>
            </a:r>
            <a:endParaRPr lang="en-US" sz="2400" b="0" strike="noStrike" spc="-1" dirty="0">
              <a:latin typeface="Cantarel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88916-9FEC-4987-8E14-3440D96F17F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30019" y="1308539"/>
            <a:ext cx="2426166" cy="528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E6611-D0C0-4887-BB10-3A2907685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43395" r="5642" b="16851"/>
          <a:stretch/>
        </p:blipFill>
        <p:spPr>
          <a:xfrm>
            <a:off x="3488677" y="4254711"/>
            <a:ext cx="2273620" cy="234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26757A-3016-4E10-810A-4DAB5132F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77" y="1308539"/>
            <a:ext cx="7176695" cy="2747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C0D33-EB80-458D-9231-C7A0CFD3A8D0}"/>
              </a:ext>
            </a:extLst>
          </p:cNvPr>
          <p:cNvSpPr txBox="1"/>
          <p:nvPr/>
        </p:nvSpPr>
        <p:spPr>
          <a:xfrm>
            <a:off x="853860" y="333281"/>
            <a:ext cx="696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Beam Test  activity</a:t>
            </a:r>
            <a:endParaRPr lang="ru-RU" sz="4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63ACAC-D582-484E-9F6C-A00303615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 t="20118" r="10595" b="21146"/>
          <a:stretch/>
        </p:blipFill>
        <p:spPr>
          <a:xfrm>
            <a:off x="5894788" y="4254711"/>
            <a:ext cx="4804345" cy="234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68"/>
          <p:cNvPicPr/>
          <p:nvPr/>
        </p:nvPicPr>
        <p:blipFill>
          <a:blip r:embed="rId2"/>
          <a:stretch/>
        </p:blipFill>
        <p:spPr>
          <a:xfrm>
            <a:off x="521640" y="3278160"/>
            <a:ext cx="9445320" cy="89280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4289400" y="1351800"/>
            <a:ext cx="1329120" cy="73260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6594480" y="1351800"/>
            <a:ext cx="1329120" cy="73260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3" name="Рисунок 172"/>
          <p:cNvPicPr/>
          <p:nvPr/>
        </p:nvPicPr>
        <p:blipFill>
          <a:blip r:embed="rId3"/>
          <a:stretch/>
        </p:blipFill>
        <p:spPr>
          <a:xfrm>
            <a:off x="-28440" y="610560"/>
            <a:ext cx="12191760" cy="2657880"/>
          </a:xfrm>
          <a:prstGeom prst="rect">
            <a:avLst/>
          </a:prstGeom>
          <a:ln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4"/>
          <a:stretch/>
        </p:blipFill>
        <p:spPr>
          <a:xfrm>
            <a:off x="-10800" y="1175040"/>
            <a:ext cx="12191760" cy="748080"/>
          </a:xfrm>
          <a:prstGeom prst="rect">
            <a:avLst/>
          </a:prstGeom>
          <a:ln>
            <a:noFill/>
          </a:ln>
        </p:spPr>
      </p:pic>
      <p:sp>
        <p:nvSpPr>
          <p:cNvPr id="175" name="CustomShape 3"/>
          <p:cNvSpPr/>
          <p:nvPr/>
        </p:nvSpPr>
        <p:spPr>
          <a:xfrm>
            <a:off x="499680" y="1190520"/>
            <a:ext cx="11570400" cy="73260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4"/>
          <p:cNvSpPr/>
          <p:nvPr/>
        </p:nvSpPr>
        <p:spPr>
          <a:xfrm>
            <a:off x="5507280" y="2928960"/>
            <a:ext cx="921600" cy="45720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5"/>
          <p:cNvSpPr/>
          <p:nvPr/>
        </p:nvSpPr>
        <p:spPr>
          <a:xfrm>
            <a:off x="8927280" y="2545560"/>
            <a:ext cx="921600" cy="65772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CustomShape 6"/>
          <p:cNvSpPr/>
          <p:nvPr/>
        </p:nvSpPr>
        <p:spPr>
          <a:xfrm>
            <a:off x="9567000" y="3160440"/>
            <a:ext cx="698400" cy="55584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7"/>
          <p:cNvSpPr/>
          <p:nvPr/>
        </p:nvSpPr>
        <p:spPr>
          <a:xfrm>
            <a:off x="2448000" y="2545920"/>
            <a:ext cx="921600" cy="65772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8"/>
          <p:cNvSpPr/>
          <p:nvPr/>
        </p:nvSpPr>
        <p:spPr>
          <a:xfrm>
            <a:off x="3087720" y="3160800"/>
            <a:ext cx="698400" cy="55584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TextShape 9"/>
          <p:cNvSpPr txBox="1"/>
          <p:nvPr/>
        </p:nvSpPr>
        <p:spPr>
          <a:xfrm>
            <a:off x="28680" y="-62640"/>
            <a:ext cx="9685800" cy="115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4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beam periods 2024 at SPS and PS</a:t>
            </a:r>
            <a:endParaRPr lang="en-US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TextShape 10"/>
          <p:cNvSpPr txBox="1"/>
          <p:nvPr/>
        </p:nvSpPr>
        <p:spPr>
          <a:xfrm>
            <a:off x="165960" y="4113000"/>
            <a:ext cx="6262920" cy="239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400" b="0" strike="noStrike" spc="-1">
                <a:solidFill>
                  <a:srgbClr val="000000"/>
                </a:solidFill>
                <a:latin typeface="Cantarell"/>
              </a:rPr>
              <a:t>Three different tasks:</a:t>
            </a:r>
            <a:endParaRPr lang="en-US" sz="2400" b="0" strike="noStrike" spc="-1"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Cantarell"/>
              </a:rPr>
              <a:t>- setup development, readout electronics test and debugging : </a:t>
            </a:r>
            <a:endParaRPr lang="en-US" sz="1800" b="0" strike="noStrike" spc="-1"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Cantarell"/>
              </a:rPr>
              <a:t>	</a:t>
            </a:r>
            <a:r>
              <a:rPr lang="en-US" sz="1800" b="1" strike="noStrike" spc="-1">
                <a:solidFill>
                  <a:srgbClr val="000000"/>
                </a:solidFill>
                <a:latin typeface="Cantarell"/>
              </a:rPr>
              <a:t>SPS H8 beam dump</a:t>
            </a:r>
            <a:r>
              <a:rPr lang="en-US" sz="1800" b="0" strike="noStrike" spc="-1">
                <a:solidFill>
                  <a:srgbClr val="000000"/>
                </a:solidFill>
                <a:latin typeface="Cantarell"/>
              </a:rPr>
              <a:t> (low intensity muons)</a:t>
            </a:r>
            <a:endParaRPr lang="en-US" sz="1800" b="0" strike="noStrike" spc="-1"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Cantarell"/>
              </a:rPr>
              <a:t>- spatial resolution: </a:t>
            </a:r>
            <a:r>
              <a:rPr lang="en-US" sz="1800" b="1" strike="noStrike" spc="-1">
                <a:solidFill>
                  <a:srgbClr val="000000"/>
                </a:solidFill>
                <a:latin typeface="Cantarell"/>
              </a:rPr>
              <a:t>SPS H4</a:t>
            </a:r>
            <a:endParaRPr lang="en-US" sz="1800" b="0" strike="noStrike" spc="-1"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Cantarell"/>
              </a:rPr>
              <a:t>- charge measurements for low momentum particles: </a:t>
            </a:r>
            <a:r>
              <a:rPr lang="en-US" sz="1800" b="1" strike="noStrike" spc="-1">
                <a:solidFill>
                  <a:srgbClr val="000000"/>
                </a:solidFill>
                <a:latin typeface="Cantarell"/>
              </a:rPr>
              <a:t>PS T09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83" name="Рисунок 182"/>
          <p:cNvPicPr/>
          <p:nvPr/>
        </p:nvPicPr>
        <p:blipFill>
          <a:blip r:embed="rId5"/>
          <a:stretch/>
        </p:blipFill>
        <p:spPr>
          <a:xfrm>
            <a:off x="286560" y="5713200"/>
            <a:ext cx="11578320" cy="1145880"/>
          </a:xfrm>
          <a:prstGeom prst="rect">
            <a:avLst/>
          </a:prstGeom>
          <a:ln>
            <a:noFill/>
          </a:ln>
        </p:spPr>
      </p:pic>
      <p:pic>
        <p:nvPicPr>
          <p:cNvPr id="170" name="Рисунок 169"/>
          <p:cNvPicPr/>
          <p:nvPr/>
        </p:nvPicPr>
        <p:blipFill>
          <a:blip r:embed="rId6"/>
          <a:stretch/>
        </p:blipFill>
        <p:spPr>
          <a:xfrm>
            <a:off x="7109038" y="1843650"/>
            <a:ext cx="4915923" cy="3681900"/>
          </a:xfrm>
          <a:prstGeom prst="rect">
            <a:avLst/>
          </a:prstGeom>
          <a:ln>
            <a:noFill/>
          </a:ln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644C365-10C3-4FC8-A363-E2FD4BC671EF}"/>
              </a:ext>
            </a:extLst>
          </p:cNvPr>
          <p:cNvSpPr/>
          <p:nvPr/>
        </p:nvSpPr>
        <p:spPr>
          <a:xfrm>
            <a:off x="7168869" y="1938600"/>
            <a:ext cx="4796260" cy="3460118"/>
          </a:xfrm>
          <a:prstGeom prst="ellipse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5683320" y="3119760"/>
            <a:ext cx="4067280" cy="2203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5" name="Рисунок 184"/>
          <p:cNvPicPr/>
          <p:nvPr/>
        </p:nvPicPr>
        <p:blipFill>
          <a:blip r:embed="rId2"/>
          <a:stretch/>
        </p:blipFill>
        <p:spPr>
          <a:xfrm>
            <a:off x="0" y="332584"/>
            <a:ext cx="9950824" cy="5574351"/>
          </a:xfrm>
          <a:prstGeom prst="rect">
            <a:avLst/>
          </a:prstGeom>
          <a:ln>
            <a:noFill/>
          </a:ln>
        </p:spPr>
      </p:pic>
      <p:sp>
        <p:nvSpPr>
          <p:cNvPr id="186" name="TextShape 2"/>
          <p:cNvSpPr txBox="1"/>
          <p:nvPr/>
        </p:nvSpPr>
        <p:spPr>
          <a:xfrm>
            <a:off x="98640" y="55800"/>
            <a:ext cx="3741840" cy="622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4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SPS setup</a:t>
            </a:r>
            <a:endParaRPr lang="en-US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7" name="Рисунок 186"/>
          <p:cNvPicPr/>
          <p:nvPr/>
        </p:nvPicPr>
        <p:blipFill>
          <a:blip r:embed="rId3"/>
          <a:stretch/>
        </p:blipFill>
        <p:spPr>
          <a:xfrm>
            <a:off x="9453282" y="579503"/>
            <a:ext cx="2503388" cy="4980855"/>
          </a:xfrm>
          <a:prstGeom prst="rect">
            <a:avLst/>
          </a:prstGeom>
          <a:ln>
            <a:noFill/>
          </a:ln>
        </p:spPr>
      </p:pic>
      <p:sp>
        <p:nvSpPr>
          <p:cNvPr id="189" name="CustomShape 4"/>
          <p:cNvSpPr/>
          <p:nvPr/>
        </p:nvSpPr>
        <p:spPr>
          <a:xfrm>
            <a:off x="5120640" y="5129280"/>
            <a:ext cx="3867480" cy="222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5"/>
          <p:cNvSpPr/>
          <p:nvPr/>
        </p:nvSpPr>
        <p:spPr>
          <a:xfrm>
            <a:off x="8523360" y="4877280"/>
            <a:ext cx="392760" cy="222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308880" y="100080"/>
            <a:ext cx="1097064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with NA62 data</a:t>
            </a:r>
            <a:endParaRPr lang="en-US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2" name="Рисунок 100"/>
          <p:cNvPicPr/>
          <p:nvPr/>
        </p:nvPicPr>
        <p:blipFill>
          <a:blip r:embed="rId3"/>
          <a:stretch/>
        </p:blipFill>
        <p:spPr>
          <a:xfrm>
            <a:off x="4480560" y="914400"/>
            <a:ext cx="7515000" cy="4509000"/>
          </a:xfrm>
          <a:prstGeom prst="rect">
            <a:avLst/>
          </a:prstGeom>
          <a:ln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424080" y="2045520"/>
            <a:ext cx="4297320" cy="224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- good agreement between two independent analysis methods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- results similar to the resolution obtained with straw prototype and VMM3/TIGER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>
            <a:off x="457200" y="5394960"/>
            <a:ext cx="96012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- see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</a:rPr>
              <a:t>A.Chukanov’s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 talk   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5683320" y="3515760"/>
            <a:ext cx="4067280" cy="2203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TextShape 2"/>
          <p:cNvSpPr txBox="1"/>
          <p:nvPr/>
        </p:nvSpPr>
        <p:spPr>
          <a:xfrm>
            <a:off x="98640" y="19800"/>
            <a:ext cx="4107600" cy="622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4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PS setup</a:t>
            </a:r>
            <a:endParaRPr lang="en-US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4261680" y="1554480"/>
            <a:ext cx="4659480" cy="196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8" name="Рисунок 197"/>
          <p:cNvPicPr/>
          <p:nvPr/>
        </p:nvPicPr>
        <p:blipFill>
          <a:blip r:embed="rId2"/>
          <a:stretch/>
        </p:blipFill>
        <p:spPr>
          <a:xfrm>
            <a:off x="354240" y="739800"/>
            <a:ext cx="10329480" cy="616248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198"/>
          <p:cNvPicPr/>
          <p:nvPr/>
        </p:nvPicPr>
        <p:blipFill>
          <a:blip r:embed="rId3"/>
          <a:stretch/>
        </p:blipFill>
        <p:spPr>
          <a:xfrm>
            <a:off x="7985762" y="230760"/>
            <a:ext cx="4130758" cy="2233518"/>
          </a:xfrm>
          <a:prstGeom prst="rect">
            <a:avLst/>
          </a:prstGeom>
          <a:ln>
            <a:noFill/>
          </a:ln>
        </p:spPr>
      </p:pic>
      <p:sp>
        <p:nvSpPr>
          <p:cNvPr id="200" name="CustomShape 4"/>
          <p:cNvSpPr/>
          <p:nvPr/>
        </p:nvSpPr>
        <p:spPr>
          <a:xfrm>
            <a:off x="7680960" y="3455280"/>
            <a:ext cx="1463040" cy="731520"/>
          </a:xfrm>
          <a:prstGeom prst="ellipse">
            <a:avLst/>
          </a:prstGeom>
          <a:noFill/>
          <a:ln w="29160">
            <a:solidFill>
              <a:srgbClr val="FF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Line 5"/>
          <p:cNvSpPr/>
          <p:nvPr/>
        </p:nvSpPr>
        <p:spPr>
          <a:xfrm flipH="1">
            <a:off x="9194400" y="3194640"/>
            <a:ext cx="640080" cy="54864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Line 6"/>
          <p:cNvSpPr/>
          <p:nvPr/>
        </p:nvSpPr>
        <p:spPr>
          <a:xfrm flipH="1" flipV="1">
            <a:off x="9235440" y="2468880"/>
            <a:ext cx="604080" cy="685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TextShape 7"/>
          <p:cNvSpPr txBox="1"/>
          <p:nvPr/>
        </p:nvSpPr>
        <p:spPr>
          <a:xfrm>
            <a:off x="9875520" y="3017520"/>
            <a:ext cx="16164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1" strike="noStrike" spc="-1">
                <a:solidFill>
                  <a:srgbClr val="C9211E"/>
                </a:solidFill>
                <a:latin typeface="Arial"/>
              </a:rPr>
              <a:t>hadron beam</a:t>
            </a:r>
          </a:p>
        </p:txBody>
      </p:sp>
      <p:sp>
        <p:nvSpPr>
          <p:cNvPr id="204" name="TextShape 8"/>
          <p:cNvSpPr txBox="1"/>
          <p:nvPr/>
        </p:nvSpPr>
        <p:spPr>
          <a:xfrm>
            <a:off x="9801000" y="3537642"/>
            <a:ext cx="20062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1800" b="1" strike="noStrike" spc="-1" dirty="0">
                <a:solidFill>
                  <a:srgbClr val="2A6099"/>
                </a:solidFill>
                <a:latin typeface="Arial"/>
              </a:rPr>
              <a:t>+ electron beam ( reference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7A0300-C769-45E3-8712-AB11E27D6E4A}"/>
              </a:ext>
            </a:extLst>
          </p:cNvPr>
          <p:cNvSpPr txBox="1"/>
          <p:nvPr/>
        </p:nvSpPr>
        <p:spPr>
          <a:xfrm>
            <a:off x="4038030" y="3917082"/>
            <a:ext cx="6141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see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</a:rPr>
              <a:t>S.Bulanova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talk </a:t>
            </a:r>
            <a:endParaRPr lang="ru-RU" sz="2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699</Words>
  <Application>Microsoft Office PowerPoint</Application>
  <PresentationFormat>Широкоэкранный</PresentationFormat>
  <Paragraphs>98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Cantarell</vt:lpstr>
      <vt:lpstr>inherit</vt:lpstr>
      <vt:lpstr>Liberation Sans</vt:lpstr>
      <vt:lpstr>Roboto</vt:lpstr>
      <vt:lpstr>Segoe UI Web (Cyrillic)</vt:lpstr>
      <vt:lpstr>Times New Roman</vt:lpstr>
      <vt:lpstr>var(--nova-font-family-display)</vt:lpstr>
      <vt:lpstr>var(--nova-font-family-sans-serif)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Backup</vt:lpstr>
      <vt:lpstr>Презентация PowerPoint</vt:lpstr>
      <vt:lpstr>10mm Straw Resolution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Еник Темур</dc:creator>
  <cp:lastModifiedBy>Еник Темур</cp:lastModifiedBy>
  <cp:revision>72</cp:revision>
  <dcterms:created xsi:type="dcterms:W3CDTF">2024-02-28T20:19:15Z</dcterms:created>
  <dcterms:modified xsi:type="dcterms:W3CDTF">2024-05-21T08:36:50Z</dcterms:modified>
</cp:coreProperties>
</file>