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598" r:id="rId2"/>
    <p:sldId id="258" r:id="rId3"/>
    <p:sldId id="259" r:id="rId4"/>
    <p:sldId id="555" r:id="rId5"/>
    <p:sldId id="584" r:id="rId6"/>
    <p:sldId id="587" r:id="rId7"/>
    <p:sldId id="256" r:id="rId8"/>
    <p:sldId id="600" r:id="rId9"/>
    <p:sldId id="599" r:id="rId10"/>
    <p:sldId id="601" r:id="rId11"/>
    <p:sldId id="602" r:id="rId12"/>
    <p:sldId id="597" r:id="rId13"/>
    <p:sldId id="590" r:id="rId14"/>
    <p:sldId id="405" r:id="rId15"/>
    <p:sldId id="586" r:id="rId16"/>
    <p:sldId id="582" r:id="rId17"/>
    <p:sldId id="588" r:id="rId18"/>
    <p:sldId id="589" r:id="rId19"/>
    <p:sldId id="595" r:id="rId20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6281"/>
  </p:normalViewPr>
  <p:slideViewPr>
    <p:cSldViewPr snapToGrid="0">
      <p:cViewPr varScale="1">
        <p:scale>
          <a:sx n="121" d="100"/>
          <a:sy n="121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AE0B2-94AA-D44A-9676-352881E45301}" type="datetimeFigureOut">
              <a:rPr lang="en-RU" smtClean="0"/>
              <a:t>21.05.2024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C5933-A3D4-B648-BC0F-2BA7E0D11BF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5223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B5227-1B81-5953-9613-AF0C05B30C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9680D06-E4CF-6E4E-8A1A-693E90643143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33B38-64C5-0367-9826-A41E3C5BF1B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A05BE-75E7-96B4-791D-8D536A006D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en-US" sz="262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Идея ФАРИЧ появилась в 2004 г.</a:t>
            </a:r>
          </a:p>
          <a:p>
            <a:pPr>
              <a:spcBef>
                <a:spcPct val="0"/>
              </a:spcBef>
            </a:pPr>
            <a:r>
              <a:rPr lang="ru-RU" altLang="ru-RU"/>
              <a:t>Точность измерения черенковского угла связана с точностью измерения скорости, а значит с качеством разделения частиц.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4569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945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5322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0698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8D0E81-4A6F-488E-888C-907380A609D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628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CB33C-14B0-E549-84BE-190C36E23290}" type="slidenum">
              <a:rPr lang="en-RU" smtClean="0"/>
              <a:t>17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6548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7539-DC3F-86AE-B481-FDF3EB088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F21BD-B082-1976-EB37-52F48E831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70B61-644D-029A-7087-505C15430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4F9E-8080-B14D-B886-2A0A4099AEC6}" type="datetime1">
              <a:rPr lang="ru-RU" smtClean="0"/>
              <a:t>21.05.2024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54F7D-5C98-6197-A267-29F2B2D69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791C4-1FB3-10C7-D3F9-069CD433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4199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F5772-DE3E-98D0-16CC-21FB17DC0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27506-D174-6739-F548-5189355F5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ED7-3600-A8C4-6569-B5B65944E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AFB7-A77D-874E-B658-222024F3BCD5}" type="datetime1">
              <a:rPr lang="ru-RU" smtClean="0"/>
              <a:t>21.05.2024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1EF5-C808-BCAB-89C3-1D72DA273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C6482-6B43-C149-0504-4EF0B4B1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5737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A42D9F-D102-CD4B-8509-CF798DFEC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6D21A-4E86-027C-418F-490D0D9D5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A4810-86A1-5922-1A06-9A07CA3A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6DC7-4EB4-D746-96D8-7AEB0D020851}" type="datetime1">
              <a:rPr lang="ru-RU" smtClean="0"/>
              <a:t>21.05.2024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FE553-98FB-8F97-4E4F-B601D5A6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499DB-C3EF-59D2-95D2-2C9D097C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6503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EEEC-EB98-E5FF-CF33-803F51CF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B8A2C-5B0D-A1EB-6B05-2F4E96874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397FF-760A-5629-F69A-26A28CBD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33FFD-4A59-E14B-A7B1-6230022DAE8F}" type="datetime1">
              <a:rPr lang="ru-RU" smtClean="0"/>
              <a:t>21.05.2024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CAEDC-9DAD-3A8D-FF7D-B7E03655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C9FAD-71CE-D025-0F6E-91DC673A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7579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C586B-A8EB-1DBC-8F1F-0F43DC56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4AB24-72D7-3C68-2C95-3B29900CE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C213B-1D72-6940-76D5-90A76C663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92096-88D0-3B4B-85F7-DB48EE63B76A}" type="datetime1">
              <a:rPr lang="ru-RU" smtClean="0"/>
              <a:t>21.05.2024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8184B-EDC0-6ECE-A551-5B2E601C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EB62F-E014-C5B0-1B3D-605DC828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0120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193D6-5444-81B2-7CFD-08BF0231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10E58-B770-8846-9108-CD78F0C2F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F02ED-A808-24B3-5875-62AFE3CD1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0316F-30D7-76A9-FB07-E7E6D82B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B9F9-A2C0-6B4A-998A-996C2C42B190}" type="datetime1">
              <a:rPr lang="ru-RU" smtClean="0"/>
              <a:t>21.05.2024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74B33-DE66-A4CA-78B2-39A6FE176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D761F-7F6D-6443-E8A0-D35EE35C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9235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D969-A248-EA26-5F20-3CACD495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8449E-9835-D879-7813-C5F09D7E7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982F9-6216-A102-E386-3CCEF4BBE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D77FF-832E-E404-76B2-7AB8ACA0A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2E1B0-F969-E162-6DF5-0B5262122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E0B104-71B3-A63D-38BB-A6BDF0D00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B50F-EC97-E94B-8B4C-E9B4A845537C}" type="datetime1">
              <a:rPr lang="ru-RU" smtClean="0"/>
              <a:t>21.05.2024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9D6282-AB4F-6B29-D1C1-50DC25556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83AEB4-AD96-1C32-4CB5-476FE1B2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4333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B0B7-173B-5445-E02C-06DE3DCE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954DB-495C-0714-AB41-F1A72855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C208-6454-D94D-9F8B-A3306D277F1B}" type="datetime1">
              <a:rPr lang="ru-RU" smtClean="0"/>
              <a:t>21.05.2024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C3102-3D42-FCBB-8ECA-DFFAD681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7248B-A166-39D0-446E-BB4E54C9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3211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41653D-89F4-9345-D845-DD1CE697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966B-C72F-FD41-80E9-52CFD1AEDBC2}" type="datetime1">
              <a:rPr lang="ru-RU" smtClean="0"/>
              <a:t>21.05.2024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A5E1DD-4EEE-9408-E670-915653D1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2815F-23C1-D6E1-AF27-F759B283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2605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F066E-05E9-6562-E87A-30175E9B8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E8578-D9CF-5C5D-CAB4-D336B9EBD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0F249-1D83-4EF5-C0BD-427259F16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7DF60-3322-7A9B-F000-C57AA13E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03CD-8818-AA44-BA98-195A4501A20D}" type="datetime1">
              <a:rPr lang="ru-RU" smtClean="0"/>
              <a:t>21.05.2024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2256C-9208-D71B-04A5-F76714D4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5F9E1-8EA0-EFBE-8976-9E98B37B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6114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2B60-C269-3F4C-68D9-7C24AF04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12D2EC-9CE5-3ABD-58EE-555F890D9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776B2-0D1F-E30B-44D9-06530C9B6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C524C-0B81-A453-9AB1-52E1D2E8A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C1BAD-AD12-194C-9DE1-CE262EF1609E}" type="datetime1">
              <a:rPr lang="ru-RU" smtClean="0"/>
              <a:t>21.05.2024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D88D0-C166-5176-AC3E-81C63F42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3E3BE-3D16-C2F2-6682-B23766FC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4905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6E7727-402E-CE44-B302-A6CDA9CD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11D1B-8AAF-145B-EF8D-27858CE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695F2-6506-C832-9190-E28CE96DF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38A57-EBE4-A24D-8896-15A5224FC33F}" type="datetime1">
              <a:rPr lang="ru-RU" smtClean="0"/>
              <a:t>21.05.2024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227C2-2F43-1423-2569-FE347AF0D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A518-D50B-D4F8-2B8F-A8D1577D9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AB174-DD22-654C-948E-9E49CBE3E87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3787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09.png"/><Relationship Id="rId7" Type="http://schemas.openxmlformats.org/officeDocument/2006/relationships/image" Target="NUL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0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19.jpeg"/><Relationship Id="rId3" Type="http://schemas.openxmlformats.org/officeDocument/2006/relationships/image" Target="../media/image12.png"/><Relationship Id="rId21" Type="http://schemas.openxmlformats.org/officeDocument/2006/relationships/image" Target="../media/image49.png"/><Relationship Id="rId7" Type="http://schemas.openxmlformats.org/officeDocument/2006/relationships/image" Target="../media/image16.png"/><Relationship Id="rId12" Type="http://schemas.openxmlformats.org/officeDocument/2006/relationships/image" Target="../media/image40.png"/><Relationship Id="rId17" Type="http://schemas.openxmlformats.org/officeDocument/2006/relationships/image" Target="../media/image18.jpeg"/><Relationship Id="rId2" Type="http://schemas.openxmlformats.org/officeDocument/2006/relationships/image" Target="../media/image11.pn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9.png"/><Relationship Id="rId5" Type="http://schemas.openxmlformats.org/officeDocument/2006/relationships/image" Target="../media/image14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38.png"/><Relationship Id="rId19" Type="http://schemas.openxmlformats.org/officeDocument/2006/relationships/image" Target="../media/image20.jpeg"/><Relationship Id="rId4" Type="http://schemas.openxmlformats.org/officeDocument/2006/relationships/image" Target="../media/image1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openxmlformats.org/officeDocument/2006/relationships/image" Target="../media/image46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emf"/><Relationship Id="rId18" Type="http://schemas.openxmlformats.org/officeDocument/2006/relationships/image" Target="../media/image67.emf"/><Relationship Id="rId26" Type="http://schemas.openxmlformats.org/officeDocument/2006/relationships/image" Target="../media/image75.emf"/><Relationship Id="rId39" Type="http://schemas.openxmlformats.org/officeDocument/2006/relationships/image" Target="../media/image87.png"/><Relationship Id="rId21" Type="http://schemas.openxmlformats.org/officeDocument/2006/relationships/image" Target="../media/image70.emf"/><Relationship Id="rId34" Type="http://schemas.openxmlformats.org/officeDocument/2006/relationships/image" Target="../media/image83.emf"/><Relationship Id="rId42" Type="http://schemas.openxmlformats.org/officeDocument/2006/relationships/image" Target="../media/image93.png"/><Relationship Id="rId47" Type="http://schemas.openxmlformats.org/officeDocument/2006/relationships/image" Target="../media/image94.jpeg"/><Relationship Id="rId7" Type="http://schemas.openxmlformats.org/officeDocument/2006/relationships/image" Target="../media/image56.emf"/><Relationship Id="rId2" Type="http://schemas.openxmlformats.org/officeDocument/2006/relationships/image" Target="../media/image51.png"/><Relationship Id="rId16" Type="http://schemas.openxmlformats.org/officeDocument/2006/relationships/image" Target="../media/image65.emf"/><Relationship Id="rId29" Type="http://schemas.openxmlformats.org/officeDocument/2006/relationships/image" Target="../media/image7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24" Type="http://schemas.openxmlformats.org/officeDocument/2006/relationships/image" Target="../media/image73.emf"/><Relationship Id="rId32" Type="http://schemas.openxmlformats.org/officeDocument/2006/relationships/image" Target="../media/image81.emf"/><Relationship Id="rId37" Type="http://schemas.openxmlformats.org/officeDocument/2006/relationships/image" Target="../media/image88.png"/><Relationship Id="rId40" Type="http://schemas.openxmlformats.org/officeDocument/2006/relationships/image" Target="../media/image89.png"/><Relationship Id="rId45" Type="http://schemas.openxmlformats.org/officeDocument/2006/relationships/image" Target="../media/image92.emf"/><Relationship Id="rId5" Type="http://schemas.openxmlformats.org/officeDocument/2006/relationships/image" Target="../media/image54.emf"/><Relationship Id="rId15" Type="http://schemas.openxmlformats.org/officeDocument/2006/relationships/image" Target="../media/image64.emf"/><Relationship Id="rId23" Type="http://schemas.openxmlformats.org/officeDocument/2006/relationships/image" Target="../media/image72.emf"/><Relationship Id="rId28" Type="http://schemas.openxmlformats.org/officeDocument/2006/relationships/image" Target="../media/image77.emf"/><Relationship Id="rId36" Type="http://schemas.openxmlformats.org/officeDocument/2006/relationships/image" Target="../media/image85.emf"/><Relationship Id="rId10" Type="http://schemas.openxmlformats.org/officeDocument/2006/relationships/image" Target="../media/image59.emf"/><Relationship Id="rId19" Type="http://schemas.openxmlformats.org/officeDocument/2006/relationships/image" Target="../media/image68.emf"/><Relationship Id="rId31" Type="http://schemas.openxmlformats.org/officeDocument/2006/relationships/image" Target="../media/image80.emf"/><Relationship Id="rId44" Type="http://schemas.openxmlformats.org/officeDocument/2006/relationships/image" Target="../media/image91.png"/><Relationship Id="rId4" Type="http://schemas.openxmlformats.org/officeDocument/2006/relationships/image" Target="../media/image53.emf"/><Relationship Id="rId9" Type="http://schemas.openxmlformats.org/officeDocument/2006/relationships/image" Target="../media/image58.emf"/><Relationship Id="rId14" Type="http://schemas.openxmlformats.org/officeDocument/2006/relationships/image" Target="../media/image63.emf"/><Relationship Id="rId22" Type="http://schemas.openxmlformats.org/officeDocument/2006/relationships/image" Target="../media/image71.emf"/><Relationship Id="rId27" Type="http://schemas.openxmlformats.org/officeDocument/2006/relationships/image" Target="../media/image76.emf"/><Relationship Id="rId30" Type="http://schemas.openxmlformats.org/officeDocument/2006/relationships/image" Target="../media/image79.emf"/><Relationship Id="rId35" Type="http://schemas.openxmlformats.org/officeDocument/2006/relationships/image" Target="../media/image84.emf"/><Relationship Id="rId43" Type="http://schemas.openxmlformats.org/officeDocument/2006/relationships/image" Target="../media/image94.png"/><Relationship Id="rId48" Type="http://schemas.openxmlformats.org/officeDocument/2006/relationships/image" Target="../media/image95.jpeg"/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12" Type="http://schemas.openxmlformats.org/officeDocument/2006/relationships/image" Target="../media/image61.emf"/><Relationship Id="rId17" Type="http://schemas.openxmlformats.org/officeDocument/2006/relationships/image" Target="../media/image66.emf"/><Relationship Id="rId25" Type="http://schemas.openxmlformats.org/officeDocument/2006/relationships/image" Target="../media/image74.emf"/><Relationship Id="rId33" Type="http://schemas.openxmlformats.org/officeDocument/2006/relationships/image" Target="../media/image82.emf"/><Relationship Id="rId38" Type="http://schemas.openxmlformats.org/officeDocument/2006/relationships/image" Target="../media/image86.png"/><Relationship Id="rId46" Type="http://schemas.openxmlformats.org/officeDocument/2006/relationships/image" Target="../media/image93.emf"/><Relationship Id="rId20" Type="http://schemas.openxmlformats.org/officeDocument/2006/relationships/image" Target="../media/image69.emf"/><Relationship Id="rId41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0F533-016A-3B13-5890-719CB55BE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9190"/>
            <a:ext cx="9144000" cy="1778492"/>
          </a:xfrm>
        </p:spPr>
        <p:txBody>
          <a:bodyPr>
            <a:noAutofit/>
          </a:bodyPr>
          <a:lstStyle/>
          <a:p>
            <a:r>
              <a:rPr lang="en-US" sz="4400" b="1" i="0" u="none" strike="noStrike" dirty="0">
                <a:solidFill>
                  <a:srgbClr val="CB6D04"/>
                </a:solidFill>
                <a:effectLst/>
                <a:latin typeface="Roboto Light" panose="02000000000000000000" pitchFamily="2" charset="0"/>
              </a:rPr>
              <a:t>Development of FARICH detector for the </a:t>
            </a:r>
            <a:r>
              <a:rPr lang="ru-RU" sz="4400" b="1" i="0" u="none" strike="noStrike" dirty="0">
                <a:solidFill>
                  <a:srgbClr val="CB6D04"/>
                </a:solidFill>
                <a:effectLst/>
                <a:latin typeface="Roboto Light" panose="02000000000000000000" pitchFamily="2" charset="0"/>
              </a:rPr>
              <a:t> </a:t>
            </a:r>
            <a:r>
              <a:rPr lang="en-GB" sz="4400" b="1" i="0" u="none" strike="noStrike" dirty="0">
                <a:solidFill>
                  <a:srgbClr val="CB6D04"/>
                </a:solidFill>
                <a:effectLst/>
                <a:latin typeface="Roboto Light" panose="02000000000000000000" pitchFamily="2" charset="0"/>
              </a:rPr>
              <a:t>SPD experiment: status and prospects</a:t>
            </a:r>
            <a:endParaRPr lang="en-RU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9E899-CD34-55A9-B7B5-7637B332C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627" y="2659117"/>
            <a:ext cx="11068493" cy="3310759"/>
          </a:xfrm>
        </p:spPr>
        <p:txBody>
          <a:bodyPr>
            <a:normAutofit/>
          </a:bodyPr>
          <a:lstStyle/>
          <a:p>
            <a:r>
              <a:rPr lang="en-US" i="1" dirty="0" err="1"/>
              <a:t>A.Yu.Barnyakov</a:t>
            </a:r>
            <a:r>
              <a:rPr lang="en-US" i="1" dirty="0"/>
              <a:t> on behalf of PID group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SPD Collaboration Meeting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2024,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KBTU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Almaty,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Kazkhstan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2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DD01-72A0-3D18-9D72-30AF5B82F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136525"/>
            <a:ext cx="10515600" cy="854075"/>
          </a:xfrm>
        </p:spPr>
        <p:txBody>
          <a:bodyPr/>
          <a:lstStyle/>
          <a:p>
            <a:r>
              <a:rPr lang="en-RU" b="1" dirty="0">
                <a:latin typeface="+mn-lt"/>
              </a:rPr>
              <a:t>MCP PMT rectangular shape from Ekran FEP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6973DF-D99B-C83B-76AE-A86B97379F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0" t="17154" r="8631" b="23665"/>
          <a:stretch/>
        </p:blipFill>
        <p:spPr>
          <a:xfrm>
            <a:off x="420757" y="884204"/>
            <a:ext cx="3806686" cy="401973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F488F2E-E8A7-81A7-9A01-6919E37E6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28" y="1345324"/>
            <a:ext cx="4319752" cy="3457904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FF914-6A41-9861-6567-AEBCAB57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69555-BC4A-6713-E459-987F171C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10</a:t>
            </a:fld>
            <a:endParaRPr lang="en-R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FF1006-517E-7118-8ADF-919D806A4112}"/>
              </a:ext>
            </a:extLst>
          </p:cNvPr>
          <p:cNvGrpSpPr/>
          <p:nvPr/>
        </p:nvGrpSpPr>
        <p:grpSpPr>
          <a:xfrm>
            <a:off x="825753" y="4908898"/>
            <a:ext cx="2916046" cy="1327219"/>
            <a:chOff x="5571068" y="3951077"/>
            <a:chExt cx="1678624" cy="6955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CB802B-B29C-C62B-FD71-E1E1B1977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9312" y="3951077"/>
              <a:ext cx="860380" cy="6869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9D5284-8C9C-996E-CEC7-486A1BA5A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1068" y="3959710"/>
              <a:ext cx="736469" cy="6869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928FD6D-3F49-E6B2-8C75-C6FE88CD93FC}"/>
              </a:ext>
            </a:extLst>
          </p:cNvPr>
          <p:cNvSpPr txBox="1"/>
          <p:nvPr/>
        </p:nvSpPr>
        <p:spPr>
          <a:xfrm>
            <a:off x="7451491" y="975992"/>
            <a:ext cx="427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Multi-alkali PCs </a:t>
            </a:r>
            <a:r>
              <a:rPr lang="en-US" dirty="0"/>
              <a:t>sputtered on ordinary glass</a:t>
            </a:r>
            <a:endParaRPr lang="en-RU" dirty="0"/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D02DF63F-4DBB-ECA1-D4C8-9D9F75C26DE4}"/>
              </a:ext>
            </a:extLst>
          </p:cNvPr>
          <p:cNvSpPr/>
          <p:nvPr/>
        </p:nvSpPr>
        <p:spPr>
          <a:xfrm>
            <a:off x="5223642" y="1166648"/>
            <a:ext cx="1870842" cy="854075"/>
          </a:xfrm>
          <a:prstGeom prst="wedgeRectCallout">
            <a:avLst>
              <a:gd name="adj1" fmla="val 145472"/>
              <a:gd name="adj2" fmla="val 737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RU" sz="1600" dirty="0">
                <a:solidFill>
                  <a:schemeClr val="tx1"/>
                </a:solidFill>
              </a:rPr>
              <a:t>It is planed to use </a:t>
            </a:r>
            <a:r>
              <a:rPr lang="en-RU" sz="1600" u="sng" dirty="0">
                <a:solidFill>
                  <a:schemeClr val="tx1"/>
                </a:solidFill>
              </a:rPr>
              <a:t>UV-glass</a:t>
            </a:r>
            <a:r>
              <a:rPr lang="en-RU" sz="1600" dirty="0">
                <a:solidFill>
                  <a:schemeClr val="tx1"/>
                </a:solidFill>
              </a:rPr>
              <a:t> to enhence PDE in blue region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4070ADC8-9038-C404-F05A-05B720F70DEB}"/>
              </a:ext>
            </a:extLst>
          </p:cNvPr>
          <p:cNvSpPr/>
          <p:nvPr/>
        </p:nvSpPr>
        <p:spPr>
          <a:xfrm>
            <a:off x="4369499" y="4604389"/>
            <a:ext cx="2002219" cy="854075"/>
          </a:xfrm>
          <a:prstGeom prst="wedgeRectCallout">
            <a:avLst>
              <a:gd name="adj1" fmla="val -106775"/>
              <a:gd name="adj2" fmla="val 3678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RU" sz="1600" b="1" u="sng" dirty="0">
                <a:solidFill>
                  <a:schemeClr val="tx1"/>
                </a:solidFill>
              </a:rPr>
              <a:t>Ceramic components </a:t>
            </a:r>
            <a:r>
              <a:rPr lang="en-RU" sz="1600" dirty="0">
                <a:solidFill>
                  <a:schemeClr val="tx1"/>
                </a:solidFill>
              </a:rPr>
              <a:t>from China (NNVT) deliverd to Ekran FEP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301497-F322-1268-4ED9-4425C42DE078}"/>
              </a:ext>
            </a:extLst>
          </p:cNvPr>
          <p:cNvSpPr txBox="1"/>
          <p:nvPr/>
        </p:nvSpPr>
        <p:spPr>
          <a:xfrm>
            <a:off x="3881300" y="5580744"/>
            <a:ext cx="3105952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RU" sz="1600" dirty="0"/>
              <a:t>Ekran FEP also works with vendors from Saratov </a:t>
            </a:r>
            <a:r>
              <a:rPr lang="en-GB" sz="1600" dirty="0"/>
              <a:t>t</a:t>
            </a:r>
            <a:r>
              <a:rPr lang="en-RU" sz="1600" dirty="0"/>
              <a:t>o produce ceramic components inside the Russia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866240-76FC-DB5D-B794-2512B1B39B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10553787" y="4903934"/>
            <a:ext cx="1157393" cy="1310746"/>
          </a:xfrm>
          <a:prstGeom prst="rect">
            <a:avLst/>
          </a:prstGeom>
        </p:spPr>
      </p:pic>
      <p:sp>
        <p:nvSpPr>
          <p:cNvPr id="20" name="Rectangular Callout 19">
            <a:extLst>
              <a:ext uri="{FF2B5EF4-FFF2-40B4-BE49-F238E27FC236}">
                <a16:creationId xmlns:a16="http://schemas.microsoft.com/office/drawing/2014/main" id="{2B6521B7-BFC3-F86F-1DD5-3F0665DB3190}"/>
              </a:ext>
            </a:extLst>
          </p:cNvPr>
          <p:cNvSpPr/>
          <p:nvPr/>
        </p:nvSpPr>
        <p:spPr>
          <a:xfrm>
            <a:off x="2951677" y="1160658"/>
            <a:ext cx="1632774" cy="941411"/>
          </a:xfrm>
          <a:prstGeom prst="wedgeRectCallout">
            <a:avLst>
              <a:gd name="adj1" fmla="val -98534"/>
              <a:gd name="adj2" fmla="val 693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RU" sz="1600" dirty="0">
                <a:solidFill>
                  <a:schemeClr val="tx1"/>
                </a:solidFill>
              </a:rPr>
              <a:t>Ekran FEP design of MCP PMT with 8x8 3x3 mm pixels</a:t>
            </a:r>
          </a:p>
        </p:txBody>
      </p:sp>
      <p:sp>
        <p:nvSpPr>
          <p:cNvPr id="21" name="Rectangular Callout 20">
            <a:extLst>
              <a:ext uri="{FF2B5EF4-FFF2-40B4-BE49-F238E27FC236}">
                <a16:creationId xmlns:a16="http://schemas.microsoft.com/office/drawing/2014/main" id="{60FEDC1F-35FE-7227-AB17-0C2BFF4B88FF}"/>
              </a:ext>
            </a:extLst>
          </p:cNvPr>
          <p:cNvSpPr/>
          <p:nvPr/>
        </p:nvSpPr>
        <p:spPr>
          <a:xfrm>
            <a:off x="7767439" y="4745522"/>
            <a:ext cx="2645603" cy="1718340"/>
          </a:xfrm>
          <a:prstGeom prst="wedgeRectCallout">
            <a:avLst>
              <a:gd name="adj1" fmla="val 63486"/>
              <a:gd name="adj2" fmla="val 626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RU" sz="1600" b="1" u="sng" dirty="0">
                <a:solidFill>
                  <a:schemeClr val="tx1"/>
                </a:solidFill>
              </a:rPr>
              <a:t>MCPs:</a:t>
            </a:r>
            <a:br>
              <a:rPr lang="en-RU" sz="1600" dirty="0">
                <a:solidFill>
                  <a:schemeClr val="tx1"/>
                </a:solidFill>
              </a:rPr>
            </a:br>
            <a:r>
              <a:rPr lang="en-RU" sz="1600" dirty="0">
                <a:solidFill>
                  <a:schemeClr val="tx1"/>
                </a:solidFill>
              </a:rPr>
              <a:t>• For the first rectangular PMTs usage of MCPs made by Ekran FEP is planed</a:t>
            </a:r>
          </a:p>
          <a:p>
            <a:pPr algn="just"/>
            <a:r>
              <a:rPr lang="en-RU" sz="1600" dirty="0">
                <a:solidFill>
                  <a:schemeClr val="tx1"/>
                </a:solidFill>
              </a:rPr>
              <a:t>• For the first serial batch implementation of MCPs from VTC Baspik is planed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E253C8-C1C2-8856-E6A4-0C125BAF77CB}"/>
              </a:ext>
            </a:extLst>
          </p:cNvPr>
          <p:cNvSpPr txBox="1"/>
          <p:nvPr/>
        </p:nvSpPr>
        <p:spPr>
          <a:xfrm>
            <a:off x="4369499" y="2333297"/>
            <a:ext cx="272498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• Until the Autumn the first Russian rectangular-shape multi-anode MCP PMTs partially based on Chinese components are expected</a:t>
            </a:r>
          </a:p>
          <a:p>
            <a:r>
              <a:rPr lang="en-US" sz="1600" dirty="0"/>
              <a:t>• Until the end of year MCP PMTs totally based on Russian components are expected</a:t>
            </a:r>
            <a:endParaRPr lang="en-RU" sz="1600" dirty="0"/>
          </a:p>
        </p:txBody>
      </p:sp>
    </p:spTree>
    <p:extLst>
      <p:ext uri="{BB962C8B-B14F-4D97-AF65-F5344CB8AC3E}">
        <p14:creationId xmlns:p14="http://schemas.microsoft.com/office/powerpoint/2010/main" val="2143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D943-8254-7C4B-8022-347B4939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746344"/>
          </a:xfrm>
        </p:spPr>
        <p:txBody>
          <a:bodyPr>
            <a:normAutofit/>
          </a:bodyPr>
          <a:lstStyle/>
          <a:p>
            <a:pPr algn="ctr"/>
            <a:r>
              <a:rPr lang="en-RU" sz="4000" b="1" dirty="0">
                <a:latin typeface="+mn-lt"/>
              </a:rPr>
              <a:t>On aerogel optimization for the SPD project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97BE37-5B33-D149-6AE5-4CC77D80CF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2153" y="1061545"/>
                <a:ext cx="11193516" cy="5115418"/>
              </a:xfrm>
            </p:spPr>
            <p:txBody>
              <a:bodyPr>
                <a:normAutofit fontScale="85000" lnSpcReduction="20000"/>
              </a:bodyPr>
              <a:lstStyle/>
              <a:p>
                <a:pPr algn="just"/>
                <a:r>
                  <a:rPr lang="en-RU" dirty="0"/>
                  <a:t>4-layer aerogel with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RU" i="1" baseline="-25000" dirty="0" smtClean="0"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=1.05</m:t>
                    </m:r>
                  </m:oMath>
                </a14:m>
                <a:r>
                  <a:rPr lang="en-RU" dirty="0"/>
                  <a:t> and thickness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35 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RU" dirty="0"/>
                  <a:t> was optimized for SCTF to provide reliable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µ/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RU" dirty="0"/>
                  <a:t>separation at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RU" dirty="0"/>
              </a:p>
              <a:p>
                <a:pPr algn="just"/>
                <a:r>
                  <a:rPr lang="en-RU" dirty="0"/>
                  <a:t>For SPD aerogel lower index looks more suitable to provide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RU" dirty="0"/>
                  <a:t> and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µ/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RU" dirty="0"/>
                  <a:t>separation at higher momenta. Lower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RU" dirty="0"/>
                  <a:t> mean</a:t>
                </a:r>
                <a:r>
                  <a:rPr lang="en-US" dirty="0"/>
                  <a:t>s:</a:t>
                </a:r>
                <a:endParaRPr lang="ru-RU" dirty="0"/>
              </a:p>
              <a:p>
                <a:pPr lvl="1" algn="just"/>
                <a:r>
                  <a:rPr lang="en-RU" dirty="0"/>
                  <a:t>Larger difference in π– and K–mesons Cherenkov angles;</a:t>
                </a:r>
              </a:p>
              <a:p>
                <a:pPr lvl="1" algn="just"/>
                <a:r>
                  <a:rPr lang="en-RU" dirty="0"/>
                  <a:t>lower impact from dispersion;</a:t>
                </a:r>
              </a:p>
              <a:p>
                <a:pPr lvl="1" algn="just"/>
                <a:r>
                  <a:rPr lang="en-RU" dirty="0"/>
                  <a:t>but lower number of Cherenkov photons which could be compensted by increase of aerogel thickness especially if the pixel size is about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6 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RU" dirty="0"/>
                  <a:t>.</a:t>
                </a:r>
              </a:p>
              <a:p>
                <a:pPr algn="just"/>
                <a:r>
                  <a:rPr lang="en-RU" dirty="0"/>
                  <a:t>More optimal aerogel for SPD looks like:</a:t>
                </a:r>
              </a:p>
              <a:p>
                <a:pPr marL="0" indent="0" algn="just">
                  <a:buNone/>
                </a:pPr>
                <a:r>
                  <a:rPr lang="en-RU" dirty="0"/>
                  <a:t>	&gt; Maximal refractive index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RU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1.04</m:t>
                    </m:r>
                  </m:oMath>
                </a14:m>
                <a:endParaRPr lang="en-RU" dirty="0"/>
              </a:p>
              <a:p>
                <a:pPr marL="0" indent="0" algn="just">
                  <a:buNone/>
                </a:pPr>
                <a:r>
                  <a:rPr lang="en-RU" dirty="0"/>
                  <a:t>	&gt; Aerogel thikness is about </a:t>
                </a:r>
                <a14:m>
                  <m:oMath xmlns:m="http://schemas.openxmlformats.org/officeDocument/2006/math">
                    <m:r>
                      <a:rPr lang="en-RU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40 </m:t>
                    </m:r>
                    <m:r>
                      <a:rPr lang="en-RU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RU" dirty="0"/>
              </a:p>
              <a:p>
                <a:pPr marL="0" indent="0" algn="just">
                  <a:buNone/>
                </a:pPr>
                <a:r>
                  <a:rPr lang="en-RU" dirty="0"/>
                  <a:t>	&gt; </a:t>
                </a:r>
                <a:r>
                  <a:rPr lang="en-RU" dirty="0">
                    <a:solidFill>
                      <a:srgbClr val="C00000"/>
                    </a:solidFill>
                  </a:rPr>
                  <a:t>3 or 4 </a:t>
                </a:r>
                <a:r>
                  <a:rPr lang="en-RU" dirty="0"/>
                  <a:t>number of layers with </a:t>
                </a:r>
                <a:r>
                  <a:rPr lang="en-RU" dirty="0">
                    <a:solidFill>
                      <a:srgbClr val="C00000"/>
                    </a:solidFill>
                  </a:rPr>
                  <a:t>15 or 10 mm </a:t>
                </a:r>
                <a:r>
                  <a:rPr lang="en-RU" dirty="0"/>
                  <a:t>thick each</a:t>
                </a:r>
              </a:p>
              <a:p>
                <a:pPr algn="just"/>
                <a:r>
                  <a:rPr lang="en-RU" dirty="0"/>
                  <a:t>There is a room for optimization with help of simulation or even ML approaches</a:t>
                </a:r>
              </a:p>
              <a:p>
                <a:pPr algn="just"/>
                <a:r>
                  <a:rPr lang="en-GB" dirty="0"/>
                  <a:t>There is a room for optimization with help of simulation or even ML approaches</a:t>
                </a:r>
              </a:p>
              <a:p>
                <a:pPr algn="just"/>
                <a:r>
                  <a:rPr lang="en-GB"/>
                  <a:t>R&amp;Ds on production of optimal SPD aerogel and test its performances are required.</a:t>
                </a:r>
              </a:p>
              <a:p>
                <a:pPr marL="0" indent="0" algn="just">
                  <a:buNone/>
                </a:pPr>
                <a:endParaRPr lang="en-RU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97BE37-5B33-D149-6AE5-4CC77D80CF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2153" y="1061545"/>
                <a:ext cx="11193516" cy="5115418"/>
              </a:xfrm>
              <a:blipFill>
                <a:blip r:embed="rId2"/>
                <a:stretch>
                  <a:fillRect l="-794" t="-2723" r="-79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2492A-9696-EFCC-6BCD-E2C213C0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F31E5-675A-67A0-18B5-BC94AEC6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17879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F006-1119-BD84-36F9-BED21C41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576"/>
            <a:ext cx="10515600" cy="815089"/>
          </a:xfrm>
        </p:spPr>
        <p:txBody>
          <a:bodyPr/>
          <a:lstStyle/>
          <a:p>
            <a:pPr algn="ctr"/>
            <a:r>
              <a:rPr lang="en-RU" b="1" dirty="0">
                <a:latin typeface="+mn-lt"/>
              </a:rPr>
              <a:t>Summary </a:t>
            </a:r>
            <a:r>
              <a:rPr lang="en-US" b="1" dirty="0">
                <a:latin typeface="+mn-lt"/>
              </a:rPr>
              <a:t>&amp; Plans for 2024/2025</a:t>
            </a:r>
            <a:endParaRPr lang="en-RU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B23D3E-1C6F-CF38-2881-A683BA6167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0330" y="1084521"/>
                <a:ext cx="11277600" cy="509244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We are going (and almost ready) to prepare and carry out tests with FARICH prototype based on available components at hadron beams to demonstrate its current PID capabilities:</a:t>
                </a:r>
              </a:p>
              <a:p>
                <a:pPr marL="457200" lvl="1" indent="0">
                  <a:buNone/>
                </a:pPr>
                <a:r>
                  <a:rPr lang="en-GB" dirty="0"/>
                  <a:t>•</a:t>
                </a:r>
                <a:r>
                  <a:rPr lang="en-GB" dirty="0">
                    <a:solidFill>
                      <a:srgbClr val="FF0000"/>
                    </a:solidFill>
                  </a:rPr>
                  <a:t> 4-layer</a:t>
                </a:r>
                <a:r>
                  <a:rPr lang="en-GB" dirty="0"/>
                  <a:t> aerogel tiles with </a:t>
                </a:r>
                <a:r>
                  <a:rPr lang="en-GB" dirty="0" err="1">
                    <a:solidFill>
                      <a:srgbClr val="FF0000"/>
                    </a:solidFill>
                  </a:rPr>
                  <a:t>n</a:t>
                </a:r>
                <a:r>
                  <a:rPr lang="en-GB" baseline="-25000" dirty="0" err="1">
                    <a:solidFill>
                      <a:srgbClr val="FF0000"/>
                    </a:solidFill>
                  </a:rPr>
                  <a:t>max</a:t>
                </a:r>
                <a:r>
                  <a:rPr lang="en-GB" dirty="0">
                    <a:solidFill>
                      <a:srgbClr val="FF0000"/>
                    </a:solidFill>
                  </a:rPr>
                  <a:t>=1.05 </a:t>
                </a:r>
                <a:r>
                  <a:rPr lang="en-GB" dirty="0"/>
                  <a:t>and</a:t>
                </a:r>
                <a:r>
                  <a:rPr lang="en-GB" dirty="0">
                    <a:solidFill>
                      <a:srgbClr val="FF0000"/>
                    </a:solidFill>
                  </a:rPr>
                  <a:t> t=35mm </a:t>
                </a:r>
                <a:r>
                  <a:rPr lang="en-GB" dirty="0"/>
                  <a:t>(</a:t>
                </a:r>
                <a:r>
                  <a:rPr lang="en-GB" i="1" dirty="0"/>
                  <a:t>optimized for SCTF project</a:t>
                </a:r>
                <a:r>
                  <a:rPr lang="en-GB" dirty="0"/>
                  <a:t>)</a:t>
                </a:r>
              </a:p>
              <a:p>
                <a:pPr marL="457200" lvl="1" indent="0">
                  <a:buNone/>
                </a:pPr>
                <a:r>
                  <a:rPr lang="en-GB" dirty="0"/>
                  <a:t>• Multi-anode PMTs (from Hamamatsu, NNVT, </a:t>
                </a:r>
                <a:r>
                  <a:rPr lang="en-GB" dirty="0" err="1"/>
                  <a:t>Photonis</a:t>
                </a:r>
                <a:r>
                  <a:rPr lang="en-GB" dirty="0"/>
                  <a:t>)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GB" dirty="0"/>
                  <a:t> pixels</a:t>
                </a:r>
              </a:p>
              <a:p>
                <a:pPr marL="457200" lvl="1" indent="0">
                  <a:buNone/>
                </a:pPr>
                <a:r>
                  <a:rPr lang="en-GB" dirty="0"/>
                  <a:t>• </a:t>
                </a:r>
                <a:r>
                  <a:rPr lang="en-GB" dirty="0" err="1"/>
                  <a:t>DiRICH</a:t>
                </a:r>
                <a:r>
                  <a:rPr lang="en-GB" dirty="0"/>
                  <a:t> (GSI) based readout system</a:t>
                </a:r>
              </a:p>
              <a:p>
                <a:r>
                  <a:rPr lang="en-RU" dirty="0"/>
                  <a:t>Optimize (with help of simulation) and produce first aerogel tiles for the SPD experiment requirements (</a:t>
                </a:r>
                <a:r>
                  <a:rPr lang="en-RU" dirty="0">
                    <a:solidFill>
                      <a:srgbClr val="C00000"/>
                    </a:solidFill>
                  </a:rPr>
                  <a:t>n</a:t>
                </a:r>
                <a:r>
                  <a:rPr lang="en-RU" baseline="-25000" dirty="0">
                    <a:solidFill>
                      <a:srgbClr val="C00000"/>
                    </a:solidFill>
                  </a:rPr>
                  <a:t>max</a:t>
                </a:r>
                <a:r>
                  <a:rPr lang="en-RU" dirty="0">
                    <a:solidFill>
                      <a:srgbClr val="C00000"/>
                    </a:solidFill>
                  </a:rPr>
                  <a:t>=1.04</a:t>
                </a:r>
                <a:r>
                  <a:rPr lang="en-RU" dirty="0"/>
                  <a:t> and </a:t>
                </a:r>
                <a:r>
                  <a:rPr lang="en-RU" dirty="0">
                    <a:solidFill>
                      <a:srgbClr val="C00000"/>
                    </a:solidFill>
                  </a:rPr>
                  <a:t>t=40mm</a:t>
                </a:r>
                <a:r>
                  <a:rPr lang="en-RU" dirty="0"/>
                  <a:t>)</a:t>
                </a:r>
              </a:p>
              <a:p>
                <a:r>
                  <a:rPr lang="en-RU" dirty="0"/>
                  <a:t>Test and compare performances of position-sensetive MCP PMTs with rectangular shapes:</a:t>
                </a:r>
              </a:p>
              <a:p>
                <a:pPr marL="457200" lvl="1" indent="0">
                  <a:buNone/>
                </a:pPr>
                <a:r>
                  <a:rPr lang="en-RU" dirty="0"/>
                  <a:t>• N6021 from NNVT (China)					–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GB" dirty="0"/>
                  <a:t> pixels</a:t>
                </a:r>
                <a:endParaRPr lang="en-RU" dirty="0"/>
              </a:p>
              <a:p>
                <a:pPr marL="457200" lvl="1" indent="0">
                  <a:buNone/>
                </a:pPr>
                <a:r>
                  <a:rPr lang="en-RU" dirty="0"/>
                  <a:t>• For the first time produced in Russia from Ekran FEP	–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GB" dirty="0"/>
                  <a:t> pixels</a:t>
                </a:r>
                <a:endParaRPr lang="en-RU" dirty="0"/>
              </a:p>
              <a:p>
                <a:r>
                  <a:rPr lang="en-RU" dirty="0"/>
                  <a:t>Start developmant of FARICH prototype based on Russian position-sensetive MCP PMTs</a:t>
                </a:r>
              </a:p>
              <a:p>
                <a:endParaRPr lang="en-R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B23D3E-1C6F-CF38-2881-A683BA6167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330" y="1084521"/>
                <a:ext cx="11277600" cy="5092442"/>
              </a:xfrm>
              <a:blipFill>
                <a:blip r:embed="rId2"/>
                <a:stretch>
                  <a:fillRect l="-787" t="-2488" b="-174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A22F0-660C-CCE4-76C1-4FB80E470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F6900-E152-FFDB-C372-7C2D101A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12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70017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5592D-E7EC-4088-E9F8-04254BB80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341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BACK UP SLIDES</a:t>
            </a:r>
            <a:endParaRPr lang="en-RU" b="1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8CFD9E-7FC5-4A26-A8F0-562D29237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F05F2-738F-37C3-AA45-A34E0DFE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13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99216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84" y="33779"/>
            <a:ext cx="12044516" cy="787329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FARICH</a:t>
            </a:r>
            <a:r>
              <a:rPr lang="ru-RU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technique</a:t>
            </a:r>
            <a:r>
              <a:rPr lang="ru-RU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 </a:t>
            </a:r>
            <a:r>
              <a:rPr lang="en-US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milestones</a:t>
            </a:r>
            <a:endParaRPr lang="ru-RU" sz="3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950244" y="6410171"/>
            <a:ext cx="2133600" cy="365125"/>
          </a:xfrm>
        </p:spPr>
        <p:txBody>
          <a:bodyPr/>
          <a:lstStyle/>
          <a:p>
            <a:pPr>
              <a:defRPr/>
            </a:pPr>
            <a:fld id="{0020FB47-C79D-4925-BA81-6A17668DB6FC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95B08B-0565-35E0-FF3F-E41A9B22D806}"/>
              </a:ext>
            </a:extLst>
          </p:cNvPr>
          <p:cNvGrpSpPr/>
          <p:nvPr/>
        </p:nvGrpSpPr>
        <p:grpSpPr>
          <a:xfrm>
            <a:off x="399395" y="757735"/>
            <a:ext cx="5444358" cy="3052637"/>
            <a:chOff x="231228" y="747225"/>
            <a:chExt cx="5744854" cy="3078384"/>
          </a:xfrm>
        </p:grpSpPr>
        <p:sp>
          <p:nvSpPr>
            <p:cNvPr id="3082" name="Прямоугольник 2"/>
            <p:cNvSpPr>
              <a:spLocks noChangeArrowheads="1"/>
            </p:cNvSpPr>
            <p:nvPr/>
          </p:nvSpPr>
          <p:spPr bwMode="auto">
            <a:xfrm>
              <a:off x="253408" y="3292960"/>
              <a:ext cx="5622860" cy="27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200" dirty="0" err="1">
                  <a:solidFill>
                    <a:srgbClr val="C00000"/>
                  </a:solidFill>
                </a:rPr>
                <a:t>T.Iijima</a:t>
              </a:r>
              <a:r>
                <a:rPr lang="ru-RU" altLang="ru-RU" sz="1200" dirty="0">
                  <a:solidFill>
                    <a:srgbClr val="C00000"/>
                  </a:solidFill>
                </a:rPr>
                <a:t>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et</a:t>
              </a:r>
              <a:r>
                <a:rPr lang="ru-RU" altLang="ru-RU" sz="1200" dirty="0">
                  <a:solidFill>
                    <a:srgbClr val="C00000"/>
                  </a:solidFill>
                </a:rPr>
                <a:t>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al</a:t>
              </a:r>
              <a:r>
                <a:rPr lang="ru-RU" altLang="ru-RU" sz="1200" dirty="0">
                  <a:solidFill>
                    <a:srgbClr val="C00000"/>
                  </a:solidFill>
                </a:rPr>
                <a:t>., NIM A548 (2005) 383</a:t>
              </a:r>
              <a:r>
                <a:rPr lang="en-US" altLang="ru-RU" sz="1200" dirty="0">
                  <a:solidFill>
                    <a:srgbClr val="C00000"/>
                  </a:solidFill>
                </a:rPr>
                <a:t> and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A.Yu.Barnyakov</a:t>
              </a:r>
              <a:r>
                <a:rPr lang="ru-RU" altLang="ru-RU" sz="1200" dirty="0">
                  <a:solidFill>
                    <a:srgbClr val="C00000"/>
                  </a:solidFill>
                </a:rPr>
                <a:t>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et</a:t>
              </a:r>
              <a:r>
                <a:rPr lang="ru-RU" altLang="ru-RU" sz="1200" dirty="0">
                  <a:solidFill>
                    <a:srgbClr val="C00000"/>
                  </a:solidFill>
                </a:rPr>
                <a:t> </a:t>
              </a:r>
              <a:r>
                <a:rPr lang="ru-RU" altLang="ru-RU" sz="1200" dirty="0" err="1">
                  <a:solidFill>
                    <a:srgbClr val="C00000"/>
                  </a:solidFill>
                </a:rPr>
                <a:t>al</a:t>
              </a:r>
              <a:r>
                <a:rPr lang="ru-RU" altLang="ru-RU" sz="1200" dirty="0">
                  <a:solidFill>
                    <a:srgbClr val="C00000"/>
                  </a:solidFill>
                </a:rPr>
                <a:t>., NIM A553 (2005) 70</a:t>
              </a:r>
            </a:p>
          </p:txBody>
        </p:sp>
        <p:grpSp>
          <p:nvGrpSpPr>
            <p:cNvPr id="13" name="Группа 12"/>
            <p:cNvGrpSpPr>
              <a:grpSpLocks noChangeAspect="1"/>
            </p:cNvGrpSpPr>
            <p:nvPr/>
          </p:nvGrpSpPr>
          <p:grpSpPr>
            <a:xfrm>
              <a:off x="3189150" y="1090132"/>
              <a:ext cx="2483541" cy="1855493"/>
              <a:chOff x="1763713" y="2477948"/>
              <a:chExt cx="3816399" cy="2851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" name="Picture 6" descr="p1060304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3713" y="2477948"/>
                <a:ext cx="3816399" cy="2851291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 rot="11199961" flipV="1">
                <a:off x="2117658" y="3341388"/>
                <a:ext cx="2557259" cy="4543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n=1.030   6.0mm</a:t>
                </a:r>
                <a:endParaRPr lang="ru-RU" altLang="ru-RU" sz="1400" baseline="-25000" dirty="0"/>
              </a:p>
            </p:txBody>
          </p:sp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 rot="11199961" flipV="1">
                <a:off x="2051884" y="3719263"/>
                <a:ext cx="2704693" cy="4543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n=1.027   6.3mm</a:t>
                </a:r>
                <a:endParaRPr lang="ru-RU" altLang="ru-RU" sz="1400" baseline="-25000" dirty="0"/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 rot="11199961" flipV="1">
                <a:off x="1984727" y="4154560"/>
                <a:ext cx="2491790" cy="4543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n=1.024   6.7mm</a:t>
                </a:r>
                <a:endParaRPr lang="ru-RU" altLang="ru-RU" sz="1400" baseline="-25000" dirty="0"/>
              </a:p>
            </p:txBody>
          </p:sp>
          <p:sp>
            <p:nvSpPr>
              <p:cNvPr id="18" name="Text Box 19"/>
              <p:cNvSpPr txBox="1">
                <a:spLocks noChangeArrowheads="1"/>
              </p:cNvSpPr>
              <p:nvPr/>
            </p:nvSpPr>
            <p:spPr bwMode="auto">
              <a:xfrm rot="11199961" flipV="1">
                <a:off x="1984688" y="4516274"/>
                <a:ext cx="2488567" cy="45431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ru-RU" sz="1400" dirty="0"/>
                  <a:t>n=1.022   7.0mm</a:t>
                </a:r>
                <a:endParaRPr lang="ru-RU" altLang="ru-RU" sz="1400" baseline="-250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883328" y="752424"/>
              <a:ext cx="3092754" cy="30777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/>
                <a:t>The first 4-layer monolithic sample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8867" y="2935288"/>
              <a:ext cx="5411456" cy="3385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600" dirty="0"/>
                <a:t>Increase</a:t>
              </a:r>
              <a:r>
                <a:rPr lang="ru-RU" sz="1600" dirty="0"/>
                <a:t> </a:t>
              </a:r>
              <a:r>
                <a:rPr lang="en-GB" sz="1600" dirty="0"/>
                <a:t>N</a:t>
              </a:r>
              <a:r>
                <a:rPr lang="en-US" sz="1600" baseline="-25000" dirty="0"/>
                <a:t>pe</a:t>
              </a:r>
              <a:r>
                <a:rPr lang="ru-RU" sz="1600" baseline="-25000" dirty="0"/>
                <a:t> </a:t>
              </a:r>
              <a:r>
                <a:rPr lang="en-US" sz="1600" dirty="0"/>
                <a:t>due thickness increase</a:t>
              </a:r>
              <a:r>
                <a:rPr lang="ru-RU" sz="1600" dirty="0"/>
                <a:t> </a:t>
              </a:r>
              <a:r>
                <a:rPr lang="en-US" sz="1600" dirty="0"/>
                <a:t>without </a:t>
              </a:r>
              <a:r>
                <a:rPr lang="el-GR" sz="1600" dirty="0" err="1"/>
                <a:t>σ</a:t>
              </a:r>
              <a:r>
                <a:rPr lang="el-GR" sz="1600" baseline="-25000" dirty="0" err="1"/>
                <a:t>Θ</a:t>
              </a:r>
              <a:r>
                <a:rPr lang="en-GB" sz="1600" baseline="-25000" dirty="0"/>
                <a:t>c</a:t>
              </a:r>
              <a:r>
                <a:rPr lang="en-GB" sz="1600" dirty="0"/>
                <a:t> degradation</a:t>
              </a:r>
              <a:endParaRPr lang="en-GB" sz="1600" dirty="0">
                <a:effectLst/>
              </a:endParaRPr>
            </a:p>
          </p:txBody>
        </p:sp>
        <p:pic>
          <p:nvPicPr>
            <p:cNvPr id="3080" name="Рисунок 3079">
              <a:extLst>
                <a:ext uri="{FF2B5EF4-FFF2-40B4-BE49-F238E27FC236}">
                  <a16:creationId xmlns:a16="http://schemas.microsoft.com/office/drawing/2014/main" id="{5D467304-7688-4709-94CF-7775212E7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55" y="758677"/>
              <a:ext cx="2733188" cy="22064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66D4AE-FC4B-FBC0-8B49-D5B629314F87}"/>
                </a:ext>
              </a:extLst>
            </p:cNvPr>
            <p:cNvSpPr/>
            <p:nvPr/>
          </p:nvSpPr>
          <p:spPr>
            <a:xfrm>
              <a:off x="231228" y="747225"/>
              <a:ext cx="5744854" cy="307838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endParaRPr lang="en-RU" dirty="0"/>
            </a:p>
            <a:p>
              <a:pPr algn="ctr"/>
              <a:r>
                <a:rPr lang="en-RU" dirty="0">
                  <a:solidFill>
                    <a:srgbClr val="FF0000"/>
                  </a:solidFill>
                </a:rPr>
                <a:t>2004÷2005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23D45E-598D-8421-1861-751FEFC07885}"/>
              </a:ext>
            </a:extLst>
          </p:cNvPr>
          <p:cNvGrpSpPr/>
          <p:nvPr/>
        </p:nvGrpSpPr>
        <p:grpSpPr>
          <a:xfrm>
            <a:off x="378375" y="3877069"/>
            <a:ext cx="5472795" cy="2877208"/>
            <a:chOff x="231228" y="3898089"/>
            <a:chExt cx="5472795" cy="28772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A40308E-0196-84E6-A007-B98A340D7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9227" y="4357933"/>
              <a:ext cx="2294348" cy="228482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381260-F7EC-F1F5-AE56-C4F4B2B82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824" y="4352247"/>
              <a:ext cx="2294348" cy="22943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6146BC-CF40-C844-8746-7C86DD372F53}"/>
                </a:ext>
              </a:extLst>
            </p:cNvPr>
            <p:cNvSpPr txBox="1"/>
            <p:nvPr/>
          </p:nvSpPr>
          <p:spPr>
            <a:xfrm>
              <a:off x="249156" y="3929549"/>
              <a:ext cx="5444357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/>
                <a:t>Excellent PID capability </a:t>
              </a:r>
              <a:r>
                <a:rPr lang="en-US" sz="1600" dirty="0">
                  <a:cs typeface="Arial"/>
                </a:rPr>
                <a:t>were shown at CERN beam test in </a:t>
              </a:r>
              <a:r>
                <a:rPr lang="en-US" dirty="0">
                  <a:solidFill>
                    <a:srgbClr val="FF0000"/>
                  </a:solidFill>
                  <a:cs typeface="Arial"/>
                </a:rPr>
                <a:t>2012</a:t>
              </a:r>
              <a:endParaRPr lang="en-RU" sz="1600" dirty="0">
                <a:solidFill>
                  <a:srgbClr val="FF0000"/>
                </a:solidFill>
              </a:endParaRPr>
            </a:p>
          </p:txBody>
        </p:sp>
        <p:sp>
          <p:nvSpPr>
            <p:cNvPr id="22" name="Прямоугольник 33">
              <a:extLst>
                <a:ext uri="{FF2B5EF4-FFF2-40B4-BE49-F238E27FC236}">
                  <a16:creationId xmlns:a16="http://schemas.microsoft.com/office/drawing/2014/main" id="{D8CA86A6-C96E-CB40-946F-532FC80F0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8334" y="4240565"/>
              <a:ext cx="30231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ru-RU" sz="1200" dirty="0" err="1">
                  <a:solidFill>
                    <a:srgbClr val="C00000"/>
                  </a:solidFill>
                </a:rPr>
                <a:t>A.Yu</a:t>
              </a:r>
              <a:r>
                <a:rPr lang="en-US" altLang="ru-RU" sz="1200" dirty="0">
                  <a:solidFill>
                    <a:srgbClr val="C00000"/>
                  </a:solidFill>
                </a:rPr>
                <a:t>. </a:t>
              </a:r>
              <a:r>
                <a:rPr lang="en-US" altLang="ru-RU" sz="1200" dirty="0" err="1">
                  <a:solidFill>
                    <a:srgbClr val="C00000"/>
                  </a:solidFill>
                </a:rPr>
                <a:t>Barnyakov</a:t>
              </a:r>
              <a:r>
                <a:rPr lang="en-US" altLang="ru-RU" sz="1200" dirty="0">
                  <a:solidFill>
                    <a:srgbClr val="C00000"/>
                  </a:solidFill>
                </a:rPr>
                <a:t>, et al., NIM A </a:t>
              </a:r>
              <a:r>
                <a:rPr lang="en-US" sz="1200" dirty="0">
                  <a:solidFill>
                    <a:srgbClr val="C00000"/>
                  </a:solidFill>
                </a:rPr>
                <a:t>732 (2013) 352</a:t>
              </a:r>
              <a:endParaRPr lang="ru-RU" altLang="ru-RU" sz="1200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A10BD9-18DB-BA38-7BA4-98566FBB6EC5}"/>
                </a:ext>
              </a:extLst>
            </p:cNvPr>
            <p:cNvSpPr/>
            <p:nvPr/>
          </p:nvSpPr>
          <p:spPr>
            <a:xfrm>
              <a:off x="231228" y="3898089"/>
              <a:ext cx="5472795" cy="287720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1E3445-6CCE-0FD9-F380-DED0F3BA8FEC}"/>
              </a:ext>
            </a:extLst>
          </p:cNvPr>
          <p:cNvGrpSpPr/>
          <p:nvPr/>
        </p:nvGrpSpPr>
        <p:grpSpPr>
          <a:xfrm>
            <a:off x="7189070" y="652631"/>
            <a:ext cx="4424855" cy="3115697"/>
            <a:chOff x="6726621" y="747225"/>
            <a:chExt cx="4424855" cy="31156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BC36A4-63AC-6CD1-2F5C-3619E9243BA7}"/>
                </a:ext>
              </a:extLst>
            </p:cNvPr>
            <p:cNvGrpSpPr/>
            <p:nvPr/>
          </p:nvGrpSpPr>
          <p:grpSpPr>
            <a:xfrm>
              <a:off x="6785407" y="810285"/>
              <a:ext cx="4296771" cy="3052637"/>
              <a:chOff x="6785407" y="747225"/>
              <a:chExt cx="4296771" cy="305778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D2A0A78-4C74-2065-97A3-D8BCE8391C0E}"/>
                  </a:ext>
                </a:extLst>
              </p:cNvPr>
              <p:cNvGrpSpPr/>
              <p:nvPr/>
            </p:nvGrpSpPr>
            <p:grpSpPr>
              <a:xfrm>
                <a:off x="6785407" y="747225"/>
                <a:ext cx="4296771" cy="2788114"/>
                <a:chOff x="246110" y="3981371"/>
                <a:chExt cx="4296771" cy="2788114"/>
              </a:xfrm>
            </p:grpSpPr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4C9A8D9C-188D-44EF-8B52-BDD6F3F342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420" y="4093124"/>
                  <a:ext cx="4284461" cy="2676361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0E2380-162C-41A2-BB71-A68B25A36A44}"/>
                    </a:ext>
                  </a:extLst>
                </p:cNvPr>
                <p:cNvSpPr txBox="1"/>
                <p:nvPr/>
              </p:nvSpPr>
              <p:spPr>
                <a:xfrm>
                  <a:off x="246110" y="3981371"/>
                  <a:ext cx="4284461" cy="30777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7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The Belle II (ARICH) is the first application of the method</a:t>
                  </a:r>
                  <a:endParaRPr lang="ru-RU" sz="1400" dirty="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6CE8862-52B6-2C82-2E21-9C5FDFA34169}"/>
                  </a:ext>
                </a:extLst>
              </p:cNvPr>
              <p:cNvSpPr txBox="1"/>
              <p:nvPr/>
            </p:nvSpPr>
            <p:spPr>
              <a:xfrm>
                <a:off x="8714480" y="343568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>
                    <a:solidFill>
                      <a:srgbClr val="FF0000"/>
                    </a:solidFill>
                  </a:rPr>
                  <a:t>2017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CDD631-919E-4EEA-A579-15DBB0E8EE22}"/>
                </a:ext>
              </a:extLst>
            </p:cNvPr>
            <p:cNvSpPr/>
            <p:nvPr/>
          </p:nvSpPr>
          <p:spPr>
            <a:xfrm>
              <a:off x="6726621" y="747225"/>
              <a:ext cx="4424855" cy="306314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A2D7B7-3FFC-7491-8583-9E59CD76B7FB}"/>
              </a:ext>
            </a:extLst>
          </p:cNvPr>
          <p:cNvGrpSpPr/>
          <p:nvPr/>
        </p:nvGrpSpPr>
        <p:grpSpPr>
          <a:xfrm>
            <a:off x="7189070" y="3778839"/>
            <a:ext cx="4469994" cy="2996458"/>
            <a:chOff x="7147030" y="3778839"/>
            <a:chExt cx="4469994" cy="299645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ABB7E0-07F9-B0EB-3C84-AA143A6ED0B6}"/>
                </a:ext>
              </a:extLst>
            </p:cNvPr>
            <p:cNvGrpSpPr/>
            <p:nvPr/>
          </p:nvGrpSpPr>
          <p:grpSpPr>
            <a:xfrm>
              <a:off x="7147030" y="3778839"/>
              <a:ext cx="4469994" cy="2996458"/>
              <a:chOff x="6953393" y="3778838"/>
              <a:chExt cx="4505977" cy="3053215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170C49-0355-D15D-1C73-60E3BC9C7FBB}"/>
                  </a:ext>
                </a:extLst>
              </p:cNvPr>
              <p:cNvSpPr/>
              <p:nvPr/>
            </p:nvSpPr>
            <p:spPr>
              <a:xfrm>
                <a:off x="7086797" y="3871881"/>
                <a:ext cx="4247310" cy="52628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81646" tIns="40823" rIns="81646" bIns="40823" anchor="t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600" spc="-1" dirty="0">
                    <a:latin typeface="Arial"/>
                  </a:rPr>
                  <a:t>Two 4-layer focusing aerogel blocks 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lang="en-US" sz="1600" spc="-1" dirty="0">
                    <a:latin typeface="Arial"/>
                  </a:rPr>
                  <a:t>230x230x35 mm</a:t>
                </a:r>
                <a:endParaRPr lang="ru-RU" sz="1600" spc="-1" dirty="0">
                  <a:latin typeface="Arial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E50D1AB-3B03-796A-9B2A-9705D40445D2}"/>
                  </a:ext>
                </a:extLst>
              </p:cNvPr>
              <p:cNvSpPr txBox="1"/>
              <p:nvPr/>
            </p:nvSpPr>
            <p:spPr>
              <a:xfrm>
                <a:off x="8700765" y="6462721"/>
                <a:ext cx="1249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U" dirty="0">
                    <a:solidFill>
                      <a:srgbClr val="FF0000"/>
                    </a:solidFill>
                  </a:rPr>
                  <a:t>2022÷2023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CCA86B1-A7C1-3085-95D8-E7C2E4DE1541}"/>
                  </a:ext>
                </a:extLst>
              </p:cNvPr>
              <p:cNvSpPr/>
              <p:nvPr/>
            </p:nvSpPr>
            <p:spPr>
              <a:xfrm>
                <a:off x="6953393" y="3778838"/>
                <a:ext cx="4505977" cy="299645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705065-4DE5-2AD9-820A-037B38BEA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368" y="4380948"/>
              <a:ext cx="4208439" cy="2075892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AC8104-DA69-8D66-2FDE-6DFAE739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2615" y="6427634"/>
            <a:ext cx="4114800" cy="365125"/>
          </a:xfrm>
        </p:spPr>
        <p:txBody>
          <a:bodyPr/>
          <a:lstStyle/>
          <a:p>
            <a:r>
              <a:rPr lang="en-GB"/>
              <a:t>SPD CM 20-24 May 2024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466631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6"/>
          <p:cNvPicPr/>
          <p:nvPr/>
        </p:nvPicPr>
        <p:blipFill>
          <a:blip r:embed="rId2"/>
          <a:stretch/>
        </p:blipFill>
        <p:spPr>
          <a:xfrm>
            <a:off x="2540136" y="3567910"/>
            <a:ext cx="9638478" cy="3002621"/>
          </a:xfrm>
          <a:prstGeom prst="rect">
            <a:avLst/>
          </a:prstGeom>
          <a:ln w="0">
            <a:noFill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EF577FB-3097-C589-892E-905A595B3455}"/>
              </a:ext>
            </a:extLst>
          </p:cNvPr>
          <p:cNvSpPr txBox="1">
            <a:spLocks/>
          </p:cNvSpPr>
          <p:nvPr/>
        </p:nvSpPr>
        <p:spPr>
          <a:xfrm>
            <a:off x="73742" y="75416"/>
            <a:ext cx="12044516" cy="661246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Recent beam test results</a:t>
            </a:r>
            <a:endParaRPr lang="ru-RU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06D766-8EB4-8A1A-A15E-296DC6F4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35" y="529586"/>
            <a:ext cx="9575930" cy="3002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9B6EFD-8104-CA5F-82AC-12E41BF015A5}"/>
              </a:ext>
            </a:extLst>
          </p:cNvPr>
          <p:cNvSpPr txBox="1"/>
          <p:nvPr/>
        </p:nvSpPr>
        <p:spPr>
          <a:xfrm>
            <a:off x="578118" y="736662"/>
            <a:ext cx="171636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</a:t>
            </a:r>
            <a:r>
              <a:rPr lang="ru-RU" dirty="0"/>
              <a:t>6</a:t>
            </a:r>
            <a:r>
              <a:rPr lang="en-US" dirty="0"/>
              <a:t>x</a:t>
            </a:r>
            <a:r>
              <a:rPr lang="ru-RU" dirty="0"/>
              <a:t>6</a:t>
            </a:r>
            <a:r>
              <a:rPr lang="en-US" dirty="0"/>
              <a:t> mm</a:t>
            </a:r>
            <a:endParaRPr lang="ru-RU" dirty="0"/>
          </a:p>
          <a:p>
            <a:r>
              <a:rPr lang="en-US" dirty="0" err="1"/>
              <a:t>Geom</a:t>
            </a:r>
            <a:r>
              <a:rPr lang="ru-RU" dirty="0"/>
              <a:t>.</a:t>
            </a:r>
            <a:r>
              <a:rPr lang="en-US" dirty="0"/>
              <a:t>Eff.</a:t>
            </a:r>
            <a:r>
              <a:rPr lang="ru-RU" dirty="0"/>
              <a:t> </a:t>
            </a:r>
            <a:r>
              <a:rPr lang="en-US" dirty="0"/>
              <a:t>~ 80%</a:t>
            </a:r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9D5473-B5D3-9115-B1C2-0F37B9E19066}"/>
              </a:ext>
            </a:extLst>
          </p:cNvPr>
          <p:cNvSpPr txBox="1"/>
          <p:nvPr/>
        </p:nvSpPr>
        <p:spPr>
          <a:xfrm>
            <a:off x="578118" y="3734196"/>
            <a:ext cx="171636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3x3 mm</a:t>
            </a:r>
            <a:endParaRPr lang="ru-RU" dirty="0"/>
          </a:p>
          <a:p>
            <a:r>
              <a:rPr lang="en-US" dirty="0" err="1"/>
              <a:t>Geom</a:t>
            </a:r>
            <a:r>
              <a:rPr lang="ru-RU" dirty="0"/>
              <a:t>.</a:t>
            </a:r>
            <a:r>
              <a:rPr lang="en-US" dirty="0"/>
              <a:t>Eff.</a:t>
            </a:r>
            <a:r>
              <a:rPr lang="ru-RU" dirty="0"/>
              <a:t> </a:t>
            </a:r>
            <a:r>
              <a:rPr lang="en-US" dirty="0"/>
              <a:t>~ 20%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37B05-5FF1-EC69-79F9-02A4D4EA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15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0005D2-608C-3C67-B46A-3CF816123A4B}"/>
                  </a:ext>
                </a:extLst>
              </p:cNvPr>
              <p:cNvSpPr txBox="1"/>
              <p:nvPr/>
            </p:nvSpPr>
            <p:spPr>
              <a:xfrm>
                <a:off x="150017" y="5293053"/>
                <a:ext cx="3045123" cy="131318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RU" b="1" u="sng" dirty="0"/>
                  <a:t>Main results:</a:t>
                </a:r>
              </a:p>
              <a:p>
                <a:r>
                  <a:rPr lang="en-RU" dirty="0"/>
                  <a:t>• N</a:t>
                </a:r>
                <a:r>
                  <a:rPr lang="en-RU" baseline="-25000" dirty="0"/>
                  <a:t>pe</a:t>
                </a:r>
                <a:r>
                  <a:rPr lang="en-RU" dirty="0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RU" dirty="0"/>
                  <a:t>	</a:t>
                </a:r>
                <a:r>
                  <a:rPr lang="en-RU" dirty="0">
                    <a:solidFill>
                      <a:srgbClr val="C00000"/>
                    </a:solidFill>
                  </a:rPr>
                  <a:t>16</a:t>
                </a:r>
                <a:r>
                  <a:rPr lang="en-RU" dirty="0"/>
                  <a:t>        (</a:t>
                </a:r>
                <a:r>
                  <a:rPr lang="en-RU" dirty="0">
                    <a:solidFill>
                      <a:schemeClr val="accent1"/>
                    </a:solidFill>
                  </a:rPr>
                  <a:t>~ 0.8</a:t>
                </a:r>
                <a:r>
                  <a:rPr lang="en-RU" dirty="0"/>
                  <a:t> of Ring)</a:t>
                </a:r>
              </a:p>
              <a:p>
                <a:r>
                  <a:rPr lang="en-RU" dirty="0"/>
                  <a:t>•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13.5 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RU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RU" dirty="0"/>
                  <a:t> </a:t>
                </a:r>
                <a:r>
                  <a:rPr lang="en-RU" dirty="0">
                    <a:solidFill>
                      <a:schemeClr val="accent1"/>
                    </a:solidFill>
                  </a:rPr>
                  <a:t>6mm</a:t>
                </a:r>
                <a:r>
                  <a:rPr lang="en-RU" dirty="0"/>
                  <a:t>)</a:t>
                </a:r>
              </a:p>
              <a:p>
                <a:r>
                  <a:rPr lang="en-RU" dirty="0"/>
                  <a:t>•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≈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7.5 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en-RU" dirty="0"/>
                  <a:t> 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RU" dirty="0"/>
                  <a:t> </a:t>
                </a:r>
                <a:r>
                  <a:rPr lang="en-RU" dirty="0">
                    <a:solidFill>
                      <a:schemeClr val="accent1"/>
                    </a:solidFill>
                  </a:rPr>
                  <a:t>3mm</a:t>
                </a:r>
                <a:r>
                  <a:rPr lang="en-RU" dirty="0"/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0005D2-608C-3C67-B46A-3CF816123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17" y="5293053"/>
                <a:ext cx="3045123" cy="1313180"/>
              </a:xfrm>
              <a:prstGeom prst="rect">
                <a:avLst/>
              </a:prstGeom>
              <a:blipFill>
                <a:blip r:embed="rId4"/>
                <a:stretch>
                  <a:fillRect l="-1653" t="-1905" r="-1240" b="-4762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AF5C4C-40DE-6FDF-CFC1-C14D3163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377C-E220-BF0C-D1DE-12C58E9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48" y="50127"/>
            <a:ext cx="11429999" cy="50716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77"/>
              </a:rPr>
              <a:t>Cherenkov angle Single Photo-Electron (</a:t>
            </a:r>
            <a:r>
              <a:rPr lang="en-US" sz="2800" b="1" i="1" dirty="0">
                <a:latin typeface="Arial Rounded MT Bold" panose="020F0704030504030204" pitchFamily="34" charset="77"/>
              </a:rPr>
              <a:t>SPE</a:t>
            </a:r>
            <a:r>
              <a:rPr lang="en-US" sz="2800" b="1" dirty="0">
                <a:latin typeface="Arial Rounded MT Bold" panose="020F0704030504030204" pitchFamily="34" charset="77"/>
              </a:rPr>
              <a:t>) resolution</a:t>
            </a:r>
            <a:endParaRPr lang="en-RU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4762C1-AB90-8572-C59A-6C225F66883D}"/>
              </a:ext>
            </a:extLst>
          </p:cNvPr>
          <p:cNvSpPr txBox="1"/>
          <p:nvPr/>
        </p:nvSpPr>
        <p:spPr>
          <a:xfrm>
            <a:off x="173838" y="3600424"/>
            <a:ext cx="3279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Aerogel</a:t>
            </a:r>
            <a:r>
              <a:rPr lang="ru-RU" dirty="0"/>
              <a:t>: </a:t>
            </a:r>
            <a:r>
              <a:rPr lang="en-RU" dirty="0"/>
              <a:t>20+20 </a:t>
            </a:r>
            <a:r>
              <a:rPr lang="en-US" dirty="0"/>
              <a:t>mm</a:t>
            </a:r>
            <a:r>
              <a:rPr lang="ru-RU" dirty="0"/>
              <a:t> (</a:t>
            </a:r>
            <a:r>
              <a:rPr lang="en-US" dirty="0"/>
              <a:t>Chiba Univ.)</a:t>
            </a:r>
          </a:p>
          <a:p>
            <a:r>
              <a:rPr lang="en-US" dirty="0"/>
              <a:t>n(400nm): 1.045 +1.055</a:t>
            </a:r>
          </a:p>
          <a:p>
            <a:r>
              <a:rPr lang="en-US" dirty="0"/>
              <a:t>Pixel:	   </a:t>
            </a:r>
            <a:r>
              <a:rPr lang="en-US" dirty="0">
                <a:solidFill>
                  <a:srgbClr val="7030A0"/>
                </a:solidFill>
              </a:rPr>
              <a:t>5x5</a:t>
            </a:r>
            <a:r>
              <a:rPr lang="en-US" dirty="0"/>
              <a:t> mm</a:t>
            </a:r>
            <a:endParaRPr lang="en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56C8C5-E486-29A8-4F3B-34FBA90234B3}"/>
              </a:ext>
            </a:extLst>
          </p:cNvPr>
          <p:cNvSpPr txBox="1"/>
          <p:nvPr/>
        </p:nvSpPr>
        <p:spPr>
          <a:xfrm>
            <a:off x="3575260" y="3605966"/>
            <a:ext cx="2473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4-</a:t>
            </a:r>
            <a:r>
              <a:rPr lang="en-US" dirty="0"/>
              <a:t>layers</a:t>
            </a:r>
            <a:r>
              <a:rPr lang="ru-RU" dirty="0"/>
              <a:t> (</a:t>
            </a:r>
            <a:r>
              <a:rPr lang="en-US" dirty="0"/>
              <a:t>Novosibirsk</a:t>
            </a:r>
            <a:r>
              <a:rPr lang="ru-RU" dirty="0"/>
              <a:t>)</a:t>
            </a:r>
            <a:r>
              <a:rPr lang="en-US" dirty="0"/>
              <a:t> –&gt;</a:t>
            </a:r>
            <a:endParaRPr lang="ru-RU" dirty="0"/>
          </a:p>
          <a:p>
            <a:pPr algn="ctr"/>
            <a:r>
              <a:rPr lang="ru-RU" dirty="0"/>
              <a:t>1.039 </a:t>
            </a:r>
            <a:r>
              <a:rPr lang="en-US" dirty="0"/>
              <a:t>÷ 1.046</a:t>
            </a:r>
          </a:p>
          <a:p>
            <a:pPr algn="ctr"/>
            <a:r>
              <a:rPr lang="en-RU" dirty="0">
                <a:solidFill>
                  <a:srgbClr val="FF0000"/>
                </a:solidFill>
              </a:rPr>
              <a:t>6x6</a:t>
            </a:r>
            <a:r>
              <a:rPr lang="en-RU" dirty="0"/>
              <a:t> </a:t>
            </a:r>
            <a:r>
              <a:rPr lang="en-US" dirty="0"/>
              <a:t>mm</a:t>
            </a:r>
            <a:endParaRPr lang="en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A35858-43F1-AB4F-F464-D537CBC03502}"/>
              </a:ext>
            </a:extLst>
          </p:cNvPr>
          <p:cNvSpPr txBox="1"/>
          <p:nvPr/>
        </p:nvSpPr>
        <p:spPr>
          <a:xfrm>
            <a:off x="7171417" y="3609489"/>
            <a:ext cx="939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–</a:t>
            </a:r>
          </a:p>
          <a:p>
            <a:pPr algn="ctr"/>
            <a:r>
              <a:rPr lang="ru-RU" dirty="0"/>
              <a:t>–</a:t>
            </a:r>
            <a:endParaRPr lang="en-US" dirty="0"/>
          </a:p>
          <a:p>
            <a:pPr algn="ctr"/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en-RU" dirty="0">
                <a:solidFill>
                  <a:srgbClr val="FF0000"/>
                </a:solidFill>
              </a:rPr>
              <a:t>x</a:t>
            </a:r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en-RU" dirty="0"/>
              <a:t> </a:t>
            </a:r>
            <a:r>
              <a:rPr lang="en-US" dirty="0"/>
              <a:t>mm</a:t>
            </a:r>
            <a:endParaRPr lang="en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6E6189-0E8D-E3D0-0C46-5A7B979E5C81}"/>
              </a:ext>
            </a:extLst>
          </p:cNvPr>
          <p:cNvSpPr txBox="1"/>
          <p:nvPr/>
        </p:nvSpPr>
        <p:spPr>
          <a:xfrm>
            <a:off x="9627982" y="3626145"/>
            <a:ext cx="2226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4-</a:t>
            </a:r>
            <a:r>
              <a:rPr lang="en-US" dirty="0"/>
              <a:t>layers</a:t>
            </a:r>
            <a:r>
              <a:rPr lang="ru-RU" dirty="0"/>
              <a:t> (</a:t>
            </a:r>
            <a:r>
              <a:rPr lang="en-US" dirty="0"/>
              <a:t>ideal profile</a:t>
            </a:r>
            <a:r>
              <a:rPr lang="ru-RU" dirty="0"/>
              <a:t>)</a:t>
            </a:r>
          </a:p>
          <a:p>
            <a:pPr algn="ctr"/>
            <a:r>
              <a:rPr lang="ru-RU" dirty="0"/>
              <a:t>1.041 </a:t>
            </a:r>
            <a:r>
              <a:rPr lang="en-US" dirty="0"/>
              <a:t>÷ 1.0</a:t>
            </a:r>
            <a:r>
              <a:rPr lang="ru-RU" dirty="0"/>
              <a:t>50</a:t>
            </a:r>
            <a:endParaRPr lang="en-US" dirty="0"/>
          </a:p>
          <a:p>
            <a:pPr algn="ctr"/>
            <a:r>
              <a:rPr lang="ru-RU" dirty="0">
                <a:solidFill>
                  <a:srgbClr val="7030A0"/>
                </a:solidFill>
              </a:rPr>
              <a:t>3</a:t>
            </a:r>
            <a:r>
              <a:rPr lang="en-RU" dirty="0">
                <a:solidFill>
                  <a:srgbClr val="7030A0"/>
                </a:solidFill>
              </a:rPr>
              <a:t>x</a:t>
            </a:r>
            <a:r>
              <a:rPr lang="ru-RU" dirty="0">
                <a:solidFill>
                  <a:srgbClr val="7030A0"/>
                </a:solidFill>
              </a:rPr>
              <a:t>3</a:t>
            </a:r>
            <a:r>
              <a:rPr lang="en-RU" dirty="0"/>
              <a:t> </a:t>
            </a:r>
            <a:r>
              <a:rPr lang="en-US" dirty="0"/>
              <a:t>mm</a:t>
            </a:r>
            <a:endParaRPr lang="en-RU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D71B5B-6739-C985-B314-B12944523E48}"/>
              </a:ext>
            </a:extLst>
          </p:cNvPr>
          <p:cNvGrpSpPr/>
          <p:nvPr/>
        </p:nvGrpSpPr>
        <p:grpSpPr>
          <a:xfrm>
            <a:off x="33803" y="478020"/>
            <a:ext cx="12154523" cy="3078675"/>
            <a:chOff x="33803" y="663079"/>
            <a:chExt cx="12154523" cy="307867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5C17607-7530-0A5A-9723-7DD9357D2C9A}"/>
                </a:ext>
              </a:extLst>
            </p:cNvPr>
            <p:cNvGrpSpPr/>
            <p:nvPr/>
          </p:nvGrpSpPr>
          <p:grpSpPr>
            <a:xfrm>
              <a:off x="33803" y="697025"/>
              <a:ext cx="3244935" cy="2913908"/>
              <a:chOff x="6934213" y="149005"/>
              <a:chExt cx="3385889" cy="341654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EACC015-FB7B-30F9-C4AA-D6FADEB3B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4213" y="387653"/>
                <a:ext cx="3296222" cy="317789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5071B0-F496-7641-6A6B-68D8DE5A67D8}"/>
                  </a:ext>
                </a:extLst>
              </p:cNvPr>
              <p:cNvSpPr txBox="1"/>
              <p:nvPr/>
            </p:nvSpPr>
            <p:spPr>
              <a:xfrm>
                <a:off x="8347885" y="211798"/>
                <a:ext cx="1972217" cy="360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PTEP 2016, 033H01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080AAF-C73D-0ACC-8DD4-063D066EF034}"/>
                  </a:ext>
                </a:extLst>
              </p:cNvPr>
              <p:cNvSpPr txBox="1"/>
              <p:nvPr/>
            </p:nvSpPr>
            <p:spPr>
              <a:xfrm>
                <a:off x="7501786" y="149005"/>
                <a:ext cx="11652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>
                    <a:latin typeface="Times"/>
                  </a:rPr>
                  <a:t>Belle II</a:t>
                </a:r>
                <a:endParaRPr lang="en-US" dirty="0">
                  <a:latin typeface="Time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C978BE4-00ED-15E4-349A-B194B7BB1103}"/>
                </a:ext>
              </a:extLst>
            </p:cNvPr>
            <p:cNvGrpSpPr/>
            <p:nvPr/>
          </p:nvGrpSpPr>
          <p:grpSpPr>
            <a:xfrm>
              <a:off x="9293920" y="663079"/>
              <a:ext cx="2894406" cy="3078675"/>
              <a:chOff x="5403102" y="3851441"/>
              <a:chExt cx="2503282" cy="229120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CBF91D9-63CD-D83A-458F-92B5EA481B90}"/>
                  </a:ext>
                </a:extLst>
              </p:cNvPr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5403102" y="3851441"/>
                <a:ext cx="2430392" cy="2291202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0E472F-5F05-9E9C-65F4-CB4E4483BC4E}"/>
                  </a:ext>
                </a:extLst>
              </p:cNvPr>
              <p:cNvSpPr txBox="1"/>
              <p:nvPr/>
            </p:nvSpPr>
            <p:spPr>
              <a:xfrm>
                <a:off x="5793537" y="3851441"/>
                <a:ext cx="1575201" cy="2864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71600" tIns="35800" rIns="71600" bIns="35800" anchor="t">
                <a:noAutofit/>
              </a:bodyPr>
              <a:lstStyle/>
              <a:p>
                <a:pPr algn="ctr"/>
                <a:r>
                  <a:rPr lang="en-US" sz="1432" spc="-1" dirty="0">
                    <a:latin typeface="Arial"/>
                  </a:rPr>
                  <a:t>Simulation</a:t>
                </a:r>
                <a:endParaRPr lang="ru-RU" sz="1432" spc="-1" dirty="0">
                  <a:latin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2A1079D-2CBE-AB00-B44B-57423037CEBA}"/>
                  </a:ext>
                </a:extLst>
              </p:cNvPr>
              <p:cNvSpPr/>
              <p:nvPr/>
            </p:nvSpPr>
            <p:spPr>
              <a:xfrm>
                <a:off x="6969303" y="4632877"/>
                <a:ext cx="937081" cy="162091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RU" sz="1633">
                  <a:noFill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F56EAD-DC0F-3A52-F638-6CC0AA0F639F}"/>
                </a:ext>
              </a:extLst>
            </p:cNvPr>
            <p:cNvGrpSpPr/>
            <p:nvPr/>
          </p:nvGrpSpPr>
          <p:grpSpPr>
            <a:xfrm>
              <a:off x="6048985" y="696782"/>
              <a:ext cx="3159001" cy="2935171"/>
              <a:chOff x="8261663" y="3842599"/>
              <a:chExt cx="2463900" cy="231436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D9E2C98-1D02-A8B1-55B1-AB2258ADDCD0}"/>
                  </a:ext>
                </a:extLst>
              </p:cNvPr>
              <p:cNvGrpSpPr/>
              <p:nvPr/>
            </p:nvGrpSpPr>
            <p:grpSpPr>
              <a:xfrm>
                <a:off x="8261663" y="3842599"/>
                <a:ext cx="2463900" cy="2314361"/>
                <a:chOff x="7733148" y="4235754"/>
                <a:chExt cx="2715994" cy="2551155"/>
              </a:xfrm>
            </p:grpSpPr>
            <p:pic>
              <p:nvPicPr>
                <p:cNvPr id="13" name="Рисунок 10">
                  <a:extLst>
                    <a:ext uri="{FF2B5EF4-FFF2-40B4-BE49-F238E27FC236}">
                      <a16:creationId xmlns:a16="http://schemas.microsoft.com/office/drawing/2014/main" id="{49EA0D67-20E5-1A86-98C4-61FFB0D5ADBF}"/>
                    </a:ext>
                  </a:extLst>
                </p:cNvPr>
                <p:cNvPicPr/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>
                <a:xfrm>
                  <a:off x="7733148" y="4348102"/>
                  <a:ext cx="2715994" cy="2438807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70B1AD9-E233-1F0F-94AB-F6565AD7BFCC}"/>
                    </a:ext>
                  </a:extLst>
                </p:cNvPr>
                <p:cNvSpPr txBox="1"/>
                <p:nvPr/>
              </p:nvSpPr>
              <p:spPr>
                <a:xfrm>
                  <a:off x="7979904" y="4235754"/>
                  <a:ext cx="1736367" cy="315703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71600" tIns="35800" rIns="71600" bIns="35800" anchor="t">
                  <a:noAutofit/>
                </a:bodyPr>
                <a:lstStyle/>
                <a:p>
                  <a:pPr algn="ctr"/>
                  <a:r>
                    <a:rPr lang="en-US" sz="1432" spc="-1" dirty="0" err="1">
                      <a:latin typeface="Arial"/>
                    </a:rPr>
                    <a:t>TBeam</a:t>
                  </a:r>
                  <a:endParaRPr lang="ru-RU" sz="1432" spc="-1" dirty="0">
                    <a:latin typeface="Arial"/>
                  </a:endParaRPr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A68C055-1017-2DAB-FCD9-852D65B9A883}"/>
                  </a:ext>
                </a:extLst>
              </p:cNvPr>
              <p:cNvSpPr/>
              <p:nvPr/>
            </p:nvSpPr>
            <p:spPr>
              <a:xfrm>
                <a:off x="9788482" y="4661412"/>
                <a:ext cx="937081" cy="162091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RU" sz="1633">
                  <a:noFill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CE6AC3E-E2C3-04E5-1045-666E83AE366C}"/>
                </a:ext>
              </a:extLst>
            </p:cNvPr>
            <p:cNvGrpSpPr/>
            <p:nvPr/>
          </p:nvGrpSpPr>
          <p:grpSpPr>
            <a:xfrm>
              <a:off x="3098998" y="747197"/>
              <a:ext cx="3071000" cy="2822839"/>
              <a:chOff x="3120018" y="747197"/>
              <a:chExt cx="3071000" cy="282283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ADD51DB-6448-374E-6628-231F48250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20018" y="747197"/>
                <a:ext cx="3071000" cy="2822839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2877A42-CDE2-3EB6-339B-6577EAC4F4D2}"/>
                  </a:ext>
                </a:extLst>
              </p:cNvPr>
              <p:cNvSpPr/>
              <p:nvPr/>
            </p:nvSpPr>
            <p:spPr>
              <a:xfrm>
                <a:off x="4879254" y="1734606"/>
                <a:ext cx="1302240" cy="16961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C6DCF1D5-700C-6CE7-EAB4-31144BD3C252}"/>
              </a:ext>
            </a:extLst>
          </p:cNvPr>
          <p:cNvSpPr/>
          <p:nvPr/>
        </p:nvSpPr>
        <p:spPr>
          <a:xfrm>
            <a:off x="1854818" y="1655958"/>
            <a:ext cx="1302240" cy="14416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593AD9-7452-506A-C8B8-E4403990E78A}"/>
                  </a:ext>
                </a:extLst>
              </p:cNvPr>
              <p:cNvSpPr txBox="1"/>
              <p:nvPr/>
            </p:nvSpPr>
            <p:spPr>
              <a:xfrm>
                <a:off x="3761457" y="4487375"/>
                <a:ext cx="1716367" cy="6677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Geom</a:t>
                </a:r>
                <a:r>
                  <a:rPr lang="ru-RU" dirty="0"/>
                  <a:t>.</a:t>
                </a:r>
                <a:r>
                  <a:rPr lang="en-US" dirty="0"/>
                  <a:t>Eff.</a:t>
                </a:r>
                <a:r>
                  <a:rPr lang="ru-RU" dirty="0"/>
                  <a:t> </a:t>
                </a:r>
                <a:r>
                  <a:rPr lang="en-US" dirty="0"/>
                  <a:t>~ 80%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593AD9-7452-506A-C8B8-E4403990E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457" y="4487375"/>
                <a:ext cx="1716367" cy="667747"/>
              </a:xfrm>
              <a:prstGeom prst="rect">
                <a:avLst/>
              </a:prstGeom>
              <a:blipFill>
                <a:blip r:embed="rId6"/>
                <a:stretch>
                  <a:fillRect l="-2941" t="-3704" r="-1471" b="-185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E98379-AE3B-FFC3-8B90-B105AD13C926}"/>
                  </a:ext>
                </a:extLst>
              </p:cNvPr>
              <p:cNvSpPr txBox="1"/>
              <p:nvPr/>
            </p:nvSpPr>
            <p:spPr>
              <a:xfrm>
                <a:off x="6890896" y="4509374"/>
                <a:ext cx="1716367" cy="6677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Geom</a:t>
                </a:r>
                <a:r>
                  <a:rPr lang="ru-RU" dirty="0"/>
                  <a:t>.</a:t>
                </a:r>
                <a:r>
                  <a:rPr lang="en-US" dirty="0"/>
                  <a:t>Eff.</a:t>
                </a:r>
                <a:r>
                  <a:rPr lang="ru-RU" dirty="0"/>
                  <a:t> </a:t>
                </a:r>
                <a:r>
                  <a:rPr lang="en-US" dirty="0"/>
                  <a:t>~ 20%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E98379-AE3B-FFC3-8B90-B105AD13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896" y="4509374"/>
                <a:ext cx="1716367" cy="667747"/>
              </a:xfrm>
              <a:prstGeom prst="rect">
                <a:avLst/>
              </a:prstGeom>
              <a:blipFill>
                <a:blip r:embed="rId7"/>
                <a:stretch>
                  <a:fillRect l="-2941" t="-5660" r="-2206" b="-188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A19F1F-C2A5-6BA2-2712-9E33A47FBB07}"/>
                  </a:ext>
                </a:extLst>
              </p:cNvPr>
              <p:cNvSpPr txBox="1"/>
              <p:nvPr/>
            </p:nvSpPr>
            <p:spPr>
              <a:xfrm>
                <a:off x="208368" y="5211217"/>
                <a:ext cx="7798174" cy="923330"/>
              </a:xfrm>
              <a:prstGeom prst="rect">
                <a:avLst/>
              </a:prstGeom>
              <a:solidFill>
                <a:srgbClr val="FFC000"/>
              </a:solidFill>
              <a:ln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Beam test results are in good agreement with MC simulation and corresponds to:</a:t>
                </a:r>
              </a:p>
              <a:p>
                <a:pPr algn="just"/>
                <a:r>
                  <a:rPr lang="en-US" dirty="0"/>
                  <a:t>	π/K–separation at level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up to P=4.5 GeV/c for 6x6 mm pixel</a:t>
                </a:r>
              </a:p>
              <a:p>
                <a:pPr algn="just"/>
                <a:r>
                  <a:rPr lang="en-US" dirty="0"/>
                  <a:t>	π/K–separation at level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up to P=8.5 GeV/c for 3x3 mm pixel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A19F1F-C2A5-6BA2-2712-9E33A47FB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68" y="5211217"/>
                <a:ext cx="7798174" cy="923330"/>
              </a:xfrm>
              <a:prstGeom prst="rect">
                <a:avLst/>
              </a:prstGeom>
              <a:blipFill>
                <a:blip r:embed="rId8"/>
                <a:stretch>
                  <a:fillRect l="-487" t="-1333" b="-9333"/>
                </a:stretch>
              </a:blipFill>
              <a:ln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445B6-8AE0-7FD9-244A-B8D6FD1D23C7}"/>
                  </a:ext>
                </a:extLst>
              </p:cNvPr>
              <p:cNvSpPr txBox="1"/>
              <p:nvPr/>
            </p:nvSpPr>
            <p:spPr>
              <a:xfrm>
                <a:off x="1016435" y="4487374"/>
                <a:ext cx="1716367" cy="66774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Geom</a:t>
                </a:r>
                <a:r>
                  <a:rPr lang="ru-RU" dirty="0"/>
                  <a:t>.</a:t>
                </a:r>
                <a:r>
                  <a:rPr lang="en-US" dirty="0"/>
                  <a:t>Eff.</a:t>
                </a:r>
                <a:r>
                  <a:rPr lang="ru-RU" dirty="0"/>
                  <a:t> </a:t>
                </a:r>
                <a:r>
                  <a:rPr lang="en-US" dirty="0"/>
                  <a:t>~ </a:t>
                </a:r>
                <a:r>
                  <a:rPr lang="ru-RU" dirty="0"/>
                  <a:t>9</a:t>
                </a:r>
                <a:r>
                  <a:rPr lang="en-US" dirty="0"/>
                  <a:t>0%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445B6-8AE0-7FD9-244A-B8D6FD1D2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435" y="4487374"/>
                <a:ext cx="1716367" cy="667747"/>
              </a:xfrm>
              <a:prstGeom prst="rect">
                <a:avLst/>
              </a:prstGeom>
              <a:blipFill>
                <a:blip r:embed="rId9"/>
                <a:stretch>
                  <a:fillRect l="-3676" t="-3704" r="-1471" b="-185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DFB063F-B715-1642-9E9E-5CE69F7621FB}"/>
              </a:ext>
            </a:extLst>
          </p:cNvPr>
          <p:cNvSpPr txBox="1"/>
          <p:nvPr/>
        </p:nvSpPr>
        <p:spPr>
          <a:xfrm>
            <a:off x="8905624" y="4739689"/>
            <a:ext cx="3067499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dirty="0"/>
              <a:t>Dimensions of focusing aerogels </a:t>
            </a:r>
            <a:r>
              <a:rPr lang="en-GB" dirty="0">
                <a:solidFill>
                  <a:srgbClr val="FF0000"/>
                </a:solidFill>
              </a:rPr>
              <a:t>23x23x3.5 cm </a:t>
            </a:r>
            <a:r>
              <a:rPr lang="en-GB" dirty="0"/>
              <a:t>allow us to design the  full-scale FARICH systems for the future particle physics experiments.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F39C548C-5E4D-00B0-A818-B1456524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16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6E7EC-274E-F2AA-EA11-918C7C100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67895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E11A-BA2B-BB23-F1E6-77FDF3B56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450"/>
            <a:ext cx="10515600" cy="64386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FARICH based on existing solutions</a:t>
            </a:r>
            <a:endParaRPr lang="en-RU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F83CF-799A-8A73-C961-398681970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317" y="830317"/>
            <a:ext cx="5310352" cy="518670"/>
          </a:xfrm>
        </p:spPr>
        <p:txBody>
          <a:bodyPr/>
          <a:lstStyle/>
          <a:p>
            <a:pPr marL="0" indent="0">
              <a:buNone/>
            </a:pPr>
            <a:r>
              <a:rPr lang="en-RU" b="1" u="sng" dirty="0"/>
              <a:t>MCP PMT available from vendors: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87EBAE72-2887-26AF-86BB-770E231493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" t="8005" r="8444"/>
          <a:stretch/>
        </p:blipFill>
        <p:spPr>
          <a:xfrm>
            <a:off x="6477284" y="1177805"/>
            <a:ext cx="5662784" cy="3885866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A71BA7-1411-27C8-4DD3-73638102B9C6}"/>
              </a:ext>
            </a:extLst>
          </p:cNvPr>
          <p:cNvSpPr txBox="1"/>
          <p:nvPr/>
        </p:nvSpPr>
        <p:spPr>
          <a:xfrm>
            <a:off x="1013903" y="4044646"/>
            <a:ext cx="170944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RU" b="1" u="sng" dirty="0"/>
              <a:t>2x548 PMTs:</a:t>
            </a:r>
          </a:p>
          <a:p>
            <a:r>
              <a:rPr lang="en-RU" dirty="0"/>
              <a:t>• 2x35kPixels</a:t>
            </a:r>
          </a:p>
          <a:p>
            <a:r>
              <a:rPr lang="en-RU" dirty="0"/>
              <a:t>• Pixel ~6x6 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4F18A-616D-B10A-2A60-AA46BBEE9DED}"/>
              </a:ext>
            </a:extLst>
          </p:cNvPr>
          <p:cNvSpPr txBox="1"/>
          <p:nvPr/>
        </p:nvSpPr>
        <p:spPr>
          <a:xfrm>
            <a:off x="1013903" y="5037066"/>
            <a:ext cx="3344018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b="1" u="sng" dirty="0"/>
              <a:t>Existing FEE aka DiRICH (GSI):</a:t>
            </a:r>
          </a:p>
          <a:p>
            <a:r>
              <a:rPr lang="en-RU" dirty="0"/>
              <a:t>• 1 DiRICH board per each 6 PMTs</a:t>
            </a:r>
          </a:p>
          <a:p>
            <a:r>
              <a:rPr lang="en-RU" dirty="0"/>
              <a:t>• 2x100 DiRICHs per 2 end-caps</a:t>
            </a:r>
          </a:p>
          <a:p>
            <a:r>
              <a:rPr lang="en-RU" dirty="0"/>
              <a:t>• 2x100 optical links to DAQ sys.</a:t>
            </a:r>
          </a:p>
          <a:p>
            <a:r>
              <a:rPr lang="en-RU" dirty="0"/>
              <a:t>• 10÷20 TRB3 interfaces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4C8D2B3-6DFB-F2F0-BC7C-9B988345D8CB}"/>
              </a:ext>
            </a:extLst>
          </p:cNvPr>
          <p:cNvSpPr txBox="1">
            <a:spLocks/>
          </p:cNvSpPr>
          <p:nvPr/>
        </p:nvSpPr>
        <p:spPr>
          <a:xfrm>
            <a:off x="6646904" y="719961"/>
            <a:ext cx="5310352" cy="51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RU" b="1" u="sng" dirty="0"/>
              <a:t>Expected performance: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E03D99-2446-CBBB-B11E-72FDE6ED1EEA}"/>
              </a:ext>
            </a:extLst>
          </p:cNvPr>
          <p:cNvSpPr txBox="1"/>
          <p:nvPr/>
        </p:nvSpPr>
        <p:spPr>
          <a:xfrm>
            <a:off x="7846173" y="5379524"/>
            <a:ext cx="3507627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• π/K–separation up to </a:t>
            </a:r>
            <a:r>
              <a:rPr lang="en-RU" dirty="0">
                <a:solidFill>
                  <a:srgbClr val="C00000"/>
                </a:solidFill>
              </a:rPr>
              <a:t>5    GeV/c</a:t>
            </a:r>
          </a:p>
          <a:p>
            <a:r>
              <a:rPr lang="en-RU" dirty="0"/>
              <a:t>• µ/π–separation up to </a:t>
            </a:r>
            <a:r>
              <a:rPr lang="en-RU" dirty="0">
                <a:solidFill>
                  <a:srgbClr val="C00000"/>
                </a:solidFill>
              </a:rPr>
              <a:t>1.1 GeV/c</a:t>
            </a:r>
          </a:p>
          <a:p>
            <a:r>
              <a:rPr lang="en-RU" dirty="0"/>
              <a:t>• K/p–separation from </a:t>
            </a:r>
            <a:r>
              <a:rPr lang="en-RU" dirty="0">
                <a:solidFill>
                  <a:srgbClr val="C00000"/>
                </a:solidFill>
              </a:rPr>
              <a:t>3 to 9 GeV/c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13AA8F-BBA0-F569-54FC-61A5C1A58FAB}"/>
              </a:ext>
            </a:extLst>
          </p:cNvPr>
          <p:cNvGrpSpPr/>
          <p:nvPr/>
        </p:nvGrpSpPr>
        <p:grpSpPr>
          <a:xfrm>
            <a:off x="327399" y="1439180"/>
            <a:ext cx="2417521" cy="2542975"/>
            <a:chOff x="327399" y="1439180"/>
            <a:chExt cx="2417521" cy="25429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DFB388-292F-C4BB-B2A7-F722C7B94CBC}"/>
                </a:ext>
              </a:extLst>
            </p:cNvPr>
            <p:cNvGrpSpPr/>
            <p:nvPr/>
          </p:nvGrpSpPr>
          <p:grpSpPr>
            <a:xfrm>
              <a:off x="327399" y="1439180"/>
              <a:ext cx="2417521" cy="2542975"/>
              <a:chOff x="6183678" y="669496"/>
              <a:chExt cx="2727890" cy="318423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DA00536-1661-CE51-4FA4-73B7AFDA186F}"/>
                  </a:ext>
                </a:extLst>
              </p:cNvPr>
              <p:cNvGrpSpPr/>
              <p:nvPr/>
            </p:nvGrpSpPr>
            <p:grpSpPr>
              <a:xfrm>
                <a:off x="6292897" y="669496"/>
                <a:ext cx="2321029" cy="2483024"/>
                <a:chOff x="7879079" y="1075986"/>
                <a:chExt cx="1554480" cy="1537825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DA6E2CF7-5676-0CBC-5B5D-BBFB594133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9079" y="1075986"/>
                  <a:ext cx="1554480" cy="1537825"/>
                </a:xfrm>
                <a:prstGeom prst="rect">
                  <a:avLst/>
                </a:prstGeom>
                <a:ln>
                  <a:noFill/>
                </a:ln>
              </p:spPr>
            </p:pic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C196CD1F-FCEB-AA5C-96E7-672D7D6C73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69680" y="1470581"/>
                  <a:ext cx="0" cy="1018095"/>
                </a:xfrm>
                <a:prstGeom prst="straightConnector1">
                  <a:avLst/>
                </a:prstGeom>
                <a:ln w="12700">
                  <a:noFill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582B0B1-949F-AA1C-5480-841504AB2F28}"/>
                    </a:ext>
                  </a:extLst>
                </p:cNvPr>
                <p:cNvSpPr txBox="1"/>
                <p:nvPr/>
              </p:nvSpPr>
              <p:spPr>
                <a:xfrm rot="16200000">
                  <a:off x="8601620" y="1825890"/>
                  <a:ext cx="386397" cy="1855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RU" sz="1200" dirty="0">
                      <a:solidFill>
                        <a:srgbClr val="0070C0"/>
                      </a:solidFill>
                    </a:rPr>
                    <a:t>59 </a:t>
                  </a:r>
                  <a:r>
                    <a:rPr lang="en-US" sz="1200" dirty="0">
                      <a:solidFill>
                        <a:srgbClr val="0070C0"/>
                      </a:solidFill>
                    </a:rPr>
                    <a:t>mm</a:t>
                  </a:r>
                  <a:endParaRPr lang="en-RU" sz="1200" dirty="0">
                    <a:solidFill>
                      <a:srgbClr val="0070C0"/>
                    </a:solidFill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FA1933-62AD-45F1-E654-3086AE6F4D35}"/>
                  </a:ext>
                </a:extLst>
              </p:cNvPr>
              <p:cNvSpPr txBox="1"/>
              <p:nvPr/>
            </p:nvSpPr>
            <p:spPr>
              <a:xfrm>
                <a:off x="6183678" y="3121495"/>
                <a:ext cx="2727890" cy="7322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RU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Planacon </a:t>
                </a:r>
                <a:r>
                  <a:rPr lang="en-GB" sz="1600" b="1" i="0" u="sng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XP85112 (USA)</a:t>
                </a:r>
              </a:p>
              <a:p>
                <a:r>
                  <a:rPr lang="en-GB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pixels with</a:t>
                </a:r>
                <a:r>
                  <a:rPr lang="ru-RU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6 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</a:t>
                </a:r>
                <a:r>
                  <a:rPr lang="ru-RU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3D3DBA8-0AA0-7453-6D05-DD89A8C5B620}"/>
                </a:ext>
              </a:extLst>
            </p:cNvPr>
            <p:cNvCxnSpPr>
              <a:cxnSpLocks/>
            </p:cNvCxnSpPr>
            <p:nvPr/>
          </p:nvCxnSpPr>
          <p:spPr>
            <a:xfrm>
              <a:off x="1737422" y="1902004"/>
              <a:ext cx="0" cy="1370066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687C9-F802-226A-1AAF-F31CC84A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4002"/>
            <a:ext cx="4114800" cy="365125"/>
          </a:xfrm>
        </p:spPr>
        <p:txBody>
          <a:bodyPr/>
          <a:lstStyle/>
          <a:p>
            <a:r>
              <a:rPr lang="en-GB"/>
              <a:t>SPD CM 20-24 May 2024</a:t>
            </a:r>
            <a:endParaRPr lang="en-R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EE51BF6-E0D8-C357-22A1-DDEB7F1F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E7C2-38FA-394A-B167-070E4BF4A16F}" type="slidenum">
              <a:rPr lang="en-RU" smtClean="0"/>
              <a:t>17</a:t>
            </a:fld>
            <a:endParaRPr lang="en-RU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B5BDE0-116E-F327-0D9D-4B17F766C55E}"/>
              </a:ext>
            </a:extLst>
          </p:cNvPr>
          <p:cNvGrpSpPr/>
          <p:nvPr/>
        </p:nvGrpSpPr>
        <p:grpSpPr>
          <a:xfrm>
            <a:off x="2502614" y="1498697"/>
            <a:ext cx="3986822" cy="2488862"/>
            <a:chOff x="2725907" y="1498697"/>
            <a:chExt cx="3986822" cy="248886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E281CA-7500-4459-D3FD-48CA2BD1E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5907" y="1498697"/>
              <a:ext cx="3986822" cy="199118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23DCA0-A036-19A8-B63E-0BF2BE1B782B}"/>
                </a:ext>
              </a:extLst>
            </p:cNvPr>
            <p:cNvGrpSpPr/>
            <p:nvPr/>
          </p:nvGrpSpPr>
          <p:grpSpPr>
            <a:xfrm>
              <a:off x="3312620" y="1711842"/>
              <a:ext cx="2542684" cy="2275717"/>
              <a:chOff x="2853812" y="1734866"/>
              <a:chExt cx="2955846" cy="247083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5F7A60-27E5-2B5D-0683-FB6B4526E92B}"/>
                  </a:ext>
                </a:extLst>
              </p:cNvPr>
              <p:cNvSpPr txBox="1"/>
              <p:nvPr/>
            </p:nvSpPr>
            <p:spPr>
              <a:xfrm>
                <a:off x="2853812" y="3570789"/>
                <a:ext cx="2955846" cy="634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NNVT N6021 (China</a:t>
                </a:r>
                <a:r>
                  <a:rPr lang="ru-RU" sz="1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pixels with</a:t>
                </a:r>
                <a:r>
                  <a:rPr lang="ru-RU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5.9x5.9</a:t>
                </a:r>
                <a:r>
                  <a:rPr lang="ru-RU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</a:t>
                </a:r>
                <a:r>
                  <a:rPr lang="ru-RU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0B9B3DF-D8AB-90DD-79A3-6FECA70E94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4753" y="1734866"/>
                <a:ext cx="25426" cy="1481299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9A90F2-48CE-6638-E739-B8C2BA5E708A}"/>
                  </a:ext>
                </a:extLst>
              </p:cNvPr>
              <p:cNvSpPr txBox="1"/>
              <p:nvPr/>
            </p:nvSpPr>
            <p:spPr>
              <a:xfrm rot="16200000">
                <a:off x="3567563" y="2346038"/>
                <a:ext cx="677381" cy="322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1200" dirty="0">
                    <a:solidFill>
                      <a:srgbClr val="C00000"/>
                    </a:solidFill>
                  </a:rPr>
                  <a:t>51 </a:t>
                </a:r>
                <a:r>
                  <a:rPr lang="en-US" sz="1200" dirty="0">
                    <a:solidFill>
                      <a:srgbClr val="C00000"/>
                    </a:solidFill>
                  </a:rPr>
                  <a:t>mm</a:t>
                </a:r>
                <a:endParaRPr lang="en-RU" sz="1200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492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E11A-BA2B-BB23-F1E6-77FDF3B56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81" y="165920"/>
            <a:ext cx="10780098" cy="64386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FARICH based on 3x3mm pixels</a:t>
            </a:r>
            <a:endParaRPr lang="en-RU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F83CF-799A-8A73-C961-398681970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327" y="724245"/>
            <a:ext cx="4749402" cy="3942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RU" b="1" u="sng" dirty="0"/>
              <a:t>Suitable PDs with 3x3mm pixels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87EBAE72-2887-26AF-86BB-770E231493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1" r="7737"/>
          <a:stretch/>
        </p:blipFill>
        <p:spPr>
          <a:xfrm>
            <a:off x="6614605" y="1249142"/>
            <a:ext cx="5528766" cy="4173901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A71BA7-1411-27C8-4DD3-73638102B9C6}"/>
              </a:ext>
            </a:extLst>
          </p:cNvPr>
          <p:cNvSpPr txBox="1"/>
          <p:nvPr/>
        </p:nvSpPr>
        <p:spPr>
          <a:xfrm>
            <a:off x="506838" y="4121016"/>
            <a:ext cx="172226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RU" b="1" u="sng" dirty="0"/>
              <a:t>2x2600 PMTs:</a:t>
            </a:r>
          </a:p>
          <a:p>
            <a:r>
              <a:rPr lang="en-RU" dirty="0"/>
              <a:t>• </a:t>
            </a:r>
            <a:r>
              <a:rPr lang="en-RU" dirty="0">
                <a:solidFill>
                  <a:srgbClr val="C00000"/>
                </a:solidFill>
              </a:rPr>
              <a:t>2x166.4kPixels</a:t>
            </a:r>
          </a:p>
          <a:p>
            <a:r>
              <a:rPr lang="en-RU" dirty="0"/>
              <a:t>• Pixel </a:t>
            </a:r>
            <a:r>
              <a:rPr lang="en-RU" dirty="0">
                <a:solidFill>
                  <a:srgbClr val="C00000"/>
                </a:solidFill>
              </a:rPr>
              <a:t>3x3 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4F18A-616D-B10A-2A60-AA46BBEE9DED}"/>
              </a:ext>
            </a:extLst>
          </p:cNvPr>
          <p:cNvSpPr txBox="1"/>
          <p:nvPr/>
        </p:nvSpPr>
        <p:spPr>
          <a:xfrm>
            <a:off x="528532" y="5146256"/>
            <a:ext cx="5840369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b="1" u="sng" dirty="0"/>
              <a:t>Specialazed FEE is required!!!</a:t>
            </a:r>
          </a:p>
          <a:p>
            <a:pPr algn="just"/>
            <a:r>
              <a:rPr lang="en-US" sz="1400" dirty="0">
                <a:effectLst/>
                <a:latin typeface="ArialMT"/>
              </a:rPr>
              <a:t>• </a:t>
            </a:r>
            <a:r>
              <a:rPr lang="en-GB" sz="1400" dirty="0" err="1">
                <a:effectLst/>
                <a:latin typeface="ArialMT"/>
              </a:rPr>
              <a:t>FaRICH</a:t>
            </a:r>
            <a:r>
              <a:rPr lang="en-GB" sz="1400" dirty="0">
                <a:effectLst/>
                <a:latin typeface="ArialMT"/>
              </a:rPr>
              <a:t>-Auslese-System (GSI) – design inspired by </a:t>
            </a:r>
            <a:r>
              <a:rPr lang="en-GB" sz="1400" dirty="0" err="1">
                <a:effectLst/>
                <a:latin typeface="ArialMT"/>
              </a:rPr>
              <a:t>DiRICH</a:t>
            </a:r>
            <a:r>
              <a:rPr lang="en-GB" sz="1400" dirty="0">
                <a:effectLst/>
                <a:latin typeface="ArialMT"/>
              </a:rPr>
              <a:t> approach to readout of </a:t>
            </a:r>
            <a:r>
              <a:rPr lang="en-GB" sz="1400" dirty="0" err="1">
                <a:effectLst/>
                <a:latin typeface="ArialMT"/>
              </a:rPr>
              <a:t>SiPM</a:t>
            </a:r>
            <a:r>
              <a:rPr lang="en-GB" sz="1400" dirty="0">
                <a:effectLst/>
                <a:latin typeface="ArialMT"/>
              </a:rPr>
              <a:t> arrays or MCP PMTs with 3x3mm pixels?!</a:t>
            </a:r>
            <a:endParaRPr lang="en-RU" sz="1400" b="1" u="sng" dirty="0"/>
          </a:p>
          <a:p>
            <a:pPr algn="just"/>
            <a:r>
              <a:rPr lang="en-RU" sz="1400" dirty="0">
                <a:latin typeface="Arial" panose="020B0604020202020204" pitchFamily="34" charset="0"/>
                <a:cs typeface="Arial" panose="020B0604020202020204" pitchFamily="34" charset="0"/>
              </a:rPr>
              <a:t>• ASICs developed at BINP for SR detector to readout Hybrid Photo Detectors?!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4C8D2B3-6DFB-F2F0-BC7C-9B988345D8CB}"/>
              </a:ext>
            </a:extLst>
          </p:cNvPr>
          <p:cNvSpPr txBox="1">
            <a:spLocks/>
          </p:cNvSpPr>
          <p:nvPr/>
        </p:nvSpPr>
        <p:spPr>
          <a:xfrm>
            <a:off x="6646904" y="825062"/>
            <a:ext cx="5310352" cy="51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RU" b="1" u="sng" dirty="0"/>
              <a:t>Expected performance: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E03D99-2446-CBBB-B11E-72FDE6ED1EEA}"/>
              </a:ext>
            </a:extLst>
          </p:cNvPr>
          <p:cNvSpPr txBox="1"/>
          <p:nvPr/>
        </p:nvSpPr>
        <p:spPr>
          <a:xfrm>
            <a:off x="7652859" y="5423043"/>
            <a:ext cx="3624647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• π/K–separation up to </a:t>
            </a:r>
            <a:r>
              <a:rPr lang="en-RU" dirty="0">
                <a:solidFill>
                  <a:srgbClr val="C00000"/>
                </a:solidFill>
              </a:rPr>
              <a:t>8.5    GeV/c</a:t>
            </a:r>
          </a:p>
          <a:p>
            <a:r>
              <a:rPr lang="en-RU" dirty="0"/>
              <a:t>• µ/π–separation up to </a:t>
            </a:r>
            <a:r>
              <a:rPr lang="en-RU" dirty="0">
                <a:solidFill>
                  <a:srgbClr val="C00000"/>
                </a:solidFill>
              </a:rPr>
              <a:t>1.7 GeV/c</a:t>
            </a:r>
          </a:p>
          <a:p>
            <a:r>
              <a:rPr lang="en-RU" dirty="0"/>
              <a:t>• K/p–separation from </a:t>
            </a:r>
            <a:r>
              <a:rPr lang="en-RU" dirty="0">
                <a:solidFill>
                  <a:srgbClr val="C00000"/>
                </a:solidFill>
              </a:rPr>
              <a:t>3 to 14 GeV/c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D444FB-EB29-07B2-B7E1-BF7F087EB095}"/>
              </a:ext>
            </a:extLst>
          </p:cNvPr>
          <p:cNvGrpSpPr/>
          <p:nvPr/>
        </p:nvGrpSpPr>
        <p:grpSpPr>
          <a:xfrm>
            <a:off x="361660" y="1031231"/>
            <a:ext cx="3412898" cy="3221789"/>
            <a:chOff x="77090" y="1084397"/>
            <a:chExt cx="2719323" cy="2584720"/>
          </a:xfrm>
        </p:grpSpPr>
        <p:pic>
          <p:nvPicPr>
            <p:cNvPr id="4" name="Content Placeholder 5">
              <a:extLst>
                <a:ext uri="{FF2B5EF4-FFF2-40B4-BE49-F238E27FC236}">
                  <a16:creationId xmlns:a16="http://schemas.microsoft.com/office/drawing/2014/main" id="{E5C4A0E5-7B03-CE1D-6C65-48127EC62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222" y="1084397"/>
              <a:ext cx="2121312" cy="1820917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EDF11CC-22D6-FBA1-8BA4-3F1C708993E1}"/>
                </a:ext>
              </a:extLst>
            </p:cNvPr>
            <p:cNvCxnSpPr>
              <a:cxnSpLocks/>
            </p:cNvCxnSpPr>
            <p:nvPr/>
          </p:nvCxnSpPr>
          <p:spPr>
            <a:xfrm>
              <a:off x="1922530" y="1407986"/>
              <a:ext cx="0" cy="1173735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B3BC20-BAC5-5F24-EF41-CFA83FE6D234}"/>
                </a:ext>
              </a:extLst>
            </p:cNvPr>
            <p:cNvSpPr txBox="1"/>
            <p:nvPr/>
          </p:nvSpPr>
          <p:spPr>
            <a:xfrm rot="16200000">
              <a:off x="1749085" y="1856355"/>
              <a:ext cx="62388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RU" sz="1200" b="1" dirty="0">
                  <a:solidFill>
                    <a:srgbClr val="0070C0"/>
                  </a:solidFill>
                </a:rPr>
                <a:t>27 </a:t>
              </a:r>
              <a:r>
                <a:rPr lang="en-US" sz="1200" b="1" dirty="0">
                  <a:solidFill>
                    <a:srgbClr val="0070C0"/>
                  </a:solidFill>
                </a:rPr>
                <a:t>mm</a:t>
              </a:r>
              <a:endParaRPr lang="en-RU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D4E66D-21B4-BEB8-9243-9BD5C4E806D6}"/>
                </a:ext>
              </a:extLst>
            </p:cNvPr>
            <p:cNvSpPr txBox="1"/>
            <p:nvPr/>
          </p:nvSpPr>
          <p:spPr>
            <a:xfrm>
              <a:off x="77090" y="2838120"/>
              <a:ext cx="27193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RU" sz="1600" b="1" u="sng" dirty="0"/>
                <a:t>SiPM arrays</a:t>
              </a:r>
              <a:r>
                <a:rPr lang="en-RU" sz="1600" dirty="0"/>
                <a:t>, Joinbon (China)</a:t>
              </a:r>
            </a:p>
            <a:p>
              <a:r>
                <a:rPr lang="en-RU" sz="1600" dirty="0"/>
                <a:t>64 3x3mm pixels, PDE~40%</a:t>
              </a:r>
            </a:p>
            <a:p>
              <a:r>
                <a:rPr lang="en-RU" sz="1600" dirty="0">
                  <a:solidFill>
                    <a:srgbClr val="C00000"/>
                  </a:solidFill>
                </a:rPr>
                <a:t>DCR ~1÷2</a:t>
              </a:r>
              <a:r>
                <a:rPr lang="en-RU" sz="1100" baseline="30000" dirty="0">
                  <a:solidFill>
                    <a:srgbClr val="C00000"/>
                  </a:solidFill>
                </a:rPr>
                <a:t>•</a:t>
              </a:r>
              <a:r>
                <a:rPr lang="en-RU" sz="1600" dirty="0">
                  <a:solidFill>
                    <a:srgbClr val="C00000"/>
                  </a:solidFill>
                </a:rPr>
                <a:t>10</a:t>
              </a:r>
              <a:r>
                <a:rPr lang="en-RU" sz="1600" baseline="30000" dirty="0">
                  <a:solidFill>
                    <a:srgbClr val="C00000"/>
                  </a:solidFill>
                </a:rPr>
                <a:t>6</a:t>
              </a:r>
              <a:r>
                <a:rPr lang="en-RU" sz="1600" dirty="0">
                  <a:solidFill>
                    <a:srgbClr val="C00000"/>
                  </a:solidFill>
                </a:rPr>
                <a:t>cps/ch.@300°K 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155BE-279F-F366-94B9-D6883CDAE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4513"/>
            <a:ext cx="4114800" cy="365125"/>
          </a:xfrm>
        </p:spPr>
        <p:txBody>
          <a:bodyPr/>
          <a:lstStyle/>
          <a:p>
            <a:r>
              <a:rPr lang="en-GB"/>
              <a:t>SPD CM 20-24 May 2024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8507B-13B5-05B7-C61B-9B1B9E21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E7C2-38FA-394A-B167-070E4BF4A16F}" type="slidenum">
              <a:rPr lang="en-RU" smtClean="0"/>
              <a:t>18</a:t>
            </a:fld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791E2-F19E-A56C-DC8E-01F18F150864}"/>
              </a:ext>
            </a:extLst>
          </p:cNvPr>
          <p:cNvSpPr txBox="1"/>
          <p:nvPr/>
        </p:nvSpPr>
        <p:spPr>
          <a:xfrm>
            <a:off x="8369479" y="1248136"/>
            <a:ext cx="11368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                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9A108A-E266-060B-FC11-EBC42332D6A6}"/>
              </a:ext>
            </a:extLst>
          </p:cNvPr>
          <p:cNvGrpSpPr/>
          <p:nvPr/>
        </p:nvGrpSpPr>
        <p:grpSpPr>
          <a:xfrm>
            <a:off x="3218989" y="1106280"/>
            <a:ext cx="3224162" cy="3977228"/>
            <a:chOff x="3218989" y="1158830"/>
            <a:chExt cx="3224162" cy="39772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CA5913B-F8CC-371D-5688-26206F29A3EC}"/>
                </a:ext>
              </a:extLst>
            </p:cNvPr>
            <p:cNvGrpSpPr/>
            <p:nvPr/>
          </p:nvGrpSpPr>
          <p:grpSpPr>
            <a:xfrm>
              <a:off x="3493958" y="1158830"/>
              <a:ext cx="2874943" cy="2793060"/>
              <a:chOff x="2564527" y="1188352"/>
              <a:chExt cx="2343808" cy="2416092"/>
            </a:xfrm>
          </p:grpSpPr>
          <p:pic>
            <p:nvPicPr>
              <p:cNvPr id="28" name="Content Placeholder 5">
                <a:extLst>
                  <a:ext uri="{FF2B5EF4-FFF2-40B4-BE49-F238E27FC236}">
                    <a16:creationId xmlns:a16="http://schemas.microsoft.com/office/drawing/2014/main" id="{4E99AFB6-F278-D003-1A45-EA8A467D7D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312" t="30708" r="19812" b="31520"/>
              <a:stretch/>
            </p:blipFill>
            <p:spPr>
              <a:xfrm>
                <a:off x="2672064" y="1188352"/>
                <a:ext cx="2004383" cy="1626414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964FFC5-D75B-00A4-2F37-AC615346AC10}"/>
                  </a:ext>
                </a:extLst>
              </p:cNvPr>
              <p:cNvSpPr txBox="1"/>
              <p:nvPr/>
            </p:nvSpPr>
            <p:spPr>
              <a:xfrm>
                <a:off x="2564527" y="2773447"/>
                <a:ext cx="23438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RU" sz="1600" b="1" u="sng" dirty="0"/>
                  <a:t>MCP PMT</a:t>
                </a:r>
                <a:r>
                  <a:rPr lang="en-RU" sz="1600" dirty="0"/>
                  <a:t>, Ekran FEP (RU)</a:t>
                </a:r>
              </a:p>
              <a:p>
                <a:r>
                  <a:rPr lang="en-RU" sz="1600" dirty="0"/>
                  <a:t>64 2.5x2.5mm pixels</a:t>
                </a:r>
              </a:p>
              <a:p>
                <a:r>
                  <a:rPr lang="en-RU" sz="1600" dirty="0">
                    <a:solidFill>
                      <a:srgbClr val="C00000"/>
                    </a:solidFill>
                  </a:rPr>
                  <a:t>Still under R&amp;D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C7C5BA-B95F-9ADF-E43E-E5BFE8B3C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1641" y="3745042"/>
              <a:ext cx="1731510" cy="13823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D65E1C-F5C5-5C46-8DF0-E46448F94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8989" y="3753675"/>
              <a:ext cx="1482142" cy="1382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6322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3D430-8C3F-C6E7-74DC-9F7F56C7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428"/>
            <a:ext cx="10515600" cy="68590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77"/>
              </a:rPr>
              <a:t>Momentum measurements with FARICH</a:t>
            </a:r>
            <a:endParaRPr lang="en-RU" sz="3600" b="1" dirty="0">
              <a:latin typeface="Arial Rounded MT Bold" panose="020F0704030504030204" pitchFamily="34" charset="77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C2298C-625E-1F22-B147-6D91F8DF69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93" r="9289" b="2739"/>
          <a:stretch/>
        </p:blipFill>
        <p:spPr>
          <a:xfrm>
            <a:off x="73572" y="1671145"/>
            <a:ext cx="6394136" cy="450581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27773F1-7735-EE4A-B630-DA91451763B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467708" y="796648"/>
                <a:ext cx="5464161" cy="5866908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</m:sup>
                      </m:sSub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𝑝𝑒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𝑝𝑒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𝑝𝑒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– particle mass,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– particle momentum,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=1.05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– refractive index of aerogel,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p>
                    </m:sSubSup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p>
                    </m:sSubSup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are single photon Cherenkov angle resolution and number of detected photons per </a:t>
                </a:r>
                <a:r>
                  <a:rPr lang="en-US" dirty="0">
                    <a:ea typeface="Cambria Math" panose="02040503050406030204" pitchFamily="18" charset="0"/>
                  </a:rPr>
                  <a:t>track correspondingly measured with relativistic electron beams.</a:t>
                </a:r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27773F1-7735-EE4A-B630-DA91451763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467708" y="796648"/>
                <a:ext cx="5464161" cy="5866908"/>
              </a:xfrm>
              <a:blipFill>
                <a:blip r:embed="rId3"/>
                <a:stretch>
                  <a:fillRect l="-1160" r="-116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D2191F-2A32-ED0F-BDCD-86B880CD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A013B-E910-4A28-454D-42767167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E7C2-38FA-394A-B167-070E4BF4A16F}" type="slidenum">
              <a:rPr lang="en-RU" smtClean="0"/>
              <a:t>19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16380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C4BDC-7645-A8F1-76FD-BE36795C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409"/>
            <a:ext cx="10515600" cy="6438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PID system</a:t>
            </a:r>
            <a:r>
              <a:rPr lang="ru-RU" b="1" dirty="0">
                <a:latin typeface="+mn-lt"/>
              </a:rPr>
              <a:t>:</a:t>
            </a:r>
            <a:r>
              <a:rPr lang="en-US" b="1" dirty="0">
                <a:latin typeface="+mn-lt"/>
              </a:rPr>
              <a:t> requirements</a:t>
            </a:r>
            <a:endParaRPr lang="en-RU" b="1" dirty="0"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EFE6FB-1C41-3AF0-F0C3-7BE5C20A0A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12" y="819806"/>
            <a:ext cx="6102421" cy="4235669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4D90FF-BADE-4CAC-D6B7-913BACC87F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381" y="677916"/>
            <a:ext cx="5783938" cy="452470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B29D23-A73D-39E7-EB43-463FD7C6F09F}"/>
              </a:ext>
            </a:extLst>
          </p:cNvPr>
          <p:cNvSpPr txBox="1"/>
          <p:nvPr/>
        </p:nvSpPr>
        <p:spPr>
          <a:xfrm>
            <a:off x="430923" y="5087005"/>
            <a:ext cx="382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The main task</a:t>
            </a:r>
            <a:r>
              <a:rPr lang="ru-RU" dirty="0"/>
              <a:t> </a:t>
            </a:r>
            <a:r>
              <a:rPr lang="en-US" dirty="0"/>
              <a:t>of SPD PID system is</a:t>
            </a:r>
          </a:p>
          <a:p>
            <a:pPr algn="r"/>
            <a:r>
              <a:rPr lang="en-US" dirty="0">
                <a:solidFill>
                  <a:srgbClr val="FF0000"/>
                </a:solidFill>
              </a:rPr>
              <a:t>π</a:t>
            </a:r>
            <a:r>
              <a:rPr lang="ru-RU" dirty="0">
                <a:solidFill>
                  <a:srgbClr val="FF0000"/>
                </a:solidFill>
              </a:rPr>
              <a:t>/</a:t>
            </a:r>
            <a:r>
              <a:rPr lang="en-US" dirty="0">
                <a:solidFill>
                  <a:srgbClr val="FF0000"/>
                </a:solidFill>
              </a:rPr>
              <a:t>K-separation 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US" dirty="0"/>
              <a:t>up to  </a:t>
            </a:r>
            <a:r>
              <a:rPr lang="en-US" dirty="0">
                <a:solidFill>
                  <a:srgbClr val="FF0000"/>
                </a:solidFill>
              </a:rPr>
              <a:t>P=</a:t>
            </a:r>
            <a:r>
              <a:rPr lang="ru-RU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÷6 GeV</a:t>
            </a:r>
            <a:r>
              <a:rPr lang="ru-RU" dirty="0">
                <a:solidFill>
                  <a:srgbClr val="FF0000"/>
                </a:solidFill>
              </a:rPr>
              <a:t>/</a:t>
            </a:r>
            <a:r>
              <a:rPr lang="en-US" dirty="0">
                <a:solidFill>
                  <a:srgbClr val="FF0000"/>
                </a:solidFill>
              </a:rPr>
              <a:t>c</a:t>
            </a:r>
            <a:endParaRPr lang="en-RU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C4C775-CFC3-51CF-5D8E-9398D3E00007}"/>
                  </a:ext>
                </a:extLst>
              </p:cNvPr>
              <p:cNvSpPr txBox="1"/>
              <p:nvPr/>
            </p:nvSpPr>
            <p:spPr>
              <a:xfrm>
                <a:off x="6484885" y="5364004"/>
                <a:ext cx="53704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reliable π/K-separation</a:t>
                </a:r>
                <a:r>
                  <a:rPr lang="ru-RU" dirty="0"/>
                  <a:t> </a:t>
                </a:r>
                <a:r>
                  <a:rPr lang="en-US" dirty="0"/>
                  <a:t>at </a:t>
                </a:r>
                <a:r>
                  <a:rPr lang="ru-RU" dirty="0"/>
                  <a:t> </a:t>
                </a:r>
                <a:r>
                  <a:rPr lang="en-US" dirty="0"/>
                  <a:t>P=6 GeV</a:t>
                </a:r>
                <a:r>
                  <a:rPr lang="ru-RU" dirty="0"/>
                  <a:t>/</a:t>
                </a:r>
                <a:r>
                  <a:rPr lang="en-US" dirty="0"/>
                  <a:t>c</a:t>
                </a:r>
                <a:r>
                  <a:rPr lang="ru-RU" dirty="0"/>
                  <a:t> </a:t>
                </a:r>
                <a:r>
                  <a:rPr lang="en-US" dirty="0"/>
                  <a:t>the RICH detector is required:</a:t>
                </a:r>
                <a:endParaRPr lang="ru-RU" dirty="0"/>
              </a:p>
              <a:p>
                <a:r>
                  <a:rPr lang="ru-RU" dirty="0"/>
                  <a:t>–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=1.05</m:t>
                    </m:r>
                  </m:oMath>
                </a14:m>
                <a:r>
                  <a:rPr lang="en-US" dirty="0"/>
                  <a:t> (aerogel</a:t>
                </a:r>
                <a:r>
                  <a:rPr lang="ru-RU" dirty="0"/>
                  <a:t>)</a:t>
                </a:r>
                <a:r>
                  <a:rPr lang="en-US" dirty="0"/>
                  <a:t>,</a:t>
                </a:r>
                <a:r>
                  <a:rPr lang="ru-RU" dirty="0"/>
                  <a:t> </a:t>
                </a:r>
              </a:p>
              <a:p>
                <a:r>
                  <a:rPr lang="ru-RU" dirty="0"/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ru-RU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~2.5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  <m:r>
                      <a:rPr lang="ru-R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𝑡𝑟𝑎𝑐𝑘</m:t>
                    </m:r>
                  </m:oMath>
                </a14:m>
                <a:endParaRPr lang="en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C4C775-CFC3-51CF-5D8E-9398D3E00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85" y="5364004"/>
                <a:ext cx="5370417" cy="1200329"/>
              </a:xfrm>
              <a:prstGeom prst="rect">
                <a:avLst/>
              </a:prstGeom>
              <a:blipFill>
                <a:blip r:embed="rId4"/>
                <a:stretch>
                  <a:fillRect l="-943" t="-2105" b="-842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52CC4-F606-51DF-340B-E1219294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112D9-C7E3-96DE-54AE-3F575709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28203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D7F5B-9513-1E30-AF2C-9CB3E4DEC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843"/>
            <a:ext cx="10515600" cy="634334"/>
          </a:xfrm>
        </p:spPr>
        <p:txBody>
          <a:bodyPr>
            <a:normAutofit fontScale="90000"/>
          </a:bodyPr>
          <a:lstStyle/>
          <a:p>
            <a:pPr algn="ctr"/>
            <a:r>
              <a:rPr lang="en-RU" b="1" dirty="0">
                <a:latin typeface="+mn-lt"/>
              </a:rPr>
              <a:t>FARICH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731F8C-E11B-3477-C940-C7A099B6F0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48416" y="755610"/>
                <a:ext cx="8156944" cy="1488283"/>
              </a:xfr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>
                <a:normAutofit fontScale="85000" lnSpcReduction="1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𝑝𝑒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𝑝𝑖𝑥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RU" dirty="0">
                    <a:solidFill>
                      <a:srgbClr val="C00000"/>
                    </a:solidFill>
                  </a:rPr>
                  <a:t>~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ra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RU" dirty="0"/>
                  <a:t>~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𝑄𝐸</m:t>
                    </m:r>
                  </m:oMath>
                </a14:m>
                <a:r>
                  <a:rPr lang="en-RU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731F8C-E11B-3477-C940-C7A099B6F0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416" y="755610"/>
                <a:ext cx="8156944" cy="1488283"/>
              </a:xfrm>
              <a:blipFill>
                <a:blip r:embed="rId2"/>
                <a:stretch>
                  <a:fillRect l="-1089" t="-38136" b="-2372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D54A9DF-13AB-0D35-D0FF-A0A12B38D2A2}"/>
              </a:ext>
            </a:extLst>
          </p:cNvPr>
          <p:cNvGrpSpPr/>
          <p:nvPr/>
        </p:nvGrpSpPr>
        <p:grpSpPr>
          <a:xfrm>
            <a:off x="699976" y="2748518"/>
            <a:ext cx="10653824" cy="3604438"/>
            <a:chOff x="699976" y="2748518"/>
            <a:chExt cx="10653824" cy="360443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0F4021-0D9B-F28E-A0F9-6921831647F8}"/>
                </a:ext>
              </a:extLst>
            </p:cNvPr>
            <p:cNvGrpSpPr/>
            <p:nvPr/>
          </p:nvGrpSpPr>
          <p:grpSpPr>
            <a:xfrm>
              <a:off x="699976" y="2748518"/>
              <a:ext cx="10653824" cy="3604438"/>
              <a:chOff x="-7605" y="448105"/>
              <a:chExt cx="11241852" cy="3634839"/>
            </a:xfrm>
          </p:grpSpPr>
          <p:sp>
            <p:nvSpPr>
              <p:cNvPr id="5" name="Прямоугольник 2">
                <a:extLst>
                  <a:ext uri="{FF2B5EF4-FFF2-40B4-BE49-F238E27FC236}">
                    <a16:creationId xmlns:a16="http://schemas.microsoft.com/office/drawing/2014/main" id="{AB151634-22D3-EBE6-3DAB-7BA1C0349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63" y="3742040"/>
                <a:ext cx="5622860" cy="279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200" dirty="0" err="1">
                    <a:solidFill>
                      <a:srgbClr val="C00000"/>
                    </a:solidFill>
                  </a:rPr>
                  <a:t>T.Iijima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et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al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., NIM A548 (2005) 383</a:t>
                </a:r>
                <a:r>
                  <a:rPr lang="en-US" altLang="ru-RU" sz="1200" dirty="0">
                    <a:solidFill>
                      <a:srgbClr val="C00000"/>
                    </a:solidFill>
                  </a:rPr>
                  <a:t> and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A.Yu.Barnyakov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et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al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., NIM A553 (2005) 70</a:t>
                </a:r>
              </a:p>
            </p:txBody>
          </p:sp>
          <p:pic>
            <p:nvPicPr>
              <p:cNvPr id="9" name="Рисунок 3079">
                <a:extLst>
                  <a:ext uri="{FF2B5EF4-FFF2-40B4-BE49-F238E27FC236}">
                    <a16:creationId xmlns:a16="http://schemas.microsoft.com/office/drawing/2014/main" id="{F92E74BA-8C7F-4F15-8AA1-AD73902D4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663" y="510519"/>
                <a:ext cx="3926793" cy="316995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1AFAE0C-3988-FA67-7223-74C0EDD77B45}"/>
                  </a:ext>
                </a:extLst>
              </p:cNvPr>
              <p:cNvSpPr/>
              <p:nvPr/>
            </p:nvSpPr>
            <p:spPr>
              <a:xfrm>
                <a:off x="-7605" y="448105"/>
                <a:ext cx="11241852" cy="3634839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8A0102-05EE-AEF2-F4A8-4E5E90503504}"/>
                </a:ext>
              </a:extLst>
            </p:cNvPr>
            <p:cNvSpPr txBox="1"/>
            <p:nvPr/>
          </p:nvSpPr>
          <p:spPr>
            <a:xfrm>
              <a:off x="5422605" y="3227549"/>
              <a:ext cx="5699051" cy="25545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Thicknesses and refractive indexes in each layer are adjusted in such way that Cherenkov rings from each layer overlap in the same region of the position-sensitive photon detector.</a:t>
              </a:r>
              <a:endParaRPr lang="ru-RU" sz="2000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The number of detected Cherenkov photons increases due to increase of the thickness without degradation of Cherenkov angle resolution due to uncertainties of photon emission point.</a:t>
              </a:r>
              <a:endParaRPr lang="en-RU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11DC46-9C28-54C8-73FA-6759792E0E38}"/>
                  </a:ext>
                </a:extLst>
              </p:cNvPr>
              <p:cNvSpPr txBox="1"/>
              <p:nvPr/>
            </p:nvSpPr>
            <p:spPr>
              <a:xfrm>
                <a:off x="1827649" y="2313709"/>
                <a:ext cx="8419292" cy="409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 get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from aerogel</a:t>
                </a:r>
                <a:r>
                  <a:rPr lang="ru-RU" dirty="0"/>
                  <a:t> </a:t>
                </a:r>
                <a:r>
                  <a:rPr lang="en-US" dirty="0"/>
                  <a:t>with</a:t>
                </a:r>
                <a:r>
                  <a:rPr lang="ru-RU" dirty="0"/>
                  <a:t> </a:t>
                </a:r>
                <a:r>
                  <a:rPr lang="en-US" dirty="0"/>
                  <a:t>n=1.05 &amp; thickness</a:t>
                </a:r>
                <a:r>
                  <a:rPr lang="ru-RU" dirty="0"/>
                  <a:t> 1</a:t>
                </a:r>
                <a:r>
                  <a:rPr lang="en-US" dirty="0"/>
                  <a:t> cm</a:t>
                </a:r>
                <a:r>
                  <a:rPr lang="ru-RU" dirty="0"/>
                  <a:t> </a:t>
                </a:r>
                <a:r>
                  <a:rPr lang="en-US" dirty="0"/>
                  <a:t>is </a:t>
                </a:r>
                <a:r>
                  <a:rPr lang="ru-RU" dirty="0"/>
                  <a:t> </a:t>
                </a:r>
                <a:r>
                  <a:rPr lang="en-US" dirty="0"/>
                  <a:t>too hard practice task!!!</a:t>
                </a:r>
                <a:endParaRPr lang="en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11DC46-9C28-54C8-73FA-6759792E0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649" y="2313709"/>
                <a:ext cx="8419292" cy="409215"/>
              </a:xfrm>
              <a:prstGeom prst="rect">
                <a:avLst/>
              </a:prstGeom>
              <a:blipFill>
                <a:blip r:embed="rId4"/>
                <a:stretch>
                  <a:fillRect l="-754" t="-3030" b="-1818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8957F-A0B0-4061-1870-42A69915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B9BE-728B-7B3D-4360-CD38707F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89212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79A81F-7986-6BB5-EEAB-707E230A271A}"/>
              </a:ext>
            </a:extLst>
          </p:cNvPr>
          <p:cNvGrpSpPr/>
          <p:nvPr/>
        </p:nvGrpSpPr>
        <p:grpSpPr>
          <a:xfrm>
            <a:off x="194414" y="1002469"/>
            <a:ext cx="7030370" cy="3586978"/>
            <a:chOff x="2552633" y="2451198"/>
            <a:chExt cx="7021588" cy="4042954"/>
          </a:xfrm>
        </p:grpSpPr>
        <p:pic>
          <p:nvPicPr>
            <p:cNvPr id="81" name="Picture 80"/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flipH="1">
              <a:off x="3336111" y="2743318"/>
              <a:ext cx="5943529" cy="375083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" name="Rectangle 81"/>
            <p:cNvSpPr/>
            <p:nvPr/>
          </p:nvSpPr>
          <p:spPr>
            <a:xfrm>
              <a:off x="8170229" y="3102562"/>
              <a:ext cx="1027678" cy="49510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6" tIns="40823" rIns="81646" bIns="40823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903" spc="-1" dirty="0">
                  <a:latin typeface="Arial"/>
                </a:rPr>
                <a:t>GEM</a:t>
              </a:r>
              <a:endParaRPr lang="ru-RU" sz="2903" spc="-1" dirty="0">
                <a:latin typeface="Arial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552633" y="2599601"/>
              <a:ext cx="1905298" cy="82954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6" tIns="40823" rIns="81646" bIns="40823" anchor="t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52" spc="-1" dirty="0" err="1">
                  <a:latin typeface="Arial"/>
                </a:rPr>
                <a:t>MaPMT</a:t>
              </a:r>
              <a:r>
                <a:rPr lang="en-US" sz="1452" spc="-1" dirty="0">
                  <a:latin typeface="Arial"/>
                </a:rPr>
                <a:t> H12700</a:t>
              </a:r>
              <a:r>
                <a:rPr lang="ru-RU" sz="1452" spc="-1" dirty="0">
                  <a:latin typeface="Arial"/>
                </a:rPr>
                <a:t> </a:t>
              </a:r>
              <a:r>
                <a:rPr lang="en-US" sz="1452" spc="-1" dirty="0">
                  <a:latin typeface="Arial"/>
                </a:rPr>
                <a:t>(</a:t>
              </a:r>
              <a:r>
                <a:rPr lang="ru-RU" sz="1452" spc="-1" dirty="0" err="1">
                  <a:latin typeface="Arial"/>
                </a:rPr>
                <a:t>Hamamatsu</a:t>
              </a:r>
              <a:r>
                <a:rPr lang="en-US" sz="1452" spc="-1" dirty="0">
                  <a:latin typeface="Arial"/>
                </a:rPr>
                <a:t>)</a:t>
              </a:r>
              <a:endParaRPr lang="ru-RU" sz="1452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52" spc="-1" dirty="0">
                  <a:latin typeface="Arial"/>
                </a:rPr>
                <a:t>with mask</a:t>
              </a:r>
              <a:r>
                <a:rPr lang="ru-RU" sz="1452" spc="-1" dirty="0">
                  <a:latin typeface="Arial"/>
                </a:rPr>
                <a:t> 3х3 </a:t>
              </a:r>
              <a:r>
                <a:rPr lang="en-US" sz="1452" spc="-1" dirty="0">
                  <a:latin typeface="Arial"/>
                </a:rPr>
                <a:t>mm</a:t>
              </a:r>
              <a:r>
                <a:rPr lang="ru-RU" sz="1452" spc="-1" baseline="30000" dirty="0">
                  <a:latin typeface="Arial"/>
                </a:rPr>
                <a:t>2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680322" y="2451198"/>
              <a:ext cx="2437276" cy="82954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6" tIns="40823" rIns="81646" bIns="40823" anchor="t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400" spc="-1" dirty="0">
                  <a:latin typeface="Arial"/>
                </a:rPr>
                <a:t>2 aerogel pcs</a:t>
              </a:r>
            </a:p>
            <a:p>
              <a:pPr algn="ctr">
                <a:lnSpc>
                  <a:spcPct val="100000"/>
                </a:lnSpc>
              </a:pPr>
              <a:r>
                <a:rPr lang="en-US" sz="2400" spc="-1" dirty="0">
                  <a:latin typeface="Arial"/>
                </a:rPr>
                <a:t>230x230x35 mm</a:t>
              </a:r>
              <a:endParaRPr lang="ru-RU" sz="2400" spc="-1" dirty="0">
                <a:latin typeface="Arial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 flipH="1">
              <a:off x="2552633" y="4408904"/>
              <a:ext cx="7021588" cy="0"/>
            </a:xfrm>
            <a:prstGeom prst="line">
              <a:avLst/>
            </a:prstGeom>
            <a:ln w="54000">
              <a:solidFill>
                <a:srgbClr val="3465A4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2619434" y="3862526"/>
                  <a:ext cx="578225" cy="54637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81646" tIns="40823" rIns="81646" bIns="40823" anchor="t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ru-RU" sz="3266" i="1" spc="-1" smtClean="0">
                                <a:solidFill>
                                  <a:srgbClr val="3465A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66" b="0" i="1" spc="-1" smtClean="0">
                                <a:solidFill>
                                  <a:srgbClr val="3465A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ru-RU" sz="3266" b="0" i="1" spc="-1" smtClean="0">
                                <a:solidFill>
                                  <a:srgbClr val="3465A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ru-RU" sz="3266" spc="-1" baseline="30000" dirty="0">
                    <a:solidFill>
                      <a:srgbClr val="3465A4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9434" y="3862526"/>
                  <a:ext cx="578225" cy="546377"/>
                </a:xfrm>
                <a:prstGeom prst="rect">
                  <a:avLst/>
                </a:prstGeom>
                <a:blipFill>
                  <a:blip r:embed="rId5"/>
                  <a:stretch>
                    <a:fillRect l="-4255" b="-10256"/>
                  </a:stretch>
                </a:blipFill>
                <a:ln w="0">
                  <a:noFill/>
                </a:ln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0BECDC1-B190-9DE5-FDD5-F0F9018DADFC}"/>
              </a:ext>
            </a:extLst>
          </p:cNvPr>
          <p:cNvSpPr txBox="1">
            <a:spLocks/>
          </p:cNvSpPr>
          <p:nvPr/>
        </p:nvSpPr>
        <p:spPr>
          <a:xfrm>
            <a:off x="73742" y="75416"/>
            <a:ext cx="12044516" cy="87019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The largest 4-layer focusing aerogel samples were produced in Novosibirsk and tested at BINP in 2022-2023</a:t>
            </a:r>
            <a:endParaRPr lang="ru-RU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6B11F-F824-2548-4F5B-0A4AF27883B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447453" y="1502129"/>
            <a:ext cx="4694858" cy="2719031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6CDDE0-91CF-787B-874F-E37EE592919D}"/>
              </a:ext>
            </a:extLst>
          </p:cNvPr>
          <p:cNvSpPr txBox="1"/>
          <p:nvPr/>
        </p:nvSpPr>
        <p:spPr>
          <a:xfrm>
            <a:off x="7675789" y="938540"/>
            <a:ext cx="432048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RU" dirty="0"/>
              <a:t>Refractive index profile is measured with help of digital X-ray setup at the BINP.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50E329-95DB-78FE-34E8-922F18FA7DC7}"/>
              </a:ext>
            </a:extLst>
          </p:cNvPr>
          <p:cNvSpPr txBox="1"/>
          <p:nvPr/>
        </p:nvSpPr>
        <p:spPr>
          <a:xfrm>
            <a:off x="389825" y="4887740"/>
            <a:ext cx="6639548" cy="865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RU" dirty="0"/>
              <a:t>Single photon Cherenkov angle resolution is investigated with relativistic electrons at BINP beam test facilities ”Extracted beams of VEPP-4M complex”.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B5F27E-7F55-2A7A-B821-483CC614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4</a:t>
            </a:fld>
            <a:endParaRPr lang="en-R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3D8920-547F-54EC-8043-64975504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BEEB0D-F84D-64B2-A87C-1256FC2B9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6991" y="4148201"/>
            <a:ext cx="2496870" cy="2415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5AD1AC-DC4A-CD7C-6D45-25C2B4B95D83}"/>
                  </a:ext>
                </a:extLst>
              </p:cNvPr>
              <p:cNvSpPr txBox="1"/>
              <p:nvPr/>
            </p:nvSpPr>
            <p:spPr>
              <a:xfrm>
                <a:off x="9913583" y="5172875"/>
                <a:ext cx="1941622" cy="97975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• Pixel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 </m:t>
                    </m:r>
                  </m:oMath>
                </a14:m>
                <a:r>
                  <a:rPr lang="en-US" dirty="0"/>
                  <a:t>3x3 mm</a:t>
                </a:r>
                <a:endParaRPr lang="ru-RU" dirty="0"/>
              </a:p>
              <a:p>
                <a:r>
                  <a:rPr lang="en-US" dirty="0"/>
                  <a:t>• </a:t>
                </a:r>
                <a:r>
                  <a:rPr lang="en-US" dirty="0" err="1"/>
                  <a:t>Geom</a:t>
                </a:r>
                <a:r>
                  <a:rPr lang="ru-RU" dirty="0"/>
                  <a:t>.</a:t>
                </a:r>
                <a:r>
                  <a:rPr lang="en-US" dirty="0"/>
                  <a:t>Eff.</a:t>
                </a:r>
                <a:r>
                  <a:rPr lang="ru-RU" dirty="0"/>
                  <a:t> </a:t>
                </a:r>
                <a:r>
                  <a:rPr lang="en-US" dirty="0"/>
                  <a:t>~ 20%</a:t>
                </a:r>
              </a:p>
              <a:p>
                <a:r>
                  <a:rPr lang="en-RU" dirty="0"/>
                  <a:t>•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≈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en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5AD1AC-DC4A-CD7C-6D45-25C2B4B95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583" y="5172875"/>
                <a:ext cx="1941622" cy="979755"/>
              </a:xfrm>
              <a:prstGeom prst="rect">
                <a:avLst/>
              </a:prstGeom>
              <a:blipFill>
                <a:blip r:embed="rId8"/>
                <a:stretch>
                  <a:fillRect l="-2597" t="-2564" b="-769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45AC48F-9B32-47D6-CB62-0575D29B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870" y="867302"/>
            <a:ext cx="2172048" cy="20404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C181AA-8444-2A26-F0B3-0E8BBE3B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104" y="878454"/>
            <a:ext cx="2172048" cy="2040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DF12E8-5552-089D-584C-358F9ACCF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612" y="816059"/>
            <a:ext cx="2223988" cy="208920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AD92DA-71A8-A573-7F88-238617C93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1" y="867306"/>
            <a:ext cx="1914652" cy="1970251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B0A1B-4FA4-7E21-908E-78E592696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311" y="867306"/>
            <a:ext cx="2165741" cy="20265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26717A-151F-56FC-77DE-614C0BE6F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903" y="856149"/>
            <a:ext cx="2181313" cy="20491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DA7E4-B906-A284-FC66-C578E4C8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8E02A-75B4-5E4C-B72B-F74DF260F56A}" type="slidenum">
              <a:rPr lang="en-RU" smtClean="0"/>
              <a:t>5</a:t>
            </a:fld>
            <a:endParaRPr lang="en-R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8ECBC3-0F8A-74D8-95A1-24A687A22CAF}"/>
              </a:ext>
            </a:extLst>
          </p:cNvPr>
          <p:cNvGrpSpPr/>
          <p:nvPr/>
        </p:nvGrpSpPr>
        <p:grpSpPr>
          <a:xfrm>
            <a:off x="100550" y="4677040"/>
            <a:ext cx="11993204" cy="1662814"/>
            <a:chOff x="100550" y="4677040"/>
            <a:chExt cx="11993204" cy="166281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EE1AB48-23E5-7341-5361-4A714758FA7B}"/>
                </a:ext>
              </a:extLst>
            </p:cNvPr>
            <p:cNvGrpSpPr/>
            <p:nvPr/>
          </p:nvGrpSpPr>
          <p:grpSpPr>
            <a:xfrm>
              <a:off x="100550" y="4677040"/>
              <a:ext cx="11993204" cy="965151"/>
              <a:chOff x="51967" y="5618603"/>
              <a:chExt cx="11993204" cy="96515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84F20F9-63AC-D015-A1F2-F5ECC62AD6C0}"/>
                      </a:ext>
                    </a:extLst>
                  </p:cNvPr>
                  <p:cNvSpPr txBox="1"/>
                  <p:nvPr/>
                </p:nvSpPr>
                <p:spPr>
                  <a:xfrm>
                    <a:off x="51967" y="5634381"/>
                    <a:ext cx="1843774" cy="94474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accent2"/>
                        </a:solidFill>
                      </a:rPr>
                      <a:t>04/23: L≈200 mm</a:t>
                    </a:r>
                  </a:p>
                  <a:p>
                    <a:r>
                      <a:rPr lang="en-US" dirty="0" err="1"/>
                      <a:t>Geom</a:t>
                    </a:r>
                    <a:r>
                      <a:rPr lang="ru-RU" dirty="0"/>
                      <a:t>.</a:t>
                    </a:r>
                    <a:r>
                      <a:rPr lang="en-US" dirty="0"/>
                      <a:t>Eff.</a:t>
                    </a:r>
                    <a:r>
                      <a:rPr lang="ru-RU" dirty="0"/>
                      <a:t> </a:t>
                    </a:r>
                    <a:r>
                      <a:rPr lang="en-US" dirty="0"/>
                      <a:t>~ 80%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84F20F9-63AC-D015-A1F2-F5ECC62AD6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967" y="5634381"/>
                    <a:ext cx="1843774" cy="94474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721" t="-2632" r="-2041"/>
                    </a:stretch>
                  </a:blipFill>
                </p:spPr>
                <p:txBody>
                  <a:bodyPr/>
                  <a:lstStyle/>
                  <a:p>
                    <a:r>
                      <a:rPr lang="en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786F6CE-9826-5ABB-80A0-3088646D6D09}"/>
                      </a:ext>
                    </a:extLst>
                  </p:cNvPr>
                  <p:cNvSpPr txBox="1"/>
                  <p:nvPr/>
                </p:nvSpPr>
                <p:spPr>
                  <a:xfrm>
                    <a:off x="1984287" y="5639008"/>
                    <a:ext cx="1843774" cy="94474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rgbClr val="7030A0"/>
                        </a:solidFill>
                      </a:rPr>
                      <a:t>12/23: L≈180 mm</a:t>
                    </a:r>
                  </a:p>
                  <a:p>
                    <a:r>
                      <a:rPr lang="en-US" dirty="0" err="1"/>
                      <a:t>Geom</a:t>
                    </a:r>
                    <a:r>
                      <a:rPr lang="ru-RU" dirty="0"/>
                      <a:t>.</a:t>
                    </a:r>
                    <a:r>
                      <a:rPr lang="en-US" dirty="0"/>
                      <a:t>Eff.</a:t>
                    </a:r>
                    <a:r>
                      <a:rPr lang="ru-RU" dirty="0"/>
                      <a:t> </a:t>
                    </a:r>
                    <a:r>
                      <a:rPr lang="en-US" dirty="0"/>
                      <a:t>~ 56%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786F6CE-9826-5ABB-80A0-3088646D6D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4287" y="5639008"/>
                    <a:ext cx="1843774" cy="94474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41" t="-4000" r="-2041"/>
                    </a:stretch>
                  </a:blipFill>
                </p:spPr>
                <p:txBody>
                  <a:bodyPr/>
                  <a:lstStyle/>
                  <a:p>
                    <a:r>
                      <a:rPr lang="en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6F2FC1F9-E1E4-CDF7-69FF-61FD57CEFCC2}"/>
                      </a:ext>
                    </a:extLst>
                  </p:cNvPr>
                  <p:cNvSpPr txBox="1"/>
                  <p:nvPr/>
                </p:nvSpPr>
                <p:spPr>
                  <a:xfrm>
                    <a:off x="4106175" y="5626739"/>
                    <a:ext cx="1843774" cy="94474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rgbClr val="7030A0"/>
                        </a:solidFill>
                      </a:rPr>
                      <a:t>12/23: L≈180 mm</a:t>
                    </a:r>
                  </a:p>
                  <a:p>
                    <a:r>
                      <a:rPr lang="en-US" dirty="0" err="1"/>
                      <a:t>Geom</a:t>
                    </a:r>
                    <a:r>
                      <a:rPr lang="ru-RU" dirty="0"/>
                      <a:t>.</a:t>
                    </a:r>
                    <a:r>
                      <a:rPr lang="en-US" dirty="0"/>
                      <a:t>Eff.</a:t>
                    </a:r>
                    <a:r>
                      <a:rPr lang="ru-RU" dirty="0"/>
                      <a:t> </a:t>
                    </a:r>
                    <a:r>
                      <a:rPr lang="en-US" dirty="0"/>
                      <a:t>~ 36%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6F2FC1F9-E1E4-CDF7-69FF-61FD57CEFC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6175" y="5626739"/>
                    <a:ext cx="1843774" cy="94474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740" t="-4000" r="-2055" b="-1333"/>
                    </a:stretch>
                  </a:blipFill>
                </p:spPr>
                <p:txBody>
                  <a:bodyPr/>
                  <a:lstStyle/>
                  <a:p>
                    <a:r>
                      <a:rPr lang="en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BD17689-E5F2-F2CD-1BE2-BD311A08952E}"/>
                      </a:ext>
                    </a:extLst>
                  </p:cNvPr>
                  <p:cNvSpPr txBox="1"/>
                  <p:nvPr/>
                </p:nvSpPr>
                <p:spPr>
                  <a:xfrm>
                    <a:off x="6183455" y="5639008"/>
                    <a:ext cx="1843774" cy="94474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accent2"/>
                        </a:solidFill>
                      </a:rPr>
                      <a:t>04/23: L≈200 mm</a:t>
                    </a:r>
                  </a:p>
                  <a:p>
                    <a:r>
                      <a:rPr lang="en-US" dirty="0" err="1"/>
                      <a:t>Geom</a:t>
                    </a:r>
                    <a:r>
                      <a:rPr lang="ru-RU" dirty="0"/>
                      <a:t>.</a:t>
                    </a:r>
                    <a:r>
                      <a:rPr lang="en-US" dirty="0"/>
                      <a:t>Eff.</a:t>
                    </a:r>
                    <a:r>
                      <a:rPr lang="ru-RU" dirty="0"/>
                      <a:t> </a:t>
                    </a:r>
                    <a:r>
                      <a:rPr lang="en-US" dirty="0"/>
                      <a:t>~ 20%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BD17689-E5F2-F2CD-1BE2-BD311A0895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3455" y="5639008"/>
                    <a:ext cx="1843774" cy="94474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740" t="-4000" r="-2740"/>
                    </a:stretch>
                  </a:blipFill>
                </p:spPr>
                <p:txBody>
                  <a:bodyPr/>
                  <a:lstStyle/>
                  <a:p>
                    <a:r>
                      <a:rPr lang="en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496C58E-BC23-B3B3-06A0-333B7E6A93F5}"/>
                      </a:ext>
                    </a:extLst>
                  </p:cNvPr>
                  <p:cNvSpPr txBox="1"/>
                  <p:nvPr/>
                </p:nvSpPr>
                <p:spPr>
                  <a:xfrm>
                    <a:off x="8202226" y="5639008"/>
                    <a:ext cx="1843774" cy="94474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rgbClr val="7030A0"/>
                        </a:solidFill>
                      </a:rPr>
                      <a:t>12/23: L≈180 mm</a:t>
                    </a:r>
                  </a:p>
                  <a:p>
                    <a:r>
                      <a:rPr lang="en-US" dirty="0" err="1"/>
                      <a:t>Geom</a:t>
                    </a:r>
                    <a:r>
                      <a:rPr lang="ru-RU" dirty="0"/>
                      <a:t>.</a:t>
                    </a:r>
                    <a:r>
                      <a:rPr lang="en-US" dirty="0"/>
                      <a:t>Eff.</a:t>
                    </a:r>
                    <a:r>
                      <a:rPr lang="ru-RU" dirty="0"/>
                      <a:t> </a:t>
                    </a:r>
                    <a:r>
                      <a:rPr lang="en-US" dirty="0"/>
                      <a:t>~ 9%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496C58E-BC23-B3B3-06A0-333B7E6A93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02226" y="5639008"/>
                    <a:ext cx="1843774" cy="94474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740" t="-4000" r="-2740"/>
                    </a:stretch>
                  </a:blipFill>
                </p:spPr>
                <p:txBody>
                  <a:bodyPr/>
                  <a:lstStyle/>
                  <a:p>
                    <a:r>
                      <a:rPr lang="en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950E1EC-6771-BAC5-F5FF-18D3E163A43E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1397" y="5618603"/>
                    <a:ext cx="1843774" cy="94474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7030A0"/>
                        </a:solidFill>
                      </a:rPr>
                      <a:t>12/23: L≈180 mm</a:t>
                    </a:r>
                  </a:p>
                  <a:p>
                    <a:r>
                      <a:rPr lang="en-US" dirty="0" err="1"/>
                      <a:t>Geom</a:t>
                    </a:r>
                    <a:r>
                      <a:rPr lang="ru-RU" dirty="0"/>
                      <a:t>.</a:t>
                    </a:r>
                    <a:r>
                      <a:rPr lang="en-US" dirty="0"/>
                      <a:t>Eff.</a:t>
                    </a:r>
                    <a:r>
                      <a:rPr lang="ru-RU" dirty="0"/>
                      <a:t> </a:t>
                    </a:r>
                    <a:r>
                      <a:rPr lang="en-US" dirty="0"/>
                      <a:t>~ 2%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950E1EC-6771-BAC5-F5FF-18D3E163A4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1397" y="5618603"/>
                    <a:ext cx="1843774" cy="94474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041" t="-2667" r="-1361" b="-1333"/>
                    </a:stretch>
                  </a:blipFill>
                </p:spPr>
                <p:txBody>
                  <a:bodyPr/>
                  <a:lstStyle/>
                  <a:p>
                    <a:r>
                      <a:rPr lang="en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8B1A4E-84FF-986C-EE04-F2600F1DB58C}"/>
                    </a:ext>
                  </a:extLst>
                </p:cNvPr>
                <p:cNvSpPr txBox="1"/>
                <p:nvPr/>
              </p:nvSpPr>
              <p:spPr>
                <a:xfrm>
                  <a:off x="100551" y="5693523"/>
                  <a:ext cx="1183144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en-RU" dirty="0">
                      <a:solidFill>
                        <a:schemeClr val="accent2"/>
                      </a:solidFill>
                    </a:rPr>
                    <a:t>: – 5.5 GeV/c		6 GeV/c		6.5 GeV/c		   8.0 GeV/c</a:t>
                  </a:r>
                </a:p>
                <a:p>
                  <a:r>
                    <a:rPr lang="en-US" b="0" dirty="0">
                      <a:solidFill>
                        <a:schemeClr val="accent1"/>
                      </a:solidFill>
                    </a:rPr>
                    <a:t>µ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lang="en-RU" dirty="0">
                      <a:solidFill>
                        <a:schemeClr val="accent1"/>
                      </a:solidFill>
                    </a:rPr>
                    <a:t>:  – 1.2 GeV/c		1.4 GeV/c		1.5 GeV/c		   1.6 GeV/c	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8B1A4E-84FF-986C-EE04-F2600F1DB5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51" y="5693523"/>
                  <a:ext cx="11831442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429" t="-3846" b="-15385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4E4C90-B15D-0F34-B5F4-DC2C10B408C1}"/>
              </a:ext>
            </a:extLst>
          </p:cNvPr>
          <p:cNvGrpSpPr/>
          <p:nvPr/>
        </p:nvGrpSpPr>
        <p:grpSpPr>
          <a:xfrm>
            <a:off x="474377" y="2925381"/>
            <a:ext cx="11457615" cy="1678691"/>
            <a:chOff x="474377" y="2925381"/>
            <a:chExt cx="11457615" cy="16786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ABD3BDD-A67A-1CED-4482-354DAB81B4EE}"/>
                </a:ext>
              </a:extLst>
            </p:cNvPr>
            <p:cNvGrpSpPr/>
            <p:nvPr/>
          </p:nvGrpSpPr>
          <p:grpSpPr>
            <a:xfrm>
              <a:off x="474377" y="2925381"/>
              <a:ext cx="11457615" cy="1678691"/>
              <a:chOff x="1123619" y="3861072"/>
              <a:chExt cx="11457615" cy="167869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2242C2C-1217-B6D9-9307-02AC2B4255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15590" y="3878230"/>
                <a:ext cx="1728440" cy="166153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31C9EE6-A20F-3230-089E-8CF5E77D97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95787" y="3878230"/>
                <a:ext cx="1602057" cy="166153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380C421-40C9-1BA4-9B39-66C03BB37E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71905" y="3864050"/>
                <a:ext cx="1594624" cy="165038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0EB6E20-6D82-757B-034B-9A2AE6A3BD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95984" y="3864049"/>
                <a:ext cx="1594624" cy="165038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ECDAA3E-C46D-7A7B-78B7-0D44A46952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986610" y="3861072"/>
                <a:ext cx="1594624" cy="16503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74AE4E1-F259-6809-F8E6-ED588E65DE7B}"/>
                      </a:ext>
                    </a:extLst>
                  </p:cNvPr>
                  <p:cNvSpPr txBox="1"/>
                  <p:nvPr/>
                </p:nvSpPr>
                <p:spPr>
                  <a:xfrm>
                    <a:off x="1123619" y="4346200"/>
                    <a:ext cx="1102353" cy="680123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No mask:</a:t>
                    </a:r>
                  </a:p>
                  <a:p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×6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oMath>
                    </a14:m>
                    <a:endParaRPr lang="ru-RU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74AE4E1-F259-6809-F8E6-ED588E65DE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3619" y="4346200"/>
                    <a:ext cx="1102353" cy="68012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4545" t="-3636" b="-12727"/>
                    </a:stretch>
                  </a:blipFill>
                </p:spPr>
                <p:txBody>
                  <a:bodyPr/>
                  <a:lstStyle/>
                  <a:p>
                    <a:r>
                      <a:rPr lang="en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D63680-F449-E44C-CFC6-E8C298A91B3F}"/>
                </a:ext>
              </a:extLst>
            </p:cNvPr>
            <p:cNvSpPr txBox="1"/>
            <p:nvPr/>
          </p:nvSpPr>
          <p:spPr>
            <a:xfrm>
              <a:off x="6784060" y="3487887"/>
              <a:ext cx="598241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RU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mm</a:t>
              </a:r>
            </a:p>
          </p:txBody>
        </p:sp>
      </p:grp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CFBDD040-8137-58DA-203C-9A0A0416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EEF9250-7D8F-3321-18A5-A56E2206CF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814612" y="47316"/>
                <a:ext cx="9833102" cy="1030369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RU" sz="3600" b="1" dirty="0">
                    <a:latin typeface="+mn-lt"/>
                  </a:rPr>
                  <a:t>T</a:t>
                </a:r>
                <a:r>
                  <a:rPr lang="en-GB" sz="3600" b="1" dirty="0">
                    <a:latin typeface="+mn-lt"/>
                  </a:rPr>
                  <a:t>B</a:t>
                </a:r>
                <a:r>
                  <a:rPr lang="en-RU" sz="3600" b="1" dirty="0">
                    <a:latin typeface="+mn-lt"/>
                  </a:rPr>
                  <a:t>eam 2023 res.:</a:t>
                </a:r>
                <a:r>
                  <a:rPr lang="en-RU" sz="4000" b="1" dirty="0">
                    <a:latin typeface="+mn-lt"/>
                  </a:rPr>
                  <a:t>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sz="27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sz="27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sSub>
                          <m:sSubPr>
                            <m:ctrlPr>
                              <a:rPr lang="en-RU" sz="27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sz="27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27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sub>
                        </m:sSub>
                      </m:sub>
                      <m:sup>
                        <m:r>
                          <a:rPr lang="en-US" sz="27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7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𝒑𝒆</m:t>
                        </m:r>
                      </m:sup>
                    </m:sSubSup>
                    <m:r>
                      <a:rPr lang="en-US" sz="2700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7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7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7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7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US" sz="2700" b="1" i="1" smtClean="0">
                                    <a:latin typeface="Cambria Math" panose="02040503050406030204" pitchFamily="18" charset="0"/>
                                  </a:rPr>
                                  <m:t>𝒑𝒊𝒙</m:t>
                                </m:r>
                              </m:sub>
                              <m:sup>
                                <m:r>
                                  <a:rPr lang="en-US" sz="27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27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7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27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700" b="1" i="1" smtClean="0">
                                            <a:latin typeface="Cambria Math" panose="02040503050406030204" pitchFamily="18" charset="0"/>
                                          </a:rPr>
                                          <m:t>𝟏𝟐</m:t>
                                        </m:r>
                                      </m:e>
                                    </m:rad>
                                    <m:r>
                                      <a:rPr lang="en-US" sz="27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27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𝑳</m:t>
                                    </m:r>
                                    <m:r>
                                      <a:rPr lang="en-US" sz="27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27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7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lang="en-US" sz="27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7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7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7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𝒂𝒆𝒓</m:t>
                            </m:r>
                          </m:sub>
                          <m:sup>
                            <m:r>
                              <a:rPr lang="en-US" sz="27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sz="27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7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7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7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27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7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  <m:sup>
                            <m:r>
                              <a:rPr lang="en-US" sz="27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endParaRPr lang="en-RU" sz="27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EEF9250-7D8F-3321-18A5-A56E2206CF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14612" y="47316"/>
                <a:ext cx="9833102" cy="1030369"/>
              </a:xfr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087BDF-3827-5500-F427-9FBAE014AFC7}"/>
                  </a:ext>
                </a:extLst>
              </p:cNvPr>
              <p:cNvSpPr txBox="1"/>
              <p:nvPr/>
            </p:nvSpPr>
            <p:spPr>
              <a:xfrm>
                <a:off x="10295798" y="2907889"/>
                <a:ext cx="1753172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𝑎𝑒𝑟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≈5.7</m:t>
                    </m:r>
                  </m:oMath>
                </a14:m>
                <a:r>
                  <a:rPr lang="en-RU" dirty="0">
                    <a:solidFill>
                      <a:srgbClr val="FF0000"/>
                    </a:solidFill>
                  </a:rPr>
                  <a:t> mrad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087BDF-3827-5500-F427-9FBAE014A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798" y="2907889"/>
                <a:ext cx="1753172" cy="369332"/>
              </a:xfrm>
              <a:prstGeom prst="rect">
                <a:avLst/>
              </a:prstGeom>
              <a:blipFill>
                <a:blip r:embed="rId23"/>
                <a:stretch>
                  <a:fillRect t="-3125" r="-704" b="-18750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23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79F8F12E-CD2C-FAA4-D2D3-2E8FE00814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69" t="19647" r="14127" b="13083"/>
          <a:stretch/>
        </p:blipFill>
        <p:spPr>
          <a:xfrm>
            <a:off x="239846" y="3460218"/>
            <a:ext cx="3779260" cy="3393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62B727-8531-973A-1057-E29F275B1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842"/>
            <a:ext cx="10515600" cy="676866"/>
          </a:xfrm>
        </p:spPr>
        <p:txBody>
          <a:bodyPr>
            <a:normAutofit/>
          </a:bodyPr>
          <a:lstStyle/>
          <a:p>
            <a:pPr algn="ctr"/>
            <a:r>
              <a:rPr lang="en-RU" sz="4000" b="1" dirty="0">
                <a:latin typeface="+mn-lt"/>
              </a:rPr>
              <a:t>FARICH system conceptual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9B523D-C5A8-E77E-8275-B50BB3BA9E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7" y="669443"/>
            <a:ext cx="4057481" cy="28039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544A1-C9BB-0397-8318-BCC6F90E83A2}"/>
              </a:ext>
            </a:extLst>
          </p:cNvPr>
          <p:cNvSpPr txBox="1"/>
          <p:nvPr/>
        </p:nvSpPr>
        <p:spPr>
          <a:xfrm>
            <a:off x="127426" y="699978"/>
            <a:ext cx="984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Aerogel</a:t>
            </a:r>
            <a:r>
              <a:rPr lang="ru-RU" b="1" u="sng" dirty="0"/>
              <a:t>:</a:t>
            </a:r>
          </a:p>
          <a:p>
            <a:r>
              <a:rPr lang="ru-RU" dirty="0"/>
              <a:t>74 </a:t>
            </a:r>
            <a:r>
              <a:rPr lang="en-US" dirty="0"/>
              <a:t>tiles</a:t>
            </a:r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752F4-9359-FF3D-7D02-8629ED7ACDBB}"/>
              </a:ext>
            </a:extLst>
          </p:cNvPr>
          <p:cNvSpPr txBox="1"/>
          <p:nvPr/>
        </p:nvSpPr>
        <p:spPr>
          <a:xfrm>
            <a:off x="812644" y="3478275"/>
            <a:ext cx="373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Photon detector</a:t>
            </a:r>
            <a:r>
              <a:rPr lang="ru-RU" b="1" u="sng" dirty="0"/>
              <a:t>:</a:t>
            </a:r>
            <a:r>
              <a:rPr lang="ru-RU" dirty="0"/>
              <a:t> 548 </a:t>
            </a:r>
            <a:r>
              <a:rPr lang="en-US" dirty="0"/>
              <a:t>PMT</a:t>
            </a:r>
            <a:r>
              <a:rPr lang="ru-RU" dirty="0"/>
              <a:t> 51х51 </a:t>
            </a:r>
            <a:r>
              <a:rPr lang="en-US" dirty="0"/>
              <a:t>mm</a:t>
            </a:r>
            <a:endParaRPr lang="en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A78D4C-CA04-F3FA-3A27-DF6C489605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1912" y="818709"/>
            <a:ext cx="5711252" cy="4090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0F79AC-3E77-6092-5F58-A45D1CDB9992}"/>
              </a:ext>
            </a:extLst>
          </p:cNvPr>
          <p:cNvSpPr txBox="1"/>
          <p:nvPr/>
        </p:nvSpPr>
        <p:spPr>
          <a:xfrm>
            <a:off x="5143928" y="4909157"/>
            <a:ext cx="6565473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FARICH</a:t>
            </a:r>
            <a:r>
              <a:rPr lang="ru-RU" b="1" u="sng" dirty="0"/>
              <a:t> </a:t>
            </a:r>
            <a:r>
              <a:rPr lang="en-US" b="1" u="sng" dirty="0"/>
              <a:t>system</a:t>
            </a:r>
            <a:r>
              <a:rPr lang="ru-RU" b="1" u="sng" dirty="0"/>
              <a:t>:</a:t>
            </a:r>
          </a:p>
          <a:p>
            <a:r>
              <a:rPr lang="en-US" dirty="0"/>
              <a:t>• 4-layer aerogel with</a:t>
            </a:r>
            <a:r>
              <a:rPr lang="ru-RU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max</a:t>
            </a:r>
            <a:r>
              <a:rPr lang="en-US" dirty="0"/>
              <a:t>=1.05 (or less)</a:t>
            </a:r>
          </a:p>
          <a:p>
            <a:r>
              <a:rPr lang="en-US" dirty="0"/>
              <a:t>• Focus distance </a:t>
            </a:r>
            <a:r>
              <a:rPr lang="ru-RU" dirty="0"/>
              <a:t>– 20 </a:t>
            </a:r>
            <a:r>
              <a:rPr lang="en-US" dirty="0"/>
              <a:t>cm</a:t>
            </a:r>
            <a:endParaRPr lang="ru-RU" dirty="0"/>
          </a:p>
          <a:p>
            <a:r>
              <a:rPr lang="en-US" dirty="0"/>
              <a:t>• PS</a:t>
            </a:r>
            <a:r>
              <a:rPr lang="ru-RU" dirty="0"/>
              <a:t> </a:t>
            </a:r>
            <a:r>
              <a:rPr lang="en-US" dirty="0"/>
              <a:t>PD</a:t>
            </a:r>
            <a:r>
              <a:rPr lang="ru-RU" dirty="0"/>
              <a:t> – </a:t>
            </a:r>
            <a:r>
              <a:rPr lang="en-US" dirty="0"/>
              <a:t>MCP-PMT</a:t>
            </a:r>
            <a:r>
              <a:rPr lang="ru-RU" dirty="0"/>
              <a:t> </a:t>
            </a:r>
            <a:r>
              <a:rPr lang="en-US" dirty="0"/>
              <a:t>or </a:t>
            </a:r>
            <a:r>
              <a:rPr lang="en-US" dirty="0" err="1"/>
              <a:t>SiPM</a:t>
            </a:r>
            <a:r>
              <a:rPr lang="en-US" dirty="0"/>
              <a:t> arrays with pixel 3÷6</a:t>
            </a:r>
            <a:r>
              <a:rPr lang="ru-RU" dirty="0"/>
              <a:t> </a:t>
            </a:r>
            <a:r>
              <a:rPr lang="en-US" dirty="0"/>
              <a:t>mm</a:t>
            </a:r>
          </a:p>
          <a:p>
            <a:r>
              <a:rPr lang="en-US" dirty="0"/>
              <a:t>	550 PMTs</a:t>
            </a:r>
            <a:r>
              <a:rPr lang="ru-RU" dirty="0"/>
              <a:t> </a:t>
            </a:r>
            <a:r>
              <a:rPr lang="en-US" dirty="0"/>
              <a:t>per endcap</a:t>
            </a:r>
            <a:r>
              <a:rPr lang="ru-RU" dirty="0"/>
              <a:t> </a:t>
            </a:r>
            <a:r>
              <a:rPr lang="en-US" dirty="0"/>
              <a:t>if lateral sizes ~</a:t>
            </a:r>
            <a:r>
              <a:rPr lang="ru-RU" dirty="0"/>
              <a:t>5</a:t>
            </a:r>
            <a:r>
              <a:rPr lang="en-US" dirty="0"/>
              <a:t>1x</a:t>
            </a:r>
            <a:r>
              <a:rPr lang="ru-RU" dirty="0"/>
              <a:t>5</a:t>
            </a:r>
            <a:r>
              <a:rPr lang="en-US" dirty="0"/>
              <a:t>1</a:t>
            </a:r>
            <a:r>
              <a:rPr lang="ru-RU" dirty="0"/>
              <a:t> </a:t>
            </a:r>
            <a:r>
              <a:rPr lang="en-US" dirty="0"/>
              <a:t>mm</a:t>
            </a:r>
            <a:endParaRPr lang="ru-RU" dirty="0"/>
          </a:p>
          <a:p>
            <a:r>
              <a:rPr lang="ru-RU" dirty="0"/>
              <a:t>	220</a:t>
            </a:r>
            <a:r>
              <a:rPr lang="en-US" dirty="0"/>
              <a:t>0 PMTs</a:t>
            </a:r>
            <a:r>
              <a:rPr lang="ru-RU" dirty="0"/>
              <a:t> </a:t>
            </a:r>
            <a:r>
              <a:rPr lang="en-US" dirty="0"/>
              <a:t>per endcap</a:t>
            </a:r>
            <a:r>
              <a:rPr lang="ru-RU" dirty="0"/>
              <a:t> </a:t>
            </a:r>
            <a:r>
              <a:rPr lang="en-US" dirty="0"/>
              <a:t>if lateral sizes ~</a:t>
            </a:r>
            <a:r>
              <a:rPr lang="ru-RU" dirty="0"/>
              <a:t>27х27  </a:t>
            </a:r>
            <a:r>
              <a:rPr lang="en-US" dirty="0"/>
              <a:t>mm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92A8A-8662-B6D9-F62F-C23FE6E6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7485" y="6465587"/>
            <a:ext cx="4114800" cy="365125"/>
          </a:xfrm>
        </p:spPr>
        <p:txBody>
          <a:bodyPr/>
          <a:lstStyle/>
          <a:p>
            <a:r>
              <a:rPr lang="en-GB"/>
              <a:t>SPD CM 20-24 May 2024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A6B84-C4DC-1859-F85F-74D6714D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98358"/>
            <a:ext cx="2743200" cy="365125"/>
          </a:xfrm>
        </p:spPr>
        <p:txBody>
          <a:bodyPr/>
          <a:lstStyle/>
          <a:p>
            <a:fld id="{014AB174-DD22-654C-948E-9E49CBE3E876}" type="slidenum">
              <a:rPr lang="en-RU" smtClean="0"/>
              <a:t>6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98450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78D60-1FFF-F1FB-0926-DE3C3E629E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3403" y="864109"/>
            <a:ext cx="1846065" cy="197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B3946FD-2227-084E-19B6-658F3B44F2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99556" y="110013"/>
            <a:ext cx="9790513" cy="608500"/>
          </a:xfrm>
        </p:spPr>
        <p:txBody>
          <a:bodyPr vert="horz">
            <a:noAutofit/>
          </a:bodyPr>
          <a:lstStyle/>
          <a:p>
            <a:pPr lvl="0" algn="ctr" rtl="0"/>
            <a:r>
              <a:rPr lang="en-US" sz="4000" b="1" dirty="0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</a:rPr>
              <a:t>Simulation FARICH in SPD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CE2D94A-FF5D-469C-53C6-69B13BBAD2C1}"/>
              </a:ext>
            </a:extLst>
          </p:cNvPr>
          <p:cNvSpPr/>
          <p:nvPr/>
        </p:nvSpPr>
        <p:spPr>
          <a:xfrm>
            <a:off x="3333223" y="6204151"/>
            <a:ext cx="391738" cy="3264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0797"/>
              <a:gd name="f8" fmla="val 8278"/>
              <a:gd name="f9" fmla="val 8256"/>
              <a:gd name="f10" fmla="val 6722"/>
              <a:gd name="f11" fmla="val 13405"/>
              <a:gd name="f12" fmla="val 4198"/>
              <a:gd name="f13" fmla="val 16580"/>
              <a:gd name="f14" fmla="val 17401"/>
              <a:gd name="f15" fmla="val 14878"/>
              <a:gd name="f16" fmla="val 13321"/>
              <a:gd name="f17" fmla="+- 0 0 0"/>
              <a:gd name="f18" fmla="*/ f3 1 21600"/>
              <a:gd name="f19" fmla="*/ f4 1 21600"/>
              <a:gd name="f20" fmla="*/ f17 f0 1"/>
              <a:gd name="f21" fmla="*/ 6722 f18 1"/>
              <a:gd name="f22" fmla="*/ 14878 f18 1"/>
              <a:gd name="f23" fmla="*/ 15460 f19 1"/>
              <a:gd name="f24" fmla="*/ 8256 f19 1"/>
              <a:gd name="f25" fmla="*/ 10800 f18 1"/>
              <a:gd name="f26" fmla="*/ 0 f19 1"/>
              <a:gd name="f27" fmla="*/ f20 1 f2"/>
              <a:gd name="f28" fmla="*/ 0 f18 1"/>
              <a:gd name="f29" fmla="*/ 8259 f19 1"/>
              <a:gd name="f30" fmla="*/ 4200 f18 1"/>
              <a:gd name="f31" fmla="*/ 21600 f19 1"/>
              <a:gd name="f32" fmla="*/ 17400 f18 1"/>
              <a:gd name="f33" fmla="*/ 21600 f18 1"/>
              <a:gd name="f34" fmla="+- f2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25" y="f26"/>
              </a:cxn>
              <a:cxn ang="f34">
                <a:pos x="f28" y="f29"/>
              </a:cxn>
              <a:cxn ang="f34">
                <a:pos x="f30" y="f31"/>
              </a:cxn>
              <a:cxn ang="f34">
                <a:pos x="f32" y="f31"/>
              </a:cxn>
              <a:cxn ang="f34">
                <a:pos x="f33" y="f29"/>
              </a:cxn>
            </a:cxnLst>
            <a:rect l="f21" t="f24" r="f22" b="f23"/>
            <a:pathLst>
              <a:path w="21600" h="21600">
                <a:moveTo>
                  <a:pt x="f7" y="f5"/>
                </a:moveTo>
                <a:lnTo>
                  <a:pt x="f8" y="f9"/>
                </a:lnTo>
                <a:lnTo>
                  <a:pt x="f5" y="f9"/>
                </a:lnTo>
                <a:lnTo>
                  <a:pt x="f10" y="f11"/>
                </a:lnTo>
                <a:lnTo>
                  <a:pt x="f12" y="f6"/>
                </a:lnTo>
                <a:lnTo>
                  <a:pt x="f7" y="f13"/>
                </a:lnTo>
                <a:lnTo>
                  <a:pt x="f14" y="f6"/>
                </a:lnTo>
                <a:lnTo>
                  <a:pt x="f15" y="f11"/>
                </a:lnTo>
                <a:lnTo>
                  <a:pt x="f6" y="f9"/>
                </a:lnTo>
                <a:lnTo>
                  <a:pt x="f16" y="f9"/>
                </a:lnTo>
                <a:lnTo>
                  <a:pt x="f7" y="f5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32645" tIns="32645" rIns="32645" bIns="32645" anchor="ctr" anchorCtr="0" compatLnSpc="0">
            <a:noAutofit/>
          </a:bodyPr>
          <a:lstStyle/>
          <a:p>
            <a:pPr hangingPunct="0"/>
            <a:endParaRPr lang="en-US" sz="1995">
              <a:latin typeface="Noto Sans Regular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87B4CA7-3C41-AA7E-6519-4136E54D1459}"/>
              </a:ext>
            </a:extLst>
          </p:cNvPr>
          <p:cNvSpPr/>
          <p:nvPr/>
        </p:nvSpPr>
        <p:spPr>
          <a:xfrm>
            <a:off x="2223625" y="1795466"/>
            <a:ext cx="326122" cy="3261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32645" tIns="32645" rIns="32645" bIns="32645" anchor="ctr" anchorCtr="0" compatLnSpc="0">
            <a:noAutofit/>
          </a:bodyPr>
          <a:lstStyle/>
          <a:p>
            <a:pPr hangingPunct="0"/>
            <a:endParaRPr lang="en-US" sz="1995">
              <a:latin typeface="Noto Sans Regular" pitchFamily="2"/>
              <a:ea typeface="DejaVu Sans" pitchFamily="2"/>
              <a:cs typeface="DejaVu Sans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B7BC3-283D-0205-89AE-3CD60DCA37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3402" y="2772525"/>
            <a:ext cx="1904826" cy="37580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985E958C-7788-7BAB-2030-A6353CAFAEE0}"/>
              </a:ext>
            </a:extLst>
          </p:cNvPr>
          <p:cNvSpPr/>
          <p:nvPr/>
        </p:nvSpPr>
        <p:spPr>
          <a:xfrm>
            <a:off x="2223951" y="1795466"/>
            <a:ext cx="326122" cy="3261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32645" tIns="32645" rIns="32645" bIns="32645" anchor="ctr" anchorCtr="0" compatLnSpc="0">
            <a:noAutofit/>
          </a:bodyPr>
          <a:lstStyle/>
          <a:p>
            <a:pPr hangingPunct="0"/>
            <a:endParaRPr lang="en-US" sz="1995">
              <a:latin typeface="Noto Sans Regular" pitchFamily="2"/>
              <a:ea typeface="DejaVu Sans" pitchFamily="2"/>
              <a:cs typeface="DejaVu Sans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95A8E-95FF-380A-B07D-B56F1BC92AA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68688" y="3269381"/>
            <a:ext cx="5279323" cy="326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CD71CE-956D-3822-8695-745475300AF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775976" y="1101583"/>
            <a:ext cx="5516976" cy="216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B81352-2D2C-78BC-2A57-0FC4CDE6939A}"/>
              </a:ext>
            </a:extLst>
          </p:cNvPr>
          <p:cNvSpPr txBox="1"/>
          <p:nvPr/>
        </p:nvSpPr>
        <p:spPr>
          <a:xfrm>
            <a:off x="2258228" y="579265"/>
            <a:ext cx="8651208" cy="608500"/>
          </a:xfrm>
          <a:prstGeom prst="rect">
            <a:avLst/>
          </a:prstGeom>
          <a:noFill/>
          <a:ln>
            <a:noFill/>
          </a:ln>
        </p:spPr>
        <p:txBody>
          <a:bodyPr vert="horz" wrap="none" lIns="32645" tIns="32645" rIns="32645" bIns="32645" anchor="ctr" anchorCtr="0" compatLnSpc="0"/>
          <a:lstStyle/>
          <a:p>
            <a:pPr hangingPunct="0"/>
            <a:r>
              <a:rPr lang="en-US" sz="1995" i="1" dirty="0">
                <a:latin typeface="Noto Sans Regular" pitchFamily="2"/>
                <a:ea typeface="DejaVu Sans" pitchFamily="2"/>
                <a:cs typeface="DejaVu Sans" pitchFamily="2"/>
              </a:rPr>
              <a:t>Reconstruction</a:t>
            </a:r>
            <a:r>
              <a:rPr lang="en-US" sz="1995" dirty="0">
                <a:latin typeface="Noto Sans Regular" pitchFamily="2"/>
                <a:ea typeface="DejaVu Sans" pitchFamily="2"/>
                <a:cs typeface="DejaVu Sans" pitchFamily="2"/>
              </a:rPr>
              <a:t>: fit analytical formula to (</a:t>
            </a:r>
            <a:r>
              <a:rPr lang="en-US" sz="1995" dirty="0" err="1">
                <a:latin typeface="Noto Sans Regular" pitchFamily="2"/>
                <a:ea typeface="DejaVu Sans" pitchFamily="2"/>
                <a:cs typeface="DejaVu Sans" pitchFamily="2"/>
              </a:rPr>
              <a:t>θ</a:t>
            </a:r>
            <a:r>
              <a:rPr lang="en-US" sz="1995" baseline="-25000" dirty="0" err="1">
                <a:latin typeface="Noto Sans Regular" pitchFamily="2"/>
                <a:ea typeface="DejaVu Sans" pitchFamily="2"/>
                <a:cs typeface="DejaVu Sans" pitchFamily="2"/>
              </a:rPr>
              <a:t>c,</a:t>
            </a:r>
            <a:r>
              <a:rPr lang="en-US" sz="1995" dirty="0" err="1">
                <a:latin typeface="Noto Sans Regular" pitchFamily="2"/>
                <a:ea typeface="DejaVu Sans" pitchFamily="2"/>
                <a:cs typeface="DejaVu Sans" pitchFamily="2"/>
              </a:rPr>
              <a:t>φ</a:t>
            </a:r>
            <a:r>
              <a:rPr lang="en-US" sz="1995" baseline="-25000" dirty="0" err="1">
                <a:latin typeface="Noto Sans Regular" pitchFamily="2"/>
                <a:ea typeface="DejaVu Sans" pitchFamily="2"/>
                <a:cs typeface="DejaVu Sans" pitchFamily="2"/>
              </a:rPr>
              <a:t>c</a:t>
            </a:r>
            <a:r>
              <a:rPr lang="en-US" sz="1995" dirty="0">
                <a:latin typeface="Noto Sans Regular" pitchFamily="2"/>
                <a:ea typeface="DejaVu Sans" pitchFamily="2"/>
                <a:cs typeface="DejaVu Sans" pitchFamily="2"/>
              </a:rPr>
              <a:t>) distribution to obtain 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FE0607-0AF6-0E15-F01C-AEB070A4750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684482" y="4611409"/>
                <a:ext cx="114256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FE0607-0AF6-0E15-F01C-AEB070A47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482" y="4611409"/>
                <a:ext cx="114256" cy="255936"/>
              </a:xfrm>
              <a:prstGeom prst="rect">
                <a:avLst/>
              </a:prstGeom>
              <a:blipFill>
                <a:blip r:embed="rId7"/>
                <a:stretch>
                  <a:fillRect l="-63636" r="-18182"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2562AF-465D-67B3-69EC-96F1A268FC53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848032" y="5231661"/>
                <a:ext cx="133844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2562AF-465D-67B3-69EC-96F1A268F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032" y="5231661"/>
                <a:ext cx="133844" cy="255936"/>
              </a:xfrm>
              <a:prstGeom prst="rect">
                <a:avLst/>
              </a:prstGeom>
              <a:blipFill>
                <a:blip r:embed="rId8"/>
                <a:stretch>
                  <a:fillRect l="-66667" r="-25000"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A65E31-03F7-9C5C-DC97-16C189C6EDE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4076872" y="5101082"/>
                <a:ext cx="144943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A65E31-03F7-9C5C-DC97-16C189C6E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872" y="5101082"/>
                <a:ext cx="144943" cy="255936"/>
              </a:xfrm>
              <a:prstGeom prst="rect">
                <a:avLst/>
              </a:prstGeom>
              <a:blipFill>
                <a:blip r:embed="rId9"/>
                <a:stretch>
                  <a:fillRect l="-58333" r="-8333" b="-47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ECB385-582C-3533-782C-7C4D43A05BF1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5578862" y="5166372"/>
                <a:ext cx="190972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ECB385-582C-3533-782C-7C4D43A05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862" y="5166372"/>
                <a:ext cx="190972" cy="255936"/>
              </a:xfrm>
              <a:prstGeom prst="rect">
                <a:avLst/>
              </a:prstGeom>
              <a:blipFill>
                <a:blip r:embed="rId10"/>
                <a:stretch>
                  <a:fillRect l="-50000" r="-12500" b="-1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35C4DF-5966-E9B3-BBAF-5E65F9318562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080524" y="5362240"/>
                <a:ext cx="146575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35C4DF-5966-E9B3-BBAF-5E65F9318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524" y="5362240"/>
                <a:ext cx="146575" cy="255936"/>
              </a:xfrm>
              <a:prstGeom prst="rect">
                <a:avLst/>
              </a:prstGeom>
              <a:blipFill>
                <a:blip r:embed="rId11"/>
                <a:stretch>
                  <a:fillRect l="-61538" r="-23077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A8CA97-1538-4CCB-E0B9-362D01A71E61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9431279" y="5688688"/>
                <a:ext cx="146575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A8CA97-1538-4CCB-E0B9-362D01A71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279" y="5688688"/>
                <a:ext cx="146575" cy="255936"/>
              </a:xfrm>
              <a:prstGeom prst="rect">
                <a:avLst/>
              </a:prstGeom>
              <a:blipFill>
                <a:blip r:embed="rId12"/>
                <a:stretch>
                  <a:fillRect l="-69231" r="-23077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C3ACFE-F32F-DAD5-7381-CAC89B03DF43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0051531" y="5558110"/>
                <a:ext cx="190972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C3ACFE-F32F-DAD5-7381-CAC89B03D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531" y="5558110"/>
                <a:ext cx="190972" cy="255936"/>
              </a:xfrm>
              <a:prstGeom prst="rect">
                <a:avLst/>
              </a:prstGeom>
              <a:blipFill>
                <a:blip r:embed="rId13"/>
                <a:stretch>
                  <a:fillRect l="-50000" r="-12500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62A0E6-B7BD-7698-779A-EAFFDF285854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0148812" y="4774634"/>
                <a:ext cx="133844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62A0E6-B7BD-7698-779A-EAFFDF285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8812" y="4774634"/>
                <a:ext cx="133844" cy="255936"/>
              </a:xfrm>
              <a:prstGeom prst="rect">
                <a:avLst/>
              </a:prstGeom>
              <a:blipFill>
                <a:blip r:embed="rId14"/>
                <a:stretch>
                  <a:fillRect l="-81818" r="-36364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F45CC7-D4C6-8ECB-F5AB-B4173A9D7167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0312363" y="4774634"/>
                <a:ext cx="144943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F45CC7-D4C6-8ECB-F5AB-B4173A9D7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363" y="4774634"/>
                <a:ext cx="144943" cy="255936"/>
              </a:xfrm>
              <a:prstGeom prst="rect">
                <a:avLst/>
              </a:prstGeom>
              <a:blipFill>
                <a:blip r:embed="rId15"/>
                <a:stretch>
                  <a:fillRect l="-58333" r="-8333" b="-47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0D2192-5A0C-1834-FF09-DCCA182A1F16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9984935" y="4774634"/>
                <a:ext cx="114256" cy="25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2645" tIns="32645" rIns="32645" bIns="32645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1814" i="1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RU" sz="1814">
                  <a:latin typeface="Noto Sans Regular" pitchFamily="2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0D2192-5A0C-1834-FF09-DCCA182A1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935" y="4774634"/>
                <a:ext cx="114256" cy="255936"/>
              </a:xfrm>
              <a:prstGeom prst="rect">
                <a:avLst/>
              </a:prstGeom>
              <a:blipFill>
                <a:blip r:embed="rId16"/>
                <a:stretch>
                  <a:fillRect l="-70000" r="-20000"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95041BDD-13DF-34BB-FFD2-897151EE43C4}"/>
              </a:ext>
            </a:extLst>
          </p:cNvPr>
          <p:cNvGrpSpPr/>
          <p:nvPr/>
        </p:nvGrpSpPr>
        <p:grpSpPr>
          <a:xfrm>
            <a:off x="8556723" y="4020590"/>
            <a:ext cx="2969048" cy="2371974"/>
            <a:chOff x="8556723" y="4418152"/>
            <a:chExt cx="2969048" cy="23719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C1B63E-9C0A-B226-17B5-0FEF9B582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/>
              <a:alphaModFix/>
            </a:blip>
            <a:srcRect/>
            <a:stretch>
              <a:fillRect/>
            </a:stretch>
          </p:blipFill>
          <p:spPr>
            <a:xfrm>
              <a:off x="8556723" y="4700856"/>
              <a:ext cx="2969048" cy="2089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A5008A-1171-4C17-3D5E-3B639900354C}"/>
                </a:ext>
              </a:extLst>
            </p:cNvPr>
            <p:cNvSpPr txBox="1"/>
            <p:nvPr/>
          </p:nvSpPr>
          <p:spPr>
            <a:xfrm>
              <a:off x="8556724" y="4418152"/>
              <a:ext cx="2898861" cy="34799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2645" tIns="32645" rIns="32645" bIns="32645" anchor="ctr" anchorCtr="0" compatLnSpc="0"/>
            <a:lstStyle/>
            <a:p>
              <a:pPr hangingPunct="0"/>
              <a:r>
                <a:rPr lang="en-US" sz="1632">
                  <a:latin typeface="Noto Sans Regular" pitchFamily="2"/>
                  <a:ea typeface="DejaVu Sans" pitchFamily="2"/>
                  <a:cs typeface="DejaVu Sans" pitchFamily="2"/>
                </a:rPr>
                <a:t>particles momentum 6 GeV/c</a:t>
              </a:r>
            </a:p>
          </p:txBody>
        </p:sp>
      </p:grpSp>
      <p:sp>
        <p:nvSpPr>
          <p:cNvPr id="25" name="Freeform 24">
            <a:extLst>
              <a:ext uri="{FF2B5EF4-FFF2-40B4-BE49-F238E27FC236}">
                <a16:creationId xmlns:a16="http://schemas.microsoft.com/office/drawing/2014/main" id="{382A5BB5-B886-EB0B-EF39-73BEE4814F46}"/>
              </a:ext>
            </a:extLst>
          </p:cNvPr>
          <p:cNvSpPr/>
          <p:nvPr/>
        </p:nvSpPr>
        <p:spPr>
          <a:xfrm>
            <a:off x="8948461" y="4831436"/>
            <a:ext cx="326122" cy="3261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32645" tIns="32645" rIns="32645" bIns="32645" anchor="ctr" anchorCtr="0" compatLnSpc="0">
            <a:noAutofit/>
          </a:bodyPr>
          <a:lstStyle/>
          <a:p>
            <a:pPr algn="ctr" hangingPunct="0"/>
            <a:r>
              <a:rPr lang="en-US" sz="1995">
                <a:latin typeface="Noto Sans Regular" pitchFamily="2"/>
                <a:ea typeface="DejaVu Sans" pitchFamily="2"/>
                <a:cs typeface="DejaVu Sans" pitchFamily="2"/>
              </a:rPr>
              <a:t>MC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988CA85-8F8E-3F48-D0D9-343848B56C03}"/>
              </a:ext>
            </a:extLst>
          </p:cNvPr>
          <p:cNvSpPr/>
          <p:nvPr/>
        </p:nvSpPr>
        <p:spPr>
          <a:xfrm>
            <a:off x="8957275" y="2023980"/>
            <a:ext cx="326122" cy="32612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32645" tIns="32645" rIns="32645" bIns="32645" anchor="ctr" anchorCtr="0" compatLnSpc="0">
            <a:noAutofit/>
          </a:bodyPr>
          <a:lstStyle/>
          <a:p>
            <a:pPr algn="ctr" hangingPunct="0"/>
            <a:r>
              <a:rPr lang="en-US" sz="1995">
                <a:latin typeface="Noto Sans Regular" pitchFamily="2"/>
                <a:ea typeface="DejaVu Sans" pitchFamily="2"/>
                <a:cs typeface="DejaVu Sans" pitchFamily="2"/>
              </a:rPr>
              <a:t>RD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6C2D14-12A6-8E0E-004B-3A0C7222189E}"/>
              </a:ext>
            </a:extLst>
          </p:cNvPr>
          <p:cNvGrpSpPr/>
          <p:nvPr/>
        </p:nvGrpSpPr>
        <p:grpSpPr>
          <a:xfrm>
            <a:off x="8273948" y="1003701"/>
            <a:ext cx="3325856" cy="3006263"/>
            <a:chOff x="8234192" y="1547039"/>
            <a:chExt cx="3325856" cy="30062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596CA5-B58B-6612-1B9E-AA2A22EF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lum/>
              <a:alphaModFix/>
            </a:blip>
            <a:srcRect/>
            <a:stretch>
              <a:fillRect/>
            </a:stretch>
          </p:blipFill>
          <p:spPr>
            <a:xfrm>
              <a:off x="8491760" y="1828438"/>
              <a:ext cx="2939668" cy="2724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A848F8-4D7E-31EF-1A38-12F538E245E4}"/>
                </a:ext>
              </a:extLst>
            </p:cNvPr>
            <p:cNvSpPr txBox="1"/>
            <p:nvPr/>
          </p:nvSpPr>
          <p:spPr>
            <a:xfrm>
              <a:off x="8234192" y="1547039"/>
              <a:ext cx="3325856" cy="41165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2645" tIns="32645" rIns="32645" bIns="32645" anchor="ctr" anchorCtr="0" compatLnSpc="0"/>
            <a:lstStyle/>
            <a:p>
              <a:pPr hangingPunct="0">
                <a:defRPr sz="1400"/>
              </a:pPr>
              <a:r>
                <a:rPr lang="en-US" sz="1270" dirty="0" err="1">
                  <a:latin typeface="Noto Sans Regular" pitchFamily="2"/>
                  <a:ea typeface="DejaVu Sans" pitchFamily="2"/>
                  <a:cs typeface="DejaVu Sans" pitchFamily="2"/>
                </a:rPr>
                <a:t>Nucl</a:t>
              </a:r>
              <a:r>
                <a:rPr lang="en-US" sz="1270" dirty="0">
                  <a:latin typeface="Noto Sans Regular" pitchFamily="2"/>
                  <a:ea typeface="DejaVu Sans" pitchFamily="2"/>
                  <a:cs typeface="DejaVu Sans" pitchFamily="2"/>
                </a:rPr>
                <a:t>. </a:t>
              </a:r>
              <a:r>
                <a:rPr lang="en-US" sz="1270" dirty="0" err="1">
                  <a:latin typeface="Noto Sans Regular" pitchFamily="2"/>
                  <a:ea typeface="DejaVu Sans" pitchFamily="2"/>
                  <a:cs typeface="DejaVu Sans" pitchFamily="2"/>
                </a:rPr>
                <a:t>Instrum</a:t>
              </a:r>
              <a:r>
                <a:rPr lang="en-US" sz="1270" dirty="0">
                  <a:latin typeface="Noto Sans Regular" pitchFamily="2"/>
                  <a:ea typeface="DejaVu Sans" pitchFamily="2"/>
                  <a:cs typeface="DejaVu Sans" pitchFamily="2"/>
                </a:rPr>
                <a:t>. Meth. A, 732:352–356, 2013</a:t>
              </a:r>
            </a:p>
          </p:txBody>
        </p:sp>
      </p:grp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E540246D-23DE-2087-5772-01170372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329FF84-F3D1-1075-A1D8-52D7E91C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7</a:t>
            </a:fld>
            <a:endParaRPr lang="en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B00A-6153-9D40-B535-8B0B8AB5C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43828"/>
          </a:xfrm>
        </p:spPr>
        <p:txBody>
          <a:bodyPr>
            <a:normAutofit/>
          </a:bodyPr>
          <a:lstStyle/>
          <a:p>
            <a:pPr algn="ctr"/>
            <a:r>
              <a:rPr lang="en-RU" sz="4000" b="1" dirty="0">
                <a:latin typeface="+mn-lt"/>
              </a:rPr>
              <a:t>FARICH prototype with full ring detection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F0EA9-BF61-5A7E-C849-9FE5DF13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6E5E3-7DC9-C365-242E-7AAC9393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8</a:t>
            </a:fld>
            <a:endParaRPr lang="en-RU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9C0EF8-D97A-3A8F-7968-6FFF853EFF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4276" y="961603"/>
            <a:ext cx="5181600" cy="291465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5CB6EC-036E-4E97-E558-4F0DFEC70F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47"/>
          <a:stretch/>
        </p:blipFill>
        <p:spPr>
          <a:xfrm>
            <a:off x="500975" y="812354"/>
            <a:ext cx="5181600" cy="32131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D6748D1-BCF9-2B59-3831-DA014F457A82}"/>
              </a:ext>
            </a:extLst>
          </p:cNvPr>
          <p:cNvGrpSpPr/>
          <p:nvPr/>
        </p:nvGrpSpPr>
        <p:grpSpPr>
          <a:xfrm>
            <a:off x="527074" y="1444487"/>
            <a:ext cx="5099073" cy="2581014"/>
            <a:chOff x="527074" y="1444487"/>
            <a:chExt cx="5099073" cy="258101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9E36FEE-8A8B-27E3-0E12-152A6947A54E}"/>
                </a:ext>
              </a:extLst>
            </p:cNvPr>
            <p:cNvCxnSpPr>
              <a:cxnSpLocks/>
            </p:cNvCxnSpPr>
            <p:nvPr/>
          </p:nvCxnSpPr>
          <p:spPr>
            <a:xfrm>
              <a:off x="527074" y="1444487"/>
              <a:ext cx="4150943" cy="97444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642AD3F-88C5-7023-E0F4-6FBB868FA92A}"/>
                </a:ext>
              </a:extLst>
            </p:cNvPr>
            <p:cNvCxnSpPr>
              <a:cxnSpLocks/>
            </p:cNvCxnSpPr>
            <p:nvPr/>
          </p:nvCxnSpPr>
          <p:spPr>
            <a:xfrm>
              <a:off x="4634841" y="2418927"/>
              <a:ext cx="0" cy="1606574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918889E-4F3A-D1D6-10A9-CEBE306BE1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1589" y="1736797"/>
              <a:ext cx="1004558" cy="716129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E04478-026D-F7FA-821C-89B7697A55FA}"/>
                </a:ext>
              </a:extLst>
            </p:cNvPr>
            <p:cNvSpPr txBox="1"/>
            <p:nvPr/>
          </p:nvSpPr>
          <p:spPr>
            <a:xfrm rot="686621">
              <a:off x="2782957" y="1670537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970 мм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6CAA87-BB6C-D3FA-8F38-B0C411F6C400}"/>
                </a:ext>
              </a:extLst>
            </p:cNvPr>
            <p:cNvSpPr txBox="1"/>
            <p:nvPr/>
          </p:nvSpPr>
          <p:spPr>
            <a:xfrm rot="19426759">
              <a:off x="4410970" y="1855203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420 мм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3DB252-6638-7A53-5EB3-5C9913593A93}"/>
                </a:ext>
              </a:extLst>
            </p:cNvPr>
            <p:cNvSpPr txBox="1"/>
            <p:nvPr/>
          </p:nvSpPr>
          <p:spPr>
            <a:xfrm rot="16200000">
              <a:off x="4422809" y="2450551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340 мм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F17280B-B8EF-6782-C322-D29A0D71F10E}"/>
              </a:ext>
            </a:extLst>
          </p:cNvPr>
          <p:cNvSpPr txBox="1"/>
          <p:nvPr/>
        </p:nvSpPr>
        <p:spPr>
          <a:xfrm>
            <a:off x="1934468" y="4602522"/>
            <a:ext cx="913538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• Tunable focal distance from 5 to 60 cm</a:t>
            </a:r>
          </a:p>
          <a:p>
            <a:r>
              <a:rPr lang="en-US" dirty="0"/>
              <a:t>• Aerogel tiles with lateral dimensions up to 200x200 mm</a:t>
            </a:r>
            <a:r>
              <a:rPr lang="en-US" baseline="30000" dirty="0"/>
              <a:t>2</a:t>
            </a:r>
          </a:p>
          <a:p>
            <a:r>
              <a:rPr lang="en-US" dirty="0"/>
              <a:t>• 2 </a:t>
            </a:r>
            <a:r>
              <a:rPr lang="en-US" dirty="0" err="1"/>
              <a:t>DiRICH</a:t>
            </a:r>
            <a:r>
              <a:rPr lang="en-US" dirty="0"/>
              <a:t> boards (GSI) to readout up to 12 multi-anode PMTS with 768 pixels </a:t>
            </a:r>
            <a:r>
              <a:rPr lang="en-US" i="1" baseline="-25000" dirty="0"/>
              <a:t>in total</a:t>
            </a:r>
            <a:r>
              <a:rPr lang="en-US" dirty="0"/>
              <a:t>  – option #1</a:t>
            </a:r>
          </a:p>
          <a:p>
            <a:r>
              <a:rPr lang="en-US" dirty="0"/>
              <a:t>• 6 </a:t>
            </a:r>
            <a:r>
              <a:rPr lang="en-US" dirty="0" err="1"/>
              <a:t>DiRICH</a:t>
            </a:r>
            <a:r>
              <a:rPr lang="en-US" dirty="0"/>
              <a:t> boards (GSI) to readout up to 36 multi-anode PMTS with 2304 pixels</a:t>
            </a:r>
            <a:r>
              <a:rPr lang="en-US" i="1" baseline="-25000" dirty="0"/>
              <a:t> in total </a:t>
            </a:r>
            <a:r>
              <a:rPr lang="en-US" dirty="0"/>
              <a:t>–option #2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952963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49CFA-07D8-C183-1C3D-4EE0A0B2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4386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FARICH prototypes</a:t>
            </a:r>
            <a:endParaRPr lang="en-RU" sz="4000" b="1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9F6612-60A0-1283-2437-E724D8624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614" y="487714"/>
            <a:ext cx="5157787" cy="515499"/>
          </a:xfrm>
        </p:spPr>
        <p:txBody>
          <a:bodyPr>
            <a:normAutofit/>
          </a:bodyPr>
          <a:lstStyle/>
          <a:p>
            <a:r>
              <a:rPr lang="en-RU" dirty="0"/>
              <a:t>Step #1 (2024/25): 6x6mm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342A59-3E42-5881-A177-0E4651DED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698049"/>
            <a:ext cx="5183188" cy="452437"/>
          </a:xfrm>
        </p:spPr>
        <p:txBody>
          <a:bodyPr>
            <a:normAutofit/>
          </a:bodyPr>
          <a:lstStyle/>
          <a:p>
            <a:pPr algn="r"/>
            <a:r>
              <a:rPr lang="en-RU" dirty="0"/>
              <a:t>Step #2 (2025/26): 3x3mm</a:t>
            </a:r>
          </a:p>
        </p:txBody>
      </p:sp>
      <p:pic>
        <p:nvPicPr>
          <p:cNvPr id="55" name="Content Placeholder 54">
            <a:extLst>
              <a:ext uri="{FF2B5EF4-FFF2-40B4-BE49-F238E27FC236}">
                <a16:creationId xmlns:a16="http://schemas.microsoft.com/office/drawing/2014/main" id="{68CD1FB1-D75A-F2E6-ABA7-39E81568B0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5187" y="1008904"/>
            <a:ext cx="1485433" cy="130067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F2A47-8919-9E23-F614-197D54B0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20-24 May 2024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43C7E-BE8D-F95B-8C93-40C7220F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9</a:t>
            </a:fld>
            <a:endParaRPr lang="en-RU"/>
          </a:p>
        </p:txBody>
      </p:sp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AB1D393A-FCD1-78A5-3785-D74567D64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140908" y="1288502"/>
            <a:ext cx="670947" cy="654738"/>
          </a:xfrm>
          <a:prstGeom prst="rect">
            <a:avLst/>
          </a:prstGeom>
        </p:spPr>
      </p:pic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DA359FB2-E440-DAAF-FB4B-B4C98B8192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781389" y="1290960"/>
            <a:ext cx="665908" cy="649821"/>
          </a:xfrm>
          <a:prstGeom prst="rect">
            <a:avLst/>
          </a:prstGeom>
        </p:spPr>
      </p:pic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9DBCFEFE-5153-8447-2B19-9D7FAD4FA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9418576" y="1297700"/>
            <a:ext cx="665908" cy="649821"/>
          </a:xfrm>
          <a:prstGeom prst="rect">
            <a:avLst/>
          </a:prstGeom>
        </p:spPr>
      </p:pic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F4B378EE-A811-D068-004C-91DA7A6648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081753" y="1295892"/>
            <a:ext cx="659808" cy="643868"/>
          </a:xfrm>
          <a:prstGeom prst="rect">
            <a:avLst/>
          </a:prstGeom>
        </p:spPr>
      </p:pic>
      <p:pic>
        <p:nvPicPr>
          <p:cNvPr id="16" name="Content Placeholder 10">
            <a:extLst>
              <a:ext uri="{FF2B5EF4-FFF2-40B4-BE49-F238E27FC236}">
                <a16:creationId xmlns:a16="http://schemas.microsoft.com/office/drawing/2014/main" id="{DA81E177-56A2-657B-CB26-BA9785AB4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080159" y="1957010"/>
            <a:ext cx="659808" cy="643868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E031DB98-7C29-58D0-599B-7A85AA102A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135054" y="1940011"/>
            <a:ext cx="670947" cy="654738"/>
          </a:xfrm>
          <a:prstGeom prst="rect">
            <a:avLst/>
          </a:prstGeom>
        </p:spPr>
      </p:pic>
      <p:pic>
        <p:nvPicPr>
          <p:cNvPr id="19" name="Content Placeholder 10">
            <a:extLst>
              <a:ext uri="{FF2B5EF4-FFF2-40B4-BE49-F238E27FC236}">
                <a16:creationId xmlns:a16="http://schemas.microsoft.com/office/drawing/2014/main" id="{8E65FBD8-D35B-232C-3950-C800816C5E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781389" y="1941293"/>
            <a:ext cx="665908" cy="649821"/>
          </a:xfrm>
          <a:prstGeom prst="rect">
            <a:avLst/>
          </a:prstGeom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F840908F-8A5B-AFE9-5186-2738205537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9427724" y="1960366"/>
            <a:ext cx="665908" cy="649821"/>
          </a:xfrm>
          <a:prstGeom prst="rect">
            <a:avLst/>
          </a:prstGeom>
        </p:spPr>
      </p:pic>
      <p:pic>
        <p:nvPicPr>
          <p:cNvPr id="21" name="Content Placeholder 10">
            <a:extLst>
              <a:ext uri="{FF2B5EF4-FFF2-40B4-BE49-F238E27FC236}">
                <a16:creationId xmlns:a16="http://schemas.microsoft.com/office/drawing/2014/main" id="{113084A2-F06F-29CC-1FEA-EAE45CBE008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717805" y="1295892"/>
            <a:ext cx="659808" cy="643868"/>
          </a:xfrm>
          <a:prstGeom prst="rect">
            <a:avLst/>
          </a:prstGeom>
        </p:spPr>
      </p:pic>
      <p:pic>
        <p:nvPicPr>
          <p:cNvPr id="22" name="Content Placeholder 10">
            <a:extLst>
              <a:ext uri="{FF2B5EF4-FFF2-40B4-BE49-F238E27FC236}">
                <a16:creationId xmlns:a16="http://schemas.microsoft.com/office/drawing/2014/main" id="{11C3FBF1-E628-FADB-F1AC-C188A09BE9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723980" y="1957010"/>
            <a:ext cx="659808" cy="643868"/>
          </a:xfrm>
          <a:prstGeom prst="rect">
            <a:avLst/>
          </a:prstGeom>
        </p:spPr>
      </p:pic>
      <p:pic>
        <p:nvPicPr>
          <p:cNvPr id="23" name="Content Placeholder 10">
            <a:extLst>
              <a:ext uri="{FF2B5EF4-FFF2-40B4-BE49-F238E27FC236}">
                <a16:creationId xmlns:a16="http://schemas.microsoft.com/office/drawing/2014/main" id="{E92435FE-CD16-E59E-1609-D7CE985F70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7474617" y="2595573"/>
            <a:ext cx="670947" cy="654738"/>
          </a:xfrm>
          <a:prstGeom prst="rect">
            <a:avLst/>
          </a:prstGeom>
        </p:spPr>
      </p:pic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49EFDA6B-BE45-460D-FADC-B3C348773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127870" y="2595155"/>
            <a:ext cx="670947" cy="654738"/>
          </a:xfrm>
          <a:prstGeom prst="rect">
            <a:avLst/>
          </a:prstGeom>
        </p:spPr>
      </p:pic>
      <p:pic>
        <p:nvPicPr>
          <p:cNvPr id="25" name="Content Placeholder 10">
            <a:extLst>
              <a:ext uri="{FF2B5EF4-FFF2-40B4-BE49-F238E27FC236}">
                <a16:creationId xmlns:a16="http://schemas.microsoft.com/office/drawing/2014/main" id="{B77CD95E-6348-0DCA-A6C5-02ACD809F5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772219" y="2597613"/>
            <a:ext cx="665908" cy="649821"/>
          </a:xfrm>
          <a:prstGeom prst="rect">
            <a:avLst/>
          </a:prstGeom>
        </p:spPr>
      </p:pic>
      <p:pic>
        <p:nvPicPr>
          <p:cNvPr id="26" name="Content Placeholder 10">
            <a:extLst>
              <a:ext uri="{FF2B5EF4-FFF2-40B4-BE49-F238E27FC236}">
                <a16:creationId xmlns:a16="http://schemas.microsoft.com/office/drawing/2014/main" id="{69515856-60A6-FAB4-55E1-B53022BFE4D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9427724" y="2610187"/>
            <a:ext cx="665908" cy="649821"/>
          </a:xfrm>
          <a:prstGeom prst="rect">
            <a:avLst/>
          </a:prstGeom>
        </p:spPr>
      </p:pic>
      <p:pic>
        <p:nvPicPr>
          <p:cNvPr id="27" name="Content Placeholder 10">
            <a:extLst>
              <a:ext uri="{FF2B5EF4-FFF2-40B4-BE49-F238E27FC236}">
                <a16:creationId xmlns:a16="http://schemas.microsoft.com/office/drawing/2014/main" id="{983B6084-7000-6292-8385-FB6FBF1F6CF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723083" y="2608954"/>
            <a:ext cx="659808" cy="643868"/>
          </a:xfrm>
          <a:prstGeom prst="rect">
            <a:avLst/>
          </a:prstGeom>
        </p:spPr>
      </p:pic>
      <p:pic>
        <p:nvPicPr>
          <p:cNvPr id="28" name="Content Placeholder 10">
            <a:extLst>
              <a:ext uri="{FF2B5EF4-FFF2-40B4-BE49-F238E27FC236}">
                <a16:creationId xmlns:a16="http://schemas.microsoft.com/office/drawing/2014/main" id="{1B34668E-2EBA-5B19-18E8-C9C17D0EBB3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734304" y="3264470"/>
            <a:ext cx="659808" cy="643868"/>
          </a:xfrm>
          <a:prstGeom prst="rect">
            <a:avLst/>
          </a:prstGeom>
        </p:spPr>
      </p:pic>
      <p:pic>
        <p:nvPicPr>
          <p:cNvPr id="29" name="Content Placeholder 10">
            <a:extLst>
              <a:ext uri="{FF2B5EF4-FFF2-40B4-BE49-F238E27FC236}">
                <a16:creationId xmlns:a16="http://schemas.microsoft.com/office/drawing/2014/main" id="{0C979763-8111-4E73-D6C1-3F3B5DD8C99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7473255" y="3256423"/>
            <a:ext cx="670947" cy="654738"/>
          </a:xfrm>
          <a:prstGeom prst="rect">
            <a:avLst/>
          </a:prstGeom>
        </p:spPr>
      </p:pic>
      <p:pic>
        <p:nvPicPr>
          <p:cNvPr id="30" name="Content Placeholder 10">
            <a:extLst>
              <a:ext uri="{FF2B5EF4-FFF2-40B4-BE49-F238E27FC236}">
                <a16:creationId xmlns:a16="http://schemas.microsoft.com/office/drawing/2014/main" id="{11E5B370-7CAC-556C-CDD5-EB5D768454D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147159" y="3247500"/>
            <a:ext cx="670947" cy="654738"/>
          </a:xfrm>
          <a:prstGeom prst="rect">
            <a:avLst/>
          </a:prstGeom>
        </p:spPr>
      </p:pic>
      <p:pic>
        <p:nvPicPr>
          <p:cNvPr id="31" name="Content Placeholder 10">
            <a:extLst>
              <a:ext uri="{FF2B5EF4-FFF2-40B4-BE49-F238E27FC236}">
                <a16:creationId xmlns:a16="http://schemas.microsoft.com/office/drawing/2014/main" id="{FA663A0B-4F06-0532-E4E2-1047EDAE6D0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771732" y="3249498"/>
            <a:ext cx="665908" cy="649821"/>
          </a:xfrm>
          <a:prstGeom prst="rect">
            <a:avLst/>
          </a:prstGeom>
        </p:spPr>
      </p:pic>
      <p:pic>
        <p:nvPicPr>
          <p:cNvPr id="32" name="Content Placeholder 10">
            <a:extLst>
              <a:ext uri="{FF2B5EF4-FFF2-40B4-BE49-F238E27FC236}">
                <a16:creationId xmlns:a16="http://schemas.microsoft.com/office/drawing/2014/main" id="{E5F00653-ECDF-0358-3B02-272EC7D7F9E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9427724" y="3263332"/>
            <a:ext cx="665908" cy="649821"/>
          </a:xfrm>
          <a:prstGeom prst="rect">
            <a:avLst/>
          </a:prstGeom>
        </p:spPr>
      </p:pic>
      <p:pic>
        <p:nvPicPr>
          <p:cNvPr id="33" name="Content Placeholder 10">
            <a:extLst>
              <a:ext uri="{FF2B5EF4-FFF2-40B4-BE49-F238E27FC236}">
                <a16:creationId xmlns:a16="http://schemas.microsoft.com/office/drawing/2014/main" id="{94DBDFD4-5479-9D06-AD0A-B36202304AC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081753" y="3264446"/>
            <a:ext cx="659808" cy="643868"/>
          </a:xfrm>
          <a:prstGeom prst="rect">
            <a:avLst/>
          </a:prstGeom>
        </p:spPr>
      </p:pic>
      <p:pic>
        <p:nvPicPr>
          <p:cNvPr id="35" name="Content Placeholder 10">
            <a:extLst>
              <a:ext uri="{FF2B5EF4-FFF2-40B4-BE49-F238E27FC236}">
                <a16:creationId xmlns:a16="http://schemas.microsoft.com/office/drawing/2014/main" id="{26AB5FB0-AD94-DAD8-6D3C-F33BADA31FD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081469" y="2610187"/>
            <a:ext cx="659808" cy="643868"/>
          </a:xfrm>
          <a:prstGeom prst="rect">
            <a:avLst/>
          </a:prstGeom>
        </p:spPr>
      </p:pic>
      <p:pic>
        <p:nvPicPr>
          <p:cNvPr id="36" name="Content Placeholder 10">
            <a:extLst>
              <a:ext uri="{FF2B5EF4-FFF2-40B4-BE49-F238E27FC236}">
                <a16:creationId xmlns:a16="http://schemas.microsoft.com/office/drawing/2014/main" id="{2077D55D-666C-A519-6F4C-F6CCB2B9F7B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7479877" y="3904073"/>
            <a:ext cx="670947" cy="654738"/>
          </a:xfrm>
          <a:prstGeom prst="rect">
            <a:avLst/>
          </a:prstGeom>
        </p:spPr>
      </p:pic>
      <p:pic>
        <p:nvPicPr>
          <p:cNvPr id="37" name="Content Placeholder 10">
            <a:extLst>
              <a:ext uri="{FF2B5EF4-FFF2-40B4-BE49-F238E27FC236}">
                <a16:creationId xmlns:a16="http://schemas.microsoft.com/office/drawing/2014/main" id="{42EED5C6-5488-9947-F1FB-E4346CFBF10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133130" y="3893145"/>
            <a:ext cx="670947" cy="654738"/>
          </a:xfrm>
          <a:prstGeom prst="rect">
            <a:avLst/>
          </a:prstGeom>
        </p:spPr>
      </p:pic>
      <p:pic>
        <p:nvPicPr>
          <p:cNvPr id="38" name="Content Placeholder 10">
            <a:extLst>
              <a:ext uri="{FF2B5EF4-FFF2-40B4-BE49-F238E27FC236}">
                <a16:creationId xmlns:a16="http://schemas.microsoft.com/office/drawing/2014/main" id="{FB441A44-DBDD-9331-6E22-772F77AF2291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777479" y="3895603"/>
            <a:ext cx="665908" cy="649821"/>
          </a:xfrm>
          <a:prstGeom prst="rect">
            <a:avLst/>
          </a:prstGeom>
        </p:spPr>
      </p:pic>
      <p:pic>
        <p:nvPicPr>
          <p:cNvPr id="39" name="Content Placeholder 10">
            <a:extLst>
              <a:ext uri="{FF2B5EF4-FFF2-40B4-BE49-F238E27FC236}">
                <a16:creationId xmlns:a16="http://schemas.microsoft.com/office/drawing/2014/main" id="{4114905A-40FD-1971-406F-2D57E9689720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9432984" y="3908177"/>
            <a:ext cx="665908" cy="649821"/>
          </a:xfrm>
          <a:prstGeom prst="rect">
            <a:avLst/>
          </a:prstGeom>
        </p:spPr>
      </p:pic>
      <p:pic>
        <p:nvPicPr>
          <p:cNvPr id="40" name="Content Placeholder 10">
            <a:extLst>
              <a:ext uri="{FF2B5EF4-FFF2-40B4-BE49-F238E27FC236}">
                <a16:creationId xmlns:a16="http://schemas.microsoft.com/office/drawing/2014/main" id="{6077ACCD-1462-4A3A-C849-C70AC7160B61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728343" y="3917454"/>
            <a:ext cx="659808" cy="643868"/>
          </a:xfrm>
          <a:prstGeom prst="rect">
            <a:avLst/>
          </a:prstGeom>
        </p:spPr>
      </p:pic>
      <p:pic>
        <p:nvPicPr>
          <p:cNvPr id="41" name="Content Placeholder 10">
            <a:extLst>
              <a:ext uri="{FF2B5EF4-FFF2-40B4-BE49-F238E27FC236}">
                <a16:creationId xmlns:a16="http://schemas.microsoft.com/office/drawing/2014/main" id="{54E9237D-09BE-043E-2F23-D1A7D14A3AD6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739564" y="4572970"/>
            <a:ext cx="659808" cy="643868"/>
          </a:xfrm>
          <a:prstGeom prst="rect">
            <a:avLst/>
          </a:prstGeom>
        </p:spPr>
      </p:pic>
      <p:pic>
        <p:nvPicPr>
          <p:cNvPr id="42" name="Content Placeholder 10">
            <a:extLst>
              <a:ext uri="{FF2B5EF4-FFF2-40B4-BE49-F238E27FC236}">
                <a16:creationId xmlns:a16="http://schemas.microsoft.com/office/drawing/2014/main" id="{4668E47F-8FEB-C2C5-3AE1-60183F754FB4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7478515" y="4554413"/>
            <a:ext cx="670947" cy="654738"/>
          </a:xfrm>
          <a:prstGeom prst="rect">
            <a:avLst/>
          </a:prstGeom>
        </p:spPr>
      </p:pic>
      <p:pic>
        <p:nvPicPr>
          <p:cNvPr id="43" name="Content Placeholder 10">
            <a:extLst>
              <a:ext uri="{FF2B5EF4-FFF2-40B4-BE49-F238E27FC236}">
                <a16:creationId xmlns:a16="http://schemas.microsoft.com/office/drawing/2014/main" id="{863C4340-301F-0EBA-7382-647E3C40AB05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152419" y="4545490"/>
            <a:ext cx="670947" cy="654738"/>
          </a:xfrm>
          <a:prstGeom prst="rect">
            <a:avLst/>
          </a:prstGeom>
        </p:spPr>
      </p:pic>
      <p:pic>
        <p:nvPicPr>
          <p:cNvPr id="44" name="Content Placeholder 10">
            <a:extLst>
              <a:ext uri="{FF2B5EF4-FFF2-40B4-BE49-F238E27FC236}">
                <a16:creationId xmlns:a16="http://schemas.microsoft.com/office/drawing/2014/main" id="{3C6F26F6-8332-F747-2452-C28485B87372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8776992" y="4557998"/>
            <a:ext cx="665908" cy="649821"/>
          </a:xfrm>
          <a:prstGeom prst="rect">
            <a:avLst/>
          </a:prstGeom>
        </p:spPr>
      </p:pic>
      <p:pic>
        <p:nvPicPr>
          <p:cNvPr id="45" name="Content Placeholder 10">
            <a:extLst>
              <a:ext uri="{FF2B5EF4-FFF2-40B4-BE49-F238E27FC236}">
                <a16:creationId xmlns:a16="http://schemas.microsoft.com/office/drawing/2014/main" id="{0F5716FB-03CD-406F-B4C6-2D127229D71B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9432984" y="4561322"/>
            <a:ext cx="665908" cy="649821"/>
          </a:xfrm>
          <a:prstGeom prst="rect">
            <a:avLst/>
          </a:prstGeom>
        </p:spPr>
      </p:pic>
      <p:pic>
        <p:nvPicPr>
          <p:cNvPr id="46" name="Content Placeholder 10">
            <a:extLst>
              <a:ext uri="{FF2B5EF4-FFF2-40B4-BE49-F238E27FC236}">
                <a16:creationId xmlns:a16="http://schemas.microsoft.com/office/drawing/2014/main" id="{3D5CCB8F-B0EB-1182-B33F-0818AF199CB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087013" y="4572946"/>
            <a:ext cx="659808" cy="643868"/>
          </a:xfrm>
          <a:prstGeom prst="rect">
            <a:avLst/>
          </a:prstGeom>
        </p:spPr>
      </p:pic>
      <p:pic>
        <p:nvPicPr>
          <p:cNvPr id="47" name="Content Placeholder 10">
            <a:extLst>
              <a:ext uri="{FF2B5EF4-FFF2-40B4-BE49-F238E27FC236}">
                <a16:creationId xmlns:a16="http://schemas.microsoft.com/office/drawing/2014/main" id="{D9D8FB19-8CAE-725B-7C54-8254BB769BE7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10086729" y="3918687"/>
            <a:ext cx="659808" cy="643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19A48C1-F2F1-2FF1-6175-80BBAB86E0D4}"/>
                  </a:ext>
                </a:extLst>
              </p:cNvPr>
              <p:cNvSpPr txBox="1"/>
              <p:nvPr/>
            </p:nvSpPr>
            <p:spPr>
              <a:xfrm>
                <a:off x="7473255" y="5252100"/>
                <a:ext cx="4310860" cy="1195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1700" dirty="0"/>
                  <a:t>• 6x6=36 MCP PMTs from Ekran FEP</a:t>
                </a:r>
              </a:p>
              <a:p>
                <a:r>
                  <a:rPr lang="en-RU" sz="1700" dirty="0"/>
                  <a:t>• 3x3mm pixel</a:t>
                </a:r>
              </a:p>
              <a:p>
                <a:r>
                  <a:rPr lang="en-RU" sz="1700" dirty="0">
                    <a:solidFill>
                      <a:schemeClr val="accent1"/>
                    </a:solidFill>
                  </a:rPr>
                  <a:t>•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RU" sz="17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RU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𝑠𝑒𝑛𝑠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RU" sz="17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7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sz="17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≈0.5</m:t>
                    </m:r>
                  </m:oMath>
                </a14:m>
                <a:endParaRPr lang="en-US" sz="1700" b="0" dirty="0">
                  <a:solidFill>
                    <a:schemeClr val="accent1"/>
                  </a:solidFill>
                </a:endParaRPr>
              </a:p>
              <a:p>
                <a:r>
                  <a:rPr lang="en-RU" sz="1700" dirty="0"/>
                  <a:t>• </a:t>
                </a:r>
                <a:r>
                  <a:rPr lang="en-RU" sz="1700" dirty="0">
                    <a:solidFill>
                      <a:schemeClr val="accent1"/>
                    </a:solidFill>
                  </a:rPr>
                  <a:t>6 DiRICH</a:t>
                </a:r>
                <a:r>
                  <a:rPr lang="en-RU" sz="1700" dirty="0"/>
                  <a:t> boards (GSI) to readout 2304 chan.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19A48C1-F2F1-2FF1-6175-80BBAB86E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255" y="5252100"/>
                <a:ext cx="4310860" cy="1195392"/>
              </a:xfrm>
              <a:prstGeom prst="rect">
                <a:avLst/>
              </a:prstGeom>
              <a:blipFill>
                <a:blip r:embed="rId37"/>
                <a:stretch>
                  <a:fillRect l="-882" t="-2105" b="-4315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Content Placeholder 54">
            <a:extLst>
              <a:ext uri="{FF2B5EF4-FFF2-40B4-BE49-F238E27FC236}">
                <a16:creationId xmlns:a16="http://schemas.microsoft.com/office/drawing/2014/main" id="{3929F697-75E8-A65C-CCD6-0E157DAFC0ED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985" y="1007090"/>
            <a:ext cx="1290715" cy="1300678"/>
          </a:xfrm>
          <a:prstGeom prst="rect">
            <a:avLst/>
          </a:prstGeom>
        </p:spPr>
      </p:pic>
      <p:pic>
        <p:nvPicPr>
          <p:cNvPr id="61" name="Content Placeholder 54">
            <a:extLst>
              <a:ext uri="{FF2B5EF4-FFF2-40B4-BE49-F238E27FC236}">
                <a16:creationId xmlns:a16="http://schemas.microsoft.com/office/drawing/2014/main" id="{6ED4132D-BEEF-6E4C-F992-9AD6E9BF7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73" y="3626045"/>
            <a:ext cx="1485433" cy="1300678"/>
          </a:xfrm>
          <a:prstGeom prst="rect">
            <a:avLst/>
          </a:prstGeom>
        </p:spPr>
      </p:pic>
      <p:pic>
        <p:nvPicPr>
          <p:cNvPr id="62" name="Content Placeholder 54">
            <a:extLst>
              <a:ext uri="{FF2B5EF4-FFF2-40B4-BE49-F238E27FC236}">
                <a16:creationId xmlns:a16="http://schemas.microsoft.com/office/drawing/2014/main" id="{6CC47E38-7CF7-D8AB-3081-DD03496BEF65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471" y="3624231"/>
            <a:ext cx="1290715" cy="130067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EBACFEBC-05A4-7FD4-9317-4B67E99C2253}"/>
              </a:ext>
            </a:extLst>
          </p:cNvPr>
          <p:cNvGrpSpPr/>
          <p:nvPr/>
        </p:nvGrpSpPr>
        <p:grpSpPr>
          <a:xfrm>
            <a:off x="699673" y="2298020"/>
            <a:ext cx="1479935" cy="1335551"/>
            <a:chOff x="699673" y="2576312"/>
            <a:chExt cx="1479935" cy="1335551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2CA7D57-B9EB-5B99-B3F1-E388FB7D3652}"/>
                </a:ext>
              </a:extLst>
            </p:cNvPr>
            <p:cNvGrpSpPr/>
            <p:nvPr/>
          </p:nvGrpSpPr>
          <p:grpSpPr>
            <a:xfrm>
              <a:off x="699673" y="2576312"/>
              <a:ext cx="1479935" cy="1335551"/>
              <a:chOff x="699673" y="2576312"/>
              <a:chExt cx="1479935" cy="1335551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8A052189-5AF6-48A8-9794-B3234D737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771865" y="2504120"/>
                <a:ext cx="1335551" cy="1479935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31A36EA-6A02-CF8E-9087-49F359C24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1332" y="2663315"/>
                <a:ext cx="1187462" cy="1169384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88802D3-5AC9-CB8E-D880-9A8FC3441FF4}"/>
                </a:ext>
              </a:extLst>
            </p:cNvPr>
            <p:cNvGrpSpPr/>
            <p:nvPr/>
          </p:nvGrpSpPr>
          <p:grpSpPr>
            <a:xfrm>
              <a:off x="901332" y="3288997"/>
              <a:ext cx="1187462" cy="307777"/>
              <a:chOff x="7473255" y="3298694"/>
              <a:chExt cx="1187462" cy="307777"/>
            </a:xfrm>
          </p:grpSpPr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43BD78D9-8B66-C15F-CE3B-081B9DCD4A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3255" y="3583792"/>
                <a:ext cx="1187462" cy="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8F10462-B405-7F35-EA0A-083230FA7F93}"/>
                  </a:ext>
                </a:extLst>
              </p:cNvPr>
              <p:cNvSpPr txBox="1"/>
              <p:nvPr/>
            </p:nvSpPr>
            <p:spPr>
              <a:xfrm>
                <a:off x="7663417" y="3298694"/>
                <a:ext cx="69281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400" dirty="0">
                    <a:ln>
                      <a:solidFill>
                        <a:srgbClr val="C00000"/>
                      </a:solidFill>
                    </a:ln>
                    <a:solidFill>
                      <a:srgbClr val="FF0000"/>
                    </a:solidFill>
                  </a:rPr>
                  <a:t>53</a:t>
                </a:r>
                <a:r>
                  <a:rPr lang="en-RU" sz="1400" dirty="0">
                    <a:ln>
                      <a:solidFill>
                        <a:srgbClr val="C00000"/>
                      </a:solidFill>
                    </a:ln>
                    <a:solidFill>
                      <a:srgbClr val="FF0000"/>
                    </a:solidFill>
                  </a:rPr>
                  <a:t> mm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DDD5F41-CE93-2CE9-5066-6D9C2343E98A}"/>
              </a:ext>
            </a:extLst>
          </p:cNvPr>
          <p:cNvGrpSpPr/>
          <p:nvPr/>
        </p:nvGrpSpPr>
        <p:grpSpPr>
          <a:xfrm>
            <a:off x="906177" y="1062766"/>
            <a:ext cx="1273432" cy="307777"/>
            <a:chOff x="7473255" y="3298694"/>
            <a:chExt cx="1273432" cy="307777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EC10144-318F-0A80-DF4C-B6EF02F8116E}"/>
                </a:ext>
              </a:extLst>
            </p:cNvPr>
            <p:cNvCxnSpPr>
              <a:cxnSpLocks/>
            </p:cNvCxnSpPr>
            <p:nvPr/>
          </p:nvCxnSpPr>
          <p:spPr>
            <a:xfrm>
              <a:off x="7473255" y="3583792"/>
              <a:ext cx="1273432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6737FF5-0085-8F27-A3AD-B9BBBB960C75}"/>
                </a:ext>
              </a:extLst>
            </p:cNvPr>
            <p:cNvSpPr txBox="1"/>
            <p:nvPr/>
          </p:nvSpPr>
          <p:spPr>
            <a:xfrm>
              <a:off x="7663417" y="3298694"/>
              <a:ext cx="6928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</a:rPr>
                <a:t>51</a:t>
              </a:r>
              <a:r>
                <a:rPr lang="en-RU" sz="140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</a:rPr>
                <a:t> mm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1475042-19AF-E503-9AF5-CE97EF24DA80}"/>
              </a:ext>
            </a:extLst>
          </p:cNvPr>
          <p:cNvGrpSpPr/>
          <p:nvPr/>
        </p:nvGrpSpPr>
        <p:grpSpPr>
          <a:xfrm>
            <a:off x="3437974" y="1026289"/>
            <a:ext cx="1467733" cy="1276496"/>
            <a:chOff x="3437974" y="1304581"/>
            <a:chExt cx="1467733" cy="1276496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C800C28-0314-FBA5-852B-1A88233FB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37974" y="1304581"/>
              <a:ext cx="1257699" cy="1276496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DB9D64D-8D71-C8B1-F285-F04DD587EEA7}"/>
                </a:ext>
              </a:extLst>
            </p:cNvPr>
            <p:cNvGrpSpPr/>
            <p:nvPr/>
          </p:nvGrpSpPr>
          <p:grpSpPr>
            <a:xfrm rot="5400000">
              <a:off x="4115103" y="1787545"/>
              <a:ext cx="1273432" cy="307777"/>
              <a:chOff x="7473255" y="3298694"/>
              <a:chExt cx="1273432" cy="307777"/>
            </a:xfrm>
          </p:grpSpPr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8105BD0A-A2D4-821F-EC43-AA99E6D99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3255" y="3583792"/>
                <a:ext cx="1273432" cy="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1738F92-6321-552F-B1BA-C29EE5EAF528}"/>
                  </a:ext>
                </a:extLst>
              </p:cNvPr>
              <p:cNvSpPr txBox="1"/>
              <p:nvPr/>
            </p:nvSpPr>
            <p:spPr>
              <a:xfrm>
                <a:off x="7663417" y="3298694"/>
                <a:ext cx="69281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400" dirty="0">
                    <a:ln>
                      <a:solidFill>
                        <a:srgbClr val="C00000"/>
                      </a:solidFill>
                    </a:ln>
                    <a:solidFill>
                      <a:srgbClr val="FF0000"/>
                    </a:solidFill>
                  </a:rPr>
                  <a:t>51</a:t>
                </a:r>
                <a:r>
                  <a:rPr lang="en-RU" sz="1400" dirty="0">
                    <a:ln>
                      <a:solidFill>
                        <a:srgbClr val="C00000"/>
                      </a:solidFill>
                    </a:ln>
                    <a:solidFill>
                      <a:srgbClr val="FF0000"/>
                    </a:solidFill>
                  </a:rPr>
                  <a:t> mm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51E10A8-AA79-DB6D-7532-3551AA316C60}"/>
                </a:ext>
              </a:extLst>
            </p:cNvPr>
            <p:cNvGrpSpPr/>
            <p:nvPr/>
          </p:nvGrpSpPr>
          <p:grpSpPr>
            <a:xfrm>
              <a:off x="3507450" y="1503431"/>
              <a:ext cx="1083270" cy="307777"/>
              <a:chOff x="7663417" y="3308667"/>
              <a:chExt cx="1083270" cy="307777"/>
            </a:xfrm>
          </p:grpSpPr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67C577A-8479-60CF-3149-8EE9826C8A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63417" y="3583792"/>
                <a:ext cx="1083270" cy="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882A0B4-0ADA-AC79-EB66-2097B4F78595}"/>
                  </a:ext>
                </a:extLst>
              </p:cNvPr>
              <p:cNvSpPr txBox="1"/>
              <p:nvPr/>
            </p:nvSpPr>
            <p:spPr>
              <a:xfrm>
                <a:off x="7881968" y="3308667"/>
                <a:ext cx="69281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400" dirty="0">
                    <a:ln>
                      <a:solidFill>
                        <a:srgbClr val="C00000"/>
                      </a:solidFill>
                    </a:ln>
                    <a:solidFill>
                      <a:srgbClr val="FF0000"/>
                    </a:solidFill>
                  </a:rPr>
                  <a:t>46</a:t>
                </a:r>
                <a:r>
                  <a:rPr lang="en-RU" sz="1400" dirty="0">
                    <a:ln>
                      <a:solidFill>
                        <a:srgbClr val="C00000"/>
                      </a:solidFill>
                    </a:ln>
                    <a:solidFill>
                      <a:srgbClr val="FF0000"/>
                    </a:solidFill>
                  </a:rPr>
                  <a:t> mm</a:t>
                </a:r>
              </a:p>
            </p:txBody>
          </p:sp>
        </p:grp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FD6B1F5B-B878-1A29-FD9D-DD04D4C54A42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356" y="2325071"/>
            <a:ext cx="1257699" cy="127649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EF3135B-8075-F025-053C-02EEC05713E8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0" y="3630709"/>
            <a:ext cx="1257699" cy="127649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DBDFC8-EE8A-23BD-1226-CD74799C7A18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909" y="2340991"/>
            <a:ext cx="1257699" cy="1276496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41EB05FE-F7A3-119D-D54C-4BE210792028}"/>
              </a:ext>
            </a:extLst>
          </p:cNvPr>
          <p:cNvSpPr txBox="1"/>
          <p:nvPr/>
        </p:nvSpPr>
        <p:spPr>
          <a:xfrm>
            <a:off x="3448705" y="1536252"/>
            <a:ext cx="123623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N6021 (NNVT)</a:t>
            </a:r>
            <a:endParaRPr lang="en-RU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3A3AA16-9C21-D17B-CB20-256255E0532F}"/>
              </a:ext>
            </a:extLst>
          </p:cNvPr>
          <p:cNvSpPr txBox="1"/>
          <p:nvPr/>
        </p:nvSpPr>
        <p:spPr>
          <a:xfrm>
            <a:off x="2154443" y="1524876"/>
            <a:ext cx="117525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H12700 </a:t>
            </a:r>
          </a:p>
          <a:p>
            <a:pPr algn="ctr"/>
            <a:r>
              <a:rPr lang="en-US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(Hamamatsu)</a:t>
            </a:r>
            <a:endParaRPr lang="en-RU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5C1B39C-B6C4-E720-20EB-49416A9D6F32}"/>
              </a:ext>
            </a:extLst>
          </p:cNvPr>
          <p:cNvSpPr txBox="1"/>
          <p:nvPr/>
        </p:nvSpPr>
        <p:spPr>
          <a:xfrm>
            <a:off x="1070042" y="2410960"/>
            <a:ext cx="85004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XP8122 </a:t>
            </a:r>
          </a:p>
          <a:p>
            <a:pPr algn="ctr"/>
            <a:r>
              <a:rPr lang="en-US" sz="14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Planacon</a:t>
            </a:r>
            <a:endParaRPr lang="en-RU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61760B-EC76-1601-7B9C-571999E43E06}"/>
              </a:ext>
            </a:extLst>
          </p:cNvPr>
          <p:cNvGrpSpPr/>
          <p:nvPr/>
        </p:nvGrpSpPr>
        <p:grpSpPr>
          <a:xfrm>
            <a:off x="918416" y="4006908"/>
            <a:ext cx="3775263" cy="375810"/>
            <a:chOff x="7527656" y="3224157"/>
            <a:chExt cx="3775263" cy="375810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DE824D1-E194-3266-78A3-6D590315DA21}"/>
                </a:ext>
              </a:extLst>
            </p:cNvPr>
            <p:cNvCxnSpPr>
              <a:cxnSpLocks/>
            </p:cNvCxnSpPr>
            <p:nvPr/>
          </p:nvCxnSpPr>
          <p:spPr>
            <a:xfrm>
              <a:off x="7527656" y="3593489"/>
              <a:ext cx="3775263" cy="647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DAE826B-F92F-23D8-078F-BB5E2EE6BA73}"/>
                </a:ext>
              </a:extLst>
            </p:cNvPr>
            <p:cNvSpPr txBox="1"/>
            <p:nvPr/>
          </p:nvSpPr>
          <p:spPr>
            <a:xfrm>
              <a:off x="9024887" y="3224157"/>
              <a:ext cx="9573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RU" dirty="0">
                  <a:ln>
                    <a:solidFill>
                      <a:srgbClr val="C00000"/>
                    </a:solidFill>
                  </a:ln>
                </a:rPr>
                <a:t>154 mm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1013788-2BAE-A1F3-829A-6ADAA2B89AFA}"/>
              </a:ext>
            </a:extLst>
          </p:cNvPr>
          <p:cNvGrpSpPr/>
          <p:nvPr/>
        </p:nvGrpSpPr>
        <p:grpSpPr>
          <a:xfrm>
            <a:off x="131701" y="5007515"/>
            <a:ext cx="5887183" cy="1457002"/>
            <a:chOff x="-365205" y="4992862"/>
            <a:chExt cx="5887183" cy="14570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D30DDB75-40CD-773C-0E1D-A2818279E8FD}"/>
                    </a:ext>
                  </a:extLst>
                </p:cNvPr>
                <p:cNvSpPr txBox="1"/>
                <p:nvPr/>
              </p:nvSpPr>
              <p:spPr>
                <a:xfrm>
                  <a:off x="681935" y="4992862"/>
                  <a:ext cx="4840043" cy="14570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RU" sz="1700" dirty="0"/>
                    <a:t>• 4 MCP PMTs N6021 from NNVT</a:t>
                  </a:r>
                </a:p>
                <a:p>
                  <a:r>
                    <a:rPr lang="en-RU" sz="1700" dirty="0"/>
                    <a:t>• 4 MaPMTs H12700 from Hamamtsu</a:t>
                  </a:r>
                </a:p>
                <a:p>
                  <a:r>
                    <a:rPr lang="en-RU" sz="1700" dirty="0"/>
                    <a:t>• 1 XP85122 Planacon MCP PMT from from Photonis</a:t>
                  </a:r>
                </a:p>
                <a:p>
                  <a:r>
                    <a:rPr lang="en-RU" sz="1700" dirty="0">
                      <a:solidFill>
                        <a:srgbClr val="FF0000"/>
                      </a:solidFill>
                    </a:rPr>
                    <a:t>• </a:t>
                  </a:r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RU" sz="17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RU" sz="17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𝑠𝑒𝑛𝑠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RU" sz="17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17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≈0.8</m:t>
                      </m:r>
                    </m:oMath>
                  </a14:m>
                  <a:endParaRPr lang="en-US" sz="1700" b="0" dirty="0">
                    <a:solidFill>
                      <a:srgbClr val="FF0000"/>
                    </a:solidFill>
                  </a:endParaRPr>
                </a:p>
                <a:p>
                  <a:r>
                    <a:rPr lang="en-RU" sz="1700" dirty="0"/>
                    <a:t>• 2 DiRICH boards (GSI) to readout  chan.</a:t>
                  </a: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D30DDB75-40CD-773C-0E1D-A2818279E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935" y="4992862"/>
                  <a:ext cx="4840043" cy="1457002"/>
                </a:xfrm>
                <a:prstGeom prst="rect">
                  <a:avLst/>
                </a:prstGeom>
                <a:blipFill>
                  <a:blip r:embed="rId42"/>
                  <a:stretch>
                    <a:fillRect l="-785" t="-1739" b="-36522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7B45F4DF-B20C-7B2F-BA29-950A25AD3CD4}"/>
                    </a:ext>
                  </a:extLst>
                </p:cNvPr>
                <p:cNvSpPr txBox="1"/>
                <p:nvPr/>
              </p:nvSpPr>
              <p:spPr>
                <a:xfrm>
                  <a:off x="-365205" y="4992862"/>
                  <a:ext cx="1283621" cy="8117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×6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RU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RU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RU" dirty="0"/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7B45F4DF-B20C-7B2F-BA29-950A25AD3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65205" y="4992862"/>
                  <a:ext cx="1283621" cy="811761"/>
                </a:xfrm>
                <a:prstGeom prst="rect">
                  <a:avLst/>
                </a:prstGeom>
                <a:blipFill>
                  <a:blip r:embed="rId43"/>
                  <a:stretch>
                    <a:fillRect l="-25490" t="-193846" r="-83333" b="-280000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4E9276A-CA48-D3C8-A1BF-D0EB3F64B4FC}"/>
              </a:ext>
            </a:extLst>
          </p:cNvPr>
          <p:cNvGrpSpPr/>
          <p:nvPr/>
        </p:nvGrpSpPr>
        <p:grpSpPr>
          <a:xfrm>
            <a:off x="4866233" y="905211"/>
            <a:ext cx="2627060" cy="1399089"/>
            <a:chOff x="4866233" y="905211"/>
            <a:chExt cx="2627060" cy="1399089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CFD6E11-69D6-91B7-1978-DCDFD5BC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6233" y="905211"/>
              <a:ext cx="2627060" cy="1373733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AD77C98-CB8C-9ABC-4786-51A0FFBB72D7}"/>
                </a:ext>
              </a:extLst>
            </p:cNvPr>
            <p:cNvSpPr txBox="1"/>
            <p:nvPr/>
          </p:nvSpPr>
          <p:spPr>
            <a:xfrm>
              <a:off x="5428815" y="1996523"/>
              <a:ext cx="12362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</a:rPr>
                <a:t>N6021 (NNVT)</a:t>
              </a:r>
              <a:endParaRPr lang="en-RU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948249C-094B-D8D0-62D6-5535E797A7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7473255" y="1281221"/>
            <a:ext cx="670947" cy="654738"/>
          </a:xfrm>
          <a:prstGeom prst="rect">
            <a:avLst/>
          </a:prstGeom>
        </p:spPr>
      </p:pic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7ABBE282-0CAF-C9F5-5D03-B2CA99C7DB81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3" t="41809" r="13077" b="36470"/>
          <a:stretch/>
        </p:blipFill>
        <p:spPr>
          <a:xfrm flipH="1">
            <a:off x="7473255" y="1933136"/>
            <a:ext cx="670947" cy="654738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8B0303F-5459-28AF-62F8-E409EF1D1E4F}"/>
              </a:ext>
            </a:extLst>
          </p:cNvPr>
          <p:cNvGrpSpPr/>
          <p:nvPr/>
        </p:nvGrpSpPr>
        <p:grpSpPr>
          <a:xfrm>
            <a:off x="5571068" y="3951077"/>
            <a:ext cx="1678624" cy="1053488"/>
            <a:chOff x="5571068" y="3951077"/>
            <a:chExt cx="1678624" cy="1053488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5839AA8-F0A1-3D49-2066-F81FBEDF1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9312" y="3951077"/>
              <a:ext cx="860380" cy="68690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3DCB0F99-15FE-67CD-F3CA-2F18BDCBC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1068" y="3959710"/>
              <a:ext cx="736469" cy="686900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FC31DCF-5FB5-1A7F-CA11-74860ECBC928}"/>
                </a:ext>
              </a:extLst>
            </p:cNvPr>
            <p:cNvSpPr txBox="1"/>
            <p:nvPr/>
          </p:nvSpPr>
          <p:spPr>
            <a:xfrm>
              <a:off x="5891737" y="4696788"/>
              <a:ext cx="93762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</a:rPr>
                <a:t>Ekran</a:t>
              </a:r>
              <a:r>
                <a:rPr lang="en-US" sz="140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</a:rPr>
                <a:t> FEP </a:t>
              </a:r>
              <a:endParaRPr lang="en-RU" sz="1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324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22350</TotalTime>
  <Words>2090</Words>
  <Application>Microsoft Macintosh PowerPoint</Application>
  <PresentationFormat>Widescreen</PresentationFormat>
  <Paragraphs>303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Rounded MT Bold</vt:lpstr>
      <vt:lpstr>ArialMT</vt:lpstr>
      <vt:lpstr>Calibri</vt:lpstr>
      <vt:lpstr>Calibri Light</vt:lpstr>
      <vt:lpstr>Cambria Math</vt:lpstr>
      <vt:lpstr>Noto Sans Regular</vt:lpstr>
      <vt:lpstr>Roboto Light</vt:lpstr>
      <vt:lpstr>Times</vt:lpstr>
      <vt:lpstr>Times New Roman</vt:lpstr>
      <vt:lpstr>Office Theme</vt:lpstr>
      <vt:lpstr>Development of FARICH detector for the  SPD experiment: status and prospects</vt:lpstr>
      <vt:lpstr>PID system: requirements</vt:lpstr>
      <vt:lpstr>FARICH motivation</vt:lpstr>
      <vt:lpstr>PowerPoint Presentation</vt:lpstr>
      <vt:lpstr>TBeam 2023 res.: σ_(θ_C)^1pe=√((∆_pix^2)/(√12∙L∙n)^2 +σ_aer^2+σ_trk^2 )</vt:lpstr>
      <vt:lpstr>FARICH system conceptual design</vt:lpstr>
      <vt:lpstr>Simulation FARICH in SPD</vt:lpstr>
      <vt:lpstr>FARICH prototype with full ring detection</vt:lpstr>
      <vt:lpstr>FARICH prototypes</vt:lpstr>
      <vt:lpstr>MCP PMT rectangular shape from Ekran FEP</vt:lpstr>
      <vt:lpstr>On aerogel optimization for the SPD project</vt:lpstr>
      <vt:lpstr>Summary &amp; Plans for 2024/2025</vt:lpstr>
      <vt:lpstr>BACK UP SLIDES</vt:lpstr>
      <vt:lpstr>FARICH technique milestones</vt:lpstr>
      <vt:lpstr>PowerPoint Presentation</vt:lpstr>
      <vt:lpstr>Cherenkov angle Single Photo-Electron (SPE) resolution</vt:lpstr>
      <vt:lpstr>FARICH based on existing solutions</vt:lpstr>
      <vt:lpstr>FARICH based on 3x3mm pixels</vt:lpstr>
      <vt:lpstr>Momentum measurements with FARICH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</cp:revision>
  <dcterms:created xsi:type="dcterms:W3CDTF">2024-03-17T11:25:36Z</dcterms:created>
  <dcterms:modified xsi:type="dcterms:W3CDTF">2024-05-21T05:55:29Z</dcterms:modified>
</cp:coreProperties>
</file>