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90" r:id="rId3"/>
    <p:sldId id="286" r:id="rId4"/>
    <p:sldId id="265" r:id="rId5"/>
    <p:sldId id="259" r:id="rId6"/>
    <p:sldId id="258" r:id="rId7"/>
    <p:sldId id="260" r:id="rId8"/>
    <p:sldId id="261" r:id="rId9"/>
    <p:sldId id="262" r:id="rId10"/>
    <p:sldId id="263" r:id="rId11"/>
    <p:sldId id="288" r:id="rId12"/>
    <p:sldId id="266" r:id="rId13"/>
    <p:sldId id="289" r:id="rId14"/>
    <p:sldId id="268" r:id="rId15"/>
    <p:sldId id="269" r:id="rId16"/>
    <p:sldId id="270" r:id="rId17"/>
    <p:sldId id="285" r:id="rId18"/>
    <p:sldId id="271" r:id="rId19"/>
    <p:sldId id="273" r:id="rId20"/>
    <p:sldId id="274" r:id="rId21"/>
    <p:sldId id="291" r:id="rId22"/>
    <p:sldId id="275" r:id="rId23"/>
    <p:sldId id="276" r:id="rId24"/>
    <p:sldId id="277" r:id="rId25"/>
    <p:sldId id="279" r:id="rId26"/>
    <p:sldId id="278" r:id="rId27"/>
    <p:sldId id="281" r:id="rId28"/>
    <p:sldId id="282" r:id="rId29"/>
    <p:sldId id="287" r:id="rId30"/>
    <p:sldId id="283" r:id="rId31"/>
    <p:sldId id="284" r:id="rId32"/>
    <p:sldId id="272"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EE6"/>
    <a:srgbClr val="FEF9C6"/>
    <a:srgbClr val="00BBBC"/>
    <a:srgbClr val="6133C2"/>
    <a:srgbClr val="00B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96"/>
    <p:restoredTop sz="95878"/>
  </p:normalViewPr>
  <p:slideViewPr>
    <p:cSldViewPr snapToGrid="0">
      <p:cViewPr varScale="1">
        <p:scale>
          <a:sx n="108" d="100"/>
          <a:sy n="108" d="100"/>
        </p:scale>
        <p:origin x="53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3DCC1BAC-F44E-1F4A-BCD7-43E46F194015}" type="datetimeFigureOut">
              <a:rPr lang="en-RU" smtClean="0"/>
              <a:t>22.10.2023</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821A604B-ECC1-254C-8BAB-7A26B03B3407}" type="slidenum">
              <a:rPr lang="en-RU" smtClean="0"/>
              <a:t>‹#›</a:t>
            </a:fld>
            <a:endParaRPr lang="en-RU"/>
          </a:p>
        </p:txBody>
      </p:sp>
    </p:spTree>
    <p:extLst>
      <p:ext uri="{BB962C8B-B14F-4D97-AF65-F5344CB8AC3E}">
        <p14:creationId xmlns:p14="http://schemas.microsoft.com/office/powerpoint/2010/main" val="373712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DCC1BAC-F44E-1F4A-BCD7-43E46F194015}" type="datetimeFigureOut">
              <a:rPr lang="en-RU" smtClean="0"/>
              <a:t>22.10.2023</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821A604B-ECC1-254C-8BAB-7A26B03B3407}" type="slidenum">
              <a:rPr lang="en-RU" smtClean="0"/>
              <a:t>‹#›</a:t>
            </a:fld>
            <a:endParaRPr lang="en-RU"/>
          </a:p>
        </p:txBody>
      </p:sp>
    </p:spTree>
    <p:extLst>
      <p:ext uri="{BB962C8B-B14F-4D97-AF65-F5344CB8AC3E}">
        <p14:creationId xmlns:p14="http://schemas.microsoft.com/office/powerpoint/2010/main" val="4165290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DCC1BAC-F44E-1F4A-BCD7-43E46F194015}" type="datetimeFigureOut">
              <a:rPr lang="en-RU" smtClean="0"/>
              <a:t>22.10.2023</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821A604B-ECC1-254C-8BAB-7A26B03B3407}" type="slidenum">
              <a:rPr lang="en-RU" smtClean="0"/>
              <a:t>‹#›</a:t>
            </a:fld>
            <a:endParaRPr lang="en-RU"/>
          </a:p>
        </p:txBody>
      </p:sp>
    </p:spTree>
    <p:extLst>
      <p:ext uri="{BB962C8B-B14F-4D97-AF65-F5344CB8AC3E}">
        <p14:creationId xmlns:p14="http://schemas.microsoft.com/office/powerpoint/2010/main" val="4228993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DCC1BAC-F44E-1F4A-BCD7-43E46F194015}" type="datetimeFigureOut">
              <a:rPr lang="en-RU" smtClean="0"/>
              <a:t>22.10.2023</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821A604B-ECC1-254C-8BAB-7A26B03B3407}" type="slidenum">
              <a:rPr lang="en-RU" smtClean="0"/>
              <a:t>‹#›</a:t>
            </a:fld>
            <a:endParaRPr lang="en-RU"/>
          </a:p>
        </p:txBody>
      </p:sp>
    </p:spTree>
    <p:extLst>
      <p:ext uri="{BB962C8B-B14F-4D97-AF65-F5344CB8AC3E}">
        <p14:creationId xmlns:p14="http://schemas.microsoft.com/office/powerpoint/2010/main" val="357367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DCC1BAC-F44E-1F4A-BCD7-43E46F194015}" type="datetimeFigureOut">
              <a:rPr lang="en-RU" smtClean="0"/>
              <a:t>22.10.2023</a:t>
            </a:fld>
            <a:endParaRPr lang="en-RU"/>
          </a:p>
        </p:txBody>
      </p:sp>
      <p:sp>
        <p:nvSpPr>
          <p:cNvPr id="5" name="Footer Placeholder 4"/>
          <p:cNvSpPr>
            <a:spLocks noGrp="1"/>
          </p:cNvSpPr>
          <p:nvPr>
            <p:ph type="ftr" sz="quarter" idx="11"/>
          </p:nvPr>
        </p:nvSpPr>
        <p:spPr/>
        <p:txBody>
          <a:bodyPr/>
          <a:lstStyle/>
          <a:p>
            <a:endParaRPr lang="en-RU"/>
          </a:p>
        </p:txBody>
      </p:sp>
      <p:sp>
        <p:nvSpPr>
          <p:cNvPr id="6" name="Slide Number Placeholder 5"/>
          <p:cNvSpPr>
            <a:spLocks noGrp="1"/>
          </p:cNvSpPr>
          <p:nvPr>
            <p:ph type="sldNum" sz="quarter" idx="12"/>
          </p:nvPr>
        </p:nvSpPr>
        <p:spPr/>
        <p:txBody>
          <a:bodyPr/>
          <a:lstStyle/>
          <a:p>
            <a:fld id="{821A604B-ECC1-254C-8BAB-7A26B03B3407}" type="slidenum">
              <a:rPr lang="en-RU" smtClean="0"/>
              <a:t>‹#›</a:t>
            </a:fld>
            <a:endParaRPr lang="en-RU"/>
          </a:p>
        </p:txBody>
      </p:sp>
    </p:spTree>
    <p:extLst>
      <p:ext uri="{BB962C8B-B14F-4D97-AF65-F5344CB8AC3E}">
        <p14:creationId xmlns:p14="http://schemas.microsoft.com/office/powerpoint/2010/main" val="683573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DCC1BAC-F44E-1F4A-BCD7-43E46F194015}" type="datetimeFigureOut">
              <a:rPr lang="en-RU" smtClean="0"/>
              <a:t>22.10.2023</a:t>
            </a:fld>
            <a:endParaRPr lang="en-RU"/>
          </a:p>
        </p:txBody>
      </p:sp>
      <p:sp>
        <p:nvSpPr>
          <p:cNvPr id="6" name="Footer Placeholder 5"/>
          <p:cNvSpPr>
            <a:spLocks noGrp="1"/>
          </p:cNvSpPr>
          <p:nvPr>
            <p:ph type="ftr" sz="quarter" idx="11"/>
          </p:nvPr>
        </p:nvSpPr>
        <p:spPr/>
        <p:txBody>
          <a:bodyPr/>
          <a:lstStyle/>
          <a:p>
            <a:endParaRPr lang="en-RU"/>
          </a:p>
        </p:txBody>
      </p:sp>
      <p:sp>
        <p:nvSpPr>
          <p:cNvPr id="7" name="Slide Number Placeholder 6"/>
          <p:cNvSpPr>
            <a:spLocks noGrp="1"/>
          </p:cNvSpPr>
          <p:nvPr>
            <p:ph type="sldNum" sz="quarter" idx="12"/>
          </p:nvPr>
        </p:nvSpPr>
        <p:spPr/>
        <p:txBody>
          <a:bodyPr/>
          <a:lstStyle/>
          <a:p>
            <a:fld id="{821A604B-ECC1-254C-8BAB-7A26B03B3407}" type="slidenum">
              <a:rPr lang="en-RU" smtClean="0"/>
              <a:t>‹#›</a:t>
            </a:fld>
            <a:endParaRPr lang="en-RU"/>
          </a:p>
        </p:txBody>
      </p:sp>
    </p:spTree>
    <p:extLst>
      <p:ext uri="{BB962C8B-B14F-4D97-AF65-F5344CB8AC3E}">
        <p14:creationId xmlns:p14="http://schemas.microsoft.com/office/powerpoint/2010/main" val="3388767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DCC1BAC-F44E-1F4A-BCD7-43E46F194015}" type="datetimeFigureOut">
              <a:rPr lang="en-RU" smtClean="0"/>
              <a:t>22.10.2023</a:t>
            </a:fld>
            <a:endParaRPr lang="en-RU"/>
          </a:p>
        </p:txBody>
      </p:sp>
      <p:sp>
        <p:nvSpPr>
          <p:cNvPr id="8" name="Footer Placeholder 7"/>
          <p:cNvSpPr>
            <a:spLocks noGrp="1"/>
          </p:cNvSpPr>
          <p:nvPr>
            <p:ph type="ftr" sz="quarter" idx="11"/>
          </p:nvPr>
        </p:nvSpPr>
        <p:spPr/>
        <p:txBody>
          <a:bodyPr/>
          <a:lstStyle/>
          <a:p>
            <a:endParaRPr lang="en-RU"/>
          </a:p>
        </p:txBody>
      </p:sp>
      <p:sp>
        <p:nvSpPr>
          <p:cNvPr id="9" name="Slide Number Placeholder 8"/>
          <p:cNvSpPr>
            <a:spLocks noGrp="1"/>
          </p:cNvSpPr>
          <p:nvPr>
            <p:ph type="sldNum" sz="quarter" idx="12"/>
          </p:nvPr>
        </p:nvSpPr>
        <p:spPr/>
        <p:txBody>
          <a:bodyPr/>
          <a:lstStyle/>
          <a:p>
            <a:fld id="{821A604B-ECC1-254C-8BAB-7A26B03B3407}" type="slidenum">
              <a:rPr lang="en-RU" smtClean="0"/>
              <a:t>‹#›</a:t>
            </a:fld>
            <a:endParaRPr lang="en-RU"/>
          </a:p>
        </p:txBody>
      </p:sp>
    </p:spTree>
    <p:extLst>
      <p:ext uri="{BB962C8B-B14F-4D97-AF65-F5344CB8AC3E}">
        <p14:creationId xmlns:p14="http://schemas.microsoft.com/office/powerpoint/2010/main" val="2295559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3DCC1BAC-F44E-1F4A-BCD7-43E46F194015}" type="datetimeFigureOut">
              <a:rPr lang="en-RU" smtClean="0"/>
              <a:t>22.10.2023</a:t>
            </a:fld>
            <a:endParaRPr lang="en-RU"/>
          </a:p>
        </p:txBody>
      </p:sp>
      <p:sp>
        <p:nvSpPr>
          <p:cNvPr id="4" name="Footer Placeholder 3"/>
          <p:cNvSpPr>
            <a:spLocks noGrp="1"/>
          </p:cNvSpPr>
          <p:nvPr>
            <p:ph type="ftr" sz="quarter" idx="11"/>
          </p:nvPr>
        </p:nvSpPr>
        <p:spPr/>
        <p:txBody>
          <a:bodyPr/>
          <a:lstStyle/>
          <a:p>
            <a:endParaRPr lang="en-RU"/>
          </a:p>
        </p:txBody>
      </p:sp>
      <p:sp>
        <p:nvSpPr>
          <p:cNvPr id="5" name="Slide Number Placeholder 4"/>
          <p:cNvSpPr>
            <a:spLocks noGrp="1"/>
          </p:cNvSpPr>
          <p:nvPr>
            <p:ph type="sldNum" sz="quarter" idx="12"/>
          </p:nvPr>
        </p:nvSpPr>
        <p:spPr/>
        <p:txBody>
          <a:bodyPr/>
          <a:lstStyle/>
          <a:p>
            <a:fld id="{821A604B-ECC1-254C-8BAB-7A26B03B3407}" type="slidenum">
              <a:rPr lang="en-RU" smtClean="0"/>
              <a:t>‹#›</a:t>
            </a:fld>
            <a:endParaRPr lang="en-RU"/>
          </a:p>
        </p:txBody>
      </p:sp>
    </p:spTree>
    <p:extLst>
      <p:ext uri="{BB962C8B-B14F-4D97-AF65-F5344CB8AC3E}">
        <p14:creationId xmlns:p14="http://schemas.microsoft.com/office/powerpoint/2010/main" val="1912382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CC1BAC-F44E-1F4A-BCD7-43E46F194015}" type="datetimeFigureOut">
              <a:rPr lang="en-RU" smtClean="0"/>
              <a:t>22.10.2023</a:t>
            </a:fld>
            <a:endParaRPr lang="en-RU"/>
          </a:p>
        </p:txBody>
      </p:sp>
      <p:sp>
        <p:nvSpPr>
          <p:cNvPr id="3" name="Footer Placeholder 2"/>
          <p:cNvSpPr>
            <a:spLocks noGrp="1"/>
          </p:cNvSpPr>
          <p:nvPr>
            <p:ph type="ftr" sz="quarter" idx="11"/>
          </p:nvPr>
        </p:nvSpPr>
        <p:spPr/>
        <p:txBody>
          <a:bodyPr/>
          <a:lstStyle/>
          <a:p>
            <a:endParaRPr lang="en-RU"/>
          </a:p>
        </p:txBody>
      </p:sp>
      <p:sp>
        <p:nvSpPr>
          <p:cNvPr id="4" name="Slide Number Placeholder 3"/>
          <p:cNvSpPr>
            <a:spLocks noGrp="1"/>
          </p:cNvSpPr>
          <p:nvPr>
            <p:ph type="sldNum" sz="quarter" idx="12"/>
          </p:nvPr>
        </p:nvSpPr>
        <p:spPr/>
        <p:txBody>
          <a:bodyPr/>
          <a:lstStyle/>
          <a:p>
            <a:fld id="{821A604B-ECC1-254C-8BAB-7A26B03B3407}" type="slidenum">
              <a:rPr lang="en-RU" smtClean="0"/>
              <a:t>‹#›</a:t>
            </a:fld>
            <a:endParaRPr lang="en-RU"/>
          </a:p>
        </p:txBody>
      </p:sp>
    </p:spTree>
    <p:extLst>
      <p:ext uri="{BB962C8B-B14F-4D97-AF65-F5344CB8AC3E}">
        <p14:creationId xmlns:p14="http://schemas.microsoft.com/office/powerpoint/2010/main" val="248126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DCC1BAC-F44E-1F4A-BCD7-43E46F194015}" type="datetimeFigureOut">
              <a:rPr lang="en-RU" smtClean="0"/>
              <a:t>22.10.2023</a:t>
            </a:fld>
            <a:endParaRPr lang="en-RU"/>
          </a:p>
        </p:txBody>
      </p:sp>
      <p:sp>
        <p:nvSpPr>
          <p:cNvPr id="6" name="Footer Placeholder 5"/>
          <p:cNvSpPr>
            <a:spLocks noGrp="1"/>
          </p:cNvSpPr>
          <p:nvPr>
            <p:ph type="ftr" sz="quarter" idx="11"/>
          </p:nvPr>
        </p:nvSpPr>
        <p:spPr/>
        <p:txBody>
          <a:bodyPr/>
          <a:lstStyle/>
          <a:p>
            <a:endParaRPr lang="en-RU"/>
          </a:p>
        </p:txBody>
      </p:sp>
      <p:sp>
        <p:nvSpPr>
          <p:cNvPr id="7" name="Slide Number Placeholder 6"/>
          <p:cNvSpPr>
            <a:spLocks noGrp="1"/>
          </p:cNvSpPr>
          <p:nvPr>
            <p:ph type="sldNum" sz="quarter" idx="12"/>
          </p:nvPr>
        </p:nvSpPr>
        <p:spPr/>
        <p:txBody>
          <a:bodyPr/>
          <a:lstStyle/>
          <a:p>
            <a:fld id="{821A604B-ECC1-254C-8BAB-7A26B03B3407}" type="slidenum">
              <a:rPr lang="en-RU" smtClean="0"/>
              <a:t>‹#›</a:t>
            </a:fld>
            <a:endParaRPr lang="en-RU"/>
          </a:p>
        </p:txBody>
      </p:sp>
    </p:spTree>
    <p:extLst>
      <p:ext uri="{BB962C8B-B14F-4D97-AF65-F5344CB8AC3E}">
        <p14:creationId xmlns:p14="http://schemas.microsoft.com/office/powerpoint/2010/main" val="1874337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DCC1BAC-F44E-1F4A-BCD7-43E46F194015}" type="datetimeFigureOut">
              <a:rPr lang="en-RU" smtClean="0"/>
              <a:t>22.10.2023</a:t>
            </a:fld>
            <a:endParaRPr lang="en-RU"/>
          </a:p>
        </p:txBody>
      </p:sp>
      <p:sp>
        <p:nvSpPr>
          <p:cNvPr id="6" name="Footer Placeholder 5"/>
          <p:cNvSpPr>
            <a:spLocks noGrp="1"/>
          </p:cNvSpPr>
          <p:nvPr>
            <p:ph type="ftr" sz="quarter" idx="11"/>
          </p:nvPr>
        </p:nvSpPr>
        <p:spPr/>
        <p:txBody>
          <a:bodyPr/>
          <a:lstStyle/>
          <a:p>
            <a:endParaRPr lang="en-RU"/>
          </a:p>
        </p:txBody>
      </p:sp>
      <p:sp>
        <p:nvSpPr>
          <p:cNvPr id="7" name="Slide Number Placeholder 6"/>
          <p:cNvSpPr>
            <a:spLocks noGrp="1"/>
          </p:cNvSpPr>
          <p:nvPr>
            <p:ph type="sldNum" sz="quarter" idx="12"/>
          </p:nvPr>
        </p:nvSpPr>
        <p:spPr/>
        <p:txBody>
          <a:bodyPr/>
          <a:lstStyle/>
          <a:p>
            <a:fld id="{821A604B-ECC1-254C-8BAB-7A26B03B3407}" type="slidenum">
              <a:rPr lang="en-RU" smtClean="0"/>
              <a:t>‹#›</a:t>
            </a:fld>
            <a:endParaRPr lang="en-RU"/>
          </a:p>
        </p:txBody>
      </p:sp>
    </p:spTree>
    <p:extLst>
      <p:ext uri="{BB962C8B-B14F-4D97-AF65-F5344CB8AC3E}">
        <p14:creationId xmlns:p14="http://schemas.microsoft.com/office/powerpoint/2010/main" val="3468232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CC1BAC-F44E-1F4A-BCD7-43E46F194015}" type="datetimeFigureOut">
              <a:rPr lang="en-RU" smtClean="0"/>
              <a:t>22.10.2023</a:t>
            </a:fld>
            <a:endParaRPr lang="en-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1A604B-ECC1-254C-8BAB-7A26B03B3407}" type="slidenum">
              <a:rPr lang="en-RU" smtClean="0"/>
              <a:t>‹#›</a:t>
            </a:fld>
            <a:endParaRPr lang="en-RU"/>
          </a:p>
        </p:txBody>
      </p:sp>
    </p:spTree>
    <p:extLst>
      <p:ext uri="{BB962C8B-B14F-4D97-AF65-F5344CB8AC3E}">
        <p14:creationId xmlns:p14="http://schemas.microsoft.com/office/powerpoint/2010/main" val="16373525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kokoulina@jinr.ru,"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39.emf"/><Relationship Id="rId13" Type="http://schemas.openxmlformats.org/officeDocument/2006/relationships/image" Target="../media/image44.png"/><Relationship Id="rId3" Type="http://schemas.openxmlformats.org/officeDocument/2006/relationships/image" Target="../media/image35.emf"/><Relationship Id="rId7" Type="http://schemas.openxmlformats.org/officeDocument/2006/relationships/oleObject" Target="../embeddings/oleObject13.bin"/><Relationship Id="rId12" Type="http://schemas.openxmlformats.org/officeDocument/2006/relationships/image" Target="../media/image43.png"/><Relationship Id="rId2" Type="http://schemas.openxmlformats.org/officeDocument/2006/relationships/image" Target="../media/image34.emf"/><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image" Target="../media/image41.emf"/><Relationship Id="rId5" Type="http://schemas.openxmlformats.org/officeDocument/2006/relationships/image" Target="../media/image36.jpeg"/><Relationship Id="rId10" Type="http://schemas.openxmlformats.org/officeDocument/2006/relationships/image" Target="../media/image40.emf"/><Relationship Id="rId4" Type="http://schemas.openxmlformats.org/officeDocument/2006/relationships/image" Target="../media/image37.png"/><Relationship Id="rId9" Type="http://schemas.openxmlformats.org/officeDocument/2006/relationships/oleObject" Target="../embeddings/oleObject14.bin"/><Relationship Id="rId1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oleObject" Target="../embeddings/oleObject15.bin"/><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3.wmf"/><Relationship Id="rId7" Type="http://schemas.openxmlformats.org/officeDocument/2006/relationships/image" Target="../media/image50.png"/><Relationship Id="rId2" Type="http://schemas.openxmlformats.org/officeDocument/2006/relationships/oleObject" Target="../embeddings/oleObject16.bin"/><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4.emf"/><Relationship Id="rId4" Type="http://schemas.openxmlformats.org/officeDocument/2006/relationships/oleObject" Target="../embeddings/oleObject17.bin"/></Relationships>
</file>

<file path=ppt/slides/_rels/slide13.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image" Target="../media/image46.emf"/><Relationship Id="rId7" Type="http://schemas.openxmlformats.org/officeDocument/2006/relationships/oleObject" Target="../embeddings/oleObject19.bin"/><Relationship Id="rId2" Type="http://schemas.openxmlformats.org/officeDocument/2006/relationships/image" Target="../media/image45.emf"/><Relationship Id="rId1" Type="http://schemas.openxmlformats.org/officeDocument/2006/relationships/slideLayout" Target="../slideLayouts/slideLayout1.xml"/><Relationship Id="rId6" Type="http://schemas.openxmlformats.org/officeDocument/2006/relationships/image" Target="../media/image48.wmf"/><Relationship Id="rId5" Type="http://schemas.openxmlformats.org/officeDocument/2006/relationships/oleObject" Target="../embeddings/oleObject18.bin"/><Relationship Id="rId10" Type="http://schemas.openxmlformats.org/officeDocument/2006/relationships/image" Target="../media/image52.png"/><Relationship Id="rId4" Type="http://schemas.openxmlformats.org/officeDocument/2006/relationships/image" Target="../media/image47.emf"/><Relationship Id="rId9" Type="http://schemas.openxmlformats.org/officeDocument/2006/relationships/image" Target="../media/image51.png"/></Relationships>
</file>

<file path=ppt/slides/_rels/slide1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0.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1.xml"/><Relationship Id="rId5" Type="http://schemas.openxmlformats.org/officeDocument/2006/relationships/image" Target="../media/image54.emf"/><Relationship Id="rId4" Type="http://schemas.openxmlformats.org/officeDocument/2006/relationships/image" Target="../media/image53.e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image" Target="../media/image56.emf"/><Relationship Id="rId7" Type="http://schemas.openxmlformats.org/officeDocument/2006/relationships/image" Target="../media/image58.emf"/><Relationship Id="rId2" Type="http://schemas.openxmlformats.org/officeDocument/2006/relationships/image" Target="../media/image55.emf"/><Relationship Id="rId1" Type="http://schemas.openxmlformats.org/officeDocument/2006/relationships/slideLayout" Target="../slideLayouts/slideLayout1.xml"/><Relationship Id="rId6" Type="http://schemas.openxmlformats.org/officeDocument/2006/relationships/oleObject" Target="../embeddings/oleObject21.bin"/><Relationship Id="rId5" Type="http://schemas.openxmlformats.org/officeDocument/2006/relationships/image" Target="../media/image57.wmf"/><Relationship Id="rId10" Type="http://schemas.openxmlformats.org/officeDocument/2006/relationships/image" Target="../media/image64.png"/><Relationship Id="rId4" Type="http://schemas.openxmlformats.org/officeDocument/2006/relationships/oleObject" Target="../embeddings/oleObject20.bin"/><Relationship Id="rId9" Type="http://schemas.openxmlformats.org/officeDocument/2006/relationships/image" Target="../media/image59.emf"/></Relationships>
</file>

<file path=ppt/slides/_rels/slide19.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wmf"/><Relationship Id="rId7" Type="http://schemas.openxmlformats.org/officeDocument/2006/relationships/image" Target="../media/image65.wmf"/><Relationship Id="rId2" Type="http://schemas.openxmlformats.org/officeDocument/2006/relationships/image" Target="../media/image60.wmf"/><Relationship Id="rId1" Type="http://schemas.openxmlformats.org/officeDocument/2006/relationships/slideLayout" Target="../slideLayouts/slideLayout1.xml"/><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62.wmf"/><Relationship Id="rId9" Type="http://schemas.openxmlformats.org/officeDocument/2006/relationships/image" Target="../media/image6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xml"/><Relationship Id="rId4" Type="http://schemas.openxmlformats.org/officeDocument/2006/relationships/image" Target="../media/image71.png"/></Relationships>
</file>

<file path=ppt/slides/_rels/slide22.xml.rels><?xml version="1.0" encoding="UTF-8" standalone="yes"?>
<Relationships xmlns="http://schemas.openxmlformats.org/package/2006/relationships"><Relationship Id="rId8" Type="http://schemas.openxmlformats.org/officeDocument/2006/relationships/image" Target="../media/image77.emf"/><Relationship Id="rId3" Type="http://schemas.openxmlformats.org/officeDocument/2006/relationships/image" Target="../media/image73.emf"/><Relationship Id="rId7" Type="http://schemas.openxmlformats.org/officeDocument/2006/relationships/image" Target="../media/image76.gif"/><Relationship Id="rId2" Type="http://schemas.openxmlformats.org/officeDocument/2006/relationships/image" Target="../media/image72.emf"/><Relationship Id="rId1" Type="http://schemas.openxmlformats.org/officeDocument/2006/relationships/slideLayout" Target="../slideLayouts/slideLayout1.xml"/><Relationship Id="rId6" Type="http://schemas.openxmlformats.org/officeDocument/2006/relationships/image" Target="../media/image75.wmf"/><Relationship Id="rId5" Type="http://schemas.openxmlformats.org/officeDocument/2006/relationships/oleObject" Target="../embeddings/oleObject23.bin"/><Relationship Id="rId4" Type="http://schemas.openxmlformats.org/officeDocument/2006/relationships/image" Target="../media/image74.emf"/><Relationship Id="rId9" Type="http://schemas.openxmlformats.org/officeDocument/2006/relationships/image" Target="../media/image78.emf"/></Relationships>
</file>

<file path=ppt/slides/_rels/slide2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84.png"/><Relationship Id="rId1" Type="http://schemas.openxmlformats.org/officeDocument/2006/relationships/slideLayout" Target="../slideLayouts/slideLayout1.xml"/><Relationship Id="rId6" Type="http://schemas.openxmlformats.org/officeDocument/2006/relationships/image" Target="../media/image81.wmf"/><Relationship Id="rId5" Type="http://schemas.openxmlformats.org/officeDocument/2006/relationships/oleObject" Target="../embeddings/oleObject24.bin"/><Relationship Id="rId4" Type="http://schemas.openxmlformats.org/officeDocument/2006/relationships/image" Target="../media/image80.png"/></Relationships>
</file>

<file path=ppt/slides/_rels/slide2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6.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image" Target="../media/image88.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2.wmf"/><Relationship Id="rId3" Type="http://schemas.openxmlformats.org/officeDocument/2006/relationships/image" Target="../media/image6.wmf"/><Relationship Id="rId7" Type="http://schemas.openxmlformats.org/officeDocument/2006/relationships/oleObject" Target="../embeddings/oleObject2.bin"/><Relationship Id="rId12" Type="http://schemas.openxmlformats.org/officeDocument/2006/relationships/image" Target="../media/image11.emf"/><Relationship Id="rId2" Type="http://schemas.openxmlformats.org/officeDocument/2006/relationships/image" Target="../media/image5.wmf"/><Relationship Id="rId1" Type="http://schemas.openxmlformats.org/officeDocument/2006/relationships/slideLayout" Target="../slideLayouts/slideLayout1.xml"/><Relationship Id="rId6" Type="http://schemas.openxmlformats.org/officeDocument/2006/relationships/image" Target="../media/image8.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10.emf"/><Relationship Id="rId4" Type="http://schemas.openxmlformats.org/officeDocument/2006/relationships/image" Target="../media/image7.wmf"/><Relationship Id="rId9"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13.emf"/><Relationship Id="rId7" Type="http://schemas.openxmlformats.org/officeDocument/2006/relationships/image" Target="../media/image16.wmf"/><Relationship Id="rId2" Type="http://schemas.openxmlformats.org/officeDocument/2006/relationships/oleObject" Target="../embeddings/oleObject5.bin"/><Relationship Id="rId1" Type="http://schemas.openxmlformats.org/officeDocument/2006/relationships/slideLayout" Target="../slideLayouts/slideLayout1.xml"/><Relationship Id="rId6" Type="http://schemas.openxmlformats.org/officeDocument/2006/relationships/oleObject" Target="../embeddings/oleObject6.bin"/><Relationship Id="rId11" Type="http://schemas.openxmlformats.org/officeDocument/2006/relationships/image" Target="../media/image18.wmf"/><Relationship Id="rId5" Type="http://schemas.openxmlformats.org/officeDocument/2006/relationships/image" Target="../media/image15.emf"/><Relationship Id="rId10" Type="http://schemas.openxmlformats.org/officeDocument/2006/relationships/oleObject" Target="../embeddings/oleObject8.bin"/><Relationship Id="rId4" Type="http://schemas.openxmlformats.org/officeDocument/2006/relationships/image" Target="../media/image14.emf"/><Relationship Id="rId9" Type="http://schemas.openxmlformats.org/officeDocument/2006/relationships/image" Target="../media/image17.wmf"/></Relationships>
</file>

<file path=ppt/slides/_rels/slide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1.emf"/><Relationship Id="rId4"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22.wmf"/><Relationship Id="rId7" Type="http://schemas.openxmlformats.org/officeDocument/2006/relationships/image" Target="../media/image24.emf"/><Relationship Id="rId2" Type="http://schemas.openxmlformats.org/officeDocument/2006/relationships/oleObject" Target="../embeddings/oleObject10.bin"/><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wmf"/><Relationship Id="rId4" Type="http://schemas.openxmlformats.org/officeDocument/2006/relationships/oleObject" Target="../embeddings/oleObject11.bin"/><Relationship Id="rId9" Type="http://schemas.openxmlformats.org/officeDocument/2006/relationships/image" Target="../media/image25.emf"/></Relationships>
</file>

<file path=ppt/slides/_rels/slide9.xml.rels><?xml version="1.0" encoding="UTF-8" standalone="yes"?>
<Relationships xmlns="http://schemas.openxmlformats.org/package/2006/relationships"><Relationship Id="rId8" Type="http://schemas.openxmlformats.org/officeDocument/2006/relationships/image" Target="../media/image32.gif"/><Relationship Id="rId3" Type="http://schemas.openxmlformats.org/officeDocument/2006/relationships/image" Target="../media/image27.gif"/><Relationship Id="rId7" Type="http://schemas.openxmlformats.org/officeDocument/2006/relationships/image" Target="../media/image31.gif"/><Relationship Id="rId2" Type="http://schemas.openxmlformats.org/officeDocument/2006/relationships/image" Target="../media/image26.gif"/><Relationship Id="rId1" Type="http://schemas.openxmlformats.org/officeDocument/2006/relationships/slideLayout" Target="../slideLayouts/slideLayout1.xml"/><Relationship Id="rId6" Type="http://schemas.openxmlformats.org/officeDocument/2006/relationships/image" Target="../media/image30.gif"/><Relationship Id="rId5" Type="http://schemas.openxmlformats.org/officeDocument/2006/relationships/image" Target="../media/image29.gif"/><Relationship Id="rId4" Type="http://schemas.openxmlformats.org/officeDocument/2006/relationships/image" Target="../media/image28.gif"/><Relationship Id="rId9" Type="http://schemas.openxmlformats.org/officeDocument/2006/relationships/image" Target="../media/image33.gif"/></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solidFill>
          <a:schemeClr val="accent4">
            <a:lumMod val="20000"/>
            <a:lumOff val="80000"/>
            <a:alpha val="36000"/>
          </a:schemeClr>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0617696-A36B-FDF7-AB2A-7F862E4742A4}"/>
              </a:ext>
            </a:extLst>
          </p:cNvPr>
          <p:cNvGraphicFramePr>
            <a:graphicFrameLocks noGrp="1"/>
          </p:cNvGraphicFramePr>
          <p:nvPr>
            <p:extLst>
              <p:ext uri="{D42A27DB-BD31-4B8C-83A1-F6EECF244321}">
                <p14:modId xmlns:p14="http://schemas.microsoft.com/office/powerpoint/2010/main" val="135598627"/>
              </p:ext>
            </p:extLst>
          </p:nvPr>
        </p:nvGraphicFramePr>
        <p:xfrm>
          <a:off x="0" y="6155360"/>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pic>
        <p:nvPicPr>
          <p:cNvPr id="6" name="Picture 5" descr="gstu50.png">
            <a:extLst>
              <a:ext uri="{FF2B5EF4-FFF2-40B4-BE49-F238E27FC236}">
                <a16:creationId xmlns:a16="http://schemas.microsoft.com/office/drawing/2014/main" id="{6EFAC7CF-8C16-4787-FCEF-23789911E1B0}"/>
              </a:ext>
            </a:extLst>
          </p:cNvPr>
          <p:cNvPicPr>
            <a:picLocks noChangeAspect="1"/>
          </p:cNvPicPr>
          <p:nvPr/>
        </p:nvPicPr>
        <p:blipFill rotWithShape="1">
          <a:blip r:embed="rId2">
            <a:extLst>
              <a:ext uri="{28A0092B-C50C-407E-A947-70E740481C1C}">
                <a14:useLocalDpi xmlns:a14="http://schemas.microsoft.com/office/drawing/2010/main" val="0"/>
              </a:ext>
            </a:extLst>
          </a:blip>
          <a:srcRect l="39429" t="9506" r="18918"/>
          <a:stretch/>
        </p:blipFill>
        <p:spPr>
          <a:xfrm>
            <a:off x="9821368" y="1367557"/>
            <a:ext cx="1905000" cy="1427442"/>
          </a:xfrm>
          <a:prstGeom prst="rect">
            <a:avLst/>
          </a:prstGeom>
          <a:solidFill>
            <a:schemeClr val="accent1">
              <a:lumMod val="20000"/>
              <a:lumOff val="80000"/>
            </a:schemeClr>
          </a:solidFill>
          <a:ln>
            <a:solidFill>
              <a:srgbClr val="0000FF"/>
            </a:solidFill>
          </a:ln>
        </p:spPr>
      </p:pic>
      <p:pic>
        <p:nvPicPr>
          <p:cNvPr id="8" name="Picture 7" descr="2">
            <a:extLst>
              <a:ext uri="{FF2B5EF4-FFF2-40B4-BE49-F238E27FC236}">
                <a16:creationId xmlns:a16="http://schemas.microsoft.com/office/drawing/2014/main" id="{562FBADC-AA29-48C8-5FF9-5DCBB55D7D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1540" r="69991"/>
          <a:stretch>
            <a:fillRect/>
          </a:stretch>
        </p:blipFill>
        <p:spPr bwMode="auto">
          <a:xfrm>
            <a:off x="707417" y="1367557"/>
            <a:ext cx="2277216" cy="1427442"/>
          </a:xfrm>
          <a:prstGeom prst="rect">
            <a:avLst/>
          </a:prstGeom>
          <a:noFill/>
          <a:ln>
            <a:solidFill>
              <a:srgbClr val="0000FF"/>
            </a:solidFill>
          </a:ln>
          <a:extLst>
            <a:ext uri="{909E8E84-426E-40dd-AFC4-6F175D3DCCD1}">
              <a14:hiddenFill xmlns:a14="http://schemas.microsoft.com/office/drawing/2010/main" xmlns="">
                <a:solidFill>
                  <a:srgbClr val="FFFFFF"/>
                </a:solidFill>
              </a14:hiddenFill>
            </a:ext>
          </a:extLst>
        </p:spPr>
      </p:pic>
      <p:sp>
        <p:nvSpPr>
          <p:cNvPr id="9" name="TextBox 8">
            <a:extLst>
              <a:ext uri="{FF2B5EF4-FFF2-40B4-BE49-F238E27FC236}">
                <a16:creationId xmlns:a16="http://schemas.microsoft.com/office/drawing/2014/main" id="{F7700887-6022-4A13-9997-39382A0E6EE1}"/>
              </a:ext>
            </a:extLst>
          </p:cNvPr>
          <p:cNvSpPr txBox="1"/>
          <p:nvPr/>
        </p:nvSpPr>
        <p:spPr>
          <a:xfrm>
            <a:off x="1418132" y="2231154"/>
            <a:ext cx="855785" cy="369332"/>
          </a:xfrm>
          <a:prstGeom prst="rect">
            <a:avLst/>
          </a:prstGeom>
          <a:noFill/>
        </p:spPr>
        <p:txBody>
          <a:bodyPr wrap="square" rtlCol="0">
            <a:spAutoFit/>
          </a:bodyPr>
          <a:lstStyle/>
          <a:p>
            <a:pPr algn="ctr"/>
            <a:r>
              <a:rPr lang="en-US" b="1" dirty="0">
                <a:solidFill>
                  <a:srgbClr val="FF0000"/>
                </a:solidFill>
              </a:rPr>
              <a:t>JINR</a:t>
            </a:r>
            <a:endParaRPr lang="en-RU" b="1" dirty="0">
              <a:solidFill>
                <a:srgbClr val="FF0000"/>
              </a:solidFill>
              <a:latin typeface="Comic Sans MS" panose="030F0902030302020204" pitchFamily="66" charset="0"/>
            </a:endParaRPr>
          </a:p>
        </p:txBody>
      </p:sp>
      <p:sp>
        <p:nvSpPr>
          <p:cNvPr id="11" name="TextBox 10">
            <a:extLst>
              <a:ext uri="{FF2B5EF4-FFF2-40B4-BE49-F238E27FC236}">
                <a16:creationId xmlns:a16="http://schemas.microsoft.com/office/drawing/2014/main" id="{31ACFE9B-4D7A-2F0B-0023-46196211492E}"/>
              </a:ext>
            </a:extLst>
          </p:cNvPr>
          <p:cNvSpPr txBox="1"/>
          <p:nvPr/>
        </p:nvSpPr>
        <p:spPr>
          <a:xfrm>
            <a:off x="1101970" y="3349668"/>
            <a:ext cx="10393343" cy="646331"/>
          </a:xfrm>
          <a:prstGeom prst="rect">
            <a:avLst/>
          </a:prstGeom>
          <a:noFill/>
        </p:spPr>
        <p:txBody>
          <a:bodyPr wrap="square">
            <a:spAutoFit/>
          </a:bodyPr>
          <a:lstStyle/>
          <a:p>
            <a:pPr algn="ctr"/>
            <a:r>
              <a:rPr lang="ru-RU" sz="3600" b="1" i="1" u="sng" strike="noStrike" dirty="0">
                <a:solidFill>
                  <a:srgbClr val="FF0000"/>
                </a:solidFill>
                <a:effectLst/>
                <a:latin typeface="Times New Roman" panose="02020603050405020304" pitchFamily="18" charset="0"/>
                <a:cs typeface="Times New Roman" panose="02020603050405020304" pitchFamily="18" charset="0"/>
              </a:rPr>
              <a:t>“</a:t>
            </a:r>
            <a:r>
              <a:rPr lang="en-US" sz="3600" b="1" i="1" u="sng" strike="noStrike" dirty="0">
                <a:solidFill>
                  <a:srgbClr val="FF0000"/>
                </a:solidFill>
                <a:effectLst/>
                <a:latin typeface="Times New Roman" panose="02020603050405020304" pitchFamily="18" charset="0"/>
                <a:cs typeface="Times New Roman" panose="02020603050405020304" pitchFamily="18" charset="0"/>
              </a:rPr>
              <a:t>Active Role of Gluons in hadron interactions”</a:t>
            </a:r>
            <a:endParaRPr lang="en-RU" sz="3600" b="1" i="1" u="sng" dirty="0">
              <a:solidFill>
                <a:srgbClr val="FF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5B869934-8DFA-D0DB-EBBF-27FD032CCF3F}"/>
              </a:ext>
            </a:extLst>
          </p:cNvPr>
          <p:cNvSpPr txBox="1"/>
          <p:nvPr/>
        </p:nvSpPr>
        <p:spPr>
          <a:xfrm>
            <a:off x="1610062" y="4096000"/>
            <a:ext cx="8808859" cy="523220"/>
          </a:xfrm>
          <a:prstGeom prst="rect">
            <a:avLst/>
          </a:prstGeom>
          <a:noFill/>
        </p:spPr>
        <p:txBody>
          <a:bodyPr wrap="square" rtlCol="0">
            <a:spAutoFit/>
          </a:bodyPr>
          <a:lstStyle/>
          <a:p>
            <a:pPr algn="ctr"/>
            <a:r>
              <a:rPr lang="en-US" sz="2800" b="1" dirty="0" err="1">
                <a:solidFill>
                  <a:srgbClr val="C00000"/>
                </a:solidFill>
                <a:latin typeface="Times New Roman" panose="02020603050405020304" pitchFamily="18" charset="0"/>
                <a:cs typeface="Times New Roman" panose="02020603050405020304" pitchFamily="18" charset="0"/>
              </a:rPr>
              <a:t>E.Kokoulina</a:t>
            </a:r>
            <a:r>
              <a:rPr lang="en-US" sz="2800" b="1" dirty="0">
                <a:solidFill>
                  <a:srgbClr val="C00000"/>
                </a:solidFill>
                <a:latin typeface="Times New Roman" panose="02020603050405020304" pitchFamily="18" charset="0"/>
                <a:cs typeface="Times New Roman" panose="02020603050405020304" pitchFamily="18" charset="0"/>
              </a:rPr>
              <a:t> </a:t>
            </a:r>
            <a:r>
              <a:rPr lang="ru-RU" sz="2800" b="1" dirty="0">
                <a:solidFill>
                  <a:srgbClr val="00B050"/>
                </a:solidFill>
                <a:latin typeface="Times New Roman" panose="02020603050405020304" pitchFamily="18" charset="0"/>
                <a:cs typeface="Times New Roman" panose="02020603050405020304" pitchFamily="18" charset="0"/>
              </a:rPr>
              <a:t>(</a:t>
            </a:r>
            <a:r>
              <a:rPr lang="en-US" sz="2800" b="1" dirty="0">
                <a:solidFill>
                  <a:srgbClr val="00B050"/>
                </a:solidFill>
                <a:latin typeface="Times New Roman" panose="02020603050405020304" pitchFamily="18" charset="0"/>
                <a:cs typeface="Times New Roman" panose="02020603050405020304" pitchFamily="18" charset="0"/>
              </a:rPr>
              <a:t>JINR</a:t>
            </a:r>
            <a:r>
              <a:rPr lang="ru-RU" sz="2800" b="1" dirty="0">
                <a:solidFill>
                  <a:srgbClr val="00B050"/>
                </a:solidFill>
                <a:latin typeface="Times New Roman" panose="02020603050405020304" pitchFamily="18" charset="0"/>
                <a:cs typeface="Times New Roman" panose="02020603050405020304" pitchFamily="18" charset="0"/>
              </a:rPr>
              <a:t>, и </a:t>
            </a:r>
            <a:r>
              <a:rPr lang="en-US" sz="2800" b="1" dirty="0">
                <a:solidFill>
                  <a:srgbClr val="00B050"/>
                </a:solidFill>
                <a:latin typeface="Times New Roman" panose="02020603050405020304" pitchFamily="18" charset="0"/>
                <a:cs typeface="Times New Roman" panose="02020603050405020304" pitchFamily="18" charset="0"/>
              </a:rPr>
              <a:t>GSTU</a:t>
            </a:r>
            <a:r>
              <a:rPr lang="ru-RU" sz="2800" b="1" dirty="0">
                <a:solidFill>
                  <a:srgbClr val="00B050"/>
                </a:solidFill>
                <a:latin typeface="Times New Roman" panose="02020603050405020304" pitchFamily="18" charset="0"/>
                <a:cs typeface="Times New Roman" panose="02020603050405020304" pitchFamily="18" charset="0"/>
              </a:rPr>
              <a:t>, </a:t>
            </a:r>
            <a:r>
              <a:rPr lang="en-US" sz="2800" b="1" dirty="0">
                <a:solidFill>
                  <a:srgbClr val="00B050"/>
                </a:solidFill>
                <a:latin typeface="Times New Roman" panose="02020603050405020304" pitchFamily="18" charset="0"/>
                <a:cs typeface="Times New Roman" panose="02020603050405020304" pitchFamily="18" charset="0"/>
              </a:rPr>
              <a:t>Gomel</a:t>
            </a:r>
            <a:r>
              <a:rPr lang="ru-RU" sz="2800" b="1" dirty="0">
                <a:solidFill>
                  <a:srgbClr val="00B050"/>
                </a:solidFill>
                <a:latin typeface="Times New Roman" panose="02020603050405020304" pitchFamily="18" charset="0"/>
                <a:cs typeface="Times New Roman" panose="02020603050405020304" pitchFamily="18" charset="0"/>
              </a:rPr>
              <a:t>, </a:t>
            </a:r>
            <a:r>
              <a:rPr lang="en-US" sz="2800" b="1" dirty="0">
                <a:solidFill>
                  <a:srgbClr val="00B050"/>
                </a:solidFill>
                <a:latin typeface="Times New Roman" panose="02020603050405020304" pitchFamily="18" charset="0"/>
                <a:cs typeface="Times New Roman" panose="02020603050405020304" pitchFamily="18" charset="0"/>
              </a:rPr>
              <a:t>Belarus</a:t>
            </a:r>
            <a:r>
              <a:rPr lang="ru-RU" sz="2800" b="1" dirty="0">
                <a:solidFill>
                  <a:srgbClr val="00B050"/>
                </a:solidFill>
                <a:latin typeface="Times New Roman" panose="02020603050405020304" pitchFamily="18" charset="0"/>
                <a:cs typeface="Times New Roman" panose="02020603050405020304" pitchFamily="18" charset="0"/>
              </a:rPr>
              <a:t>)</a:t>
            </a:r>
            <a:endParaRPr lang="en-RU" sz="2800" b="1" dirty="0">
              <a:solidFill>
                <a:srgbClr val="00B05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09B43210-D50C-C818-53F4-9C14AF4B6A89}"/>
              </a:ext>
            </a:extLst>
          </p:cNvPr>
          <p:cNvSpPr txBox="1"/>
          <p:nvPr/>
        </p:nvSpPr>
        <p:spPr>
          <a:xfrm>
            <a:off x="0" y="6255361"/>
            <a:ext cx="12052681" cy="400110"/>
          </a:xfrm>
          <a:prstGeom prst="rect">
            <a:avLst/>
          </a:prstGeom>
          <a:noFill/>
        </p:spPr>
        <p:txBody>
          <a:bodyPr wrap="square" rtlCol="0">
            <a:spAutoFit/>
          </a:bodyPr>
          <a:lstStyle/>
          <a:p>
            <a:pPr algn="ctr"/>
            <a:r>
              <a:rPr lang="en-GB" sz="2000" b="1" i="0" u="none" strike="noStrike" dirty="0">
                <a:solidFill>
                  <a:srgbClr val="FFFF00"/>
                </a:solidFill>
                <a:effectLst/>
                <a:latin typeface="Comic Sans MS" panose="030F0902030302020204" pitchFamily="66" charset="0"/>
              </a:rPr>
              <a:t>VI SPD Collaboration Meeting and Workshop </a:t>
            </a:r>
            <a:r>
              <a:rPr lang="en-GB" sz="2000" b="1" dirty="0">
                <a:solidFill>
                  <a:srgbClr val="FFFF00"/>
                </a:solidFill>
                <a:latin typeface="Comic Sans MS" panose="030F0902030302020204" pitchFamily="66" charset="0"/>
              </a:rPr>
              <a:t>on Information Technology in Natural Sciences</a:t>
            </a:r>
            <a:endParaRPr lang="en-RU" sz="2000" b="1" dirty="0">
              <a:solidFill>
                <a:srgbClr val="FFFF00"/>
              </a:solidFill>
              <a:latin typeface="Comic Sans MS" panose="030F0902030302020204" pitchFamily="66" charset="0"/>
            </a:endParaRPr>
          </a:p>
        </p:txBody>
      </p:sp>
      <p:sp>
        <p:nvSpPr>
          <p:cNvPr id="7" name="TextBox 6">
            <a:extLst>
              <a:ext uri="{FF2B5EF4-FFF2-40B4-BE49-F238E27FC236}">
                <a16:creationId xmlns:a16="http://schemas.microsoft.com/office/drawing/2014/main" id="{08B6B9F7-FA57-0139-863A-6DA3CD75D78B}"/>
              </a:ext>
            </a:extLst>
          </p:cNvPr>
          <p:cNvSpPr txBox="1"/>
          <p:nvPr/>
        </p:nvSpPr>
        <p:spPr>
          <a:xfrm>
            <a:off x="3174670" y="5418067"/>
            <a:ext cx="6096000" cy="646331"/>
          </a:xfrm>
          <a:prstGeom prst="rect">
            <a:avLst/>
          </a:prstGeom>
          <a:noFill/>
        </p:spPr>
        <p:txBody>
          <a:bodyPr wrap="square">
            <a:spAutoFit/>
          </a:bodyPr>
          <a:lstStyle/>
          <a:p>
            <a:pPr algn="ctr"/>
            <a:r>
              <a:rPr lang="ru-RU" sz="1800" b="1" dirty="0">
                <a:solidFill>
                  <a:srgbClr val="0070C0"/>
                </a:solidFill>
                <a:latin typeface="Times New Roman" panose="02020603050405020304" pitchFamily="18" charset="0"/>
                <a:cs typeface="Times New Roman" panose="02020603050405020304" pitchFamily="18" charset="0"/>
              </a:rPr>
              <a:t>(</a:t>
            </a:r>
            <a:r>
              <a:rPr lang="en-US" sz="1800" b="1" dirty="0">
                <a:solidFill>
                  <a:srgbClr val="0070C0"/>
                </a:solidFill>
                <a:latin typeface="Times New Roman" panose="02020603050405020304" pitchFamily="18" charset="0"/>
                <a:cs typeface="Times New Roman" panose="02020603050405020304" pitchFamily="18" charset="0"/>
                <a:hlinkClick r:id="rId4"/>
              </a:rPr>
              <a:t>kokoulina@jinr.ru</a:t>
            </a:r>
            <a:r>
              <a:rPr lang="en-US" b="1" dirty="0">
                <a:solidFill>
                  <a:srgbClr val="0070C0"/>
                </a:solidFill>
                <a:latin typeface="Times New Roman" panose="02020603050405020304" pitchFamily="18" charset="0"/>
                <a:cs typeface="Times New Roman" panose="02020603050405020304" pitchFamily="18" charset="0"/>
                <a:hlinkClick r:id="rId4"/>
              </a:rPr>
              <a:t>,</a:t>
            </a:r>
            <a:r>
              <a:rPr lang="en-US" b="1" dirty="0">
                <a:solidFill>
                  <a:srgbClr val="0070C0"/>
                </a:solidFill>
                <a:latin typeface="Times New Roman" panose="02020603050405020304" pitchFamily="18" charset="0"/>
                <a:cs typeface="Times New Roman" panose="02020603050405020304" pitchFamily="18" charset="0"/>
              </a:rPr>
              <a:t> </a:t>
            </a:r>
          </a:p>
          <a:p>
            <a:pPr algn="ctr"/>
            <a:r>
              <a:rPr lang="en-GB" b="1" i="0" u="none" strike="noStrike" dirty="0">
                <a:solidFill>
                  <a:srgbClr val="0070C0"/>
                </a:solidFill>
                <a:effectLst/>
                <a:latin typeface="Times New Roman" panose="02020603050405020304" pitchFamily="18" charset="0"/>
                <a:cs typeface="Times New Roman" panose="02020603050405020304" pitchFamily="18" charset="0"/>
              </a:rPr>
              <a:t>Samara University. 23–27 Oct 2023</a:t>
            </a:r>
            <a:r>
              <a:rPr lang="ru-RU" sz="1800" b="1" dirty="0">
                <a:solidFill>
                  <a:schemeClr val="bg1"/>
                </a:solidFill>
                <a:latin typeface="Times New Roman" panose="02020603050405020304" pitchFamily="18" charset="0"/>
                <a:cs typeface="Times New Roman" panose="02020603050405020304" pitchFamily="18" charset="0"/>
              </a:rPr>
              <a:t>)</a:t>
            </a:r>
            <a:endParaRPr lang="en-RU" sz="1800" b="1" dirty="0">
              <a:solidFill>
                <a:schemeClr val="bg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A0E7DC2-C481-631B-0C8C-06E1E4DA185F}"/>
              </a:ext>
            </a:extLst>
          </p:cNvPr>
          <p:cNvSpPr txBox="1"/>
          <p:nvPr/>
        </p:nvSpPr>
        <p:spPr>
          <a:xfrm>
            <a:off x="0" y="17863"/>
            <a:ext cx="12191999" cy="369332"/>
          </a:xfrm>
          <a:prstGeom prst="rect">
            <a:avLst/>
          </a:prstGeom>
          <a:solidFill>
            <a:srgbClr val="00B0F0"/>
          </a:solidFill>
          <a:ln>
            <a:solidFill>
              <a:srgbClr val="002060"/>
            </a:solidFill>
          </a:ln>
        </p:spPr>
        <p:txBody>
          <a:bodyPr wrap="square" rtlCol="0">
            <a:spAutoFit/>
          </a:bodyPr>
          <a:lstStyle/>
          <a:p>
            <a:endParaRPr lang="en-RU" dirty="0"/>
          </a:p>
        </p:txBody>
      </p:sp>
    </p:spTree>
    <p:extLst>
      <p:ext uri="{BB962C8B-B14F-4D97-AF65-F5344CB8AC3E}">
        <p14:creationId xmlns:p14="http://schemas.microsoft.com/office/powerpoint/2010/main" val="287595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29905"/>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A6A081-9B49-7BC0-A11A-D3516D3EDE3A}"/>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7FF37056-8FA0-B2FB-47BF-A74A760267A6}"/>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pic>
        <p:nvPicPr>
          <p:cNvPr id="7" name="Picture 6">
            <a:extLst>
              <a:ext uri="{FF2B5EF4-FFF2-40B4-BE49-F238E27FC236}">
                <a16:creationId xmlns:a16="http://schemas.microsoft.com/office/drawing/2014/main" id="{2BC77B29-E6A0-0533-8CB8-FC2F331A5401}"/>
              </a:ext>
            </a:extLst>
          </p:cNvPr>
          <p:cNvPicPr/>
          <p:nvPr/>
        </p:nvPicPr>
        <p:blipFill rotWithShape="1">
          <a:blip r:embed="rId2">
            <a:extLst>
              <a:ext uri="{28A0092B-C50C-407E-A947-70E740481C1C}">
                <a14:useLocalDpi xmlns:a14="http://schemas.microsoft.com/office/drawing/2010/main" val="0"/>
              </a:ext>
            </a:extLst>
          </a:blip>
          <a:srcRect l="857" t="6262" r="6737" b="884"/>
          <a:stretch/>
        </p:blipFill>
        <p:spPr bwMode="auto">
          <a:xfrm>
            <a:off x="825500" y="1258239"/>
            <a:ext cx="3071446" cy="2310461"/>
          </a:xfrm>
          <a:prstGeom prst="rect">
            <a:avLst/>
          </a:prstGeom>
          <a:ln>
            <a:noFill/>
          </a:ln>
          <a:extLst>
            <a:ext uri="{53640926-AAD7-44d8-BBD7-CCE9431645EC}">
              <a14:shadowObscured xmlns="" xmlns:a14="http://schemas.microsoft.com/office/drawing/2010/main"/>
            </a:ext>
          </a:extLst>
        </p:spPr>
      </p:pic>
      <p:pic>
        <p:nvPicPr>
          <p:cNvPr id="8" name="Picture 7">
            <a:extLst>
              <a:ext uri="{FF2B5EF4-FFF2-40B4-BE49-F238E27FC236}">
                <a16:creationId xmlns:a16="http://schemas.microsoft.com/office/drawing/2014/main" id="{4C9DA15B-7B4C-7856-5F3A-61745CFD1596}"/>
              </a:ext>
            </a:extLst>
          </p:cNvPr>
          <p:cNvPicPr/>
          <p:nvPr/>
        </p:nvPicPr>
        <p:blipFill rotWithShape="1">
          <a:blip r:embed="rId3">
            <a:extLst>
              <a:ext uri="{28A0092B-C50C-407E-A947-70E740481C1C}">
                <a14:useLocalDpi xmlns:a14="http://schemas.microsoft.com/office/drawing/2010/main" val="0"/>
              </a:ext>
            </a:extLst>
          </a:blip>
          <a:srcRect l="612" t="8063" r="5788"/>
          <a:stretch/>
        </p:blipFill>
        <p:spPr bwMode="auto">
          <a:xfrm>
            <a:off x="4007222" y="1343365"/>
            <a:ext cx="3071446" cy="2310461"/>
          </a:xfrm>
          <a:prstGeom prst="rect">
            <a:avLst/>
          </a:prstGeom>
          <a:ln>
            <a:noFill/>
          </a:ln>
          <a:extLst>
            <a:ext uri="{53640926-AAD7-44d8-BBD7-CCE9431645EC}">
              <a14:shadowObscured xmlns="" xmlns:a14="http://schemas.microsoft.com/office/drawing/2010/main"/>
            </a:ext>
          </a:extLst>
        </p:spPr>
      </p:pic>
      <p:sp>
        <p:nvSpPr>
          <p:cNvPr id="11" name="TextBox 10">
            <a:extLst>
              <a:ext uri="{FF2B5EF4-FFF2-40B4-BE49-F238E27FC236}">
                <a16:creationId xmlns:a16="http://schemas.microsoft.com/office/drawing/2014/main" id="{0B5E9792-4357-EDE2-713C-BDBC2CDC13B3}"/>
              </a:ext>
            </a:extLst>
          </p:cNvPr>
          <p:cNvSpPr txBox="1"/>
          <p:nvPr/>
        </p:nvSpPr>
        <p:spPr>
          <a:xfrm>
            <a:off x="3228975" y="557312"/>
            <a:ext cx="6102350" cy="584775"/>
          </a:xfrm>
          <a:prstGeom prst="rect">
            <a:avLst/>
          </a:prstGeom>
          <a:noFill/>
        </p:spPr>
        <p:txBody>
          <a:bodyPr wrap="square">
            <a:spAutoFit/>
          </a:bodyPr>
          <a:lstStyle/>
          <a:p>
            <a:pPr algn="ctr"/>
            <a:r>
              <a:rPr lang="en-US" sz="3200" b="1" u="sng" dirty="0">
                <a:solidFill>
                  <a:srgbClr val="C00000"/>
                </a:solidFill>
                <a:latin typeface="Comic Sans MS" panose="030F0902030302020204" pitchFamily="66" charset="0"/>
              </a:rPr>
              <a:t>Parameters of Model</a:t>
            </a:r>
            <a:r>
              <a:rPr lang="ru-RU" sz="3200" b="1" u="sng" dirty="0">
                <a:solidFill>
                  <a:srgbClr val="C00000"/>
                </a:solidFill>
                <a:latin typeface="Comic Sans MS" panose="030F0902030302020204" pitchFamily="66" charset="0"/>
              </a:rPr>
              <a:t> </a:t>
            </a:r>
            <a:endParaRPr lang="en-RU" sz="3200" dirty="0"/>
          </a:p>
        </p:txBody>
      </p:sp>
      <p:sp>
        <p:nvSpPr>
          <p:cNvPr id="12" name="TextBox 11">
            <a:extLst>
              <a:ext uri="{FF2B5EF4-FFF2-40B4-BE49-F238E27FC236}">
                <a16:creationId xmlns:a16="http://schemas.microsoft.com/office/drawing/2014/main" id="{04D28B9C-0E27-9338-186F-25840BD3F0CC}"/>
              </a:ext>
            </a:extLst>
          </p:cNvPr>
          <p:cNvSpPr txBox="1"/>
          <p:nvPr/>
        </p:nvSpPr>
        <p:spPr>
          <a:xfrm>
            <a:off x="1098632" y="3549787"/>
            <a:ext cx="3181722" cy="461665"/>
          </a:xfrm>
          <a:prstGeom prst="rect">
            <a:avLst/>
          </a:prstGeom>
          <a:noFill/>
        </p:spPr>
        <p:txBody>
          <a:bodyPr wrap="square" rtlCol="0">
            <a:spAutoFit/>
          </a:bodyPr>
          <a:lstStyle/>
          <a:p>
            <a:r>
              <a:rPr lang="ru-RU" sz="2400" b="1" dirty="0">
                <a:solidFill>
                  <a:srgbClr val="00B050"/>
                </a:solidFill>
                <a:latin typeface="Comic Sans MS" panose="030F0902030302020204" pitchFamily="66" charset="0"/>
              </a:rPr>
              <a:t>       </a:t>
            </a:r>
            <a:r>
              <a:rPr lang="en-US" sz="2400" b="1" dirty="0">
                <a:solidFill>
                  <a:schemeClr val="accent6">
                    <a:lumMod val="50000"/>
                  </a:schemeClr>
                </a:solidFill>
                <a:latin typeface="Comic Sans MS" panose="030F0902030302020204" pitchFamily="66" charset="0"/>
              </a:rPr>
              <a:t>~ log s</a:t>
            </a:r>
            <a:r>
              <a:rPr lang="ru-RU" sz="2400" b="1" dirty="0">
                <a:solidFill>
                  <a:schemeClr val="accent6">
                    <a:lumMod val="50000"/>
                  </a:schemeClr>
                </a:solidFill>
                <a:latin typeface="Comic Sans MS" panose="030F0902030302020204" pitchFamily="66" charset="0"/>
              </a:rPr>
              <a:t> </a:t>
            </a:r>
            <a:r>
              <a:rPr lang="en-US" sz="2400" b="1" dirty="0">
                <a:solidFill>
                  <a:schemeClr val="accent6">
                    <a:lumMod val="50000"/>
                  </a:schemeClr>
                </a:solidFill>
                <a:latin typeface="Comic Sans MS" panose="030F0902030302020204" pitchFamily="66" charset="0"/>
              </a:rPr>
              <a:t>.</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B3D5661-7A9C-462F-FF8D-A94A0DFF161D}"/>
                  </a:ext>
                </a:extLst>
              </p:cNvPr>
              <p:cNvSpPr txBox="1"/>
              <p:nvPr/>
            </p:nvSpPr>
            <p:spPr>
              <a:xfrm>
                <a:off x="7286419" y="1384274"/>
                <a:ext cx="4027482" cy="2365712"/>
              </a:xfrm>
              <a:prstGeom prst="rect">
                <a:avLst/>
              </a:prstGeom>
              <a:noFill/>
            </p:spPr>
            <p:txBody>
              <a:bodyPr wrap="square" rtlCol="0">
                <a:spAutoFit/>
              </a:bodyPr>
              <a:lstStyle/>
              <a:p>
                <a:pPr algn="ctr"/>
                <a:r>
                  <a:rPr lang="en-US" sz="2400" b="1" dirty="0">
                    <a:solidFill>
                      <a:schemeClr val="accent6">
                        <a:lumMod val="50000"/>
                      </a:schemeClr>
                    </a:solidFill>
                    <a:latin typeface="Comic Sans MS" panose="030F0902030302020204" pitchFamily="66" charset="0"/>
                  </a:rPr>
                  <a:t>Average number of hadrons, </a:t>
                </a:r>
                <a14:m>
                  <m:oMath xmlns:m="http://schemas.openxmlformats.org/officeDocument/2006/math">
                    <m:sSubSup>
                      <m:sSubSupPr>
                        <m:ctrlPr>
                          <a:rPr lang="en-US" sz="2400" b="1" i="1" smtClean="0">
                            <a:solidFill>
                              <a:schemeClr val="accent6">
                                <a:lumMod val="50000"/>
                              </a:schemeClr>
                            </a:solidFill>
                            <a:latin typeface="Cambria Math" panose="02040503050406030204" pitchFamily="18" charset="0"/>
                            <a:ea typeface="Cambria Math" panose="02040503050406030204" pitchFamily="18" charset="0"/>
                          </a:rPr>
                        </m:ctrlPr>
                      </m:sSubSupPr>
                      <m:e>
                        <m:r>
                          <a:rPr lang="en-US" sz="2400" b="1" i="1" smtClean="0">
                            <a:solidFill>
                              <a:schemeClr val="accent6">
                                <a:lumMod val="50000"/>
                              </a:schemeClr>
                            </a:solidFill>
                            <a:latin typeface="Cambria Math" panose="02040503050406030204" pitchFamily="18" charset="0"/>
                            <a:ea typeface="Cambria Math" panose="02040503050406030204" pitchFamily="18" charset="0"/>
                          </a:rPr>
                          <m:t> </m:t>
                        </m:r>
                        <m:acc>
                          <m:accPr>
                            <m:chr m:val="̅"/>
                            <m:ctrlPr>
                              <a:rPr lang="en-US" sz="2400" b="1" i="1">
                                <a:solidFill>
                                  <a:schemeClr val="accent6">
                                    <a:lumMod val="50000"/>
                                  </a:schemeClr>
                                </a:solidFill>
                                <a:latin typeface="Cambria Math" panose="02040503050406030204" pitchFamily="18" charset="0"/>
                                <a:ea typeface="Cambria Math" panose="02040503050406030204" pitchFamily="18" charset="0"/>
                              </a:rPr>
                            </m:ctrlPr>
                          </m:accPr>
                          <m:e>
                            <m:r>
                              <a:rPr lang="en-US" sz="2400" b="1" i="1">
                                <a:solidFill>
                                  <a:schemeClr val="accent6">
                                    <a:lumMod val="50000"/>
                                  </a:schemeClr>
                                </a:solidFill>
                                <a:latin typeface="Cambria Math" panose="02040503050406030204" pitchFamily="18" charset="0"/>
                                <a:ea typeface="Cambria Math" panose="02040503050406030204" pitchFamily="18" charset="0"/>
                              </a:rPr>
                              <m:t>𝒏</m:t>
                            </m:r>
                          </m:e>
                        </m:acc>
                      </m:e>
                      <m:sub>
                        <m:r>
                          <a:rPr lang="en-US" sz="2400" b="1" i="1" smtClean="0">
                            <a:solidFill>
                              <a:schemeClr val="accent6">
                                <a:lumMod val="50000"/>
                              </a:schemeClr>
                            </a:solidFill>
                            <a:latin typeface="Cambria Math" panose="02040503050406030204" pitchFamily="18" charset="0"/>
                            <a:ea typeface="Cambria Math" panose="02040503050406030204" pitchFamily="18" charset="0"/>
                          </a:rPr>
                          <m:t>𝒈</m:t>
                        </m:r>
                      </m:sub>
                      <m:sup>
                        <m:r>
                          <a:rPr lang="en-US" sz="2400" b="1" i="1">
                            <a:solidFill>
                              <a:schemeClr val="accent6">
                                <a:lumMod val="50000"/>
                              </a:schemeClr>
                            </a:solidFill>
                            <a:latin typeface="Cambria Math" panose="02040503050406030204" pitchFamily="18" charset="0"/>
                            <a:ea typeface="Cambria Math" panose="02040503050406030204" pitchFamily="18" charset="0"/>
                          </a:rPr>
                          <m:t>𝒉</m:t>
                        </m:r>
                      </m:sup>
                    </m:sSubSup>
                  </m:oMath>
                </a14:m>
                <a:r>
                  <a:rPr lang="en-US" sz="2400" b="1" dirty="0">
                    <a:solidFill>
                      <a:schemeClr val="accent6">
                        <a:lumMod val="50000"/>
                      </a:schemeClr>
                    </a:solidFill>
                    <a:latin typeface="Comic Sans MS" panose="030F0902030302020204" pitchFamily="66" charset="0"/>
                  </a:rPr>
                  <a:t> , formed</a:t>
                </a:r>
                <a:r>
                  <a:rPr lang="ru-RU" sz="2400" b="1" dirty="0">
                    <a:solidFill>
                      <a:schemeClr val="accent6">
                        <a:lumMod val="50000"/>
                      </a:schemeClr>
                    </a:solidFill>
                    <a:latin typeface="Comic Sans MS" panose="030F0902030302020204" pitchFamily="66" charset="0"/>
                  </a:rPr>
                  <a:t> </a:t>
                </a:r>
                <a:r>
                  <a:rPr lang="en-US" sz="2400" b="1" dirty="0">
                    <a:solidFill>
                      <a:schemeClr val="accent6">
                        <a:lumMod val="50000"/>
                      </a:schemeClr>
                    </a:solidFill>
                    <a:latin typeface="Comic Sans MS" panose="030F0902030302020204" pitchFamily="66" charset="0"/>
                  </a:rPr>
                  <a:t>from gluon</a:t>
                </a:r>
                <a:r>
                  <a:rPr lang="ru-RU" sz="2400" b="1" dirty="0">
                    <a:solidFill>
                      <a:schemeClr val="accent6">
                        <a:lumMod val="50000"/>
                      </a:schemeClr>
                    </a:solidFill>
                    <a:latin typeface="Comic Sans MS" panose="030F0902030302020204" pitchFamily="66" charset="0"/>
                  </a:rPr>
                  <a:t>, </a:t>
                </a:r>
                <a:r>
                  <a:rPr lang="en-US" sz="2400" b="1" dirty="0">
                    <a:solidFill>
                      <a:schemeClr val="accent6">
                        <a:lumMod val="50000"/>
                      </a:schemeClr>
                    </a:solidFill>
                    <a:latin typeface="Comic Sans MS" panose="030F0902030302020204" pitchFamily="66" charset="0"/>
                  </a:rPr>
                  <a:t>is close to 1, which testifies the </a:t>
                </a:r>
                <a:r>
                  <a:rPr lang="en-US" sz="2400" b="1" dirty="0">
                    <a:solidFill>
                      <a:srgbClr val="C00000"/>
                    </a:solidFill>
                    <a:latin typeface="Comic Sans MS" panose="030F0902030302020204" pitchFamily="66" charset="0"/>
                  </a:rPr>
                  <a:t>fragmentation </a:t>
                </a:r>
                <a:r>
                  <a:rPr lang="en-US" sz="2400" b="1" dirty="0">
                    <a:solidFill>
                      <a:schemeClr val="accent6">
                        <a:lumMod val="50000"/>
                      </a:schemeClr>
                    </a:solidFill>
                    <a:latin typeface="Comic Sans MS" panose="030F0902030302020204" pitchFamily="66" charset="0"/>
                  </a:rPr>
                  <a:t>mechanism of hadronization.</a:t>
                </a:r>
                <a:r>
                  <a:rPr lang="ru-RU" sz="2400" b="1" dirty="0">
                    <a:solidFill>
                      <a:schemeClr val="accent6">
                        <a:lumMod val="50000"/>
                      </a:schemeClr>
                    </a:solidFill>
                    <a:latin typeface="Comic Sans MS" panose="030F0902030302020204" pitchFamily="66" charset="0"/>
                  </a:rPr>
                  <a:t> </a:t>
                </a:r>
                <a:endParaRPr lang="en-RU" sz="2400" dirty="0">
                  <a:solidFill>
                    <a:schemeClr val="accent6">
                      <a:lumMod val="50000"/>
                    </a:schemeClr>
                  </a:solidFill>
                </a:endParaRPr>
              </a:p>
            </p:txBody>
          </p:sp>
        </mc:Choice>
        <mc:Fallback xmlns="">
          <p:sp>
            <p:nvSpPr>
              <p:cNvPr id="14" name="TextBox 13">
                <a:extLst>
                  <a:ext uri="{FF2B5EF4-FFF2-40B4-BE49-F238E27FC236}">
                    <a16:creationId xmlns:a16="http://schemas.microsoft.com/office/drawing/2014/main" id="{9B3D5661-7A9C-462F-FF8D-A94A0DFF161D}"/>
                  </a:ext>
                </a:extLst>
              </p:cNvPr>
              <p:cNvSpPr txBox="1">
                <a:spLocks noRot="1" noChangeAspect="1" noMove="1" noResize="1" noEditPoints="1" noAdjustHandles="1" noChangeArrowheads="1" noChangeShapeType="1" noTextEdit="1"/>
              </p:cNvSpPr>
              <p:nvPr/>
            </p:nvSpPr>
            <p:spPr>
              <a:xfrm>
                <a:off x="7286419" y="1384274"/>
                <a:ext cx="4027482" cy="2365712"/>
              </a:xfrm>
              <a:prstGeom prst="rect">
                <a:avLst/>
              </a:prstGeom>
              <a:blipFill>
                <a:blip r:embed="rId4"/>
                <a:stretch>
                  <a:fillRect l="-1572" t="-1596" r="-3774" b="-4787"/>
                </a:stretch>
              </a:blipFill>
            </p:spPr>
            <p:txBody>
              <a:bodyPr/>
              <a:lstStyle/>
              <a:p>
                <a:r>
                  <a:rPr lang="en-RU">
                    <a:noFill/>
                  </a:rPr>
                  <a:t> </a:t>
                </a:r>
              </a:p>
            </p:txBody>
          </p:sp>
        </mc:Fallback>
      </mc:AlternateContent>
      <p:sp>
        <p:nvSpPr>
          <p:cNvPr id="16" name="Rectangle 81">
            <a:extLst>
              <a:ext uri="{FF2B5EF4-FFF2-40B4-BE49-F238E27FC236}">
                <a16:creationId xmlns:a16="http://schemas.microsoft.com/office/drawing/2014/main" id="{EDE8DDAA-148E-44BA-699A-F1E4B4973BFD}"/>
              </a:ext>
            </a:extLst>
          </p:cNvPr>
          <p:cNvSpPr>
            <a:spLocks noChangeArrowheads="1"/>
          </p:cNvSpPr>
          <p:nvPr/>
        </p:nvSpPr>
        <p:spPr bwMode="auto">
          <a:xfrm rot="20692560">
            <a:off x="8604628" y="4725779"/>
            <a:ext cx="2016125"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RU"/>
          </a:p>
        </p:txBody>
      </p:sp>
      <p:sp>
        <p:nvSpPr>
          <p:cNvPr id="17" name="Oval 82">
            <a:extLst>
              <a:ext uri="{FF2B5EF4-FFF2-40B4-BE49-F238E27FC236}">
                <a16:creationId xmlns:a16="http://schemas.microsoft.com/office/drawing/2014/main" id="{DE77720F-E1B0-513E-22F7-543BCDAF8F4D}"/>
              </a:ext>
            </a:extLst>
          </p:cNvPr>
          <p:cNvSpPr>
            <a:spLocks noChangeArrowheads="1"/>
          </p:cNvSpPr>
          <p:nvPr/>
        </p:nvSpPr>
        <p:spPr bwMode="auto">
          <a:xfrm>
            <a:off x="8461753" y="5014704"/>
            <a:ext cx="358775" cy="360363"/>
          </a:xfrm>
          <a:prstGeom prst="ellipse">
            <a:avLst/>
          </a:prstGeom>
          <a:blipFill dpi="0" rotWithShape="1">
            <a:blip r:embed="rId5"/>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RU"/>
          </a:p>
        </p:txBody>
      </p:sp>
      <p:sp>
        <p:nvSpPr>
          <p:cNvPr id="18" name="Oval 83">
            <a:extLst>
              <a:ext uri="{FF2B5EF4-FFF2-40B4-BE49-F238E27FC236}">
                <a16:creationId xmlns:a16="http://schemas.microsoft.com/office/drawing/2014/main" id="{0FEA810F-F6EB-BA44-CE2F-7AEE8B832F03}"/>
              </a:ext>
            </a:extLst>
          </p:cNvPr>
          <p:cNvSpPr>
            <a:spLocks noChangeArrowheads="1"/>
          </p:cNvSpPr>
          <p:nvPr/>
        </p:nvSpPr>
        <p:spPr bwMode="auto">
          <a:xfrm>
            <a:off x="10404853" y="4438442"/>
            <a:ext cx="360362" cy="360362"/>
          </a:xfrm>
          <a:prstGeom prst="ellipse">
            <a:avLst/>
          </a:prstGeom>
          <a:blipFill dpi="0" rotWithShape="1">
            <a:blip r:embed="rId5"/>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RU"/>
          </a:p>
        </p:txBody>
      </p:sp>
      <p:sp>
        <p:nvSpPr>
          <p:cNvPr id="19" name="Oval 84">
            <a:extLst>
              <a:ext uri="{FF2B5EF4-FFF2-40B4-BE49-F238E27FC236}">
                <a16:creationId xmlns:a16="http://schemas.microsoft.com/office/drawing/2014/main" id="{20C77EB0-3826-1F64-0535-0F17F712BC26}"/>
              </a:ext>
            </a:extLst>
          </p:cNvPr>
          <p:cNvSpPr>
            <a:spLocks noChangeArrowheads="1"/>
          </p:cNvSpPr>
          <p:nvPr/>
        </p:nvSpPr>
        <p:spPr bwMode="auto">
          <a:xfrm rot="20810658">
            <a:off x="9252328" y="3717717"/>
            <a:ext cx="935037" cy="431800"/>
          </a:xfrm>
          <a:prstGeom prst="ellipse">
            <a:avLst/>
          </a:prstGeom>
          <a:blipFill dpi="0" rotWithShape="0">
            <a:blip r:embed="rId6"/>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RU"/>
          </a:p>
        </p:txBody>
      </p:sp>
      <p:sp>
        <p:nvSpPr>
          <p:cNvPr id="20" name="Oval 85">
            <a:extLst>
              <a:ext uri="{FF2B5EF4-FFF2-40B4-BE49-F238E27FC236}">
                <a16:creationId xmlns:a16="http://schemas.microsoft.com/office/drawing/2014/main" id="{BA1CAD2B-F5E3-6A21-F47E-AE267B0543E6}"/>
              </a:ext>
            </a:extLst>
          </p:cNvPr>
          <p:cNvSpPr>
            <a:spLocks noChangeArrowheads="1"/>
          </p:cNvSpPr>
          <p:nvPr/>
        </p:nvSpPr>
        <p:spPr bwMode="auto">
          <a:xfrm>
            <a:off x="9901615" y="5086142"/>
            <a:ext cx="1079500" cy="503237"/>
          </a:xfrm>
          <a:prstGeom prst="ellipse">
            <a:avLst/>
          </a:prstGeom>
          <a:blipFill dpi="0" rotWithShape="0">
            <a:blip r:embed="rId6"/>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RU"/>
          </a:p>
        </p:txBody>
      </p:sp>
      <p:sp>
        <p:nvSpPr>
          <p:cNvPr id="21" name="Line 86">
            <a:extLst>
              <a:ext uri="{FF2B5EF4-FFF2-40B4-BE49-F238E27FC236}">
                <a16:creationId xmlns:a16="http://schemas.microsoft.com/office/drawing/2014/main" id="{7973246F-AAC8-805E-FD9A-056A54BFA00F}"/>
              </a:ext>
            </a:extLst>
          </p:cNvPr>
          <p:cNvSpPr>
            <a:spLocks noChangeShapeType="1"/>
          </p:cNvSpPr>
          <p:nvPr/>
        </p:nvSpPr>
        <p:spPr bwMode="auto">
          <a:xfrm>
            <a:off x="9396790" y="5086142"/>
            <a:ext cx="792163"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RU"/>
          </a:p>
        </p:txBody>
      </p:sp>
      <p:sp>
        <p:nvSpPr>
          <p:cNvPr id="22" name="Line 87">
            <a:extLst>
              <a:ext uri="{FF2B5EF4-FFF2-40B4-BE49-F238E27FC236}">
                <a16:creationId xmlns:a16="http://schemas.microsoft.com/office/drawing/2014/main" id="{5723BEE3-DCC7-C1FC-3BD1-3493ECB988D5}"/>
              </a:ext>
            </a:extLst>
          </p:cNvPr>
          <p:cNvSpPr>
            <a:spLocks noChangeShapeType="1"/>
          </p:cNvSpPr>
          <p:nvPr/>
        </p:nvSpPr>
        <p:spPr bwMode="auto">
          <a:xfrm>
            <a:off x="9757153" y="4943267"/>
            <a:ext cx="792162"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RU"/>
          </a:p>
        </p:txBody>
      </p:sp>
      <p:sp>
        <p:nvSpPr>
          <p:cNvPr id="23" name="Line 88">
            <a:extLst>
              <a:ext uri="{FF2B5EF4-FFF2-40B4-BE49-F238E27FC236}">
                <a16:creationId xmlns:a16="http://schemas.microsoft.com/office/drawing/2014/main" id="{648D6A87-CB8A-1DD4-A43A-76C3021E6855}"/>
              </a:ext>
            </a:extLst>
          </p:cNvPr>
          <p:cNvSpPr>
            <a:spLocks noChangeShapeType="1"/>
          </p:cNvSpPr>
          <p:nvPr/>
        </p:nvSpPr>
        <p:spPr bwMode="auto">
          <a:xfrm>
            <a:off x="9612690" y="5014704"/>
            <a:ext cx="792163"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RU"/>
          </a:p>
        </p:txBody>
      </p:sp>
      <p:sp>
        <p:nvSpPr>
          <p:cNvPr id="24" name="Line 89">
            <a:extLst>
              <a:ext uri="{FF2B5EF4-FFF2-40B4-BE49-F238E27FC236}">
                <a16:creationId xmlns:a16="http://schemas.microsoft.com/office/drawing/2014/main" id="{F568A21C-05B3-5859-77A0-872D69CDC1CE}"/>
              </a:ext>
            </a:extLst>
          </p:cNvPr>
          <p:cNvSpPr>
            <a:spLocks noChangeShapeType="1"/>
          </p:cNvSpPr>
          <p:nvPr/>
        </p:nvSpPr>
        <p:spPr bwMode="auto">
          <a:xfrm flipV="1">
            <a:off x="9396790" y="4078079"/>
            <a:ext cx="215900" cy="7921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RU"/>
          </a:p>
        </p:txBody>
      </p:sp>
      <p:sp>
        <p:nvSpPr>
          <p:cNvPr id="25" name="Line 90">
            <a:extLst>
              <a:ext uri="{FF2B5EF4-FFF2-40B4-BE49-F238E27FC236}">
                <a16:creationId xmlns:a16="http://schemas.microsoft.com/office/drawing/2014/main" id="{2163BCB4-3BF9-EB36-D8B5-EA984525EA57}"/>
              </a:ext>
            </a:extLst>
          </p:cNvPr>
          <p:cNvSpPr>
            <a:spLocks noChangeShapeType="1"/>
          </p:cNvSpPr>
          <p:nvPr/>
        </p:nvSpPr>
        <p:spPr bwMode="auto">
          <a:xfrm flipV="1">
            <a:off x="9612690" y="4006642"/>
            <a:ext cx="215900" cy="7921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RU"/>
          </a:p>
        </p:txBody>
      </p:sp>
      <p:graphicFrame>
        <p:nvGraphicFramePr>
          <p:cNvPr id="26" name="Object 91">
            <a:extLst>
              <a:ext uri="{FF2B5EF4-FFF2-40B4-BE49-F238E27FC236}">
                <a16:creationId xmlns:a16="http://schemas.microsoft.com/office/drawing/2014/main" id="{A8163514-DBEE-9517-2562-3A7DAF95BE98}"/>
              </a:ext>
            </a:extLst>
          </p:cNvPr>
          <p:cNvGraphicFramePr>
            <a:graphicFrameLocks noChangeAspect="1"/>
          </p:cNvGraphicFramePr>
          <p:nvPr>
            <p:extLst>
              <p:ext uri="{D42A27DB-BD31-4B8C-83A1-F6EECF244321}">
                <p14:modId xmlns:p14="http://schemas.microsoft.com/office/powerpoint/2010/main" val="4268693834"/>
              </p:ext>
            </p:extLst>
          </p:nvPr>
        </p:nvGraphicFramePr>
        <p:xfrm>
          <a:off x="9541253" y="3717717"/>
          <a:ext cx="395287" cy="349250"/>
        </p:xfrm>
        <a:graphic>
          <a:graphicData uri="http://schemas.openxmlformats.org/presentationml/2006/ole">
            <mc:AlternateContent xmlns:mc="http://schemas.openxmlformats.org/markup-compatibility/2006">
              <mc:Choice xmlns:v="urn:schemas-microsoft-com:vml" Requires="v">
                <p:oleObj name="Формула" r:id="rId7" imgW="4978400" imgH="4394200" progId="Equation.3">
                  <p:embed/>
                </p:oleObj>
              </mc:Choice>
              <mc:Fallback>
                <p:oleObj name="Формула" r:id="rId7" imgW="4978400" imgH="4394200" progId="Equation.3">
                  <p:embed/>
                  <p:pic>
                    <p:nvPicPr>
                      <p:cNvPr id="490587" name="Object 91">
                        <a:extLst>
                          <a:ext uri="{FF2B5EF4-FFF2-40B4-BE49-F238E27FC236}">
                            <a16:creationId xmlns:a16="http://schemas.microsoft.com/office/drawing/2014/main" id="{F2B578C9-475E-6084-F804-6C4E23DDDD9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41253" y="3717717"/>
                        <a:ext cx="395287"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 name="Object 92">
            <a:extLst>
              <a:ext uri="{FF2B5EF4-FFF2-40B4-BE49-F238E27FC236}">
                <a16:creationId xmlns:a16="http://schemas.microsoft.com/office/drawing/2014/main" id="{E726ECD4-9127-17F9-0F06-FA937112CC97}"/>
              </a:ext>
            </a:extLst>
          </p:cNvPr>
          <p:cNvGraphicFramePr>
            <a:graphicFrameLocks noChangeAspect="1"/>
          </p:cNvGraphicFramePr>
          <p:nvPr>
            <p:extLst>
              <p:ext uri="{D42A27DB-BD31-4B8C-83A1-F6EECF244321}">
                <p14:modId xmlns:p14="http://schemas.microsoft.com/office/powerpoint/2010/main" val="2038658795"/>
              </p:ext>
            </p:extLst>
          </p:nvPr>
        </p:nvGraphicFramePr>
        <p:xfrm>
          <a:off x="10260390" y="5229017"/>
          <a:ext cx="571500" cy="338137"/>
        </p:xfrm>
        <a:graphic>
          <a:graphicData uri="http://schemas.openxmlformats.org/presentationml/2006/ole">
            <mc:AlternateContent xmlns:mc="http://schemas.openxmlformats.org/markup-compatibility/2006">
              <mc:Choice xmlns:v="urn:schemas-microsoft-com:vml" Requires="v">
                <p:oleObj name="Формула" r:id="rId9" imgW="6438900" imgH="3797300" progId="Equation.3">
                  <p:embed/>
                </p:oleObj>
              </mc:Choice>
              <mc:Fallback>
                <p:oleObj name="Формула" r:id="rId9" imgW="6438900" imgH="3797300" progId="Equation.3">
                  <p:embed/>
                  <p:pic>
                    <p:nvPicPr>
                      <p:cNvPr id="490588" name="Object 92">
                        <a:extLst>
                          <a:ext uri="{FF2B5EF4-FFF2-40B4-BE49-F238E27FC236}">
                            <a16:creationId xmlns:a16="http://schemas.microsoft.com/office/drawing/2014/main" id="{D79091EE-E67B-2F0C-BF23-D5851857B94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60390" y="5229017"/>
                        <a:ext cx="571500" cy="33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9" name="Рисунок 37">
            <a:extLst>
              <a:ext uri="{FF2B5EF4-FFF2-40B4-BE49-F238E27FC236}">
                <a16:creationId xmlns:a16="http://schemas.microsoft.com/office/drawing/2014/main" id="{F63FAF60-FD02-06A3-2B1F-35FFCB368DC2}"/>
              </a:ext>
            </a:extLst>
          </p:cNvPr>
          <p:cNvPicPr/>
          <p:nvPr/>
        </p:nvPicPr>
        <p:blipFill>
          <a:blip r:embed="rId11" cstate="print"/>
          <a:srcRect l="50367" b="10327"/>
          <a:stretch>
            <a:fillRect/>
          </a:stretch>
        </p:blipFill>
        <p:spPr bwMode="auto">
          <a:xfrm>
            <a:off x="4591634" y="3673356"/>
            <a:ext cx="1750008" cy="1639972"/>
          </a:xfrm>
          <a:prstGeom prst="rect">
            <a:avLst/>
          </a:prstGeom>
          <a:noFill/>
          <a:ln w="9525">
            <a:noFill/>
            <a:miter lim="800000"/>
            <a:headEnd/>
            <a:tailEnd/>
          </a:ln>
        </p:spPr>
      </p:pic>
      <p:sp>
        <p:nvSpPr>
          <p:cNvPr id="30" name="TextBox 29">
            <a:extLst>
              <a:ext uri="{FF2B5EF4-FFF2-40B4-BE49-F238E27FC236}">
                <a16:creationId xmlns:a16="http://schemas.microsoft.com/office/drawing/2014/main" id="{BA65968A-C461-AFC5-25F0-348B68CB9882}"/>
              </a:ext>
            </a:extLst>
          </p:cNvPr>
          <p:cNvSpPr txBox="1"/>
          <p:nvPr/>
        </p:nvSpPr>
        <p:spPr>
          <a:xfrm>
            <a:off x="4445359" y="5463726"/>
            <a:ext cx="2739211" cy="646331"/>
          </a:xfrm>
          <a:prstGeom prst="rect">
            <a:avLst/>
          </a:prstGeom>
          <a:noFill/>
        </p:spPr>
        <p:txBody>
          <a:bodyPr wrap="square" rtlCol="0">
            <a:spAutoFit/>
          </a:bodyPr>
          <a:lstStyle/>
          <a:p>
            <a:r>
              <a:rPr lang="en-US" sz="1800" b="1" dirty="0">
                <a:solidFill>
                  <a:srgbClr val="C00000"/>
                </a:solidFill>
                <a:latin typeface="Comic Sans MS" panose="030F0902030302020204" pitchFamily="66" charset="0"/>
              </a:rPr>
              <a:t>Fragmentation mechanism (</a:t>
            </a:r>
            <a:r>
              <a:rPr lang="en-US" sz="1800" b="1" dirty="0">
                <a:solidFill>
                  <a:schemeClr val="accent6">
                    <a:lumMod val="50000"/>
                  </a:schemeClr>
                </a:solidFill>
                <a:latin typeface="Comic Sans MS" panose="030F0902030302020204" pitchFamily="66" charset="0"/>
              </a:rPr>
              <a:t>in vacuum</a:t>
            </a:r>
            <a:r>
              <a:rPr lang="en-US" sz="1800" b="1" dirty="0">
                <a:solidFill>
                  <a:srgbClr val="C00000"/>
                </a:solidFill>
                <a:latin typeface="Comic Sans MS" panose="030F0902030302020204" pitchFamily="66" charset="0"/>
              </a:rPr>
              <a:t>)</a:t>
            </a:r>
            <a:endParaRPr lang="en-RU" b="1" dirty="0">
              <a:solidFill>
                <a:srgbClr val="C00000"/>
              </a:solidFill>
              <a:latin typeface="Comic Sans MS" panose="030F0902030302020204" pitchFamily="66" charset="0"/>
            </a:endParaRPr>
          </a:p>
        </p:txBody>
      </p:sp>
      <p:sp>
        <p:nvSpPr>
          <p:cNvPr id="32" name="TextBox 31">
            <a:extLst>
              <a:ext uri="{FF2B5EF4-FFF2-40B4-BE49-F238E27FC236}">
                <a16:creationId xmlns:a16="http://schemas.microsoft.com/office/drawing/2014/main" id="{22EE9675-C5FD-7171-26B6-13F7C91EB32D}"/>
              </a:ext>
            </a:extLst>
          </p:cNvPr>
          <p:cNvSpPr txBox="1"/>
          <p:nvPr/>
        </p:nvSpPr>
        <p:spPr>
          <a:xfrm>
            <a:off x="6533655" y="4148245"/>
            <a:ext cx="2852453" cy="923330"/>
          </a:xfrm>
          <a:prstGeom prst="rect">
            <a:avLst/>
          </a:prstGeom>
          <a:noFill/>
        </p:spPr>
        <p:txBody>
          <a:bodyPr wrap="square">
            <a:spAutoFit/>
          </a:bodyPr>
          <a:lstStyle/>
          <a:p>
            <a:r>
              <a:rPr lang="en-US" sz="1800" b="1" dirty="0">
                <a:solidFill>
                  <a:srgbClr val="C00000"/>
                </a:solidFill>
                <a:latin typeface="Comic Sans MS" panose="030F0902030302020204" pitchFamily="66" charset="0"/>
              </a:rPr>
              <a:t>Recombination mechanism </a:t>
            </a:r>
          </a:p>
          <a:p>
            <a:r>
              <a:rPr lang="en-US" sz="1800" b="1" dirty="0">
                <a:solidFill>
                  <a:srgbClr val="C00000"/>
                </a:solidFill>
                <a:latin typeface="Comic Sans MS" panose="030F0902030302020204" pitchFamily="66" charset="0"/>
              </a:rPr>
              <a:t>(</a:t>
            </a:r>
            <a:r>
              <a:rPr lang="en-US" sz="1800" b="1" dirty="0">
                <a:solidFill>
                  <a:schemeClr val="accent6">
                    <a:lumMod val="50000"/>
                  </a:schemeClr>
                </a:solidFill>
                <a:latin typeface="Comic Sans MS" panose="030F0902030302020204" pitchFamily="66" charset="0"/>
              </a:rPr>
              <a:t>in </a:t>
            </a:r>
            <a:r>
              <a:rPr lang="en-US" sz="1800" b="1" dirty="0" err="1">
                <a:solidFill>
                  <a:schemeClr val="accent6">
                    <a:lumMod val="50000"/>
                  </a:schemeClr>
                </a:solidFill>
                <a:latin typeface="Comic Sans MS" panose="030F0902030302020204" pitchFamily="66" charset="0"/>
              </a:rPr>
              <a:t>qg</a:t>
            </a:r>
            <a:r>
              <a:rPr lang="en-US" sz="1800" b="1" dirty="0">
                <a:solidFill>
                  <a:schemeClr val="accent6">
                    <a:lumMod val="50000"/>
                  </a:schemeClr>
                </a:solidFill>
                <a:latin typeface="Comic Sans MS" panose="030F0902030302020204" pitchFamily="66" charset="0"/>
              </a:rPr>
              <a:t>-medium</a:t>
            </a:r>
            <a:r>
              <a:rPr lang="en-US" sz="1800" b="1" dirty="0">
                <a:solidFill>
                  <a:srgbClr val="C00000"/>
                </a:solidFill>
                <a:latin typeface="Comic Sans MS" panose="030F0902030302020204" pitchFamily="66" charset="0"/>
              </a:rPr>
              <a:t>)</a:t>
            </a:r>
            <a:endParaRPr lang="en-RU" dirty="0"/>
          </a:p>
        </p:txBody>
      </p:sp>
      <p:sp>
        <p:nvSpPr>
          <p:cNvPr id="33" name="TextBox 32">
            <a:extLst>
              <a:ext uri="{FF2B5EF4-FFF2-40B4-BE49-F238E27FC236}">
                <a16:creationId xmlns:a16="http://schemas.microsoft.com/office/drawing/2014/main" id="{D8E9078D-16AB-1812-4628-54CFE0819A9F}"/>
              </a:ext>
            </a:extLst>
          </p:cNvPr>
          <p:cNvSpPr txBox="1"/>
          <p:nvPr/>
        </p:nvSpPr>
        <p:spPr>
          <a:xfrm>
            <a:off x="1085486" y="4263023"/>
            <a:ext cx="2425062" cy="1323439"/>
          </a:xfrm>
          <a:prstGeom prst="rect">
            <a:avLst/>
          </a:prstGeom>
          <a:noFill/>
        </p:spPr>
        <p:txBody>
          <a:bodyPr wrap="square" rtlCol="0">
            <a:spAutoFit/>
          </a:bodyPr>
          <a:lstStyle/>
          <a:p>
            <a:pPr algn="ctr"/>
            <a:r>
              <a:rPr lang="en-US" sz="2000" b="1" dirty="0">
                <a:solidFill>
                  <a:schemeClr val="accent6">
                    <a:lumMod val="50000"/>
                  </a:schemeClr>
                </a:solidFill>
                <a:latin typeface="Comic Sans MS" panose="030F0902030302020204" pitchFamily="66" charset="0"/>
              </a:rPr>
              <a:t>Hypothesis of </a:t>
            </a:r>
            <a:r>
              <a:rPr lang="en-US" sz="2000" b="1" dirty="0" err="1">
                <a:solidFill>
                  <a:schemeClr val="accent6">
                    <a:lumMod val="50000"/>
                  </a:schemeClr>
                </a:solidFill>
                <a:latin typeface="Comic Sans MS" panose="030F0902030302020204" pitchFamily="66" charset="0"/>
              </a:rPr>
              <a:t>parton</a:t>
            </a:r>
            <a:r>
              <a:rPr lang="en-US" sz="2000" b="1" dirty="0">
                <a:solidFill>
                  <a:schemeClr val="accent6">
                    <a:lumMod val="50000"/>
                  </a:schemeClr>
                </a:solidFill>
                <a:latin typeface="Comic Sans MS" panose="030F0902030302020204" pitchFamily="66" charset="0"/>
              </a:rPr>
              <a:t>-hadronic duality </a:t>
            </a:r>
            <a:r>
              <a:rPr lang="ru-RU" sz="2000" b="1" dirty="0">
                <a:solidFill>
                  <a:schemeClr val="accent6">
                    <a:lumMod val="50000"/>
                  </a:schemeClr>
                </a:solidFill>
                <a:latin typeface="Comic Sans MS" panose="030F0902030302020204" pitchFamily="66" charset="0"/>
              </a:rPr>
              <a:t>(</a:t>
            </a:r>
            <a:r>
              <a:rPr lang="en-US" sz="2000" b="1" dirty="0" err="1">
                <a:solidFill>
                  <a:schemeClr val="accent6">
                    <a:lumMod val="50000"/>
                  </a:schemeClr>
                </a:solidFill>
                <a:latin typeface="Comic Sans MS" panose="030F0902030302020204" pitchFamily="66" charset="0"/>
              </a:rPr>
              <a:t>LoPHD</a:t>
            </a:r>
            <a:r>
              <a:rPr lang="ru-RU" sz="2000" b="1" dirty="0">
                <a:solidFill>
                  <a:schemeClr val="accent6">
                    <a:lumMod val="50000"/>
                  </a:schemeClr>
                </a:solidFill>
                <a:latin typeface="Comic Sans MS" panose="030F0902030302020204" pitchFamily="66" charset="0"/>
              </a:rPr>
              <a:t>)</a:t>
            </a:r>
            <a:endParaRPr lang="ru-RU" sz="2000" dirty="0">
              <a:solidFill>
                <a:schemeClr val="accent6">
                  <a:lumMod val="50000"/>
                </a:schemeClr>
              </a:solidFill>
            </a:endParaRPr>
          </a:p>
          <a:p>
            <a:pPr algn="ctr"/>
            <a:r>
              <a:rPr lang="en-US" sz="2000" dirty="0">
                <a:solidFill>
                  <a:schemeClr val="accent6">
                    <a:lumMod val="50000"/>
                  </a:schemeClr>
                </a:solidFill>
                <a:latin typeface="Comic Sans MS" panose="030F0902030302020204" pitchFamily="66" charset="0"/>
              </a:rPr>
              <a:t>&lt;m&gt; </a:t>
            </a:r>
            <a:r>
              <a:rPr lang="en-US" sz="2000" b="1" i="1" dirty="0">
                <a:solidFill>
                  <a:schemeClr val="accent6">
                    <a:lumMod val="50000"/>
                  </a:schemeClr>
                </a:solidFill>
                <a:latin typeface="Comic Sans MS" panose="030F0902030302020204" pitchFamily="66" charset="0"/>
              </a:rPr>
              <a:t>=</a:t>
            </a:r>
            <a:r>
              <a:rPr lang="en-US" sz="2000" dirty="0">
                <a:solidFill>
                  <a:schemeClr val="accent6">
                    <a:lumMod val="50000"/>
                  </a:schemeClr>
                </a:solidFill>
                <a:latin typeface="Comic Sans MS" panose="030F0902030302020204" pitchFamily="66" charset="0"/>
              </a:rPr>
              <a:t> </a:t>
            </a:r>
            <a:r>
              <a:rPr lang="en-US" sz="2000" i="1" dirty="0">
                <a:solidFill>
                  <a:schemeClr val="accent6">
                    <a:lumMod val="50000"/>
                  </a:schemeClr>
                </a:solidFill>
                <a:latin typeface="Comic Sans MS" panose="030F0902030302020204" pitchFamily="66" charset="0"/>
              </a:rPr>
              <a:t>𝞀</a:t>
            </a:r>
            <a:r>
              <a:rPr lang="en-US" sz="2000" dirty="0">
                <a:solidFill>
                  <a:schemeClr val="accent6">
                    <a:lumMod val="50000"/>
                  </a:schemeClr>
                </a:solidFill>
                <a:latin typeface="Comic Sans MS" panose="030F0902030302020204" pitchFamily="66" charset="0"/>
              </a:rPr>
              <a:t> &lt; n&gt;, </a:t>
            </a:r>
            <a:r>
              <a:rPr lang="en-US" sz="2000" i="1" dirty="0">
                <a:solidFill>
                  <a:schemeClr val="accent6">
                    <a:lumMod val="50000"/>
                  </a:schemeClr>
                </a:solidFill>
                <a:latin typeface="Comic Sans MS" panose="030F0902030302020204" pitchFamily="66" charset="0"/>
              </a:rPr>
              <a:t>𝞀 ~ </a:t>
            </a:r>
            <a:r>
              <a:rPr lang="en-US" sz="2000" dirty="0">
                <a:solidFill>
                  <a:schemeClr val="accent6">
                    <a:lumMod val="50000"/>
                  </a:schemeClr>
                </a:solidFill>
                <a:latin typeface="Comic Sans MS" panose="030F0902030302020204" pitchFamily="66" charset="0"/>
              </a:rPr>
              <a:t>1.</a:t>
            </a:r>
            <a:endParaRPr lang="en-RU" sz="2000" dirty="0">
              <a:solidFill>
                <a:schemeClr val="accent6">
                  <a:lumMod val="50000"/>
                </a:schemeClr>
              </a:solidFill>
              <a:latin typeface="Comic Sans MS" panose="030F0902030302020204" pitchFamily="66" charset="0"/>
            </a:endParaRPr>
          </a:p>
        </p:txBody>
      </p:sp>
      <p:cxnSp>
        <p:nvCxnSpPr>
          <p:cNvPr id="37" name="Straight Arrow Connector 36">
            <a:extLst>
              <a:ext uri="{FF2B5EF4-FFF2-40B4-BE49-F238E27FC236}">
                <a16:creationId xmlns:a16="http://schemas.microsoft.com/office/drawing/2014/main" id="{66C6F1C7-94B1-FE07-CC64-DAEAB74AB0A8}"/>
              </a:ext>
            </a:extLst>
          </p:cNvPr>
          <p:cNvCxnSpPr>
            <a:cxnSpLocks/>
          </p:cNvCxnSpPr>
          <p:nvPr/>
        </p:nvCxnSpPr>
        <p:spPr>
          <a:xfrm flipV="1">
            <a:off x="3799471" y="3646279"/>
            <a:ext cx="998160" cy="880568"/>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52D806C-7869-3809-135B-52913A3AE01C}"/>
              </a:ext>
            </a:extLst>
          </p:cNvPr>
          <p:cNvSpPr txBox="1"/>
          <p:nvPr/>
        </p:nvSpPr>
        <p:spPr>
          <a:xfrm>
            <a:off x="6321803" y="5327768"/>
            <a:ext cx="2248508" cy="369332"/>
          </a:xfrm>
          <a:prstGeom prst="rect">
            <a:avLst/>
          </a:prstGeom>
          <a:noFill/>
        </p:spPr>
        <p:txBody>
          <a:bodyPr wrap="square">
            <a:spAutoFit/>
          </a:bodyPr>
          <a:lstStyle/>
          <a:p>
            <a:r>
              <a:rPr lang="en-US" sz="1800" b="1" dirty="0">
                <a:solidFill>
                  <a:srgbClr val="006600"/>
                </a:solidFill>
                <a:latin typeface="Comic Sans MS"/>
                <a:cs typeface="Comic Sans MS"/>
              </a:rPr>
              <a:t>[ </a:t>
            </a:r>
            <a:r>
              <a:rPr lang="en-US" b="1" dirty="0">
                <a:solidFill>
                  <a:srgbClr val="006600"/>
                </a:solidFill>
                <a:latin typeface="Comic Sans MS"/>
                <a:cs typeface="Comic Sans MS"/>
              </a:rPr>
              <a:t>B</a:t>
            </a:r>
            <a:r>
              <a:rPr lang="en-US" sz="1800" b="1" dirty="0">
                <a:solidFill>
                  <a:srgbClr val="006600"/>
                </a:solidFill>
                <a:latin typeface="Comic Sans MS"/>
                <a:cs typeface="Comic Sans MS"/>
              </a:rPr>
              <a:t>. Muller. 2004]</a:t>
            </a:r>
            <a:r>
              <a:rPr lang="ru-RU" sz="1800" b="1" dirty="0">
                <a:solidFill>
                  <a:srgbClr val="00B050"/>
                </a:solidFill>
                <a:latin typeface="Comic Sans MS" panose="030F0902030302020204" pitchFamily="66" charset="0"/>
              </a:rPr>
              <a:t> </a:t>
            </a:r>
            <a:endParaRPr lang="en-RU" dirty="0"/>
          </a:p>
        </p:txBody>
      </p:sp>
      <p:graphicFrame>
        <p:nvGraphicFramePr>
          <p:cNvPr id="2" name="Table 1">
            <a:extLst>
              <a:ext uri="{FF2B5EF4-FFF2-40B4-BE49-F238E27FC236}">
                <a16:creationId xmlns:a16="http://schemas.microsoft.com/office/drawing/2014/main" id="{F90376FA-94F7-969E-B2B1-30AC87187913}"/>
              </a:ext>
            </a:extLst>
          </p:cNvPr>
          <p:cNvGraphicFramePr>
            <a:graphicFrameLocks noGrp="1"/>
          </p:cNvGraphicFramePr>
          <p:nvPr>
            <p:extLst>
              <p:ext uri="{D42A27DB-BD31-4B8C-83A1-F6EECF244321}">
                <p14:modId xmlns:p14="http://schemas.microsoft.com/office/powerpoint/2010/main" val="1511850300"/>
              </p:ext>
            </p:extLst>
          </p:nvPr>
        </p:nvGraphicFramePr>
        <p:xfrm>
          <a:off x="0" y="6155360"/>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4" name="TextBox 3">
            <a:extLst>
              <a:ext uri="{FF2B5EF4-FFF2-40B4-BE49-F238E27FC236}">
                <a16:creationId xmlns:a16="http://schemas.microsoft.com/office/drawing/2014/main" id="{478AD0A4-79EE-73CE-0F0E-518522D7D70C}"/>
              </a:ext>
            </a:extLst>
          </p:cNvPr>
          <p:cNvSpPr txBox="1"/>
          <p:nvPr/>
        </p:nvSpPr>
        <p:spPr>
          <a:xfrm>
            <a:off x="0" y="6255361"/>
            <a:ext cx="12052681" cy="400110"/>
          </a:xfrm>
          <a:prstGeom prst="rect">
            <a:avLst/>
          </a:prstGeom>
          <a:noFill/>
        </p:spPr>
        <p:txBody>
          <a:bodyPr wrap="square" rtlCol="0">
            <a:spAutoFit/>
          </a:bodyPr>
          <a:lstStyle/>
          <a:p>
            <a:pPr algn="ctr"/>
            <a:r>
              <a:rPr lang="en-GB" sz="2000" b="1" i="0" u="none" strike="noStrike" dirty="0">
                <a:solidFill>
                  <a:srgbClr val="FFFF00"/>
                </a:solidFill>
                <a:effectLst/>
                <a:latin typeface="Comic Sans MS" panose="030F0902030302020204" pitchFamily="66" charset="0"/>
              </a:rPr>
              <a:t>VI SPD Collaboration Meeting and Workshop </a:t>
            </a:r>
            <a:r>
              <a:rPr lang="en-GB" sz="2000" b="1" dirty="0">
                <a:solidFill>
                  <a:srgbClr val="FFFF00"/>
                </a:solidFill>
                <a:latin typeface="Comic Sans MS" panose="030F0902030302020204" pitchFamily="66" charset="0"/>
              </a:rPr>
              <a:t>on Information Technology in Natural Sciences</a:t>
            </a:r>
            <a:endParaRPr lang="en-RU" sz="2000" b="1" dirty="0">
              <a:solidFill>
                <a:srgbClr val="FFFF00"/>
              </a:solidFill>
              <a:latin typeface="Comic Sans MS" panose="030F0902030302020204" pitchFamily="66" charset="0"/>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E3BBD71-290C-E592-87C6-179E7DCD8F73}"/>
                  </a:ext>
                </a:extLst>
              </p:cNvPr>
              <p:cNvSpPr txBox="1"/>
              <p:nvPr/>
            </p:nvSpPr>
            <p:spPr>
              <a:xfrm>
                <a:off x="1143546" y="3520525"/>
                <a:ext cx="839649" cy="4924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600" b="1" i="1" smtClean="0">
                              <a:solidFill>
                                <a:schemeClr val="accent6">
                                  <a:lumMod val="50000"/>
                                </a:schemeClr>
                              </a:solidFill>
                              <a:latin typeface="Cambria Math" panose="02040503050406030204" pitchFamily="18" charset="0"/>
                            </a:rPr>
                          </m:ctrlPr>
                        </m:accPr>
                        <m:e>
                          <m:r>
                            <a:rPr lang="en-US" sz="2600" b="1" i="1" smtClean="0">
                              <a:solidFill>
                                <a:schemeClr val="accent6">
                                  <a:lumMod val="50000"/>
                                </a:schemeClr>
                              </a:solidFill>
                              <a:latin typeface="Cambria Math" panose="02040503050406030204" pitchFamily="18" charset="0"/>
                            </a:rPr>
                            <m:t>𝒎</m:t>
                          </m:r>
                        </m:e>
                      </m:acc>
                    </m:oMath>
                  </m:oMathPara>
                </a14:m>
                <a:endParaRPr lang="en-RU" sz="2600" b="1" dirty="0">
                  <a:latin typeface="Comic Sans MS" panose="030F0902030302020204" pitchFamily="66" charset="0"/>
                </a:endParaRPr>
              </a:p>
            </p:txBody>
          </p:sp>
        </mc:Choice>
        <mc:Fallback xmlns="">
          <p:sp>
            <p:nvSpPr>
              <p:cNvPr id="28" name="TextBox 27">
                <a:extLst>
                  <a:ext uri="{FF2B5EF4-FFF2-40B4-BE49-F238E27FC236}">
                    <a16:creationId xmlns:a16="http://schemas.microsoft.com/office/drawing/2014/main" id="{AE3BBD71-290C-E592-87C6-179E7DCD8F73}"/>
                  </a:ext>
                </a:extLst>
              </p:cNvPr>
              <p:cNvSpPr txBox="1">
                <a:spLocks noRot="1" noChangeAspect="1" noMove="1" noResize="1" noEditPoints="1" noAdjustHandles="1" noChangeArrowheads="1" noChangeShapeType="1" noTextEdit="1"/>
              </p:cNvSpPr>
              <p:nvPr/>
            </p:nvSpPr>
            <p:spPr>
              <a:xfrm>
                <a:off x="1143546" y="3520525"/>
                <a:ext cx="839649" cy="492443"/>
              </a:xfrm>
              <a:prstGeom prst="rect">
                <a:avLst/>
              </a:prstGeom>
              <a:blipFill>
                <a:blip r:embed="rId12"/>
                <a:stretch>
                  <a:fillRect/>
                </a:stretch>
              </a:blipFill>
            </p:spPr>
            <p:txBody>
              <a:bodyPr/>
              <a:lstStyle/>
              <a:p>
                <a:r>
                  <a:rPr lang="en-RU">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60115C23-FF1E-57AC-2DEF-7F5A9012DA06}"/>
                  </a:ext>
                </a:extLst>
              </p:cNvPr>
              <p:cNvSpPr txBox="1"/>
              <p:nvPr/>
            </p:nvSpPr>
            <p:spPr>
              <a:xfrm>
                <a:off x="4007222" y="1302675"/>
                <a:ext cx="1119545" cy="55463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600" b="1" i="1" smtClean="0">
                              <a:solidFill>
                                <a:schemeClr val="accent6">
                                  <a:lumMod val="50000"/>
                                </a:schemeClr>
                              </a:solidFill>
                              <a:latin typeface="Cambria Math" panose="02040503050406030204" pitchFamily="18" charset="0"/>
                              <a:ea typeface="Cambria Math" panose="02040503050406030204" pitchFamily="18" charset="0"/>
                            </a:rPr>
                          </m:ctrlPr>
                        </m:sSubSupPr>
                        <m:e>
                          <m:r>
                            <a:rPr lang="en-US" sz="2600" b="1" i="1" smtClean="0">
                              <a:solidFill>
                                <a:schemeClr val="accent6">
                                  <a:lumMod val="50000"/>
                                </a:schemeClr>
                              </a:solidFill>
                              <a:latin typeface="Cambria Math" panose="02040503050406030204" pitchFamily="18" charset="0"/>
                              <a:ea typeface="Cambria Math" panose="02040503050406030204" pitchFamily="18" charset="0"/>
                            </a:rPr>
                            <m:t> </m:t>
                          </m:r>
                          <m:acc>
                            <m:accPr>
                              <m:chr m:val="̅"/>
                              <m:ctrlPr>
                                <a:rPr lang="en-US" sz="2600" b="1" i="1">
                                  <a:solidFill>
                                    <a:schemeClr val="accent6">
                                      <a:lumMod val="50000"/>
                                    </a:schemeClr>
                                  </a:solidFill>
                                  <a:latin typeface="Cambria Math" panose="02040503050406030204" pitchFamily="18" charset="0"/>
                                  <a:ea typeface="Cambria Math" panose="02040503050406030204" pitchFamily="18" charset="0"/>
                                </a:rPr>
                              </m:ctrlPr>
                            </m:accPr>
                            <m:e>
                              <m:r>
                                <a:rPr lang="en-US" sz="2600" b="1" i="1">
                                  <a:solidFill>
                                    <a:schemeClr val="accent6">
                                      <a:lumMod val="50000"/>
                                    </a:schemeClr>
                                  </a:solidFill>
                                  <a:latin typeface="Cambria Math" panose="02040503050406030204" pitchFamily="18" charset="0"/>
                                  <a:ea typeface="Cambria Math" panose="02040503050406030204" pitchFamily="18" charset="0"/>
                                </a:rPr>
                                <m:t>𝒏</m:t>
                              </m:r>
                            </m:e>
                          </m:acc>
                        </m:e>
                        <m:sub>
                          <m:r>
                            <a:rPr lang="en-US" sz="2600" b="1" i="1" smtClean="0">
                              <a:solidFill>
                                <a:schemeClr val="accent6">
                                  <a:lumMod val="50000"/>
                                </a:schemeClr>
                              </a:solidFill>
                              <a:latin typeface="Cambria Math" panose="02040503050406030204" pitchFamily="18" charset="0"/>
                              <a:ea typeface="Cambria Math" panose="02040503050406030204" pitchFamily="18" charset="0"/>
                            </a:rPr>
                            <m:t>𝒈</m:t>
                          </m:r>
                        </m:sub>
                        <m:sup>
                          <m:r>
                            <a:rPr lang="en-US" sz="2600" b="1" i="1">
                              <a:solidFill>
                                <a:schemeClr val="accent6">
                                  <a:lumMod val="50000"/>
                                </a:schemeClr>
                              </a:solidFill>
                              <a:latin typeface="Cambria Math" panose="02040503050406030204" pitchFamily="18" charset="0"/>
                              <a:ea typeface="Cambria Math" panose="02040503050406030204" pitchFamily="18" charset="0"/>
                            </a:rPr>
                            <m:t>𝒉</m:t>
                          </m:r>
                        </m:sup>
                      </m:sSubSup>
                    </m:oMath>
                  </m:oMathPara>
                </a14:m>
                <a:endParaRPr lang="en-RU" sz="2600" b="1" dirty="0"/>
              </a:p>
            </p:txBody>
          </p:sp>
        </mc:Choice>
        <mc:Fallback xmlns="">
          <p:sp>
            <p:nvSpPr>
              <p:cNvPr id="34" name="TextBox 33">
                <a:extLst>
                  <a:ext uri="{FF2B5EF4-FFF2-40B4-BE49-F238E27FC236}">
                    <a16:creationId xmlns:a16="http://schemas.microsoft.com/office/drawing/2014/main" id="{60115C23-FF1E-57AC-2DEF-7F5A9012DA06}"/>
                  </a:ext>
                </a:extLst>
              </p:cNvPr>
              <p:cNvSpPr txBox="1">
                <a:spLocks noRot="1" noChangeAspect="1" noMove="1" noResize="1" noEditPoints="1" noAdjustHandles="1" noChangeArrowheads="1" noChangeShapeType="1" noTextEdit="1"/>
              </p:cNvSpPr>
              <p:nvPr/>
            </p:nvSpPr>
            <p:spPr>
              <a:xfrm>
                <a:off x="4007222" y="1302675"/>
                <a:ext cx="1119545" cy="554639"/>
              </a:xfrm>
              <a:prstGeom prst="rect">
                <a:avLst/>
              </a:prstGeom>
              <a:blipFill>
                <a:blip r:embed="rId13"/>
                <a:stretch>
                  <a:fillRect b="-13333"/>
                </a:stretch>
              </a:blipFill>
            </p:spPr>
            <p:txBody>
              <a:bodyPr/>
              <a:lstStyle/>
              <a:p>
                <a:r>
                  <a:rPr lang="en-RU">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27499CEE-73CB-EC8F-153C-4A14CE0778C1}"/>
                  </a:ext>
                </a:extLst>
              </p:cNvPr>
              <p:cNvSpPr txBox="1"/>
              <p:nvPr/>
            </p:nvSpPr>
            <p:spPr>
              <a:xfrm rot="16200000">
                <a:off x="502858" y="1395328"/>
                <a:ext cx="750481" cy="369332"/>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1800" b="1" i="1" smtClean="0">
                              <a:solidFill>
                                <a:schemeClr val="accent6">
                                  <a:lumMod val="50000"/>
                                </a:schemeClr>
                              </a:solidFill>
                              <a:latin typeface="Cambria Math" panose="02040503050406030204" pitchFamily="18" charset="0"/>
                            </a:rPr>
                          </m:ctrlPr>
                        </m:accPr>
                        <m:e>
                          <m:r>
                            <a:rPr lang="en-US" sz="1800" b="1" i="1" smtClean="0">
                              <a:solidFill>
                                <a:schemeClr val="accent6">
                                  <a:lumMod val="50000"/>
                                </a:schemeClr>
                              </a:solidFill>
                              <a:latin typeface="Cambria Math" panose="02040503050406030204" pitchFamily="18" charset="0"/>
                            </a:rPr>
                            <m:t>𝒎</m:t>
                          </m:r>
                        </m:e>
                      </m:acc>
                    </m:oMath>
                  </m:oMathPara>
                </a14:m>
                <a:endParaRPr lang="en-RU" dirty="0"/>
              </a:p>
            </p:txBody>
          </p:sp>
        </mc:Choice>
        <mc:Fallback xmlns="">
          <p:sp>
            <p:nvSpPr>
              <p:cNvPr id="36" name="TextBox 35">
                <a:extLst>
                  <a:ext uri="{FF2B5EF4-FFF2-40B4-BE49-F238E27FC236}">
                    <a16:creationId xmlns:a16="http://schemas.microsoft.com/office/drawing/2014/main" id="{27499CEE-73CB-EC8F-153C-4A14CE0778C1}"/>
                  </a:ext>
                </a:extLst>
              </p:cNvPr>
              <p:cNvSpPr txBox="1">
                <a:spLocks noRot="1" noChangeAspect="1" noMove="1" noResize="1" noEditPoints="1" noAdjustHandles="1" noChangeArrowheads="1" noChangeShapeType="1" noTextEdit="1"/>
              </p:cNvSpPr>
              <p:nvPr/>
            </p:nvSpPr>
            <p:spPr>
              <a:xfrm rot="16200000">
                <a:off x="502858" y="1395328"/>
                <a:ext cx="750481" cy="369332"/>
              </a:xfrm>
              <a:prstGeom prst="rect">
                <a:avLst/>
              </a:prstGeom>
              <a:blipFill>
                <a:blip r:embed="rId14"/>
                <a:stretch>
                  <a:fillRect/>
                </a:stretch>
              </a:blipFill>
            </p:spPr>
            <p:txBody>
              <a:bodyPr/>
              <a:lstStyle/>
              <a:p>
                <a:r>
                  <a:rPr lang="en-RU">
                    <a:noFill/>
                  </a:rPr>
                  <a:t> </a:t>
                </a:r>
              </a:p>
            </p:txBody>
          </p:sp>
        </mc:Fallback>
      </mc:AlternateContent>
    </p:spTree>
    <p:extLst>
      <p:ext uri="{BB962C8B-B14F-4D97-AF65-F5344CB8AC3E}">
        <p14:creationId xmlns:p14="http://schemas.microsoft.com/office/powerpoint/2010/main" val="603419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9FEE6"/>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A6A081-9B49-7BC0-A11A-D3516D3EDE3A}"/>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7FF37056-8FA0-B2FB-47BF-A74A760267A6}"/>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sp>
        <p:nvSpPr>
          <p:cNvPr id="11" name="TextBox 10">
            <a:extLst>
              <a:ext uri="{FF2B5EF4-FFF2-40B4-BE49-F238E27FC236}">
                <a16:creationId xmlns:a16="http://schemas.microsoft.com/office/drawing/2014/main" id="{0B5E9792-4357-EDE2-713C-BDBC2CDC13B3}"/>
              </a:ext>
            </a:extLst>
          </p:cNvPr>
          <p:cNvSpPr txBox="1"/>
          <p:nvPr/>
        </p:nvSpPr>
        <p:spPr>
          <a:xfrm>
            <a:off x="3228975" y="557312"/>
            <a:ext cx="6102350" cy="584775"/>
          </a:xfrm>
          <a:prstGeom prst="rect">
            <a:avLst/>
          </a:prstGeom>
          <a:noFill/>
        </p:spPr>
        <p:txBody>
          <a:bodyPr wrap="square">
            <a:spAutoFit/>
          </a:bodyPr>
          <a:lstStyle/>
          <a:p>
            <a:pPr algn="ctr"/>
            <a:r>
              <a:rPr lang="en-US" sz="3200" b="1" u="sng" dirty="0">
                <a:solidFill>
                  <a:srgbClr val="C00000"/>
                </a:solidFill>
                <a:latin typeface="Comic Sans MS" panose="030F0902030302020204" pitchFamily="66" charset="0"/>
              </a:rPr>
              <a:t>Parameter of model </a:t>
            </a:r>
            <a:r>
              <a:rPr lang="en-US" sz="3200" b="1" i="1" dirty="0" err="1">
                <a:solidFill>
                  <a:srgbClr val="C00000"/>
                </a:solidFill>
                <a:latin typeface="Comic Sans MS" panose="030F0902030302020204" pitchFamily="66" charset="0"/>
              </a:rPr>
              <a:t>k</a:t>
            </a:r>
            <a:r>
              <a:rPr lang="en-US" sz="3200" b="1" baseline="-25000" dirty="0" err="1">
                <a:solidFill>
                  <a:srgbClr val="C00000"/>
                </a:solidFill>
                <a:latin typeface="Comic Sans MS" panose="030F0902030302020204" pitchFamily="66" charset="0"/>
              </a:rPr>
              <a:t>p</a:t>
            </a:r>
            <a:r>
              <a:rPr lang="ru-RU" sz="3200" b="1" u="sng" dirty="0">
                <a:solidFill>
                  <a:srgbClr val="C00000"/>
                </a:solidFill>
                <a:latin typeface="Comic Sans MS" panose="030F0902030302020204" pitchFamily="66" charset="0"/>
              </a:rPr>
              <a:t> </a:t>
            </a:r>
            <a:endParaRPr lang="en-RU" sz="3200" dirty="0"/>
          </a:p>
        </p:txBody>
      </p:sp>
      <p:sp>
        <p:nvSpPr>
          <p:cNvPr id="14" name="TextBox 13">
            <a:extLst>
              <a:ext uri="{FF2B5EF4-FFF2-40B4-BE49-F238E27FC236}">
                <a16:creationId xmlns:a16="http://schemas.microsoft.com/office/drawing/2014/main" id="{9B3D5661-7A9C-462F-FF8D-A94A0DFF161D}"/>
              </a:ext>
            </a:extLst>
          </p:cNvPr>
          <p:cNvSpPr txBox="1"/>
          <p:nvPr/>
        </p:nvSpPr>
        <p:spPr>
          <a:xfrm>
            <a:off x="1348107" y="1294024"/>
            <a:ext cx="9567389" cy="4401205"/>
          </a:xfrm>
          <a:prstGeom prst="rect">
            <a:avLst/>
          </a:prstGeom>
          <a:noFill/>
        </p:spPr>
        <p:txBody>
          <a:bodyPr wrap="square" rtlCol="0">
            <a:spAutoFit/>
          </a:bodyPr>
          <a:lstStyle/>
          <a:p>
            <a:pPr algn="just"/>
            <a:r>
              <a:rPr lang="en-GB" sz="2800" b="1" i="1" dirty="0" err="1">
                <a:solidFill>
                  <a:schemeClr val="accent6">
                    <a:lumMod val="50000"/>
                  </a:schemeClr>
                </a:solidFill>
                <a:latin typeface="Comic Sans MS" panose="030F0902030302020204" pitchFamily="66" charset="0"/>
              </a:rPr>
              <a:t>k</a:t>
            </a:r>
            <a:r>
              <a:rPr lang="en-GB" sz="2800" b="1" baseline="-25000" dirty="0" err="1">
                <a:solidFill>
                  <a:schemeClr val="accent6">
                    <a:lumMod val="50000"/>
                  </a:schemeClr>
                </a:solidFill>
                <a:latin typeface="Comic Sans MS" panose="030F0902030302020204" pitchFamily="66" charset="0"/>
              </a:rPr>
              <a:t>p</a:t>
            </a:r>
            <a:r>
              <a:rPr lang="en-GB" sz="2800" b="1" dirty="0">
                <a:solidFill>
                  <a:schemeClr val="accent6">
                    <a:lumMod val="50000"/>
                  </a:schemeClr>
                </a:solidFill>
                <a:latin typeface="Comic Sans MS" panose="030F0902030302020204" pitchFamily="66" charset="0"/>
              </a:rPr>
              <a:t> is determined by the ratio of the bremsstrahlung contributions of active   gluons (</a:t>
            </a:r>
            <a:r>
              <a:rPr lang="en-GB" sz="2800" b="1" dirty="0">
                <a:solidFill>
                  <a:srgbClr val="C00000"/>
                </a:solidFill>
                <a:latin typeface="Comic Sans MS" panose="030F0902030302020204" pitchFamily="66" charset="0"/>
              </a:rPr>
              <a:t>q -&gt; q + g</a:t>
            </a:r>
            <a:r>
              <a:rPr lang="en-GB" sz="2800" b="1" dirty="0">
                <a:solidFill>
                  <a:schemeClr val="accent6">
                    <a:lumMod val="50000"/>
                  </a:schemeClr>
                </a:solidFill>
                <a:latin typeface="Comic Sans MS" panose="030F0902030302020204" pitchFamily="66" charset="0"/>
              </a:rPr>
              <a:t>) to their division (</a:t>
            </a:r>
            <a:r>
              <a:rPr lang="en-GB" sz="2800" b="1" dirty="0">
                <a:solidFill>
                  <a:srgbClr val="C00000"/>
                </a:solidFill>
                <a:latin typeface="Comic Sans MS" panose="030F0902030302020204" pitchFamily="66" charset="0"/>
              </a:rPr>
              <a:t>g -&gt; g + g</a:t>
            </a:r>
            <a:r>
              <a:rPr lang="en-GB" sz="2800" b="1" dirty="0">
                <a:solidFill>
                  <a:schemeClr val="accent6">
                    <a:lumMod val="50000"/>
                  </a:schemeClr>
                </a:solidFill>
                <a:latin typeface="Comic Sans MS" panose="030F0902030302020204" pitchFamily="66" charset="0"/>
              </a:rPr>
              <a:t>), </a:t>
            </a:r>
            <a:r>
              <a:rPr lang="en-GB" sz="2800" b="1" dirty="0">
                <a:solidFill>
                  <a:srgbClr val="C00000"/>
                </a:solidFill>
                <a:latin typeface="Comic Sans MS" panose="030F0902030302020204" pitchFamily="66" charset="0"/>
              </a:rPr>
              <a:t>A/A</a:t>
            </a:r>
            <a:r>
              <a:rPr lang="en-GB" sz="2800" b="1" dirty="0">
                <a:solidFill>
                  <a:schemeClr val="accent6">
                    <a:lumMod val="50000"/>
                  </a:schemeClr>
                </a:solidFill>
                <a:latin typeface="Comic Sans MS" panose="030F0902030302020204" pitchFamily="66" charset="0"/>
              </a:rPr>
              <a:t>,</a:t>
            </a:r>
            <a:r>
              <a:rPr lang="en-GB" sz="2800" b="1" dirty="0">
                <a:solidFill>
                  <a:srgbClr val="C00000"/>
                </a:solidFill>
                <a:latin typeface="Comic Sans MS" panose="030F0902030302020204" pitchFamily="66" charset="0"/>
              </a:rPr>
              <a:t> </a:t>
            </a:r>
            <a:r>
              <a:rPr lang="en-GB" sz="2800" b="1" dirty="0">
                <a:solidFill>
                  <a:schemeClr val="accent6">
                    <a:lumMod val="50000"/>
                  </a:schemeClr>
                </a:solidFill>
                <a:latin typeface="Comic Sans MS" panose="030F0902030302020204" pitchFamily="66" charset="0"/>
              </a:rPr>
              <a:t>at the cascade stage. It takes on values ​​</a:t>
            </a:r>
            <a:r>
              <a:rPr lang="en-US" sz="2800" b="1" dirty="0">
                <a:solidFill>
                  <a:schemeClr val="accent6">
                    <a:lumMod val="50000"/>
                  </a:schemeClr>
                </a:solidFill>
                <a:latin typeface="Comic Sans MS" panose="030F0902030302020204" pitchFamily="66" charset="0"/>
              </a:rPr>
              <a:t>more</a:t>
            </a:r>
            <a:r>
              <a:rPr lang="en-GB" sz="2800" b="1" dirty="0">
                <a:solidFill>
                  <a:schemeClr val="accent6">
                    <a:lumMod val="50000"/>
                  </a:schemeClr>
                </a:solidFill>
                <a:latin typeface="Comic Sans MS" panose="030F0902030302020204" pitchFamily="66" charset="0"/>
              </a:rPr>
              <a:t> than </a:t>
            </a:r>
            <a:r>
              <a:rPr lang="ru-RU" sz="2800" b="1" dirty="0">
                <a:solidFill>
                  <a:schemeClr val="accent6">
                    <a:lumMod val="50000"/>
                  </a:schemeClr>
                </a:solidFill>
                <a:latin typeface="Comic Sans MS" panose="030F0902030302020204" pitchFamily="66" charset="0"/>
              </a:rPr>
              <a:t>1</a:t>
            </a:r>
            <a:r>
              <a:rPr lang="en-GB" sz="2800" b="1" dirty="0">
                <a:solidFill>
                  <a:schemeClr val="accent6">
                    <a:lumMod val="50000"/>
                  </a:schemeClr>
                </a:solidFill>
                <a:latin typeface="Comic Sans MS" panose="030F0902030302020204" pitchFamily="66" charset="0"/>
              </a:rPr>
              <a:t>, which indicates the predominance of bremsstrahlung over fission</a:t>
            </a:r>
            <a:r>
              <a:rPr lang="en-US" sz="2800" b="1" dirty="0">
                <a:solidFill>
                  <a:schemeClr val="accent6">
                    <a:lumMod val="50000"/>
                  </a:schemeClr>
                </a:solidFill>
                <a:latin typeface="Comic Sans MS" panose="030F0902030302020204" pitchFamily="66" charset="0"/>
              </a:rPr>
              <a:t>. It tends to decrease with increasing energy. Withing the statistical bootstrap model, it was shown, k</a:t>
            </a:r>
            <a:r>
              <a:rPr lang="en-US" sz="2800" b="1" baseline="-25000" dirty="0">
                <a:solidFill>
                  <a:schemeClr val="accent6">
                    <a:lumMod val="50000"/>
                  </a:schemeClr>
                </a:solidFill>
                <a:latin typeface="Comic Sans MS" panose="030F0902030302020204" pitchFamily="66" charset="0"/>
              </a:rPr>
              <a:t>p</a:t>
            </a:r>
            <a:r>
              <a:rPr lang="en-US" sz="2800" b="1" baseline="30000" dirty="0">
                <a:solidFill>
                  <a:schemeClr val="accent6">
                    <a:lumMod val="50000"/>
                  </a:schemeClr>
                </a:solidFill>
                <a:latin typeface="Comic Sans MS" panose="030F0902030302020204" pitchFamily="66" charset="0"/>
              </a:rPr>
              <a:t>-1 </a:t>
            </a:r>
            <a:r>
              <a:rPr lang="en-US" sz="2800" b="1" dirty="0">
                <a:solidFill>
                  <a:schemeClr val="accent6">
                    <a:lumMod val="50000"/>
                  </a:schemeClr>
                </a:solidFill>
                <a:latin typeface="Comic Sans MS" panose="030F0902030302020204" pitchFamily="66" charset="0"/>
              </a:rPr>
              <a:t>can be interpreted as the “temperature” at that stage                   </a:t>
            </a:r>
          </a:p>
          <a:p>
            <a:r>
              <a:rPr lang="en-US" sz="2800" b="1" dirty="0">
                <a:solidFill>
                  <a:schemeClr val="accent6">
                    <a:lumMod val="50000"/>
                  </a:schemeClr>
                </a:solidFill>
                <a:latin typeface="Comic Sans MS" panose="030F0902030302020204" pitchFamily="66" charset="0"/>
              </a:rPr>
              <a:t>                                                    ,</a:t>
            </a:r>
          </a:p>
          <a:p>
            <a:r>
              <a:rPr lang="en-US" sz="2800" b="1" dirty="0">
                <a:solidFill>
                  <a:schemeClr val="accent6">
                    <a:lumMod val="50000"/>
                  </a:schemeClr>
                </a:solidFill>
                <a:latin typeface="Comic Sans MS" panose="030F0902030302020204" pitchFamily="66" charset="0"/>
              </a:rPr>
              <a:t>it rises with energy.</a:t>
            </a:r>
            <a:endParaRPr lang="ru-RU" sz="2400" b="1" dirty="0">
              <a:solidFill>
                <a:schemeClr val="accent6">
                  <a:lumMod val="50000"/>
                </a:schemeClr>
              </a:solidFill>
              <a:latin typeface="Comic Sans MS" panose="030F0902030302020204" pitchFamily="66" charset="0"/>
            </a:endParaRPr>
          </a:p>
        </p:txBody>
      </p:sp>
      <p:sp>
        <p:nvSpPr>
          <p:cNvPr id="2" name="TextBox 1">
            <a:extLst>
              <a:ext uri="{FF2B5EF4-FFF2-40B4-BE49-F238E27FC236}">
                <a16:creationId xmlns:a16="http://schemas.microsoft.com/office/drawing/2014/main" id="{8B3B50E5-E31D-5B35-FE8C-135E8F63E07D}"/>
              </a:ext>
            </a:extLst>
          </p:cNvPr>
          <p:cNvSpPr txBox="1"/>
          <p:nvPr/>
        </p:nvSpPr>
        <p:spPr>
          <a:xfrm>
            <a:off x="5312638" y="2010193"/>
            <a:ext cx="422031" cy="461665"/>
          </a:xfrm>
          <a:prstGeom prst="rect">
            <a:avLst/>
          </a:prstGeom>
          <a:noFill/>
        </p:spPr>
        <p:txBody>
          <a:bodyPr wrap="square" rtlCol="0">
            <a:spAutoFit/>
          </a:bodyPr>
          <a:lstStyle/>
          <a:p>
            <a:r>
              <a:rPr lang="en-US" sz="2400" b="1" dirty="0">
                <a:solidFill>
                  <a:srgbClr val="C00000"/>
                </a:solidFill>
              </a:rPr>
              <a:t>~</a:t>
            </a:r>
            <a:endParaRPr lang="en-RU" sz="2400" b="1" dirty="0">
              <a:solidFill>
                <a:srgbClr val="C00000"/>
              </a:solidFill>
            </a:endParaRPr>
          </a:p>
        </p:txBody>
      </p:sp>
      <p:sp>
        <p:nvSpPr>
          <p:cNvPr id="3" name="Rectangle 2">
            <a:extLst>
              <a:ext uri="{FF2B5EF4-FFF2-40B4-BE49-F238E27FC236}">
                <a16:creationId xmlns:a16="http://schemas.microsoft.com/office/drawing/2014/main" id="{3B9DFEAF-68B9-D64B-76DE-4953FDC5C47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RU"/>
          </a:p>
        </p:txBody>
      </p:sp>
      <p:sp>
        <p:nvSpPr>
          <p:cNvPr id="7" name="Rectangle 4">
            <a:extLst>
              <a:ext uri="{FF2B5EF4-FFF2-40B4-BE49-F238E27FC236}">
                <a16:creationId xmlns:a16="http://schemas.microsoft.com/office/drawing/2014/main" id="{D4C29F5F-27C5-D979-1C81-3143E1603886}"/>
              </a:ext>
            </a:extLst>
          </p:cNvPr>
          <p:cNvSpPr>
            <a:spLocks noChangeArrowheads="1"/>
          </p:cNvSpPr>
          <p:nvPr/>
        </p:nvSpPr>
        <p:spPr bwMode="auto">
          <a:xfrm>
            <a:off x="3370613" y="462423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RU"/>
          </a:p>
        </p:txBody>
      </p:sp>
      <p:graphicFrame>
        <p:nvGraphicFramePr>
          <p:cNvPr id="8" name="Object 7">
            <a:extLst>
              <a:ext uri="{FF2B5EF4-FFF2-40B4-BE49-F238E27FC236}">
                <a16:creationId xmlns:a16="http://schemas.microsoft.com/office/drawing/2014/main" id="{ACC5EB7D-3FBD-714E-B5DC-F13D3D86E46C}"/>
              </a:ext>
            </a:extLst>
          </p:cNvPr>
          <p:cNvGraphicFramePr>
            <a:graphicFrameLocks noChangeAspect="1"/>
          </p:cNvGraphicFramePr>
          <p:nvPr>
            <p:extLst>
              <p:ext uri="{D42A27DB-BD31-4B8C-83A1-F6EECF244321}">
                <p14:modId xmlns:p14="http://schemas.microsoft.com/office/powerpoint/2010/main" val="3420758846"/>
              </p:ext>
            </p:extLst>
          </p:nvPr>
        </p:nvGraphicFramePr>
        <p:xfrm>
          <a:off x="4920333" y="4576891"/>
          <a:ext cx="2038617" cy="926644"/>
        </p:xfrm>
        <a:graphic>
          <a:graphicData uri="http://schemas.openxmlformats.org/presentationml/2006/ole">
            <mc:AlternateContent xmlns:mc="http://schemas.openxmlformats.org/markup-compatibility/2006">
              <mc:Choice xmlns:v="urn:schemas-microsoft-com:vml" Requires="v">
                <p:oleObj r:id="rId2" imgW="977900" imgH="444500" progId="Equation.3">
                  <p:embed/>
                </p:oleObj>
              </mc:Choice>
              <mc:Fallback>
                <p:oleObj r:id="rId2" imgW="977900" imgH="444500" progId="Equation.3">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0333" y="4576891"/>
                        <a:ext cx="2038617" cy="926644"/>
                      </a:xfrm>
                      <a:prstGeom prst="rect">
                        <a:avLst/>
                      </a:prstGeom>
                      <a:noFill/>
                    </p:spPr>
                  </p:pic>
                </p:oleObj>
              </mc:Fallback>
            </mc:AlternateContent>
          </a:graphicData>
        </a:graphic>
      </p:graphicFrame>
      <p:graphicFrame>
        <p:nvGraphicFramePr>
          <p:cNvPr id="4" name="Table 3">
            <a:extLst>
              <a:ext uri="{FF2B5EF4-FFF2-40B4-BE49-F238E27FC236}">
                <a16:creationId xmlns:a16="http://schemas.microsoft.com/office/drawing/2014/main" id="{7FEB2A9F-52BA-9875-8E70-40850F306DBF}"/>
              </a:ext>
            </a:extLst>
          </p:cNvPr>
          <p:cNvGraphicFramePr>
            <a:graphicFrameLocks noGrp="1"/>
          </p:cNvGraphicFramePr>
          <p:nvPr>
            <p:extLst>
              <p:ext uri="{D42A27DB-BD31-4B8C-83A1-F6EECF244321}">
                <p14:modId xmlns:p14="http://schemas.microsoft.com/office/powerpoint/2010/main" val="1511850300"/>
              </p:ext>
            </p:extLst>
          </p:nvPr>
        </p:nvGraphicFramePr>
        <p:xfrm>
          <a:off x="0" y="6155360"/>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10" name="TextBox 9">
            <a:extLst>
              <a:ext uri="{FF2B5EF4-FFF2-40B4-BE49-F238E27FC236}">
                <a16:creationId xmlns:a16="http://schemas.microsoft.com/office/drawing/2014/main" id="{C895F213-9DB4-FB8A-10AA-8067DBDFE94B}"/>
              </a:ext>
            </a:extLst>
          </p:cNvPr>
          <p:cNvSpPr txBox="1"/>
          <p:nvPr/>
        </p:nvSpPr>
        <p:spPr>
          <a:xfrm>
            <a:off x="0" y="6255361"/>
            <a:ext cx="12052681" cy="400110"/>
          </a:xfrm>
          <a:prstGeom prst="rect">
            <a:avLst/>
          </a:prstGeom>
          <a:noFill/>
        </p:spPr>
        <p:txBody>
          <a:bodyPr wrap="square" rtlCol="0">
            <a:spAutoFit/>
          </a:bodyPr>
          <a:lstStyle/>
          <a:p>
            <a:pPr algn="ctr"/>
            <a:r>
              <a:rPr lang="en-GB" sz="2000" b="1" i="0" u="none" strike="noStrike" dirty="0">
                <a:solidFill>
                  <a:srgbClr val="FFFF00"/>
                </a:solidFill>
                <a:effectLst/>
                <a:latin typeface="Comic Sans MS" panose="030F0902030302020204" pitchFamily="66" charset="0"/>
              </a:rPr>
              <a:t>VI SPD Collaboration Meeting and Workshop </a:t>
            </a:r>
            <a:r>
              <a:rPr lang="en-GB" sz="2000" b="1" dirty="0">
                <a:solidFill>
                  <a:srgbClr val="FFFF00"/>
                </a:solidFill>
                <a:latin typeface="Comic Sans MS" panose="030F0902030302020204" pitchFamily="66" charset="0"/>
              </a:rPr>
              <a:t>on Information Technology in Natural Sciences</a:t>
            </a:r>
            <a:endParaRPr lang="en-RU" sz="2000" b="1" dirty="0">
              <a:solidFill>
                <a:srgbClr val="FFFF00"/>
              </a:solidFill>
              <a:latin typeface="Comic Sans MS" panose="030F0902030302020204" pitchFamily="66" charset="0"/>
            </a:endParaRPr>
          </a:p>
        </p:txBody>
      </p:sp>
    </p:spTree>
    <p:extLst>
      <p:ext uri="{BB962C8B-B14F-4D97-AF65-F5344CB8AC3E}">
        <p14:creationId xmlns:p14="http://schemas.microsoft.com/office/powerpoint/2010/main" val="1061769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B22CD9B-76F5-44B6-2F46-3727BB3FC864}"/>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3D6F7833-6AD0-F58F-E0BB-B4C440981A90}"/>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graphicFrame>
        <p:nvGraphicFramePr>
          <p:cNvPr id="7" name="Объект 19">
            <a:extLst>
              <a:ext uri="{FF2B5EF4-FFF2-40B4-BE49-F238E27FC236}">
                <a16:creationId xmlns:a16="http://schemas.microsoft.com/office/drawing/2014/main" id="{AAFD7B4C-98CE-45EE-477B-1EAC36B57AFB}"/>
              </a:ext>
            </a:extLst>
          </p:cNvPr>
          <p:cNvGraphicFramePr>
            <a:graphicFrameLocks noChangeAspect="1"/>
          </p:cNvGraphicFramePr>
          <p:nvPr>
            <p:extLst>
              <p:ext uri="{D42A27DB-BD31-4B8C-83A1-F6EECF244321}">
                <p14:modId xmlns:p14="http://schemas.microsoft.com/office/powerpoint/2010/main" val="261880883"/>
              </p:ext>
            </p:extLst>
          </p:nvPr>
        </p:nvGraphicFramePr>
        <p:xfrm>
          <a:off x="1735930" y="1308188"/>
          <a:ext cx="7668437" cy="792088"/>
        </p:xfrm>
        <a:graphic>
          <a:graphicData uri="http://schemas.openxmlformats.org/presentationml/2006/ole">
            <mc:AlternateContent xmlns:mc="http://schemas.openxmlformats.org/markup-compatibility/2006">
              <mc:Choice xmlns:v="urn:schemas-microsoft-com:vml" Requires="v">
                <p:oleObj name="Формула" r:id="rId2" imgW="4140200" imgH="431800" progId="Equation.3">
                  <p:embed/>
                </p:oleObj>
              </mc:Choice>
              <mc:Fallback>
                <p:oleObj name="Формула" r:id="rId2" imgW="4140200" imgH="431800" progId="Equation.3">
                  <p:embed/>
                  <p:pic>
                    <p:nvPicPr>
                      <p:cNvPr id="20" name="Объект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5930" y="1308188"/>
                        <a:ext cx="7668437" cy="792088"/>
                      </a:xfrm>
                      <a:prstGeom prst="rect">
                        <a:avLst/>
                      </a:prstGeom>
                      <a:noFill/>
                    </p:spPr>
                  </p:pic>
                </p:oleObj>
              </mc:Fallback>
            </mc:AlternateContent>
          </a:graphicData>
        </a:graphic>
      </p:graphicFrame>
      <p:graphicFrame>
        <p:nvGraphicFramePr>
          <p:cNvPr id="8" name="Объект 17">
            <a:extLst>
              <a:ext uri="{FF2B5EF4-FFF2-40B4-BE49-F238E27FC236}">
                <a16:creationId xmlns:a16="http://schemas.microsoft.com/office/drawing/2014/main" id="{3992EA9F-A481-E7E4-5D30-422BF67521C2}"/>
              </a:ext>
            </a:extLst>
          </p:cNvPr>
          <p:cNvGraphicFramePr>
            <a:graphicFrameLocks noChangeAspect="1"/>
          </p:cNvGraphicFramePr>
          <p:nvPr>
            <p:extLst>
              <p:ext uri="{D42A27DB-BD31-4B8C-83A1-F6EECF244321}">
                <p14:modId xmlns:p14="http://schemas.microsoft.com/office/powerpoint/2010/main" val="614937626"/>
              </p:ext>
            </p:extLst>
          </p:nvPr>
        </p:nvGraphicFramePr>
        <p:xfrm>
          <a:off x="3558153" y="2423989"/>
          <a:ext cx="3824287" cy="911225"/>
        </p:xfrm>
        <a:graphic>
          <a:graphicData uri="http://schemas.openxmlformats.org/presentationml/2006/ole">
            <mc:AlternateContent xmlns:mc="http://schemas.openxmlformats.org/markup-compatibility/2006">
              <mc:Choice xmlns:v="urn:schemas-microsoft-com:vml" Requires="v">
                <p:oleObj name="Equation" r:id="rId4" imgW="2286000" imgH="584200" progId="Equation.3">
                  <p:embed/>
                </p:oleObj>
              </mc:Choice>
              <mc:Fallback>
                <p:oleObj name="Equation" r:id="rId4" imgW="2286000" imgH="584200" progId="Equation.3">
                  <p:embed/>
                  <p:pic>
                    <p:nvPicPr>
                      <p:cNvPr id="18" name="Объект 17"/>
                      <p:cNvPicPr>
                        <a:picLocks noChangeAspect="1" noChangeArrowheads="1"/>
                      </p:cNvPicPr>
                      <p:nvPr/>
                    </p:nvPicPr>
                    <p:blipFill>
                      <a:blip r:embed="rId5"/>
                      <a:srcRect/>
                      <a:stretch>
                        <a:fillRect/>
                      </a:stretch>
                    </p:blipFill>
                    <p:spPr bwMode="auto">
                      <a:xfrm>
                        <a:off x="3558153" y="2423989"/>
                        <a:ext cx="3824287" cy="911225"/>
                      </a:xfrm>
                      <a:prstGeom prst="rect">
                        <a:avLst/>
                      </a:prstGeom>
                      <a:noFill/>
                    </p:spPr>
                  </p:pic>
                </p:oleObj>
              </mc:Fallback>
            </mc:AlternateContent>
          </a:graphicData>
        </a:graphic>
      </p:graphicFrame>
      <p:sp>
        <p:nvSpPr>
          <p:cNvPr id="11" name="TextBox 10">
            <a:extLst>
              <a:ext uri="{FF2B5EF4-FFF2-40B4-BE49-F238E27FC236}">
                <a16:creationId xmlns:a16="http://schemas.microsoft.com/office/drawing/2014/main" id="{74D5DE10-B545-D23F-51CF-9A34BB9A9EE9}"/>
              </a:ext>
            </a:extLst>
          </p:cNvPr>
          <p:cNvSpPr txBox="1"/>
          <p:nvPr/>
        </p:nvSpPr>
        <p:spPr>
          <a:xfrm>
            <a:off x="724395" y="557312"/>
            <a:ext cx="10865922" cy="584775"/>
          </a:xfrm>
          <a:prstGeom prst="rect">
            <a:avLst/>
          </a:prstGeom>
          <a:noFill/>
        </p:spPr>
        <p:txBody>
          <a:bodyPr wrap="square">
            <a:spAutoFit/>
          </a:bodyPr>
          <a:lstStyle/>
          <a:p>
            <a:pPr algn="ctr"/>
            <a:r>
              <a:rPr lang="en-US" sz="3200" b="1" dirty="0">
                <a:solidFill>
                  <a:srgbClr val="C00000"/>
                </a:solidFill>
                <a:latin typeface="Comic Sans MS" panose="030F0902030302020204" pitchFamily="66" charset="0"/>
              </a:rPr>
              <a:t>f</a:t>
            </a:r>
            <a:r>
              <a:rPr lang="en-US" sz="3200" b="1" baseline="-25000" dirty="0">
                <a:solidFill>
                  <a:srgbClr val="C00000"/>
                </a:solidFill>
                <a:latin typeface="Comic Sans MS" panose="030F0902030302020204" pitchFamily="66" charset="0"/>
              </a:rPr>
              <a:t>2 </a:t>
            </a:r>
            <a:r>
              <a:rPr lang="en-US" sz="3200" b="1" u="sng" dirty="0">
                <a:solidFill>
                  <a:srgbClr val="C00000"/>
                </a:solidFill>
                <a:latin typeface="Comic Sans MS" panose="030F0902030302020204" pitchFamily="66" charset="0"/>
              </a:rPr>
              <a:t>changes sign with energy from</a:t>
            </a:r>
            <a:r>
              <a:rPr lang="ru-RU" sz="3200" b="1" u="sng" dirty="0">
                <a:solidFill>
                  <a:srgbClr val="C00000"/>
                </a:solidFill>
                <a:latin typeface="Comic Sans MS" panose="030F0902030302020204" pitchFamily="66" charset="0"/>
              </a:rPr>
              <a:t> </a:t>
            </a:r>
            <a:r>
              <a:rPr lang="en-US" sz="3200" b="1" u="sng" dirty="0">
                <a:solidFill>
                  <a:srgbClr val="C00000"/>
                </a:solidFill>
                <a:latin typeface="Comic Sans MS" panose="030F0902030302020204" pitchFamily="66" charset="0"/>
              </a:rPr>
              <a:t>“</a:t>
            </a:r>
            <a:r>
              <a:rPr lang="ru-RU" sz="3200" b="1" u="sng" dirty="0">
                <a:solidFill>
                  <a:srgbClr val="C00000"/>
                </a:solidFill>
                <a:latin typeface="Comic Sans MS" panose="030F0902030302020204" pitchFamily="66" charset="0"/>
              </a:rPr>
              <a:t>-</a:t>
            </a:r>
            <a:r>
              <a:rPr lang="en-US" sz="3200" b="1" u="sng" dirty="0">
                <a:solidFill>
                  <a:srgbClr val="C00000"/>
                </a:solidFill>
                <a:latin typeface="Comic Sans MS" panose="030F0902030302020204" pitchFamily="66" charset="0"/>
              </a:rPr>
              <a:t>”</a:t>
            </a:r>
            <a:r>
              <a:rPr lang="ru-RU" sz="3200" b="1" u="sng" dirty="0">
                <a:solidFill>
                  <a:srgbClr val="C00000"/>
                </a:solidFill>
                <a:latin typeface="Comic Sans MS" panose="030F0902030302020204" pitchFamily="66" charset="0"/>
              </a:rPr>
              <a:t> </a:t>
            </a:r>
            <a:r>
              <a:rPr lang="en-US" sz="3200" b="1" u="sng" dirty="0">
                <a:solidFill>
                  <a:srgbClr val="C00000"/>
                </a:solidFill>
                <a:latin typeface="Comic Sans MS" panose="030F0902030302020204" pitchFamily="66" charset="0"/>
              </a:rPr>
              <a:t>to</a:t>
            </a:r>
            <a:r>
              <a:rPr lang="ru-RU" sz="3200" b="1" u="sng" dirty="0">
                <a:solidFill>
                  <a:srgbClr val="C00000"/>
                </a:solidFill>
                <a:latin typeface="Comic Sans MS" panose="030F0902030302020204" pitchFamily="66" charset="0"/>
              </a:rPr>
              <a:t> </a:t>
            </a:r>
            <a:r>
              <a:rPr lang="en-US" sz="3200" b="1" u="sng" dirty="0">
                <a:solidFill>
                  <a:srgbClr val="C00000"/>
                </a:solidFill>
                <a:latin typeface="Comic Sans MS" panose="030F0902030302020204" pitchFamily="66" charset="0"/>
              </a:rPr>
              <a:t>“</a:t>
            </a:r>
            <a:r>
              <a:rPr lang="ru-RU" sz="3200" b="1" u="sng" dirty="0">
                <a:solidFill>
                  <a:srgbClr val="C00000"/>
                </a:solidFill>
                <a:latin typeface="Comic Sans MS" panose="030F0902030302020204" pitchFamily="66" charset="0"/>
              </a:rPr>
              <a:t>+</a:t>
            </a:r>
            <a:r>
              <a:rPr lang="en-US" sz="3200" b="1" u="sng" dirty="0">
                <a:solidFill>
                  <a:srgbClr val="C00000"/>
                </a:solidFill>
                <a:latin typeface="Comic Sans MS" panose="030F0902030302020204" pitchFamily="66" charset="0"/>
              </a:rPr>
              <a:t>”</a:t>
            </a:r>
            <a:endParaRPr lang="en-RU" sz="3200" dirty="0"/>
          </a:p>
        </p:txBody>
      </p:sp>
      <p:sp>
        <p:nvSpPr>
          <p:cNvPr id="13" name="TextBox 12">
            <a:extLst>
              <a:ext uri="{FF2B5EF4-FFF2-40B4-BE49-F238E27FC236}">
                <a16:creationId xmlns:a16="http://schemas.microsoft.com/office/drawing/2014/main" id="{9F169A74-6BC6-9A7F-E3B9-B19FD198E837}"/>
              </a:ext>
            </a:extLst>
          </p:cNvPr>
          <p:cNvSpPr txBox="1"/>
          <p:nvPr/>
        </p:nvSpPr>
        <p:spPr>
          <a:xfrm>
            <a:off x="1735930" y="3633849"/>
            <a:ext cx="8785608" cy="1200329"/>
          </a:xfrm>
          <a:prstGeom prst="rect">
            <a:avLst/>
          </a:prstGeom>
          <a:noFill/>
        </p:spPr>
        <p:txBody>
          <a:bodyPr wrap="square" rtlCol="0">
            <a:spAutoFit/>
          </a:bodyPr>
          <a:lstStyle/>
          <a:p>
            <a:pPr algn="ctr"/>
            <a:r>
              <a:rPr lang="en-US" sz="2400" b="1" dirty="0">
                <a:solidFill>
                  <a:schemeClr val="accent6">
                    <a:lumMod val="50000"/>
                  </a:schemeClr>
                </a:solidFill>
                <a:latin typeface="Comic Sans MS" panose="030F0902030302020204" pitchFamily="66" charset="0"/>
              </a:rPr>
              <a:t>Parameters</a:t>
            </a:r>
            <a:r>
              <a:rPr lang="ru-RU" sz="2400" b="1" dirty="0">
                <a:solidFill>
                  <a:schemeClr val="accent6">
                    <a:lumMod val="50000"/>
                  </a:schemeClr>
                </a:solidFill>
                <a:latin typeface="Comic Sans MS" panose="030F0902030302020204" pitchFamily="66" charset="0"/>
              </a:rPr>
              <a:t>: </a:t>
            </a:r>
            <a:r>
              <a:rPr lang="en-US" sz="2400" b="1" i="1" dirty="0">
                <a:solidFill>
                  <a:schemeClr val="accent6">
                    <a:lumMod val="50000"/>
                  </a:schemeClr>
                </a:solidFill>
              </a:rPr>
              <a:t>α ∼</a:t>
            </a:r>
            <a:r>
              <a:rPr lang="ru-RU" sz="2400" b="1" i="1" dirty="0">
                <a:solidFill>
                  <a:schemeClr val="accent6">
                    <a:lumMod val="50000"/>
                  </a:schemeClr>
                </a:solidFill>
              </a:rPr>
              <a:t> </a:t>
            </a:r>
            <a:r>
              <a:rPr lang="en-US" sz="2400" b="1" dirty="0">
                <a:solidFill>
                  <a:schemeClr val="accent6">
                    <a:lumMod val="50000"/>
                  </a:schemeClr>
                </a:solidFill>
              </a:rPr>
              <a:t>1,  </a:t>
            </a:r>
            <a:r>
              <a:rPr lang="en-US" sz="2400" b="1" dirty="0">
                <a:solidFill>
                  <a:schemeClr val="accent6">
                    <a:lumMod val="50000"/>
                  </a:schemeClr>
                </a:solidFill>
                <a:latin typeface="Comic Sans MS" panose="030F0902030302020204" pitchFamily="66" charset="0"/>
              </a:rPr>
              <a:t>N</a:t>
            </a:r>
            <a:r>
              <a:rPr lang="en-US" sz="2400" b="1" dirty="0">
                <a:solidFill>
                  <a:schemeClr val="accent6">
                    <a:lumMod val="50000"/>
                  </a:schemeClr>
                </a:solidFill>
              </a:rPr>
              <a:t> </a:t>
            </a:r>
            <a:r>
              <a:rPr lang="en-US" sz="2400" b="1" i="1" dirty="0">
                <a:solidFill>
                  <a:schemeClr val="accent6">
                    <a:lumMod val="50000"/>
                  </a:schemeClr>
                </a:solidFill>
                <a:latin typeface="Comic Sans MS" panose="030F0902030302020204" pitchFamily="66" charset="0"/>
              </a:rPr>
              <a:t>∼ </a:t>
            </a:r>
            <a:r>
              <a:rPr lang="en-US" sz="2400" b="1" dirty="0">
                <a:solidFill>
                  <a:schemeClr val="accent6">
                    <a:lumMod val="50000"/>
                  </a:schemeClr>
                </a:solidFill>
                <a:latin typeface="Comic Sans MS" panose="030F0902030302020204" pitchFamily="66" charset="0"/>
              </a:rPr>
              <a:t>6</a:t>
            </a:r>
            <a:r>
              <a:rPr lang="ru-RU" sz="2400" b="1" dirty="0">
                <a:solidFill>
                  <a:schemeClr val="accent6">
                    <a:lumMod val="50000"/>
                  </a:schemeClr>
                </a:solidFill>
                <a:latin typeface="Comic Sans MS" panose="030F0902030302020204" pitchFamily="66" charset="0"/>
              </a:rPr>
              <a:t>. </a:t>
            </a:r>
            <a:r>
              <a:rPr lang="en-US" sz="2400" b="1" dirty="0">
                <a:solidFill>
                  <a:schemeClr val="accent6">
                    <a:lumMod val="50000"/>
                  </a:schemeClr>
                </a:solidFill>
                <a:latin typeface="Comic Sans MS" panose="030F0902030302020204" pitchFamily="66" charset="0"/>
              </a:rPr>
              <a:t>At</a:t>
            </a:r>
            <a:r>
              <a:rPr lang="ru-RU" sz="2400" b="1" dirty="0">
                <a:solidFill>
                  <a:schemeClr val="accent6">
                    <a:lumMod val="50000"/>
                  </a:schemeClr>
                </a:solidFill>
                <a:latin typeface="Comic Sans MS" panose="030F0902030302020204" pitchFamily="66" charset="0"/>
              </a:rPr>
              <a:t> </a:t>
            </a:r>
            <a:r>
              <a:rPr lang="en-US" sz="2400" b="1" dirty="0">
                <a:solidFill>
                  <a:schemeClr val="accent6">
                    <a:lumMod val="50000"/>
                  </a:schemeClr>
                </a:solidFill>
                <a:latin typeface="Comic Sans MS" panose="030F0902030302020204" pitchFamily="66" charset="0"/>
              </a:rPr>
              <a:t>√s &lt; 5</a:t>
            </a:r>
            <a:r>
              <a:rPr lang="ru-RU" sz="2400" b="1" dirty="0">
                <a:solidFill>
                  <a:schemeClr val="accent6">
                    <a:lumMod val="50000"/>
                  </a:schemeClr>
                </a:solidFill>
                <a:latin typeface="Comic Sans MS" panose="030F0902030302020204" pitchFamily="66" charset="0"/>
              </a:rPr>
              <a:t> </a:t>
            </a:r>
            <a:r>
              <a:rPr lang="en-US" sz="2400" b="1" dirty="0">
                <a:solidFill>
                  <a:schemeClr val="accent6">
                    <a:lumMod val="50000"/>
                  </a:schemeClr>
                </a:solidFill>
                <a:latin typeface="Comic Sans MS" panose="030F0902030302020204" pitchFamily="66" charset="0"/>
              </a:rPr>
              <a:t>       &lt;&lt; 1</a:t>
            </a:r>
            <a:r>
              <a:rPr lang="ru-RU" sz="2400" b="1" dirty="0">
                <a:solidFill>
                  <a:schemeClr val="accent6">
                    <a:lumMod val="50000"/>
                  </a:schemeClr>
                </a:solidFill>
                <a:latin typeface="Comic Sans MS" panose="030F0902030302020204" pitchFamily="66" charset="0"/>
              </a:rPr>
              <a:t> </a:t>
            </a:r>
            <a:r>
              <a:rPr lang="en-US" sz="2400" b="1" dirty="0">
                <a:solidFill>
                  <a:schemeClr val="accent6">
                    <a:lumMod val="50000"/>
                  </a:schemeClr>
                </a:solidFill>
                <a:latin typeface="Comic Sans MS" panose="030F0902030302020204" pitchFamily="66" charset="0"/>
              </a:rPr>
              <a:t>and  f</a:t>
            </a:r>
            <a:r>
              <a:rPr lang="en-US" sz="2400" b="1" baseline="-25000" dirty="0">
                <a:solidFill>
                  <a:schemeClr val="accent6">
                    <a:lumMod val="50000"/>
                  </a:schemeClr>
                </a:solidFill>
                <a:latin typeface="Comic Sans MS" panose="030F0902030302020204" pitchFamily="66" charset="0"/>
              </a:rPr>
              <a:t>2</a:t>
            </a:r>
            <a:r>
              <a:rPr lang="en-US" sz="2400" b="1" dirty="0">
                <a:solidFill>
                  <a:schemeClr val="accent6">
                    <a:lumMod val="50000"/>
                  </a:schemeClr>
                </a:solidFill>
                <a:latin typeface="Comic Sans MS" panose="030F0902030302020204" pitchFamily="66" charset="0"/>
              </a:rPr>
              <a:t> &lt; 0</a:t>
            </a:r>
            <a:r>
              <a:rPr lang="ru-RU" sz="2400" b="1" dirty="0">
                <a:solidFill>
                  <a:schemeClr val="accent6">
                    <a:lumMod val="50000"/>
                  </a:schemeClr>
                </a:solidFill>
                <a:latin typeface="Comic Sans MS" panose="030F0902030302020204" pitchFamily="66" charset="0"/>
              </a:rPr>
              <a:t>.  </a:t>
            </a:r>
            <a:r>
              <a:rPr lang="en-US" sz="2400" b="1" dirty="0">
                <a:solidFill>
                  <a:schemeClr val="accent6">
                    <a:lumMod val="50000"/>
                  </a:schemeClr>
                </a:solidFill>
                <a:latin typeface="Comic Sans MS" panose="030F0902030302020204" pitchFamily="66" charset="0"/>
              </a:rPr>
              <a:t>	At √s &gt; </a:t>
            </a:r>
            <a:r>
              <a:rPr lang="ru-RU" sz="2400" b="1" dirty="0">
                <a:solidFill>
                  <a:schemeClr val="accent6">
                    <a:lumMod val="50000"/>
                  </a:schemeClr>
                </a:solidFill>
                <a:latin typeface="Times New Roman" panose="02020603050405020304" pitchFamily="18" charset="0"/>
                <a:cs typeface="Times New Roman" panose="02020603050405020304" pitchFamily="18" charset="0"/>
              </a:rPr>
              <a:t>≿</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a:solidFill>
                  <a:schemeClr val="accent6">
                    <a:lumMod val="50000"/>
                  </a:schemeClr>
                </a:solidFill>
                <a:latin typeface="Comic Sans MS" panose="030F0902030302020204" pitchFamily="66" charset="0"/>
              </a:rPr>
              <a:t>10,</a:t>
            </a:r>
            <a:r>
              <a:rPr lang="ru-RU" sz="2400" b="1" dirty="0">
                <a:solidFill>
                  <a:schemeClr val="accent6">
                    <a:lumMod val="50000"/>
                  </a:schemeClr>
                </a:solidFill>
                <a:latin typeface="Comic Sans MS" panose="030F0902030302020204" pitchFamily="66" charset="0"/>
              </a:rPr>
              <a:t>       </a:t>
            </a:r>
            <a:r>
              <a:rPr lang="en-US" sz="2400" b="1" dirty="0">
                <a:solidFill>
                  <a:schemeClr val="accent6">
                    <a:lumMod val="50000"/>
                  </a:schemeClr>
                </a:solidFill>
                <a:latin typeface="Comic Sans MS" panose="030F0902030302020204" pitchFamily="66" charset="0"/>
              </a:rPr>
              <a:t>&gt; 10</a:t>
            </a:r>
            <a:r>
              <a:rPr lang="ru-RU" sz="2400" b="1" dirty="0">
                <a:solidFill>
                  <a:schemeClr val="accent6">
                    <a:lumMod val="50000"/>
                  </a:schemeClr>
                </a:solidFill>
                <a:latin typeface="Comic Sans MS" panose="030F0902030302020204" pitchFamily="66" charset="0"/>
              </a:rPr>
              <a:t> </a:t>
            </a:r>
            <a:r>
              <a:rPr lang="en-US" sz="2400" b="1" dirty="0">
                <a:solidFill>
                  <a:schemeClr val="accent6">
                    <a:lumMod val="50000"/>
                  </a:schemeClr>
                </a:solidFill>
                <a:latin typeface="Comic Sans MS" panose="030F0902030302020204" pitchFamily="66" charset="0"/>
              </a:rPr>
              <a:t>and the sign of the second correlative moment is changed </a:t>
            </a:r>
            <a:r>
              <a:rPr lang="ru-RU" sz="2400" b="1" dirty="0">
                <a:solidFill>
                  <a:schemeClr val="accent6">
                    <a:lumMod val="50000"/>
                  </a:schemeClr>
                </a:solidFill>
                <a:latin typeface="Comic Sans MS" panose="030F0902030302020204" pitchFamily="66" charset="0"/>
              </a:rPr>
              <a:t>: </a:t>
            </a:r>
            <a:r>
              <a:rPr lang="en-US" sz="2400" b="1" dirty="0">
                <a:solidFill>
                  <a:schemeClr val="accent6">
                    <a:lumMod val="50000"/>
                  </a:schemeClr>
                </a:solidFill>
                <a:latin typeface="Comic Sans MS" panose="030F0902030302020204" pitchFamily="66" charset="0"/>
              </a:rPr>
              <a:t>f</a:t>
            </a:r>
            <a:r>
              <a:rPr lang="en-US" sz="2400" b="1" baseline="-25000" dirty="0">
                <a:solidFill>
                  <a:schemeClr val="accent6">
                    <a:lumMod val="50000"/>
                  </a:schemeClr>
                </a:solidFill>
                <a:latin typeface="Comic Sans MS" panose="030F0902030302020204" pitchFamily="66" charset="0"/>
              </a:rPr>
              <a:t>2</a:t>
            </a:r>
            <a:r>
              <a:rPr lang="en-US" sz="2400" b="1" dirty="0">
                <a:solidFill>
                  <a:schemeClr val="accent6">
                    <a:lumMod val="50000"/>
                  </a:schemeClr>
                </a:solidFill>
                <a:latin typeface="Comic Sans MS" panose="030F0902030302020204" pitchFamily="66" charset="0"/>
              </a:rPr>
              <a:t> &gt; 0. </a:t>
            </a:r>
            <a:r>
              <a:rPr lang="en-US" sz="2400" b="1" dirty="0">
                <a:solidFill>
                  <a:schemeClr val="accent6">
                    <a:lumMod val="50000"/>
                  </a:schemeClr>
                </a:solidFill>
              </a:rPr>
              <a:t>       </a:t>
            </a:r>
            <a:r>
              <a:rPr lang="en-US" sz="2400" b="1" dirty="0">
                <a:solidFill>
                  <a:srgbClr val="00B050"/>
                </a:solidFill>
              </a:rPr>
              <a:t>   </a:t>
            </a:r>
            <a:endParaRPr lang="en-RU" sz="2400" dirty="0">
              <a:solidFill>
                <a:srgbClr val="00B050"/>
              </a:solidFill>
            </a:endParaRPr>
          </a:p>
        </p:txBody>
      </p:sp>
      <p:graphicFrame>
        <p:nvGraphicFramePr>
          <p:cNvPr id="2" name="Table 1">
            <a:extLst>
              <a:ext uri="{FF2B5EF4-FFF2-40B4-BE49-F238E27FC236}">
                <a16:creationId xmlns:a16="http://schemas.microsoft.com/office/drawing/2014/main" id="{45C29FEE-03F3-1645-7DDD-8E07DA475B2C}"/>
              </a:ext>
            </a:extLst>
          </p:cNvPr>
          <p:cNvGraphicFramePr>
            <a:graphicFrameLocks noGrp="1"/>
          </p:cNvGraphicFramePr>
          <p:nvPr>
            <p:extLst>
              <p:ext uri="{D42A27DB-BD31-4B8C-83A1-F6EECF244321}">
                <p14:modId xmlns:p14="http://schemas.microsoft.com/office/powerpoint/2010/main" val="1511850300"/>
              </p:ext>
            </p:extLst>
          </p:nvPr>
        </p:nvGraphicFramePr>
        <p:xfrm>
          <a:off x="0" y="6155360"/>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4" name="TextBox 3">
            <a:extLst>
              <a:ext uri="{FF2B5EF4-FFF2-40B4-BE49-F238E27FC236}">
                <a16:creationId xmlns:a16="http://schemas.microsoft.com/office/drawing/2014/main" id="{F198770D-4503-19AE-37A1-06AD8E99EF5E}"/>
              </a:ext>
            </a:extLst>
          </p:cNvPr>
          <p:cNvSpPr txBox="1"/>
          <p:nvPr/>
        </p:nvSpPr>
        <p:spPr>
          <a:xfrm>
            <a:off x="0" y="6255361"/>
            <a:ext cx="12052681" cy="400110"/>
          </a:xfrm>
          <a:prstGeom prst="rect">
            <a:avLst/>
          </a:prstGeom>
          <a:noFill/>
        </p:spPr>
        <p:txBody>
          <a:bodyPr wrap="square" rtlCol="0">
            <a:spAutoFit/>
          </a:bodyPr>
          <a:lstStyle/>
          <a:p>
            <a:pPr algn="ctr"/>
            <a:r>
              <a:rPr lang="en-GB" sz="2000" b="1" i="0" u="none" strike="noStrike" dirty="0">
                <a:solidFill>
                  <a:srgbClr val="FFFF00"/>
                </a:solidFill>
                <a:effectLst/>
                <a:latin typeface="Comic Sans MS" panose="030F0902030302020204" pitchFamily="66" charset="0"/>
              </a:rPr>
              <a:t>VI SPD Collaboration Meeting and Workshop </a:t>
            </a:r>
            <a:r>
              <a:rPr lang="en-GB" sz="2000" b="1" dirty="0">
                <a:solidFill>
                  <a:srgbClr val="FFFF00"/>
                </a:solidFill>
                <a:latin typeface="Comic Sans MS" panose="030F0902030302020204" pitchFamily="66" charset="0"/>
              </a:rPr>
              <a:t>on Information Technology in Natural Sciences</a:t>
            </a:r>
            <a:endParaRPr lang="en-RU" sz="2000" b="1" dirty="0">
              <a:solidFill>
                <a:srgbClr val="FFFF00"/>
              </a:solidFill>
              <a:latin typeface="Comic Sans MS" panose="030F0902030302020204" pitchFamily="66"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FD074F0-54A6-151E-BFB6-74240FCC4580}"/>
                  </a:ext>
                </a:extLst>
              </p:cNvPr>
              <p:cNvSpPr txBox="1"/>
              <p:nvPr/>
            </p:nvSpPr>
            <p:spPr>
              <a:xfrm>
                <a:off x="7371675" y="3596611"/>
                <a:ext cx="509163"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800" b="1" i="1" smtClean="0">
                              <a:solidFill>
                                <a:schemeClr val="accent6">
                                  <a:lumMod val="50000"/>
                                </a:schemeClr>
                              </a:solidFill>
                              <a:latin typeface="Cambria Math" panose="02040503050406030204" pitchFamily="18" charset="0"/>
                            </a:rPr>
                          </m:ctrlPr>
                        </m:accPr>
                        <m:e>
                          <m:r>
                            <a:rPr lang="en-US" sz="2800" b="1" i="1" smtClean="0">
                              <a:solidFill>
                                <a:schemeClr val="accent6">
                                  <a:lumMod val="50000"/>
                                </a:schemeClr>
                              </a:solidFill>
                              <a:latin typeface="Cambria Math" panose="02040503050406030204" pitchFamily="18" charset="0"/>
                            </a:rPr>
                            <m:t>𝒎</m:t>
                          </m:r>
                        </m:e>
                      </m:acc>
                    </m:oMath>
                  </m:oMathPara>
                </a14:m>
                <a:endParaRPr lang="en-RU" sz="2800" dirty="0">
                  <a:latin typeface="Comic Sans MS" panose="030F0902030302020204" pitchFamily="66" charset="0"/>
                </a:endParaRPr>
              </a:p>
            </p:txBody>
          </p:sp>
        </mc:Choice>
        <mc:Fallback xmlns="">
          <p:sp>
            <p:nvSpPr>
              <p:cNvPr id="10" name="TextBox 9">
                <a:extLst>
                  <a:ext uri="{FF2B5EF4-FFF2-40B4-BE49-F238E27FC236}">
                    <a16:creationId xmlns:a16="http://schemas.microsoft.com/office/drawing/2014/main" id="{5FD074F0-54A6-151E-BFB6-74240FCC4580}"/>
                  </a:ext>
                </a:extLst>
              </p:cNvPr>
              <p:cNvSpPr txBox="1">
                <a:spLocks noRot="1" noChangeAspect="1" noMove="1" noResize="1" noEditPoints="1" noAdjustHandles="1" noChangeArrowheads="1" noChangeShapeType="1" noTextEdit="1"/>
              </p:cNvSpPr>
              <p:nvPr/>
            </p:nvSpPr>
            <p:spPr>
              <a:xfrm>
                <a:off x="7371675" y="3596611"/>
                <a:ext cx="509163" cy="523220"/>
              </a:xfrm>
              <a:prstGeom prst="rect">
                <a:avLst/>
              </a:prstGeom>
              <a:blipFill>
                <a:blip r:embed="rId6"/>
                <a:stretch>
                  <a:fillRect r="-2439"/>
                </a:stretch>
              </a:blipFill>
            </p:spPr>
            <p:txBody>
              <a:bodyPr/>
              <a:lstStyle/>
              <a:p>
                <a:r>
                  <a:rPr lang="en-RU">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077F8E6-A991-7203-0057-56448F050D69}"/>
                  </a:ext>
                </a:extLst>
              </p:cNvPr>
              <p:cNvSpPr txBox="1"/>
              <p:nvPr/>
            </p:nvSpPr>
            <p:spPr>
              <a:xfrm>
                <a:off x="4778475" y="3931930"/>
                <a:ext cx="509163"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800" b="1" i="1" smtClean="0">
                              <a:solidFill>
                                <a:schemeClr val="accent6">
                                  <a:lumMod val="50000"/>
                                </a:schemeClr>
                              </a:solidFill>
                              <a:latin typeface="Cambria Math" panose="02040503050406030204" pitchFamily="18" charset="0"/>
                            </a:rPr>
                          </m:ctrlPr>
                        </m:accPr>
                        <m:e>
                          <m:r>
                            <a:rPr lang="en-US" sz="2800" b="1" i="1" smtClean="0">
                              <a:solidFill>
                                <a:schemeClr val="accent6">
                                  <a:lumMod val="50000"/>
                                </a:schemeClr>
                              </a:solidFill>
                              <a:latin typeface="Cambria Math" panose="02040503050406030204" pitchFamily="18" charset="0"/>
                            </a:rPr>
                            <m:t>𝒎</m:t>
                          </m:r>
                        </m:e>
                      </m:acc>
                    </m:oMath>
                  </m:oMathPara>
                </a14:m>
                <a:endParaRPr lang="en-RU" sz="2800" dirty="0">
                  <a:latin typeface="Comic Sans MS" panose="030F0902030302020204" pitchFamily="66" charset="0"/>
                </a:endParaRPr>
              </a:p>
            </p:txBody>
          </p:sp>
        </mc:Choice>
        <mc:Fallback xmlns="">
          <p:sp>
            <p:nvSpPr>
              <p:cNvPr id="14" name="TextBox 13">
                <a:extLst>
                  <a:ext uri="{FF2B5EF4-FFF2-40B4-BE49-F238E27FC236}">
                    <a16:creationId xmlns:a16="http://schemas.microsoft.com/office/drawing/2014/main" id="{0077F8E6-A991-7203-0057-56448F050D69}"/>
                  </a:ext>
                </a:extLst>
              </p:cNvPr>
              <p:cNvSpPr txBox="1">
                <a:spLocks noRot="1" noChangeAspect="1" noMove="1" noResize="1" noEditPoints="1" noAdjustHandles="1" noChangeArrowheads="1" noChangeShapeType="1" noTextEdit="1"/>
              </p:cNvSpPr>
              <p:nvPr/>
            </p:nvSpPr>
            <p:spPr>
              <a:xfrm>
                <a:off x="4778475" y="3931930"/>
                <a:ext cx="509163" cy="523220"/>
              </a:xfrm>
              <a:prstGeom prst="rect">
                <a:avLst/>
              </a:prstGeom>
              <a:blipFill>
                <a:blip r:embed="rId7"/>
                <a:stretch>
                  <a:fillRect/>
                </a:stretch>
              </a:blipFill>
            </p:spPr>
            <p:txBody>
              <a:bodyPr/>
              <a:lstStyle/>
              <a:p>
                <a:r>
                  <a:rPr lang="en-RU">
                    <a:noFill/>
                  </a:rPr>
                  <a:t> </a:t>
                </a:r>
              </a:p>
            </p:txBody>
          </p:sp>
        </mc:Fallback>
      </mc:AlternateContent>
    </p:spTree>
    <p:extLst>
      <p:ext uri="{BB962C8B-B14F-4D97-AF65-F5344CB8AC3E}">
        <p14:creationId xmlns:p14="http://schemas.microsoft.com/office/powerpoint/2010/main" val="3404136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560138-C8A0-604C-0CD5-19DD6DA29D38}"/>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6534D68A-9748-6931-2F11-56A22604F09C}"/>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sp>
        <p:nvSpPr>
          <p:cNvPr id="8" name="TextBox 7">
            <a:extLst>
              <a:ext uri="{FF2B5EF4-FFF2-40B4-BE49-F238E27FC236}">
                <a16:creationId xmlns:a16="http://schemas.microsoft.com/office/drawing/2014/main" id="{C25E1024-E962-F488-62CE-E1851BDAAF2E}"/>
              </a:ext>
            </a:extLst>
          </p:cNvPr>
          <p:cNvSpPr txBox="1"/>
          <p:nvPr/>
        </p:nvSpPr>
        <p:spPr>
          <a:xfrm>
            <a:off x="710715" y="421623"/>
            <a:ext cx="10842173" cy="584775"/>
          </a:xfrm>
          <a:prstGeom prst="rect">
            <a:avLst/>
          </a:prstGeom>
          <a:noFill/>
        </p:spPr>
        <p:txBody>
          <a:bodyPr wrap="square">
            <a:spAutoFit/>
          </a:bodyPr>
          <a:lstStyle/>
          <a:p>
            <a:r>
              <a:rPr lang="en-US" sz="3200" b="1" u="sng" dirty="0">
                <a:solidFill>
                  <a:srgbClr val="C00000"/>
                </a:solidFill>
                <a:latin typeface="Comic Sans MS" panose="030F0902030302020204" pitchFamily="66" charset="0"/>
                <a:cs typeface="Times New Roman" panose="02020603050405020304" pitchFamily="18" charset="0"/>
              </a:rPr>
              <a:t>Three</a:t>
            </a:r>
            <a:r>
              <a:rPr lang="ru-RU" sz="3200" b="1" u="sng" dirty="0">
                <a:solidFill>
                  <a:srgbClr val="C00000"/>
                </a:solidFill>
                <a:latin typeface="Comic Sans MS" panose="030F0902030302020204" pitchFamily="66" charset="0"/>
                <a:cs typeface="Times New Roman" panose="02020603050405020304" pitchFamily="18" charset="0"/>
              </a:rPr>
              <a:t>-</a:t>
            </a:r>
            <a:r>
              <a:rPr lang="en-US" sz="3200" b="1" u="sng" dirty="0">
                <a:solidFill>
                  <a:srgbClr val="C00000"/>
                </a:solidFill>
                <a:latin typeface="Comic Sans MS" panose="030F0902030302020204" pitchFamily="66" charset="0"/>
                <a:cs typeface="Times New Roman" panose="02020603050405020304" pitchFamily="18" charset="0"/>
              </a:rPr>
              <a:t>gluon decay</a:t>
            </a:r>
            <a:r>
              <a:rPr lang="ru-RU" sz="3200" b="1" u="sng" dirty="0">
                <a:solidFill>
                  <a:srgbClr val="C00000"/>
                </a:solidFill>
                <a:latin typeface="Comic Sans MS" panose="030F0902030302020204" pitchFamily="66" charset="0"/>
                <a:cs typeface="Times New Roman" panose="02020603050405020304" pitchFamily="18" charset="0"/>
              </a:rPr>
              <a:t> </a:t>
            </a:r>
            <a:r>
              <a:rPr lang="en-US" sz="3200" b="1" u="sng" dirty="0">
                <a:solidFill>
                  <a:srgbClr val="C00000"/>
                </a:solidFill>
                <a:latin typeface="Comic Sans MS" panose="030F0902030302020204" pitchFamily="66" charset="0"/>
                <a:cs typeface="Times New Roman" panose="02020603050405020304" pitchFamily="18" charset="0"/>
              </a:rPr>
              <a:t>of quarkoniums </a:t>
            </a:r>
            <a:r>
              <a:rPr lang="en-US" sz="3200" b="1" u="sng" dirty="0" err="1">
                <a:solidFill>
                  <a:srgbClr val="C00000"/>
                </a:solidFill>
                <a:latin typeface="Comic Sans MS" panose="030F0902030302020204" pitchFamily="66" charset="0"/>
                <a:ea typeface="Calibri"/>
                <a:cs typeface="Times New Roman" panose="02020603050405020304" pitchFamily="18" charset="0"/>
              </a:rPr>
              <a:t>ϒ</a:t>
            </a:r>
            <a:r>
              <a:rPr lang="ru-RU" sz="3200" b="1" u="sng" dirty="0">
                <a:solidFill>
                  <a:srgbClr val="C00000"/>
                </a:solidFill>
                <a:latin typeface="Times New Roman" panose="02020603050405020304" pitchFamily="18" charset="0"/>
                <a:cs typeface="Times New Roman" panose="02020603050405020304" pitchFamily="18" charset="0"/>
              </a:rPr>
              <a:t>(9.46)</a:t>
            </a:r>
            <a:r>
              <a:rPr lang="en-US" sz="3200" b="1" u="sng" dirty="0">
                <a:solidFill>
                  <a:srgbClr val="C00000"/>
                </a:solidFill>
                <a:latin typeface="Comic Sans MS" panose="030F0902030302020204" pitchFamily="66" charset="0"/>
                <a:cs typeface="Times New Roman" panose="02020603050405020304" pitchFamily="18" charset="0"/>
              </a:rPr>
              <a:t>,</a:t>
            </a:r>
            <a:r>
              <a:rPr lang="ru-RU" sz="3200" b="1" u="sng" dirty="0">
                <a:solidFill>
                  <a:srgbClr val="C00000"/>
                </a:solidFill>
                <a:latin typeface="Times New Roman" panose="02020603050405020304" pitchFamily="18" charset="0"/>
                <a:cs typeface="Times New Roman" panose="02020603050405020304" pitchFamily="18" charset="0"/>
              </a:rPr>
              <a:t> </a:t>
            </a:r>
            <a:r>
              <a:rPr lang="en-US" sz="3200" b="1" u="sng" dirty="0" err="1">
                <a:solidFill>
                  <a:srgbClr val="C00000"/>
                </a:solidFill>
                <a:latin typeface="Comic Sans MS" panose="030F0902030302020204" pitchFamily="66" charset="0"/>
                <a:cs typeface="Times New Roman" panose="02020603050405020304" pitchFamily="18" charset="0"/>
              </a:rPr>
              <a:t>ϒ</a:t>
            </a:r>
            <a:r>
              <a:rPr lang="ru-RU" sz="3200" b="1" u="sng" dirty="0">
                <a:solidFill>
                  <a:srgbClr val="C00000"/>
                </a:solidFill>
                <a:latin typeface="Times New Roman" panose="02020603050405020304" pitchFamily="18" charset="0"/>
                <a:cs typeface="Times New Roman" panose="02020603050405020304" pitchFamily="18" charset="0"/>
              </a:rPr>
              <a:t> (10.02</a:t>
            </a:r>
            <a:r>
              <a:rPr lang="en-US" sz="3200" b="1" u="sng" dirty="0">
                <a:solidFill>
                  <a:srgbClr val="C00000"/>
                </a:solidFill>
                <a:latin typeface="Comic Sans MS" panose="030F0902030302020204" pitchFamily="66" charset="0"/>
                <a:cs typeface="Times New Roman" panose="02020603050405020304" pitchFamily="18" charset="0"/>
              </a:rPr>
              <a:t>)</a:t>
            </a:r>
            <a:r>
              <a:rPr lang="ru-RU" sz="3200" b="1" u="sng" dirty="0">
                <a:solidFill>
                  <a:srgbClr val="C00000"/>
                </a:solidFill>
                <a:latin typeface="Times New Roman" panose="02020603050405020304" pitchFamily="18" charset="0"/>
                <a:cs typeface="Times New Roman" panose="02020603050405020304" pitchFamily="18" charset="0"/>
              </a:rPr>
              <a:t> </a:t>
            </a:r>
          </a:p>
        </p:txBody>
      </p:sp>
      <p:pic>
        <p:nvPicPr>
          <p:cNvPr id="9" name="Рисунок 2">
            <a:extLst>
              <a:ext uri="{FF2B5EF4-FFF2-40B4-BE49-F238E27FC236}">
                <a16:creationId xmlns:a16="http://schemas.microsoft.com/office/drawing/2014/main" id="{7EC2107F-A6F8-BD34-BAF0-BD3803F8B061}"/>
              </a:ext>
            </a:extLst>
          </p:cNvPr>
          <p:cNvPicPr/>
          <p:nvPr/>
        </p:nvPicPr>
        <p:blipFill>
          <a:blip r:embed="rId2" cstate="print"/>
          <a:srcRect/>
          <a:stretch>
            <a:fillRect/>
          </a:stretch>
        </p:blipFill>
        <p:spPr bwMode="auto">
          <a:xfrm>
            <a:off x="1115616" y="1330405"/>
            <a:ext cx="2910119" cy="1365294"/>
          </a:xfrm>
          <a:prstGeom prst="rect">
            <a:avLst/>
          </a:prstGeom>
          <a:noFill/>
          <a:ln w="9525">
            <a:noFill/>
            <a:miter lim="800000"/>
            <a:headEnd/>
            <a:tailEnd/>
          </a:ln>
        </p:spPr>
      </p:pic>
      <p:pic>
        <p:nvPicPr>
          <p:cNvPr id="11" name="Рисунок 4">
            <a:extLst>
              <a:ext uri="{FF2B5EF4-FFF2-40B4-BE49-F238E27FC236}">
                <a16:creationId xmlns:a16="http://schemas.microsoft.com/office/drawing/2014/main" id="{8208BAB9-6380-A1D8-4195-C991738BB625}"/>
              </a:ext>
            </a:extLst>
          </p:cNvPr>
          <p:cNvPicPr/>
          <p:nvPr/>
        </p:nvPicPr>
        <p:blipFill>
          <a:blip r:embed="rId3" cstate="print"/>
          <a:srcRect/>
          <a:stretch>
            <a:fillRect/>
          </a:stretch>
        </p:blipFill>
        <p:spPr bwMode="auto">
          <a:xfrm>
            <a:off x="5474522" y="1312771"/>
            <a:ext cx="4132613" cy="1959429"/>
          </a:xfrm>
          <a:prstGeom prst="rect">
            <a:avLst/>
          </a:prstGeom>
          <a:noFill/>
          <a:ln w="9525">
            <a:noFill/>
            <a:miter lim="800000"/>
            <a:headEnd/>
            <a:tailEnd/>
          </a:ln>
        </p:spPr>
      </p:pic>
      <p:sp>
        <p:nvSpPr>
          <p:cNvPr id="12" name="TextBox 11">
            <a:extLst>
              <a:ext uri="{FF2B5EF4-FFF2-40B4-BE49-F238E27FC236}">
                <a16:creationId xmlns:a16="http://schemas.microsoft.com/office/drawing/2014/main" id="{A487D4D7-C7F4-6E81-6E27-1B6FF3FC2E16}"/>
              </a:ext>
            </a:extLst>
          </p:cNvPr>
          <p:cNvSpPr txBox="1"/>
          <p:nvPr/>
        </p:nvSpPr>
        <p:spPr>
          <a:xfrm>
            <a:off x="8894617" y="1765141"/>
            <a:ext cx="290071" cy="400110"/>
          </a:xfrm>
          <a:prstGeom prst="rect">
            <a:avLst/>
          </a:prstGeom>
          <a:noFill/>
        </p:spPr>
        <p:txBody>
          <a:bodyPr wrap="square" rtlCol="0">
            <a:spAutoFit/>
          </a:bodyPr>
          <a:lstStyle/>
          <a:p>
            <a:r>
              <a:rPr lang="en-US" sz="2000" dirty="0">
                <a:latin typeface="Comic Sans MS" panose="030F0902030302020204" pitchFamily="66" charset="0"/>
              </a:rPr>
              <a:t>Z</a:t>
            </a:r>
            <a:endParaRPr lang="en-RU" sz="2000" dirty="0">
              <a:latin typeface="Comic Sans MS" panose="030F0902030302020204" pitchFamily="66" charset="0"/>
            </a:endParaRPr>
          </a:p>
        </p:txBody>
      </p:sp>
      <p:pic>
        <p:nvPicPr>
          <p:cNvPr id="14" name="Рисунок 8">
            <a:extLst>
              <a:ext uri="{FF2B5EF4-FFF2-40B4-BE49-F238E27FC236}">
                <a16:creationId xmlns:a16="http://schemas.microsoft.com/office/drawing/2014/main" id="{AEE7CA83-233E-4DB4-7BC8-08778F8D8FDA}"/>
              </a:ext>
            </a:extLst>
          </p:cNvPr>
          <p:cNvPicPr/>
          <p:nvPr/>
        </p:nvPicPr>
        <p:blipFill>
          <a:blip r:embed="rId4" cstate="print"/>
          <a:srcRect/>
          <a:stretch>
            <a:fillRect/>
          </a:stretch>
        </p:blipFill>
        <p:spPr bwMode="auto">
          <a:xfrm>
            <a:off x="689536" y="2695699"/>
            <a:ext cx="2579370" cy="1657985"/>
          </a:xfrm>
          <a:prstGeom prst="rect">
            <a:avLst/>
          </a:prstGeom>
          <a:noFill/>
          <a:ln w="9525">
            <a:noFill/>
            <a:miter lim="800000"/>
            <a:headEnd/>
            <a:tailEnd/>
          </a:ln>
        </p:spPr>
      </p:pic>
      <p:graphicFrame>
        <p:nvGraphicFramePr>
          <p:cNvPr id="15" name="Объект 9">
            <a:extLst>
              <a:ext uri="{FF2B5EF4-FFF2-40B4-BE49-F238E27FC236}">
                <a16:creationId xmlns:a16="http://schemas.microsoft.com/office/drawing/2014/main" id="{A263AA63-A7AC-5202-5D48-A205CB105133}"/>
              </a:ext>
            </a:extLst>
          </p:cNvPr>
          <p:cNvGraphicFramePr>
            <a:graphicFrameLocks noChangeAspect="1"/>
          </p:cNvGraphicFramePr>
          <p:nvPr>
            <p:extLst>
              <p:ext uri="{D42A27DB-BD31-4B8C-83A1-F6EECF244321}">
                <p14:modId xmlns:p14="http://schemas.microsoft.com/office/powerpoint/2010/main" val="2062012476"/>
              </p:ext>
            </p:extLst>
          </p:nvPr>
        </p:nvGraphicFramePr>
        <p:xfrm>
          <a:off x="1126360" y="4843090"/>
          <a:ext cx="4348162" cy="449263"/>
        </p:xfrm>
        <a:graphic>
          <a:graphicData uri="http://schemas.openxmlformats.org/presentationml/2006/ole">
            <mc:AlternateContent xmlns:mc="http://schemas.openxmlformats.org/markup-compatibility/2006">
              <mc:Choice xmlns:v="urn:schemas-microsoft-com:vml" Requires="v">
                <p:oleObj name="Уравнение" r:id="rId5" imgW="2755800" imgH="279360" progId="Equation.3">
                  <p:embed/>
                </p:oleObj>
              </mc:Choice>
              <mc:Fallback>
                <p:oleObj name="Уравнение" r:id="rId5" imgW="2755800" imgH="279360" progId="Equation.3">
                  <p:embed/>
                  <p:pic>
                    <p:nvPicPr>
                      <p:cNvPr id="15" name="Объект 9">
                        <a:extLst>
                          <a:ext uri="{FF2B5EF4-FFF2-40B4-BE49-F238E27FC236}">
                            <a16:creationId xmlns:a16="http://schemas.microsoft.com/office/drawing/2014/main" id="{A263AA63-A7AC-5202-5D48-A205CB105133}"/>
                          </a:ext>
                        </a:extLst>
                      </p:cNvPr>
                      <p:cNvPicPr>
                        <a:picLocks noChangeAspect="1" noChangeArrowheads="1"/>
                      </p:cNvPicPr>
                      <p:nvPr/>
                    </p:nvPicPr>
                    <p:blipFill>
                      <a:blip r:embed="rId6"/>
                      <a:srcRect/>
                      <a:stretch>
                        <a:fillRect/>
                      </a:stretch>
                    </p:blipFill>
                    <p:spPr bwMode="auto">
                      <a:xfrm>
                        <a:off x="1126360" y="4843090"/>
                        <a:ext cx="4348162" cy="449263"/>
                      </a:xfrm>
                      <a:prstGeom prst="rect">
                        <a:avLst/>
                      </a:prstGeom>
                      <a:noFill/>
                    </p:spPr>
                  </p:pic>
                </p:oleObj>
              </mc:Fallback>
            </mc:AlternateContent>
          </a:graphicData>
        </a:graphic>
      </p:graphicFrame>
      <p:graphicFrame>
        <p:nvGraphicFramePr>
          <p:cNvPr id="16" name="Объект 11">
            <a:extLst>
              <a:ext uri="{FF2B5EF4-FFF2-40B4-BE49-F238E27FC236}">
                <a16:creationId xmlns:a16="http://schemas.microsoft.com/office/drawing/2014/main" id="{DE95BA6A-4B10-4BE9-25D9-333DDB62CAC5}"/>
              </a:ext>
            </a:extLst>
          </p:cNvPr>
          <p:cNvGraphicFramePr>
            <a:graphicFrameLocks noChangeAspect="1"/>
          </p:cNvGraphicFramePr>
          <p:nvPr>
            <p:extLst>
              <p:ext uri="{D42A27DB-BD31-4B8C-83A1-F6EECF244321}">
                <p14:modId xmlns:p14="http://schemas.microsoft.com/office/powerpoint/2010/main" val="399618924"/>
              </p:ext>
            </p:extLst>
          </p:nvPr>
        </p:nvGraphicFramePr>
        <p:xfrm>
          <a:off x="5756041" y="4843090"/>
          <a:ext cx="3168352" cy="464555"/>
        </p:xfrm>
        <a:graphic>
          <a:graphicData uri="http://schemas.openxmlformats.org/presentationml/2006/ole">
            <mc:AlternateContent xmlns:mc="http://schemas.openxmlformats.org/markup-compatibility/2006">
              <mc:Choice xmlns:v="urn:schemas-microsoft-com:vml" Requires="v">
                <p:oleObj name="Equation" r:id="rId7" imgW="1562040" imgH="241200" progId="Equation.3">
                  <p:embed/>
                </p:oleObj>
              </mc:Choice>
              <mc:Fallback>
                <p:oleObj name="Equation" r:id="rId7" imgW="1562040" imgH="241200" progId="Equation.3">
                  <p:embed/>
                  <p:pic>
                    <p:nvPicPr>
                      <p:cNvPr id="16" name="Объект 11">
                        <a:extLst>
                          <a:ext uri="{FF2B5EF4-FFF2-40B4-BE49-F238E27FC236}">
                            <a16:creationId xmlns:a16="http://schemas.microsoft.com/office/drawing/2014/main" id="{DE95BA6A-4B10-4BE9-25D9-333DDB62CAC5}"/>
                          </a:ext>
                        </a:extLst>
                      </p:cNvPr>
                      <p:cNvPicPr>
                        <a:picLocks noChangeAspect="1" noChangeArrowheads="1"/>
                      </p:cNvPicPr>
                      <p:nvPr/>
                    </p:nvPicPr>
                    <p:blipFill>
                      <a:blip r:embed="rId8"/>
                      <a:srcRect/>
                      <a:stretch>
                        <a:fillRect/>
                      </a:stretch>
                    </p:blipFill>
                    <p:spPr bwMode="auto">
                      <a:xfrm>
                        <a:off x="5756041" y="4843090"/>
                        <a:ext cx="3168352" cy="464555"/>
                      </a:xfrm>
                      <a:prstGeom prst="rect">
                        <a:avLst/>
                      </a:prstGeom>
                      <a:noFill/>
                    </p:spPr>
                  </p:pic>
                </p:oleObj>
              </mc:Fallback>
            </mc:AlternateContent>
          </a:graphicData>
        </a:graphic>
      </p:graphicFrame>
      <p:graphicFrame>
        <p:nvGraphicFramePr>
          <p:cNvPr id="2" name="Table 1">
            <a:extLst>
              <a:ext uri="{FF2B5EF4-FFF2-40B4-BE49-F238E27FC236}">
                <a16:creationId xmlns:a16="http://schemas.microsoft.com/office/drawing/2014/main" id="{AB180187-218A-E320-1773-CFE89B063431}"/>
              </a:ext>
            </a:extLst>
          </p:cNvPr>
          <p:cNvGraphicFramePr>
            <a:graphicFrameLocks noGrp="1"/>
          </p:cNvGraphicFramePr>
          <p:nvPr/>
        </p:nvGraphicFramePr>
        <p:xfrm>
          <a:off x="0" y="6155360"/>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4" name="TextBox 3">
            <a:extLst>
              <a:ext uri="{FF2B5EF4-FFF2-40B4-BE49-F238E27FC236}">
                <a16:creationId xmlns:a16="http://schemas.microsoft.com/office/drawing/2014/main" id="{D7D10EBD-0281-EB72-5097-DCF23C576BDB}"/>
              </a:ext>
            </a:extLst>
          </p:cNvPr>
          <p:cNvSpPr txBox="1"/>
          <p:nvPr/>
        </p:nvSpPr>
        <p:spPr>
          <a:xfrm>
            <a:off x="0" y="6255361"/>
            <a:ext cx="12052681" cy="400110"/>
          </a:xfrm>
          <a:prstGeom prst="rect">
            <a:avLst/>
          </a:prstGeom>
          <a:noFill/>
        </p:spPr>
        <p:txBody>
          <a:bodyPr wrap="square" rtlCol="0">
            <a:spAutoFit/>
          </a:bodyPr>
          <a:lstStyle/>
          <a:p>
            <a:pPr algn="ctr"/>
            <a:r>
              <a:rPr lang="en-GB" sz="2000" b="1" i="0" u="none" strike="noStrike" dirty="0">
                <a:solidFill>
                  <a:srgbClr val="FFFF00"/>
                </a:solidFill>
                <a:effectLst/>
                <a:latin typeface="Comic Sans MS" panose="030F0902030302020204" pitchFamily="66" charset="0"/>
              </a:rPr>
              <a:t>VI SPD Collaboration Meeting and Workshop </a:t>
            </a:r>
            <a:r>
              <a:rPr lang="en-GB" sz="2000" b="1" dirty="0">
                <a:solidFill>
                  <a:srgbClr val="FFFF00"/>
                </a:solidFill>
                <a:latin typeface="Comic Sans MS" panose="030F0902030302020204" pitchFamily="66" charset="0"/>
              </a:rPr>
              <a:t>on Information Technology in Natural Sciences</a:t>
            </a:r>
            <a:endParaRPr lang="en-RU" sz="2000" b="1" dirty="0">
              <a:solidFill>
                <a:srgbClr val="FFFF00"/>
              </a:solidFill>
              <a:latin typeface="Comic Sans MS" panose="030F0902030302020204" pitchFamily="66"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C8AFD83-EAA7-2754-C0A3-A75016159CBE}"/>
                  </a:ext>
                </a:extLst>
              </p:cNvPr>
              <p:cNvSpPr txBox="1"/>
              <p:nvPr/>
            </p:nvSpPr>
            <p:spPr>
              <a:xfrm>
                <a:off x="3693226" y="3604481"/>
                <a:ext cx="8359455" cy="813621"/>
              </a:xfrm>
              <a:prstGeom prst="rect">
                <a:avLst/>
              </a:prstGeom>
              <a:noFill/>
            </p:spPr>
            <p:txBody>
              <a:bodyPr wrap="square" lIns="0" tIns="0" rIns="0" bIns="0" rtlCol="0">
                <a:spAutoFit/>
              </a:bodyPr>
              <a:lstStyle/>
              <a:p>
                <a14:m>
                  <m:oMath xmlns:m="http://schemas.openxmlformats.org/officeDocument/2006/math">
                    <m:sSub>
                      <m:sSubPr>
                        <m:ctrlPr>
                          <a:rPr lang="en-RU"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𝑛</m:t>
                        </m:r>
                      </m:sub>
                    </m:sSub>
                    <m:d>
                      <m:dPr>
                        <m:ctrlPr>
                          <a:rPr lang="en-US" sz="2000" i="1">
                            <a:latin typeface="Cambria Math" panose="02040503050406030204" pitchFamily="18" charset="0"/>
                          </a:rPr>
                        </m:ctrlPr>
                      </m:dPr>
                      <m:e>
                        <m:r>
                          <a:rPr lang="en-US" sz="2000" i="1">
                            <a:latin typeface="Cambria Math" panose="02040503050406030204" pitchFamily="18" charset="0"/>
                          </a:rPr>
                          <m:t>𝑠</m:t>
                        </m:r>
                      </m:e>
                    </m:d>
                    <m:r>
                      <a:rPr lang="en-US" sz="2000" i="1">
                        <a:latin typeface="Cambria Math" panose="02040503050406030204" pitchFamily="18" charset="0"/>
                      </a:rPr>
                      <m:t>=</m:t>
                    </m:r>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𝑚</m:t>
                        </m:r>
                        <m:r>
                          <a:rPr lang="en-US" sz="2000" b="0" i="1" smtClean="0">
                            <a:latin typeface="Cambria Math" panose="02040503050406030204" pitchFamily="18" charset="0"/>
                          </a:rPr>
                          <m:t>′=0</m:t>
                        </m:r>
                      </m:sub>
                      <m:sup>
                        <m:r>
                          <a:rPr lang="en-US" sz="2000" b="0" i="1" smtClean="0">
                            <a:latin typeface="Cambria Math" panose="02040503050406030204" pitchFamily="18" charset="0"/>
                          </a:rPr>
                          <m:t>𝑀</m:t>
                        </m:r>
                      </m:sup>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𝑚</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+1)(</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𝑚</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+2)</m:t>
                            </m:r>
                          </m:num>
                          <m:den>
                            <m:r>
                              <a:rPr lang="en-US" sz="2000" b="0" i="1" smtClean="0">
                                <a:latin typeface="Cambria Math" panose="02040503050406030204" pitchFamily="18" charset="0"/>
                              </a:rPr>
                              <m:t>2</m:t>
                            </m:r>
                            <m:sSup>
                              <m:sSupPr>
                                <m:ctrlPr>
                                  <a:rPr lang="en-US" sz="2000" b="0" i="1" smtClean="0">
                                    <a:latin typeface="Cambria Math" panose="02040503050406030204" pitchFamily="18" charset="0"/>
                                  </a:rPr>
                                </m:ctrlPr>
                              </m:sSupPr>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acc>
                                          <m:accPr>
                                            <m:chr m:val="̅"/>
                                            <m:ctrlPr>
                                              <a:rPr lang="en-US" sz="2000" i="1">
                                                <a:latin typeface="Cambria Math" panose="02040503050406030204" pitchFamily="18" charset="0"/>
                                              </a:rPr>
                                            </m:ctrlPr>
                                          </m:accPr>
                                          <m:e>
                                            <m:r>
                                              <a:rPr lang="en-US" sz="2000" i="1">
                                                <a:latin typeface="Cambria Math" panose="02040503050406030204" pitchFamily="18" charset="0"/>
                                              </a:rPr>
                                              <m:t>𝑚</m:t>
                                            </m:r>
                                          </m:e>
                                        </m:acc>
                                      </m:num>
                                      <m:den>
                                        <m:r>
                                          <a:rPr lang="en-US" sz="2000" i="1">
                                            <a:latin typeface="Cambria Math" panose="02040503050406030204" pitchFamily="18" charset="0"/>
                                          </a:rPr>
                                          <m:t>3</m:t>
                                        </m:r>
                                      </m:den>
                                    </m:f>
                                  </m:e>
                                </m:d>
                              </m:e>
                              <m:sup>
                                <m:r>
                                  <a:rPr lang="en-US" sz="2000" b="0" i="1" smtClean="0">
                                    <a:latin typeface="Cambria Math" panose="02040503050406030204" pitchFamily="18" charset="0"/>
                                  </a:rPr>
                                  <m:t>3</m:t>
                                </m:r>
                              </m:sup>
                            </m:sSup>
                          </m:den>
                        </m:f>
                        <m:sSup>
                          <m:sSupPr>
                            <m:ctrlPr>
                              <a:rPr lang="en-US" sz="2000" b="0" i="1" smtClean="0">
                                <a:latin typeface="Cambria Math" panose="02040503050406030204" pitchFamily="18" charset="0"/>
                              </a:rPr>
                            </m:ctrlPr>
                          </m:sSupPr>
                          <m:e>
                            <m:d>
                              <m:dPr>
                                <m:ctrlPr>
                                  <a:rPr lang="en-US" sz="2000" i="1">
                                    <a:latin typeface="Cambria Math" panose="02040503050406030204" pitchFamily="18" charset="0"/>
                                  </a:rPr>
                                </m:ctrlPr>
                              </m:dPr>
                              <m:e>
                                <m:r>
                                  <a:rPr lang="en-US" sz="2000" i="1">
                                    <a:latin typeface="Cambria Math" panose="02040503050406030204" pitchFamily="18" charset="0"/>
                                  </a:rPr>
                                  <m:t>1−</m:t>
                                </m:r>
                                <m:f>
                                  <m:fPr>
                                    <m:ctrlPr>
                                      <a:rPr lang="en-US" sz="2000" i="1">
                                        <a:latin typeface="Cambria Math" panose="02040503050406030204" pitchFamily="18" charset="0"/>
                                      </a:rPr>
                                    </m:ctrlPr>
                                  </m:fPr>
                                  <m:num>
                                    <m:r>
                                      <a:rPr lang="en-US" sz="2000" i="1">
                                        <a:latin typeface="Cambria Math" panose="02040503050406030204" pitchFamily="18" charset="0"/>
                                      </a:rPr>
                                      <m:t>1</m:t>
                                    </m:r>
                                  </m:num>
                                  <m:den>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acc>
                                              <m:accPr>
                                                <m:chr m:val="̅"/>
                                                <m:ctrlPr>
                                                  <a:rPr lang="en-US" sz="2000" i="1">
                                                    <a:latin typeface="Cambria Math" panose="02040503050406030204" pitchFamily="18" charset="0"/>
                                                  </a:rPr>
                                                </m:ctrlPr>
                                              </m:accPr>
                                              <m:e>
                                                <m:r>
                                                  <a:rPr lang="en-US" sz="2000" i="1">
                                                    <a:latin typeface="Cambria Math" panose="02040503050406030204" pitchFamily="18" charset="0"/>
                                                  </a:rPr>
                                                  <m:t>𝑚</m:t>
                                                </m:r>
                                              </m:e>
                                            </m:acc>
                                          </m:num>
                                          <m:den>
                                            <m:r>
                                              <a:rPr lang="en-US" sz="2000" i="1">
                                                <a:latin typeface="Cambria Math" panose="02040503050406030204" pitchFamily="18" charset="0"/>
                                              </a:rPr>
                                              <m:t>3</m:t>
                                            </m:r>
                                          </m:den>
                                        </m:f>
                                      </m:e>
                                    </m:d>
                                  </m:den>
                                </m:f>
                              </m:e>
                            </m:d>
                          </m:e>
                          <m:sup>
                            <m:r>
                              <a:rPr lang="en-US" sz="2000" b="0" i="1" smtClean="0">
                                <a:latin typeface="Cambria Math" panose="02040503050406030204" pitchFamily="18" charset="0"/>
                              </a:rPr>
                              <m:t>𝑚</m:t>
                            </m:r>
                            <m:r>
                              <a:rPr lang="en-US" sz="2000" b="0" i="1" smtClean="0">
                                <a:latin typeface="Cambria Math" panose="02040503050406030204" pitchFamily="18" charset="0"/>
                              </a:rPr>
                              <m:t>′</m:t>
                            </m:r>
                          </m:sup>
                        </m:sSup>
                      </m:e>
                    </m:nary>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𝐶</m:t>
                        </m:r>
                      </m:e>
                      <m:sub>
                        <m:r>
                          <a:rPr lang="en-US" sz="2000" b="0" i="1" smtClean="0">
                            <a:latin typeface="Cambria Math" panose="02040503050406030204" pitchFamily="18" charset="0"/>
                          </a:rPr>
                          <m:t>(3+</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𝑚</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sub>
                      <m:sup>
                        <m:r>
                          <a:rPr lang="en-US" sz="2000" b="0" i="1" smtClean="0">
                            <a:latin typeface="Cambria Math" panose="02040503050406030204" pitchFamily="18" charset="0"/>
                          </a:rPr>
                          <m:t>𝑛</m:t>
                        </m:r>
                      </m:sup>
                    </m:sSubSup>
                    <m:sSup>
                      <m:sSupPr>
                        <m:ctrlPr>
                          <a:rPr lang="en-US" sz="2000" b="0" i="1" smtClean="0">
                            <a:latin typeface="Cambria Math" panose="02040503050406030204" pitchFamily="18" charset="0"/>
                          </a:rPr>
                        </m:ctrlPr>
                      </m:sSupPr>
                      <m:e>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sSubSup>
                                  <m:sSubSupPr>
                                    <m:ctrlPr>
                                      <a:rPr lang="en-US" sz="2000" i="1">
                                        <a:latin typeface="Cambria Math" panose="02040503050406030204" pitchFamily="18" charset="0"/>
                                      </a:rPr>
                                    </m:ctrlPr>
                                  </m:sSubSupPr>
                                  <m:e>
                                    <m:acc>
                                      <m:accPr>
                                        <m:chr m:val="̅"/>
                                        <m:ctrlPr>
                                          <a:rPr lang="en-US" sz="2000" i="1">
                                            <a:latin typeface="Cambria Math" panose="02040503050406030204" pitchFamily="18" charset="0"/>
                                          </a:rPr>
                                        </m:ctrlPr>
                                      </m:accPr>
                                      <m:e>
                                        <m:r>
                                          <a:rPr lang="en-US" sz="2000" i="1">
                                            <a:latin typeface="Cambria Math" panose="02040503050406030204" pitchFamily="18" charset="0"/>
                                          </a:rPr>
                                          <m:t>𝑛</m:t>
                                        </m:r>
                                      </m:e>
                                    </m:acc>
                                  </m:e>
                                  <m:sub>
                                    <m:r>
                                      <a:rPr lang="en-US" sz="2000" i="1">
                                        <a:latin typeface="Cambria Math" panose="02040503050406030204" pitchFamily="18" charset="0"/>
                                      </a:rPr>
                                      <m:t>𝑔</m:t>
                                    </m:r>
                                  </m:sub>
                                  <m:sup>
                                    <m:r>
                                      <a:rPr lang="en-US" sz="2000" i="1">
                                        <a:latin typeface="Cambria Math" panose="02040503050406030204" pitchFamily="18" charset="0"/>
                                      </a:rPr>
                                      <m:t>h</m:t>
                                    </m:r>
                                  </m:sup>
                                </m:sSubSup>
                              </m:num>
                              <m:den>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𝑔</m:t>
                                    </m:r>
                                  </m:sub>
                                </m:sSub>
                              </m:den>
                            </m:f>
                          </m:e>
                        </m:d>
                      </m:e>
                      <m:sup>
                        <m:r>
                          <a:rPr lang="en-US" sz="2000" b="0" i="1" smtClean="0">
                            <a:latin typeface="Cambria Math" panose="02040503050406030204" pitchFamily="18" charset="0"/>
                          </a:rPr>
                          <m:t>𝑛</m:t>
                        </m:r>
                      </m:sup>
                    </m:sSup>
                    <m:sSup>
                      <m:sSupPr>
                        <m:ctrlPr>
                          <a:rPr lang="en-US" sz="2000" b="0" i="1" smtClean="0">
                            <a:latin typeface="Cambria Math" panose="02040503050406030204" pitchFamily="18" charset="0"/>
                          </a:rPr>
                        </m:ctrlPr>
                      </m:sSupPr>
                      <m:e>
                        <m:d>
                          <m:dPr>
                            <m:ctrlPr>
                              <a:rPr lang="en-US" sz="2000" i="1">
                                <a:latin typeface="Cambria Math" panose="02040503050406030204" pitchFamily="18" charset="0"/>
                              </a:rPr>
                            </m:ctrlPr>
                          </m:dPr>
                          <m:e>
                            <m:r>
                              <a:rPr lang="en-US" sz="2000" i="1">
                                <a:latin typeface="Cambria Math" panose="02040503050406030204" pitchFamily="18" charset="0"/>
                              </a:rPr>
                              <m:t>1−</m:t>
                            </m:r>
                            <m:f>
                              <m:fPr>
                                <m:ctrlPr>
                                  <a:rPr lang="en-US" sz="2000" i="1">
                                    <a:latin typeface="Cambria Math" panose="02040503050406030204" pitchFamily="18" charset="0"/>
                                  </a:rPr>
                                </m:ctrlPr>
                              </m:fPr>
                              <m:num>
                                <m:sSubSup>
                                  <m:sSubSupPr>
                                    <m:ctrlPr>
                                      <a:rPr lang="en-US" sz="2000" i="1">
                                        <a:latin typeface="Cambria Math" panose="02040503050406030204" pitchFamily="18" charset="0"/>
                                      </a:rPr>
                                    </m:ctrlPr>
                                  </m:sSubSupPr>
                                  <m:e>
                                    <m:acc>
                                      <m:accPr>
                                        <m:chr m:val="̅"/>
                                        <m:ctrlPr>
                                          <a:rPr lang="en-US" sz="2000" i="1">
                                            <a:latin typeface="Cambria Math" panose="02040503050406030204" pitchFamily="18" charset="0"/>
                                          </a:rPr>
                                        </m:ctrlPr>
                                      </m:accPr>
                                      <m:e>
                                        <m:r>
                                          <a:rPr lang="en-US" sz="2000" i="1">
                                            <a:latin typeface="Cambria Math" panose="02040503050406030204" pitchFamily="18" charset="0"/>
                                          </a:rPr>
                                          <m:t>𝑛</m:t>
                                        </m:r>
                                      </m:e>
                                    </m:acc>
                                  </m:e>
                                  <m:sub>
                                    <m:r>
                                      <a:rPr lang="en-US" sz="2000" i="1">
                                        <a:latin typeface="Cambria Math" panose="02040503050406030204" pitchFamily="18" charset="0"/>
                                      </a:rPr>
                                      <m:t>𝑔</m:t>
                                    </m:r>
                                  </m:sub>
                                  <m:sup>
                                    <m:r>
                                      <a:rPr lang="en-US" sz="2000" i="1">
                                        <a:latin typeface="Cambria Math" panose="02040503050406030204" pitchFamily="18" charset="0"/>
                                      </a:rPr>
                                      <m:t>h</m:t>
                                    </m:r>
                                  </m:sup>
                                </m:sSubSup>
                              </m:num>
                              <m:den>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𝑔</m:t>
                                    </m:r>
                                  </m:sub>
                                </m:sSub>
                              </m:den>
                            </m:f>
                          </m:e>
                        </m:d>
                      </m:e>
                      <m:sup>
                        <m:d>
                          <m:dPr>
                            <m:ctrlPr>
                              <a:rPr lang="en-US" sz="2000" b="0" i="1" smtClean="0">
                                <a:latin typeface="Cambria Math" panose="02040503050406030204" pitchFamily="18" charset="0"/>
                              </a:rPr>
                            </m:ctrlPr>
                          </m:dPr>
                          <m:e>
                            <m:r>
                              <a:rPr lang="en-US" sz="2000" b="0" i="1" smtClean="0">
                                <a:latin typeface="Cambria Math" panose="02040503050406030204" pitchFamily="18" charset="0"/>
                              </a:rPr>
                              <m:t>3+</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𝑚</m:t>
                                </m:r>
                              </m:e>
                              <m:sup>
                                <m:r>
                                  <a:rPr lang="en-US" sz="2000" b="0" i="1" smtClean="0">
                                    <a:latin typeface="Cambria Math" panose="02040503050406030204" pitchFamily="18" charset="0"/>
                                  </a:rPr>
                                  <m:t>′</m:t>
                                </m:r>
                              </m:sup>
                            </m:sSup>
                          </m:e>
                        </m:d>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𝑁</m:t>
                            </m:r>
                          </m:e>
                          <m:sub>
                            <m:r>
                              <a:rPr lang="en-US" sz="2000" b="0" i="1" smtClean="0">
                                <a:latin typeface="Cambria Math" panose="02040503050406030204" pitchFamily="18" charset="0"/>
                              </a:rPr>
                              <m:t>𝑔</m:t>
                            </m:r>
                          </m:sub>
                        </m:sSub>
                        <m:r>
                          <a:rPr lang="en-US" sz="2000" b="0" i="1" smtClean="0">
                            <a:latin typeface="Cambria Math" panose="02040503050406030204" pitchFamily="18" charset="0"/>
                          </a:rPr>
                          <m:t>−</m:t>
                        </m:r>
                        <m:r>
                          <a:rPr lang="en-US" sz="2000" b="0" i="1" smtClean="0">
                            <a:latin typeface="Cambria Math" panose="02040503050406030204" pitchFamily="18" charset="0"/>
                          </a:rPr>
                          <m:t>𝑛</m:t>
                        </m:r>
                      </m:sup>
                    </m:sSup>
                  </m:oMath>
                </a14:m>
                <a:r>
                  <a:rPr lang="en-RU" sz="2000" dirty="0"/>
                  <a:t>.</a:t>
                </a:r>
              </a:p>
            </p:txBody>
          </p:sp>
        </mc:Choice>
        <mc:Fallback xmlns="">
          <p:sp>
            <p:nvSpPr>
              <p:cNvPr id="3" name="TextBox 2">
                <a:extLst>
                  <a:ext uri="{FF2B5EF4-FFF2-40B4-BE49-F238E27FC236}">
                    <a16:creationId xmlns:a16="http://schemas.microsoft.com/office/drawing/2014/main" id="{8C8AFD83-EAA7-2754-C0A3-A75016159CBE}"/>
                  </a:ext>
                </a:extLst>
              </p:cNvPr>
              <p:cNvSpPr txBox="1">
                <a:spLocks noRot="1" noChangeAspect="1" noMove="1" noResize="1" noEditPoints="1" noAdjustHandles="1" noChangeArrowheads="1" noChangeShapeType="1" noTextEdit="1"/>
              </p:cNvSpPr>
              <p:nvPr/>
            </p:nvSpPr>
            <p:spPr>
              <a:xfrm>
                <a:off x="3693226" y="3604481"/>
                <a:ext cx="8359455" cy="813621"/>
              </a:xfrm>
              <a:prstGeom prst="rect">
                <a:avLst/>
              </a:prstGeom>
              <a:blipFill>
                <a:blip r:embed="rId9"/>
                <a:stretch>
                  <a:fillRect l="-910" t="-32308" b="-64615"/>
                </a:stretch>
              </a:blipFill>
            </p:spPr>
            <p:txBody>
              <a:bodyPr/>
              <a:lstStyle/>
              <a:p>
                <a:r>
                  <a:rPr lang="en-R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BB0AC1C-6633-503A-A883-26681D62C9B4}"/>
                  </a:ext>
                </a:extLst>
              </p:cNvPr>
              <p:cNvSpPr txBox="1"/>
              <p:nvPr/>
            </p:nvSpPr>
            <p:spPr>
              <a:xfrm>
                <a:off x="9265467" y="4838530"/>
                <a:ext cx="1800173" cy="3981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RU" sz="2400" i="1" smtClean="0">
                              <a:solidFill>
                                <a:srgbClr val="002060"/>
                              </a:solidFill>
                              <a:latin typeface="Cambria Math" panose="02040503050406030204" pitchFamily="18" charset="0"/>
                            </a:rPr>
                          </m:ctrlPr>
                        </m:accPr>
                        <m:e>
                          <m:r>
                            <a:rPr lang="en-US" sz="2400" b="0" i="1" smtClean="0">
                              <a:solidFill>
                                <a:srgbClr val="002060"/>
                              </a:solidFill>
                              <a:latin typeface="Cambria Math" panose="02040503050406030204" pitchFamily="18" charset="0"/>
                            </a:rPr>
                            <m:t>𝑚</m:t>
                          </m:r>
                        </m:e>
                      </m:acc>
                      <m:r>
                        <a:rPr lang="en-US" sz="2400" b="0" i="1" smtClean="0">
                          <a:solidFill>
                            <a:srgbClr val="002060"/>
                          </a:solidFill>
                          <a:latin typeface="Cambria Math" panose="02040503050406030204" pitchFamily="18" charset="0"/>
                        </a:rPr>
                        <m:t>=</m:t>
                      </m:r>
                      <m:acc>
                        <m:accPr>
                          <m:chr m:val="̅"/>
                          <m:ctrlPr>
                            <a:rPr lang="en-US" sz="2400" i="1" smtClean="0">
                              <a:solidFill>
                                <a:srgbClr val="002060"/>
                              </a:solidFill>
                              <a:latin typeface="Cambria Math" panose="02040503050406030204" pitchFamily="18" charset="0"/>
                            </a:rPr>
                          </m:ctrlPr>
                        </m:accPr>
                        <m:e>
                          <m:r>
                            <a:rPr lang="en-US" sz="2400" b="0" i="1" smtClean="0">
                              <a:solidFill>
                                <a:srgbClr val="002060"/>
                              </a:solidFill>
                              <a:latin typeface="Cambria Math" panose="02040503050406030204" pitchFamily="18" charset="0"/>
                            </a:rPr>
                            <m:t>𝑚</m:t>
                          </m:r>
                          <m:r>
                            <a:rPr lang="en-US" sz="2400" b="0" i="1" smtClean="0">
                              <a:solidFill>
                                <a:srgbClr val="002060"/>
                              </a:solidFill>
                              <a:latin typeface="Cambria Math" panose="02040503050406030204" pitchFamily="18" charset="0"/>
                            </a:rPr>
                            <m:t>′</m:t>
                          </m:r>
                        </m:e>
                      </m:acc>
                      <m:r>
                        <a:rPr lang="en-US" sz="2400" b="0" i="1" smtClean="0">
                          <a:solidFill>
                            <a:srgbClr val="002060"/>
                          </a:solidFill>
                          <a:latin typeface="Cambria Math" panose="02040503050406030204" pitchFamily="18" charset="0"/>
                        </a:rPr>
                        <m:t>+ 3.</m:t>
                      </m:r>
                    </m:oMath>
                  </m:oMathPara>
                </a14:m>
                <a:endParaRPr lang="en-RU" sz="2400" dirty="0"/>
              </a:p>
            </p:txBody>
          </p:sp>
        </mc:Choice>
        <mc:Fallback xmlns="">
          <p:sp>
            <p:nvSpPr>
              <p:cNvPr id="7" name="TextBox 6">
                <a:extLst>
                  <a:ext uri="{FF2B5EF4-FFF2-40B4-BE49-F238E27FC236}">
                    <a16:creationId xmlns:a16="http://schemas.microsoft.com/office/drawing/2014/main" id="{8BB0AC1C-6633-503A-A883-26681D62C9B4}"/>
                  </a:ext>
                </a:extLst>
              </p:cNvPr>
              <p:cNvSpPr txBox="1">
                <a:spLocks noRot="1" noChangeAspect="1" noMove="1" noResize="1" noEditPoints="1" noAdjustHandles="1" noChangeArrowheads="1" noChangeShapeType="1" noTextEdit="1"/>
              </p:cNvSpPr>
              <p:nvPr/>
            </p:nvSpPr>
            <p:spPr>
              <a:xfrm>
                <a:off x="9265467" y="4838530"/>
                <a:ext cx="1800173" cy="398186"/>
              </a:xfrm>
              <a:prstGeom prst="rect">
                <a:avLst/>
              </a:prstGeom>
              <a:blipFill>
                <a:blip r:embed="rId10"/>
                <a:stretch>
                  <a:fillRect b="-34375"/>
                </a:stretch>
              </a:blipFill>
            </p:spPr>
            <p:txBody>
              <a:bodyPr/>
              <a:lstStyle/>
              <a:p>
                <a:r>
                  <a:rPr lang="en-RU">
                    <a:noFill/>
                  </a:rPr>
                  <a:t> </a:t>
                </a:r>
              </a:p>
            </p:txBody>
          </p:sp>
        </mc:Fallback>
      </mc:AlternateContent>
    </p:spTree>
    <p:extLst>
      <p:ext uri="{BB962C8B-B14F-4D97-AF65-F5344CB8AC3E}">
        <p14:creationId xmlns:p14="http://schemas.microsoft.com/office/powerpoint/2010/main" val="1084514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0166"/>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BD4754-32AC-F985-B699-A90FB3D0B440}"/>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214A8B4F-4BEF-CE27-D901-53959741F5DF}"/>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sp>
        <p:nvSpPr>
          <p:cNvPr id="7" name="TextBox 6">
            <a:extLst>
              <a:ext uri="{FF2B5EF4-FFF2-40B4-BE49-F238E27FC236}">
                <a16:creationId xmlns:a16="http://schemas.microsoft.com/office/drawing/2014/main" id="{CE909767-47C2-387C-4165-C8DC9C9D6B2B}"/>
              </a:ext>
            </a:extLst>
          </p:cNvPr>
          <p:cNvSpPr txBox="1"/>
          <p:nvPr/>
        </p:nvSpPr>
        <p:spPr>
          <a:xfrm>
            <a:off x="463135" y="397226"/>
            <a:ext cx="11317184" cy="954107"/>
          </a:xfrm>
          <a:prstGeom prst="rect">
            <a:avLst/>
          </a:prstGeom>
          <a:noFill/>
        </p:spPr>
        <p:txBody>
          <a:bodyPr wrap="square">
            <a:spAutoFit/>
          </a:bodyPr>
          <a:lstStyle/>
          <a:p>
            <a:pPr algn="ctr"/>
            <a:r>
              <a:rPr lang="en-US" sz="2800" b="1" u="sng" dirty="0">
                <a:solidFill>
                  <a:srgbClr val="C00000"/>
                </a:solidFill>
                <a:latin typeface="Comic Sans MS" panose="030F0902030302020204" pitchFamily="66" charset="0"/>
                <a:cs typeface="Times New Roman" panose="02020603050405020304" pitchFamily="18" charset="0"/>
              </a:rPr>
              <a:t>Hadron Interactions with High Multiplicity (HM).</a:t>
            </a:r>
            <a:r>
              <a:rPr lang="ru-RU" sz="2800" b="1" u="sng" dirty="0">
                <a:solidFill>
                  <a:srgbClr val="C00000"/>
                </a:solidFill>
                <a:latin typeface="Comic Sans MS" panose="030F0902030302020204" pitchFamily="66" charset="0"/>
                <a:cs typeface="Times New Roman" panose="02020603050405020304" pitchFamily="18" charset="0"/>
              </a:rPr>
              <a:t> </a:t>
            </a:r>
            <a:r>
              <a:rPr lang="en-US" sz="2800" b="1" u="sng" dirty="0">
                <a:solidFill>
                  <a:srgbClr val="C00000"/>
                </a:solidFill>
                <a:latin typeface="Comic Sans MS" panose="030F0902030302020204" pitchFamily="66" charset="0"/>
                <a:cs typeface="Times New Roman" panose="02020603050405020304" pitchFamily="18" charset="0"/>
              </a:rPr>
              <a:t>“Thermalization” project (</a:t>
            </a:r>
            <a:r>
              <a:rPr lang="en-US" sz="2800" b="1" u="sng" dirty="0">
                <a:solidFill>
                  <a:schemeClr val="accent6">
                    <a:lumMod val="50000"/>
                  </a:schemeClr>
                </a:solidFill>
                <a:latin typeface="Comic Sans MS" panose="030F0902030302020204" pitchFamily="66" charset="0"/>
                <a:cs typeface="Times New Roman" panose="02020603050405020304" pitchFamily="18" charset="0"/>
              </a:rPr>
              <a:t>IHEP</a:t>
            </a:r>
            <a:r>
              <a:rPr lang="ru-RU" sz="2800" b="1" u="sng" dirty="0">
                <a:solidFill>
                  <a:schemeClr val="accent6">
                    <a:lumMod val="50000"/>
                  </a:schemeClr>
                </a:solidFill>
                <a:latin typeface="Comic Sans MS" panose="030F0902030302020204" pitchFamily="66" charset="0"/>
                <a:cs typeface="Times New Roman" panose="02020603050405020304" pitchFamily="18" charset="0"/>
              </a:rPr>
              <a:t>+</a:t>
            </a:r>
            <a:r>
              <a:rPr lang="en-US" sz="2800" b="1" u="sng" dirty="0">
                <a:solidFill>
                  <a:schemeClr val="accent6">
                    <a:lumMod val="50000"/>
                  </a:schemeClr>
                </a:solidFill>
                <a:latin typeface="Comic Sans MS" panose="030F0902030302020204" pitchFamily="66" charset="0"/>
                <a:cs typeface="Times New Roman" panose="02020603050405020304" pitchFamily="18" charset="0"/>
              </a:rPr>
              <a:t>SINP MSU</a:t>
            </a:r>
            <a:r>
              <a:rPr lang="ru-RU" sz="2800" b="1" u="sng" dirty="0">
                <a:solidFill>
                  <a:schemeClr val="accent6">
                    <a:lumMod val="50000"/>
                  </a:schemeClr>
                </a:solidFill>
                <a:latin typeface="Comic Sans MS" panose="030F0902030302020204" pitchFamily="66" charset="0"/>
                <a:cs typeface="Times New Roman" panose="02020603050405020304" pitchFamily="18" charset="0"/>
              </a:rPr>
              <a:t>+</a:t>
            </a:r>
            <a:r>
              <a:rPr lang="en-US" sz="2800" b="1" u="sng" dirty="0">
                <a:solidFill>
                  <a:schemeClr val="accent6">
                    <a:lumMod val="50000"/>
                  </a:schemeClr>
                </a:solidFill>
                <a:latin typeface="Comic Sans MS" panose="030F0902030302020204" pitchFamily="66" charset="0"/>
                <a:cs typeface="Times New Roman" panose="02020603050405020304" pitchFamily="18" charset="0"/>
              </a:rPr>
              <a:t>JINR)</a:t>
            </a:r>
            <a:endParaRPr lang="ru-RU" sz="2800" b="1" u="sng" dirty="0">
              <a:solidFill>
                <a:schemeClr val="accent6">
                  <a:lumMod val="50000"/>
                </a:schemeClr>
              </a:solidFill>
              <a:latin typeface="Comic Sans MS" panose="030F0902030302020204" pitchFamily="66" charset="0"/>
              <a:cs typeface="Times New Roman" panose="02020603050405020304" pitchFamily="18" charset="0"/>
            </a:endParaRPr>
          </a:p>
        </p:txBody>
      </p:sp>
      <p:sp>
        <p:nvSpPr>
          <p:cNvPr id="11" name="TextBox 10">
            <a:extLst>
              <a:ext uri="{FF2B5EF4-FFF2-40B4-BE49-F238E27FC236}">
                <a16:creationId xmlns:a16="http://schemas.microsoft.com/office/drawing/2014/main" id="{B708EFC7-16F4-08C8-F200-5C62C58AB512}"/>
              </a:ext>
            </a:extLst>
          </p:cNvPr>
          <p:cNvSpPr txBox="1"/>
          <p:nvPr/>
        </p:nvSpPr>
        <p:spPr>
          <a:xfrm>
            <a:off x="5788896" y="2299240"/>
            <a:ext cx="5480787" cy="2677656"/>
          </a:xfrm>
          <a:prstGeom prst="rect">
            <a:avLst/>
          </a:prstGeom>
          <a:noFill/>
        </p:spPr>
        <p:txBody>
          <a:bodyPr wrap="square">
            <a:spAutoFit/>
          </a:bodyPr>
          <a:lstStyle/>
          <a:p>
            <a:pPr algn="just"/>
            <a:r>
              <a:rPr lang="en-US" sz="2400" b="1" dirty="0">
                <a:solidFill>
                  <a:schemeClr val="accent6">
                    <a:lumMod val="50000"/>
                  </a:schemeClr>
                </a:solidFill>
                <a:latin typeface="Comic Sans MS" panose="030F0902030302020204" pitchFamily="66" charset="0"/>
                <a:cs typeface="Times New Roman" panose="02020603050405020304" pitchFamily="18" charset="0"/>
              </a:rPr>
              <a:t>Project started in</a:t>
            </a:r>
            <a:r>
              <a:rPr lang="ru-RU" sz="2400" b="1" dirty="0">
                <a:solidFill>
                  <a:schemeClr val="accent6">
                    <a:lumMod val="50000"/>
                  </a:schemeClr>
                </a:solidFill>
                <a:latin typeface="Comic Sans MS" panose="030F0902030302020204" pitchFamily="66" charset="0"/>
                <a:cs typeface="Times New Roman" panose="02020603050405020304" pitchFamily="18" charset="0"/>
              </a:rPr>
              <a:t> 2005, </a:t>
            </a:r>
            <a:r>
              <a:rPr lang="en-US" sz="2400" b="1" dirty="0">
                <a:solidFill>
                  <a:schemeClr val="accent6">
                    <a:lumMod val="50000"/>
                  </a:schemeClr>
                </a:solidFill>
                <a:latin typeface="Comic Sans MS" panose="030F0902030302020204" pitchFamily="66" charset="0"/>
                <a:cs typeface="Times New Roman" panose="02020603050405020304" pitchFamily="18" charset="0"/>
              </a:rPr>
              <a:t>SVD</a:t>
            </a:r>
            <a:r>
              <a:rPr lang="ru-RU" sz="2400" b="1" dirty="0">
                <a:solidFill>
                  <a:schemeClr val="accent6">
                    <a:lumMod val="50000"/>
                  </a:schemeClr>
                </a:solidFill>
                <a:latin typeface="Comic Sans MS" panose="030F0902030302020204" pitchFamily="66" charset="0"/>
                <a:cs typeface="Times New Roman" panose="02020603050405020304" pitchFamily="18" charset="0"/>
              </a:rPr>
              <a:t>-2 </a:t>
            </a:r>
            <a:r>
              <a:rPr lang="en-US" sz="2400" b="1" dirty="0">
                <a:solidFill>
                  <a:schemeClr val="accent6">
                    <a:lumMod val="50000"/>
                  </a:schemeClr>
                </a:solidFill>
                <a:latin typeface="Comic Sans MS" panose="030F0902030302020204" pitchFamily="66" charset="0"/>
                <a:cs typeface="Times New Roman" panose="02020603050405020304" pitchFamily="18" charset="0"/>
              </a:rPr>
              <a:t>setup at U-70 accelerator</a:t>
            </a:r>
            <a:r>
              <a:rPr lang="ru-RU" sz="2400" b="1" dirty="0">
                <a:solidFill>
                  <a:schemeClr val="accent6">
                    <a:lumMod val="50000"/>
                  </a:schemeClr>
                </a:solidFill>
                <a:latin typeface="Comic Sans MS" panose="030F0902030302020204" pitchFamily="66" charset="0"/>
                <a:cs typeface="Times New Roman" panose="02020603050405020304" pitchFamily="18" charset="0"/>
              </a:rPr>
              <a:t>, </a:t>
            </a:r>
            <a:r>
              <a:rPr lang="en-US" sz="2400" b="1" dirty="0">
                <a:solidFill>
                  <a:schemeClr val="accent6">
                    <a:lumMod val="50000"/>
                  </a:schemeClr>
                </a:solidFill>
                <a:latin typeface="Comic Sans MS" panose="030F0902030302020204" pitchFamily="66" charset="0"/>
                <a:cs typeface="Times New Roman" panose="02020603050405020304" pitchFamily="18" charset="0"/>
              </a:rPr>
              <a:t>50</a:t>
            </a:r>
            <a:r>
              <a:rPr lang="ru-RU" sz="2400" b="1" dirty="0">
                <a:solidFill>
                  <a:schemeClr val="accent6">
                    <a:lumMod val="50000"/>
                  </a:schemeClr>
                </a:solidFill>
                <a:latin typeface="Comic Sans MS" panose="030F0902030302020204" pitchFamily="66" charset="0"/>
                <a:cs typeface="Times New Roman" panose="02020603050405020304" pitchFamily="18" charset="0"/>
              </a:rPr>
              <a:t>-</a:t>
            </a:r>
            <a:r>
              <a:rPr lang="en-US" sz="2400" b="1" dirty="0">
                <a:solidFill>
                  <a:schemeClr val="accent6">
                    <a:lumMod val="50000"/>
                  </a:schemeClr>
                </a:solidFill>
                <a:latin typeface="Comic Sans MS" panose="030F0902030302020204" pitchFamily="66" charset="0"/>
                <a:cs typeface="Times New Roman" panose="02020603050405020304" pitchFamily="18" charset="0"/>
              </a:rPr>
              <a:t>GeV</a:t>
            </a:r>
            <a:r>
              <a:rPr lang="ru-RU" sz="2400" b="1" dirty="0">
                <a:solidFill>
                  <a:schemeClr val="accent6">
                    <a:lumMod val="50000"/>
                  </a:schemeClr>
                </a:solidFill>
                <a:latin typeface="Comic Sans MS" panose="030F0902030302020204" pitchFamily="66" charset="0"/>
                <a:cs typeface="Times New Roman" panose="02020603050405020304" pitchFamily="18" charset="0"/>
              </a:rPr>
              <a:t> р-</a:t>
            </a:r>
            <a:r>
              <a:rPr lang="en-US" sz="2400" b="1" dirty="0">
                <a:solidFill>
                  <a:schemeClr val="accent6">
                    <a:lumMod val="50000"/>
                  </a:schemeClr>
                </a:solidFill>
                <a:latin typeface="Comic Sans MS" panose="030F0902030302020204" pitchFamily="66" charset="0"/>
                <a:cs typeface="Times New Roman" panose="02020603050405020304" pitchFamily="18" charset="0"/>
              </a:rPr>
              <a:t>beam</a:t>
            </a:r>
            <a:r>
              <a:rPr lang="ru-RU" sz="2400" b="1" dirty="0">
                <a:solidFill>
                  <a:schemeClr val="accent6">
                    <a:lumMod val="50000"/>
                  </a:schemeClr>
                </a:solidFill>
                <a:latin typeface="Comic Sans MS" panose="030F0902030302020204" pitchFamily="66" charset="0"/>
                <a:cs typeface="Times New Roman" panose="02020603050405020304" pitchFamily="18" charset="0"/>
              </a:rPr>
              <a:t>, Н</a:t>
            </a:r>
            <a:r>
              <a:rPr lang="ru-RU" sz="2400" b="1" baseline="-25000" dirty="0">
                <a:solidFill>
                  <a:schemeClr val="accent6">
                    <a:lumMod val="50000"/>
                  </a:schemeClr>
                </a:solidFill>
                <a:latin typeface="Comic Sans MS" panose="030F0902030302020204" pitchFamily="66" charset="0"/>
                <a:cs typeface="Times New Roman" panose="02020603050405020304" pitchFamily="18" charset="0"/>
              </a:rPr>
              <a:t>2</a:t>
            </a:r>
            <a:r>
              <a:rPr lang="ru-RU" sz="2400" b="1" dirty="0">
                <a:solidFill>
                  <a:schemeClr val="accent6">
                    <a:lumMod val="50000"/>
                  </a:schemeClr>
                </a:solidFill>
                <a:latin typeface="Comic Sans MS" panose="030F0902030302020204" pitchFamily="66" charset="0"/>
                <a:cs typeface="Times New Roman" panose="02020603050405020304" pitchFamily="18" charset="0"/>
              </a:rPr>
              <a:t> </a:t>
            </a:r>
            <a:r>
              <a:rPr lang="en-US" sz="2400" b="1" dirty="0">
                <a:solidFill>
                  <a:schemeClr val="accent6">
                    <a:lumMod val="50000"/>
                  </a:schemeClr>
                </a:solidFill>
                <a:latin typeface="Comic Sans MS" panose="030F0902030302020204" pitchFamily="66" charset="0"/>
                <a:cs typeface="Times New Roman" panose="02020603050405020304" pitchFamily="18" charset="0"/>
              </a:rPr>
              <a:t>target, high multiplicity trigger</a:t>
            </a:r>
            <a:r>
              <a:rPr lang="ru-RU" sz="2400" b="1" dirty="0">
                <a:solidFill>
                  <a:schemeClr val="accent6">
                    <a:lumMod val="50000"/>
                  </a:schemeClr>
                </a:solidFill>
                <a:latin typeface="Comic Sans MS" panose="030F0902030302020204" pitchFamily="66" charset="0"/>
                <a:cs typeface="Times New Roman" panose="02020603050405020304" pitchFamily="18" charset="0"/>
              </a:rPr>
              <a:t>. </a:t>
            </a:r>
            <a:r>
              <a:rPr lang="en-US" sz="2400" b="1" dirty="0">
                <a:solidFill>
                  <a:srgbClr val="C00000"/>
                </a:solidFill>
                <a:latin typeface="Comic Sans MS" panose="030F0902030302020204" pitchFamily="66" charset="0"/>
                <a:cs typeface="Times New Roman" panose="02020603050405020304" pitchFamily="18" charset="0"/>
              </a:rPr>
              <a:t>Kinematical limit </a:t>
            </a:r>
            <a:r>
              <a:rPr lang="ru-RU" sz="2400" b="1" dirty="0">
                <a:solidFill>
                  <a:schemeClr val="accent6">
                    <a:lumMod val="50000"/>
                  </a:schemeClr>
                </a:solidFill>
                <a:latin typeface="Comic Sans MS" panose="030F0902030302020204" pitchFamily="66" charset="0"/>
                <a:cs typeface="Times New Roman" panose="02020603050405020304" pitchFamily="18" charset="0"/>
              </a:rPr>
              <a:t>(</a:t>
            </a:r>
            <a:r>
              <a:rPr lang="en-US" sz="2400" b="1" dirty="0">
                <a:solidFill>
                  <a:schemeClr val="accent6">
                    <a:lumMod val="50000"/>
                  </a:schemeClr>
                </a:solidFill>
                <a:latin typeface="Comic Sans MS" panose="030F0902030302020204" pitchFamily="66" charset="0"/>
                <a:cs typeface="Times New Roman" panose="02020603050405020304" pitchFamily="18" charset="0"/>
              </a:rPr>
              <a:t>total energy spent on secondary particle production at rest) </a:t>
            </a:r>
            <a:r>
              <a:rPr lang="en-US" sz="2400" b="1" dirty="0">
                <a:solidFill>
                  <a:srgbClr val="C00000"/>
                </a:solidFill>
                <a:latin typeface="Comic Sans MS" panose="030F0902030302020204" pitchFamily="66" charset="0"/>
                <a:cs typeface="Times New Roman" panose="02020603050405020304" pitchFamily="18" charset="0"/>
              </a:rPr>
              <a:t>is close to 59 </a:t>
            </a:r>
            <a:r>
              <a:rPr lang="en-US" sz="2400" b="1" dirty="0" err="1">
                <a:solidFill>
                  <a:srgbClr val="C00000"/>
                </a:solidFill>
                <a:latin typeface="Comic Sans MS" panose="030F0902030302020204" pitchFamily="66" charset="0"/>
                <a:cs typeface="Times New Roman" panose="02020603050405020304" pitchFamily="18" charset="0"/>
              </a:rPr>
              <a:t>pions</a:t>
            </a:r>
            <a:r>
              <a:rPr lang="en-US" sz="2400" b="1" dirty="0">
                <a:solidFill>
                  <a:schemeClr val="accent6">
                    <a:lumMod val="50000"/>
                  </a:schemeClr>
                </a:solidFill>
                <a:latin typeface="Comic Sans MS" panose="030F0902030302020204" pitchFamily="66" charset="0"/>
                <a:cs typeface="Times New Roman" panose="02020603050405020304" pitchFamily="18" charset="0"/>
              </a:rPr>
              <a:t>.</a:t>
            </a:r>
            <a:endParaRPr lang="en-US" sz="1800" b="1" dirty="0">
              <a:solidFill>
                <a:schemeClr val="accent6">
                  <a:lumMod val="50000"/>
                </a:schemeClr>
              </a:solidFill>
            </a:endParaRPr>
          </a:p>
        </p:txBody>
      </p:sp>
      <p:pic>
        <p:nvPicPr>
          <p:cNvPr id="12" name="Рисунок 3" descr="svd_setup.gif">
            <a:extLst>
              <a:ext uri="{FF2B5EF4-FFF2-40B4-BE49-F238E27FC236}">
                <a16:creationId xmlns:a16="http://schemas.microsoft.com/office/drawing/2014/main" id="{B6D10E39-0EA1-C7A9-9685-DC9AFB4B8949}"/>
              </a:ext>
            </a:extLst>
          </p:cNvPr>
          <p:cNvPicPr/>
          <p:nvPr/>
        </p:nvPicPr>
        <p:blipFill>
          <a:blip r:embed="rId2" cstate="print"/>
          <a:stretch>
            <a:fillRect/>
          </a:stretch>
        </p:blipFill>
        <p:spPr>
          <a:xfrm>
            <a:off x="928252" y="2163924"/>
            <a:ext cx="4464496" cy="3456384"/>
          </a:xfrm>
          <a:prstGeom prst="rect">
            <a:avLst/>
          </a:prstGeom>
        </p:spPr>
      </p:pic>
      <p:sp>
        <p:nvSpPr>
          <p:cNvPr id="13" name="TextBox 12">
            <a:extLst>
              <a:ext uri="{FF2B5EF4-FFF2-40B4-BE49-F238E27FC236}">
                <a16:creationId xmlns:a16="http://schemas.microsoft.com/office/drawing/2014/main" id="{6761728F-0485-8151-0ED1-D906E292E9B7}"/>
              </a:ext>
            </a:extLst>
          </p:cNvPr>
          <p:cNvSpPr txBox="1"/>
          <p:nvPr/>
        </p:nvSpPr>
        <p:spPr>
          <a:xfrm>
            <a:off x="5485834" y="5281782"/>
            <a:ext cx="5480786" cy="369332"/>
          </a:xfrm>
          <a:prstGeom prst="rect">
            <a:avLst/>
          </a:prstGeom>
          <a:noFill/>
        </p:spPr>
        <p:txBody>
          <a:bodyPr wrap="square" rtlCol="0">
            <a:spAutoFit/>
          </a:bodyPr>
          <a:lstStyle/>
          <a:p>
            <a:pPr algn="ctr"/>
            <a:r>
              <a:rPr lang="en-US" sz="1800" b="1" dirty="0">
                <a:solidFill>
                  <a:srgbClr val="C00000"/>
                </a:solidFill>
                <a:latin typeface="Comic Sans MS" panose="030F0902030302020204" pitchFamily="66" charset="0"/>
                <a:cs typeface="Times New Roman" panose="02020603050405020304" pitchFamily="18" charset="0"/>
              </a:rPr>
              <a:t>S</a:t>
            </a:r>
            <a:r>
              <a:rPr lang="en-US" sz="1800" b="1" dirty="0">
                <a:solidFill>
                  <a:schemeClr val="accent6">
                    <a:lumMod val="50000"/>
                  </a:schemeClr>
                </a:solidFill>
                <a:latin typeface="Comic Sans MS" panose="030F0902030302020204" pitchFamily="66" charset="0"/>
                <a:cs typeface="Times New Roman" panose="02020603050405020304" pitchFamily="18" charset="0"/>
              </a:rPr>
              <a:t>pectrometer with </a:t>
            </a:r>
            <a:r>
              <a:rPr lang="en-US" sz="1800" b="1" dirty="0">
                <a:solidFill>
                  <a:srgbClr val="C00000"/>
                </a:solidFill>
                <a:latin typeface="Comic Sans MS" panose="030F0902030302020204" pitchFamily="66" charset="0"/>
                <a:cs typeface="Times New Roman" panose="02020603050405020304" pitchFamily="18" charset="0"/>
              </a:rPr>
              <a:t>V</a:t>
            </a:r>
            <a:r>
              <a:rPr lang="en-US" sz="1800" b="1" dirty="0">
                <a:solidFill>
                  <a:schemeClr val="accent6">
                    <a:lumMod val="50000"/>
                  </a:schemeClr>
                </a:solidFill>
                <a:latin typeface="Comic Sans MS" panose="030F0902030302020204" pitchFamily="66" charset="0"/>
                <a:cs typeface="Times New Roman" panose="02020603050405020304" pitchFamily="18" charset="0"/>
              </a:rPr>
              <a:t>ertex </a:t>
            </a:r>
            <a:r>
              <a:rPr lang="en-US" b="1" dirty="0">
                <a:solidFill>
                  <a:srgbClr val="C00000"/>
                </a:solidFill>
                <a:latin typeface="Comic Sans MS" panose="030F0902030302020204" pitchFamily="66" charset="0"/>
                <a:cs typeface="Times New Roman" panose="02020603050405020304" pitchFamily="18" charset="0"/>
              </a:rPr>
              <a:t>D</a:t>
            </a:r>
            <a:r>
              <a:rPr lang="en-US" sz="1800" b="1" dirty="0">
                <a:solidFill>
                  <a:schemeClr val="accent6">
                    <a:lumMod val="50000"/>
                  </a:schemeClr>
                </a:solidFill>
                <a:latin typeface="Comic Sans MS" panose="030F0902030302020204" pitchFamily="66" charset="0"/>
                <a:cs typeface="Times New Roman" panose="02020603050405020304" pitchFamily="18" charset="0"/>
              </a:rPr>
              <a:t>etector</a:t>
            </a:r>
            <a:r>
              <a:rPr lang="ru-RU" sz="1800" b="1" dirty="0">
                <a:solidFill>
                  <a:schemeClr val="accent6">
                    <a:lumMod val="50000"/>
                  </a:schemeClr>
                </a:solidFill>
                <a:latin typeface="Comic Sans MS" panose="030F0902030302020204" pitchFamily="66" charset="0"/>
                <a:cs typeface="Times New Roman" panose="02020603050405020304" pitchFamily="18" charset="0"/>
              </a:rPr>
              <a:t> </a:t>
            </a:r>
            <a:r>
              <a:rPr lang="ru-RU" sz="1800" b="1" dirty="0">
                <a:solidFill>
                  <a:srgbClr val="C00000"/>
                </a:solidFill>
                <a:latin typeface="Comic Sans MS" panose="030F0902030302020204" pitchFamily="66" charset="0"/>
                <a:cs typeface="Times New Roman" panose="02020603050405020304" pitchFamily="18" charset="0"/>
              </a:rPr>
              <a:t>(</a:t>
            </a:r>
            <a:r>
              <a:rPr lang="en-US" sz="1800" b="1" dirty="0">
                <a:solidFill>
                  <a:srgbClr val="C00000"/>
                </a:solidFill>
                <a:latin typeface="Comic Sans MS" panose="030F0902030302020204" pitchFamily="66" charset="0"/>
                <a:cs typeface="Times New Roman" panose="02020603050405020304" pitchFamily="18" charset="0"/>
              </a:rPr>
              <a:t>SVD</a:t>
            </a:r>
            <a:r>
              <a:rPr lang="ru-RU" sz="1800" b="1" dirty="0">
                <a:solidFill>
                  <a:srgbClr val="C00000"/>
                </a:solidFill>
                <a:latin typeface="Comic Sans MS" panose="030F0902030302020204" pitchFamily="66" charset="0"/>
                <a:cs typeface="Times New Roman" panose="02020603050405020304" pitchFamily="18" charset="0"/>
              </a:rPr>
              <a:t>-2)</a:t>
            </a:r>
            <a:endParaRPr lang="en-RU" dirty="0">
              <a:solidFill>
                <a:srgbClr val="C00000"/>
              </a:solidFill>
            </a:endParaRPr>
          </a:p>
        </p:txBody>
      </p:sp>
      <p:graphicFrame>
        <p:nvGraphicFramePr>
          <p:cNvPr id="2" name="Table 1">
            <a:extLst>
              <a:ext uri="{FF2B5EF4-FFF2-40B4-BE49-F238E27FC236}">
                <a16:creationId xmlns:a16="http://schemas.microsoft.com/office/drawing/2014/main" id="{386496C0-5774-7C49-F06C-51E81DDAC88F}"/>
              </a:ext>
            </a:extLst>
          </p:cNvPr>
          <p:cNvGraphicFramePr>
            <a:graphicFrameLocks noGrp="1"/>
          </p:cNvGraphicFramePr>
          <p:nvPr>
            <p:extLst>
              <p:ext uri="{D42A27DB-BD31-4B8C-83A1-F6EECF244321}">
                <p14:modId xmlns:p14="http://schemas.microsoft.com/office/powerpoint/2010/main" val="1511850300"/>
              </p:ext>
            </p:extLst>
          </p:nvPr>
        </p:nvGraphicFramePr>
        <p:xfrm>
          <a:off x="0" y="6155360"/>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4" name="TextBox 3">
            <a:extLst>
              <a:ext uri="{FF2B5EF4-FFF2-40B4-BE49-F238E27FC236}">
                <a16:creationId xmlns:a16="http://schemas.microsoft.com/office/drawing/2014/main" id="{2E1EB7A4-289A-7D2E-77DB-EF92ED51B8F9}"/>
              </a:ext>
            </a:extLst>
          </p:cNvPr>
          <p:cNvSpPr txBox="1"/>
          <p:nvPr/>
        </p:nvSpPr>
        <p:spPr>
          <a:xfrm>
            <a:off x="0" y="6255361"/>
            <a:ext cx="12052681" cy="400110"/>
          </a:xfrm>
          <a:prstGeom prst="rect">
            <a:avLst/>
          </a:prstGeom>
          <a:noFill/>
        </p:spPr>
        <p:txBody>
          <a:bodyPr wrap="square" rtlCol="0">
            <a:spAutoFit/>
          </a:bodyPr>
          <a:lstStyle/>
          <a:p>
            <a:pPr algn="ctr"/>
            <a:r>
              <a:rPr lang="en-GB" sz="2000" b="1" i="0" u="none" strike="noStrike" dirty="0">
                <a:solidFill>
                  <a:srgbClr val="FFFF00"/>
                </a:solidFill>
                <a:effectLst/>
                <a:latin typeface="Comic Sans MS" panose="030F0902030302020204" pitchFamily="66" charset="0"/>
              </a:rPr>
              <a:t>VI SPD Collaboration Meeting and Workshop </a:t>
            </a:r>
            <a:r>
              <a:rPr lang="en-GB" sz="2000" b="1" dirty="0">
                <a:solidFill>
                  <a:srgbClr val="FFFF00"/>
                </a:solidFill>
                <a:latin typeface="Comic Sans MS" panose="030F0902030302020204" pitchFamily="66" charset="0"/>
              </a:rPr>
              <a:t>on Information Technology in Natural Sciences</a:t>
            </a:r>
            <a:endParaRPr lang="en-RU" sz="2000" b="1" dirty="0">
              <a:solidFill>
                <a:srgbClr val="FFFF00"/>
              </a:solidFill>
              <a:latin typeface="Comic Sans MS" panose="030F0902030302020204" pitchFamily="66"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75EF4E7-6105-DCE0-0F39-FD2FF8BCA202}"/>
                  </a:ext>
                </a:extLst>
              </p:cNvPr>
              <p:cNvSpPr txBox="1"/>
              <p:nvPr/>
            </p:nvSpPr>
            <p:spPr>
              <a:xfrm>
                <a:off x="5788896" y="1563467"/>
                <a:ext cx="4714773" cy="430887"/>
              </a:xfrm>
              <a:prstGeom prst="rect">
                <a:avLst/>
              </a:prstGeom>
              <a:noFill/>
            </p:spPr>
            <p:txBody>
              <a:bodyPr wrap="square" lIns="0" tIns="0" rIns="0" bIns="0" rtlCol="0">
                <a:spAutoFit/>
              </a:bodyPr>
              <a:lstStyle/>
              <a:p>
                <a14:m>
                  <m:oMath xmlns:m="http://schemas.openxmlformats.org/officeDocument/2006/math">
                    <m:r>
                      <a:rPr lang="en-US" sz="2800" b="1" i="1" smtClean="0">
                        <a:solidFill>
                          <a:schemeClr val="accent6">
                            <a:lumMod val="50000"/>
                          </a:schemeClr>
                        </a:solidFill>
                        <a:latin typeface="Cambria Math" panose="02040503050406030204" pitchFamily="18" charset="0"/>
                      </a:rPr>
                      <m:t>𝒑</m:t>
                    </m:r>
                    <m:r>
                      <a:rPr lang="en-US" sz="2800" b="1" i="1" smtClean="0">
                        <a:solidFill>
                          <a:schemeClr val="accent6">
                            <a:lumMod val="50000"/>
                          </a:schemeClr>
                        </a:solidFill>
                        <a:latin typeface="Cambria Math" panose="02040503050406030204" pitchFamily="18" charset="0"/>
                      </a:rPr>
                      <m:t>+</m:t>
                    </m:r>
                    <m:r>
                      <a:rPr lang="en-US" sz="2800" b="1" i="1" smtClean="0">
                        <a:solidFill>
                          <a:schemeClr val="accent6">
                            <a:lumMod val="50000"/>
                          </a:schemeClr>
                        </a:solidFill>
                        <a:latin typeface="Cambria Math" panose="02040503050406030204" pitchFamily="18" charset="0"/>
                      </a:rPr>
                      <m:t>𝒑</m:t>
                    </m:r>
                    <m:r>
                      <a:rPr lang="en-US" sz="2800" b="1" i="1" smtClean="0">
                        <a:solidFill>
                          <a:schemeClr val="accent6">
                            <a:lumMod val="50000"/>
                          </a:schemeClr>
                        </a:solidFill>
                        <a:latin typeface="Cambria Math" panose="02040503050406030204" pitchFamily="18" charset="0"/>
                        <a:ea typeface="Cambria Math" panose="02040503050406030204" pitchFamily="18" charset="0"/>
                      </a:rPr>
                      <m:t>→</m:t>
                    </m:r>
                    <m:r>
                      <a:rPr lang="en-US" sz="2800" b="1" i="1" smtClean="0">
                        <a:solidFill>
                          <a:schemeClr val="accent6">
                            <a:lumMod val="50000"/>
                          </a:schemeClr>
                        </a:solidFill>
                        <a:latin typeface="Cambria Math" panose="02040503050406030204" pitchFamily="18" charset="0"/>
                        <a:ea typeface="Cambria Math" panose="02040503050406030204" pitchFamily="18" charset="0"/>
                      </a:rPr>
                      <m:t>𝟐</m:t>
                    </m:r>
                    <m:r>
                      <a:rPr lang="en-US" sz="2800" b="1" i="1" smtClean="0">
                        <a:solidFill>
                          <a:schemeClr val="accent6">
                            <a:lumMod val="50000"/>
                          </a:schemeClr>
                        </a:solidFill>
                        <a:latin typeface="Cambria Math" panose="02040503050406030204" pitchFamily="18" charset="0"/>
                        <a:ea typeface="Cambria Math" panose="02040503050406030204" pitchFamily="18" charset="0"/>
                      </a:rPr>
                      <m:t>𝑵</m:t>
                    </m:r>
                    <m:r>
                      <a:rPr lang="en-US" sz="2800" b="1" i="1" smtClean="0">
                        <a:solidFill>
                          <a:schemeClr val="accent6">
                            <a:lumMod val="50000"/>
                          </a:schemeClr>
                        </a:solidFill>
                        <a:latin typeface="Cambria Math" panose="02040503050406030204" pitchFamily="18" charset="0"/>
                        <a:ea typeface="Cambria Math" panose="02040503050406030204" pitchFamily="18" charset="0"/>
                      </a:rPr>
                      <m:t>+</m:t>
                    </m:r>
                    <m:sSub>
                      <m:sSubPr>
                        <m:ctrlPr>
                          <a:rPr lang="en-US" sz="2800" b="1" i="1" smtClean="0">
                            <a:solidFill>
                              <a:schemeClr val="accent6">
                                <a:lumMod val="50000"/>
                              </a:schemeClr>
                            </a:solidFill>
                            <a:latin typeface="Cambria Math" panose="02040503050406030204" pitchFamily="18" charset="0"/>
                            <a:ea typeface="Cambria Math" panose="02040503050406030204" pitchFamily="18" charset="0"/>
                          </a:rPr>
                        </m:ctrlPr>
                      </m:sSubPr>
                      <m:e>
                        <m:r>
                          <a:rPr lang="en-US" sz="2800" b="1" i="1" smtClean="0">
                            <a:solidFill>
                              <a:schemeClr val="accent6">
                                <a:lumMod val="50000"/>
                              </a:schemeClr>
                            </a:solidFill>
                            <a:latin typeface="Cambria Math" panose="02040503050406030204" pitchFamily="18" charset="0"/>
                            <a:ea typeface="Cambria Math" panose="02040503050406030204" pitchFamily="18" charset="0"/>
                          </a:rPr>
                          <m:t>𝝅</m:t>
                        </m:r>
                      </m:e>
                      <m:sub>
                        <m:r>
                          <a:rPr lang="en-US" sz="2800" b="1" i="1" smtClean="0">
                            <a:solidFill>
                              <a:schemeClr val="accent6">
                                <a:lumMod val="50000"/>
                              </a:schemeClr>
                            </a:solidFill>
                            <a:latin typeface="Cambria Math" panose="02040503050406030204" pitchFamily="18" charset="0"/>
                            <a:ea typeface="Cambria Math" panose="02040503050406030204" pitchFamily="18" charset="0"/>
                          </a:rPr>
                          <m:t>𝟏</m:t>
                        </m:r>
                      </m:sub>
                    </m:sSub>
                  </m:oMath>
                </a14:m>
                <a:r>
                  <a:rPr lang="en-RU" sz="2800" b="1" dirty="0">
                    <a:solidFill>
                      <a:schemeClr val="accent6">
                        <a:lumMod val="50000"/>
                      </a:schemeClr>
                    </a:solidFill>
                    <a:latin typeface="Comic Sans MS" panose="030F0902030302020204" pitchFamily="66" charset="0"/>
                  </a:rPr>
                  <a:t>+ </a:t>
                </a:r>
                <a14:m>
                  <m:oMath xmlns:m="http://schemas.openxmlformats.org/officeDocument/2006/math">
                    <m:sSub>
                      <m:sSubPr>
                        <m:ctrlPr>
                          <a:rPr lang="en-US" sz="2800" b="1" i="1">
                            <a:solidFill>
                              <a:schemeClr val="accent6">
                                <a:lumMod val="50000"/>
                              </a:schemeClr>
                            </a:solidFill>
                            <a:latin typeface="Cambria Math" panose="02040503050406030204" pitchFamily="18" charset="0"/>
                            <a:ea typeface="Cambria Math" panose="02040503050406030204" pitchFamily="18" charset="0"/>
                          </a:rPr>
                        </m:ctrlPr>
                      </m:sSubPr>
                      <m:e>
                        <m:r>
                          <a:rPr lang="en-US" sz="2800" b="1" i="1">
                            <a:solidFill>
                              <a:schemeClr val="accent6">
                                <a:lumMod val="50000"/>
                              </a:schemeClr>
                            </a:solidFill>
                            <a:latin typeface="Cambria Math" panose="02040503050406030204" pitchFamily="18" charset="0"/>
                            <a:ea typeface="Cambria Math" panose="02040503050406030204" pitchFamily="18" charset="0"/>
                          </a:rPr>
                          <m:t>𝝅</m:t>
                        </m:r>
                      </m:e>
                      <m:sub>
                        <m:r>
                          <a:rPr lang="en-US" sz="2800" b="1" i="1">
                            <a:solidFill>
                              <a:schemeClr val="accent6">
                                <a:lumMod val="50000"/>
                              </a:schemeClr>
                            </a:solidFill>
                            <a:latin typeface="Cambria Math" panose="02040503050406030204" pitchFamily="18" charset="0"/>
                            <a:ea typeface="Cambria Math" panose="02040503050406030204" pitchFamily="18" charset="0"/>
                          </a:rPr>
                          <m:t>𝟏</m:t>
                        </m:r>
                      </m:sub>
                    </m:sSub>
                  </m:oMath>
                </a14:m>
                <a:r>
                  <a:rPr lang="en-RU" sz="2800" b="1" dirty="0">
                    <a:solidFill>
                      <a:schemeClr val="accent6">
                        <a:lumMod val="50000"/>
                      </a:schemeClr>
                    </a:solidFill>
                    <a:latin typeface="Comic Sans MS" panose="030F0902030302020204" pitchFamily="66" charset="0"/>
                  </a:rPr>
                  <a:t>+ …+ </a:t>
                </a:r>
                <a14:m>
                  <m:oMath xmlns:m="http://schemas.openxmlformats.org/officeDocument/2006/math">
                    <m:sSub>
                      <m:sSubPr>
                        <m:ctrlPr>
                          <a:rPr lang="en-US" sz="2800" b="1" i="1">
                            <a:solidFill>
                              <a:schemeClr val="accent6">
                                <a:lumMod val="50000"/>
                              </a:schemeClr>
                            </a:solidFill>
                            <a:latin typeface="Cambria Math" panose="02040503050406030204" pitchFamily="18" charset="0"/>
                            <a:ea typeface="Cambria Math" panose="02040503050406030204" pitchFamily="18" charset="0"/>
                          </a:rPr>
                        </m:ctrlPr>
                      </m:sSubPr>
                      <m:e>
                        <m:r>
                          <a:rPr lang="en-US" sz="2800" b="1" i="1">
                            <a:solidFill>
                              <a:schemeClr val="accent6">
                                <a:lumMod val="50000"/>
                              </a:schemeClr>
                            </a:solidFill>
                            <a:latin typeface="Cambria Math" panose="02040503050406030204" pitchFamily="18" charset="0"/>
                            <a:ea typeface="Cambria Math" panose="02040503050406030204" pitchFamily="18" charset="0"/>
                          </a:rPr>
                          <m:t>𝝅</m:t>
                        </m:r>
                      </m:e>
                      <m:sub>
                        <m:r>
                          <a:rPr lang="en-US" sz="2800" b="1" i="1" smtClean="0">
                            <a:solidFill>
                              <a:schemeClr val="accent6">
                                <a:lumMod val="50000"/>
                              </a:schemeClr>
                            </a:solidFill>
                            <a:latin typeface="Cambria Math" panose="02040503050406030204" pitchFamily="18" charset="0"/>
                            <a:ea typeface="Cambria Math" panose="02040503050406030204" pitchFamily="18" charset="0"/>
                          </a:rPr>
                          <m:t>𝒏</m:t>
                        </m:r>
                      </m:sub>
                    </m:sSub>
                  </m:oMath>
                </a14:m>
                <a:r>
                  <a:rPr lang="en-RU" sz="2800" b="1" dirty="0">
                    <a:solidFill>
                      <a:schemeClr val="accent6">
                        <a:lumMod val="50000"/>
                      </a:schemeClr>
                    </a:solidFill>
                    <a:latin typeface="Comic Sans MS" panose="030F0902030302020204" pitchFamily="66" charset="0"/>
                  </a:rPr>
                  <a:t> </a:t>
                </a:r>
              </a:p>
            </p:txBody>
          </p:sp>
        </mc:Choice>
        <mc:Fallback xmlns="">
          <p:sp>
            <p:nvSpPr>
              <p:cNvPr id="8" name="TextBox 7">
                <a:extLst>
                  <a:ext uri="{FF2B5EF4-FFF2-40B4-BE49-F238E27FC236}">
                    <a16:creationId xmlns:a16="http://schemas.microsoft.com/office/drawing/2014/main" id="{F75EF4E7-6105-DCE0-0F39-FD2FF8BCA202}"/>
                  </a:ext>
                </a:extLst>
              </p:cNvPr>
              <p:cNvSpPr txBox="1">
                <a:spLocks noRot="1" noChangeAspect="1" noMove="1" noResize="1" noEditPoints="1" noAdjustHandles="1" noChangeArrowheads="1" noChangeShapeType="1" noTextEdit="1"/>
              </p:cNvSpPr>
              <p:nvPr/>
            </p:nvSpPr>
            <p:spPr>
              <a:xfrm>
                <a:off x="5788896" y="1563467"/>
                <a:ext cx="4714773" cy="430887"/>
              </a:xfrm>
              <a:prstGeom prst="rect">
                <a:avLst/>
              </a:prstGeom>
              <a:blipFill>
                <a:blip r:embed="rId3"/>
                <a:stretch>
                  <a:fillRect l="-2957" t="-22857" b="-51429"/>
                </a:stretch>
              </a:blipFill>
            </p:spPr>
            <p:txBody>
              <a:bodyPr/>
              <a:lstStyle/>
              <a:p>
                <a:r>
                  <a:rPr lang="en-RU">
                    <a:noFill/>
                  </a:rPr>
                  <a:t> </a:t>
                </a:r>
              </a:p>
            </p:txBody>
          </p:sp>
        </mc:Fallback>
      </mc:AlternateContent>
    </p:spTree>
    <p:extLst>
      <p:ext uri="{BB962C8B-B14F-4D97-AF65-F5344CB8AC3E}">
        <p14:creationId xmlns:p14="http://schemas.microsoft.com/office/powerpoint/2010/main" val="2992049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3DD7F5-8852-C2B1-786C-9DC9E7C8A9AF}"/>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2D7C45C8-DF67-E6DC-4B75-D1D085D56865}"/>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sp>
        <p:nvSpPr>
          <p:cNvPr id="8" name="TextBox 7">
            <a:extLst>
              <a:ext uri="{FF2B5EF4-FFF2-40B4-BE49-F238E27FC236}">
                <a16:creationId xmlns:a16="http://schemas.microsoft.com/office/drawing/2014/main" id="{49FD6DC5-6E07-62B8-5FA8-8B65993DB03C}"/>
              </a:ext>
            </a:extLst>
          </p:cNvPr>
          <p:cNvSpPr txBox="1"/>
          <p:nvPr/>
        </p:nvSpPr>
        <p:spPr>
          <a:xfrm>
            <a:off x="2739473" y="490945"/>
            <a:ext cx="9171477" cy="584775"/>
          </a:xfrm>
          <a:prstGeom prst="rect">
            <a:avLst/>
          </a:prstGeom>
          <a:noFill/>
        </p:spPr>
        <p:txBody>
          <a:bodyPr wrap="square">
            <a:spAutoFit/>
          </a:bodyPr>
          <a:lstStyle/>
          <a:p>
            <a:r>
              <a:rPr kumimoji="0" lang="en-US" sz="3200" b="1" i="0" u="sng" strike="noStrike" cap="none" normalizeH="0" baseline="0" dirty="0">
                <a:ln>
                  <a:noFill/>
                </a:ln>
                <a:solidFill>
                  <a:srgbClr val="C00000"/>
                </a:solidFill>
                <a:effectLst/>
                <a:latin typeface="Comic Sans MS"/>
                <a:ea typeface="Calibri" pitchFamily="34" charset="0"/>
                <a:cs typeface="Comic Sans MS"/>
              </a:rPr>
              <a:t>Gluon Dominance Model </a:t>
            </a:r>
            <a:r>
              <a:rPr kumimoji="0" lang="ru-RU" sz="3200" b="1" i="0" u="sng" strike="noStrike" cap="none" normalizeH="0" baseline="0" dirty="0">
                <a:ln>
                  <a:noFill/>
                </a:ln>
                <a:solidFill>
                  <a:srgbClr val="C00000"/>
                </a:solidFill>
                <a:effectLst/>
                <a:latin typeface="Comic Sans MS"/>
                <a:ea typeface="Calibri" pitchFamily="34" charset="0"/>
                <a:cs typeface="Comic Sans MS"/>
              </a:rPr>
              <a:t>(</a:t>
            </a:r>
            <a:r>
              <a:rPr kumimoji="0" lang="en-US" sz="3200" b="1" i="0" u="sng" strike="noStrike" cap="none" normalizeH="0" baseline="0" dirty="0">
                <a:ln>
                  <a:noFill/>
                </a:ln>
                <a:solidFill>
                  <a:srgbClr val="C00000"/>
                </a:solidFill>
                <a:effectLst/>
                <a:latin typeface="Comic Sans MS"/>
                <a:ea typeface="Calibri" pitchFamily="34" charset="0"/>
                <a:cs typeface="Comic Sans MS"/>
              </a:rPr>
              <a:t>GDM</a:t>
            </a:r>
            <a:r>
              <a:rPr kumimoji="0" lang="ru-RU" sz="3200" b="1" i="0" u="sng" strike="noStrike" cap="none" normalizeH="0" baseline="0" dirty="0">
                <a:ln>
                  <a:noFill/>
                </a:ln>
                <a:solidFill>
                  <a:srgbClr val="C00000"/>
                </a:solidFill>
                <a:effectLst/>
                <a:latin typeface="Comic Sans MS"/>
                <a:ea typeface="Calibri" pitchFamily="34" charset="0"/>
                <a:cs typeface="Comic Sans MS"/>
              </a:rPr>
              <a:t>)</a:t>
            </a:r>
            <a:endParaRPr lang="en-RU" sz="3200"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9406DD0-E848-797A-8088-AC49BB81C83B}"/>
                  </a:ext>
                </a:extLst>
              </p:cNvPr>
              <p:cNvSpPr txBox="1"/>
              <p:nvPr/>
            </p:nvSpPr>
            <p:spPr>
              <a:xfrm>
                <a:off x="1035220" y="1149593"/>
                <a:ext cx="10374899" cy="3914148"/>
              </a:xfrm>
              <a:prstGeom prst="rect">
                <a:avLst/>
              </a:prstGeom>
              <a:noFill/>
            </p:spPr>
            <p:txBody>
              <a:bodyPr wrap="square" rtlCol="0">
                <a:spAutoFit/>
              </a:bodyPr>
              <a:lstStyle/>
              <a:p>
                <a:pPr algn="just"/>
                <a:r>
                  <a:rPr lang="en-US" sz="2400" b="1" dirty="0">
                    <a:solidFill>
                      <a:schemeClr val="accent6">
                        <a:lumMod val="50000"/>
                      </a:schemeClr>
                    </a:solidFill>
                    <a:latin typeface="Comic Sans MS"/>
                    <a:ea typeface="Calibri" pitchFamily="34" charset="0"/>
                    <a:cs typeface="Comic Sans MS"/>
                  </a:rPr>
                  <a:t>Modification of the two stage model has been carried out: at the initial stage valence quarks and nascent gluons in accordance with </a:t>
                </a:r>
                <a:r>
                  <a:rPr lang="en-US" sz="2400" b="1" dirty="0" err="1">
                    <a:solidFill>
                      <a:schemeClr val="accent6">
                        <a:lumMod val="50000"/>
                      </a:schemeClr>
                    </a:solidFill>
                    <a:latin typeface="Comic Sans MS"/>
                    <a:ea typeface="Calibri" pitchFamily="34" charset="0"/>
                    <a:cs typeface="Comic Sans MS"/>
                  </a:rPr>
                  <a:t>pQCD</a:t>
                </a:r>
                <a:r>
                  <a:rPr lang="ru-RU" sz="2400" b="1" dirty="0">
                    <a:solidFill>
                      <a:schemeClr val="accent6">
                        <a:lumMod val="50000"/>
                      </a:schemeClr>
                    </a:solidFill>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branch due to elementary fission processes </a:t>
                </a:r>
                <a:r>
                  <a:rPr kumimoji="0" lang="ru-RU" sz="2400" b="1" i="0" strike="noStrike" cap="none" normalizeH="0" baseline="0" dirty="0">
                    <a:ln>
                      <a:noFill/>
                    </a:ln>
                    <a:solidFill>
                      <a:schemeClr val="accent6">
                        <a:lumMod val="50000"/>
                      </a:schemeClr>
                    </a:solidFill>
                    <a:effectLst/>
                    <a:latin typeface="Comic Sans MS"/>
                    <a:ea typeface="Calibri" pitchFamily="34" charset="0"/>
                    <a:cs typeface="Comic Sans MS"/>
                  </a:rPr>
                  <a:t>(1-3). </a:t>
                </a:r>
                <a:r>
                  <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rPr>
                  <a:t>Then they fragment into real hadrons in accordance with the binomial distribution confirmed in </a:t>
                </a:r>
                <a:r>
                  <a:rPr kumimoji="0" lang="en-US" sz="2400" b="1" i="0" strike="noStrike" cap="none" normalizeH="0" baseline="0" dirty="0" err="1">
                    <a:ln>
                      <a:noFill/>
                    </a:ln>
                    <a:solidFill>
                      <a:schemeClr val="accent6">
                        <a:lumMod val="50000"/>
                      </a:schemeClr>
                    </a:solidFill>
                    <a:effectLst/>
                    <a:latin typeface="Comic Sans MS"/>
                    <a:ea typeface="Calibri" pitchFamily="34" charset="0"/>
                    <a:cs typeface="Comic Sans MS"/>
                  </a:rPr>
                  <a:t>e</a:t>
                </a:r>
                <a:r>
                  <a:rPr kumimoji="0" lang="en-US" sz="2400" b="1" i="0" strike="noStrike" cap="none" normalizeH="0" baseline="30000" dirty="0" err="1">
                    <a:ln>
                      <a:noFill/>
                    </a:ln>
                    <a:solidFill>
                      <a:schemeClr val="accent6">
                        <a:lumMod val="50000"/>
                      </a:schemeClr>
                    </a:solidFill>
                    <a:effectLst/>
                    <a:latin typeface="Comic Sans MS"/>
                    <a:ea typeface="Calibri" pitchFamily="34" charset="0"/>
                    <a:cs typeface="Comic Sans MS"/>
                  </a:rPr>
                  <a:t>+</a:t>
                </a:r>
                <a:r>
                  <a:rPr kumimoji="0" lang="en-US" sz="2400" b="1" i="0" strike="noStrike" cap="none" normalizeH="0" baseline="0" dirty="0" err="1">
                    <a:ln>
                      <a:noFill/>
                    </a:ln>
                    <a:solidFill>
                      <a:schemeClr val="accent6">
                        <a:lumMod val="50000"/>
                      </a:schemeClr>
                    </a:solidFill>
                    <a:effectLst/>
                    <a:latin typeface="Comic Sans MS"/>
                    <a:ea typeface="Calibri" pitchFamily="34" charset="0"/>
                    <a:cs typeface="Comic Sans MS"/>
                  </a:rPr>
                  <a:t>e</a:t>
                </a:r>
                <a:r>
                  <a:rPr kumimoji="0" lang="en-US" sz="2400" b="1" i="0" strike="noStrike" cap="none" normalizeH="0" baseline="30000" dirty="0">
                    <a:ln>
                      <a:noFill/>
                    </a:ln>
                    <a:solidFill>
                      <a:schemeClr val="accent6">
                        <a:lumMod val="50000"/>
                      </a:schemeClr>
                    </a:solidFill>
                    <a:effectLst/>
                    <a:latin typeface="Comic Sans MS"/>
                    <a:ea typeface="Calibri" pitchFamily="34" charset="0"/>
                    <a:cs typeface="Comic Sans MS"/>
                  </a:rPr>
                  <a:t>-</a:t>
                </a:r>
                <a:r>
                  <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rPr>
                  <a:t> annihilation.</a:t>
                </a:r>
                <a:r>
                  <a:rPr lang="en-US" sz="2400" b="1" dirty="0">
                    <a:solidFill>
                      <a:schemeClr val="accent6">
                        <a:lumMod val="50000"/>
                      </a:schemeClr>
                    </a:solidFill>
                    <a:latin typeface="Comic Sans MS"/>
                    <a:ea typeface="Calibri" pitchFamily="34" charset="0"/>
                    <a:cs typeface="Comic Sans MS"/>
                  </a:rPr>
                  <a:t> The scheme of convolution combines both stages. </a:t>
                </a:r>
                <a:endParaRPr lang="ru-RU" sz="2400" b="1" dirty="0">
                  <a:solidFill>
                    <a:schemeClr val="accent6">
                      <a:lumMod val="50000"/>
                    </a:schemeClr>
                  </a:solidFill>
                  <a:latin typeface="Comic Sans MS"/>
                  <a:ea typeface="Calibri" pitchFamily="34" charset="0"/>
                  <a:cs typeface="Comic Sans MS"/>
                </a:endParaRPr>
              </a:p>
              <a:p>
                <a:pPr algn="just"/>
                <a:r>
                  <a:rPr lang="en-US" sz="2400" b="1" dirty="0">
                    <a:solidFill>
                      <a:schemeClr val="accent6">
                        <a:lumMod val="50000"/>
                      </a:schemeClr>
                    </a:solidFill>
                    <a:latin typeface="Comic Sans MS"/>
                    <a:ea typeface="Calibri" pitchFamily="34" charset="0"/>
                    <a:cs typeface="Comic Sans MS"/>
                  </a:rPr>
                  <a:t>Comparison of this model with data (Mirabelle, U-70) showed that parameter </a:t>
                </a:r>
                <a14:m>
                  <m:oMath xmlns:m="http://schemas.openxmlformats.org/officeDocument/2006/math">
                    <m:sSubSup>
                      <m:sSubSupPr>
                        <m:ctrlPr>
                          <a:rPr lang="en-US" sz="2800" b="1" i="1" smtClean="0">
                            <a:solidFill>
                              <a:srgbClr val="C00000"/>
                            </a:solidFill>
                            <a:latin typeface="Cambria Math" panose="02040503050406030204" pitchFamily="18" charset="0"/>
                            <a:ea typeface="Cambria Math" panose="02040503050406030204" pitchFamily="18" charset="0"/>
                          </a:rPr>
                        </m:ctrlPr>
                      </m:sSubSupPr>
                      <m:e>
                        <m:r>
                          <a:rPr lang="en-US" sz="2800" b="1" i="1" smtClean="0">
                            <a:solidFill>
                              <a:srgbClr val="C00000"/>
                            </a:solidFill>
                            <a:latin typeface="Cambria Math" panose="02040503050406030204" pitchFamily="18" charset="0"/>
                            <a:ea typeface="Cambria Math" panose="02040503050406030204" pitchFamily="18" charset="0"/>
                          </a:rPr>
                          <m:t> </m:t>
                        </m:r>
                        <m:acc>
                          <m:accPr>
                            <m:chr m:val="̅"/>
                            <m:ctrlPr>
                              <a:rPr lang="en-US" sz="2800" b="1" i="1">
                                <a:solidFill>
                                  <a:srgbClr val="C00000"/>
                                </a:solidFill>
                                <a:latin typeface="Cambria Math" panose="02040503050406030204" pitchFamily="18" charset="0"/>
                                <a:ea typeface="Cambria Math" panose="02040503050406030204" pitchFamily="18" charset="0"/>
                              </a:rPr>
                            </m:ctrlPr>
                          </m:accPr>
                          <m:e>
                            <m:r>
                              <a:rPr lang="en-US" sz="2800" b="1" i="1">
                                <a:solidFill>
                                  <a:srgbClr val="C00000"/>
                                </a:solidFill>
                                <a:latin typeface="Cambria Math" panose="02040503050406030204" pitchFamily="18" charset="0"/>
                                <a:ea typeface="Cambria Math" panose="02040503050406030204" pitchFamily="18" charset="0"/>
                              </a:rPr>
                              <m:t>𝒏</m:t>
                            </m:r>
                          </m:e>
                        </m:acc>
                      </m:e>
                      <m:sub>
                        <m:r>
                          <a:rPr lang="en-US" sz="2800" b="1" i="1" smtClean="0">
                            <a:solidFill>
                              <a:srgbClr val="C00000"/>
                            </a:solidFill>
                            <a:latin typeface="Cambria Math" panose="02040503050406030204" pitchFamily="18" charset="0"/>
                            <a:ea typeface="Cambria Math" panose="02040503050406030204" pitchFamily="18" charset="0"/>
                          </a:rPr>
                          <m:t>𝒈</m:t>
                        </m:r>
                      </m:sub>
                      <m:sup>
                        <m:r>
                          <a:rPr lang="en-US" sz="2800" b="1" i="1">
                            <a:solidFill>
                              <a:srgbClr val="C00000"/>
                            </a:solidFill>
                            <a:latin typeface="Cambria Math" panose="02040503050406030204" pitchFamily="18" charset="0"/>
                            <a:ea typeface="Cambria Math" panose="02040503050406030204" pitchFamily="18" charset="0"/>
                          </a:rPr>
                          <m:t>𝒉</m:t>
                        </m:r>
                      </m:sup>
                    </m:sSubSup>
                  </m:oMath>
                </a14:m>
                <a:r>
                  <a:rPr lang="en-US" sz="2400" b="1" dirty="0">
                    <a:solidFill>
                      <a:schemeClr val="accent6">
                        <a:lumMod val="50000"/>
                      </a:schemeClr>
                    </a:solidFill>
                    <a:latin typeface="Comic Sans MS"/>
                    <a:ea typeface="Calibri" pitchFamily="34" charset="0"/>
                    <a:cs typeface="Comic Sans MS"/>
                  </a:rPr>
                  <a:t> differs considerably from values obtained in </a:t>
                </a:r>
                <a:r>
                  <a:rPr lang="en-US" sz="2400" b="1" dirty="0" err="1">
                    <a:solidFill>
                      <a:schemeClr val="accent6">
                        <a:lumMod val="50000"/>
                      </a:schemeClr>
                    </a:solidFill>
                    <a:latin typeface="Comic Sans MS"/>
                    <a:ea typeface="Calibri" pitchFamily="34" charset="0"/>
                    <a:cs typeface="Comic Sans MS"/>
                  </a:rPr>
                  <a:t>e+e</a:t>
                </a:r>
                <a:r>
                  <a:rPr lang="en-US" sz="2400" b="1" dirty="0">
                    <a:solidFill>
                      <a:schemeClr val="accent6">
                        <a:lumMod val="50000"/>
                      </a:schemeClr>
                    </a:solidFill>
                    <a:latin typeface="Comic Sans MS"/>
                    <a:ea typeface="Calibri" pitchFamily="34" charset="0"/>
                    <a:cs typeface="Comic Sans MS"/>
                  </a:rPr>
                  <a:t>- annihilation, they were much less than 1. Reducing of the </a:t>
                </a:r>
                <a:r>
                  <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rPr>
                  <a:t>number of valence quarks involved in branching</a:t>
                </a:r>
                <a:r>
                  <a:rPr kumimoji="0" lang="ru-RU" sz="2400" b="1" i="0" strike="noStrike" cap="none" normalizeH="0" baseline="0" dirty="0">
                    <a:ln>
                      <a:noFill/>
                    </a:ln>
                    <a:solidFill>
                      <a:schemeClr val="accent6">
                        <a:lumMod val="50000"/>
                      </a:schemeClr>
                    </a:solidFill>
                    <a:effectLst/>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led to increasing of them.</a:t>
                </a:r>
                <a:endParaRPr kumimoji="0" lang="ru-RU" sz="2400" b="1" i="0" strike="noStrike" cap="none" normalizeH="0" baseline="0" dirty="0">
                  <a:ln>
                    <a:noFill/>
                  </a:ln>
                  <a:solidFill>
                    <a:srgbClr val="00B050"/>
                  </a:solidFill>
                  <a:effectLst/>
                  <a:latin typeface="Comic Sans MS"/>
                  <a:ea typeface="Calibri" pitchFamily="34" charset="0"/>
                  <a:cs typeface="Comic Sans MS"/>
                </a:endParaRPr>
              </a:p>
            </p:txBody>
          </p:sp>
        </mc:Choice>
        <mc:Fallback xmlns="">
          <p:sp>
            <p:nvSpPr>
              <p:cNvPr id="11" name="TextBox 10">
                <a:extLst>
                  <a:ext uri="{FF2B5EF4-FFF2-40B4-BE49-F238E27FC236}">
                    <a16:creationId xmlns:a16="http://schemas.microsoft.com/office/drawing/2014/main" id="{F9406DD0-E848-797A-8088-AC49BB81C83B}"/>
                  </a:ext>
                </a:extLst>
              </p:cNvPr>
              <p:cNvSpPr txBox="1">
                <a:spLocks noRot="1" noChangeAspect="1" noMove="1" noResize="1" noEditPoints="1" noAdjustHandles="1" noChangeArrowheads="1" noChangeShapeType="1" noTextEdit="1"/>
              </p:cNvSpPr>
              <p:nvPr/>
            </p:nvSpPr>
            <p:spPr>
              <a:xfrm>
                <a:off x="1035220" y="1149593"/>
                <a:ext cx="10374899" cy="3914148"/>
              </a:xfrm>
              <a:prstGeom prst="rect">
                <a:avLst/>
              </a:prstGeom>
              <a:blipFill>
                <a:blip r:embed="rId2"/>
                <a:stretch>
                  <a:fillRect l="-978" t="-1294" r="-856" b="-2913"/>
                </a:stretch>
              </a:blipFill>
            </p:spPr>
            <p:txBody>
              <a:bodyPr/>
              <a:lstStyle/>
              <a:p>
                <a:r>
                  <a:rPr lang="en-RU">
                    <a:noFill/>
                  </a:rPr>
                  <a:t> </a:t>
                </a:r>
              </a:p>
            </p:txBody>
          </p:sp>
        </mc:Fallback>
      </mc:AlternateContent>
      <p:graphicFrame>
        <p:nvGraphicFramePr>
          <p:cNvPr id="2" name="Table 1">
            <a:extLst>
              <a:ext uri="{FF2B5EF4-FFF2-40B4-BE49-F238E27FC236}">
                <a16:creationId xmlns:a16="http://schemas.microsoft.com/office/drawing/2014/main" id="{79F6F43A-56D7-6C53-2E9B-4C28573C6D84}"/>
              </a:ext>
            </a:extLst>
          </p:cNvPr>
          <p:cNvGraphicFramePr>
            <a:graphicFrameLocks noGrp="1"/>
          </p:cNvGraphicFramePr>
          <p:nvPr>
            <p:extLst>
              <p:ext uri="{D42A27DB-BD31-4B8C-83A1-F6EECF244321}">
                <p14:modId xmlns:p14="http://schemas.microsoft.com/office/powerpoint/2010/main" val="1511850300"/>
              </p:ext>
            </p:extLst>
          </p:nvPr>
        </p:nvGraphicFramePr>
        <p:xfrm>
          <a:off x="0" y="6155360"/>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4" name="TextBox 3">
            <a:extLst>
              <a:ext uri="{FF2B5EF4-FFF2-40B4-BE49-F238E27FC236}">
                <a16:creationId xmlns:a16="http://schemas.microsoft.com/office/drawing/2014/main" id="{9787B528-6B2D-44FE-0350-1F2D4E78F060}"/>
              </a:ext>
            </a:extLst>
          </p:cNvPr>
          <p:cNvSpPr txBox="1"/>
          <p:nvPr/>
        </p:nvSpPr>
        <p:spPr>
          <a:xfrm>
            <a:off x="0" y="6255361"/>
            <a:ext cx="12052681" cy="400110"/>
          </a:xfrm>
          <a:prstGeom prst="rect">
            <a:avLst/>
          </a:prstGeom>
          <a:noFill/>
        </p:spPr>
        <p:txBody>
          <a:bodyPr wrap="square" rtlCol="0">
            <a:spAutoFit/>
          </a:bodyPr>
          <a:lstStyle/>
          <a:p>
            <a:pPr algn="ctr"/>
            <a:r>
              <a:rPr lang="en-GB" sz="2000" b="1" i="0" u="none" strike="noStrike" dirty="0">
                <a:solidFill>
                  <a:srgbClr val="FFFF00"/>
                </a:solidFill>
                <a:effectLst/>
                <a:latin typeface="Comic Sans MS" panose="030F0902030302020204" pitchFamily="66" charset="0"/>
              </a:rPr>
              <a:t>VI SPD Collaboration Meeting and Workshop </a:t>
            </a:r>
            <a:r>
              <a:rPr lang="en-GB" sz="2000" b="1" dirty="0">
                <a:solidFill>
                  <a:srgbClr val="FFFF00"/>
                </a:solidFill>
                <a:latin typeface="Comic Sans MS" panose="030F0902030302020204" pitchFamily="66" charset="0"/>
              </a:rPr>
              <a:t>on Information Technology in Natural Sciences</a:t>
            </a:r>
            <a:endParaRPr lang="en-RU" sz="2000" b="1" dirty="0">
              <a:solidFill>
                <a:srgbClr val="FFFF00"/>
              </a:solidFill>
              <a:latin typeface="Comic Sans MS" panose="030F0902030302020204" pitchFamily="66" charset="0"/>
            </a:endParaRPr>
          </a:p>
        </p:txBody>
      </p:sp>
    </p:spTree>
    <p:extLst>
      <p:ext uri="{BB962C8B-B14F-4D97-AF65-F5344CB8AC3E}">
        <p14:creationId xmlns:p14="http://schemas.microsoft.com/office/powerpoint/2010/main" val="1203923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DF13A1B-87D2-626E-1DAB-9B4FCE6E79E9}"/>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1EB80CDB-0848-5D27-04AD-63E2E227FA4E}"/>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75EBCD1-2D18-82FB-BF08-0DBD0A124FCB}"/>
                  </a:ext>
                </a:extLst>
              </p:cNvPr>
              <p:cNvSpPr txBox="1"/>
              <p:nvPr/>
            </p:nvSpPr>
            <p:spPr>
              <a:xfrm>
                <a:off x="795647" y="1187532"/>
                <a:ext cx="10462161" cy="4305346"/>
              </a:xfrm>
              <a:prstGeom prst="rect">
                <a:avLst/>
              </a:prstGeom>
              <a:noFill/>
            </p:spPr>
            <p:txBody>
              <a:bodyPr wrap="square" rtlCol="0">
                <a:spAutoFit/>
              </a:bodyPr>
              <a:lstStyle/>
              <a:p>
                <a:r>
                  <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rPr>
                  <a:t>Our study showed: </a:t>
                </a:r>
                <a14:m>
                  <m:oMath xmlns:m="http://schemas.openxmlformats.org/officeDocument/2006/math">
                    <m:sSubSup>
                      <m:sSubSupPr>
                        <m:ctrlPr>
                          <a:rPr lang="en-US" sz="2400" b="1" i="1" smtClean="0">
                            <a:solidFill>
                              <a:schemeClr val="accent6">
                                <a:lumMod val="50000"/>
                              </a:schemeClr>
                            </a:solidFill>
                            <a:latin typeface="Cambria Math" panose="02040503050406030204" pitchFamily="18" charset="0"/>
                            <a:ea typeface="Cambria Math" panose="02040503050406030204" pitchFamily="18" charset="0"/>
                          </a:rPr>
                        </m:ctrlPr>
                      </m:sSubSupPr>
                      <m:e>
                        <m:r>
                          <a:rPr lang="en-US" sz="2400" b="1" i="1" smtClean="0">
                            <a:solidFill>
                              <a:schemeClr val="accent6">
                                <a:lumMod val="50000"/>
                              </a:schemeClr>
                            </a:solidFill>
                            <a:latin typeface="Cambria Math" panose="02040503050406030204" pitchFamily="18" charset="0"/>
                            <a:ea typeface="Cambria Math" panose="02040503050406030204" pitchFamily="18" charset="0"/>
                          </a:rPr>
                          <m:t> </m:t>
                        </m:r>
                        <m:acc>
                          <m:accPr>
                            <m:chr m:val="̅"/>
                            <m:ctrlPr>
                              <a:rPr lang="en-US" sz="2400" b="1" i="1">
                                <a:solidFill>
                                  <a:schemeClr val="accent6">
                                    <a:lumMod val="50000"/>
                                  </a:schemeClr>
                                </a:solidFill>
                                <a:latin typeface="Cambria Math" panose="02040503050406030204" pitchFamily="18" charset="0"/>
                                <a:ea typeface="Cambria Math" panose="02040503050406030204" pitchFamily="18" charset="0"/>
                              </a:rPr>
                            </m:ctrlPr>
                          </m:accPr>
                          <m:e>
                            <m:r>
                              <a:rPr lang="en-US" sz="2400" b="1" i="1">
                                <a:solidFill>
                                  <a:schemeClr val="accent6">
                                    <a:lumMod val="50000"/>
                                  </a:schemeClr>
                                </a:solidFill>
                                <a:latin typeface="Cambria Math" panose="02040503050406030204" pitchFamily="18" charset="0"/>
                                <a:ea typeface="Cambria Math" panose="02040503050406030204" pitchFamily="18" charset="0"/>
                              </a:rPr>
                              <m:t>𝒏</m:t>
                            </m:r>
                          </m:e>
                        </m:acc>
                      </m:e>
                      <m:sub>
                        <m:r>
                          <a:rPr lang="en-US" sz="2400" b="1" i="1" smtClean="0">
                            <a:solidFill>
                              <a:schemeClr val="accent6">
                                <a:lumMod val="50000"/>
                              </a:schemeClr>
                            </a:solidFill>
                            <a:latin typeface="Cambria Math" panose="02040503050406030204" pitchFamily="18" charset="0"/>
                            <a:ea typeface="Cambria Math" panose="02040503050406030204" pitchFamily="18" charset="0"/>
                          </a:rPr>
                          <m:t>𝒈</m:t>
                        </m:r>
                      </m:sub>
                      <m:sup>
                        <m:r>
                          <a:rPr lang="en-US" sz="2400" b="1" i="1">
                            <a:solidFill>
                              <a:schemeClr val="accent6">
                                <a:lumMod val="50000"/>
                              </a:schemeClr>
                            </a:solidFill>
                            <a:latin typeface="Cambria Math" panose="02040503050406030204" pitchFamily="18" charset="0"/>
                            <a:ea typeface="Cambria Math" panose="02040503050406030204" pitchFamily="18" charset="0"/>
                          </a:rPr>
                          <m:t>𝒉</m:t>
                        </m:r>
                      </m:sup>
                    </m:sSubSup>
                    <m:r>
                      <a:rPr lang="en-US" sz="2400" b="1" i="1">
                        <a:solidFill>
                          <a:schemeClr val="accent6">
                            <a:lumMod val="50000"/>
                          </a:schemeClr>
                        </a:solidFill>
                        <a:latin typeface="Cambria Math" panose="02040503050406030204" pitchFamily="18" charset="0"/>
                        <a:ea typeface="Cambria Math" panose="02040503050406030204" pitchFamily="18" charset="0"/>
                      </a:rPr>
                      <m:t> </m:t>
                    </m:r>
                  </m:oMath>
                </a14:m>
                <a:r>
                  <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rPr>
                  <a:t>grows with decreasing of valence quark pairs. Only their complete exclusion improved considerably </a:t>
                </a:r>
                <a:r>
                  <a:rPr kumimoji="0" lang="ru-RU" sz="2400" b="1" i="0" strike="noStrike" cap="none" normalizeH="0" baseline="0" dirty="0">
                    <a:ln>
                      <a:noFill/>
                    </a:ln>
                    <a:solidFill>
                      <a:schemeClr val="accent6">
                        <a:lumMod val="50000"/>
                      </a:schemeClr>
                    </a:solidFill>
                    <a:effectLst/>
                    <a:latin typeface="Comic Sans MS"/>
                    <a:ea typeface="Calibri" pitchFamily="34" charset="0"/>
                    <a:cs typeface="Comic Sans MS"/>
                  </a:rPr>
                  <a:t> </a:t>
                </a:r>
                <a:r>
                  <a:rPr lang="el-GR" sz="2400" b="1" dirty="0">
                    <a:solidFill>
                      <a:schemeClr val="accent6">
                        <a:lumMod val="50000"/>
                      </a:schemeClr>
                    </a:solidFill>
                    <a:latin typeface="Times New Roman" panose="02020603050405020304" pitchFamily="18" charset="0"/>
                    <a:cs typeface="Times New Roman" panose="02020603050405020304" pitchFamily="18" charset="0"/>
                  </a:rPr>
                  <a:t>χ</a:t>
                </a:r>
                <a:r>
                  <a:rPr lang="ru-RU" sz="2400" b="1" baseline="30000" dirty="0">
                    <a:solidFill>
                      <a:schemeClr val="accent6">
                        <a:lumMod val="50000"/>
                      </a:schemeClr>
                    </a:solidFill>
                    <a:latin typeface="Times New Roman" panose="02020603050405020304" pitchFamily="18" charset="0"/>
                    <a:cs typeface="Times New Roman" panose="02020603050405020304" pitchFamily="18" charset="0"/>
                  </a:rPr>
                  <a:t>2</a:t>
                </a:r>
                <a:r>
                  <a:rPr lang="en-US" sz="2400" b="1" baseline="30000"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a:solidFill>
                      <a:schemeClr val="accent6">
                        <a:lumMod val="50000"/>
                      </a:schemeClr>
                    </a:solidFill>
                    <a:latin typeface="Comic Sans MS" panose="030F0902030302020204" pitchFamily="66" charset="0"/>
                    <a:cs typeface="Times New Roman" panose="02020603050405020304" pitchFamily="18" charset="0"/>
                  </a:rPr>
                  <a:t>for</a:t>
                </a:r>
                <a:r>
                  <a:rPr lang="en-US"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a:solidFill>
                      <a:schemeClr val="accent6">
                        <a:lumMod val="50000"/>
                      </a:schemeClr>
                    </a:solidFill>
                    <a:latin typeface="Comic Sans MS" panose="030F0902030302020204" pitchFamily="66" charset="0"/>
                    <a:cs typeface="Times New Roman" panose="02020603050405020304" pitchFamily="18" charset="0"/>
                  </a:rPr>
                  <a:t>MD description,</a:t>
                </a:r>
                <a:r>
                  <a:rPr lang="ru-RU"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a:solidFill>
                      <a:schemeClr val="accent6">
                        <a:lumMod val="50000"/>
                      </a:schemeClr>
                    </a:solidFill>
                    <a:latin typeface="Comic Sans MS" panose="030F0902030302020204" pitchFamily="66" charset="0"/>
                    <a:cs typeface="Times New Roman" panose="02020603050405020304" pitchFamily="18" charset="0"/>
                  </a:rPr>
                  <a:t>but </a:t>
                </a:r>
                <a14:m>
                  <m:oMath xmlns:m="http://schemas.openxmlformats.org/officeDocument/2006/math">
                    <m:sSubSup>
                      <m:sSubSupPr>
                        <m:ctrlPr>
                          <a:rPr lang="en-US" sz="2400" b="1" i="1">
                            <a:solidFill>
                              <a:schemeClr val="accent6">
                                <a:lumMod val="50000"/>
                              </a:schemeClr>
                            </a:solidFill>
                            <a:latin typeface="Cambria Math" panose="02040503050406030204" pitchFamily="18" charset="0"/>
                            <a:ea typeface="Cambria Math" panose="02040503050406030204" pitchFamily="18" charset="0"/>
                          </a:rPr>
                        </m:ctrlPr>
                      </m:sSubSupPr>
                      <m:e>
                        <m:r>
                          <a:rPr lang="en-US" sz="2400" b="1" i="1">
                            <a:solidFill>
                              <a:schemeClr val="accent6">
                                <a:lumMod val="50000"/>
                              </a:schemeClr>
                            </a:solidFill>
                            <a:latin typeface="Cambria Math" panose="02040503050406030204" pitchFamily="18" charset="0"/>
                            <a:ea typeface="Cambria Math" panose="02040503050406030204" pitchFamily="18" charset="0"/>
                          </a:rPr>
                          <m:t> </m:t>
                        </m:r>
                        <m:acc>
                          <m:accPr>
                            <m:chr m:val="̅"/>
                            <m:ctrlPr>
                              <a:rPr lang="en-US" sz="2400" b="1" i="1">
                                <a:solidFill>
                                  <a:schemeClr val="accent6">
                                    <a:lumMod val="50000"/>
                                  </a:schemeClr>
                                </a:solidFill>
                                <a:latin typeface="Cambria Math" panose="02040503050406030204" pitchFamily="18" charset="0"/>
                                <a:ea typeface="Cambria Math" panose="02040503050406030204" pitchFamily="18" charset="0"/>
                              </a:rPr>
                            </m:ctrlPr>
                          </m:accPr>
                          <m:e>
                            <m:r>
                              <a:rPr lang="en-US" sz="2400" b="1" i="1">
                                <a:solidFill>
                                  <a:schemeClr val="accent6">
                                    <a:lumMod val="50000"/>
                                  </a:schemeClr>
                                </a:solidFill>
                                <a:latin typeface="Cambria Math" panose="02040503050406030204" pitchFamily="18" charset="0"/>
                                <a:ea typeface="Cambria Math" panose="02040503050406030204" pitchFamily="18" charset="0"/>
                              </a:rPr>
                              <m:t>𝒏</m:t>
                            </m:r>
                          </m:e>
                        </m:acc>
                      </m:e>
                      <m:sub>
                        <m:r>
                          <a:rPr lang="en-US" sz="2400" b="1" i="1">
                            <a:solidFill>
                              <a:schemeClr val="accent6">
                                <a:lumMod val="50000"/>
                              </a:schemeClr>
                            </a:solidFill>
                            <a:latin typeface="Cambria Math" panose="02040503050406030204" pitchFamily="18" charset="0"/>
                            <a:ea typeface="Cambria Math" panose="02040503050406030204" pitchFamily="18" charset="0"/>
                          </a:rPr>
                          <m:t>𝒈</m:t>
                        </m:r>
                      </m:sub>
                      <m:sup>
                        <m:r>
                          <a:rPr lang="en-US" sz="2400" b="1" i="1">
                            <a:solidFill>
                              <a:schemeClr val="accent6">
                                <a:lumMod val="50000"/>
                              </a:schemeClr>
                            </a:solidFill>
                            <a:latin typeface="Cambria Math" panose="02040503050406030204" pitchFamily="18" charset="0"/>
                            <a:ea typeface="Cambria Math" panose="02040503050406030204" pitchFamily="18" charset="0"/>
                          </a:rPr>
                          <m:t>𝒉</m:t>
                        </m:r>
                      </m:sup>
                    </m:sSubSup>
                  </m:oMath>
                </a14:m>
                <a:r>
                  <a:rPr lang="en-US" sz="2400" b="1" dirty="0">
                    <a:solidFill>
                      <a:schemeClr val="accent6">
                        <a:lumMod val="50000"/>
                      </a:schemeClr>
                    </a:solidFill>
                    <a:latin typeface="Comic Sans MS" panose="030F0902030302020204" pitchFamily="66" charset="0"/>
                    <a:cs typeface="Times New Roman" panose="02020603050405020304" pitchFamily="18" charset="0"/>
                  </a:rPr>
                  <a:t>, the average number of hadrons produced from  1 gluon at II-stage approached to 1 and even exceeded 1. </a:t>
                </a:r>
              </a:p>
              <a:p>
                <a:endParaRPr kumimoji="0" lang="en-US" sz="2400" b="1" i="0" strike="noStrike" cap="none" normalizeH="0" baseline="0" dirty="0">
                  <a:ln>
                    <a:noFill/>
                  </a:ln>
                  <a:solidFill>
                    <a:schemeClr val="accent6">
                      <a:lumMod val="50000"/>
                    </a:schemeClr>
                  </a:solidFill>
                  <a:effectLst/>
                  <a:latin typeface="Comic Sans MS" panose="030F0902030302020204" pitchFamily="66" charset="0"/>
                  <a:ea typeface="Calibri" pitchFamily="34" charset="0"/>
                  <a:cs typeface="Times New Roman" panose="02020603050405020304" pitchFamily="18" charset="0"/>
                </a:endParaRPr>
              </a:p>
              <a:p>
                <a:r>
                  <a:rPr lang="en-US" sz="2400" b="1" dirty="0">
                    <a:solidFill>
                      <a:schemeClr val="accent6">
                        <a:lumMod val="50000"/>
                      </a:schemeClr>
                    </a:solidFill>
                    <a:latin typeface="Comic Sans MS" panose="030F0902030302020204" pitchFamily="66" charset="0"/>
                    <a:ea typeface="Calibri" pitchFamily="34" charset="0"/>
                    <a:cs typeface="Times New Roman" panose="02020603050405020304" pitchFamily="18" charset="0"/>
                  </a:rPr>
                  <a:t>Valence quarks are staying in leading particles, secondaries are created by active gluons, which decay into q</a:t>
                </a:r>
                <a14:m>
                  <m:oMath xmlns:m="http://schemas.openxmlformats.org/officeDocument/2006/math">
                    <m:acc>
                      <m:accPr>
                        <m:chr m:val="̅"/>
                        <m:ctrlPr>
                          <a:rPr lang="en-US" sz="2400" b="1" i="1" smtClean="0">
                            <a:solidFill>
                              <a:schemeClr val="accent6">
                                <a:lumMod val="50000"/>
                              </a:schemeClr>
                            </a:solidFill>
                            <a:latin typeface="Cambria Math" panose="02040503050406030204" pitchFamily="18" charset="0"/>
                            <a:cs typeface="Times New Roman" panose="02020603050405020304" pitchFamily="18" charset="0"/>
                          </a:rPr>
                        </m:ctrlPr>
                      </m:accPr>
                      <m:e>
                        <m:r>
                          <a:rPr lang="en-US" sz="2400" b="1" i="1" smtClean="0">
                            <a:solidFill>
                              <a:schemeClr val="accent6">
                                <a:lumMod val="50000"/>
                              </a:schemeClr>
                            </a:solidFill>
                            <a:latin typeface="Cambria Math" panose="02040503050406030204" pitchFamily="18" charset="0"/>
                            <a:cs typeface="Times New Roman" panose="02020603050405020304" pitchFamily="18" charset="0"/>
                          </a:rPr>
                          <m:t>𝒒</m:t>
                        </m:r>
                      </m:e>
                    </m:acc>
                    <m:r>
                      <a:rPr lang="en-US" sz="2400" b="1" i="0" smtClean="0">
                        <a:solidFill>
                          <a:schemeClr val="accent6">
                            <a:lumMod val="50000"/>
                          </a:schemeClr>
                        </a:solidFill>
                        <a:latin typeface="Cambria Math" panose="02040503050406030204" pitchFamily="18" charset="0"/>
                        <a:cs typeface="Times New Roman" panose="02020603050405020304" pitchFamily="18" charset="0"/>
                      </a:rPr>
                      <m:t>−</m:t>
                    </m:r>
                  </m:oMath>
                </a14:m>
                <a:r>
                  <a:rPr lang="en-US" sz="2400" b="1" dirty="0">
                    <a:solidFill>
                      <a:schemeClr val="accent6">
                        <a:lumMod val="50000"/>
                      </a:schemeClr>
                    </a:solidFill>
                    <a:latin typeface="Comic Sans MS" panose="030F0902030302020204" pitchFamily="66" charset="0"/>
                    <a:ea typeface="Calibri" pitchFamily="34" charset="0"/>
                    <a:cs typeface="Times New Roman" panose="02020603050405020304" pitchFamily="18" charset="0"/>
                  </a:rPr>
                  <a:t>pairs, and form colorless hadrons randomly. </a:t>
                </a:r>
              </a:p>
              <a:p>
                <a:endParaRPr lang="en-US" sz="2400" b="1" dirty="0">
                  <a:solidFill>
                    <a:schemeClr val="accent6">
                      <a:lumMod val="50000"/>
                    </a:schemeClr>
                  </a:solidFill>
                  <a:latin typeface="Comic Sans MS" panose="030F0902030302020204" pitchFamily="66" charset="0"/>
                  <a:ea typeface="Calibri" pitchFamily="34" charset="0"/>
                  <a:cs typeface="Times New Roman" panose="02020603050405020304" pitchFamily="18" charset="0"/>
                </a:endParaRPr>
              </a:p>
              <a:p>
                <a:r>
                  <a:rPr lang="en-US" sz="2400" b="1" dirty="0">
                    <a:solidFill>
                      <a:schemeClr val="accent6">
                        <a:lumMod val="50000"/>
                      </a:schemeClr>
                    </a:solidFill>
                    <a:latin typeface="Comic Sans MS" panose="030F0902030302020204" pitchFamily="66" charset="0"/>
                    <a:ea typeface="Calibri" pitchFamily="34" charset="0"/>
                    <a:cs typeface="Times New Roman" panose="02020603050405020304" pitchFamily="18" charset="0"/>
                  </a:rPr>
                  <a:t>Soft gluons (~50%) remain in the </a:t>
                </a:r>
                <a:r>
                  <a:rPr lang="en-US" sz="2400" b="1" dirty="0" err="1">
                    <a:solidFill>
                      <a:schemeClr val="accent6">
                        <a:lumMod val="50000"/>
                      </a:schemeClr>
                    </a:solidFill>
                    <a:latin typeface="Comic Sans MS" panose="030F0902030302020204" pitchFamily="66" charset="0"/>
                    <a:ea typeface="Calibri" pitchFamily="34" charset="0"/>
                    <a:cs typeface="Times New Roman" panose="02020603050405020304" pitchFamily="18" charset="0"/>
                  </a:rPr>
                  <a:t>qg</a:t>
                </a:r>
                <a:r>
                  <a:rPr lang="en-US" sz="2400" b="1" dirty="0">
                    <a:solidFill>
                      <a:schemeClr val="accent6">
                        <a:lumMod val="50000"/>
                      </a:schemeClr>
                    </a:solidFill>
                    <a:latin typeface="Comic Sans MS" panose="030F0902030302020204" pitchFamily="66" charset="0"/>
                    <a:ea typeface="Calibri" pitchFamily="34" charset="0"/>
                    <a:cs typeface="Times New Roman" panose="02020603050405020304" pitchFamily="18" charset="0"/>
                  </a:rPr>
                  <a:t>-system and partly re-emit soft photons leading to their excess yield (q + g -&gt; q + </a:t>
                </a:r>
                <a:r>
                  <a:rPr lang="en-US" sz="2400" b="1" dirty="0" err="1">
                    <a:solidFill>
                      <a:schemeClr val="accent6">
                        <a:lumMod val="50000"/>
                      </a:schemeClr>
                    </a:solidFill>
                    <a:latin typeface="Comic Sans MS" panose="030F0902030302020204" pitchFamily="66" charset="0"/>
                    <a:ea typeface="Calibri" pitchFamily="34" charset="0"/>
                    <a:cs typeface="Times New Roman" panose="02020603050405020304" pitchFamily="18" charset="0"/>
                  </a:rPr>
                  <a:t>γ</a:t>
                </a:r>
                <a:r>
                  <a:rPr lang="en-US" sz="2400" b="1" dirty="0">
                    <a:solidFill>
                      <a:schemeClr val="accent6">
                        <a:lumMod val="50000"/>
                      </a:schemeClr>
                    </a:solidFill>
                    <a:latin typeface="Comic Sans MS" panose="030F0902030302020204" pitchFamily="66" charset="0"/>
                    <a:ea typeface="Calibri" pitchFamily="34" charset="0"/>
                    <a:cs typeface="Times New Roman" panose="02020603050405020304" pitchFamily="18" charset="0"/>
                  </a:rPr>
                  <a:t>).</a:t>
                </a:r>
                <a:endParaRPr lang="en-RU" sz="2400" dirty="0">
                  <a:solidFill>
                    <a:schemeClr val="accent6">
                      <a:lumMod val="50000"/>
                    </a:schemeClr>
                  </a:solidFill>
                </a:endParaRPr>
              </a:p>
            </p:txBody>
          </p:sp>
        </mc:Choice>
        <mc:Fallback xmlns="">
          <p:sp>
            <p:nvSpPr>
              <p:cNvPr id="10" name="TextBox 9">
                <a:extLst>
                  <a:ext uri="{FF2B5EF4-FFF2-40B4-BE49-F238E27FC236}">
                    <a16:creationId xmlns:a16="http://schemas.microsoft.com/office/drawing/2014/main" id="{675EBCD1-2D18-82FB-BF08-0DBD0A124FCB}"/>
                  </a:ext>
                </a:extLst>
              </p:cNvPr>
              <p:cNvSpPr txBox="1">
                <a:spLocks noRot="1" noChangeAspect="1" noMove="1" noResize="1" noEditPoints="1" noAdjustHandles="1" noChangeArrowheads="1" noChangeShapeType="1" noTextEdit="1"/>
              </p:cNvSpPr>
              <p:nvPr/>
            </p:nvSpPr>
            <p:spPr>
              <a:xfrm>
                <a:off x="795647" y="1187532"/>
                <a:ext cx="10462161" cy="4305346"/>
              </a:xfrm>
              <a:prstGeom prst="rect">
                <a:avLst/>
              </a:prstGeom>
              <a:blipFill>
                <a:blip r:embed="rId2"/>
                <a:stretch>
                  <a:fillRect l="-848" t="-588" r="-1091" b="-1176"/>
                </a:stretch>
              </a:blipFill>
            </p:spPr>
            <p:txBody>
              <a:bodyPr/>
              <a:lstStyle/>
              <a:p>
                <a:r>
                  <a:rPr lang="en-RU">
                    <a:noFill/>
                  </a:rPr>
                  <a:t> </a:t>
                </a:r>
              </a:p>
            </p:txBody>
          </p:sp>
        </mc:Fallback>
      </mc:AlternateContent>
      <p:sp>
        <p:nvSpPr>
          <p:cNvPr id="11" name="TextBox 10">
            <a:extLst>
              <a:ext uri="{FF2B5EF4-FFF2-40B4-BE49-F238E27FC236}">
                <a16:creationId xmlns:a16="http://schemas.microsoft.com/office/drawing/2014/main" id="{F0D2EC20-29EB-5D96-5748-F1FF1C3FF84F}"/>
              </a:ext>
            </a:extLst>
          </p:cNvPr>
          <p:cNvSpPr txBox="1"/>
          <p:nvPr/>
        </p:nvSpPr>
        <p:spPr>
          <a:xfrm>
            <a:off x="2739473" y="490945"/>
            <a:ext cx="9171477" cy="584775"/>
          </a:xfrm>
          <a:prstGeom prst="rect">
            <a:avLst/>
          </a:prstGeom>
          <a:noFill/>
        </p:spPr>
        <p:txBody>
          <a:bodyPr wrap="square">
            <a:spAutoFit/>
          </a:bodyPr>
          <a:lstStyle/>
          <a:p>
            <a:r>
              <a:rPr kumimoji="0" lang="en-US" sz="3200" b="1" i="0" u="sng" strike="noStrike" cap="none" normalizeH="0" baseline="0" dirty="0">
                <a:ln>
                  <a:noFill/>
                </a:ln>
                <a:solidFill>
                  <a:srgbClr val="C00000"/>
                </a:solidFill>
                <a:effectLst/>
                <a:latin typeface="Comic Sans MS"/>
                <a:ea typeface="Calibri" pitchFamily="34" charset="0"/>
                <a:cs typeface="Comic Sans MS"/>
              </a:rPr>
              <a:t>Gluon Dominance Model </a:t>
            </a:r>
            <a:r>
              <a:rPr kumimoji="0" lang="ru-RU" sz="3200" b="1" i="0" u="sng" strike="noStrike" cap="none" normalizeH="0" baseline="0" dirty="0">
                <a:ln>
                  <a:noFill/>
                </a:ln>
                <a:solidFill>
                  <a:srgbClr val="C00000"/>
                </a:solidFill>
                <a:effectLst/>
                <a:latin typeface="Comic Sans MS"/>
                <a:ea typeface="Calibri" pitchFamily="34" charset="0"/>
                <a:cs typeface="Comic Sans MS"/>
              </a:rPr>
              <a:t>(</a:t>
            </a:r>
            <a:r>
              <a:rPr kumimoji="0" lang="en-US" sz="3200" b="1" i="0" u="sng" strike="noStrike" cap="none" normalizeH="0" baseline="0" dirty="0">
                <a:ln>
                  <a:noFill/>
                </a:ln>
                <a:solidFill>
                  <a:srgbClr val="C00000"/>
                </a:solidFill>
                <a:effectLst/>
                <a:latin typeface="Comic Sans MS"/>
                <a:ea typeface="Calibri" pitchFamily="34" charset="0"/>
                <a:cs typeface="Comic Sans MS"/>
              </a:rPr>
              <a:t>GDM</a:t>
            </a:r>
            <a:r>
              <a:rPr kumimoji="0" lang="ru-RU" sz="3200" b="1" i="0" u="sng" strike="noStrike" cap="none" normalizeH="0" baseline="0" dirty="0">
                <a:ln>
                  <a:noFill/>
                </a:ln>
                <a:solidFill>
                  <a:srgbClr val="C00000"/>
                </a:solidFill>
                <a:effectLst/>
                <a:latin typeface="Comic Sans MS"/>
                <a:ea typeface="Calibri" pitchFamily="34" charset="0"/>
                <a:cs typeface="Comic Sans MS"/>
              </a:rPr>
              <a:t>)</a:t>
            </a:r>
            <a:endParaRPr lang="en-RU" sz="3200" dirty="0"/>
          </a:p>
        </p:txBody>
      </p:sp>
      <p:graphicFrame>
        <p:nvGraphicFramePr>
          <p:cNvPr id="2" name="Table 1">
            <a:extLst>
              <a:ext uri="{FF2B5EF4-FFF2-40B4-BE49-F238E27FC236}">
                <a16:creationId xmlns:a16="http://schemas.microsoft.com/office/drawing/2014/main" id="{F7764E51-AC1F-17C5-08D9-D8419999EC03}"/>
              </a:ext>
            </a:extLst>
          </p:cNvPr>
          <p:cNvGraphicFramePr>
            <a:graphicFrameLocks noGrp="1"/>
          </p:cNvGraphicFramePr>
          <p:nvPr>
            <p:extLst>
              <p:ext uri="{D42A27DB-BD31-4B8C-83A1-F6EECF244321}">
                <p14:modId xmlns:p14="http://schemas.microsoft.com/office/powerpoint/2010/main" val="1511850300"/>
              </p:ext>
            </p:extLst>
          </p:nvPr>
        </p:nvGraphicFramePr>
        <p:xfrm>
          <a:off x="0" y="6155360"/>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4" name="TextBox 3">
            <a:extLst>
              <a:ext uri="{FF2B5EF4-FFF2-40B4-BE49-F238E27FC236}">
                <a16:creationId xmlns:a16="http://schemas.microsoft.com/office/drawing/2014/main" id="{B40838D1-BC12-8847-3468-81A6238D5CF6}"/>
              </a:ext>
            </a:extLst>
          </p:cNvPr>
          <p:cNvSpPr txBox="1"/>
          <p:nvPr/>
        </p:nvSpPr>
        <p:spPr>
          <a:xfrm>
            <a:off x="0" y="6255361"/>
            <a:ext cx="12052681" cy="400110"/>
          </a:xfrm>
          <a:prstGeom prst="rect">
            <a:avLst/>
          </a:prstGeom>
          <a:noFill/>
        </p:spPr>
        <p:txBody>
          <a:bodyPr wrap="square" rtlCol="0">
            <a:spAutoFit/>
          </a:bodyPr>
          <a:lstStyle/>
          <a:p>
            <a:pPr algn="ctr"/>
            <a:r>
              <a:rPr lang="en-GB" sz="2000" b="1" i="0" u="none" strike="noStrike" dirty="0">
                <a:solidFill>
                  <a:srgbClr val="FFFF00"/>
                </a:solidFill>
                <a:effectLst/>
                <a:latin typeface="Comic Sans MS" panose="030F0902030302020204" pitchFamily="66" charset="0"/>
              </a:rPr>
              <a:t>VI SPD Collaboration Meeting and Workshop </a:t>
            </a:r>
            <a:r>
              <a:rPr lang="en-GB" sz="2000" b="1" dirty="0">
                <a:solidFill>
                  <a:srgbClr val="FFFF00"/>
                </a:solidFill>
                <a:latin typeface="Comic Sans MS" panose="030F0902030302020204" pitchFamily="66" charset="0"/>
              </a:rPr>
              <a:t>on Information Technology in Natural Sciences</a:t>
            </a:r>
            <a:endParaRPr lang="en-RU" sz="2000" b="1" dirty="0">
              <a:solidFill>
                <a:srgbClr val="FFFF00"/>
              </a:solidFill>
              <a:latin typeface="Comic Sans MS" panose="030F0902030302020204" pitchFamily="66" charset="0"/>
            </a:endParaRPr>
          </a:p>
        </p:txBody>
      </p:sp>
    </p:spTree>
    <p:extLst>
      <p:ext uri="{BB962C8B-B14F-4D97-AF65-F5344CB8AC3E}">
        <p14:creationId xmlns:p14="http://schemas.microsoft.com/office/powerpoint/2010/main" val="153035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0364"/>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5B26CE-8170-F533-7B9D-ACCE3830C4C4}"/>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4F38BBF3-3892-ADC3-EB69-A77DC2564530}"/>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sp>
        <p:nvSpPr>
          <p:cNvPr id="7" name="TextBox 6">
            <a:extLst>
              <a:ext uri="{FF2B5EF4-FFF2-40B4-BE49-F238E27FC236}">
                <a16:creationId xmlns:a16="http://schemas.microsoft.com/office/drawing/2014/main" id="{C3F50D23-0275-4405-B22C-F15243AE474B}"/>
              </a:ext>
            </a:extLst>
          </p:cNvPr>
          <p:cNvSpPr txBox="1"/>
          <p:nvPr/>
        </p:nvSpPr>
        <p:spPr>
          <a:xfrm>
            <a:off x="1633474" y="434005"/>
            <a:ext cx="4448904" cy="584775"/>
          </a:xfrm>
          <a:prstGeom prst="rect">
            <a:avLst/>
          </a:prstGeom>
          <a:noFill/>
        </p:spPr>
        <p:txBody>
          <a:bodyPr wrap="square">
            <a:spAutoFit/>
          </a:bodyPr>
          <a:lstStyle/>
          <a:p>
            <a:r>
              <a:rPr kumimoji="0" lang="en-US" sz="3200" b="1" i="0" u="sng" strike="noStrike" cap="none" normalizeH="0" baseline="0" dirty="0">
                <a:ln>
                  <a:noFill/>
                </a:ln>
                <a:solidFill>
                  <a:srgbClr val="C00000"/>
                </a:solidFill>
                <a:effectLst/>
                <a:latin typeface="Comic Sans MS"/>
                <a:ea typeface="Calibri" pitchFamily="34" charset="0"/>
                <a:cs typeface="Comic Sans MS"/>
              </a:rPr>
              <a:t>GDM</a:t>
            </a:r>
            <a:r>
              <a:rPr lang="en-US" sz="3200" b="1" u="sng" dirty="0">
                <a:solidFill>
                  <a:srgbClr val="C00000"/>
                </a:solidFill>
                <a:latin typeface="Comic Sans MS"/>
                <a:ea typeface="Calibri" pitchFamily="34" charset="0"/>
                <a:cs typeface="Comic Sans MS"/>
              </a:rPr>
              <a:t>,</a:t>
            </a:r>
            <a:r>
              <a:rPr kumimoji="0" lang="ru-RU" sz="3200" b="1" i="0" u="sng" strike="noStrike" cap="none" normalizeH="0" baseline="0" dirty="0">
                <a:ln>
                  <a:noFill/>
                </a:ln>
                <a:solidFill>
                  <a:srgbClr val="C00000"/>
                </a:solidFill>
                <a:effectLst/>
                <a:latin typeface="Comic Sans MS"/>
                <a:ea typeface="Calibri" pitchFamily="34" charset="0"/>
                <a:cs typeface="Comic Sans MS"/>
              </a:rPr>
              <a:t> </a:t>
            </a:r>
            <a:r>
              <a:rPr kumimoji="0" lang="en-US" sz="3200" b="1" i="0" u="sng" strike="noStrike" cap="none" normalizeH="0" baseline="0" dirty="0">
                <a:ln>
                  <a:noFill/>
                </a:ln>
                <a:solidFill>
                  <a:srgbClr val="C00000"/>
                </a:solidFill>
                <a:effectLst/>
                <a:latin typeface="Comic Sans MS"/>
                <a:ea typeface="Calibri" pitchFamily="34" charset="0"/>
                <a:cs typeface="Comic Sans MS"/>
              </a:rPr>
              <a:t>g-fission</a:t>
            </a:r>
            <a:r>
              <a:rPr kumimoji="0" lang="ru-RU" sz="3200" b="1" i="0" u="sng" strike="noStrike" cap="none" normalizeH="0" baseline="0" dirty="0">
                <a:ln>
                  <a:noFill/>
                </a:ln>
                <a:solidFill>
                  <a:srgbClr val="C00000"/>
                </a:solidFill>
                <a:effectLst/>
                <a:latin typeface="Comic Sans MS"/>
                <a:ea typeface="Calibri" pitchFamily="34" charset="0"/>
                <a:cs typeface="Comic Sans MS"/>
              </a:rPr>
              <a:t>:</a:t>
            </a:r>
            <a:endParaRPr lang="en-RU" sz="3200" dirty="0"/>
          </a:p>
        </p:txBody>
      </p:sp>
      <p:sp>
        <p:nvSpPr>
          <p:cNvPr id="9" name="TextBox 8">
            <a:extLst>
              <a:ext uri="{FF2B5EF4-FFF2-40B4-BE49-F238E27FC236}">
                <a16:creationId xmlns:a16="http://schemas.microsoft.com/office/drawing/2014/main" id="{868EEB66-C44F-6979-5712-653841DB31D2}"/>
              </a:ext>
            </a:extLst>
          </p:cNvPr>
          <p:cNvSpPr txBox="1"/>
          <p:nvPr/>
        </p:nvSpPr>
        <p:spPr>
          <a:xfrm>
            <a:off x="5144814" y="1609027"/>
            <a:ext cx="1397038" cy="707886"/>
          </a:xfrm>
          <a:prstGeom prst="rect">
            <a:avLst/>
          </a:prstGeom>
          <a:noFill/>
        </p:spPr>
        <p:txBody>
          <a:bodyPr wrap="square" rtlCol="0">
            <a:spAutoFit/>
          </a:bodyPr>
          <a:lstStyle/>
          <a:p>
            <a:pPr algn="ctr"/>
            <a:r>
              <a:rPr lang="en-US" sz="2000" b="1" dirty="0">
                <a:solidFill>
                  <a:schemeClr val="accent6">
                    <a:lumMod val="50000"/>
                  </a:schemeClr>
                </a:solidFill>
                <a:latin typeface="Comic Sans MS"/>
                <a:ea typeface="Calibri" pitchFamily="34" charset="0"/>
                <a:cs typeface="Comic Sans MS"/>
              </a:rPr>
              <a:t>g</a:t>
            </a:r>
            <a:r>
              <a:rPr kumimoji="0" lang="en-US" sz="2000" b="1" i="0" strike="noStrike" cap="none" normalizeH="0" baseline="0" dirty="0">
                <a:ln>
                  <a:noFill/>
                </a:ln>
                <a:solidFill>
                  <a:schemeClr val="accent6">
                    <a:lumMod val="50000"/>
                  </a:schemeClr>
                </a:solidFill>
                <a:effectLst/>
                <a:latin typeface="Comic Sans MS"/>
                <a:ea typeface="Calibri" pitchFamily="34" charset="0"/>
                <a:cs typeface="Comic Sans MS"/>
              </a:rPr>
              <a:t>luon fission</a:t>
            </a:r>
          </a:p>
        </p:txBody>
      </p:sp>
      <p:cxnSp>
        <p:nvCxnSpPr>
          <p:cNvPr id="13" name="Straight Arrow Connector 12">
            <a:extLst>
              <a:ext uri="{FF2B5EF4-FFF2-40B4-BE49-F238E27FC236}">
                <a16:creationId xmlns:a16="http://schemas.microsoft.com/office/drawing/2014/main" id="{EE281DF8-F73D-514A-B8DC-A98503D0F45A}"/>
              </a:ext>
            </a:extLst>
          </p:cNvPr>
          <p:cNvCxnSpPr/>
          <p:nvPr/>
        </p:nvCxnSpPr>
        <p:spPr>
          <a:xfrm>
            <a:off x="3977044" y="1962970"/>
            <a:ext cx="516468" cy="0"/>
          </a:xfrm>
          <a:prstGeom prst="straightConnector1">
            <a:avLst/>
          </a:prstGeom>
          <a:ln w="28575">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E48F3722-06A2-7DCA-FA62-87D5E2E2CADF}"/>
              </a:ext>
            </a:extLst>
          </p:cNvPr>
          <p:cNvCxnSpPr/>
          <p:nvPr/>
        </p:nvCxnSpPr>
        <p:spPr>
          <a:xfrm>
            <a:off x="7047187" y="1955096"/>
            <a:ext cx="516468" cy="0"/>
          </a:xfrm>
          <a:prstGeom prst="straightConnector1">
            <a:avLst/>
          </a:prstGeom>
          <a:ln w="28575">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33B91A54-CD21-5E34-5A08-A56706DF877C}"/>
              </a:ext>
            </a:extLst>
          </p:cNvPr>
          <p:cNvSpPr txBox="1"/>
          <p:nvPr/>
        </p:nvSpPr>
        <p:spPr>
          <a:xfrm>
            <a:off x="8003432" y="1717114"/>
            <a:ext cx="1875835" cy="400110"/>
          </a:xfrm>
          <a:prstGeom prst="rect">
            <a:avLst/>
          </a:prstGeom>
          <a:noFill/>
        </p:spPr>
        <p:txBody>
          <a:bodyPr wrap="none" rtlCol="0">
            <a:spAutoFit/>
          </a:bodyPr>
          <a:lstStyle/>
          <a:p>
            <a:r>
              <a:rPr kumimoji="0" lang="en-US" sz="2000" b="1" i="0" strike="noStrike" cap="none" normalizeH="0" baseline="0" dirty="0">
                <a:ln>
                  <a:noFill/>
                </a:ln>
                <a:solidFill>
                  <a:srgbClr val="6133C2"/>
                </a:solidFill>
                <a:effectLst/>
                <a:latin typeface="Comic Sans MS"/>
                <a:ea typeface="Calibri" pitchFamily="34" charset="0"/>
                <a:cs typeface="Comic Sans MS"/>
              </a:rPr>
              <a:t>hadronization</a:t>
            </a:r>
            <a:endParaRPr lang="en-US" sz="2000" b="1" dirty="0">
              <a:solidFill>
                <a:srgbClr val="6133C2"/>
              </a:solidFill>
            </a:endParaRPr>
          </a:p>
        </p:txBody>
      </p:sp>
      <p:pic>
        <p:nvPicPr>
          <p:cNvPr id="19" name="Picture 18" descr="latex-image-1.pdf">
            <a:extLst>
              <a:ext uri="{FF2B5EF4-FFF2-40B4-BE49-F238E27FC236}">
                <a16:creationId xmlns:a16="http://schemas.microsoft.com/office/drawing/2014/main" id="{19162DF0-9136-EAF1-C034-59ABD045F1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3235" y="3756247"/>
            <a:ext cx="6661275" cy="1138780"/>
          </a:xfrm>
          <a:prstGeom prst="rect">
            <a:avLst/>
          </a:prstGeom>
        </p:spPr>
      </p:pic>
      <p:pic>
        <p:nvPicPr>
          <p:cNvPr id="20" name="Picture 19" descr="latex-image-1.pdf">
            <a:extLst>
              <a:ext uri="{FF2B5EF4-FFF2-40B4-BE49-F238E27FC236}">
                <a16:creationId xmlns:a16="http://schemas.microsoft.com/office/drawing/2014/main" id="{0E0E70A1-C0D9-5D7B-4043-C4F5941971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4842" y="2756682"/>
            <a:ext cx="1638300" cy="774700"/>
          </a:xfrm>
          <a:prstGeom prst="rect">
            <a:avLst/>
          </a:prstGeom>
        </p:spPr>
      </p:pic>
      <p:pic>
        <p:nvPicPr>
          <p:cNvPr id="22" name="Picture 21" descr="latex-image-1.pdf">
            <a:extLst>
              <a:ext uri="{FF2B5EF4-FFF2-40B4-BE49-F238E27FC236}">
                <a16:creationId xmlns:a16="http://schemas.microsoft.com/office/drawing/2014/main" id="{1184FB8B-911F-99EA-6D27-14BEBD4157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1432" y="455665"/>
            <a:ext cx="3163999" cy="618659"/>
          </a:xfrm>
          <a:prstGeom prst="rect">
            <a:avLst/>
          </a:prstGeom>
        </p:spPr>
      </p:pic>
      <p:sp>
        <p:nvSpPr>
          <p:cNvPr id="24" name="Oval 23">
            <a:extLst>
              <a:ext uri="{FF2B5EF4-FFF2-40B4-BE49-F238E27FC236}">
                <a16:creationId xmlns:a16="http://schemas.microsoft.com/office/drawing/2014/main" id="{7EBE41F6-84B6-3E18-43F3-FF74203A94C6}"/>
              </a:ext>
            </a:extLst>
          </p:cNvPr>
          <p:cNvSpPr/>
          <p:nvPr/>
        </p:nvSpPr>
        <p:spPr>
          <a:xfrm>
            <a:off x="1633474" y="1313519"/>
            <a:ext cx="2080293" cy="1261667"/>
          </a:xfrm>
          <a:prstGeom prst="ellipse">
            <a:avLst/>
          </a:prstGeom>
          <a:solidFill>
            <a:schemeClr val="accent1">
              <a:alpha val="0"/>
            </a:schemeClr>
          </a:solid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a:t>              </a:t>
            </a:r>
            <a:endParaRPr lang="en-US" dirty="0"/>
          </a:p>
        </p:txBody>
      </p:sp>
      <p:sp>
        <p:nvSpPr>
          <p:cNvPr id="25" name="TextBox 24">
            <a:extLst>
              <a:ext uri="{FF2B5EF4-FFF2-40B4-BE49-F238E27FC236}">
                <a16:creationId xmlns:a16="http://schemas.microsoft.com/office/drawing/2014/main" id="{278550C0-A716-C791-84EE-8D359B37C388}"/>
              </a:ext>
            </a:extLst>
          </p:cNvPr>
          <p:cNvSpPr txBox="1"/>
          <p:nvPr/>
        </p:nvSpPr>
        <p:spPr>
          <a:xfrm>
            <a:off x="1866860" y="1518038"/>
            <a:ext cx="1544848" cy="923330"/>
          </a:xfrm>
          <a:prstGeom prst="rect">
            <a:avLst/>
          </a:prstGeom>
          <a:noFill/>
        </p:spPr>
        <p:txBody>
          <a:bodyPr wrap="square" rtlCol="0">
            <a:spAutoFit/>
          </a:bodyPr>
          <a:lstStyle/>
          <a:p>
            <a:pPr algn="ctr"/>
            <a:r>
              <a:rPr lang="en-GB" b="1" dirty="0">
                <a:solidFill>
                  <a:srgbClr val="C00000"/>
                </a:solidFill>
                <a:latin typeface="Comic Sans MS" panose="030F0902030302020204" pitchFamily="66" charset="0"/>
              </a:rPr>
              <a:t>appearance of active gluons</a:t>
            </a:r>
            <a:endParaRPr lang="en-RU" b="1" dirty="0">
              <a:solidFill>
                <a:srgbClr val="C00000"/>
              </a:solidFill>
              <a:latin typeface="Comic Sans MS" panose="030F0902030302020204" pitchFamily="66" charset="0"/>
            </a:endParaRPr>
          </a:p>
        </p:txBody>
      </p:sp>
      <p:sp>
        <p:nvSpPr>
          <p:cNvPr id="26" name="Oval 25">
            <a:extLst>
              <a:ext uri="{FF2B5EF4-FFF2-40B4-BE49-F238E27FC236}">
                <a16:creationId xmlns:a16="http://schemas.microsoft.com/office/drawing/2014/main" id="{76EBEB1A-4C90-1389-81DD-897F76399101}"/>
              </a:ext>
            </a:extLst>
          </p:cNvPr>
          <p:cNvSpPr/>
          <p:nvPr/>
        </p:nvSpPr>
        <p:spPr>
          <a:xfrm>
            <a:off x="4762047" y="1332136"/>
            <a:ext cx="2080293" cy="1261667"/>
          </a:xfrm>
          <a:prstGeom prst="ellipse">
            <a:avLst/>
          </a:prstGeom>
          <a:solidFill>
            <a:schemeClr val="accent1">
              <a:alpha val="0"/>
            </a:schemeClr>
          </a:solid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a:t>              </a:t>
            </a:r>
            <a:endParaRPr lang="en-US" dirty="0"/>
          </a:p>
        </p:txBody>
      </p:sp>
      <p:sp>
        <p:nvSpPr>
          <p:cNvPr id="27" name="Oval 26">
            <a:extLst>
              <a:ext uri="{FF2B5EF4-FFF2-40B4-BE49-F238E27FC236}">
                <a16:creationId xmlns:a16="http://schemas.microsoft.com/office/drawing/2014/main" id="{2D2D4755-A757-0EAC-BD01-94D08FAB4461}"/>
              </a:ext>
            </a:extLst>
          </p:cNvPr>
          <p:cNvSpPr/>
          <p:nvPr/>
        </p:nvSpPr>
        <p:spPr>
          <a:xfrm>
            <a:off x="7798974" y="1283580"/>
            <a:ext cx="2080293" cy="1261667"/>
          </a:xfrm>
          <a:prstGeom prst="ellipse">
            <a:avLst/>
          </a:prstGeom>
          <a:solidFill>
            <a:schemeClr val="accent1">
              <a:alpha val="0"/>
            </a:schemeClr>
          </a:solid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a:t>              </a:t>
            </a:r>
            <a:endParaRPr lang="en-US" dirty="0"/>
          </a:p>
        </p:txBody>
      </p:sp>
      <p:sp>
        <p:nvSpPr>
          <p:cNvPr id="28" name="TextBox 27">
            <a:extLst>
              <a:ext uri="{FF2B5EF4-FFF2-40B4-BE49-F238E27FC236}">
                <a16:creationId xmlns:a16="http://schemas.microsoft.com/office/drawing/2014/main" id="{73FC96E9-4D12-BF74-C48A-B6CFD5787A60}"/>
              </a:ext>
            </a:extLst>
          </p:cNvPr>
          <p:cNvSpPr txBox="1"/>
          <p:nvPr/>
        </p:nvSpPr>
        <p:spPr>
          <a:xfrm>
            <a:off x="571500" y="5080625"/>
            <a:ext cx="10795000" cy="830997"/>
          </a:xfrm>
          <a:prstGeom prst="rect">
            <a:avLst/>
          </a:prstGeom>
          <a:noFill/>
        </p:spPr>
        <p:txBody>
          <a:bodyPr wrap="square" rtlCol="0">
            <a:spAutoFit/>
          </a:bodyPr>
          <a:lstStyle/>
          <a:p>
            <a:pPr algn="ctr"/>
            <a:r>
              <a:rPr kumimoji="0" lang="en-US" sz="2400" b="1" i="0" strike="noStrike" cap="none" normalizeH="0" baseline="0" dirty="0">
                <a:ln>
                  <a:noFill/>
                </a:ln>
                <a:solidFill>
                  <a:srgbClr val="C00000"/>
                </a:solidFill>
                <a:effectLst/>
                <a:latin typeface="Comic Sans MS"/>
                <a:ea typeface="Calibri" pitchFamily="34" charset="0"/>
                <a:cs typeface="Comic Sans MS"/>
              </a:rPr>
              <a:t>Almost a half of gluons (~ 47 %) remain in </a:t>
            </a:r>
            <a:r>
              <a:rPr kumimoji="0" lang="en-US" sz="2400" b="1" i="0" strike="noStrike" cap="none" normalizeH="0" baseline="0" dirty="0" err="1">
                <a:ln>
                  <a:noFill/>
                </a:ln>
                <a:solidFill>
                  <a:srgbClr val="C00000"/>
                </a:solidFill>
                <a:effectLst/>
                <a:latin typeface="Comic Sans MS"/>
                <a:ea typeface="Calibri" pitchFamily="34" charset="0"/>
                <a:cs typeface="Comic Sans MS"/>
              </a:rPr>
              <a:t>qg</a:t>
            </a:r>
            <a:r>
              <a:rPr kumimoji="0" lang="en-US" sz="2400" b="1" i="0" strike="noStrike" cap="none" normalizeH="0" baseline="0" dirty="0">
                <a:ln>
                  <a:noFill/>
                </a:ln>
                <a:solidFill>
                  <a:srgbClr val="C00000"/>
                </a:solidFill>
                <a:effectLst/>
                <a:latin typeface="Comic Sans MS"/>
                <a:ea typeface="Calibri" pitchFamily="34" charset="0"/>
                <a:cs typeface="Comic Sans MS"/>
              </a:rPr>
              <a:t>-system</a:t>
            </a:r>
            <a:r>
              <a:rPr kumimoji="0" lang="ru-RU" sz="2400" b="1" i="0" strike="noStrike" cap="none" normalizeH="0" baseline="0" dirty="0">
                <a:ln>
                  <a:noFill/>
                </a:ln>
                <a:solidFill>
                  <a:srgbClr val="C00000"/>
                </a:solidFill>
                <a:effectLst/>
                <a:latin typeface="Comic Sans MS"/>
                <a:ea typeface="Calibri" pitchFamily="34" charset="0"/>
                <a:cs typeface="Comic Sans MS"/>
              </a:rPr>
              <a:t>,</a:t>
            </a:r>
            <a:r>
              <a:rPr kumimoji="0" lang="en-US" sz="2400" b="1" i="0" strike="noStrike" cap="none" normalizeH="0" baseline="0" dirty="0">
                <a:ln>
                  <a:noFill/>
                </a:ln>
                <a:solidFill>
                  <a:srgbClr val="C00000"/>
                </a:solidFill>
                <a:effectLst/>
                <a:latin typeface="Comic Sans MS"/>
                <a:ea typeface="Calibri" pitchFamily="34" charset="0"/>
                <a:cs typeface="Comic Sans MS"/>
              </a:rPr>
              <a:t> without being fragmented into hadrons (</a:t>
            </a:r>
            <a:r>
              <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rPr>
              <a:t>A.H. Mueller has the same result, 2003</a:t>
            </a:r>
            <a:r>
              <a:rPr kumimoji="0" lang="en-US" sz="2400" b="1" i="0" strike="noStrike" cap="none" normalizeH="0" baseline="0" dirty="0">
                <a:ln>
                  <a:noFill/>
                </a:ln>
                <a:solidFill>
                  <a:srgbClr val="C00000"/>
                </a:solidFill>
                <a:effectLst/>
                <a:latin typeface="Comic Sans MS"/>
                <a:ea typeface="Calibri" pitchFamily="34" charset="0"/>
                <a:cs typeface="Comic Sans MS"/>
              </a:rPr>
              <a:t>)</a:t>
            </a:r>
            <a:r>
              <a:rPr lang="ru-RU" sz="2400" b="1" dirty="0">
                <a:solidFill>
                  <a:srgbClr val="C00000"/>
                </a:solidFill>
                <a:latin typeface="Comic Sans MS"/>
                <a:ea typeface="Calibri" pitchFamily="34" charset="0"/>
                <a:cs typeface="Comic Sans MS"/>
              </a:rPr>
              <a:t>.</a:t>
            </a:r>
            <a:endParaRPr lang="en-RU" sz="2400" dirty="0">
              <a:solidFill>
                <a:srgbClr val="C00000"/>
              </a:solidFill>
            </a:endParaRPr>
          </a:p>
        </p:txBody>
      </p:sp>
      <p:pic>
        <p:nvPicPr>
          <p:cNvPr id="3" name="Picture 2">
            <a:extLst>
              <a:ext uri="{FF2B5EF4-FFF2-40B4-BE49-F238E27FC236}">
                <a16:creationId xmlns:a16="http://schemas.microsoft.com/office/drawing/2014/main" id="{71FDE00C-CE80-6A30-723B-FDA0F6A54D42}"/>
              </a:ext>
            </a:extLst>
          </p:cNvPr>
          <p:cNvPicPr>
            <a:picLocks noChangeAspect="1"/>
          </p:cNvPicPr>
          <p:nvPr/>
        </p:nvPicPr>
        <p:blipFill>
          <a:blip r:embed="rId5"/>
          <a:stretch>
            <a:fillRect/>
          </a:stretch>
        </p:blipFill>
        <p:spPr>
          <a:xfrm>
            <a:off x="4762047" y="2723147"/>
            <a:ext cx="4448904" cy="873063"/>
          </a:xfrm>
          <a:prstGeom prst="rect">
            <a:avLst/>
          </a:prstGeom>
        </p:spPr>
      </p:pic>
      <p:graphicFrame>
        <p:nvGraphicFramePr>
          <p:cNvPr id="2" name="Table 1">
            <a:extLst>
              <a:ext uri="{FF2B5EF4-FFF2-40B4-BE49-F238E27FC236}">
                <a16:creationId xmlns:a16="http://schemas.microsoft.com/office/drawing/2014/main" id="{8328D593-3784-798F-54E3-A3D21780BB09}"/>
              </a:ext>
            </a:extLst>
          </p:cNvPr>
          <p:cNvGraphicFramePr>
            <a:graphicFrameLocks noGrp="1"/>
          </p:cNvGraphicFramePr>
          <p:nvPr>
            <p:extLst>
              <p:ext uri="{D42A27DB-BD31-4B8C-83A1-F6EECF244321}">
                <p14:modId xmlns:p14="http://schemas.microsoft.com/office/powerpoint/2010/main" val="1511850300"/>
              </p:ext>
            </p:extLst>
          </p:nvPr>
        </p:nvGraphicFramePr>
        <p:xfrm>
          <a:off x="0" y="6155360"/>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8" name="TextBox 7">
            <a:extLst>
              <a:ext uri="{FF2B5EF4-FFF2-40B4-BE49-F238E27FC236}">
                <a16:creationId xmlns:a16="http://schemas.microsoft.com/office/drawing/2014/main" id="{04394B20-6BD4-5163-2D55-7C5C311A53F3}"/>
              </a:ext>
            </a:extLst>
          </p:cNvPr>
          <p:cNvSpPr txBox="1"/>
          <p:nvPr/>
        </p:nvSpPr>
        <p:spPr>
          <a:xfrm>
            <a:off x="0" y="6255361"/>
            <a:ext cx="12052681" cy="400110"/>
          </a:xfrm>
          <a:prstGeom prst="rect">
            <a:avLst/>
          </a:prstGeom>
          <a:noFill/>
        </p:spPr>
        <p:txBody>
          <a:bodyPr wrap="square" rtlCol="0">
            <a:spAutoFit/>
          </a:bodyPr>
          <a:lstStyle/>
          <a:p>
            <a:pPr algn="ctr"/>
            <a:r>
              <a:rPr lang="en-GB" sz="2000" b="1" i="0" u="none" strike="noStrike" dirty="0">
                <a:solidFill>
                  <a:srgbClr val="FFFF00"/>
                </a:solidFill>
                <a:effectLst/>
                <a:latin typeface="Comic Sans MS" panose="030F0902030302020204" pitchFamily="66" charset="0"/>
              </a:rPr>
              <a:t>VI SPD Collaboration Meeting and Workshop </a:t>
            </a:r>
            <a:r>
              <a:rPr lang="en-GB" sz="2000" b="1" dirty="0">
                <a:solidFill>
                  <a:srgbClr val="FFFF00"/>
                </a:solidFill>
                <a:latin typeface="Comic Sans MS" panose="030F0902030302020204" pitchFamily="66" charset="0"/>
              </a:rPr>
              <a:t>on Information Technology in Natural Sciences</a:t>
            </a:r>
            <a:endParaRPr lang="en-RU" sz="2000" b="1" dirty="0">
              <a:solidFill>
                <a:srgbClr val="FFFF00"/>
              </a:solidFill>
              <a:latin typeface="Comic Sans MS" panose="030F0902030302020204" pitchFamily="66" charset="0"/>
            </a:endParaRPr>
          </a:p>
        </p:txBody>
      </p:sp>
    </p:spTree>
    <p:extLst>
      <p:ext uri="{BB962C8B-B14F-4D97-AF65-F5344CB8AC3E}">
        <p14:creationId xmlns:p14="http://schemas.microsoft.com/office/powerpoint/2010/main" val="566494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0466"/>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5B26CE-8170-F533-7B9D-ACCE3830C4C4}"/>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4F38BBF3-3892-ADC3-EB69-A77DC2564530}"/>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sp>
        <p:nvSpPr>
          <p:cNvPr id="7" name="TextBox 6">
            <a:extLst>
              <a:ext uri="{FF2B5EF4-FFF2-40B4-BE49-F238E27FC236}">
                <a16:creationId xmlns:a16="http://schemas.microsoft.com/office/drawing/2014/main" id="{C3F50D23-0275-4405-B22C-F15243AE474B}"/>
              </a:ext>
            </a:extLst>
          </p:cNvPr>
          <p:cNvSpPr txBox="1"/>
          <p:nvPr/>
        </p:nvSpPr>
        <p:spPr>
          <a:xfrm>
            <a:off x="2431376" y="383526"/>
            <a:ext cx="7297802" cy="584775"/>
          </a:xfrm>
          <a:prstGeom prst="rect">
            <a:avLst/>
          </a:prstGeom>
          <a:noFill/>
        </p:spPr>
        <p:txBody>
          <a:bodyPr wrap="square">
            <a:spAutoFit/>
          </a:bodyPr>
          <a:lstStyle/>
          <a:p>
            <a:pPr algn="ctr"/>
            <a:r>
              <a:rPr kumimoji="0" lang="en-US" sz="3200" b="1" i="0" u="sng" strike="noStrike" cap="none" normalizeH="0" baseline="0" dirty="0">
                <a:ln>
                  <a:noFill/>
                </a:ln>
                <a:solidFill>
                  <a:srgbClr val="C00000"/>
                </a:solidFill>
                <a:effectLst/>
                <a:latin typeface="Comic Sans MS"/>
                <a:ea typeface="Calibri" pitchFamily="34" charset="0"/>
                <a:cs typeface="Comic Sans MS"/>
              </a:rPr>
              <a:t>GDM</a:t>
            </a:r>
            <a:r>
              <a:rPr kumimoji="0" lang="ru-RU" sz="3200" b="1" i="0" u="sng" strike="noStrike" cap="none" normalizeH="0" baseline="0" dirty="0">
                <a:ln>
                  <a:noFill/>
                </a:ln>
                <a:solidFill>
                  <a:srgbClr val="C00000"/>
                </a:solidFill>
                <a:effectLst/>
                <a:latin typeface="Comic Sans MS"/>
                <a:ea typeface="Calibri" pitchFamily="34" charset="0"/>
                <a:cs typeface="Comic Sans MS"/>
              </a:rPr>
              <a:t>, </a:t>
            </a:r>
            <a:r>
              <a:rPr kumimoji="0" lang="en-US" sz="3200" b="1" i="0" u="sng" strike="noStrike" cap="none" normalizeH="0" baseline="0" dirty="0">
                <a:ln>
                  <a:noFill/>
                </a:ln>
                <a:solidFill>
                  <a:srgbClr val="C00000"/>
                </a:solidFill>
                <a:effectLst/>
                <a:latin typeface="Comic Sans MS"/>
                <a:ea typeface="Calibri" pitchFamily="34" charset="0"/>
                <a:cs typeface="Comic Sans MS"/>
              </a:rPr>
              <a:t>scheme without gluon fission</a:t>
            </a:r>
            <a:endParaRPr lang="en-RU" sz="3200" dirty="0"/>
          </a:p>
        </p:txBody>
      </p:sp>
      <p:pic>
        <p:nvPicPr>
          <p:cNvPr id="9" name="Picture 8" descr="latex-image-1.pdf">
            <a:extLst>
              <a:ext uri="{FF2B5EF4-FFF2-40B4-BE49-F238E27FC236}">
                <a16:creationId xmlns:a16="http://schemas.microsoft.com/office/drawing/2014/main" id="{95EDD32A-16E2-7EE0-26D9-2E16B1AE4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5402" y="1253026"/>
            <a:ext cx="8432800" cy="927100"/>
          </a:xfrm>
          <a:prstGeom prst="rect">
            <a:avLst/>
          </a:prstGeom>
        </p:spPr>
      </p:pic>
      <p:pic>
        <p:nvPicPr>
          <p:cNvPr id="10" name="Picture 9" descr="latex-image-1.pdf">
            <a:extLst>
              <a:ext uri="{FF2B5EF4-FFF2-40B4-BE49-F238E27FC236}">
                <a16:creationId xmlns:a16="http://schemas.microsoft.com/office/drawing/2014/main" id="{2E694DFD-7530-2971-E8CF-AC597270BF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8178" y="2299183"/>
            <a:ext cx="8623300" cy="368300"/>
          </a:xfrm>
          <a:prstGeom prst="rect">
            <a:avLst/>
          </a:prstGeom>
        </p:spPr>
      </p:pic>
      <p:sp>
        <p:nvSpPr>
          <p:cNvPr id="11" name="TextBox 10">
            <a:extLst>
              <a:ext uri="{FF2B5EF4-FFF2-40B4-BE49-F238E27FC236}">
                <a16:creationId xmlns:a16="http://schemas.microsoft.com/office/drawing/2014/main" id="{7A0292E6-4A7D-AE86-20E6-1BBD70E03A46}"/>
              </a:ext>
            </a:extLst>
          </p:cNvPr>
          <p:cNvSpPr txBox="1"/>
          <p:nvPr/>
        </p:nvSpPr>
        <p:spPr>
          <a:xfrm>
            <a:off x="1022753" y="2243918"/>
            <a:ext cx="2146300" cy="461665"/>
          </a:xfrm>
          <a:prstGeom prst="rect">
            <a:avLst/>
          </a:prstGeom>
          <a:noFill/>
        </p:spPr>
        <p:txBody>
          <a:bodyPr wrap="square" rtlCol="0">
            <a:spAutoFit/>
          </a:bodyPr>
          <a:lstStyle/>
          <a:p>
            <a:r>
              <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rPr>
              <a:t>Parameters</a:t>
            </a:r>
            <a:r>
              <a:rPr kumimoji="0" lang="ru-RU" sz="2400" b="1" i="0" strike="noStrike" cap="none" normalizeH="0" baseline="0" dirty="0">
                <a:ln>
                  <a:noFill/>
                </a:ln>
                <a:solidFill>
                  <a:schemeClr val="accent6">
                    <a:lumMod val="50000"/>
                  </a:schemeClr>
                </a:solidFill>
                <a:effectLst/>
                <a:latin typeface="Comic Sans MS"/>
                <a:ea typeface="Calibri" pitchFamily="34" charset="0"/>
                <a:cs typeface="Comic Sans MS"/>
              </a:rPr>
              <a:t>: </a:t>
            </a:r>
            <a:endParaRPr lang="en-RU" sz="2400" dirty="0"/>
          </a:p>
        </p:txBody>
      </p:sp>
      <p:graphicFrame>
        <p:nvGraphicFramePr>
          <p:cNvPr id="13" name="Объект 29">
            <a:extLst>
              <a:ext uri="{FF2B5EF4-FFF2-40B4-BE49-F238E27FC236}">
                <a16:creationId xmlns:a16="http://schemas.microsoft.com/office/drawing/2014/main" id="{4AAA9CFC-C63D-170A-98BC-C2DEFB4E507B}"/>
              </a:ext>
            </a:extLst>
          </p:cNvPr>
          <p:cNvGraphicFramePr>
            <a:graphicFrameLocks noChangeAspect="1"/>
          </p:cNvGraphicFramePr>
          <p:nvPr>
            <p:extLst>
              <p:ext uri="{D42A27DB-BD31-4B8C-83A1-F6EECF244321}">
                <p14:modId xmlns:p14="http://schemas.microsoft.com/office/powerpoint/2010/main" val="490666270"/>
              </p:ext>
            </p:extLst>
          </p:nvPr>
        </p:nvGraphicFramePr>
        <p:xfrm>
          <a:off x="2071018" y="3017405"/>
          <a:ext cx="531267" cy="503306"/>
        </p:xfrm>
        <a:graphic>
          <a:graphicData uri="http://schemas.openxmlformats.org/presentationml/2006/ole">
            <mc:AlternateContent xmlns:mc="http://schemas.openxmlformats.org/markup-compatibility/2006">
              <mc:Choice xmlns:v="urn:schemas-microsoft-com:vml" Requires="v">
                <p:oleObj name="Формула" r:id="rId4" imgW="177492" imgH="164814" progId="Equation.3">
                  <p:embed/>
                </p:oleObj>
              </mc:Choice>
              <mc:Fallback>
                <p:oleObj name="Формула" r:id="rId4" imgW="177492" imgH="164814" progId="Equation.3">
                  <p:embed/>
                  <p:pic>
                    <p:nvPicPr>
                      <p:cNvPr id="27" name="Объект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018" y="3017405"/>
                        <a:ext cx="531267" cy="503306"/>
                      </a:xfrm>
                      <a:prstGeom prst="rect">
                        <a:avLst/>
                      </a:prstGeom>
                      <a:noFill/>
                    </p:spPr>
                  </p:pic>
                </p:oleObj>
              </mc:Fallback>
            </mc:AlternateContent>
          </a:graphicData>
        </a:graphic>
      </p:graphicFrame>
      <p:graphicFrame>
        <p:nvGraphicFramePr>
          <p:cNvPr id="14" name="Таблица 32773">
            <a:extLst>
              <a:ext uri="{FF2B5EF4-FFF2-40B4-BE49-F238E27FC236}">
                <a16:creationId xmlns:a16="http://schemas.microsoft.com/office/drawing/2014/main" id="{BA663496-B6B8-5669-24F1-359B5639A3AC}"/>
              </a:ext>
            </a:extLst>
          </p:cNvPr>
          <p:cNvGraphicFramePr>
            <a:graphicFrameLocks noGrp="1"/>
          </p:cNvGraphicFramePr>
          <p:nvPr>
            <p:extLst>
              <p:ext uri="{D42A27DB-BD31-4B8C-83A1-F6EECF244321}">
                <p14:modId xmlns:p14="http://schemas.microsoft.com/office/powerpoint/2010/main" val="4056651977"/>
              </p:ext>
            </p:extLst>
          </p:nvPr>
        </p:nvGraphicFramePr>
        <p:xfrm>
          <a:off x="1143978" y="2942713"/>
          <a:ext cx="6940663" cy="2520279"/>
        </p:xfrm>
        <a:graphic>
          <a:graphicData uri="http://schemas.openxmlformats.org/drawingml/2006/table">
            <a:tbl>
              <a:tblPr firstRow="1" firstCol="1" bandRow="1"/>
              <a:tblGrid>
                <a:gridCol w="728858">
                  <a:extLst>
                    <a:ext uri="{9D8B030D-6E8A-4147-A177-3AD203B41FA5}">
                      <a16:colId xmlns:a16="http://schemas.microsoft.com/office/drawing/2014/main" val="20000"/>
                    </a:ext>
                  </a:extLst>
                </a:gridCol>
                <a:gridCol w="1144299">
                  <a:extLst>
                    <a:ext uri="{9D8B030D-6E8A-4147-A177-3AD203B41FA5}">
                      <a16:colId xmlns:a16="http://schemas.microsoft.com/office/drawing/2014/main" val="20001"/>
                    </a:ext>
                  </a:extLst>
                </a:gridCol>
                <a:gridCol w="520403">
                  <a:extLst>
                    <a:ext uri="{9D8B030D-6E8A-4147-A177-3AD203B41FA5}">
                      <a16:colId xmlns:a16="http://schemas.microsoft.com/office/drawing/2014/main" val="20002"/>
                    </a:ext>
                  </a:extLst>
                </a:gridCol>
                <a:gridCol w="1244123">
                  <a:extLst>
                    <a:ext uri="{9D8B030D-6E8A-4147-A177-3AD203B41FA5}">
                      <a16:colId xmlns:a16="http://schemas.microsoft.com/office/drawing/2014/main" val="20003"/>
                    </a:ext>
                  </a:extLst>
                </a:gridCol>
                <a:gridCol w="1144299">
                  <a:extLst>
                    <a:ext uri="{9D8B030D-6E8A-4147-A177-3AD203B41FA5}">
                      <a16:colId xmlns:a16="http://schemas.microsoft.com/office/drawing/2014/main" val="20004"/>
                    </a:ext>
                  </a:extLst>
                </a:gridCol>
                <a:gridCol w="1154575">
                  <a:extLst>
                    <a:ext uri="{9D8B030D-6E8A-4147-A177-3AD203B41FA5}">
                      <a16:colId xmlns:a16="http://schemas.microsoft.com/office/drawing/2014/main" val="20005"/>
                    </a:ext>
                  </a:extLst>
                </a:gridCol>
                <a:gridCol w="1004106">
                  <a:extLst>
                    <a:ext uri="{9D8B030D-6E8A-4147-A177-3AD203B41FA5}">
                      <a16:colId xmlns:a16="http://schemas.microsoft.com/office/drawing/2014/main" val="20006"/>
                    </a:ext>
                  </a:extLst>
                </a:gridCol>
              </a:tblGrid>
              <a:tr h="805289">
                <a:tc>
                  <a:txBody>
                    <a:bodyPr/>
                    <a:lstStyle/>
                    <a:p>
                      <a:pPr algn="ctr">
                        <a:lnSpc>
                          <a:spcPct val="115000"/>
                        </a:lnSpc>
                        <a:spcAft>
                          <a:spcPts val="0"/>
                        </a:spcAft>
                      </a:pPr>
                      <a:r>
                        <a:rPr lang="ru-RU" sz="2800" b="1" i="1" dirty="0">
                          <a:effectLst/>
                          <a:latin typeface="Times New Roman"/>
                          <a:ea typeface="Calibri"/>
                        </a:rPr>
                        <a:t>р</a:t>
                      </a:r>
                      <a:endParaRPr lang="en-US" sz="2800" b="1" i="1" dirty="0">
                        <a:effectLst/>
                        <a:latin typeface="Times New Roman"/>
                        <a:ea typeface="Calibri"/>
                      </a:endParaRPr>
                    </a:p>
                    <a:p>
                      <a:pPr algn="ctr">
                        <a:lnSpc>
                          <a:spcPct val="115000"/>
                        </a:lnSpc>
                        <a:spcAft>
                          <a:spcPts val="0"/>
                        </a:spcAft>
                      </a:pPr>
                      <a:r>
                        <a:rPr lang="ru-RU" sz="1400" b="1" dirty="0">
                          <a:effectLst/>
                          <a:latin typeface="Times New Roman"/>
                          <a:ea typeface="Calibri"/>
                        </a:rPr>
                        <a:t>ГэВ/</a:t>
                      </a:r>
                      <a:r>
                        <a:rPr lang="ru-RU" sz="1400" b="1" i="1" dirty="0">
                          <a:effectLst/>
                          <a:latin typeface="Times New Roman"/>
                          <a:ea typeface="Calibri"/>
                        </a:rPr>
                        <a:t>с</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dirty="0">
                        <a:effectLst/>
                        <a:latin typeface="Times New Roman"/>
                        <a:ea typeface="Calibri"/>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0" i="1" baseline="0" dirty="0">
                          <a:effectLst/>
                          <a:latin typeface="Times New Roman"/>
                          <a:ea typeface="Calibri"/>
                        </a:rPr>
                        <a:t>  </a:t>
                      </a:r>
                      <a:endParaRPr lang="ru-RU" sz="1600" b="0" i="1" baseline="0" dirty="0">
                        <a:effectLst/>
                        <a:latin typeface="Times New Roman"/>
                        <a:ea typeface="Calibri"/>
                      </a:endParaRPr>
                    </a:p>
                    <a:p>
                      <a:pPr algn="ctr">
                        <a:lnSpc>
                          <a:spcPct val="115000"/>
                        </a:lnSpc>
                        <a:spcAft>
                          <a:spcPts val="0"/>
                        </a:spcAft>
                      </a:pPr>
                      <a:r>
                        <a:rPr lang="en-US" sz="1600" b="1" i="1" dirty="0">
                          <a:effectLst/>
                          <a:latin typeface="Times New Roman"/>
                          <a:ea typeface="Calibri"/>
                        </a:rPr>
                        <a:t>M</a:t>
                      </a:r>
                      <a:r>
                        <a:rPr lang="en-US" sz="1600" b="1" baseline="-25000" dirty="0">
                          <a:effectLst/>
                          <a:latin typeface="Times New Roman"/>
                          <a:ea typeface="Calibri"/>
                        </a:rPr>
                        <a:t>g</a:t>
                      </a:r>
                      <a:endParaRPr lang="ru-RU" sz="1600" b="1"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600" i="1" dirty="0">
                        <a:effectLst/>
                        <a:latin typeface="Times New Roman"/>
                        <a:ea typeface="Calibri"/>
                      </a:endParaRPr>
                    </a:p>
                    <a:p>
                      <a:pPr algn="ctr">
                        <a:lnSpc>
                          <a:spcPct val="115000"/>
                        </a:lnSpc>
                        <a:spcAft>
                          <a:spcPts val="0"/>
                        </a:spcAft>
                      </a:pPr>
                      <a:r>
                        <a:rPr lang="en-US" sz="1600" b="1" i="1" dirty="0">
                          <a:effectLst/>
                          <a:latin typeface="Times New Roman"/>
                          <a:ea typeface="Calibri"/>
                        </a:rPr>
                        <a:t>N</a:t>
                      </a:r>
                      <a:endParaRPr lang="ru-RU" sz="1600" b="1"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6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600" dirty="0">
                        <a:effectLst/>
                        <a:latin typeface="Times New Roman"/>
                        <a:ea typeface="Calibri"/>
                      </a:endParaRPr>
                    </a:p>
                    <a:p>
                      <a:pPr algn="ctr">
                        <a:lnSpc>
                          <a:spcPct val="115000"/>
                        </a:lnSpc>
                        <a:spcAft>
                          <a:spcPts val="0"/>
                        </a:spcAft>
                      </a:pPr>
                      <a:r>
                        <a:rPr lang="ru-RU" sz="1600" b="1" dirty="0">
                          <a:effectLst/>
                          <a:latin typeface="Times New Roman"/>
                          <a:ea typeface="Calibri"/>
                        </a:rPr>
                        <a:t>Ω</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600" dirty="0">
                        <a:effectLst/>
                        <a:latin typeface="Times New Roman"/>
                        <a:ea typeface="Calibri"/>
                      </a:endParaRPr>
                    </a:p>
                    <a:p>
                      <a:pPr algn="ctr">
                        <a:lnSpc>
                          <a:spcPct val="115000"/>
                        </a:lnSpc>
                        <a:spcAft>
                          <a:spcPts val="0"/>
                        </a:spcAft>
                      </a:pPr>
                      <a:r>
                        <a:rPr lang="ru-RU" sz="1600" b="1" dirty="0">
                          <a:effectLst/>
                          <a:latin typeface="Times New Roman"/>
                          <a:ea typeface="Calibri"/>
                        </a:rPr>
                        <a:t>χ</a:t>
                      </a:r>
                      <a:r>
                        <a:rPr lang="ru-RU" sz="1600" b="1" baseline="30000" dirty="0">
                          <a:effectLst/>
                          <a:latin typeface="Times New Roman"/>
                          <a:ea typeface="Calibri"/>
                        </a:rPr>
                        <a:t>2</a:t>
                      </a:r>
                      <a:r>
                        <a:rPr lang="ru-RU" sz="1600" b="1" dirty="0">
                          <a:effectLst/>
                          <a:latin typeface="Times New Roman"/>
                          <a:ea typeface="Calibri"/>
                        </a:rPr>
                        <a:t>/</a:t>
                      </a:r>
                      <a:r>
                        <a:rPr lang="en-US" sz="1600" b="1" dirty="0" err="1">
                          <a:effectLst/>
                          <a:latin typeface="Times New Roman"/>
                          <a:ea typeface="Calibri"/>
                        </a:rPr>
                        <a:t>ndf</a:t>
                      </a:r>
                      <a:endParaRPr lang="ru-RU" sz="1600" b="1"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2998">
                <a:tc>
                  <a:txBody>
                    <a:bodyPr/>
                    <a:lstStyle/>
                    <a:p>
                      <a:pPr algn="ctr">
                        <a:lnSpc>
                          <a:spcPct val="115000"/>
                        </a:lnSpc>
                        <a:spcAft>
                          <a:spcPts val="0"/>
                        </a:spcAft>
                      </a:pPr>
                      <a:r>
                        <a:rPr lang="ru-RU" sz="1600" b="1" dirty="0">
                          <a:effectLst/>
                          <a:latin typeface="Times New Roman"/>
                          <a:ea typeface="Calibri"/>
                        </a:rPr>
                        <a:t>102</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a:effectLst/>
                          <a:latin typeface="Times New Roman"/>
                          <a:ea typeface="Calibri"/>
                        </a:rPr>
                        <a:t>2.75±0.08</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a:ea typeface="Calibri"/>
                        </a:rPr>
                        <a:t>8</a:t>
                      </a:r>
                      <a:endParaRPr lang="ru-RU" sz="1600" b="1"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effectLst/>
                          <a:latin typeface="Times New Roman"/>
                          <a:ea typeface="Calibri"/>
                        </a:rPr>
                        <a:t>3.13±0.56</a:t>
                      </a:r>
                      <a:endParaRPr lang="ru-RU" sz="1600" b="1">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a:ea typeface="Calibri"/>
                        </a:rPr>
                        <a:t>1.64±0.04</a:t>
                      </a:r>
                      <a:endParaRPr lang="ru-RU" sz="1600" b="1"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600" b="1" dirty="0">
                          <a:effectLst/>
                          <a:latin typeface="Times New Roman"/>
                          <a:ea typeface="Calibri"/>
                        </a:rPr>
                        <a:t>1.92±0.08</a:t>
                      </a:r>
                      <a:endParaRPr lang="ru-RU" sz="1600" b="1"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effectLst/>
                          <a:latin typeface="Times New Roman"/>
                          <a:ea typeface="Calibri"/>
                        </a:rPr>
                        <a:t>2.2/5</a:t>
                      </a:r>
                      <a:endParaRPr lang="ru-RU" sz="1600" b="1">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2998">
                <a:tc>
                  <a:txBody>
                    <a:bodyPr/>
                    <a:lstStyle/>
                    <a:p>
                      <a:pPr algn="ctr">
                        <a:lnSpc>
                          <a:spcPct val="115000"/>
                        </a:lnSpc>
                        <a:spcAft>
                          <a:spcPts val="0"/>
                        </a:spcAft>
                      </a:pPr>
                      <a:r>
                        <a:rPr lang="en-US" sz="1600" b="1" dirty="0">
                          <a:effectLst/>
                          <a:latin typeface="Times New Roman"/>
                          <a:ea typeface="Calibri"/>
                        </a:rPr>
                        <a:t>205</a:t>
                      </a:r>
                      <a:endParaRPr lang="ru-RU" sz="1600" b="1" dirty="0">
                        <a:effectLst/>
                        <a:latin typeface="Times New Roman"/>
                        <a:ea typeface="Calibri"/>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a:ea typeface="Calibri"/>
                        </a:rPr>
                        <a:t>2.82±0.20</a:t>
                      </a:r>
                      <a:endParaRPr lang="ru-RU" sz="1600" b="1" dirty="0">
                        <a:effectLst/>
                        <a:latin typeface="Times New Roman"/>
                        <a:ea typeface="Calibri"/>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a:ea typeface="Calibri"/>
                        </a:rPr>
                        <a:t>8</a:t>
                      </a:r>
                      <a:endParaRPr lang="ru-RU" sz="1600" b="1"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a:ea typeface="Calibri"/>
                        </a:rPr>
                        <a:t>4.50±0.10</a:t>
                      </a:r>
                      <a:endParaRPr lang="ru-RU" sz="1600" b="1"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a:ea typeface="Calibri"/>
                        </a:rPr>
                        <a:t>2.02±0.12</a:t>
                      </a:r>
                      <a:endParaRPr lang="ru-RU" sz="1600" b="1"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600" b="1" dirty="0">
                          <a:effectLst/>
                          <a:latin typeface="Times New Roman"/>
                          <a:ea typeface="Calibri"/>
                        </a:rPr>
                        <a:t>2.00±0.07</a:t>
                      </a:r>
                      <a:endParaRPr lang="ru-RU" sz="1600" b="1"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a:ea typeface="Calibri"/>
                        </a:rPr>
                        <a:t>2.0/8</a:t>
                      </a:r>
                      <a:endParaRPr lang="ru-RU" sz="1600" b="1"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2998">
                <a:tc>
                  <a:txBody>
                    <a:bodyPr/>
                    <a:lstStyle/>
                    <a:p>
                      <a:pPr algn="ctr">
                        <a:lnSpc>
                          <a:spcPct val="115000"/>
                        </a:lnSpc>
                        <a:spcAft>
                          <a:spcPts val="0"/>
                        </a:spcAft>
                      </a:pPr>
                      <a:r>
                        <a:rPr lang="en-US" sz="1600" b="1" dirty="0">
                          <a:effectLst/>
                          <a:latin typeface="Times New Roman"/>
                          <a:ea typeface="Calibri"/>
                        </a:rPr>
                        <a:t>300</a:t>
                      </a:r>
                      <a:endParaRPr lang="ru-RU" sz="1600" b="1" dirty="0">
                        <a:effectLst/>
                        <a:latin typeface="Times New Roman"/>
                        <a:ea typeface="Calibri"/>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a:ea typeface="Calibri"/>
                        </a:rPr>
                        <a:t>2.94±0.34</a:t>
                      </a:r>
                      <a:endParaRPr lang="ru-RU" sz="1600" b="1" dirty="0">
                        <a:effectLst/>
                        <a:latin typeface="Times New Roman"/>
                        <a:ea typeface="Calibri"/>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a:ea typeface="Calibri"/>
                        </a:rPr>
                        <a:t>10</a:t>
                      </a:r>
                      <a:endParaRPr lang="ru-RU" sz="1600" b="1"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a:ea typeface="Calibri"/>
                        </a:rPr>
                        <a:t>4.07±0.86</a:t>
                      </a:r>
                      <a:endParaRPr lang="ru-RU" sz="1600" b="1"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a:ea typeface="Calibri"/>
                        </a:rPr>
                        <a:t>2.22±0.23</a:t>
                      </a:r>
                      <a:endParaRPr lang="ru-RU" sz="1600" b="1"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600" b="1">
                          <a:effectLst/>
                          <a:latin typeface="Times New Roman"/>
                          <a:ea typeface="Calibri"/>
                        </a:rPr>
                        <a:t>1.97±0.05</a:t>
                      </a:r>
                      <a:endParaRPr lang="ru-RU" sz="1600" b="1">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a:ea typeface="Calibri"/>
                        </a:rPr>
                        <a:t>9.8/9</a:t>
                      </a:r>
                      <a:endParaRPr lang="ru-RU" sz="1600" b="1"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2998">
                <a:tc>
                  <a:txBody>
                    <a:bodyPr/>
                    <a:lstStyle/>
                    <a:p>
                      <a:pPr algn="ctr">
                        <a:lnSpc>
                          <a:spcPct val="115000"/>
                        </a:lnSpc>
                        <a:spcAft>
                          <a:spcPts val="0"/>
                        </a:spcAft>
                      </a:pPr>
                      <a:r>
                        <a:rPr lang="en-US" sz="1600" b="1" dirty="0">
                          <a:effectLst/>
                          <a:latin typeface="Times New Roman"/>
                          <a:ea typeface="Calibri"/>
                        </a:rPr>
                        <a:t>405</a:t>
                      </a:r>
                      <a:endParaRPr lang="ru-RU" sz="1600" b="1" dirty="0">
                        <a:effectLst/>
                        <a:latin typeface="Times New Roman"/>
                        <a:ea typeface="Calibri"/>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a:ea typeface="Calibri"/>
                        </a:rPr>
                        <a:t>2.70±0.30</a:t>
                      </a:r>
                      <a:endParaRPr lang="ru-RU" sz="1600" b="1" dirty="0">
                        <a:effectLst/>
                        <a:latin typeface="Times New Roman"/>
                        <a:ea typeface="Calibri"/>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a:ea typeface="Calibri"/>
                        </a:rPr>
                        <a:t>9</a:t>
                      </a:r>
                      <a:endParaRPr lang="ru-RU" sz="1600" b="1"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a:ea typeface="Calibri"/>
                        </a:rPr>
                        <a:t>4.60±0.24</a:t>
                      </a:r>
                      <a:endParaRPr lang="ru-RU" sz="1600" b="1"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a:ea typeface="Calibri"/>
                        </a:rPr>
                        <a:t>2.66±0.22</a:t>
                      </a:r>
                      <a:endParaRPr lang="ru-RU" sz="1600" b="1"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600" b="1" dirty="0">
                          <a:effectLst/>
                          <a:latin typeface="Times New Roman"/>
                          <a:ea typeface="Calibri"/>
                        </a:rPr>
                        <a:t>1.98±0.07</a:t>
                      </a:r>
                      <a:endParaRPr lang="ru-RU" sz="1600" b="1"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a:ea typeface="Calibri"/>
                        </a:rPr>
                        <a:t>16.4/12</a:t>
                      </a:r>
                      <a:endParaRPr lang="ru-RU" sz="1600" b="1"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2998">
                <a:tc>
                  <a:txBody>
                    <a:bodyPr/>
                    <a:lstStyle/>
                    <a:p>
                      <a:pPr algn="ctr">
                        <a:lnSpc>
                          <a:spcPct val="115000"/>
                        </a:lnSpc>
                        <a:spcAft>
                          <a:spcPts val="0"/>
                        </a:spcAft>
                      </a:pPr>
                      <a:r>
                        <a:rPr lang="en-US" sz="1600" b="1" dirty="0">
                          <a:effectLst/>
                          <a:latin typeface="Times New Roman"/>
                          <a:ea typeface="Calibri"/>
                        </a:rPr>
                        <a:t>800</a:t>
                      </a:r>
                      <a:endParaRPr lang="ru-RU" sz="1600" b="1" dirty="0">
                        <a:effectLst/>
                        <a:latin typeface="Times New Roman"/>
                        <a:ea typeface="Calibri"/>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a:ea typeface="Calibri"/>
                        </a:rPr>
                        <a:t>3.41±2.55</a:t>
                      </a:r>
                      <a:endParaRPr lang="ru-RU" sz="1600" b="1" dirty="0">
                        <a:effectLst/>
                        <a:latin typeface="Times New Roman"/>
                        <a:ea typeface="Calibri"/>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effectLst/>
                          <a:latin typeface="Times New Roman"/>
                          <a:ea typeface="Calibri"/>
                        </a:rPr>
                        <a:t>10</a:t>
                      </a:r>
                      <a:endParaRPr lang="ru-RU" sz="1600" b="1">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a:ea typeface="Calibri"/>
                        </a:rPr>
                        <a:t>20.30±10.40</a:t>
                      </a:r>
                      <a:endParaRPr lang="ru-RU" sz="1600" b="1"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a:ea typeface="Calibri"/>
                        </a:rPr>
                        <a:t>2.41±1.69</a:t>
                      </a:r>
                      <a:endParaRPr lang="ru-RU" sz="1600" b="1"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1600" b="1" dirty="0">
                          <a:effectLst/>
                          <a:latin typeface="Times New Roman"/>
                          <a:ea typeface="Calibri"/>
                        </a:rPr>
                        <a:t>2.01±0.08</a:t>
                      </a:r>
                      <a:endParaRPr lang="ru-RU" sz="1600" b="1"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Times New Roman"/>
                          <a:ea typeface="Calibri"/>
                        </a:rPr>
                        <a:t>10.8/12</a:t>
                      </a:r>
                      <a:endParaRPr lang="ru-RU" sz="1600" b="1"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5" name="Object 14">
            <a:extLst>
              <a:ext uri="{FF2B5EF4-FFF2-40B4-BE49-F238E27FC236}">
                <a16:creationId xmlns:a16="http://schemas.microsoft.com/office/drawing/2014/main" id="{32762E2B-89D8-6CD1-B236-2BF350684187}"/>
              </a:ext>
            </a:extLst>
          </p:cNvPr>
          <p:cNvGraphicFramePr>
            <a:graphicFrameLocks noChangeAspect="1"/>
          </p:cNvGraphicFramePr>
          <p:nvPr>
            <p:extLst>
              <p:ext uri="{D42A27DB-BD31-4B8C-83A1-F6EECF244321}">
                <p14:modId xmlns:p14="http://schemas.microsoft.com/office/powerpoint/2010/main" val="2915858221"/>
              </p:ext>
            </p:extLst>
          </p:nvPr>
        </p:nvGraphicFramePr>
        <p:xfrm>
          <a:off x="5032410" y="3014720"/>
          <a:ext cx="432048" cy="584536"/>
        </p:xfrm>
        <a:graphic>
          <a:graphicData uri="http://schemas.openxmlformats.org/presentationml/2006/ole">
            <mc:AlternateContent xmlns:mc="http://schemas.openxmlformats.org/markup-compatibility/2006">
              <mc:Choice xmlns:v="urn:schemas-microsoft-com:vml" Requires="v">
                <p:oleObj name="Equation" r:id="rId6" imgW="215900" imgH="292100" progId="Equation.3">
                  <p:embed/>
                </p:oleObj>
              </mc:Choice>
              <mc:Fallback>
                <p:oleObj name="Equation" r:id="rId6" imgW="215900" imgH="292100" progId="Equation.3">
                  <p:embed/>
                  <p:pic>
                    <p:nvPicPr>
                      <p:cNvPr id="29" name="Object 28"/>
                      <p:cNvPicPr/>
                      <p:nvPr/>
                    </p:nvPicPr>
                    <p:blipFill>
                      <a:blip r:embed="rId7"/>
                      <a:stretch>
                        <a:fillRect/>
                      </a:stretch>
                    </p:blipFill>
                    <p:spPr>
                      <a:xfrm>
                        <a:off x="5032410" y="3014720"/>
                        <a:ext cx="432048" cy="584536"/>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34DFAADF-459C-3D52-B857-E58886161178}"/>
              </a:ext>
            </a:extLst>
          </p:cNvPr>
          <p:cNvGraphicFramePr>
            <a:graphicFrameLocks noChangeAspect="1"/>
          </p:cNvGraphicFramePr>
          <p:nvPr>
            <p:extLst>
              <p:ext uri="{D42A27DB-BD31-4B8C-83A1-F6EECF244321}">
                <p14:modId xmlns:p14="http://schemas.microsoft.com/office/powerpoint/2010/main" val="3204127253"/>
              </p:ext>
            </p:extLst>
          </p:nvPr>
        </p:nvGraphicFramePr>
        <p:xfrm>
          <a:off x="4909619" y="5634834"/>
          <a:ext cx="901665" cy="432048"/>
        </p:xfrm>
        <a:graphic>
          <a:graphicData uri="http://schemas.openxmlformats.org/presentationml/2006/ole">
            <mc:AlternateContent xmlns:mc="http://schemas.openxmlformats.org/markup-compatibility/2006">
              <mc:Choice xmlns:v="urn:schemas-microsoft-com:vml" Requires="v">
                <p:oleObj name="Equation" r:id="rId8" imgW="609600" imgH="292100" progId="Equation.3">
                  <p:embed/>
                </p:oleObj>
              </mc:Choice>
              <mc:Fallback>
                <p:oleObj name="Equation" r:id="rId8" imgW="609600" imgH="292100" progId="Equation.3">
                  <p:embed/>
                  <p:pic>
                    <p:nvPicPr>
                      <p:cNvPr id="31" name="Object 30"/>
                      <p:cNvPicPr/>
                      <p:nvPr/>
                    </p:nvPicPr>
                    <p:blipFill>
                      <a:blip r:embed="rId9"/>
                      <a:stretch>
                        <a:fillRect/>
                      </a:stretch>
                    </p:blipFill>
                    <p:spPr>
                      <a:xfrm>
                        <a:off x="4909619" y="5634834"/>
                        <a:ext cx="901665" cy="432048"/>
                      </a:xfrm>
                      <a:prstGeom prst="rect">
                        <a:avLst/>
                      </a:prstGeom>
                      <a:solidFill>
                        <a:srgbClr val="FFFF00"/>
                      </a:solidFill>
                      <a:ln>
                        <a:solidFill>
                          <a:schemeClr val="tx1"/>
                        </a:solidFill>
                      </a:ln>
                    </p:spPr>
                  </p:pic>
                </p:oleObj>
              </mc:Fallback>
            </mc:AlternateContent>
          </a:graphicData>
        </a:graphic>
      </p:graphicFrame>
      <p:sp>
        <p:nvSpPr>
          <p:cNvPr id="17" name="TextBox 16">
            <a:extLst>
              <a:ext uri="{FF2B5EF4-FFF2-40B4-BE49-F238E27FC236}">
                <a16:creationId xmlns:a16="http://schemas.microsoft.com/office/drawing/2014/main" id="{CD15FCCA-A74E-ED78-6FC0-8305629BC1B4}"/>
              </a:ext>
            </a:extLst>
          </p:cNvPr>
          <p:cNvSpPr txBox="1"/>
          <p:nvPr/>
        </p:nvSpPr>
        <p:spPr>
          <a:xfrm>
            <a:off x="2096308" y="5676389"/>
            <a:ext cx="2929258" cy="400110"/>
          </a:xfrm>
          <a:prstGeom prst="rect">
            <a:avLst/>
          </a:prstGeom>
          <a:noFill/>
        </p:spPr>
        <p:txBody>
          <a:bodyPr wrap="square" rtlCol="0">
            <a:spAutoFit/>
          </a:bodyPr>
          <a:lstStyle/>
          <a:p>
            <a:r>
              <a:rPr kumimoji="0" lang="en-US" sz="2000" b="1" i="0" strike="noStrike" cap="none" normalizeH="0" baseline="0" dirty="0">
                <a:ln>
                  <a:noFill/>
                </a:ln>
                <a:solidFill>
                  <a:schemeClr val="accent6">
                    <a:lumMod val="50000"/>
                  </a:schemeClr>
                </a:solidFill>
                <a:effectLst/>
                <a:latin typeface="Comic Sans MS"/>
                <a:ea typeface="Calibri" pitchFamily="34" charset="0"/>
                <a:cs typeface="Comic Sans MS"/>
              </a:rPr>
              <a:t>ISR energy 60 </a:t>
            </a:r>
            <a:r>
              <a:rPr lang="en-US" sz="2000" b="1" dirty="0">
                <a:solidFill>
                  <a:schemeClr val="accent6">
                    <a:lumMod val="50000"/>
                  </a:schemeClr>
                </a:solidFill>
                <a:latin typeface="Comic Sans MS"/>
                <a:ea typeface="Calibri" pitchFamily="34" charset="0"/>
                <a:cs typeface="Comic Sans MS"/>
              </a:rPr>
              <a:t>GeV</a:t>
            </a:r>
            <a:r>
              <a:rPr kumimoji="0" lang="ru-RU" sz="2000" b="1" i="0" strike="noStrike" cap="none" normalizeH="0" baseline="0" dirty="0">
                <a:ln>
                  <a:noFill/>
                </a:ln>
                <a:solidFill>
                  <a:schemeClr val="accent6">
                    <a:lumMod val="50000"/>
                  </a:schemeClr>
                </a:solidFill>
                <a:effectLst/>
                <a:latin typeface="Comic Sans MS"/>
                <a:ea typeface="Calibri" pitchFamily="34" charset="0"/>
                <a:cs typeface="Comic Sans MS"/>
              </a:rPr>
              <a:t>: </a:t>
            </a:r>
            <a:endParaRPr lang="en-RU" sz="2000" dirty="0">
              <a:solidFill>
                <a:schemeClr val="accent6">
                  <a:lumMod val="50000"/>
                </a:schemeClr>
              </a:solidFill>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240CAA3-574B-1E06-41C8-7B463F88B1DF}"/>
                  </a:ext>
                </a:extLst>
              </p:cNvPr>
              <p:cNvSpPr txBox="1"/>
              <p:nvPr/>
            </p:nvSpPr>
            <p:spPr>
              <a:xfrm>
                <a:off x="8151529" y="3217708"/>
                <a:ext cx="3821543" cy="1996380"/>
              </a:xfrm>
              <a:prstGeom prst="rect">
                <a:avLst/>
              </a:prstGeom>
              <a:noFill/>
            </p:spPr>
            <p:txBody>
              <a:bodyPr wrap="square" rtlCol="0">
                <a:spAutoFit/>
              </a:bodyPr>
              <a:lstStyle/>
              <a:p>
                <a:r>
                  <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rPr>
                  <a:t>Growth of </a:t>
                </a:r>
                <a14:m>
                  <m:oMath xmlns:m="http://schemas.openxmlformats.org/officeDocument/2006/math">
                    <m:sSubSup>
                      <m:sSubSupPr>
                        <m:ctrlPr>
                          <a:rPr lang="en-US" sz="2400" b="1" i="1" smtClean="0">
                            <a:solidFill>
                              <a:schemeClr val="accent6">
                                <a:lumMod val="50000"/>
                              </a:schemeClr>
                            </a:solidFill>
                            <a:latin typeface="Cambria Math" panose="02040503050406030204" pitchFamily="18" charset="0"/>
                            <a:ea typeface="Cambria Math" panose="02040503050406030204" pitchFamily="18" charset="0"/>
                          </a:rPr>
                        </m:ctrlPr>
                      </m:sSubSupPr>
                      <m:e>
                        <m:r>
                          <a:rPr lang="en-US" sz="2400" b="1" i="1">
                            <a:solidFill>
                              <a:schemeClr val="accent6">
                                <a:lumMod val="50000"/>
                              </a:schemeClr>
                            </a:solidFill>
                            <a:latin typeface="Cambria Math" panose="02040503050406030204" pitchFamily="18" charset="0"/>
                            <a:ea typeface="Cambria Math" panose="02040503050406030204" pitchFamily="18" charset="0"/>
                          </a:rPr>
                          <m:t> </m:t>
                        </m:r>
                        <m:acc>
                          <m:accPr>
                            <m:chr m:val="̅"/>
                            <m:ctrlPr>
                              <a:rPr lang="en-US" sz="2400" b="1" i="1">
                                <a:solidFill>
                                  <a:schemeClr val="accent6">
                                    <a:lumMod val="50000"/>
                                  </a:schemeClr>
                                </a:solidFill>
                                <a:latin typeface="Cambria Math" panose="02040503050406030204" pitchFamily="18" charset="0"/>
                                <a:ea typeface="Cambria Math" panose="02040503050406030204" pitchFamily="18" charset="0"/>
                              </a:rPr>
                            </m:ctrlPr>
                          </m:accPr>
                          <m:e>
                            <m:r>
                              <a:rPr lang="en-US" sz="2400" b="1" i="1">
                                <a:solidFill>
                                  <a:schemeClr val="accent6">
                                    <a:lumMod val="50000"/>
                                  </a:schemeClr>
                                </a:solidFill>
                                <a:latin typeface="Cambria Math" panose="02040503050406030204" pitchFamily="18" charset="0"/>
                                <a:ea typeface="Cambria Math" panose="02040503050406030204" pitchFamily="18" charset="0"/>
                              </a:rPr>
                              <m:t>𝒏</m:t>
                            </m:r>
                          </m:e>
                        </m:acc>
                      </m:e>
                      <m:sub>
                        <m:r>
                          <a:rPr lang="en-US" sz="2400" b="1" i="1">
                            <a:solidFill>
                              <a:schemeClr val="accent6">
                                <a:lumMod val="50000"/>
                              </a:schemeClr>
                            </a:solidFill>
                            <a:latin typeface="Cambria Math" panose="02040503050406030204" pitchFamily="18" charset="0"/>
                            <a:ea typeface="Cambria Math" panose="02040503050406030204" pitchFamily="18" charset="0"/>
                          </a:rPr>
                          <m:t>𝒈</m:t>
                        </m:r>
                      </m:sub>
                      <m:sup>
                        <m:r>
                          <a:rPr lang="en-US" sz="2400" b="1" i="1">
                            <a:solidFill>
                              <a:schemeClr val="accent6">
                                <a:lumMod val="50000"/>
                              </a:schemeClr>
                            </a:solidFill>
                            <a:latin typeface="Cambria Math" panose="02040503050406030204" pitchFamily="18" charset="0"/>
                            <a:ea typeface="Cambria Math" panose="02040503050406030204" pitchFamily="18" charset="0"/>
                          </a:rPr>
                          <m:t>𝒉</m:t>
                        </m:r>
                      </m:sup>
                    </m:sSubSup>
                  </m:oMath>
                </a14:m>
                <a:r>
                  <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rPr>
                  <a:t> testifies:</a:t>
                </a:r>
                <a:r>
                  <a:rPr kumimoji="0" lang="en-US" sz="2400" b="1" i="0" strike="noStrike" cap="none" normalizeH="0" dirty="0">
                    <a:ln>
                      <a:noFill/>
                    </a:ln>
                    <a:solidFill>
                      <a:schemeClr val="accent6">
                        <a:lumMod val="50000"/>
                      </a:schemeClr>
                    </a:solidFill>
                    <a:effectLst/>
                    <a:latin typeface="Comic Sans MS"/>
                    <a:ea typeface="Calibri" pitchFamily="34" charset="0"/>
                    <a:cs typeface="Comic Sans MS"/>
                  </a:rPr>
                  <a:t> </a:t>
                </a:r>
                <a:endPar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endParaRPr>
              </a:p>
              <a:p>
                <a:r>
                  <a:rPr lang="en-US" sz="2400" b="1" dirty="0">
                    <a:solidFill>
                      <a:srgbClr val="C00000"/>
                    </a:solidFill>
                    <a:latin typeface="Comic Sans MS"/>
                    <a:ea typeface="Calibri" pitchFamily="34" charset="0"/>
                    <a:cs typeface="Comic Sans MS"/>
                  </a:rPr>
                  <a:t>f</a:t>
                </a:r>
                <a:r>
                  <a:rPr kumimoji="0" lang="en-US" sz="2400" b="1" i="0" strike="noStrike" cap="none" normalizeH="0" baseline="0" dirty="0">
                    <a:ln>
                      <a:noFill/>
                    </a:ln>
                    <a:solidFill>
                      <a:srgbClr val="C00000"/>
                    </a:solidFill>
                    <a:effectLst/>
                    <a:latin typeface="Comic Sans MS"/>
                    <a:ea typeface="Calibri" pitchFamily="34" charset="0"/>
                    <a:cs typeface="Comic Sans MS"/>
                  </a:rPr>
                  <a:t>ragmentation </a:t>
                </a:r>
                <a:r>
                  <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rPr>
                  <a:t>mechanism in </a:t>
                </a:r>
                <a:r>
                  <a:rPr kumimoji="0" lang="en-US" sz="2400" b="1" i="0" strike="noStrike" cap="none" normalizeH="0" baseline="0" dirty="0" err="1">
                    <a:ln>
                      <a:noFill/>
                    </a:ln>
                    <a:solidFill>
                      <a:schemeClr val="accent6">
                        <a:lumMod val="50000"/>
                      </a:schemeClr>
                    </a:solidFill>
                    <a:effectLst/>
                    <a:latin typeface="Comic Sans MS"/>
                    <a:ea typeface="Calibri" pitchFamily="34" charset="0"/>
                    <a:cs typeface="Comic Sans MS"/>
                  </a:rPr>
                  <a:t>e+e</a:t>
                </a:r>
                <a:r>
                  <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rPr>
                  <a:t>- annihilation  transits</a:t>
                </a:r>
                <a:r>
                  <a:rPr kumimoji="0" lang="ru-RU" sz="2400" b="1" i="0" strike="noStrike" cap="none" normalizeH="0" baseline="0" dirty="0">
                    <a:ln>
                      <a:noFill/>
                    </a:ln>
                    <a:solidFill>
                      <a:schemeClr val="accent6">
                        <a:lumMod val="50000"/>
                      </a:schemeClr>
                    </a:solidFill>
                    <a:effectLst/>
                    <a:latin typeface="Comic Sans MS"/>
                    <a:ea typeface="Calibri" pitchFamily="34" charset="0"/>
                    <a:cs typeface="Comic Sans MS"/>
                  </a:rPr>
                  <a:t> </a:t>
                </a:r>
                <a:r>
                  <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rPr>
                  <a:t>to </a:t>
                </a:r>
                <a:r>
                  <a:rPr kumimoji="0" lang="en-US" sz="2400" b="1" i="0" strike="noStrike" cap="none" normalizeH="0" baseline="0" dirty="0">
                    <a:ln>
                      <a:noFill/>
                    </a:ln>
                    <a:solidFill>
                      <a:srgbClr val="C00000"/>
                    </a:solidFill>
                    <a:effectLst/>
                    <a:latin typeface="Comic Sans MS"/>
                    <a:ea typeface="Calibri" pitchFamily="34" charset="0"/>
                    <a:cs typeface="Comic Sans MS"/>
                  </a:rPr>
                  <a:t>recombination</a:t>
                </a:r>
                <a:r>
                  <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rPr>
                  <a:t> one.</a:t>
                </a:r>
              </a:p>
            </p:txBody>
          </p:sp>
        </mc:Choice>
        <mc:Fallback xmlns="">
          <p:sp>
            <p:nvSpPr>
              <p:cNvPr id="18" name="TextBox 17">
                <a:extLst>
                  <a:ext uri="{FF2B5EF4-FFF2-40B4-BE49-F238E27FC236}">
                    <a16:creationId xmlns:a16="http://schemas.microsoft.com/office/drawing/2014/main" id="{8240CAA3-574B-1E06-41C8-7B463F88B1DF}"/>
                  </a:ext>
                </a:extLst>
              </p:cNvPr>
              <p:cNvSpPr txBox="1">
                <a:spLocks noRot="1" noChangeAspect="1" noMove="1" noResize="1" noEditPoints="1" noAdjustHandles="1" noChangeArrowheads="1" noChangeShapeType="1" noTextEdit="1"/>
              </p:cNvSpPr>
              <p:nvPr/>
            </p:nvSpPr>
            <p:spPr>
              <a:xfrm>
                <a:off x="8151529" y="3217708"/>
                <a:ext cx="3821543" cy="1996380"/>
              </a:xfrm>
              <a:prstGeom prst="rect">
                <a:avLst/>
              </a:prstGeom>
              <a:blipFill>
                <a:blip r:embed="rId10"/>
                <a:stretch>
                  <a:fillRect l="-2318" t="-1266" b="-5696"/>
                </a:stretch>
              </a:blipFill>
            </p:spPr>
            <p:txBody>
              <a:bodyPr/>
              <a:lstStyle/>
              <a:p>
                <a:r>
                  <a:rPr lang="en-RU">
                    <a:noFill/>
                  </a:rPr>
                  <a:t> </a:t>
                </a:r>
              </a:p>
            </p:txBody>
          </p:sp>
        </mc:Fallback>
      </mc:AlternateContent>
      <p:graphicFrame>
        <p:nvGraphicFramePr>
          <p:cNvPr id="2" name="Table 1">
            <a:extLst>
              <a:ext uri="{FF2B5EF4-FFF2-40B4-BE49-F238E27FC236}">
                <a16:creationId xmlns:a16="http://schemas.microsoft.com/office/drawing/2014/main" id="{63F417B9-74D3-3612-3C6A-2C905C13551B}"/>
              </a:ext>
            </a:extLst>
          </p:cNvPr>
          <p:cNvGraphicFramePr>
            <a:graphicFrameLocks noGrp="1"/>
          </p:cNvGraphicFramePr>
          <p:nvPr>
            <p:extLst>
              <p:ext uri="{D42A27DB-BD31-4B8C-83A1-F6EECF244321}">
                <p14:modId xmlns:p14="http://schemas.microsoft.com/office/powerpoint/2010/main" val="1511850300"/>
              </p:ext>
            </p:extLst>
          </p:nvPr>
        </p:nvGraphicFramePr>
        <p:xfrm>
          <a:off x="0" y="6155360"/>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4" name="TextBox 3">
            <a:extLst>
              <a:ext uri="{FF2B5EF4-FFF2-40B4-BE49-F238E27FC236}">
                <a16:creationId xmlns:a16="http://schemas.microsoft.com/office/drawing/2014/main" id="{A5F3D3FE-B4BC-4A8F-31B6-920A32E01E54}"/>
              </a:ext>
            </a:extLst>
          </p:cNvPr>
          <p:cNvSpPr txBox="1"/>
          <p:nvPr/>
        </p:nvSpPr>
        <p:spPr>
          <a:xfrm>
            <a:off x="0" y="6255361"/>
            <a:ext cx="12052681" cy="400110"/>
          </a:xfrm>
          <a:prstGeom prst="rect">
            <a:avLst/>
          </a:prstGeom>
          <a:noFill/>
        </p:spPr>
        <p:txBody>
          <a:bodyPr wrap="square" rtlCol="0">
            <a:spAutoFit/>
          </a:bodyPr>
          <a:lstStyle/>
          <a:p>
            <a:pPr algn="ctr"/>
            <a:r>
              <a:rPr lang="en-GB" sz="2000" b="1" i="0" u="none" strike="noStrike" dirty="0">
                <a:solidFill>
                  <a:srgbClr val="FFFF00"/>
                </a:solidFill>
                <a:effectLst/>
                <a:latin typeface="Comic Sans MS" panose="030F0902030302020204" pitchFamily="66" charset="0"/>
              </a:rPr>
              <a:t>VI SPD Collaboration Meeting and Workshop </a:t>
            </a:r>
            <a:r>
              <a:rPr lang="en-GB" sz="2000" b="1" dirty="0">
                <a:solidFill>
                  <a:srgbClr val="FFFF00"/>
                </a:solidFill>
                <a:latin typeface="Comic Sans MS" panose="030F0902030302020204" pitchFamily="66" charset="0"/>
              </a:rPr>
              <a:t>on Information Technology in Natural Sciences</a:t>
            </a:r>
            <a:endParaRPr lang="en-RU" sz="2000" b="1" dirty="0">
              <a:solidFill>
                <a:srgbClr val="FFFF00"/>
              </a:solidFill>
              <a:latin typeface="Comic Sans MS" panose="030F0902030302020204" pitchFamily="66" charset="0"/>
            </a:endParaRPr>
          </a:p>
        </p:txBody>
      </p:sp>
    </p:spTree>
    <p:extLst>
      <p:ext uri="{BB962C8B-B14F-4D97-AF65-F5344CB8AC3E}">
        <p14:creationId xmlns:p14="http://schemas.microsoft.com/office/powerpoint/2010/main" val="2233222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0043"/>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5B26CE-8170-F533-7B9D-ACCE3830C4C4}"/>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4F38BBF3-3892-ADC3-EB69-A77DC2564530}"/>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sp>
        <p:nvSpPr>
          <p:cNvPr id="7" name="TextBox 6">
            <a:extLst>
              <a:ext uri="{FF2B5EF4-FFF2-40B4-BE49-F238E27FC236}">
                <a16:creationId xmlns:a16="http://schemas.microsoft.com/office/drawing/2014/main" id="{C3F50D23-0275-4405-B22C-F15243AE474B}"/>
              </a:ext>
            </a:extLst>
          </p:cNvPr>
          <p:cNvSpPr txBox="1"/>
          <p:nvPr/>
        </p:nvSpPr>
        <p:spPr>
          <a:xfrm>
            <a:off x="1745441" y="589483"/>
            <a:ext cx="9218978" cy="584775"/>
          </a:xfrm>
          <a:prstGeom prst="rect">
            <a:avLst/>
          </a:prstGeom>
          <a:noFill/>
        </p:spPr>
        <p:txBody>
          <a:bodyPr wrap="square">
            <a:spAutoFit/>
          </a:bodyPr>
          <a:lstStyle/>
          <a:p>
            <a:r>
              <a:rPr kumimoji="0" lang="en-US" sz="3200" b="1" i="0" u="sng" strike="noStrike" cap="none" normalizeH="0" baseline="0" dirty="0">
                <a:ln>
                  <a:noFill/>
                </a:ln>
                <a:solidFill>
                  <a:srgbClr val="C00000"/>
                </a:solidFill>
                <a:effectLst/>
                <a:latin typeface="Comic Sans MS"/>
                <a:ea typeface="Calibri" pitchFamily="34" charset="0"/>
                <a:cs typeface="Comic Sans MS"/>
              </a:rPr>
              <a:t>GDM describes MD in pp at 100-800 GeV/c</a:t>
            </a:r>
            <a:endParaRPr lang="en-RU" sz="3200" dirty="0"/>
          </a:p>
        </p:txBody>
      </p:sp>
      <p:pic>
        <p:nvPicPr>
          <p:cNvPr id="9" name="Рисунок 5" descr="th102-a.eps">
            <a:extLst>
              <a:ext uri="{FF2B5EF4-FFF2-40B4-BE49-F238E27FC236}">
                <a16:creationId xmlns:a16="http://schemas.microsoft.com/office/drawing/2014/main" id="{44B0741A-F29C-CFBE-B4D6-BF72DB666351}"/>
              </a:ext>
            </a:extLst>
          </p:cNvPr>
          <p:cNvPicPr/>
          <p:nvPr/>
        </p:nvPicPr>
        <p:blipFill>
          <a:blip r:embed="rId2" cstate="print"/>
          <a:srcRect t="4885"/>
          <a:stretch>
            <a:fillRect/>
          </a:stretch>
        </p:blipFill>
        <p:spPr>
          <a:xfrm>
            <a:off x="2260770" y="1363039"/>
            <a:ext cx="2304256" cy="1872208"/>
          </a:xfrm>
          <a:prstGeom prst="rect">
            <a:avLst/>
          </a:prstGeom>
        </p:spPr>
      </p:pic>
      <p:sp>
        <p:nvSpPr>
          <p:cNvPr id="10" name="Прямоугольник 6">
            <a:extLst>
              <a:ext uri="{FF2B5EF4-FFF2-40B4-BE49-F238E27FC236}">
                <a16:creationId xmlns:a16="http://schemas.microsoft.com/office/drawing/2014/main" id="{ABFF1E2A-246A-8329-1B03-F7DFC6121E3A}"/>
              </a:ext>
            </a:extLst>
          </p:cNvPr>
          <p:cNvSpPr/>
          <p:nvPr/>
        </p:nvSpPr>
        <p:spPr>
          <a:xfrm>
            <a:off x="2692817" y="2155321"/>
            <a:ext cx="864164" cy="300082"/>
          </a:xfrm>
          <a:prstGeom prst="rect">
            <a:avLst/>
          </a:prstGeom>
        </p:spPr>
        <p:txBody>
          <a:bodyPr wrap="none">
            <a:spAutoFit/>
          </a:bodyPr>
          <a:lstStyle/>
          <a:p>
            <a:pPr>
              <a:lnSpc>
                <a:spcPct val="115000"/>
              </a:lnSpc>
              <a:spcAft>
                <a:spcPts val="1000"/>
              </a:spcAft>
            </a:pPr>
            <a:r>
              <a:rPr lang="en-US" sz="1200" b="1" dirty="0">
                <a:latin typeface="Times New Roman"/>
                <a:ea typeface="Calibri"/>
              </a:rPr>
              <a:t>102 </a:t>
            </a:r>
            <a:r>
              <a:rPr lang="en-US" sz="1200" b="1" dirty="0" err="1">
                <a:latin typeface="Times New Roman"/>
                <a:ea typeface="Calibri"/>
              </a:rPr>
              <a:t>GeV</a:t>
            </a:r>
            <a:r>
              <a:rPr lang="en-US" sz="1200" b="1" dirty="0">
                <a:latin typeface="Times New Roman"/>
                <a:ea typeface="Calibri"/>
              </a:rPr>
              <a:t>/</a:t>
            </a:r>
            <a:r>
              <a:rPr lang="en-US" sz="1200" b="1" i="1" dirty="0">
                <a:latin typeface="Times New Roman"/>
                <a:ea typeface="Calibri"/>
              </a:rPr>
              <a:t>c</a:t>
            </a:r>
            <a:endParaRPr lang="ru-RU" sz="1200" dirty="0">
              <a:effectLst/>
              <a:latin typeface="Times New Roman"/>
              <a:ea typeface="Calibri"/>
            </a:endParaRPr>
          </a:p>
        </p:txBody>
      </p:sp>
      <p:pic>
        <p:nvPicPr>
          <p:cNvPr id="11" name="Рисунок 7" descr="th205-a.eps">
            <a:extLst>
              <a:ext uri="{FF2B5EF4-FFF2-40B4-BE49-F238E27FC236}">
                <a16:creationId xmlns:a16="http://schemas.microsoft.com/office/drawing/2014/main" id="{C56259D7-0121-7215-7A12-F21274ED9673}"/>
              </a:ext>
            </a:extLst>
          </p:cNvPr>
          <p:cNvPicPr/>
          <p:nvPr/>
        </p:nvPicPr>
        <p:blipFill>
          <a:blip r:embed="rId3" cstate="print"/>
          <a:srcRect t="4885"/>
          <a:stretch>
            <a:fillRect/>
          </a:stretch>
        </p:blipFill>
        <p:spPr>
          <a:xfrm>
            <a:off x="5069082" y="1363039"/>
            <a:ext cx="2160240" cy="1944216"/>
          </a:xfrm>
          <a:prstGeom prst="rect">
            <a:avLst/>
          </a:prstGeom>
        </p:spPr>
      </p:pic>
      <p:sp>
        <p:nvSpPr>
          <p:cNvPr id="12" name="Прямоугольник 8">
            <a:extLst>
              <a:ext uri="{FF2B5EF4-FFF2-40B4-BE49-F238E27FC236}">
                <a16:creationId xmlns:a16="http://schemas.microsoft.com/office/drawing/2014/main" id="{AF99B1A0-8916-7733-3741-970CCCE7240A}"/>
              </a:ext>
            </a:extLst>
          </p:cNvPr>
          <p:cNvSpPr/>
          <p:nvPr/>
        </p:nvSpPr>
        <p:spPr>
          <a:xfrm>
            <a:off x="5501129" y="2191325"/>
            <a:ext cx="864164" cy="300082"/>
          </a:xfrm>
          <a:prstGeom prst="rect">
            <a:avLst/>
          </a:prstGeom>
        </p:spPr>
        <p:txBody>
          <a:bodyPr wrap="none">
            <a:spAutoFit/>
          </a:bodyPr>
          <a:lstStyle/>
          <a:p>
            <a:pPr>
              <a:lnSpc>
                <a:spcPct val="115000"/>
              </a:lnSpc>
              <a:spcAft>
                <a:spcPts val="1000"/>
              </a:spcAft>
            </a:pPr>
            <a:r>
              <a:rPr lang="en-US" sz="1200" b="1" dirty="0">
                <a:latin typeface="Times New Roman"/>
                <a:ea typeface="Calibri"/>
              </a:rPr>
              <a:t>205 </a:t>
            </a:r>
            <a:r>
              <a:rPr lang="en-US" sz="1200" b="1" dirty="0" err="1">
                <a:ea typeface="Calibri"/>
              </a:rPr>
              <a:t>GeV</a:t>
            </a:r>
            <a:r>
              <a:rPr lang="en-US" sz="1200" b="1" dirty="0">
                <a:ea typeface="Calibri"/>
              </a:rPr>
              <a:t>/</a:t>
            </a:r>
            <a:r>
              <a:rPr lang="en-US" sz="1200" b="1" i="1" dirty="0">
                <a:ea typeface="Calibri"/>
              </a:rPr>
              <a:t>c</a:t>
            </a:r>
            <a:endParaRPr lang="ru-RU" sz="1200" dirty="0">
              <a:ea typeface="Calibri"/>
            </a:endParaRPr>
          </a:p>
        </p:txBody>
      </p:sp>
      <p:pic>
        <p:nvPicPr>
          <p:cNvPr id="13" name="Рисунок 9" descr="TH300-a.eps">
            <a:extLst>
              <a:ext uri="{FF2B5EF4-FFF2-40B4-BE49-F238E27FC236}">
                <a16:creationId xmlns:a16="http://schemas.microsoft.com/office/drawing/2014/main" id="{3FEE71AA-1CE1-0395-CC58-773DB0217175}"/>
              </a:ext>
            </a:extLst>
          </p:cNvPr>
          <p:cNvPicPr/>
          <p:nvPr/>
        </p:nvPicPr>
        <p:blipFill>
          <a:blip r:embed="rId4" cstate="print"/>
          <a:srcRect t="4946"/>
          <a:stretch>
            <a:fillRect/>
          </a:stretch>
        </p:blipFill>
        <p:spPr>
          <a:xfrm>
            <a:off x="7517353" y="1369677"/>
            <a:ext cx="2266682" cy="1937578"/>
          </a:xfrm>
          <a:prstGeom prst="rect">
            <a:avLst/>
          </a:prstGeom>
        </p:spPr>
      </p:pic>
      <p:sp>
        <p:nvSpPr>
          <p:cNvPr id="14" name="Прямоугольник 10">
            <a:extLst>
              <a:ext uri="{FF2B5EF4-FFF2-40B4-BE49-F238E27FC236}">
                <a16:creationId xmlns:a16="http://schemas.microsoft.com/office/drawing/2014/main" id="{5E2A64B8-9B7C-FDB9-B159-546F540F3C70}"/>
              </a:ext>
            </a:extLst>
          </p:cNvPr>
          <p:cNvSpPr/>
          <p:nvPr/>
        </p:nvSpPr>
        <p:spPr>
          <a:xfrm>
            <a:off x="7820262" y="2050823"/>
            <a:ext cx="864164" cy="300082"/>
          </a:xfrm>
          <a:prstGeom prst="rect">
            <a:avLst/>
          </a:prstGeom>
        </p:spPr>
        <p:txBody>
          <a:bodyPr wrap="none">
            <a:spAutoFit/>
          </a:bodyPr>
          <a:lstStyle/>
          <a:p>
            <a:pPr>
              <a:lnSpc>
                <a:spcPct val="115000"/>
              </a:lnSpc>
              <a:spcAft>
                <a:spcPts val="1000"/>
              </a:spcAft>
            </a:pPr>
            <a:r>
              <a:rPr lang="ru-RU" sz="1200" b="1" dirty="0">
                <a:latin typeface="Times New Roman"/>
                <a:ea typeface="Calibri"/>
              </a:rPr>
              <a:t>300</a:t>
            </a:r>
            <a:r>
              <a:rPr lang="en-US" sz="1200" b="1" dirty="0">
                <a:latin typeface="Times New Roman"/>
                <a:ea typeface="Calibri"/>
              </a:rPr>
              <a:t> </a:t>
            </a:r>
            <a:r>
              <a:rPr lang="en-US" sz="1200" b="1" dirty="0" err="1">
                <a:ea typeface="Calibri"/>
              </a:rPr>
              <a:t>GeV</a:t>
            </a:r>
            <a:r>
              <a:rPr lang="en-US" sz="1200" b="1" dirty="0">
                <a:ea typeface="Calibri"/>
              </a:rPr>
              <a:t>/</a:t>
            </a:r>
            <a:r>
              <a:rPr lang="en-US" sz="1200" b="1" i="1" dirty="0">
                <a:ea typeface="Calibri"/>
              </a:rPr>
              <a:t>c</a:t>
            </a:r>
            <a:endParaRPr lang="ru-RU" sz="1200" dirty="0">
              <a:ea typeface="Calibri"/>
            </a:endParaRPr>
          </a:p>
        </p:txBody>
      </p:sp>
      <p:pic>
        <p:nvPicPr>
          <p:cNvPr id="15" name="Рисунок 11" descr="th405-a.eps">
            <a:extLst>
              <a:ext uri="{FF2B5EF4-FFF2-40B4-BE49-F238E27FC236}">
                <a16:creationId xmlns:a16="http://schemas.microsoft.com/office/drawing/2014/main" id="{30E81BD7-E88F-B590-5237-0803F6291337}"/>
              </a:ext>
            </a:extLst>
          </p:cNvPr>
          <p:cNvPicPr/>
          <p:nvPr/>
        </p:nvPicPr>
        <p:blipFill>
          <a:blip r:embed="rId5" cstate="print"/>
          <a:srcRect t="4946"/>
          <a:stretch>
            <a:fillRect/>
          </a:stretch>
        </p:blipFill>
        <p:spPr>
          <a:xfrm>
            <a:off x="2260770" y="3595288"/>
            <a:ext cx="2304256" cy="2088232"/>
          </a:xfrm>
          <a:prstGeom prst="rect">
            <a:avLst/>
          </a:prstGeom>
        </p:spPr>
      </p:pic>
      <p:sp>
        <p:nvSpPr>
          <p:cNvPr id="16" name="Прямоугольник 12">
            <a:extLst>
              <a:ext uri="{FF2B5EF4-FFF2-40B4-BE49-F238E27FC236}">
                <a16:creationId xmlns:a16="http://schemas.microsoft.com/office/drawing/2014/main" id="{4953886F-820E-709E-9C2B-EC694CEE3016}"/>
              </a:ext>
            </a:extLst>
          </p:cNvPr>
          <p:cNvSpPr/>
          <p:nvPr/>
        </p:nvSpPr>
        <p:spPr>
          <a:xfrm>
            <a:off x="2620809" y="4433963"/>
            <a:ext cx="864164" cy="300082"/>
          </a:xfrm>
          <a:prstGeom prst="rect">
            <a:avLst/>
          </a:prstGeom>
        </p:spPr>
        <p:txBody>
          <a:bodyPr wrap="none">
            <a:spAutoFit/>
          </a:bodyPr>
          <a:lstStyle/>
          <a:p>
            <a:pPr>
              <a:lnSpc>
                <a:spcPct val="115000"/>
              </a:lnSpc>
              <a:spcAft>
                <a:spcPts val="1000"/>
              </a:spcAft>
            </a:pPr>
            <a:r>
              <a:rPr lang="ru-RU" sz="1200" b="1" dirty="0">
                <a:latin typeface="Times New Roman"/>
                <a:ea typeface="Calibri"/>
              </a:rPr>
              <a:t>405</a:t>
            </a:r>
            <a:r>
              <a:rPr lang="en-US" sz="1200" b="1" dirty="0">
                <a:latin typeface="Times New Roman"/>
                <a:ea typeface="Calibri"/>
              </a:rPr>
              <a:t> </a:t>
            </a:r>
            <a:r>
              <a:rPr lang="en-US" sz="1200" b="1" dirty="0" err="1">
                <a:ea typeface="Calibri"/>
              </a:rPr>
              <a:t>GeV</a:t>
            </a:r>
            <a:r>
              <a:rPr lang="en-US" sz="1200" b="1" dirty="0">
                <a:ea typeface="Calibri"/>
              </a:rPr>
              <a:t>/</a:t>
            </a:r>
            <a:r>
              <a:rPr lang="en-US" sz="1200" b="1" i="1" dirty="0">
                <a:ea typeface="Calibri"/>
              </a:rPr>
              <a:t>c</a:t>
            </a:r>
            <a:endParaRPr lang="ru-RU" sz="1200" dirty="0">
              <a:ea typeface="Calibri"/>
            </a:endParaRPr>
          </a:p>
        </p:txBody>
      </p:sp>
      <p:pic>
        <p:nvPicPr>
          <p:cNvPr id="17" name="Рисунок 13" descr="pron800-a.eps">
            <a:extLst>
              <a:ext uri="{FF2B5EF4-FFF2-40B4-BE49-F238E27FC236}">
                <a16:creationId xmlns:a16="http://schemas.microsoft.com/office/drawing/2014/main" id="{95E53EB1-6A70-53C7-55BA-89FA98B87734}"/>
              </a:ext>
            </a:extLst>
          </p:cNvPr>
          <p:cNvPicPr/>
          <p:nvPr/>
        </p:nvPicPr>
        <p:blipFill>
          <a:blip r:embed="rId6" cstate="print"/>
          <a:srcRect/>
          <a:stretch>
            <a:fillRect/>
          </a:stretch>
        </p:blipFill>
        <p:spPr>
          <a:xfrm>
            <a:off x="5043065" y="3534726"/>
            <a:ext cx="2186258" cy="2148793"/>
          </a:xfrm>
          <a:prstGeom prst="rect">
            <a:avLst/>
          </a:prstGeom>
        </p:spPr>
      </p:pic>
      <p:sp>
        <p:nvSpPr>
          <p:cNvPr id="18" name="Прямоугольник 14">
            <a:extLst>
              <a:ext uri="{FF2B5EF4-FFF2-40B4-BE49-F238E27FC236}">
                <a16:creationId xmlns:a16="http://schemas.microsoft.com/office/drawing/2014/main" id="{E54A04BF-7A23-F0A5-A40A-F341BEBBBB24}"/>
              </a:ext>
            </a:extLst>
          </p:cNvPr>
          <p:cNvSpPr/>
          <p:nvPr/>
        </p:nvSpPr>
        <p:spPr>
          <a:xfrm>
            <a:off x="5746375" y="4441546"/>
            <a:ext cx="618850" cy="645305"/>
          </a:xfrm>
          <a:prstGeom prst="rect">
            <a:avLst/>
          </a:prstGeom>
        </p:spPr>
        <p:txBody>
          <a:bodyPr wrap="square">
            <a:spAutoFit/>
          </a:bodyPr>
          <a:lstStyle/>
          <a:p>
            <a:pPr>
              <a:lnSpc>
                <a:spcPct val="115000"/>
              </a:lnSpc>
              <a:spcAft>
                <a:spcPts val="1000"/>
              </a:spcAft>
            </a:pPr>
            <a:r>
              <a:rPr lang="en-US" sz="1200" b="1" dirty="0">
                <a:latin typeface="Times New Roman"/>
                <a:ea typeface="Calibri"/>
              </a:rPr>
              <a:t>GDM</a:t>
            </a:r>
            <a:endParaRPr lang="ru-RU" sz="1200" dirty="0">
              <a:latin typeface="Times New Roman"/>
              <a:ea typeface="Calibri"/>
            </a:endParaRPr>
          </a:p>
          <a:p>
            <a:pPr>
              <a:lnSpc>
                <a:spcPct val="115000"/>
              </a:lnSpc>
              <a:spcAft>
                <a:spcPts val="1000"/>
              </a:spcAft>
            </a:pPr>
            <a:r>
              <a:rPr lang="en-US" sz="1200" b="1" dirty="0">
                <a:latin typeface="Times New Roman"/>
                <a:ea typeface="Calibri"/>
              </a:rPr>
              <a:t>NBD</a:t>
            </a:r>
            <a:endParaRPr lang="ru-RU" sz="1200" dirty="0">
              <a:effectLst/>
              <a:latin typeface="Times New Roman"/>
              <a:ea typeface="Calibri"/>
            </a:endParaRPr>
          </a:p>
        </p:txBody>
      </p:sp>
      <p:cxnSp>
        <p:nvCxnSpPr>
          <p:cNvPr id="19" name="Прямая соединительная линия 16">
            <a:extLst>
              <a:ext uri="{FF2B5EF4-FFF2-40B4-BE49-F238E27FC236}">
                <a16:creationId xmlns:a16="http://schemas.microsoft.com/office/drawing/2014/main" id="{57787524-17F3-5330-E978-1B1D7A299805}"/>
              </a:ext>
            </a:extLst>
          </p:cNvPr>
          <p:cNvCxnSpPr/>
          <p:nvPr/>
        </p:nvCxnSpPr>
        <p:spPr>
          <a:xfrm>
            <a:off x="5429121" y="4577784"/>
            <a:ext cx="3172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25">
            <a:extLst>
              <a:ext uri="{FF2B5EF4-FFF2-40B4-BE49-F238E27FC236}">
                <a16:creationId xmlns:a16="http://schemas.microsoft.com/office/drawing/2014/main" id="{0FA89FCD-365D-DB18-667E-D95F42031DFF}"/>
              </a:ext>
            </a:extLst>
          </p:cNvPr>
          <p:cNvCxnSpPr/>
          <p:nvPr/>
        </p:nvCxnSpPr>
        <p:spPr>
          <a:xfrm>
            <a:off x="5429121" y="4891431"/>
            <a:ext cx="317254"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21" name="Рисунок 30" descr="pros800.eps">
            <a:extLst>
              <a:ext uri="{FF2B5EF4-FFF2-40B4-BE49-F238E27FC236}">
                <a16:creationId xmlns:a16="http://schemas.microsoft.com/office/drawing/2014/main" id="{3A242CBE-939E-7546-C398-730B68728BB9}"/>
              </a:ext>
            </a:extLst>
          </p:cNvPr>
          <p:cNvPicPr/>
          <p:nvPr/>
        </p:nvPicPr>
        <p:blipFill>
          <a:blip r:embed="rId7" cstate="print"/>
          <a:srcRect t="4962"/>
          <a:stretch>
            <a:fillRect/>
          </a:stretch>
        </p:blipFill>
        <p:spPr>
          <a:xfrm>
            <a:off x="7527938" y="3595288"/>
            <a:ext cx="2256097" cy="2088231"/>
          </a:xfrm>
          <a:prstGeom prst="rect">
            <a:avLst/>
          </a:prstGeom>
        </p:spPr>
      </p:pic>
      <p:sp>
        <p:nvSpPr>
          <p:cNvPr id="22" name="TextBox 21">
            <a:extLst>
              <a:ext uri="{FF2B5EF4-FFF2-40B4-BE49-F238E27FC236}">
                <a16:creationId xmlns:a16="http://schemas.microsoft.com/office/drawing/2014/main" id="{EE7D1A75-F21B-FD5D-5855-22E55A27FEF2}"/>
              </a:ext>
            </a:extLst>
          </p:cNvPr>
          <p:cNvSpPr txBox="1"/>
          <p:nvPr/>
        </p:nvSpPr>
        <p:spPr>
          <a:xfrm>
            <a:off x="8236401" y="4433963"/>
            <a:ext cx="1225168" cy="646331"/>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GDM</a:t>
            </a:r>
            <a:endParaRPr lang="ru-RU" sz="1200" b="1" dirty="0">
              <a:latin typeface="Times New Roman" panose="02020603050405020304" pitchFamily="18" charset="0"/>
              <a:cs typeface="Times New Roman" panose="02020603050405020304" pitchFamily="18" charset="0"/>
            </a:endParaRPr>
          </a:p>
          <a:p>
            <a:endParaRPr lang="ru-RU" sz="1200" b="1" dirty="0">
              <a:latin typeface="Times New Roman" panose="02020603050405020304" pitchFamily="18" charset="0"/>
              <a:cs typeface="Times New Roman" panose="02020603050405020304" pitchFamily="18" charset="0"/>
            </a:endParaRPr>
          </a:p>
          <a:p>
            <a:r>
              <a:rPr lang="ru-RU" sz="1200" b="1" dirty="0">
                <a:latin typeface="Times New Roman" panose="02020603050405020304" pitchFamily="18" charset="0"/>
                <a:cs typeface="Times New Roman" panose="02020603050405020304" pitchFamily="18" charset="0"/>
              </a:rPr>
              <a:t>К</a:t>
            </a:r>
            <a:r>
              <a:rPr lang="en-US" sz="1200" b="1" dirty="0">
                <a:latin typeface="Times New Roman" panose="02020603050405020304" pitchFamily="18" charset="0"/>
                <a:cs typeface="Times New Roman" panose="02020603050405020304" pitchFamily="18" charset="0"/>
              </a:rPr>
              <a:t>N</a:t>
            </a:r>
            <a:r>
              <a:rPr lang="ru-RU" sz="1200" b="1" dirty="0">
                <a:latin typeface="Times New Roman" panose="02020603050405020304" pitchFamily="18" charset="0"/>
                <a:cs typeface="Times New Roman" panose="02020603050405020304" pitchFamily="18" charset="0"/>
              </a:rPr>
              <a:t>О-</a:t>
            </a:r>
            <a:r>
              <a:rPr lang="en-US" sz="1200" b="1" dirty="0">
                <a:latin typeface="Times New Roman" panose="02020603050405020304" pitchFamily="18" charset="0"/>
                <a:cs typeface="Times New Roman" panose="02020603050405020304" pitchFamily="18" charset="0"/>
              </a:rPr>
              <a:t>IHEP</a:t>
            </a:r>
            <a:endParaRPr lang="ru-RU" sz="1200" b="1" dirty="0">
              <a:latin typeface="Times New Roman" panose="02020603050405020304" pitchFamily="18" charset="0"/>
              <a:cs typeface="Times New Roman" panose="02020603050405020304" pitchFamily="18" charset="0"/>
            </a:endParaRPr>
          </a:p>
        </p:txBody>
      </p:sp>
      <p:pic>
        <p:nvPicPr>
          <p:cNvPr id="23" name="Picture 8">
            <a:extLst>
              <a:ext uri="{FF2B5EF4-FFF2-40B4-BE49-F238E27FC236}">
                <a16:creationId xmlns:a16="http://schemas.microsoft.com/office/drawing/2014/main" id="{60D4BAD8-1FFE-88D8-3B16-2454879BA9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12551" y="4590699"/>
            <a:ext cx="323850" cy="12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4" name="Picture 9">
            <a:extLst>
              <a:ext uri="{FF2B5EF4-FFF2-40B4-BE49-F238E27FC236}">
                <a16:creationId xmlns:a16="http://schemas.microsoft.com/office/drawing/2014/main" id="{2E34F91B-CBB8-F8E1-CC87-2A908B379B7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12551" y="4944389"/>
            <a:ext cx="323850" cy="19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5" name="Прямоугольник 33792">
            <a:extLst>
              <a:ext uri="{FF2B5EF4-FFF2-40B4-BE49-F238E27FC236}">
                <a16:creationId xmlns:a16="http://schemas.microsoft.com/office/drawing/2014/main" id="{FF840982-5225-D171-7E36-56C7C40F7860}"/>
              </a:ext>
            </a:extLst>
          </p:cNvPr>
          <p:cNvSpPr/>
          <p:nvPr/>
        </p:nvSpPr>
        <p:spPr>
          <a:xfrm>
            <a:off x="5490766" y="5086851"/>
            <a:ext cx="864164" cy="300082"/>
          </a:xfrm>
          <a:prstGeom prst="rect">
            <a:avLst/>
          </a:prstGeom>
        </p:spPr>
        <p:txBody>
          <a:bodyPr wrap="none">
            <a:spAutoFit/>
          </a:bodyPr>
          <a:lstStyle/>
          <a:p>
            <a:pPr>
              <a:lnSpc>
                <a:spcPct val="115000"/>
              </a:lnSpc>
              <a:spcAft>
                <a:spcPts val="1000"/>
              </a:spcAft>
            </a:pPr>
            <a:r>
              <a:rPr lang="ru-RU" sz="1200" b="1" dirty="0">
                <a:solidFill>
                  <a:prstClr val="black"/>
                </a:solidFill>
                <a:latin typeface="Times New Roman"/>
                <a:ea typeface="Calibri"/>
              </a:rPr>
              <a:t>800</a:t>
            </a:r>
            <a:r>
              <a:rPr lang="en-US" sz="1200" b="1" dirty="0">
                <a:solidFill>
                  <a:prstClr val="black"/>
                </a:solidFill>
                <a:latin typeface="Times New Roman"/>
                <a:ea typeface="Calibri"/>
              </a:rPr>
              <a:t> </a:t>
            </a:r>
            <a:r>
              <a:rPr lang="en-US" sz="1200" b="1" dirty="0" err="1">
                <a:ea typeface="Calibri"/>
              </a:rPr>
              <a:t>GeV</a:t>
            </a:r>
            <a:r>
              <a:rPr lang="en-US" sz="1200" b="1" dirty="0">
                <a:ea typeface="Calibri"/>
              </a:rPr>
              <a:t>/</a:t>
            </a:r>
            <a:r>
              <a:rPr lang="en-US" sz="1200" b="1" i="1" dirty="0">
                <a:ea typeface="Calibri"/>
              </a:rPr>
              <a:t>c</a:t>
            </a:r>
            <a:endParaRPr lang="ru-RU" sz="1200" dirty="0">
              <a:ea typeface="Calibri"/>
            </a:endParaRPr>
          </a:p>
        </p:txBody>
      </p:sp>
      <p:sp>
        <p:nvSpPr>
          <p:cNvPr id="26" name="Прямоугольник 33793">
            <a:extLst>
              <a:ext uri="{FF2B5EF4-FFF2-40B4-BE49-F238E27FC236}">
                <a16:creationId xmlns:a16="http://schemas.microsoft.com/office/drawing/2014/main" id="{0A22D56D-2D5B-8527-D0B4-49B1DA409616}"/>
              </a:ext>
            </a:extLst>
          </p:cNvPr>
          <p:cNvSpPr/>
          <p:nvPr/>
        </p:nvSpPr>
        <p:spPr>
          <a:xfrm>
            <a:off x="7926694" y="5097788"/>
            <a:ext cx="864164" cy="300082"/>
          </a:xfrm>
          <a:prstGeom prst="rect">
            <a:avLst/>
          </a:prstGeom>
        </p:spPr>
        <p:txBody>
          <a:bodyPr wrap="none">
            <a:spAutoFit/>
          </a:bodyPr>
          <a:lstStyle/>
          <a:p>
            <a:pPr>
              <a:lnSpc>
                <a:spcPct val="115000"/>
              </a:lnSpc>
              <a:spcAft>
                <a:spcPts val="1000"/>
              </a:spcAft>
            </a:pPr>
            <a:r>
              <a:rPr lang="ru-RU" sz="1200" b="1" dirty="0">
                <a:solidFill>
                  <a:prstClr val="black"/>
                </a:solidFill>
                <a:latin typeface="Times New Roman"/>
                <a:ea typeface="Calibri"/>
              </a:rPr>
              <a:t>800</a:t>
            </a:r>
            <a:r>
              <a:rPr lang="en-US" sz="1200" b="1" dirty="0">
                <a:solidFill>
                  <a:prstClr val="black"/>
                </a:solidFill>
                <a:latin typeface="Times New Roman"/>
                <a:ea typeface="Calibri"/>
              </a:rPr>
              <a:t> </a:t>
            </a:r>
            <a:r>
              <a:rPr lang="en-US" sz="1200" b="1" dirty="0" err="1">
                <a:ea typeface="Calibri"/>
              </a:rPr>
              <a:t>GeV</a:t>
            </a:r>
            <a:r>
              <a:rPr lang="en-US" sz="1200" b="1" dirty="0">
                <a:ea typeface="Calibri"/>
              </a:rPr>
              <a:t>/</a:t>
            </a:r>
            <a:r>
              <a:rPr lang="en-US" sz="1200" b="1" i="1" dirty="0">
                <a:ea typeface="Calibri"/>
              </a:rPr>
              <a:t>c</a:t>
            </a:r>
            <a:endParaRPr lang="ru-RU" sz="1200" dirty="0">
              <a:ea typeface="Calibri"/>
            </a:endParaRPr>
          </a:p>
        </p:txBody>
      </p:sp>
      <p:graphicFrame>
        <p:nvGraphicFramePr>
          <p:cNvPr id="2" name="Table 1">
            <a:extLst>
              <a:ext uri="{FF2B5EF4-FFF2-40B4-BE49-F238E27FC236}">
                <a16:creationId xmlns:a16="http://schemas.microsoft.com/office/drawing/2014/main" id="{AA5905CC-5D65-3EEC-BB4A-B9E6C7C2AFFF}"/>
              </a:ext>
            </a:extLst>
          </p:cNvPr>
          <p:cNvGraphicFramePr>
            <a:graphicFrameLocks noGrp="1"/>
          </p:cNvGraphicFramePr>
          <p:nvPr>
            <p:extLst>
              <p:ext uri="{D42A27DB-BD31-4B8C-83A1-F6EECF244321}">
                <p14:modId xmlns:p14="http://schemas.microsoft.com/office/powerpoint/2010/main" val="1511850300"/>
              </p:ext>
            </p:extLst>
          </p:nvPr>
        </p:nvGraphicFramePr>
        <p:xfrm>
          <a:off x="0" y="6155360"/>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4" name="TextBox 3">
            <a:extLst>
              <a:ext uri="{FF2B5EF4-FFF2-40B4-BE49-F238E27FC236}">
                <a16:creationId xmlns:a16="http://schemas.microsoft.com/office/drawing/2014/main" id="{4F11EBE6-3AC4-59E0-F71D-6D5CB0153D2A}"/>
              </a:ext>
            </a:extLst>
          </p:cNvPr>
          <p:cNvSpPr txBox="1"/>
          <p:nvPr/>
        </p:nvSpPr>
        <p:spPr>
          <a:xfrm>
            <a:off x="0" y="6255361"/>
            <a:ext cx="12052681" cy="400110"/>
          </a:xfrm>
          <a:prstGeom prst="rect">
            <a:avLst/>
          </a:prstGeom>
          <a:noFill/>
        </p:spPr>
        <p:txBody>
          <a:bodyPr wrap="square" rtlCol="0">
            <a:spAutoFit/>
          </a:bodyPr>
          <a:lstStyle/>
          <a:p>
            <a:pPr algn="ctr"/>
            <a:r>
              <a:rPr lang="en-GB" sz="2000" b="1" i="0" u="none" strike="noStrike" dirty="0">
                <a:solidFill>
                  <a:srgbClr val="FFFF00"/>
                </a:solidFill>
                <a:effectLst/>
                <a:latin typeface="Comic Sans MS" panose="030F0902030302020204" pitchFamily="66" charset="0"/>
              </a:rPr>
              <a:t>VI SPD Collaboration Meeting and Workshop </a:t>
            </a:r>
            <a:r>
              <a:rPr lang="en-GB" sz="2000" b="1" dirty="0">
                <a:solidFill>
                  <a:srgbClr val="FFFF00"/>
                </a:solidFill>
                <a:latin typeface="Comic Sans MS" panose="030F0902030302020204" pitchFamily="66" charset="0"/>
              </a:rPr>
              <a:t>on Information Technology in Natural Sciences</a:t>
            </a:r>
            <a:endParaRPr lang="en-RU" sz="2000" b="1" dirty="0">
              <a:solidFill>
                <a:srgbClr val="FFFF00"/>
              </a:solidFill>
              <a:latin typeface="Comic Sans MS" panose="030F0902030302020204" pitchFamily="66" charset="0"/>
            </a:endParaRPr>
          </a:p>
        </p:txBody>
      </p:sp>
    </p:spTree>
    <p:extLst>
      <p:ext uri="{BB962C8B-B14F-4D97-AF65-F5344CB8AC3E}">
        <p14:creationId xmlns:p14="http://schemas.microsoft.com/office/powerpoint/2010/main" val="3079133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B9706A-4019-1A5B-D85F-9D8671A2D822}"/>
              </a:ext>
            </a:extLst>
          </p:cNvPr>
          <p:cNvSpPr txBox="1"/>
          <p:nvPr/>
        </p:nvSpPr>
        <p:spPr>
          <a:xfrm>
            <a:off x="1653528" y="2156879"/>
            <a:ext cx="9198984" cy="3046988"/>
          </a:xfrm>
          <a:prstGeom prst="rect">
            <a:avLst/>
          </a:prstGeom>
          <a:noFill/>
          <a:ln w="38100">
            <a:solidFill>
              <a:srgbClr val="C00000"/>
            </a:solidFill>
          </a:ln>
        </p:spPr>
        <p:txBody>
          <a:bodyPr wrap="square" rtlCol="0">
            <a:spAutoFit/>
          </a:bodyPr>
          <a:lstStyle/>
          <a:p>
            <a:pPr algn="just"/>
            <a:r>
              <a:rPr lang="en-US" sz="3200" b="1" dirty="0">
                <a:solidFill>
                  <a:srgbClr val="000090"/>
                </a:solidFill>
                <a:latin typeface="Comic Sans MS" panose="030F0902030302020204" pitchFamily="66" charset="0"/>
                <a:cs typeface="Comic Sans MS"/>
              </a:rPr>
              <a:t>“Gluons are carriers of the strong force, bind quarks together inside nucleons and nuclei and generate nearly all of the visible mass in the Universe. Despite their importance, fundamental questions remain about the role of gluons in nucleon and nuclei.” </a:t>
            </a:r>
            <a:r>
              <a:rPr lang="en-US" altLang="zh-CN" sz="3200" b="1" dirty="0" err="1">
                <a:solidFill>
                  <a:srgbClr val="C00000"/>
                </a:solidFill>
              </a:rPr>
              <a:t>Xiangdong</a:t>
            </a:r>
            <a:r>
              <a:rPr lang="en-US" altLang="zh-CN" sz="3200" b="1" dirty="0">
                <a:solidFill>
                  <a:srgbClr val="C00000"/>
                </a:solidFill>
              </a:rPr>
              <a:t> </a:t>
            </a:r>
            <a:r>
              <a:rPr lang="en-US" altLang="zh-CN" sz="3200" b="1" dirty="0" err="1">
                <a:solidFill>
                  <a:srgbClr val="C00000"/>
                </a:solidFill>
              </a:rPr>
              <a:t>Jin</a:t>
            </a:r>
            <a:endParaRPr lang="en-US" sz="3200" b="1" dirty="0">
              <a:solidFill>
                <a:srgbClr val="C00000"/>
              </a:solidFill>
              <a:latin typeface="Comic Sans MS" panose="030F0902030302020204" pitchFamily="66" charset="0"/>
              <a:cs typeface="Comic Sans MS"/>
            </a:endParaRPr>
          </a:p>
        </p:txBody>
      </p:sp>
      <p:sp>
        <p:nvSpPr>
          <p:cNvPr id="3" name="Rectangle 2">
            <a:extLst>
              <a:ext uri="{FF2B5EF4-FFF2-40B4-BE49-F238E27FC236}">
                <a16:creationId xmlns:a16="http://schemas.microsoft.com/office/drawing/2014/main" id="{5DECC08D-F759-03D9-4B6B-83EFFE882DB7}"/>
              </a:ext>
            </a:extLst>
          </p:cNvPr>
          <p:cNvSpPr/>
          <p:nvPr/>
        </p:nvSpPr>
        <p:spPr>
          <a:xfrm>
            <a:off x="1699492" y="957985"/>
            <a:ext cx="9107056" cy="1015663"/>
          </a:xfrm>
          <a:prstGeom prst="rect">
            <a:avLst/>
          </a:prstGeom>
          <a:ln w="28575">
            <a:solidFill>
              <a:srgbClr val="C00000"/>
            </a:solidFill>
          </a:ln>
        </p:spPr>
        <p:txBody>
          <a:bodyPr wrap="square">
            <a:spAutoFit/>
          </a:bodyPr>
          <a:lstStyle/>
          <a:p>
            <a:pPr algn="ctr"/>
            <a:r>
              <a:rPr lang="en-US" altLang="zh-CN" sz="3600" b="1" dirty="0">
                <a:solidFill>
                  <a:srgbClr val="FF6600"/>
                </a:solidFill>
                <a:latin typeface="Comic Sans MS"/>
                <a:cs typeface="Comic Sans MS"/>
              </a:rPr>
              <a:t>To structure of the proton:</a:t>
            </a:r>
            <a:r>
              <a:rPr lang="en-US" altLang="zh-CN" sz="3600" dirty="0">
                <a:solidFill>
                  <a:srgbClr val="FF6600"/>
                </a:solidFill>
                <a:latin typeface="Comic Sans MS"/>
                <a:cs typeface="Comic Sans MS"/>
              </a:rPr>
              <a:t>   </a:t>
            </a:r>
            <a:r>
              <a:rPr lang="en-US" altLang="zh-CN" sz="2000" b="1" dirty="0">
                <a:solidFill>
                  <a:srgbClr val="0033CC"/>
                </a:solidFill>
              </a:rPr>
              <a:t>           </a:t>
            </a:r>
          </a:p>
          <a:p>
            <a:pPr algn="ctr"/>
            <a:r>
              <a:rPr lang="en-US" altLang="zh-CN" sz="2400" b="1" dirty="0">
                <a:solidFill>
                  <a:srgbClr val="660066"/>
                </a:solidFill>
              </a:rPr>
              <a:t>13</a:t>
            </a:r>
            <a:r>
              <a:rPr lang="en-US" altLang="zh-CN" sz="2400" b="1" baseline="30000" dirty="0">
                <a:solidFill>
                  <a:srgbClr val="660066"/>
                </a:solidFill>
              </a:rPr>
              <a:t>th</a:t>
            </a:r>
            <a:r>
              <a:rPr lang="en-US" altLang="zh-CN" sz="2400" b="1" dirty="0">
                <a:solidFill>
                  <a:srgbClr val="660066"/>
                </a:solidFill>
              </a:rPr>
              <a:t> Conference, ”Confinement &amp; hadron spectrum”. Ireland (2018</a:t>
            </a:r>
            <a:r>
              <a:rPr lang="ru-RU" altLang="zh-CN" sz="2400" b="1" dirty="0">
                <a:solidFill>
                  <a:srgbClr val="660066"/>
                </a:solidFill>
              </a:rPr>
              <a:t>)</a:t>
            </a:r>
            <a:r>
              <a:rPr lang="en-US" altLang="zh-CN" sz="2400" b="1" dirty="0">
                <a:solidFill>
                  <a:srgbClr val="660066"/>
                </a:solidFill>
              </a:rPr>
              <a:t>:</a:t>
            </a:r>
          </a:p>
        </p:txBody>
      </p:sp>
      <p:sp>
        <p:nvSpPr>
          <p:cNvPr id="4" name="TextBox 3">
            <a:extLst>
              <a:ext uri="{FF2B5EF4-FFF2-40B4-BE49-F238E27FC236}">
                <a16:creationId xmlns:a16="http://schemas.microsoft.com/office/drawing/2014/main" id="{C4C5D7FD-A7C4-2515-C6B9-A4E6CAC3729D}"/>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5" name="TextBox 4">
            <a:extLst>
              <a:ext uri="{FF2B5EF4-FFF2-40B4-BE49-F238E27FC236}">
                <a16:creationId xmlns:a16="http://schemas.microsoft.com/office/drawing/2014/main" id="{AEF25BB7-57C6-1DF3-B333-9CF6F9D86544}"/>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graphicFrame>
        <p:nvGraphicFramePr>
          <p:cNvPr id="6" name="Table 5">
            <a:extLst>
              <a:ext uri="{FF2B5EF4-FFF2-40B4-BE49-F238E27FC236}">
                <a16:creationId xmlns:a16="http://schemas.microsoft.com/office/drawing/2014/main" id="{7870FFAC-3ED9-83FE-42AA-D05CAFE33630}"/>
              </a:ext>
            </a:extLst>
          </p:cNvPr>
          <p:cNvGraphicFramePr>
            <a:graphicFrameLocks noGrp="1"/>
          </p:cNvGraphicFramePr>
          <p:nvPr>
            <p:extLst>
              <p:ext uri="{D42A27DB-BD31-4B8C-83A1-F6EECF244321}">
                <p14:modId xmlns:p14="http://schemas.microsoft.com/office/powerpoint/2010/main" val="1588223709"/>
              </p:ext>
            </p:extLst>
          </p:nvPr>
        </p:nvGraphicFramePr>
        <p:xfrm>
          <a:off x="0" y="6155360"/>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7" name="TextBox 6">
            <a:extLst>
              <a:ext uri="{FF2B5EF4-FFF2-40B4-BE49-F238E27FC236}">
                <a16:creationId xmlns:a16="http://schemas.microsoft.com/office/drawing/2014/main" id="{FA3BA94C-182D-5218-A1B3-A2D505DBCA52}"/>
              </a:ext>
            </a:extLst>
          </p:cNvPr>
          <p:cNvSpPr txBox="1"/>
          <p:nvPr/>
        </p:nvSpPr>
        <p:spPr>
          <a:xfrm>
            <a:off x="0" y="6255361"/>
            <a:ext cx="12052681" cy="400110"/>
          </a:xfrm>
          <a:prstGeom prst="rect">
            <a:avLst/>
          </a:prstGeom>
          <a:noFill/>
        </p:spPr>
        <p:txBody>
          <a:bodyPr wrap="square" rtlCol="0">
            <a:spAutoFit/>
          </a:bodyPr>
          <a:lstStyle/>
          <a:p>
            <a:pPr algn="ctr"/>
            <a:r>
              <a:rPr lang="en-GB" sz="2000" b="1" i="0" u="none" strike="noStrike" dirty="0">
                <a:solidFill>
                  <a:srgbClr val="FFFF00"/>
                </a:solidFill>
                <a:effectLst/>
                <a:latin typeface="Comic Sans MS" panose="030F0902030302020204" pitchFamily="66" charset="0"/>
              </a:rPr>
              <a:t>VI SPD Collaboration Meeting and Workshop </a:t>
            </a:r>
            <a:r>
              <a:rPr lang="en-GB" sz="2000" b="1" dirty="0">
                <a:solidFill>
                  <a:srgbClr val="FFFF00"/>
                </a:solidFill>
                <a:latin typeface="Comic Sans MS" panose="030F0902030302020204" pitchFamily="66" charset="0"/>
              </a:rPr>
              <a:t>on Information Technology in Natural Sciences</a:t>
            </a:r>
            <a:endParaRPr lang="en-RU" sz="2000" b="1" dirty="0">
              <a:solidFill>
                <a:srgbClr val="FFFF00"/>
              </a:solidFill>
              <a:latin typeface="Comic Sans MS" panose="030F0902030302020204" pitchFamily="66" charset="0"/>
            </a:endParaRPr>
          </a:p>
        </p:txBody>
      </p:sp>
    </p:spTree>
    <p:extLst>
      <p:ext uri="{BB962C8B-B14F-4D97-AF65-F5344CB8AC3E}">
        <p14:creationId xmlns:p14="http://schemas.microsoft.com/office/powerpoint/2010/main" val="1477947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006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5B26CE-8170-F533-7B9D-ACCE3830C4C4}"/>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4F38BBF3-3892-ADC3-EB69-A77DC2564530}"/>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sp>
        <p:nvSpPr>
          <p:cNvPr id="7" name="TextBox 6">
            <a:extLst>
              <a:ext uri="{FF2B5EF4-FFF2-40B4-BE49-F238E27FC236}">
                <a16:creationId xmlns:a16="http://schemas.microsoft.com/office/drawing/2014/main" id="{C3F50D23-0275-4405-B22C-F15243AE474B}"/>
              </a:ext>
            </a:extLst>
          </p:cNvPr>
          <p:cNvSpPr txBox="1"/>
          <p:nvPr/>
        </p:nvSpPr>
        <p:spPr>
          <a:xfrm>
            <a:off x="3478664" y="718457"/>
            <a:ext cx="5658525" cy="584775"/>
          </a:xfrm>
          <a:prstGeom prst="rect">
            <a:avLst/>
          </a:prstGeom>
          <a:noFill/>
        </p:spPr>
        <p:txBody>
          <a:bodyPr wrap="square">
            <a:spAutoFit/>
          </a:bodyPr>
          <a:lstStyle/>
          <a:p>
            <a:r>
              <a:rPr kumimoji="0" lang="en-US" sz="3200" b="1" i="0" u="sng" strike="noStrike" cap="none" normalizeH="0" baseline="0" dirty="0">
                <a:ln>
                  <a:noFill/>
                </a:ln>
                <a:solidFill>
                  <a:srgbClr val="C00000"/>
                </a:solidFill>
                <a:effectLst/>
                <a:latin typeface="Comic Sans MS"/>
                <a:ea typeface="Calibri" pitchFamily="34" charset="0"/>
                <a:cs typeface="Comic Sans MS"/>
              </a:rPr>
              <a:t>GDM with gluon fission</a:t>
            </a:r>
            <a:endParaRPr lang="en-RU" sz="3200" dirty="0"/>
          </a:p>
        </p:txBody>
      </p:sp>
      <p:pic>
        <p:nvPicPr>
          <p:cNvPr id="8" name="Picture 7">
            <a:extLst>
              <a:ext uri="{FF2B5EF4-FFF2-40B4-BE49-F238E27FC236}">
                <a16:creationId xmlns:a16="http://schemas.microsoft.com/office/drawing/2014/main" id="{B37BF910-CBBC-F38B-01E5-00A0A645A178}"/>
              </a:ext>
            </a:extLst>
          </p:cNvPr>
          <p:cNvPicPr/>
          <p:nvPr/>
        </p:nvPicPr>
        <p:blipFill rotWithShape="1">
          <a:blip r:embed="rId2">
            <a:extLst>
              <a:ext uri="{28A0092B-C50C-407E-A947-70E740481C1C}">
                <a14:useLocalDpi xmlns:a14="http://schemas.microsoft.com/office/drawing/2010/main" val="0"/>
              </a:ext>
            </a:extLst>
          </a:blip>
          <a:srcRect l="1107" t="6091" r="7173"/>
          <a:stretch/>
        </p:blipFill>
        <p:spPr bwMode="auto">
          <a:xfrm>
            <a:off x="570016" y="1384300"/>
            <a:ext cx="5348036" cy="4755243"/>
          </a:xfrm>
          <a:prstGeom prst="rect">
            <a:avLst/>
          </a:prstGeom>
          <a:ln>
            <a:noFill/>
          </a:ln>
          <a:extLst>
            <a:ext uri="{53640926-AAD7-44d8-BBD7-CCE9431645EC}">
              <a14:shadowObscured xmlns="" xmlns:a14="http://schemas.microsoft.com/office/drawing/2010/main"/>
            </a:ext>
          </a:extLst>
        </p:spPr>
      </p:pic>
      <p:sp>
        <p:nvSpPr>
          <p:cNvPr id="10" name="TextBox 9">
            <a:extLst>
              <a:ext uri="{FF2B5EF4-FFF2-40B4-BE49-F238E27FC236}">
                <a16:creationId xmlns:a16="http://schemas.microsoft.com/office/drawing/2014/main" id="{A1DC55B0-0428-FECC-A3CD-701A3650942A}"/>
              </a:ext>
            </a:extLst>
          </p:cNvPr>
          <p:cNvSpPr txBox="1"/>
          <p:nvPr/>
        </p:nvSpPr>
        <p:spPr>
          <a:xfrm>
            <a:off x="5977427" y="1454383"/>
            <a:ext cx="5256629" cy="4524315"/>
          </a:xfrm>
          <a:prstGeom prst="rect">
            <a:avLst/>
          </a:prstGeom>
          <a:noFill/>
        </p:spPr>
        <p:txBody>
          <a:bodyPr wrap="square">
            <a:spAutoFit/>
          </a:bodyPr>
          <a:lstStyle/>
          <a:p>
            <a:pPr algn="just"/>
            <a:r>
              <a:rPr lang="en-US" sz="2400" b="1" dirty="0">
                <a:solidFill>
                  <a:schemeClr val="accent6">
                    <a:lumMod val="50000"/>
                  </a:schemeClr>
                </a:solidFill>
                <a:latin typeface="Comic Sans MS"/>
                <a:ea typeface="Calibri" pitchFamily="34" charset="0"/>
                <a:cs typeface="Comic Sans MS"/>
              </a:rPr>
              <a:t>Data </a:t>
            </a:r>
            <a:r>
              <a:rPr lang="ru-RU" sz="2400" b="1" dirty="0">
                <a:solidFill>
                  <a:schemeClr val="accent6">
                    <a:lumMod val="50000"/>
                  </a:schemeClr>
                </a:solidFill>
                <a:latin typeface="Comic Sans MS"/>
                <a:ea typeface="Calibri" pitchFamily="34" charset="0"/>
                <a:cs typeface="Comic Sans MS"/>
              </a:rPr>
              <a:t>[</a:t>
            </a:r>
            <a:r>
              <a:rPr lang="en-US" sz="2400" b="1" dirty="0">
                <a:solidFill>
                  <a:schemeClr val="accent6">
                    <a:lumMod val="50000"/>
                  </a:schemeClr>
                </a:solidFill>
                <a:latin typeface="Comic Sans MS"/>
                <a:ea typeface="Calibri" pitchFamily="34" charset="0"/>
                <a:cs typeface="Comic Sans MS"/>
              </a:rPr>
              <a:t>Mirabelle &amp; SVD-2</a:t>
            </a:r>
            <a:r>
              <a:rPr lang="ru-RU" sz="2400" b="1" dirty="0">
                <a:solidFill>
                  <a:schemeClr val="accent6">
                    <a:lumMod val="50000"/>
                  </a:schemeClr>
                </a:solidFill>
                <a:latin typeface="Comic Sans MS"/>
                <a:ea typeface="Calibri" pitchFamily="34" charset="0"/>
                <a:cs typeface="Comic Sans MS"/>
              </a:rPr>
              <a:t>] </a:t>
            </a:r>
            <a:r>
              <a:rPr lang="ru-RU" sz="2400" b="1" dirty="0" err="1">
                <a:solidFill>
                  <a:schemeClr val="accent6">
                    <a:lumMod val="50000"/>
                  </a:schemeClr>
                </a:solidFill>
                <a:latin typeface="Comic Sans MS"/>
                <a:ea typeface="Calibri" pitchFamily="34" charset="0"/>
                <a:cs typeface="Comic Sans MS"/>
              </a:rPr>
              <a:t>рр</a:t>
            </a:r>
            <a:r>
              <a:rPr lang="ru-RU" sz="2400" b="1" dirty="0">
                <a:solidFill>
                  <a:schemeClr val="accent6">
                    <a:lumMod val="50000"/>
                  </a:schemeClr>
                </a:solidFill>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at</a:t>
            </a:r>
            <a:r>
              <a:rPr lang="ru-RU" sz="2400" b="1" dirty="0">
                <a:solidFill>
                  <a:schemeClr val="accent6">
                    <a:lumMod val="50000"/>
                  </a:schemeClr>
                </a:solidFill>
                <a:latin typeface="Comic Sans MS"/>
                <a:ea typeface="Calibri" pitchFamily="34" charset="0"/>
                <a:cs typeface="Comic Sans MS"/>
              </a:rPr>
              <a:t> 50 </a:t>
            </a:r>
            <a:r>
              <a:rPr lang="en-US" sz="2400" b="1" dirty="0">
                <a:solidFill>
                  <a:schemeClr val="accent6">
                    <a:lumMod val="50000"/>
                  </a:schemeClr>
                </a:solidFill>
                <a:latin typeface="Comic Sans MS"/>
                <a:ea typeface="Calibri" pitchFamily="34" charset="0"/>
                <a:cs typeface="Comic Sans MS"/>
              </a:rPr>
              <a:t>GeV</a:t>
            </a:r>
            <a:r>
              <a:rPr lang="ru-RU" sz="2400" b="1" dirty="0">
                <a:solidFill>
                  <a:schemeClr val="accent6">
                    <a:lumMod val="50000"/>
                  </a:schemeClr>
                </a:solidFill>
                <a:latin typeface="Comic Sans MS"/>
                <a:ea typeface="Calibri" pitchFamily="34" charset="0"/>
                <a:cs typeface="Comic Sans MS"/>
              </a:rPr>
              <a:t>/с </a:t>
            </a:r>
            <a:r>
              <a:rPr lang="en-US" sz="2400" b="1" dirty="0">
                <a:solidFill>
                  <a:schemeClr val="accent6">
                    <a:lumMod val="50000"/>
                  </a:schemeClr>
                </a:solidFill>
                <a:latin typeface="Comic Sans MS"/>
                <a:ea typeface="Calibri" pitchFamily="34" charset="0"/>
                <a:cs typeface="Comic Sans MS"/>
              </a:rPr>
              <a:t>has been stitched along</a:t>
            </a:r>
            <a:r>
              <a:rPr lang="ru-RU" sz="2400" b="1" dirty="0">
                <a:solidFill>
                  <a:schemeClr val="accent6">
                    <a:lumMod val="50000"/>
                  </a:schemeClr>
                </a:solidFill>
                <a:latin typeface="Comic Sans MS"/>
                <a:ea typeface="Calibri" pitchFamily="34" charset="0"/>
                <a:cs typeface="Comic Sans MS"/>
              </a:rPr>
              <a:t> </a:t>
            </a:r>
            <a:r>
              <a:rPr lang="en-US" sz="2400" b="1" dirty="0" err="1">
                <a:solidFill>
                  <a:schemeClr val="accent6">
                    <a:lumMod val="50000"/>
                  </a:schemeClr>
                </a:solidFill>
                <a:latin typeface="Comic Sans MS"/>
                <a:ea typeface="Calibri" pitchFamily="34" charset="0"/>
                <a:cs typeface="Comic Sans MS"/>
              </a:rPr>
              <a:t>topolog</a:t>
            </a:r>
            <a:r>
              <a:rPr lang="en-US" sz="2400" b="1" dirty="0">
                <a:solidFill>
                  <a:schemeClr val="accent6">
                    <a:lumMod val="50000"/>
                  </a:schemeClr>
                </a:solidFill>
                <a:latin typeface="Comic Sans MS"/>
                <a:ea typeface="Calibri" pitchFamily="34" charset="0"/>
                <a:cs typeface="Comic Sans MS"/>
              </a:rPr>
              <a:t>. cross sections</a:t>
            </a:r>
            <a:r>
              <a:rPr lang="ru-RU" sz="2400" b="1" dirty="0">
                <a:solidFill>
                  <a:schemeClr val="accent6">
                    <a:lumMod val="50000"/>
                  </a:schemeClr>
                </a:solidFill>
                <a:latin typeface="Comic Sans MS"/>
                <a:ea typeface="Calibri" pitchFamily="34" charset="0"/>
                <a:cs typeface="Comic Sans MS"/>
              </a:rPr>
              <a:t>,</a:t>
            </a:r>
            <a:r>
              <a:rPr lang="en-US" sz="2400" b="1" dirty="0">
                <a:solidFill>
                  <a:schemeClr val="accent6">
                    <a:lumMod val="50000"/>
                  </a:schemeClr>
                </a:solidFill>
                <a:latin typeface="Comic Sans MS"/>
                <a:ea typeface="Calibri" pitchFamily="34" charset="0"/>
                <a:cs typeface="Comic Sans MS"/>
              </a:rPr>
              <a:t> </a:t>
            </a:r>
            <a:r>
              <a:rPr lang="ru-RU" sz="2400" b="1" i="1" dirty="0" err="1">
                <a:solidFill>
                  <a:schemeClr val="accent6">
                    <a:lumMod val="50000"/>
                  </a:schemeClr>
                </a:solidFill>
                <a:latin typeface="Times New Roman"/>
                <a:ea typeface="Calibri"/>
              </a:rPr>
              <a:t>σ</a:t>
            </a:r>
            <a:r>
              <a:rPr lang="en-US" sz="2400" b="1" baseline="-25000" dirty="0">
                <a:solidFill>
                  <a:schemeClr val="accent6">
                    <a:lumMod val="50000"/>
                  </a:schemeClr>
                </a:solidFill>
                <a:latin typeface="Comic Sans MS" panose="030F0902030302020204" pitchFamily="66" charset="0"/>
                <a:ea typeface="Calibri"/>
              </a:rPr>
              <a:t>n</a:t>
            </a:r>
            <a:r>
              <a:rPr lang="ru-RU" sz="2400" b="1" dirty="0">
                <a:solidFill>
                  <a:schemeClr val="accent6">
                    <a:lumMod val="50000"/>
                  </a:schemeClr>
                </a:solidFill>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GDM takes into account two types of hadronization: gluon c</a:t>
            </a:r>
            <a:r>
              <a:rPr lang="ru-RU" sz="2400" b="1" dirty="0">
                <a:solidFill>
                  <a:schemeClr val="accent6">
                    <a:lumMod val="50000"/>
                  </a:schemeClr>
                </a:solidFill>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without their fission (blue line) and with fission</a:t>
            </a:r>
            <a:r>
              <a:rPr lang="ru-RU" sz="2400" b="1" dirty="0">
                <a:solidFill>
                  <a:schemeClr val="accent6">
                    <a:lumMod val="50000"/>
                  </a:schemeClr>
                </a:solidFill>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green line</a:t>
            </a:r>
            <a:r>
              <a:rPr lang="ru-RU" sz="2400" b="1" dirty="0">
                <a:solidFill>
                  <a:schemeClr val="accent6">
                    <a:lumMod val="50000"/>
                  </a:schemeClr>
                </a:solidFill>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Superposition of those contributions is shown by red line</a:t>
            </a:r>
            <a:r>
              <a:rPr lang="ru-RU" sz="2400" b="1" dirty="0">
                <a:solidFill>
                  <a:schemeClr val="accent6">
                    <a:lumMod val="50000"/>
                  </a:schemeClr>
                </a:solidFill>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HM stipulates namely by gluon fission. Their ratio: </a:t>
            </a:r>
            <a:r>
              <a:rPr lang="en-US" sz="2400" b="1" dirty="0">
                <a:solidFill>
                  <a:srgbClr val="C00000"/>
                </a:solidFill>
                <a:latin typeface="Comic Sans MS"/>
                <a:ea typeface="Calibri" pitchFamily="34" charset="0"/>
                <a:cs typeface="Comic Sans MS"/>
              </a:rPr>
              <a:t>bremsstrahlung to gluon fission </a:t>
            </a:r>
            <a:r>
              <a:rPr lang="en-US" sz="2400" b="1" dirty="0">
                <a:solidFill>
                  <a:schemeClr val="accent6">
                    <a:lumMod val="50000"/>
                  </a:schemeClr>
                </a:solidFill>
                <a:latin typeface="Comic Sans MS"/>
                <a:ea typeface="Calibri" pitchFamily="34" charset="0"/>
                <a:cs typeface="Comic Sans MS"/>
              </a:rPr>
              <a:t>is equal to</a:t>
            </a:r>
            <a:r>
              <a:rPr lang="en-US" sz="2400" b="1" dirty="0">
                <a:solidFill>
                  <a:srgbClr val="C00000"/>
                </a:solidFill>
                <a:latin typeface="Comic Sans MS"/>
                <a:ea typeface="Calibri" pitchFamily="34" charset="0"/>
                <a:cs typeface="Comic Sans MS"/>
              </a:rPr>
              <a:t> ~ 1/10</a:t>
            </a:r>
            <a:r>
              <a:rPr lang="en-US" sz="2400" b="1" dirty="0">
                <a:solidFill>
                  <a:schemeClr val="accent6">
                    <a:lumMod val="50000"/>
                  </a:schemeClr>
                </a:solidFill>
                <a:latin typeface="Comic Sans MS"/>
                <a:ea typeface="Calibri" pitchFamily="34" charset="0"/>
                <a:cs typeface="Comic Sans MS"/>
              </a:rPr>
              <a:t>.</a:t>
            </a:r>
            <a:endParaRPr lang="ru-RU" sz="2000" dirty="0">
              <a:solidFill>
                <a:schemeClr val="accent6">
                  <a:lumMod val="50000"/>
                </a:schemeClr>
              </a:solidFill>
            </a:endParaRPr>
          </a:p>
        </p:txBody>
      </p:sp>
      <p:graphicFrame>
        <p:nvGraphicFramePr>
          <p:cNvPr id="2" name="Table 1">
            <a:extLst>
              <a:ext uri="{FF2B5EF4-FFF2-40B4-BE49-F238E27FC236}">
                <a16:creationId xmlns:a16="http://schemas.microsoft.com/office/drawing/2014/main" id="{0381BED3-C9D6-DA55-75BE-66B99EE06B64}"/>
              </a:ext>
            </a:extLst>
          </p:cNvPr>
          <p:cNvGraphicFramePr>
            <a:graphicFrameLocks noGrp="1"/>
          </p:cNvGraphicFramePr>
          <p:nvPr>
            <p:extLst>
              <p:ext uri="{D42A27DB-BD31-4B8C-83A1-F6EECF244321}">
                <p14:modId xmlns:p14="http://schemas.microsoft.com/office/powerpoint/2010/main" val="1511850300"/>
              </p:ext>
            </p:extLst>
          </p:nvPr>
        </p:nvGraphicFramePr>
        <p:xfrm>
          <a:off x="0" y="6155360"/>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4" name="TextBox 3">
            <a:extLst>
              <a:ext uri="{FF2B5EF4-FFF2-40B4-BE49-F238E27FC236}">
                <a16:creationId xmlns:a16="http://schemas.microsoft.com/office/drawing/2014/main" id="{7E2766CF-B11A-9A3F-9255-CEC514FB8E22}"/>
              </a:ext>
            </a:extLst>
          </p:cNvPr>
          <p:cNvSpPr txBox="1"/>
          <p:nvPr/>
        </p:nvSpPr>
        <p:spPr>
          <a:xfrm>
            <a:off x="0" y="6255361"/>
            <a:ext cx="12052681" cy="400110"/>
          </a:xfrm>
          <a:prstGeom prst="rect">
            <a:avLst/>
          </a:prstGeom>
          <a:noFill/>
        </p:spPr>
        <p:txBody>
          <a:bodyPr wrap="square" rtlCol="0">
            <a:spAutoFit/>
          </a:bodyPr>
          <a:lstStyle/>
          <a:p>
            <a:pPr algn="ctr"/>
            <a:r>
              <a:rPr lang="en-GB" sz="2000" b="1" i="0" u="none" strike="noStrike" dirty="0">
                <a:solidFill>
                  <a:srgbClr val="FFFF00"/>
                </a:solidFill>
                <a:effectLst/>
                <a:latin typeface="Comic Sans MS" panose="030F0902030302020204" pitchFamily="66" charset="0"/>
              </a:rPr>
              <a:t>VI SPD Collaboration Meeting and Workshop </a:t>
            </a:r>
            <a:r>
              <a:rPr lang="en-GB" sz="2000" b="1" dirty="0">
                <a:solidFill>
                  <a:srgbClr val="FFFF00"/>
                </a:solidFill>
                <a:latin typeface="Comic Sans MS" panose="030F0902030302020204" pitchFamily="66" charset="0"/>
              </a:rPr>
              <a:t>on Information Technology in Natural Sciences</a:t>
            </a:r>
            <a:endParaRPr lang="en-RU" sz="2000" b="1" dirty="0">
              <a:solidFill>
                <a:srgbClr val="FFFF00"/>
              </a:solidFill>
              <a:latin typeface="Comic Sans MS" panose="030F0902030302020204" pitchFamily="66" charset="0"/>
            </a:endParaRPr>
          </a:p>
        </p:txBody>
      </p:sp>
    </p:spTree>
    <p:extLst>
      <p:ext uri="{BB962C8B-B14F-4D97-AF65-F5344CB8AC3E}">
        <p14:creationId xmlns:p14="http://schemas.microsoft.com/office/powerpoint/2010/main" val="1665048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5B26CE-8170-F533-7B9D-ACCE3830C4C4}"/>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4F38BBF3-3892-ADC3-EB69-A77DC2564530}"/>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sp>
        <p:nvSpPr>
          <p:cNvPr id="7" name="TextBox 6">
            <a:extLst>
              <a:ext uri="{FF2B5EF4-FFF2-40B4-BE49-F238E27FC236}">
                <a16:creationId xmlns:a16="http://schemas.microsoft.com/office/drawing/2014/main" id="{C3F50D23-0275-4405-B22C-F15243AE474B}"/>
              </a:ext>
            </a:extLst>
          </p:cNvPr>
          <p:cNvSpPr txBox="1"/>
          <p:nvPr/>
        </p:nvSpPr>
        <p:spPr>
          <a:xfrm>
            <a:off x="3478664" y="363031"/>
            <a:ext cx="5658525" cy="584775"/>
          </a:xfrm>
          <a:prstGeom prst="rect">
            <a:avLst/>
          </a:prstGeom>
          <a:noFill/>
        </p:spPr>
        <p:txBody>
          <a:bodyPr wrap="square">
            <a:spAutoFit/>
          </a:bodyPr>
          <a:lstStyle/>
          <a:p>
            <a:r>
              <a:rPr kumimoji="0" lang="en-US" sz="3200" b="1" i="0" u="sng" strike="noStrike" cap="none" normalizeH="0" baseline="0" dirty="0">
                <a:ln>
                  <a:noFill/>
                </a:ln>
                <a:solidFill>
                  <a:srgbClr val="C00000"/>
                </a:solidFill>
                <a:effectLst/>
                <a:latin typeface="Comic Sans MS"/>
                <a:ea typeface="Calibri" pitchFamily="34" charset="0"/>
                <a:cs typeface="Comic Sans MS"/>
              </a:rPr>
              <a:t>GDM with gluon fission</a:t>
            </a:r>
            <a:endParaRPr lang="en-RU" sz="3200" dirty="0"/>
          </a:p>
        </p:txBody>
      </p:sp>
      <p:sp>
        <p:nvSpPr>
          <p:cNvPr id="10" name="TextBox 9">
            <a:extLst>
              <a:ext uri="{FF2B5EF4-FFF2-40B4-BE49-F238E27FC236}">
                <a16:creationId xmlns:a16="http://schemas.microsoft.com/office/drawing/2014/main" id="{A1DC55B0-0428-FECC-A3CD-701A3650942A}"/>
              </a:ext>
            </a:extLst>
          </p:cNvPr>
          <p:cNvSpPr txBox="1"/>
          <p:nvPr/>
        </p:nvSpPr>
        <p:spPr>
          <a:xfrm>
            <a:off x="614843" y="947806"/>
            <a:ext cx="5927688" cy="400110"/>
          </a:xfrm>
          <a:prstGeom prst="rect">
            <a:avLst/>
          </a:prstGeom>
          <a:noFill/>
        </p:spPr>
        <p:txBody>
          <a:bodyPr wrap="square">
            <a:spAutoFit/>
          </a:bodyPr>
          <a:lstStyle/>
          <a:p>
            <a:pPr algn="just"/>
            <a:r>
              <a:rPr lang="en-US" sz="2000" b="1" dirty="0">
                <a:solidFill>
                  <a:schemeClr val="accent6">
                    <a:lumMod val="50000"/>
                  </a:schemeClr>
                </a:solidFill>
                <a:latin typeface="Comic Sans MS"/>
                <a:ea typeface="Calibri" pitchFamily="34" charset="0"/>
                <a:cs typeface="Comic Sans MS"/>
              </a:rPr>
              <a:t>Data </a:t>
            </a:r>
            <a:r>
              <a:rPr lang="ru-RU" sz="2000" b="1" dirty="0">
                <a:solidFill>
                  <a:schemeClr val="accent6">
                    <a:lumMod val="50000"/>
                  </a:schemeClr>
                </a:solidFill>
                <a:latin typeface="Comic Sans MS"/>
                <a:ea typeface="Calibri" pitchFamily="34" charset="0"/>
                <a:cs typeface="Comic Sans MS"/>
              </a:rPr>
              <a:t>[</a:t>
            </a:r>
            <a:r>
              <a:rPr lang="en-US" sz="2000" b="1" dirty="0">
                <a:solidFill>
                  <a:schemeClr val="accent6">
                    <a:lumMod val="50000"/>
                  </a:schemeClr>
                </a:solidFill>
                <a:latin typeface="Comic Sans MS"/>
                <a:ea typeface="Calibri" pitchFamily="34" charset="0"/>
                <a:cs typeface="Comic Sans MS"/>
              </a:rPr>
              <a:t>ISR</a:t>
            </a:r>
            <a:r>
              <a:rPr lang="ru-RU" sz="2000" b="1" dirty="0">
                <a:solidFill>
                  <a:schemeClr val="accent6">
                    <a:lumMod val="50000"/>
                  </a:schemeClr>
                </a:solidFill>
                <a:latin typeface="Comic Sans MS"/>
                <a:ea typeface="Calibri" pitchFamily="34" charset="0"/>
                <a:cs typeface="Comic Sans MS"/>
              </a:rPr>
              <a:t>] </a:t>
            </a:r>
            <a:r>
              <a:rPr lang="ru-RU" sz="2000" b="1" dirty="0" err="1">
                <a:solidFill>
                  <a:schemeClr val="accent6">
                    <a:lumMod val="50000"/>
                  </a:schemeClr>
                </a:solidFill>
                <a:latin typeface="Comic Sans MS"/>
                <a:ea typeface="Calibri" pitchFamily="34" charset="0"/>
                <a:cs typeface="Comic Sans MS"/>
              </a:rPr>
              <a:t>рр</a:t>
            </a:r>
            <a:r>
              <a:rPr lang="ru-RU" sz="2000" b="1" dirty="0">
                <a:solidFill>
                  <a:schemeClr val="accent6">
                    <a:lumMod val="50000"/>
                  </a:schemeClr>
                </a:solidFill>
                <a:latin typeface="Comic Sans MS"/>
                <a:ea typeface="Calibri" pitchFamily="34" charset="0"/>
                <a:cs typeface="Comic Sans MS"/>
              </a:rPr>
              <a:t> </a:t>
            </a:r>
            <a:r>
              <a:rPr lang="en-US" sz="2000" b="1" dirty="0">
                <a:solidFill>
                  <a:schemeClr val="accent6">
                    <a:lumMod val="50000"/>
                  </a:schemeClr>
                </a:solidFill>
                <a:latin typeface="Comic Sans MS"/>
                <a:ea typeface="Calibri" pitchFamily="34" charset="0"/>
                <a:cs typeface="Comic Sans MS"/>
              </a:rPr>
              <a:t>at</a:t>
            </a:r>
            <a:r>
              <a:rPr lang="ru-RU" sz="2000" b="1" dirty="0">
                <a:solidFill>
                  <a:schemeClr val="accent6">
                    <a:lumMod val="50000"/>
                  </a:schemeClr>
                </a:solidFill>
                <a:latin typeface="Comic Sans MS"/>
                <a:ea typeface="Calibri" pitchFamily="34" charset="0"/>
                <a:cs typeface="Comic Sans MS"/>
              </a:rPr>
              <a:t> </a:t>
            </a:r>
            <a:r>
              <a:rPr lang="en-US" sz="2000" b="1" dirty="0">
                <a:solidFill>
                  <a:schemeClr val="accent6">
                    <a:lumMod val="50000"/>
                  </a:schemeClr>
                </a:solidFill>
                <a:latin typeface="Comic Sans MS"/>
                <a:ea typeface="Calibri" pitchFamily="34" charset="0"/>
                <a:cs typeface="Comic Sans MS"/>
              </a:rPr>
              <a:t>3</a:t>
            </a:r>
            <a:r>
              <a:rPr lang="ru-RU" sz="2000" b="1" dirty="0">
                <a:solidFill>
                  <a:schemeClr val="accent6">
                    <a:lumMod val="50000"/>
                  </a:schemeClr>
                </a:solidFill>
                <a:latin typeface="Comic Sans MS"/>
                <a:ea typeface="Calibri" pitchFamily="34" charset="0"/>
                <a:cs typeface="Comic Sans MS"/>
              </a:rPr>
              <a:t>0</a:t>
            </a:r>
            <a:r>
              <a:rPr lang="en-US" sz="2000" b="1" dirty="0">
                <a:solidFill>
                  <a:schemeClr val="accent6">
                    <a:lumMod val="50000"/>
                  </a:schemeClr>
                </a:solidFill>
                <a:latin typeface="Comic Sans MS"/>
                <a:ea typeface="Calibri" pitchFamily="34" charset="0"/>
                <a:cs typeface="Comic Sans MS"/>
              </a:rPr>
              <a:t>.4</a:t>
            </a:r>
            <a:r>
              <a:rPr lang="ru-RU" sz="2000" b="1" dirty="0">
                <a:solidFill>
                  <a:schemeClr val="accent6">
                    <a:lumMod val="50000"/>
                  </a:schemeClr>
                </a:solidFill>
                <a:latin typeface="Comic Sans MS"/>
                <a:ea typeface="Calibri" pitchFamily="34" charset="0"/>
                <a:cs typeface="Comic Sans MS"/>
              </a:rPr>
              <a:t> </a:t>
            </a:r>
            <a:r>
              <a:rPr lang="en-US" sz="2000" b="1" dirty="0">
                <a:solidFill>
                  <a:schemeClr val="accent6">
                    <a:lumMod val="50000"/>
                  </a:schemeClr>
                </a:solidFill>
                <a:latin typeface="Comic Sans MS"/>
                <a:ea typeface="Calibri" pitchFamily="34" charset="0"/>
                <a:cs typeface="Comic Sans MS"/>
              </a:rPr>
              <a:t>GeV</a:t>
            </a:r>
            <a:r>
              <a:rPr lang="ru-RU" sz="2000" b="1" dirty="0">
                <a:solidFill>
                  <a:schemeClr val="accent6">
                    <a:lumMod val="50000"/>
                  </a:schemeClr>
                </a:solidFill>
                <a:latin typeface="Comic Sans MS"/>
                <a:ea typeface="Calibri" pitchFamily="34" charset="0"/>
                <a:cs typeface="Comic Sans MS"/>
              </a:rPr>
              <a:t>/с</a:t>
            </a:r>
            <a:r>
              <a:rPr lang="en-US" sz="2000" b="1" dirty="0">
                <a:solidFill>
                  <a:schemeClr val="accent6">
                    <a:lumMod val="50000"/>
                  </a:schemeClr>
                </a:solidFill>
                <a:latin typeface="Comic Sans MS"/>
                <a:ea typeface="Calibri" pitchFamily="34" charset="0"/>
                <a:cs typeface="Comic Sans MS"/>
              </a:rPr>
              <a:t> &amp; </a:t>
            </a:r>
            <a:r>
              <a:rPr lang="en-US" sz="2000" b="1" dirty="0">
                <a:solidFill>
                  <a:schemeClr val="accent6">
                    <a:lumMod val="50000"/>
                  </a:schemeClr>
                </a:solidFill>
                <a:latin typeface="Comic Sans MS"/>
              </a:rPr>
              <a:t>MC  Pythia8</a:t>
            </a:r>
            <a:endParaRPr lang="ru-RU" sz="2000" dirty="0">
              <a:solidFill>
                <a:schemeClr val="accent6">
                  <a:lumMod val="50000"/>
                </a:schemeClr>
              </a:solidFill>
            </a:endParaRPr>
          </a:p>
        </p:txBody>
      </p:sp>
      <p:graphicFrame>
        <p:nvGraphicFramePr>
          <p:cNvPr id="2" name="Table 1">
            <a:extLst>
              <a:ext uri="{FF2B5EF4-FFF2-40B4-BE49-F238E27FC236}">
                <a16:creationId xmlns:a16="http://schemas.microsoft.com/office/drawing/2014/main" id="{0381BED3-C9D6-DA55-75BE-66B99EE06B64}"/>
              </a:ext>
            </a:extLst>
          </p:cNvPr>
          <p:cNvGraphicFramePr>
            <a:graphicFrameLocks noGrp="1"/>
          </p:cNvGraphicFramePr>
          <p:nvPr/>
        </p:nvGraphicFramePr>
        <p:xfrm>
          <a:off x="0" y="6155360"/>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4" name="TextBox 3">
            <a:extLst>
              <a:ext uri="{FF2B5EF4-FFF2-40B4-BE49-F238E27FC236}">
                <a16:creationId xmlns:a16="http://schemas.microsoft.com/office/drawing/2014/main" id="{7E2766CF-B11A-9A3F-9255-CEC514FB8E22}"/>
              </a:ext>
            </a:extLst>
          </p:cNvPr>
          <p:cNvSpPr txBox="1"/>
          <p:nvPr/>
        </p:nvSpPr>
        <p:spPr>
          <a:xfrm>
            <a:off x="0" y="6255361"/>
            <a:ext cx="12052681" cy="400110"/>
          </a:xfrm>
          <a:prstGeom prst="rect">
            <a:avLst/>
          </a:prstGeom>
          <a:noFill/>
        </p:spPr>
        <p:txBody>
          <a:bodyPr wrap="square" rtlCol="0">
            <a:spAutoFit/>
          </a:bodyPr>
          <a:lstStyle/>
          <a:p>
            <a:pPr algn="ctr"/>
            <a:r>
              <a:rPr lang="en-GB" sz="2000" b="1" i="0" u="none" strike="noStrike" dirty="0">
                <a:solidFill>
                  <a:srgbClr val="FFFF00"/>
                </a:solidFill>
                <a:effectLst/>
                <a:latin typeface="Comic Sans MS" panose="030F0902030302020204" pitchFamily="66" charset="0"/>
              </a:rPr>
              <a:t>VI SPD Collaboration Meeting and Workshop </a:t>
            </a:r>
            <a:r>
              <a:rPr lang="en-GB" sz="2000" b="1" dirty="0">
                <a:solidFill>
                  <a:srgbClr val="FFFF00"/>
                </a:solidFill>
                <a:latin typeface="Comic Sans MS" panose="030F0902030302020204" pitchFamily="66" charset="0"/>
              </a:rPr>
              <a:t>on Information Technology in Natural Sciences</a:t>
            </a:r>
            <a:endParaRPr lang="en-RU" sz="2000" b="1" dirty="0">
              <a:solidFill>
                <a:srgbClr val="FFFF00"/>
              </a:solidFill>
              <a:latin typeface="Comic Sans MS" panose="030F0902030302020204" pitchFamily="66" charset="0"/>
            </a:endParaRPr>
          </a:p>
        </p:txBody>
      </p:sp>
      <p:pic>
        <p:nvPicPr>
          <p:cNvPr id="9" name="Picture 8">
            <a:extLst>
              <a:ext uri="{FF2B5EF4-FFF2-40B4-BE49-F238E27FC236}">
                <a16:creationId xmlns:a16="http://schemas.microsoft.com/office/drawing/2014/main" id="{3869FC3F-2F8D-8B46-6FFA-7D649F0D8B74}"/>
              </a:ext>
            </a:extLst>
          </p:cNvPr>
          <p:cNvPicPr>
            <a:picLocks noChangeAspect="1"/>
          </p:cNvPicPr>
          <p:nvPr/>
        </p:nvPicPr>
        <p:blipFill>
          <a:blip r:embed="rId2"/>
          <a:stretch>
            <a:fillRect/>
          </a:stretch>
        </p:blipFill>
        <p:spPr>
          <a:xfrm>
            <a:off x="614843" y="2534083"/>
            <a:ext cx="4164015" cy="3477498"/>
          </a:xfrm>
          <a:prstGeom prst="rect">
            <a:avLst/>
          </a:prstGeom>
        </p:spPr>
      </p:pic>
      <p:pic>
        <p:nvPicPr>
          <p:cNvPr id="12" name="Picture 11">
            <a:extLst>
              <a:ext uri="{FF2B5EF4-FFF2-40B4-BE49-F238E27FC236}">
                <a16:creationId xmlns:a16="http://schemas.microsoft.com/office/drawing/2014/main" id="{0565151E-9305-803A-02D1-9DF6854A487D}"/>
              </a:ext>
            </a:extLst>
          </p:cNvPr>
          <p:cNvPicPr>
            <a:picLocks noChangeAspect="1"/>
          </p:cNvPicPr>
          <p:nvPr/>
        </p:nvPicPr>
        <p:blipFill>
          <a:blip r:embed="rId3"/>
          <a:stretch>
            <a:fillRect/>
          </a:stretch>
        </p:blipFill>
        <p:spPr>
          <a:xfrm>
            <a:off x="279751" y="1313178"/>
            <a:ext cx="6299200" cy="1358900"/>
          </a:xfrm>
          <a:prstGeom prst="rect">
            <a:avLst/>
          </a:prstGeom>
        </p:spPr>
      </p:pic>
      <p:pic>
        <p:nvPicPr>
          <p:cNvPr id="14" name="Picture 13">
            <a:extLst>
              <a:ext uri="{FF2B5EF4-FFF2-40B4-BE49-F238E27FC236}">
                <a16:creationId xmlns:a16="http://schemas.microsoft.com/office/drawing/2014/main" id="{0DD1AAD5-9462-92AA-B208-1BC938EEF244}"/>
              </a:ext>
            </a:extLst>
          </p:cNvPr>
          <p:cNvPicPr>
            <a:picLocks noChangeAspect="1"/>
          </p:cNvPicPr>
          <p:nvPr/>
        </p:nvPicPr>
        <p:blipFill>
          <a:blip r:embed="rId4"/>
          <a:stretch>
            <a:fillRect/>
          </a:stretch>
        </p:blipFill>
        <p:spPr>
          <a:xfrm>
            <a:off x="6914043" y="2372103"/>
            <a:ext cx="4142921" cy="3711367"/>
          </a:xfrm>
          <a:prstGeom prst="rect">
            <a:avLst/>
          </a:prstGeom>
        </p:spPr>
      </p:pic>
      <p:sp>
        <p:nvSpPr>
          <p:cNvPr id="16" name="TextBox 15">
            <a:extLst>
              <a:ext uri="{FF2B5EF4-FFF2-40B4-BE49-F238E27FC236}">
                <a16:creationId xmlns:a16="http://schemas.microsoft.com/office/drawing/2014/main" id="{71A70602-8F37-ED15-8A9E-092289178FD9}"/>
              </a:ext>
            </a:extLst>
          </p:cNvPr>
          <p:cNvSpPr txBox="1"/>
          <p:nvPr/>
        </p:nvSpPr>
        <p:spPr>
          <a:xfrm>
            <a:off x="7065728" y="1838548"/>
            <a:ext cx="4142921" cy="461665"/>
          </a:xfrm>
          <a:prstGeom prst="rect">
            <a:avLst/>
          </a:prstGeom>
          <a:noFill/>
        </p:spPr>
        <p:txBody>
          <a:bodyPr wrap="square">
            <a:spAutoFit/>
          </a:bodyPr>
          <a:lstStyle/>
          <a:p>
            <a:r>
              <a:rPr lang="en-GB" sz="2400" b="1" dirty="0">
                <a:solidFill>
                  <a:schemeClr val="accent6">
                    <a:lumMod val="50000"/>
                  </a:schemeClr>
                </a:solidFill>
                <a:effectLst/>
                <a:latin typeface="SFSS1095"/>
              </a:rPr>
              <a:t>Herwig++ 7.2 </a:t>
            </a:r>
            <a:r>
              <a:rPr lang="ru-RU" sz="2400" b="1" dirty="0">
                <a:solidFill>
                  <a:schemeClr val="accent6">
                    <a:lumMod val="50000"/>
                  </a:schemeClr>
                </a:solidFill>
                <a:effectLst/>
                <a:latin typeface="SFSS1095"/>
              </a:rPr>
              <a:t>для </a:t>
            </a:r>
            <a:r>
              <a:rPr lang="ru-RU" sz="2400" b="1" dirty="0">
                <a:solidFill>
                  <a:schemeClr val="accent6">
                    <a:lumMod val="50000"/>
                  </a:schemeClr>
                </a:solidFill>
                <a:effectLst/>
                <a:latin typeface="CMSY10"/>
              </a:rPr>
              <a:t>√</a:t>
            </a:r>
            <a:r>
              <a:rPr lang="en-GB" sz="2400" b="1" dirty="0">
                <a:solidFill>
                  <a:schemeClr val="accent6">
                    <a:lumMod val="50000"/>
                  </a:schemeClr>
                </a:solidFill>
                <a:effectLst/>
                <a:latin typeface="CMMI10"/>
              </a:rPr>
              <a:t>s </a:t>
            </a:r>
            <a:r>
              <a:rPr lang="en-GB" sz="2400" b="1" dirty="0">
                <a:solidFill>
                  <a:schemeClr val="accent6">
                    <a:lumMod val="50000"/>
                  </a:schemeClr>
                </a:solidFill>
                <a:effectLst/>
                <a:latin typeface="CMR10"/>
              </a:rPr>
              <a:t>= 30</a:t>
            </a:r>
            <a:r>
              <a:rPr lang="en-GB" sz="2400" b="1" dirty="0">
                <a:solidFill>
                  <a:schemeClr val="accent6">
                    <a:lumMod val="50000"/>
                  </a:schemeClr>
                </a:solidFill>
                <a:effectLst/>
                <a:latin typeface="CMMI10"/>
              </a:rPr>
              <a:t>.</a:t>
            </a:r>
            <a:r>
              <a:rPr lang="en-GB" sz="2400" b="1" dirty="0">
                <a:solidFill>
                  <a:schemeClr val="accent6">
                    <a:lumMod val="50000"/>
                  </a:schemeClr>
                </a:solidFill>
                <a:effectLst/>
                <a:latin typeface="CMR10"/>
              </a:rPr>
              <a:t>4 </a:t>
            </a:r>
            <a:r>
              <a:rPr lang="ru-RU" sz="2400" b="1" dirty="0">
                <a:solidFill>
                  <a:schemeClr val="accent6">
                    <a:lumMod val="50000"/>
                  </a:schemeClr>
                </a:solidFill>
                <a:effectLst/>
                <a:latin typeface="SFSS1095"/>
              </a:rPr>
              <a:t>ГэВ </a:t>
            </a:r>
            <a:endParaRPr lang="ru-RU" sz="2400" b="1" dirty="0">
              <a:solidFill>
                <a:schemeClr val="accent6">
                  <a:lumMod val="50000"/>
                </a:schemeClr>
              </a:solidFill>
            </a:endParaRPr>
          </a:p>
        </p:txBody>
      </p:sp>
    </p:spTree>
    <p:extLst>
      <p:ext uri="{BB962C8B-B14F-4D97-AF65-F5344CB8AC3E}">
        <p14:creationId xmlns:p14="http://schemas.microsoft.com/office/powerpoint/2010/main" val="3508943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0193"/>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5B26CE-8170-F533-7B9D-ACCE3830C4C4}"/>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4F38BBF3-3892-ADC3-EB69-A77DC2564530}"/>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sp>
        <p:nvSpPr>
          <p:cNvPr id="7" name="TextBox 6">
            <a:extLst>
              <a:ext uri="{FF2B5EF4-FFF2-40B4-BE49-F238E27FC236}">
                <a16:creationId xmlns:a16="http://schemas.microsoft.com/office/drawing/2014/main" id="{C3F50D23-0275-4405-B22C-F15243AE474B}"/>
              </a:ext>
            </a:extLst>
          </p:cNvPr>
          <p:cNvSpPr txBox="1"/>
          <p:nvPr/>
        </p:nvSpPr>
        <p:spPr>
          <a:xfrm>
            <a:off x="2151705" y="452743"/>
            <a:ext cx="7960194" cy="584775"/>
          </a:xfrm>
          <a:prstGeom prst="rect">
            <a:avLst/>
          </a:prstGeom>
          <a:noFill/>
        </p:spPr>
        <p:txBody>
          <a:bodyPr wrap="square">
            <a:spAutoFit/>
          </a:bodyPr>
          <a:lstStyle/>
          <a:p>
            <a:r>
              <a:rPr lang="en-US" sz="3200" b="1" u="sng" dirty="0">
                <a:solidFill>
                  <a:srgbClr val="C00000"/>
                </a:solidFill>
                <a:latin typeface="Comic Sans MS"/>
                <a:ea typeface="Calibri" pitchFamily="34" charset="0"/>
                <a:cs typeface="Comic Sans MS"/>
              </a:rPr>
              <a:t>Proton</a:t>
            </a:r>
            <a:r>
              <a:rPr lang="ru-RU" sz="3200" b="1" u="sng" dirty="0">
                <a:solidFill>
                  <a:srgbClr val="C00000"/>
                </a:solidFill>
                <a:latin typeface="Comic Sans MS"/>
                <a:ea typeface="Calibri" pitchFamily="34" charset="0"/>
                <a:cs typeface="Comic Sans MS"/>
              </a:rPr>
              <a:t>-</a:t>
            </a:r>
            <a:r>
              <a:rPr lang="en-US" sz="3200" b="1" u="sng" dirty="0">
                <a:solidFill>
                  <a:srgbClr val="C00000"/>
                </a:solidFill>
                <a:latin typeface="Comic Sans MS"/>
                <a:ea typeface="Calibri" pitchFamily="34" charset="0"/>
                <a:cs typeface="Comic Sans MS"/>
              </a:rPr>
              <a:t>antiproton annihilation</a:t>
            </a:r>
            <a:r>
              <a:rPr lang="ru-RU" sz="3200" b="1" u="sng" dirty="0">
                <a:solidFill>
                  <a:srgbClr val="C00000"/>
                </a:solidFill>
                <a:latin typeface="Comic Sans MS"/>
                <a:ea typeface="Calibri" pitchFamily="34" charset="0"/>
                <a:cs typeface="Comic Sans MS"/>
              </a:rPr>
              <a:t> </a:t>
            </a:r>
            <a:r>
              <a:rPr lang="en-US" sz="3200" b="1" u="sng" dirty="0">
                <a:solidFill>
                  <a:srgbClr val="C00000"/>
                </a:solidFill>
                <a:latin typeface="Comic Sans MS"/>
                <a:ea typeface="Calibri" pitchFamily="34" charset="0"/>
                <a:cs typeface="Comic Sans MS"/>
              </a:rPr>
              <a:t>in GDM</a:t>
            </a:r>
            <a:endParaRPr lang="en-RU" sz="3200" dirty="0"/>
          </a:p>
        </p:txBody>
      </p:sp>
      <p:pic>
        <p:nvPicPr>
          <p:cNvPr id="8" name="Picture 7" descr="latex-image-1.pdf">
            <a:extLst>
              <a:ext uri="{FF2B5EF4-FFF2-40B4-BE49-F238E27FC236}">
                <a16:creationId xmlns:a16="http://schemas.microsoft.com/office/drawing/2014/main" id="{9B089F99-BB4D-90FD-84F7-E827DCC4D6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2575" y="1298965"/>
            <a:ext cx="8604447" cy="853564"/>
          </a:xfrm>
          <a:prstGeom prst="rect">
            <a:avLst/>
          </a:prstGeom>
        </p:spPr>
      </p:pic>
      <p:pic>
        <p:nvPicPr>
          <p:cNvPr id="9" name="Picture 8" descr="latex-image-1.pdf">
            <a:extLst>
              <a:ext uri="{FF2B5EF4-FFF2-40B4-BE49-F238E27FC236}">
                <a16:creationId xmlns:a16="http://schemas.microsoft.com/office/drawing/2014/main" id="{F14FA55D-E15F-E6EF-0D87-EA63F61E20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984" y="2152529"/>
            <a:ext cx="3953205" cy="771092"/>
          </a:xfrm>
          <a:prstGeom prst="rect">
            <a:avLst/>
          </a:prstGeom>
        </p:spPr>
      </p:pic>
      <p:pic>
        <p:nvPicPr>
          <p:cNvPr id="10" name="Рисунок 1">
            <a:extLst>
              <a:ext uri="{FF2B5EF4-FFF2-40B4-BE49-F238E27FC236}">
                <a16:creationId xmlns:a16="http://schemas.microsoft.com/office/drawing/2014/main" id="{6EE98C8F-AB8B-9DC9-F70C-8CD20D6BF84E}"/>
              </a:ext>
            </a:extLst>
          </p:cNvPr>
          <p:cNvPicPr/>
          <p:nvPr/>
        </p:nvPicPr>
        <p:blipFill rotWithShape="1">
          <a:blip r:embed="rId4" cstate="print"/>
          <a:srcRect l="3359" t="45230"/>
          <a:stretch/>
        </p:blipFill>
        <p:spPr bwMode="auto">
          <a:xfrm>
            <a:off x="1644915" y="2896886"/>
            <a:ext cx="3539069" cy="2362919"/>
          </a:xfrm>
          <a:prstGeom prst="rect">
            <a:avLst/>
          </a:prstGeom>
          <a:noFill/>
          <a:ln w="9525">
            <a:noFill/>
            <a:miter lim="800000"/>
            <a:headEnd/>
            <a:tailEnd/>
          </a:ln>
        </p:spPr>
      </p:pic>
      <p:sp>
        <p:nvSpPr>
          <p:cNvPr id="11" name="TextBox 10">
            <a:extLst>
              <a:ext uri="{FF2B5EF4-FFF2-40B4-BE49-F238E27FC236}">
                <a16:creationId xmlns:a16="http://schemas.microsoft.com/office/drawing/2014/main" id="{8771B156-BE77-117D-DD62-4160900F4259}"/>
              </a:ext>
            </a:extLst>
          </p:cNvPr>
          <p:cNvSpPr txBox="1"/>
          <p:nvPr/>
        </p:nvSpPr>
        <p:spPr>
          <a:xfrm>
            <a:off x="4166997" y="3452297"/>
            <a:ext cx="792088" cy="400110"/>
          </a:xfrm>
          <a:prstGeom prst="rect">
            <a:avLst/>
          </a:prstGeom>
          <a:solidFill>
            <a:schemeClr val="bg1"/>
          </a:solidFill>
        </p:spPr>
        <p:txBody>
          <a:bodyPr wrap="square" rtlCol="0">
            <a:spAutoFit/>
          </a:bodyPr>
          <a:lstStyle/>
          <a:p>
            <a:r>
              <a:rPr lang="en-US" sz="2000" b="1" dirty="0">
                <a:latin typeface="Times New Roman" panose="02020603050405020304" pitchFamily="18" charset="0"/>
                <a:cs typeface="Times New Roman" panose="02020603050405020304" pitchFamily="18" charset="0"/>
              </a:rPr>
              <a:t>&lt;n</a:t>
            </a:r>
            <a:r>
              <a:rPr lang="en-US" sz="2000" b="1" baseline="-25000" dirty="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&gt;</a:t>
            </a:r>
            <a:endParaRPr lang="ru-RU" sz="2000" b="1" dirty="0">
              <a:latin typeface="Times New Roman" panose="02020603050405020304" pitchFamily="18" charset="0"/>
              <a:cs typeface="Times New Roman" panose="02020603050405020304" pitchFamily="18" charset="0"/>
            </a:endParaRPr>
          </a:p>
        </p:txBody>
      </p:sp>
      <p:graphicFrame>
        <p:nvGraphicFramePr>
          <p:cNvPr id="12" name="Объект 11">
            <a:extLst>
              <a:ext uri="{FF2B5EF4-FFF2-40B4-BE49-F238E27FC236}">
                <a16:creationId xmlns:a16="http://schemas.microsoft.com/office/drawing/2014/main" id="{443C7A2E-FF8C-0B69-768A-8507F5DEAEF9}"/>
              </a:ext>
            </a:extLst>
          </p:cNvPr>
          <p:cNvGraphicFramePr>
            <a:graphicFrameLocks noChangeAspect="1"/>
          </p:cNvGraphicFramePr>
          <p:nvPr>
            <p:extLst>
              <p:ext uri="{D42A27DB-BD31-4B8C-83A1-F6EECF244321}">
                <p14:modId xmlns:p14="http://schemas.microsoft.com/office/powerpoint/2010/main" val="1738531369"/>
              </p:ext>
            </p:extLst>
          </p:nvPr>
        </p:nvGraphicFramePr>
        <p:xfrm>
          <a:off x="2188914" y="3041895"/>
          <a:ext cx="504056" cy="432048"/>
        </p:xfrm>
        <a:graphic>
          <a:graphicData uri="http://schemas.openxmlformats.org/presentationml/2006/ole">
            <mc:AlternateContent xmlns:mc="http://schemas.openxmlformats.org/markup-compatibility/2006">
              <mc:Choice xmlns:v="urn:schemas-microsoft-com:vml" Requires="v">
                <p:oleObj name="Equation" r:id="rId5" imgW="266400" imgH="228600" progId="Equation.3">
                  <p:embed/>
                </p:oleObj>
              </mc:Choice>
              <mc:Fallback>
                <p:oleObj name="Equation" r:id="rId5" imgW="266400" imgH="228600" progId="Equation.3">
                  <p:embed/>
                  <p:pic>
                    <p:nvPicPr>
                      <p:cNvPr id="12" name="Объект 11"/>
                      <p:cNvPicPr/>
                      <p:nvPr/>
                    </p:nvPicPr>
                    <p:blipFill>
                      <a:blip r:embed="rId6"/>
                      <a:stretch>
                        <a:fillRect/>
                      </a:stretch>
                    </p:blipFill>
                    <p:spPr>
                      <a:xfrm>
                        <a:off x="2188914" y="3041895"/>
                        <a:ext cx="504056" cy="432048"/>
                      </a:xfrm>
                      <a:prstGeom prst="rect">
                        <a:avLst/>
                      </a:prstGeom>
                      <a:solidFill>
                        <a:schemeClr val="bg1"/>
                      </a:solidFill>
                    </p:spPr>
                  </p:pic>
                </p:oleObj>
              </mc:Fallback>
            </mc:AlternateContent>
          </a:graphicData>
        </a:graphic>
      </p:graphicFrame>
      <p:sp>
        <p:nvSpPr>
          <p:cNvPr id="13" name="Прямоугольник 8">
            <a:extLst>
              <a:ext uri="{FF2B5EF4-FFF2-40B4-BE49-F238E27FC236}">
                <a16:creationId xmlns:a16="http://schemas.microsoft.com/office/drawing/2014/main" id="{312B3791-0C1F-C586-BBC5-6C81A38C7CA5}"/>
              </a:ext>
            </a:extLst>
          </p:cNvPr>
          <p:cNvSpPr/>
          <p:nvPr/>
        </p:nvSpPr>
        <p:spPr>
          <a:xfrm>
            <a:off x="1735704" y="5361408"/>
            <a:ext cx="3448280" cy="646331"/>
          </a:xfrm>
          <a:prstGeom prst="rect">
            <a:avLst/>
          </a:prstGeom>
        </p:spPr>
        <p:txBody>
          <a:bodyPr wrap="square">
            <a:spAutoFit/>
          </a:bodyPr>
          <a:lstStyle/>
          <a:p>
            <a:pPr algn="ctr"/>
            <a:r>
              <a:rPr lang="en-US" b="1" dirty="0">
                <a:solidFill>
                  <a:srgbClr val="006600"/>
                </a:solidFill>
                <a:latin typeface="Times New Roman" panose="02020603050405020304" pitchFamily="18" charset="0"/>
                <a:ea typeface="Calibri"/>
                <a:cs typeface="Times New Roman" panose="02020603050405020304" pitchFamily="18" charset="0"/>
              </a:rPr>
              <a:t>J.G. </a:t>
            </a:r>
            <a:r>
              <a:rPr lang="en-US" b="1" dirty="0" err="1">
                <a:solidFill>
                  <a:srgbClr val="006600"/>
                </a:solidFill>
                <a:latin typeface="Times New Roman" panose="02020603050405020304" pitchFamily="18" charset="0"/>
                <a:ea typeface="Calibri"/>
                <a:cs typeface="Times New Roman" panose="02020603050405020304" pitchFamily="18" charset="0"/>
              </a:rPr>
              <a:t>Rushbrooke</a:t>
            </a:r>
            <a:r>
              <a:rPr lang="ru-RU" b="1" dirty="0">
                <a:solidFill>
                  <a:srgbClr val="006600"/>
                </a:solidFill>
                <a:latin typeface="Times New Roman" panose="02020603050405020304" pitchFamily="18" charset="0"/>
                <a:ea typeface="Calibri"/>
                <a:cs typeface="Times New Roman" panose="02020603050405020304" pitchFamily="18" charset="0"/>
              </a:rPr>
              <a:t>, </a:t>
            </a:r>
            <a:r>
              <a:rPr lang="en-US" b="1" dirty="0">
                <a:solidFill>
                  <a:srgbClr val="006600"/>
                </a:solidFill>
                <a:latin typeface="Times New Roman" panose="02020603050405020304" pitchFamily="18" charset="0"/>
                <a:ea typeface="Calibri"/>
                <a:cs typeface="Times New Roman" panose="02020603050405020304" pitchFamily="18" charset="0"/>
              </a:rPr>
              <a:t>B.R. Webber. </a:t>
            </a:r>
            <a:r>
              <a:rPr lang="en-US" b="1" dirty="0" err="1">
                <a:solidFill>
                  <a:srgbClr val="006600"/>
                </a:solidFill>
                <a:latin typeface="Times New Roman" panose="02020603050405020304" pitchFamily="18" charset="0"/>
                <a:cs typeface="Times New Roman" panose="02020603050405020304" pitchFamily="18" charset="0"/>
              </a:rPr>
              <a:t>Phys.Rep</a:t>
            </a:r>
            <a:r>
              <a:rPr lang="en-US" b="1" dirty="0">
                <a:solidFill>
                  <a:srgbClr val="006600"/>
                </a:solidFill>
                <a:latin typeface="Times New Roman" panose="02020603050405020304" pitchFamily="18" charset="0"/>
                <a:cs typeface="Times New Roman" panose="02020603050405020304" pitchFamily="18" charset="0"/>
              </a:rPr>
              <a:t>. 44 </a:t>
            </a:r>
            <a:r>
              <a:rPr lang="ru-RU" b="1" dirty="0">
                <a:solidFill>
                  <a:srgbClr val="006600"/>
                </a:solidFill>
                <a:latin typeface="Times New Roman" panose="02020603050405020304" pitchFamily="18" charset="0"/>
                <a:cs typeface="Times New Roman" panose="02020603050405020304" pitchFamily="18" charset="0"/>
              </a:rPr>
              <a:t>(</a:t>
            </a:r>
            <a:r>
              <a:rPr lang="en-US" b="1" dirty="0">
                <a:solidFill>
                  <a:srgbClr val="006600"/>
                </a:solidFill>
                <a:latin typeface="Times New Roman" panose="02020603050405020304" pitchFamily="18" charset="0"/>
                <a:cs typeface="Times New Roman" panose="02020603050405020304" pitchFamily="18" charset="0"/>
              </a:rPr>
              <a:t>1978</a:t>
            </a:r>
            <a:r>
              <a:rPr lang="ru-RU" b="1" dirty="0">
                <a:solidFill>
                  <a:srgbClr val="006600"/>
                </a:solidFill>
                <a:latin typeface="Times New Roman" panose="02020603050405020304" pitchFamily="18" charset="0"/>
                <a:cs typeface="Times New Roman" panose="02020603050405020304" pitchFamily="18" charset="0"/>
              </a:rPr>
              <a:t>)</a:t>
            </a:r>
            <a:r>
              <a:rPr lang="en-US" b="1" dirty="0">
                <a:solidFill>
                  <a:srgbClr val="006600"/>
                </a:solidFill>
                <a:latin typeface="Times New Roman" panose="02020603050405020304" pitchFamily="18" charset="0"/>
                <a:ea typeface="Calibri"/>
                <a:cs typeface="Times New Roman" panose="02020603050405020304" pitchFamily="18" charset="0"/>
              </a:rPr>
              <a:t> </a:t>
            </a:r>
            <a:r>
              <a:rPr lang="ru-RU" b="1" dirty="0">
                <a:solidFill>
                  <a:srgbClr val="006600"/>
                </a:solidFill>
                <a:latin typeface="Times New Roman" panose="02020603050405020304" pitchFamily="18" charset="0"/>
                <a:ea typeface="Calibri"/>
                <a:cs typeface="Times New Roman" panose="02020603050405020304" pitchFamily="18" charset="0"/>
              </a:rPr>
              <a:t>1</a:t>
            </a:r>
            <a:endParaRPr lang="ru-RU" b="1" dirty="0">
              <a:solidFill>
                <a:srgbClr val="006600"/>
              </a:solidFill>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5314FF5C-601A-4A8F-FD05-31F08FFB6565}"/>
              </a:ext>
            </a:extLst>
          </p:cNvPr>
          <p:cNvPicPr/>
          <p:nvPr/>
        </p:nvPicPr>
        <p:blipFill rotWithShape="1">
          <a:blip r:embed="rId7">
            <a:extLst>
              <a:ext uri="{28A0092B-C50C-407E-A947-70E740481C1C}">
                <a14:useLocalDpi xmlns:a14="http://schemas.microsoft.com/office/drawing/2010/main" val="0"/>
              </a:ext>
            </a:extLst>
          </a:blip>
          <a:srcRect t="6876"/>
          <a:stretch/>
        </p:blipFill>
        <p:spPr bwMode="auto">
          <a:xfrm>
            <a:off x="6437600" y="2806701"/>
            <a:ext cx="4039421" cy="2813844"/>
          </a:xfrm>
          <a:prstGeom prst="rect">
            <a:avLst/>
          </a:prstGeom>
          <a:ln>
            <a:noFill/>
          </a:ln>
          <a:extLst>
            <a:ext uri="{53640926-AAD7-44d8-BBD7-CCE9431645EC}">
              <a14:shadowObscured xmlns="" xmlns:a14="http://schemas.microsoft.com/office/drawing/2010/main"/>
            </a:ext>
          </a:extLst>
        </p:spPr>
      </p:pic>
      <p:pic>
        <p:nvPicPr>
          <p:cNvPr id="15" name="Picture 14">
            <a:extLst>
              <a:ext uri="{FF2B5EF4-FFF2-40B4-BE49-F238E27FC236}">
                <a16:creationId xmlns:a16="http://schemas.microsoft.com/office/drawing/2014/main" id="{902EEE13-A72C-6421-B4B8-731A363F00FA}"/>
              </a:ext>
            </a:extLst>
          </p:cNvPr>
          <p:cNvPicPr>
            <a:picLocks noChangeAspect="1"/>
          </p:cNvPicPr>
          <p:nvPr/>
        </p:nvPicPr>
        <p:blipFill>
          <a:blip r:embed="rId8"/>
          <a:stretch>
            <a:fillRect/>
          </a:stretch>
        </p:blipFill>
        <p:spPr>
          <a:xfrm>
            <a:off x="6437600" y="5723748"/>
            <a:ext cx="4274440" cy="337216"/>
          </a:xfrm>
          <a:prstGeom prst="rect">
            <a:avLst/>
          </a:prstGeom>
        </p:spPr>
      </p:pic>
      <p:pic>
        <p:nvPicPr>
          <p:cNvPr id="17" name="Picture 16">
            <a:extLst>
              <a:ext uri="{FF2B5EF4-FFF2-40B4-BE49-F238E27FC236}">
                <a16:creationId xmlns:a16="http://schemas.microsoft.com/office/drawing/2014/main" id="{ABF00986-BFCE-0258-E6D2-DAE87ACE6EC2}"/>
              </a:ext>
            </a:extLst>
          </p:cNvPr>
          <p:cNvPicPr>
            <a:picLocks noChangeAspect="1"/>
          </p:cNvPicPr>
          <p:nvPr/>
        </p:nvPicPr>
        <p:blipFill>
          <a:blip r:embed="rId9"/>
          <a:stretch>
            <a:fillRect/>
          </a:stretch>
        </p:blipFill>
        <p:spPr>
          <a:xfrm rot="16200000">
            <a:off x="5406043" y="3793931"/>
            <a:ext cx="1916525" cy="323062"/>
          </a:xfrm>
          <a:prstGeom prst="rect">
            <a:avLst/>
          </a:prstGeom>
        </p:spPr>
      </p:pic>
      <p:graphicFrame>
        <p:nvGraphicFramePr>
          <p:cNvPr id="2" name="Table 1">
            <a:extLst>
              <a:ext uri="{FF2B5EF4-FFF2-40B4-BE49-F238E27FC236}">
                <a16:creationId xmlns:a16="http://schemas.microsoft.com/office/drawing/2014/main" id="{0E58DCB4-99D6-A40E-52E1-6BF29D1C135C}"/>
              </a:ext>
            </a:extLst>
          </p:cNvPr>
          <p:cNvGraphicFramePr>
            <a:graphicFrameLocks noGrp="1"/>
          </p:cNvGraphicFramePr>
          <p:nvPr>
            <p:extLst>
              <p:ext uri="{D42A27DB-BD31-4B8C-83A1-F6EECF244321}">
                <p14:modId xmlns:p14="http://schemas.microsoft.com/office/powerpoint/2010/main" val="1511850300"/>
              </p:ext>
            </p:extLst>
          </p:nvPr>
        </p:nvGraphicFramePr>
        <p:xfrm>
          <a:off x="0" y="6155360"/>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4" name="TextBox 3">
            <a:extLst>
              <a:ext uri="{FF2B5EF4-FFF2-40B4-BE49-F238E27FC236}">
                <a16:creationId xmlns:a16="http://schemas.microsoft.com/office/drawing/2014/main" id="{330E3D6A-C07D-F00A-0155-72319D261DE5}"/>
              </a:ext>
            </a:extLst>
          </p:cNvPr>
          <p:cNvSpPr txBox="1"/>
          <p:nvPr/>
        </p:nvSpPr>
        <p:spPr>
          <a:xfrm>
            <a:off x="0" y="6255361"/>
            <a:ext cx="12052681" cy="400110"/>
          </a:xfrm>
          <a:prstGeom prst="rect">
            <a:avLst/>
          </a:prstGeom>
          <a:noFill/>
        </p:spPr>
        <p:txBody>
          <a:bodyPr wrap="square" rtlCol="0">
            <a:spAutoFit/>
          </a:bodyPr>
          <a:lstStyle/>
          <a:p>
            <a:pPr algn="ctr"/>
            <a:r>
              <a:rPr lang="en-GB" sz="2000" b="1" i="0" u="none" strike="noStrike" dirty="0">
                <a:solidFill>
                  <a:srgbClr val="FFFF00"/>
                </a:solidFill>
                <a:effectLst/>
                <a:latin typeface="Comic Sans MS" panose="030F0902030302020204" pitchFamily="66" charset="0"/>
              </a:rPr>
              <a:t>VI SPD Collaboration Meeting and Workshop </a:t>
            </a:r>
            <a:r>
              <a:rPr lang="en-GB" sz="2000" b="1" dirty="0">
                <a:solidFill>
                  <a:srgbClr val="FFFF00"/>
                </a:solidFill>
                <a:latin typeface="Comic Sans MS" panose="030F0902030302020204" pitchFamily="66" charset="0"/>
              </a:rPr>
              <a:t>on Information Technology in Natural Sciences</a:t>
            </a:r>
            <a:endParaRPr lang="en-RU" sz="2000" b="1" dirty="0">
              <a:solidFill>
                <a:srgbClr val="FFFF00"/>
              </a:solidFill>
              <a:latin typeface="Comic Sans MS" panose="030F0902030302020204" pitchFamily="66" charset="0"/>
            </a:endParaRPr>
          </a:p>
        </p:txBody>
      </p:sp>
    </p:spTree>
    <p:extLst>
      <p:ext uri="{BB962C8B-B14F-4D97-AF65-F5344CB8AC3E}">
        <p14:creationId xmlns:p14="http://schemas.microsoft.com/office/powerpoint/2010/main" val="4211025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026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5B26CE-8170-F533-7B9D-ACCE3830C4C4}"/>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4F38BBF3-3892-ADC3-EB69-A77DC2564530}"/>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sp>
        <p:nvSpPr>
          <p:cNvPr id="7" name="TextBox 6">
            <a:extLst>
              <a:ext uri="{FF2B5EF4-FFF2-40B4-BE49-F238E27FC236}">
                <a16:creationId xmlns:a16="http://schemas.microsoft.com/office/drawing/2014/main" id="{C3F50D23-0275-4405-B22C-F15243AE474B}"/>
              </a:ext>
            </a:extLst>
          </p:cNvPr>
          <p:cNvSpPr txBox="1"/>
          <p:nvPr/>
        </p:nvSpPr>
        <p:spPr>
          <a:xfrm>
            <a:off x="973777" y="547942"/>
            <a:ext cx="10367157" cy="584775"/>
          </a:xfrm>
          <a:prstGeom prst="rect">
            <a:avLst/>
          </a:prstGeom>
          <a:noFill/>
        </p:spPr>
        <p:txBody>
          <a:bodyPr wrap="square">
            <a:spAutoFit/>
          </a:bodyPr>
          <a:lstStyle/>
          <a:p>
            <a:r>
              <a:rPr lang="en-US" sz="3200" b="1" u="sng" dirty="0">
                <a:solidFill>
                  <a:srgbClr val="C00000"/>
                </a:solidFill>
                <a:latin typeface="Comic Sans MS"/>
                <a:ea typeface="Calibri" pitchFamily="34" charset="0"/>
                <a:cs typeface="Comic Sans MS"/>
              </a:rPr>
              <a:t>Neutral pion fluctuations at high total  multiplicity</a:t>
            </a:r>
            <a:endParaRPr lang="en-RU" sz="3200"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B6D99F0-D1EE-E6D9-6108-95E34C85D6AE}"/>
                  </a:ext>
                </a:extLst>
              </p:cNvPr>
              <p:cNvSpPr txBox="1"/>
              <p:nvPr/>
            </p:nvSpPr>
            <p:spPr>
              <a:xfrm>
                <a:off x="1567543" y="1421371"/>
                <a:ext cx="8888609" cy="3724096"/>
              </a:xfrm>
              <a:prstGeom prst="rect">
                <a:avLst/>
              </a:prstGeom>
              <a:noFill/>
            </p:spPr>
            <p:txBody>
              <a:bodyPr wrap="square" rtlCol="0">
                <a:spAutoFit/>
              </a:bodyPr>
              <a:lstStyle/>
              <a:p>
                <a:pPr algn="just"/>
                <a:r>
                  <a:rPr lang="en-US" sz="2400" b="1" dirty="0">
                    <a:solidFill>
                      <a:schemeClr val="accent6">
                        <a:lumMod val="50000"/>
                      </a:schemeClr>
                    </a:solidFill>
                    <a:latin typeface="Comic Sans MS"/>
                    <a:ea typeface="Calibri" pitchFamily="34" charset="0"/>
                    <a:cs typeface="Comic Sans MS"/>
                  </a:rPr>
                  <a:t>V</a:t>
                </a:r>
                <a:r>
                  <a:rPr lang="ru-RU" sz="2400" b="1" dirty="0">
                    <a:solidFill>
                      <a:schemeClr val="accent6">
                        <a:lumMod val="50000"/>
                      </a:schemeClr>
                    </a:solidFill>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Begun &amp; M. </a:t>
                </a:r>
                <a:r>
                  <a:rPr lang="en-US" sz="2400" b="1" dirty="0" err="1">
                    <a:solidFill>
                      <a:schemeClr val="accent6">
                        <a:lumMod val="50000"/>
                      </a:schemeClr>
                    </a:solidFill>
                    <a:latin typeface="Comic Sans MS"/>
                    <a:ea typeface="Calibri" pitchFamily="34" charset="0"/>
                    <a:cs typeface="Comic Sans MS"/>
                  </a:rPr>
                  <a:t>Gorenstein</a:t>
                </a:r>
                <a:r>
                  <a:rPr lang="en-US" sz="2400" b="1" dirty="0">
                    <a:solidFill>
                      <a:schemeClr val="accent6">
                        <a:lumMod val="50000"/>
                      </a:schemeClr>
                    </a:solidFill>
                    <a:latin typeface="Comic Sans MS"/>
                    <a:ea typeface="Calibri" pitchFamily="34" charset="0"/>
                    <a:cs typeface="Comic Sans MS"/>
                  </a:rPr>
                  <a:t> </a:t>
                </a:r>
                <a:r>
                  <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rPr>
                  <a:t>put us the task on searching for </a:t>
                </a:r>
                <a:r>
                  <a:rPr kumimoji="0" lang="en-US" sz="2400" b="1" i="0" strike="noStrike" cap="none" normalizeH="0" baseline="0" dirty="0" err="1">
                    <a:ln>
                      <a:noFill/>
                    </a:ln>
                    <a:solidFill>
                      <a:schemeClr val="accent6">
                        <a:lumMod val="50000"/>
                      </a:schemeClr>
                    </a:solidFill>
                    <a:effectLst/>
                    <a:latin typeface="Comic Sans MS"/>
                    <a:ea typeface="Calibri" pitchFamily="34" charset="0"/>
                    <a:cs typeface="Comic Sans MS"/>
                  </a:rPr>
                  <a:t>pionic</a:t>
                </a:r>
                <a:r>
                  <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rPr>
                  <a:t> (Bose-Einstein, BEC) condensate </a:t>
                </a:r>
                <a:r>
                  <a:rPr kumimoji="0" lang="ru-RU" sz="2400" b="1" i="0" strike="noStrike" cap="none" normalizeH="0" baseline="0" dirty="0">
                    <a:ln>
                      <a:noFill/>
                    </a:ln>
                    <a:solidFill>
                      <a:schemeClr val="accent6">
                        <a:lumMod val="50000"/>
                      </a:schemeClr>
                    </a:solidFill>
                    <a:effectLst/>
                    <a:latin typeface="Comic Sans MS"/>
                    <a:ea typeface="Calibri" pitchFamily="34" charset="0"/>
                    <a:cs typeface="Comic Sans MS"/>
                  </a:rPr>
                  <a:t>[</a:t>
                </a:r>
                <a:r>
                  <a:rPr kumimoji="0" lang="en-US" sz="2400" b="1" i="0" strike="noStrike" cap="none" normalizeH="0" baseline="0" dirty="0" err="1">
                    <a:ln>
                      <a:noFill/>
                    </a:ln>
                    <a:solidFill>
                      <a:schemeClr val="accent6">
                        <a:lumMod val="50000"/>
                      </a:schemeClr>
                    </a:solidFill>
                    <a:effectLst/>
                    <a:latin typeface="Comic Sans MS"/>
                    <a:ea typeface="Calibri" pitchFamily="34" charset="0"/>
                    <a:cs typeface="Comic Sans MS"/>
                  </a:rPr>
                  <a:t>Phys.Lett</a:t>
                </a:r>
                <a:r>
                  <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rPr>
                  <a:t>.</a:t>
                </a:r>
                <a:r>
                  <a:rPr lang="ru-RU" sz="2400" b="1" dirty="0">
                    <a:solidFill>
                      <a:schemeClr val="accent6">
                        <a:lumMod val="50000"/>
                      </a:schemeClr>
                    </a:solidFill>
                    <a:latin typeface="Comic Sans MS"/>
                    <a:ea typeface="Calibri" pitchFamily="34" charset="0"/>
                    <a:cs typeface="Comic Sans MS"/>
                  </a:rPr>
                  <a:t>,</a:t>
                </a:r>
                <a:r>
                  <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rPr>
                  <a:t> 200</a:t>
                </a:r>
                <a:r>
                  <a:rPr kumimoji="0" lang="ru-RU" sz="2400" b="1" i="0" strike="noStrike" cap="none" normalizeH="0" baseline="0" dirty="0">
                    <a:ln>
                      <a:noFill/>
                    </a:ln>
                    <a:solidFill>
                      <a:schemeClr val="accent6">
                        <a:lumMod val="50000"/>
                      </a:schemeClr>
                    </a:solidFill>
                    <a:effectLst/>
                    <a:latin typeface="Comic Sans MS"/>
                    <a:ea typeface="Calibri" pitchFamily="34" charset="0"/>
                    <a:cs typeface="Comic Sans MS"/>
                  </a:rPr>
                  <a:t>7</a:t>
                </a:r>
                <a:r>
                  <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rPr>
                  <a:t>, </a:t>
                </a:r>
                <a:r>
                  <a:rPr kumimoji="0" lang="en-US" sz="2400" b="1" i="0" strike="noStrike" cap="none" normalizeH="0" baseline="0" dirty="0" err="1">
                    <a:ln>
                      <a:noFill/>
                    </a:ln>
                    <a:solidFill>
                      <a:schemeClr val="accent6">
                        <a:lumMod val="50000"/>
                      </a:schemeClr>
                    </a:solidFill>
                    <a:effectLst/>
                    <a:latin typeface="Comic Sans MS"/>
                    <a:ea typeface="Calibri" pitchFamily="34" charset="0"/>
                    <a:cs typeface="Comic Sans MS"/>
                  </a:rPr>
                  <a:t>Phys.Rev</a:t>
                </a:r>
                <a:r>
                  <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rPr>
                  <a:t>. 2008</a:t>
                </a:r>
                <a:r>
                  <a:rPr lang="ru-RU" sz="2400" b="1" dirty="0">
                    <a:solidFill>
                      <a:schemeClr val="accent6">
                        <a:lumMod val="50000"/>
                      </a:schemeClr>
                    </a:solidFill>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in</a:t>
                </a:r>
                <a:r>
                  <a:rPr lang="ru-RU" sz="2400" b="1" dirty="0">
                    <a:solidFill>
                      <a:schemeClr val="accent6">
                        <a:lumMod val="50000"/>
                      </a:schemeClr>
                    </a:solidFill>
                    <a:latin typeface="Comic Sans MS"/>
                    <a:ea typeface="Calibri" pitchFamily="34" charset="0"/>
                    <a:cs typeface="Comic Sans MS"/>
                  </a:rPr>
                  <a:t> </a:t>
                </a:r>
                <a:r>
                  <a:rPr lang="ru-RU" sz="2400" b="1" dirty="0" err="1">
                    <a:solidFill>
                      <a:schemeClr val="accent6">
                        <a:lumMod val="50000"/>
                      </a:schemeClr>
                    </a:solidFill>
                    <a:latin typeface="Comic Sans MS"/>
                    <a:ea typeface="Calibri" pitchFamily="34" charset="0"/>
                    <a:cs typeface="Comic Sans MS"/>
                  </a:rPr>
                  <a:t>рр</a:t>
                </a:r>
                <a:r>
                  <a:rPr lang="ru-RU" sz="2400" b="1" dirty="0">
                    <a:solidFill>
                      <a:schemeClr val="accent6">
                        <a:lumMod val="50000"/>
                      </a:schemeClr>
                    </a:solidFill>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interactions at</a:t>
                </a:r>
                <a:r>
                  <a:rPr lang="ru-RU" sz="2400" b="1" dirty="0">
                    <a:solidFill>
                      <a:schemeClr val="accent6">
                        <a:lumMod val="50000"/>
                      </a:schemeClr>
                    </a:solidFill>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U</a:t>
                </a:r>
                <a:r>
                  <a:rPr lang="ru-RU" sz="2400" b="1" dirty="0">
                    <a:solidFill>
                      <a:schemeClr val="accent6">
                        <a:lumMod val="50000"/>
                      </a:schemeClr>
                    </a:solidFill>
                    <a:latin typeface="Comic Sans MS"/>
                    <a:ea typeface="Calibri" pitchFamily="34" charset="0"/>
                    <a:cs typeface="Comic Sans MS"/>
                  </a:rPr>
                  <a:t>-70 </a:t>
                </a:r>
                <a:r>
                  <a:rPr lang="en-US" sz="2400" b="1" dirty="0">
                    <a:solidFill>
                      <a:schemeClr val="accent6">
                        <a:lumMod val="50000"/>
                      </a:schemeClr>
                    </a:solidFill>
                    <a:latin typeface="Comic Sans MS"/>
                    <a:ea typeface="Calibri" pitchFamily="34" charset="0"/>
                    <a:cs typeface="Comic Sans MS"/>
                  </a:rPr>
                  <a:t>for HM</a:t>
                </a:r>
                <a:r>
                  <a:rPr lang="ru-RU" sz="2400" b="1" dirty="0">
                    <a:solidFill>
                      <a:schemeClr val="accent6">
                        <a:lumMod val="50000"/>
                      </a:schemeClr>
                    </a:solidFill>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For this purpose, we only had to </a:t>
                </a:r>
                <a:r>
                  <a:rPr lang="ru-RU" sz="2400" b="1" dirty="0">
                    <a:solidFill>
                      <a:schemeClr val="accent6">
                        <a:lumMod val="50000"/>
                      </a:schemeClr>
                    </a:solidFill>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measure the scaled variance</a:t>
                </a:r>
                <a:endParaRPr lang="ru-RU" sz="2400" b="1" dirty="0">
                  <a:solidFill>
                    <a:schemeClr val="accent6">
                      <a:lumMod val="50000"/>
                    </a:schemeClr>
                  </a:solidFill>
                  <a:latin typeface="Comic Sans MS"/>
                  <a:ea typeface="Calibri" pitchFamily="34" charset="0"/>
                  <a:cs typeface="Comic Sans MS"/>
                </a:endParaRPr>
              </a:p>
              <a:p>
                <a:pPr algn="just"/>
                <a:endParaRPr lang="ru-RU" sz="2400" b="1" dirty="0">
                  <a:solidFill>
                    <a:schemeClr val="accent6">
                      <a:lumMod val="50000"/>
                    </a:schemeClr>
                  </a:solidFill>
                  <a:latin typeface="Comic Sans MS"/>
                  <a:ea typeface="Calibri" pitchFamily="34" charset="0"/>
                  <a:cs typeface="Comic Sans MS"/>
                </a:endParaRPr>
              </a:p>
              <a:p>
                <a:r>
                  <a:rPr lang="ru-RU" sz="2400" b="1" dirty="0">
                    <a:solidFill>
                      <a:srgbClr val="00B050"/>
                    </a:solidFill>
                  </a:rPr>
                  <a:t>	                     </a:t>
                </a:r>
                <a:r>
                  <a:rPr lang="en-US" sz="2800" b="1" dirty="0">
                    <a:solidFill>
                      <a:srgbClr val="C00000"/>
                    </a:solidFill>
                    <a:cs typeface="Times New Roman"/>
                  </a:rPr>
                  <a:t>ω</a:t>
                </a:r>
                <a:r>
                  <a:rPr lang="en-US" sz="2800" b="1" baseline="30000" dirty="0">
                    <a:solidFill>
                      <a:srgbClr val="C00000"/>
                    </a:solidFill>
                    <a:cs typeface="Times New Roman"/>
                  </a:rPr>
                  <a:t>0</a:t>
                </a:r>
                <a:r>
                  <a:rPr lang="en-US" sz="2800" b="1" dirty="0">
                    <a:solidFill>
                      <a:srgbClr val="C00000"/>
                    </a:solidFill>
                    <a:cs typeface="Times New Roman" panose="02020603050405020304" pitchFamily="18" charset="0"/>
                  </a:rPr>
                  <a:t> = </a:t>
                </a:r>
                <a:r>
                  <a:rPr lang="en-US" sz="2800" b="1" i="1" dirty="0">
                    <a:solidFill>
                      <a:srgbClr val="C00000"/>
                    </a:solidFill>
                    <a:cs typeface="Times New Roman" panose="02020603050405020304" pitchFamily="18" charset="0"/>
                  </a:rPr>
                  <a:t>D</a:t>
                </a:r>
                <a:r>
                  <a:rPr lang="en-US" sz="2800" b="1" dirty="0">
                    <a:solidFill>
                      <a:srgbClr val="C00000"/>
                    </a:solidFill>
                    <a:cs typeface="Times New Roman" panose="02020603050405020304" pitchFamily="18" charset="0"/>
                  </a:rPr>
                  <a:t>/&lt;</a:t>
                </a:r>
                <a:r>
                  <a:rPr lang="en-US" sz="2800" b="1" i="1" dirty="0">
                    <a:solidFill>
                      <a:srgbClr val="C00000"/>
                    </a:solidFill>
                    <a:cs typeface="Times New Roman" panose="02020603050405020304" pitchFamily="18" charset="0"/>
                  </a:rPr>
                  <a:t>N</a:t>
                </a:r>
                <a:r>
                  <a:rPr lang="en-US" sz="2800" b="1" baseline="-25000" dirty="0">
                    <a:solidFill>
                      <a:srgbClr val="C00000"/>
                    </a:solidFill>
                    <a:cs typeface="Times New Roman" panose="02020603050405020304" pitchFamily="18" charset="0"/>
                  </a:rPr>
                  <a:t>0</a:t>
                </a:r>
                <a:r>
                  <a:rPr lang="en-US" sz="2800" b="1" dirty="0">
                    <a:solidFill>
                      <a:srgbClr val="C00000"/>
                    </a:solidFill>
                    <a:cs typeface="Times New Roman" panose="02020603050405020304" pitchFamily="18" charset="0"/>
                  </a:rPr>
                  <a:t>(</a:t>
                </a:r>
                <a:r>
                  <a:rPr lang="en-US" sz="2800" b="1" i="1" dirty="0" err="1">
                    <a:solidFill>
                      <a:srgbClr val="C00000"/>
                    </a:solidFill>
                    <a:cs typeface="Times New Roman" panose="02020603050405020304" pitchFamily="18" charset="0"/>
                  </a:rPr>
                  <a:t>N</a:t>
                </a:r>
                <a:r>
                  <a:rPr lang="en-US" sz="2800" b="1" baseline="-25000" dirty="0" err="1">
                    <a:solidFill>
                      <a:srgbClr val="C00000"/>
                    </a:solidFill>
                    <a:cs typeface="Times New Roman" panose="02020603050405020304" pitchFamily="18" charset="0"/>
                  </a:rPr>
                  <a:t>tot</a:t>
                </a:r>
                <a:r>
                  <a:rPr lang="en-US" sz="2800" b="1" dirty="0">
                    <a:solidFill>
                      <a:srgbClr val="C00000"/>
                    </a:solidFill>
                    <a:cs typeface="Times New Roman" panose="02020603050405020304" pitchFamily="18" charset="0"/>
                  </a:rPr>
                  <a:t>)&gt;,  </a:t>
                </a:r>
                <a:r>
                  <a:rPr lang="en-US" sz="2800" b="1" i="1" dirty="0">
                    <a:solidFill>
                      <a:srgbClr val="C00000"/>
                    </a:solidFill>
                    <a:cs typeface="Times New Roman" panose="02020603050405020304" pitchFamily="18" charset="0"/>
                  </a:rPr>
                  <a:t>D = &lt;N</a:t>
                </a:r>
                <a:r>
                  <a:rPr lang="en-US" sz="2800" b="1" baseline="-25000" dirty="0">
                    <a:solidFill>
                      <a:srgbClr val="C00000"/>
                    </a:solidFill>
                    <a:cs typeface="Times New Roman" panose="02020603050405020304" pitchFamily="18" charset="0"/>
                  </a:rPr>
                  <a:t>0</a:t>
                </a:r>
                <a:r>
                  <a:rPr lang="en-US" sz="2800" b="1" baseline="30000" dirty="0">
                    <a:solidFill>
                      <a:srgbClr val="C00000"/>
                    </a:solidFill>
                    <a:cs typeface="Times New Roman" panose="02020603050405020304" pitchFamily="18" charset="0"/>
                  </a:rPr>
                  <a:t>2</a:t>
                </a:r>
                <a:r>
                  <a:rPr lang="en-US" sz="2800" b="1" i="1" dirty="0">
                    <a:solidFill>
                      <a:srgbClr val="C00000"/>
                    </a:solidFill>
                    <a:cs typeface="Times New Roman" panose="02020603050405020304" pitchFamily="18" charset="0"/>
                  </a:rPr>
                  <a:t>&gt; - &lt;N</a:t>
                </a:r>
                <a:r>
                  <a:rPr lang="en-US" sz="2800" b="1" baseline="-25000" dirty="0">
                    <a:solidFill>
                      <a:srgbClr val="C00000"/>
                    </a:solidFill>
                    <a:cs typeface="Times New Roman" panose="02020603050405020304" pitchFamily="18" charset="0"/>
                  </a:rPr>
                  <a:t>0</a:t>
                </a:r>
                <a:r>
                  <a:rPr lang="en-US" sz="2800" b="1" i="1" dirty="0">
                    <a:solidFill>
                      <a:srgbClr val="C00000"/>
                    </a:solidFill>
                    <a:cs typeface="Times New Roman" panose="02020603050405020304" pitchFamily="18" charset="0"/>
                  </a:rPr>
                  <a:t>&gt;</a:t>
                </a:r>
                <a:r>
                  <a:rPr lang="en-US" sz="2800" b="1" baseline="30000" dirty="0">
                    <a:solidFill>
                      <a:srgbClr val="C00000"/>
                    </a:solidFill>
                    <a:cs typeface="Times New Roman" panose="02020603050405020304" pitchFamily="18" charset="0"/>
                  </a:rPr>
                  <a:t>2</a:t>
                </a:r>
                <a:r>
                  <a:rPr lang="en-US" sz="2800" b="1" dirty="0">
                    <a:solidFill>
                      <a:srgbClr val="C00000"/>
                    </a:solidFill>
                    <a:cs typeface="Times New Roman" panose="02020603050405020304" pitchFamily="18" charset="0"/>
                  </a:rPr>
                  <a:t>,</a:t>
                </a:r>
                <a:r>
                  <a:rPr lang="en-US" sz="2800" b="1" baseline="30000" dirty="0">
                    <a:solidFill>
                      <a:srgbClr val="C00000"/>
                    </a:solidFill>
                    <a:cs typeface="Times New Roman" panose="02020603050405020304" pitchFamily="18" charset="0"/>
                  </a:rPr>
                  <a:t> </a:t>
                </a:r>
                <a:r>
                  <a:rPr lang="ru-RU" sz="2800" b="1" baseline="30000" dirty="0">
                    <a:solidFill>
                      <a:srgbClr val="C00000"/>
                    </a:solidFill>
                    <a:cs typeface="Times New Roman" panose="02020603050405020304" pitchFamily="18" charset="0"/>
                  </a:rPr>
                  <a:t> </a:t>
                </a:r>
              </a:p>
              <a:p>
                <a:endParaRPr lang="ru-RU" sz="2400" b="1" baseline="30000" dirty="0">
                  <a:solidFill>
                    <a:srgbClr val="C00000"/>
                  </a:solidFill>
                  <a:cs typeface="Times New Roman" panose="02020603050405020304" pitchFamily="18" charset="0"/>
                </a:endParaRPr>
              </a:p>
              <a:p>
                <a:pPr algn="just"/>
                <a:r>
                  <a:rPr lang="en-US" sz="2400" b="1" dirty="0">
                    <a:solidFill>
                      <a:schemeClr val="accent6">
                        <a:lumMod val="50000"/>
                      </a:schemeClr>
                    </a:solidFill>
                    <a:latin typeface="Comic Sans MS"/>
                    <a:ea typeface="Calibri" pitchFamily="34" charset="0"/>
                    <a:cs typeface="Comic Sans MS"/>
                  </a:rPr>
                  <a:t>of </a:t>
                </a:r>
                <a14:m>
                  <m:oMath xmlns:m="http://schemas.openxmlformats.org/officeDocument/2006/math">
                    <m:r>
                      <a:rPr kumimoji="0" lang="ru-RU" sz="2400" b="1" i="1" strike="noStrike" cap="none" normalizeH="0" baseline="0" dirty="0" smtClean="0">
                        <a:ln>
                          <a:noFill/>
                        </a:ln>
                        <a:solidFill>
                          <a:schemeClr val="accent6">
                            <a:lumMod val="50000"/>
                          </a:schemeClr>
                        </a:solidFill>
                        <a:effectLst/>
                        <a:latin typeface="Cambria Math" panose="02040503050406030204" pitchFamily="18" charset="0"/>
                        <a:ea typeface="Calibri" pitchFamily="34" charset="0"/>
                        <a:cs typeface="Comic Sans MS"/>
                      </a:rPr>
                      <m:t>𝝅</m:t>
                    </m:r>
                  </m:oMath>
                </a14:m>
                <a:r>
                  <a:rPr kumimoji="0" lang="ru-RU" sz="2400" b="1" i="0" strike="noStrike" cap="none" normalizeH="0" baseline="30000" dirty="0">
                    <a:ln>
                      <a:noFill/>
                    </a:ln>
                    <a:solidFill>
                      <a:schemeClr val="accent6">
                        <a:lumMod val="50000"/>
                      </a:schemeClr>
                    </a:solidFill>
                    <a:effectLst/>
                    <a:latin typeface="Comic Sans MS"/>
                    <a:ea typeface="Calibri" pitchFamily="34" charset="0"/>
                    <a:cs typeface="Comic Sans MS"/>
                  </a:rPr>
                  <a:t>0</a:t>
                </a:r>
                <a:r>
                  <a:rPr lang="ru-RU" sz="2400" b="1" dirty="0">
                    <a:solidFill>
                      <a:schemeClr val="accent6">
                        <a:lumMod val="50000"/>
                      </a:schemeClr>
                    </a:solidFill>
                    <a:latin typeface="Comic Sans MS"/>
                    <a:ea typeface="Calibri" pitchFamily="34" charset="0"/>
                    <a:cs typeface="Comic Sans MS"/>
                  </a:rPr>
                  <a:t>–</a:t>
                </a:r>
                <a:r>
                  <a:rPr lang="en-US" sz="2400" b="1" dirty="0">
                    <a:solidFill>
                      <a:schemeClr val="accent6">
                        <a:lumMod val="50000"/>
                      </a:schemeClr>
                    </a:solidFill>
                    <a:latin typeface="Comic Sans MS"/>
                    <a:ea typeface="Calibri" pitchFamily="34" charset="0"/>
                    <a:cs typeface="Comic Sans MS"/>
                  </a:rPr>
                  <a:t>meson number with growth of total multiplicity</a:t>
                </a:r>
                <a:r>
                  <a:rPr lang="ru-RU" sz="2400" b="1" dirty="0">
                    <a:solidFill>
                      <a:schemeClr val="accent6">
                        <a:lumMod val="50000"/>
                      </a:schemeClr>
                    </a:solidFill>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    </a:t>
                </a:r>
                <a:r>
                  <a:rPr lang="ru-RU" sz="2400" b="1" dirty="0">
                    <a:solidFill>
                      <a:schemeClr val="accent6">
                        <a:lumMod val="50000"/>
                      </a:schemeClr>
                    </a:solidFill>
                    <a:latin typeface="Comic Sans MS"/>
                    <a:ea typeface="Calibri" pitchFamily="34" charset="0"/>
                    <a:cs typeface="Comic Sans MS"/>
                  </a:rPr>
                  <a:t>(</a:t>
                </a:r>
                <a:r>
                  <a:rPr lang="en-US" sz="2400" b="1" dirty="0" err="1">
                    <a:solidFill>
                      <a:schemeClr val="accent6">
                        <a:lumMod val="50000"/>
                      </a:schemeClr>
                    </a:solidFill>
                    <a:latin typeface="Comic Sans MS"/>
                    <a:ea typeface="Calibri" pitchFamily="34" charset="0"/>
                    <a:cs typeface="Comic Sans MS"/>
                  </a:rPr>
                  <a:t>n</a:t>
                </a:r>
                <a:r>
                  <a:rPr lang="en-US" sz="2400" b="1" baseline="-25000" dirty="0" err="1">
                    <a:solidFill>
                      <a:schemeClr val="accent6">
                        <a:lumMod val="50000"/>
                      </a:schemeClr>
                    </a:solidFill>
                    <a:latin typeface="Comic Sans MS"/>
                    <a:ea typeface="Calibri" pitchFamily="34" charset="0"/>
                    <a:cs typeface="Comic Sans MS"/>
                  </a:rPr>
                  <a:t>tot</a:t>
                </a:r>
                <a:r>
                  <a:rPr lang="en-US" sz="2400" b="1" dirty="0">
                    <a:solidFill>
                      <a:schemeClr val="accent6">
                        <a:lumMod val="50000"/>
                      </a:schemeClr>
                    </a:solidFill>
                    <a:latin typeface="Comic Sans MS"/>
                    <a:ea typeface="Calibri" pitchFamily="34" charset="0"/>
                    <a:cs typeface="Comic Sans MS"/>
                  </a:rPr>
                  <a:t> = </a:t>
                </a:r>
                <a:r>
                  <a:rPr lang="en-US" sz="2400" b="1" dirty="0" err="1">
                    <a:solidFill>
                      <a:schemeClr val="accent6">
                        <a:lumMod val="50000"/>
                      </a:schemeClr>
                    </a:solidFill>
                    <a:latin typeface="Comic Sans MS"/>
                    <a:ea typeface="Calibri" pitchFamily="34" charset="0"/>
                    <a:cs typeface="Comic Sans MS"/>
                  </a:rPr>
                  <a:t>n</a:t>
                </a:r>
                <a:r>
                  <a:rPr lang="en-US" sz="2400" b="1" baseline="-25000" dirty="0" err="1">
                    <a:solidFill>
                      <a:schemeClr val="accent6">
                        <a:lumMod val="50000"/>
                      </a:schemeClr>
                    </a:solidFill>
                    <a:latin typeface="Comic Sans MS"/>
                    <a:ea typeface="Calibri" pitchFamily="34" charset="0"/>
                    <a:cs typeface="Comic Sans MS"/>
                  </a:rPr>
                  <a:t>ch</a:t>
                </a:r>
                <a:r>
                  <a:rPr lang="en-US" sz="2400" b="1" dirty="0">
                    <a:solidFill>
                      <a:schemeClr val="accent6">
                        <a:lumMod val="50000"/>
                      </a:schemeClr>
                    </a:solidFill>
                    <a:latin typeface="Comic Sans MS"/>
                    <a:ea typeface="Calibri" pitchFamily="34" charset="0"/>
                    <a:cs typeface="Comic Sans MS"/>
                  </a:rPr>
                  <a:t> + n</a:t>
                </a:r>
                <a:r>
                  <a:rPr lang="en-US" sz="2400" b="1" baseline="-25000" dirty="0">
                    <a:solidFill>
                      <a:schemeClr val="accent6">
                        <a:lumMod val="50000"/>
                      </a:schemeClr>
                    </a:solidFill>
                    <a:latin typeface="Comic Sans MS"/>
                    <a:ea typeface="Calibri" pitchFamily="34" charset="0"/>
                    <a:cs typeface="Comic Sans MS"/>
                  </a:rPr>
                  <a:t>0</a:t>
                </a:r>
                <a:r>
                  <a:rPr lang="en-US" sz="2400" b="1" dirty="0">
                    <a:solidFill>
                      <a:schemeClr val="accent6">
                        <a:lumMod val="50000"/>
                      </a:schemeClr>
                    </a:solidFill>
                    <a:latin typeface="Comic Sans MS"/>
                    <a:ea typeface="Calibri" pitchFamily="34" charset="0"/>
                    <a:cs typeface="Comic Sans MS"/>
                  </a:rPr>
                  <a:t>).</a:t>
                </a:r>
                <a:r>
                  <a:rPr lang="ru-RU" sz="2400" b="1" dirty="0">
                    <a:solidFill>
                      <a:schemeClr val="accent6">
                        <a:lumMod val="50000"/>
                      </a:schemeClr>
                    </a:solidFill>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Abrupt growth of </a:t>
                </a:r>
                <a:r>
                  <a:rPr lang="en-US" sz="2400" b="1" dirty="0">
                    <a:solidFill>
                      <a:srgbClr val="C00000"/>
                    </a:solidFill>
                    <a:latin typeface="Comic Sans MS" panose="030F0902030302020204" pitchFamily="66" charset="0"/>
                    <a:cs typeface="Times New Roman"/>
                  </a:rPr>
                  <a:t>ω</a:t>
                </a:r>
                <a:r>
                  <a:rPr lang="en-US" sz="2400" b="1" baseline="30000" dirty="0">
                    <a:solidFill>
                      <a:srgbClr val="C00000"/>
                    </a:solidFill>
                    <a:latin typeface="Comic Sans MS" panose="030F0902030302020204" pitchFamily="66" charset="0"/>
                    <a:cs typeface="Times New Roman"/>
                  </a:rPr>
                  <a:t>0</a:t>
                </a:r>
                <a:r>
                  <a:rPr lang="en-US" sz="2400" b="1" dirty="0">
                    <a:solidFill>
                      <a:srgbClr val="C00000"/>
                    </a:solidFill>
                    <a:latin typeface="Times New Roman"/>
                    <a:cs typeface="Times New Roman"/>
                  </a:rPr>
                  <a:t> </a:t>
                </a:r>
                <a:r>
                  <a:rPr lang="en-US" sz="2400" b="1" dirty="0">
                    <a:solidFill>
                      <a:schemeClr val="accent6">
                        <a:lumMod val="50000"/>
                      </a:schemeClr>
                    </a:solidFill>
                    <a:latin typeface="Comic Sans MS" panose="030F0902030302020204" pitchFamily="66" charset="0"/>
                    <a:cs typeface="Times New Roman"/>
                  </a:rPr>
                  <a:t>would</a:t>
                </a:r>
                <a:r>
                  <a:rPr lang="ru-RU" sz="2400" b="1" dirty="0">
                    <a:solidFill>
                      <a:schemeClr val="accent6">
                        <a:lumMod val="50000"/>
                      </a:schemeClr>
                    </a:solidFill>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be signal of BEC formation</a:t>
                </a:r>
                <a:r>
                  <a:rPr lang="ru-RU" sz="2400" b="1" dirty="0">
                    <a:solidFill>
                      <a:schemeClr val="accent6">
                        <a:lumMod val="50000"/>
                      </a:schemeClr>
                    </a:solidFill>
                    <a:latin typeface="Comic Sans MS"/>
                    <a:ea typeface="Calibri" pitchFamily="34" charset="0"/>
                    <a:cs typeface="Comic Sans MS"/>
                  </a:rPr>
                  <a:t>.</a:t>
                </a:r>
                <a:r>
                  <a:rPr lang="en-US" sz="2400" b="1" dirty="0">
                    <a:solidFill>
                      <a:schemeClr val="accent6">
                        <a:lumMod val="50000"/>
                      </a:schemeClr>
                    </a:solidFill>
                    <a:latin typeface="Comic Sans MS"/>
                    <a:ea typeface="Calibri" pitchFamily="34" charset="0"/>
                    <a:cs typeface="Comic Sans MS"/>
                  </a:rPr>
                  <a:t> </a:t>
                </a:r>
                <a:endParaRPr lang="ru-RU" sz="2400" b="1" dirty="0">
                  <a:solidFill>
                    <a:schemeClr val="accent6">
                      <a:lumMod val="50000"/>
                    </a:schemeClr>
                  </a:solidFill>
                  <a:latin typeface="Comic Sans MS"/>
                  <a:ea typeface="Calibri" pitchFamily="34" charset="0"/>
                  <a:cs typeface="Comic Sans MS"/>
                </a:endParaRPr>
              </a:p>
            </p:txBody>
          </p:sp>
        </mc:Choice>
        <mc:Fallback xmlns="">
          <p:sp>
            <p:nvSpPr>
              <p:cNvPr id="15" name="TextBox 14">
                <a:extLst>
                  <a:ext uri="{FF2B5EF4-FFF2-40B4-BE49-F238E27FC236}">
                    <a16:creationId xmlns:a16="http://schemas.microsoft.com/office/drawing/2014/main" id="{AB6D99F0-D1EE-E6D9-6108-95E34C85D6AE}"/>
                  </a:ext>
                </a:extLst>
              </p:cNvPr>
              <p:cNvSpPr txBox="1">
                <a:spLocks noRot="1" noChangeAspect="1" noMove="1" noResize="1" noEditPoints="1" noAdjustHandles="1" noChangeArrowheads="1" noChangeShapeType="1" noTextEdit="1"/>
              </p:cNvSpPr>
              <p:nvPr/>
            </p:nvSpPr>
            <p:spPr>
              <a:xfrm>
                <a:off x="1567543" y="1421371"/>
                <a:ext cx="8888609" cy="3724096"/>
              </a:xfrm>
              <a:prstGeom prst="rect">
                <a:avLst/>
              </a:prstGeom>
              <a:blipFill>
                <a:blip r:embed="rId2"/>
                <a:stretch>
                  <a:fillRect l="-1141" t="-1017" r="-999" b="-2712"/>
                </a:stretch>
              </a:blipFill>
            </p:spPr>
            <p:txBody>
              <a:bodyPr/>
              <a:lstStyle/>
              <a:p>
                <a:r>
                  <a:rPr lang="en-RU">
                    <a:noFill/>
                  </a:rPr>
                  <a:t> </a:t>
                </a:r>
              </a:p>
            </p:txBody>
          </p:sp>
        </mc:Fallback>
      </mc:AlternateContent>
      <p:graphicFrame>
        <p:nvGraphicFramePr>
          <p:cNvPr id="2" name="Table 1">
            <a:extLst>
              <a:ext uri="{FF2B5EF4-FFF2-40B4-BE49-F238E27FC236}">
                <a16:creationId xmlns:a16="http://schemas.microsoft.com/office/drawing/2014/main" id="{11F2A6A5-72D0-2BC3-9D63-261168666B60}"/>
              </a:ext>
            </a:extLst>
          </p:cNvPr>
          <p:cNvGraphicFramePr>
            <a:graphicFrameLocks noGrp="1"/>
          </p:cNvGraphicFramePr>
          <p:nvPr>
            <p:extLst>
              <p:ext uri="{D42A27DB-BD31-4B8C-83A1-F6EECF244321}">
                <p14:modId xmlns:p14="http://schemas.microsoft.com/office/powerpoint/2010/main" val="1511850300"/>
              </p:ext>
            </p:extLst>
          </p:nvPr>
        </p:nvGraphicFramePr>
        <p:xfrm>
          <a:off x="0" y="6155360"/>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4" name="TextBox 3">
            <a:extLst>
              <a:ext uri="{FF2B5EF4-FFF2-40B4-BE49-F238E27FC236}">
                <a16:creationId xmlns:a16="http://schemas.microsoft.com/office/drawing/2014/main" id="{E54F7FB4-8A3F-DD55-5A41-DDBE1DE1D159}"/>
              </a:ext>
            </a:extLst>
          </p:cNvPr>
          <p:cNvSpPr txBox="1"/>
          <p:nvPr/>
        </p:nvSpPr>
        <p:spPr>
          <a:xfrm>
            <a:off x="0" y="6255361"/>
            <a:ext cx="12052681" cy="400110"/>
          </a:xfrm>
          <a:prstGeom prst="rect">
            <a:avLst/>
          </a:prstGeom>
          <a:noFill/>
        </p:spPr>
        <p:txBody>
          <a:bodyPr wrap="square" rtlCol="0">
            <a:spAutoFit/>
          </a:bodyPr>
          <a:lstStyle/>
          <a:p>
            <a:pPr algn="ctr"/>
            <a:r>
              <a:rPr lang="en-GB" sz="2000" b="1" i="0" u="none" strike="noStrike" dirty="0">
                <a:solidFill>
                  <a:srgbClr val="FFFF00"/>
                </a:solidFill>
                <a:effectLst/>
                <a:latin typeface="Comic Sans MS" panose="030F0902030302020204" pitchFamily="66" charset="0"/>
              </a:rPr>
              <a:t>VI SPD Collaboration Meeting and Workshop </a:t>
            </a:r>
            <a:r>
              <a:rPr lang="en-GB" sz="2000" b="1" dirty="0">
                <a:solidFill>
                  <a:srgbClr val="FFFF00"/>
                </a:solidFill>
                <a:latin typeface="Comic Sans MS" panose="030F0902030302020204" pitchFamily="66" charset="0"/>
              </a:rPr>
              <a:t>on Information Technology in Natural Sciences</a:t>
            </a:r>
            <a:endParaRPr lang="en-RU" sz="2000" b="1" dirty="0">
              <a:solidFill>
                <a:srgbClr val="FFFF00"/>
              </a:solidFill>
              <a:latin typeface="Comic Sans MS" panose="030F0902030302020204" pitchFamily="66" charset="0"/>
            </a:endParaRPr>
          </a:p>
        </p:txBody>
      </p:sp>
    </p:spTree>
    <p:extLst>
      <p:ext uri="{BB962C8B-B14F-4D97-AF65-F5344CB8AC3E}">
        <p14:creationId xmlns:p14="http://schemas.microsoft.com/office/powerpoint/2010/main" val="3770498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0223"/>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5B26CE-8170-F533-7B9D-ACCE3830C4C4}"/>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4F38BBF3-3892-ADC3-EB69-A77DC2564530}"/>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1459347-C2F0-99EA-6E3D-EDC3C8B16F33}"/>
                  </a:ext>
                </a:extLst>
              </p:cNvPr>
              <p:cNvSpPr txBox="1"/>
              <p:nvPr/>
            </p:nvSpPr>
            <p:spPr>
              <a:xfrm>
                <a:off x="1591294" y="464817"/>
                <a:ext cx="9678389" cy="584775"/>
              </a:xfrm>
              <a:prstGeom prst="rect">
                <a:avLst/>
              </a:prstGeom>
              <a:noFill/>
            </p:spPr>
            <p:txBody>
              <a:bodyPr wrap="square">
                <a:spAutoFit/>
              </a:bodyPr>
              <a:lstStyle/>
              <a:p>
                <a:r>
                  <a:rPr lang="en-US" sz="3200" b="1" u="sng" dirty="0" err="1">
                    <a:solidFill>
                      <a:srgbClr val="C00000"/>
                    </a:solidFill>
                    <a:latin typeface="Comic Sans MS"/>
                    <a:ea typeface="Calibri" pitchFamily="34" charset="0"/>
                    <a:cs typeface="Comic Sans MS"/>
                  </a:rPr>
                  <a:t>Fluctuiations</a:t>
                </a:r>
                <a:r>
                  <a:rPr lang="en-US" sz="3200" b="1" u="sng" dirty="0">
                    <a:solidFill>
                      <a:srgbClr val="C00000"/>
                    </a:solidFill>
                    <a:latin typeface="Comic Sans MS"/>
                    <a:ea typeface="Calibri" pitchFamily="34" charset="0"/>
                    <a:cs typeface="Comic Sans MS"/>
                  </a:rPr>
                  <a:t> of </a:t>
                </a:r>
                <a14:m>
                  <m:oMath xmlns:m="http://schemas.openxmlformats.org/officeDocument/2006/math">
                    <m:r>
                      <a:rPr kumimoji="0" lang="ru-RU" sz="3200" b="1" i="1" u="sng" strike="noStrike" cap="none" normalizeH="0" baseline="0" dirty="0" smtClean="0">
                        <a:ln>
                          <a:noFill/>
                        </a:ln>
                        <a:solidFill>
                          <a:srgbClr val="C00000"/>
                        </a:solidFill>
                        <a:effectLst/>
                        <a:latin typeface="Cambria Math" panose="02040503050406030204" pitchFamily="18" charset="0"/>
                        <a:ea typeface="Calibri" pitchFamily="34" charset="0"/>
                        <a:cs typeface="Comic Sans MS"/>
                      </a:rPr>
                      <m:t>𝝅</m:t>
                    </m:r>
                  </m:oMath>
                </a14:m>
                <a:r>
                  <a:rPr kumimoji="0" lang="ru-RU" sz="3200" b="1" i="0" u="sng" strike="noStrike" cap="none" normalizeH="0" baseline="30000" dirty="0">
                    <a:ln>
                      <a:noFill/>
                    </a:ln>
                    <a:solidFill>
                      <a:srgbClr val="C00000"/>
                    </a:solidFill>
                    <a:effectLst/>
                    <a:latin typeface="Comic Sans MS"/>
                    <a:ea typeface="Calibri" pitchFamily="34" charset="0"/>
                    <a:cs typeface="Comic Sans MS"/>
                  </a:rPr>
                  <a:t>0</a:t>
                </a:r>
                <a:r>
                  <a:rPr lang="en-US" sz="3200" b="1" u="sng" dirty="0">
                    <a:solidFill>
                      <a:srgbClr val="C00000"/>
                    </a:solidFill>
                    <a:latin typeface="Comic Sans MS"/>
                    <a:ea typeface="Calibri" pitchFamily="34" charset="0"/>
                    <a:cs typeface="Comic Sans MS"/>
                  </a:rPr>
                  <a:t>–mesons at High multiplicity</a:t>
                </a:r>
                <a:r>
                  <a:rPr kumimoji="0" lang="ru-RU" sz="3200" b="1" i="0" u="sng" strike="noStrike" cap="none" normalizeH="0" baseline="0" dirty="0">
                    <a:ln>
                      <a:noFill/>
                    </a:ln>
                    <a:solidFill>
                      <a:srgbClr val="C00000"/>
                    </a:solidFill>
                    <a:effectLst/>
                    <a:latin typeface="Comic Sans MS"/>
                    <a:ea typeface="Calibri" pitchFamily="34" charset="0"/>
                    <a:cs typeface="Comic Sans MS"/>
                  </a:rPr>
                  <a:t> </a:t>
                </a:r>
                <a:endParaRPr lang="en-RU" sz="3200" dirty="0"/>
              </a:p>
            </p:txBody>
          </p:sp>
        </mc:Choice>
        <mc:Fallback xmlns="">
          <p:sp>
            <p:nvSpPr>
              <p:cNvPr id="9" name="TextBox 8">
                <a:extLst>
                  <a:ext uri="{FF2B5EF4-FFF2-40B4-BE49-F238E27FC236}">
                    <a16:creationId xmlns:a16="http://schemas.microsoft.com/office/drawing/2014/main" id="{81459347-C2F0-99EA-6E3D-EDC3C8B16F33}"/>
                  </a:ext>
                </a:extLst>
              </p:cNvPr>
              <p:cNvSpPr txBox="1">
                <a:spLocks noRot="1" noChangeAspect="1" noMove="1" noResize="1" noEditPoints="1" noAdjustHandles="1" noChangeArrowheads="1" noChangeShapeType="1" noTextEdit="1"/>
              </p:cNvSpPr>
              <p:nvPr/>
            </p:nvSpPr>
            <p:spPr>
              <a:xfrm>
                <a:off x="1591294" y="464817"/>
                <a:ext cx="9678389" cy="584775"/>
              </a:xfrm>
              <a:prstGeom prst="rect">
                <a:avLst/>
              </a:prstGeom>
              <a:blipFill>
                <a:blip r:embed="rId2"/>
                <a:stretch>
                  <a:fillRect l="-1573" t="-12766" b="-31915"/>
                </a:stretch>
              </a:blipFill>
            </p:spPr>
            <p:txBody>
              <a:bodyPr/>
              <a:lstStyle/>
              <a:p>
                <a:r>
                  <a:rPr lang="en-RU">
                    <a:noFill/>
                  </a:rPr>
                  <a:t> </a:t>
                </a:r>
              </a:p>
            </p:txBody>
          </p:sp>
        </mc:Fallback>
      </mc:AlternateContent>
      <p:pic>
        <p:nvPicPr>
          <p:cNvPr id="10" name="Picture 3">
            <a:extLst>
              <a:ext uri="{FF2B5EF4-FFF2-40B4-BE49-F238E27FC236}">
                <a16:creationId xmlns:a16="http://schemas.microsoft.com/office/drawing/2014/main" id="{CFA143B8-CB57-C182-3F3F-DB2D2383EC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101"/>
          <a:stretch/>
        </p:blipFill>
        <p:spPr bwMode="auto">
          <a:xfrm>
            <a:off x="1922404" y="1149593"/>
            <a:ext cx="3644554" cy="28019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2">
            <a:extLst>
              <a:ext uri="{FF2B5EF4-FFF2-40B4-BE49-F238E27FC236}">
                <a16:creationId xmlns:a16="http://schemas.microsoft.com/office/drawing/2014/main" id="{12CBB1B2-1CA3-C6DE-1B3F-44FE7A8565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2767" y="1173506"/>
            <a:ext cx="3831030" cy="28019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TextBox 13">
            <a:extLst>
              <a:ext uri="{FF2B5EF4-FFF2-40B4-BE49-F238E27FC236}">
                <a16:creationId xmlns:a16="http://schemas.microsoft.com/office/drawing/2014/main" id="{52140159-6EB9-687E-521A-C913971F1A3E}"/>
              </a:ext>
            </a:extLst>
          </p:cNvPr>
          <p:cNvSpPr txBox="1"/>
          <p:nvPr/>
        </p:nvSpPr>
        <p:spPr>
          <a:xfrm>
            <a:off x="2207063" y="3937742"/>
            <a:ext cx="7750629" cy="1200329"/>
          </a:xfrm>
          <a:prstGeom prst="rect">
            <a:avLst/>
          </a:prstGeom>
          <a:noFill/>
        </p:spPr>
        <p:txBody>
          <a:bodyPr wrap="square" rtlCol="0">
            <a:spAutoFit/>
          </a:bodyPr>
          <a:lstStyle/>
          <a:p>
            <a:pPr algn="just"/>
            <a:r>
              <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rPr>
              <a:t>Phase diagram</a:t>
            </a:r>
            <a:r>
              <a:rPr kumimoji="0" lang="ru-RU" sz="2400" b="1" i="0" strike="noStrike" cap="none" normalizeH="0" baseline="0" dirty="0">
                <a:ln>
                  <a:noFill/>
                </a:ln>
                <a:solidFill>
                  <a:schemeClr val="accent6">
                    <a:lumMod val="50000"/>
                  </a:schemeClr>
                </a:solidFill>
                <a:effectLst/>
                <a:latin typeface="Comic Sans MS"/>
                <a:ea typeface="Calibri" pitchFamily="34" charset="0"/>
                <a:cs typeface="Comic Sans MS"/>
              </a:rPr>
              <a:t> </a:t>
            </a:r>
            <a:r>
              <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rPr>
              <a:t>of </a:t>
            </a:r>
            <a:r>
              <a:rPr kumimoji="0" lang="en-US" sz="2400" b="1" i="0" strike="noStrike" cap="none" normalizeH="0" baseline="0" dirty="0" err="1">
                <a:ln>
                  <a:noFill/>
                </a:ln>
                <a:solidFill>
                  <a:schemeClr val="accent6">
                    <a:lumMod val="50000"/>
                  </a:schemeClr>
                </a:solidFill>
                <a:effectLst/>
                <a:latin typeface="Comic Sans MS"/>
                <a:ea typeface="Calibri" pitchFamily="34" charset="0"/>
                <a:cs typeface="Comic Sans MS"/>
              </a:rPr>
              <a:t>pionic</a:t>
            </a:r>
            <a:r>
              <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rPr>
              <a:t> gas at </a:t>
            </a:r>
            <a:r>
              <a:rPr kumimoji="0" lang="ru-RU" sz="2400" b="1" i="0" strike="noStrike" cap="none" normalizeH="0" baseline="0" dirty="0">
                <a:ln>
                  <a:noFill/>
                </a:ln>
                <a:solidFill>
                  <a:schemeClr val="accent6">
                    <a:lumMod val="50000"/>
                  </a:schemeClr>
                </a:solidFill>
                <a:effectLst/>
                <a:latin typeface="Comic Sans MS"/>
                <a:ea typeface="Calibri" pitchFamily="34" charset="0"/>
                <a:cs typeface="Comic Sans MS"/>
              </a:rPr>
              <a:t> </a:t>
            </a:r>
            <a:r>
              <a:rPr lang="en-US" sz="2400" b="1" i="1" dirty="0" err="1">
                <a:solidFill>
                  <a:schemeClr val="accent6">
                    <a:lumMod val="50000"/>
                  </a:schemeClr>
                </a:solidFill>
                <a:latin typeface="Comic Sans MS" panose="030F0902030302020204" pitchFamily="66" charset="0"/>
                <a:cs typeface="Times New Roman" panose="02020603050405020304" pitchFamily="18" charset="0"/>
              </a:rPr>
              <a:t>μ</a:t>
            </a:r>
            <a:r>
              <a:rPr lang="en-US" sz="2400" b="1" baseline="-25000" dirty="0" err="1">
                <a:solidFill>
                  <a:schemeClr val="accent6">
                    <a:lumMod val="50000"/>
                  </a:schemeClr>
                </a:solidFill>
                <a:latin typeface="Comic Sans MS" panose="030F0902030302020204" pitchFamily="66" charset="0"/>
                <a:cs typeface="Times New Roman" panose="02020603050405020304" pitchFamily="18" charset="0"/>
              </a:rPr>
              <a:t>Q</a:t>
            </a:r>
            <a:r>
              <a:rPr lang="ru-RU" sz="2400" b="1" baseline="-25000"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a:solidFill>
                  <a:schemeClr val="accent6">
                    <a:lumMod val="50000"/>
                  </a:schemeClr>
                </a:solidFill>
                <a:latin typeface="Comic Sans MS" panose="030F0902030302020204" pitchFamily="66" charset="0"/>
                <a:cs typeface="Times New Roman" panose="02020603050405020304" pitchFamily="18" charset="0"/>
              </a:rPr>
              <a:t>=</a:t>
            </a:r>
            <a:r>
              <a:rPr lang="ru-RU"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a:solidFill>
                  <a:schemeClr val="accent6">
                    <a:lumMod val="50000"/>
                  </a:schemeClr>
                </a:solidFill>
                <a:latin typeface="Comic Sans MS" panose="030F0902030302020204" pitchFamily="66" charset="0"/>
                <a:cs typeface="Times New Roman" panose="02020603050405020304" pitchFamily="18" charset="0"/>
              </a:rPr>
              <a:t>0</a:t>
            </a:r>
            <a:r>
              <a:rPr lang="ru-RU" sz="2400" b="1" dirty="0">
                <a:solidFill>
                  <a:schemeClr val="accent6">
                    <a:lumMod val="50000"/>
                  </a:schemeClr>
                </a:solidFill>
                <a:latin typeface="Comic Sans MS" panose="030F0902030302020204" pitchFamily="66" charset="0"/>
                <a:cs typeface="Times New Roman" panose="02020603050405020304" pitchFamily="18" charset="0"/>
              </a:rPr>
              <a:t>.  </a:t>
            </a:r>
            <a:r>
              <a:rPr lang="en-US" sz="2400" b="1" dirty="0">
                <a:solidFill>
                  <a:schemeClr val="accent6">
                    <a:lumMod val="50000"/>
                  </a:schemeClr>
                </a:solidFill>
                <a:latin typeface="Comic Sans MS" panose="030F0902030302020204" pitchFamily="66" charset="0"/>
                <a:cs typeface="Times New Roman" panose="02020603050405020304" pitchFamily="18" charset="0"/>
              </a:rPr>
              <a:t>Dash line corresponds to</a:t>
            </a:r>
            <a:r>
              <a:rPr lang="ru-RU" sz="2400" b="1" dirty="0">
                <a:solidFill>
                  <a:schemeClr val="accent6">
                    <a:lumMod val="50000"/>
                  </a:schemeClr>
                </a:solidFill>
                <a:latin typeface="Comic Sans MS" panose="030F0902030302020204" pitchFamily="66"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ρ</a:t>
            </a:r>
            <a:r>
              <a:rPr lang="en-US" sz="2400" b="1" baseline="-25000" dirty="0">
                <a:solidFill>
                  <a:schemeClr val="accent6">
                    <a:lumMod val="50000"/>
                  </a:schemeClr>
                </a:solidFill>
                <a:latin typeface="Times New Roman" panose="02020603050405020304" pitchFamily="18" charset="0"/>
                <a:cs typeface="Times New Roman" panose="02020603050405020304" pitchFamily="18" charset="0"/>
              </a:rPr>
              <a:t>π</a:t>
            </a:r>
            <a:r>
              <a:rPr lang="en-US" sz="2400" b="1" dirty="0">
                <a:solidFill>
                  <a:schemeClr val="accent6">
                    <a:lumMod val="50000"/>
                  </a:schemeClr>
                </a:solidFill>
                <a:latin typeface="Times New Roman" panose="02020603050405020304" pitchFamily="18" charset="0"/>
                <a:cs typeface="Times New Roman" panose="02020603050405020304" pitchFamily="18" charset="0"/>
              </a:rPr>
              <a:t>(T,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μ</a:t>
            </a:r>
            <a:r>
              <a:rPr lang="en-US" sz="2400" b="1" baseline="-25000" dirty="0">
                <a:solidFill>
                  <a:schemeClr val="accent6">
                    <a:lumMod val="50000"/>
                  </a:schemeClr>
                </a:solidFill>
                <a:latin typeface="Times New Roman" panose="02020603050405020304" pitchFamily="18" charset="0"/>
                <a:cs typeface="Times New Roman" panose="02020603050405020304" pitchFamily="18" charset="0"/>
              </a:rPr>
              <a:t>π</a:t>
            </a:r>
            <a:r>
              <a:rPr lang="ru-RU" sz="2400" b="1" baseline="-25000"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a:solidFill>
                  <a:schemeClr val="accent6">
                    <a:lumMod val="50000"/>
                  </a:schemeClr>
                </a:solidFill>
                <a:latin typeface="Times New Roman" panose="02020603050405020304" pitchFamily="18" charset="0"/>
                <a:cs typeface="Times New Roman" panose="02020603050405020304" pitchFamily="18" charset="0"/>
              </a:rPr>
              <a:t>=</a:t>
            </a:r>
            <a:r>
              <a:rPr lang="ru-RU"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a:solidFill>
                  <a:schemeClr val="accent6">
                    <a:lumMod val="50000"/>
                  </a:schemeClr>
                </a:solidFill>
                <a:latin typeface="Times New Roman" panose="02020603050405020304" pitchFamily="18" charset="0"/>
                <a:cs typeface="Times New Roman" panose="02020603050405020304" pitchFamily="18" charset="0"/>
              </a:rPr>
              <a:t>0)</a:t>
            </a:r>
            <a:r>
              <a:rPr lang="ru-RU" sz="2400" b="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dirty="0">
                <a:solidFill>
                  <a:schemeClr val="accent6">
                    <a:lumMod val="50000"/>
                  </a:schemeClr>
                </a:solidFill>
                <a:latin typeface="Comic Sans MS" panose="030F0902030302020204" pitchFamily="66" charset="0"/>
                <a:cs typeface="Times New Roman" panose="02020603050405020304" pitchFamily="18" charset="0"/>
              </a:rPr>
              <a:t>solid</a:t>
            </a:r>
            <a:r>
              <a:rPr lang="ru-RU" sz="2400" b="1" dirty="0">
                <a:solidFill>
                  <a:schemeClr val="accent6">
                    <a:lumMod val="50000"/>
                  </a:schemeClr>
                </a:solidFill>
                <a:latin typeface="Comic Sans MS" panose="030F0902030302020204" pitchFamily="66" charset="0"/>
                <a:cs typeface="Times New Roman" panose="02020603050405020304" pitchFamily="18" charset="0"/>
              </a:rPr>
              <a:t> – </a:t>
            </a:r>
            <a:r>
              <a:rPr lang="en-US" sz="2400" b="1" dirty="0">
                <a:solidFill>
                  <a:schemeClr val="accent6">
                    <a:lumMod val="50000"/>
                  </a:schemeClr>
                </a:solidFill>
                <a:latin typeface="Comic Sans MS" panose="030F0902030302020204" pitchFamily="66" charset="0"/>
                <a:cs typeface="Times New Roman" panose="02020603050405020304" pitchFamily="18" charset="0"/>
              </a:rPr>
              <a:t>BEC</a:t>
            </a:r>
            <a:r>
              <a:rPr lang="ru-RU" sz="2400" b="1" dirty="0">
                <a:solidFill>
                  <a:schemeClr val="accent6">
                    <a:lumMod val="50000"/>
                  </a:schemeClr>
                </a:solidFill>
                <a:latin typeface="Comic Sans MS" panose="030F0902030302020204" pitchFamily="66" charset="0"/>
                <a:cs typeface="Times New Roman" panose="02020603050405020304" pitchFamily="18" charset="0"/>
              </a:rPr>
              <a:t>. </a:t>
            </a:r>
            <a:r>
              <a:rPr lang="en-US" sz="2400" b="1" dirty="0">
                <a:solidFill>
                  <a:schemeClr val="accent6">
                    <a:lumMod val="50000"/>
                  </a:schemeClr>
                </a:solidFill>
                <a:latin typeface="Comic Sans MS" panose="030F0902030302020204" pitchFamily="66" charset="0"/>
                <a:cs typeface="Times New Roman" panose="02020603050405020304" pitchFamily="18" charset="0"/>
              </a:rPr>
              <a:t>Energy densities</a:t>
            </a:r>
            <a:r>
              <a:rPr lang="ru-RU" sz="2400" b="1" dirty="0">
                <a:solidFill>
                  <a:schemeClr val="accent6">
                    <a:lumMod val="50000"/>
                  </a:schemeClr>
                </a:solidFill>
                <a:latin typeface="Comic Sans MS" panose="030F0902030302020204" pitchFamily="66" charset="0"/>
                <a:cs typeface="Times New Roman" panose="02020603050405020304" pitchFamily="18" charset="0"/>
              </a:rPr>
              <a:t> 6, 20 и 60 М</a:t>
            </a:r>
            <a:r>
              <a:rPr lang="en-US" sz="2400" b="1" dirty="0" err="1">
                <a:solidFill>
                  <a:schemeClr val="accent6">
                    <a:lumMod val="50000"/>
                  </a:schemeClr>
                </a:solidFill>
                <a:latin typeface="Comic Sans MS" panose="030F0902030302020204" pitchFamily="66" charset="0"/>
                <a:cs typeface="Times New Roman" panose="02020603050405020304" pitchFamily="18" charset="0"/>
              </a:rPr>
              <a:t>ev</a:t>
            </a:r>
            <a:r>
              <a:rPr lang="ru-RU" sz="2400" b="1" dirty="0">
                <a:solidFill>
                  <a:schemeClr val="accent6">
                    <a:lumMod val="50000"/>
                  </a:schemeClr>
                </a:solidFill>
                <a:latin typeface="Comic Sans MS" panose="030F0902030302020204" pitchFamily="66" charset="0"/>
                <a:cs typeface="Times New Roman" panose="02020603050405020304" pitchFamily="18" charset="0"/>
              </a:rPr>
              <a:t>/</a:t>
            </a:r>
            <a:r>
              <a:rPr lang="en-US" sz="2400" b="1" dirty="0" err="1">
                <a:solidFill>
                  <a:schemeClr val="accent6">
                    <a:lumMod val="50000"/>
                  </a:schemeClr>
                </a:solidFill>
                <a:latin typeface="Comic Sans MS" panose="030F0902030302020204" pitchFamily="66" charset="0"/>
                <a:cs typeface="Times New Roman" panose="02020603050405020304" pitchFamily="18" charset="0"/>
              </a:rPr>
              <a:t>fm</a:t>
            </a:r>
            <a:r>
              <a:rPr lang="ru-RU" sz="2400" b="1" baseline="30000" dirty="0">
                <a:solidFill>
                  <a:schemeClr val="accent6">
                    <a:lumMod val="50000"/>
                  </a:schemeClr>
                </a:solidFill>
                <a:latin typeface="Comic Sans MS" panose="030F0902030302020204" pitchFamily="66" charset="0"/>
                <a:cs typeface="Times New Roman" panose="02020603050405020304" pitchFamily="18" charset="0"/>
              </a:rPr>
              <a:t>3</a:t>
            </a:r>
            <a:r>
              <a:rPr lang="ru-RU" sz="2000" b="1" dirty="0">
                <a:solidFill>
                  <a:schemeClr val="accent6">
                    <a:lumMod val="50000"/>
                  </a:schemeClr>
                </a:solidFill>
                <a:latin typeface="Comic Sans MS" panose="030F0902030302020204" pitchFamily="66" charset="0"/>
                <a:cs typeface="Times New Roman" panose="02020603050405020304" pitchFamily="18" charset="0"/>
              </a:rPr>
              <a:t>. </a:t>
            </a:r>
            <a:endParaRPr lang="en-RU" sz="2000" dirty="0">
              <a:solidFill>
                <a:schemeClr val="accent6">
                  <a:lumMod val="50000"/>
                </a:schemeClr>
              </a:solidFill>
              <a:latin typeface="Comic Sans MS" panose="030F0902030302020204" pitchFamily="66" charset="0"/>
            </a:endParaRPr>
          </a:p>
        </p:txBody>
      </p:sp>
      <p:graphicFrame>
        <p:nvGraphicFramePr>
          <p:cNvPr id="15" name="Объект 5">
            <a:extLst>
              <a:ext uri="{FF2B5EF4-FFF2-40B4-BE49-F238E27FC236}">
                <a16:creationId xmlns:a16="http://schemas.microsoft.com/office/drawing/2014/main" id="{BA541F0C-0F44-6695-DC0E-3156D4333D27}"/>
              </a:ext>
            </a:extLst>
          </p:cNvPr>
          <p:cNvGraphicFramePr>
            <a:graphicFrameLocks noChangeAspect="1"/>
          </p:cNvGraphicFramePr>
          <p:nvPr>
            <p:extLst>
              <p:ext uri="{D42A27DB-BD31-4B8C-83A1-F6EECF244321}">
                <p14:modId xmlns:p14="http://schemas.microsoft.com/office/powerpoint/2010/main" val="1226354922"/>
              </p:ext>
            </p:extLst>
          </p:nvPr>
        </p:nvGraphicFramePr>
        <p:xfrm>
          <a:off x="2645992" y="5152363"/>
          <a:ext cx="3736739" cy="1064261"/>
        </p:xfrm>
        <a:graphic>
          <a:graphicData uri="http://schemas.openxmlformats.org/presentationml/2006/ole">
            <mc:AlternateContent xmlns:mc="http://schemas.openxmlformats.org/markup-compatibility/2006">
              <mc:Choice xmlns:v="urn:schemas-microsoft-com:vml" Requires="v">
                <p:oleObj name="Уравнение" r:id="rId5" imgW="2006280" imgH="571320" progId="Equation.3">
                  <p:embed/>
                </p:oleObj>
              </mc:Choice>
              <mc:Fallback>
                <p:oleObj name="Уравнение" r:id="rId5" imgW="2006280" imgH="571320" progId="Equation.3">
                  <p:embed/>
                  <p:pic>
                    <p:nvPicPr>
                      <p:cNvPr id="5" name="Объект 5"/>
                      <p:cNvPicPr/>
                      <p:nvPr/>
                    </p:nvPicPr>
                    <p:blipFill>
                      <a:blip r:embed="rId6"/>
                      <a:stretch>
                        <a:fillRect/>
                      </a:stretch>
                    </p:blipFill>
                    <p:spPr>
                      <a:xfrm>
                        <a:off x="2645992" y="5152363"/>
                        <a:ext cx="3736739" cy="1064261"/>
                      </a:xfrm>
                      <a:prstGeom prst="rect">
                        <a:avLst/>
                      </a:prstGeom>
                    </p:spPr>
                  </p:pic>
                </p:oleObj>
              </mc:Fallback>
            </mc:AlternateContent>
          </a:graphicData>
        </a:graphic>
      </p:graphicFrame>
      <p:sp>
        <p:nvSpPr>
          <p:cNvPr id="16" name="Прямоугольник 6">
            <a:extLst>
              <a:ext uri="{FF2B5EF4-FFF2-40B4-BE49-F238E27FC236}">
                <a16:creationId xmlns:a16="http://schemas.microsoft.com/office/drawing/2014/main" id="{AB1A1CD3-20D6-9406-4992-32CB80A94ACB}"/>
              </a:ext>
            </a:extLst>
          </p:cNvPr>
          <p:cNvSpPr/>
          <p:nvPr/>
        </p:nvSpPr>
        <p:spPr>
          <a:xfrm>
            <a:off x="6315531" y="5410064"/>
            <a:ext cx="3488266" cy="523220"/>
          </a:xfrm>
          <a:prstGeom prst="rect">
            <a:avLst/>
          </a:prstGeom>
        </p:spPr>
        <p:txBody>
          <a:bodyPr wrap="square">
            <a:spAutoFit/>
          </a:bodyPr>
          <a:lstStyle/>
          <a:p>
            <a:r>
              <a:rPr lang="ru-RU" sz="2800" b="1" i="1" dirty="0">
                <a:latin typeface="Times New Roman" panose="02020603050405020304" pitchFamily="18" charset="0"/>
                <a:ea typeface="Calibri" panose="020F0502020204030204" pitchFamily="34" charset="0"/>
              </a:rPr>
              <a:t>→  </a:t>
            </a:r>
            <a:r>
              <a:rPr lang="ru-RU" sz="2800" i="1" dirty="0">
                <a:latin typeface="Times New Roman" panose="02020603050405020304" pitchFamily="18" charset="0"/>
                <a:ea typeface="Calibri" panose="020F0502020204030204" pitchFamily="34" charset="0"/>
              </a:rPr>
              <a:t>T</a:t>
            </a:r>
            <a:r>
              <a:rPr lang="ru-RU" sz="2800" baseline="-25000" dirty="0">
                <a:latin typeface="Times New Roman" panose="02020603050405020304" pitchFamily="18" charset="0"/>
                <a:ea typeface="Calibri" panose="020F0502020204030204" pitchFamily="34" charset="0"/>
              </a:rPr>
              <a:t>C</a:t>
            </a:r>
            <a:r>
              <a:rPr lang="ru-RU" sz="2800" dirty="0">
                <a:latin typeface="Times New Roman" panose="02020603050405020304" pitchFamily="18" charset="0"/>
                <a:ea typeface="Calibri" panose="020F0502020204030204" pitchFamily="34" charset="0"/>
              </a:rPr>
              <a:t>(</a:t>
            </a:r>
            <a:r>
              <a:rPr lang="ru-RU" sz="2800" i="1"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ru-RU" sz="2800" dirty="0">
                <a:latin typeface="Times New Roman" panose="02020603050405020304" pitchFamily="18" charset="0"/>
                <a:ea typeface="Calibri" panose="020F0502020204030204" pitchFamily="34" charset="0"/>
              </a:rPr>
              <a:t>) &gt;&gt; </a:t>
            </a:r>
            <a:r>
              <a:rPr lang="ru-RU" sz="2800" i="1" dirty="0">
                <a:latin typeface="Times New Roman" panose="02020603050405020304" pitchFamily="18" charset="0"/>
                <a:ea typeface="Calibri" panose="020F0502020204030204" pitchFamily="34" charset="0"/>
              </a:rPr>
              <a:t>T</a:t>
            </a:r>
            <a:r>
              <a:rPr lang="ru-RU" sz="2800" baseline="-25000" dirty="0">
                <a:latin typeface="Times New Roman" panose="02020603050405020304" pitchFamily="18" charset="0"/>
                <a:ea typeface="Calibri" panose="020F0502020204030204" pitchFamily="34" charset="0"/>
              </a:rPr>
              <a:t>C</a:t>
            </a:r>
            <a:r>
              <a:rPr lang="ru-RU" sz="2800" dirty="0">
                <a:latin typeface="Times New Roman" panose="02020603050405020304" pitchFamily="18" charset="0"/>
                <a:ea typeface="Calibri" panose="020F0502020204030204" pitchFamily="34" charset="0"/>
              </a:rPr>
              <a:t>(</a:t>
            </a:r>
            <a:r>
              <a:rPr lang="ru-RU" sz="2800" i="1" dirty="0">
                <a:latin typeface="Times New Roman" panose="02020603050405020304" pitchFamily="18" charset="0"/>
                <a:ea typeface="Calibri" panose="020F0502020204030204" pitchFamily="34" charset="0"/>
              </a:rPr>
              <a:t>A</a:t>
            </a:r>
            <a:r>
              <a:rPr lang="ru-RU" sz="2800" dirty="0">
                <a:latin typeface="Times New Roman" panose="02020603050405020304" pitchFamily="18" charset="0"/>
                <a:ea typeface="Calibri" panose="020F0502020204030204" pitchFamily="34" charset="0"/>
              </a:rPr>
              <a:t>). </a:t>
            </a:r>
            <a:endParaRPr lang="ru-RU" sz="2800" dirty="0"/>
          </a:p>
        </p:txBody>
      </p:sp>
      <p:graphicFrame>
        <p:nvGraphicFramePr>
          <p:cNvPr id="2" name="Table 1">
            <a:extLst>
              <a:ext uri="{FF2B5EF4-FFF2-40B4-BE49-F238E27FC236}">
                <a16:creationId xmlns:a16="http://schemas.microsoft.com/office/drawing/2014/main" id="{99E846D6-22B7-0830-D040-D6584219F934}"/>
              </a:ext>
            </a:extLst>
          </p:cNvPr>
          <p:cNvGraphicFramePr>
            <a:graphicFrameLocks noGrp="1"/>
          </p:cNvGraphicFramePr>
          <p:nvPr>
            <p:extLst>
              <p:ext uri="{D42A27DB-BD31-4B8C-83A1-F6EECF244321}">
                <p14:modId xmlns:p14="http://schemas.microsoft.com/office/powerpoint/2010/main" val="1511850300"/>
              </p:ext>
            </p:extLst>
          </p:nvPr>
        </p:nvGraphicFramePr>
        <p:xfrm>
          <a:off x="0" y="6155360"/>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4" name="TextBox 3">
            <a:extLst>
              <a:ext uri="{FF2B5EF4-FFF2-40B4-BE49-F238E27FC236}">
                <a16:creationId xmlns:a16="http://schemas.microsoft.com/office/drawing/2014/main" id="{C0AE70A2-B9B8-A5C3-4DB2-11176F052311}"/>
              </a:ext>
            </a:extLst>
          </p:cNvPr>
          <p:cNvSpPr txBox="1"/>
          <p:nvPr/>
        </p:nvSpPr>
        <p:spPr>
          <a:xfrm>
            <a:off x="0" y="6255361"/>
            <a:ext cx="12052681" cy="400110"/>
          </a:xfrm>
          <a:prstGeom prst="rect">
            <a:avLst/>
          </a:prstGeom>
          <a:noFill/>
        </p:spPr>
        <p:txBody>
          <a:bodyPr wrap="square" rtlCol="0">
            <a:spAutoFit/>
          </a:bodyPr>
          <a:lstStyle/>
          <a:p>
            <a:pPr algn="ctr"/>
            <a:r>
              <a:rPr lang="en-GB" sz="2000" b="1" i="0" u="none" strike="noStrike" dirty="0">
                <a:solidFill>
                  <a:srgbClr val="FFFF00"/>
                </a:solidFill>
                <a:effectLst/>
                <a:latin typeface="Comic Sans MS" panose="030F0902030302020204" pitchFamily="66" charset="0"/>
              </a:rPr>
              <a:t>VI SPD Collaboration Meeting and Workshop </a:t>
            </a:r>
            <a:r>
              <a:rPr lang="en-GB" sz="2000" b="1" dirty="0">
                <a:solidFill>
                  <a:srgbClr val="FFFF00"/>
                </a:solidFill>
                <a:latin typeface="Comic Sans MS" panose="030F0902030302020204" pitchFamily="66" charset="0"/>
              </a:rPr>
              <a:t>on Information Technology in Natural Sciences</a:t>
            </a:r>
            <a:endParaRPr lang="en-RU" sz="2000" b="1" dirty="0">
              <a:solidFill>
                <a:srgbClr val="FFFF00"/>
              </a:solidFill>
              <a:latin typeface="Comic Sans MS" panose="030F0902030302020204" pitchFamily="66" charset="0"/>
            </a:endParaRPr>
          </a:p>
        </p:txBody>
      </p:sp>
    </p:spTree>
    <p:extLst>
      <p:ext uri="{BB962C8B-B14F-4D97-AF65-F5344CB8AC3E}">
        <p14:creationId xmlns:p14="http://schemas.microsoft.com/office/powerpoint/2010/main" val="2772286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29809"/>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5B26CE-8170-F533-7B9D-ACCE3830C4C4}"/>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4F38BBF3-3892-ADC3-EB69-A77DC2564530}"/>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pic>
        <p:nvPicPr>
          <p:cNvPr id="9" name="Picture 2">
            <a:extLst>
              <a:ext uri="{FF2B5EF4-FFF2-40B4-BE49-F238E27FC236}">
                <a16:creationId xmlns:a16="http://schemas.microsoft.com/office/drawing/2014/main" id="{A8B9A0D6-0EAC-3F8D-4529-257F93C8C7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416" y="1237549"/>
            <a:ext cx="3816584" cy="44192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id="{DFFAF7D5-1A2B-88D2-532F-C4D63C199FCA}"/>
              </a:ext>
            </a:extLst>
          </p:cNvPr>
          <p:cNvSpPr txBox="1"/>
          <p:nvPr/>
        </p:nvSpPr>
        <p:spPr>
          <a:xfrm>
            <a:off x="5476876" y="1435099"/>
            <a:ext cx="4344018" cy="3539430"/>
          </a:xfrm>
          <a:prstGeom prst="rect">
            <a:avLst/>
          </a:prstGeom>
          <a:noFill/>
        </p:spPr>
        <p:txBody>
          <a:bodyPr wrap="square">
            <a:spAutoFit/>
          </a:bodyPr>
          <a:lstStyle/>
          <a:p>
            <a:r>
              <a:rPr lang="en-GB" sz="2800" b="1" dirty="0">
                <a:solidFill>
                  <a:schemeClr val="accent6">
                    <a:lumMod val="50000"/>
                  </a:schemeClr>
                </a:solidFill>
                <a:latin typeface="Comic Sans MS" panose="030F0902030302020204" pitchFamily="66" charset="0"/>
              </a:rPr>
              <a:t>The deviation of the scaled variance,</a:t>
            </a:r>
            <a:r>
              <a:rPr lang="en-US" sz="2800" b="1" dirty="0">
                <a:solidFill>
                  <a:srgbClr val="C00000"/>
                </a:solidFill>
                <a:cs typeface="Times New Roman"/>
              </a:rPr>
              <a:t> ω</a:t>
            </a:r>
            <a:r>
              <a:rPr lang="en-US" sz="2800" b="1" baseline="30000" dirty="0">
                <a:solidFill>
                  <a:srgbClr val="C00000"/>
                </a:solidFill>
                <a:cs typeface="Times New Roman"/>
              </a:rPr>
              <a:t>0</a:t>
            </a:r>
            <a:r>
              <a:rPr lang="en-GB" sz="2800" b="1" dirty="0">
                <a:solidFill>
                  <a:schemeClr val="accent6">
                    <a:lumMod val="50000"/>
                  </a:schemeClr>
                </a:solidFill>
                <a:latin typeface="Comic Sans MS" panose="030F0902030302020204" pitchFamily="66" charset="0"/>
              </a:rPr>
              <a:t> measured on the SVD-2 from the Monte Carlo predictions in the HM region is 7𝜎 at </a:t>
            </a:r>
            <a:r>
              <a:rPr lang="en-GB" sz="2800" b="1" dirty="0" err="1">
                <a:solidFill>
                  <a:schemeClr val="accent6">
                    <a:lumMod val="50000"/>
                  </a:schemeClr>
                </a:solidFill>
                <a:latin typeface="Comic Sans MS" panose="030F0902030302020204" pitchFamily="66" charset="0"/>
              </a:rPr>
              <a:t>N</a:t>
            </a:r>
            <a:r>
              <a:rPr lang="en-GB" sz="2800" b="1" baseline="-25000" dirty="0" err="1">
                <a:solidFill>
                  <a:schemeClr val="accent6">
                    <a:lumMod val="50000"/>
                  </a:schemeClr>
                </a:solidFill>
                <a:latin typeface="Comic Sans MS" panose="030F0902030302020204" pitchFamily="66" charset="0"/>
              </a:rPr>
              <a:t>tot</a:t>
            </a:r>
            <a:r>
              <a:rPr lang="en-GB" sz="2800" b="1" dirty="0">
                <a:solidFill>
                  <a:schemeClr val="accent6">
                    <a:lumMod val="50000"/>
                  </a:schemeClr>
                </a:solidFill>
                <a:latin typeface="Comic Sans MS" panose="030F0902030302020204" pitchFamily="66" charset="0"/>
              </a:rPr>
              <a:t> ∼ 25 </a:t>
            </a:r>
            <a:r>
              <a:rPr kumimoji="0" lang="en-US" sz="2800" b="1" i="0" strike="noStrike" cap="none" normalizeH="0" baseline="0" dirty="0">
                <a:ln>
                  <a:noFill/>
                </a:ln>
                <a:solidFill>
                  <a:schemeClr val="accent6">
                    <a:lumMod val="50000"/>
                  </a:schemeClr>
                </a:solidFill>
                <a:effectLst/>
                <a:latin typeface="Comic Sans MS"/>
                <a:ea typeface="Calibri" pitchFamily="34" charset="0"/>
                <a:cs typeface="Comic Sans MS"/>
              </a:rPr>
              <a:t>[EPJ, 2012, ICHEP 2012].</a:t>
            </a:r>
            <a:endParaRPr lang="en-US" sz="2800" b="1" dirty="0">
              <a:solidFill>
                <a:schemeClr val="accent6">
                  <a:lumMod val="50000"/>
                </a:schemeClr>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0709595-FA0D-0A75-5E00-B08E1EEF785E}"/>
                  </a:ext>
                </a:extLst>
              </p:cNvPr>
              <p:cNvSpPr txBox="1"/>
              <p:nvPr/>
            </p:nvSpPr>
            <p:spPr>
              <a:xfrm>
                <a:off x="1591294" y="464817"/>
                <a:ext cx="9678389" cy="584775"/>
              </a:xfrm>
              <a:prstGeom prst="rect">
                <a:avLst/>
              </a:prstGeom>
              <a:noFill/>
            </p:spPr>
            <p:txBody>
              <a:bodyPr wrap="square">
                <a:spAutoFit/>
              </a:bodyPr>
              <a:lstStyle/>
              <a:p>
                <a:r>
                  <a:rPr lang="en-US" sz="3200" b="1" u="sng" dirty="0" err="1">
                    <a:solidFill>
                      <a:srgbClr val="C00000"/>
                    </a:solidFill>
                    <a:latin typeface="Comic Sans MS"/>
                    <a:ea typeface="Calibri" pitchFamily="34" charset="0"/>
                    <a:cs typeface="Comic Sans MS"/>
                  </a:rPr>
                  <a:t>Fluctuiations</a:t>
                </a:r>
                <a:r>
                  <a:rPr lang="en-US" sz="3200" b="1" u="sng" dirty="0">
                    <a:solidFill>
                      <a:srgbClr val="C00000"/>
                    </a:solidFill>
                    <a:latin typeface="Comic Sans MS"/>
                    <a:ea typeface="Calibri" pitchFamily="34" charset="0"/>
                    <a:cs typeface="Comic Sans MS"/>
                  </a:rPr>
                  <a:t> of </a:t>
                </a:r>
                <a14:m>
                  <m:oMath xmlns:m="http://schemas.openxmlformats.org/officeDocument/2006/math">
                    <m:r>
                      <a:rPr kumimoji="0" lang="ru-RU" sz="3200" b="1" i="1" u="sng" strike="noStrike" cap="none" normalizeH="0" baseline="0" dirty="0" smtClean="0">
                        <a:ln>
                          <a:noFill/>
                        </a:ln>
                        <a:solidFill>
                          <a:srgbClr val="C00000"/>
                        </a:solidFill>
                        <a:effectLst/>
                        <a:latin typeface="Cambria Math" panose="02040503050406030204" pitchFamily="18" charset="0"/>
                        <a:ea typeface="Calibri" pitchFamily="34" charset="0"/>
                        <a:cs typeface="Comic Sans MS"/>
                      </a:rPr>
                      <m:t>𝝅</m:t>
                    </m:r>
                  </m:oMath>
                </a14:m>
                <a:r>
                  <a:rPr kumimoji="0" lang="ru-RU" sz="3200" b="1" i="0" u="sng" strike="noStrike" cap="none" normalizeH="0" baseline="30000" dirty="0">
                    <a:ln>
                      <a:noFill/>
                    </a:ln>
                    <a:solidFill>
                      <a:srgbClr val="C00000"/>
                    </a:solidFill>
                    <a:effectLst/>
                    <a:latin typeface="Comic Sans MS"/>
                    <a:ea typeface="Calibri" pitchFamily="34" charset="0"/>
                    <a:cs typeface="Comic Sans MS"/>
                  </a:rPr>
                  <a:t>0</a:t>
                </a:r>
                <a:r>
                  <a:rPr lang="en-US" sz="3200" b="1" u="sng" dirty="0">
                    <a:solidFill>
                      <a:srgbClr val="C00000"/>
                    </a:solidFill>
                    <a:latin typeface="Comic Sans MS"/>
                    <a:ea typeface="Calibri" pitchFamily="34" charset="0"/>
                    <a:cs typeface="Comic Sans MS"/>
                  </a:rPr>
                  <a:t>–mesons at High multiplicity</a:t>
                </a:r>
                <a:r>
                  <a:rPr kumimoji="0" lang="ru-RU" sz="3200" b="1" i="0" u="sng" strike="noStrike" cap="none" normalizeH="0" baseline="0" dirty="0">
                    <a:ln>
                      <a:noFill/>
                    </a:ln>
                    <a:solidFill>
                      <a:srgbClr val="C00000"/>
                    </a:solidFill>
                    <a:effectLst/>
                    <a:latin typeface="Comic Sans MS"/>
                    <a:ea typeface="Calibri" pitchFamily="34" charset="0"/>
                    <a:cs typeface="Comic Sans MS"/>
                  </a:rPr>
                  <a:t> </a:t>
                </a:r>
                <a:endParaRPr lang="en-RU" sz="3200" dirty="0"/>
              </a:p>
            </p:txBody>
          </p:sp>
        </mc:Choice>
        <mc:Fallback xmlns="">
          <p:sp>
            <p:nvSpPr>
              <p:cNvPr id="2" name="TextBox 1">
                <a:extLst>
                  <a:ext uri="{FF2B5EF4-FFF2-40B4-BE49-F238E27FC236}">
                    <a16:creationId xmlns:a16="http://schemas.microsoft.com/office/drawing/2014/main" id="{40709595-FA0D-0A75-5E00-B08E1EEF785E}"/>
                  </a:ext>
                </a:extLst>
              </p:cNvPr>
              <p:cNvSpPr txBox="1">
                <a:spLocks noRot="1" noChangeAspect="1" noMove="1" noResize="1" noEditPoints="1" noAdjustHandles="1" noChangeArrowheads="1" noChangeShapeType="1" noTextEdit="1"/>
              </p:cNvSpPr>
              <p:nvPr/>
            </p:nvSpPr>
            <p:spPr>
              <a:xfrm>
                <a:off x="1591294" y="464817"/>
                <a:ext cx="9678389" cy="584775"/>
              </a:xfrm>
              <a:prstGeom prst="rect">
                <a:avLst/>
              </a:prstGeom>
              <a:blipFill>
                <a:blip r:embed="rId3"/>
                <a:stretch>
                  <a:fillRect l="-1573" t="-12766" b="-31915"/>
                </a:stretch>
              </a:blipFill>
            </p:spPr>
            <p:txBody>
              <a:bodyPr/>
              <a:lstStyle/>
              <a:p>
                <a:r>
                  <a:rPr lang="en-RU">
                    <a:noFill/>
                  </a:rPr>
                  <a:t> </a:t>
                </a:r>
              </a:p>
            </p:txBody>
          </p:sp>
        </mc:Fallback>
      </mc:AlternateContent>
      <p:graphicFrame>
        <p:nvGraphicFramePr>
          <p:cNvPr id="3" name="Table 2">
            <a:extLst>
              <a:ext uri="{FF2B5EF4-FFF2-40B4-BE49-F238E27FC236}">
                <a16:creationId xmlns:a16="http://schemas.microsoft.com/office/drawing/2014/main" id="{B63AE0AE-4EC3-8719-C6F5-A238791B2969}"/>
              </a:ext>
            </a:extLst>
          </p:cNvPr>
          <p:cNvGraphicFramePr>
            <a:graphicFrameLocks noGrp="1"/>
          </p:cNvGraphicFramePr>
          <p:nvPr>
            <p:extLst>
              <p:ext uri="{D42A27DB-BD31-4B8C-83A1-F6EECF244321}">
                <p14:modId xmlns:p14="http://schemas.microsoft.com/office/powerpoint/2010/main" val="1511850300"/>
              </p:ext>
            </p:extLst>
          </p:nvPr>
        </p:nvGraphicFramePr>
        <p:xfrm>
          <a:off x="0" y="6155360"/>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7" name="TextBox 6">
            <a:extLst>
              <a:ext uri="{FF2B5EF4-FFF2-40B4-BE49-F238E27FC236}">
                <a16:creationId xmlns:a16="http://schemas.microsoft.com/office/drawing/2014/main" id="{F64C7B79-96C7-4CBF-A6ED-E169643B8ADD}"/>
              </a:ext>
            </a:extLst>
          </p:cNvPr>
          <p:cNvSpPr txBox="1"/>
          <p:nvPr/>
        </p:nvSpPr>
        <p:spPr>
          <a:xfrm>
            <a:off x="0" y="6255361"/>
            <a:ext cx="12052681" cy="400110"/>
          </a:xfrm>
          <a:prstGeom prst="rect">
            <a:avLst/>
          </a:prstGeom>
          <a:noFill/>
        </p:spPr>
        <p:txBody>
          <a:bodyPr wrap="square" rtlCol="0">
            <a:spAutoFit/>
          </a:bodyPr>
          <a:lstStyle/>
          <a:p>
            <a:pPr algn="ctr"/>
            <a:r>
              <a:rPr lang="en-GB" sz="2000" b="1" i="0" u="none" strike="noStrike" dirty="0">
                <a:solidFill>
                  <a:srgbClr val="FFFF00"/>
                </a:solidFill>
                <a:effectLst/>
                <a:latin typeface="Comic Sans MS" panose="030F0902030302020204" pitchFamily="66" charset="0"/>
              </a:rPr>
              <a:t>VI SPD Collaboration Meeting and Workshop </a:t>
            </a:r>
            <a:r>
              <a:rPr lang="en-GB" sz="2000" b="1" dirty="0">
                <a:solidFill>
                  <a:srgbClr val="FFFF00"/>
                </a:solidFill>
                <a:latin typeface="Comic Sans MS" panose="030F0902030302020204" pitchFamily="66" charset="0"/>
              </a:rPr>
              <a:t>on Information Technology in Natural Sciences</a:t>
            </a:r>
            <a:endParaRPr lang="en-RU" sz="2000" b="1" dirty="0">
              <a:solidFill>
                <a:srgbClr val="FFFF00"/>
              </a:solidFill>
              <a:latin typeface="Comic Sans MS" panose="030F0902030302020204" pitchFamily="66" charset="0"/>
            </a:endParaRPr>
          </a:p>
        </p:txBody>
      </p:sp>
    </p:spTree>
    <p:extLst>
      <p:ext uri="{BB962C8B-B14F-4D97-AF65-F5344CB8AC3E}">
        <p14:creationId xmlns:p14="http://schemas.microsoft.com/office/powerpoint/2010/main" val="3462236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29591"/>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5B26CE-8170-F533-7B9D-ACCE3830C4C4}"/>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4F38BBF3-3892-ADC3-EB69-A77DC2564530}"/>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sp>
        <p:nvSpPr>
          <p:cNvPr id="9" name="TextBox 8">
            <a:extLst>
              <a:ext uri="{FF2B5EF4-FFF2-40B4-BE49-F238E27FC236}">
                <a16:creationId xmlns:a16="http://schemas.microsoft.com/office/drawing/2014/main" id="{13E382C9-7FD3-50F9-B13D-6BB24FDB4F61}"/>
              </a:ext>
            </a:extLst>
          </p:cNvPr>
          <p:cNvSpPr txBox="1"/>
          <p:nvPr/>
        </p:nvSpPr>
        <p:spPr>
          <a:xfrm>
            <a:off x="1080655" y="532884"/>
            <a:ext cx="10088073" cy="584775"/>
          </a:xfrm>
          <a:prstGeom prst="rect">
            <a:avLst/>
          </a:prstGeom>
          <a:noFill/>
        </p:spPr>
        <p:txBody>
          <a:bodyPr wrap="square">
            <a:spAutoFit/>
          </a:bodyPr>
          <a:lstStyle/>
          <a:p>
            <a:r>
              <a:rPr lang="en-US" sz="3200" b="1" u="sng" dirty="0">
                <a:solidFill>
                  <a:srgbClr val="C00000"/>
                </a:solidFill>
                <a:latin typeface="Comic Sans MS"/>
                <a:ea typeface="Calibri" pitchFamily="34" charset="0"/>
                <a:cs typeface="Comic Sans MS"/>
              </a:rPr>
              <a:t>Bose-Einstein correlations in pp at HM (ATLAS)</a:t>
            </a:r>
            <a:endParaRPr lang="en-RU" sz="3200" dirty="0"/>
          </a:p>
        </p:txBody>
      </p:sp>
      <p:sp>
        <p:nvSpPr>
          <p:cNvPr id="14" name="TextBox 13">
            <a:extLst>
              <a:ext uri="{FF2B5EF4-FFF2-40B4-BE49-F238E27FC236}">
                <a16:creationId xmlns:a16="http://schemas.microsoft.com/office/drawing/2014/main" id="{1631BDC3-3511-1991-B56D-BE958D52163D}"/>
              </a:ext>
            </a:extLst>
          </p:cNvPr>
          <p:cNvSpPr txBox="1"/>
          <p:nvPr/>
        </p:nvSpPr>
        <p:spPr>
          <a:xfrm>
            <a:off x="996028" y="3952490"/>
            <a:ext cx="10172700" cy="1954381"/>
          </a:xfrm>
          <a:prstGeom prst="rect">
            <a:avLst/>
          </a:prstGeom>
          <a:noFill/>
        </p:spPr>
        <p:txBody>
          <a:bodyPr wrap="square" rtlCol="0">
            <a:spAutoFit/>
          </a:bodyPr>
          <a:lstStyle/>
          <a:p>
            <a:r>
              <a:rPr lang="en-US" sz="2000" b="1" dirty="0">
                <a:solidFill>
                  <a:schemeClr val="accent6">
                    <a:lumMod val="50000"/>
                  </a:schemeClr>
                </a:solidFill>
                <a:latin typeface="Comic Sans MS"/>
              </a:rPr>
              <a:t>T</a:t>
            </a:r>
            <a:r>
              <a:rPr kumimoji="0" lang="en-US" sz="2000" b="1" i="0" strike="noStrike" cap="none" normalizeH="0" baseline="0" dirty="0">
                <a:ln>
                  <a:noFill/>
                </a:ln>
                <a:solidFill>
                  <a:schemeClr val="accent6">
                    <a:lumMod val="50000"/>
                  </a:schemeClr>
                </a:solidFill>
                <a:effectLst/>
                <a:latin typeface="Comic Sans MS"/>
                <a:ea typeface="Calibri" pitchFamily="34" charset="0"/>
                <a:cs typeface="Comic Sans MS"/>
              </a:rPr>
              <a:t>wo-particle Bose-Einstein correlations in pp at </a:t>
            </a:r>
            <a:r>
              <a:rPr kumimoji="0" lang="ru-RU" sz="2000" b="1" i="0" strike="noStrike" cap="none" normalizeH="0" baseline="0" dirty="0">
                <a:ln>
                  <a:noFill/>
                </a:ln>
                <a:solidFill>
                  <a:schemeClr val="accent6">
                    <a:lumMod val="50000"/>
                  </a:schemeClr>
                </a:solidFill>
                <a:effectLst/>
                <a:latin typeface="Comic Sans MS"/>
                <a:ea typeface="Calibri" pitchFamily="34" charset="0"/>
                <a:cs typeface="Comic Sans MS"/>
              </a:rPr>
              <a:t>0.9 и 7 Т</a:t>
            </a:r>
            <a:r>
              <a:rPr kumimoji="0" lang="en-US" sz="2000" b="1" i="0" strike="noStrike" cap="none" normalizeH="0" baseline="0" dirty="0">
                <a:ln>
                  <a:noFill/>
                </a:ln>
                <a:solidFill>
                  <a:schemeClr val="accent6">
                    <a:lumMod val="50000"/>
                  </a:schemeClr>
                </a:solidFill>
                <a:effectLst/>
                <a:latin typeface="Comic Sans MS"/>
                <a:ea typeface="Calibri" pitchFamily="34" charset="0"/>
                <a:cs typeface="Comic Sans MS"/>
              </a:rPr>
              <a:t>eV.</a:t>
            </a:r>
            <a:r>
              <a:rPr kumimoji="0" lang="ru-RU" sz="2000" b="1" i="0" strike="noStrike" cap="none" normalizeH="0" baseline="0" dirty="0">
                <a:ln>
                  <a:noFill/>
                </a:ln>
                <a:solidFill>
                  <a:schemeClr val="accent6">
                    <a:lumMod val="50000"/>
                  </a:schemeClr>
                </a:solidFill>
                <a:effectLst/>
                <a:latin typeface="Comic Sans MS"/>
                <a:ea typeface="Calibri" pitchFamily="34" charset="0"/>
                <a:cs typeface="Comic Sans MS"/>
              </a:rPr>
              <a:t> </a:t>
            </a:r>
            <a:r>
              <a:rPr kumimoji="0" lang="en-US" sz="2000" b="1" i="0" strike="noStrike" cap="none" normalizeH="0" baseline="0" dirty="0">
                <a:ln>
                  <a:noFill/>
                </a:ln>
                <a:solidFill>
                  <a:schemeClr val="accent6">
                    <a:lumMod val="50000"/>
                  </a:schemeClr>
                </a:solidFill>
                <a:effectLst/>
                <a:latin typeface="Comic Sans MS"/>
                <a:ea typeface="Calibri" pitchFamily="34" charset="0"/>
                <a:cs typeface="Comic Sans MS"/>
              </a:rPr>
              <a:t>ATLAS Collab. </a:t>
            </a:r>
            <a:r>
              <a:rPr lang="en-US" sz="2000" b="1" dirty="0">
                <a:solidFill>
                  <a:schemeClr val="accent6">
                    <a:lumMod val="50000"/>
                  </a:schemeClr>
                </a:solidFill>
                <a:latin typeface="Comic Sans MS"/>
                <a:ea typeface="Calibri" pitchFamily="34" charset="0"/>
                <a:cs typeface="Comic Sans MS"/>
              </a:rPr>
              <a:t>EPJ, 75 (2015).</a:t>
            </a:r>
            <a:r>
              <a:rPr kumimoji="0" lang="ru-RU" sz="2000" b="1" i="0" strike="noStrike" cap="none" normalizeH="0" baseline="0" dirty="0">
                <a:ln>
                  <a:noFill/>
                </a:ln>
                <a:solidFill>
                  <a:schemeClr val="accent6">
                    <a:lumMod val="50000"/>
                  </a:schemeClr>
                </a:solidFill>
                <a:effectLst/>
                <a:latin typeface="Comic Sans MS"/>
                <a:ea typeface="Calibri" pitchFamily="34" charset="0"/>
                <a:cs typeface="Comic Sans MS"/>
              </a:rPr>
              <a:t> </a:t>
            </a:r>
            <a:r>
              <a:rPr lang="en-US" sz="2100" b="1" i="1" dirty="0">
                <a:solidFill>
                  <a:srgbClr val="C00000"/>
                </a:solidFill>
              </a:rPr>
              <a:t>C</a:t>
            </a:r>
            <a:r>
              <a:rPr lang="en-US" sz="2100" b="1" baseline="-25000" dirty="0">
                <a:solidFill>
                  <a:srgbClr val="C00000"/>
                </a:solidFill>
              </a:rPr>
              <a:t>2</a:t>
            </a:r>
            <a:r>
              <a:rPr lang="en-US" sz="2100" b="1" dirty="0">
                <a:solidFill>
                  <a:srgbClr val="C00000"/>
                </a:solidFill>
              </a:rPr>
              <a:t>(</a:t>
            </a:r>
            <a:r>
              <a:rPr lang="en-US" sz="2100" b="1" i="1" dirty="0">
                <a:solidFill>
                  <a:srgbClr val="C00000"/>
                </a:solidFill>
              </a:rPr>
              <a:t>Q</a:t>
            </a:r>
            <a:r>
              <a:rPr lang="en-US" sz="2100" b="1" dirty="0">
                <a:solidFill>
                  <a:srgbClr val="C00000"/>
                </a:solidFill>
              </a:rPr>
              <a:t>) = </a:t>
            </a:r>
            <a:r>
              <a:rPr lang="en-US" sz="2100" b="1" i="1" dirty="0" err="1">
                <a:solidFill>
                  <a:srgbClr val="C00000"/>
                </a:solidFill>
              </a:rPr>
              <a:t>ρ</a:t>
            </a:r>
            <a:r>
              <a:rPr lang="en-US" sz="2100" b="1" dirty="0">
                <a:solidFill>
                  <a:srgbClr val="C00000"/>
                </a:solidFill>
              </a:rPr>
              <a:t>(</a:t>
            </a:r>
            <a:r>
              <a:rPr lang="en-US" sz="2100" b="1" i="1" dirty="0">
                <a:solidFill>
                  <a:srgbClr val="C00000"/>
                </a:solidFill>
              </a:rPr>
              <a:t>Q</a:t>
            </a:r>
            <a:r>
              <a:rPr lang="en-US" sz="2100" b="1" dirty="0">
                <a:solidFill>
                  <a:srgbClr val="C00000"/>
                </a:solidFill>
              </a:rPr>
              <a:t>)/</a:t>
            </a:r>
            <a:r>
              <a:rPr lang="en-US" sz="2100" b="1" i="1" dirty="0">
                <a:solidFill>
                  <a:srgbClr val="C00000"/>
                </a:solidFill>
              </a:rPr>
              <a:t>ρ</a:t>
            </a:r>
            <a:r>
              <a:rPr lang="en-US" sz="2100" b="1" baseline="-25000" dirty="0">
                <a:solidFill>
                  <a:srgbClr val="C00000"/>
                </a:solidFill>
              </a:rPr>
              <a:t>0</a:t>
            </a:r>
            <a:r>
              <a:rPr lang="en-US" sz="2100" b="1" dirty="0">
                <a:solidFill>
                  <a:srgbClr val="C00000"/>
                </a:solidFill>
              </a:rPr>
              <a:t>(</a:t>
            </a:r>
            <a:r>
              <a:rPr lang="en-US" sz="2100" b="1" i="1" dirty="0">
                <a:solidFill>
                  <a:srgbClr val="C00000"/>
                </a:solidFill>
              </a:rPr>
              <a:t>Q</a:t>
            </a:r>
            <a:r>
              <a:rPr lang="en-US" sz="2100" b="1" dirty="0">
                <a:solidFill>
                  <a:srgbClr val="C00000"/>
                </a:solidFill>
              </a:rPr>
              <a:t>) = </a:t>
            </a:r>
            <a:r>
              <a:rPr lang="en-US" sz="2100" b="1" i="1" dirty="0">
                <a:solidFill>
                  <a:srgbClr val="C00000"/>
                </a:solidFill>
              </a:rPr>
              <a:t>C</a:t>
            </a:r>
            <a:r>
              <a:rPr lang="en-US" sz="2100" b="1" baseline="-25000" dirty="0">
                <a:solidFill>
                  <a:srgbClr val="C00000"/>
                </a:solidFill>
              </a:rPr>
              <a:t>0 </a:t>
            </a:r>
            <a:r>
              <a:rPr lang="en-US" sz="2100" b="1" dirty="0">
                <a:solidFill>
                  <a:srgbClr val="C00000"/>
                </a:solidFill>
              </a:rPr>
              <a:t>[1 + </a:t>
            </a:r>
            <a:r>
              <a:rPr lang="en-US" sz="2100" b="1" dirty="0" err="1">
                <a:solidFill>
                  <a:srgbClr val="C00000"/>
                </a:solidFill>
              </a:rPr>
              <a:t>Ω</a:t>
            </a:r>
            <a:r>
              <a:rPr lang="en-US" sz="2100" b="1" dirty="0">
                <a:solidFill>
                  <a:srgbClr val="C00000"/>
                </a:solidFill>
              </a:rPr>
              <a:t> (</a:t>
            </a:r>
            <a:r>
              <a:rPr lang="en-US" sz="2100" b="1" i="1" dirty="0" err="1">
                <a:solidFill>
                  <a:srgbClr val="C00000"/>
                </a:solidFill>
              </a:rPr>
              <a:t>λ</a:t>
            </a:r>
            <a:r>
              <a:rPr lang="en-US" sz="2100" b="1" dirty="0">
                <a:solidFill>
                  <a:srgbClr val="C00000"/>
                </a:solidFill>
              </a:rPr>
              <a:t>, </a:t>
            </a:r>
            <a:r>
              <a:rPr lang="en-US" sz="2100" b="1" i="1" dirty="0">
                <a:solidFill>
                  <a:srgbClr val="C00000"/>
                </a:solidFill>
              </a:rPr>
              <a:t>QR</a:t>
            </a:r>
            <a:r>
              <a:rPr lang="en-US" sz="2100" b="1" dirty="0">
                <a:solidFill>
                  <a:srgbClr val="C00000"/>
                </a:solidFill>
              </a:rPr>
              <a:t>)](1 + </a:t>
            </a:r>
            <a:r>
              <a:rPr lang="en-US" sz="2100" b="1" i="1" dirty="0" err="1">
                <a:solidFill>
                  <a:srgbClr val="C00000"/>
                </a:solidFill>
              </a:rPr>
              <a:t>εQ</a:t>
            </a:r>
            <a:r>
              <a:rPr lang="en-US" sz="2100" b="1" dirty="0">
                <a:solidFill>
                  <a:srgbClr val="C00000"/>
                </a:solidFill>
              </a:rPr>
              <a:t>), </a:t>
            </a:r>
            <a:r>
              <a:rPr lang="en-US" sz="2100" b="1" i="1" dirty="0">
                <a:solidFill>
                  <a:srgbClr val="C00000"/>
                </a:solidFill>
              </a:rPr>
              <a:t>Q</a:t>
            </a:r>
            <a:r>
              <a:rPr lang="en-US" sz="2100" b="1" baseline="30000" dirty="0">
                <a:solidFill>
                  <a:srgbClr val="C00000"/>
                </a:solidFill>
              </a:rPr>
              <a:t>2</a:t>
            </a:r>
            <a:r>
              <a:rPr lang="en-US" sz="2100" b="1" dirty="0">
                <a:solidFill>
                  <a:srgbClr val="C00000"/>
                </a:solidFill>
              </a:rPr>
              <a:t> = (</a:t>
            </a:r>
            <a:r>
              <a:rPr lang="en-US" sz="2100" b="1" i="1" dirty="0">
                <a:solidFill>
                  <a:srgbClr val="C00000"/>
                </a:solidFill>
              </a:rPr>
              <a:t>p</a:t>
            </a:r>
            <a:r>
              <a:rPr lang="en-US" sz="2100" b="1" baseline="-25000" dirty="0">
                <a:solidFill>
                  <a:srgbClr val="C00000"/>
                </a:solidFill>
              </a:rPr>
              <a:t>1</a:t>
            </a:r>
            <a:r>
              <a:rPr lang="en-US" sz="2100" b="1" dirty="0">
                <a:solidFill>
                  <a:srgbClr val="C00000"/>
                </a:solidFill>
              </a:rPr>
              <a:t>-</a:t>
            </a:r>
            <a:r>
              <a:rPr lang="en-US" sz="2100" b="1" i="1" dirty="0">
                <a:solidFill>
                  <a:srgbClr val="C00000"/>
                </a:solidFill>
              </a:rPr>
              <a:t>p</a:t>
            </a:r>
            <a:r>
              <a:rPr lang="en-US" sz="2100" b="1" baseline="-25000" dirty="0">
                <a:solidFill>
                  <a:srgbClr val="C00000"/>
                </a:solidFill>
              </a:rPr>
              <a:t>2</a:t>
            </a:r>
            <a:r>
              <a:rPr lang="en-US" sz="2100" b="1" dirty="0">
                <a:solidFill>
                  <a:srgbClr val="C00000"/>
                </a:solidFill>
              </a:rPr>
              <a:t>)</a:t>
            </a:r>
            <a:r>
              <a:rPr lang="en-US" sz="2100" b="1" baseline="30000" dirty="0">
                <a:solidFill>
                  <a:srgbClr val="C00000"/>
                </a:solidFill>
              </a:rPr>
              <a:t>2</a:t>
            </a:r>
            <a:r>
              <a:rPr lang="en-US" sz="2100" b="1" dirty="0">
                <a:solidFill>
                  <a:srgbClr val="C00000"/>
                </a:solidFill>
              </a:rPr>
              <a:t> .</a:t>
            </a:r>
            <a:r>
              <a:rPr lang="ru-RU" sz="2000" b="1" dirty="0">
                <a:solidFill>
                  <a:srgbClr val="00B050"/>
                </a:solidFill>
              </a:rPr>
              <a:t> </a:t>
            </a:r>
          </a:p>
          <a:p>
            <a:r>
              <a:rPr lang="en-RU" sz="2000" b="1" dirty="0">
                <a:solidFill>
                  <a:srgbClr val="C00000"/>
                </a:solidFill>
              </a:rPr>
              <a:t>𝜆</a:t>
            </a:r>
            <a:r>
              <a:rPr lang="en-RU" sz="2000" b="1" dirty="0">
                <a:solidFill>
                  <a:srgbClr val="00B050"/>
                </a:solidFill>
              </a:rPr>
              <a:t> </a:t>
            </a:r>
            <a:r>
              <a:rPr kumimoji="0" lang="en-US" sz="2000" b="1" i="0" strike="noStrike" cap="none" normalizeH="0" baseline="0" dirty="0">
                <a:ln>
                  <a:noFill/>
                </a:ln>
                <a:solidFill>
                  <a:schemeClr val="accent6">
                    <a:lumMod val="50000"/>
                  </a:schemeClr>
                </a:solidFill>
                <a:effectLst/>
                <a:latin typeface="Comic Sans MS"/>
                <a:ea typeface="Calibri" pitchFamily="34" charset="0"/>
                <a:cs typeface="Comic Sans MS"/>
              </a:rPr>
              <a:t>close to 1</a:t>
            </a:r>
            <a:r>
              <a:rPr lang="ru-RU" sz="2000" b="1" dirty="0">
                <a:solidFill>
                  <a:schemeClr val="accent6">
                    <a:lumMod val="50000"/>
                  </a:schemeClr>
                </a:solidFill>
              </a:rPr>
              <a:t> </a:t>
            </a:r>
            <a:r>
              <a:rPr lang="en-GB" sz="2000" b="1" dirty="0">
                <a:solidFill>
                  <a:schemeClr val="accent6">
                    <a:lumMod val="50000"/>
                  </a:schemeClr>
                </a:solidFill>
                <a:latin typeface="Comic Sans MS" panose="030F0902030302020204" pitchFamily="66" charset="0"/>
              </a:rPr>
              <a:t>characterizes chaotic emission of particles</a:t>
            </a:r>
            <a:r>
              <a:rPr kumimoji="0" lang="ru-RU" sz="2000" b="1" i="0" strike="noStrike" cap="none" normalizeH="0" baseline="0" dirty="0">
                <a:ln>
                  <a:noFill/>
                </a:ln>
                <a:solidFill>
                  <a:schemeClr val="accent6">
                    <a:lumMod val="50000"/>
                  </a:schemeClr>
                </a:solidFill>
                <a:effectLst/>
                <a:latin typeface="Comic Sans MS"/>
                <a:ea typeface="Calibri" pitchFamily="34" charset="0"/>
                <a:cs typeface="Comic Sans MS"/>
              </a:rPr>
              <a:t>, </a:t>
            </a:r>
            <a:r>
              <a:rPr lang="en-RU" sz="2000" b="1" dirty="0">
                <a:solidFill>
                  <a:schemeClr val="accent6">
                    <a:lumMod val="50000"/>
                  </a:schemeClr>
                </a:solidFill>
              </a:rPr>
              <a:t>𝜆 </a:t>
            </a:r>
            <a:r>
              <a:rPr lang="ru-RU" sz="2000" b="1" dirty="0">
                <a:solidFill>
                  <a:schemeClr val="accent6">
                    <a:lumMod val="50000"/>
                  </a:schemeClr>
                </a:solidFill>
              </a:rPr>
              <a:t> </a:t>
            </a:r>
            <a:r>
              <a:rPr kumimoji="0" lang="en-US" sz="2000" b="1" i="0" strike="noStrike" cap="none" normalizeH="0" baseline="0" dirty="0">
                <a:ln>
                  <a:noFill/>
                </a:ln>
                <a:solidFill>
                  <a:schemeClr val="accent6">
                    <a:lumMod val="50000"/>
                  </a:schemeClr>
                </a:solidFill>
                <a:effectLst/>
                <a:latin typeface="Comic Sans MS"/>
                <a:ea typeface="Calibri" pitchFamily="34" charset="0"/>
                <a:cs typeface="Comic Sans MS"/>
              </a:rPr>
              <a:t>close to</a:t>
            </a:r>
            <a:r>
              <a:rPr kumimoji="0" lang="ru-RU" sz="2000" b="1" i="0" strike="noStrike" cap="none" normalizeH="0" baseline="0" dirty="0">
                <a:ln>
                  <a:noFill/>
                </a:ln>
                <a:solidFill>
                  <a:schemeClr val="accent6">
                    <a:lumMod val="50000"/>
                  </a:schemeClr>
                </a:solidFill>
                <a:effectLst/>
                <a:latin typeface="Comic Sans MS"/>
                <a:ea typeface="Calibri" pitchFamily="34" charset="0"/>
                <a:cs typeface="Comic Sans MS"/>
              </a:rPr>
              <a:t> 0 – </a:t>
            </a:r>
            <a:r>
              <a:rPr kumimoji="0" lang="en-US" sz="2000" b="1" i="0" strike="noStrike" cap="none" normalizeH="0" baseline="0" dirty="0">
                <a:ln>
                  <a:noFill/>
                </a:ln>
                <a:solidFill>
                  <a:schemeClr val="accent6">
                    <a:lumMod val="50000"/>
                  </a:schemeClr>
                </a:solidFill>
                <a:effectLst/>
                <a:latin typeface="Comic Sans MS"/>
                <a:ea typeface="Calibri" pitchFamily="34" charset="0"/>
                <a:cs typeface="Comic Sans MS"/>
              </a:rPr>
              <a:t>coherent emission </a:t>
            </a:r>
            <a:r>
              <a:rPr lang="ru-RU" sz="2000" b="1" dirty="0">
                <a:solidFill>
                  <a:schemeClr val="accent6">
                    <a:lumMod val="50000"/>
                  </a:schemeClr>
                </a:solidFill>
                <a:latin typeface="Comic Sans MS"/>
                <a:ea typeface="Calibri" pitchFamily="34" charset="0"/>
                <a:cs typeface="Comic Sans MS"/>
              </a:rPr>
              <a:t>(</a:t>
            </a:r>
            <a:r>
              <a:rPr lang="en-US" sz="2000" b="1" dirty="0">
                <a:solidFill>
                  <a:schemeClr val="accent6">
                    <a:lumMod val="50000"/>
                  </a:schemeClr>
                </a:solidFill>
                <a:latin typeface="Comic Sans MS"/>
                <a:ea typeface="Calibri" pitchFamily="34" charset="0"/>
                <a:cs typeface="Comic Sans MS"/>
              </a:rPr>
              <a:t>is characteristic for BEC</a:t>
            </a:r>
            <a:r>
              <a:rPr lang="ru-RU" sz="2000" b="1" dirty="0">
                <a:solidFill>
                  <a:schemeClr val="accent6">
                    <a:lumMod val="50000"/>
                  </a:schemeClr>
                </a:solidFill>
                <a:latin typeface="Comic Sans MS"/>
                <a:ea typeface="Calibri" pitchFamily="34" charset="0"/>
                <a:cs typeface="Comic Sans MS"/>
              </a:rPr>
              <a:t>), </a:t>
            </a:r>
            <a:r>
              <a:rPr lang="en-US" sz="2000" b="1" dirty="0">
                <a:solidFill>
                  <a:schemeClr val="accent6">
                    <a:lumMod val="50000"/>
                  </a:schemeClr>
                </a:solidFill>
              </a:rPr>
              <a:t>R </a:t>
            </a:r>
            <a:r>
              <a:rPr lang="ru-RU" sz="2000" b="1" dirty="0">
                <a:solidFill>
                  <a:schemeClr val="accent6">
                    <a:lumMod val="50000"/>
                  </a:schemeClr>
                </a:solidFill>
              </a:rPr>
              <a:t> </a:t>
            </a:r>
            <a:r>
              <a:rPr lang="en-US" sz="2000" b="1" dirty="0">
                <a:solidFill>
                  <a:schemeClr val="accent6">
                    <a:lumMod val="50000"/>
                  </a:schemeClr>
                </a:solidFill>
                <a:latin typeface="Comic Sans MS"/>
                <a:ea typeface="Calibri" pitchFamily="34" charset="0"/>
                <a:cs typeface="Comic Sans MS"/>
              </a:rPr>
              <a:t>defines the size of emission region</a:t>
            </a:r>
            <a:r>
              <a:rPr lang="ru-RU" sz="2000" b="1" dirty="0">
                <a:solidFill>
                  <a:schemeClr val="accent6">
                    <a:lumMod val="50000"/>
                  </a:schemeClr>
                </a:solidFill>
                <a:latin typeface="Comic Sans MS"/>
                <a:ea typeface="Calibri" pitchFamily="34" charset="0"/>
                <a:cs typeface="Comic Sans MS"/>
              </a:rPr>
              <a:t>, </a:t>
            </a:r>
            <a:r>
              <a:rPr lang="en-US" sz="2000" b="1" dirty="0">
                <a:solidFill>
                  <a:schemeClr val="accent6">
                    <a:lumMod val="50000"/>
                  </a:schemeClr>
                </a:solidFill>
                <a:latin typeface="Comic Sans MS"/>
                <a:ea typeface="Calibri" pitchFamily="34" charset="0"/>
                <a:cs typeface="Comic Sans MS"/>
              </a:rPr>
              <a:t>for BEC it’s hard time</a:t>
            </a:r>
            <a:r>
              <a:rPr lang="ru-RU" sz="2000" b="1" dirty="0">
                <a:solidFill>
                  <a:schemeClr val="accent6">
                    <a:lumMod val="50000"/>
                  </a:schemeClr>
                </a:solidFill>
                <a:latin typeface="Comic Sans MS"/>
                <a:ea typeface="Calibri" pitchFamily="34" charset="0"/>
                <a:cs typeface="Comic Sans MS"/>
              </a:rPr>
              <a:t> [</a:t>
            </a:r>
            <a:r>
              <a:rPr lang="en-US" sz="2000" b="1" dirty="0">
                <a:solidFill>
                  <a:schemeClr val="accent6">
                    <a:lumMod val="50000"/>
                  </a:schemeClr>
                </a:solidFill>
              </a:rPr>
              <a:t>hep-</a:t>
            </a:r>
            <a:r>
              <a:rPr lang="en-US" sz="2000" b="1" dirty="0" err="1">
                <a:solidFill>
                  <a:schemeClr val="accent6">
                    <a:lumMod val="50000"/>
                  </a:schemeClr>
                </a:solidFill>
              </a:rPr>
              <a:t>ph</a:t>
            </a:r>
            <a:r>
              <a:rPr lang="en-US" sz="2000" b="1" dirty="0">
                <a:solidFill>
                  <a:schemeClr val="accent6">
                    <a:lumMod val="50000"/>
                  </a:schemeClr>
                </a:solidFill>
              </a:rPr>
              <a:t> 1501.04530 </a:t>
            </a:r>
            <a:r>
              <a:rPr lang="ru-RU" sz="2000" b="1" dirty="0">
                <a:solidFill>
                  <a:schemeClr val="accent6">
                    <a:lumMod val="50000"/>
                  </a:schemeClr>
                </a:solidFill>
                <a:latin typeface="Comic Sans MS"/>
                <a:ea typeface="Calibri" pitchFamily="34" charset="0"/>
                <a:cs typeface="Comic Sans MS"/>
              </a:rPr>
              <a:t>]. </a:t>
            </a:r>
            <a:r>
              <a:rPr lang="en-US" sz="2000" b="1" dirty="0">
                <a:solidFill>
                  <a:schemeClr val="accent6">
                    <a:lumMod val="50000"/>
                  </a:schemeClr>
                </a:solidFill>
                <a:latin typeface="Comic Sans MS"/>
                <a:ea typeface="Calibri" pitchFamily="34" charset="0"/>
                <a:cs typeface="Comic Sans MS"/>
              </a:rPr>
              <a:t>Their wave functions entangle </a:t>
            </a:r>
            <a:r>
              <a:rPr lang="ru-RU" sz="2000" b="1" dirty="0">
                <a:solidFill>
                  <a:schemeClr val="accent6">
                    <a:lumMod val="50000"/>
                  </a:schemeClr>
                </a:solidFill>
                <a:latin typeface="Comic Sans MS"/>
                <a:ea typeface="Calibri" pitchFamily="34" charset="0"/>
                <a:cs typeface="Comic Sans MS"/>
              </a:rPr>
              <a:t>. </a:t>
            </a:r>
            <a:r>
              <a:rPr lang="en-US" sz="2000" b="1" dirty="0" err="1">
                <a:solidFill>
                  <a:schemeClr val="accent6">
                    <a:lumMod val="50000"/>
                  </a:schemeClr>
                </a:solidFill>
                <a:latin typeface="Comic Sans MS"/>
                <a:ea typeface="Calibri" pitchFamily="34" charset="0"/>
                <a:cs typeface="Comic Sans MS"/>
              </a:rPr>
              <a:t>LHCb</a:t>
            </a:r>
            <a:r>
              <a:rPr lang="en-US" sz="2000" b="1" dirty="0">
                <a:solidFill>
                  <a:schemeClr val="accent6">
                    <a:lumMod val="50000"/>
                  </a:schemeClr>
                </a:solidFill>
                <a:latin typeface="Comic Sans MS"/>
                <a:ea typeface="Calibri" pitchFamily="34" charset="0"/>
                <a:cs typeface="Comic Sans MS"/>
              </a:rPr>
              <a:t> confirms</a:t>
            </a:r>
            <a:r>
              <a:rPr lang="ru-RU" sz="2000" b="1" dirty="0">
                <a:solidFill>
                  <a:schemeClr val="accent6">
                    <a:lumMod val="50000"/>
                  </a:schemeClr>
                </a:solidFill>
                <a:latin typeface="Comic Sans MS"/>
                <a:ea typeface="Calibri" pitchFamily="34" charset="0"/>
                <a:cs typeface="Comic Sans MS"/>
              </a:rPr>
              <a:t> </a:t>
            </a:r>
            <a:r>
              <a:rPr lang="en-US" sz="2000" b="1" dirty="0">
                <a:solidFill>
                  <a:schemeClr val="accent6">
                    <a:lumMod val="50000"/>
                  </a:schemeClr>
                </a:solidFill>
                <a:latin typeface="Comic Sans MS" panose="030F0902030302020204" pitchFamily="66" charset="0"/>
                <a:ea typeface="Calibri" panose="020F0502020204030204" pitchFamily="34" charset="0"/>
              </a:rPr>
              <a:t>1709.01769 [hep-ex].</a:t>
            </a:r>
            <a:endParaRPr lang="en-RU" sz="2000" b="1" dirty="0">
              <a:solidFill>
                <a:schemeClr val="accent6">
                  <a:lumMod val="50000"/>
                </a:schemeClr>
              </a:solidFill>
              <a:latin typeface="Comic Sans MS" panose="030F0902030302020204" pitchFamily="66" charset="0"/>
            </a:endParaRPr>
          </a:p>
        </p:txBody>
      </p:sp>
      <p:pic>
        <p:nvPicPr>
          <p:cNvPr id="16" name="Picture 15">
            <a:extLst>
              <a:ext uri="{FF2B5EF4-FFF2-40B4-BE49-F238E27FC236}">
                <a16:creationId xmlns:a16="http://schemas.microsoft.com/office/drawing/2014/main" id="{12D1936B-CF93-0C79-F406-7F53C98CDD90}"/>
              </a:ext>
            </a:extLst>
          </p:cNvPr>
          <p:cNvPicPr>
            <a:picLocks noChangeAspect="1"/>
          </p:cNvPicPr>
          <p:nvPr/>
        </p:nvPicPr>
        <p:blipFill>
          <a:blip r:embed="rId2"/>
          <a:stretch>
            <a:fillRect/>
          </a:stretch>
        </p:blipFill>
        <p:spPr>
          <a:xfrm>
            <a:off x="2245602" y="1126403"/>
            <a:ext cx="7772400" cy="2796011"/>
          </a:xfrm>
          <a:prstGeom prst="rect">
            <a:avLst/>
          </a:prstGeom>
        </p:spPr>
      </p:pic>
      <p:graphicFrame>
        <p:nvGraphicFramePr>
          <p:cNvPr id="2" name="Table 1">
            <a:extLst>
              <a:ext uri="{FF2B5EF4-FFF2-40B4-BE49-F238E27FC236}">
                <a16:creationId xmlns:a16="http://schemas.microsoft.com/office/drawing/2014/main" id="{86608FE1-5213-9706-197A-372713F81C8E}"/>
              </a:ext>
            </a:extLst>
          </p:cNvPr>
          <p:cNvGraphicFramePr>
            <a:graphicFrameLocks noGrp="1"/>
          </p:cNvGraphicFramePr>
          <p:nvPr>
            <p:extLst>
              <p:ext uri="{D42A27DB-BD31-4B8C-83A1-F6EECF244321}">
                <p14:modId xmlns:p14="http://schemas.microsoft.com/office/powerpoint/2010/main" val="1511850300"/>
              </p:ext>
            </p:extLst>
          </p:nvPr>
        </p:nvGraphicFramePr>
        <p:xfrm>
          <a:off x="0" y="6155360"/>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4" name="TextBox 3">
            <a:extLst>
              <a:ext uri="{FF2B5EF4-FFF2-40B4-BE49-F238E27FC236}">
                <a16:creationId xmlns:a16="http://schemas.microsoft.com/office/drawing/2014/main" id="{1F72E66E-43FD-762E-4720-E6B02F554DC8}"/>
              </a:ext>
            </a:extLst>
          </p:cNvPr>
          <p:cNvSpPr txBox="1"/>
          <p:nvPr/>
        </p:nvSpPr>
        <p:spPr>
          <a:xfrm>
            <a:off x="0" y="6255361"/>
            <a:ext cx="12052681" cy="400110"/>
          </a:xfrm>
          <a:prstGeom prst="rect">
            <a:avLst/>
          </a:prstGeom>
          <a:noFill/>
        </p:spPr>
        <p:txBody>
          <a:bodyPr wrap="square" rtlCol="0">
            <a:spAutoFit/>
          </a:bodyPr>
          <a:lstStyle/>
          <a:p>
            <a:pPr algn="ctr"/>
            <a:r>
              <a:rPr lang="en-GB" sz="2000" b="1" i="0" u="none" strike="noStrike" dirty="0">
                <a:solidFill>
                  <a:srgbClr val="FFFF00"/>
                </a:solidFill>
                <a:effectLst/>
                <a:latin typeface="Comic Sans MS" panose="030F0902030302020204" pitchFamily="66" charset="0"/>
              </a:rPr>
              <a:t>VI SPD Collaboration Meeting and Workshop </a:t>
            </a:r>
            <a:r>
              <a:rPr lang="en-GB" sz="2000" b="1" dirty="0">
                <a:solidFill>
                  <a:srgbClr val="FFFF00"/>
                </a:solidFill>
                <a:latin typeface="Comic Sans MS" panose="030F0902030302020204" pitchFamily="66" charset="0"/>
              </a:rPr>
              <a:t>on Information Technology in Natural Sciences</a:t>
            </a:r>
            <a:endParaRPr lang="en-RU" sz="2000" b="1" dirty="0">
              <a:solidFill>
                <a:srgbClr val="FFFF00"/>
              </a:solidFill>
              <a:latin typeface="Comic Sans MS" panose="030F0902030302020204" pitchFamily="66" charset="0"/>
            </a:endParaRPr>
          </a:p>
        </p:txBody>
      </p:sp>
    </p:spTree>
    <p:extLst>
      <p:ext uri="{BB962C8B-B14F-4D97-AF65-F5344CB8AC3E}">
        <p14:creationId xmlns:p14="http://schemas.microsoft.com/office/powerpoint/2010/main" val="609993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042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5B26CE-8170-F533-7B9D-ACCE3830C4C4}"/>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4F38BBF3-3892-ADC3-EB69-A77DC2564530}"/>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pic>
        <p:nvPicPr>
          <p:cNvPr id="9" name="Picture 8">
            <a:extLst>
              <a:ext uri="{FF2B5EF4-FFF2-40B4-BE49-F238E27FC236}">
                <a16:creationId xmlns:a16="http://schemas.microsoft.com/office/drawing/2014/main" id="{375D5BA9-71CC-44EC-F92E-7671C9E56EB6}"/>
              </a:ext>
            </a:extLst>
          </p:cNvPr>
          <p:cNvPicPr>
            <a:picLocks noChangeAspect="1"/>
          </p:cNvPicPr>
          <p:nvPr/>
        </p:nvPicPr>
        <p:blipFill rotWithShape="1">
          <a:blip r:embed="rId2"/>
          <a:srcRect l="5388"/>
          <a:stretch/>
        </p:blipFill>
        <p:spPr>
          <a:xfrm rot="5400000">
            <a:off x="2104218" y="1277860"/>
            <a:ext cx="2902023" cy="3167852"/>
          </a:xfrm>
          <a:prstGeom prst="rect">
            <a:avLst/>
          </a:prstGeom>
        </p:spPr>
      </p:pic>
      <p:pic>
        <p:nvPicPr>
          <p:cNvPr id="10" name="Picture 9">
            <a:extLst>
              <a:ext uri="{FF2B5EF4-FFF2-40B4-BE49-F238E27FC236}">
                <a16:creationId xmlns:a16="http://schemas.microsoft.com/office/drawing/2014/main" id="{4558C175-D3AE-9DCB-38BF-C937D00462E8}"/>
              </a:ext>
            </a:extLst>
          </p:cNvPr>
          <p:cNvPicPr>
            <a:picLocks noChangeAspect="1"/>
          </p:cNvPicPr>
          <p:nvPr/>
        </p:nvPicPr>
        <p:blipFill rotWithShape="1">
          <a:blip r:embed="rId3"/>
          <a:srcRect l="6250" t="220" r="2615"/>
          <a:stretch/>
        </p:blipFill>
        <p:spPr>
          <a:xfrm rot="5400000">
            <a:off x="6111435" y="1253767"/>
            <a:ext cx="2832172" cy="3167853"/>
          </a:xfrm>
          <a:prstGeom prst="rect">
            <a:avLst/>
          </a:prstGeom>
        </p:spPr>
      </p:pic>
      <p:sp>
        <p:nvSpPr>
          <p:cNvPr id="11" name="TextBox 10">
            <a:extLst>
              <a:ext uri="{FF2B5EF4-FFF2-40B4-BE49-F238E27FC236}">
                <a16:creationId xmlns:a16="http://schemas.microsoft.com/office/drawing/2014/main" id="{E330E86E-15A0-832E-49E5-D928495EB8CD}"/>
              </a:ext>
            </a:extLst>
          </p:cNvPr>
          <p:cNvSpPr txBox="1"/>
          <p:nvPr/>
        </p:nvSpPr>
        <p:spPr>
          <a:xfrm>
            <a:off x="914201" y="335644"/>
            <a:ext cx="10435202" cy="584775"/>
          </a:xfrm>
          <a:prstGeom prst="rect">
            <a:avLst/>
          </a:prstGeom>
          <a:noFill/>
        </p:spPr>
        <p:txBody>
          <a:bodyPr wrap="square">
            <a:spAutoFit/>
          </a:bodyPr>
          <a:lstStyle/>
          <a:p>
            <a:pPr algn="ctr"/>
            <a:r>
              <a:rPr lang="en-US" sz="3200" b="1" u="sng" dirty="0">
                <a:solidFill>
                  <a:srgbClr val="C00000"/>
                </a:solidFill>
                <a:latin typeface="Comic Sans MS"/>
                <a:ea typeface="Calibri" pitchFamily="34" charset="0"/>
                <a:cs typeface="Comic Sans MS"/>
              </a:rPr>
              <a:t>Polar angle (</a:t>
            </a:r>
            <a:r>
              <a:rPr lang="ru-RU" sz="3200" b="1" u="sng" dirty="0">
                <a:solidFill>
                  <a:srgbClr val="C00000"/>
                </a:solidFill>
                <a:latin typeface="Comic Sans MS"/>
                <a:ea typeface="Calibri" pitchFamily="34" charset="0"/>
                <a:cs typeface="Comic Sans MS"/>
              </a:rPr>
              <a:t>𝛳</a:t>
            </a:r>
            <a:r>
              <a:rPr lang="en-US" sz="3200" b="1" u="sng" dirty="0">
                <a:solidFill>
                  <a:srgbClr val="C00000"/>
                </a:solidFill>
                <a:latin typeface="Comic Sans MS"/>
                <a:ea typeface="Calibri" pitchFamily="34" charset="0"/>
                <a:cs typeface="Comic Sans MS"/>
              </a:rPr>
              <a:t>)</a:t>
            </a:r>
            <a:r>
              <a:rPr lang="ru-RU" sz="3200" b="1" u="sng" dirty="0">
                <a:solidFill>
                  <a:srgbClr val="C00000"/>
                </a:solidFill>
                <a:latin typeface="Comic Sans MS"/>
                <a:ea typeface="Calibri" pitchFamily="34" charset="0"/>
                <a:cs typeface="Comic Sans MS"/>
              </a:rPr>
              <a:t> </a:t>
            </a:r>
            <a:r>
              <a:rPr lang="en-US" sz="3200" b="1" u="sng" dirty="0">
                <a:solidFill>
                  <a:srgbClr val="C00000"/>
                </a:solidFill>
                <a:latin typeface="Comic Sans MS"/>
                <a:ea typeface="Calibri" pitchFamily="34" charset="0"/>
                <a:cs typeface="Comic Sans MS"/>
              </a:rPr>
              <a:t>distributions: small </a:t>
            </a:r>
            <a:r>
              <a:rPr lang="en-US" sz="3200" b="1" u="sng" dirty="0" err="1">
                <a:solidFill>
                  <a:srgbClr val="C00000"/>
                </a:solidFill>
                <a:latin typeface="Comic Sans MS"/>
                <a:ea typeface="Calibri" pitchFamily="34" charset="0"/>
                <a:cs typeface="Comic Sans MS"/>
              </a:rPr>
              <a:t>mult</a:t>
            </a:r>
            <a:r>
              <a:rPr lang="en-US" sz="3200" b="1" u="sng" dirty="0">
                <a:solidFill>
                  <a:srgbClr val="C00000"/>
                </a:solidFill>
                <a:latin typeface="Comic Sans MS"/>
                <a:ea typeface="Calibri" pitchFamily="34" charset="0"/>
                <a:cs typeface="Comic Sans MS"/>
              </a:rPr>
              <a:t>. and HM</a:t>
            </a:r>
            <a:endParaRPr lang="ru-RU" sz="3200" b="1" u="sng" dirty="0">
              <a:solidFill>
                <a:srgbClr val="C00000"/>
              </a:solidFill>
              <a:latin typeface="Comic Sans MS"/>
              <a:ea typeface="Calibri" pitchFamily="34" charset="0"/>
              <a:cs typeface="Comic Sans MS"/>
            </a:endParaRPr>
          </a:p>
        </p:txBody>
      </p:sp>
      <p:sp>
        <p:nvSpPr>
          <p:cNvPr id="12" name="TextBox 11">
            <a:extLst>
              <a:ext uri="{FF2B5EF4-FFF2-40B4-BE49-F238E27FC236}">
                <a16:creationId xmlns:a16="http://schemas.microsoft.com/office/drawing/2014/main" id="{9EE6777F-2458-02CC-9A89-7EEDF8139B25}"/>
              </a:ext>
            </a:extLst>
          </p:cNvPr>
          <p:cNvSpPr txBox="1"/>
          <p:nvPr/>
        </p:nvSpPr>
        <p:spPr>
          <a:xfrm>
            <a:off x="810730" y="4238417"/>
            <a:ext cx="10838963" cy="1938992"/>
          </a:xfrm>
          <a:prstGeom prst="rect">
            <a:avLst/>
          </a:prstGeom>
          <a:noFill/>
        </p:spPr>
        <p:txBody>
          <a:bodyPr wrap="square" rtlCol="0">
            <a:spAutoFit/>
          </a:bodyPr>
          <a:lstStyle/>
          <a:p>
            <a:r>
              <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rPr>
              <a:t>Angle distributions on the polar angle </a:t>
            </a:r>
            <a:r>
              <a:rPr lang="el-GR" sz="2400" b="1" dirty="0">
                <a:solidFill>
                  <a:schemeClr val="accent6">
                    <a:lumMod val="50000"/>
                  </a:schemeClr>
                </a:solidFill>
                <a:latin typeface="Helvetica" pitchFamily="2" charset="0"/>
              </a:rPr>
              <a:t>Θ</a:t>
            </a:r>
            <a:r>
              <a:rPr lang="ru-RU" sz="2400" b="1" dirty="0">
                <a:solidFill>
                  <a:schemeClr val="accent6">
                    <a:lumMod val="50000"/>
                  </a:schemeClr>
                </a:solidFill>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In HM region we observe two-humped structure</a:t>
            </a:r>
            <a:r>
              <a:rPr lang="ru-RU" sz="2400" b="1" dirty="0">
                <a:solidFill>
                  <a:schemeClr val="accent6">
                    <a:lumMod val="50000"/>
                  </a:schemeClr>
                </a:solidFill>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which it’s interpreted as Cherenkov radiation gluon by quark</a:t>
            </a:r>
            <a:r>
              <a:rPr lang="ru-RU" sz="2400" b="1" dirty="0">
                <a:solidFill>
                  <a:schemeClr val="accent6">
                    <a:lumMod val="50000"/>
                  </a:schemeClr>
                </a:solidFill>
                <a:latin typeface="Comic Sans MS"/>
                <a:ea typeface="Calibri" pitchFamily="34" charset="0"/>
                <a:cs typeface="Comic Sans MS"/>
              </a:rPr>
              <a:t>. </a:t>
            </a:r>
            <a:r>
              <a:rPr lang="el-GR" sz="2400" b="1" dirty="0">
                <a:solidFill>
                  <a:schemeClr val="accent6">
                    <a:lumMod val="50000"/>
                  </a:schemeClr>
                </a:solidFill>
                <a:latin typeface="Helvetica" pitchFamily="2" charset="0"/>
              </a:rPr>
              <a:t>Θ</a:t>
            </a:r>
            <a:r>
              <a:rPr lang="en-US" sz="2400" b="1" baseline="-25000" dirty="0">
                <a:solidFill>
                  <a:schemeClr val="accent6">
                    <a:lumMod val="50000"/>
                  </a:schemeClr>
                </a:solidFill>
                <a:latin typeface="Comic Sans MS" panose="030F0902030302020204" pitchFamily="66" charset="0"/>
              </a:rPr>
              <a:t>Cher</a:t>
            </a:r>
            <a:r>
              <a:rPr lang="el-GR" sz="2400" b="1" dirty="0">
                <a:solidFill>
                  <a:schemeClr val="accent6">
                    <a:lumMod val="50000"/>
                  </a:schemeClr>
                </a:solidFill>
                <a:latin typeface="Helvetica" pitchFamily="2" charset="0"/>
              </a:rPr>
              <a:t> </a:t>
            </a:r>
            <a:r>
              <a:rPr lang="en-GB" sz="2400" b="1" dirty="0">
                <a:solidFill>
                  <a:schemeClr val="accent6">
                    <a:lumMod val="50000"/>
                  </a:schemeClr>
                </a:solidFill>
                <a:latin typeface="Comic Sans MS" panose="030F0902030302020204" pitchFamily="66" charset="0"/>
              </a:rPr>
              <a:t>= 0.05377 ± 0.00273 </a:t>
            </a:r>
            <a:r>
              <a:rPr lang="en-US" sz="2400" b="1" dirty="0">
                <a:solidFill>
                  <a:schemeClr val="accent6">
                    <a:lumMod val="50000"/>
                  </a:schemeClr>
                </a:solidFill>
                <a:latin typeface="Comic Sans MS" panose="030F0902030302020204" pitchFamily="66" charset="0"/>
              </a:rPr>
              <a:t>rad</a:t>
            </a:r>
            <a:r>
              <a:rPr lang="ru-RU" sz="2400" b="1" dirty="0">
                <a:solidFill>
                  <a:schemeClr val="accent6">
                    <a:lumMod val="50000"/>
                  </a:schemeClr>
                </a:solidFill>
                <a:latin typeface="Comic Sans MS" panose="030F0902030302020204" pitchFamily="66" charset="0"/>
              </a:rPr>
              <a:t> </a:t>
            </a:r>
            <a:r>
              <a:rPr lang="en-US" sz="2400" b="1" dirty="0">
                <a:solidFill>
                  <a:schemeClr val="accent6">
                    <a:lumMod val="50000"/>
                  </a:schemeClr>
                </a:solidFill>
                <a:latin typeface="Comic Sans MS" panose="030F0902030302020204" pitchFamily="66" charset="0"/>
              </a:rPr>
              <a:t>with CL</a:t>
            </a:r>
            <a:r>
              <a:rPr lang="en-GB" sz="2400" b="1" dirty="0">
                <a:solidFill>
                  <a:schemeClr val="accent6">
                    <a:lumMod val="50000"/>
                  </a:schemeClr>
                </a:solidFill>
                <a:latin typeface="Comic Sans MS" panose="030F0902030302020204" pitchFamily="66" charset="0"/>
              </a:rPr>
              <a:t>3.1</a:t>
            </a:r>
            <a:r>
              <a:rPr lang="ru-RU" sz="2400" b="1" dirty="0">
                <a:solidFill>
                  <a:schemeClr val="accent6">
                    <a:lumMod val="50000"/>
                  </a:schemeClr>
                </a:solidFill>
                <a:latin typeface="Comic Sans MS" panose="030F0902030302020204" pitchFamily="66" charset="0"/>
              </a:rPr>
              <a:t> </a:t>
            </a:r>
            <a:r>
              <a:rPr kumimoji="0" lang="ru-RU" sz="2400" b="1" i="0" strike="noStrike" cap="none" normalizeH="0" baseline="0" dirty="0">
                <a:ln>
                  <a:noFill/>
                </a:ln>
                <a:solidFill>
                  <a:schemeClr val="accent6">
                    <a:lumMod val="50000"/>
                  </a:schemeClr>
                </a:solidFill>
                <a:effectLst/>
                <a:latin typeface="Comic Sans MS"/>
                <a:ea typeface="Calibri" pitchFamily="34" charset="0"/>
                <a:cs typeface="Comic Sans MS"/>
              </a:rPr>
              <a:t>𝜎</a:t>
            </a:r>
            <a:r>
              <a:rPr lang="en-GB" sz="2400" b="1" dirty="0">
                <a:solidFill>
                  <a:schemeClr val="accent6">
                    <a:lumMod val="50000"/>
                  </a:schemeClr>
                </a:solidFill>
                <a:latin typeface="Comic Sans MS" panose="030F0902030302020204" pitchFamily="66" charset="0"/>
              </a:rPr>
              <a:t>. </a:t>
            </a:r>
            <a:r>
              <a:rPr lang="en-US" sz="2400" b="1" dirty="0">
                <a:solidFill>
                  <a:schemeClr val="accent6">
                    <a:lumMod val="50000"/>
                  </a:schemeClr>
                </a:solidFill>
                <a:latin typeface="Comic Sans MS" panose="030F0902030302020204" pitchFamily="66" charset="0"/>
              </a:rPr>
              <a:t>For gluon rings </a:t>
            </a:r>
            <a:r>
              <a:rPr lang="en-GB" sz="2400" b="1" dirty="0">
                <a:solidFill>
                  <a:schemeClr val="accent6">
                    <a:lumMod val="50000"/>
                  </a:schemeClr>
                </a:solidFill>
                <a:latin typeface="Comic Sans MS" panose="030F0902030302020204" pitchFamily="66" charset="0"/>
              </a:rPr>
              <a:t>cos </a:t>
            </a:r>
            <a:r>
              <a:rPr lang="el-GR" sz="2400" b="1" dirty="0">
                <a:solidFill>
                  <a:schemeClr val="accent6">
                    <a:lumMod val="50000"/>
                  </a:schemeClr>
                </a:solidFill>
                <a:latin typeface="Helvetica" pitchFamily="2" charset="0"/>
              </a:rPr>
              <a:t>Θ</a:t>
            </a:r>
            <a:r>
              <a:rPr lang="en-GB" sz="2400" b="1" dirty="0">
                <a:solidFill>
                  <a:schemeClr val="accent6">
                    <a:lumMod val="50000"/>
                  </a:schemeClr>
                </a:solidFill>
                <a:latin typeface="Comic Sans MS" panose="030F0902030302020204" pitchFamily="66" charset="0"/>
              </a:rPr>
              <a:t> = 1/𝛽n</a:t>
            </a:r>
            <a:r>
              <a:rPr lang="en-GB" sz="2400" b="1" baseline="-25000" dirty="0">
                <a:solidFill>
                  <a:schemeClr val="accent6">
                    <a:lumMod val="50000"/>
                  </a:schemeClr>
                </a:solidFill>
                <a:latin typeface="Comic Sans MS" panose="030F0902030302020204" pitchFamily="66" charset="0"/>
              </a:rPr>
              <a:t>r</a:t>
            </a:r>
            <a:r>
              <a:rPr lang="en-GB" sz="2400" b="1" dirty="0">
                <a:solidFill>
                  <a:schemeClr val="accent6">
                    <a:lumMod val="50000"/>
                  </a:schemeClr>
                </a:solidFill>
                <a:latin typeface="Comic Sans MS" panose="030F0902030302020204" pitchFamily="66" charset="0"/>
              </a:rPr>
              <a:t>, </a:t>
            </a:r>
            <a:r>
              <a:rPr lang="en-US" sz="2400" b="1" dirty="0">
                <a:solidFill>
                  <a:schemeClr val="accent6">
                    <a:lumMod val="50000"/>
                  </a:schemeClr>
                </a:solidFill>
                <a:latin typeface="Comic Sans MS" panose="030F0902030302020204" pitchFamily="66" charset="0"/>
              </a:rPr>
              <a:t>where</a:t>
            </a:r>
            <a:r>
              <a:rPr lang="ru-RU" sz="2400" b="1" dirty="0">
                <a:solidFill>
                  <a:schemeClr val="accent6">
                    <a:lumMod val="50000"/>
                  </a:schemeClr>
                </a:solidFill>
                <a:latin typeface="Comic Sans MS" panose="030F0902030302020204" pitchFamily="66" charset="0"/>
              </a:rPr>
              <a:t> </a:t>
            </a:r>
            <a:r>
              <a:rPr lang="en-GB" sz="2400" b="1" dirty="0">
                <a:solidFill>
                  <a:schemeClr val="accent6">
                    <a:lumMod val="50000"/>
                  </a:schemeClr>
                </a:solidFill>
                <a:latin typeface="Comic Sans MS" panose="030F0902030302020204" pitchFamily="66" charset="0"/>
              </a:rPr>
              <a:t>n</a:t>
            </a:r>
            <a:r>
              <a:rPr lang="en-GB" sz="2400" b="1" baseline="-25000" dirty="0">
                <a:solidFill>
                  <a:schemeClr val="accent6">
                    <a:lumMod val="50000"/>
                  </a:schemeClr>
                </a:solidFill>
                <a:latin typeface="Comic Sans MS" panose="030F0902030302020204" pitchFamily="66" charset="0"/>
              </a:rPr>
              <a:t>r</a:t>
            </a:r>
            <a:r>
              <a:rPr lang="en-GB" sz="2400" b="1" dirty="0">
                <a:solidFill>
                  <a:schemeClr val="accent6">
                    <a:lumMod val="50000"/>
                  </a:schemeClr>
                </a:solidFill>
                <a:latin typeface="Comic Sans MS" panose="030F0902030302020204" pitchFamily="66" charset="0"/>
              </a:rPr>
              <a:t> </a:t>
            </a:r>
            <a:r>
              <a:rPr lang="en-US" sz="2400" b="1" dirty="0">
                <a:solidFill>
                  <a:schemeClr val="accent6">
                    <a:lumMod val="50000"/>
                  </a:schemeClr>
                </a:solidFill>
                <a:latin typeface="Comic Sans MS" panose="030F0902030302020204" pitchFamily="66" charset="0"/>
              </a:rPr>
              <a:t>refraction coefficient </a:t>
            </a:r>
            <a:r>
              <a:rPr lang="en-GB" sz="2400" b="1" dirty="0">
                <a:solidFill>
                  <a:srgbClr val="C00000"/>
                </a:solidFill>
                <a:latin typeface="Comic Sans MS" panose="030F0902030302020204" pitchFamily="66" charset="0"/>
              </a:rPr>
              <a:t>n</a:t>
            </a:r>
            <a:r>
              <a:rPr lang="en-GB" sz="2400" b="1" baseline="-25000" dirty="0">
                <a:solidFill>
                  <a:srgbClr val="C00000"/>
                </a:solidFill>
                <a:latin typeface="Comic Sans MS" panose="030F0902030302020204" pitchFamily="66" charset="0"/>
              </a:rPr>
              <a:t>r</a:t>
            </a:r>
            <a:r>
              <a:rPr lang="en-GB" sz="2400" b="1" dirty="0">
                <a:solidFill>
                  <a:srgbClr val="C00000"/>
                </a:solidFill>
                <a:latin typeface="Comic Sans MS" panose="030F0902030302020204" pitchFamily="66" charset="0"/>
              </a:rPr>
              <a:t> = 1.0016 ± 0.0001(4),</a:t>
            </a:r>
            <a:r>
              <a:rPr lang="en-US" sz="2400" b="1" dirty="0">
                <a:solidFill>
                  <a:srgbClr val="C00000"/>
                </a:solidFill>
                <a:latin typeface="Comic Sans MS" panose="030F0902030302020204" pitchFamily="66" charset="0"/>
              </a:rPr>
              <a:t> </a:t>
            </a:r>
            <a:r>
              <a:rPr lang="en-US" sz="2400" b="1" dirty="0">
                <a:solidFill>
                  <a:schemeClr val="accent6">
                    <a:lumMod val="50000"/>
                  </a:schemeClr>
                </a:solidFill>
                <a:latin typeface="Comic Sans MS"/>
                <a:ea typeface="Calibri" pitchFamily="34" charset="0"/>
                <a:cs typeface="Comic Sans MS"/>
              </a:rPr>
              <a:t>close to</a:t>
            </a:r>
            <a:r>
              <a:rPr lang="ru-RU" sz="2400" b="1" dirty="0">
                <a:solidFill>
                  <a:schemeClr val="accent6">
                    <a:lumMod val="50000"/>
                  </a:schemeClr>
                </a:solidFill>
                <a:latin typeface="Comic Sans MS"/>
                <a:ea typeface="Calibri" pitchFamily="34" charset="0"/>
                <a:cs typeface="Comic Sans MS"/>
              </a:rPr>
              <a:t> 1</a:t>
            </a:r>
            <a:r>
              <a:rPr lang="en-US" sz="2400" b="1" dirty="0">
                <a:solidFill>
                  <a:schemeClr val="accent6">
                    <a:lumMod val="50000"/>
                  </a:schemeClr>
                </a:solidFill>
                <a:latin typeface="Comic Sans MS"/>
                <a:ea typeface="Calibri" pitchFamily="34" charset="0"/>
                <a:cs typeface="Comic Sans MS"/>
              </a:rPr>
              <a:t>. It testifies about </a:t>
            </a:r>
            <a:r>
              <a:rPr lang="ru-RU" sz="2400" b="1" dirty="0">
                <a:solidFill>
                  <a:schemeClr val="accent6">
                    <a:lumMod val="50000"/>
                  </a:schemeClr>
                </a:solidFill>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rarity of </a:t>
            </a:r>
            <a:r>
              <a:rPr lang="en-US" sz="2400" b="1" dirty="0" err="1">
                <a:solidFill>
                  <a:schemeClr val="accent6">
                    <a:lumMod val="50000"/>
                  </a:schemeClr>
                </a:solidFill>
                <a:latin typeface="Comic Sans MS"/>
                <a:ea typeface="Calibri" pitchFamily="34" charset="0"/>
                <a:cs typeface="Comic Sans MS"/>
              </a:rPr>
              <a:t>qg</a:t>
            </a:r>
            <a:r>
              <a:rPr lang="en-US" sz="2400" b="1" dirty="0">
                <a:solidFill>
                  <a:schemeClr val="accent6">
                    <a:lumMod val="50000"/>
                  </a:schemeClr>
                </a:solidFill>
                <a:latin typeface="Comic Sans MS"/>
                <a:ea typeface="Calibri" pitchFamily="34" charset="0"/>
                <a:cs typeface="Comic Sans MS"/>
              </a:rPr>
              <a:t>-medium. </a:t>
            </a:r>
            <a:endParaRPr lang="en-RU" sz="2400" dirty="0">
              <a:solidFill>
                <a:schemeClr val="accent6">
                  <a:lumMod val="50000"/>
                </a:schemeClr>
              </a:solidFill>
            </a:endParaRPr>
          </a:p>
        </p:txBody>
      </p:sp>
      <p:graphicFrame>
        <p:nvGraphicFramePr>
          <p:cNvPr id="2" name="Table 1">
            <a:extLst>
              <a:ext uri="{FF2B5EF4-FFF2-40B4-BE49-F238E27FC236}">
                <a16:creationId xmlns:a16="http://schemas.microsoft.com/office/drawing/2014/main" id="{98166EC3-3A72-3D65-1517-54BD12ACCAE6}"/>
              </a:ext>
            </a:extLst>
          </p:cNvPr>
          <p:cNvGraphicFramePr>
            <a:graphicFrameLocks noGrp="1"/>
          </p:cNvGraphicFramePr>
          <p:nvPr>
            <p:extLst>
              <p:ext uri="{D42A27DB-BD31-4B8C-83A1-F6EECF244321}">
                <p14:modId xmlns:p14="http://schemas.microsoft.com/office/powerpoint/2010/main" val="1511850300"/>
              </p:ext>
            </p:extLst>
          </p:nvPr>
        </p:nvGraphicFramePr>
        <p:xfrm>
          <a:off x="0" y="6155360"/>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4" name="TextBox 3">
            <a:extLst>
              <a:ext uri="{FF2B5EF4-FFF2-40B4-BE49-F238E27FC236}">
                <a16:creationId xmlns:a16="http://schemas.microsoft.com/office/drawing/2014/main" id="{9FB222DE-9308-A7D2-1E2D-9F45B703CAAF}"/>
              </a:ext>
            </a:extLst>
          </p:cNvPr>
          <p:cNvSpPr txBox="1"/>
          <p:nvPr/>
        </p:nvSpPr>
        <p:spPr>
          <a:xfrm>
            <a:off x="0" y="6255361"/>
            <a:ext cx="12052681" cy="400110"/>
          </a:xfrm>
          <a:prstGeom prst="rect">
            <a:avLst/>
          </a:prstGeom>
          <a:noFill/>
        </p:spPr>
        <p:txBody>
          <a:bodyPr wrap="square" rtlCol="0">
            <a:spAutoFit/>
          </a:bodyPr>
          <a:lstStyle/>
          <a:p>
            <a:pPr algn="ctr"/>
            <a:r>
              <a:rPr lang="en-GB" sz="2000" b="1" i="0" u="none" strike="noStrike" dirty="0">
                <a:solidFill>
                  <a:srgbClr val="FFFF00"/>
                </a:solidFill>
                <a:effectLst/>
                <a:latin typeface="Comic Sans MS" panose="030F0902030302020204" pitchFamily="66" charset="0"/>
              </a:rPr>
              <a:t>VI SPD Collaboration Meeting and Workshop </a:t>
            </a:r>
            <a:r>
              <a:rPr lang="en-GB" sz="2000" b="1" dirty="0">
                <a:solidFill>
                  <a:srgbClr val="FFFF00"/>
                </a:solidFill>
                <a:latin typeface="Comic Sans MS" panose="030F0902030302020204" pitchFamily="66" charset="0"/>
              </a:rPr>
              <a:t>on Information Technology in Natural Sciences</a:t>
            </a:r>
            <a:endParaRPr lang="en-RU" sz="2000" b="1" dirty="0">
              <a:solidFill>
                <a:srgbClr val="FFFF00"/>
              </a:solidFill>
              <a:latin typeface="Comic Sans MS" panose="030F0902030302020204" pitchFamily="66" charset="0"/>
            </a:endParaRPr>
          </a:p>
        </p:txBody>
      </p:sp>
    </p:spTree>
    <p:extLst>
      <p:ext uri="{BB962C8B-B14F-4D97-AF65-F5344CB8AC3E}">
        <p14:creationId xmlns:p14="http://schemas.microsoft.com/office/powerpoint/2010/main" val="379179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5B26CE-8170-F533-7B9D-ACCE3830C4C4}"/>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4F38BBF3-3892-ADC3-EB69-A77DC2564530}"/>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sp>
        <p:nvSpPr>
          <p:cNvPr id="7" name="TextBox 6">
            <a:extLst>
              <a:ext uri="{FF2B5EF4-FFF2-40B4-BE49-F238E27FC236}">
                <a16:creationId xmlns:a16="http://schemas.microsoft.com/office/drawing/2014/main" id="{C3F50D23-0275-4405-B22C-F15243AE474B}"/>
              </a:ext>
            </a:extLst>
          </p:cNvPr>
          <p:cNvSpPr txBox="1"/>
          <p:nvPr/>
        </p:nvSpPr>
        <p:spPr>
          <a:xfrm>
            <a:off x="947830" y="452116"/>
            <a:ext cx="10084346" cy="584775"/>
          </a:xfrm>
          <a:prstGeom prst="rect">
            <a:avLst/>
          </a:prstGeom>
          <a:noFill/>
        </p:spPr>
        <p:txBody>
          <a:bodyPr wrap="square">
            <a:spAutoFit/>
          </a:bodyPr>
          <a:lstStyle/>
          <a:p>
            <a:r>
              <a:rPr lang="en-US" sz="3200" b="1" u="sng" dirty="0">
                <a:solidFill>
                  <a:srgbClr val="C00000"/>
                </a:solidFill>
                <a:latin typeface="Comic Sans MS"/>
                <a:ea typeface="Calibri" pitchFamily="34" charset="0"/>
                <a:cs typeface="Comic Sans MS"/>
              </a:rPr>
              <a:t>Longitudinal &amp;</a:t>
            </a:r>
            <a:r>
              <a:rPr lang="ru-RU" sz="3200" b="1" u="sng" dirty="0">
                <a:solidFill>
                  <a:srgbClr val="C00000"/>
                </a:solidFill>
                <a:latin typeface="Comic Sans MS"/>
                <a:ea typeface="Calibri" pitchFamily="34" charset="0"/>
                <a:cs typeface="Comic Sans MS"/>
              </a:rPr>
              <a:t> </a:t>
            </a:r>
            <a:r>
              <a:rPr lang="en-US" sz="3200" b="1" u="sng" dirty="0">
                <a:solidFill>
                  <a:srgbClr val="C00000"/>
                </a:solidFill>
                <a:latin typeface="Comic Sans MS"/>
                <a:ea typeface="Calibri" pitchFamily="34" charset="0"/>
                <a:cs typeface="Comic Sans MS"/>
              </a:rPr>
              <a:t>transversal components </a:t>
            </a:r>
            <a:r>
              <a:rPr lang="ru-RU" sz="3200" b="1" u="sng" dirty="0">
                <a:solidFill>
                  <a:srgbClr val="C00000"/>
                </a:solidFill>
                <a:latin typeface="Comic Sans MS"/>
                <a:ea typeface="Calibri" pitchFamily="34" charset="0"/>
                <a:cs typeface="Comic Sans MS"/>
              </a:rPr>
              <a:t> </a:t>
            </a:r>
            <a:r>
              <a:rPr lang="en-US" sz="3200" b="1" u="sng" dirty="0">
                <a:solidFill>
                  <a:srgbClr val="C00000"/>
                </a:solidFill>
                <a:latin typeface="Comic Sans MS"/>
                <a:ea typeface="Calibri" pitchFamily="34" charset="0"/>
                <a:cs typeface="Comic Sans MS"/>
              </a:rPr>
              <a:t>of p at HM</a:t>
            </a:r>
            <a:endParaRPr lang="en-RU" sz="3200" dirty="0"/>
          </a:p>
        </p:txBody>
      </p:sp>
      <p:pic>
        <p:nvPicPr>
          <p:cNvPr id="8" name="Picture 7">
            <a:extLst>
              <a:ext uri="{FF2B5EF4-FFF2-40B4-BE49-F238E27FC236}">
                <a16:creationId xmlns:a16="http://schemas.microsoft.com/office/drawing/2014/main" id="{38494432-563C-D456-65EE-2A78BBED562C}"/>
              </a:ext>
            </a:extLst>
          </p:cNvPr>
          <p:cNvPicPr>
            <a:picLocks noChangeAspect="1"/>
          </p:cNvPicPr>
          <p:nvPr/>
        </p:nvPicPr>
        <p:blipFill rotWithShape="1">
          <a:blip r:embed="rId2"/>
          <a:srcRect t="7132" r="6666"/>
          <a:stretch/>
        </p:blipFill>
        <p:spPr>
          <a:xfrm>
            <a:off x="710649" y="1166345"/>
            <a:ext cx="3427597" cy="2995458"/>
          </a:xfrm>
          <a:prstGeom prst="rect">
            <a:avLst/>
          </a:prstGeom>
        </p:spPr>
      </p:pic>
      <p:pic>
        <p:nvPicPr>
          <p:cNvPr id="9" name="Picture 8">
            <a:extLst>
              <a:ext uri="{FF2B5EF4-FFF2-40B4-BE49-F238E27FC236}">
                <a16:creationId xmlns:a16="http://schemas.microsoft.com/office/drawing/2014/main" id="{D0623A6A-D08A-D53D-2858-8A1D0387A0F0}"/>
              </a:ext>
            </a:extLst>
          </p:cNvPr>
          <p:cNvPicPr>
            <a:picLocks noChangeAspect="1"/>
          </p:cNvPicPr>
          <p:nvPr/>
        </p:nvPicPr>
        <p:blipFill rotWithShape="1">
          <a:blip r:embed="rId3"/>
          <a:srcRect t="7060" r="7294"/>
          <a:stretch/>
        </p:blipFill>
        <p:spPr>
          <a:xfrm>
            <a:off x="4190118" y="1166093"/>
            <a:ext cx="3427597" cy="3048350"/>
          </a:xfrm>
          <a:prstGeom prst="rect">
            <a:avLst/>
          </a:prstGeom>
        </p:spPr>
      </p:pic>
      <p:sp>
        <p:nvSpPr>
          <p:cNvPr id="13" name="TextBox 12">
            <a:extLst>
              <a:ext uri="{FF2B5EF4-FFF2-40B4-BE49-F238E27FC236}">
                <a16:creationId xmlns:a16="http://schemas.microsoft.com/office/drawing/2014/main" id="{FA2F51CC-A9F1-3ADB-0CE8-00CE4659AC78}"/>
              </a:ext>
            </a:extLst>
          </p:cNvPr>
          <p:cNvSpPr txBox="1"/>
          <p:nvPr/>
        </p:nvSpPr>
        <p:spPr>
          <a:xfrm>
            <a:off x="7669587" y="1167455"/>
            <a:ext cx="3848816" cy="2308324"/>
          </a:xfrm>
          <a:prstGeom prst="rect">
            <a:avLst/>
          </a:prstGeom>
          <a:noFill/>
        </p:spPr>
        <p:txBody>
          <a:bodyPr wrap="square" rtlCol="0">
            <a:spAutoFit/>
          </a:bodyPr>
          <a:lstStyle/>
          <a:p>
            <a:r>
              <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rPr>
              <a:t>&lt;</a:t>
            </a:r>
            <a:r>
              <a:rPr kumimoji="0" lang="en-US" sz="2400" b="1" strike="noStrike" cap="none" normalizeH="0" baseline="0" dirty="0">
                <a:ln>
                  <a:noFill/>
                </a:ln>
                <a:solidFill>
                  <a:schemeClr val="accent6">
                    <a:lumMod val="50000"/>
                  </a:schemeClr>
                </a:solidFill>
                <a:effectLst/>
                <a:latin typeface="Comic Sans MS"/>
                <a:ea typeface="Calibri" pitchFamily="34" charset="0"/>
                <a:cs typeface="Comic Sans MS"/>
              </a:rPr>
              <a:t>p</a:t>
            </a:r>
            <a:r>
              <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rPr>
              <a:t> </a:t>
            </a:r>
            <a:r>
              <a:rPr kumimoji="0" lang="en-US" sz="2400" b="1" i="0" strike="noStrike" cap="none" normalizeH="0" baseline="-25000" dirty="0">
                <a:ln>
                  <a:noFill/>
                </a:ln>
                <a:solidFill>
                  <a:schemeClr val="accent6">
                    <a:lumMod val="50000"/>
                  </a:schemeClr>
                </a:solidFill>
                <a:effectLst/>
                <a:latin typeface="Comic Sans MS"/>
                <a:ea typeface="Calibri" pitchFamily="34" charset="0"/>
                <a:cs typeface="Comic Sans MS"/>
              </a:rPr>
              <a:t>T</a:t>
            </a:r>
            <a:r>
              <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rPr>
              <a:t> &gt; and &lt;</a:t>
            </a:r>
            <a:r>
              <a:rPr kumimoji="0" lang="en-US" sz="2400" b="1" strike="noStrike" cap="none" normalizeH="0" baseline="0" dirty="0">
                <a:ln>
                  <a:noFill/>
                </a:ln>
                <a:solidFill>
                  <a:schemeClr val="accent6">
                    <a:lumMod val="50000"/>
                  </a:schemeClr>
                </a:solidFill>
                <a:effectLst/>
                <a:latin typeface="Comic Sans MS"/>
                <a:ea typeface="Calibri" pitchFamily="34" charset="0"/>
                <a:cs typeface="Comic Sans MS"/>
              </a:rPr>
              <a:t>p</a:t>
            </a:r>
            <a:r>
              <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rPr>
              <a:t> </a:t>
            </a:r>
            <a:r>
              <a:rPr kumimoji="0" lang="en-US" sz="2400" b="1" i="0" strike="noStrike" cap="none" normalizeH="0" baseline="-25000" dirty="0">
                <a:ln>
                  <a:noFill/>
                </a:ln>
                <a:solidFill>
                  <a:schemeClr val="accent6">
                    <a:lumMod val="50000"/>
                  </a:schemeClr>
                </a:solidFill>
                <a:effectLst/>
                <a:latin typeface="Comic Sans MS"/>
                <a:ea typeface="Calibri" pitchFamily="34" charset="0"/>
                <a:cs typeface="Comic Sans MS"/>
              </a:rPr>
              <a:t>||</a:t>
            </a:r>
            <a:r>
              <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rPr>
              <a:t> &gt; components of charged particles</a:t>
            </a:r>
            <a:r>
              <a:rPr kumimoji="0" lang="ru-RU" sz="2400" b="1" i="0" strike="noStrike" cap="none" normalizeH="0" baseline="0" dirty="0">
                <a:ln>
                  <a:noFill/>
                </a:ln>
                <a:solidFill>
                  <a:schemeClr val="accent6">
                    <a:lumMod val="50000"/>
                  </a:schemeClr>
                </a:solidFill>
                <a:effectLst/>
                <a:latin typeface="Comic Sans MS"/>
                <a:ea typeface="Calibri" pitchFamily="34" charset="0"/>
                <a:cs typeface="Comic Sans MS"/>
              </a:rPr>
              <a:t>. </a:t>
            </a:r>
            <a:endPar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endParaRPr>
          </a:p>
          <a:p>
            <a:r>
              <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rPr>
              <a:t>Left</a:t>
            </a:r>
            <a:r>
              <a:rPr kumimoji="0" lang="ru-RU" sz="2400" b="1" i="0" strike="noStrike" cap="none" normalizeH="0" baseline="0" dirty="0">
                <a:ln>
                  <a:noFill/>
                </a:ln>
                <a:solidFill>
                  <a:schemeClr val="accent6">
                    <a:lumMod val="50000"/>
                  </a:schemeClr>
                </a:solidFill>
                <a:effectLst/>
                <a:latin typeface="Comic Sans MS"/>
                <a:ea typeface="Calibri" pitchFamily="34" charset="0"/>
                <a:cs typeface="Comic Sans MS"/>
              </a:rPr>
              <a:t>: </a:t>
            </a:r>
            <a:r>
              <a:rPr kumimoji="0" lang="en-US" sz="2400" b="1" i="0" strike="noStrike" cap="none" normalizeH="0" baseline="0" dirty="0">
                <a:ln>
                  <a:noFill/>
                </a:ln>
                <a:solidFill>
                  <a:srgbClr val="C00000"/>
                </a:solidFill>
                <a:effectLst/>
                <a:latin typeface="Comic Sans MS"/>
                <a:ea typeface="Calibri" pitchFamily="34" charset="0"/>
                <a:cs typeface="Comic Sans MS"/>
              </a:rPr>
              <a:t>M.C.-simulation</a:t>
            </a:r>
            <a:r>
              <a:rPr lang="ru-RU" sz="2400" b="1" dirty="0">
                <a:solidFill>
                  <a:schemeClr val="accent6">
                    <a:lumMod val="50000"/>
                  </a:schemeClr>
                </a:solidFill>
                <a:latin typeface="Comic Sans MS"/>
                <a:ea typeface="Calibri" pitchFamily="34" charset="0"/>
                <a:cs typeface="Comic Sans MS"/>
              </a:rPr>
              <a:t>,</a:t>
            </a:r>
            <a:r>
              <a:rPr kumimoji="0" lang="ru-RU" sz="2400" b="1" i="0" strike="noStrike" cap="none" normalizeH="0" baseline="0" dirty="0">
                <a:ln>
                  <a:noFill/>
                </a:ln>
                <a:solidFill>
                  <a:schemeClr val="accent6">
                    <a:lumMod val="50000"/>
                  </a:schemeClr>
                </a:solidFill>
                <a:effectLst/>
                <a:latin typeface="Comic Sans MS"/>
                <a:ea typeface="Calibri" pitchFamily="34" charset="0"/>
                <a:cs typeface="Comic Sans MS"/>
              </a:rPr>
              <a:t> </a:t>
            </a:r>
            <a:r>
              <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rPr>
              <a:t>right</a:t>
            </a:r>
            <a:r>
              <a:rPr kumimoji="0" lang="ru-RU" sz="2400" b="1" i="0" strike="noStrike" cap="none" normalizeH="0" baseline="0" dirty="0">
                <a:ln>
                  <a:noFill/>
                </a:ln>
                <a:solidFill>
                  <a:schemeClr val="accent6">
                    <a:lumMod val="50000"/>
                  </a:schemeClr>
                </a:solidFill>
                <a:effectLst/>
                <a:latin typeface="Comic Sans MS"/>
                <a:ea typeface="Calibri" pitchFamily="34" charset="0"/>
                <a:cs typeface="Comic Sans MS"/>
              </a:rPr>
              <a:t>: </a:t>
            </a:r>
            <a:r>
              <a:rPr kumimoji="0" lang="en-US" sz="2400" b="1" i="0" strike="noStrike" cap="none" normalizeH="0" baseline="0" dirty="0">
                <a:ln>
                  <a:noFill/>
                </a:ln>
                <a:solidFill>
                  <a:srgbClr val="C00000"/>
                </a:solidFill>
                <a:effectLst/>
                <a:latin typeface="Comic Sans MS"/>
                <a:ea typeface="Calibri" pitchFamily="34" charset="0"/>
                <a:cs typeface="Comic Sans MS"/>
              </a:rPr>
              <a:t>experimental data</a:t>
            </a:r>
            <a:r>
              <a:rPr kumimoji="0" lang="ru-RU" sz="2400" b="1" i="0" strike="noStrike" cap="none" normalizeH="0" baseline="0" dirty="0">
                <a:ln>
                  <a:noFill/>
                </a:ln>
                <a:solidFill>
                  <a:srgbClr val="C00000"/>
                </a:solidFill>
                <a:effectLst/>
                <a:latin typeface="Comic Sans MS"/>
                <a:ea typeface="Calibri" pitchFamily="34" charset="0"/>
                <a:cs typeface="Comic Sans MS"/>
              </a:rPr>
              <a:t>. </a:t>
            </a:r>
          </a:p>
        </p:txBody>
      </p:sp>
      <p:sp>
        <p:nvSpPr>
          <p:cNvPr id="14" name="TextBox 13">
            <a:extLst>
              <a:ext uri="{FF2B5EF4-FFF2-40B4-BE49-F238E27FC236}">
                <a16:creationId xmlns:a16="http://schemas.microsoft.com/office/drawing/2014/main" id="{7BC0E1C9-E8D1-9417-FE49-11159EABAD1F}"/>
              </a:ext>
            </a:extLst>
          </p:cNvPr>
          <p:cNvSpPr txBox="1"/>
          <p:nvPr/>
        </p:nvSpPr>
        <p:spPr>
          <a:xfrm>
            <a:off x="1049869" y="4512539"/>
            <a:ext cx="9637923" cy="1200329"/>
          </a:xfrm>
          <a:prstGeom prst="rect">
            <a:avLst/>
          </a:prstGeom>
          <a:noFill/>
        </p:spPr>
        <p:txBody>
          <a:bodyPr wrap="square" rtlCol="0">
            <a:spAutoFit/>
          </a:bodyPr>
          <a:lstStyle/>
          <a:p>
            <a:pPr algn="just"/>
            <a:r>
              <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rPr>
              <a:t>BEC formation </a:t>
            </a:r>
            <a:r>
              <a:rPr lang="en-US" sz="2400" b="1" dirty="0">
                <a:solidFill>
                  <a:schemeClr val="accent6">
                    <a:lumMod val="50000"/>
                  </a:schemeClr>
                </a:solidFill>
                <a:latin typeface="Comic Sans MS"/>
                <a:ea typeface="Calibri" pitchFamily="34" charset="0"/>
                <a:cs typeface="Comic Sans MS"/>
              </a:rPr>
              <a:t>starts to form from </a:t>
            </a:r>
            <a:r>
              <a:rPr kumimoji="0" lang="en-US" sz="2400" b="1" i="0" strike="noStrike" cap="none" normalizeH="0" baseline="0" dirty="0" err="1">
                <a:ln>
                  <a:noFill/>
                </a:ln>
                <a:solidFill>
                  <a:schemeClr val="accent6">
                    <a:lumMod val="50000"/>
                  </a:schemeClr>
                </a:solidFill>
                <a:effectLst/>
                <a:latin typeface="Comic Sans MS"/>
                <a:ea typeface="Calibri" pitchFamily="34" charset="0"/>
                <a:cs typeface="Comic Sans MS"/>
              </a:rPr>
              <a:t>n</a:t>
            </a:r>
            <a:r>
              <a:rPr kumimoji="0" lang="en-US" sz="2400" b="1" i="0" strike="noStrike" cap="none" normalizeH="0" baseline="-25000" dirty="0" err="1">
                <a:ln>
                  <a:noFill/>
                </a:ln>
                <a:solidFill>
                  <a:schemeClr val="accent6">
                    <a:lumMod val="50000"/>
                  </a:schemeClr>
                </a:solidFill>
                <a:effectLst/>
                <a:latin typeface="Comic Sans MS"/>
                <a:ea typeface="Calibri" pitchFamily="34" charset="0"/>
                <a:cs typeface="Comic Sans MS"/>
              </a:rPr>
              <a:t>ch</a:t>
            </a:r>
            <a:r>
              <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rPr>
              <a:t> </a:t>
            </a:r>
            <a:r>
              <a:rPr kumimoji="0" lang="ru-RU" sz="2400" b="1" i="0" strike="noStrike" cap="none" normalizeH="0" baseline="0" dirty="0">
                <a:ln>
                  <a:noFill/>
                </a:ln>
                <a:solidFill>
                  <a:schemeClr val="accent6">
                    <a:lumMod val="50000"/>
                  </a:schemeClr>
                </a:solidFill>
                <a:effectLst/>
                <a:latin typeface="Comic Sans MS"/>
                <a:ea typeface="Calibri" pitchFamily="34" charset="0"/>
                <a:cs typeface="Comic Sans MS"/>
              </a:rPr>
              <a:t>∼</a:t>
            </a:r>
            <a:r>
              <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rPr>
              <a:t> 16 </a:t>
            </a:r>
            <a:r>
              <a:rPr kumimoji="0" lang="ru-RU" sz="2400" b="1" i="0" strike="noStrike" cap="none" normalizeH="0" baseline="0" dirty="0">
                <a:ln>
                  <a:noFill/>
                </a:ln>
                <a:solidFill>
                  <a:schemeClr val="accent6">
                    <a:lumMod val="50000"/>
                  </a:schemeClr>
                </a:solidFill>
                <a:effectLst/>
                <a:latin typeface="Comic Sans MS"/>
                <a:ea typeface="Calibri" pitchFamily="34" charset="0"/>
                <a:cs typeface="Comic Sans MS"/>
              </a:rPr>
              <a:t>(</a:t>
            </a:r>
            <a:r>
              <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rPr>
              <a:t>inflection point)</a:t>
            </a:r>
            <a:r>
              <a:rPr kumimoji="0" lang="ru-RU" sz="2400" b="1" i="0" strike="noStrike" cap="none" normalizeH="0" baseline="0" dirty="0">
                <a:ln>
                  <a:noFill/>
                </a:ln>
                <a:solidFill>
                  <a:schemeClr val="accent6">
                    <a:lumMod val="50000"/>
                  </a:schemeClr>
                </a:solidFill>
                <a:effectLst/>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At</a:t>
            </a:r>
            <a:r>
              <a:rPr kumimoji="0" lang="ru-RU" sz="2400" b="1" i="0" strike="noStrike" cap="none" normalizeH="0" baseline="0" dirty="0">
                <a:ln>
                  <a:noFill/>
                </a:ln>
                <a:solidFill>
                  <a:schemeClr val="accent6">
                    <a:lumMod val="50000"/>
                  </a:schemeClr>
                </a:solidFill>
                <a:effectLst/>
                <a:latin typeface="Comic Sans MS"/>
                <a:ea typeface="Calibri" pitchFamily="34" charset="0"/>
                <a:cs typeface="Comic Sans MS"/>
              </a:rPr>
              <a:t> </a:t>
            </a:r>
            <a:r>
              <a:rPr kumimoji="0" lang="en-US" sz="2400" b="1" i="0" strike="noStrike" cap="none" normalizeH="0" baseline="0" dirty="0" err="1">
                <a:ln>
                  <a:noFill/>
                </a:ln>
                <a:solidFill>
                  <a:schemeClr val="accent6">
                    <a:lumMod val="50000"/>
                  </a:schemeClr>
                </a:solidFill>
                <a:effectLst/>
                <a:latin typeface="Comic Sans MS"/>
                <a:ea typeface="Calibri" pitchFamily="34" charset="0"/>
                <a:cs typeface="Comic Sans MS"/>
              </a:rPr>
              <a:t>n</a:t>
            </a:r>
            <a:r>
              <a:rPr lang="en-US" sz="2400" b="1" baseline="-25000" dirty="0" err="1">
                <a:solidFill>
                  <a:schemeClr val="accent6">
                    <a:lumMod val="50000"/>
                  </a:schemeClr>
                </a:solidFill>
                <a:latin typeface="Comic Sans MS"/>
                <a:ea typeface="Calibri" pitchFamily="34" charset="0"/>
                <a:cs typeface="Comic Sans MS"/>
              </a:rPr>
              <a:t>tot</a:t>
            </a:r>
            <a:r>
              <a:rPr lang="en-US" sz="2400" b="1" baseline="-25000" dirty="0">
                <a:solidFill>
                  <a:schemeClr val="accent6">
                    <a:lumMod val="50000"/>
                  </a:schemeClr>
                </a:solidFill>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&gt; 18 </a:t>
            </a:r>
            <a:r>
              <a:rPr lang="en-US" sz="2400" b="1" dirty="0">
                <a:solidFill>
                  <a:srgbClr val="C00000"/>
                </a:solidFill>
                <a:cs typeface="Times New Roman"/>
              </a:rPr>
              <a:t>ω</a:t>
            </a:r>
            <a:r>
              <a:rPr lang="en-US" sz="2400" b="1" baseline="30000" dirty="0">
                <a:solidFill>
                  <a:srgbClr val="C00000"/>
                </a:solidFill>
                <a:cs typeface="Times New Roman"/>
              </a:rPr>
              <a:t>0</a:t>
            </a:r>
            <a:r>
              <a:rPr lang="ru-RU" sz="2400" b="1" baseline="30000" dirty="0">
                <a:solidFill>
                  <a:srgbClr val="00B050"/>
                </a:solidFill>
                <a:cs typeface="Times New Roman"/>
              </a:rPr>
              <a:t> </a:t>
            </a:r>
            <a:r>
              <a:rPr kumimoji="0" lang="ru-RU" sz="2400" b="1" i="0" strike="noStrike" cap="none" normalizeH="0" baseline="0" dirty="0">
                <a:ln>
                  <a:noFill/>
                </a:ln>
                <a:solidFill>
                  <a:srgbClr val="00B050"/>
                </a:solidFill>
                <a:effectLst/>
                <a:latin typeface="Comic Sans MS"/>
                <a:ea typeface="Calibri" pitchFamily="34" charset="0"/>
                <a:cs typeface="Comic Sans MS"/>
              </a:rPr>
              <a:t> </a:t>
            </a:r>
            <a:r>
              <a:rPr kumimoji="0" lang="en-US" sz="2400" b="1" i="0" strike="noStrike" cap="none" normalizeH="0" baseline="0" dirty="0">
                <a:ln>
                  <a:noFill/>
                </a:ln>
                <a:solidFill>
                  <a:schemeClr val="accent6">
                    <a:lumMod val="50000"/>
                  </a:schemeClr>
                </a:solidFill>
                <a:effectLst/>
                <a:latin typeface="Comic Sans MS"/>
                <a:ea typeface="Calibri" pitchFamily="34" charset="0"/>
                <a:cs typeface="Comic Sans MS"/>
              </a:rPr>
              <a:t>rises, leading particles disappear, hadron system becomes isotropi</a:t>
            </a:r>
            <a:r>
              <a:rPr lang="en-US" sz="2400" b="1" dirty="0">
                <a:solidFill>
                  <a:schemeClr val="accent6">
                    <a:lumMod val="50000"/>
                  </a:schemeClr>
                </a:solidFill>
                <a:latin typeface="Comic Sans MS"/>
                <a:ea typeface="Calibri" pitchFamily="34" charset="0"/>
                <a:cs typeface="Comic Sans MS"/>
              </a:rPr>
              <a:t>c in all directions. </a:t>
            </a:r>
            <a:endParaRPr lang="en-RU" sz="2400" dirty="0">
              <a:solidFill>
                <a:schemeClr val="accent6">
                  <a:lumMod val="50000"/>
                </a:schemeClr>
              </a:solidFill>
            </a:endParaRPr>
          </a:p>
        </p:txBody>
      </p:sp>
      <p:graphicFrame>
        <p:nvGraphicFramePr>
          <p:cNvPr id="2" name="Table 1">
            <a:extLst>
              <a:ext uri="{FF2B5EF4-FFF2-40B4-BE49-F238E27FC236}">
                <a16:creationId xmlns:a16="http://schemas.microsoft.com/office/drawing/2014/main" id="{BF3904E1-9E05-2D81-F52C-51F05AD1B9F4}"/>
              </a:ext>
            </a:extLst>
          </p:cNvPr>
          <p:cNvGraphicFramePr>
            <a:graphicFrameLocks noGrp="1"/>
          </p:cNvGraphicFramePr>
          <p:nvPr>
            <p:extLst>
              <p:ext uri="{D42A27DB-BD31-4B8C-83A1-F6EECF244321}">
                <p14:modId xmlns:p14="http://schemas.microsoft.com/office/powerpoint/2010/main" val="1511850300"/>
              </p:ext>
            </p:extLst>
          </p:nvPr>
        </p:nvGraphicFramePr>
        <p:xfrm>
          <a:off x="0" y="6155360"/>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4" name="TextBox 3">
            <a:extLst>
              <a:ext uri="{FF2B5EF4-FFF2-40B4-BE49-F238E27FC236}">
                <a16:creationId xmlns:a16="http://schemas.microsoft.com/office/drawing/2014/main" id="{A0324797-1214-A99C-8412-8FAE2AF24166}"/>
              </a:ext>
            </a:extLst>
          </p:cNvPr>
          <p:cNvSpPr txBox="1"/>
          <p:nvPr/>
        </p:nvSpPr>
        <p:spPr>
          <a:xfrm>
            <a:off x="0" y="6255361"/>
            <a:ext cx="12052681" cy="400110"/>
          </a:xfrm>
          <a:prstGeom prst="rect">
            <a:avLst/>
          </a:prstGeom>
          <a:noFill/>
        </p:spPr>
        <p:txBody>
          <a:bodyPr wrap="square" rtlCol="0">
            <a:spAutoFit/>
          </a:bodyPr>
          <a:lstStyle/>
          <a:p>
            <a:pPr algn="ctr"/>
            <a:r>
              <a:rPr lang="en-GB" sz="2000" b="1" i="0" u="none" strike="noStrike" dirty="0">
                <a:solidFill>
                  <a:srgbClr val="FFFF00"/>
                </a:solidFill>
                <a:effectLst/>
                <a:latin typeface="Comic Sans MS" panose="030F0902030302020204" pitchFamily="66" charset="0"/>
              </a:rPr>
              <a:t>VI SPD Collaboration Meeting and Workshop </a:t>
            </a:r>
            <a:r>
              <a:rPr lang="en-GB" sz="2000" b="1" dirty="0">
                <a:solidFill>
                  <a:srgbClr val="FFFF00"/>
                </a:solidFill>
                <a:latin typeface="Comic Sans MS" panose="030F0902030302020204" pitchFamily="66" charset="0"/>
              </a:rPr>
              <a:t>on Information Technology in Natural Sciences</a:t>
            </a:r>
            <a:endParaRPr lang="en-RU" sz="2000" b="1" dirty="0">
              <a:solidFill>
                <a:srgbClr val="FFFF00"/>
              </a:solidFill>
              <a:latin typeface="Comic Sans MS" panose="030F0902030302020204" pitchFamily="66" charset="0"/>
            </a:endParaRPr>
          </a:p>
        </p:txBody>
      </p:sp>
    </p:spTree>
    <p:extLst>
      <p:ext uri="{BB962C8B-B14F-4D97-AF65-F5344CB8AC3E}">
        <p14:creationId xmlns:p14="http://schemas.microsoft.com/office/powerpoint/2010/main" val="2910498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5B26CE-8170-F533-7B9D-ACCE3830C4C4}"/>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4F38BBF3-3892-ADC3-EB69-A77DC2564530}"/>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sp>
        <p:nvSpPr>
          <p:cNvPr id="7" name="TextBox 6">
            <a:extLst>
              <a:ext uri="{FF2B5EF4-FFF2-40B4-BE49-F238E27FC236}">
                <a16:creationId xmlns:a16="http://schemas.microsoft.com/office/drawing/2014/main" id="{937C4D1C-DFA4-D9CA-D458-3109A48A14E8}"/>
              </a:ext>
            </a:extLst>
          </p:cNvPr>
          <p:cNvSpPr txBox="1"/>
          <p:nvPr/>
        </p:nvSpPr>
        <p:spPr>
          <a:xfrm>
            <a:off x="6131802" y="657787"/>
            <a:ext cx="4400490" cy="646331"/>
          </a:xfrm>
          <a:prstGeom prst="rect">
            <a:avLst/>
          </a:prstGeom>
          <a:noFill/>
        </p:spPr>
        <p:txBody>
          <a:bodyPr wrap="square">
            <a:spAutoFit/>
          </a:bodyPr>
          <a:lstStyle/>
          <a:p>
            <a:pPr algn="ctr"/>
            <a:r>
              <a:rPr lang="en-US" sz="3600" b="1" u="sng" dirty="0">
                <a:solidFill>
                  <a:srgbClr val="C00000"/>
                </a:solidFill>
                <a:latin typeface="Comic Sans MS"/>
                <a:ea typeface="Calibri" pitchFamily="34" charset="0"/>
                <a:cs typeface="Comic Sans MS"/>
              </a:rPr>
              <a:t>KNO scaling</a:t>
            </a:r>
            <a:endParaRPr lang="en-RU" sz="3600" dirty="0"/>
          </a:p>
        </p:txBody>
      </p:sp>
      <p:pic>
        <p:nvPicPr>
          <p:cNvPr id="8" name="Picture 7">
            <a:extLst>
              <a:ext uri="{FF2B5EF4-FFF2-40B4-BE49-F238E27FC236}">
                <a16:creationId xmlns:a16="http://schemas.microsoft.com/office/drawing/2014/main" id="{4A20AD53-C405-0C01-6AF4-F40D1B32EB25}"/>
              </a:ext>
            </a:extLst>
          </p:cNvPr>
          <p:cNvPicPr>
            <a:picLocks noChangeAspect="1"/>
          </p:cNvPicPr>
          <p:nvPr/>
        </p:nvPicPr>
        <p:blipFill>
          <a:blip r:embed="rId2"/>
          <a:stretch>
            <a:fillRect/>
          </a:stretch>
        </p:blipFill>
        <p:spPr>
          <a:xfrm>
            <a:off x="639930" y="657787"/>
            <a:ext cx="5512748" cy="4994868"/>
          </a:xfrm>
          <a:prstGeom prst="rect">
            <a:avLst/>
          </a:prstGeom>
        </p:spPr>
      </p:pic>
      <p:sp>
        <p:nvSpPr>
          <p:cNvPr id="9" name="Rectangle 8">
            <a:extLst>
              <a:ext uri="{FF2B5EF4-FFF2-40B4-BE49-F238E27FC236}">
                <a16:creationId xmlns:a16="http://schemas.microsoft.com/office/drawing/2014/main" id="{E772DACF-1597-8A0C-0A3B-55F35CBCF10A}"/>
              </a:ext>
            </a:extLst>
          </p:cNvPr>
          <p:cNvSpPr/>
          <p:nvPr/>
        </p:nvSpPr>
        <p:spPr>
          <a:xfrm>
            <a:off x="6096000" y="3163464"/>
            <a:ext cx="5031003" cy="1384995"/>
          </a:xfrm>
          <a:prstGeom prst="rect">
            <a:avLst/>
          </a:prstGeom>
        </p:spPr>
        <p:txBody>
          <a:bodyPr wrap="square">
            <a:spAutoFit/>
          </a:bodyPr>
          <a:lstStyle/>
          <a:p>
            <a:r>
              <a:rPr lang="en-GB" sz="2800" b="1" dirty="0">
                <a:solidFill>
                  <a:schemeClr val="accent6">
                    <a:lumMod val="75000"/>
                  </a:schemeClr>
                </a:solidFill>
                <a:latin typeface="Comic Sans MS" panose="030F0902030302020204" pitchFamily="66" charset="0"/>
              </a:rPr>
              <a:t>The world KNO distribution with addition of the SVD-2 four points</a:t>
            </a:r>
            <a:r>
              <a:rPr lang="ru-RU" sz="2800" b="1" dirty="0">
                <a:solidFill>
                  <a:schemeClr val="accent6">
                    <a:lumMod val="75000"/>
                  </a:schemeClr>
                </a:solidFill>
                <a:latin typeface="Helvetica" pitchFamily="2" charset="0"/>
              </a:rPr>
              <a:t> (</a:t>
            </a:r>
            <a:r>
              <a:rPr lang="en-US" sz="2800" b="1" dirty="0">
                <a:solidFill>
                  <a:schemeClr val="accent6">
                    <a:lumMod val="75000"/>
                  </a:schemeClr>
                </a:solidFill>
                <a:latin typeface="Helvetica" pitchFamily="2" charset="0"/>
              </a:rPr>
              <a:t>√s = </a:t>
            </a:r>
            <a:r>
              <a:rPr lang="ru-RU" sz="2800" b="1" dirty="0">
                <a:solidFill>
                  <a:schemeClr val="accent6">
                    <a:lumMod val="75000"/>
                  </a:schemeClr>
                </a:solidFill>
                <a:latin typeface="Helvetica" pitchFamily="2" charset="0"/>
              </a:rPr>
              <a:t>9</a:t>
            </a:r>
            <a:r>
              <a:rPr lang="en-US" sz="2800" b="1" dirty="0">
                <a:solidFill>
                  <a:schemeClr val="accent6">
                    <a:lumMod val="75000"/>
                  </a:schemeClr>
                </a:solidFill>
                <a:latin typeface="Comic Sans MS" panose="030F0902030302020204" pitchFamily="66" charset="0"/>
              </a:rPr>
              <a:t>.8 GeV)</a:t>
            </a:r>
            <a:r>
              <a:rPr lang="en-GB" sz="2800" b="1" dirty="0">
                <a:solidFill>
                  <a:schemeClr val="accent6">
                    <a:lumMod val="75000"/>
                  </a:schemeClr>
                </a:solidFill>
                <a:latin typeface="Comic Sans MS" panose="030F0902030302020204" pitchFamily="66" charset="0"/>
              </a:rPr>
              <a:t>.</a:t>
            </a:r>
            <a:endParaRPr lang="en-GB" sz="2800" b="1" dirty="0">
              <a:solidFill>
                <a:schemeClr val="accent6">
                  <a:lumMod val="75000"/>
                </a:schemeClr>
              </a:solidFill>
              <a:effectLst/>
              <a:latin typeface="Comic Sans MS" panose="030F0902030302020204" pitchFamily="66" charset="0"/>
            </a:endParaRPr>
          </a:p>
        </p:txBody>
      </p:sp>
      <p:graphicFrame>
        <p:nvGraphicFramePr>
          <p:cNvPr id="2" name="Table 1">
            <a:extLst>
              <a:ext uri="{FF2B5EF4-FFF2-40B4-BE49-F238E27FC236}">
                <a16:creationId xmlns:a16="http://schemas.microsoft.com/office/drawing/2014/main" id="{C37C40DE-2356-97F3-2DF3-DA5DC3F7FA52}"/>
              </a:ext>
            </a:extLst>
          </p:cNvPr>
          <p:cNvGraphicFramePr>
            <a:graphicFrameLocks noGrp="1"/>
          </p:cNvGraphicFramePr>
          <p:nvPr>
            <p:extLst>
              <p:ext uri="{D42A27DB-BD31-4B8C-83A1-F6EECF244321}">
                <p14:modId xmlns:p14="http://schemas.microsoft.com/office/powerpoint/2010/main" val="1511850300"/>
              </p:ext>
            </p:extLst>
          </p:nvPr>
        </p:nvGraphicFramePr>
        <p:xfrm>
          <a:off x="0" y="6155360"/>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4" name="TextBox 3">
            <a:extLst>
              <a:ext uri="{FF2B5EF4-FFF2-40B4-BE49-F238E27FC236}">
                <a16:creationId xmlns:a16="http://schemas.microsoft.com/office/drawing/2014/main" id="{F51D1A46-D8FA-0ECF-8D90-65454333012A}"/>
              </a:ext>
            </a:extLst>
          </p:cNvPr>
          <p:cNvSpPr txBox="1"/>
          <p:nvPr/>
        </p:nvSpPr>
        <p:spPr>
          <a:xfrm>
            <a:off x="0" y="6255361"/>
            <a:ext cx="12052681" cy="400110"/>
          </a:xfrm>
          <a:prstGeom prst="rect">
            <a:avLst/>
          </a:prstGeom>
          <a:noFill/>
        </p:spPr>
        <p:txBody>
          <a:bodyPr wrap="square" rtlCol="0">
            <a:spAutoFit/>
          </a:bodyPr>
          <a:lstStyle/>
          <a:p>
            <a:pPr algn="ctr"/>
            <a:r>
              <a:rPr lang="en-GB" sz="2000" b="1" i="0" u="none" strike="noStrike" dirty="0">
                <a:solidFill>
                  <a:srgbClr val="FFFF00"/>
                </a:solidFill>
                <a:effectLst/>
                <a:latin typeface="Comic Sans MS" panose="030F0902030302020204" pitchFamily="66" charset="0"/>
              </a:rPr>
              <a:t>VI SPD Collaboration Meeting and Workshop </a:t>
            </a:r>
            <a:r>
              <a:rPr lang="en-GB" sz="2000" b="1" dirty="0">
                <a:solidFill>
                  <a:srgbClr val="FFFF00"/>
                </a:solidFill>
                <a:latin typeface="Comic Sans MS" panose="030F0902030302020204" pitchFamily="66" charset="0"/>
              </a:rPr>
              <a:t>on Information Technology in Natural Sciences</a:t>
            </a:r>
            <a:endParaRPr lang="en-RU" sz="2000" b="1" dirty="0">
              <a:solidFill>
                <a:srgbClr val="FFFF00"/>
              </a:solidFill>
              <a:latin typeface="Comic Sans MS" panose="030F0902030302020204" pitchFamily="66" charset="0"/>
            </a:endParaRPr>
          </a:p>
        </p:txBody>
      </p:sp>
    </p:spTree>
    <p:extLst>
      <p:ext uri="{BB962C8B-B14F-4D97-AF65-F5344CB8AC3E}">
        <p14:creationId xmlns:p14="http://schemas.microsoft.com/office/powerpoint/2010/main" val="829986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23247"/>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988DCA-C2D1-6934-84AD-EF084A310374}"/>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5" name="TextBox 4">
            <a:extLst>
              <a:ext uri="{FF2B5EF4-FFF2-40B4-BE49-F238E27FC236}">
                <a16:creationId xmlns:a16="http://schemas.microsoft.com/office/drawing/2014/main" id="{C7B0F47A-023E-D210-B8B9-9D386EA45D4C}"/>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sp>
        <p:nvSpPr>
          <p:cNvPr id="10" name="TextBox 9">
            <a:extLst>
              <a:ext uri="{FF2B5EF4-FFF2-40B4-BE49-F238E27FC236}">
                <a16:creationId xmlns:a16="http://schemas.microsoft.com/office/drawing/2014/main" id="{0EFFD68A-49A8-4B87-B6B5-B0C3181BA7A6}"/>
              </a:ext>
            </a:extLst>
          </p:cNvPr>
          <p:cNvSpPr txBox="1"/>
          <p:nvPr/>
        </p:nvSpPr>
        <p:spPr>
          <a:xfrm>
            <a:off x="820047" y="569974"/>
            <a:ext cx="10623509" cy="646331"/>
          </a:xfrm>
          <a:prstGeom prst="rect">
            <a:avLst/>
          </a:prstGeom>
          <a:noFill/>
          <a:ln>
            <a:solidFill>
              <a:schemeClr val="bg1"/>
            </a:solidFill>
          </a:ln>
        </p:spPr>
        <p:txBody>
          <a:bodyPr wrap="square" rtlCol="0">
            <a:spAutoFit/>
          </a:bodyPr>
          <a:lstStyle/>
          <a:p>
            <a:pPr algn="ctr"/>
            <a:r>
              <a:rPr lang="en-US" sz="3600" b="1" u="sng" dirty="0">
                <a:solidFill>
                  <a:srgbClr val="C00000"/>
                </a:solidFill>
                <a:latin typeface="Comic Sans MS" panose="030F0902030302020204" pitchFamily="66" charset="0"/>
              </a:rPr>
              <a:t>Multiparticle processes studying in HEP</a:t>
            </a:r>
            <a:endParaRPr lang="en-RU" sz="3600" b="1" u="sng" dirty="0">
              <a:solidFill>
                <a:srgbClr val="C0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C57A7E6-A903-6BD0-923F-2739795F0F86}"/>
              </a:ext>
            </a:extLst>
          </p:cNvPr>
          <p:cNvSpPr txBox="1"/>
          <p:nvPr/>
        </p:nvSpPr>
        <p:spPr>
          <a:xfrm>
            <a:off x="1873828" y="1570835"/>
            <a:ext cx="8242300" cy="2677656"/>
          </a:xfrm>
          <a:prstGeom prst="rect">
            <a:avLst/>
          </a:prstGeom>
          <a:noFill/>
        </p:spPr>
        <p:txBody>
          <a:bodyPr wrap="square" rtlCol="0">
            <a:spAutoFit/>
          </a:bodyPr>
          <a:lstStyle/>
          <a:p>
            <a:pPr marL="457200" indent="-457200">
              <a:buAutoNum type="arabicPeriod"/>
            </a:pPr>
            <a:r>
              <a:rPr lang="en-US" sz="2800" b="1" dirty="0">
                <a:solidFill>
                  <a:schemeClr val="accent6">
                    <a:lumMod val="50000"/>
                  </a:schemeClr>
                </a:solidFill>
                <a:latin typeface="Comic Sans MS" panose="030F0902030302020204" pitchFamily="66" charset="0"/>
              </a:rPr>
              <a:t>Electron-positron annihilation </a:t>
            </a:r>
            <a:r>
              <a:rPr lang="ru-RU" sz="2800" b="1" dirty="0">
                <a:solidFill>
                  <a:schemeClr val="accent6">
                    <a:lumMod val="50000"/>
                  </a:schemeClr>
                </a:solidFill>
                <a:latin typeface="Comic Sans MS" panose="030F0902030302020204" pitchFamily="66" charset="0"/>
              </a:rPr>
              <a:t>(</a:t>
            </a:r>
            <a:r>
              <a:rPr lang="ru-RU" sz="2800" b="1" dirty="0" err="1">
                <a:solidFill>
                  <a:schemeClr val="accent6">
                    <a:lumMod val="50000"/>
                  </a:schemeClr>
                </a:solidFill>
                <a:latin typeface="Comic Sans MS" panose="030F0902030302020204" pitchFamily="66" charset="0"/>
              </a:rPr>
              <a:t>е</a:t>
            </a:r>
            <a:r>
              <a:rPr lang="ru-RU" sz="2800" b="1" baseline="30000" dirty="0" err="1">
                <a:solidFill>
                  <a:schemeClr val="accent6">
                    <a:lumMod val="50000"/>
                  </a:schemeClr>
                </a:solidFill>
                <a:latin typeface="Comic Sans MS" panose="030F0902030302020204" pitchFamily="66" charset="0"/>
              </a:rPr>
              <a:t>+</a:t>
            </a:r>
            <a:r>
              <a:rPr lang="ru-RU" sz="2800" b="1" dirty="0" err="1">
                <a:solidFill>
                  <a:schemeClr val="accent6">
                    <a:lumMod val="50000"/>
                  </a:schemeClr>
                </a:solidFill>
                <a:latin typeface="Comic Sans MS" panose="030F0902030302020204" pitchFamily="66" charset="0"/>
              </a:rPr>
              <a:t>е</a:t>
            </a:r>
            <a:r>
              <a:rPr lang="ru-RU" sz="2800" b="1" baseline="30000" dirty="0">
                <a:solidFill>
                  <a:schemeClr val="accent6">
                    <a:lumMod val="50000"/>
                  </a:schemeClr>
                </a:solidFill>
                <a:latin typeface="Comic Sans MS" panose="030F0902030302020204" pitchFamily="66" charset="0"/>
              </a:rPr>
              <a:t>-</a:t>
            </a:r>
            <a:r>
              <a:rPr lang="ru-RU" sz="2800" b="1" dirty="0">
                <a:solidFill>
                  <a:schemeClr val="accent6">
                    <a:lumMod val="50000"/>
                  </a:schemeClr>
                </a:solidFill>
                <a:latin typeface="Comic Sans MS" panose="030F0902030302020204" pitchFamily="66" charset="0"/>
              </a:rPr>
              <a:t>).</a:t>
            </a:r>
            <a:endParaRPr lang="ru-RU" sz="2800" b="1" dirty="0">
              <a:solidFill>
                <a:schemeClr val="accent6">
                  <a:lumMod val="50000"/>
                </a:schemeClr>
              </a:solidFill>
              <a:latin typeface="Times New Roman" panose="02020603050405020304" pitchFamily="18" charset="0"/>
              <a:cs typeface="Times New Roman" panose="02020603050405020304" pitchFamily="18" charset="0"/>
            </a:endParaRPr>
          </a:p>
          <a:p>
            <a:pPr marL="457200" indent="-457200">
              <a:buAutoNum type="arabicPeriod"/>
            </a:pPr>
            <a:r>
              <a:rPr lang="en-US" sz="2800" b="1" dirty="0">
                <a:solidFill>
                  <a:schemeClr val="accent6">
                    <a:lumMod val="50000"/>
                  </a:schemeClr>
                </a:solidFill>
                <a:latin typeface="Comic Sans MS" panose="030F0902030302020204" pitchFamily="66" charset="0"/>
              </a:rPr>
              <a:t>Proton &amp; proton-antiproton interactions. Three</a:t>
            </a:r>
            <a:r>
              <a:rPr lang="ru-RU" sz="2800" b="1" dirty="0">
                <a:solidFill>
                  <a:schemeClr val="accent6">
                    <a:lumMod val="50000"/>
                  </a:schemeClr>
                </a:solidFill>
                <a:latin typeface="Comic Sans MS" panose="030F0902030302020204" pitchFamily="66" charset="0"/>
              </a:rPr>
              <a:t>-</a:t>
            </a:r>
            <a:r>
              <a:rPr lang="en-US" sz="2800" b="1" dirty="0">
                <a:solidFill>
                  <a:schemeClr val="accent6">
                    <a:lumMod val="50000"/>
                  </a:schemeClr>
                </a:solidFill>
                <a:latin typeface="Comic Sans MS" panose="030F0902030302020204" pitchFamily="66" charset="0"/>
              </a:rPr>
              <a:t>gluon decay</a:t>
            </a:r>
            <a:r>
              <a:rPr lang="ru-RU" sz="2800" b="1" dirty="0">
                <a:solidFill>
                  <a:schemeClr val="accent6">
                    <a:lumMod val="50000"/>
                  </a:schemeClr>
                </a:solidFill>
                <a:latin typeface="Comic Sans MS" panose="030F0902030302020204" pitchFamily="66" charset="0"/>
              </a:rPr>
              <a:t> </a:t>
            </a:r>
            <a:r>
              <a:rPr lang="en-US" sz="2800" b="1" dirty="0">
                <a:solidFill>
                  <a:schemeClr val="accent6">
                    <a:lumMod val="50000"/>
                  </a:schemeClr>
                </a:solidFill>
                <a:latin typeface="Comic Sans MS" panose="030F0902030302020204" pitchFamily="66" charset="0"/>
              </a:rPr>
              <a:t>of bottomonium.</a:t>
            </a:r>
            <a:r>
              <a:rPr lang="ru-RU" sz="2800" b="1" dirty="0">
                <a:solidFill>
                  <a:schemeClr val="accent6">
                    <a:lumMod val="50000"/>
                  </a:schemeClr>
                </a:solidFill>
                <a:latin typeface="Comic Sans MS" panose="030F0902030302020204" pitchFamily="66" charset="0"/>
              </a:rPr>
              <a:t> </a:t>
            </a:r>
            <a:endParaRPr lang="en-US" sz="2800" b="1" dirty="0">
              <a:solidFill>
                <a:schemeClr val="accent6">
                  <a:lumMod val="50000"/>
                </a:schemeClr>
              </a:solidFill>
              <a:latin typeface="Comic Sans MS" panose="030F0902030302020204" pitchFamily="66" charset="0"/>
            </a:endParaRPr>
          </a:p>
          <a:p>
            <a:pPr marL="457200" indent="-457200">
              <a:buAutoNum type="arabicPeriod"/>
            </a:pPr>
            <a:r>
              <a:rPr lang="en-US" sz="2800" b="1" dirty="0">
                <a:solidFill>
                  <a:schemeClr val="accent6">
                    <a:lumMod val="50000"/>
                  </a:schemeClr>
                </a:solidFill>
                <a:latin typeface="Comic Sans MS" panose="030F0902030302020204" pitchFamily="66" charset="0"/>
              </a:rPr>
              <a:t>“Thermalization” project</a:t>
            </a:r>
            <a:r>
              <a:rPr lang="ru-RU" sz="2800" b="1" dirty="0">
                <a:solidFill>
                  <a:schemeClr val="accent6">
                    <a:lumMod val="50000"/>
                  </a:schemeClr>
                </a:solidFill>
                <a:latin typeface="Comic Sans MS" panose="030F0902030302020204" pitchFamily="66" charset="0"/>
              </a:rPr>
              <a:t> (</a:t>
            </a:r>
            <a:r>
              <a:rPr lang="en-US" sz="2800" b="1" dirty="0">
                <a:solidFill>
                  <a:schemeClr val="accent6">
                    <a:lumMod val="50000"/>
                  </a:schemeClr>
                </a:solidFill>
                <a:latin typeface="Comic Sans MS" panose="030F0902030302020204" pitchFamily="66" charset="0"/>
              </a:rPr>
              <a:t>high multiplicity</a:t>
            </a:r>
            <a:r>
              <a:rPr lang="ru-RU" sz="2800" b="1" dirty="0">
                <a:solidFill>
                  <a:schemeClr val="accent6">
                    <a:lumMod val="50000"/>
                  </a:schemeClr>
                </a:solidFill>
                <a:latin typeface="Comic Sans MS" panose="030F0902030302020204" pitchFamily="66" charset="0"/>
              </a:rPr>
              <a:t>). </a:t>
            </a:r>
            <a:r>
              <a:rPr lang="en-US" sz="2800" b="1" dirty="0">
                <a:solidFill>
                  <a:schemeClr val="accent6">
                    <a:lumMod val="50000"/>
                  </a:schemeClr>
                </a:solidFill>
                <a:latin typeface="Comic Sans MS" panose="030F0902030302020204" pitchFamily="66" charset="0"/>
              </a:rPr>
              <a:t>Collective phenomena</a:t>
            </a:r>
            <a:r>
              <a:rPr lang="ru-RU" sz="2800" b="1" dirty="0">
                <a:solidFill>
                  <a:schemeClr val="accent6">
                    <a:lumMod val="50000"/>
                  </a:schemeClr>
                </a:solidFill>
                <a:latin typeface="Comic Sans MS" panose="030F0902030302020204" pitchFamily="66" charset="0"/>
              </a:rPr>
              <a:t>.</a:t>
            </a:r>
          </a:p>
          <a:p>
            <a:pPr marL="457200" indent="-457200">
              <a:buAutoNum type="arabicPeriod"/>
            </a:pPr>
            <a:r>
              <a:rPr lang="en-US" sz="2800" b="1" dirty="0">
                <a:solidFill>
                  <a:srgbClr val="00BC80"/>
                </a:solidFill>
                <a:latin typeface="Comic Sans MS" panose="030F0902030302020204" pitchFamily="66" charset="0"/>
              </a:rPr>
              <a:t>Relativistic nuclear physics </a:t>
            </a:r>
            <a:r>
              <a:rPr lang="ru-RU" sz="2800" b="1" dirty="0">
                <a:solidFill>
                  <a:srgbClr val="00BC80"/>
                </a:solidFill>
                <a:latin typeface="Comic Sans MS" panose="030F0902030302020204" pitchFamily="66" charset="0"/>
              </a:rPr>
              <a:t>(АА).</a:t>
            </a:r>
            <a:endParaRPr lang="ru-RU" sz="2800" b="1" dirty="0">
              <a:solidFill>
                <a:srgbClr val="00BC80"/>
              </a:solidFill>
              <a:latin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17182F06-6068-081E-8568-06968035A156}"/>
              </a:ext>
            </a:extLst>
          </p:cNvPr>
          <p:cNvGraphicFramePr>
            <a:graphicFrameLocks noGrp="1"/>
          </p:cNvGraphicFramePr>
          <p:nvPr>
            <p:extLst>
              <p:ext uri="{D42A27DB-BD31-4B8C-83A1-F6EECF244321}">
                <p14:modId xmlns:p14="http://schemas.microsoft.com/office/powerpoint/2010/main" val="1511850300"/>
              </p:ext>
            </p:extLst>
          </p:nvPr>
        </p:nvGraphicFramePr>
        <p:xfrm>
          <a:off x="0" y="6155360"/>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2" name="TextBox 1">
            <a:extLst>
              <a:ext uri="{FF2B5EF4-FFF2-40B4-BE49-F238E27FC236}">
                <a16:creationId xmlns:a16="http://schemas.microsoft.com/office/drawing/2014/main" id="{8D318F4C-BEBC-F160-FF7F-45F8B34359F3}"/>
              </a:ext>
            </a:extLst>
          </p:cNvPr>
          <p:cNvSpPr txBox="1"/>
          <p:nvPr/>
        </p:nvSpPr>
        <p:spPr>
          <a:xfrm>
            <a:off x="0" y="6255361"/>
            <a:ext cx="12052681" cy="400110"/>
          </a:xfrm>
          <a:prstGeom prst="rect">
            <a:avLst/>
          </a:prstGeom>
          <a:noFill/>
        </p:spPr>
        <p:txBody>
          <a:bodyPr wrap="square" rtlCol="0">
            <a:spAutoFit/>
          </a:bodyPr>
          <a:lstStyle/>
          <a:p>
            <a:pPr algn="ctr"/>
            <a:r>
              <a:rPr lang="en-GB" sz="2000" b="1" i="0" u="none" strike="noStrike" dirty="0">
                <a:solidFill>
                  <a:srgbClr val="FFFF00"/>
                </a:solidFill>
                <a:effectLst/>
                <a:latin typeface="Comic Sans MS" panose="030F0902030302020204" pitchFamily="66" charset="0"/>
              </a:rPr>
              <a:t>VI SPD Collaboration Meeting and Workshop </a:t>
            </a:r>
            <a:r>
              <a:rPr lang="en-GB" sz="2000" b="1" dirty="0">
                <a:solidFill>
                  <a:srgbClr val="FFFF00"/>
                </a:solidFill>
                <a:latin typeface="Comic Sans MS" panose="030F0902030302020204" pitchFamily="66" charset="0"/>
              </a:rPr>
              <a:t>on Information Technology in Natural Sciences</a:t>
            </a:r>
            <a:endParaRPr lang="en-RU" sz="2000" b="1" dirty="0">
              <a:solidFill>
                <a:srgbClr val="FFFF00"/>
              </a:solidFill>
              <a:latin typeface="Comic Sans MS" panose="030F0902030302020204" pitchFamily="66" charset="0"/>
            </a:endParaRPr>
          </a:p>
        </p:txBody>
      </p:sp>
    </p:spTree>
    <p:extLst>
      <p:ext uri="{BB962C8B-B14F-4D97-AF65-F5344CB8AC3E}">
        <p14:creationId xmlns:p14="http://schemas.microsoft.com/office/powerpoint/2010/main" val="4270807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5B26CE-8170-F533-7B9D-ACCE3830C4C4}"/>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4F38BBF3-3892-ADC3-EB69-A77DC2564530}"/>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sp>
        <p:nvSpPr>
          <p:cNvPr id="7" name="TextBox 6">
            <a:extLst>
              <a:ext uri="{FF2B5EF4-FFF2-40B4-BE49-F238E27FC236}">
                <a16:creationId xmlns:a16="http://schemas.microsoft.com/office/drawing/2014/main" id="{C3F50D23-0275-4405-B22C-F15243AE474B}"/>
              </a:ext>
            </a:extLst>
          </p:cNvPr>
          <p:cNvSpPr txBox="1"/>
          <p:nvPr/>
        </p:nvSpPr>
        <p:spPr>
          <a:xfrm>
            <a:off x="1708906" y="375328"/>
            <a:ext cx="8419605" cy="584775"/>
          </a:xfrm>
          <a:prstGeom prst="rect">
            <a:avLst/>
          </a:prstGeom>
          <a:noFill/>
        </p:spPr>
        <p:txBody>
          <a:bodyPr wrap="square">
            <a:spAutoFit/>
          </a:bodyPr>
          <a:lstStyle/>
          <a:p>
            <a:pPr algn="ctr"/>
            <a:r>
              <a:rPr kumimoji="0" lang="en-US" sz="3200" b="1" i="0" u="sng" strike="noStrike" cap="none" normalizeH="0" baseline="0" dirty="0">
                <a:ln>
                  <a:noFill/>
                </a:ln>
                <a:solidFill>
                  <a:srgbClr val="C00000"/>
                </a:solidFill>
                <a:effectLst/>
                <a:latin typeface="Comic Sans MS"/>
                <a:ea typeface="Calibri" pitchFamily="34" charset="0"/>
                <a:cs typeface="Comic Sans MS"/>
              </a:rPr>
              <a:t>RESULTS</a:t>
            </a:r>
            <a:endParaRPr lang="en-RU" sz="3200" dirty="0"/>
          </a:p>
        </p:txBody>
      </p:sp>
      <p:sp>
        <p:nvSpPr>
          <p:cNvPr id="8" name="TextBox 7">
            <a:extLst>
              <a:ext uri="{FF2B5EF4-FFF2-40B4-BE49-F238E27FC236}">
                <a16:creationId xmlns:a16="http://schemas.microsoft.com/office/drawing/2014/main" id="{9EC44E20-0BED-9ED7-A22E-BC6B3E5D805B}"/>
              </a:ext>
            </a:extLst>
          </p:cNvPr>
          <p:cNvSpPr txBox="1"/>
          <p:nvPr/>
        </p:nvSpPr>
        <p:spPr>
          <a:xfrm>
            <a:off x="855023" y="954256"/>
            <a:ext cx="10390910" cy="5262979"/>
          </a:xfrm>
          <a:prstGeom prst="rect">
            <a:avLst/>
          </a:prstGeom>
          <a:noFill/>
        </p:spPr>
        <p:txBody>
          <a:bodyPr wrap="square" rtlCol="0">
            <a:spAutoFit/>
          </a:bodyPr>
          <a:lstStyle/>
          <a:p>
            <a:pPr algn="just"/>
            <a:r>
              <a:rPr kumimoji="0" lang="ru-RU" sz="1800" b="1" i="0" strike="noStrike" cap="none" normalizeH="0" baseline="0" dirty="0">
                <a:ln>
                  <a:noFill/>
                </a:ln>
                <a:solidFill>
                  <a:srgbClr val="C00000"/>
                </a:solidFill>
                <a:effectLst/>
                <a:latin typeface="Comic Sans MS"/>
                <a:ea typeface="Calibri" pitchFamily="34" charset="0"/>
                <a:cs typeface="Comic Sans MS"/>
              </a:rPr>
              <a:t> </a:t>
            </a:r>
            <a:r>
              <a:rPr lang="en-GB" sz="2800" b="1" dirty="0">
                <a:solidFill>
                  <a:schemeClr val="accent6">
                    <a:lumMod val="50000"/>
                  </a:schemeClr>
                </a:solidFill>
                <a:latin typeface="Comic Sans MS" panose="030F0902030302020204" pitchFamily="66" charset="0"/>
              </a:rPr>
              <a:t>The study of events with </a:t>
            </a:r>
            <a:r>
              <a:rPr lang="en-US" sz="2800" b="1" dirty="0">
                <a:solidFill>
                  <a:schemeClr val="accent6">
                    <a:lumMod val="50000"/>
                  </a:schemeClr>
                </a:solidFill>
                <a:latin typeface="Comic Sans MS" panose="030F0902030302020204" pitchFamily="66" charset="0"/>
              </a:rPr>
              <a:t>H</a:t>
            </a:r>
            <a:r>
              <a:rPr lang="en-GB" sz="2800" b="1" dirty="0">
                <a:solidFill>
                  <a:schemeClr val="accent6">
                    <a:lumMod val="50000"/>
                  </a:schemeClr>
                </a:solidFill>
                <a:latin typeface="Comic Sans MS" panose="030F0902030302020204" pitchFamily="66" charset="0"/>
              </a:rPr>
              <a:t>M allowed us to develop and supplement the mechanism of multiple production with a description of the hadronization stage by the Bernoulli distribution for various processes: </a:t>
            </a:r>
            <a:r>
              <a:rPr lang="en-GB" sz="2800" b="1" dirty="0" err="1">
                <a:solidFill>
                  <a:schemeClr val="accent6">
                    <a:lumMod val="50000"/>
                  </a:schemeClr>
                </a:solidFill>
                <a:latin typeface="Comic Sans MS" panose="030F0902030302020204" pitchFamily="66" charset="0"/>
              </a:rPr>
              <a:t>e+e</a:t>
            </a:r>
            <a:r>
              <a:rPr lang="en-GB" sz="2800" b="1" dirty="0">
                <a:solidFill>
                  <a:schemeClr val="accent6">
                    <a:lumMod val="50000"/>
                  </a:schemeClr>
                </a:solidFill>
                <a:latin typeface="Comic Sans MS" panose="030F0902030302020204" pitchFamily="66" charset="0"/>
              </a:rPr>
              <a:t>- annihilation, bottomonium decays, pp interactions, and proton and antiproton annihilation.</a:t>
            </a:r>
            <a:r>
              <a:rPr lang="ru-RU" sz="2800" b="1" dirty="0">
                <a:solidFill>
                  <a:schemeClr val="accent6">
                    <a:lumMod val="50000"/>
                  </a:schemeClr>
                </a:solidFill>
                <a:latin typeface="Comic Sans MS"/>
                <a:ea typeface="Calibri" pitchFamily="34" charset="0"/>
                <a:cs typeface="Comic Sans MS"/>
              </a:rPr>
              <a:t>  </a:t>
            </a:r>
          </a:p>
          <a:p>
            <a:pPr algn="just"/>
            <a:endParaRPr lang="en-US" sz="2800" b="1" dirty="0">
              <a:solidFill>
                <a:schemeClr val="accent6">
                  <a:lumMod val="50000"/>
                </a:schemeClr>
              </a:solidFill>
              <a:latin typeface="Comic Sans MS" panose="030F0902030302020204" pitchFamily="66" charset="0"/>
              <a:ea typeface="Calibri" pitchFamily="34" charset="0"/>
              <a:cs typeface="Comic Sans MS"/>
            </a:endParaRPr>
          </a:p>
          <a:p>
            <a:pPr algn="just"/>
            <a:r>
              <a:rPr lang="en-GB" sz="2800" b="1" dirty="0">
                <a:solidFill>
                  <a:schemeClr val="accent6">
                    <a:lumMod val="50000"/>
                  </a:schemeClr>
                </a:solidFill>
                <a:latin typeface="Comic Sans MS" panose="030F0902030302020204" pitchFamily="66" charset="0"/>
              </a:rPr>
              <a:t>In the HM region, the collective behaviour of secondary particles has been discovered and confirmed, which gives us new ideas about the mechanism of multiple production, in particular, the active role of the gluon component in this process.</a:t>
            </a:r>
            <a:endParaRPr lang="en-RU" sz="2800" b="1" dirty="0">
              <a:solidFill>
                <a:schemeClr val="accent6">
                  <a:lumMod val="50000"/>
                </a:schemeClr>
              </a:solidFill>
              <a:latin typeface="Comic Sans MS" panose="030F0902030302020204" pitchFamily="66" charset="0"/>
            </a:endParaRPr>
          </a:p>
        </p:txBody>
      </p:sp>
      <p:graphicFrame>
        <p:nvGraphicFramePr>
          <p:cNvPr id="2" name="Table 1">
            <a:extLst>
              <a:ext uri="{FF2B5EF4-FFF2-40B4-BE49-F238E27FC236}">
                <a16:creationId xmlns:a16="http://schemas.microsoft.com/office/drawing/2014/main" id="{183BD5AB-BF5E-B2A0-3CF6-2B9A0C49F111}"/>
              </a:ext>
            </a:extLst>
          </p:cNvPr>
          <p:cNvGraphicFramePr>
            <a:graphicFrameLocks noGrp="1"/>
          </p:cNvGraphicFramePr>
          <p:nvPr>
            <p:extLst>
              <p:ext uri="{D42A27DB-BD31-4B8C-83A1-F6EECF244321}">
                <p14:modId xmlns:p14="http://schemas.microsoft.com/office/powerpoint/2010/main" val="1511850300"/>
              </p:ext>
            </p:extLst>
          </p:nvPr>
        </p:nvGraphicFramePr>
        <p:xfrm>
          <a:off x="0" y="6155360"/>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4" name="TextBox 3">
            <a:extLst>
              <a:ext uri="{FF2B5EF4-FFF2-40B4-BE49-F238E27FC236}">
                <a16:creationId xmlns:a16="http://schemas.microsoft.com/office/drawing/2014/main" id="{F364EEAA-B7C0-C617-7718-A27F096DC29D}"/>
              </a:ext>
            </a:extLst>
          </p:cNvPr>
          <p:cNvSpPr txBox="1"/>
          <p:nvPr/>
        </p:nvSpPr>
        <p:spPr>
          <a:xfrm>
            <a:off x="0" y="6255361"/>
            <a:ext cx="12052681" cy="400110"/>
          </a:xfrm>
          <a:prstGeom prst="rect">
            <a:avLst/>
          </a:prstGeom>
          <a:noFill/>
        </p:spPr>
        <p:txBody>
          <a:bodyPr wrap="square" rtlCol="0">
            <a:spAutoFit/>
          </a:bodyPr>
          <a:lstStyle/>
          <a:p>
            <a:pPr algn="ctr"/>
            <a:r>
              <a:rPr lang="en-GB" sz="2000" b="1" i="0" u="none" strike="noStrike" dirty="0">
                <a:solidFill>
                  <a:srgbClr val="FFFF00"/>
                </a:solidFill>
                <a:effectLst/>
                <a:latin typeface="Comic Sans MS" panose="030F0902030302020204" pitchFamily="66" charset="0"/>
              </a:rPr>
              <a:t>VI SPD Collaboration Meeting and Workshop </a:t>
            </a:r>
            <a:r>
              <a:rPr lang="en-GB" sz="2000" b="1" dirty="0">
                <a:solidFill>
                  <a:srgbClr val="FFFF00"/>
                </a:solidFill>
                <a:latin typeface="Comic Sans MS" panose="030F0902030302020204" pitchFamily="66" charset="0"/>
              </a:rPr>
              <a:t>on Information Technology in Natural Sciences</a:t>
            </a:r>
            <a:endParaRPr lang="en-RU" sz="2000" b="1" dirty="0">
              <a:solidFill>
                <a:srgbClr val="FFFF00"/>
              </a:solidFill>
              <a:latin typeface="Comic Sans MS" panose="030F0902030302020204" pitchFamily="66" charset="0"/>
            </a:endParaRPr>
          </a:p>
        </p:txBody>
      </p:sp>
    </p:spTree>
    <p:extLst>
      <p:ext uri="{BB962C8B-B14F-4D97-AF65-F5344CB8AC3E}">
        <p14:creationId xmlns:p14="http://schemas.microsoft.com/office/powerpoint/2010/main" val="3562041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0197"/>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5B26CE-8170-F533-7B9D-ACCE3830C4C4}"/>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4F38BBF3-3892-ADC3-EB69-A77DC2564530}"/>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sp>
        <p:nvSpPr>
          <p:cNvPr id="7" name="TextBox 6">
            <a:extLst>
              <a:ext uri="{FF2B5EF4-FFF2-40B4-BE49-F238E27FC236}">
                <a16:creationId xmlns:a16="http://schemas.microsoft.com/office/drawing/2014/main" id="{937C4D1C-DFA4-D9CA-D458-3109A48A14E8}"/>
              </a:ext>
            </a:extLst>
          </p:cNvPr>
          <p:cNvSpPr txBox="1"/>
          <p:nvPr/>
        </p:nvSpPr>
        <p:spPr>
          <a:xfrm>
            <a:off x="3083802" y="1218379"/>
            <a:ext cx="6097978" cy="646331"/>
          </a:xfrm>
          <a:prstGeom prst="rect">
            <a:avLst/>
          </a:prstGeom>
          <a:noFill/>
        </p:spPr>
        <p:txBody>
          <a:bodyPr wrap="square">
            <a:spAutoFit/>
          </a:bodyPr>
          <a:lstStyle/>
          <a:p>
            <a:pPr algn="ctr"/>
            <a:r>
              <a:rPr kumimoji="0" lang="en-US" sz="3600" b="1" i="0" u="sng" strike="noStrike" cap="none" normalizeH="0" baseline="0" dirty="0" err="1">
                <a:ln>
                  <a:noFill/>
                </a:ln>
                <a:solidFill>
                  <a:srgbClr val="C00000"/>
                </a:solidFill>
                <a:effectLst/>
                <a:latin typeface="Comic Sans MS"/>
                <a:ea typeface="Calibri" pitchFamily="34" charset="0"/>
                <a:cs typeface="Comic Sans MS"/>
              </a:rPr>
              <a:t>Afterwords</a:t>
            </a:r>
            <a:endParaRPr lang="en-RU" sz="3600" dirty="0"/>
          </a:p>
        </p:txBody>
      </p:sp>
      <p:sp>
        <p:nvSpPr>
          <p:cNvPr id="9" name="TextBox 8">
            <a:extLst>
              <a:ext uri="{FF2B5EF4-FFF2-40B4-BE49-F238E27FC236}">
                <a16:creationId xmlns:a16="http://schemas.microsoft.com/office/drawing/2014/main" id="{875565DF-5BE0-0FE5-3FFF-3544F68E0C61}"/>
              </a:ext>
            </a:extLst>
          </p:cNvPr>
          <p:cNvSpPr txBox="1"/>
          <p:nvPr/>
        </p:nvSpPr>
        <p:spPr>
          <a:xfrm>
            <a:off x="920750" y="2344432"/>
            <a:ext cx="10350500" cy="2062103"/>
          </a:xfrm>
          <a:prstGeom prst="rect">
            <a:avLst/>
          </a:prstGeom>
          <a:noFill/>
        </p:spPr>
        <p:txBody>
          <a:bodyPr wrap="square">
            <a:spAutoFit/>
          </a:bodyPr>
          <a:lstStyle/>
          <a:p>
            <a:r>
              <a:rPr lang="en-GB" sz="3200" b="1" dirty="0">
                <a:solidFill>
                  <a:schemeClr val="accent6">
                    <a:lumMod val="50000"/>
                  </a:schemeClr>
                </a:solidFill>
                <a:latin typeface="Comic Sans MS" panose="030F0902030302020204" pitchFamily="66" charset="0"/>
              </a:rPr>
              <a:t>“Perhaps there are no discoveries in elementary or higher mathematics, or even, perhaps, in any other field that could be made ... without analogy.” George </a:t>
            </a:r>
            <a:r>
              <a:rPr lang="en-GB" sz="3200" b="1" dirty="0" err="1">
                <a:solidFill>
                  <a:schemeClr val="accent6">
                    <a:lumMod val="50000"/>
                  </a:schemeClr>
                </a:solidFill>
                <a:latin typeface="Comic Sans MS" panose="030F0902030302020204" pitchFamily="66" charset="0"/>
              </a:rPr>
              <a:t>Poiya</a:t>
            </a:r>
            <a:r>
              <a:rPr lang="en-GB" sz="3200" b="1" dirty="0">
                <a:solidFill>
                  <a:schemeClr val="accent6">
                    <a:lumMod val="50000"/>
                  </a:schemeClr>
                </a:solidFill>
                <a:latin typeface="Comic Sans MS" panose="030F0902030302020204" pitchFamily="66" charset="0"/>
              </a:rPr>
              <a:t>.</a:t>
            </a:r>
            <a:endParaRPr lang="en-RU" sz="3200" b="1" dirty="0">
              <a:solidFill>
                <a:schemeClr val="accent6">
                  <a:lumMod val="50000"/>
                </a:schemeClr>
              </a:solidFill>
              <a:latin typeface="Comic Sans MS" panose="030F0902030302020204" pitchFamily="66" charset="0"/>
            </a:endParaRPr>
          </a:p>
        </p:txBody>
      </p:sp>
      <p:graphicFrame>
        <p:nvGraphicFramePr>
          <p:cNvPr id="10" name="Table 9">
            <a:extLst>
              <a:ext uri="{FF2B5EF4-FFF2-40B4-BE49-F238E27FC236}">
                <a16:creationId xmlns:a16="http://schemas.microsoft.com/office/drawing/2014/main" id="{776F6933-C627-D95F-8F09-A9890F54753E}"/>
              </a:ext>
            </a:extLst>
          </p:cNvPr>
          <p:cNvGraphicFramePr>
            <a:graphicFrameLocks noGrp="1"/>
          </p:cNvGraphicFramePr>
          <p:nvPr>
            <p:extLst>
              <p:ext uri="{D42A27DB-BD31-4B8C-83A1-F6EECF244321}">
                <p14:modId xmlns:p14="http://schemas.microsoft.com/office/powerpoint/2010/main" val="3095258692"/>
              </p:ext>
            </p:extLst>
          </p:nvPr>
        </p:nvGraphicFramePr>
        <p:xfrm>
          <a:off x="0" y="6190985"/>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2" name="TextBox 1">
            <a:extLst>
              <a:ext uri="{FF2B5EF4-FFF2-40B4-BE49-F238E27FC236}">
                <a16:creationId xmlns:a16="http://schemas.microsoft.com/office/drawing/2014/main" id="{1DE7099E-EDA7-C3DA-2CBF-6EB26311479B}"/>
              </a:ext>
            </a:extLst>
          </p:cNvPr>
          <p:cNvSpPr txBox="1"/>
          <p:nvPr/>
        </p:nvSpPr>
        <p:spPr>
          <a:xfrm>
            <a:off x="0" y="6255361"/>
            <a:ext cx="12052681" cy="400110"/>
          </a:xfrm>
          <a:prstGeom prst="rect">
            <a:avLst/>
          </a:prstGeom>
          <a:noFill/>
        </p:spPr>
        <p:txBody>
          <a:bodyPr wrap="square" rtlCol="0">
            <a:spAutoFit/>
          </a:bodyPr>
          <a:lstStyle/>
          <a:p>
            <a:pPr algn="ctr"/>
            <a:r>
              <a:rPr lang="en-GB" sz="2000" b="1" i="0" u="none" strike="noStrike" dirty="0">
                <a:solidFill>
                  <a:srgbClr val="FFFF00"/>
                </a:solidFill>
                <a:effectLst/>
                <a:latin typeface="Comic Sans MS" panose="030F0902030302020204" pitchFamily="66" charset="0"/>
              </a:rPr>
              <a:t>VI SPD Collaboration Meeting and Workshop </a:t>
            </a:r>
            <a:r>
              <a:rPr lang="en-GB" sz="2000" b="1" dirty="0">
                <a:solidFill>
                  <a:srgbClr val="FFFF00"/>
                </a:solidFill>
                <a:latin typeface="Comic Sans MS" panose="030F0902030302020204" pitchFamily="66" charset="0"/>
              </a:rPr>
              <a:t>on Information Technology in Natural Sciences</a:t>
            </a:r>
            <a:endParaRPr lang="en-RU" sz="2000" b="1" dirty="0">
              <a:solidFill>
                <a:srgbClr val="FFFF00"/>
              </a:solidFill>
              <a:latin typeface="Comic Sans MS" panose="030F0902030302020204" pitchFamily="66" charset="0"/>
            </a:endParaRPr>
          </a:p>
        </p:txBody>
      </p:sp>
    </p:spTree>
    <p:extLst>
      <p:ext uri="{BB962C8B-B14F-4D97-AF65-F5344CB8AC3E}">
        <p14:creationId xmlns:p14="http://schemas.microsoft.com/office/powerpoint/2010/main" val="809260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035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B8AC9F-9827-CBCF-A7A7-C35EC739CFB6}"/>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771F7290-F654-EB59-A438-1A33A1B127EB}"/>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pic>
        <p:nvPicPr>
          <p:cNvPr id="7" name="Picture 6">
            <a:extLst>
              <a:ext uri="{FF2B5EF4-FFF2-40B4-BE49-F238E27FC236}">
                <a16:creationId xmlns:a16="http://schemas.microsoft.com/office/drawing/2014/main" id="{CB781879-68C2-C1C4-E7E0-17CD59B28A7F}"/>
              </a:ext>
            </a:extLst>
          </p:cNvPr>
          <p:cNvPicPr>
            <a:picLocks noChangeAspect="1"/>
          </p:cNvPicPr>
          <p:nvPr/>
        </p:nvPicPr>
        <p:blipFill>
          <a:blip r:embed="rId2"/>
          <a:stretch>
            <a:fillRect/>
          </a:stretch>
        </p:blipFill>
        <p:spPr>
          <a:xfrm>
            <a:off x="4536373" y="1619992"/>
            <a:ext cx="6679541" cy="4475631"/>
          </a:xfrm>
          <a:prstGeom prst="rect">
            <a:avLst/>
          </a:prstGeom>
        </p:spPr>
      </p:pic>
      <p:sp>
        <p:nvSpPr>
          <p:cNvPr id="9" name="TextBox 8">
            <a:extLst>
              <a:ext uri="{FF2B5EF4-FFF2-40B4-BE49-F238E27FC236}">
                <a16:creationId xmlns:a16="http://schemas.microsoft.com/office/drawing/2014/main" id="{8DAEC510-EE3F-7038-E47E-145AE9B17F6D}"/>
              </a:ext>
            </a:extLst>
          </p:cNvPr>
          <p:cNvSpPr txBox="1"/>
          <p:nvPr/>
        </p:nvSpPr>
        <p:spPr>
          <a:xfrm>
            <a:off x="2080393" y="650295"/>
            <a:ext cx="9046785" cy="584775"/>
          </a:xfrm>
          <a:prstGeom prst="rect">
            <a:avLst/>
          </a:prstGeom>
          <a:noFill/>
        </p:spPr>
        <p:txBody>
          <a:bodyPr wrap="square">
            <a:spAutoFit/>
          </a:bodyPr>
          <a:lstStyle/>
          <a:p>
            <a:r>
              <a:rPr kumimoji="0" lang="en-US" sz="3200" b="1" i="0" u="sng" strike="noStrike" cap="none" normalizeH="0" baseline="0" dirty="0">
                <a:ln>
                  <a:noFill/>
                </a:ln>
                <a:solidFill>
                  <a:srgbClr val="C00000"/>
                </a:solidFill>
                <a:effectLst/>
                <a:latin typeface="Comic Sans MS"/>
                <a:ea typeface="Calibri" pitchFamily="34" charset="0"/>
                <a:cs typeface="Comic Sans MS"/>
              </a:rPr>
              <a:t>DNA Replication</a:t>
            </a:r>
            <a:r>
              <a:rPr kumimoji="0" lang="ru-RU" sz="3200" b="1" i="0" u="sng" strike="noStrike" cap="none" normalizeH="0" baseline="0" dirty="0">
                <a:ln>
                  <a:noFill/>
                </a:ln>
                <a:solidFill>
                  <a:srgbClr val="C00000"/>
                </a:solidFill>
                <a:effectLst/>
                <a:latin typeface="Comic Sans MS"/>
                <a:ea typeface="Calibri" pitchFamily="34" charset="0"/>
                <a:cs typeface="Comic Sans MS"/>
              </a:rPr>
              <a:t> </a:t>
            </a:r>
            <a:r>
              <a:rPr kumimoji="0" lang="en-US" sz="3200" b="1" i="0" u="sng" strike="noStrike" cap="none" normalizeH="0" baseline="0" dirty="0">
                <a:ln>
                  <a:noFill/>
                </a:ln>
                <a:solidFill>
                  <a:srgbClr val="C00000"/>
                </a:solidFill>
                <a:effectLst/>
                <a:latin typeface="Comic Sans MS"/>
                <a:ea typeface="Calibri" pitchFamily="34" charset="0"/>
                <a:cs typeface="Comic Sans MS"/>
              </a:rPr>
              <a:t>~ gluons</a:t>
            </a:r>
            <a:r>
              <a:rPr kumimoji="0" lang="ru-RU" sz="3200" b="1" i="0" u="sng" strike="noStrike" cap="none" normalizeH="0" baseline="0" dirty="0">
                <a:ln>
                  <a:noFill/>
                </a:ln>
                <a:solidFill>
                  <a:srgbClr val="C00000"/>
                </a:solidFill>
                <a:effectLst/>
                <a:latin typeface="Comic Sans MS"/>
                <a:ea typeface="Calibri" pitchFamily="34" charset="0"/>
                <a:cs typeface="Comic Sans MS"/>
              </a:rPr>
              <a:t> </a:t>
            </a:r>
            <a:r>
              <a:rPr lang="en-US" sz="3200" b="1" u="sng" dirty="0">
                <a:solidFill>
                  <a:srgbClr val="C00000"/>
                </a:solidFill>
                <a:latin typeface="Comic Sans MS"/>
                <a:ea typeface="Calibri" pitchFamily="34" charset="0"/>
                <a:cs typeface="Comic Sans MS"/>
              </a:rPr>
              <a:t>-&gt; hadrons</a:t>
            </a:r>
            <a:endParaRPr lang="en-RU" sz="3200" dirty="0"/>
          </a:p>
        </p:txBody>
      </p:sp>
      <p:pic>
        <p:nvPicPr>
          <p:cNvPr id="1028" name="Picture 4">
            <a:extLst>
              <a:ext uri="{FF2B5EF4-FFF2-40B4-BE49-F238E27FC236}">
                <a16:creationId xmlns:a16="http://schemas.microsoft.com/office/drawing/2014/main" id="{16A38AC8-B6B4-1444-99DD-41C42E84EE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590" t="19394" r="33333"/>
          <a:stretch/>
        </p:blipFill>
        <p:spPr bwMode="auto">
          <a:xfrm>
            <a:off x="1232989" y="1964309"/>
            <a:ext cx="2434611" cy="38654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a:extLst>
              <a:ext uri="{FF2B5EF4-FFF2-40B4-BE49-F238E27FC236}">
                <a16:creationId xmlns:a16="http://schemas.microsoft.com/office/drawing/2014/main" id="{C659980E-71F3-F6F8-1B9B-A5E1EAF9EDC0}"/>
              </a:ext>
            </a:extLst>
          </p:cNvPr>
          <p:cNvGraphicFramePr>
            <a:graphicFrameLocks noGrp="1"/>
          </p:cNvGraphicFramePr>
          <p:nvPr>
            <p:extLst>
              <p:ext uri="{D42A27DB-BD31-4B8C-83A1-F6EECF244321}">
                <p14:modId xmlns:p14="http://schemas.microsoft.com/office/powerpoint/2010/main" val="1994094060"/>
              </p:ext>
            </p:extLst>
          </p:nvPr>
        </p:nvGraphicFramePr>
        <p:xfrm>
          <a:off x="0" y="6190985"/>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2" name="TextBox 1">
            <a:extLst>
              <a:ext uri="{FF2B5EF4-FFF2-40B4-BE49-F238E27FC236}">
                <a16:creationId xmlns:a16="http://schemas.microsoft.com/office/drawing/2014/main" id="{A932AA96-DD48-EB2B-45F0-C7846FFFCEB7}"/>
              </a:ext>
            </a:extLst>
          </p:cNvPr>
          <p:cNvSpPr txBox="1"/>
          <p:nvPr/>
        </p:nvSpPr>
        <p:spPr>
          <a:xfrm>
            <a:off x="0" y="6255361"/>
            <a:ext cx="12052681" cy="400110"/>
          </a:xfrm>
          <a:prstGeom prst="rect">
            <a:avLst/>
          </a:prstGeom>
          <a:noFill/>
        </p:spPr>
        <p:txBody>
          <a:bodyPr wrap="square" rtlCol="0">
            <a:spAutoFit/>
          </a:bodyPr>
          <a:lstStyle/>
          <a:p>
            <a:pPr algn="ctr"/>
            <a:r>
              <a:rPr lang="en-GB" sz="2000" b="1" i="0" u="none" strike="noStrike" dirty="0">
                <a:solidFill>
                  <a:srgbClr val="FFFF00"/>
                </a:solidFill>
                <a:effectLst/>
                <a:latin typeface="Comic Sans MS" panose="030F0902030302020204" pitchFamily="66" charset="0"/>
              </a:rPr>
              <a:t>VI SPD Collaboration Meeting and Workshop </a:t>
            </a:r>
            <a:r>
              <a:rPr lang="en-GB" sz="2000" b="1" dirty="0">
                <a:solidFill>
                  <a:srgbClr val="FFFF00"/>
                </a:solidFill>
                <a:latin typeface="Comic Sans MS" panose="030F0902030302020204" pitchFamily="66" charset="0"/>
              </a:rPr>
              <a:t>on Information Technology in Natural Sciences</a:t>
            </a:r>
            <a:endParaRPr lang="en-RU" sz="2000" b="1" dirty="0">
              <a:solidFill>
                <a:srgbClr val="FFFF00"/>
              </a:solidFill>
              <a:latin typeface="Comic Sans MS" panose="030F0902030302020204" pitchFamily="66" charset="0"/>
            </a:endParaRPr>
          </a:p>
        </p:txBody>
      </p:sp>
    </p:spTree>
    <p:extLst>
      <p:ext uri="{BB962C8B-B14F-4D97-AF65-F5344CB8AC3E}">
        <p14:creationId xmlns:p14="http://schemas.microsoft.com/office/powerpoint/2010/main" val="3800245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21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98DF20-1B46-1D4B-93D8-41ACC9746BC2}"/>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5A1455E0-2F4D-F694-4E6E-F91164C9DDB1}"/>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sp>
        <p:nvSpPr>
          <p:cNvPr id="7" name="TextBox 6">
            <a:extLst>
              <a:ext uri="{FF2B5EF4-FFF2-40B4-BE49-F238E27FC236}">
                <a16:creationId xmlns:a16="http://schemas.microsoft.com/office/drawing/2014/main" id="{ACB0591E-943E-BB49-0744-571E02F4B334}"/>
              </a:ext>
            </a:extLst>
          </p:cNvPr>
          <p:cNvSpPr txBox="1"/>
          <p:nvPr/>
        </p:nvSpPr>
        <p:spPr>
          <a:xfrm>
            <a:off x="2149433" y="420192"/>
            <a:ext cx="8170223" cy="584775"/>
          </a:xfrm>
          <a:prstGeom prst="rect">
            <a:avLst/>
          </a:prstGeom>
          <a:noFill/>
        </p:spPr>
        <p:txBody>
          <a:bodyPr wrap="square">
            <a:spAutoFit/>
          </a:bodyPr>
          <a:lstStyle/>
          <a:p>
            <a:pPr algn="ctr"/>
            <a:r>
              <a:rPr lang="en-US" sz="3200" b="1" u="sng" dirty="0">
                <a:solidFill>
                  <a:srgbClr val="C00000"/>
                </a:solidFill>
                <a:latin typeface="Comic Sans MS" panose="030F0902030302020204" pitchFamily="66" charset="0"/>
              </a:rPr>
              <a:t>Experiments at LHC (ATLAS)</a:t>
            </a:r>
            <a:endParaRPr lang="en-RU" sz="3200" dirty="0"/>
          </a:p>
        </p:txBody>
      </p:sp>
      <p:pic>
        <p:nvPicPr>
          <p:cNvPr id="9" name="Picture 8">
            <a:extLst>
              <a:ext uri="{FF2B5EF4-FFF2-40B4-BE49-F238E27FC236}">
                <a16:creationId xmlns:a16="http://schemas.microsoft.com/office/drawing/2014/main" id="{78850A36-19F0-5CCE-A5BE-6E7A12012482}"/>
              </a:ext>
            </a:extLst>
          </p:cNvPr>
          <p:cNvPicPr>
            <a:picLocks noChangeAspect="1"/>
          </p:cNvPicPr>
          <p:nvPr/>
        </p:nvPicPr>
        <p:blipFill>
          <a:blip r:embed="rId2"/>
          <a:stretch>
            <a:fillRect/>
          </a:stretch>
        </p:blipFill>
        <p:spPr>
          <a:xfrm>
            <a:off x="284173" y="1209715"/>
            <a:ext cx="5677239" cy="3722646"/>
          </a:xfrm>
          <a:prstGeom prst="rect">
            <a:avLst/>
          </a:prstGeom>
        </p:spPr>
      </p:pic>
      <p:pic>
        <p:nvPicPr>
          <p:cNvPr id="11" name="Picture 10">
            <a:extLst>
              <a:ext uri="{FF2B5EF4-FFF2-40B4-BE49-F238E27FC236}">
                <a16:creationId xmlns:a16="http://schemas.microsoft.com/office/drawing/2014/main" id="{535656F1-48CC-67C1-57DA-131A1E69EBFB}"/>
              </a:ext>
            </a:extLst>
          </p:cNvPr>
          <p:cNvPicPr>
            <a:picLocks noChangeAspect="1"/>
          </p:cNvPicPr>
          <p:nvPr/>
        </p:nvPicPr>
        <p:blipFill>
          <a:blip r:embed="rId3"/>
          <a:stretch>
            <a:fillRect/>
          </a:stretch>
        </p:blipFill>
        <p:spPr>
          <a:xfrm>
            <a:off x="6072427" y="1233464"/>
            <a:ext cx="5677239" cy="3680303"/>
          </a:xfrm>
          <a:prstGeom prst="rect">
            <a:avLst/>
          </a:prstGeom>
        </p:spPr>
      </p:pic>
      <p:sp>
        <p:nvSpPr>
          <p:cNvPr id="12" name="TextBox 11">
            <a:extLst>
              <a:ext uri="{FF2B5EF4-FFF2-40B4-BE49-F238E27FC236}">
                <a16:creationId xmlns:a16="http://schemas.microsoft.com/office/drawing/2014/main" id="{61502C60-590A-A4CA-9EA7-C8BE06EDC31E}"/>
              </a:ext>
            </a:extLst>
          </p:cNvPr>
          <p:cNvSpPr txBox="1"/>
          <p:nvPr/>
        </p:nvSpPr>
        <p:spPr>
          <a:xfrm>
            <a:off x="508152" y="4932361"/>
            <a:ext cx="11241513" cy="830997"/>
          </a:xfrm>
          <a:prstGeom prst="rect">
            <a:avLst/>
          </a:prstGeom>
          <a:noFill/>
        </p:spPr>
        <p:txBody>
          <a:bodyPr wrap="square" rtlCol="0">
            <a:spAutoFit/>
          </a:bodyPr>
          <a:lstStyle/>
          <a:p>
            <a:pPr algn="ctr"/>
            <a:r>
              <a:rPr lang="ru-RU" sz="2400" b="1" dirty="0">
                <a:solidFill>
                  <a:srgbClr val="C00000"/>
                </a:solidFill>
                <a:latin typeface="Comic Sans MS" panose="030F0902030302020204" pitchFamily="66" charset="0"/>
              </a:rPr>
              <a:t>А</a:t>
            </a:r>
            <a:r>
              <a:rPr lang="en-US" sz="2400" b="1" dirty="0">
                <a:solidFill>
                  <a:srgbClr val="C00000"/>
                </a:solidFill>
                <a:latin typeface="Comic Sans MS" panose="030F0902030302020204" pitchFamily="66" charset="0"/>
              </a:rPr>
              <a:t>TLAS’s data</a:t>
            </a:r>
            <a:r>
              <a:rPr lang="ru-RU" sz="2400" b="1" dirty="0">
                <a:solidFill>
                  <a:srgbClr val="C00000"/>
                </a:solidFill>
                <a:latin typeface="Comic Sans MS" panose="030F0902030302020204" pitchFamily="66" charset="0"/>
              </a:rPr>
              <a:t> </a:t>
            </a:r>
            <a:r>
              <a:rPr lang="en-US" sz="2400" b="1" dirty="0">
                <a:solidFill>
                  <a:srgbClr val="C00000"/>
                </a:solidFill>
                <a:latin typeface="Comic Sans MS" panose="030F0902030302020204" pitchFamily="66" charset="0"/>
              </a:rPr>
              <a:t>[</a:t>
            </a:r>
            <a:r>
              <a:rPr lang="ru-RU" sz="2400" b="1" dirty="0">
                <a:solidFill>
                  <a:srgbClr val="C00000"/>
                </a:solidFill>
                <a:latin typeface="Comic Sans MS" panose="030F0902030302020204" pitchFamily="66" charset="0"/>
              </a:rPr>
              <a:t>2010</a:t>
            </a:r>
            <a:r>
              <a:rPr lang="en-US" sz="2400" b="1" dirty="0">
                <a:solidFill>
                  <a:srgbClr val="C00000"/>
                </a:solidFill>
                <a:latin typeface="Comic Sans MS" panose="030F0902030302020204" pitchFamily="66" charset="0"/>
              </a:rPr>
              <a:t>] for MD</a:t>
            </a:r>
            <a:r>
              <a:rPr lang="ru-RU" sz="2400" b="1" dirty="0">
                <a:solidFill>
                  <a:srgbClr val="C00000"/>
                </a:solidFill>
                <a:latin typeface="Comic Sans MS" panose="030F0902030302020204" pitchFamily="66" charset="0"/>
              </a:rPr>
              <a:t> </a:t>
            </a:r>
            <a:r>
              <a:rPr lang="en-US" sz="2400" b="1" dirty="0">
                <a:solidFill>
                  <a:srgbClr val="C00000"/>
                </a:solidFill>
                <a:latin typeface="Comic Sans MS" panose="030F0902030302020204" pitchFamily="66" charset="0"/>
              </a:rPr>
              <a:t>in pp interactions at 0.9 and 7 </a:t>
            </a:r>
            <a:r>
              <a:rPr lang="en-US" sz="2400" b="1" dirty="0" err="1">
                <a:solidFill>
                  <a:srgbClr val="C00000"/>
                </a:solidFill>
                <a:latin typeface="Comic Sans MS" panose="030F0902030302020204" pitchFamily="66" charset="0"/>
              </a:rPr>
              <a:t>TeV</a:t>
            </a:r>
            <a:endParaRPr lang="ru-RU" sz="2400" b="1" dirty="0">
              <a:solidFill>
                <a:srgbClr val="C00000"/>
              </a:solidFill>
              <a:latin typeface="Comic Sans MS" panose="030F0902030302020204" pitchFamily="66" charset="0"/>
            </a:endParaRPr>
          </a:p>
          <a:p>
            <a:pPr algn="ctr"/>
            <a:r>
              <a:rPr lang="en-US" sz="2400" b="1" dirty="0">
                <a:solidFill>
                  <a:srgbClr val="C00000"/>
                </a:solidFill>
                <a:latin typeface="Comic Sans MS" panose="030F0902030302020204" pitchFamily="66" charset="0"/>
              </a:rPr>
              <a:t>Comparisons with Monte Carlo generators (PYTHIA, PHOJET).</a:t>
            </a:r>
            <a:r>
              <a:rPr lang="ru-RU" sz="2400" b="1" dirty="0">
                <a:solidFill>
                  <a:srgbClr val="C00000"/>
                </a:solidFill>
              </a:rPr>
              <a:t> </a:t>
            </a:r>
            <a:endParaRPr lang="en-RU" sz="2400" b="1" dirty="0">
              <a:solidFill>
                <a:srgbClr val="C00000"/>
              </a:solidFill>
              <a:latin typeface="Comic Sans MS" panose="030F0902030302020204" pitchFamily="66" charset="0"/>
            </a:endParaRPr>
          </a:p>
        </p:txBody>
      </p:sp>
      <p:graphicFrame>
        <p:nvGraphicFramePr>
          <p:cNvPr id="2" name="Table 1">
            <a:extLst>
              <a:ext uri="{FF2B5EF4-FFF2-40B4-BE49-F238E27FC236}">
                <a16:creationId xmlns:a16="http://schemas.microsoft.com/office/drawing/2014/main" id="{D2D6DF6F-4963-E1B7-4CBF-823DBBF11314}"/>
              </a:ext>
            </a:extLst>
          </p:cNvPr>
          <p:cNvGraphicFramePr>
            <a:graphicFrameLocks noGrp="1"/>
          </p:cNvGraphicFramePr>
          <p:nvPr>
            <p:extLst>
              <p:ext uri="{D42A27DB-BD31-4B8C-83A1-F6EECF244321}">
                <p14:modId xmlns:p14="http://schemas.microsoft.com/office/powerpoint/2010/main" val="1511850300"/>
              </p:ext>
            </p:extLst>
          </p:nvPr>
        </p:nvGraphicFramePr>
        <p:xfrm>
          <a:off x="0" y="6155360"/>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4" name="TextBox 3">
            <a:extLst>
              <a:ext uri="{FF2B5EF4-FFF2-40B4-BE49-F238E27FC236}">
                <a16:creationId xmlns:a16="http://schemas.microsoft.com/office/drawing/2014/main" id="{298188B4-197B-5D87-D2B8-94ACB0AEA282}"/>
              </a:ext>
            </a:extLst>
          </p:cNvPr>
          <p:cNvSpPr txBox="1"/>
          <p:nvPr/>
        </p:nvSpPr>
        <p:spPr>
          <a:xfrm>
            <a:off x="0" y="6255361"/>
            <a:ext cx="12052681" cy="400110"/>
          </a:xfrm>
          <a:prstGeom prst="rect">
            <a:avLst/>
          </a:prstGeom>
          <a:noFill/>
        </p:spPr>
        <p:txBody>
          <a:bodyPr wrap="square" rtlCol="0">
            <a:spAutoFit/>
          </a:bodyPr>
          <a:lstStyle/>
          <a:p>
            <a:pPr algn="ctr"/>
            <a:r>
              <a:rPr lang="en-GB" sz="2000" b="1" i="0" u="none" strike="noStrike" dirty="0">
                <a:solidFill>
                  <a:srgbClr val="FFFF00"/>
                </a:solidFill>
                <a:effectLst/>
                <a:latin typeface="Comic Sans MS" panose="030F0902030302020204" pitchFamily="66" charset="0"/>
              </a:rPr>
              <a:t>VI SPD Collaboration Meeting and Workshop </a:t>
            </a:r>
            <a:r>
              <a:rPr lang="en-GB" sz="2000" b="1" dirty="0">
                <a:solidFill>
                  <a:srgbClr val="FFFF00"/>
                </a:solidFill>
                <a:latin typeface="Comic Sans MS" panose="030F0902030302020204" pitchFamily="66" charset="0"/>
              </a:rPr>
              <a:t>on Information Technology in Natural Sciences</a:t>
            </a:r>
            <a:endParaRPr lang="en-RU" sz="2000" b="1" dirty="0">
              <a:solidFill>
                <a:srgbClr val="FFFF00"/>
              </a:solidFill>
              <a:latin typeface="Comic Sans MS" panose="030F0902030302020204" pitchFamily="66" charset="0"/>
            </a:endParaRPr>
          </a:p>
        </p:txBody>
      </p:sp>
    </p:spTree>
    <p:extLst>
      <p:ext uri="{BB962C8B-B14F-4D97-AF65-F5344CB8AC3E}">
        <p14:creationId xmlns:p14="http://schemas.microsoft.com/office/powerpoint/2010/main" val="1925107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3325"/>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474045-FA54-5511-504D-288FF03624E5}"/>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1792D42F-857B-25DF-3445-ECEE2C104E76}"/>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pic>
        <p:nvPicPr>
          <p:cNvPr id="7" name="Picture 5">
            <a:extLst>
              <a:ext uri="{FF2B5EF4-FFF2-40B4-BE49-F238E27FC236}">
                <a16:creationId xmlns:a16="http://schemas.microsoft.com/office/drawing/2014/main" id="{99D9DCF8-D3B7-4DB0-95F5-91107F479DA0}"/>
              </a:ext>
            </a:extLst>
          </p:cNvPr>
          <p:cNvPicPr>
            <a:picLocks noChangeAspect="1" noChangeArrowheads="1"/>
          </p:cNvPicPr>
          <p:nvPr/>
        </p:nvPicPr>
        <p:blipFill>
          <a:blip r:embed="rId2" cstate="print"/>
          <a:srcRect/>
          <a:stretch>
            <a:fillRect/>
          </a:stretch>
        </p:blipFill>
        <p:spPr bwMode="auto">
          <a:xfrm>
            <a:off x="4608320" y="2264645"/>
            <a:ext cx="1656184" cy="480671"/>
          </a:xfrm>
          <a:prstGeom prst="rect">
            <a:avLst/>
          </a:prstGeom>
          <a:noFill/>
          <a:ln w="9525">
            <a:noFill/>
            <a:miter lim="800000"/>
            <a:headEnd/>
            <a:tailEnd/>
          </a:ln>
        </p:spPr>
      </p:pic>
      <p:pic>
        <p:nvPicPr>
          <p:cNvPr id="8" name="Picture 3">
            <a:extLst>
              <a:ext uri="{FF2B5EF4-FFF2-40B4-BE49-F238E27FC236}">
                <a16:creationId xmlns:a16="http://schemas.microsoft.com/office/drawing/2014/main" id="{87164C94-DB79-7282-4244-E1FF265F2344}"/>
              </a:ext>
            </a:extLst>
          </p:cNvPr>
          <p:cNvPicPr>
            <a:picLocks noChangeAspect="1" noChangeArrowheads="1"/>
          </p:cNvPicPr>
          <p:nvPr/>
        </p:nvPicPr>
        <p:blipFill>
          <a:blip r:embed="rId3" cstate="print"/>
          <a:srcRect/>
          <a:stretch>
            <a:fillRect/>
          </a:stretch>
        </p:blipFill>
        <p:spPr bwMode="auto">
          <a:xfrm>
            <a:off x="6057408" y="1902566"/>
            <a:ext cx="1656184" cy="480318"/>
          </a:xfrm>
          <a:prstGeom prst="rect">
            <a:avLst/>
          </a:prstGeom>
          <a:noFill/>
          <a:ln w="9525">
            <a:noFill/>
            <a:miter lim="800000"/>
            <a:headEnd/>
            <a:tailEnd/>
          </a:ln>
        </p:spPr>
      </p:pic>
      <p:pic>
        <p:nvPicPr>
          <p:cNvPr id="9" name="Picture 4">
            <a:extLst>
              <a:ext uri="{FF2B5EF4-FFF2-40B4-BE49-F238E27FC236}">
                <a16:creationId xmlns:a16="http://schemas.microsoft.com/office/drawing/2014/main" id="{0647589C-E321-97BB-2C57-A6EEB6DB5DFF}"/>
              </a:ext>
            </a:extLst>
          </p:cNvPr>
          <p:cNvPicPr>
            <a:picLocks noChangeAspect="1" noChangeArrowheads="1"/>
          </p:cNvPicPr>
          <p:nvPr/>
        </p:nvPicPr>
        <p:blipFill>
          <a:blip r:embed="rId4" cstate="print"/>
          <a:srcRect/>
          <a:stretch>
            <a:fillRect/>
          </a:stretch>
        </p:blipFill>
        <p:spPr bwMode="auto">
          <a:xfrm>
            <a:off x="8832220" y="2642512"/>
            <a:ext cx="1512168" cy="480671"/>
          </a:xfrm>
          <a:prstGeom prst="rect">
            <a:avLst/>
          </a:prstGeom>
          <a:noFill/>
          <a:ln w="9525">
            <a:noFill/>
            <a:miter lim="800000"/>
            <a:headEnd/>
            <a:tailEnd/>
          </a:ln>
        </p:spPr>
      </p:pic>
      <p:graphicFrame>
        <p:nvGraphicFramePr>
          <p:cNvPr id="12" name="Объект 6">
            <a:extLst>
              <a:ext uri="{FF2B5EF4-FFF2-40B4-BE49-F238E27FC236}">
                <a16:creationId xmlns:a16="http://schemas.microsoft.com/office/drawing/2014/main" id="{87D4E896-F194-E850-C8E6-0393951AF0C2}"/>
              </a:ext>
            </a:extLst>
          </p:cNvPr>
          <p:cNvGraphicFramePr>
            <a:graphicFrameLocks noChangeAspect="1"/>
          </p:cNvGraphicFramePr>
          <p:nvPr>
            <p:extLst>
              <p:ext uri="{D42A27DB-BD31-4B8C-83A1-F6EECF244321}">
                <p14:modId xmlns:p14="http://schemas.microsoft.com/office/powerpoint/2010/main" val="581737076"/>
              </p:ext>
            </p:extLst>
          </p:nvPr>
        </p:nvGraphicFramePr>
        <p:xfrm>
          <a:off x="1093478" y="3085393"/>
          <a:ext cx="2450122" cy="823241"/>
        </p:xfrm>
        <a:graphic>
          <a:graphicData uri="http://schemas.openxmlformats.org/presentationml/2006/ole">
            <mc:AlternateContent xmlns:mc="http://schemas.openxmlformats.org/markup-compatibility/2006">
              <mc:Choice xmlns:v="urn:schemas-microsoft-com:vml" Requires="v">
                <p:oleObj name="Формула" r:id="rId5" imgW="1180800" imgH="393480" progId="Equation.3">
                  <p:embed/>
                </p:oleObj>
              </mc:Choice>
              <mc:Fallback>
                <p:oleObj name="Формула" r:id="rId5" imgW="1180800" imgH="393480" progId="Equation.3">
                  <p:embed/>
                  <p:pic>
                    <p:nvPicPr>
                      <p:cNvPr id="9" name="Объект 6"/>
                      <p:cNvPicPr>
                        <a:picLocks noChangeAspect="1" noChangeArrowheads="1"/>
                      </p:cNvPicPr>
                      <p:nvPr/>
                    </p:nvPicPr>
                    <p:blipFill>
                      <a:blip r:embed="rId6"/>
                      <a:srcRect/>
                      <a:stretch>
                        <a:fillRect/>
                      </a:stretch>
                    </p:blipFill>
                    <p:spPr bwMode="auto">
                      <a:xfrm>
                        <a:off x="1093478" y="3085393"/>
                        <a:ext cx="2450122" cy="823241"/>
                      </a:xfrm>
                      <a:prstGeom prst="rect">
                        <a:avLst/>
                      </a:prstGeom>
                      <a:noFill/>
                    </p:spPr>
                  </p:pic>
                </p:oleObj>
              </mc:Fallback>
            </mc:AlternateContent>
          </a:graphicData>
        </a:graphic>
      </p:graphicFrame>
      <p:graphicFrame>
        <p:nvGraphicFramePr>
          <p:cNvPr id="13" name="Объект 8">
            <a:extLst>
              <a:ext uri="{FF2B5EF4-FFF2-40B4-BE49-F238E27FC236}">
                <a16:creationId xmlns:a16="http://schemas.microsoft.com/office/drawing/2014/main" id="{6D0C97AC-D487-805A-957F-743E74EF5B2C}"/>
              </a:ext>
            </a:extLst>
          </p:cNvPr>
          <p:cNvGraphicFramePr>
            <a:graphicFrameLocks noChangeAspect="1"/>
          </p:cNvGraphicFramePr>
          <p:nvPr>
            <p:extLst>
              <p:ext uri="{D42A27DB-BD31-4B8C-83A1-F6EECF244321}">
                <p14:modId xmlns:p14="http://schemas.microsoft.com/office/powerpoint/2010/main" val="2782810707"/>
              </p:ext>
            </p:extLst>
          </p:nvPr>
        </p:nvGraphicFramePr>
        <p:xfrm>
          <a:off x="1057133" y="3886951"/>
          <a:ext cx="2528472" cy="892518"/>
        </p:xfrm>
        <a:graphic>
          <a:graphicData uri="http://schemas.openxmlformats.org/presentationml/2006/ole">
            <mc:AlternateContent xmlns:mc="http://schemas.openxmlformats.org/markup-compatibility/2006">
              <mc:Choice xmlns:v="urn:schemas-microsoft-com:vml" Requires="v">
                <p:oleObj name="Equation" r:id="rId7" imgW="1181100" imgH="406400" progId="Equation.3">
                  <p:embed/>
                </p:oleObj>
              </mc:Choice>
              <mc:Fallback>
                <p:oleObj name="Equation" r:id="rId7" imgW="1181100" imgH="406400" progId="Equation.3">
                  <p:embed/>
                  <p:pic>
                    <p:nvPicPr>
                      <p:cNvPr id="10" name="Объект 8"/>
                      <p:cNvPicPr>
                        <a:picLocks noChangeAspect="1" noChangeArrowheads="1"/>
                      </p:cNvPicPr>
                      <p:nvPr/>
                    </p:nvPicPr>
                    <p:blipFill>
                      <a:blip r:embed="rId8"/>
                      <a:srcRect/>
                      <a:stretch>
                        <a:fillRect/>
                      </a:stretch>
                    </p:blipFill>
                    <p:spPr bwMode="auto">
                      <a:xfrm>
                        <a:off x="1057133" y="3886951"/>
                        <a:ext cx="2528472" cy="892518"/>
                      </a:xfrm>
                      <a:prstGeom prst="rect">
                        <a:avLst/>
                      </a:prstGeom>
                      <a:noFill/>
                    </p:spPr>
                  </p:pic>
                </p:oleObj>
              </mc:Fallback>
            </mc:AlternateContent>
          </a:graphicData>
        </a:graphic>
      </p:graphicFrame>
      <p:sp>
        <p:nvSpPr>
          <p:cNvPr id="14" name="Левая фигурная скобка 12">
            <a:extLst>
              <a:ext uri="{FF2B5EF4-FFF2-40B4-BE49-F238E27FC236}">
                <a16:creationId xmlns:a16="http://schemas.microsoft.com/office/drawing/2014/main" id="{F7A09290-6B23-8792-311F-233891CE901A}"/>
              </a:ext>
            </a:extLst>
          </p:cNvPr>
          <p:cNvSpPr/>
          <p:nvPr/>
        </p:nvSpPr>
        <p:spPr>
          <a:xfrm>
            <a:off x="606167" y="3123183"/>
            <a:ext cx="386800" cy="1830135"/>
          </a:xfrm>
          <a:prstGeom prst="lef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aphicFrame>
        <p:nvGraphicFramePr>
          <p:cNvPr id="15" name="Объект 17">
            <a:extLst>
              <a:ext uri="{FF2B5EF4-FFF2-40B4-BE49-F238E27FC236}">
                <a16:creationId xmlns:a16="http://schemas.microsoft.com/office/drawing/2014/main" id="{980C2EAE-9B14-DB00-AFAA-2733B0A7A942}"/>
              </a:ext>
            </a:extLst>
          </p:cNvPr>
          <p:cNvGraphicFramePr>
            <a:graphicFrameLocks noChangeAspect="1"/>
          </p:cNvGraphicFramePr>
          <p:nvPr>
            <p:extLst>
              <p:ext uri="{D42A27DB-BD31-4B8C-83A1-F6EECF244321}">
                <p14:modId xmlns:p14="http://schemas.microsoft.com/office/powerpoint/2010/main" val="1426314015"/>
              </p:ext>
            </p:extLst>
          </p:nvPr>
        </p:nvGraphicFramePr>
        <p:xfrm>
          <a:off x="5980778" y="4281098"/>
          <a:ext cx="5783262" cy="1147762"/>
        </p:xfrm>
        <a:graphic>
          <a:graphicData uri="http://schemas.openxmlformats.org/presentationml/2006/ole">
            <mc:AlternateContent xmlns:mc="http://schemas.openxmlformats.org/markup-compatibility/2006">
              <mc:Choice xmlns:v="urn:schemas-microsoft-com:vml" Requires="v">
                <p:oleObj name="Equation" r:id="rId9" imgW="3543300" imgH="622300" progId="Equation.3">
                  <p:embed/>
                </p:oleObj>
              </mc:Choice>
              <mc:Fallback>
                <p:oleObj name="Equation" r:id="rId9" imgW="3543300" imgH="622300" progId="Equation.3">
                  <p:embed/>
                  <p:pic>
                    <p:nvPicPr>
                      <p:cNvPr id="12" name="Объект 17"/>
                      <p:cNvPicPr>
                        <a:picLocks noChangeAspect="1" noChangeArrowheads="1"/>
                      </p:cNvPicPr>
                      <p:nvPr/>
                    </p:nvPicPr>
                    <p:blipFill>
                      <a:blip r:embed="rId10"/>
                      <a:srcRect/>
                      <a:stretch>
                        <a:fillRect/>
                      </a:stretch>
                    </p:blipFill>
                    <p:spPr bwMode="auto">
                      <a:xfrm>
                        <a:off x="5980778" y="4281098"/>
                        <a:ext cx="5783262" cy="1147762"/>
                      </a:xfrm>
                      <a:prstGeom prst="rect">
                        <a:avLst/>
                      </a:prstGeom>
                      <a:noFill/>
                    </p:spPr>
                  </p:pic>
                </p:oleObj>
              </mc:Fallback>
            </mc:AlternateContent>
          </a:graphicData>
        </a:graphic>
      </p:graphicFrame>
      <p:graphicFrame>
        <p:nvGraphicFramePr>
          <p:cNvPr id="16" name="Объект 19">
            <a:extLst>
              <a:ext uri="{FF2B5EF4-FFF2-40B4-BE49-F238E27FC236}">
                <a16:creationId xmlns:a16="http://schemas.microsoft.com/office/drawing/2014/main" id="{7169890D-B444-79EA-66C1-E03470A52FAA}"/>
              </a:ext>
            </a:extLst>
          </p:cNvPr>
          <p:cNvGraphicFramePr>
            <a:graphicFrameLocks noChangeAspect="1"/>
          </p:cNvGraphicFramePr>
          <p:nvPr>
            <p:extLst>
              <p:ext uri="{D42A27DB-BD31-4B8C-83A1-F6EECF244321}">
                <p14:modId xmlns:p14="http://schemas.microsoft.com/office/powerpoint/2010/main" val="3041644828"/>
              </p:ext>
            </p:extLst>
          </p:nvPr>
        </p:nvGraphicFramePr>
        <p:xfrm>
          <a:off x="3662245" y="4322303"/>
          <a:ext cx="2227262" cy="936104"/>
        </p:xfrm>
        <a:graphic>
          <a:graphicData uri="http://schemas.openxmlformats.org/presentationml/2006/ole">
            <mc:AlternateContent xmlns:mc="http://schemas.openxmlformats.org/markup-compatibility/2006">
              <mc:Choice xmlns:v="urn:schemas-microsoft-com:vml" Requires="v">
                <p:oleObj name="Equation" r:id="rId11" imgW="1346200" imgH="520700" progId="Equation.3">
                  <p:embed/>
                </p:oleObj>
              </mc:Choice>
              <mc:Fallback>
                <p:oleObj name="Equation" r:id="rId11" imgW="1346200" imgH="520700" progId="Equation.3">
                  <p:embed/>
                  <p:pic>
                    <p:nvPicPr>
                      <p:cNvPr id="13" name="Объект 19"/>
                      <p:cNvPicPr>
                        <a:picLocks noChangeAspect="1" noChangeArrowheads="1"/>
                      </p:cNvPicPr>
                      <p:nvPr/>
                    </p:nvPicPr>
                    <p:blipFill>
                      <a:blip r:embed="rId12"/>
                      <a:srcRect/>
                      <a:stretch>
                        <a:fillRect/>
                      </a:stretch>
                    </p:blipFill>
                    <p:spPr bwMode="auto">
                      <a:xfrm>
                        <a:off x="3662245" y="4322303"/>
                        <a:ext cx="2227262" cy="936104"/>
                      </a:xfrm>
                      <a:prstGeom prst="rect">
                        <a:avLst/>
                      </a:prstGeom>
                      <a:noFill/>
                    </p:spPr>
                  </p:pic>
                </p:oleObj>
              </mc:Fallback>
            </mc:AlternateContent>
          </a:graphicData>
        </a:graphic>
      </p:graphicFrame>
      <p:sp>
        <p:nvSpPr>
          <p:cNvPr id="20" name="TextBox 19">
            <a:extLst>
              <a:ext uri="{FF2B5EF4-FFF2-40B4-BE49-F238E27FC236}">
                <a16:creationId xmlns:a16="http://schemas.microsoft.com/office/drawing/2014/main" id="{7D6E3EC6-BE77-AC80-090A-7FD65643E699}"/>
              </a:ext>
            </a:extLst>
          </p:cNvPr>
          <p:cNvSpPr txBox="1"/>
          <p:nvPr/>
        </p:nvSpPr>
        <p:spPr>
          <a:xfrm>
            <a:off x="2901846" y="418978"/>
            <a:ext cx="7112834" cy="584775"/>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1" u="sng" strike="noStrike" cap="none" normalizeH="0" baseline="0" dirty="0">
                <a:ln>
                  <a:noFill/>
                </a:ln>
                <a:solidFill>
                  <a:srgbClr val="C00000"/>
                </a:solidFill>
                <a:effectLst/>
                <a:latin typeface="Comic Sans MS"/>
                <a:ea typeface="Calibri" pitchFamily="34" charset="0"/>
                <a:cs typeface="Comic Sans MS"/>
              </a:rPr>
              <a:t>e</a:t>
            </a:r>
            <a:r>
              <a:rPr kumimoji="0" lang="ru-RU" sz="3200" b="1" i="0" u="sng" strike="noStrike" cap="none" normalizeH="0" baseline="30000" dirty="0">
                <a:ln>
                  <a:noFill/>
                </a:ln>
                <a:solidFill>
                  <a:srgbClr val="C00000"/>
                </a:solidFill>
                <a:effectLst/>
                <a:latin typeface="Comic Sans MS"/>
                <a:ea typeface="Calibri" pitchFamily="34" charset="0"/>
                <a:cs typeface="Comic Sans MS"/>
              </a:rPr>
              <a:t>+</a:t>
            </a:r>
            <a:r>
              <a:rPr kumimoji="0" lang="en-US" sz="3200" b="1" i="1" u="sng" strike="noStrike" cap="none" normalizeH="0" baseline="0" dirty="0">
                <a:ln>
                  <a:noFill/>
                </a:ln>
                <a:solidFill>
                  <a:srgbClr val="C00000"/>
                </a:solidFill>
                <a:effectLst/>
                <a:latin typeface="Comic Sans MS"/>
                <a:ea typeface="Calibri" pitchFamily="34" charset="0"/>
                <a:cs typeface="Comic Sans MS"/>
              </a:rPr>
              <a:t>e</a:t>
            </a:r>
            <a:r>
              <a:rPr kumimoji="0" lang="ru-RU" sz="3200" b="1" i="0" u="sng" strike="noStrike" cap="none" normalizeH="0" baseline="30000" dirty="0">
                <a:ln>
                  <a:noFill/>
                </a:ln>
                <a:solidFill>
                  <a:srgbClr val="C00000"/>
                </a:solidFill>
                <a:effectLst/>
                <a:latin typeface="Comic Sans MS"/>
                <a:ea typeface="Calibri" pitchFamily="34" charset="0"/>
                <a:cs typeface="Comic Sans MS"/>
              </a:rPr>
              <a:t>-</a:t>
            </a:r>
            <a:r>
              <a:rPr kumimoji="0" lang="ru-RU" sz="3200" b="1" i="0" u="sng" strike="noStrike" cap="none" normalizeH="0" baseline="0" dirty="0">
                <a:ln>
                  <a:noFill/>
                </a:ln>
                <a:solidFill>
                  <a:srgbClr val="C00000"/>
                </a:solidFill>
                <a:effectLst/>
                <a:latin typeface="Comic Sans MS"/>
                <a:ea typeface="Calibri" pitchFamily="34" charset="0"/>
                <a:cs typeface="Comic Sans MS"/>
              </a:rPr>
              <a:t> </a:t>
            </a:r>
            <a:r>
              <a:rPr kumimoji="0" lang="en-US" sz="3200" b="1" i="0" u="sng" strike="noStrike" cap="none" normalizeH="0" baseline="0" dirty="0" err="1">
                <a:ln>
                  <a:noFill/>
                </a:ln>
                <a:solidFill>
                  <a:srgbClr val="C00000"/>
                </a:solidFill>
                <a:effectLst/>
                <a:latin typeface="Comic Sans MS"/>
                <a:ea typeface="Calibri" pitchFamily="34" charset="0"/>
                <a:cs typeface="Comic Sans MS"/>
              </a:rPr>
              <a:t>anihilation</a:t>
            </a:r>
            <a:r>
              <a:rPr kumimoji="0" lang="ru-RU" sz="3200" b="1" i="0" u="sng" strike="noStrike" cap="none" normalizeH="0" baseline="0" dirty="0">
                <a:ln>
                  <a:noFill/>
                </a:ln>
                <a:solidFill>
                  <a:srgbClr val="C00000"/>
                </a:solidFill>
                <a:effectLst/>
                <a:latin typeface="Comic Sans MS"/>
                <a:ea typeface="Calibri" pitchFamily="34" charset="0"/>
                <a:cs typeface="Comic Sans MS"/>
              </a:rPr>
              <a:t>. </a:t>
            </a:r>
            <a:r>
              <a:rPr lang="en-US" sz="3200" b="1" u="sng" dirty="0">
                <a:solidFill>
                  <a:srgbClr val="C00000"/>
                </a:solidFill>
                <a:latin typeface="Comic Sans MS"/>
                <a:ea typeface="Calibri" pitchFamily="34" charset="0"/>
                <a:cs typeface="Comic Sans MS"/>
              </a:rPr>
              <a:t>I stage</a:t>
            </a:r>
            <a:endParaRPr kumimoji="0" lang="ru-RU" sz="3200" b="1" i="0" u="sng" strike="noStrike" cap="none" normalizeH="0" baseline="0" dirty="0">
              <a:ln>
                <a:noFill/>
              </a:ln>
              <a:solidFill>
                <a:srgbClr val="C00000"/>
              </a:solidFill>
              <a:effectLst/>
              <a:latin typeface="Comic Sans MS"/>
              <a:cs typeface="Comic Sans MS"/>
            </a:endParaRPr>
          </a:p>
        </p:txBody>
      </p:sp>
      <p:sp>
        <p:nvSpPr>
          <p:cNvPr id="22" name="TextBox 21">
            <a:extLst>
              <a:ext uri="{FF2B5EF4-FFF2-40B4-BE49-F238E27FC236}">
                <a16:creationId xmlns:a16="http://schemas.microsoft.com/office/drawing/2014/main" id="{10BA007F-E6EA-1263-73F6-BE5ABFE05F51}"/>
              </a:ext>
            </a:extLst>
          </p:cNvPr>
          <p:cNvSpPr txBox="1"/>
          <p:nvPr/>
        </p:nvSpPr>
        <p:spPr>
          <a:xfrm>
            <a:off x="1318753" y="1196459"/>
            <a:ext cx="9779770" cy="1938992"/>
          </a:xfrm>
          <a:prstGeom prst="rect">
            <a:avLst/>
          </a:prstGeom>
          <a:noFill/>
        </p:spPr>
        <p:txBody>
          <a:bodyPr wrap="square">
            <a:spAutoFit/>
          </a:bodyPr>
          <a:lstStyle/>
          <a:p>
            <a:r>
              <a:rPr lang="en-US" sz="2400" b="1" dirty="0" err="1">
                <a:solidFill>
                  <a:schemeClr val="accent6">
                    <a:lumMod val="50000"/>
                  </a:schemeClr>
                </a:solidFill>
                <a:latin typeface="Comic Sans MS"/>
                <a:ea typeface="Calibri" pitchFamily="34" charset="0"/>
                <a:cs typeface="Comic Sans MS"/>
              </a:rPr>
              <a:t>Konishi</a:t>
            </a:r>
            <a:r>
              <a:rPr lang="en-US" sz="2400" b="1" dirty="0">
                <a:solidFill>
                  <a:schemeClr val="accent6">
                    <a:lumMod val="50000"/>
                  </a:schemeClr>
                </a:solidFill>
                <a:latin typeface="Comic Sans MS"/>
                <a:ea typeface="Calibri" pitchFamily="34" charset="0"/>
                <a:cs typeface="Comic Sans MS"/>
              </a:rPr>
              <a:t> et al. &amp;</a:t>
            </a:r>
            <a:r>
              <a:rPr lang="ru-RU" sz="2400" b="1" dirty="0">
                <a:solidFill>
                  <a:schemeClr val="accent6">
                    <a:lumMod val="50000"/>
                  </a:schemeClr>
                </a:solidFill>
                <a:latin typeface="Comic Sans MS"/>
                <a:ea typeface="Calibri" pitchFamily="34" charset="0"/>
                <a:cs typeface="Comic Sans MS"/>
              </a:rPr>
              <a:t> </a:t>
            </a:r>
            <a:r>
              <a:rPr lang="en-US" sz="2400" b="1" dirty="0" err="1">
                <a:solidFill>
                  <a:schemeClr val="accent6">
                    <a:lumMod val="50000"/>
                  </a:schemeClr>
                </a:solidFill>
                <a:latin typeface="Comic Sans MS"/>
                <a:ea typeface="Calibri" pitchFamily="34" charset="0"/>
                <a:cs typeface="Comic Sans MS"/>
              </a:rPr>
              <a:t>Giovannini</a:t>
            </a:r>
            <a:r>
              <a:rPr lang="en-US" sz="2400" b="1" dirty="0">
                <a:solidFill>
                  <a:schemeClr val="accent6">
                    <a:lumMod val="50000"/>
                  </a:schemeClr>
                </a:solidFill>
                <a:latin typeface="Comic Sans MS"/>
                <a:ea typeface="Calibri" pitchFamily="34" charset="0"/>
                <a:cs typeface="Comic Sans MS"/>
              </a:rPr>
              <a:t> [NP, </a:t>
            </a:r>
            <a:r>
              <a:rPr lang="ru-RU" sz="2400" b="1" dirty="0">
                <a:solidFill>
                  <a:schemeClr val="accent6">
                    <a:lumMod val="50000"/>
                  </a:schemeClr>
                </a:solidFill>
                <a:latin typeface="Comic Sans MS"/>
                <a:ea typeface="Calibri" pitchFamily="34" charset="0"/>
                <a:cs typeface="Comic Sans MS"/>
              </a:rPr>
              <a:t>1979</a:t>
            </a:r>
            <a:r>
              <a:rPr lang="en-US" sz="2400" b="1" dirty="0">
                <a:solidFill>
                  <a:schemeClr val="accent6">
                    <a:lumMod val="50000"/>
                  </a:schemeClr>
                </a:solidFill>
                <a:latin typeface="Comic Sans MS"/>
                <a:ea typeface="Calibri" pitchFamily="34" charset="0"/>
                <a:cs typeface="Comic Sans MS"/>
              </a:rPr>
              <a:t>]</a:t>
            </a:r>
            <a:r>
              <a:rPr lang="ru-RU" sz="2400" b="1" dirty="0">
                <a:solidFill>
                  <a:schemeClr val="accent6">
                    <a:lumMod val="50000"/>
                  </a:schemeClr>
                </a:solidFill>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describe the </a:t>
            </a:r>
            <a:r>
              <a:rPr lang="en-US" sz="2400" b="1" dirty="0" err="1">
                <a:solidFill>
                  <a:schemeClr val="accent6">
                    <a:lumMod val="50000"/>
                  </a:schemeClr>
                </a:solidFill>
                <a:latin typeface="Comic Sans MS"/>
                <a:ea typeface="Calibri" pitchFamily="34" charset="0"/>
                <a:cs typeface="Comic Sans MS"/>
              </a:rPr>
              <a:t>qg</a:t>
            </a:r>
            <a:r>
              <a:rPr lang="en-US" sz="2400" b="1" dirty="0">
                <a:solidFill>
                  <a:schemeClr val="accent6">
                    <a:lumMod val="50000"/>
                  </a:schemeClr>
                </a:solidFill>
                <a:latin typeface="Comic Sans MS"/>
                <a:ea typeface="Calibri" pitchFamily="34" charset="0"/>
                <a:cs typeface="Comic Sans MS"/>
              </a:rPr>
              <a:t>-cascade                           </a:t>
            </a:r>
            <a:r>
              <a:rPr lang="en-US" sz="2400" b="1" dirty="0">
                <a:solidFill>
                  <a:schemeClr val="accent6">
                    <a:lumMod val="50000"/>
                  </a:schemeClr>
                </a:solidFill>
                <a:latin typeface="Comic Sans MS"/>
                <a:cs typeface="Comic Sans MS"/>
              </a:rPr>
              <a:t>in </a:t>
            </a:r>
            <a:r>
              <a:rPr lang="en-US" sz="2400" b="1" dirty="0" err="1">
                <a:solidFill>
                  <a:schemeClr val="accent6">
                    <a:lumMod val="50000"/>
                  </a:schemeClr>
                </a:solidFill>
                <a:latin typeface="Comic Sans MS"/>
                <a:cs typeface="Comic Sans MS"/>
              </a:rPr>
              <a:t>pQCD</a:t>
            </a:r>
            <a:r>
              <a:rPr lang="en-US" sz="2400" b="1" dirty="0">
                <a:solidFill>
                  <a:schemeClr val="accent6">
                    <a:lumMod val="50000"/>
                  </a:schemeClr>
                </a:solidFill>
                <a:latin typeface="Comic Sans MS"/>
                <a:cs typeface="Comic Sans MS"/>
              </a:rPr>
              <a:t> as Markov branching process of elementary events:</a:t>
            </a:r>
            <a:endParaRPr lang="ru-RU" sz="2400" b="1" dirty="0">
              <a:solidFill>
                <a:schemeClr val="accent6">
                  <a:lumMod val="50000"/>
                </a:schemeClr>
              </a:solidFill>
              <a:latin typeface="Comic Sans MS"/>
              <a:ea typeface="Calibri" pitchFamily="34" charset="0"/>
              <a:cs typeface="Comic Sans MS"/>
            </a:endParaRPr>
          </a:p>
          <a:p>
            <a:pPr marL="457200" indent="-457200">
              <a:buAutoNum type="arabicParenR"/>
            </a:pPr>
            <a:r>
              <a:rPr lang="en-US" sz="2400" b="1" dirty="0">
                <a:solidFill>
                  <a:srgbClr val="C00000"/>
                </a:solidFill>
                <a:latin typeface="Comic Sans MS"/>
                <a:ea typeface="Calibri" pitchFamily="34" charset="0"/>
                <a:cs typeface="Comic Sans MS"/>
              </a:rPr>
              <a:t>quark emission of gluon   </a:t>
            </a:r>
            <a:r>
              <a:rPr lang="ru-RU" sz="2400" b="1" dirty="0">
                <a:solidFill>
                  <a:srgbClr val="C00000"/>
                </a:solidFill>
                <a:latin typeface="Comic Sans MS"/>
                <a:ea typeface="Calibri" pitchFamily="34" charset="0"/>
                <a:cs typeface="Comic Sans MS"/>
              </a:rPr>
              <a:t>– </a:t>
            </a:r>
            <a:r>
              <a:rPr lang="en-US" sz="2400" b="1" dirty="0">
                <a:solidFill>
                  <a:srgbClr val="C00000"/>
                </a:solidFill>
                <a:latin typeface="Comic Sans MS"/>
                <a:ea typeface="Calibri" pitchFamily="34" charset="0"/>
                <a:cs typeface="Comic Sans MS"/>
              </a:rPr>
              <a:t>                   </a:t>
            </a:r>
            <a:r>
              <a:rPr lang="ru-RU" sz="2400" b="1" dirty="0">
                <a:solidFill>
                  <a:srgbClr val="C00000"/>
                </a:solidFill>
                <a:latin typeface="Comic Sans MS"/>
                <a:ea typeface="Calibri" pitchFamily="34" charset="0"/>
                <a:cs typeface="Comic Sans MS"/>
              </a:rPr>
              <a:t> </a:t>
            </a:r>
            <a:r>
              <a:rPr lang="en-US" sz="2400" b="1" dirty="0">
                <a:solidFill>
                  <a:srgbClr val="C00000"/>
                </a:solidFill>
                <a:latin typeface="Comic Sans MS"/>
                <a:ea typeface="Calibri" pitchFamily="34" charset="0"/>
                <a:cs typeface="Comic Sans MS"/>
              </a:rPr>
              <a:t> ,</a:t>
            </a:r>
            <a:r>
              <a:rPr lang="ru-RU" sz="2400" b="1" dirty="0">
                <a:solidFill>
                  <a:srgbClr val="C00000"/>
                </a:solidFill>
                <a:latin typeface="Comic Sans MS"/>
                <a:ea typeface="Calibri" pitchFamily="34" charset="0"/>
                <a:cs typeface="Comic Sans MS"/>
              </a:rPr>
              <a:t> </a:t>
            </a:r>
            <a:r>
              <a:rPr lang="en-US" sz="2400" b="1" dirty="0">
                <a:solidFill>
                  <a:srgbClr val="C00000"/>
                </a:solidFill>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A</a:t>
            </a:r>
            <a:r>
              <a:rPr lang="en-US" sz="2400" b="1" dirty="0">
                <a:solidFill>
                  <a:srgbClr val="C00000"/>
                </a:solidFill>
                <a:latin typeface="Comic Sans MS"/>
                <a:ea typeface="Calibri" pitchFamily="34" charset="0"/>
                <a:cs typeface="Comic Sans MS"/>
              </a:rPr>
              <a:t>)</a:t>
            </a:r>
            <a:r>
              <a:rPr lang="ru-RU" sz="2400" b="1" dirty="0">
                <a:solidFill>
                  <a:srgbClr val="C00000"/>
                </a:solidFill>
                <a:latin typeface="Comic Sans MS"/>
                <a:ea typeface="Calibri" pitchFamily="34" charset="0"/>
                <a:cs typeface="Comic Sans MS"/>
              </a:rPr>
              <a:t>               </a:t>
            </a:r>
          </a:p>
          <a:p>
            <a:pPr marL="457200" indent="-457200">
              <a:buAutoNum type="arabicParenR"/>
            </a:pPr>
            <a:r>
              <a:rPr lang="en-US" sz="2400" b="1" dirty="0">
                <a:solidFill>
                  <a:srgbClr val="C00000"/>
                </a:solidFill>
                <a:latin typeface="Comic Sans MS"/>
                <a:ea typeface="Calibri" pitchFamily="34" charset="0"/>
                <a:cs typeface="Comic Sans MS"/>
              </a:rPr>
              <a:t>gluon fission   </a:t>
            </a:r>
            <a:r>
              <a:rPr lang="ru-RU" sz="2400" b="1" dirty="0">
                <a:solidFill>
                  <a:srgbClr val="C00000"/>
                </a:solidFill>
                <a:latin typeface="Comic Sans MS"/>
                <a:ea typeface="Calibri" pitchFamily="34" charset="0"/>
                <a:cs typeface="Comic Sans MS"/>
              </a:rPr>
              <a:t>–           </a:t>
            </a:r>
            <a:r>
              <a:rPr lang="en-US" sz="2400" b="1" dirty="0">
                <a:solidFill>
                  <a:srgbClr val="C00000"/>
                </a:solidFill>
                <a:latin typeface="Comic Sans MS"/>
                <a:ea typeface="Calibri" pitchFamily="34" charset="0"/>
                <a:cs typeface="Comic Sans MS"/>
              </a:rPr>
              <a:t>            ,</a:t>
            </a:r>
            <a:r>
              <a:rPr lang="ru-RU" sz="2400" b="1" dirty="0">
                <a:solidFill>
                  <a:srgbClr val="C00000"/>
                </a:solidFill>
                <a:latin typeface="Comic Sans MS"/>
                <a:ea typeface="Calibri" pitchFamily="34" charset="0"/>
                <a:cs typeface="Comic Sans MS"/>
              </a:rPr>
              <a:t>  </a:t>
            </a:r>
            <a:r>
              <a:rPr lang="en-US" sz="2400" b="1" dirty="0">
                <a:solidFill>
                  <a:srgbClr val="C00000"/>
                </a:solidFill>
                <a:latin typeface="Comic Sans MS"/>
                <a:ea typeface="Calibri" pitchFamily="34" charset="0"/>
                <a:cs typeface="Comic Sans MS"/>
              </a:rPr>
              <a:t>(</a:t>
            </a:r>
            <a:r>
              <a:rPr lang="en-US" sz="2400" b="1" dirty="0">
                <a:solidFill>
                  <a:schemeClr val="accent6">
                    <a:lumMod val="50000"/>
                  </a:schemeClr>
                </a:solidFill>
                <a:latin typeface="Comic Sans MS"/>
                <a:ea typeface="Calibri" pitchFamily="34" charset="0"/>
                <a:cs typeface="Comic Sans MS"/>
              </a:rPr>
              <a:t>A</a:t>
            </a:r>
            <a:r>
              <a:rPr lang="en-US" sz="2400" b="1" dirty="0">
                <a:solidFill>
                  <a:srgbClr val="C00000"/>
                </a:solidFill>
                <a:latin typeface="Comic Sans MS"/>
                <a:ea typeface="Calibri" pitchFamily="34" charset="0"/>
                <a:cs typeface="Comic Sans MS"/>
              </a:rPr>
              <a:t>)</a:t>
            </a:r>
            <a:r>
              <a:rPr lang="ru-RU" sz="2400" b="1" dirty="0">
                <a:solidFill>
                  <a:srgbClr val="C00000"/>
                </a:solidFill>
                <a:latin typeface="Comic Sans MS"/>
                <a:ea typeface="Calibri" pitchFamily="34" charset="0"/>
                <a:cs typeface="Comic Sans MS"/>
              </a:rPr>
              <a:t>       </a:t>
            </a:r>
            <a:endParaRPr lang="ru-RU" sz="2400" b="1" dirty="0">
              <a:solidFill>
                <a:srgbClr val="00B050"/>
              </a:solidFill>
              <a:latin typeface="Comic Sans MS"/>
              <a:ea typeface="Calibri" pitchFamily="34" charset="0"/>
              <a:cs typeface="Comic Sans MS"/>
            </a:endParaRPr>
          </a:p>
          <a:p>
            <a:pPr marL="457200" indent="-457200">
              <a:buAutoNum type="arabicParenR"/>
            </a:pPr>
            <a:r>
              <a:rPr lang="en-US" sz="2400" b="1" dirty="0">
                <a:solidFill>
                  <a:srgbClr val="C00000"/>
                </a:solidFill>
                <a:latin typeface="Comic Sans MS"/>
                <a:ea typeface="Calibri" pitchFamily="34" charset="0"/>
                <a:cs typeface="Comic Sans MS"/>
              </a:rPr>
              <a:t>quark-antiquark pair creation from gluon   </a:t>
            </a:r>
            <a:r>
              <a:rPr lang="ru-RU" sz="2400" b="1" dirty="0">
                <a:solidFill>
                  <a:srgbClr val="C00000"/>
                </a:solidFill>
                <a:latin typeface="Comic Sans MS"/>
                <a:ea typeface="Calibri" pitchFamily="34" charset="0"/>
                <a:cs typeface="Comic Sans MS"/>
              </a:rPr>
              <a:t> –           </a:t>
            </a:r>
            <a:r>
              <a:rPr lang="en-US" sz="2400" b="1" dirty="0">
                <a:solidFill>
                  <a:srgbClr val="C00000"/>
                </a:solidFill>
                <a:latin typeface="Comic Sans MS"/>
                <a:ea typeface="Calibri" pitchFamily="34" charset="0"/>
                <a:cs typeface="Comic Sans MS"/>
              </a:rPr>
              <a:t>            (B).</a:t>
            </a:r>
            <a:endParaRPr lang="ru-RU" sz="2400" b="1" dirty="0">
              <a:solidFill>
                <a:srgbClr val="C00000"/>
              </a:solidFill>
              <a:latin typeface="Comic Sans MS"/>
              <a:ea typeface="Calibri" pitchFamily="34" charset="0"/>
              <a:cs typeface="Comic Sans MS"/>
            </a:endParaRPr>
          </a:p>
        </p:txBody>
      </p:sp>
      <p:sp>
        <p:nvSpPr>
          <p:cNvPr id="23" name="TextBox 22">
            <a:extLst>
              <a:ext uri="{FF2B5EF4-FFF2-40B4-BE49-F238E27FC236}">
                <a16:creationId xmlns:a16="http://schemas.microsoft.com/office/drawing/2014/main" id="{B1252053-F6B7-970E-5364-CB3515B85120}"/>
              </a:ext>
            </a:extLst>
          </p:cNvPr>
          <p:cNvSpPr txBox="1"/>
          <p:nvPr/>
        </p:nvSpPr>
        <p:spPr>
          <a:xfrm>
            <a:off x="3686117" y="3176598"/>
            <a:ext cx="6328564" cy="1200329"/>
          </a:xfrm>
          <a:prstGeom prst="rect">
            <a:avLst/>
          </a:prstGeom>
          <a:noFill/>
        </p:spPr>
        <p:txBody>
          <a:bodyPr wrap="square" rtlCol="0">
            <a:spAutoFit/>
          </a:bodyPr>
          <a:lstStyle/>
          <a:p>
            <a:r>
              <a:rPr lang="en-US" sz="2400" b="1" dirty="0">
                <a:solidFill>
                  <a:schemeClr val="accent6">
                    <a:lumMod val="50000"/>
                  </a:schemeClr>
                </a:solidFill>
                <a:latin typeface="Comic Sans MS"/>
                <a:ea typeface="Calibri" pitchFamily="34" charset="0"/>
                <a:cs typeface="Comic Sans MS"/>
              </a:rPr>
              <a:t>System of diff. eq.</a:t>
            </a:r>
            <a:r>
              <a:rPr lang="ru-RU" sz="2400" b="1" dirty="0">
                <a:solidFill>
                  <a:schemeClr val="accent6">
                    <a:lumMod val="50000"/>
                  </a:schemeClr>
                </a:solidFill>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describing branching processes</a:t>
            </a:r>
            <a:r>
              <a:rPr lang="ru-RU" sz="2400" b="1" dirty="0">
                <a:solidFill>
                  <a:schemeClr val="accent6">
                    <a:lumMod val="50000"/>
                  </a:schemeClr>
                </a:solidFill>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leads to </a:t>
            </a:r>
            <a:r>
              <a:rPr lang="en-US" sz="2400" b="1" dirty="0" err="1">
                <a:solidFill>
                  <a:srgbClr val="C00000"/>
                </a:solidFill>
                <a:latin typeface="Comic Sans MS"/>
                <a:ea typeface="Calibri" pitchFamily="34" charset="0"/>
                <a:cs typeface="Comic Sans MS"/>
              </a:rPr>
              <a:t>Polia</a:t>
            </a:r>
            <a:r>
              <a:rPr lang="en-US" sz="2400" b="1" dirty="0">
                <a:solidFill>
                  <a:srgbClr val="C00000"/>
                </a:solidFill>
                <a:latin typeface="Comic Sans MS"/>
                <a:ea typeface="Calibri" pitchFamily="34" charset="0"/>
                <a:cs typeface="Comic Sans MS"/>
              </a:rPr>
              <a:t> (NBD) </a:t>
            </a:r>
            <a:r>
              <a:rPr lang="en-US" sz="2400" b="1" dirty="0">
                <a:solidFill>
                  <a:schemeClr val="accent6">
                    <a:lumMod val="50000"/>
                  </a:schemeClr>
                </a:solidFill>
                <a:latin typeface="Comic Sans MS"/>
                <a:ea typeface="Calibri" pitchFamily="34" charset="0"/>
                <a:cs typeface="Comic Sans MS"/>
              </a:rPr>
              <a:t>for q-jet and </a:t>
            </a:r>
            <a:r>
              <a:rPr lang="en-US" sz="2400" b="1" dirty="0" err="1">
                <a:solidFill>
                  <a:srgbClr val="C00000"/>
                </a:solidFill>
                <a:latin typeface="Comic Sans MS"/>
                <a:ea typeface="Calibri" pitchFamily="34" charset="0"/>
                <a:cs typeface="Comic Sans MS"/>
              </a:rPr>
              <a:t>Farry</a:t>
            </a:r>
            <a:r>
              <a:rPr lang="en-US" sz="2400" b="1" dirty="0">
                <a:solidFill>
                  <a:srgbClr val="C00000"/>
                </a:solidFill>
                <a:latin typeface="Comic Sans MS"/>
                <a:ea typeface="Calibri" pitchFamily="34" charset="0"/>
                <a:cs typeface="Comic Sans MS"/>
              </a:rPr>
              <a:t> MD </a:t>
            </a:r>
            <a:r>
              <a:rPr lang="en-US" sz="2400" b="1" dirty="0">
                <a:solidFill>
                  <a:schemeClr val="accent6">
                    <a:lumMod val="50000"/>
                  </a:schemeClr>
                </a:solidFill>
                <a:latin typeface="Comic Sans MS"/>
                <a:ea typeface="Calibri" pitchFamily="34" charset="0"/>
                <a:cs typeface="Comic Sans MS"/>
              </a:rPr>
              <a:t>for g-jet</a:t>
            </a:r>
            <a:r>
              <a:rPr lang="ru-RU" sz="2400" b="1" dirty="0">
                <a:solidFill>
                  <a:schemeClr val="accent6">
                    <a:lumMod val="50000"/>
                  </a:schemeClr>
                </a:solidFill>
                <a:latin typeface="Comic Sans MS"/>
                <a:ea typeface="Calibri" pitchFamily="34" charset="0"/>
                <a:cs typeface="Comic Sans MS"/>
              </a:rPr>
              <a:t>:</a:t>
            </a:r>
            <a:r>
              <a:rPr lang="ru-RU" sz="2400" b="1" dirty="0">
                <a:solidFill>
                  <a:srgbClr val="00B050"/>
                </a:solidFill>
                <a:latin typeface="Comic Sans MS"/>
                <a:ea typeface="Calibri" pitchFamily="34" charset="0"/>
                <a:cs typeface="Comic Sans MS"/>
              </a:rPr>
              <a:t> </a:t>
            </a:r>
            <a:endParaRPr lang="en-RU" dirty="0">
              <a:latin typeface="Comic Sans MS" panose="030F0902030302020204" pitchFamily="66" charset="0"/>
            </a:endParaRPr>
          </a:p>
        </p:txBody>
      </p:sp>
      <p:sp>
        <p:nvSpPr>
          <p:cNvPr id="25" name="TextBox 24">
            <a:extLst>
              <a:ext uri="{FF2B5EF4-FFF2-40B4-BE49-F238E27FC236}">
                <a16:creationId xmlns:a16="http://schemas.microsoft.com/office/drawing/2014/main" id="{CC8A0DF1-2B66-916C-53DE-44F0160F13C1}"/>
              </a:ext>
            </a:extLst>
          </p:cNvPr>
          <p:cNvSpPr txBox="1"/>
          <p:nvPr/>
        </p:nvSpPr>
        <p:spPr>
          <a:xfrm>
            <a:off x="5129634" y="5585060"/>
            <a:ext cx="6460683" cy="400110"/>
          </a:xfrm>
          <a:prstGeom prst="rect">
            <a:avLst/>
          </a:prstGeom>
          <a:noFill/>
        </p:spPr>
        <p:txBody>
          <a:bodyPr wrap="square" rtlCol="0">
            <a:spAutoFit/>
          </a:bodyPr>
          <a:lstStyle/>
          <a:p>
            <a:r>
              <a:rPr lang="ru-RU" sz="2000" b="1" dirty="0">
                <a:solidFill>
                  <a:schemeClr val="accent6">
                    <a:lumMod val="50000"/>
                  </a:schemeClr>
                </a:solidFill>
                <a:latin typeface="Comic Sans MS" panose="030F0902030302020204" pitchFamily="66" charset="0"/>
              </a:rPr>
              <a:t>А и А – </a:t>
            </a:r>
            <a:r>
              <a:rPr lang="en-US" sz="2000" b="1" dirty="0">
                <a:solidFill>
                  <a:schemeClr val="accent6">
                    <a:lumMod val="50000"/>
                  </a:schemeClr>
                </a:solidFill>
                <a:latin typeface="Comic Sans MS" panose="030F0902030302020204" pitchFamily="66" charset="0"/>
              </a:rPr>
              <a:t>probabilities of </a:t>
            </a:r>
            <a:r>
              <a:rPr lang="ru-RU" sz="2000" b="1" dirty="0">
                <a:solidFill>
                  <a:schemeClr val="accent6">
                    <a:lumMod val="50000"/>
                  </a:schemeClr>
                </a:solidFill>
                <a:latin typeface="Comic Sans MS" panose="030F0902030302020204" pitchFamily="66" charset="0"/>
              </a:rPr>
              <a:t>1) и 2)</a:t>
            </a:r>
            <a:r>
              <a:rPr lang="en-US" sz="2000" b="1" dirty="0">
                <a:solidFill>
                  <a:schemeClr val="accent6">
                    <a:lumMod val="50000"/>
                  </a:schemeClr>
                </a:solidFill>
                <a:latin typeface="Comic Sans MS" panose="030F0902030302020204" pitchFamily="66" charset="0"/>
              </a:rPr>
              <a:t> events,    </a:t>
            </a:r>
            <a:r>
              <a:rPr lang="en-US" sz="2000" b="1" dirty="0" err="1">
                <a:solidFill>
                  <a:schemeClr val="accent6">
                    <a:lumMod val="50000"/>
                  </a:schemeClr>
                </a:solidFill>
                <a:latin typeface="Comic Sans MS" panose="030F0902030302020204" pitchFamily="66" charset="0"/>
              </a:rPr>
              <a:t>k</a:t>
            </a:r>
            <a:r>
              <a:rPr lang="en-US" sz="2000" b="1" baseline="-25000" dirty="0" err="1">
                <a:solidFill>
                  <a:schemeClr val="accent6">
                    <a:lumMod val="50000"/>
                  </a:schemeClr>
                </a:solidFill>
                <a:latin typeface="Comic Sans MS" panose="030F0902030302020204" pitchFamily="66" charset="0"/>
              </a:rPr>
              <a:t>p</a:t>
            </a:r>
            <a:r>
              <a:rPr lang="en-US" sz="2000" b="1" dirty="0">
                <a:solidFill>
                  <a:schemeClr val="accent6">
                    <a:lumMod val="50000"/>
                  </a:schemeClr>
                </a:solidFill>
                <a:latin typeface="Comic Sans MS" panose="030F0902030302020204" pitchFamily="66" charset="0"/>
              </a:rPr>
              <a:t> = A/A</a:t>
            </a:r>
            <a:r>
              <a:rPr lang="ru-RU" sz="2000" b="1" dirty="0">
                <a:solidFill>
                  <a:schemeClr val="accent6">
                    <a:lumMod val="50000"/>
                  </a:schemeClr>
                </a:solidFill>
                <a:latin typeface="Comic Sans MS" panose="030F0902030302020204" pitchFamily="66" charset="0"/>
              </a:rPr>
              <a:t>.</a:t>
            </a:r>
            <a:endParaRPr lang="en-RU" sz="2000" b="1" dirty="0">
              <a:solidFill>
                <a:schemeClr val="accent6">
                  <a:lumMod val="50000"/>
                </a:schemeClr>
              </a:solidFill>
              <a:latin typeface="Comic Sans MS" panose="030F0902030302020204" pitchFamily="66" charset="0"/>
            </a:endParaRPr>
          </a:p>
        </p:txBody>
      </p:sp>
      <p:pic>
        <p:nvPicPr>
          <p:cNvPr id="26" name="Picture 4">
            <a:extLst>
              <a:ext uri="{FF2B5EF4-FFF2-40B4-BE49-F238E27FC236}">
                <a16:creationId xmlns:a16="http://schemas.microsoft.com/office/drawing/2014/main" id="{41FC5B54-8BF8-FA52-A034-AD258FF68FCE}"/>
              </a:ext>
            </a:extLst>
          </p:cNvPr>
          <p:cNvPicPr>
            <a:picLocks noChangeAspect="1" noChangeArrowheads="1"/>
          </p:cNvPicPr>
          <p:nvPr/>
        </p:nvPicPr>
        <p:blipFill>
          <a:blip r:embed="rId13" cstate="print"/>
          <a:srcRect/>
          <a:stretch>
            <a:fillRect/>
          </a:stretch>
        </p:blipFill>
        <p:spPr bwMode="auto">
          <a:xfrm>
            <a:off x="715540" y="5267152"/>
            <a:ext cx="4197971" cy="831872"/>
          </a:xfrm>
          <a:prstGeom prst="rect">
            <a:avLst/>
          </a:prstGeom>
          <a:noFill/>
          <a:ln w="9525">
            <a:noFill/>
            <a:miter lim="800000"/>
            <a:headEnd/>
            <a:tailEnd/>
          </a:ln>
        </p:spPr>
      </p:pic>
      <p:sp>
        <p:nvSpPr>
          <p:cNvPr id="28" name="TextBox 27">
            <a:extLst>
              <a:ext uri="{FF2B5EF4-FFF2-40B4-BE49-F238E27FC236}">
                <a16:creationId xmlns:a16="http://schemas.microsoft.com/office/drawing/2014/main" id="{CC014A07-B26F-462F-A62F-2D1A27D6CF9D}"/>
              </a:ext>
            </a:extLst>
          </p:cNvPr>
          <p:cNvSpPr txBox="1"/>
          <p:nvPr/>
        </p:nvSpPr>
        <p:spPr>
          <a:xfrm>
            <a:off x="5177134" y="5397962"/>
            <a:ext cx="422031" cy="461665"/>
          </a:xfrm>
          <a:prstGeom prst="rect">
            <a:avLst/>
          </a:prstGeom>
          <a:noFill/>
        </p:spPr>
        <p:txBody>
          <a:bodyPr wrap="square" rtlCol="0">
            <a:spAutoFit/>
          </a:bodyPr>
          <a:lstStyle/>
          <a:p>
            <a:r>
              <a:rPr lang="en-US" sz="2400" b="1" dirty="0">
                <a:solidFill>
                  <a:schemeClr val="accent6">
                    <a:lumMod val="50000"/>
                  </a:schemeClr>
                </a:solidFill>
              </a:rPr>
              <a:t>~</a:t>
            </a:r>
            <a:endParaRPr lang="en-RU" sz="2400" b="1" dirty="0">
              <a:solidFill>
                <a:schemeClr val="accent6">
                  <a:lumMod val="50000"/>
                </a:schemeClr>
              </a:solidFill>
            </a:endParaRPr>
          </a:p>
        </p:txBody>
      </p:sp>
      <p:cxnSp>
        <p:nvCxnSpPr>
          <p:cNvPr id="11" name="Straight Arrow Connector 10">
            <a:extLst>
              <a:ext uri="{FF2B5EF4-FFF2-40B4-BE49-F238E27FC236}">
                <a16:creationId xmlns:a16="http://schemas.microsoft.com/office/drawing/2014/main" id="{E1F88F90-35D8-13C2-46E5-9BB452E041F5}"/>
              </a:ext>
            </a:extLst>
          </p:cNvPr>
          <p:cNvCxnSpPr/>
          <p:nvPr/>
        </p:nvCxnSpPr>
        <p:spPr>
          <a:xfrm flipH="1">
            <a:off x="4108147" y="4322303"/>
            <a:ext cx="144000" cy="320949"/>
          </a:xfrm>
          <a:prstGeom prst="straightConnector1">
            <a:avLst/>
          </a:prstGeom>
          <a:ln w="19050">
            <a:solidFill>
              <a:srgbClr val="C00000"/>
            </a:solidFill>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C854DCB3-E6D9-31A7-B6FD-C27FD1C8B016}"/>
              </a:ext>
            </a:extLst>
          </p:cNvPr>
          <p:cNvCxnSpPr/>
          <p:nvPr/>
        </p:nvCxnSpPr>
        <p:spPr>
          <a:xfrm>
            <a:off x="7175500" y="3908634"/>
            <a:ext cx="538092" cy="468293"/>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906D436-D71A-61C1-774B-B90A76C10B68}"/>
              </a:ext>
            </a:extLst>
          </p:cNvPr>
          <p:cNvSpPr txBox="1"/>
          <p:nvPr/>
        </p:nvSpPr>
        <p:spPr>
          <a:xfrm>
            <a:off x="10707211" y="5430708"/>
            <a:ext cx="422031" cy="461665"/>
          </a:xfrm>
          <a:prstGeom prst="rect">
            <a:avLst/>
          </a:prstGeom>
          <a:noFill/>
        </p:spPr>
        <p:txBody>
          <a:bodyPr wrap="square" rtlCol="0">
            <a:spAutoFit/>
          </a:bodyPr>
          <a:lstStyle/>
          <a:p>
            <a:r>
              <a:rPr lang="en-US" sz="2400" b="1" dirty="0">
                <a:solidFill>
                  <a:schemeClr val="accent6">
                    <a:lumMod val="50000"/>
                  </a:schemeClr>
                </a:solidFill>
              </a:rPr>
              <a:t>~</a:t>
            </a:r>
            <a:endParaRPr lang="en-RU" sz="2400" b="1" dirty="0">
              <a:solidFill>
                <a:schemeClr val="accent6">
                  <a:lumMod val="50000"/>
                </a:schemeClr>
              </a:solidFill>
            </a:endParaRPr>
          </a:p>
        </p:txBody>
      </p:sp>
      <p:sp>
        <p:nvSpPr>
          <p:cNvPr id="3" name="TextBox 2">
            <a:extLst>
              <a:ext uri="{FF2B5EF4-FFF2-40B4-BE49-F238E27FC236}">
                <a16:creationId xmlns:a16="http://schemas.microsoft.com/office/drawing/2014/main" id="{11500423-2EC9-5333-9845-DCFA30B8F12B}"/>
              </a:ext>
            </a:extLst>
          </p:cNvPr>
          <p:cNvSpPr txBox="1"/>
          <p:nvPr/>
        </p:nvSpPr>
        <p:spPr>
          <a:xfrm>
            <a:off x="8044819" y="1785953"/>
            <a:ext cx="422031" cy="461665"/>
          </a:xfrm>
          <a:prstGeom prst="rect">
            <a:avLst/>
          </a:prstGeom>
          <a:noFill/>
        </p:spPr>
        <p:txBody>
          <a:bodyPr wrap="square" rtlCol="0">
            <a:spAutoFit/>
          </a:bodyPr>
          <a:lstStyle/>
          <a:p>
            <a:r>
              <a:rPr lang="en-US" sz="2400" b="1" dirty="0">
                <a:solidFill>
                  <a:schemeClr val="accent6">
                    <a:lumMod val="50000"/>
                  </a:schemeClr>
                </a:solidFill>
              </a:rPr>
              <a:t>~</a:t>
            </a:r>
            <a:endParaRPr lang="en-RU" sz="2400" b="1" dirty="0">
              <a:solidFill>
                <a:schemeClr val="accent6">
                  <a:lumMod val="50000"/>
                </a:schemeClr>
              </a:solidFill>
            </a:endParaRPr>
          </a:p>
        </p:txBody>
      </p:sp>
      <p:graphicFrame>
        <p:nvGraphicFramePr>
          <p:cNvPr id="4" name="Table 3">
            <a:extLst>
              <a:ext uri="{FF2B5EF4-FFF2-40B4-BE49-F238E27FC236}">
                <a16:creationId xmlns:a16="http://schemas.microsoft.com/office/drawing/2014/main" id="{CB05902D-7DD9-02C4-95B7-A33A240C64D6}"/>
              </a:ext>
            </a:extLst>
          </p:cNvPr>
          <p:cNvGraphicFramePr>
            <a:graphicFrameLocks noGrp="1"/>
          </p:cNvGraphicFramePr>
          <p:nvPr>
            <p:extLst>
              <p:ext uri="{D42A27DB-BD31-4B8C-83A1-F6EECF244321}">
                <p14:modId xmlns:p14="http://schemas.microsoft.com/office/powerpoint/2010/main" val="3363813326"/>
              </p:ext>
            </p:extLst>
          </p:nvPr>
        </p:nvGraphicFramePr>
        <p:xfrm>
          <a:off x="0" y="6179110"/>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17" name="TextBox 16">
            <a:extLst>
              <a:ext uri="{FF2B5EF4-FFF2-40B4-BE49-F238E27FC236}">
                <a16:creationId xmlns:a16="http://schemas.microsoft.com/office/drawing/2014/main" id="{4879F6F7-96A7-5309-FCD2-F7B9E71C2198}"/>
              </a:ext>
            </a:extLst>
          </p:cNvPr>
          <p:cNvSpPr txBox="1"/>
          <p:nvPr/>
        </p:nvSpPr>
        <p:spPr>
          <a:xfrm>
            <a:off x="727414" y="5015676"/>
            <a:ext cx="3227069" cy="400110"/>
          </a:xfrm>
          <a:prstGeom prst="rect">
            <a:avLst/>
          </a:prstGeom>
          <a:noFill/>
        </p:spPr>
        <p:txBody>
          <a:bodyPr wrap="square" rtlCol="0">
            <a:spAutoFit/>
          </a:bodyPr>
          <a:lstStyle/>
          <a:p>
            <a:r>
              <a:rPr lang="en-GB" sz="2000" b="1" dirty="0">
                <a:solidFill>
                  <a:schemeClr val="accent6">
                    <a:lumMod val="50000"/>
                  </a:schemeClr>
                </a:solidFill>
                <a:latin typeface="Comic Sans MS" panose="030F0902030302020204" pitchFamily="66" charset="0"/>
              </a:rPr>
              <a:t>E</a:t>
            </a:r>
            <a:r>
              <a:rPr lang="en-RU" sz="2000" b="1" dirty="0">
                <a:solidFill>
                  <a:schemeClr val="accent6">
                    <a:lumMod val="50000"/>
                  </a:schemeClr>
                </a:solidFill>
                <a:latin typeface="Comic Sans MS" panose="030F0902030302020204" pitchFamily="66" charset="0"/>
              </a:rPr>
              <a:t>voluti</a:t>
            </a:r>
            <a:r>
              <a:rPr lang="en-US" sz="2000" b="1" dirty="0">
                <a:solidFill>
                  <a:schemeClr val="accent6">
                    <a:lumMod val="50000"/>
                  </a:schemeClr>
                </a:solidFill>
                <a:latin typeface="Comic Sans MS" panose="030F0902030302020204" pitchFamily="66" charset="0"/>
              </a:rPr>
              <a:t>nary</a:t>
            </a:r>
            <a:r>
              <a:rPr lang="en-RU" sz="2000" b="1" dirty="0">
                <a:solidFill>
                  <a:schemeClr val="accent6">
                    <a:lumMod val="50000"/>
                  </a:schemeClr>
                </a:solidFill>
                <a:latin typeface="Comic Sans MS" panose="030F0902030302020204" pitchFamily="66" charset="0"/>
              </a:rPr>
              <a:t> parameter:</a:t>
            </a:r>
          </a:p>
        </p:txBody>
      </p:sp>
      <p:sp>
        <p:nvSpPr>
          <p:cNvPr id="19" name="TextBox 18">
            <a:extLst>
              <a:ext uri="{FF2B5EF4-FFF2-40B4-BE49-F238E27FC236}">
                <a16:creationId xmlns:a16="http://schemas.microsoft.com/office/drawing/2014/main" id="{6EC3DCE0-334B-2A78-5806-71167FD94D03}"/>
              </a:ext>
            </a:extLst>
          </p:cNvPr>
          <p:cNvSpPr txBox="1"/>
          <p:nvPr/>
        </p:nvSpPr>
        <p:spPr>
          <a:xfrm>
            <a:off x="0" y="6255361"/>
            <a:ext cx="12052681" cy="400110"/>
          </a:xfrm>
          <a:prstGeom prst="rect">
            <a:avLst/>
          </a:prstGeom>
          <a:noFill/>
        </p:spPr>
        <p:txBody>
          <a:bodyPr wrap="square" rtlCol="0">
            <a:spAutoFit/>
          </a:bodyPr>
          <a:lstStyle/>
          <a:p>
            <a:pPr algn="ctr"/>
            <a:r>
              <a:rPr lang="en-GB" sz="2000" b="1" i="0" u="none" strike="noStrike" dirty="0">
                <a:solidFill>
                  <a:srgbClr val="FFFF00"/>
                </a:solidFill>
                <a:effectLst/>
                <a:latin typeface="Comic Sans MS" panose="030F0902030302020204" pitchFamily="66" charset="0"/>
              </a:rPr>
              <a:t>VI SPD Collaboration Meeting and Workshop </a:t>
            </a:r>
            <a:r>
              <a:rPr lang="en-GB" sz="2000" b="1" dirty="0">
                <a:solidFill>
                  <a:srgbClr val="FFFF00"/>
                </a:solidFill>
                <a:latin typeface="Comic Sans MS" panose="030F0902030302020204" pitchFamily="66" charset="0"/>
              </a:rPr>
              <a:t>on Information Technology in Natural Sciences</a:t>
            </a:r>
            <a:endParaRPr lang="en-RU" sz="2000" b="1" dirty="0">
              <a:solidFill>
                <a:srgbClr val="FFFF00"/>
              </a:solidFill>
              <a:latin typeface="Comic Sans MS" panose="030F0902030302020204" pitchFamily="66" charset="0"/>
            </a:endParaRPr>
          </a:p>
        </p:txBody>
      </p:sp>
    </p:spTree>
    <p:extLst>
      <p:ext uri="{BB962C8B-B14F-4D97-AF65-F5344CB8AC3E}">
        <p14:creationId xmlns:p14="http://schemas.microsoft.com/office/powerpoint/2010/main" val="3212362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019EA7-F9F1-5D96-25B2-0D56538AA7C3}"/>
              </a:ext>
            </a:extLst>
          </p:cNvPr>
          <p:cNvSpPr txBox="1"/>
          <p:nvPr/>
        </p:nvSpPr>
        <p:spPr>
          <a:xfrm>
            <a:off x="2891335" y="537998"/>
            <a:ext cx="6100996" cy="584775"/>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1" u="sng" strike="noStrike" cap="none" normalizeH="0" baseline="0" dirty="0">
                <a:ln>
                  <a:noFill/>
                </a:ln>
                <a:solidFill>
                  <a:srgbClr val="C00000"/>
                </a:solidFill>
                <a:effectLst/>
                <a:latin typeface="Comic Sans MS"/>
                <a:ea typeface="Calibri" pitchFamily="34" charset="0"/>
                <a:cs typeface="Comic Sans MS"/>
              </a:rPr>
              <a:t>e</a:t>
            </a:r>
            <a:r>
              <a:rPr kumimoji="0" lang="ru-RU" sz="3200" b="1" i="0" u="sng" strike="noStrike" cap="none" normalizeH="0" baseline="30000" dirty="0">
                <a:ln>
                  <a:noFill/>
                </a:ln>
                <a:solidFill>
                  <a:srgbClr val="C00000"/>
                </a:solidFill>
                <a:effectLst/>
                <a:latin typeface="Comic Sans MS"/>
                <a:ea typeface="Calibri" pitchFamily="34" charset="0"/>
                <a:cs typeface="Comic Sans MS"/>
              </a:rPr>
              <a:t>+</a:t>
            </a:r>
            <a:r>
              <a:rPr kumimoji="0" lang="en-US" sz="3200" b="1" i="1" u="sng" strike="noStrike" cap="none" normalizeH="0" baseline="0" dirty="0">
                <a:ln>
                  <a:noFill/>
                </a:ln>
                <a:solidFill>
                  <a:srgbClr val="C00000"/>
                </a:solidFill>
                <a:effectLst/>
                <a:latin typeface="Comic Sans MS"/>
                <a:ea typeface="Calibri" pitchFamily="34" charset="0"/>
                <a:cs typeface="Comic Sans MS"/>
              </a:rPr>
              <a:t>e</a:t>
            </a:r>
            <a:r>
              <a:rPr kumimoji="0" lang="ru-RU" sz="3200" b="1" i="0" u="sng" strike="noStrike" cap="none" normalizeH="0" baseline="30000" dirty="0">
                <a:ln>
                  <a:noFill/>
                </a:ln>
                <a:solidFill>
                  <a:srgbClr val="C00000"/>
                </a:solidFill>
                <a:effectLst/>
                <a:latin typeface="Comic Sans MS"/>
                <a:ea typeface="Calibri" pitchFamily="34" charset="0"/>
                <a:cs typeface="Comic Sans MS"/>
              </a:rPr>
              <a:t>-</a:t>
            </a:r>
            <a:r>
              <a:rPr kumimoji="0" lang="ru-RU" sz="3200" b="1" i="0" u="sng" strike="noStrike" cap="none" normalizeH="0" baseline="0" dirty="0">
                <a:ln>
                  <a:noFill/>
                </a:ln>
                <a:solidFill>
                  <a:srgbClr val="C00000"/>
                </a:solidFill>
                <a:effectLst/>
                <a:latin typeface="Comic Sans MS"/>
                <a:ea typeface="Calibri" pitchFamily="34" charset="0"/>
                <a:cs typeface="Comic Sans MS"/>
              </a:rPr>
              <a:t> - </a:t>
            </a:r>
            <a:r>
              <a:rPr kumimoji="0" lang="en-US" sz="3200" b="1" i="0" u="sng" strike="noStrike" cap="none" normalizeH="0" baseline="0" dirty="0">
                <a:ln>
                  <a:noFill/>
                </a:ln>
                <a:solidFill>
                  <a:srgbClr val="C00000"/>
                </a:solidFill>
                <a:effectLst/>
                <a:latin typeface="Comic Sans MS"/>
                <a:ea typeface="Calibri" pitchFamily="34" charset="0"/>
                <a:cs typeface="Comic Sans MS"/>
              </a:rPr>
              <a:t>annihilation </a:t>
            </a:r>
            <a:endParaRPr kumimoji="0" lang="ru-RU" sz="3200" b="1" i="0" u="sng" strike="noStrike" cap="none" normalizeH="0" baseline="0" dirty="0">
              <a:ln>
                <a:noFill/>
              </a:ln>
              <a:solidFill>
                <a:srgbClr val="C00000"/>
              </a:solidFill>
              <a:effectLst/>
              <a:latin typeface="Comic Sans MS"/>
              <a:cs typeface="Comic Sans MS"/>
            </a:endParaRPr>
          </a:p>
        </p:txBody>
      </p:sp>
      <p:graphicFrame>
        <p:nvGraphicFramePr>
          <p:cNvPr id="4" name="Object 3">
            <a:extLst>
              <a:ext uri="{FF2B5EF4-FFF2-40B4-BE49-F238E27FC236}">
                <a16:creationId xmlns:a16="http://schemas.microsoft.com/office/drawing/2014/main" id="{30CF1FB9-1AE4-B36E-5535-D572FB21667E}"/>
              </a:ext>
            </a:extLst>
          </p:cNvPr>
          <p:cNvGraphicFramePr>
            <a:graphicFrameLocks noChangeAspect="1"/>
          </p:cNvGraphicFramePr>
          <p:nvPr>
            <p:extLst>
              <p:ext uri="{D42A27DB-BD31-4B8C-83A1-F6EECF244321}">
                <p14:modId xmlns:p14="http://schemas.microsoft.com/office/powerpoint/2010/main" val="2279517487"/>
              </p:ext>
            </p:extLst>
          </p:nvPr>
        </p:nvGraphicFramePr>
        <p:xfrm>
          <a:off x="1549345" y="1192401"/>
          <a:ext cx="8784976" cy="708466"/>
        </p:xfrm>
        <a:graphic>
          <a:graphicData uri="http://schemas.openxmlformats.org/presentationml/2006/ole">
            <mc:AlternateContent xmlns:mc="http://schemas.openxmlformats.org/markup-compatibility/2006">
              <mc:Choice xmlns:v="urn:schemas-microsoft-com:vml" Requires="v">
                <p:oleObj name="Equation" r:id="rId2" imgW="3149600" imgH="254000" progId="Equation.3">
                  <p:embed/>
                </p:oleObj>
              </mc:Choice>
              <mc:Fallback>
                <p:oleObj name="Equation" r:id="rId2" imgW="3149600" imgH="254000" progId="Equation.3">
                  <p:embed/>
                  <p:pic>
                    <p:nvPicPr>
                      <p:cNvPr id="6" name="Object 5"/>
                      <p:cNvPicPr/>
                      <p:nvPr/>
                    </p:nvPicPr>
                    <p:blipFill>
                      <a:blip r:embed="rId3"/>
                      <a:stretch>
                        <a:fillRect/>
                      </a:stretch>
                    </p:blipFill>
                    <p:spPr>
                      <a:xfrm>
                        <a:off x="1549345" y="1192401"/>
                        <a:ext cx="8784976" cy="708466"/>
                      </a:xfrm>
                      <a:prstGeom prst="rect">
                        <a:avLst/>
                      </a:prstGeom>
                    </p:spPr>
                  </p:pic>
                </p:oleObj>
              </mc:Fallback>
            </mc:AlternateContent>
          </a:graphicData>
        </a:graphic>
      </p:graphicFrame>
      <p:pic>
        <p:nvPicPr>
          <p:cNvPr id="5" name="Рисунок 3">
            <a:extLst>
              <a:ext uri="{FF2B5EF4-FFF2-40B4-BE49-F238E27FC236}">
                <a16:creationId xmlns:a16="http://schemas.microsoft.com/office/drawing/2014/main" id="{1FE431C4-B81C-FB78-391A-564C300C8F55}"/>
              </a:ext>
            </a:extLst>
          </p:cNvPr>
          <p:cNvPicPr/>
          <p:nvPr/>
        </p:nvPicPr>
        <p:blipFill>
          <a:blip r:embed="rId4" cstate="print"/>
          <a:srcRect/>
          <a:stretch>
            <a:fillRect/>
          </a:stretch>
        </p:blipFill>
        <p:spPr bwMode="auto">
          <a:xfrm>
            <a:off x="177194" y="1989848"/>
            <a:ext cx="5764639" cy="3212763"/>
          </a:xfrm>
          <a:prstGeom prst="rect">
            <a:avLst/>
          </a:prstGeom>
          <a:noFill/>
          <a:ln w="9525">
            <a:noFill/>
            <a:miter lim="800000"/>
            <a:headEnd/>
            <a:tailEnd/>
          </a:ln>
        </p:spPr>
      </p:pic>
      <p:sp>
        <p:nvSpPr>
          <p:cNvPr id="6" name="Прямоугольник 4">
            <a:extLst>
              <a:ext uri="{FF2B5EF4-FFF2-40B4-BE49-F238E27FC236}">
                <a16:creationId xmlns:a16="http://schemas.microsoft.com/office/drawing/2014/main" id="{EC53A4C0-4DEB-DBEE-1135-269CE64598D4}"/>
              </a:ext>
            </a:extLst>
          </p:cNvPr>
          <p:cNvSpPr/>
          <p:nvPr/>
        </p:nvSpPr>
        <p:spPr>
          <a:xfrm>
            <a:off x="467544" y="2230388"/>
            <a:ext cx="1716855" cy="830997"/>
          </a:xfrm>
          <a:prstGeom prst="rect">
            <a:avLst/>
          </a:prstGeom>
        </p:spPr>
        <p:txBody>
          <a:bodyPr wrap="square">
            <a:spAutoFit/>
          </a:bodyPr>
          <a:lstStyle/>
          <a:p>
            <a:r>
              <a:rPr lang="en-US" sz="1600" b="1" dirty="0" err="1">
                <a:solidFill>
                  <a:srgbClr val="006600"/>
                </a:solidFill>
                <a:latin typeface="Comic Sans MS"/>
                <a:cs typeface="Comic Sans MS"/>
              </a:rPr>
              <a:t>O.Biebel</a:t>
            </a:r>
            <a:r>
              <a:rPr lang="en-US" sz="1600" b="1" dirty="0">
                <a:solidFill>
                  <a:srgbClr val="006600"/>
                </a:solidFill>
                <a:latin typeface="Comic Sans MS"/>
                <a:cs typeface="Comic Sans MS"/>
              </a:rPr>
              <a:t>. </a:t>
            </a:r>
            <a:endParaRPr lang="ru-RU" sz="1600" b="1" dirty="0">
              <a:solidFill>
                <a:srgbClr val="006600"/>
              </a:solidFill>
              <a:latin typeface="Comic Sans MS"/>
              <a:cs typeface="Comic Sans MS"/>
            </a:endParaRPr>
          </a:p>
          <a:p>
            <a:r>
              <a:rPr lang="en-US" sz="1600" b="1" dirty="0" err="1">
                <a:solidFill>
                  <a:srgbClr val="006600"/>
                </a:solidFill>
                <a:latin typeface="Comic Sans MS"/>
                <a:cs typeface="Comic Sans MS"/>
              </a:rPr>
              <a:t>Phys.Rep</a:t>
            </a:r>
            <a:r>
              <a:rPr lang="en-US" sz="1600" b="1" dirty="0">
                <a:solidFill>
                  <a:srgbClr val="006600"/>
                </a:solidFill>
                <a:latin typeface="Comic Sans MS"/>
                <a:cs typeface="Comic Sans MS"/>
              </a:rPr>
              <a:t>. </a:t>
            </a:r>
            <a:r>
              <a:rPr lang="ru-RU" sz="1600" b="1" dirty="0">
                <a:solidFill>
                  <a:srgbClr val="006600"/>
                </a:solidFill>
                <a:latin typeface="Comic Sans MS"/>
                <a:cs typeface="Comic Sans MS"/>
              </a:rPr>
              <a:t>2001</a:t>
            </a:r>
          </a:p>
        </p:txBody>
      </p:sp>
      <p:sp>
        <p:nvSpPr>
          <p:cNvPr id="7" name="TextBox 6">
            <a:extLst>
              <a:ext uri="{FF2B5EF4-FFF2-40B4-BE49-F238E27FC236}">
                <a16:creationId xmlns:a16="http://schemas.microsoft.com/office/drawing/2014/main" id="{FDBA6062-0D58-D4FB-A808-120DFE685A9E}"/>
              </a:ext>
            </a:extLst>
          </p:cNvPr>
          <p:cNvSpPr txBox="1"/>
          <p:nvPr/>
        </p:nvSpPr>
        <p:spPr>
          <a:xfrm>
            <a:off x="2036500" y="4428893"/>
            <a:ext cx="1728192" cy="707886"/>
          </a:xfrm>
          <a:prstGeom prst="rect">
            <a:avLst/>
          </a:prstGeom>
          <a:noFill/>
        </p:spPr>
        <p:txBody>
          <a:bodyPr wrap="square" rtlCol="0">
            <a:spAutoFit/>
          </a:bodyPr>
          <a:lstStyle/>
          <a:p>
            <a:r>
              <a:rPr lang="en-US" sz="2000" b="1" u="sng" dirty="0">
                <a:solidFill>
                  <a:srgbClr val="3333CC"/>
                </a:solidFill>
                <a:latin typeface="Comic Sans MS"/>
                <a:cs typeface="Comic Sans MS"/>
              </a:rPr>
              <a:t>I stage</a:t>
            </a:r>
            <a:endParaRPr lang="ru-RU" sz="2000" b="1" dirty="0">
              <a:solidFill>
                <a:srgbClr val="3333CC"/>
              </a:solidFill>
              <a:latin typeface="Comic Sans MS"/>
              <a:cs typeface="Comic Sans MS"/>
            </a:endParaRPr>
          </a:p>
          <a:p>
            <a:r>
              <a:rPr lang="en-US" sz="2000" b="1" dirty="0" err="1">
                <a:solidFill>
                  <a:srgbClr val="3333CC"/>
                </a:solidFill>
                <a:latin typeface="Comic Sans MS"/>
                <a:cs typeface="Comic Sans MS"/>
              </a:rPr>
              <a:t>qg</a:t>
            </a:r>
            <a:r>
              <a:rPr lang="en-US" sz="2000" b="1" dirty="0">
                <a:solidFill>
                  <a:srgbClr val="3333CC"/>
                </a:solidFill>
                <a:latin typeface="Comic Sans MS"/>
                <a:cs typeface="Comic Sans MS"/>
              </a:rPr>
              <a:t>-cascade</a:t>
            </a:r>
          </a:p>
        </p:txBody>
      </p:sp>
      <p:sp>
        <p:nvSpPr>
          <p:cNvPr id="9" name="Прямоугольник 24">
            <a:extLst>
              <a:ext uri="{FF2B5EF4-FFF2-40B4-BE49-F238E27FC236}">
                <a16:creationId xmlns:a16="http://schemas.microsoft.com/office/drawing/2014/main" id="{BED2F4B6-6BF9-3682-D3A6-00566B66F5F1}"/>
              </a:ext>
            </a:extLst>
          </p:cNvPr>
          <p:cNvSpPr/>
          <p:nvPr/>
        </p:nvSpPr>
        <p:spPr>
          <a:xfrm>
            <a:off x="4151783" y="5202611"/>
            <a:ext cx="2098385" cy="707886"/>
          </a:xfrm>
          <a:prstGeom prst="rect">
            <a:avLst/>
          </a:prstGeom>
        </p:spPr>
        <p:txBody>
          <a:bodyPr wrap="square">
            <a:spAutoFit/>
          </a:bodyPr>
          <a:lstStyle/>
          <a:p>
            <a:r>
              <a:rPr lang="en-US" sz="2000" b="1" u="sng" dirty="0">
                <a:solidFill>
                  <a:srgbClr val="3333CC"/>
                </a:solidFill>
                <a:latin typeface="Comic Sans MS"/>
                <a:cs typeface="Comic Sans MS"/>
              </a:rPr>
              <a:t>II</a:t>
            </a:r>
            <a:r>
              <a:rPr lang="en-US" b="1" u="sng" dirty="0">
                <a:solidFill>
                  <a:srgbClr val="3333CC"/>
                </a:solidFill>
                <a:latin typeface="Comic Sans MS"/>
                <a:cs typeface="Comic Sans MS"/>
              </a:rPr>
              <a:t> </a:t>
            </a:r>
            <a:r>
              <a:rPr lang="en-US" sz="2000" b="1" u="sng" dirty="0">
                <a:solidFill>
                  <a:srgbClr val="3333CC"/>
                </a:solidFill>
                <a:latin typeface="Comic Sans MS"/>
                <a:cs typeface="Comic Sans MS"/>
              </a:rPr>
              <a:t>stage</a:t>
            </a:r>
            <a:r>
              <a:rPr lang="ru-RU" sz="2000" b="1" dirty="0">
                <a:solidFill>
                  <a:srgbClr val="3333CC"/>
                </a:solidFill>
                <a:latin typeface="Comic Sans MS"/>
                <a:cs typeface="Comic Sans MS"/>
              </a:rPr>
              <a:t> </a:t>
            </a:r>
          </a:p>
          <a:p>
            <a:r>
              <a:rPr lang="en-US" sz="2000" b="1" dirty="0">
                <a:solidFill>
                  <a:srgbClr val="3333CC"/>
                </a:solidFill>
                <a:latin typeface="Comic Sans MS"/>
                <a:cs typeface="Comic Sans MS"/>
              </a:rPr>
              <a:t>(hadronization)</a:t>
            </a:r>
            <a:endParaRPr lang="ru-RU" sz="2000" b="1" dirty="0">
              <a:solidFill>
                <a:srgbClr val="3333CC"/>
              </a:solidFill>
              <a:latin typeface="Comic Sans MS"/>
              <a:cs typeface="Comic Sans MS"/>
            </a:endParaRPr>
          </a:p>
        </p:txBody>
      </p:sp>
      <p:pic>
        <p:nvPicPr>
          <p:cNvPr id="10" name="Picture 10">
            <a:extLst>
              <a:ext uri="{FF2B5EF4-FFF2-40B4-BE49-F238E27FC236}">
                <a16:creationId xmlns:a16="http://schemas.microsoft.com/office/drawing/2014/main" id="{08A2567E-8BBA-0CB0-883D-E3B0C834E8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5838" y="3146177"/>
            <a:ext cx="2538550" cy="692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11" name="Объект 30">
            <a:extLst>
              <a:ext uri="{FF2B5EF4-FFF2-40B4-BE49-F238E27FC236}">
                <a16:creationId xmlns:a16="http://schemas.microsoft.com/office/drawing/2014/main" id="{7226228D-F9CF-BFA4-02C7-DEB211E6BF9E}"/>
              </a:ext>
            </a:extLst>
          </p:cNvPr>
          <p:cNvGraphicFramePr>
            <a:graphicFrameLocks noChangeAspect="1"/>
          </p:cNvGraphicFramePr>
          <p:nvPr>
            <p:extLst>
              <p:ext uri="{D42A27DB-BD31-4B8C-83A1-F6EECF244321}">
                <p14:modId xmlns:p14="http://schemas.microsoft.com/office/powerpoint/2010/main" val="3161148118"/>
              </p:ext>
            </p:extLst>
          </p:nvPr>
        </p:nvGraphicFramePr>
        <p:xfrm>
          <a:off x="8385838" y="4153997"/>
          <a:ext cx="2386012" cy="747712"/>
        </p:xfrm>
        <a:graphic>
          <a:graphicData uri="http://schemas.openxmlformats.org/presentationml/2006/ole">
            <mc:AlternateContent xmlns:mc="http://schemas.openxmlformats.org/markup-compatibility/2006">
              <mc:Choice xmlns:v="urn:schemas-microsoft-com:vml" Requires="v">
                <p:oleObj name="Уравнение" r:id="rId6" imgW="1663560" imgH="520560" progId="Equation.3">
                  <p:embed/>
                </p:oleObj>
              </mc:Choice>
              <mc:Fallback>
                <p:oleObj name="Уравнение" r:id="rId6" imgW="1663560" imgH="520560" progId="Equation.3">
                  <p:embed/>
                  <p:pic>
                    <p:nvPicPr>
                      <p:cNvPr id="31" name="Объект 30"/>
                      <p:cNvPicPr/>
                      <p:nvPr/>
                    </p:nvPicPr>
                    <p:blipFill>
                      <a:blip r:embed="rId7"/>
                      <a:stretch>
                        <a:fillRect/>
                      </a:stretch>
                    </p:blipFill>
                    <p:spPr>
                      <a:xfrm>
                        <a:off x="8385838" y="4153997"/>
                        <a:ext cx="2386012" cy="747712"/>
                      </a:xfrm>
                      <a:prstGeom prst="rect">
                        <a:avLst/>
                      </a:prstGeom>
                    </p:spPr>
                  </p:pic>
                </p:oleObj>
              </mc:Fallback>
            </mc:AlternateContent>
          </a:graphicData>
        </a:graphic>
      </p:graphicFrame>
      <p:graphicFrame>
        <p:nvGraphicFramePr>
          <p:cNvPr id="12" name="Объект 21511">
            <a:extLst>
              <a:ext uri="{FF2B5EF4-FFF2-40B4-BE49-F238E27FC236}">
                <a16:creationId xmlns:a16="http://schemas.microsoft.com/office/drawing/2014/main" id="{78E66B99-721E-0F82-EE67-CE5CEA39648E}"/>
              </a:ext>
            </a:extLst>
          </p:cNvPr>
          <p:cNvGraphicFramePr>
            <a:graphicFrameLocks noChangeAspect="1"/>
          </p:cNvGraphicFramePr>
          <p:nvPr>
            <p:extLst>
              <p:ext uri="{D42A27DB-BD31-4B8C-83A1-F6EECF244321}">
                <p14:modId xmlns:p14="http://schemas.microsoft.com/office/powerpoint/2010/main" val="2237307860"/>
              </p:ext>
            </p:extLst>
          </p:nvPr>
        </p:nvGraphicFramePr>
        <p:xfrm>
          <a:off x="6326768" y="5228749"/>
          <a:ext cx="4767357" cy="747712"/>
        </p:xfrm>
        <a:graphic>
          <a:graphicData uri="http://schemas.openxmlformats.org/presentationml/2006/ole">
            <mc:AlternateContent xmlns:mc="http://schemas.openxmlformats.org/markup-compatibility/2006">
              <mc:Choice xmlns:v="urn:schemas-microsoft-com:vml" Requires="v">
                <p:oleObj name="Уравнение" r:id="rId8" imgW="3022560" imgH="469800" progId="Equation.3">
                  <p:embed/>
                </p:oleObj>
              </mc:Choice>
              <mc:Fallback>
                <p:oleObj name="Уравнение" r:id="rId8" imgW="3022560" imgH="469800" progId="Equation.3">
                  <p:embed/>
                  <p:pic>
                    <p:nvPicPr>
                      <p:cNvPr id="21512" name="Объект 21511"/>
                      <p:cNvPicPr>
                        <a:picLocks noChangeAspect="1" noChangeArrowheads="1"/>
                      </p:cNvPicPr>
                      <p:nvPr/>
                    </p:nvPicPr>
                    <p:blipFill>
                      <a:blip r:embed="rId9"/>
                      <a:srcRect/>
                      <a:stretch>
                        <a:fillRect/>
                      </a:stretch>
                    </p:blipFill>
                    <p:spPr bwMode="auto">
                      <a:xfrm>
                        <a:off x="6326768" y="5228749"/>
                        <a:ext cx="4767357" cy="747712"/>
                      </a:xfrm>
                      <a:prstGeom prst="rect">
                        <a:avLst/>
                      </a:prstGeom>
                      <a:noFill/>
                    </p:spPr>
                  </p:pic>
                </p:oleObj>
              </mc:Fallback>
            </mc:AlternateContent>
          </a:graphicData>
        </a:graphic>
      </p:graphicFrame>
      <p:sp>
        <p:nvSpPr>
          <p:cNvPr id="13" name="TextBox 12">
            <a:extLst>
              <a:ext uri="{FF2B5EF4-FFF2-40B4-BE49-F238E27FC236}">
                <a16:creationId xmlns:a16="http://schemas.microsoft.com/office/drawing/2014/main" id="{642B2924-D4F0-BEFC-CE99-D0DB7A209AB7}"/>
              </a:ext>
            </a:extLst>
          </p:cNvPr>
          <p:cNvSpPr txBox="1"/>
          <p:nvPr/>
        </p:nvSpPr>
        <p:spPr>
          <a:xfrm>
            <a:off x="6232183" y="2148780"/>
            <a:ext cx="2386012" cy="646331"/>
          </a:xfrm>
          <a:prstGeom prst="rect">
            <a:avLst/>
          </a:prstGeom>
          <a:noFill/>
        </p:spPr>
        <p:txBody>
          <a:bodyPr wrap="square" rtlCol="0">
            <a:spAutoFit/>
          </a:bodyPr>
          <a:lstStyle/>
          <a:p>
            <a:r>
              <a:rPr lang="en-RU" sz="1800" b="1" dirty="0">
                <a:solidFill>
                  <a:srgbClr val="C00000"/>
                </a:solidFill>
                <a:latin typeface="Comic Sans MS" panose="030F0902030302020204" pitchFamily="66" charset="0"/>
              </a:rPr>
              <a:t>Multiplicity Distribution </a:t>
            </a:r>
            <a:r>
              <a:rPr lang="en-RU" sz="1800" b="1" dirty="0">
                <a:solidFill>
                  <a:srgbClr val="002060"/>
                </a:solidFill>
                <a:latin typeface="Comic Sans MS" panose="030F0902030302020204" pitchFamily="66" charset="0"/>
              </a:rPr>
              <a:t>(MD)</a:t>
            </a:r>
          </a:p>
        </p:txBody>
      </p:sp>
      <p:sp>
        <p:nvSpPr>
          <p:cNvPr id="14" name="Прямоугольник 21516">
            <a:extLst>
              <a:ext uri="{FF2B5EF4-FFF2-40B4-BE49-F238E27FC236}">
                <a16:creationId xmlns:a16="http://schemas.microsoft.com/office/drawing/2014/main" id="{4852EF70-615E-8B91-26DF-12980C59D35B}"/>
              </a:ext>
            </a:extLst>
          </p:cNvPr>
          <p:cNvSpPr/>
          <p:nvPr/>
        </p:nvSpPr>
        <p:spPr>
          <a:xfrm>
            <a:off x="6151782" y="3094600"/>
            <a:ext cx="1919644" cy="646331"/>
          </a:xfrm>
          <a:prstGeom prst="rect">
            <a:avLst/>
          </a:prstGeom>
        </p:spPr>
        <p:txBody>
          <a:bodyPr wrap="square">
            <a:spAutoFit/>
          </a:bodyPr>
          <a:lstStyle/>
          <a:p>
            <a:r>
              <a:rPr lang="en-US" b="1" dirty="0">
                <a:solidFill>
                  <a:srgbClr val="C00000"/>
                </a:solidFill>
                <a:latin typeface="Comic Sans MS"/>
                <a:cs typeface="Comic Sans MS"/>
              </a:rPr>
              <a:t>Generation function </a:t>
            </a:r>
            <a:r>
              <a:rPr lang="ru-RU" b="1" dirty="0">
                <a:solidFill>
                  <a:srgbClr val="3333CC"/>
                </a:solidFill>
                <a:latin typeface="Comic Sans MS"/>
                <a:cs typeface="Comic Sans MS"/>
              </a:rPr>
              <a:t>(</a:t>
            </a:r>
            <a:r>
              <a:rPr lang="en-US" b="1" dirty="0">
                <a:solidFill>
                  <a:srgbClr val="3333CC"/>
                </a:solidFill>
                <a:latin typeface="Comic Sans MS"/>
                <a:cs typeface="Comic Sans MS"/>
              </a:rPr>
              <a:t>GF</a:t>
            </a:r>
            <a:r>
              <a:rPr lang="ru-RU" b="1" dirty="0">
                <a:solidFill>
                  <a:srgbClr val="3333CC"/>
                </a:solidFill>
                <a:latin typeface="Comic Sans MS"/>
                <a:cs typeface="Comic Sans MS"/>
              </a:rPr>
              <a:t>)</a:t>
            </a:r>
            <a:r>
              <a:rPr lang="ru-RU" b="1" dirty="0">
                <a:solidFill>
                  <a:srgbClr val="3333CC"/>
                </a:solidFill>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98229FF3-0478-5C45-111D-9128DCFAE51E}"/>
              </a:ext>
            </a:extLst>
          </p:cNvPr>
          <p:cNvSpPr txBox="1"/>
          <p:nvPr/>
        </p:nvSpPr>
        <p:spPr>
          <a:xfrm>
            <a:off x="6222670" y="4895038"/>
            <a:ext cx="4241237" cy="369332"/>
          </a:xfrm>
          <a:prstGeom prst="rect">
            <a:avLst/>
          </a:prstGeom>
          <a:noFill/>
        </p:spPr>
        <p:txBody>
          <a:bodyPr wrap="square" rtlCol="0">
            <a:spAutoFit/>
          </a:bodyPr>
          <a:lstStyle/>
          <a:p>
            <a:r>
              <a:rPr lang="en-US" b="1" dirty="0">
                <a:solidFill>
                  <a:srgbClr val="C00000"/>
                </a:solidFill>
                <a:latin typeface="Comic Sans MS"/>
                <a:cs typeface="Comic Sans MS"/>
              </a:rPr>
              <a:t>Correlative moments, </a:t>
            </a:r>
            <a:r>
              <a:rPr lang="en-US" b="1" i="1" dirty="0" err="1">
                <a:solidFill>
                  <a:srgbClr val="002060"/>
                </a:solidFill>
                <a:latin typeface="Comic Sans MS"/>
                <a:cs typeface="Comic Sans MS"/>
              </a:rPr>
              <a:t>F</a:t>
            </a:r>
            <a:r>
              <a:rPr lang="en-US" b="1" i="1" baseline="-25000" dirty="0" err="1">
                <a:solidFill>
                  <a:srgbClr val="002060"/>
                </a:solidFill>
                <a:latin typeface="Comic Sans MS"/>
                <a:cs typeface="Comic Sans MS"/>
              </a:rPr>
              <a:t>k</a:t>
            </a:r>
            <a:r>
              <a:rPr lang="ru-RU" b="1" dirty="0">
                <a:solidFill>
                  <a:srgbClr val="3333CC"/>
                </a:solidFill>
                <a:latin typeface="Times New Roman" panose="02020603050405020304" pitchFamily="18" charset="0"/>
                <a:cs typeface="Times New Roman" panose="02020603050405020304" pitchFamily="18" charset="0"/>
              </a:rPr>
              <a:t>:</a:t>
            </a:r>
          </a:p>
        </p:txBody>
      </p:sp>
      <p:graphicFrame>
        <p:nvGraphicFramePr>
          <p:cNvPr id="18" name="Объект 1">
            <a:extLst>
              <a:ext uri="{FF2B5EF4-FFF2-40B4-BE49-F238E27FC236}">
                <a16:creationId xmlns:a16="http://schemas.microsoft.com/office/drawing/2014/main" id="{9CDC8374-9FB4-60FD-4F27-0BF8BECFB924}"/>
              </a:ext>
            </a:extLst>
          </p:cNvPr>
          <p:cNvGraphicFramePr>
            <a:graphicFrameLocks noChangeAspect="1"/>
          </p:cNvGraphicFramePr>
          <p:nvPr>
            <p:extLst>
              <p:ext uri="{D42A27DB-BD31-4B8C-83A1-F6EECF244321}">
                <p14:modId xmlns:p14="http://schemas.microsoft.com/office/powerpoint/2010/main" val="4161098093"/>
              </p:ext>
            </p:extLst>
          </p:nvPr>
        </p:nvGraphicFramePr>
        <p:xfrm>
          <a:off x="8953730" y="2007987"/>
          <a:ext cx="1672586" cy="999207"/>
        </p:xfrm>
        <a:graphic>
          <a:graphicData uri="http://schemas.openxmlformats.org/presentationml/2006/ole">
            <mc:AlternateContent xmlns:mc="http://schemas.openxmlformats.org/markup-compatibility/2006">
              <mc:Choice xmlns:v="urn:schemas-microsoft-com:vml" Requires="v">
                <p:oleObj name="Уравнение" r:id="rId10" imgW="977760" imgH="583920" progId="Equation.3">
                  <p:embed/>
                </p:oleObj>
              </mc:Choice>
              <mc:Fallback>
                <p:oleObj name="Уравнение" r:id="rId10" imgW="977760" imgH="583920" progId="Equation.3">
                  <p:embed/>
                  <p:pic>
                    <p:nvPicPr>
                      <p:cNvPr id="2" name="Объект 1"/>
                      <p:cNvPicPr/>
                      <p:nvPr/>
                    </p:nvPicPr>
                    <p:blipFill>
                      <a:blip r:embed="rId11"/>
                      <a:stretch>
                        <a:fillRect/>
                      </a:stretch>
                    </p:blipFill>
                    <p:spPr>
                      <a:xfrm>
                        <a:off x="8953730" y="2007987"/>
                        <a:ext cx="1672586" cy="999207"/>
                      </a:xfrm>
                      <a:prstGeom prst="rect">
                        <a:avLst/>
                      </a:prstGeom>
                    </p:spPr>
                  </p:pic>
                </p:oleObj>
              </mc:Fallback>
            </mc:AlternateContent>
          </a:graphicData>
        </a:graphic>
      </p:graphicFrame>
      <p:sp>
        <p:nvSpPr>
          <p:cNvPr id="20" name="TextBox 19">
            <a:extLst>
              <a:ext uri="{FF2B5EF4-FFF2-40B4-BE49-F238E27FC236}">
                <a16:creationId xmlns:a16="http://schemas.microsoft.com/office/drawing/2014/main" id="{07337559-ACB4-A35F-49D9-3561EA5A4CC9}"/>
              </a:ext>
            </a:extLst>
          </p:cNvPr>
          <p:cNvSpPr txBox="1"/>
          <p:nvPr/>
        </p:nvSpPr>
        <p:spPr>
          <a:xfrm>
            <a:off x="6250169" y="4369002"/>
            <a:ext cx="1611252" cy="369332"/>
          </a:xfrm>
          <a:prstGeom prst="rect">
            <a:avLst/>
          </a:prstGeom>
          <a:noFill/>
        </p:spPr>
        <p:txBody>
          <a:bodyPr wrap="square">
            <a:spAutoFit/>
          </a:bodyPr>
          <a:lstStyle/>
          <a:p>
            <a:r>
              <a:rPr lang="en-US" b="1" dirty="0">
                <a:solidFill>
                  <a:srgbClr val="3333CC"/>
                </a:solidFill>
                <a:latin typeface="Comic Sans MS"/>
                <a:cs typeface="Comic Sans MS"/>
              </a:rPr>
              <a:t>GF</a:t>
            </a:r>
            <a:r>
              <a:rPr lang="ru-RU" b="1" dirty="0">
                <a:solidFill>
                  <a:srgbClr val="3333CC"/>
                </a:solidFill>
                <a:latin typeface="Comic Sans MS"/>
                <a:cs typeface="Comic Sans MS"/>
              </a:rPr>
              <a:t>  </a:t>
            </a:r>
            <a:r>
              <a:rPr lang="en-US" b="1" dirty="0">
                <a:solidFill>
                  <a:srgbClr val="3333CC"/>
                </a:solidFill>
                <a:latin typeface="Comic Sans MS"/>
                <a:cs typeface="Comic Sans MS"/>
                <a:sym typeface="Wingdings" pitchFamily="2" charset="2"/>
              </a:rPr>
              <a:t></a:t>
            </a:r>
            <a:r>
              <a:rPr lang="en-US" b="1" dirty="0">
                <a:solidFill>
                  <a:srgbClr val="3333CC"/>
                </a:solidFill>
                <a:latin typeface="Comic Sans MS"/>
                <a:cs typeface="Comic Sans MS"/>
              </a:rPr>
              <a:t>&gt;</a:t>
            </a:r>
            <a:r>
              <a:rPr lang="ru-RU" b="1" dirty="0">
                <a:solidFill>
                  <a:srgbClr val="3333CC"/>
                </a:solidFill>
                <a:latin typeface="Comic Sans MS"/>
                <a:cs typeface="Comic Sans MS"/>
              </a:rPr>
              <a:t> </a:t>
            </a:r>
            <a:r>
              <a:rPr lang="en-US" b="1" dirty="0">
                <a:solidFill>
                  <a:srgbClr val="3333CC"/>
                </a:solidFill>
                <a:latin typeface="Comic Sans MS"/>
                <a:cs typeface="Comic Sans MS"/>
              </a:rPr>
              <a:t>MD</a:t>
            </a:r>
            <a:endParaRPr lang="en-RU" dirty="0"/>
          </a:p>
        </p:txBody>
      </p:sp>
      <p:sp>
        <p:nvSpPr>
          <p:cNvPr id="21" name="TextBox 20">
            <a:extLst>
              <a:ext uri="{FF2B5EF4-FFF2-40B4-BE49-F238E27FC236}">
                <a16:creationId xmlns:a16="http://schemas.microsoft.com/office/drawing/2014/main" id="{3DEC011D-1801-023B-2B07-2187905A8645}"/>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22" name="TextBox 21">
            <a:extLst>
              <a:ext uri="{FF2B5EF4-FFF2-40B4-BE49-F238E27FC236}">
                <a16:creationId xmlns:a16="http://schemas.microsoft.com/office/drawing/2014/main" id="{D0578F08-47EC-09D0-8262-E6D2B0A1AB49}"/>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graphicFrame>
        <p:nvGraphicFramePr>
          <p:cNvPr id="16" name="Table 15">
            <a:extLst>
              <a:ext uri="{FF2B5EF4-FFF2-40B4-BE49-F238E27FC236}">
                <a16:creationId xmlns:a16="http://schemas.microsoft.com/office/drawing/2014/main" id="{04B58796-7449-02E3-8DAF-AA1269B5DEBB}"/>
              </a:ext>
            </a:extLst>
          </p:cNvPr>
          <p:cNvGraphicFramePr>
            <a:graphicFrameLocks noGrp="1"/>
          </p:cNvGraphicFramePr>
          <p:nvPr>
            <p:extLst>
              <p:ext uri="{D42A27DB-BD31-4B8C-83A1-F6EECF244321}">
                <p14:modId xmlns:p14="http://schemas.microsoft.com/office/powerpoint/2010/main" val="4123971021"/>
              </p:ext>
            </p:extLst>
          </p:nvPr>
        </p:nvGraphicFramePr>
        <p:xfrm>
          <a:off x="0" y="6167235"/>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2" name="TextBox 1">
            <a:extLst>
              <a:ext uri="{FF2B5EF4-FFF2-40B4-BE49-F238E27FC236}">
                <a16:creationId xmlns:a16="http://schemas.microsoft.com/office/drawing/2014/main" id="{9D5C4135-ACC2-413C-75A1-847E84D8626E}"/>
              </a:ext>
            </a:extLst>
          </p:cNvPr>
          <p:cNvSpPr txBox="1"/>
          <p:nvPr/>
        </p:nvSpPr>
        <p:spPr>
          <a:xfrm>
            <a:off x="0" y="6255361"/>
            <a:ext cx="12052681" cy="400110"/>
          </a:xfrm>
          <a:prstGeom prst="rect">
            <a:avLst/>
          </a:prstGeom>
          <a:noFill/>
        </p:spPr>
        <p:txBody>
          <a:bodyPr wrap="square" rtlCol="0">
            <a:spAutoFit/>
          </a:bodyPr>
          <a:lstStyle/>
          <a:p>
            <a:pPr algn="ctr"/>
            <a:r>
              <a:rPr lang="en-GB" sz="2000" b="1" i="0" u="none" strike="noStrike" dirty="0">
                <a:solidFill>
                  <a:srgbClr val="FFFF00"/>
                </a:solidFill>
                <a:effectLst/>
                <a:latin typeface="Comic Sans MS" panose="030F0902030302020204" pitchFamily="66" charset="0"/>
              </a:rPr>
              <a:t>VI SPD Collaboration Meeting and Workshop </a:t>
            </a:r>
            <a:r>
              <a:rPr lang="en-GB" sz="2000" b="1" dirty="0">
                <a:solidFill>
                  <a:srgbClr val="FFFF00"/>
                </a:solidFill>
                <a:latin typeface="Comic Sans MS" panose="030F0902030302020204" pitchFamily="66" charset="0"/>
              </a:rPr>
              <a:t>on Information Technology in Natural Sciences</a:t>
            </a:r>
            <a:endParaRPr lang="en-RU" sz="2000" b="1" dirty="0">
              <a:solidFill>
                <a:srgbClr val="FFFF00"/>
              </a:solidFill>
              <a:latin typeface="Comic Sans MS" panose="030F0902030302020204" pitchFamily="66" charset="0"/>
            </a:endParaRPr>
          </a:p>
        </p:txBody>
      </p:sp>
    </p:spTree>
    <p:extLst>
      <p:ext uri="{BB962C8B-B14F-4D97-AF65-F5344CB8AC3E}">
        <p14:creationId xmlns:p14="http://schemas.microsoft.com/office/powerpoint/2010/main" val="3568379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F7775E-23DD-3D06-8888-DF991DE16BAF}"/>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E9F7E92E-29A9-8C27-6A67-76495C44150A}"/>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sp>
        <p:nvSpPr>
          <p:cNvPr id="7" name="Rectangle 6">
            <a:extLst>
              <a:ext uri="{FF2B5EF4-FFF2-40B4-BE49-F238E27FC236}">
                <a16:creationId xmlns:a16="http://schemas.microsoft.com/office/drawing/2014/main" id="{EC12ACA9-C7BD-0D19-E0D5-6C0CCC5DD9B4}"/>
              </a:ext>
            </a:extLst>
          </p:cNvPr>
          <p:cNvSpPr>
            <a:spLocks noChangeArrowheads="1"/>
          </p:cNvSpPr>
          <p:nvPr/>
        </p:nvSpPr>
        <p:spPr bwMode="auto">
          <a:xfrm>
            <a:off x="2634789" y="350797"/>
            <a:ext cx="6502400" cy="5847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1" u="sng" strike="noStrike" cap="none" normalizeH="0" baseline="0" dirty="0">
                <a:ln>
                  <a:noFill/>
                </a:ln>
                <a:solidFill>
                  <a:srgbClr val="C00000"/>
                </a:solidFill>
                <a:effectLst/>
                <a:latin typeface="Comic Sans MS"/>
                <a:ea typeface="Calibri" pitchFamily="34" charset="0"/>
                <a:cs typeface="Comic Sans MS"/>
              </a:rPr>
              <a:t>e</a:t>
            </a:r>
            <a:r>
              <a:rPr kumimoji="0" lang="ru-RU" sz="3200" b="1" i="0" u="sng" strike="noStrike" cap="none" normalizeH="0" baseline="30000" dirty="0">
                <a:ln>
                  <a:noFill/>
                </a:ln>
                <a:solidFill>
                  <a:srgbClr val="C00000"/>
                </a:solidFill>
                <a:effectLst/>
                <a:latin typeface="Comic Sans MS"/>
                <a:ea typeface="Calibri" pitchFamily="34" charset="0"/>
                <a:cs typeface="Comic Sans MS"/>
              </a:rPr>
              <a:t>+</a:t>
            </a:r>
            <a:r>
              <a:rPr kumimoji="0" lang="en-US" sz="3200" b="1" i="1" u="sng" strike="noStrike" cap="none" normalizeH="0" baseline="0" dirty="0">
                <a:ln>
                  <a:noFill/>
                </a:ln>
                <a:solidFill>
                  <a:srgbClr val="C00000"/>
                </a:solidFill>
                <a:effectLst/>
                <a:latin typeface="Comic Sans MS"/>
                <a:ea typeface="Calibri" pitchFamily="34" charset="0"/>
                <a:cs typeface="Comic Sans MS"/>
              </a:rPr>
              <a:t>e</a:t>
            </a:r>
            <a:r>
              <a:rPr kumimoji="0" lang="ru-RU" sz="3200" b="1" i="0" u="sng" strike="noStrike" cap="none" normalizeH="0" baseline="30000" dirty="0">
                <a:ln>
                  <a:noFill/>
                </a:ln>
                <a:solidFill>
                  <a:srgbClr val="C00000"/>
                </a:solidFill>
                <a:effectLst/>
                <a:latin typeface="Comic Sans MS"/>
                <a:ea typeface="Calibri" pitchFamily="34" charset="0"/>
                <a:cs typeface="Comic Sans MS"/>
              </a:rPr>
              <a:t>-</a:t>
            </a:r>
            <a:r>
              <a:rPr kumimoji="0" lang="ru-RU" sz="3200" b="1" i="0" u="sng" strike="noStrike" cap="none" normalizeH="0" baseline="0" dirty="0">
                <a:ln>
                  <a:noFill/>
                </a:ln>
                <a:solidFill>
                  <a:srgbClr val="C00000"/>
                </a:solidFill>
                <a:effectLst/>
                <a:latin typeface="Comic Sans MS"/>
                <a:ea typeface="Calibri" pitchFamily="34" charset="0"/>
                <a:cs typeface="Comic Sans MS"/>
              </a:rPr>
              <a:t> </a:t>
            </a:r>
            <a:r>
              <a:rPr kumimoji="0" lang="en-US" sz="3200" b="1" i="0" u="sng" strike="noStrike" cap="none" normalizeH="0" baseline="0" dirty="0">
                <a:ln>
                  <a:noFill/>
                </a:ln>
                <a:solidFill>
                  <a:srgbClr val="C00000"/>
                </a:solidFill>
                <a:effectLst/>
                <a:latin typeface="Comic Sans MS"/>
                <a:ea typeface="Calibri" pitchFamily="34" charset="0"/>
                <a:cs typeface="Comic Sans MS"/>
              </a:rPr>
              <a:t>annihilation - </a:t>
            </a:r>
            <a:r>
              <a:rPr lang="en-US" sz="3200" b="1" u="sng" dirty="0">
                <a:solidFill>
                  <a:srgbClr val="C00000"/>
                </a:solidFill>
                <a:latin typeface="Comic Sans MS"/>
                <a:ea typeface="Calibri" pitchFamily="34" charset="0"/>
                <a:cs typeface="Comic Sans MS"/>
              </a:rPr>
              <a:t>II stage</a:t>
            </a:r>
            <a:endParaRPr kumimoji="0" lang="ru-RU" sz="3200" b="1" i="0" u="sng" strike="noStrike" cap="none" normalizeH="0" baseline="0" dirty="0">
              <a:ln>
                <a:noFill/>
              </a:ln>
              <a:solidFill>
                <a:srgbClr val="C00000"/>
              </a:solidFill>
              <a:effectLst/>
              <a:latin typeface="Comic Sans MS"/>
              <a:cs typeface="Comic Sans MS"/>
            </a:endParaRPr>
          </a:p>
        </p:txBody>
      </p:sp>
      <p:sp>
        <p:nvSpPr>
          <p:cNvPr id="8" name="TextBox 7">
            <a:extLst>
              <a:ext uri="{FF2B5EF4-FFF2-40B4-BE49-F238E27FC236}">
                <a16:creationId xmlns:a16="http://schemas.microsoft.com/office/drawing/2014/main" id="{3515CB39-333B-290B-CD55-485B60A58243}"/>
              </a:ext>
            </a:extLst>
          </p:cNvPr>
          <p:cNvSpPr txBox="1"/>
          <p:nvPr/>
        </p:nvSpPr>
        <p:spPr>
          <a:xfrm>
            <a:off x="764308" y="1005798"/>
            <a:ext cx="10925944" cy="1200329"/>
          </a:xfrm>
          <a:prstGeom prst="rect">
            <a:avLst/>
          </a:prstGeom>
          <a:noFill/>
        </p:spPr>
        <p:txBody>
          <a:bodyPr wrap="square" rtlCol="0">
            <a:spAutoFit/>
          </a:bodyPr>
          <a:lstStyle/>
          <a:p>
            <a:r>
              <a:rPr lang="en-US" sz="2400" b="1" dirty="0" err="1">
                <a:solidFill>
                  <a:schemeClr val="accent6">
                    <a:lumMod val="50000"/>
                  </a:schemeClr>
                </a:solidFill>
                <a:latin typeface="Comic Sans MS"/>
                <a:ea typeface="Calibri" pitchFamily="34" charset="0"/>
                <a:cs typeface="Comic Sans MS"/>
              </a:rPr>
              <a:t>pQCD</a:t>
            </a:r>
            <a:r>
              <a:rPr lang="en-US" sz="2400" b="1" dirty="0">
                <a:solidFill>
                  <a:schemeClr val="accent6">
                    <a:lumMod val="50000"/>
                  </a:schemeClr>
                </a:solidFill>
                <a:latin typeface="Comic Sans MS"/>
                <a:ea typeface="Calibri" pitchFamily="34" charset="0"/>
                <a:cs typeface="Comic Sans MS"/>
              </a:rPr>
              <a:t> is unable to describe hadronization.</a:t>
            </a:r>
            <a:r>
              <a:rPr lang="ru-RU" sz="2400" b="1" dirty="0">
                <a:solidFill>
                  <a:schemeClr val="accent6">
                    <a:lumMod val="50000"/>
                  </a:schemeClr>
                </a:solidFill>
                <a:latin typeface="Comic Sans MS"/>
                <a:ea typeface="Calibri" pitchFamily="34" charset="0"/>
                <a:cs typeface="Comic Sans MS"/>
              </a:rPr>
              <a:t> </a:t>
            </a:r>
            <a:r>
              <a:rPr lang="en-US" sz="2400" b="1" dirty="0">
                <a:solidFill>
                  <a:schemeClr val="accent6">
                    <a:lumMod val="50000"/>
                  </a:schemeClr>
                </a:solidFill>
                <a:latin typeface="Comic Sans MS"/>
                <a:ea typeface="Calibri" pitchFamily="34" charset="0"/>
                <a:cs typeface="Comic Sans MS"/>
              </a:rPr>
              <a:t>The choice of MD at this stage is based on experimental behavior of the second correlative moment </a:t>
            </a:r>
            <a:r>
              <a:rPr lang="en-US" sz="2400" dirty="0">
                <a:solidFill>
                  <a:srgbClr val="C00000"/>
                </a:solidFill>
                <a:latin typeface="Comic Sans MS"/>
                <a:ea typeface="Calibri" pitchFamily="34" charset="0"/>
                <a:cs typeface="Comic Sans MS"/>
              </a:rPr>
              <a:t>f</a:t>
            </a:r>
            <a:r>
              <a:rPr lang="en-US" sz="2400" baseline="-25000" dirty="0">
                <a:solidFill>
                  <a:srgbClr val="C00000"/>
                </a:solidFill>
                <a:latin typeface="Comic Sans MS"/>
                <a:ea typeface="Calibri" pitchFamily="34" charset="0"/>
                <a:cs typeface="Comic Sans MS"/>
              </a:rPr>
              <a:t>2 </a:t>
            </a:r>
            <a:r>
              <a:rPr lang="en-US" sz="2400" dirty="0">
                <a:solidFill>
                  <a:srgbClr val="C00000"/>
                </a:solidFill>
                <a:latin typeface="Comic Sans MS"/>
                <a:ea typeface="Calibri" pitchFamily="34" charset="0"/>
                <a:cs typeface="Comic Sans MS"/>
              </a:rPr>
              <a:t>=&lt;n(n-1)&gt;</a:t>
            </a:r>
            <a:r>
              <a:rPr lang="ru-RU" sz="2400" dirty="0">
                <a:solidFill>
                  <a:srgbClr val="C00000"/>
                </a:solidFill>
                <a:latin typeface="Comic Sans MS"/>
                <a:ea typeface="Calibri" pitchFamily="34" charset="0"/>
                <a:cs typeface="Comic Sans MS"/>
              </a:rPr>
              <a:t>-</a:t>
            </a:r>
            <a:r>
              <a:rPr lang="en-US" sz="2400" dirty="0">
                <a:solidFill>
                  <a:srgbClr val="C00000"/>
                </a:solidFill>
                <a:latin typeface="Comic Sans MS"/>
                <a:ea typeface="Calibri" pitchFamily="34" charset="0"/>
                <a:cs typeface="Comic Sans MS"/>
              </a:rPr>
              <a:t>&lt;n&gt;</a:t>
            </a:r>
            <a:r>
              <a:rPr lang="en-US" sz="2400" baseline="30000" dirty="0">
                <a:solidFill>
                  <a:srgbClr val="C00000"/>
                </a:solidFill>
                <a:latin typeface="Comic Sans MS"/>
                <a:ea typeface="Calibri" pitchFamily="34" charset="0"/>
                <a:cs typeface="Comic Sans MS"/>
              </a:rPr>
              <a:t>2 </a:t>
            </a:r>
            <a:r>
              <a:rPr lang="en-US" sz="2400" dirty="0">
                <a:solidFill>
                  <a:srgbClr val="C00000"/>
                </a:solidFill>
                <a:latin typeface="Comic Sans MS"/>
                <a:ea typeface="Calibri" pitchFamily="34" charset="0"/>
                <a:cs typeface="Comic Sans MS"/>
              </a:rPr>
              <a:t>=D</a:t>
            </a:r>
            <a:r>
              <a:rPr lang="en-US" sz="2400" baseline="-25000" dirty="0">
                <a:solidFill>
                  <a:srgbClr val="C00000"/>
                </a:solidFill>
                <a:latin typeface="Comic Sans MS"/>
                <a:ea typeface="Calibri" pitchFamily="34" charset="0"/>
                <a:cs typeface="Comic Sans MS"/>
              </a:rPr>
              <a:t>2 </a:t>
            </a:r>
            <a:r>
              <a:rPr lang="en-US" sz="2400" dirty="0">
                <a:solidFill>
                  <a:srgbClr val="C00000"/>
                </a:solidFill>
                <a:latin typeface="Comic Sans MS"/>
                <a:ea typeface="Calibri" pitchFamily="34" charset="0"/>
                <a:cs typeface="Comic Sans MS"/>
              </a:rPr>
              <a:t>- &lt;n&gt;</a:t>
            </a:r>
            <a:r>
              <a:rPr lang="ru-RU" sz="2400" dirty="0">
                <a:solidFill>
                  <a:srgbClr val="C00000"/>
                </a:solidFill>
                <a:latin typeface="Comic Sans MS"/>
                <a:ea typeface="Calibri" pitchFamily="34" charset="0"/>
                <a:cs typeface="Comic Sans MS"/>
              </a:rPr>
              <a:t> </a:t>
            </a:r>
            <a:r>
              <a:rPr lang="en-US" sz="2400" dirty="0">
                <a:solidFill>
                  <a:srgbClr val="C00000"/>
                </a:solidFill>
                <a:latin typeface="Comic Sans MS"/>
                <a:ea typeface="Calibri" pitchFamily="34" charset="0"/>
                <a:cs typeface="Comic Sans MS"/>
              </a:rPr>
              <a:t>(D</a:t>
            </a:r>
            <a:r>
              <a:rPr lang="en-US" sz="2400" baseline="-25000" dirty="0">
                <a:solidFill>
                  <a:srgbClr val="C00000"/>
                </a:solidFill>
                <a:latin typeface="Comic Sans MS"/>
                <a:ea typeface="Calibri" pitchFamily="34" charset="0"/>
                <a:cs typeface="Comic Sans MS"/>
              </a:rPr>
              <a:t>2 </a:t>
            </a:r>
            <a:r>
              <a:rPr lang="en-US" sz="2400" dirty="0">
                <a:solidFill>
                  <a:srgbClr val="C00000"/>
                </a:solidFill>
                <a:latin typeface="Comic Sans MS"/>
                <a:ea typeface="Calibri" pitchFamily="34" charset="0"/>
                <a:cs typeface="Comic Sans MS"/>
              </a:rPr>
              <a:t>- variance). </a:t>
            </a:r>
            <a:endParaRPr lang="en-RU" sz="2400" dirty="0">
              <a:solidFill>
                <a:schemeClr val="accent6">
                  <a:lumMod val="50000"/>
                </a:schemeClr>
              </a:solidFill>
              <a:latin typeface="Comic Sans MS" panose="030F0902030302020204" pitchFamily="66" charset="0"/>
            </a:endParaRPr>
          </a:p>
        </p:txBody>
      </p:sp>
      <p:pic>
        <p:nvPicPr>
          <p:cNvPr id="9" name="Picture 7">
            <a:extLst>
              <a:ext uri="{FF2B5EF4-FFF2-40B4-BE49-F238E27FC236}">
                <a16:creationId xmlns:a16="http://schemas.microsoft.com/office/drawing/2014/main" id="{68B0E498-451B-786A-23A1-F40C6ADE3B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023" y="2594763"/>
            <a:ext cx="2714468" cy="2580075"/>
          </a:xfrm>
          <a:prstGeom prst="rect">
            <a:avLst/>
          </a:prstGeom>
          <a:noFill/>
          <a:ln w="12700" cmpd="sng">
            <a:solidFill>
              <a:schemeClr val="tx1"/>
            </a:solidFill>
            <a:prstDash val="solid"/>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Oval 9">
            <a:extLst>
              <a:ext uri="{FF2B5EF4-FFF2-40B4-BE49-F238E27FC236}">
                <a16:creationId xmlns:a16="http://schemas.microsoft.com/office/drawing/2014/main" id="{87F88817-C1F2-58B5-2C1F-DE3C08715B0F}"/>
              </a:ext>
            </a:extLst>
          </p:cNvPr>
          <p:cNvSpPr/>
          <p:nvPr/>
        </p:nvSpPr>
        <p:spPr>
          <a:xfrm rot="2165314">
            <a:off x="876814" y="3887755"/>
            <a:ext cx="2514896" cy="1278686"/>
          </a:xfrm>
          <a:prstGeom prst="ellipse">
            <a:avLst/>
          </a:prstGeom>
          <a:noFill/>
          <a:ln w="28575">
            <a:solidFill>
              <a:srgbClr val="FF0000"/>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268C747-EA43-2997-AC81-43C107EF2D7C}"/>
              </a:ext>
            </a:extLst>
          </p:cNvPr>
          <p:cNvSpPr txBox="1"/>
          <p:nvPr/>
        </p:nvSpPr>
        <p:spPr>
          <a:xfrm>
            <a:off x="3640521" y="2181617"/>
            <a:ext cx="8630377" cy="1200329"/>
          </a:xfrm>
          <a:prstGeom prst="rect">
            <a:avLst/>
          </a:prstGeom>
          <a:noFill/>
        </p:spPr>
        <p:txBody>
          <a:bodyPr wrap="square" rtlCol="0">
            <a:spAutoFit/>
          </a:bodyPr>
          <a:lstStyle/>
          <a:p>
            <a:r>
              <a:rPr lang="en-GB" sz="2400" b="1" dirty="0">
                <a:solidFill>
                  <a:schemeClr val="accent6">
                    <a:lumMod val="50000"/>
                  </a:schemeClr>
                </a:solidFill>
                <a:latin typeface="Comic Sans MS" panose="030F0902030302020204" pitchFamily="66" charset="0"/>
              </a:rPr>
              <a:t>The independent formation of particles is described by Poisson distribution with </a:t>
            </a:r>
            <a:r>
              <a:rPr lang="en-US" sz="2400" b="1" i="1" dirty="0">
                <a:solidFill>
                  <a:schemeClr val="accent6">
                    <a:lumMod val="50000"/>
                  </a:schemeClr>
                </a:solidFill>
                <a:latin typeface="Comic Sans MS" panose="030F0902030302020204" pitchFamily="66" charset="0"/>
                <a:ea typeface="Calibri" pitchFamily="34" charset="0"/>
                <a:cs typeface="Comic Sans MS"/>
              </a:rPr>
              <a:t>f</a:t>
            </a:r>
            <a:r>
              <a:rPr lang="en-US" sz="2400" b="1" baseline="-25000" dirty="0">
                <a:solidFill>
                  <a:schemeClr val="accent6">
                    <a:lumMod val="50000"/>
                  </a:schemeClr>
                </a:solidFill>
                <a:latin typeface="Comic Sans MS" panose="030F0902030302020204" pitchFamily="66" charset="0"/>
                <a:ea typeface="Calibri" pitchFamily="34" charset="0"/>
                <a:cs typeface="Comic Sans MS"/>
              </a:rPr>
              <a:t>2 </a:t>
            </a:r>
            <a:r>
              <a:rPr lang="en-US" sz="2400" b="1" dirty="0">
                <a:solidFill>
                  <a:schemeClr val="accent6">
                    <a:lumMod val="50000"/>
                  </a:schemeClr>
                </a:solidFill>
                <a:latin typeface="Comic Sans MS" panose="030F0902030302020204" pitchFamily="66" charset="0"/>
                <a:ea typeface="Calibri" pitchFamily="34" charset="0"/>
                <a:cs typeface="Comic Sans MS"/>
              </a:rPr>
              <a:t>=</a:t>
            </a:r>
            <a:r>
              <a:rPr lang="ru-RU" sz="2400" b="1" dirty="0">
                <a:solidFill>
                  <a:schemeClr val="accent6">
                    <a:lumMod val="50000"/>
                  </a:schemeClr>
                </a:solidFill>
                <a:latin typeface="Comic Sans MS"/>
                <a:ea typeface="Calibri" pitchFamily="34" charset="0"/>
                <a:cs typeface="Comic Sans MS"/>
              </a:rPr>
              <a:t> 0.</a:t>
            </a:r>
            <a:r>
              <a:rPr lang="en-US" sz="2400" b="1" dirty="0">
                <a:solidFill>
                  <a:schemeClr val="accent6">
                    <a:lumMod val="50000"/>
                  </a:schemeClr>
                </a:solidFill>
                <a:latin typeface="Comic Sans MS"/>
                <a:ea typeface="Calibri" pitchFamily="34" charset="0"/>
                <a:cs typeface="Comic Sans MS"/>
              </a:rPr>
              <a:t> </a:t>
            </a:r>
            <a:r>
              <a:rPr lang="en-US" sz="2400" b="1" dirty="0" err="1">
                <a:solidFill>
                  <a:schemeClr val="accent6">
                    <a:lumMod val="50000"/>
                  </a:schemeClr>
                </a:solidFill>
                <a:latin typeface="Comic Sans MS"/>
                <a:ea typeface="Calibri" pitchFamily="34" charset="0"/>
                <a:cs typeface="Comic Sans MS"/>
              </a:rPr>
              <a:t>Polya</a:t>
            </a:r>
            <a:r>
              <a:rPr lang="en-US" sz="2400" b="1" dirty="0">
                <a:solidFill>
                  <a:schemeClr val="accent6">
                    <a:lumMod val="50000"/>
                  </a:schemeClr>
                </a:solidFill>
                <a:latin typeface="Comic Sans MS"/>
                <a:ea typeface="Calibri" pitchFamily="34" charset="0"/>
                <a:cs typeface="Comic Sans MS"/>
              </a:rPr>
              <a:t> MD </a:t>
            </a:r>
            <a:r>
              <a:rPr lang="en-US" sz="2400" dirty="0">
                <a:solidFill>
                  <a:schemeClr val="accent6">
                    <a:lumMod val="50000"/>
                  </a:schemeClr>
                </a:solidFill>
                <a:latin typeface="Comic Sans MS"/>
                <a:ea typeface="Calibri" pitchFamily="34" charset="0"/>
                <a:cs typeface="Comic Sans MS"/>
              </a:rPr>
              <a:t>at the first stage corresponds to </a:t>
            </a:r>
            <a:r>
              <a:rPr lang="en-US" sz="2400" dirty="0">
                <a:solidFill>
                  <a:srgbClr val="C00000"/>
                </a:solidFill>
                <a:latin typeface="Comic Sans MS"/>
                <a:ea typeface="Calibri" pitchFamily="34" charset="0"/>
                <a:cs typeface="Comic Sans MS"/>
              </a:rPr>
              <a:t>negative binomial distribution </a:t>
            </a:r>
            <a:r>
              <a:rPr lang="en-US" sz="2400" dirty="0">
                <a:solidFill>
                  <a:schemeClr val="accent6">
                    <a:lumMod val="50000"/>
                  </a:schemeClr>
                </a:solidFill>
                <a:latin typeface="Comic Sans MS"/>
                <a:ea typeface="Calibri" pitchFamily="34" charset="0"/>
                <a:cs typeface="Comic Sans MS"/>
              </a:rPr>
              <a:t>(NBD):</a:t>
            </a:r>
          </a:p>
        </p:txBody>
      </p:sp>
      <p:pic>
        <p:nvPicPr>
          <p:cNvPr id="12" name="Picture 11" descr="latex-image-1.pdf">
            <a:extLst>
              <a:ext uri="{FF2B5EF4-FFF2-40B4-BE49-F238E27FC236}">
                <a16:creationId xmlns:a16="http://schemas.microsoft.com/office/drawing/2014/main" id="{DB3C17F8-A118-F84C-5F5C-C2A40F88E1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2504" y="3476055"/>
            <a:ext cx="3847041" cy="702299"/>
          </a:xfrm>
          <a:prstGeom prst="rect">
            <a:avLst/>
          </a:prstGeom>
          <a:ln w="28575" cmpd="sng">
            <a:solidFill>
              <a:srgbClr val="FF6600"/>
            </a:solidFill>
          </a:ln>
        </p:spPr>
      </p:pic>
      <p:sp>
        <p:nvSpPr>
          <p:cNvPr id="14" name="TextBox 13">
            <a:extLst>
              <a:ext uri="{FF2B5EF4-FFF2-40B4-BE49-F238E27FC236}">
                <a16:creationId xmlns:a16="http://schemas.microsoft.com/office/drawing/2014/main" id="{15F872BB-EA89-4EC4-7A66-67E92C44D18C}"/>
              </a:ext>
            </a:extLst>
          </p:cNvPr>
          <p:cNvSpPr txBox="1"/>
          <p:nvPr/>
        </p:nvSpPr>
        <p:spPr>
          <a:xfrm>
            <a:off x="3683000" y="4296266"/>
            <a:ext cx="6779161" cy="461665"/>
          </a:xfrm>
          <a:prstGeom prst="rect">
            <a:avLst/>
          </a:prstGeom>
          <a:noFill/>
        </p:spPr>
        <p:txBody>
          <a:bodyPr wrap="square" rtlCol="0">
            <a:spAutoFit/>
          </a:bodyPr>
          <a:lstStyle/>
          <a:p>
            <a:r>
              <a:rPr lang="en-US" sz="2400" dirty="0">
                <a:solidFill>
                  <a:schemeClr val="accent6">
                    <a:lumMod val="50000"/>
                  </a:schemeClr>
                </a:solidFill>
                <a:latin typeface="Comic Sans MS"/>
                <a:ea typeface="Calibri" pitchFamily="34" charset="0"/>
                <a:cs typeface="Comic Sans MS"/>
              </a:rPr>
              <a:t>We chose</a:t>
            </a:r>
            <a:r>
              <a:rPr lang="ru-RU" sz="2400" dirty="0">
                <a:solidFill>
                  <a:srgbClr val="00B050"/>
                </a:solidFill>
                <a:latin typeface="Comic Sans MS"/>
                <a:ea typeface="Calibri" pitchFamily="34" charset="0"/>
                <a:cs typeface="Comic Sans MS"/>
              </a:rPr>
              <a:t> </a:t>
            </a:r>
            <a:r>
              <a:rPr lang="en-US" sz="2400" dirty="0">
                <a:solidFill>
                  <a:srgbClr val="C00000"/>
                </a:solidFill>
                <a:latin typeface="Comic Sans MS"/>
                <a:ea typeface="Calibri" pitchFamily="34" charset="0"/>
                <a:cs typeface="Comic Sans MS"/>
              </a:rPr>
              <a:t>binomial MD </a:t>
            </a:r>
            <a:r>
              <a:rPr lang="ru-RU" sz="2000" dirty="0">
                <a:solidFill>
                  <a:schemeClr val="accent6">
                    <a:lumMod val="50000"/>
                  </a:schemeClr>
                </a:solidFill>
                <a:latin typeface="Comic Sans MS"/>
                <a:ea typeface="Calibri" pitchFamily="34" charset="0"/>
                <a:cs typeface="Comic Sans MS"/>
              </a:rPr>
              <a:t>(</a:t>
            </a:r>
            <a:r>
              <a:rPr lang="en-US" sz="2000" dirty="0">
                <a:solidFill>
                  <a:schemeClr val="accent6">
                    <a:lumMod val="50000"/>
                  </a:schemeClr>
                </a:solidFill>
                <a:latin typeface="Comic Sans MS"/>
                <a:ea typeface="Calibri" pitchFamily="34" charset="0"/>
                <a:cs typeface="Comic Sans MS"/>
              </a:rPr>
              <a:t>Bernoulli</a:t>
            </a:r>
            <a:r>
              <a:rPr lang="ru-RU" sz="2400" dirty="0">
                <a:solidFill>
                  <a:schemeClr val="accent6">
                    <a:lumMod val="50000"/>
                  </a:schemeClr>
                </a:solidFill>
                <a:latin typeface="Comic Sans MS"/>
                <a:ea typeface="Calibri" pitchFamily="34" charset="0"/>
                <a:cs typeface="Comic Sans MS"/>
              </a:rPr>
              <a:t>) </a:t>
            </a:r>
            <a:r>
              <a:rPr lang="en-US" sz="2400" dirty="0">
                <a:solidFill>
                  <a:schemeClr val="accent6">
                    <a:lumMod val="50000"/>
                  </a:schemeClr>
                </a:solidFill>
                <a:latin typeface="Comic Sans MS"/>
                <a:ea typeface="Calibri" pitchFamily="34" charset="0"/>
                <a:cs typeface="Comic Sans MS"/>
              </a:rPr>
              <a:t>for</a:t>
            </a:r>
            <a:r>
              <a:rPr lang="ru-RU" sz="2400" dirty="0">
                <a:solidFill>
                  <a:schemeClr val="accent6">
                    <a:lumMod val="50000"/>
                  </a:schemeClr>
                </a:solidFill>
                <a:latin typeface="Comic Sans MS"/>
                <a:ea typeface="Calibri" pitchFamily="34" charset="0"/>
                <a:cs typeface="Comic Sans MS"/>
              </a:rPr>
              <a:t> </a:t>
            </a:r>
            <a:r>
              <a:rPr lang="en-US" sz="2400" dirty="0">
                <a:solidFill>
                  <a:schemeClr val="accent6">
                    <a:lumMod val="50000"/>
                  </a:schemeClr>
                </a:solidFill>
                <a:latin typeface="Comic Sans MS"/>
                <a:ea typeface="Calibri" pitchFamily="34" charset="0"/>
                <a:cs typeface="Comic Sans MS"/>
              </a:rPr>
              <a:t>II-stage</a:t>
            </a:r>
            <a:r>
              <a:rPr lang="ru-RU" sz="2400" dirty="0">
                <a:solidFill>
                  <a:schemeClr val="accent6">
                    <a:lumMod val="50000"/>
                  </a:schemeClr>
                </a:solidFill>
                <a:latin typeface="Comic Sans MS"/>
                <a:ea typeface="Calibri" pitchFamily="34" charset="0"/>
                <a:cs typeface="Comic Sans MS"/>
              </a:rPr>
              <a:t>:  </a:t>
            </a:r>
            <a:endParaRPr lang="en-RU" sz="2400" dirty="0">
              <a:solidFill>
                <a:schemeClr val="accent6">
                  <a:lumMod val="50000"/>
                </a:schemeClr>
              </a:solidFill>
            </a:endParaRPr>
          </a:p>
        </p:txBody>
      </p:sp>
      <p:graphicFrame>
        <p:nvGraphicFramePr>
          <p:cNvPr id="18" name="Объект 25">
            <a:extLst>
              <a:ext uri="{FF2B5EF4-FFF2-40B4-BE49-F238E27FC236}">
                <a16:creationId xmlns:a16="http://schemas.microsoft.com/office/drawing/2014/main" id="{8723C6FB-5BB4-31E1-F940-26C1A31A8574}"/>
              </a:ext>
            </a:extLst>
          </p:cNvPr>
          <p:cNvGraphicFramePr>
            <a:graphicFrameLocks noChangeAspect="1"/>
          </p:cNvGraphicFramePr>
          <p:nvPr>
            <p:extLst>
              <p:ext uri="{D42A27DB-BD31-4B8C-83A1-F6EECF244321}">
                <p14:modId xmlns:p14="http://schemas.microsoft.com/office/powerpoint/2010/main" val="1776505453"/>
              </p:ext>
            </p:extLst>
          </p:nvPr>
        </p:nvGraphicFramePr>
        <p:xfrm>
          <a:off x="4637315" y="4868670"/>
          <a:ext cx="5159828" cy="1123950"/>
        </p:xfrm>
        <a:graphic>
          <a:graphicData uri="http://schemas.openxmlformats.org/presentationml/2006/ole">
            <mc:AlternateContent xmlns:mc="http://schemas.openxmlformats.org/markup-compatibility/2006">
              <mc:Choice xmlns:v="urn:schemas-microsoft-com:vml" Requires="v">
                <p:oleObj name="Equation" r:id="rId4" imgW="2895600" imgH="622300" progId="Equation.3">
                  <p:embed/>
                </p:oleObj>
              </mc:Choice>
              <mc:Fallback>
                <p:oleObj name="Equation" r:id="rId4" imgW="2895600" imgH="622300" progId="Equation.3">
                  <p:embed/>
                  <p:pic>
                    <p:nvPicPr>
                      <p:cNvPr id="10" name="Объект 25"/>
                      <p:cNvPicPr>
                        <a:picLocks noChangeAspect="1" noChangeArrowheads="1"/>
                      </p:cNvPicPr>
                      <p:nvPr/>
                    </p:nvPicPr>
                    <p:blipFill>
                      <a:blip r:embed="rId5"/>
                      <a:srcRect/>
                      <a:stretch>
                        <a:fillRect/>
                      </a:stretch>
                    </p:blipFill>
                    <p:spPr bwMode="auto">
                      <a:xfrm>
                        <a:off x="4637315" y="4868670"/>
                        <a:ext cx="5159828" cy="1123950"/>
                      </a:xfrm>
                      <a:prstGeom prst="rect">
                        <a:avLst/>
                      </a:prstGeom>
                      <a:noFill/>
                      <a:ln w="15875">
                        <a:solidFill>
                          <a:srgbClr val="C00000"/>
                        </a:solidFill>
                      </a:ln>
                    </p:spPr>
                  </p:pic>
                </p:oleObj>
              </mc:Fallback>
            </mc:AlternateContent>
          </a:graphicData>
        </a:graphic>
      </p:graphicFrame>
      <p:graphicFrame>
        <p:nvGraphicFramePr>
          <p:cNvPr id="2" name="Table 1">
            <a:extLst>
              <a:ext uri="{FF2B5EF4-FFF2-40B4-BE49-F238E27FC236}">
                <a16:creationId xmlns:a16="http://schemas.microsoft.com/office/drawing/2014/main" id="{F5CA3589-7176-646E-B0F2-A27BB8120616}"/>
              </a:ext>
            </a:extLst>
          </p:cNvPr>
          <p:cNvGraphicFramePr>
            <a:graphicFrameLocks noGrp="1"/>
          </p:cNvGraphicFramePr>
          <p:nvPr>
            <p:extLst>
              <p:ext uri="{D42A27DB-BD31-4B8C-83A1-F6EECF244321}">
                <p14:modId xmlns:p14="http://schemas.microsoft.com/office/powerpoint/2010/main" val="1511850300"/>
              </p:ext>
            </p:extLst>
          </p:nvPr>
        </p:nvGraphicFramePr>
        <p:xfrm>
          <a:off x="0" y="6155360"/>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4" name="TextBox 3">
            <a:extLst>
              <a:ext uri="{FF2B5EF4-FFF2-40B4-BE49-F238E27FC236}">
                <a16:creationId xmlns:a16="http://schemas.microsoft.com/office/drawing/2014/main" id="{AFDB46C0-7AF9-47AB-EDCD-3C456919C88F}"/>
              </a:ext>
            </a:extLst>
          </p:cNvPr>
          <p:cNvSpPr txBox="1"/>
          <p:nvPr/>
        </p:nvSpPr>
        <p:spPr>
          <a:xfrm>
            <a:off x="0" y="6255361"/>
            <a:ext cx="12052681" cy="400110"/>
          </a:xfrm>
          <a:prstGeom prst="rect">
            <a:avLst/>
          </a:prstGeom>
          <a:noFill/>
        </p:spPr>
        <p:txBody>
          <a:bodyPr wrap="square" rtlCol="0">
            <a:spAutoFit/>
          </a:bodyPr>
          <a:lstStyle/>
          <a:p>
            <a:pPr algn="ctr"/>
            <a:r>
              <a:rPr lang="en-GB" sz="2000" b="1" i="0" u="none" strike="noStrike" dirty="0">
                <a:solidFill>
                  <a:srgbClr val="FFFF00"/>
                </a:solidFill>
                <a:effectLst/>
                <a:latin typeface="Comic Sans MS" panose="030F0902030302020204" pitchFamily="66" charset="0"/>
              </a:rPr>
              <a:t>VI SPD Collaboration Meeting and Workshop </a:t>
            </a:r>
            <a:r>
              <a:rPr lang="en-GB" sz="2000" b="1" dirty="0">
                <a:solidFill>
                  <a:srgbClr val="FFFF00"/>
                </a:solidFill>
                <a:latin typeface="Comic Sans MS" panose="030F0902030302020204" pitchFamily="66" charset="0"/>
              </a:rPr>
              <a:t>on Information Technology in Natural Sciences</a:t>
            </a:r>
            <a:endParaRPr lang="en-RU" sz="2000" b="1" dirty="0">
              <a:solidFill>
                <a:srgbClr val="FFFF00"/>
              </a:solidFill>
              <a:latin typeface="Comic Sans MS" panose="030F0902030302020204" pitchFamily="66" charset="0"/>
            </a:endParaRPr>
          </a:p>
        </p:txBody>
      </p:sp>
    </p:spTree>
    <p:extLst>
      <p:ext uri="{BB962C8B-B14F-4D97-AF65-F5344CB8AC3E}">
        <p14:creationId xmlns:p14="http://schemas.microsoft.com/office/powerpoint/2010/main" val="73633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30075"/>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B69ABCB-165D-0D03-3C3C-ED872BD1C85C}"/>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23CAA84A-8FE5-4F53-98EB-D5FEB807DEEC}"/>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sp>
        <p:nvSpPr>
          <p:cNvPr id="8" name="TextBox 7">
            <a:extLst>
              <a:ext uri="{FF2B5EF4-FFF2-40B4-BE49-F238E27FC236}">
                <a16:creationId xmlns:a16="http://schemas.microsoft.com/office/drawing/2014/main" id="{308F791A-DDED-737A-D6C9-DEF39D308B37}"/>
              </a:ext>
            </a:extLst>
          </p:cNvPr>
          <p:cNvSpPr txBox="1"/>
          <p:nvPr/>
        </p:nvSpPr>
        <p:spPr>
          <a:xfrm>
            <a:off x="3381375" y="443984"/>
            <a:ext cx="6102350" cy="584775"/>
          </a:xfrm>
          <a:prstGeom prst="rect">
            <a:avLst/>
          </a:prstGeom>
          <a:noFill/>
        </p:spPr>
        <p:txBody>
          <a:bodyPr wrap="square">
            <a:spAutoFit/>
          </a:bodyPr>
          <a:lstStyle/>
          <a:p>
            <a:r>
              <a:rPr lang="en-US" sz="3200" b="1" u="sng" dirty="0">
                <a:solidFill>
                  <a:srgbClr val="C00000"/>
                </a:solidFill>
                <a:latin typeface="Comic Sans MS" panose="030F0902030302020204" pitchFamily="66" charset="0"/>
              </a:rPr>
              <a:t>Convolution of two stages</a:t>
            </a:r>
          </a:p>
        </p:txBody>
      </p:sp>
      <p:graphicFrame>
        <p:nvGraphicFramePr>
          <p:cNvPr id="9" name="Объект 7">
            <a:extLst>
              <a:ext uri="{FF2B5EF4-FFF2-40B4-BE49-F238E27FC236}">
                <a16:creationId xmlns:a16="http://schemas.microsoft.com/office/drawing/2014/main" id="{FC75BE70-778C-9B29-D82F-F3ED8E40E2D8}"/>
              </a:ext>
            </a:extLst>
          </p:cNvPr>
          <p:cNvGraphicFramePr>
            <a:graphicFrameLocks noChangeAspect="1"/>
          </p:cNvGraphicFramePr>
          <p:nvPr>
            <p:extLst>
              <p:ext uri="{D42A27DB-BD31-4B8C-83A1-F6EECF244321}">
                <p14:modId xmlns:p14="http://schemas.microsoft.com/office/powerpoint/2010/main" val="862054242"/>
              </p:ext>
            </p:extLst>
          </p:nvPr>
        </p:nvGraphicFramePr>
        <p:xfrm>
          <a:off x="921282" y="1342530"/>
          <a:ext cx="3917235" cy="775527"/>
        </p:xfrm>
        <a:graphic>
          <a:graphicData uri="http://schemas.openxmlformats.org/presentationml/2006/ole">
            <mc:AlternateContent xmlns:mc="http://schemas.openxmlformats.org/markup-compatibility/2006">
              <mc:Choice xmlns:v="urn:schemas-microsoft-com:vml" Requires="v">
                <p:oleObj name="Уравнение" r:id="rId2" imgW="1841400" imgH="355320" progId="Equation.3">
                  <p:embed/>
                </p:oleObj>
              </mc:Choice>
              <mc:Fallback>
                <p:oleObj name="Уравнение" r:id="rId2" imgW="1841400" imgH="355320" progId="Equation.3">
                  <p:embed/>
                  <p:pic>
                    <p:nvPicPr>
                      <p:cNvPr id="4" name="Объект 7"/>
                      <p:cNvPicPr>
                        <a:picLocks noChangeAspect="1" noChangeArrowheads="1"/>
                      </p:cNvPicPr>
                      <p:nvPr/>
                    </p:nvPicPr>
                    <p:blipFill>
                      <a:blip r:embed="rId3"/>
                      <a:srcRect/>
                      <a:stretch>
                        <a:fillRect/>
                      </a:stretch>
                    </p:blipFill>
                    <p:spPr bwMode="auto">
                      <a:xfrm>
                        <a:off x="921282" y="1342530"/>
                        <a:ext cx="3917235" cy="775527"/>
                      </a:xfrm>
                      <a:prstGeom prst="rect">
                        <a:avLst/>
                      </a:prstGeom>
                      <a:noFill/>
                    </p:spPr>
                  </p:pic>
                </p:oleObj>
              </mc:Fallback>
            </mc:AlternateContent>
          </a:graphicData>
        </a:graphic>
      </p:graphicFrame>
      <p:sp>
        <p:nvSpPr>
          <p:cNvPr id="11" name="TextBox 10">
            <a:extLst>
              <a:ext uri="{FF2B5EF4-FFF2-40B4-BE49-F238E27FC236}">
                <a16:creationId xmlns:a16="http://schemas.microsoft.com/office/drawing/2014/main" id="{A59F050F-5084-9509-7F5E-82C584EE3B63}"/>
              </a:ext>
            </a:extLst>
          </p:cNvPr>
          <p:cNvSpPr txBox="1"/>
          <p:nvPr/>
        </p:nvSpPr>
        <p:spPr>
          <a:xfrm>
            <a:off x="5168368" y="1360961"/>
            <a:ext cx="4569398" cy="461665"/>
          </a:xfrm>
          <a:prstGeom prst="rect">
            <a:avLst/>
          </a:prstGeom>
          <a:noFill/>
        </p:spPr>
        <p:txBody>
          <a:bodyPr wrap="square">
            <a:spAutoFit/>
          </a:bodyPr>
          <a:lstStyle/>
          <a:p>
            <a:r>
              <a:rPr lang="ru-RU" sz="2400" b="1" dirty="0">
                <a:solidFill>
                  <a:schemeClr val="accent6">
                    <a:lumMod val="50000"/>
                  </a:schemeClr>
                </a:solidFill>
                <a:latin typeface="Comic Sans MS" panose="030F0902030302020204" pitchFamily="66" charset="0"/>
              </a:rPr>
              <a:t>(</a:t>
            </a:r>
            <a:r>
              <a:rPr lang="en-US" sz="2400" b="1" dirty="0">
                <a:solidFill>
                  <a:schemeClr val="accent6">
                    <a:lumMod val="50000"/>
                  </a:schemeClr>
                </a:solidFill>
                <a:latin typeface="Comic Sans MS" panose="030F0902030302020204" pitchFamily="66" charset="0"/>
              </a:rPr>
              <a:t>soft </a:t>
            </a:r>
            <a:r>
              <a:rPr lang="en-US" sz="2400" b="1" dirty="0" err="1">
                <a:solidFill>
                  <a:schemeClr val="accent6">
                    <a:lumMod val="50000"/>
                  </a:schemeClr>
                </a:solidFill>
                <a:latin typeface="Comic Sans MS" panose="030F0902030302020204" pitchFamily="66" charset="0"/>
              </a:rPr>
              <a:t>decoloration</a:t>
            </a:r>
            <a:r>
              <a:rPr lang="ru-RU" sz="2400" b="1" dirty="0">
                <a:solidFill>
                  <a:schemeClr val="accent6">
                    <a:lumMod val="50000"/>
                  </a:schemeClr>
                </a:solidFill>
                <a:latin typeface="Comic Sans MS" panose="030F0902030302020204" pitchFamily="66" charset="0"/>
              </a:rPr>
              <a:t>).</a:t>
            </a:r>
            <a:endParaRPr lang="en-US" sz="1800" b="1" dirty="0">
              <a:solidFill>
                <a:schemeClr val="accent6">
                  <a:lumMod val="50000"/>
                </a:schemeClr>
              </a:solidFill>
            </a:endParaRPr>
          </a:p>
        </p:txBody>
      </p:sp>
      <p:graphicFrame>
        <p:nvGraphicFramePr>
          <p:cNvPr id="12" name="Объект 14">
            <a:extLst>
              <a:ext uri="{FF2B5EF4-FFF2-40B4-BE49-F238E27FC236}">
                <a16:creationId xmlns:a16="http://schemas.microsoft.com/office/drawing/2014/main" id="{4218242C-66FB-3210-D700-18E43E5CEF29}"/>
              </a:ext>
            </a:extLst>
          </p:cNvPr>
          <p:cNvGraphicFramePr>
            <a:graphicFrameLocks noChangeAspect="1"/>
          </p:cNvGraphicFramePr>
          <p:nvPr>
            <p:extLst>
              <p:ext uri="{D42A27DB-BD31-4B8C-83A1-F6EECF244321}">
                <p14:modId xmlns:p14="http://schemas.microsoft.com/office/powerpoint/2010/main" val="4222697281"/>
              </p:ext>
            </p:extLst>
          </p:nvPr>
        </p:nvGraphicFramePr>
        <p:xfrm>
          <a:off x="921282" y="2084595"/>
          <a:ext cx="7536364" cy="1345779"/>
        </p:xfrm>
        <a:graphic>
          <a:graphicData uri="http://schemas.openxmlformats.org/presentationml/2006/ole">
            <mc:AlternateContent xmlns:mc="http://schemas.openxmlformats.org/markup-compatibility/2006">
              <mc:Choice xmlns:v="urn:schemas-microsoft-com:vml" Requires="v">
                <p:oleObj name="Формула" r:id="rId4" imgW="2921000" imgH="520700" progId="Equation.3">
                  <p:embed/>
                </p:oleObj>
              </mc:Choice>
              <mc:Fallback>
                <p:oleObj name="Формула" r:id="rId4" imgW="2921000" imgH="520700" progId="Equation.3">
                  <p:embed/>
                  <p:pic>
                    <p:nvPicPr>
                      <p:cNvPr id="6" name="Объект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1282" y="2084595"/>
                        <a:ext cx="7536364" cy="1345779"/>
                      </a:xfrm>
                      <a:prstGeom prst="rect">
                        <a:avLst/>
                      </a:prstGeom>
                      <a:noFill/>
                      <a:ln>
                        <a:solidFill>
                          <a:schemeClr val="bg1"/>
                        </a:solidFill>
                      </a:ln>
                    </p:spPr>
                  </p:pic>
                </p:oleObj>
              </mc:Fallback>
            </mc:AlternateContent>
          </a:graphicData>
        </a:graphic>
      </p:graphicFrame>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98D1BCD-FE8A-484F-92DA-FA54F2538ABB}"/>
                  </a:ext>
                </a:extLst>
              </p:cNvPr>
              <p:cNvSpPr txBox="1"/>
              <p:nvPr/>
            </p:nvSpPr>
            <p:spPr>
              <a:xfrm>
                <a:off x="808937" y="4916921"/>
                <a:ext cx="10223239" cy="575863"/>
              </a:xfrm>
              <a:prstGeom prst="rect">
                <a:avLst/>
              </a:prstGeom>
              <a:noFill/>
            </p:spPr>
            <p:txBody>
              <a:bodyPr wrap="square" rtlCol="0">
                <a:spAutoFit/>
              </a:bodyPr>
              <a:lstStyle/>
              <a:p>
                <a:r>
                  <a:rPr lang="en-US" sz="2800" b="1" dirty="0">
                    <a:solidFill>
                      <a:schemeClr val="accent6">
                        <a:lumMod val="50000"/>
                      </a:schemeClr>
                    </a:solidFill>
                    <a:latin typeface="Comic Sans MS" panose="030F0902030302020204" pitchFamily="66" charset="0"/>
                  </a:rPr>
                  <a:t>Model parameters</a:t>
                </a:r>
                <a:r>
                  <a:rPr lang="ru-RU" sz="2800" b="1" dirty="0">
                    <a:solidFill>
                      <a:schemeClr val="accent6">
                        <a:lumMod val="50000"/>
                      </a:schemeClr>
                    </a:solidFill>
                    <a:latin typeface="Comic Sans MS" panose="030F0902030302020204" pitchFamily="66" charset="0"/>
                  </a:rPr>
                  <a:t>:</a:t>
                </a:r>
                <a:r>
                  <a:rPr lang="en-US" sz="2800" b="1" dirty="0">
                    <a:solidFill>
                      <a:schemeClr val="accent6">
                        <a:lumMod val="50000"/>
                      </a:schemeClr>
                    </a:solidFill>
                    <a:latin typeface="Comic Sans MS" panose="030F0902030302020204" pitchFamily="66" charset="0"/>
                  </a:rPr>
                  <a:t> </a:t>
                </a:r>
                <a14:m>
                  <m:oMath xmlns:m="http://schemas.openxmlformats.org/officeDocument/2006/math">
                    <m:sSub>
                      <m:sSubPr>
                        <m:ctrlPr>
                          <a:rPr lang="en-RU" sz="2800" i="1" smtClean="0">
                            <a:latin typeface="Cambria Math" panose="02040503050406030204" pitchFamily="18" charset="0"/>
                          </a:rPr>
                        </m:ctrlPr>
                      </m:sSubPr>
                      <m:e>
                        <m:r>
                          <a:rPr lang="en-US" sz="2800" b="0" i="1" smtClean="0">
                            <a:latin typeface="Cambria Math" panose="02040503050406030204" pitchFamily="18" charset="0"/>
                          </a:rPr>
                          <m:t>𝑘</m:t>
                        </m:r>
                      </m:e>
                      <m:sub>
                        <m:r>
                          <a:rPr lang="en-US" sz="2800" b="0" i="1" smtClean="0">
                            <a:latin typeface="Cambria Math" panose="02040503050406030204" pitchFamily="18" charset="0"/>
                          </a:rPr>
                          <m:t>𝑝</m:t>
                        </m:r>
                      </m:sub>
                    </m:sSub>
                    <m:r>
                      <a:rPr lang="en-US" sz="2800" b="0" i="1" smtClean="0">
                        <a:latin typeface="Cambria Math" panose="02040503050406030204" pitchFamily="18" charset="0"/>
                      </a:rPr>
                      <m:t>,  </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𝑚</m:t>
                        </m:r>
                      </m:e>
                    </m:acc>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 ,   </m:t>
                        </m:r>
                        <m:r>
                          <a:rPr lang="en-US" sz="2800" b="0" i="1" smtClean="0">
                            <a:latin typeface="Cambria Math" panose="02040503050406030204" pitchFamily="18" charset="0"/>
                          </a:rPr>
                          <m:t>𝑁</m:t>
                        </m:r>
                      </m:e>
                      <m:sub>
                        <m:r>
                          <a:rPr lang="en-US" sz="2800" b="0" i="1" smtClean="0">
                            <a:latin typeface="Cambria Math" panose="02040503050406030204" pitchFamily="18" charset="0"/>
                          </a:rPr>
                          <m:t>𝑞</m:t>
                        </m:r>
                      </m:sub>
                    </m:sSub>
                    <m:r>
                      <a:rPr lang="en-US" sz="2800" b="0" i="1" smtClean="0">
                        <a:latin typeface="Cambria Math" panose="02040503050406030204" pitchFamily="18" charset="0"/>
                      </a:rPr>
                      <m:t>=</m:t>
                    </m:r>
                    <m:r>
                      <a:rPr lang="en-US" sz="2800" b="0" i="1" smtClean="0">
                        <a:latin typeface="Cambria Math" panose="02040503050406030204" pitchFamily="18" charset="0"/>
                      </a:rPr>
                      <m:t>𝑁</m:t>
                    </m:r>
                    <m:r>
                      <a:rPr lang="en-US" sz="2800" b="0" i="1" smtClean="0">
                        <a:latin typeface="Cambria Math" panose="02040503050406030204" pitchFamily="18" charset="0"/>
                      </a:rPr>
                      <m:t>,</m:t>
                    </m:r>
                    <m:sSubSup>
                      <m:sSubSupPr>
                        <m:ctrlPr>
                          <a:rPr lang="en-US" sz="2800" i="1">
                            <a:latin typeface="Cambria Math" panose="02040503050406030204" pitchFamily="18" charset="0"/>
                            <a:ea typeface="Cambria Math" panose="02040503050406030204" pitchFamily="18" charset="0"/>
                          </a:rPr>
                        </m:ctrlPr>
                      </m:sSubSupPr>
                      <m:e>
                        <m:r>
                          <a:rPr lang="en-US" sz="2800" b="0" i="1" smtClean="0">
                            <a:latin typeface="Cambria Math" panose="02040503050406030204" pitchFamily="18" charset="0"/>
                            <a:ea typeface="Cambria Math" panose="02040503050406030204" pitchFamily="18" charset="0"/>
                          </a:rPr>
                          <m:t>  </m:t>
                        </m:r>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𝑛</m:t>
                            </m:r>
                          </m:e>
                        </m:acc>
                      </m:e>
                      <m:sub>
                        <m:r>
                          <a:rPr lang="en-US" sz="2800" i="1">
                            <a:latin typeface="Cambria Math" panose="02040503050406030204" pitchFamily="18" charset="0"/>
                            <a:ea typeface="Cambria Math" panose="02040503050406030204" pitchFamily="18" charset="0"/>
                          </a:rPr>
                          <m:t>𝑞</m:t>
                        </m:r>
                      </m:sub>
                      <m:sup>
                        <m:r>
                          <a:rPr lang="en-US" sz="2800" i="1">
                            <a:latin typeface="Cambria Math" panose="02040503050406030204" pitchFamily="18" charset="0"/>
                            <a:ea typeface="Cambria Math" panose="02040503050406030204" pitchFamily="18" charset="0"/>
                          </a:rPr>
                          <m:t>h</m:t>
                        </m:r>
                      </m:sup>
                    </m:sSubSup>
                    <m:r>
                      <a:rPr lang="en-US" sz="2800" b="0" i="1" smtClean="0">
                        <a:latin typeface="Cambria Math" panose="02040503050406030204" pitchFamily="18" charset="0"/>
                        <a:ea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𝑁</m:t>
                        </m:r>
                      </m:e>
                      <m:sub>
                        <m:r>
                          <a:rPr lang="en-US" sz="2800" b="0" i="1" smtClean="0">
                            <a:latin typeface="Cambria Math" panose="02040503050406030204" pitchFamily="18" charset="0"/>
                          </a:rPr>
                          <m:t>𝑔</m:t>
                        </m:r>
                      </m:sub>
                    </m:sSub>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𝛼</m:t>
                    </m:r>
                    <m:r>
                      <a:rPr lang="en-US" sz="2800" b="0" i="1" smtClean="0">
                        <a:latin typeface="Cambria Math" panose="02040503050406030204" pitchFamily="18" charset="0"/>
                        <a:ea typeface="Cambria Math" panose="02040503050406030204" pitchFamily="18" charset="0"/>
                      </a:rPr>
                      <m:t>𝑁</m:t>
                    </m:r>
                    <m:r>
                      <a:rPr lang="en-US" sz="2800" b="0" i="1" smtClean="0">
                        <a:latin typeface="Cambria Math" panose="02040503050406030204" pitchFamily="18" charset="0"/>
                        <a:ea typeface="Cambria Math" panose="02040503050406030204" pitchFamily="18" charset="0"/>
                      </a:rPr>
                      <m:t>, </m:t>
                    </m:r>
                    <m:sSubSup>
                      <m:sSubSupPr>
                        <m:ctrlPr>
                          <a:rPr lang="en-US" sz="2800" i="1">
                            <a:latin typeface="Cambria Math" panose="02040503050406030204" pitchFamily="18" charset="0"/>
                            <a:ea typeface="Cambria Math" panose="02040503050406030204" pitchFamily="18" charset="0"/>
                          </a:rPr>
                        </m:ctrlPr>
                      </m:sSubSupPr>
                      <m:e>
                        <m:r>
                          <a:rPr lang="en-US" sz="2800" b="0" i="1" smtClean="0">
                            <a:latin typeface="Cambria Math" panose="02040503050406030204" pitchFamily="18" charset="0"/>
                            <a:ea typeface="Cambria Math" panose="02040503050406030204" pitchFamily="18" charset="0"/>
                          </a:rPr>
                          <m:t> </m:t>
                        </m:r>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𝑛</m:t>
                            </m:r>
                          </m:e>
                        </m:acc>
                      </m:e>
                      <m:sub>
                        <m:r>
                          <a:rPr lang="en-US" sz="2800" b="0" i="1" smtClean="0">
                            <a:latin typeface="Cambria Math" panose="02040503050406030204" pitchFamily="18" charset="0"/>
                            <a:ea typeface="Cambria Math" panose="02040503050406030204" pitchFamily="18" charset="0"/>
                          </a:rPr>
                          <m:t>𝑔</m:t>
                        </m:r>
                      </m:sub>
                      <m:sup>
                        <m:r>
                          <a:rPr lang="en-US" sz="2800" i="1">
                            <a:latin typeface="Cambria Math" panose="02040503050406030204" pitchFamily="18" charset="0"/>
                            <a:ea typeface="Cambria Math" panose="02040503050406030204" pitchFamily="18" charset="0"/>
                          </a:rPr>
                          <m:t>h</m:t>
                        </m:r>
                      </m:sup>
                    </m:sSubSup>
                    <m:r>
                      <a:rPr lang="en-US" sz="2800" b="0" i="1" smtClean="0">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𝛼</m:t>
                    </m:r>
                    <m:sSubSup>
                      <m:sSubSupPr>
                        <m:ctrlPr>
                          <a:rPr lang="en-US" sz="2800" i="1">
                            <a:latin typeface="Cambria Math" panose="02040503050406030204" pitchFamily="18" charset="0"/>
                            <a:ea typeface="Cambria Math" panose="02040503050406030204" pitchFamily="18" charset="0"/>
                          </a:rPr>
                        </m:ctrlPr>
                      </m:sSubSupPr>
                      <m:e>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𝑛</m:t>
                            </m:r>
                          </m:e>
                        </m:acc>
                      </m:e>
                      <m:sub>
                        <m:r>
                          <a:rPr lang="en-US" sz="2800" i="1">
                            <a:latin typeface="Cambria Math" panose="02040503050406030204" pitchFamily="18" charset="0"/>
                            <a:ea typeface="Cambria Math" panose="02040503050406030204" pitchFamily="18" charset="0"/>
                          </a:rPr>
                          <m:t>𝑞</m:t>
                        </m:r>
                      </m:sub>
                      <m:sup>
                        <m:r>
                          <a:rPr lang="en-US" sz="2800" i="1">
                            <a:latin typeface="Cambria Math" panose="02040503050406030204" pitchFamily="18" charset="0"/>
                            <a:ea typeface="Cambria Math" panose="02040503050406030204" pitchFamily="18" charset="0"/>
                          </a:rPr>
                          <m:t>h</m:t>
                        </m:r>
                      </m:sup>
                    </m:sSubSup>
                    <m:r>
                      <a:rPr lang="en-US" sz="2800" b="0" i="1" smtClean="0">
                        <a:latin typeface="Cambria Math" panose="02040503050406030204" pitchFamily="18" charset="0"/>
                        <a:ea typeface="Cambria Math" panose="02040503050406030204" pitchFamily="18" charset="0"/>
                      </a:rPr>
                      <m:t> </m:t>
                    </m:r>
                    <m:r>
                      <a:rPr lang="en-US" sz="2800" b="0" i="0" smtClean="0">
                        <a:latin typeface="Cambria Math" panose="02040503050406030204" pitchFamily="18" charset="0"/>
                        <a:ea typeface="Cambria Math" panose="02040503050406030204" pitchFamily="18" charset="0"/>
                      </a:rPr>
                      <m:t>.</m:t>
                    </m:r>
                  </m:oMath>
                </a14:m>
                <a:endParaRPr lang="en-RU" sz="2800" dirty="0">
                  <a:solidFill>
                    <a:srgbClr val="C00000"/>
                  </a:solidFill>
                </a:endParaRPr>
              </a:p>
            </p:txBody>
          </p:sp>
        </mc:Choice>
        <mc:Fallback xmlns="">
          <p:sp>
            <p:nvSpPr>
              <p:cNvPr id="13" name="TextBox 12">
                <a:extLst>
                  <a:ext uri="{FF2B5EF4-FFF2-40B4-BE49-F238E27FC236}">
                    <a16:creationId xmlns:a16="http://schemas.microsoft.com/office/drawing/2014/main" id="{D98D1BCD-FE8A-484F-92DA-FA54F2538ABB}"/>
                  </a:ext>
                </a:extLst>
              </p:cNvPr>
              <p:cNvSpPr txBox="1">
                <a:spLocks noRot="1" noChangeAspect="1" noMove="1" noResize="1" noEditPoints="1" noAdjustHandles="1" noChangeArrowheads="1" noChangeShapeType="1" noTextEdit="1"/>
              </p:cNvSpPr>
              <p:nvPr/>
            </p:nvSpPr>
            <p:spPr>
              <a:xfrm>
                <a:off x="808937" y="4916921"/>
                <a:ext cx="10223239" cy="575863"/>
              </a:xfrm>
              <a:prstGeom prst="rect">
                <a:avLst/>
              </a:prstGeom>
              <a:blipFill>
                <a:blip r:embed="rId6"/>
                <a:stretch>
                  <a:fillRect l="-1241" t="-8696" b="-23913"/>
                </a:stretch>
              </a:blipFill>
            </p:spPr>
            <p:txBody>
              <a:bodyPr/>
              <a:lstStyle/>
              <a:p>
                <a:r>
                  <a:rPr lang="en-RU">
                    <a:noFill/>
                  </a:rPr>
                  <a:t> </a:t>
                </a:r>
              </a:p>
            </p:txBody>
          </p:sp>
        </mc:Fallback>
      </mc:AlternateContent>
      <p:pic>
        <p:nvPicPr>
          <p:cNvPr id="7" name="Picture 6" descr="latex-image-1.pdf">
            <a:extLst>
              <a:ext uri="{FF2B5EF4-FFF2-40B4-BE49-F238E27FC236}">
                <a16:creationId xmlns:a16="http://schemas.microsoft.com/office/drawing/2014/main" id="{7D6742A4-9ADF-4B3F-9BA3-AD08393056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37874" y="3633679"/>
            <a:ext cx="2885388" cy="948344"/>
          </a:xfrm>
          <a:prstGeom prst="rect">
            <a:avLst/>
          </a:prstGeom>
          <a:ln w="28575" cmpd="sng">
            <a:solidFill>
              <a:srgbClr val="FF6600"/>
            </a:solidFill>
          </a:ln>
        </p:spPr>
      </p:pic>
      <p:graphicFrame>
        <p:nvGraphicFramePr>
          <p:cNvPr id="10" name="Объект 27">
            <a:extLst>
              <a:ext uri="{FF2B5EF4-FFF2-40B4-BE49-F238E27FC236}">
                <a16:creationId xmlns:a16="http://schemas.microsoft.com/office/drawing/2014/main" id="{AA467B76-BE1C-093F-5CCA-F19F5EF0EB77}"/>
              </a:ext>
            </a:extLst>
          </p:cNvPr>
          <p:cNvGraphicFramePr>
            <a:graphicFrameLocks noChangeAspect="1"/>
          </p:cNvGraphicFramePr>
          <p:nvPr>
            <p:extLst>
              <p:ext uri="{D42A27DB-BD31-4B8C-83A1-F6EECF244321}">
                <p14:modId xmlns:p14="http://schemas.microsoft.com/office/powerpoint/2010/main" val="2401122360"/>
              </p:ext>
            </p:extLst>
          </p:nvPr>
        </p:nvGraphicFramePr>
        <p:xfrm>
          <a:off x="921282" y="3445061"/>
          <a:ext cx="2934513" cy="1217249"/>
        </p:xfrm>
        <a:graphic>
          <a:graphicData uri="http://schemas.openxmlformats.org/presentationml/2006/ole">
            <mc:AlternateContent xmlns:mc="http://schemas.openxmlformats.org/markup-compatibility/2006">
              <mc:Choice xmlns:v="urn:schemas-microsoft-com:vml" Requires="v">
                <p:oleObj name="Equation" r:id="rId8" imgW="1447800" imgH="596900" progId="Equation.3">
                  <p:embed/>
                </p:oleObj>
              </mc:Choice>
              <mc:Fallback>
                <p:oleObj name="Equation" r:id="rId8" imgW="1447800" imgH="596900" progId="Equation.3">
                  <p:embed/>
                  <p:pic>
                    <p:nvPicPr>
                      <p:cNvPr id="15" name="Объект 27"/>
                      <p:cNvPicPr>
                        <a:picLocks noChangeAspect="1" noChangeArrowheads="1"/>
                      </p:cNvPicPr>
                      <p:nvPr/>
                    </p:nvPicPr>
                    <p:blipFill>
                      <a:blip r:embed="rId9"/>
                      <a:srcRect/>
                      <a:stretch>
                        <a:fillRect/>
                      </a:stretch>
                    </p:blipFill>
                    <p:spPr bwMode="auto">
                      <a:xfrm>
                        <a:off x="921282" y="3445061"/>
                        <a:ext cx="2934513" cy="1217249"/>
                      </a:xfrm>
                      <a:prstGeom prst="rect">
                        <a:avLst/>
                      </a:prstGeom>
                      <a:noFill/>
                    </p:spPr>
                  </p:pic>
                </p:oleObj>
              </mc:Fallback>
            </mc:AlternateContent>
          </a:graphicData>
        </a:graphic>
      </p:graphicFrame>
      <p:sp>
        <p:nvSpPr>
          <p:cNvPr id="14" name="TextBox 13">
            <a:extLst>
              <a:ext uri="{FF2B5EF4-FFF2-40B4-BE49-F238E27FC236}">
                <a16:creationId xmlns:a16="http://schemas.microsoft.com/office/drawing/2014/main" id="{FA592B29-BE1D-E78A-572F-6C173DA9A08D}"/>
              </a:ext>
            </a:extLst>
          </p:cNvPr>
          <p:cNvSpPr txBox="1"/>
          <p:nvPr/>
        </p:nvSpPr>
        <p:spPr>
          <a:xfrm>
            <a:off x="3857200" y="3909921"/>
            <a:ext cx="1287528" cy="461665"/>
          </a:xfrm>
          <a:prstGeom prst="rect">
            <a:avLst/>
          </a:prstGeom>
          <a:noFill/>
        </p:spPr>
        <p:txBody>
          <a:bodyPr wrap="square" rtlCol="0">
            <a:spAutoFit/>
          </a:bodyPr>
          <a:lstStyle/>
          <a:p>
            <a:r>
              <a:rPr lang="en-US" sz="2400" b="1" dirty="0">
                <a:solidFill>
                  <a:schemeClr val="accent6">
                    <a:lumMod val="50000"/>
                  </a:schemeClr>
                </a:solidFill>
              </a:rPr>
              <a:t>p </a:t>
            </a:r>
            <a:r>
              <a:rPr lang="ru-RU" sz="2400" b="1" dirty="0">
                <a:solidFill>
                  <a:schemeClr val="accent6">
                    <a:lumMod val="50000"/>
                  </a:schemeClr>
                </a:solidFill>
              </a:rPr>
              <a:t>=</a:t>
            </a:r>
            <a:r>
              <a:rPr lang="en-US" sz="2400" b="1" dirty="0">
                <a:solidFill>
                  <a:schemeClr val="accent6">
                    <a:lumMod val="50000"/>
                  </a:schemeClr>
                </a:solidFill>
              </a:rPr>
              <a:t> </a:t>
            </a:r>
            <a:r>
              <a:rPr lang="en-US" sz="2400" b="1" dirty="0">
                <a:solidFill>
                  <a:schemeClr val="accent6">
                    <a:lumMod val="50000"/>
                  </a:schemeClr>
                </a:solidFill>
                <a:latin typeface="Comic Sans MS" panose="030F0902030302020204" pitchFamily="66" charset="0"/>
              </a:rPr>
              <a:t>q, g,</a:t>
            </a:r>
            <a:endParaRPr lang="en-RU" sz="2400" b="1" dirty="0">
              <a:solidFill>
                <a:schemeClr val="accent6">
                  <a:lumMod val="50000"/>
                </a:schemeClr>
              </a:solidFill>
              <a:latin typeface="Comic Sans MS" panose="030F0902030302020204" pitchFamily="66" charset="0"/>
            </a:endParaRPr>
          </a:p>
        </p:txBody>
      </p:sp>
      <p:graphicFrame>
        <p:nvGraphicFramePr>
          <p:cNvPr id="2" name="Table 1">
            <a:extLst>
              <a:ext uri="{FF2B5EF4-FFF2-40B4-BE49-F238E27FC236}">
                <a16:creationId xmlns:a16="http://schemas.microsoft.com/office/drawing/2014/main" id="{6B3F5311-8243-421A-FAB2-EFFA5D733EBA}"/>
              </a:ext>
            </a:extLst>
          </p:cNvPr>
          <p:cNvGraphicFramePr>
            <a:graphicFrameLocks noGrp="1"/>
          </p:cNvGraphicFramePr>
          <p:nvPr>
            <p:extLst>
              <p:ext uri="{D42A27DB-BD31-4B8C-83A1-F6EECF244321}">
                <p14:modId xmlns:p14="http://schemas.microsoft.com/office/powerpoint/2010/main" val="1511850300"/>
              </p:ext>
            </p:extLst>
          </p:nvPr>
        </p:nvGraphicFramePr>
        <p:xfrm>
          <a:off x="0" y="6155360"/>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4" name="TextBox 3">
            <a:extLst>
              <a:ext uri="{FF2B5EF4-FFF2-40B4-BE49-F238E27FC236}">
                <a16:creationId xmlns:a16="http://schemas.microsoft.com/office/drawing/2014/main" id="{FCB7F180-6E7D-8046-53F8-08AE738E587F}"/>
              </a:ext>
            </a:extLst>
          </p:cNvPr>
          <p:cNvSpPr txBox="1"/>
          <p:nvPr/>
        </p:nvSpPr>
        <p:spPr>
          <a:xfrm>
            <a:off x="0" y="6255361"/>
            <a:ext cx="12052681" cy="400110"/>
          </a:xfrm>
          <a:prstGeom prst="rect">
            <a:avLst/>
          </a:prstGeom>
          <a:noFill/>
        </p:spPr>
        <p:txBody>
          <a:bodyPr wrap="square" rtlCol="0">
            <a:spAutoFit/>
          </a:bodyPr>
          <a:lstStyle/>
          <a:p>
            <a:pPr algn="ctr"/>
            <a:r>
              <a:rPr lang="en-GB" sz="2000" b="1" i="0" u="none" strike="noStrike" dirty="0">
                <a:solidFill>
                  <a:srgbClr val="FFFF00"/>
                </a:solidFill>
                <a:effectLst/>
                <a:latin typeface="Comic Sans MS" panose="030F0902030302020204" pitchFamily="66" charset="0"/>
              </a:rPr>
              <a:t>VI SPD Collaboration Meeting and Workshop </a:t>
            </a:r>
            <a:r>
              <a:rPr lang="en-GB" sz="2000" b="1" dirty="0">
                <a:solidFill>
                  <a:srgbClr val="FFFF00"/>
                </a:solidFill>
                <a:latin typeface="Comic Sans MS" panose="030F0902030302020204" pitchFamily="66" charset="0"/>
              </a:rPr>
              <a:t>on Information Technology in Natural Sciences</a:t>
            </a:r>
            <a:endParaRPr lang="en-RU" sz="2000" b="1" dirty="0">
              <a:solidFill>
                <a:srgbClr val="FFFF00"/>
              </a:solidFill>
              <a:latin typeface="Comic Sans MS" panose="030F0902030302020204" pitchFamily="66" charset="0"/>
            </a:endParaRPr>
          </a:p>
        </p:txBody>
      </p:sp>
    </p:spTree>
    <p:extLst>
      <p:ext uri="{BB962C8B-B14F-4D97-AF65-F5344CB8AC3E}">
        <p14:creationId xmlns:p14="http://schemas.microsoft.com/office/powerpoint/2010/main" val="2141047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29901"/>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6CB5F7-E302-25A1-7B3A-191F56CDBA49}"/>
              </a:ext>
            </a:extLst>
          </p:cNvPr>
          <p:cNvSpPr txBox="1"/>
          <p:nvPr/>
        </p:nvSpPr>
        <p:spPr>
          <a:xfrm>
            <a:off x="35802" y="0"/>
            <a:ext cx="6096000" cy="215444"/>
          </a:xfrm>
          <a:prstGeom prst="rect">
            <a:avLst/>
          </a:prstGeom>
          <a:solidFill>
            <a:srgbClr val="C00000"/>
          </a:solidFill>
        </p:spPr>
        <p:txBody>
          <a:bodyPr wrap="square" rtlCol="0">
            <a:spAutoFit/>
          </a:bodyPr>
          <a:lstStyle/>
          <a:p>
            <a:endParaRPr lang="en-RU" sz="800" dirty="0"/>
          </a:p>
        </p:txBody>
      </p:sp>
      <p:sp>
        <p:nvSpPr>
          <p:cNvPr id="6" name="TextBox 5">
            <a:extLst>
              <a:ext uri="{FF2B5EF4-FFF2-40B4-BE49-F238E27FC236}">
                <a16:creationId xmlns:a16="http://schemas.microsoft.com/office/drawing/2014/main" id="{D8525FE3-553A-4058-0824-608D0B15230B}"/>
              </a:ext>
            </a:extLst>
          </p:cNvPr>
          <p:cNvSpPr txBox="1"/>
          <p:nvPr/>
        </p:nvSpPr>
        <p:spPr>
          <a:xfrm>
            <a:off x="6082378" y="0"/>
            <a:ext cx="6109622" cy="215444"/>
          </a:xfrm>
          <a:prstGeom prst="rect">
            <a:avLst/>
          </a:prstGeom>
          <a:solidFill>
            <a:schemeClr val="bg2">
              <a:lumMod val="90000"/>
            </a:schemeClr>
          </a:solidFill>
        </p:spPr>
        <p:txBody>
          <a:bodyPr wrap="square" rtlCol="0">
            <a:spAutoFit/>
          </a:bodyPr>
          <a:lstStyle/>
          <a:p>
            <a:endParaRPr lang="en-RU" sz="800" dirty="0"/>
          </a:p>
        </p:txBody>
      </p:sp>
      <p:pic>
        <p:nvPicPr>
          <p:cNvPr id="8" name="Рисунок 2" descr="MD14.gif">
            <a:extLst>
              <a:ext uri="{FF2B5EF4-FFF2-40B4-BE49-F238E27FC236}">
                <a16:creationId xmlns:a16="http://schemas.microsoft.com/office/drawing/2014/main" id="{72751D05-B4E7-9D4F-EE77-C6A23EC3FC80}"/>
              </a:ext>
            </a:extLst>
          </p:cNvPr>
          <p:cNvPicPr/>
          <p:nvPr/>
        </p:nvPicPr>
        <p:blipFill>
          <a:blip r:embed="rId2" cstate="print"/>
          <a:srcRect l="759" t="8812" r="8348" b="979"/>
          <a:stretch>
            <a:fillRect/>
          </a:stretch>
        </p:blipFill>
        <p:spPr>
          <a:xfrm>
            <a:off x="1289968" y="1768910"/>
            <a:ext cx="2210108" cy="1699011"/>
          </a:xfrm>
          <a:prstGeom prst="rect">
            <a:avLst/>
          </a:prstGeom>
        </p:spPr>
      </p:pic>
      <p:pic>
        <p:nvPicPr>
          <p:cNvPr id="9" name="Рисунок 6" descr="MD34.gif">
            <a:extLst>
              <a:ext uri="{FF2B5EF4-FFF2-40B4-BE49-F238E27FC236}">
                <a16:creationId xmlns:a16="http://schemas.microsoft.com/office/drawing/2014/main" id="{6AADCD76-2752-39B5-CABE-7B2D99135EAE}"/>
              </a:ext>
            </a:extLst>
          </p:cNvPr>
          <p:cNvPicPr/>
          <p:nvPr/>
        </p:nvPicPr>
        <p:blipFill>
          <a:blip r:embed="rId3" cstate="print"/>
          <a:srcRect l="759" t="7833" r="8348" b="979"/>
          <a:stretch>
            <a:fillRect/>
          </a:stretch>
        </p:blipFill>
        <p:spPr>
          <a:xfrm>
            <a:off x="1281942" y="3677814"/>
            <a:ext cx="2218134" cy="1872207"/>
          </a:xfrm>
          <a:prstGeom prst="rect">
            <a:avLst/>
          </a:prstGeom>
        </p:spPr>
      </p:pic>
      <p:pic>
        <p:nvPicPr>
          <p:cNvPr id="10" name="Рисунок 11" descr="MD50.gif">
            <a:extLst>
              <a:ext uri="{FF2B5EF4-FFF2-40B4-BE49-F238E27FC236}">
                <a16:creationId xmlns:a16="http://schemas.microsoft.com/office/drawing/2014/main" id="{32CE97BA-4AAE-1B23-580C-189FE02C80B0}"/>
              </a:ext>
            </a:extLst>
          </p:cNvPr>
          <p:cNvPicPr/>
          <p:nvPr/>
        </p:nvPicPr>
        <p:blipFill>
          <a:blip r:embed="rId4" cstate="print"/>
          <a:srcRect l="759" t="7833" r="8348" b="1469"/>
          <a:stretch>
            <a:fillRect/>
          </a:stretch>
        </p:blipFill>
        <p:spPr>
          <a:xfrm>
            <a:off x="3933642" y="1754291"/>
            <a:ext cx="2237639" cy="1808997"/>
          </a:xfrm>
          <a:prstGeom prst="rect">
            <a:avLst/>
          </a:prstGeom>
        </p:spPr>
      </p:pic>
      <p:pic>
        <p:nvPicPr>
          <p:cNvPr id="11" name="Рисунок 2" descr="MD91.gif">
            <a:extLst>
              <a:ext uri="{FF2B5EF4-FFF2-40B4-BE49-F238E27FC236}">
                <a16:creationId xmlns:a16="http://schemas.microsoft.com/office/drawing/2014/main" id="{47FECA26-71B0-BD0F-A31A-32069205D9AF}"/>
              </a:ext>
            </a:extLst>
          </p:cNvPr>
          <p:cNvPicPr/>
          <p:nvPr/>
        </p:nvPicPr>
        <p:blipFill>
          <a:blip r:embed="rId5" cstate="print"/>
          <a:srcRect l="759" t="7833" r="8348" b="1469"/>
          <a:stretch>
            <a:fillRect/>
          </a:stretch>
        </p:blipFill>
        <p:spPr>
          <a:xfrm>
            <a:off x="3939033" y="3652977"/>
            <a:ext cx="2232248" cy="1897043"/>
          </a:xfrm>
          <a:prstGeom prst="rect">
            <a:avLst/>
          </a:prstGeom>
        </p:spPr>
      </p:pic>
      <p:pic>
        <p:nvPicPr>
          <p:cNvPr id="12" name="Рисунок 6" descr="MD160.gif">
            <a:extLst>
              <a:ext uri="{FF2B5EF4-FFF2-40B4-BE49-F238E27FC236}">
                <a16:creationId xmlns:a16="http://schemas.microsoft.com/office/drawing/2014/main" id="{522D4809-4DA9-20C3-F8C1-552E9C0B5B5F}"/>
              </a:ext>
            </a:extLst>
          </p:cNvPr>
          <p:cNvPicPr/>
          <p:nvPr/>
        </p:nvPicPr>
        <p:blipFill>
          <a:blip r:embed="rId6" cstate="print"/>
          <a:srcRect l="759" t="7833" r="8348" b="1469"/>
          <a:stretch>
            <a:fillRect/>
          </a:stretch>
        </p:blipFill>
        <p:spPr>
          <a:xfrm>
            <a:off x="6368215" y="3652977"/>
            <a:ext cx="2232248" cy="1873384"/>
          </a:xfrm>
          <a:prstGeom prst="rect">
            <a:avLst/>
          </a:prstGeom>
        </p:spPr>
      </p:pic>
      <p:pic>
        <p:nvPicPr>
          <p:cNvPr id="13" name="Рисунок 10" descr="MD183.gif">
            <a:extLst>
              <a:ext uri="{FF2B5EF4-FFF2-40B4-BE49-F238E27FC236}">
                <a16:creationId xmlns:a16="http://schemas.microsoft.com/office/drawing/2014/main" id="{093D9D03-2BBE-BE7D-4434-D807E024BAFC}"/>
              </a:ext>
            </a:extLst>
          </p:cNvPr>
          <p:cNvPicPr/>
          <p:nvPr/>
        </p:nvPicPr>
        <p:blipFill>
          <a:blip r:embed="rId7" cstate="print"/>
          <a:srcRect l="759" t="7833" r="8348" b="1469"/>
          <a:stretch>
            <a:fillRect/>
          </a:stretch>
        </p:blipFill>
        <p:spPr>
          <a:xfrm>
            <a:off x="8676193" y="1805857"/>
            <a:ext cx="2232248" cy="1839864"/>
          </a:xfrm>
          <a:prstGeom prst="rect">
            <a:avLst/>
          </a:prstGeom>
        </p:spPr>
      </p:pic>
      <p:pic>
        <p:nvPicPr>
          <p:cNvPr id="14" name="Рисунок 4" descr="MD130.gif">
            <a:extLst>
              <a:ext uri="{FF2B5EF4-FFF2-40B4-BE49-F238E27FC236}">
                <a16:creationId xmlns:a16="http://schemas.microsoft.com/office/drawing/2014/main" id="{8CEA1DA5-2FDB-9A07-89CC-F9575FA3448D}"/>
              </a:ext>
            </a:extLst>
          </p:cNvPr>
          <p:cNvPicPr/>
          <p:nvPr/>
        </p:nvPicPr>
        <p:blipFill>
          <a:blip r:embed="rId8" cstate="print"/>
          <a:srcRect l="759" t="7833" r="8348" b="1469"/>
          <a:stretch>
            <a:fillRect/>
          </a:stretch>
        </p:blipFill>
        <p:spPr>
          <a:xfrm>
            <a:off x="6308790" y="1798193"/>
            <a:ext cx="2192933" cy="1800201"/>
          </a:xfrm>
          <a:prstGeom prst="rect">
            <a:avLst/>
          </a:prstGeom>
        </p:spPr>
      </p:pic>
      <p:pic>
        <p:nvPicPr>
          <p:cNvPr id="16" name="Рисунок 12" descr="MD189.gif">
            <a:extLst>
              <a:ext uri="{FF2B5EF4-FFF2-40B4-BE49-F238E27FC236}">
                <a16:creationId xmlns:a16="http://schemas.microsoft.com/office/drawing/2014/main" id="{2F4A183A-B22F-0601-14DD-9C8C980B4599}"/>
              </a:ext>
            </a:extLst>
          </p:cNvPr>
          <p:cNvPicPr/>
          <p:nvPr/>
        </p:nvPicPr>
        <p:blipFill>
          <a:blip r:embed="rId9" cstate="print"/>
          <a:srcRect l="759" t="7833" r="8348" b="1469"/>
          <a:stretch>
            <a:fillRect/>
          </a:stretch>
        </p:blipFill>
        <p:spPr>
          <a:xfrm>
            <a:off x="8822916" y="3652977"/>
            <a:ext cx="2088232" cy="1859521"/>
          </a:xfrm>
          <a:prstGeom prst="rect">
            <a:avLst/>
          </a:prstGeom>
        </p:spPr>
      </p:pic>
      <p:sp>
        <p:nvSpPr>
          <p:cNvPr id="22" name="TextBox 21">
            <a:extLst>
              <a:ext uri="{FF2B5EF4-FFF2-40B4-BE49-F238E27FC236}">
                <a16:creationId xmlns:a16="http://schemas.microsoft.com/office/drawing/2014/main" id="{D10C2865-61F3-D3C9-4FE4-1E2A67641A6B}"/>
              </a:ext>
            </a:extLst>
          </p:cNvPr>
          <p:cNvSpPr txBox="1"/>
          <p:nvPr/>
        </p:nvSpPr>
        <p:spPr>
          <a:xfrm>
            <a:off x="1692274" y="709146"/>
            <a:ext cx="8150225" cy="584775"/>
          </a:xfrm>
          <a:prstGeom prst="rect">
            <a:avLst/>
          </a:prstGeom>
          <a:noFill/>
        </p:spPr>
        <p:txBody>
          <a:bodyPr wrap="square">
            <a:spAutoFit/>
          </a:bodyPr>
          <a:lstStyle/>
          <a:p>
            <a:pPr algn="ctr"/>
            <a:r>
              <a:rPr lang="en-US" sz="3200" b="1" u="sng" dirty="0">
                <a:solidFill>
                  <a:srgbClr val="C00000"/>
                </a:solidFill>
                <a:latin typeface="Comic Sans MS" panose="030F0902030302020204" pitchFamily="66" charset="0"/>
              </a:rPr>
              <a:t>MD in</a:t>
            </a:r>
            <a:r>
              <a:rPr lang="ru-RU" sz="3200" b="1" u="sng" dirty="0">
                <a:solidFill>
                  <a:srgbClr val="C00000"/>
                </a:solidFill>
                <a:latin typeface="Comic Sans MS" panose="030F0902030302020204" pitchFamily="66" charset="0"/>
              </a:rPr>
              <a:t> </a:t>
            </a:r>
            <a:r>
              <a:rPr lang="ru-RU" sz="3200" b="1" u="sng" dirty="0" err="1">
                <a:solidFill>
                  <a:srgbClr val="C00000"/>
                </a:solidFill>
                <a:latin typeface="Comic Sans MS" panose="030F0902030302020204" pitchFamily="66" charset="0"/>
              </a:rPr>
              <a:t>е+е</a:t>
            </a:r>
            <a:r>
              <a:rPr lang="ru-RU" sz="3200" b="1" u="sng" dirty="0">
                <a:solidFill>
                  <a:srgbClr val="C00000"/>
                </a:solidFill>
                <a:latin typeface="Comic Sans MS" panose="030F0902030302020204" pitchFamily="66" charset="0"/>
              </a:rPr>
              <a:t>- </a:t>
            </a:r>
            <a:r>
              <a:rPr lang="en-US" sz="3200" b="1" u="sng" dirty="0">
                <a:solidFill>
                  <a:srgbClr val="C00000"/>
                </a:solidFill>
                <a:latin typeface="Comic Sans MS" panose="030F0902030302020204" pitchFamily="66" charset="0"/>
              </a:rPr>
              <a:t>annihilation</a:t>
            </a:r>
            <a:r>
              <a:rPr lang="ru-RU" sz="3200" b="1" u="sng" dirty="0">
                <a:solidFill>
                  <a:srgbClr val="C00000"/>
                </a:solidFill>
                <a:latin typeface="Comic Sans MS" panose="030F0902030302020204" pitchFamily="66" charset="0"/>
              </a:rPr>
              <a:t> (14 -189</a:t>
            </a:r>
            <a:r>
              <a:rPr lang="en-US" sz="3200" b="1" u="sng" dirty="0">
                <a:solidFill>
                  <a:srgbClr val="C00000"/>
                </a:solidFill>
                <a:latin typeface="Comic Sans MS" panose="030F0902030302020204" pitchFamily="66" charset="0"/>
              </a:rPr>
              <a:t> GeV</a:t>
            </a:r>
            <a:r>
              <a:rPr lang="ru-RU" sz="3200" b="1" u="sng" dirty="0">
                <a:solidFill>
                  <a:srgbClr val="C00000"/>
                </a:solidFill>
                <a:latin typeface="Comic Sans MS" panose="030F0902030302020204" pitchFamily="66" charset="0"/>
              </a:rPr>
              <a:t>)</a:t>
            </a:r>
            <a:endParaRPr lang="en-US" sz="3200" b="1" u="sng" dirty="0">
              <a:solidFill>
                <a:srgbClr val="C00000"/>
              </a:solidFill>
              <a:latin typeface="Comic Sans MS" panose="030F0902030302020204" pitchFamily="66" charset="0"/>
            </a:endParaRPr>
          </a:p>
        </p:txBody>
      </p:sp>
      <p:graphicFrame>
        <p:nvGraphicFramePr>
          <p:cNvPr id="7" name="Table 6">
            <a:extLst>
              <a:ext uri="{FF2B5EF4-FFF2-40B4-BE49-F238E27FC236}">
                <a16:creationId xmlns:a16="http://schemas.microsoft.com/office/drawing/2014/main" id="{CEF039D5-9B13-E3F6-01B3-38CB10845200}"/>
              </a:ext>
            </a:extLst>
          </p:cNvPr>
          <p:cNvGraphicFramePr>
            <a:graphicFrameLocks noGrp="1"/>
          </p:cNvGraphicFramePr>
          <p:nvPr>
            <p:extLst>
              <p:ext uri="{D42A27DB-BD31-4B8C-83A1-F6EECF244321}">
                <p14:modId xmlns:p14="http://schemas.microsoft.com/office/powerpoint/2010/main" val="2159416955"/>
              </p:ext>
            </p:extLst>
          </p:nvPr>
        </p:nvGraphicFramePr>
        <p:xfrm>
          <a:off x="0" y="6190985"/>
          <a:ext cx="12192000" cy="643890"/>
        </p:xfrm>
        <a:graphic>
          <a:graphicData uri="http://schemas.openxmlformats.org/drawingml/2006/table">
            <a:tbl>
              <a:tblPr/>
              <a:tblGrid>
                <a:gridCol w="2208696">
                  <a:extLst>
                    <a:ext uri="{9D8B030D-6E8A-4147-A177-3AD203B41FA5}">
                      <a16:colId xmlns:a16="http://schemas.microsoft.com/office/drawing/2014/main" val="1466950578"/>
                    </a:ext>
                  </a:extLst>
                </a:gridCol>
                <a:gridCol w="9983304">
                  <a:extLst>
                    <a:ext uri="{9D8B030D-6E8A-4147-A177-3AD203B41FA5}">
                      <a16:colId xmlns:a16="http://schemas.microsoft.com/office/drawing/2014/main" val="747324091"/>
                    </a:ext>
                  </a:extLst>
                </a:gridCol>
              </a:tblGrid>
              <a:tr h="0">
                <a:tc>
                  <a:txBody>
                    <a:bodyPr/>
                    <a:lstStyle/>
                    <a:p>
                      <a:pPr algn="ctr"/>
                      <a:endParaRPr lang="en-RU" dirty="0"/>
                    </a:p>
                  </a:txBody>
                  <a:tcPr marL="47625" marR="47625" marT="47625" marB="47625" anchor="ctr">
                    <a:lnL>
                      <a:noFill/>
                    </a:lnL>
                    <a:lnR>
                      <a:noFill/>
                    </a:lnR>
                    <a:lnT>
                      <a:noFill/>
                    </a:lnT>
                    <a:lnB>
                      <a:noFill/>
                    </a:lnB>
                    <a:solidFill>
                      <a:srgbClr val="0000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ru-RU" dirty="0"/>
                      </a:br>
                      <a:endParaRPr lang="ru-RU" dirty="0"/>
                    </a:p>
                  </a:txBody>
                  <a:tcPr marL="47625" marR="47625" marT="47625" marB="47625" anchor="ctr">
                    <a:lnL>
                      <a:noFill/>
                    </a:lnL>
                    <a:lnR>
                      <a:noFill/>
                    </a:lnR>
                    <a:lnT>
                      <a:noFill/>
                    </a:lnT>
                    <a:lnB>
                      <a:noFill/>
                    </a:lnB>
                    <a:solidFill>
                      <a:srgbClr val="000099"/>
                    </a:solidFill>
                  </a:tcPr>
                </a:tc>
                <a:extLst>
                  <a:ext uri="{0D108BD9-81ED-4DB2-BD59-A6C34878D82A}">
                    <a16:rowId xmlns:a16="http://schemas.microsoft.com/office/drawing/2014/main" val="1353609287"/>
                  </a:ext>
                </a:extLst>
              </a:tr>
            </a:tbl>
          </a:graphicData>
        </a:graphic>
      </p:graphicFrame>
      <p:sp>
        <p:nvSpPr>
          <p:cNvPr id="2" name="TextBox 1">
            <a:extLst>
              <a:ext uri="{FF2B5EF4-FFF2-40B4-BE49-F238E27FC236}">
                <a16:creationId xmlns:a16="http://schemas.microsoft.com/office/drawing/2014/main" id="{1260610E-02C5-3AB0-AD2C-06242B4FDBC5}"/>
              </a:ext>
            </a:extLst>
          </p:cNvPr>
          <p:cNvSpPr txBox="1"/>
          <p:nvPr/>
        </p:nvSpPr>
        <p:spPr>
          <a:xfrm>
            <a:off x="0" y="6255361"/>
            <a:ext cx="12052681" cy="400110"/>
          </a:xfrm>
          <a:prstGeom prst="rect">
            <a:avLst/>
          </a:prstGeom>
          <a:noFill/>
        </p:spPr>
        <p:txBody>
          <a:bodyPr wrap="square" rtlCol="0">
            <a:spAutoFit/>
          </a:bodyPr>
          <a:lstStyle/>
          <a:p>
            <a:pPr algn="ctr"/>
            <a:r>
              <a:rPr lang="en-GB" sz="2000" b="1" i="0" u="none" strike="noStrike" dirty="0">
                <a:solidFill>
                  <a:srgbClr val="FFFF00"/>
                </a:solidFill>
                <a:effectLst/>
                <a:latin typeface="Comic Sans MS" panose="030F0902030302020204" pitchFamily="66" charset="0"/>
              </a:rPr>
              <a:t>VI SPD Collaboration Meeting and Workshop </a:t>
            </a:r>
            <a:r>
              <a:rPr lang="en-GB" sz="2000" b="1" dirty="0">
                <a:solidFill>
                  <a:srgbClr val="FFFF00"/>
                </a:solidFill>
                <a:latin typeface="Comic Sans MS" panose="030F0902030302020204" pitchFamily="66" charset="0"/>
              </a:rPr>
              <a:t>on Information Technology in Natural Sciences</a:t>
            </a:r>
            <a:endParaRPr lang="en-RU" sz="2000" b="1" dirty="0">
              <a:solidFill>
                <a:srgbClr val="FFFF00"/>
              </a:solidFill>
              <a:latin typeface="Comic Sans MS" panose="030F0902030302020204" pitchFamily="66" charset="0"/>
            </a:endParaRPr>
          </a:p>
        </p:txBody>
      </p:sp>
    </p:spTree>
    <p:extLst>
      <p:ext uri="{BB962C8B-B14F-4D97-AF65-F5344CB8AC3E}">
        <p14:creationId xmlns:p14="http://schemas.microsoft.com/office/powerpoint/2010/main" val="8333326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3850</TotalTime>
  <Words>2394</Words>
  <Application>Microsoft Macintosh PowerPoint</Application>
  <PresentationFormat>Widescreen</PresentationFormat>
  <Paragraphs>256</Paragraphs>
  <Slides>32</Slides>
  <Notes>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4</vt:i4>
      </vt:variant>
      <vt:variant>
        <vt:lpstr>Slide Titles</vt:lpstr>
      </vt:variant>
      <vt:variant>
        <vt:i4>32</vt:i4>
      </vt:variant>
    </vt:vector>
  </HeadingPairs>
  <TitlesOfParts>
    <vt:vector size="48" baseType="lpstr">
      <vt:lpstr>Arial</vt:lpstr>
      <vt:lpstr>Calibri</vt:lpstr>
      <vt:lpstr>Calibri Light</vt:lpstr>
      <vt:lpstr>Cambria Math</vt:lpstr>
      <vt:lpstr>CMMI10</vt:lpstr>
      <vt:lpstr>CMR10</vt:lpstr>
      <vt:lpstr>CMSY10</vt:lpstr>
      <vt:lpstr>Comic Sans MS</vt:lpstr>
      <vt:lpstr>Helvetica</vt:lpstr>
      <vt:lpstr>SFSS1095</vt:lpstr>
      <vt:lpstr>Times New Roman</vt:lpstr>
      <vt:lpstr>Office Theme</vt:lpstr>
      <vt:lpstr>Формула</vt:lpstr>
      <vt:lpstr>Equation</vt:lpstr>
      <vt:lpstr>Уравнение</vt:lpstr>
      <vt:lpstr>Equation.3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Admin</dc:creator>
  <cp:lastModifiedBy>Helen Admin</cp:lastModifiedBy>
  <cp:revision>34</cp:revision>
  <dcterms:created xsi:type="dcterms:W3CDTF">2023-04-06T12:31:34Z</dcterms:created>
  <dcterms:modified xsi:type="dcterms:W3CDTF">2023-10-22T17:20:17Z</dcterms:modified>
</cp:coreProperties>
</file>