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1" r:id="rId4"/>
    <p:sldId id="264" r:id="rId5"/>
    <p:sldId id="267" r:id="rId6"/>
    <p:sldId id="265" r:id="rId7"/>
    <p:sldId id="266" r:id="rId8"/>
    <p:sldId id="263" r:id="rId9"/>
    <p:sldId id="268" r:id="rId10"/>
    <p:sldId id="262" r:id="rId11"/>
    <p:sldId id="269" r:id="rId12"/>
    <p:sldId id="270" r:id="rId13"/>
    <p:sldId id="271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755EA44-8988-430A-9A3F-109FB1F99F97}">
          <p14:sldIdLst>
            <p14:sldId id="256"/>
            <p14:sldId id="259"/>
            <p14:sldId id="261"/>
            <p14:sldId id="264"/>
            <p14:sldId id="267"/>
            <p14:sldId id="265"/>
            <p14:sldId id="266"/>
            <p14:sldId id="263"/>
            <p14:sldId id="268"/>
            <p14:sldId id="262"/>
            <p14:sldId id="269"/>
            <p14:sldId id="270"/>
            <p14:sldId id="271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559" autoAdjust="0"/>
  </p:normalViewPr>
  <p:slideViewPr>
    <p:cSldViewPr snapToGrid="0">
      <p:cViewPr varScale="1">
        <p:scale>
          <a:sx n="115" d="100"/>
          <a:sy n="11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Budker INP SB RAS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B9413-B5F1-4A52-B3DB-247B0EF83E10}" type="datetime1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SPD Collaboration Meeting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DD0E9-FC7C-45E3-987F-05916068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160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Budker INP SB RAS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90FF6-26AA-4223-AF6E-DF9290496D2B}" type="datetime1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SPD Collaboration Meeting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2172-5BCC-40A7-93A9-6440430A9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94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1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8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7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9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7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9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1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8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4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21.05.2024 / SPD Collaboration Meeting 2024 (May 20–24)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14B9-D422-4A26-A148-CF590E5B0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4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JPG"/><Relationship Id="rId7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26" y="2502131"/>
            <a:ext cx="11003348" cy="276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38200" y="945570"/>
            <a:ext cx="10285345" cy="1357055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ln w="0"/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Cryogenic Distribution Box of the SPD Superconductive Solenoid</a:t>
            </a:r>
            <a:endParaRPr lang="ru-RU" sz="4000" b="1" i="1" dirty="0">
              <a:ln w="0"/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2000" y="4559"/>
            <a:ext cx="2968953" cy="918038"/>
            <a:chOff x="0" y="0"/>
            <a:chExt cx="2968953" cy="918038"/>
          </a:xfrm>
          <a:effectLst/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942687" y="5628643"/>
            <a:ext cx="6324881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T.Bedareva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E.Pyata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S.Pivovarov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M.Kholopov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A.Orlova</a:t>
            </a:r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Дата 28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4249189" cy="36512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00" y="58280"/>
            <a:ext cx="1388399" cy="7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10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7726" y="1480117"/>
            <a:ext cx="5474771" cy="45243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cryogenic system of the cryostat and the control Dewar shall be designed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loads resulting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scenarios.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design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pressure for all pipelines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helium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vessel is 19 bar absolute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(bar-a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Liquid helium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cool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cold mass 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supplied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the liquefier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 a temperature 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4.5 K.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Solenoid thermal shields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surround the cold internal parts and are cooled by gaseous helium, which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flows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serpentine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heat exchanger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pipes.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helium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stream exits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liquefier at a temperature level of 40 or 50 K and returns to the liquefier after passing the thermal shields at a temperature level about 80 K.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Process Flow Diagram (PFD) of the SPD cryogenic system has the same principle as 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CMS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solenoid (CERN) and PANDA (FAIR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47" y="4880005"/>
            <a:ext cx="2501903" cy="131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110681" y="898864"/>
            <a:ext cx="2326000" cy="525131"/>
          </a:xfrm>
          <a:effectLst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Scheme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42" y="41853"/>
            <a:ext cx="4444643" cy="674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9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11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35084" y="1483382"/>
            <a:ext cx="53342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cold mass of the SPD solenoid is indirectly cooled by circulating two-phase helium by natural convection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131266" y="805203"/>
            <a:ext cx="2965774" cy="525131"/>
          </a:xfrm>
          <a:effectLst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Mass Cooling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345" y="892821"/>
            <a:ext cx="2808340" cy="447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161826" y="5668303"/>
            <a:ext cx="232337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Thermo-syphon circuit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8948" y="2221205"/>
            <a:ext cx="5338757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thermo-syphon circuit consists of a bottom and top manifolds connected by 12 parallel syphon tubes attached to the outer surface of the support cylinder of the cold mass.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cryogenic scheme relies on indirect cooling of the cold mass by circulating saturated helium at 4.5 K by natural convection.</a:t>
            </a:r>
          </a:p>
          <a:p>
            <a:pPr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circulation loop works on the principle that a heat load on the channels of the heat exchanger produces a two-phase flow that is on average less dense than the liquid phase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Mass Helium flow SPD  -  9-10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g/sec.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12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614153" y="304259"/>
            <a:ext cx="5081339" cy="525131"/>
          </a:xfrm>
          <a:effectLst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Thermo-Syphon Cooling Method 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200" y="986071"/>
            <a:ext cx="3789995" cy="468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30" y="1779764"/>
            <a:ext cx="4121942" cy="15610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64613" y="1441210"/>
            <a:ext cx="23643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Bernoulli equation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4411176"/>
            <a:ext cx="645001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70580" y="4025347"/>
            <a:ext cx="484982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liquid helium circulation speed in the system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9066" y="2209899"/>
            <a:ext cx="204520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mass flow rate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65" y="2533447"/>
            <a:ext cx="23653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93929" y="5682303"/>
            <a:ext cx="31775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principle of the thermo-syphon cooling method</a:t>
            </a:r>
          </a:p>
          <a:p>
            <a:pPr algn="ctr"/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13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008070" y="335187"/>
            <a:ext cx="3771391" cy="525131"/>
          </a:xfrm>
          <a:effectLst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Thermo-Syphon Cooling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74" y="3248167"/>
            <a:ext cx="541873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48542" y="2186111"/>
            <a:ext cx="48498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dependence of the flow rate on the thermal load for different types of tubes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2909" y="4619767"/>
            <a:ext cx="48498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dependence of the mass flow rate on the diameter of the tube for different thermal loads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643" y="1279884"/>
            <a:ext cx="5671655" cy="298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3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4340629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14B9-D422-4A26-A148-CF590E5B0CB2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14</a:t>
            </a:fld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6742" y="2407565"/>
            <a:ext cx="7639396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i="1" dirty="0" smtClean="0">
                <a:ln w="0"/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 you for your attention!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2000" y="4559"/>
            <a:ext cx="2968953" cy="918038"/>
            <a:chOff x="0" y="0"/>
            <a:chExt cx="2968953" cy="918038"/>
          </a:xfrm>
          <a:effectLst/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83200" y="93003"/>
              <a:ext cx="238575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6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6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6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10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6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10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2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423" y="69809"/>
            <a:ext cx="1388399" cy="7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828" y="1075694"/>
            <a:ext cx="3853560" cy="525131"/>
          </a:xfrm>
          <a:effectLst/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79" y="959891"/>
            <a:ext cx="4827198" cy="539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0582942" y="5714431"/>
            <a:ext cx="852399" cy="318064"/>
          </a:xfrm>
          <a:effectLst/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Yoke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2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17" name="Текст 8"/>
          <p:cNvSpPr txBox="1">
            <a:spLocks/>
          </p:cNvSpPr>
          <p:nvPr/>
        </p:nvSpPr>
        <p:spPr>
          <a:xfrm>
            <a:off x="9103398" y="5761034"/>
            <a:ext cx="1200259" cy="48715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Line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 8"/>
          <p:cNvSpPr txBox="1">
            <a:spLocks/>
          </p:cNvSpPr>
          <p:nvPr/>
        </p:nvSpPr>
        <p:spPr>
          <a:xfrm>
            <a:off x="8133398" y="6077514"/>
            <a:ext cx="1375871" cy="34855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8"/>
          <p:cNvSpPr txBox="1">
            <a:spLocks/>
          </p:cNvSpPr>
          <p:nvPr/>
        </p:nvSpPr>
        <p:spPr>
          <a:xfrm>
            <a:off x="10510616" y="3589153"/>
            <a:ext cx="1695595" cy="27629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Dewar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5575338">
            <a:off x="8341038" y="4636723"/>
            <a:ext cx="2178177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6703149">
            <a:off x="8104242" y="5254948"/>
            <a:ext cx="1649056" cy="6768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3757127">
            <a:off x="9427190" y="4973751"/>
            <a:ext cx="1879563" cy="7693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2299025">
            <a:off x="8976592" y="2955636"/>
            <a:ext cx="2427574" cy="7689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4019944">
            <a:off x="5354022" y="1825128"/>
            <a:ext cx="2223914" cy="6627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екст 8"/>
          <p:cNvSpPr txBox="1">
            <a:spLocks/>
          </p:cNvSpPr>
          <p:nvPr/>
        </p:nvSpPr>
        <p:spPr>
          <a:xfrm>
            <a:off x="5449768" y="501777"/>
            <a:ext cx="1293946" cy="39286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2114" y="2011516"/>
            <a:ext cx="5893890" cy="3293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magnet cryostat with coils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cold mass and thermal shields is located inside the yoke. A distribution box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Control Dewar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located on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octant of the yoke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overall dimensions are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the space planned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accommodate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SPD detectors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magnet field parameters.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weight of the cryostat,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transfer line and Control Dewar is ~17 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magnetic field along the solenoid axis should be 1.0 T.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  <p:sp>
        <p:nvSpPr>
          <p:cNvPr id="25" name="Стрелка вправо 24"/>
          <p:cNvSpPr/>
          <p:nvPr/>
        </p:nvSpPr>
        <p:spPr>
          <a:xfrm rot="11523263">
            <a:off x="9606201" y="1390868"/>
            <a:ext cx="1229355" cy="717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8"/>
          <p:cNvSpPr txBox="1">
            <a:spLocks/>
          </p:cNvSpPr>
          <p:nvPr/>
        </p:nvSpPr>
        <p:spPr>
          <a:xfrm>
            <a:off x="10510616" y="1600825"/>
            <a:ext cx="1695595" cy="27629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Refregerator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4019944" flipV="1">
            <a:off x="8393673" y="1030607"/>
            <a:ext cx="812103" cy="6618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8"/>
          <p:cNvSpPr txBox="1">
            <a:spLocks/>
          </p:cNvSpPr>
          <p:nvPr/>
        </p:nvSpPr>
        <p:spPr>
          <a:xfrm>
            <a:off x="7444851" y="267657"/>
            <a:ext cx="1914620" cy="46642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Line to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Refregerator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42" y="1694687"/>
            <a:ext cx="7451039" cy="395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3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16" name="Текст 8"/>
          <p:cNvSpPr txBox="1">
            <a:spLocks/>
          </p:cNvSpPr>
          <p:nvPr/>
        </p:nvSpPr>
        <p:spPr>
          <a:xfrm>
            <a:off x="4276048" y="884192"/>
            <a:ext cx="3932237" cy="594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Source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7340318" y="5919350"/>
            <a:ext cx="2074703" cy="392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Line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 8"/>
          <p:cNvSpPr txBox="1">
            <a:spLocks/>
          </p:cNvSpPr>
          <p:nvPr/>
        </p:nvSpPr>
        <p:spPr>
          <a:xfrm>
            <a:off x="5554230" y="6080409"/>
            <a:ext cx="1375871" cy="348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8"/>
          <p:cNvSpPr txBox="1">
            <a:spLocks/>
          </p:cNvSpPr>
          <p:nvPr/>
        </p:nvSpPr>
        <p:spPr>
          <a:xfrm>
            <a:off x="9080510" y="931134"/>
            <a:ext cx="1695595" cy="594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Dewar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3755444">
            <a:off x="5396426" y="1833271"/>
            <a:ext cx="1322558" cy="600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4023341" flipV="1">
            <a:off x="7171128" y="5485495"/>
            <a:ext cx="1063412" cy="774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8273081">
            <a:off x="6321629" y="5683067"/>
            <a:ext cx="811557" cy="805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7186289">
            <a:off x="7698759" y="2204312"/>
            <a:ext cx="2203614" cy="779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7570529">
            <a:off x="10523603" y="3642853"/>
            <a:ext cx="1204585" cy="6852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екст 8"/>
          <p:cNvSpPr txBox="1">
            <a:spLocks/>
          </p:cNvSpPr>
          <p:nvPr/>
        </p:nvSpPr>
        <p:spPr>
          <a:xfrm>
            <a:off x="10898054" y="2860834"/>
            <a:ext cx="1293946" cy="392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236" y="1196239"/>
            <a:ext cx="3628067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SPD control Dewar is designed to ensure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helium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supply to the cryogenic system in accordance with the flow scheme.</a:t>
            </a:r>
          </a:p>
          <a:p>
            <a:pPr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transfer line connect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vacuum vessels of cryostat and the control Dewar.</a:t>
            </a:r>
          </a:p>
          <a:p>
            <a:pPr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length of the transfer line depends on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size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configuration of the frame for sliding endcap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halves, as well as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type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platform is used for preparation, installation and, subsequently, for repair. The platform must have good access for transportation of equipment and personnel to the place of work.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4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48542" y="1210300"/>
            <a:ext cx="325299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box includes cryogenic valves, safety relief valves,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800 liter liquid helium vessel,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instrumentation and current leads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solenoid operation.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473453" y="519576"/>
            <a:ext cx="2654215" cy="707772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Box Design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58" y="1302255"/>
            <a:ext cx="3016860" cy="467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69" y="2662811"/>
            <a:ext cx="2271810" cy="3502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86" y="904297"/>
            <a:ext cx="4696007" cy="581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9" y="2983052"/>
            <a:ext cx="1399031" cy="337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 rot="16200000">
            <a:off x="-459209" y="4768976"/>
            <a:ext cx="220881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 station with technological volume.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5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817660" y="4444326"/>
            <a:ext cx="703911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onnection of the SC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terminal. The surface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is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plated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tin solder to avoid potential between copper and aluminum. Spring washers are used. Rutherford cable is soldered with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minimum length of 150 mm.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53" y="1061245"/>
            <a:ext cx="1412500" cy="278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2" y="1794698"/>
            <a:ext cx="3931496" cy="384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03" y="1061246"/>
            <a:ext cx="1429280" cy="278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32" y="1061246"/>
            <a:ext cx="1769471" cy="278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53" y="1061246"/>
            <a:ext cx="1149177" cy="278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2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6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6768" y="2632336"/>
            <a:ext cx="3252999" cy="3046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transfer line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vacuum volumes of the cryostat and the control Dewar.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line has an outer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diameter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219.1 mm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wall thickness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 mm. 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superconducting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busbars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direct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pipes for gaseous and liquid helium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flows and measurement wiring. All components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surrounded by a thermal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shield.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584945" y="1359486"/>
            <a:ext cx="2654215" cy="707772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Line Design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14" y="190494"/>
            <a:ext cx="1112287" cy="616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68" y="1367087"/>
            <a:ext cx="1377142" cy="298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право 13"/>
          <p:cNvSpPr/>
          <p:nvPr/>
        </p:nvSpPr>
        <p:spPr>
          <a:xfrm rot="3311065">
            <a:off x="9082913" y="1624951"/>
            <a:ext cx="1406686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8"/>
          <p:cNvSpPr txBox="1">
            <a:spLocks/>
          </p:cNvSpPr>
          <p:nvPr/>
        </p:nvSpPr>
        <p:spPr>
          <a:xfrm>
            <a:off x="8701235" y="631928"/>
            <a:ext cx="1293946" cy="48397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Flow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7765891">
            <a:off x="9481187" y="4523963"/>
            <a:ext cx="1315872" cy="6173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654452">
            <a:off x="9110143" y="4430581"/>
            <a:ext cx="1364421" cy="5251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8"/>
          <p:cNvSpPr txBox="1">
            <a:spLocks/>
          </p:cNvSpPr>
          <p:nvPr/>
        </p:nvSpPr>
        <p:spPr>
          <a:xfrm>
            <a:off x="9061638" y="5154960"/>
            <a:ext cx="1293946" cy="48397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Conductive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Busbars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744174">
            <a:off x="9097194" y="2957949"/>
            <a:ext cx="1061629" cy="4623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0512022">
            <a:off x="9200211" y="3152812"/>
            <a:ext cx="992590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3361968">
            <a:off x="10546929" y="2958206"/>
            <a:ext cx="978920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4108009" flipV="1">
            <a:off x="10379475" y="4441177"/>
            <a:ext cx="927193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8"/>
          <p:cNvSpPr txBox="1">
            <a:spLocks/>
          </p:cNvSpPr>
          <p:nvPr/>
        </p:nvSpPr>
        <p:spPr>
          <a:xfrm>
            <a:off x="8284222" y="3193401"/>
            <a:ext cx="1293946" cy="48397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G10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Текст 8"/>
          <p:cNvSpPr txBox="1">
            <a:spLocks/>
          </p:cNvSpPr>
          <p:nvPr/>
        </p:nvSpPr>
        <p:spPr>
          <a:xfrm>
            <a:off x="10920713" y="3324829"/>
            <a:ext cx="1117601" cy="30308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Tape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Текст 8"/>
          <p:cNvSpPr txBox="1">
            <a:spLocks/>
          </p:cNvSpPr>
          <p:nvPr/>
        </p:nvSpPr>
        <p:spPr>
          <a:xfrm>
            <a:off x="10501152" y="4846192"/>
            <a:ext cx="1293946" cy="48397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 Glass with Epoxy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8037" y="1902295"/>
            <a:ext cx="3252999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busbars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going to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magnet are not cooled and this 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high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risk of quench or even too high temperature 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SC.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proposed by BINP design  provides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temperature regime of the conductor.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validate this design, several tests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need 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 performed.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7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45200" y="2296276"/>
            <a:ext cx="2616681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80K pipe should be fixed to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line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thermal shield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this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thermal bridges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installed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350-400mm. </a:t>
            </a:r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14" y="1784484"/>
            <a:ext cx="3016860" cy="298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4800309" y="5135021"/>
            <a:ext cx="59100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figures show of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line’s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shield with thermal bridges and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line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section.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33" y="1068840"/>
            <a:ext cx="3626388" cy="316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6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8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326339" y="238306"/>
            <a:ext cx="4551530" cy="525131"/>
          </a:xfrm>
          <a:effectLst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Loads of SPD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35696"/>
              </p:ext>
            </p:extLst>
          </p:nvPr>
        </p:nvGraphicFramePr>
        <p:xfrm>
          <a:off x="2557818" y="894770"/>
          <a:ext cx="7500457" cy="5409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678">
                  <a:extLst>
                    <a:ext uri="{9D8B030D-6E8A-4147-A177-3AD203B41FA5}">
                      <a16:colId xmlns:a16="http://schemas.microsoft.com/office/drawing/2014/main" val="3181147760"/>
                    </a:ext>
                  </a:extLst>
                </a:gridCol>
                <a:gridCol w="1811646">
                  <a:extLst>
                    <a:ext uri="{9D8B030D-6E8A-4147-A177-3AD203B41FA5}">
                      <a16:colId xmlns:a16="http://schemas.microsoft.com/office/drawing/2014/main" val="2038092952"/>
                    </a:ext>
                  </a:extLst>
                </a:gridCol>
                <a:gridCol w="1593908">
                  <a:extLst>
                    <a:ext uri="{9D8B030D-6E8A-4147-A177-3AD203B41FA5}">
                      <a16:colId xmlns:a16="http://schemas.microsoft.com/office/drawing/2014/main" val="1824537966"/>
                    </a:ext>
                  </a:extLst>
                </a:gridCol>
                <a:gridCol w="1495225">
                  <a:extLst>
                    <a:ext uri="{9D8B030D-6E8A-4147-A177-3AD203B41FA5}">
                      <a16:colId xmlns:a16="http://schemas.microsoft.com/office/drawing/2014/main" val="4224400766"/>
                    </a:ext>
                  </a:extLst>
                </a:gridCol>
              </a:tblGrid>
              <a:tr h="291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T=4.5K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Heat loads, W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78410"/>
                  </a:ext>
                </a:extLst>
              </a:tr>
              <a:tr h="377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Normal condition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Without magnetic field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Current ramping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675215"/>
                  </a:ext>
                </a:extLst>
              </a:tr>
              <a:tr h="21775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Cryostat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C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832257"/>
                  </a:ext>
                </a:extLst>
              </a:tr>
              <a:tr h="217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radiation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7,80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7,80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7,80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483310"/>
                  </a:ext>
                </a:extLst>
              </a:tr>
              <a:tr h="217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supports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3,60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3,60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315357"/>
                  </a:ext>
                </a:extLst>
              </a:tr>
              <a:tr h="305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eddy current loss in cold mass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11,50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75019"/>
                  </a:ext>
                </a:extLst>
              </a:tr>
              <a:tr h="281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eddy current loss in conductor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0,09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133282"/>
                  </a:ext>
                </a:extLst>
              </a:tr>
              <a:tr h="435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current leads,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.5kA B=1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10,00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8,00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8,00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433502"/>
                  </a:ext>
                </a:extLst>
              </a:tr>
              <a:tr h="208416">
                <a:tc gridSpan="4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Control Dewar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C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284998"/>
                  </a:ext>
                </a:extLst>
              </a:tr>
              <a:tr h="217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radiation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82995"/>
                  </a:ext>
                </a:extLst>
              </a:tr>
              <a:tr h="217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supports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0,26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0,26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021667"/>
                  </a:ext>
                </a:extLst>
              </a:tr>
              <a:tr h="217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cold valves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0,93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0,93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0,93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552380"/>
                  </a:ext>
                </a:extLst>
              </a:tr>
              <a:tr h="217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safety relief valves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4,30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4,30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4,30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7691"/>
                  </a:ext>
                </a:extLst>
              </a:tr>
              <a:tr h="217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vacuum barrier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0,35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0,35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0,35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500206"/>
                  </a:ext>
                </a:extLst>
              </a:tr>
              <a:tr h="21775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0" dirty="0">
                          <a:solidFill>
                            <a:schemeClr val="bg1"/>
                          </a:solidFill>
                          <a:effectLst/>
                        </a:rPr>
                        <a:t>Transfer line</a:t>
                      </a:r>
                      <a:endParaRPr lang="ru-RU" sz="110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C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19669"/>
                  </a:ext>
                </a:extLst>
              </a:tr>
              <a:tr h="217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radiation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0,12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0,12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0,12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290558"/>
                  </a:ext>
                </a:extLst>
              </a:tr>
              <a:tr h="217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supports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0,32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0,32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0,32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206666"/>
                  </a:ext>
                </a:extLst>
              </a:tr>
              <a:tr h="2177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28,18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26,18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37,77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27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2296-A92A-4BB9-B84C-4E2E675DF5A0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9</a:t>
            </a:fld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0" y="41853"/>
            <a:ext cx="2968953" cy="918038"/>
            <a:chOff x="0" y="0"/>
            <a:chExt cx="2968953" cy="918038"/>
          </a:xfrm>
          <a:effectLst/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3084" cy="91803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583200" y="93003"/>
              <a:ext cx="2385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ru-RU" sz="1400" b="1" dirty="0" err="1" smtClean="0">
                  <a:latin typeface="Times New Roman" panose="02020603050405020304" pitchFamily="18" charset="0"/>
                </a:rPr>
                <a:t>Budker</a:t>
              </a:r>
              <a:r>
                <a:rPr lang="en-US" altLang="ru-RU" sz="14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b="1" dirty="0">
                  <a:latin typeface="Times New Roman" panose="02020603050405020304" pitchFamily="18" charset="0"/>
                </a:rPr>
                <a:t>Institute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400" b="1" dirty="0">
                  <a:latin typeface="Times New Roman" panose="02020603050405020304" pitchFamily="18" charset="0"/>
                </a:rPr>
                <a:t>of Nuclear Physics</a:t>
              </a:r>
              <a:endParaRPr lang="en-US" altLang="ru-RU" sz="1050" dirty="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ru-RU" sz="1100" dirty="0" smtClean="0">
                  <a:latin typeface="Times New Roman" panose="02020603050405020304" pitchFamily="18" charset="0"/>
                </a:rPr>
                <a:t>Novosibirsk</a:t>
              </a:r>
              <a:endParaRPr lang="ru-RU" altLang="ru-RU" sz="1600" dirty="0"/>
            </a:p>
          </p:txBody>
        </p:sp>
      </p:grp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4260404" cy="365125"/>
          </a:xfrm>
        </p:spPr>
        <p:txBody>
          <a:bodyPr/>
          <a:lstStyle/>
          <a:p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21.05.2024 / SPD Collaboration Meeting 2024 (May 20–24)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0" y="41853"/>
            <a:ext cx="1388399" cy="78753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326339" y="238306"/>
            <a:ext cx="4551530" cy="525131"/>
          </a:xfrm>
          <a:effectLst/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Loads of SPD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96202"/>
              </p:ext>
            </p:extLst>
          </p:nvPr>
        </p:nvGraphicFramePr>
        <p:xfrm>
          <a:off x="2397634" y="1037304"/>
          <a:ext cx="7519218" cy="5239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675">
                  <a:extLst>
                    <a:ext uri="{9D8B030D-6E8A-4147-A177-3AD203B41FA5}">
                      <a16:colId xmlns:a16="http://schemas.microsoft.com/office/drawing/2014/main" val="3426788234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861746542"/>
                    </a:ext>
                  </a:extLst>
                </a:gridCol>
                <a:gridCol w="1610686">
                  <a:extLst>
                    <a:ext uri="{9D8B030D-6E8A-4147-A177-3AD203B41FA5}">
                      <a16:colId xmlns:a16="http://schemas.microsoft.com/office/drawing/2014/main" val="2316309012"/>
                    </a:ext>
                  </a:extLst>
                </a:gridCol>
                <a:gridCol w="1478446">
                  <a:extLst>
                    <a:ext uri="{9D8B030D-6E8A-4147-A177-3AD203B41FA5}">
                      <a16:colId xmlns:a16="http://schemas.microsoft.com/office/drawing/2014/main" val="390623070"/>
                    </a:ext>
                  </a:extLst>
                </a:gridCol>
              </a:tblGrid>
              <a:tr h="325099"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T=60K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Heat loads, W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7946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Normal condition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Without magnetic field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Current ramping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718789"/>
                  </a:ext>
                </a:extLst>
              </a:tr>
              <a:tr h="241504">
                <a:tc gridSpan="4"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Cryostat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C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27623"/>
                  </a:ext>
                </a:extLst>
              </a:tr>
              <a:tr h="241504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radiation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160,00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160,00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160,00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103691"/>
                  </a:ext>
                </a:extLst>
              </a:tr>
              <a:tr h="47032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thermal shields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02266"/>
                  </a:ext>
                </a:extLst>
              </a:tr>
              <a:tr h="483007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eddy current loss in thermal shields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87614"/>
                  </a:ext>
                </a:extLst>
              </a:tr>
              <a:tr h="241504">
                <a:tc gridSpan="4"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Dewar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C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91192"/>
                  </a:ext>
                </a:extLst>
              </a:tr>
              <a:tr h="241504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radiation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11,60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11,60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11,60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19103"/>
                  </a:ext>
                </a:extLst>
              </a:tr>
              <a:tr h="47032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thermal shields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6,50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162279"/>
                  </a:ext>
                </a:extLst>
              </a:tr>
              <a:tr h="456946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Helium vessel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735463"/>
                  </a:ext>
                </a:extLst>
              </a:tr>
              <a:tr h="241504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cold valves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204646"/>
                  </a:ext>
                </a:extLst>
              </a:tr>
              <a:tr h="241504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 relief valves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715367"/>
                  </a:ext>
                </a:extLst>
              </a:tr>
              <a:tr h="241504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 barrier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055500"/>
                  </a:ext>
                </a:extLst>
              </a:tr>
              <a:tr h="241504">
                <a:tc gridSpan="4"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 line</a:t>
                      </a:r>
                      <a:endParaRPr lang="ru-RU" sz="11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C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066952"/>
                  </a:ext>
                </a:extLst>
              </a:tr>
              <a:tr h="241504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radiation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978584"/>
                  </a:ext>
                </a:extLst>
              </a:tr>
              <a:tr h="241504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125068"/>
                  </a:ext>
                </a:extLst>
              </a:tr>
              <a:tr h="241504">
                <a:tc>
                  <a:txBody>
                    <a:bodyPr/>
                    <a:lstStyle/>
                    <a:p>
                      <a:pPr marL="0" algn="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214,40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214,40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261,40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18" marR="6211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037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7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34316</TotalTime>
  <Words>1195</Words>
  <Application>Microsoft Office PowerPoint</Application>
  <PresentationFormat>Широкоэкранный</PresentationFormat>
  <Paragraphs>261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Специальное оформление</vt:lpstr>
      <vt:lpstr>The Cryogenic Distribution Box of the SPD Superconductive Solenoid</vt:lpstr>
      <vt:lpstr>General information</vt:lpstr>
      <vt:lpstr>Презентация PowerPoint</vt:lpstr>
      <vt:lpstr>Distribution Box Design</vt:lpstr>
      <vt:lpstr>Презентация PowerPoint</vt:lpstr>
      <vt:lpstr>Transfer Line Design</vt:lpstr>
      <vt:lpstr>Презентация PowerPoint</vt:lpstr>
      <vt:lpstr>Heat Loads of SPD</vt:lpstr>
      <vt:lpstr>Heat Loads of SPD</vt:lpstr>
      <vt:lpstr>Flow Scheme</vt:lpstr>
      <vt:lpstr>Cold Mass Cooling</vt:lpstr>
      <vt:lpstr>Thermo-Syphon Cooling Method </vt:lpstr>
      <vt:lpstr>Thermo-Syphon Cooling</vt:lpstr>
      <vt:lpstr>Презентация PowerPoint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86</cp:revision>
  <dcterms:created xsi:type="dcterms:W3CDTF">2023-04-25T10:32:42Z</dcterms:created>
  <dcterms:modified xsi:type="dcterms:W3CDTF">2024-05-20T17:12:27Z</dcterms:modified>
</cp:coreProperties>
</file>