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1" r:id="rId1"/>
    <p:sldMasterId id="2147483806" r:id="rId2"/>
  </p:sldMasterIdLst>
  <p:notesMasterIdLst>
    <p:notesMasterId r:id="rId45"/>
  </p:notesMasterIdLst>
  <p:sldIdLst>
    <p:sldId id="491" r:id="rId3"/>
    <p:sldId id="492" r:id="rId4"/>
    <p:sldId id="517" r:id="rId5"/>
    <p:sldId id="518" r:id="rId6"/>
    <p:sldId id="494" r:id="rId7"/>
    <p:sldId id="296" r:id="rId8"/>
    <p:sldId id="551" r:id="rId9"/>
    <p:sldId id="500" r:id="rId10"/>
    <p:sldId id="533" r:id="rId11"/>
    <p:sldId id="361" r:id="rId12"/>
    <p:sldId id="267" r:id="rId13"/>
    <p:sldId id="527" r:id="rId14"/>
    <p:sldId id="504" r:id="rId15"/>
    <p:sldId id="538" r:id="rId16"/>
    <p:sldId id="503" r:id="rId17"/>
    <p:sldId id="511" r:id="rId18"/>
    <p:sldId id="577" r:id="rId19"/>
    <p:sldId id="596" r:id="rId20"/>
    <p:sldId id="600" r:id="rId21"/>
    <p:sldId id="597" r:id="rId22"/>
    <p:sldId id="598" r:id="rId23"/>
    <p:sldId id="595" r:id="rId24"/>
    <p:sldId id="593" r:id="rId25"/>
    <p:sldId id="438" r:id="rId26"/>
    <p:sldId id="365" r:id="rId27"/>
    <p:sldId id="479" r:id="rId28"/>
    <p:sldId id="524" r:id="rId29"/>
    <p:sldId id="516" r:id="rId30"/>
    <p:sldId id="364" r:id="rId31"/>
    <p:sldId id="478" r:id="rId32"/>
    <p:sldId id="585" r:id="rId33"/>
    <p:sldId id="448" r:id="rId34"/>
    <p:sldId id="449" r:id="rId35"/>
    <p:sldId id="450" r:id="rId36"/>
    <p:sldId id="564" r:id="rId37"/>
    <p:sldId id="567" r:id="rId38"/>
    <p:sldId id="589" r:id="rId39"/>
    <p:sldId id="570" r:id="rId40"/>
    <p:sldId id="590" r:id="rId41"/>
    <p:sldId id="587" r:id="rId42"/>
    <p:sldId id="505" r:id="rId43"/>
    <p:sldId id="525"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33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1" autoAdjust="0"/>
    <p:restoredTop sz="94660"/>
  </p:normalViewPr>
  <p:slideViewPr>
    <p:cSldViewPr>
      <p:cViewPr varScale="1">
        <p:scale>
          <a:sx n="60" d="100"/>
          <a:sy n="60" d="100"/>
        </p:scale>
        <p:origin x="140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419F9D-FEE3-4D8B-B3F2-9BED91EC12F9}" type="slidenum">
              <a:rPr lang="ru-RU" altLang="ru-RU"/>
              <a:pPr/>
              <a:t>‹#›</a:t>
            </a:fld>
            <a:endParaRPr lang="ru-RU" altLang="ru-RU"/>
          </a:p>
        </p:txBody>
      </p:sp>
    </p:spTree>
    <p:extLst>
      <p:ext uri="{BB962C8B-B14F-4D97-AF65-F5344CB8AC3E}">
        <p14:creationId xmlns:p14="http://schemas.microsoft.com/office/powerpoint/2010/main" val="19901664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419F9D-FEE3-4D8B-B3F2-9BED91EC12F9}" type="slidenum">
              <a:rPr kumimoji="0" lang="ru-RU" alt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ru-RU" alt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2515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218" name="Group 2"/>
          <p:cNvGrpSpPr>
            <a:grpSpLocks/>
          </p:cNvGrpSpPr>
          <p:nvPr/>
        </p:nvGrpSpPr>
        <p:grpSpPr bwMode="auto">
          <a:xfrm>
            <a:off x="0" y="3902075"/>
            <a:ext cx="3400425" cy="2949575"/>
            <a:chOff x="0" y="2458"/>
            <a:chExt cx="2142" cy="1858"/>
          </a:xfrm>
        </p:grpSpPr>
        <p:sp>
          <p:nvSpPr>
            <p:cNvPr id="921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2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2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922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ru-RU" altLang="ru-RU" noProof="0"/>
              <a:t>Образец заголовка</a:t>
            </a:r>
          </a:p>
        </p:txBody>
      </p:sp>
      <p:sp>
        <p:nvSpPr>
          <p:cNvPr id="92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altLang="ru-RU" noProof="0"/>
              <a:t>Образец подзаголовка</a:t>
            </a:r>
          </a:p>
        </p:txBody>
      </p:sp>
      <p:sp>
        <p:nvSpPr>
          <p:cNvPr id="9228" name="Rectangle 12"/>
          <p:cNvSpPr>
            <a:spLocks noGrp="1" noChangeArrowheads="1"/>
          </p:cNvSpPr>
          <p:nvPr>
            <p:ph type="dt" sz="quarter" idx="2"/>
          </p:nvPr>
        </p:nvSpPr>
        <p:spPr/>
        <p:txBody>
          <a:bodyPr/>
          <a:lstStyle>
            <a:lvl1pPr>
              <a:defRPr sz="1200" b="1" i="0"/>
            </a:lvl1pPr>
          </a:lstStyle>
          <a:p>
            <a:r>
              <a:rPr lang="en-US" altLang="ru-RU" dirty="0"/>
              <a:t>DSPIN-2019</a:t>
            </a:r>
            <a:endParaRPr lang="ru-RU" altLang="ru-RU" dirty="0"/>
          </a:p>
        </p:txBody>
      </p:sp>
      <p:sp>
        <p:nvSpPr>
          <p:cNvPr id="9229" name="Rectangle 13"/>
          <p:cNvSpPr>
            <a:spLocks noGrp="1" noChangeArrowheads="1"/>
          </p:cNvSpPr>
          <p:nvPr>
            <p:ph type="ftr" sz="quarter" idx="3"/>
          </p:nvPr>
        </p:nvSpPr>
        <p:spPr>
          <a:xfrm>
            <a:off x="3124200" y="6248400"/>
            <a:ext cx="2895600" cy="457200"/>
          </a:xfrm>
        </p:spPr>
        <p:txBody>
          <a:bodyPr/>
          <a:lstStyle>
            <a:lvl1pPr>
              <a:defRPr sz="1200" b="1" i="0"/>
            </a:lvl1pPr>
          </a:lstStyle>
          <a:p>
            <a:r>
              <a:rPr lang="en-US" altLang="ru-RU" dirty="0"/>
              <a:t>V. Mochalov, SPASCHARM</a:t>
            </a:r>
            <a:endParaRPr lang="ru-RU" altLang="ru-RU" dirty="0"/>
          </a:p>
        </p:txBody>
      </p:sp>
      <p:sp>
        <p:nvSpPr>
          <p:cNvPr id="9230" name="Rectangle 14"/>
          <p:cNvSpPr>
            <a:spLocks noGrp="1" noChangeArrowheads="1"/>
          </p:cNvSpPr>
          <p:nvPr>
            <p:ph type="sldNum" sz="quarter" idx="4"/>
          </p:nvPr>
        </p:nvSpPr>
        <p:spPr>
          <a:xfrm>
            <a:off x="6553200" y="6248400"/>
            <a:ext cx="2133600" cy="457200"/>
          </a:xfrm>
        </p:spPr>
        <p:txBody>
          <a:bodyPr/>
          <a:lstStyle>
            <a:lvl1pPr>
              <a:defRPr sz="1200" b="1" i="0"/>
            </a:lvl1pPr>
          </a:lstStyle>
          <a:p>
            <a:fld id="{925349A7-0E90-4819-9C93-B43C7E589592}" type="slidenum">
              <a:rPr lang="ru-RU" altLang="ru-RU" smtClean="0"/>
              <a:pPr/>
              <a:t>‹#›</a:t>
            </a:fld>
            <a:endParaRPr lang="ru-RU" alt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r>
              <a:rPr lang="ru-RU" altLang="ru-RU"/>
              <a:t>30.10.2008</a:t>
            </a:r>
          </a:p>
        </p:txBody>
      </p:sp>
      <p:sp>
        <p:nvSpPr>
          <p:cNvPr id="5" name="Нижний колонтитул 4"/>
          <p:cNvSpPr>
            <a:spLocks noGrp="1"/>
          </p:cNvSpPr>
          <p:nvPr>
            <p:ph type="ftr" sz="quarter" idx="11"/>
          </p:nvPr>
        </p:nvSpPr>
        <p:spPr/>
        <p:txBody>
          <a:bodyPr/>
          <a:lstStyle>
            <a:lvl1pPr>
              <a:defRPr/>
            </a:lvl1pPr>
          </a:lstStyle>
          <a:p>
            <a:r>
              <a:rPr lang="ru-RU" altLang="ru-RU"/>
              <a:t>В. Мочалов, Семинар ИФВЭ</a:t>
            </a:r>
          </a:p>
        </p:txBody>
      </p:sp>
      <p:sp>
        <p:nvSpPr>
          <p:cNvPr id="6" name="Номер слайда 5"/>
          <p:cNvSpPr>
            <a:spLocks noGrp="1"/>
          </p:cNvSpPr>
          <p:nvPr>
            <p:ph type="sldNum" sz="quarter" idx="12"/>
          </p:nvPr>
        </p:nvSpPr>
        <p:spPr/>
        <p:txBody>
          <a:bodyPr/>
          <a:lstStyle>
            <a:lvl1pPr>
              <a:defRPr/>
            </a:lvl1pPr>
          </a:lstStyle>
          <a:p>
            <a:fld id="{588EAB35-8719-48DC-BB58-0AE4058085D3}" type="slidenum">
              <a:rPr lang="ru-RU" altLang="ru-RU"/>
              <a:pPr/>
              <a:t>‹#›</a:t>
            </a:fld>
            <a:endParaRPr lang="ru-RU" altLang="ru-RU"/>
          </a:p>
        </p:txBody>
      </p:sp>
    </p:spTree>
    <p:extLst>
      <p:ext uri="{BB962C8B-B14F-4D97-AF65-F5344CB8AC3E}">
        <p14:creationId xmlns:p14="http://schemas.microsoft.com/office/powerpoint/2010/main" val="12082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r>
              <a:rPr lang="ru-RU" altLang="ru-RU"/>
              <a:t>30.10.2008</a:t>
            </a:r>
          </a:p>
        </p:txBody>
      </p:sp>
      <p:sp>
        <p:nvSpPr>
          <p:cNvPr id="5" name="Нижний колонтитул 4"/>
          <p:cNvSpPr>
            <a:spLocks noGrp="1"/>
          </p:cNvSpPr>
          <p:nvPr>
            <p:ph type="ftr" sz="quarter" idx="11"/>
          </p:nvPr>
        </p:nvSpPr>
        <p:spPr/>
        <p:txBody>
          <a:bodyPr/>
          <a:lstStyle>
            <a:lvl1pPr>
              <a:defRPr/>
            </a:lvl1pPr>
          </a:lstStyle>
          <a:p>
            <a:r>
              <a:rPr lang="ru-RU" altLang="ru-RU"/>
              <a:t>В. Мочалов, Семинар ИФВЭ</a:t>
            </a:r>
          </a:p>
        </p:txBody>
      </p:sp>
      <p:sp>
        <p:nvSpPr>
          <p:cNvPr id="6" name="Номер слайда 5"/>
          <p:cNvSpPr>
            <a:spLocks noGrp="1"/>
          </p:cNvSpPr>
          <p:nvPr>
            <p:ph type="sldNum" sz="quarter" idx="12"/>
          </p:nvPr>
        </p:nvSpPr>
        <p:spPr/>
        <p:txBody>
          <a:bodyPr/>
          <a:lstStyle>
            <a:lvl1pPr>
              <a:defRPr/>
            </a:lvl1pPr>
          </a:lstStyle>
          <a:p>
            <a:fld id="{76861BC0-344B-4043-ADE9-E569B269EF06}" type="slidenum">
              <a:rPr lang="ru-RU" altLang="ru-RU"/>
              <a:pPr/>
              <a:t>‹#›</a:t>
            </a:fld>
            <a:endParaRPr lang="ru-RU" altLang="ru-RU"/>
          </a:p>
        </p:txBody>
      </p:sp>
    </p:spTree>
    <p:extLst>
      <p:ext uri="{BB962C8B-B14F-4D97-AF65-F5344CB8AC3E}">
        <p14:creationId xmlns:p14="http://schemas.microsoft.com/office/powerpoint/2010/main" val="3057397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6E720F53-6652-45E9-B60D-DD83E1B99825}" type="slidenum">
              <a:rPr lang="ru-RU" altLang="ru-RU"/>
              <a:pPr/>
              <a:t>‹#›</a:t>
            </a:fld>
            <a:endParaRPr lang="ru-RU" altLang="ru-RU"/>
          </a:p>
        </p:txBody>
      </p:sp>
    </p:spTree>
    <p:extLst>
      <p:ext uri="{BB962C8B-B14F-4D97-AF65-F5344CB8AC3E}">
        <p14:creationId xmlns:p14="http://schemas.microsoft.com/office/powerpoint/2010/main" val="6287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57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8400"/>
            <a:ext cx="2133600" cy="457200"/>
          </a:xfrm>
        </p:spPr>
        <p:txBody>
          <a:bodyPr/>
          <a:lstStyle>
            <a:lvl1pPr>
              <a:defRPr/>
            </a:lvl1pPr>
          </a:lstStyle>
          <a:p>
            <a:r>
              <a:rPr lang="ru-RU" altLang="ru-RU" dirty="0"/>
              <a:t>04.10.2016</a:t>
            </a:r>
          </a:p>
        </p:txBody>
      </p:sp>
      <p:sp>
        <p:nvSpPr>
          <p:cNvPr id="7" name="Нижний колонтитул 6"/>
          <p:cNvSpPr>
            <a:spLocks noGrp="1"/>
          </p:cNvSpPr>
          <p:nvPr>
            <p:ph type="ftr" sz="quarter" idx="11"/>
          </p:nvPr>
        </p:nvSpPr>
        <p:spPr>
          <a:xfrm>
            <a:off x="2700338" y="6248400"/>
            <a:ext cx="4608512" cy="457200"/>
          </a:xfrm>
        </p:spPr>
        <p:txBody>
          <a:bodyPr/>
          <a:lstStyle>
            <a:lvl1pPr>
              <a:defRPr/>
            </a:lvl1pPr>
          </a:lstStyle>
          <a:p>
            <a:r>
              <a:rPr lang="ru-RU" altLang="ru-RU" dirty="0"/>
              <a:t>В. Мочалов, </a:t>
            </a:r>
            <a:r>
              <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Семинар ОФВЭ  ПИЯФ</a:t>
            </a:r>
            <a:endParaRPr lang="ru-RU" altLang="ru-RU" dirty="0"/>
          </a:p>
        </p:txBody>
      </p:sp>
      <p:sp>
        <p:nvSpPr>
          <p:cNvPr id="8" name="Номер слайда 7"/>
          <p:cNvSpPr>
            <a:spLocks noGrp="1"/>
          </p:cNvSpPr>
          <p:nvPr>
            <p:ph type="sldNum" sz="quarter" idx="12"/>
          </p:nvPr>
        </p:nvSpPr>
        <p:spPr>
          <a:xfrm>
            <a:off x="7596188" y="6248400"/>
            <a:ext cx="1090612" cy="457200"/>
          </a:xfrm>
        </p:spPr>
        <p:txBody>
          <a:bodyPr/>
          <a:lstStyle>
            <a:lvl1pPr>
              <a:defRPr/>
            </a:lvl1pPr>
          </a:lstStyle>
          <a:p>
            <a:fld id="{68C60CF9-FA42-42CA-85CA-42E2EEB7564A}" type="slidenum">
              <a:rPr lang="ru-RU" altLang="ru-RU"/>
              <a:pPr/>
              <a:t>‹#›</a:t>
            </a:fld>
            <a:endParaRPr lang="ru-RU" altLang="ru-RU"/>
          </a:p>
        </p:txBody>
      </p:sp>
    </p:spTree>
    <p:extLst>
      <p:ext uri="{BB962C8B-B14F-4D97-AF65-F5344CB8AC3E}">
        <p14:creationId xmlns:p14="http://schemas.microsoft.com/office/powerpoint/2010/main" val="2199017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Картинка 2"/>
          <p:cNvSpPr>
            <a:spLocks noGrp="1"/>
          </p:cNvSpPr>
          <p:nvPr>
            <p:ph type="clipArt" sz="half" idx="1"/>
          </p:nvPr>
        </p:nvSpPr>
        <p:spPr>
          <a:xfrm>
            <a:off x="457200" y="1600200"/>
            <a:ext cx="4038600" cy="4530725"/>
          </a:xfrm>
        </p:spPr>
        <p:txBody>
          <a:bodyPr/>
          <a:lstStyle/>
          <a:p>
            <a:r>
              <a:rPr lang="ru-RU"/>
              <a:t>Вставка картинки</a:t>
            </a:r>
          </a:p>
        </p:txBody>
      </p:sp>
      <p:sp>
        <p:nvSpPr>
          <p:cNvPr id="4" name="Текст 3"/>
          <p:cNvSpPr>
            <a:spLocks noGrp="1"/>
          </p:cNvSpPr>
          <p:nvPr>
            <p:ph type="body"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0264395D-BA3E-4F75-9090-30F82EE23A02}" type="slidenum">
              <a:rPr lang="ru-RU" altLang="ru-RU"/>
              <a:pPr/>
              <a:t>‹#›</a:t>
            </a:fld>
            <a:endParaRPr lang="ru-RU" altLang="ru-RU"/>
          </a:p>
        </p:txBody>
      </p:sp>
    </p:spTree>
    <p:extLst>
      <p:ext uri="{BB962C8B-B14F-4D97-AF65-F5344CB8AC3E}">
        <p14:creationId xmlns:p14="http://schemas.microsoft.com/office/powerpoint/2010/main" val="3166928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ACD0B432-3E77-4EDA-9BF5-C7D91ABE7D1A}" type="slidenum">
              <a:rPr lang="ru-RU" altLang="ru-RU"/>
              <a:pPr/>
              <a:t>‹#›</a:t>
            </a:fld>
            <a:endParaRPr lang="ru-RU" altLang="ru-RU"/>
          </a:p>
        </p:txBody>
      </p:sp>
    </p:spTree>
    <p:extLst>
      <p:ext uri="{BB962C8B-B14F-4D97-AF65-F5344CB8AC3E}">
        <p14:creationId xmlns:p14="http://schemas.microsoft.com/office/powerpoint/2010/main" val="231668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8400"/>
            <a:ext cx="2133600" cy="457200"/>
          </a:xfrm>
        </p:spPr>
        <p:txBody>
          <a:bodyPr/>
          <a:lstStyle>
            <a:lvl1pPr>
              <a:defRPr/>
            </a:lvl1pPr>
          </a:lstStyle>
          <a:p>
            <a:r>
              <a:rPr lang="ru-RU" altLang="ru-RU"/>
              <a:t>30.10.2008</a:t>
            </a:r>
          </a:p>
        </p:txBody>
      </p:sp>
      <p:sp>
        <p:nvSpPr>
          <p:cNvPr id="7" name="Нижний колонтитул 6"/>
          <p:cNvSpPr>
            <a:spLocks noGrp="1"/>
          </p:cNvSpPr>
          <p:nvPr>
            <p:ph type="ftr" sz="quarter" idx="11"/>
          </p:nvPr>
        </p:nvSpPr>
        <p:spPr>
          <a:xfrm>
            <a:off x="2700338" y="6248400"/>
            <a:ext cx="4608512" cy="457200"/>
          </a:xfrm>
        </p:spPr>
        <p:txBody>
          <a:bodyPr/>
          <a:lstStyle>
            <a:lvl1pPr>
              <a:defRPr/>
            </a:lvl1pPr>
          </a:lstStyle>
          <a:p>
            <a:r>
              <a:rPr lang="ru-RU" altLang="ru-RU"/>
              <a:t>В. Мочалов, Семинар ИФВЭ</a:t>
            </a:r>
          </a:p>
        </p:txBody>
      </p:sp>
      <p:sp>
        <p:nvSpPr>
          <p:cNvPr id="8" name="Номер слайда 7"/>
          <p:cNvSpPr>
            <a:spLocks noGrp="1"/>
          </p:cNvSpPr>
          <p:nvPr>
            <p:ph type="sldNum" sz="quarter" idx="12"/>
          </p:nvPr>
        </p:nvSpPr>
        <p:spPr>
          <a:xfrm>
            <a:off x="7596188" y="6248400"/>
            <a:ext cx="1090612" cy="457200"/>
          </a:xfrm>
        </p:spPr>
        <p:txBody>
          <a:bodyPr/>
          <a:lstStyle>
            <a:lvl1pPr>
              <a:defRPr/>
            </a:lvl1pPr>
          </a:lstStyle>
          <a:p>
            <a:fld id="{5D47A04F-D4A2-4F22-B381-A066995EE4E5}" type="slidenum">
              <a:rPr lang="ru-RU" altLang="ru-RU"/>
              <a:pPr/>
              <a:t>‹#›</a:t>
            </a:fld>
            <a:endParaRPr lang="ru-RU" altLang="ru-RU"/>
          </a:p>
        </p:txBody>
      </p:sp>
    </p:spTree>
    <p:extLst>
      <p:ext uri="{BB962C8B-B14F-4D97-AF65-F5344CB8AC3E}">
        <p14:creationId xmlns:p14="http://schemas.microsoft.com/office/powerpoint/2010/main" val="241429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30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229BDB36-2A30-4B87-94DC-619C6896D83E}" type="slidenum">
              <a:rPr lang="ru-RU" altLang="ru-RU"/>
              <a:pPr/>
              <a:t>‹#›</a:t>
            </a:fld>
            <a:endParaRPr lang="ru-RU" altLang="ru-RU"/>
          </a:p>
        </p:txBody>
      </p:sp>
    </p:spTree>
    <p:extLst>
      <p:ext uri="{BB962C8B-B14F-4D97-AF65-F5344CB8AC3E}">
        <p14:creationId xmlns:p14="http://schemas.microsoft.com/office/powerpoint/2010/main" val="3237242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half" idx="1"/>
          </p:nvPr>
        </p:nvSpPr>
        <p:spPr>
          <a:xfrm>
            <a:off x="457200" y="1600200"/>
            <a:ext cx="8229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6A7B620D-2024-499E-B5DE-8754CF24AE1F}" type="slidenum">
              <a:rPr lang="ru-RU" altLang="ru-RU"/>
              <a:pPr/>
              <a:t>‹#›</a:t>
            </a:fld>
            <a:endParaRPr lang="ru-RU" altLang="ru-RU"/>
          </a:p>
        </p:txBody>
      </p:sp>
    </p:spTree>
    <p:extLst>
      <p:ext uri="{BB962C8B-B14F-4D97-AF65-F5344CB8AC3E}">
        <p14:creationId xmlns:p14="http://schemas.microsoft.com/office/powerpoint/2010/main" val="918510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7" name="Нижний колонтитул 6"/>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8" name="Номер слайда 7"/>
          <p:cNvSpPr>
            <a:spLocks noGrp="1"/>
          </p:cNvSpPr>
          <p:nvPr>
            <p:ph type="sldNum" sz="quarter" idx="12"/>
          </p:nvPr>
        </p:nvSpPr>
        <p:spPr>
          <a:xfrm>
            <a:off x="7596188" y="6248400"/>
            <a:ext cx="1090612" cy="457200"/>
          </a:xfrm>
        </p:spPr>
        <p:txBody>
          <a:bodyPr/>
          <a:lstStyle>
            <a:lvl1pPr>
              <a:defRPr/>
            </a:lvl1pPr>
          </a:lstStyle>
          <a:p>
            <a:fld id="{AB166950-B419-4356-87A1-0DCA701B93AE}" type="slidenum">
              <a:rPr lang="ru-RU" altLang="ru-RU"/>
              <a:pPr/>
              <a:t>‹#›</a:t>
            </a:fld>
            <a:endParaRPr lang="ru-RU" altLang="ru-RU"/>
          </a:p>
        </p:txBody>
      </p:sp>
    </p:spTree>
    <p:extLst>
      <p:ext uri="{BB962C8B-B14F-4D97-AF65-F5344CB8AC3E}">
        <p14:creationId xmlns:p14="http://schemas.microsoft.com/office/powerpoint/2010/main" val="181442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r>
              <a:rPr lang="en-US" altLang="ru-RU" dirty="0"/>
              <a:t>DSPIN-2019</a:t>
            </a:r>
            <a:endParaRPr lang="ru-RU" altLang="ru-RU" dirty="0"/>
          </a:p>
        </p:txBody>
      </p:sp>
      <p:sp>
        <p:nvSpPr>
          <p:cNvPr id="5" name="Нижний колонтитул 4"/>
          <p:cNvSpPr>
            <a:spLocks noGrp="1"/>
          </p:cNvSpPr>
          <p:nvPr>
            <p:ph type="ftr" sz="quarter" idx="11"/>
          </p:nvPr>
        </p:nvSpPr>
        <p:spPr/>
        <p:txBody>
          <a:bodyPr/>
          <a:lstStyle>
            <a:lvl1pPr>
              <a:defRPr/>
            </a:lvl1pPr>
          </a:lstStyle>
          <a:p>
            <a:r>
              <a:rPr lang="en-US" altLang="ru-RU" dirty="0"/>
              <a:t>V. Mochalov, SPASCHARM</a:t>
            </a:r>
            <a:endParaRPr lang="ru-RU" altLang="ru-RU" dirty="0"/>
          </a:p>
        </p:txBody>
      </p:sp>
      <p:sp>
        <p:nvSpPr>
          <p:cNvPr id="6" name="Номер слайда 5"/>
          <p:cNvSpPr>
            <a:spLocks noGrp="1"/>
          </p:cNvSpPr>
          <p:nvPr>
            <p:ph type="sldNum" sz="quarter" idx="12"/>
          </p:nvPr>
        </p:nvSpPr>
        <p:spPr/>
        <p:txBody>
          <a:bodyPr/>
          <a:lstStyle>
            <a:lvl1pPr>
              <a:defRPr/>
            </a:lvl1pPr>
          </a:lstStyle>
          <a:p>
            <a:fld id="{36A10669-CE8A-4DA0-B546-D3B064FB49D9}" type="slidenum">
              <a:rPr lang="ru-RU" altLang="ru-RU"/>
              <a:pPr/>
              <a:t>‹#›</a:t>
            </a:fld>
            <a:endParaRPr lang="ru-RU" altLang="ru-RU"/>
          </a:p>
        </p:txBody>
      </p:sp>
    </p:spTree>
    <p:extLst>
      <p:ext uri="{BB962C8B-B14F-4D97-AF65-F5344CB8AC3E}">
        <p14:creationId xmlns:p14="http://schemas.microsoft.com/office/powerpoint/2010/main" val="383367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a:t>Образец заголовка</a:t>
            </a:r>
            <a:endParaRPr lang="en-US" dirty="0"/>
          </a:p>
        </p:txBody>
      </p:sp>
      <p:sp>
        <p:nvSpPr>
          <p:cNvPr id="4" name="Date Placeholder 3"/>
          <p:cNvSpPr>
            <a:spLocks noGrp="1"/>
          </p:cNvSpPr>
          <p:nvPr>
            <p:ph type="dt" sz="half" idx="10"/>
          </p:nvPr>
        </p:nvSpPr>
        <p:spPr/>
        <p:txBody>
          <a:bodyPr/>
          <a:lstStyle/>
          <a:p>
            <a:r>
              <a:rPr lang="ru-RU"/>
              <a:t>20.09.2012</a:t>
            </a:r>
          </a:p>
        </p:txBody>
      </p:sp>
      <p:sp>
        <p:nvSpPr>
          <p:cNvPr id="5" name="Footer Placeholder 4"/>
          <p:cNvSpPr>
            <a:spLocks noGrp="1"/>
          </p:cNvSpPr>
          <p:nvPr>
            <p:ph type="ftr" sz="quarter" idx="11"/>
          </p:nvPr>
        </p:nvSpPr>
        <p:spPr/>
        <p:txBody>
          <a:bodyPr/>
          <a:lstStyle/>
          <a:p>
            <a:r>
              <a:rPr lang="ru-RU" dirty="0"/>
              <a:t>В. Мочалов, Знаем ли мы, что такое спин протона?</a:t>
            </a:r>
          </a:p>
        </p:txBody>
      </p:sp>
      <p:sp>
        <p:nvSpPr>
          <p:cNvPr id="6" name="Slide Number Placeholder 5"/>
          <p:cNvSpPr>
            <a:spLocks noGrp="1"/>
          </p:cNvSpPr>
          <p:nvPr>
            <p:ph type="sldNum" sz="quarter" idx="12"/>
          </p:nvPr>
        </p:nvSpPr>
        <p:spPr/>
        <p:txBody>
          <a:bodyPr/>
          <a:lstStyle/>
          <a:p>
            <a:fld id="{F5B2E33C-257C-48E3-8EEE-A705C2039FFD}"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25260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609600" y="274638"/>
            <a:ext cx="7924800" cy="1143000"/>
          </a:xfrm>
        </p:spPr>
        <p:txBody>
          <a:bodyPr/>
          <a:lstStyle/>
          <a:p>
            <a:r>
              <a:rPr lang="ru-RU"/>
              <a:t>Образец заголовка</a:t>
            </a:r>
            <a:endParaRPr lang="en-US" dirty="0"/>
          </a:p>
        </p:txBody>
      </p:sp>
      <p:sp>
        <p:nvSpPr>
          <p:cNvPr id="5" name="Date Placeholder 4"/>
          <p:cNvSpPr>
            <a:spLocks noGrp="1"/>
          </p:cNvSpPr>
          <p:nvPr>
            <p:ph type="dt" sz="half" idx="10"/>
          </p:nvPr>
        </p:nvSpPr>
        <p:spPr/>
        <p:txBody>
          <a:bodyPr/>
          <a:lstStyle/>
          <a:p>
            <a:r>
              <a:rPr lang="ru-RU"/>
              <a:t>20.09.2012</a:t>
            </a:r>
          </a:p>
        </p:txBody>
      </p:sp>
      <p:sp>
        <p:nvSpPr>
          <p:cNvPr id="6" name="Footer Placeholder 5"/>
          <p:cNvSpPr>
            <a:spLocks noGrp="1"/>
          </p:cNvSpPr>
          <p:nvPr>
            <p:ph type="ftr" sz="quarter" idx="11"/>
          </p:nvPr>
        </p:nvSpPr>
        <p:spPr/>
        <p:txBody>
          <a:bodyPr/>
          <a:lstStyle/>
          <a:p>
            <a:r>
              <a:rPr lang="en-US"/>
              <a:t>V. Mochalov, SPIN-2012, IHEP spin program</a:t>
            </a:r>
            <a:endParaRPr lang="ru-RU"/>
          </a:p>
        </p:txBody>
      </p:sp>
      <p:sp>
        <p:nvSpPr>
          <p:cNvPr id="7" name="Slide Number Placeholder 6"/>
          <p:cNvSpPr>
            <a:spLocks noGrp="1"/>
          </p:cNvSpPr>
          <p:nvPr>
            <p:ph type="sldNum" sz="quarter" idx="12"/>
          </p:nvPr>
        </p:nvSpPr>
        <p:spPr/>
        <p:txBody>
          <a:bodyPr/>
          <a:lstStyle/>
          <a:p>
            <a:fld id="{F5B2E33C-257C-48E3-8EEE-A705C2039FFD}" type="slidenum">
              <a:rPr lang="ru-RU" smtClean="0"/>
              <a:t>‹#›</a:t>
            </a:fld>
            <a:endParaRPr lang="ru-RU"/>
          </a:p>
        </p:txBody>
      </p:sp>
    </p:spTree>
    <p:extLst>
      <p:ext uri="{BB962C8B-B14F-4D97-AF65-F5344CB8AC3E}">
        <p14:creationId xmlns:p14="http://schemas.microsoft.com/office/powerpoint/2010/main" val="320044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39DCE63-23CA-4BE3-BBE0-E2C2FC5D9267}" type="datetimeFigureOut">
              <a:rPr lang="ru-RU" smtClean="0"/>
              <a:t>18.05.2024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3660318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9DCE63-23CA-4BE3-BBE0-E2C2FC5D9267}" type="datetimeFigureOut">
              <a:rPr lang="ru-RU" smtClean="0"/>
              <a:t>18.05.2024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284782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39DCE63-23CA-4BE3-BBE0-E2C2FC5D9267}" type="datetimeFigureOut">
              <a:rPr lang="ru-RU" smtClean="0"/>
              <a:t>18.05.2024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3549090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39DCE63-23CA-4BE3-BBE0-E2C2FC5D9267}" type="datetimeFigureOut">
              <a:rPr lang="ru-RU" smtClean="0"/>
              <a:t>18.05.2024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1459606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39DCE63-23CA-4BE3-BBE0-E2C2FC5D9267}" type="datetimeFigureOut">
              <a:rPr lang="ru-RU" smtClean="0"/>
              <a:t>18.05.2024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329896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39DCE63-23CA-4BE3-BBE0-E2C2FC5D9267}" type="datetimeFigureOut">
              <a:rPr lang="ru-RU" smtClean="0"/>
              <a:t>18.05.2024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2725445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9DCE63-23CA-4BE3-BBE0-E2C2FC5D9267}" type="datetimeFigureOut">
              <a:rPr lang="ru-RU" smtClean="0"/>
              <a:t>18.05.2024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990698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39DCE63-23CA-4BE3-BBE0-E2C2FC5D9267}" type="datetimeFigureOut">
              <a:rPr lang="ru-RU" smtClean="0"/>
              <a:t>18.05.2024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163325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r>
              <a:rPr lang="ru-RU" altLang="ru-RU"/>
              <a:t>30.10.2008</a:t>
            </a:r>
          </a:p>
        </p:txBody>
      </p:sp>
      <p:sp>
        <p:nvSpPr>
          <p:cNvPr id="5" name="Нижний колонтитул 4"/>
          <p:cNvSpPr>
            <a:spLocks noGrp="1"/>
          </p:cNvSpPr>
          <p:nvPr>
            <p:ph type="ftr" sz="quarter" idx="11"/>
          </p:nvPr>
        </p:nvSpPr>
        <p:spPr/>
        <p:txBody>
          <a:bodyPr/>
          <a:lstStyle>
            <a:lvl1pPr>
              <a:defRPr/>
            </a:lvl1pPr>
          </a:lstStyle>
          <a:p>
            <a:r>
              <a:rPr lang="ru-RU" altLang="ru-RU"/>
              <a:t>В. Мочалов, Семинар ИФВЭ</a:t>
            </a:r>
          </a:p>
        </p:txBody>
      </p:sp>
      <p:sp>
        <p:nvSpPr>
          <p:cNvPr id="6" name="Номер слайда 5"/>
          <p:cNvSpPr>
            <a:spLocks noGrp="1"/>
          </p:cNvSpPr>
          <p:nvPr>
            <p:ph type="sldNum" sz="quarter" idx="12"/>
          </p:nvPr>
        </p:nvSpPr>
        <p:spPr/>
        <p:txBody>
          <a:bodyPr/>
          <a:lstStyle>
            <a:lvl1pPr>
              <a:defRPr/>
            </a:lvl1pPr>
          </a:lstStyle>
          <a:p>
            <a:fld id="{2AA09804-BE32-436D-8339-99F79310B53B}" type="slidenum">
              <a:rPr lang="ru-RU" altLang="ru-RU"/>
              <a:pPr/>
              <a:t>‹#›</a:t>
            </a:fld>
            <a:endParaRPr lang="ru-RU" altLang="ru-RU"/>
          </a:p>
        </p:txBody>
      </p:sp>
    </p:spTree>
    <p:extLst>
      <p:ext uri="{BB962C8B-B14F-4D97-AF65-F5344CB8AC3E}">
        <p14:creationId xmlns:p14="http://schemas.microsoft.com/office/powerpoint/2010/main" val="579918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39DCE63-23CA-4BE3-BBE0-E2C2FC5D9267}" type="datetimeFigureOut">
              <a:rPr lang="ru-RU" smtClean="0"/>
              <a:t>18.05.2024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1180127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9DCE63-23CA-4BE3-BBE0-E2C2FC5D9267}" type="datetimeFigureOut">
              <a:rPr lang="ru-RU" smtClean="0"/>
              <a:t>18.05.2024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3182480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9DCE63-23CA-4BE3-BBE0-E2C2FC5D9267}" type="datetimeFigureOut">
              <a:rPr lang="ru-RU" smtClean="0"/>
              <a:t>18.05.2024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427391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D64476E5-E4F1-45B2-B94E-1D3180B60DD4}" type="slidenum">
              <a:rPr lang="ru-RU" altLang="ru-RU"/>
              <a:pPr/>
              <a:t>‹#›</a:t>
            </a:fld>
            <a:endParaRPr lang="ru-RU" altLang="ru-RU"/>
          </a:p>
        </p:txBody>
      </p:sp>
    </p:spTree>
    <p:extLst>
      <p:ext uri="{BB962C8B-B14F-4D97-AF65-F5344CB8AC3E}">
        <p14:creationId xmlns:p14="http://schemas.microsoft.com/office/powerpoint/2010/main" val="367667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r>
              <a:rPr lang="en-US" altLang="ru-RU" dirty="0"/>
              <a:t>DSPIN-2019</a:t>
            </a:r>
            <a:endParaRPr lang="ru-RU" altLang="ru-RU" dirty="0"/>
          </a:p>
        </p:txBody>
      </p:sp>
      <p:sp>
        <p:nvSpPr>
          <p:cNvPr id="8" name="Нижний колонтитул 7"/>
          <p:cNvSpPr>
            <a:spLocks noGrp="1"/>
          </p:cNvSpPr>
          <p:nvPr>
            <p:ph type="ftr" sz="quarter" idx="11"/>
          </p:nvPr>
        </p:nvSpPr>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9C3EBC97-E1D4-4ECA-96D3-DFC7059B8B3B}" type="slidenum">
              <a:rPr lang="ru-RU" altLang="ru-RU"/>
              <a:pPr/>
              <a:t>‹#›</a:t>
            </a:fld>
            <a:endParaRPr lang="ru-RU" altLang="ru-RU"/>
          </a:p>
        </p:txBody>
      </p:sp>
    </p:spTree>
    <p:extLst>
      <p:ext uri="{BB962C8B-B14F-4D97-AF65-F5344CB8AC3E}">
        <p14:creationId xmlns:p14="http://schemas.microsoft.com/office/powerpoint/2010/main" val="33502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r>
              <a:rPr lang="en-US" altLang="ru-RU" dirty="0"/>
              <a:t>DSPIN-2019</a:t>
            </a:r>
            <a:endParaRPr lang="ru-RU" altLang="ru-RU" dirty="0"/>
          </a:p>
        </p:txBody>
      </p:sp>
      <p:sp>
        <p:nvSpPr>
          <p:cNvPr id="4" name="Нижний колонтитул 3"/>
          <p:cNvSpPr>
            <a:spLocks noGrp="1"/>
          </p:cNvSpPr>
          <p:nvPr>
            <p:ph type="ftr" sz="quarter" idx="11"/>
          </p:nvPr>
        </p:nvSpPr>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4C8DC5E3-8641-42B7-B58F-CBD53F911718}" type="slidenum">
              <a:rPr lang="ru-RU" altLang="ru-RU"/>
              <a:pPr/>
              <a:t>‹#›</a:t>
            </a:fld>
            <a:endParaRPr lang="ru-RU" altLang="ru-RU"/>
          </a:p>
        </p:txBody>
      </p:sp>
    </p:spTree>
    <p:extLst>
      <p:ext uri="{BB962C8B-B14F-4D97-AF65-F5344CB8AC3E}">
        <p14:creationId xmlns:p14="http://schemas.microsoft.com/office/powerpoint/2010/main" val="283242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r>
              <a:rPr lang="en-US" altLang="ru-RU" dirty="0"/>
              <a:t>DSPIN-2019</a:t>
            </a:r>
            <a:endParaRPr lang="ru-RU" altLang="ru-RU" dirty="0"/>
          </a:p>
        </p:txBody>
      </p:sp>
      <p:sp>
        <p:nvSpPr>
          <p:cNvPr id="3" name="Нижний колонтитул 2"/>
          <p:cNvSpPr>
            <a:spLocks noGrp="1"/>
          </p:cNvSpPr>
          <p:nvPr>
            <p:ph type="ftr" sz="quarter" idx="11"/>
          </p:nvPr>
        </p:nvSpPr>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58237AB9-70E5-4301-AE30-411A569EFCB0}" type="slidenum">
              <a:rPr lang="ru-RU" altLang="ru-RU"/>
              <a:pPr/>
              <a:t>‹#›</a:t>
            </a:fld>
            <a:endParaRPr lang="ru-RU" altLang="ru-RU"/>
          </a:p>
        </p:txBody>
      </p:sp>
    </p:spTree>
    <p:extLst>
      <p:ext uri="{BB962C8B-B14F-4D97-AF65-F5344CB8AC3E}">
        <p14:creationId xmlns:p14="http://schemas.microsoft.com/office/powerpoint/2010/main" val="411431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r>
              <a:rPr lang="ru-RU" altLang="ru-RU" dirty="0"/>
              <a:t>04.10.2016</a:t>
            </a:r>
          </a:p>
        </p:txBody>
      </p:sp>
      <p:sp>
        <p:nvSpPr>
          <p:cNvPr id="6" name="Нижний колонтитул 5"/>
          <p:cNvSpPr>
            <a:spLocks noGrp="1"/>
          </p:cNvSpPr>
          <p:nvPr>
            <p:ph type="ftr" sz="quarter" idx="11"/>
          </p:nvPr>
        </p:nvSpPr>
        <p:spPr/>
        <p:txBody>
          <a:bodyPr/>
          <a:lstStyle>
            <a:lvl1pPr>
              <a:defRPr/>
            </a:lvl1pPr>
          </a:lstStyle>
          <a:p>
            <a:r>
              <a:rPr lang="ru-RU" altLang="ru-RU" dirty="0"/>
              <a:t>В. Мочалов, </a:t>
            </a:r>
            <a:r>
              <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Семинар ОФВЭ  ПИЯФ</a:t>
            </a:r>
            <a:endParaRPr lang="ru-RU" altLang="ru-RU" dirty="0"/>
          </a:p>
        </p:txBody>
      </p:sp>
      <p:sp>
        <p:nvSpPr>
          <p:cNvPr id="7" name="Номер слайда 6"/>
          <p:cNvSpPr>
            <a:spLocks noGrp="1"/>
          </p:cNvSpPr>
          <p:nvPr>
            <p:ph type="sldNum" sz="quarter" idx="12"/>
          </p:nvPr>
        </p:nvSpPr>
        <p:spPr/>
        <p:txBody>
          <a:bodyPr/>
          <a:lstStyle>
            <a:lvl1pPr>
              <a:defRPr/>
            </a:lvl1pPr>
          </a:lstStyle>
          <a:p>
            <a:fld id="{C7C7E1B3-2A3F-45A9-A398-270E7B676C8C}" type="slidenum">
              <a:rPr lang="ru-RU" altLang="ru-RU"/>
              <a:pPr/>
              <a:t>‹#›</a:t>
            </a:fld>
            <a:endParaRPr lang="ru-RU" altLang="ru-RU"/>
          </a:p>
        </p:txBody>
      </p:sp>
    </p:spTree>
    <p:extLst>
      <p:ext uri="{BB962C8B-B14F-4D97-AF65-F5344CB8AC3E}">
        <p14:creationId xmlns:p14="http://schemas.microsoft.com/office/powerpoint/2010/main" val="105399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r>
              <a:rPr lang="ru-RU" altLang="ru-RU"/>
              <a:t>30.10.2008</a:t>
            </a:r>
          </a:p>
        </p:txBody>
      </p:sp>
      <p:sp>
        <p:nvSpPr>
          <p:cNvPr id="6" name="Нижний колонтитул 5"/>
          <p:cNvSpPr>
            <a:spLocks noGrp="1"/>
          </p:cNvSpPr>
          <p:nvPr>
            <p:ph type="ftr" sz="quarter" idx="11"/>
          </p:nvPr>
        </p:nvSpPr>
        <p:spPr/>
        <p:txBody>
          <a:bodyPr/>
          <a:lstStyle>
            <a:lvl1pPr>
              <a:defRPr/>
            </a:lvl1pPr>
          </a:lstStyle>
          <a:p>
            <a:r>
              <a:rPr lang="ru-RU" altLang="ru-RU"/>
              <a:t>В. Мочалов, Семинар ИФВЭ</a:t>
            </a:r>
          </a:p>
        </p:txBody>
      </p:sp>
      <p:sp>
        <p:nvSpPr>
          <p:cNvPr id="7" name="Номер слайда 6"/>
          <p:cNvSpPr>
            <a:spLocks noGrp="1"/>
          </p:cNvSpPr>
          <p:nvPr>
            <p:ph type="sldNum" sz="quarter" idx="12"/>
          </p:nvPr>
        </p:nvSpPr>
        <p:spPr/>
        <p:txBody>
          <a:bodyPr/>
          <a:lstStyle>
            <a:lvl1pPr>
              <a:defRPr/>
            </a:lvl1pPr>
          </a:lstStyle>
          <a:p>
            <a:fld id="{01729542-3856-41CA-9F6E-8A5CAC0E3CB0}" type="slidenum">
              <a:rPr lang="ru-RU" altLang="ru-RU"/>
              <a:pPr/>
              <a:t>‹#›</a:t>
            </a:fld>
            <a:endParaRPr lang="ru-RU" altLang="ru-RU"/>
          </a:p>
        </p:txBody>
      </p:sp>
    </p:spTree>
    <p:extLst>
      <p:ext uri="{BB962C8B-B14F-4D97-AF65-F5344CB8AC3E}">
        <p14:creationId xmlns:p14="http://schemas.microsoft.com/office/powerpoint/2010/main" val="55491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3902075"/>
            <a:ext cx="3400425" cy="2949575"/>
            <a:chOff x="0" y="2458"/>
            <a:chExt cx="2142" cy="1858"/>
          </a:xfrm>
        </p:grpSpPr>
        <p:sp>
          <p:nvSpPr>
            <p:cNvPr id="819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820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altLang="ru-RU"/>
              <a:t>Образец заголовка</a:t>
            </a:r>
          </a:p>
        </p:txBody>
      </p:sp>
      <p:sp>
        <p:nvSpPr>
          <p:cNvPr id="820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820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i="1">
                <a:effectLst>
                  <a:outerShdw blurRad="38100" dist="38100" dir="2700000" algn="tl">
                    <a:srgbClr val="010199"/>
                  </a:outerShdw>
                </a:effectLst>
              </a:defRPr>
            </a:lvl1pPr>
          </a:lstStyle>
          <a:p>
            <a:r>
              <a:rPr lang="en-US" altLang="ru-RU" dirty="0"/>
              <a:t>DSPIN-2019</a:t>
            </a:r>
            <a:endParaRPr lang="ru-RU" altLang="ru-RU" dirty="0"/>
          </a:p>
        </p:txBody>
      </p:sp>
      <p:sp>
        <p:nvSpPr>
          <p:cNvPr id="8205" name="Rectangle 13"/>
          <p:cNvSpPr>
            <a:spLocks noGrp="1" noChangeArrowheads="1"/>
          </p:cNvSpPr>
          <p:nvPr>
            <p:ph type="ftr" sz="quarter" idx="3"/>
          </p:nvPr>
        </p:nvSpPr>
        <p:spPr bwMode="auto">
          <a:xfrm>
            <a:off x="2700338" y="6248400"/>
            <a:ext cx="4608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i="1">
                <a:effectLst>
                  <a:outerShdw blurRad="38100" dist="38100" dir="2700000" algn="tl">
                    <a:srgbClr val="010199"/>
                  </a:outerShdw>
                </a:effectLst>
              </a:defRPr>
            </a:lvl1pPr>
          </a:lstStyle>
          <a:p>
            <a:r>
              <a:rPr lang="en-US" altLang="ru-RU" dirty="0">
                <a:solidFill>
                  <a:srgbClr val="FFFFFF"/>
                </a:solidFill>
              </a:rPr>
              <a:t>V. Mochalov, SPASCHARM</a:t>
            </a:r>
            <a:endParaRPr lang="ru-RU" altLang="ru-RU" dirty="0">
              <a:solidFill>
                <a:srgbClr val="FFFFFF"/>
              </a:solidFill>
            </a:endParaRPr>
          </a:p>
        </p:txBody>
      </p:sp>
      <p:sp>
        <p:nvSpPr>
          <p:cNvPr id="8206" name="Rectangle 14"/>
          <p:cNvSpPr>
            <a:spLocks noGrp="1" noChangeArrowheads="1"/>
          </p:cNvSpPr>
          <p:nvPr>
            <p:ph type="sldNum" sz="quarter" idx="4"/>
          </p:nvPr>
        </p:nvSpPr>
        <p:spPr bwMode="auto">
          <a:xfrm>
            <a:off x="7596188" y="6248400"/>
            <a:ext cx="1090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i="1">
                <a:effectLst>
                  <a:outerShdw blurRad="38100" dist="38100" dir="2700000" algn="tl">
                    <a:srgbClr val="010199"/>
                  </a:outerShdw>
                </a:effectLst>
              </a:defRPr>
            </a:lvl1pPr>
          </a:lstStyle>
          <a:p>
            <a:fld id="{1475C259-8B61-43FC-8654-AB05BA097B58}"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818" r:id="rId20"/>
    <p:sldLayoutId id="2147483819" r:id="rId21"/>
  </p:sldLayoutIdLst>
  <p:hf hdr="0"/>
  <p:txStyles>
    <p:titleStyle>
      <a:lvl1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DCE63-23CA-4BE3-BBE0-E2C2FC5D9267}" type="datetimeFigureOut">
              <a:rPr lang="ru-RU" smtClean="0"/>
              <a:t>18.05.2024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A1D3-04FC-4DA1-8275-619128DDAA57}" type="slidenum">
              <a:rPr lang="ru-RU" smtClean="0"/>
              <a:t>‹#›</a:t>
            </a:fld>
            <a:endParaRPr lang="ru-RU"/>
          </a:p>
        </p:txBody>
      </p:sp>
    </p:spTree>
    <p:extLst>
      <p:ext uri="{BB962C8B-B14F-4D97-AF65-F5344CB8AC3E}">
        <p14:creationId xmlns:p14="http://schemas.microsoft.com/office/powerpoint/2010/main" val="117219905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oleObject" Target="../embeddings/oleObject3.bin"/><Relationship Id="rId5" Type="http://schemas.openxmlformats.org/officeDocument/2006/relationships/image" Target="../media/image35.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180.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1219200"/>
            <a:ext cx="7772400" cy="2425824"/>
          </a:xfrm>
        </p:spPr>
        <p:txBody>
          <a:bodyPr/>
          <a:lstStyle/>
          <a:p>
            <a:r>
              <a:rPr lang="en-US" dirty="0"/>
              <a:t>Study of Spin Effects in the SPASCHARM Experiment</a:t>
            </a:r>
            <a:endParaRPr lang="ru-RU" dirty="0"/>
          </a:p>
        </p:txBody>
      </p:sp>
      <p:sp>
        <p:nvSpPr>
          <p:cNvPr id="3" name="Подзаголовок 2"/>
          <p:cNvSpPr>
            <a:spLocks noGrp="1"/>
          </p:cNvSpPr>
          <p:nvPr>
            <p:ph type="subTitle" sz="quarter" idx="1"/>
          </p:nvPr>
        </p:nvSpPr>
        <p:spPr/>
        <p:txBody>
          <a:bodyPr/>
          <a:lstStyle/>
          <a:p>
            <a:r>
              <a:rPr lang="en-US" dirty="0"/>
              <a:t>V. Mochalov </a:t>
            </a:r>
          </a:p>
          <a:p>
            <a:r>
              <a:rPr lang="en-US" dirty="0"/>
              <a:t>(on behalf of the SPASCHARM collaboration)</a:t>
            </a:r>
            <a:endParaRPr lang="ru-RU" dirty="0"/>
          </a:p>
        </p:txBody>
      </p:sp>
    </p:spTree>
    <p:extLst>
      <p:ext uri="{BB962C8B-B14F-4D97-AF65-F5344CB8AC3E}">
        <p14:creationId xmlns:p14="http://schemas.microsoft.com/office/powerpoint/2010/main" val="32211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dirty="0"/>
              <a:t>SPASCHARM beam-line 24A</a:t>
            </a:r>
            <a:endParaRPr lang="ru-RU" dirty="0"/>
          </a:p>
        </p:txBody>
      </p:sp>
      <p:sp>
        <p:nvSpPr>
          <p:cNvPr id="2" name="Дата 1"/>
          <p:cNvSpPr>
            <a:spLocks noGrp="1"/>
          </p:cNvSpPr>
          <p:nvPr>
            <p:ph type="dt" sz="half" idx="10"/>
          </p:nvPr>
        </p:nvSpPr>
        <p:spPr/>
        <p:txBody>
          <a:bodyPr/>
          <a:lstStyle/>
          <a:p>
            <a:r>
              <a:rPr lang="en-US" altLang="ru-RU" dirty="0"/>
              <a:t>VII SPD CM, Almaty</a:t>
            </a:r>
            <a:endParaRPr lang="ru-RU" altLang="ru-RU" dirty="0"/>
          </a:p>
        </p:txBody>
      </p:sp>
      <p:sp>
        <p:nvSpPr>
          <p:cNvPr id="4" name="Нижний колонтитул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омер слайда 4"/>
          <p:cNvSpPr>
            <a:spLocks noGrp="1"/>
          </p:cNvSpPr>
          <p:nvPr>
            <p:ph type="sldNum" sz="quarter" idx="12"/>
          </p:nvPr>
        </p:nvSpPr>
        <p:spPr/>
        <p:txBody>
          <a:bodyPr/>
          <a:lstStyle/>
          <a:p>
            <a:fld id="{F5B2E33C-257C-48E3-8EEE-A705C2039FFD}" type="slidenum">
              <a:rPr lang="ru-RU" smtClean="0"/>
              <a:t>10</a:t>
            </a:fld>
            <a:endParaRPr lang="ru-RU"/>
          </a:p>
        </p:txBody>
      </p:sp>
      <p:pic>
        <p:nvPicPr>
          <p:cNvPr id="8" name="Объект 7">
            <a:extLst>
              <a:ext uri="{FF2B5EF4-FFF2-40B4-BE49-F238E27FC236}">
                <a16:creationId xmlns:a16="http://schemas.microsoft.com/office/drawing/2014/main" id="{E1744146-D407-0AFE-31F4-600B4B899116}"/>
              </a:ext>
            </a:extLst>
          </p:cNvPr>
          <p:cNvPicPr>
            <a:picLocks noGrp="1" noChangeAspect="1"/>
          </p:cNvPicPr>
          <p:nvPr>
            <p:ph sz="quarter" idx="13"/>
          </p:nvPr>
        </p:nvPicPr>
        <p:blipFill>
          <a:blip r:embed="rId2"/>
          <a:stretch>
            <a:fillRect/>
          </a:stretch>
        </p:blipFill>
        <p:spPr>
          <a:xfrm>
            <a:off x="109913" y="1310418"/>
            <a:ext cx="8854575" cy="4566854"/>
          </a:xfrm>
          <a:prstGeom prst="rect">
            <a:avLst/>
          </a:prstGeom>
        </p:spPr>
      </p:pic>
    </p:spTree>
    <p:extLst>
      <p:ext uri="{BB962C8B-B14F-4D97-AF65-F5344CB8AC3E}">
        <p14:creationId xmlns:p14="http://schemas.microsoft.com/office/powerpoint/2010/main" val="121158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dirty="0"/>
              <a:t>Optical scheme channel 24A</a:t>
            </a:r>
            <a:endParaRPr lang="ru-RU" dirty="0"/>
          </a:p>
        </p:txBody>
      </p:sp>
      <p:sp>
        <p:nvSpPr>
          <p:cNvPr id="2" name="Дата 1"/>
          <p:cNvSpPr>
            <a:spLocks noGrp="1"/>
          </p:cNvSpPr>
          <p:nvPr>
            <p:ph type="dt" sz="half" idx="10"/>
          </p:nvPr>
        </p:nvSpPr>
        <p:spPr/>
        <p:txBody>
          <a:bodyPr/>
          <a:lstStyle/>
          <a:p>
            <a:r>
              <a:rPr lang="en-US" dirty="0"/>
              <a:t>VII SPD CM, Almaty</a:t>
            </a:r>
          </a:p>
          <a:p>
            <a:endParaRPr 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F5B2E33C-257C-48E3-8EEE-A705C2039FFD}" type="slidenum">
              <a:rPr lang="ru-RU" smtClean="0"/>
              <a:t>11</a:t>
            </a:fld>
            <a:endParaRPr lang="ru-RU"/>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79512" y="1427833"/>
            <a:ext cx="8755724" cy="263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365104"/>
            <a:ext cx="8280920" cy="1938992"/>
          </a:xfrm>
          <a:prstGeom prst="rect">
            <a:avLst/>
          </a:prstGeom>
          <a:noFill/>
        </p:spPr>
        <p:txBody>
          <a:bodyPr wrap="square" rtlCol="0">
            <a:spAutoFit/>
          </a:bodyPr>
          <a:lstStyle/>
          <a:p>
            <a:r>
              <a:rPr lang="en-US" sz="2400" dirty="0"/>
              <a:t>Main optic scheme  for polarized beam p</a:t>
            </a:r>
            <a:r>
              <a:rPr lang="ru-RU" sz="2400" dirty="0">
                <a:sym typeface="Symbol"/>
              </a:rPr>
              <a:t></a:t>
            </a:r>
            <a:r>
              <a:rPr lang="ru-RU" sz="2400" dirty="0"/>
              <a:t>4</a:t>
            </a:r>
            <a:r>
              <a:rPr lang="en-US" sz="2400" dirty="0"/>
              <a:t>5</a:t>
            </a:r>
            <a:r>
              <a:rPr lang="ru-RU" sz="2400" dirty="0"/>
              <a:t> </a:t>
            </a:r>
            <a:r>
              <a:rPr lang="en-US" sz="2400" dirty="0" err="1"/>
              <a:t>GeV</a:t>
            </a:r>
            <a:r>
              <a:rPr lang="en-US" sz="2400" dirty="0"/>
              <a:t>/c from</a:t>
            </a:r>
            <a:r>
              <a:rPr lang="ru-RU" sz="2400" dirty="0"/>
              <a:t> </a:t>
            </a:r>
            <a:r>
              <a:rPr lang="en-US" sz="2400" dirty="0">
                <a:sym typeface="Symbol"/>
              </a:rPr>
              <a:t>hyperon</a:t>
            </a:r>
            <a:r>
              <a:rPr lang="ru-RU" sz="2400" dirty="0"/>
              <a:t>-</a:t>
            </a:r>
            <a:r>
              <a:rPr lang="en-US" sz="2400" dirty="0"/>
              <a:t>decay</a:t>
            </a:r>
            <a:r>
              <a:rPr lang="ru-RU" sz="2400" dirty="0"/>
              <a:t>.</a:t>
            </a:r>
          </a:p>
          <a:p>
            <a:r>
              <a:rPr lang="en-US" sz="2400" i="1" dirty="0"/>
              <a:t>Q</a:t>
            </a:r>
            <a:r>
              <a:rPr lang="ru-RU" sz="2400" i="1" dirty="0"/>
              <a:t> – </a:t>
            </a:r>
            <a:r>
              <a:rPr lang="en-US" sz="2400" i="1" dirty="0"/>
              <a:t>quads</a:t>
            </a:r>
            <a:r>
              <a:rPr lang="ru-RU" sz="2400" i="1" dirty="0"/>
              <a:t>, М – </a:t>
            </a:r>
            <a:r>
              <a:rPr lang="en-US" sz="2400" i="1" dirty="0"/>
              <a:t>dipoles</a:t>
            </a:r>
            <a:r>
              <a:rPr lang="ru-RU" sz="2400" i="1" dirty="0"/>
              <a:t> К – </a:t>
            </a:r>
            <a:r>
              <a:rPr lang="en-US" sz="2400" i="1" dirty="0"/>
              <a:t>collimators</a:t>
            </a:r>
            <a:r>
              <a:rPr lang="ru-RU" sz="2400" i="1" dirty="0"/>
              <a:t>, Т </a:t>
            </a:r>
            <a:r>
              <a:rPr lang="en-US" sz="2400" i="1" dirty="0"/>
              <a:t>,</a:t>
            </a:r>
            <a:r>
              <a:rPr lang="ru-RU" sz="2400" i="1" dirty="0"/>
              <a:t> Т</a:t>
            </a:r>
            <a:r>
              <a:rPr lang="en-US" sz="2400" i="1" baseline="-25000" dirty="0" err="1"/>
              <a:t>exp</a:t>
            </a:r>
            <a:r>
              <a:rPr lang="ru-RU" sz="2400" i="1" dirty="0"/>
              <a:t> – </a:t>
            </a:r>
            <a:r>
              <a:rPr lang="en-US" sz="2400" i="1" dirty="0"/>
              <a:t>targets (channel and experiment), green – spin flipper (BINP, Novosibirsk)</a:t>
            </a:r>
            <a:endParaRPr lang="ru-RU" sz="2400" dirty="0"/>
          </a:p>
        </p:txBody>
      </p:sp>
      <p:sp>
        <p:nvSpPr>
          <p:cNvPr id="8" name="AutoShape 9"/>
          <p:cNvSpPr>
            <a:spLocks noChangeArrowheads="1"/>
          </p:cNvSpPr>
          <p:nvPr/>
        </p:nvSpPr>
        <p:spPr bwMode="auto">
          <a:xfrm>
            <a:off x="7983403" y="2132856"/>
            <a:ext cx="288032" cy="1130300"/>
          </a:xfrm>
          <a:prstGeom prst="wave">
            <a:avLst>
              <a:gd name="adj1" fmla="val 13005"/>
              <a:gd name="adj2" fmla="val 0"/>
            </a:avLst>
          </a:prstGeom>
          <a:solidFill>
            <a:srgbClr val="66FF66"/>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8913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Beam intensity</a:t>
            </a:r>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12</a:t>
            </a:fld>
            <a:endParaRPr lang="ru-RU" altLang="ru-RU"/>
          </a:p>
        </p:txBody>
      </p:sp>
      <p:pic>
        <p:nvPicPr>
          <p:cNvPr id="2344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229600" cy="350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4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490662"/>
            <a:ext cx="40862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4B5D7629-D6D6-A0D1-4D5A-F0050CB3D87F}"/>
              </a:ext>
            </a:extLst>
          </p:cNvPr>
          <p:cNvSpPr txBox="1"/>
          <p:nvPr/>
        </p:nvSpPr>
        <p:spPr>
          <a:xfrm>
            <a:off x="457200" y="5367337"/>
            <a:ext cx="8147249" cy="923330"/>
          </a:xfrm>
          <a:prstGeom prst="rect">
            <a:avLst/>
          </a:prstGeom>
          <a:noFill/>
        </p:spPr>
        <p:txBody>
          <a:bodyPr wrap="square" rtlCol="0">
            <a:spAutoFit/>
          </a:bodyPr>
          <a:lstStyle/>
          <a:p>
            <a:r>
              <a:rPr lang="en-US"/>
              <a:t>V.Abramov et al, The polarized proton and antiproton beam project at U-70 accelerator Nuclear Inst. and Methods in Physics Research, A 901 (2018) 62–68 </a:t>
            </a:r>
            <a:endParaRPr lang="en-US" dirty="0"/>
          </a:p>
        </p:txBody>
      </p:sp>
    </p:spTree>
    <p:extLst>
      <p:ext uri="{BB962C8B-B14F-4D97-AF65-F5344CB8AC3E}">
        <p14:creationId xmlns:p14="http://schemas.microsoft.com/office/powerpoint/2010/main" val="25130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499"/>
                                        </p:tgtEl>
                                        <p:attrNameLst>
                                          <p:attrName>style.visibility</p:attrName>
                                        </p:attrNameLst>
                                      </p:cBhvr>
                                      <p:to>
                                        <p:strVal val="visible"/>
                                      </p:to>
                                    </p:set>
                                    <p:anim calcmode="lin" valueType="num">
                                      <p:cBhvr additive="base">
                                        <p:cTn id="7" dur="500" fill="hold"/>
                                        <p:tgtEl>
                                          <p:spTgt spid="234499"/>
                                        </p:tgtEl>
                                        <p:attrNameLst>
                                          <p:attrName>ppt_x</p:attrName>
                                        </p:attrNameLst>
                                      </p:cBhvr>
                                      <p:tavLst>
                                        <p:tav tm="0">
                                          <p:val>
                                            <p:strVal val="#ppt_x"/>
                                          </p:val>
                                        </p:tav>
                                        <p:tav tm="100000">
                                          <p:val>
                                            <p:strVal val="#ppt_x"/>
                                          </p:val>
                                        </p:tav>
                                      </p:tavLst>
                                    </p:anim>
                                    <p:anim calcmode="lin" valueType="num">
                                      <p:cBhvr additive="base">
                                        <p:cTn id="8" dur="500" fill="hold"/>
                                        <p:tgtEl>
                                          <p:spTgt spid="234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558899"/>
          </a:xfrm>
        </p:spPr>
        <p:txBody>
          <a:bodyPr/>
          <a:lstStyle/>
          <a:p>
            <a:r>
              <a:rPr lang="en-US" sz="3200" dirty="0"/>
              <a:t>SPASCHARM at </a:t>
            </a:r>
            <a:r>
              <a:rPr lang="en-US" sz="3200" dirty="0" err="1"/>
              <a:t>beamline</a:t>
            </a:r>
            <a:r>
              <a:rPr lang="en-US" sz="3200" dirty="0"/>
              <a:t> 14</a:t>
            </a:r>
            <a:endParaRPr lang="ru-RU" sz="3200" dirty="0"/>
          </a:p>
        </p:txBody>
      </p:sp>
      <p:sp>
        <p:nvSpPr>
          <p:cNvPr id="4" name="Дата 3"/>
          <p:cNvSpPr>
            <a:spLocks noGrp="1"/>
          </p:cNvSpPr>
          <p:nvPr>
            <p:ph type="dt" sz="half" idx="10"/>
          </p:nvPr>
        </p:nvSpPr>
        <p:spPr/>
        <p:txBody>
          <a:bodyPr/>
          <a:lstStyle/>
          <a:p>
            <a:r>
              <a:rPr lang="en-US" altLang="ru-RU" dirty="0"/>
              <a:t>VII SPD CM, Almaty</a:t>
            </a: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13</a:t>
            </a:fld>
            <a:endParaRPr lang="ru-RU" altLang="ru-RU"/>
          </a:p>
        </p:txBody>
      </p:sp>
      <p:sp>
        <p:nvSpPr>
          <p:cNvPr id="7" name="TextBox 6"/>
          <p:cNvSpPr txBox="1"/>
          <p:nvPr/>
        </p:nvSpPr>
        <p:spPr>
          <a:xfrm>
            <a:off x="431032" y="5048071"/>
            <a:ext cx="8712968" cy="1200329"/>
          </a:xfrm>
          <a:prstGeom prst="rect">
            <a:avLst/>
          </a:prstGeom>
          <a:noFill/>
        </p:spPr>
        <p:txBody>
          <a:bodyPr wrap="square" rtlCol="0">
            <a:spAutoFit/>
          </a:bodyPr>
          <a:lstStyle/>
          <a:p>
            <a:pPr lvl="0"/>
            <a:r>
              <a:rPr lang="en-US" b="1" dirty="0"/>
              <a:t>Energy 26,5 GeV, Particles  pi/K/pbar=98%, 1.75%,0.15%, Intensity: up </a:t>
            </a:r>
            <a:r>
              <a:rPr lang="en-US" b="1" dirty="0">
                <a:solidFill>
                  <a:srgbClr val="00B050"/>
                </a:solidFill>
              </a:rPr>
              <a:t>to 10</a:t>
            </a:r>
            <a:r>
              <a:rPr lang="en-US" b="1" baseline="30000" dirty="0">
                <a:solidFill>
                  <a:srgbClr val="00B050"/>
                </a:solidFill>
              </a:rPr>
              <a:t>6</a:t>
            </a:r>
            <a:r>
              <a:rPr lang="en-US" b="1" dirty="0">
                <a:solidFill>
                  <a:srgbClr val="00B050"/>
                </a:solidFill>
              </a:rPr>
              <a:t> </a:t>
            </a:r>
            <a:r>
              <a:rPr lang="en-US" b="1" dirty="0"/>
              <a:t> </a:t>
            </a:r>
          </a:p>
          <a:p>
            <a:pPr lvl="0"/>
            <a:r>
              <a:rPr lang="en-US" b="1" i="1" u="sng" dirty="0"/>
              <a:t>Charged</a:t>
            </a:r>
            <a:r>
              <a:rPr lang="en-US" dirty="0"/>
              <a:t>: </a:t>
            </a:r>
            <a:r>
              <a:rPr lang="en-US" b="1" dirty="0" err="1">
                <a:solidFill>
                  <a:srgbClr val="00B050"/>
                </a:solidFill>
              </a:rPr>
              <a:t>Δθ</a:t>
            </a:r>
            <a:r>
              <a:rPr lang="en-US" b="1" baseline="-25000" dirty="0" err="1">
                <a:solidFill>
                  <a:srgbClr val="00B050"/>
                </a:solidFill>
              </a:rPr>
              <a:t>x</a:t>
            </a:r>
            <a:r>
              <a:rPr lang="en-US" b="1" dirty="0">
                <a:solidFill>
                  <a:srgbClr val="00B050"/>
                </a:solidFill>
              </a:rPr>
              <a:t> &gt; ±180 </a:t>
            </a:r>
            <a:r>
              <a:rPr lang="en-US" b="1" dirty="0" err="1">
                <a:solidFill>
                  <a:srgbClr val="00B050"/>
                </a:solidFill>
              </a:rPr>
              <a:t>mrad</a:t>
            </a:r>
            <a:r>
              <a:rPr lang="en-US" b="1" dirty="0">
                <a:solidFill>
                  <a:srgbClr val="00B050"/>
                </a:solidFill>
              </a:rPr>
              <a:t>, </a:t>
            </a:r>
            <a:r>
              <a:rPr lang="en-US" b="1" dirty="0" err="1">
                <a:solidFill>
                  <a:srgbClr val="00B050"/>
                </a:solidFill>
              </a:rPr>
              <a:t>Δθ</a:t>
            </a:r>
            <a:r>
              <a:rPr lang="en-US" b="1" baseline="-25000" dirty="0" err="1">
                <a:solidFill>
                  <a:srgbClr val="00B050"/>
                </a:solidFill>
              </a:rPr>
              <a:t>y</a:t>
            </a:r>
            <a:r>
              <a:rPr lang="en-US" b="1" dirty="0">
                <a:solidFill>
                  <a:srgbClr val="00B050"/>
                </a:solidFill>
              </a:rPr>
              <a:t> ≈ ±120 </a:t>
            </a:r>
            <a:r>
              <a:rPr lang="en-US" b="1" dirty="0" err="1">
                <a:solidFill>
                  <a:srgbClr val="00B050"/>
                </a:solidFill>
              </a:rPr>
              <a:t>mrad</a:t>
            </a:r>
            <a:r>
              <a:rPr lang="en-US" b="1" dirty="0"/>
              <a:t>, 0 &lt; </a:t>
            </a:r>
            <a:r>
              <a:rPr lang="en-US" b="1" i="1" dirty="0"/>
              <a:t>x</a:t>
            </a:r>
            <a:r>
              <a:rPr lang="en-US" b="1" i="1" baseline="-25000" dirty="0"/>
              <a:t>F</a:t>
            </a:r>
            <a:r>
              <a:rPr lang="en-US" b="1" dirty="0"/>
              <a:t> &lt; 1, </a:t>
            </a:r>
            <a:r>
              <a:rPr lang="en-US" b="1" i="1" dirty="0"/>
              <a:t>p</a:t>
            </a:r>
            <a:r>
              <a:rPr lang="en-US" b="1" i="1" baseline="-25000" dirty="0"/>
              <a:t>T</a:t>
            </a:r>
            <a:r>
              <a:rPr lang="en-US" b="1" dirty="0"/>
              <a:t> &lt; ~2.5 GeV/c</a:t>
            </a:r>
            <a:endParaRPr lang="en-US" dirty="0"/>
          </a:p>
          <a:p>
            <a:pPr lvl="0"/>
            <a:r>
              <a:rPr lang="en-US" b="1" i="1" u="sng" dirty="0"/>
              <a:t>γ and π</a:t>
            </a:r>
            <a:r>
              <a:rPr lang="en-US" b="1" i="1" u="sng" baseline="30000" dirty="0"/>
              <a:t>0</a:t>
            </a:r>
            <a:r>
              <a:rPr lang="en-US" dirty="0">
                <a:solidFill>
                  <a:srgbClr val="00B050"/>
                </a:solidFill>
              </a:rPr>
              <a:t>: </a:t>
            </a:r>
            <a:r>
              <a:rPr lang="en-US" b="1" dirty="0" err="1">
                <a:solidFill>
                  <a:srgbClr val="00B050"/>
                </a:solidFill>
              </a:rPr>
              <a:t>Δθ</a:t>
            </a:r>
            <a:r>
              <a:rPr lang="en-US" b="1" baseline="-25000" dirty="0" err="1">
                <a:solidFill>
                  <a:srgbClr val="00B050"/>
                </a:solidFill>
              </a:rPr>
              <a:t>x</a:t>
            </a:r>
            <a:r>
              <a:rPr lang="en-US" b="1" dirty="0">
                <a:solidFill>
                  <a:srgbClr val="00B050"/>
                </a:solidFill>
              </a:rPr>
              <a:t> ≈ ±50 </a:t>
            </a:r>
            <a:r>
              <a:rPr lang="en-US" b="1" dirty="0" err="1">
                <a:solidFill>
                  <a:srgbClr val="00B050"/>
                </a:solidFill>
              </a:rPr>
              <a:t>mrad</a:t>
            </a:r>
            <a:r>
              <a:rPr lang="en-US" b="1" dirty="0">
                <a:solidFill>
                  <a:srgbClr val="00B050"/>
                </a:solidFill>
              </a:rPr>
              <a:t>, </a:t>
            </a:r>
            <a:r>
              <a:rPr lang="en-US" b="1" dirty="0" err="1">
                <a:solidFill>
                  <a:srgbClr val="00B050"/>
                </a:solidFill>
              </a:rPr>
              <a:t>Δθ</a:t>
            </a:r>
            <a:r>
              <a:rPr lang="en-US" b="1" baseline="-25000" dirty="0" err="1">
                <a:solidFill>
                  <a:srgbClr val="00B050"/>
                </a:solidFill>
              </a:rPr>
              <a:t>y</a:t>
            </a:r>
            <a:r>
              <a:rPr lang="en-US" b="1" dirty="0">
                <a:solidFill>
                  <a:srgbClr val="00B050"/>
                </a:solidFill>
              </a:rPr>
              <a:t> ≈ ±40 </a:t>
            </a:r>
            <a:r>
              <a:rPr lang="en-US" b="1" dirty="0" err="1">
                <a:solidFill>
                  <a:srgbClr val="00B050"/>
                </a:solidFill>
              </a:rPr>
              <a:t>mrad</a:t>
            </a:r>
            <a:r>
              <a:rPr lang="en-US" b="1" dirty="0"/>
              <a:t>,      0 &lt; </a:t>
            </a:r>
            <a:r>
              <a:rPr lang="en-US" b="1" i="1" dirty="0" err="1"/>
              <a:t>x</a:t>
            </a:r>
            <a:r>
              <a:rPr lang="en-US" b="1" i="1" baseline="-25000" dirty="0" err="1"/>
              <a:t>F</a:t>
            </a:r>
            <a:r>
              <a:rPr lang="en-US" b="1" dirty="0"/>
              <a:t> &lt; 1, </a:t>
            </a:r>
            <a:r>
              <a:rPr lang="en-US" b="1" i="1" dirty="0" err="1"/>
              <a:t>p</a:t>
            </a:r>
            <a:r>
              <a:rPr lang="en-US" b="1" i="1" baseline="-25000" dirty="0" err="1"/>
              <a:t>T</a:t>
            </a:r>
            <a:r>
              <a:rPr lang="en-US" b="1" dirty="0"/>
              <a:t> &lt; ~1 GeV/c</a:t>
            </a:r>
          </a:p>
          <a:p>
            <a:pPr lvl="0"/>
            <a:r>
              <a:rPr lang="en-US" b="1" dirty="0"/>
              <a:t>Field in spectrometer magnet  0,7 T (</a:t>
            </a:r>
            <a:r>
              <a:rPr lang="en-US" b="1" dirty="0" err="1"/>
              <a:t>BxL</a:t>
            </a:r>
            <a:r>
              <a:rPr lang="en-US" b="1" dirty="0"/>
              <a:t>)</a:t>
            </a:r>
            <a:endParaRPr lang="en-US" dirty="0"/>
          </a:p>
        </p:txBody>
      </p:sp>
      <p:pic>
        <p:nvPicPr>
          <p:cNvPr id="10" name="Объект 9">
            <a:extLst>
              <a:ext uri="{FF2B5EF4-FFF2-40B4-BE49-F238E27FC236}">
                <a16:creationId xmlns:a16="http://schemas.microsoft.com/office/drawing/2014/main" id="{F3CC720C-D0CB-E5B7-A6D3-53A6E90C2129}"/>
              </a:ext>
            </a:extLst>
          </p:cNvPr>
          <p:cNvPicPr>
            <a:picLocks noGrp="1" noChangeAspect="1"/>
          </p:cNvPicPr>
          <p:nvPr>
            <p:ph idx="1"/>
          </p:nvPr>
        </p:nvPicPr>
        <p:blipFill>
          <a:blip r:embed="rId2"/>
          <a:stretch>
            <a:fillRect/>
          </a:stretch>
        </p:blipFill>
        <p:spPr>
          <a:xfrm>
            <a:off x="323528" y="836712"/>
            <a:ext cx="8517632" cy="4104456"/>
          </a:xfrm>
          <a:prstGeom prst="rect">
            <a:avLst/>
          </a:prstGeom>
        </p:spPr>
      </p:pic>
    </p:spTree>
    <p:extLst>
      <p:ext uri="{BB962C8B-B14F-4D97-AF65-F5344CB8AC3E}">
        <p14:creationId xmlns:p14="http://schemas.microsoft.com/office/powerpoint/2010/main" val="191098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630907"/>
          </a:xfrm>
        </p:spPr>
        <p:txBody>
          <a:bodyPr/>
          <a:lstStyle/>
          <a:p>
            <a:r>
              <a:rPr lang="en-US" sz="3600" dirty="0" err="1"/>
              <a:t>Beamline</a:t>
            </a:r>
            <a:r>
              <a:rPr lang="en-US" sz="3600" dirty="0"/>
              <a:t> 14 motivation (exclusive)</a:t>
            </a:r>
            <a:endParaRPr lang="ru-RU" sz="3600" dirty="0"/>
          </a:p>
        </p:txBody>
      </p:sp>
      <p:sp>
        <p:nvSpPr>
          <p:cNvPr id="4" name="Дата 3"/>
          <p:cNvSpPr>
            <a:spLocks noGrp="1"/>
          </p:cNvSpPr>
          <p:nvPr>
            <p:ph type="dt" sz="half" idx="10"/>
          </p:nvPr>
        </p:nvSpPr>
        <p:spPr/>
        <p:txBody>
          <a:bodyPr/>
          <a:lstStyle/>
          <a:p>
            <a:r>
              <a:rPr lang="en-US" altLang="ru-RU" dirty="0"/>
              <a:t>VII SPD CM, Almaty</a:t>
            </a:r>
            <a:endParaRPr lang="ru-RU" altLang="ru-RU" dirty="0"/>
          </a:p>
          <a:p>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14</a:t>
            </a:fld>
            <a:endParaRPr lang="ru-RU" altLang="ru-RU"/>
          </a:p>
        </p:txBody>
      </p:sp>
      <p:pic>
        <p:nvPicPr>
          <p:cNvPr id="2396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3114" y="1050513"/>
            <a:ext cx="3718882" cy="182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30803"/>
            <a:ext cx="20050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352" y="1044575"/>
            <a:ext cx="37433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908720"/>
            <a:ext cx="26638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321" y="3138487"/>
            <a:ext cx="3635671"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528" y="4967287"/>
            <a:ext cx="4114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0652" y="3138488"/>
            <a:ext cx="3670300" cy="237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303" y="4973637"/>
            <a:ext cx="33416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86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a:t>SPASCHARM at Beam-line 14 </a:t>
            </a:r>
            <a:br>
              <a:rPr lang="en-US" sz="3200" dirty="0"/>
            </a:br>
            <a:r>
              <a:rPr lang="en-US" sz="3200" dirty="0"/>
              <a:t>(motivation inclusive)</a:t>
            </a:r>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15</a:t>
            </a:fld>
            <a:endParaRPr lang="ru-RU" altLang="ru-RU"/>
          </a:p>
        </p:txBody>
      </p:sp>
      <p:pic>
        <p:nvPicPr>
          <p:cNvPr id="2467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4035902" cy="229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7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1628800"/>
            <a:ext cx="379813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259632" y="3275112"/>
            <a:ext cx="2060179" cy="369332"/>
          </a:xfrm>
          <a:prstGeom prst="rect">
            <a:avLst/>
          </a:prstGeom>
        </p:spPr>
        <p:txBody>
          <a:bodyPr wrap="none">
            <a:spAutoFit/>
          </a:bodyPr>
          <a:lstStyle/>
          <a:p>
            <a:pPr fontAlgn="auto">
              <a:spcBef>
                <a:spcPts val="0"/>
              </a:spcBef>
              <a:spcAft>
                <a:spcPts val="0"/>
              </a:spcAft>
            </a:pPr>
            <a:r>
              <a:rPr lang="en-US" b="1" kern="0" dirty="0" err="1">
                <a:solidFill>
                  <a:srgbClr val="FF3300"/>
                </a:solidFill>
                <a:latin typeface="Arial"/>
              </a:rPr>
              <a:t>pp</a:t>
            </a:r>
            <a:r>
              <a:rPr lang="en-US" b="1" kern="0" baseline="-25000" dirty="0">
                <a:solidFill>
                  <a:srgbClr val="FF3300"/>
                </a:solidFill>
                <a:latin typeface="Arial"/>
              </a:rPr>
              <a:t>↑</a:t>
            </a:r>
            <a:r>
              <a:rPr lang="en-US" b="1" kern="0" dirty="0">
                <a:solidFill>
                  <a:srgbClr val="FF3300"/>
                </a:solidFill>
                <a:latin typeface="Arial"/>
              </a:rPr>
              <a:t>→</a:t>
            </a:r>
            <a:r>
              <a:rPr lang="el-GR" b="1" kern="0" dirty="0">
                <a:solidFill>
                  <a:srgbClr val="FF3300"/>
                </a:solidFill>
                <a:latin typeface="Arial"/>
              </a:rPr>
              <a:t>π</a:t>
            </a:r>
            <a:r>
              <a:rPr lang="en-US" b="1" kern="0" baseline="30000" dirty="0">
                <a:solidFill>
                  <a:srgbClr val="FF3300"/>
                </a:solidFill>
                <a:latin typeface="Arial"/>
              </a:rPr>
              <a:t>0</a:t>
            </a:r>
            <a:r>
              <a:rPr lang="en-US" b="1" kern="0" dirty="0">
                <a:solidFill>
                  <a:srgbClr val="FF3300"/>
                </a:solidFill>
                <a:latin typeface="Arial"/>
              </a:rPr>
              <a:t>X at </a:t>
            </a:r>
            <a:r>
              <a:rPr lang="en-US" kern="0" dirty="0">
                <a:solidFill>
                  <a:srgbClr val="B2B2B2"/>
                </a:solidFill>
                <a:effectLst>
                  <a:outerShdw blurRad="38100" dist="38100" dir="2700000" algn="tl">
                    <a:srgbClr val="FFFFFF"/>
                  </a:outerShdw>
                </a:effectLst>
                <a:latin typeface="Arial"/>
              </a:rPr>
              <a:t> </a:t>
            </a:r>
            <a:r>
              <a:rPr lang="en-US" b="1" i="1" kern="0" dirty="0" err="1">
                <a:solidFill>
                  <a:srgbClr val="FF0000"/>
                </a:solidFill>
                <a:latin typeface="Arial"/>
                <a:cs typeface="Arial" charset="0"/>
              </a:rPr>
              <a:t>x</a:t>
            </a:r>
            <a:r>
              <a:rPr lang="en-US" b="1" kern="0" baseline="-25000" dirty="0" err="1">
                <a:solidFill>
                  <a:srgbClr val="FF0000"/>
                </a:solidFill>
                <a:latin typeface="Arial"/>
                <a:cs typeface="Arial" charset="0"/>
              </a:rPr>
              <a:t>F</a:t>
            </a:r>
            <a:r>
              <a:rPr lang="en-US" b="1" kern="0" dirty="0">
                <a:solidFill>
                  <a:srgbClr val="FF0000"/>
                </a:solidFill>
                <a:latin typeface="Arial"/>
                <a:cs typeface="Arial" charset="0"/>
              </a:rPr>
              <a:t>=0</a:t>
            </a:r>
            <a:endParaRPr lang="ru-RU" b="1" kern="0" dirty="0">
              <a:solidFill>
                <a:srgbClr val="FF0000"/>
              </a:solidFill>
              <a:latin typeface="Arial Narrow"/>
            </a:endParaRPr>
          </a:p>
        </p:txBody>
      </p:sp>
      <p:sp>
        <p:nvSpPr>
          <p:cNvPr id="15" name="Прямоугольник 14"/>
          <p:cNvSpPr/>
          <p:nvPr/>
        </p:nvSpPr>
        <p:spPr>
          <a:xfrm>
            <a:off x="4788024" y="3612178"/>
            <a:ext cx="2265364" cy="369332"/>
          </a:xfrm>
          <a:prstGeom prst="rect">
            <a:avLst/>
          </a:prstGeom>
        </p:spPr>
        <p:txBody>
          <a:bodyPr wrap="none">
            <a:spAutoFit/>
          </a:bodyPr>
          <a:lstStyle/>
          <a:p>
            <a:pPr fontAlgn="auto">
              <a:spcBef>
                <a:spcPts val="0"/>
              </a:spcBef>
              <a:spcAft>
                <a:spcPts val="0"/>
              </a:spcAft>
            </a:pPr>
            <a:r>
              <a:rPr lang="en-US" b="1" kern="0" dirty="0" err="1">
                <a:solidFill>
                  <a:srgbClr val="FF3300"/>
                </a:solidFill>
                <a:latin typeface="Arial"/>
              </a:rPr>
              <a:t>pd</a:t>
            </a:r>
            <a:r>
              <a:rPr lang="en-US" b="1" kern="0" baseline="-25000" dirty="0">
                <a:solidFill>
                  <a:srgbClr val="FF3300"/>
                </a:solidFill>
                <a:latin typeface="Arial"/>
              </a:rPr>
              <a:t>↑</a:t>
            </a:r>
            <a:r>
              <a:rPr lang="en-US" b="1" kern="0" dirty="0">
                <a:solidFill>
                  <a:srgbClr val="FF3300"/>
                </a:solidFill>
                <a:latin typeface="Arial"/>
              </a:rPr>
              <a:t>→</a:t>
            </a:r>
            <a:r>
              <a:rPr lang="el-GR" b="1" kern="0" dirty="0">
                <a:solidFill>
                  <a:srgbClr val="FF3300"/>
                </a:solidFill>
                <a:latin typeface="Arial"/>
              </a:rPr>
              <a:t>π</a:t>
            </a:r>
            <a:r>
              <a:rPr lang="en-US" b="1" kern="0" baseline="30000" dirty="0">
                <a:solidFill>
                  <a:srgbClr val="FF3300"/>
                </a:solidFill>
                <a:latin typeface="Arial"/>
              </a:rPr>
              <a:t>0</a:t>
            </a:r>
            <a:r>
              <a:rPr lang="en-US" b="1" kern="0" dirty="0">
                <a:solidFill>
                  <a:srgbClr val="FF3300"/>
                </a:solidFill>
                <a:latin typeface="Arial"/>
              </a:rPr>
              <a:t>X at </a:t>
            </a:r>
            <a:r>
              <a:rPr lang="en-US" kern="0" dirty="0">
                <a:solidFill>
                  <a:srgbClr val="B2B2B2"/>
                </a:solidFill>
                <a:effectLst>
                  <a:outerShdw blurRad="38100" dist="38100" dir="2700000" algn="tl">
                    <a:srgbClr val="FFFFFF"/>
                  </a:outerShdw>
                </a:effectLst>
                <a:latin typeface="Arial"/>
              </a:rPr>
              <a:t> </a:t>
            </a:r>
            <a:r>
              <a:rPr lang="en-US" b="1" i="1" kern="0" dirty="0" err="1">
                <a:solidFill>
                  <a:srgbClr val="FF0000"/>
                </a:solidFill>
                <a:latin typeface="Arial"/>
                <a:cs typeface="Arial" charset="0"/>
              </a:rPr>
              <a:t>x</a:t>
            </a:r>
            <a:r>
              <a:rPr lang="en-US" b="1" kern="0" baseline="-25000" dirty="0" err="1">
                <a:solidFill>
                  <a:srgbClr val="FF0000"/>
                </a:solidFill>
                <a:latin typeface="Arial"/>
                <a:cs typeface="Arial" charset="0"/>
              </a:rPr>
              <a:t>F</a:t>
            </a:r>
            <a:r>
              <a:rPr lang="en-US" b="1" kern="0" dirty="0">
                <a:solidFill>
                  <a:srgbClr val="FF0000"/>
                </a:solidFill>
                <a:latin typeface="Arial"/>
                <a:cs typeface="Arial" charset="0"/>
              </a:rPr>
              <a:t>&gt;0.7</a:t>
            </a:r>
            <a:endParaRPr lang="ru-RU" b="1" kern="0" dirty="0">
              <a:solidFill>
                <a:srgbClr val="FF0000"/>
              </a:solidFill>
              <a:latin typeface="Arial Narrow"/>
            </a:endParaRPr>
          </a:p>
        </p:txBody>
      </p:sp>
      <p:sp>
        <p:nvSpPr>
          <p:cNvPr id="11" name="TextBox 10"/>
          <p:cNvSpPr txBox="1"/>
          <p:nvPr/>
        </p:nvSpPr>
        <p:spPr>
          <a:xfrm>
            <a:off x="395536" y="5103187"/>
            <a:ext cx="8208912" cy="954107"/>
          </a:xfrm>
          <a:prstGeom prst="rect">
            <a:avLst/>
          </a:prstGeom>
          <a:noFill/>
        </p:spPr>
        <p:txBody>
          <a:bodyPr wrap="square" rtlCol="0">
            <a:spAutoFit/>
          </a:bodyPr>
          <a:lstStyle/>
          <a:p>
            <a:r>
              <a:rPr lang="en-US" altLang="ru-RU" i="1" dirty="0">
                <a:solidFill>
                  <a:srgbClr val="00B050"/>
                </a:solidFill>
                <a:latin typeface="Arial Black" pitchFamily="34" charset="0"/>
                <a:sym typeface="Symbol" pitchFamily="18" charset="2"/>
              </a:rPr>
              <a:t>A</a:t>
            </a:r>
            <a:r>
              <a:rPr lang="en-US" altLang="ru-RU" i="1" baseline="-25000" dirty="0">
                <a:solidFill>
                  <a:srgbClr val="00B050"/>
                </a:solidFill>
                <a:latin typeface="Arial Black" pitchFamily="34" charset="0"/>
                <a:sym typeface="Symbol" pitchFamily="18" charset="2"/>
              </a:rPr>
              <a:t>N</a:t>
            </a:r>
            <a:r>
              <a:rPr lang="en-US" altLang="ru-RU" dirty="0">
                <a:solidFill>
                  <a:srgbClr val="00B050"/>
                </a:solidFill>
                <a:latin typeface="Arial Black" pitchFamily="34" charset="0"/>
                <a:sym typeface="Symbol" pitchFamily="18" charset="2"/>
              </a:rPr>
              <a:t> = (16±5)% </a:t>
            </a:r>
            <a:r>
              <a:rPr lang="en-US" altLang="ru-RU" b="1" dirty="0">
                <a:sym typeface="Symbol" pitchFamily="18" charset="2"/>
              </a:rPr>
              <a:t>at</a:t>
            </a:r>
            <a:r>
              <a:rPr lang="ru-RU" altLang="ru-RU" b="1" dirty="0">
                <a:sym typeface="Symbol" pitchFamily="18" charset="2"/>
              </a:rPr>
              <a:t> </a:t>
            </a:r>
            <a:r>
              <a:rPr lang="en-US" altLang="ru-RU" b="1" i="1" dirty="0" err="1">
                <a:sym typeface="Symbol" pitchFamily="18" charset="2"/>
              </a:rPr>
              <a:t>p</a:t>
            </a:r>
            <a:r>
              <a:rPr lang="en-US" altLang="ru-RU" b="1" i="1" baseline="-25000" dirty="0" err="1">
                <a:sym typeface="Symbol" pitchFamily="18" charset="2"/>
              </a:rPr>
              <a:t>T</a:t>
            </a:r>
            <a:r>
              <a:rPr lang="en-US" altLang="ru-RU" b="1" dirty="0">
                <a:sym typeface="Symbol" pitchFamily="18" charset="2"/>
              </a:rPr>
              <a:t> </a:t>
            </a:r>
            <a:r>
              <a:rPr lang="ru-RU" altLang="ru-RU" b="1" dirty="0">
                <a:sym typeface="Symbol" pitchFamily="18" charset="2"/>
              </a:rPr>
              <a:t>=(0.7-1.8) </a:t>
            </a:r>
            <a:r>
              <a:rPr lang="en-US" altLang="ru-RU" b="1" dirty="0">
                <a:sym typeface="Symbol" pitchFamily="18" charset="2"/>
              </a:rPr>
              <a:t>GeV/c and at </a:t>
            </a:r>
            <a:r>
              <a:rPr lang="en-US" altLang="ru-RU" sz="2000" b="1" i="1" dirty="0" err="1">
                <a:latin typeface="Arial Black" pitchFamily="34" charset="0"/>
                <a:cs typeface="Arial" pitchFamily="34" charset="0"/>
                <a:sym typeface="Symbol" pitchFamily="18" charset="2"/>
              </a:rPr>
              <a:t>x</a:t>
            </a:r>
            <a:r>
              <a:rPr lang="en-US" altLang="ru-RU" sz="2000" b="1" i="1" baseline="-25000" dirty="0" err="1">
                <a:latin typeface="Arial Black" pitchFamily="34" charset="0"/>
                <a:cs typeface="Arial" pitchFamily="34" charset="0"/>
                <a:sym typeface="Symbol" pitchFamily="18" charset="2"/>
              </a:rPr>
              <a:t>F</a:t>
            </a:r>
            <a:r>
              <a:rPr lang="en-US" altLang="ru-RU" b="1" baseline="-25000" dirty="0">
                <a:latin typeface="Arial Black" pitchFamily="34" charset="0"/>
                <a:cs typeface="Arial" pitchFamily="34" charset="0"/>
                <a:sym typeface="Symbol" pitchFamily="18" charset="2"/>
              </a:rPr>
              <a:t> </a:t>
            </a:r>
            <a:r>
              <a:rPr lang="en-US" altLang="ru-RU" b="1" dirty="0">
                <a:latin typeface="Arial Black" pitchFamily="34" charset="0"/>
                <a:cs typeface="Arial" pitchFamily="34" charset="0"/>
                <a:sym typeface="Symbol" pitchFamily="18" charset="2"/>
              </a:rPr>
              <a:t> &gt; 0.7.</a:t>
            </a:r>
            <a:r>
              <a:rPr lang="en-US" b="1" dirty="0"/>
              <a:t> </a:t>
            </a:r>
          </a:p>
          <a:p>
            <a:r>
              <a:rPr lang="en-US" b="1" dirty="0"/>
              <a:t>A quite sizeable asymmetry showed up at</a:t>
            </a:r>
            <a:r>
              <a:rPr lang="ru-RU" b="1" dirty="0"/>
              <a:t> </a:t>
            </a:r>
            <a:r>
              <a:rPr lang="en-US" altLang="ru-RU" b="1" i="1" dirty="0" err="1">
                <a:sym typeface="Symbol" pitchFamily="18" charset="2"/>
              </a:rPr>
              <a:t>p</a:t>
            </a:r>
            <a:r>
              <a:rPr lang="en-US" altLang="ru-RU" b="1" i="1" baseline="-25000" dirty="0" err="1">
                <a:sym typeface="Symbol" pitchFamily="18" charset="2"/>
              </a:rPr>
              <a:t>T</a:t>
            </a:r>
            <a:r>
              <a:rPr lang="ru-RU" altLang="ru-RU" b="1" baseline="-25000" dirty="0">
                <a:sym typeface="Symbol" pitchFamily="18" charset="2"/>
              </a:rPr>
              <a:t> </a:t>
            </a:r>
            <a:r>
              <a:rPr lang="en-US" altLang="ru-RU" b="1" dirty="0">
                <a:sym typeface="Symbol" pitchFamily="18" charset="2"/>
              </a:rPr>
              <a:t>~ 1 GeV/</a:t>
            </a:r>
            <a:r>
              <a:rPr lang="ru-RU" altLang="ru-RU" b="1" dirty="0">
                <a:sym typeface="Symbol" pitchFamily="18" charset="2"/>
              </a:rPr>
              <a:t>с</a:t>
            </a:r>
            <a:r>
              <a:rPr lang="en-US" altLang="ru-RU" b="1" dirty="0">
                <a:sym typeface="Symbol" pitchFamily="18" charset="2"/>
              </a:rPr>
              <a:t> and above even in </a:t>
            </a:r>
            <a:r>
              <a:rPr lang="en-US" altLang="ru-RU" b="1" dirty="0">
                <a:solidFill>
                  <a:srgbClr val="66FF33"/>
                </a:solidFill>
                <a:sym typeface="Symbol" pitchFamily="18" charset="2"/>
              </a:rPr>
              <a:t>the </a:t>
            </a:r>
            <a:r>
              <a:rPr lang="en-US" altLang="ru-RU" b="1" u="sng" dirty="0" err="1">
                <a:solidFill>
                  <a:srgbClr val="66FF33"/>
                </a:solidFill>
                <a:sym typeface="Symbol" pitchFamily="18" charset="2"/>
              </a:rPr>
              <a:t>u</a:t>
            </a:r>
            <a:r>
              <a:rPr lang="en-US" b="1" u="sng" dirty="0" err="1">
                <a:solidFill>
                  <a:srgbClr val="66FF33"/>
                </a:solidFill>
              </a:rPr>
              <a:t>npolarized</a:t>
            </a:r>
            <a:r>
              <a:rPr lang="en-US" b="1" u="sng" dirty="0">
                <a:solidFill>
                  <a:srgbClr val="66FF33"/>
                </a:solidFill>
              </a:rPr>
              <a:t> </a:t>
            </a:r>
            <a:r>
              <a:rPr lang="en-US" altLang="ru-RU" b="1" u="sng" dirty="0">
                <a:solidFill>
                  <a:srgbClr val="66FF33"/>
                </a:solidFill>
                <a:sym typeface="Symbol" pitchFamily="18" charset="2"/>
              </a:rPr>
              <a:t>beam</a:t>
            </a:r>
            <a:r>
              <a:rPr lang="en-US" altLang="ru-RU" b="1" dirty="0">
                <a:solidFill>
                  <a:srgbClr val="66FF33"/>
                </a:solidFill>
                <a:sym typeface="Symbol" pitchFamily="18" charset="2"/>
              </a:rPr>
              <a:t> fragmentation region</a:t>
            </a:r>
            <a:r>
              <a:rPr lang="en-US" altLang="ru-RU" dirty="0">
                <a:solidFill>
                  <a:srgbClr val="66FF33"/>
                </a:solidFill>
                <a:sym typeface="Symbol" pitchFamily="18" charset="2"/>
              </a:rPr>
              <a:t>.</a:t>
            </a:r>
            <a:r>
              <a:rPr lang="en-US" altLang="ru-RU" b="1" dirty="0">
                <a:solidFill>
                  <a:srgbClr val="66FF33"/>
                </a:solidFill>
                <a:latin typeface="Arial Black" pitchFamily="34" charset="0"/>
                <a:cs typeface="Arial" pitchFamily="34" charset="0"/>
                <a:sym typeface="Symbol" pitchFamily="18" charset="2"/>
              </a:rPr>
              <a:t>  </a:t>
            </a:r>
            <a:endParaRPr lang="ru-RU" b="1" dirty="0">
              <a:solidFill>
                <a:srgbClr val="66FF33"/>
              </a:solidFill>
            </a:endParaRPr>
          </a:p>
        </p:txBody>
      </p:sp>
      <p:sp>
        <p:nvSpPr>
          <p:cNvPr id="12" name="TextBox 11"/>
          <p:cNvSpPr txBox="1"/>
          <p:nvPr/>
        </p:nvSpPr>
        <p:spPr>
          <a:xfrm>
            <a:off x="395536" y="3981510"/>
            <a:ext cx="8208912" cy="923330"/>
          </a:xfrm>
          <a:prstGeom prst="rect">
            <a:avLst/>
          </a:prstGeom>
          <a:noFill/>
        </p:spPr>
        <p:txBody>
          <a:bodyPr wrap="square" rtlCol="0">
            <a:spAutoFit/>
          </a:bodyPr>
          <a:lstStyle/>
          <a:p>
            <a:pPr marL="342900" indent="-342900">
              <a:buAutoNum type="arabicPeriod"/>
            </a:pPr>
            <a:r>
              <a:rPr lang="en-US" b="1" dirty="0" err="1"/>
              <a:t>Phys.Lett</a:t>
            </a:r>
            <a:r>
              <a:rPr lang="en-US" b="1" dirty="0"/>
              <a:t>. B243 (1990) 461-464, </a:t>
            </a:r>
            <a:r>
              <a:rPr lang="en-US" b="1" dirty="0" err="1"/>
              <a:t>Sov.J.Nucl.Phys</a:t>
            </a:r>
            <a:r>
              <a:rPr lang="en-US" b="1" dirty="0"/>
              <a:t>. 50 (1989) 432-437, </a:t>
            </a:r>
            <a:r>
              <a:rPr lang="en-US" b="1" dirty="0" err="1"/>
              <a:t>Yad.Fiz</a:t>
            </a:r>
            <a:r>
              <a:rPr lang="en-US" b="1" dirty="0"/>
              <a:t>. 50 (1989) 695-704</a:t>
            </a:r>
          </a:p>
          <a:p>
            <a:pPr marL="342900" indent="-342900">
              <a:buAutoNum type="arabicPeriod"/>
            </a:pPr>
            <a:r>
              <a:rPr lang="en-US" b="1" dirty="0" err="1"/>
              <a:t>Phys.Atom.Nucl</a:t>
            </a:r>
            <a:r>
              <a:rPr lang="en-US" b="1" dirty="0"/>
              <a:t>. 73 (2010) 2017-2021, </a:t>
            </a:r>
            <a:r>
              <a:rPr lang="en-US" b="1" dirty="0" err="1"/>
              <a:t>Yad.Fiz</a:t>
            </a:r>
            <a:r>
              <a:rPr lang="en-US" b="1" dirty="0"/>
              <a:t>. 73 (2010) 2072-2076</a:t>
            </a:r>
            <a:endParaRPr lang="ru-RU" dirty="0"/>
          </a:p>
        </p:txBody>
      </p:sp>
    </p:spTree>
    <p:extLst>
      <p:ext uri="{BB962C8B-B14F-4D97-AF65-F5344CB8AC3E}">
        <p14:creationId xmlns:p14="http://schemas.microsoft.com/office/powerpoint/2010/main" val="2622937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277590"/>
          </a:xfrm>
        </p:spPr>
        <p:txBody>
          <a:bodyPr/>
          <a:lstStyle/>
          <a:p>
            <a:r>
              <a:rPr lang="en-US" sz="3600" dirty="0"/>
              <a:t>SPASCHARM physics program </a:t>
            </a:r>
            <a:br>
              <a:rPr lang="en-US" sz="3600" dirty="0"/>
            </a:br>
            <a:r>
              <a:rPr lang="en-US" sz="3600" dirty="0"/>
              <a:t>at beamline 14</a:t>
            </a:r>
            <a:r>
              <a:rPr lang="en-US" sz="3600" dirty="0">
                <a:solidFill>
                  <a:srgbClr val="FF0000"/>
                </a:solidFill>
              </a:rPr>
              <a:t> </a:t>
            </a:r>
            <a:endParaRPr lang="ru-RU" sz="3600" dirty="0">
              <a:solidFill>
                <a:srgbClr val="FF0000"/>
              </a:solidFill>
            </a:endParaRPr>
          </a:p>
        </p:txBody>
      </p:sp>
      <p:sp>
        <p:nvSpPr>
          <p:cNvPr id="3" name="Объект 2"/>
          <p:cNvSpPr>
            <a:spLocks noGrp="1"/>
          </p:cNvSpPr>
          <p:nvPr>
            <p:ph idx="1"/>
          </p:nvPr>
        </p:nvSpPr>
        <p:spPr>
          <a:xfrm>
            <a:off x="457200" y="1555403"/>
            <a:ext cx="8229600" cy="4177853"/>
          </a:xfrm>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2800" b="0"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A</a:t>
            </a:r>
            <a:r>
              <a:rPr kumimoji="0" lang="en-US" sz="2800" b="0" i="0" u="none" strike="noStrike" kern="0" cap="none" spc="0" normalizeH="0" baseline="-25000" noProof="0" dirty="0">
                <a:ln>
                  <a:noFill/>
                </a:ln>
                <a:effectLst>
                  <a:outerShdw blurRad="38100" dist="38100" dir="2700000" algn="tl">
                    <a:srgbClr val="010199"/>
                  </a:outerShdw>
                </a:effectLst>
                <a:uLnTx/>
                <a:uFillTx/>
                <a:latin typeface="Arial"/>
                <a:ea typeface="+mn-ea"/>
                <a:cs typeface="+mn-cs"/>
              </a:rPr>
              <a:t>N</a:t>
            </a:r>
            <a:r>
              <a:rPr kumimoji="0" lang="en-US" sz="2800" b="0"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measurements in charged pion, K</a:t>
            </a:r>
            <a:r>
              <a:rPr kumimoji="0" lang="en-US" sz="2800" b="0" i="0" u="none" strike="noStrike" kern="0" cap="none" spc="0" normalizeH="0" baseline="33000" noProof="0" dirty="0">
                <a:ln>
                  <a:noFill/>
                </a:ln>
                <a:effectLst>
                  <a:outerShdw blurRad="38100" dist="38100" dir="2700000" algn="tl">
                    <a:srgbClr val="010199"/>
                  </a:outerShdw>
                </a:effectLst>
                <a:uLnTx/>
                <a:uFillTx/>
                <a:latin typeface="Arial"/>
                <a:ea typeface="+mn-ea"/>
                <a:cs typeface="+mn-cs"/>
              </a:rPr>
              <a:t>0</a:t>
            </a:r>
            <a:r>
              <a:rPr kumimoji="0" lang="en-US" sz="2800" b="0"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and ω(782) production with polarized target and negative charge particle (and proton) beam </a:t>
            </a:r>
          </a:p>
          <a:p>
            <a:pPr lvl="1" indent="-342900">
              <a:buClr>
                <a:srgbClr val="FFFFCC"/>
              </a:buClr>
              <a:defRPr/>
            </a:pPr>
            <a:r>
              <a:rPr lang="ru-RU" sz="2400" dirty="0">
                <a:solidFill>
                  <a:srgbClr val="66FF33"/>
                </a:solidFill>
              </a:rPr>
              <a:t>π</a:t>
            </a:r>
            <a:r>
              <a:rPr lang="ru-RU" sz="2400" baseline="30000" dirty="0">
                <a:solidFill>
                  <a:srgbClr val="66FF33"/>
                </a:solidFill>
              </a:rPr>
              <a:t>- </a:t>
            </a:r>
            <a:r>
              <a:rPr lang="ru-RU" sz="2400" dirty="0">
                <a:solidFill>
                  <a:srgbClr val="66FF33"/>
                </a:solidFill>
              </a:rPr>
              <a:t>+ </a:t>
            </a:r>
            <a:r>
              <a:rPr lang="en-US" sz="2400" dirty="0">
                <a:solidFill>
                  <a:srgbClr val="66FF33"/>
                </a:solidFill>
              </a:rPr>
              <a:t>p</a:t>
            </a:r>
            <a:r>
              <a:rPr lang="ru-RU" sz="2400" baseline="-25000" dirty="0">
                <a:solidFill>
                  <a:srgbClr val="66FF33"/>
                </a:solidFill>
              </a:rPr>
              <a:t>↑ </a:t>
            </a:r>
            <a:r>
              <a:rPr lang="ru-RU" sz="2400" dirty="0">
                <a:solidFill>
                  <a:srgbClr val="66FF33"/>
                </a:solidFill>
              </a:rPr>
              <a:t>→ </a:t>
            </a:r>
            <a:r>
              <a:rPr lang="en-US" sz="2400" dirty="0">
                <a:solidFill>
                  <a:srgbClr val="66FF33"/>
                </a:solidFill>
              </a:rPr>
              <a:t>π</a:t>
            </a:r>
            <a:r>
              <a:rPr lang="ru-RU" sz="2400" baseline="30000" dirty="0">
                <a:solidFill>
                  <a:srgbClr val="66FF33"/>
                </a:solidFill>
              </a:rPr>
              <a:t>- </a:t>
            </a:r>
            <a:r>
              <a:rPr lang="en-US" sz="2400" dirty="0">
                <a:solidFill>
                  <a:srgbClr val="66FF33"/>
                </a:solidFill>
              </a:rPr>
              <a:t>X, </a:t>
            </a:r>
            <a:r>
              <a:rPr lang="ru-RU" sz="2400" dirty="0">
                <a:solidFill>
                  <a:srgbClr val="66FF33"/>
                </a:solidFill>
              </a:rPr>
              <a:t>π</a:t>
            </a:r>
            <a:r>
              <a:rPr lang="ru-RU" sz="2400" baseline="30000" dirty="0">
                <a:solidFill>
                  <a:srgbClr val="66FF33"/>
                </a:solidFill>
              </a:rPr>
              <a:t>- </a:t>
            </a:r>
            <a:r>
              <a:rPr lang="ru-RU" sz="2400" dirty="0">
                <a:solidFill>
                  <a:srgbClr val="66FF33"/>
                </a:solidFill>
              </a:rPr>
              <a:t>+ </a:t>
            </a:r>
            <a:r>
              <a:rPr lang="en-US" sz="2400" dirty="0">
                <a:solidFill>
                  <a:srgbClr val="66FF33"/>
                </a:solidFill>
              </a:rPr>
              <a:t>p</a:t>
            </a:r>
            <a:r>
              <a:rPr lang="ru-RU" sz="2400" baseline="-25000" dirty="0">
                <a:solidFill>
                  <a:srgbClr val="66FF33"/>
                </a:solidFill>
              </a:rPr>
              <a:t>↑ </a:t>
            </a:r>
            <a:r>
              <a:rPr lang="ru-RU" sz="2400" dirty="0">
                <a:solidFill>
                  <a:srgbClr val="66FF33"/>
                </a:solidFill>
              </a:rPr>
              <a:t>→ </a:t>
            </a:r>
            <a:r>
              <a:rPr lang="en-US" sz="2400" dirty="0">
                <a:solidFill>
                  <a:srgbClr val="66FF33"/>
                </a:solidFill>
              </a:rPr>
              <a:t>π</a:t>
            </a:r>
            <a:r>
              <a:rPr lang="ru-RU" sz="2400" baseline="30000" dirty="0">
                <a:solidFill>
                  <a:srgbClr val="66FF33"/>
                </a:solidFill>
              </a:rPr>
              <a:t>+ </a:t>
            </a:r>
            <a:r>
              <a:rPr lang="en-US" sz="2400" dirty="0">
                <a:solidFill>
                  <a:srgbClr val="66FF33"/>
                </a:solidFill>
              </a:rPr>
              <a:t>X (data are collected), </a:t>
            </a:r>
          </a:p>
          <a:p>
            <a:pPr lvl="1" indent="-342900">
              <a:buClr>
                <a:srgbClr val="FFFFCC"/>
              </a:buClr>
              <a:defRPr/>
            </a:pPr>
            <a:r>
              <a:rPr lang="ru-RU" sz="2400" dirty="0">
                <a:solidFill>
                  <a:srgbClr val="FF0000"/>
                </a:solidFill>
              </a:rPr>
              <a:t>π</a:t>
            </a:r>
            <a:r>
              <a:rPr lang="ru-RU" sz="2400" baseline="30000" dirty="0">
                <a:solidFill>
                  <a:srgbClr val="FF0000"/>
                </a:solidFill>
              </a:rPr>
              <a:t>-</a:t>
            </a:r>
            <a:r>
              <a:rPr kumimoji="0" lang="en-US"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(K</a:t>
            </a:r>
            <a:r>
              <a:rPr kumimoji="0" lang="ru-RU" sz="2400" b="0" i="0" u="none" strike="noStrike" kern="0" cap="none" spc="0" normalizeH="0" baseline="30000" noProof="0" dirty="0">
                <a:ln>
                  <a:noFill/>
                </a:ln>
                <a:solidFill>
                  <a:srgbClr val="FF0000"/>
                </a:solidFill>
                <a:effectLst>
                  <a:outerShdw blurRad="38100" dist="38100" dir="2700000" algn="tl">
                    <a:srgbClr val="010199"/>
                  </a:outerShdw>
                </a:effectLst>
                <a:uLnTx/>
                <a:uFillTx/>
                <a:latin typeface="Arial"/>
                <a:ea typeface="+mn-ea"/>
                <a:cs typeface="+mn-cs"/>
              </a:rPr>
              <a:t>-</a:t>
            </a:r>
            <a:r>
              <a:rPr lang="en-US" sz="2400" dirty="0">
                <a:solidFill>
                  <a:srgbClr val="FF0000"/>
                </a:solidFill>
              </a:rPr>
              <a:t>)+p</a:t>
            </a:r>
            <a:r>
              <a:rPr lang="ru-RU" sz="2400" baseline="-25000" dirty="0">
                <a:solidFill>
                  <a:srgbClr val="FF0000"/>
                </a:solidFill>
              </a:rPr>
              <a:t>↑ </a:t>
            </a:r>
            <a:r>
              <a:rPr lang="ru-RU" sz="2400" dirty="0">
                <a:solidFill>
                  <a:srgbClr val="FF0000"/>
                </a:solidFill>
              </a:rPr>
              <a:t>→ </a:t>
            </a:r>
            <a:r>
              <a:rPr lang="en-US" sz="2400" dirty="0">
                <a:solidFill>
                  <a:srgbClr val="FF0000"/>
                </a:solidFill>
              </a:rPr>
              <a:t>π</a:t>
            </a:r>
            <a:r>
              <a:rPr lang="ru-RU" sz="2400" baseline="30000" dirty="0">
                <a:solidFill>
                  <a:srgbClr val="FF0000"/>
                </a:solidFill>
              </a:rPr>
              <a:t>0 </a:t>
            </a:r>
            <a:r>
              <a:rPr kumimoji="0" lang="en-US"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(K</a:t>
            </a:r>
            <a:r>
              <a:rPr kumimoji="0" lang="ru-RU" sz="2400" b="0" i="0" u="none" strike="noStrike" kern="0" cap="none" spc="0" normalizeH="0" baseline="30000" noProof="0" dirty="0">
                <a:ln>
                  <a:noFill/>
                </a:ln>
                <a:solidFill>
                  <a:srgbClr val="FF0000"/>
                </a:solidFill>
                <a:effectLst>
                  <a:outerShdw blurRad="38100" dist="38100" dir="2700000" algn="tl">
                    <a:srgbClr val="010199"/>
                  </a:outerShdw>
                </a:effectLst>
                <a:uLnTx/>
                <a:uFillTx/>
                <a:latin typeface="Arial"/>
                <a:ea typeface="+mn-ea"/>
                <a:cs typeface="+mn-cs"/>
              </a:rPr>
              <a:t>0</a:t>
            </a:r>
            <a:r>
              <a:rPr lang="en-US" sz="2400" dirty="0">
                <a:solidFill>
                  <a:srgbClr val="FF0000"/>
                </a:solidFill>
              </a:rPr>
              <a:t>)X, </a:t>
            </a:r>
            <a:r>
              <a:rPr kumimoji="0" lang="ru-RU"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π</a:t>
            </a:r>
            <a:r>
              <a:rPr kumimoji="0" lang="ru-RU" sz="2400" b="0" i="0" u="none" strike="noStrike" kern="0" cap="none" spc="0" normalizeH="0" baseline="30000" noProof="0" dirty="0">
                <a:ln>
                  <a:noFill/>
                </a:ln>
                <a:solidFill>
                  <a:srgbClr val="FF0000"/>
                </a:solidFill>
                <a:effectLst>
                  <a:outerShdw blurRad="38100" dist="38100" dir="2700000" algn="tl">
                    <a:srgbClr val="010199"/>
                  </a:outerShdw>
                </a:effectLst>
                <a:uLnTx/>
                <a:uFillTx/>
                <a:latin typeface="Arial"/>
                <a:ea typeface="+mn-ea"/>
                <a:cs typeface="+mn-cs"/>
              </a:rPr>
              <a:t>-</a:t>
            </a:r>
            <a:r>
              <a:rPr kumimoji="0" lang="en-US"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(K</a:t>
            </a:r>
            <a:r>
              <a:rPr kumimoji="0" lang="ru-RU" sz="2400" b="0" i="0" u="none" strike="noStrike" kern="0" cap="none" spc="0" normalizeH="0" baseline="30000" noProof="0" dirty="0">
                <a:ln>
                  <a:noFill/>
                </a:ln>
                <a:solidFill>
                  <a:srgbClr val="FF0000"/>
                </a:solidFill>
                <a:effectLst>
                  <a:outerShdw blurRad="38100" dist="38100" dir="2700000" algn="tl">
                    <a:srgbClr val="010199"/>
                  </a:outerShdw>
                </a:effectLst>
                <a:uLnTx/>
                <a:uFillTx/>
                <a:latin typeface="Arial"/>
                <a:ea typeface="+mn-ea"/>
                <a:cs typeface="+mn-cs"/>
              </a:rPr>
              <a:t>-</a:t>
            </a:r>
            <a:r>
              <a:rPr kumimoji="0" lang="en-US"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a:t>
            </a:r>
            <a:r>
              <a:rPr lang="ru-RU" sz="2400" baseline="30000" dirty="0">
                <a:solidFill>
                  <a:srgbClr val="FF0000"/>
                </a:solidFill>
              </a:rPr>
              <a:t> </a:t>
            </a:r>
            <a:r>
              <a:rPr lang="ru-RU" sz="2400" dirty="0">
                <a:solidFill>
                  <a:srgbClr val="FF0000"/>
                </a:solidFill>
              </a:rPr>
              <a:t>+ </a:t>
            </a:r>
            <a:r>
              <a:rPr lang="en-US" sz="2400" dirty="0">
                <a:solidFill>
                  <a:srgbClr val="FF0000"/>
                </a:solidFill>
              </a:rPr>
              <a:t>p</a:t>
            </a:r>
            <a:r>
              <a:rPr lang="ru-RU" sz="2400" baseline="-25000" dirty="0">
                <a:solidFill>
                  <a:srgbClr val="FF0000"/>
                </a:solidFill>
              </a:rPr>
              <a:t>↑ </a:t>
            </a:r>
            <a:r>
              <a:rPr lang="ru-RU" sz="2400" dirty="0">
                <a:solidFill>
                  <a:srgbClr val="FF0000"/>
                </a:solidFill>
              </a:rPr>
              <a:t>→ </a:t>
            </a:r>
            <a:r>
              <a:rPr lang="en-US" sz="2400" dirty="0">
                <a:solidFill>
                  <a:srgbClr val="FF0000"/>
                </a:solidFill>
              </a:rPr>
              <a:t>ω</a:t>
            </a:r>
            <a:r>
              <a:rPr lang="ru-RU" sz="2400" dirty="0">
                <a:solidFill>
                  <a:srgbClr val="FF0000"/>
                </a:solidFill>
              </a:rPr>
              <a:t>(</a:t>
            </a:r>
            <a:r>
              <a:rPr lang="en-US" sz="2400" dirty="0">
                <a:solidFill>
                  <a:srgbClr val="FF0000"/>
                </a:solidFill>
              </a:rPr>
              <a:t>π</a:t>
            </a:r>
            <a:r>
              <a:rPr lang="ru-RU" sz="2400" baseline="30000" dirty="0">
                <a:solidFill>
                  <a:srgbClr val="FF0000"/>
                </a:solidFill>
              </a:rPr>
              <a:t>-</a:t>
            </a:r>
            <a:r>
              <a:rPr lang="ru-RU" sz="2400" dirty="0">
                <a:solidFill>
                  <a:srgbClr val="FF0000"/>
                </a:solidFill>
              </a:rPr>
              <a:t> </a:t>
            </a:r>
            <a:r>
              <a:rPr lang="en-US" sz="2400" dirty="0">
                <a:solidFill>
                  <a:srgbClr val="FF0000"/>
                </a:solidFill>
              </a:rPr>
              <a:t>π</a:t>
            </a:r>
            <a:r>
              <a:rPr lang="ru-RU" sz="2400" baseline="30000" dirty="0">
                <a:solidFill>
                  <a:srgbClr val="FF0000"/>
                </a:solidFill>
              </a:rPr>
              <a:t>+</a:t>
            </a:r>
            <a:r>
              <a:rPr lang="ru-RU" sz="2400" dirty="0">
                <a:solidFill>
                  <a:srgbClr val="FF0000"/>
                </a:solidFill>
              </a:rPr>
              <a:t> </a:t>
            </a:r>
            <a:r>
              <a:rPr lang="en-US" sz="2400" dirty="0">
                <a:solidFill>
                  <a:srgbClr val="FF0000"/>
                </a:solidFill>
              </a:rPr>
              <a:t>π</a:t>
            </a:r>
            <a:r>
              <a:rPr lang="ru-RU" sz="2400" baseline="30000" dirty="0">
                <a:solidFill>
                  <a:srgbClr val="FF0000"/>
                </a:solidFill>
              </a:rPr>
              <a:t>0</a:t>
            </a:r>
            <a:r>
              <a:rPr lang="ru-RU" sz="2400" dirty="0">
                <a:solidFill>
                  <a:srgbClr val="FF0000"/>
                </a:solidFill>
              </a:rPr>
              <a:t>)</a:t>
            </a:r>
            <a:r>
              <a:rPr lang="ru-RU" sz="2400" baseline="30000" dirty="0">
                <a:solidFill>
                  <a:srgbClr val="FF0000"/>
                </a:solidFill>
              </a:rPr>
              <a:t> </a:t>
            </a:r>
            <a:r>
              <a:rPr lang="en-US" sz="2400" dirty="0">
                <a:solidFill>
                  <a:srgbClr val="FF0000"/>
                </a:solidFill>
              </a:rPr>
              <a:t>X</a:t>
            </a:r>
            <a:r>
              <a:rPr lang="ru-RU" sz="2400" dirty="0">
                <a:solidFill>
                  <a:srgbClr val="FF0000"/>
                </a:solidFill>
              </a:rPr>
              <a:t> </a:t>
            </a:r>
            <a:endParaRPr lang="en-US" sz="2400" dirty="0">
              <a:solidFill>
                <a:srgbClr val="FF0000"/>
              </a:solidFill>
            </a:endParaRPr>
          </a:p>
          <a:p>
            <a:pPr lvl="1" indent="-342900">
              <a:buClr>
                <a:srgbClr val="FFFFCC"/>
              </a:buClr>
              <a:defRPr/>
            </a:pPr>
            <a:r>
              <a:rPr lang="en-US" sz="2400" dirty="0">
                <a:solidFill>
                  <a:srgbClr val="FF0000"/>
                </a:solidFill>
              </a:rPr>
              <a:t>New Polarized target is under construction  </a:t>
            </a:r>
          </a:p>
          <a:p>
            <a:r>
              <a:rPr lang="en-US" sz="2800" dirty="0"/>
              <a:t>Spin density matrix of vector mesons and hyperon polarization with </a:t>
            </a:r>
            <a:r>
              <a:rPr kumimoji="0" lang="en-US" sz="2800" b="0"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negative charge particle (and proton) beam on Nuclei targets</a:t>
            </a:r>
            <a:endParaRPr lang="ru-RU" sz="2800" dirty="0"/>
          </a:p>
          <a:p>
            <a:pPr marL="0" indent="0">
              <a:buNone/>
            </a:pPr>
            <a:endParaRPr lang="ru-RU" sz="2200"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16</a:t>
            </a:fld>
            <a:endParaRPr lang="ru-RU" altLang="ru-RU"/>
          </a:p>
        </p:txBody>
      </p:sp>
    </p:spTree>
    <p:extLst>
      <p:ext uri="{BB962C8B-B14F-4D97-AF65-F5344CB8AC3E}">
        <p14:creationId xmlns:p14="http://schemas.microsoft.com/office/powerpoint/2010/main" val="248825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0CAFF2C-881E-1F65-F46C-BEAFF80D49C0}"/>
              </a:ext>
            </a:extLst>
          </p:cNvPr>
          <p:cNvSpPr>
            <a:spLocks noGrp="1"/>
          </p:cNvSpPr>
          <p:nvPr>
            <p:ph type="dt" sz="half" idx="10"/>
          </p:nvPr>
        </p:nvSpPr>
        <p:spPr/>
        <p:txBody>
          <a:bodyPr/>
          <a:lstStyle/>
          <a:p>
            <a:r>
              <a:rPr lang="en-US" altLang="ru-RU" dirty="0"/>
              <a:t>VII SPD CM, Almaty</a:t>
            </a:r>
            <a:endParaRPr lang="ru-RU" altLang="ru-RU" dirty="0"/>
          </a:p>
        </p:txBody>
      </p:sp>
      <p:sp>
        <p:nvSpPr>
          <p:cNvPr id="3" name="Нижний колонтитул 2">
            <a:extLst>
              <a:ext uri="{FF2B5EF4-FFF2-40B4-BE49-F238E27FC236}">
                <a16:creationId xmlns:a16="http://schemas.microsoft.com/office/drawing/2014/main" id="{6E36D152-E7E2-9E67-2F9C-9B871060C1B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4" name="Номер слайда 3">
            <a:extLst>
              <a:ext uri="{FF2B5EF4-FFF2-40B4-BE49-F238E27FC236}">
                <a16:creationId xmlns:a16="http://schemas.microsoft.com/office/drawing/2014/main" id="{A095443E-B0BB-0C3E-0205-A1F96E4C9F17}"/>
              </a:ext>
            </a:extLst>
          </p:cNvPr>
          <p:cNvSpPr>
            <a:spLocks noGrp="1"/>
          </p:cNvSpPr>
          <p:nvPr>
            <p:ph type="sldNum" sz="quarter" idx="12"/>
          </p:nvPr>
        </p:nvSpPr>
        <p:spPr/>
        <p:txBody>
          <a:bodyPr/>
          <a:lstStyle/>
          <a:p>
            <a:fld id="{58237AB9-70E5-4301-AE30-411A569EFCB0}" type="slidenum">
              <a:rPr lang="ru-RU" altLang="ru-RU" smtClean="0"/>
              <a:pPr/>
              <a:t>17</a:t>
            </a:fld>
            <a:endParaRPr lang="ru-RU" altLang="ru-RU"/>
          </a:p>
        </p:txBody>
      </p:sp>
      <p:pic>
        <p:nvPicPr>
          <p:cNvPr id="6" name="Рисунок 5">
            <a:extLst>
              <a:ext uri="{FF2B5EF4-FFF2-40B4-BE49-F238E27FC236}">
                <a16:creationId xmlns:a16="http://schemas.microsoft.com/office/drawing/2014/main" id="{B12DD48A-2570-F626-0996-3C5F3C80DDAA}"/>
              </a:ext>
            </a:extLst>
          </p:cNvPr>
          <p:cNvPicPr>
            <a:picLocks noChangeAspect="1"/>
          </p:cNvPicPr>
          <p:nvPr/>
        </p:nvPicPr>
        <p:blipFill>
          <a:blip r:embed="rId2"/>
          <a:stretch>
            <a:fillRect/>
          </a:stretch>
        </p:blipFill>
        <p:spPr>
          <a:xfrm>
            <a:off x="539552" y="476672"/>
            <a:ext cx="8316924" cy="5816018"/>
          </a:xfrm>
          <a:prstGeom prst="rect">
            <a:avLst/>
          </a:prstGeom>
        </p:spPr>
      </p:pic>
    </p:spTree>
    <p:extLst>
      <p:ext uri="{BB962C8B-B14F-4D97-AF65-F5344CB8AC3E}">
        <p14:creationId xmlns:p14="http://schemas.microsoft.com/office/powerpoint/2010/main" val="375257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5E7C3-3468-1DC4-16F1-080BDE435B0C}"/>
              </a:ext>
            </a:extLst>
          </p:cNvPr>
          <p:cNvSpPr>
            <a:spLocks noGrp="1"/>
          </p:cNvSpPr>
          <p:nvPr>
            <p:ph type="title"/>
          </p:nvPr>
        </p:nvSpPr>
        <p:spPr>
          <a:xfrm>
            <a:off x="457200" y="136601"/>
            <a:ext cx="8232534" cy="916135"/>
          </a:xfrm>
        </p:spPr>
        <p:txBody>
          <a:bodyPr/>
          <a:lstStyle/>
          <a:p>
            <a:r>
              <a:rPr lang="en-US" dirty="0"/>
              <a:t>Current activity</a:t>
            </a:r>
            <a:endParaRPr lang="ru-RU" dirty="0"/>
          </a:p>
        </p:txBody>
      </p:sp>
      <p:sp>
        <p:nvSpPr>
          <p:cNvPr id="3" name="Объект 2">
            <a:extLst>
              <a:ext uri="{FF2B5EF4-FFF2-40B4-BE49-F238E27FC236}">
                <a16:creationId xmlns:a16="http://schemas.microsoft.com/office/drawing/2014/main" id="{79776569-0218-F332-5867-BD19BAD01275}"/>
              </a:ext>
            </a:extLst>
          </p:cNvPr>
          <p:cNvSpPr>
            <a:spLocks noGrp="1"/>
          </p:cNvSpPr>
          <p:nvPr>
            <p:ph idx="1"/>
          </p:nvPr>
        </p:nvSpPr>
        <p:spPr>
          <a:xfrm>
            <a:off x="179512" y="1052736"/>
            <a:ext cx="8784976" cy="5112568"/>
          </a:xfrm>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a:latin typeface="Arial"/>
              </a:rPr>
              <a:t>SPASCHARM setup upgrade</a:t>
            </a:r>
          </a:p>
          <a:p>
            <a:pPr lvl="1" indent="-342900">
              <a:buClr>
                <a:srgbClr val="FFFFCC"/>
              </a:buClr>
              <a:defRPr/>
            </a:pPr>
            <a:r>
              <a:rPr lang="en-US" sz="2400" b="1" dirty="0">
                <a:solidFill>
                  <a:srgbClr val="92D050"/>
                </a:solidFill>
                <a:latin typeface="Arial"/>
              </a:rPr>
              <a:t>Beam profilometer (required for proton beam and asymmetry measurements)</a:t>
            </a:r>
          </a:p>
          <a:p>
            <a:pPr lvl="1" indent="-342900">
              <a:buClr>
                <a:srgbClr val="FFFFCC"/>
              </a:buClr>
              <a:defRPr/>
            </a:pPr>
            <a:r>
              <a:rPr lang="en-US" sz="2400" b="1" dirty="0">
                <a:solidFill>
                  <a:srgbClr val="FFFF00"/>
                </a:solidFill>
                <a:latin typeface="Arial"/>
              </a:rPr>
              <a:t>New fiber hodoscope </a:t>
            </a:r>
          </a:p>
          <a:p>
            <a:pPr lvl="1" indent="-342900">
              <a:buClr>
                <a:srgbClr val="FFFFCC"/>
              </a:buClr>
              <a:defRPr/>
            </a:pPr>
            <a:r>
              <a:rPr lang="en-US" sz="2400" b="1" dirty="0">
                <a:solidFill>
                  <a:srgbClr val="FFFF00"/>
                </a:solidFill>
                <a:latin typeface="Arial"/>
              </a:rPr>
              <a:t>Large drift chambers (PINP and KI)</a:t>
            </a:r>
            <a:endParaRPr lang="en-US" sz="2400" b="1" dirty="0">
              <a:solidFill>
                <a:srgbClr val="92D050"/>
              </a:solidFill>
            </a:endParaRPr>
          </a:p>
          <a:p>
            <a:r>
              <a:rPr lang="en-US" sz="2400" b="1" dirty="0"/>
              <a:t>Analysis:</a:t>
            </a:r>
          </a:p>
          <a:p>
            <a:pPr lvl="1"/>
            <a:r>
              <a:rPr lang="en-US" sz="2400" b="1" dirty="0">
                <a:solidFill>
                  <a:srgbClr val="92D050"/>
                </a:solidFill>
              </a:rPr>
              <a:t>A-dependence of K</a:t>
            </a:r>
            <a:r>
              <a:rPr lang="en-US" sz="2400" b="1" baseline="-25000" dirty="0">
                <a:solidFill>
                  <a:srgbClr val="92D050"/>
                </a:solidFill>
              </a:rPr>
              <a:t>s</a:t>
            </a:r>
            <a:r>
              <a:rPr kumimoji="0" lang="en-US" sz="2400" b="1" i="0" u="none" strike="noStrike" kern="1200" cap="none" spc="0" normalizeH="0" baseline="0" noProof="0" dirty="0">
                <a:ln>
                  <a:noFill/>
                </a:ln>
                <a:solidFill>
                  <a:srgbClr val="92D050"/>
                </a:solidFill>
                <a:effectLst/>
                <a:uLnTx/>
                <a:uFillTx/>
                <a:latin typeface="Arial" charset="0"/>
                <a:ea typeface="+mn-ea"/>
                <a:cs typeface="+mn-cs"/>
              </a:rPr>
              <a:t> and </a:t>
            </a:r>
            <a:r>
              <a:rPr kumimoji="0" lang="en-US" sz="2400" b="1" i="0" u="none" strike="noStrike" kern="1200" cap="none" spc="0" normalizeH="0" baseline="0" noProof="0" dirty="0">
                <a:ln>
                  <a:noFill/>
                </a:ln>
                <a:solidFill>
                  <a:srgbClr val="FFFF00"/>
                </a:solidFill>
                <a:effectLst/>
                <a:uLnTx/>
                <a:uFillTx/>
                <a:latin typeface="Arial" charset="0"/>
                <a:ea typeface="+mn-ea"/>
                <a:cs typeface="+mn-cs"/>
              </a:rPr>
              <a:t>K*</a:t>
            </a:r>
            <a:r>
              <a:rPr kumimoji="0" lang="en-US" sz="2400" b="1" i="0" u="none" strike="noStrike" kern="1200" cap="none" spc="0" normalizeH="0" baseline="0" noProof="0" dirty="0">
                <a:ln>
                  <a:noFill/>
                </a:ln>
                <a:solidFill>
                  <a:srgbClr val="92D050"/>
                </a:solidFill>
                <a:effectLst/>
                <a:uLnTx/>
                <a:uFillTx/>
                <a:latin typeface="Arial" charset="0"/>
                <a:ea typeface="+mn-ea"/>
                <a:cs typeface="+mn-cs"/>
              </a:rPr>
              <a:t> inclusive production (reported on Nucleus 2023 and RAS session-2024)</a:t>
            </a:r>
            <a:endParaRPr lang="ru-RU" sz="2400" b="1" dirty="0">
              <a:solidFill>
                <a:srgbClr val="92D050"/>
              </a:solidFill>
            </a:endParaRPr>
          </a:p>
          <a:p>
            <a:pPr lvl="1"/>
            <a:r>
              <a:rPr lang="en-US" sz="2400" b="1" dirty="0"/>
              <a:t>Charged pion asymmetry - </a:t>
            </a:r>
            <a:r>
              <a:rPr lang="en-US" sz="2400" b="1" dirty="0">
                <a:solidFill>
                  <a:srgbClr val="FFFF00"/>
                </a:solidFill>
              </a:rPr>
              <a:t>first result this Fall (?) </a:t>
            </a:r>
          </a:p>
          <a:p>
            <a:pPr lvl="1"/>
            <a:r>
              <a:rPr lang="en-US" sz="2400" b="1" dirty="0"/>
              <a:t>Λ (</a:t>
            </a:r>
            <a:r>
              <a:rPr kumimoji="0" lang="en-US" sz="2400" b="1" i="0" u="none" strike="noStrike" kern="0" cap="none" spc="0" normalizeH="0" baseline="0" noProof="0" dirty="0" err="1">
                <a:ln>
                  <a:noFill/>
                </a:ln>
                <a:solidFill>
                  <a:srgbClr val="FFFFFF"/>
                </a:solidFill>
                <a:effectLst>
                  <a:outerShdw blurRad="38100" dist="38100" dir="2700000" algn="tl">
                    <a:srgbClr val="010199"/>
                  </a:outerShdw>
                </a:effectLst>
                <a:uLnTx/>
                <a:uFillTx/>
                <a:latin typeface="Arial"/>
                <a:ea typeface="+mn-ea"/>
                <a:cs typeface="+mn-cs"/>
              </a:rPr>
              <a:t>Λbar</a:t>
            </a:r>
            <a:r>
              <a:rPr kumimoji="0" lang="en-US" sz="2400" b="1" i="0" u="none" strike="noStrike" kern="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mn-cs"/>
              </a:rPr>
              <a:t>) –</a:t>
            </a:r>
            <a:r>
              <a:rPr lang="en-US" sz="2400" b="1" dirty="0"/>
              <a:t> polarization, </a:t>
            </a:r>
            <a:r>
              <a:rPr kumimoji="0" lang="el-GR" sz="2400" b="1" i="0" u="none" strike="noStrike" kern="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mn-cs"/>
              </a:rPr>
              <a:t>ρ</a:t>
            </a:r>
            <a:r>
              <a:rPr kumimoji="0" lang="en-US" sz="2400" b="1" i="0" u="none" strike="noStrike" kern="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mn-cs"/>
              </a:rPr>
              <a:t> and K* spin alignment</a:t>
            </a:r>
            <a:r>
              <a:rPr lang="en-US" sz="2400" b="1" dirty="0"/>
              <a:t> (2021-2023 data) - </a:t>
            </a:r>
            <a:r>
              <a:rPr lang="en-US" sz="2400" b="1" dirty="0">
                <a:solidFill>
                  <a:srgbClr val="FFFF00"/>
                </a:solidFill>
              </a:rPr>
              <a:t>first result this Fall (?) </a:t>
            </a:r>
            <a:endParaRPr lang="en-US" sz="2400" b="1" dirty="0"/>
          </a:p>
          <a:p>
            <a:pPr marL="0" indent="0">
              <a:buNone/>
            </a:pPr>
            <a:endParaRPr lang="en-US" dirty="0"/>
          </a:p>
          <a:p>
            <a:pPr marL="0" indent="0">
              <a:buNone/>
            </a:pPr>
            <a:endParaRPr lang="ru-RU" dirty="0"/>
          </a:p>
        </p:txBody>
      </p:sp>
      <p:sp>
        <p:nvSpPr>
          <p:cNvPr id="4" name="Дата 3">
            <a:extLst>
              <a:ext uri="{FF2B5EF4-FFF2-40B4-BE49-F238E27FC236}">
                <a16:creationId xmlns:a16="http://schemas.microsoft.com/office/drawing/2014/main" id="{B4F2213C-1737-F219-9C4B-90DE85B95D86}"/>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Tree>
    <p:extLst>
      <p:ext uri="{BB962C8B-B14F-4D97-AF65-F5344CB8AC3E}">
        <p14:creationId xmlns:p14="http://schemas.microsoft.com/office/powerpoint/2010/main" val="374470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5E7C3-3468-1DC4-16F1-080BDE435B0C}"/>
              </a:ext>
            </a:extLst>
          </p:cNvPr>
          <p:cNvSpPr>
            <a:spLocks noGrp="1"/>
          </p:cNvSpPr>
          <p:nvPr>
            <p:ph type="title"/>
          </p:nvPr>
        </p:nvSpPr>
        <p:spPr>
          <a:xfrm>
            <a:off x="457200" y="277813"/>
            <a:ext cx="8229600" cy="630907"/>
          </a:xfrm>
        </p:spPr>
        <p:txBody>
          <a:bodyPr/>
          <a:lstStyle/>
          <a:p>
            <a:r>
              <a:rPr lang="en-US" dirty="0"/>
              <a:t>K</a:t>
            </a:r>
            <a:r>
              <a:rPr lang="en-US" baseline="-25000" dirty="0"/>
              <a:t>s</a:t>
            </a:r>
            <a:r>
              <a:rPr lang="en-US" dirty="0"/>
              <a:t> reconstruction</a:t>
            </a:r>
            <a:r>
              <a:rPr kumimoji="0" lang="en-US" sz="4400" b="1" i="0" u="none" strike="noStrike" kern="1200" cap="none" spc="0" normalizeH="0" baseline="0" noProof="0" dirty="0">
                <a:ln>
                  <a:noFill/>
                </a:ln>
                <a:solidFill>
                  <a:srgbClr val="92D050"/>
                </a:solidFill>
                <a:effectLst/>
                <a:uLnTx/>
                <a:uFillTx/>
                <a:latin typeface="Arial" charset="0"/>
                <a:ea typeface="+mn-ea"/>
                <a:cs typeface="+mn-cs"/>
              </a:rPr>
              <a:t> </a:t>
            </a:r>
            <a:endParaRPr lang="ru-RU" dirty="0"/>
          </a:p>
        </p:txBody>
      </p:sp>
      <p:pic>
        <p:nvPicPr>
          <p:cNvPr id="13" name="Объект 12">
            <a:extLst>
              <a:ext uri="{FF2B5EF4-FFF2-40B4-BE49-F238E27FC236}">
                <a16:creationId xmlns:a16="http://schemas.microsoft.com/office/drawing/2014/main" id="{B2781AFD-48EB-8195-4A2E-45FB933BA313}"/>
              </a:ext>
            </a:extLst>
          </p:cNvPr>
          <p:cNvPicPr>
            <a:picLocks noGrp="1" noChangeAspect="1"/>
          </p:cNvPicPr>
          <p:nvPr>
            <p:ph sz="quarter" idx="2"/>
          </p:nvPr>
        </p:nvPicPr>
        <p:blipFill>
          <a:blip r:embed="rId2"/>
          <a:stretch>
            <a:fillRect/>
          </a:stretch>
        </p:blipFill>
        <p:spPr>
          <a:xfrm>
            <a:off x="683568" y="1077774"/>
            <a:ext cx="8003232" cy="2495242"/>
          </a:xfrm>
        </p:spPr>
      </p:pic>
      <p:sp>
        <p:nvSpPr>
          <p:cNvPr id="4" name="Дата 3">
            <a:extLst>
              <a:ext uri="{FF2B5EF4-FFF2-40B4-BE49-F238E27FC236}">
                <a16:creationId xmlns:a16="http://schemas.microsoft.com/office/drawing/2014/main" id="{B4F2213C-1737-F219-9C4B-90DE85B95D8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p>
        </p:txBody>
      </p:sp>
      <p:sp>
        <p:nvSpPr>
          <p:cNvPr id="5" name="Нижний колонтитул 4">
            <a:extLst>
              <a:ext uri="{FF2B5EF4-FFF2-40B4-BE49-F238E27FC236}">
                <a16:creationId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11" name="Рисунок 10">
            <a:extLst>
              <a:ext uri="{FF2B5EF4-FFF2-40B4-BE49-F238E27FC236}">
                <a16:creationId xmlns:a16="http://schemas.microsoft.com/office/drawing/2014/main" id="{AB0C81E8-6FDB-F4B6-50DD-2DF0F89FA854}"/>
              </a:ext>
            </a:extLst>
          </p:cNvPr>
          <p:cNvPicPr>
            <a:picLocks noChangeAspect="1"/>
          </p:cNvPicPr>
          <p:nvPr/>
        </p:nvPicPr>
        <p:blipFill>
          <a:blip r:embed="rId3"/>
          <a:stretch>
            <a:fillRect/>
          </a:stretch>
        </p:blipFill>
        <p:spPr>
          <a:xfrm>
            <a:off x="899592" y="3618222"/>
            <a:ext cx="7344816" cy="2495242"/>
          </a:xfrm>
          <a:prstGeom prst="rect">
            <a:avLst/>
          </a:prstGeom>
        </p:spPr>
      </p:pic>
    </p:spTree>
    <p:extLst>
      <p:ext uri="{BB962C8B-B14F-4D97-AF65-F5344CB8AC3E}">
        <p14:creationId xmlns:p14="http://schemas.microsoft.com/office/powerpoint/2010/main" val="223109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Outline</a:t>
            </a:r>
            <a:endParaRPr lang="ru-RU" dirty="0"/>
          </a:p>
        </p:txBody>
      </p:sp>
      <p:sp>
        <p:nvSpPr>
          <p:cNvPr id="3" name="Объект 2"/>
          <p:cNvSpPr>
            <a:spLocks noGrp="1"/>
          </p:cNvSpPr>
          <p:nvPr>
            <p:ph idx="1"/>
          </p:nvPr>
        </p:nvSpPr>
        <p:spPr>
          <a:xfrm>
            <a:off x="457200" y="1268761"/>
            <a:ext cx="8229600" cy="4536504"/>
          </a:xfrm>
        </p:spPr>
        <p:txBody>
          <a:bodyPr/>
          <a:lstStyle/>
          <a:p>
            <a:r>
              <a:rPr lang="en-US" dirty="0"/>
              <a:t>SPASCHARM Project</a:t>
            </a:r>
          </a:p>
          <a:p>
            <a:pPr lvl="1"/>
            <a:r>
              <a:rPr lang="en-US" dirty="0"/>
              <a:t>Physics Program </a:t>
            </a:r>
          </a:p>
          <a:p>
            <a:pPr lvl="1">
              <a:buClr>
                <a:srgbClr val="B2B2B2"/>
              </a:buClr>
            </a:pPr>
            <a:r>
              <a:rPr lang="en-US" dirty="0">
                <a:solidFill>
                  <a:srgbClr val="FFFFFF"/>
                </a:solidFill>
              </a:rPr>
              <a:t>Polarized proton and antiproton beams</a:t>
            </a:r>
            <a:endParaRPr lang="en-US" dirty="0"/>
          </a:p>
          <a:p>
            <a:r>
              <a:rPr lang="en-US" dirty="0"/>
              <a:t>SPASCHARM stage 1 (current) </a:t>
            </a:r>
          </a:p>
          <a:p>
            <a:pPr lvl="1"/>
            <a:r>
              <a:rPr lang="en-US" dirty="0"/>
              <a:t>Physics </a:t>
            </a:r>
          </a:p>
          <a:p>
            <a:pPr lvl="1"/>
            <a:r>
              <a:rPr lang="en-US" dirty="0"/>
              <a:t>Experimental Setup</a:t>
            </a:r>
          </a:p>
          <a:p>
            <a:pPr lvl="1"/>
            <a:r>
              <a:rPr lang="en-US" dirty="0"/>
              <a:t>Current activity</a:t>
            </a: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3200" b="0" i="0" u="none" strike="noStrike" kern="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mn-cs"/>
              </a:rPr>
              <a:t>SPASCHARM perspectives  </a:t>
            </a:r>
          </a:p>
          <a:p>
            <a:pPr lvl="1"/>
            <a:endParaRPr lang="en-US" dirty="0"/>
          </a:p>
        </p:txBody>
      </p:sp>
      <p:sp>
        <p:nvSpPr>
          <p:cNvPr id="4" name="Дата 3"/>
          <p:cNvSpPr>
            <a:spLocks noGrp="1"/>
          </p:cNvSpPr>
          <p:nvPr>
            <p:ph type="dt" sz="half" idx="10"/>
          </p:nvPr>
        </p:nvSpPr>
        <p:spPr/>
        <p:txBody>
          <a:bodyPr/>
          <a:lstStyle/>
          <a:p>
            <a:r>
              <a:rPr lang="en-US" altLang="ru-RU" dirty="0"/>
              <a:t>VII SPD CM, Almaty</a:t>
            </a: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2</a:t>
            </a:fld>
            <a:endParaRPr lang="ru-RU" altLang="ru-RU"/>
          </a:p>
        </p:txBody>
      </p:sp>
    </p:spTree>
    <p:extLst>
      <p:ext uri="{BB962C8B-B14F-4D97-AF65-F5344CB8AC3E}">
        <p14:creationId xmlns:p14="http://schemas.microsoft.com/office/powerpoint/2010/main" val="284786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5E7C3-3468-1DC4-16F1-080BDE435B0C}"/>
              </a:ext>
            </a:extLst>
          </p:cNvPr>
          <p:cNvSpPr>
            <a:spLocks noGrp="1"/>
          </p:cNvSpPr>
          <p:nvPr>
            <p:ph type="title"/>
          </p:nvPr>
        </p:nvSpPr>
        <p:spPr>
          <a:xfrm>
            <a:off x="457200" y="136601"/>
            <a:ext cx="8232534" cy="916135"/>
          </a:xfrm>
        </p:spPr>
        <p:txBody>
          <a:bodyPr/>
          <a:lstStyle/>
          <a:p>
            <a:r>
              <a:rPr lang="en-US" dirty="0"/>
              <a:t>A-dependence</a:t>
            </a:r>
            <a:endParaRPr lang="ru-RU" dirty="0"/>
          </a:p>
        </p:txBody>
      </p:sp>
      <p:sp>
        <p:nvSpPr>
          <p:cNvPr id="3" name="Объект 2">
            <a:extLst>
              <a:ext uri="{FF2B5EF4-FFF2-40B4-BE49-F238E27FC236}">
                <a16:creationId xmlns:a16="http://schemas.microsoft.com/office/drawing/2014/main" id="{79776569-0218-F332-5867-BD19BAD01275}"/>
              </a:ext>
            </a:extLst>
          </p:cNvPr>
          <p:cNvSpPr>
            <a:spLocks noGrp="1"/>
          </p:cNvSpPr>
          <p:nvPr>
            <p:ph idx="1"/>
          </p:nvPr>
        </p:nvSpPr>
        <p:spPr>
          <a:xfrm>
            <a:off x="179512" y="1052736"/>
            <a:ext cx="8784976" cy="5112568"/>
          </a:xfrm>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a:solidFill>
                  <a:srgbClr val="FFFF00"/>
                </a:solidFill>
                <a:latin typeface="Arial"/>
              </a:rPr>
              <a:t> </a:t>
            </a:r>
            <a:endParaRPr lang="en-US" sz="2400" b="1" dirty="0"/>
          </a:p>
          <a:p>
            <a:pPr marL="0" indent="0">
              <a:buNone/>
            </a:pPr>
            <a:endParaRPr lang="en-US" dirty="0"/>
          </a:p>
          <a:p>
            <a:pPr marL="0" indent="0">
              <a:buNone/>
            </a:pPr>
            <a:endParaRPr lang="ru-RU" dirty="0"/>
          </a:p>
        </p:txBody>
      </p:sp>
      <p:sp>
        <p:nvSpPr>
          <p:cNvPr id="4" name="Дата 3">
            <a:extLst>
              <a:ext uri="{FF2B5EF4-FFF2-40B4-BE49-F238E27FC236}">
                <a16:creationId xmlns:a16="http://schemas.microsoft.com/office/drawing/2014/main" id="{B4F2213C-1737-F219-9C4B-90DE85B95D86}"/>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8" name="Рисунок 7">
            <a:extLst>
              <a:ext uri="{FF2B5EF4-FFF2-40B4-BE49-F238E27FC236}">
                <a16:creationId xmlns:a16="http://schemas.microsoft.com/office/drawing/2014/main" id="{BBE2585B-470F-4F7D-A2CE-149FE2F2996E}"/>
              </a:ext>
            </a:extLst>
          </p:cNvPr>
          <p:cNvPicPr>
            <a:picLocks noChangeAspect="1"/>
          </p:cNvPicPr>
          <p:nvPr/>
        </p:nvPicPr>
        <p:blipFill>
          <a:blip r:embed="rId2"/>
          <a:stretch>
            <a:fillRect/>
          </a:stretch>
        </p:blipFill>
        <p:spPr>
          <a:xfrm>
            <a:off x="515931" y="1052736"/>
            <a:ext cx="8232534" cy="4608512"/>
          </a:xfrm>
          <a:prstGeom prst="rect">
            <a:avLst/>
          </a:prstGeom>
        </p:spPr>
      </p:pic>
    </p:spTree>
    <p:extLst>
      <p:ext uri="{BB962C8B-B14F-4D97-AF65-F5344CB8AC3E}">
        <p14:creationId xmlns:p14="http://schemas.microsoft.com/office/powerpoint/2010/main" val="1258510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5E7C3-3468-1DC4-16F1-080BDE435B0C}"/>
              </a:ext>
            </a:extLst>
          </p:cNvPr>
          <p:cNvSpPr>
            <a:spLocks noGrp="1"/>
          </p:cNvSpPr>
          <p:nvPr>
            <p:ph type="title"/>
          </p:nvPr>
        </p:nvSpPr>
        <p:spPr/>
        <p:txBody>
          <a:bodyPr/>
          <a:lstStyle/>
          <a:p>
            <a:r>
              <a:rPr lang="en-US" dirty="0"/>
              <a:t>K* and </a:t>
            </a:r>
            <a:r>
              <a:rPr lang="en-US" sz="4400" b="1" dirty="0"/>
              <a:t>Λ studies</a:t>
            </a:r>
            <a:endParaRPr lang="ru-RU" dirty="0"/>
          </a:p>
        </p:txBody>
      </p:sp>
      <p:sp>
        <p:nvSpPr>
          <p:cNvPr id="3" name="Объект 2">
            <a:extLst>
              <a:ext uri="{FF2B5EF4-FFF2-40B4-BE49-F238E27FC236}">
                <a16:creationId xmlns:a16="http://schemas.microsoft.com/office/drawing/2014/main" id="{79776569-0218-F332-5867-BD19BAD01275}"/>
              </a:ext>
            </a:extLst>
          </p:cNvPr>
          <p:cNvSpPr>
            <a:spLocks noGrp="1"/>
          </p:cNvSpPr>
          <p:nvPr>
            <p:ph sz="half" idx="1"/>
          </p:nvPr>
        </p:nvSpPr>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a:solidFill>
                  <a:srgbClr val="FFFF00"/>
                </a:solidFill>
                <a:latin typeface="Arial"/>
              </a:rPr>
              <a:t> </a:t>
            </a:r>
            <a:endParaRPr lang="en-US" sz="2400" b="1" dirty="0"/>
          </a:p>
          <a:p>
            <a:pPr marL="0" indent="0">
              <a:buNone/>
            </a:pPr>
            <a:endParaRPr lang="en-US" dirty="0"/>
          </a:p>
          <a:p>
            <a:pPr marL="0" indent="0">
              <a:buNone/>
            </a:pPr>
            <a:endParaRPr lang="ru-RU" dirty="0"/>
          </a:p>
        </p:txBody>
      </p:sp>
      <p:pic>
        <p:nvPicPr>
          <p:cNvPr id="18" name="Объект 17">
            <a:extLst>
              <a:ext uri="{FF2B5EF4-FFF2-40B4-BE49-F238E27FC236}">
                <a16:creationId xmlns:a16="http://schemas.microsoft.com/office/drawing/2014/main" id="{C9879880-D27D-81A7-2EA0-193702213932}"/>
              </a:ext>
            </a:extLst>
          </p:cNvPr>
          <p:cNvPicPr>
            <a:picLocks noGrp="1" noChangeAspect="1"/>
          </p:cNvPicPr>
          <p:nvPr>
            <p:ph sz="half" idx="2"/>
          </p:nvPr>
        </p:nvPicPr>
        <p:blipFill>
          <a:blip r:embed="rId2"/>
          <a:stretch>
            <a:fillRect/>
          </a:stretch>
        </p:blipFill>
        <p:spPr>
          <a:xfrm>
            <a:off x="4788024" y="1406936"/>
            <a:ext cx="3603048" cy="3889585"/>
          </a:xfrm>
          <a:prstGeom prst="rect">
            <a:avLst/>
          </a:prstGeom>
        </p:spPr>
      </p:pic>
      <p:sp>
        <p:nvSpPr>
          <p:cNvPr id="4" name="Дата 3">
            <a:extLst>
              <a:ext uri="{FF2B5EF4-FFF2-40B4-BE49-F238E27FC236}">
                <a16:creationId xmlns:a16="http://schemas.microsoft.com/office/drawing/2014/main" id="{B4F2213C-1737-F219-9C4B-90DE85B95D86}"/>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20" name="TextBox 19">
            <a:extLst>
              <a:ext uri="{FF2B5EF4-FFF2-40B4-BE49-F238E27FC236}">
                <a16:creationId xmlns:a16="http://schemas.microsoft.com/office/drawing/2014/main" id="{DBB50204-87B0-CB82-1A4F-C747C67C432C}"/>
              </a:ext>
            </a:extLst>
          </p:cNvPr>
          <p:cNvSpPr txBox="1"/>
          <p:nvPr/>
        </p:nvSpPr>
        <p:spPr>
          <a:xfrm>
            <a:off x="395536" y="5375056"/>
            <a:ext cx="7995536" cy="83099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First indication on significant </a:t>
            </a:r>
            <a:r>
              <a:rPr kumimoji="0" lang="el-GR"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Λ</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polarization on K</a:t>
            </a:r>
            <a:r>
              <a:rPr kumimoji="0" lang="en-US" sz="2400" b="0"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beam (zero on </a:t>
            </a:r>
            <a:r>
              <a:rPr kumimoji="0" lang="el-GR"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π</a:t>
            </a:r>
            <a:r>
              <a:rPr kumimoji="0" lang="en-US" sz="2400" b="0" i="0" u="none" strike="noStrike" kern="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a:t>
            </a:r>
          </a:p>
        </p:txBody>
      </p:sp>
      <p:pic>
        <p:nvPicPr>
          <p:cNvPr id="7" name="Рисунок 6">
            <a:extLst>
              <a:ext uri="{FF2B5EF4-FFF2-40B4-BE49-F238E27FC236}">
                <a16:creationId xmlns:a16="http://schemas.microsoft.com/office/drawing/2014/main" id="{BFF79639-4BC6-19CD-C96A-8DE2371C1A12}"/>
              </a:ext>
            </a:extLst>
          </p:cNvPr>
          <p:cNvPicPr>
            <a:picLocks noChangeAspect="1"/>
          </p:cNvPicPr>
          <p:nvPr/>
        </p:nvPicPr>
        <p:blipFill>
          <a:blip r:embed="rId3"/>
          <a:stretch>
            <a:fillRect/>
          </a:stretch>
        </p:blipFill>
        <p:spPr>
          <a:xfrm>
            <a:off x="179512" y="1417637"/>
            <a:ext cx="4608512" cy="3878884"/>
          </a:xfrm>
          <a:prstGeom prst="rect">
            <a:avLst/>
          </a:prstGeom>
        </p:spPr>
      </p:pic>
    </p:spTree>
    <p:extLst>
      <p:ext uri="{BB962C8B-B14F-4D97-AF65-F5344CB8AC3E}">
        <p14:creationId xmlns:p14="http://schemas.microsoft.com/office/powerpoint/2010/main" val="110817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5E7C3-3468-1DC4-16F1-080BDE435B0C}"/>
              </a:ext>
            </a:extLst>
          </p:cNvPr>
          <p:cNvSpPr>
            <a:spLocks noGrp="1"/>
          </p:cNvSpPr>
          <p:nvPr>
            <p:ph type="title"/>
          </p:nvPr>
        </p:nvSpPr>
        <p:spPr>
          <a:xfrm>
            <a:off x="457200" y="136601"/>
            <a:ext cx="8232534" cy="916135"/>
          </a:xfrm>
        </p:spPr>
        <p:txBody>
          <a:bodyPr/>
          <a:lstStyle/>
          <a:p>
            <a:r>
              <a:rPr lang="en-US" sz="3600" dirty="0"/>
              <a:t>U70 accelerator facility modernization Plans 2024-2030</a:t>
            </a:r>
            <a:endParaRPr lang="ru-RU" sz="3600" dirty="0"/>
          </a:p>
        </p:txBody>
      </p:sp>
      <p:sp>
        <p:nvSpPr>
          <p:cNvPr id="3" name="Объект 2">
            <a:extLst>
              <a:ext uri="{FF2B5EF4-FFF2-40B4-BE49-F238E27FC236}">
                <a16:creationId xmlns:a16="http://schemas.microsoft.com/office/drawing/2014/main" id="{79776569-0218-F332-5867-BD19BAD01275}"/>
              </a:ext>
            </a:extLst>
          </p:cNvPr>
          <p:cNvSpPr>
            <a:spLocks noGrp="1"/>
          </p:cNvSpPr>
          <p:nvPr>
            <p:ph idx="1"/>
          </p:nvPr>
        </p:nvSpPr>
        <p:spPr>
          <a:xfrm>
            <a:off x="179512" y="1340768"/>
            <a:ext cx="8784976" cy="4536504"/>
          </a:xfrm>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24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2024-2027 Current Facility Modernization to achieve </a:t>
            </a:r>
            <a:r>
              <a:rPr kumimoji="0" lang="en-US" sz="2400" b="1"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stable</a:t>
            </a:r>
            <a:r>
              <a:rPr kumimoji="0" lang="en-US" sz="24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 data taking runs with high statistics (two data taking runs </a:t>
            </a:r>
            <a:r>
              <a:rPr lang="en-US" sz="2400" b="1" dirty="0">
                <a:solidFill>
                  <a:srgbClr val="92D050"/>
                </a:solidFill>
                <a:latin typeface="Arial"/>
              </a:rPr>
              <a:t>each year </a:t>
            </a:r>
            <a:r>
              <a:rPr kumimoji="0" lang="en-US" sz="24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are expected)</a:t>
            </a:r>
            <a:r>
              <a:rPr lang="en-US" sz="2400" b="1" dirty="0">
                <a:solidFill>
                  <a:srgbClr val="92D050"/>
                </a:solidFill>
                <a:latin typeface="Arial"/>
              </a:rPr>
              <a:t>:</a:t>
            </a:r>
          </a:p>
          <a:p>
            <a:pPr lvl="1" indent="-342900">
              <a:buClr>
                <a:srgbClr val="FFFFCC"/>
              </a:buClr>
              <a:defRPr/>
            </a:pP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Modernization of Cooling and Vacuum systems of U70-ring </a:t>
            </a:r>
          </a:p>
          <a:p>
            <a:pPr lvl="1" indent="-342900">
              <a:buClr>
                <a:srgbClr val="FFFFCC"/>
              </a:buClr>
              <a:defRPr/>
            </a:pPr>
            <a:r>
              <a:rPr lang="en-US" sz="2000" b="1" dirty="0">
                <a:solidFill>
                  <a:srgbClr val="FFFF00"/>
                </a:solidFill>
                <a:latin typeface="Arial"/>
                <a:ea typeface="+mn-ea"/>
                <a:cs typeface="+mn-cs"/>
              </a:rPr>
              <a:t>Modernization of beam control system (including HF)</a:t>
            </a:r>
            <a:endParaRPr kumimoji="0" lang="ru-RU"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endParaRPr>
          </a:p>
          <a:p>
            <a:pPr lvl="1" indent="-342900">
              <a:buClr>
                <a:srgbClr val="FFFFCC"/>
              </a:buClr>
              <a:defRPr/>
            </a:pPr>
            <a:r>
              <a:rPr lang="en-US" sz="2000" b="1" dirty="0">
                <a:solidFill>
                  <a:srgbClr val="FFFF00"/>
                </a:solidFill>
                <a:latin typeface="Arial"/>
                <a:ea typeface="+mn-ea"/>
                <a:cs typeface="+mn-cs"/>
              </a:rPr>
              <a:t>Modernization of booster power supply </a:t>
            </a:r>
            <a:endPar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24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2028-2033 New </a:t>
            </a:r>
            <a:r>
              <a:rPr lang="en-US" sz="2400" b="1" dirty="0">
                <a:solidFill>
                  <a:srgbClr val="92D050"/>
                </a:solidFill>
                <a:latin typeface="Arial"/>
                <a:ea typeface="+mn-ea"/>
                <a:cs typeface="+mn-cs"/>
              </a:rPr>
              <a:t>perspective modernization of U70</a:t>
            </a:r>
          </a:p>
          <a:p>
            <a:pPr lvl="1" indent="-342900">
              <a:buClr>
                <a:srgbClr val="FFFFCC"/>
              </a:buClr>
              <a:defRPr/>
            </a:pPr>
            <a:r>
              <a:rPr lang="en-US" sz="2000" b="1" dirty="0">
                <a:solidFill>
                  <a:srgbClr val="FFFF00"/>
                </a:solidFill>
                <a:latin typeface="Arial"/>
                <a:ea typeface="+mn-ea"/>
                <a:cs typeface="+mn-cs"/>
              </a:rPr>
              <a:t>Increase of U70 Intensity (up to </a:t>
            </a:r>
            <a:r>
              <a:rPr lang="ru-RU" sz="2000" b="1" dirty="0">
                <a:solidFill>
                  <a:srgbClr val="FFFF00"/>
                </a:solidFill>
                <a:latin typeface="Arial"/>
              </a:rPr>
              <a:t>3х10</a:t>
            </a:r>
            <a:r>
              <a:rPr lang="ru-RU" sz="2000" b="1" baseline="30000" dirty="0">
                <a:solidFill>
                  <a:srgbClr val="FFFF00"/>
                </a:solidFill>
                <a:latin typeface="Arial"/>
              </a:rPr>
              <a:t>13</a:t>
            </a:r>
            <a:r>
              <a:rPr lang="en-US" sz="2000" b="1" dirty="0">
                <a:solidFill>
                  <a:srgbClr val="FFFF00"/>
                </a:solidFill>
                <a:latin typeface="Arial"/>
              </a:rPr>
              <a:t>)</a:t>
            </a:r>
            <a:endParaRPr lang="en-US" sz="2000" b="1" dirty="0">
              <a:solidFill>
                <a:srgbClr val="FFFF00"/>
              </a:solidFill>
              <a:latin typeface="Arial"/>
              <a:ea typeface="+mn-ea"/>
              <a:cs typeface="+mn-cs"/>
            </a:endParaRPr>
          </a:p>
          <a:p>
            <a:pPr lvl="1" indent="-342900">
              <a:buClr>
                <a:srgbClr val="FFFFCC"/>
              </a:buClr>
              <a:defRPr/>
            </a:pPr>
            <a:r>
              <a:rPr lang="en-US" sz="2000" b="1" dirty="0">
                <a:solidFill>
                  <a:srgbClr val="FFFF00"/>
                </a:solidFill>
                <a:latin typeface="Arial"/>
              </a:rPr>
              <a:t>Development new beamline 24 for spin and spectroscopy studies (polarized beam for SPASCHARM experiment and meson beams for VES experiment)</a:t>
            </a:r>
          </a:p>
          <a:p>
            <a:pPr marL="180975" lvl="1" indent="0">
              <a:buClr>
                <a:srgbClr val="FFFFCC"/>
              </a:buClr>
              <a:buNone/>
              <a:defRPr/>
            </a:pPr>
            <a:endParaRPr lang="en-US" sz="2400" b="1" dirty="0">
              <a:solidFill>
                <a:srgbClr val="FFFF00"/>
              </a:solidFill>
            </a:endParaRPr>
          </a:p>
          <a:p>
            <a:pPr marL="0" indent="0">
              <a:buNone/>
            </a:pPr>
            <a:endParaRPr lang="en-US" dirty="0"/>
          </a:p>
          <a:p>
            <a:pPr marL="0" indent="0">
              <a:buNone/>
            </a:pPr>
            <a:endParaRPr lang="ru-RU" dirty="0"/>
          </a:p>
        </p:txBody>
      </p:sp>
      <p:sp>
        <p:nvSpPr>
          <p:cNvPr id="4" name="Дата 3">
            <a:extLst>
              <a:ext uri="{FF2B5EF4-FFF2-40B4-BE49-F238E27FC236}">
                <a16:creationId xmlns:a16="http://schemas.microsoft.com/office/drawing/2014/main" id="{B4F2213C-1737-F219-9C4B-90DE85B95D86}"/>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a16="http://schemas.microsoft.com/office/drawing/2014/main" id="{2C91E5F2-3E97-F989-2ACC-D46494022182}"/>
              </a:ext>
            </a:extLst>
          </p:cNvPr>
          <p:cNvSpPr>
            <a:spLocks noGrp="1"/>
          </p:cNvSpPr>
          <p:nvPr>
            <p:ph type="ftr" sz="quarter" idx="11"/>
          </p:nvPr>
        </p:nvSpPr>
        <p:spPr/>
        <p:txBody>
          <a:bodyPr/>
          <a:lstStyle/>
          <a:p>
            <a:r>
              <a:rPr lang="en-US" altLang="ru-RU" dirty="0"/>
              <a:t>V. Mochalov, SPASCHARM Experiment</a:t>
            </a:r>
            <a:endParaRPr lang="ru-RU" altLang="ru-RU" dirty="0"/>
          </a:p>
        </p:txBody>
      </p:sp>
      <p:sp>
        <p:nvSpPr>
          <p:cNvPr id="6" name="Номер слайда 5">
            <a:extLst>
              <a:ext uri="{FF2B5EF4-FFF2-40B4-BE49-F238E27FC236}">
                <a16:creationId xmlns:a16="http://schemas.microsoft.com/office/drawing/2014/main" id="{7EFB8D95-05F7-8DD5-BC63-C197F190F57C}"/>
              </a:ext>
            </a:extLst>
          </p:cNvPr>
          <p:cNvSpPr>
            <a:spLocks noGrp="1"/>
          </p:cNvSpPr>
          <p:nvPr>
            <p:ph type="sldNum" sz="quarter" idx="12"/>
          </p:nvPr>
        </p:nvSpPr>
        <p:spPr/>
        <p:txBody>
          <a:bodyPr/>
          <a:lstStyle/>
          <a:p>
            <a:fld id="{36A10669-CE8A-4DA0-B546-D3B064FB49D9}" type="slidenum">
              <a:rPr lang="ru-RU" altLang="ru-RU" smtClean="0"/>
              <a:pPr/>
              <a:t>22</a:t>
            </a:fld>
            <a:endParaRPr lang="ru-RU" altLang="ru-RU"/>
          </a:p>
        </p:txBody>
      </p:sp>
    </p:spTree>
    <p:extLst>
      <p:ext uri="{BB962C8B-B14F-4D97-AF65-F5344CB8AC3E}">
        <p14:creationId xmlns:p14="http://schemas.microsoft.com/office/powerpoint/2010/main" val="1732761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5E7C3-3468-1DC4-16F1-080BDE435B0C}"/>
              </a:ext>
            </a:extLst>
          </p:cNvPr>
          <p:cNvSpPr>
            <a:spLocks noGrp="1"/>
          </p:cNvSpPr>
          <p:nvPr>
            <p:ph type="title"/>
          </p:nvPr>
        </p:nvSpPr>
        <p:spPr>
          <a:xfrm>
            <a:off x="457200" y="136601"/>
            <a:ext cx="8232534" cy="916135"/>
          </a:xfrm>
        </p:spPr>
        <p:txBody>
          <a:bodyPr/>
          <a:lstStyle/>
          <a:p>
            <a:r>
              <a:rPr lang="en-US" dirty="0"/>
              <a:t>SPASCHARM strategy</a:t>
            </a:r>
            <a:endParaRPr lang="ru-RU" dirty="0"/>
          </a:p>
        </p:txBody>
      </p:sp>
      <p:sp>
        <p:nvSpPr>
          <p:cNvPr id="3" name="Объект 2">
            <a:extLst>
              <a:ext uri="{FF2B5EF4-FFF2-40B4-BE49-F238E27FC236}">
                <a16:creationId xmlns:a16="http://schemas.microsoft.com/office/drawing/2014/main" id="{79776569-0218-F332-5867-BD19BAD01275}"/>
              </a:ext>
            </a:extLst>
          </p:cNvPr>
          <p:cNvSpPr>
            <a:spLocks noGrp="1"/>
          </p:cNvSpPr>
          <p:nvPr>
            <p:ph idx="1"/>
          </p:nvPr>
        </p:nvSpPr>
        <p:spPr>
          <a:xfrm>
            <a:off x="179512" y="1052736"/>
            <a:ext cx="8784976" cy="5112568"/>
          </a:xfrm>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2024-2026 Study spin alignment of vector mesons and hyperon polarization with p, K</a:t>
            </a:r>
            <a:r>
              <a:rPr kumimoji="0" lang="en-US" sz="2400" b="1" i="0" u="none" strike="noStrike" kern="0" cap="none" spc="0" normalizeH="0" baseline="30000" noProof="0" dirty="0">
                <a:ln>
                  <a:noFill/>
                </a:ln>
                <a:effectLst>
                  <a:outerShdw blurRad="38100" dist="38100" dir="2700000" algn="tl">
                    <a:srgbClr val="010199"/>
                  </a:outerShdw>
                </a:effectLst>
                <a:uLnTx/>
                <a:uFillTx/>
                <a:latin typeface="Arial"/>
                <a:ea typeface="+mn-ea"/>
                <a:cs typeface="+mn-cs"/>
              </a:rPr>
              <a:t>-</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and </a:t>
            </a:r>
            <a:r>
              <a:rPr kumimoji="0" lang="el-GR"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π</a:t>
            </a:r>
            <a:r>
              <a:rPr kumimoji="0" lang="en-US" sz="2400" b="1" i="0" u="none" strike="noStrike" kern="0" cap="none" spc="0" normalizeH="0" baseline="30000" noProof="0" dirty="0">
                <a:ln>
                  <a:noFill/>
                </a:ln>
                <a:effectLst>
                  <a:outerShdw blurRad="38100" dist="38100" dir="2700000" algn="tl">
                    <a:srgbClr val="010199"/>
                  </a:outerShdw>
                </a:effectLst>
                <a:uLnTx/>
                <a:uFillTx/>
                <a:latin typeface="Arial"/>
                <a:ea typeface="+mn-ea"/>
                <a:cs typeface="+mn-cs"/>
              </a:rPr>
              <a:t>-</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beams and nuclei targets </a:t>
            </a:r>
            <a:r>
              <a:rPr kumimoji="0" lang="en-US" sz="2400" b="1" i="0" u="none" strike="noStrike" kern="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mn-cs"/>
              </a:rPr>
              <a:t>(including dependence on nucleus number) </a:t>
            </a:r>
            <a:endPar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endParaRPr>
          </a:p>
          <a:p>
            <a:pPr marL="627063" lvl="1" indent="-265113">
              <a:buClr>
                <a:srgbClr val="FFFFCC"/>
              </a:buClr>
              <a:defRPr/>
            </a:pP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New polarized target </a:t>
            </a:r>
            <a:r>
              <a:rPr kumimoji="0" lang="en-US" sz="20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(Contract with JINR signed on April,2024) – </a:t>
            </a: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new target to be ready </a:t>
            </a:r>
            <a:r>
              <a:rPr lang="en-US" sz="2000" b="1" dirty="0">
                <a:solidFill>
                  <a:srgbClr val="FFFF00"/>
                </a:solidFill>
                <a:latin typeface="Arial"/>
                <a:ea typeface="+mn-ea"/>
                <a:cs typeface="+mn-cs"/>
              </a:rPr>
              <a:t>be</a:t>
            </a: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for</a:t>
            </a:r>
            <a:r>
              <a:rPr lang="en-US" sz="2000" b="1" dirty="0">
                <a:solidFill>
                  <a:srgbClr val="FFFF00"/>
                </a:solidFill>
                <a:latin typeface="Arial"/>
                <a:ea typeface="+mn-ea"/>
                <a:cs typeface="+mn-cs"/>
              </a:rPr>
              <a:t>e Fall </a:t>
            </a: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2026</a:t>
            </a:r>
            <a:r>
              <a:rPr kumimoji="0" lang="en-US" sz="20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a:t>
            </a:r>
            <a:endPar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endParaRPr>
          </a:p>
          <a:p>
            <a:pPr marL="627063" lvl="1" indent="-265113">
              <a:buClr>
                <a:srgbClr val="FFFFCC"/>
              </a:buClr>
              <a:defRPr/>
            </a:pPr>
            <a:r>
              <a:rPr lang="en-US" sz="2000" b="1" dirty="0">
                <a:solidFill>
                  <a:srgbClr val="FFFF00"/>
                </a:solidFill>
                <a:latin typeface="Arial"/>
                <a:ea typeface="+mn-ea"/>
                <a:cs typeface="+mn-cs"/>
              </a:rPr>
              <a:t>Production new EM calorimeter (</a:t>
            </a:r>
            <a:r>
              <a:rPr lang="en-US" sz="2000" b="1" dirty="0">
                <a:solidFill>
                  <a:srgbClr val="FF0000"/>
                </a:solidFill>
                <a:latin typeface="Arial"/>
                <a:ea typeface="+mn-ea"/>
                <a:cs typeface="+mn-cs"/>
              </a:rPr>
              <a:t>SPD prototype?)</a:t>
            </a:r>
            <a:endParaRPr kumimoji="0" lang="en-US" sz="2000" b="1"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a:latin typeface="Arial"/>
              </a:rPr>
              <a:t>2027-2032 Study SSA </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with p, K</a:t>
            </a:r>
            <a:r>
              <a:rPr kumimoji="0" lang="en-US" sz="2400" b="1" i="0" u="none" strike="noStrike" kern="0" cap="none" spc="0" normalizeH="0" baseline="30000" noProof="0" dirty="0">
                <a:ln>
                  <a:noFill/>
                </a:ln>
                <a:effectLst>
                  <a:outerShdw blurRad="38100" dist="38100" dir="2700000" algn="tl">
                    <a:srgbClr val="010199"/>
                  </a:outerShdw>
                </a:effectLst>
                <a:uLnTx/>
                <a:uFillTx/>
                <a:latin typeface="Arial"/>
                <a:ea typeface="+mn-ea"/>
                <a:cs typeface="+mn-cs"/>
              </a:rPr>
              <a:t>-</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and </a:t>
            </a:r>
            <a:r>
              <a:rPr kumimoji="0" lang="el-GR"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π</a:t>
            </a:r>
            <a:r>
              <a:rPr kumimoji="0" lang="en-US" sz="2400" b="1" i="0" u="none" strike="noStrike" kern="0" cap="none" spc="0" normalizeH="0" baseline="30000" noProof="0" dirty="0">
                <a:ln>
                  <a:noFill/>
                </a:ln>
                <a:effectLst>
                  <a:outerShdw blurRad="38100" dist="38100" dir="2700000" algn="tl">
                    <a:srgbClr val="010199"/>
                  </a:outerShdw>
                </a:effectLst>
                <a:uLnTx/>
                <a:uFillTx/>
                <a:latin typeface="Arial"/>
                <a:ea typeface="+mn-ea"/>
                <a:cs typeface="+mn-cs"/>
              </a:rPr>
              <a:t>-</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beams and polarized target on beamline 14</a:t>
            </a:r>
          </a:p>
          <a:p>
            <a:pPr marL="627063" lvl="1" indent="-265113">
              <a:buClr>
                <a:srgbClr val="FFFFCC"/>
              </a:buClr>
              <a:defRPr/>
            </a:pPr>
            <a:r>
              <a:rPr lang="en-US" sz="2000" b="1" dirty="0">
                <a:solidFill>
                  <a:srgbClr val="FFFF00"/>
                </a:solidFill>
                <a:latin typeface="Arial"/>
              </a:rPr>
              <a:t>Development beamline 24 (polarized beam, including spin flipper)</a:t>
            </a:r>
          </a:p>
          <a:p>
            <a:pPr marL="627063" lvl="1" indent="-265113">
              <a:buClr>
                <a:srgbClr val="FFFFCC"/>
              </a:buClr>
              <a:defRPr/>
            </a:pPr>
            <a:r>
              <a:rPr lang="en-US" sz="2000" b="1" dirty="0">
                <a:solidFill>
                  <a:srgbClr val="FFFF00"/>
                </a:solidFill>
                <a:latin typeface="Arial"/>
              </a:rPr>
              <a:t>SPASCHARM setup modernization (</a:t>
            </a:r>
            <a:r>
              <a:rPr lang="en-US" sz="2000" b="1" dirty="0">
                <a:solidFill>
                  <a:srgbClr val="FF0000"/>
                </a:solidFill>
                <a:latin typeface="Arial"/>
              </a:rPr>
              <a:t>FARICH?, </a:t>
            </a:r>
            <a:r>
              <a:rPr lang="en-US" sz="2000" b="1" dirty="0">
                <a:solidFill>
                  <a:srgbClr val="FFFF00"/>
                </a:solidFill>
                <a:latin typeface="Arial"/>
              </a:rPr>
              <a:t>Full scale EM calorimeter, beam tagging, setup for elastic scattering)</a:t>
            </a: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a:latin typeface="Arial"/>
              </a:rPr>
              <a:t>2032-&gt;Study spin effects with polarized beams</a:t>
            </a:r>
            <a:r>
              <a:rPr lang="en-US" sz="2400" b="1" dirty="0"/>
              <a:t> </a:t>
            </a:r>
          </a:p>
          <a:p>
            <a:pPr marL="0" indent="0">
              <a:buNone/>
            </a:pPr>
            <a:endParaRPr lang="en-US" dirty="0"/>
          </a:p>
          <a:p>
            <a:pPr marL="0" indent="0">
              <a:buNone/>
            </a:pPr>
            <a:endParaRPr lang="ru-RU" dirty="0"/>
          </a:p>
        </p:txBody>
      </p:sp>
      <p:sp>
        <p:nvSpPr>
          <p:cNvPr id="4" name="Дата 3">
            <a:extLst>
              <a:ext uri="{FF2B5EF4-FFF2-40B4-BE49-F238E27FC236}">
                <a16:creationId xmlns:a16="http://schemas.microsoft.com/office/drawing/2014/main" id="{B4F2213C-1737-F219-9C4B-90DE85B95D86}"/>
              </a:ext>
            </a:extLst>
          </p:cNvPr>
          <p:cNvSpPr>
            <a:spLocks noGrp="1"/>
          </p:cNvSpPr>
          <p:nvPr>
            <p:ph type="dt" sz="half" idx="10"/>
          </p:nvPr>
        </p:nvSpPr>
        <p:spPr/>
        <p:txBody>
          <a:bodyPr/>
          <a:lstStyle/>
          <a:p>
            <a:r>
              <a:rPr lang="en-US" altLang="ru-RU" dirty="0"/>
              <a:t>VII SPD CM, Almaty</a:t>
            </a:r>
          </a:p>
        </p:txBody>
      </p:sp>
      <p:sp>
        <p:nvSpPr>
          <p:cNvPr id="5" name="Нижний колонтитул 4">
            <a:extLst>
              <a:ext uri="{FF2B5EF4-FFF2-40B4-BE49-F238E27FC236}">
                <a16:creationId xmlns:a16="http://schemas.microsoft.com/office/drawing/2014/main" id="{2C91E5F2-3E97-F989-2ACC-D46494022182}"/>
              </a:ext>
            </a:extLst>
          </p:cNvPr>
          <p:cNvSpPr>
            <a:spLocks noGrp="1"/>
          </p:cNvSpPr>
          <p:nvPr>
            <p:ph type="ftr" sz="quarter" idx="11"/>
          </p:nvPr>
        </p:nvSpPr>
        <p:spPr/>
        <p:txBody>
          <a:bodyPr/>
          <a:lstStyle/>
          <a:p>
            <a:r>
              <a:rPr lang="en-US" altLang="ru-RU" dirty="0"/>
              <a:t>V. Mochalov, SPASCHARM Experiment</a:t>
            </a:r>
            <a:endParaRPr lang="ru-RU" altLang="ru-RU" dirty="0"/>
          </a:p>
        </p:txBody>
      </p:sp>
      <p:sp>
        <p:nvSpPr>
          <p:cNvPr id="6" name="Номер слайда 5">
            <a:extLst>
              <a:ext uri="{FF2B5EF4-FFF2-40B4-BE49-F238E27FC236}">
                <a16:creationId xmlns:a16="http://schemas.microsoft.com/office/drawing/2014/main" id="{7EFB8D95-05F7-8DD5-BC63-C197F190F57C}"/>
              </a:ext>
            </a:extLst>
          </p:cNvPr>
          <p:cNvSpPr>
            <a:spLocks noGrp="1"/>
          </p:cNvSpPr>
          <p:nvPr>
            <p:ph type="sldNum" sz="quarter" idx="12"/>
          </p:nvPr>
        </p:nvSpPr>
        <p:spPr/>
        <p:txBody>
          <a:bodyPr/>
          <a:lstStyle/>
          <a:p>
            <a:fld id="{36A10669-CE8A-4DA0-B546-D3B064FB49D9}" type="slidenum">
              <a:rPr lang="ru-RU" altLang="ru-RU" smtClean="0"/>
              <a:pPr/>
              <a:t>23</a:t>
            </a:fld>
            <a:endParaRPr lang="ru-RU" altLang="ru-RU"/>
          </a:p>
        </p:txBody>
      </p:sp>
    </p:spTree>
    <p:extLst>
      <p:ext uri="{BB962C8B-B14F-4D97-AF65-F5344CB8AC3E}">
        <p14:creationId xmlns:p14="http://schemas.microsoft.com/office/powerpoint/2010/main" val="200825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85" y="147234"/>
            <a:ext cx="8229600" cy="702915"/>
          </a:xfrm>
        </p:spPr>
        <p:txBody>
          <a:bodyPr/>
          <a:lstStyle/>
          <a:p>
            <a:r>
              <a:rPr lang="en-US" dirty="0"/>
              <a:t>Conclusion</a:t>
            </a:r>
            <a:endParaRPr lang="ru-RU" dirty="0"/>
          </a:p>
        </p:txBody>
      </p:sp>
      <p:sp>
        <p:nvSpPr>
          <p:cNvPr id="3" name="Объект 2"/>
          <p:cNvSpPr>
            <a:spLocks noGrp="1"/>
          </p:cNvSpPr>
          <p:nvPr>
            <p:ph idx="1"/>
          </p:nvPr>
        </p:nvSpPr>
        <p:spPr>
          <a:xfrm>
            <a:off x="444147" y="850149"/>
            <a:ext cx="8229600" cy="5150197"/>
          </a:xfrm>
        </p:spPr>
        <p:txBody>
          <a:bodyPr/>
          <a:lstStyle/>
          <a:p>
            <a:pPr algn="just">
              <a:buClr>
                <a:srgbClr val="FFFFCC"/>
              </a:buClr>
              <a:defRPr/>
            </a:pPr>
            <a:r>
              <a:rPr lang="en-US" sz="2200" b="1" dirty="0">
                <a:effectLst/>
                <a:latin typeface="Arial"/>
              </a:rPr>
              <a:t>SPASCHARM physics program is rich and complementary to SPD program</a:t>
            </a:r>
            <a:endParaRPr kumimoji="0" lang="en-US" sz="2200" b="1" i="0" u="none" strike="noStrike" kern="0" cap="none" spc="0" normalizeH="0" baseline="0" noProof="0" dirty="0">
              <a:ln>
                <a:noFill/>
              </a:ln>
              <a:effectLst/>
              <a:uLnTx/>
              <a:uFillTx/>
              <a:latin typeface="Arial"/>
              <a:ea typeface="+mn-ea"/>
              <a:cs typeface="+mn-cs"/>
            </a:endParaRPr>
          </a:p>
          <a:p>
            <a:pPr algn="just">
              <a:buClr>
                <a:srgbClr val="FFFFCC"/>
              </a:buClr>
              <a:defRPr/>
            </a:pPr>
            <a:r>
              <a:rPr kumimoji="0" lang="en-US" sz="2200" b="1" i="0" u="none" strike="noStrike" kern="0" cap="none" spc="0" normalizeH="0" baseline="0" noProof="0" dirty="0">
                <a:ln>
                  <a:noFill/>
                </a:ln>
                <a:solidFill>
                  <a:srgbClr val="92D050"/>
                </a:solidFill>
                <a:effectLst/>
                <a:uLnTx/>
                <a:uFillTx/>
                <a:latin typeface="Arial"/>
                <a:ea typeface="+mn-ea"/>
                <a:cs typeface="+mn-cs"/>
              </a:rPr>
              <a:t>The </a:t>
            </a:r>
            <a:r>
              <a:rPr lang="en-US" sz="2200" b="1" dirty="0">
                <a:solidFill>
                  <a:srgbClr val="92D050"/>
                </a:solidFill>
                <a:effectLst/>
                <a:latin typeface="Arial"/>
              </a:rPr>
              <a:t>f</a:t>
            </a:r>
            <a:r>
              <a:rPr kumimoji="0" lang="en-US" sz="2200" b="1" i="0" u="none" strike="noStrike" kern="0" cap="none" spc="0" normalizeH="0" baseline="0" noProof="0" dirty="0" err="1">
                <a:ln>
                  <a:noFill/>
                </a:ln>
                <a:solidFill>
                  <a:srgbClr val="92D050"/>
                </a:solidFill>
                <a:effectLst/>
                <a:uLnTx/>
                <a:uFillTx/>
                <a:latin typeface="Arial"/>
                <a:ea typeface="+mn-ea"/>
                <a:cs typeface="+mn-cs"/>
              </a:rPr>
              <a:t>irst</a:t>
            </a:r>
            <a:r>
              <a:rPr kumimoji="0" lang="en-US" sz="2200" b="1" i="0" u="none" strike="noStrike" kern="0" cap="none" spc="0" normalizeH="0" baseline="0" noProof="0" dirty="0">
                <a:ln>
                  <a:noFill/>
                </a:ln>
                <a:solidFill>
                  <a:srgbClr val="92D050"/>
                </a:solidFill>
                <a:effectLst/>
                <a:uLnTx/>
                <a:uFillTx/>
                <a:latin typeface="Arial"/>
                <a:ea typeface="+mn-ea"/>
                <a:cs typeface="+mn-cs"/>
              </a:rPr>
              <a:t> stage of the SPASCHARM experiment has started and first </a:t>
            </a:r>
            <a:r>
              <a:rPr lang="en-US" sz="2200" b="1" dirty="0">
                <a:solidFill>
                  <a:srgbClr val="92D050"/>
                </a:solidFill>
                <a:effectLst/>
                <a:latin typeface="Arial"/>
              </a:rPr>
              <a:t>spin </a:t>
            </a:r>
            <a:r>
              <a:rPr kumimoji="0" lang="en-US" sz="2200" b="1" i="0" u="none" strike="noStrike" kern="0" cap="none" spc="0" normalizeH="0" baseline="0" noProof="0" dirty="0">
                <a:ln>
                  <a:noFill/>
                </a:ln>
                <a:solidFill>
                  <a:srgbClr val="92D050"/>
                </a:solidFill>
                <a:effectLst/>
                <a:uLnTx/>
                <a:uFillTx/>
                <a:latin typeface="Arial"/>
                <a:ea typeface="+mn-ea"/>
                <a:cs typeface="+mn-cs"/>
              </a:rPr>
              <a:t>data were accumulated</a:t>
            </a:r>
          </a:p>
          <a:p>
            <a:pPr algn="just">
              <a:buClr>
                <a:srgbClr val="FFFFCC"/>
              </a:buClr>
              <a:defRPr/>
            </a:pPr>
            <a:r>
              <a:rPr kumimoji="0" lang="en-US" sz="2200" b="1" i="0" u="none" strike="noStrike" kern="0" cap="none" spc="0" normalizeH="0" baseline="0" noProof="0" dirty="0">
                <a:ln>
                  <a:noFill/>
                </a:ln>
                <a:effectLst/>
                <a:uLnTx/>
                <a:uFillTx/>
                <a:latin typeface="Arial"/>
                <a:ea typeface="+mn-ea"/>
                <a:cs typeface="+mn-cs"/>
              </a:rPr>
              <a:t>Collaboration of IHEP, JINR, PNPI, KI (TEP) and MEPHI</a:t>
            </a:r>
            <a:r>
              <a:rPr lang="en-US" sz="2200" b="1" dirty="0">
                <a:effectLst/>
                <a:latin typeface="Arial"/>
              </a:rPr>
              <a:t> and</a:t>
            </a:r>
            <a:r>
              <a:rPr kumimoji="0" lang="en-US" sz="2200" b="1" i="0" u="none" strike="noStrike" kern="0" cap="none" spc="0" normalizeH="0" baseline="0" noProof="0" dirty="0">
                <a:ln>
                  <a:noFill/>
                </a:ln>
                <a:effectLst/>
                <a:uLnTx/>
                <a:uFillTx/>
                <a:latin typeface="Arial"/>
                <a:ea typeface="+mn-ea"/>
                <a:cs typeface="+mn-cs"/>
              </a:rPr>
              <a:t> Experimental Setup</a:t>
            </a:r>
            <a:r>
              <a:rPr kumimoji="0" lang="en-US" sz="2200" b="1" i="0" u="none" strike="noStrike" kern="0" cap="none" spc="0" normalizeH="0" baseline="0" noProof="0" dirty="0">
                <a:ln>
                  <a:noFill/>
                </a:ln>
                <a:solidFill>
                  <a:srgbClr val="92D050"/>
                </a:solidFill>
                <a:effectLst/>
                <a:uLnTx/>
                <a:uFillTx/>
                <a:latin typeface="Arial"/>
                <a:ea typeface="+mn-ea"/>
                <a:cs typeface="+mn-cs"/>
              </a:rPr>
              <a:t> </a:t>
            </a:r>
            <a:r>
              <a:rPr lang="en-US" sz="2200" b="1" dirty="0">
                <a:solidFill>
                  <a:srgbClr val="92D050"/>
                </a:solidFill>
                <a:effectLst/>
                <a:latin typeface="Arial"/>
              </a:rPr>
              <a:t>is ready to take new data and study spin effects on</a:t>
            </a:r>
            <a:r>
              <a:rPr kumimoji="0" lang="en-US" sz="24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 </a:t>
            </a:r>
            <a:r>
              <a:rPr kumimoji="0" lang="en-US" sz="22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p, K</a:t>
            </a:r>
            <a:r>
              <a:rPr kumimoji="0" lang="en-US" sz="2200" b="1" i="0" u="none" strike="noStrike" kern="0" cap="none" spc="0" normalizeH="0" baseline="30000" noProof="0" dirty="0">
                <a:ln>
                  <a:noFill/>
                </a:ln>
                <a:solidFill>
                  <a:srgbClr val="92D050"/>
                </a:solidFill>
                <a:effectLst>
                  <a:outerShdw blurRad="38100" dist="38100" dir="2700000" algn="tl">
                    <a:srgbClr val="010199"/>
                  </a:outerShdw>
                </a:effectLst>
                <a:uLnTx/>
                <a:uFillTx/>
                <a:latin typeface="Arial"/>
                <a:ea typeface="+mn-ea"/>
                <a:cs typeface="+mn-cs"/>
              </a:rPr>
              <a:t>-</a:t>
            </a:r>
            <a:r>
              <a:rPr kumimoji="0" lang="en-US" sz="22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 and </a:t>
            </a:r>
            <a:r>
              <a:rPr kumimoji="0" lang="el-GR" sz="22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π</a:t>
            </a:r>
            <a:r>
              <a:rPr kumimoji="0" lang="en-US" sz="2200" b="1" i="0" u="none" strike="noStrike" kern="0" cap="none" spc="0" normalizeH="0" baseline="30000" noProof="0" dirty="0">
                <a:ln>
                  <a:noFill/>
                </a:ln>
                <a:solidFill>
                  <a:srgbClr val="92D050"/>
                </a:solidFill>
                <a:effectLst>
                  <a:outerShdw blurRad="38100" dist="38100" dir="2700000" algn="tl">
                    <a:srgbClr val="010199"/>
                  </a:outerShdw>
                </a:effectLst>
                <a:uLnTx/>
                <a:uFillTx/>
                <a:latin typeface="Arial"/>
                <a:ea typeface="+mn-ea"/>
                <a:cs typeface="+mn-cs"/>
              </a:rPr>
              <a:t>-</a:t>
            </a:r>
            <a:r>
              <a:rPr kumimoji="0" lang="en-US" sz="22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 beams with different nuclei</a:t>
            </a:r>
            <a:r>
              <a:rPr lang="en-US" sz="2200" b="1" dirty="0">
                <a:solidFill>
                  <a:srgbClr val="92D050"/>
                </a:solidFill>
                <a:effectLst/>
                <a:latin typeface="Arial"/>
              </a:rPr>
              <a:t>. </a:t>
            </a:r>
            <a:r>
              <a:rPr kumimoji="0" lang="en-US" sz="2200" b="1" i="0" u="none" strike="noStrike" kern="0" cap="none" spc="0" normalizeH="0" baseline="0" noProof="0" dirty="0">
                <a:ln>
                  <a:noFill/>
                </a:ln>
                <a:solidFill>
                  <a:srgbClr val="92D050"/>
                </a:solidFill>
                <a:effectLst/>
                <a:uLnTx/>
                <a:uFillTx/>
                <a:latin typeface="Arial"/>
                <a:ea typeface="+mn-ea"/>
                <a:cs typeface="+mn-cs"/>
              </a:rPr>
              <a:t>First spin results are on the way (this Fall?)</a:t>
            </a:r>
            <a:endParaRPr kumimoji="0" lang="en-US" sz="2200" b="1" i="0" u="none" strike="noStrike" kern="0" cap="none" spc="0" normalizeH="0" baseline="0" noProof="0" dirty="0">
              <a:ln>
                <a:noFill/>
              </a:ln>
              <a:solidFill>
                <a:srgbClr val="FF0000"/>
              </a:solidFill>
              <a:effectLst/>
              <a:uLnTx/>
              <a:uFillTx/>
              <a:latin typeface="Arial"/>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2200" b="1" i="0" u="none" strike="noStrike" kern="0" cap="none" spc="0" normalizeH="0" baseline="0" noProof="0" dirty="0">
                <a:ln>
                  <a:noFill/>
                </a:ln>
                <a:solidFill>
                  <a:srgbClr val="92D050"/>
                </a:solidFill>
                <a:effectLst/>
                <a:uLnTx/>
                <a:uFillTx/>
                <a:latin typeface="Arial"/>
                <a:ea typeface="+mn-ea"/>
                <a:cs typeface="+mn-cs"/>
              </a:rPr>
              <a:t>Contract to produce new polarized target has been signed</a:t>
            </a:r>
          </a:p>
          <a:p>
            <a:pPr marL="342900" marR="0" lvl="0" indent="-342900" algn="just"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200" b="1" dirty="0">
                <a:effectLst/>
                <a:latin typeface="Arial"/>
              </a:rPr>
              <a:t>We will be glad new Institutes to join SPASCHARM experiment</a:t>
            </a:r>
          </a:p>
          <a:p>
            <a:pPr marL="342900" marR="0" lvl="0" indent="-342900" algn="just"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endParaRPr kumimoji="0" lang="en-US" sz="2200" b="1" i="0" u="none" strike="noStrike" kern="0" cap="none" spc="0" normalizeH="0" baseline="0" noProof="0" dirty="0">
              <a:ln>
                <a:noFill/>
              </a:ln>
              <a:effectLst/>
              <a:uLnTx/>
              <a:uFillTx/>
              <a:latin typeface="Arial"/>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200" b="1" dirty="0">
                <a:solidFill>
                  <a:srgbClr val="FFFF00"/>
                </a:solidFill>
                <a:effectLst/>
                <a:latin typeface="Arial"/>
              </a:rPr>
              <a:t>The Talk was supported by RSF grant </a:t>
            </a:r>
            <a:r>
              <a:rPr lang="en-US" sz="2200" b="1" i="0" dirty="0">
                <a:solidFill>
                  <a:srgbClr val="FFFF00"/>
                </a:solidFill>
                <a:effectLst/>
                <a:latin typeface="Arial"/>
              </a:rPr>
              <a:t>2</a:t>
            </a:r>
            <a:r>
              <a:rPr lang="en-US" sz="2200" b="1" dirty="0">
                <a:solidFill>
                  <a:srgbClr val="FFFF00"/>
                </a:solidFill>
                <a:effectLst/>
                <a:latin typeface="Arial"/>
              </a:rPr>
              <a:t>2-12-00164</a:t>
            </a:r>
            <a:endParaRPr kumimoji="0" lang="en-US" sz="2400" b="1" i="0" u="none" strike="noStrike" kern="0" cap="none" spc="0" normalizeH="0" baseline="0" noProof="0" dirty="0">
              <a:ln>
                <a:noFill/>
              </a:ln>
              <a:solidFill>
                <a:srgbClr val="FFFF00"/>
              </a:solidFill>
              <a:effectLst/>
              <a:uLnTx/>
              <a:uFillTx/>
              <a:latin typeface="Arial"/>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endParaRPr lang="ru-RU" sz="2400" dirty="0">
              <a:solidFill>
                <a:srgbClr val="C00000"/>
              </a:solidFill>
            </a:endParaRPr>
          </a:p>
          <a:p>
            <a:endParaRPr lang="ru-RU" sz="2400" dirty="0"/>
          </a:p>
          <a:p>
            <a:endParaRPr lang="ru-RU" sz="2800"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24</a:t>
            </a:fld>
            <a:endParaRPr lang="ru-RU" altLang="ru-RU"/>
          </a:p>
        </p:txBody>
      </p:sp>
    </p:spTree>
    <p:extLst>
      <p:ext uri="{BB962C8B-B14F-4D97-AF65-F5344CB8AC3E}">
        <p14:creationId xmlns:p14="http://schemas.microsoft.com/office/powerpoint/2010/main" val="238414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p:txBody>
          <a:bodyPr/>
          <a:lstStyle/>
          <a:p>
            <a:r>
              <a:rPr lang="en-US" dirty="0"/>
              <a:t>Backup slides</a:t>
            </a:r>
            <a:endParaRPr lang="ru-RU" dirty="0"/>
          </a:p>
        </p:txBody>
      </p:sp>
      <p:sp>
        <p:nvSpPr>
          <p:cNvPr id="3" name="Подзаголовок 2"/>
          <p:cNvSpPr>
            <a:spLocks noGrp="1"/>
          </p:cNvSpPr>
          <p:nvPr>
            <p:ph type="subTitle" sz="quarter" idx="1"/>
          </p:nvPr>
        </p:nvSpPr>
        <p:spPr/>
        <p:txBody>
          <a:bodyPr/>
          <a:lstStyle/>
          <a:p>
            <a:endParaRPr lang="ru-RU"/>
          </a:p>
        </p:txBody>
      </p:sp>
    </p:spTree>
    <p:extLst>
      <p:ext uri="{BB962C8B-B14F-4D97-AF65-F5344CB8AC3E}">
        <p14:creationId xmlns:p14="http://schemas.microsoft.com/office/powerpoint/2010/main" val="138591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486891"/>
          </a:xfrm>
        </p:spPr>
        <p:txBody>
          <a:bodyPr/>
          <a:lstStyle/>
          <a:p>
            <a:r>
              <a:rPr lang="ru-RU" dirty="0"/>
              <a:t>Преимущества СПАСЧАРМ</a:t>
            </a:r>
          </a:p>
        </p:txBody>
      </p:sp>
      <p:sp>
        <p:nvSpPr>
          <p:cNvPr id="3" name="Объект 2"/>
          <p:cNvSpPr>
            <a:spLocks noGrp="1"/>
          </p:cNvSpPr>
          <p:nvPr>
            <p:ph idx="1"/>
          </p:nvPr>
        </p:nvSpPr>
        <p:spPr>
          <a:xfrm>
            <a:off x="251520" y="836712"/>
            <a:ext cx="8640960" cy="5294213"/>
          </a:xfrm>
        </p:spPr>
        <p:txBody>
          <a:bodyPr/>
          <a:lstStyle/>
          <a:p>
            <a:r>
              <a:rPr lang="ru-RU" sz="2000" dirty="0"/>
              <a:t>Широкая физическая программа и систематические исследования явления поляризации</a:t>
            </a:r>
          </a:p>
          <a:p>
            <a:r>
              <a:rPr lang="ru-RU" sz="2000" dirty="0"/>
              <a:t>Разнообразие пучков: поляризованные пучки протонов и антипротонов, неполяризованные π±, K±, p, анти-p, d, C.</a:t>
            </a:r>
          </a:p>
          <a:p>
            <a:r>
              <a:rPr lang="ru-RU" sz="2000" dirty="0"/>
              <a:t>Исследование десятков реакций одновременно.</a:t>
            </a:r>
          </a:p>
          <a:p>
            <a:r>
              <a:rPr lang="ru-RU" sz="2000" dirty="0"/>
              <a:t>Поперечно и продольно поляризованные и ядерные мишени.</a:t>
            </a:r>
          </a:p>
          <a:p>
            <a:r>
              <a:rPr lang="ru-RU" sz="2000" dirty="0"/>
              <a:t>Множество изучаемых поляризационных величин: A</a:t>
            </a:r>
            <a:r>
              <a:rPr lang="ru-RU" sz="2000" baseline="-25000" dirty="0"/>
              <a:t>N</a:t>
            </a:r>
            <a:r>
              <a:rPr lang="ru-RU" sz="2000" dirty="0"/>
              <a:t>, P</a:t>
            </a:r>
            <a:r>
              <a:rPr lang="ru-RU" sz="2000" baseline="-25000" dirty="0"/>
              <a:t>N</a:t>
            </a:r>
            <a:r>
              <a:rPr lang="ru-RU" sz="2000" dirty="0"/>
              <a:t>, A</a:t>
            </a:r>
            <a:r>
              <a:rPr lang="ru-RU" sz="2000" baseline="-25000" dirty="0"/>
              <a:t>NN</a:t>
            </a:r>
            <a:r>
              <a:rPr lang="ru-RU" sz="2000" dirty="0"/>
              <a:t>, A</a:t>
            </a:r>
            <a:r>
              <a:rPr lang="ru-RU" sz="2000" baseline="-25000" dirty="0"/>
              <a:t>LL</a:t>
            </a:r>
            <a:r>
              <a:rPr lang="ru-RU" sz="2000" dirty="0"/>
              <a:t>, D</a:t>
            </a:r>
            <a:r>
              <a:rPr lang="ru-RU" sz="2000" baseline="-25000" dirty="0"/>
              <a:t>NN</a:t>
            </a:r>
            <a:r>
              <a:rPr lang="ru-RU" sz="2000" dirty="0"/>
              <a:t>, </a:t>
            </a:r>
            <a:r>
              <a:rPr lang="el-GR" sz="2000" dirty="0"/>
              <a:t>ρ</a:t>
            </a:r>
            <a:r>
              <a:rPr lang="en-US" sz="2000" dirty="0" err="1"/>
              <a:t>ik</a:t>
            </a:r>
            <a:r>
              <a:rPr lang="en-US" sz="2000" dirty="0"/>
              <a:t>, …</a:t>
            </a:r>
          </a:p>
          <a:p>
            <a:r>
              <a:rPr lang="ru-RU" sz="2000" dirty="0"/>
              <a:t>Полное покрытие азимутальных углов для снижения систематических ошибок, большой кинематический диапазон</a:t>
            </a:r>
          </a:p>
          <a:p>
            <a:r>
              <a:rPr lang="ru-RU" sz="2000" dirty="0"/>
              <a:t>Идентификация вторичных частиц, и заряженных, и нейтральных, например </a:t>
            </a:r>
            <a:r>
              <a:rPr lang="el-GR" sz="2000" dirty="0"/>
              <a:t>γ, π0, π±, </a:t>
            </a:r>
            <a:r>
              <a:rPr lang="en-US" sz="2000" dirty="0"/>
              <a:t>K±, p, </a:t>
            </a:r>
            <a:r>
              <a:rPr lang="ru-RU" sz="2000" dirty="0"/>
              <a:t>анти-</a:t>
            </a:r>
            <a:r>
              <a:rPr lang="en-US" sz="2000" dirty="0"/>
              <a:t>p, d.</a:t>
            </a:r>
          </a:p>
          <a:p>
            <a:r>
              <a:rPr lang="ru-RU" sz="2000" dirty="0"/>
              <a:t>Использование спин-ротатора для получения поперечно- и продольно поляризованные пучки и уменьшения систематики.</a:t>
            </a:r>
          </a:p>
          <a:p>
            <a:r>
              <a:rPr lang="ru-RU" sz="2000" dirty="0"/>
              <a:t>Система сбора данных, быстро собирающая большой объем информации.</a:t>
            </a:r>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26</a:t>
            </a:fld>
            <a:endParaRPr lang="ru-RU" altLang="ru-RU"/>
          </a:p>
        </p:txBody>
      </p:sp>
    </p:spTree>
    <p:extLst>
      <p:ext uri="{BB962C8B-B14F-4D97-AF65-F5344CB8AC3E}">
        <p14:creationId xmlns:p14="http://schemas.microsoft.com/office/powerpoint/2010/main" val="3355921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Beam target </a:t>
            </a:r>
            <a:br>
              <a:rPr lang="en-US" dirty="0"/>
            </a:br>
            <a:r>
              <a:rPr lang="en-US" dirty="0"/>
              <a:t>(beam extracted from U70)</a:t>
            </a:r>
            <a:endParaRPr lang="ru-RU" dirty="0"/>
          </a:p>
        </p:txBody>
      </p:sp>
      <p:sp>
        <p:nvSpPr>
          <p:cNvPr id="5" name="Дата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p:cNvSpPr>
            <a:spLocks noGrp="1"/>
          </p:cNvSpPr>
          <p:nvPr>
            <p:ph type="sldNum" sz="quarter" idx="12"/>
          </p:nvPr>
        </p:nvSpPr>
        <p:spPr/>
        <p:txBody>
          <a:bodyPr/>
          <a:lstStyle/>
          <a:p>
            <a:fld id="{D64476E5-E4F1-45B2-B94E-1D3180B60DD4}" type="slidenum">
              <a:rPr lang="ru-RU" altLang="ru-RU" smtClean="0"/>
              <a:pPr/>
              <a:t>27</a:t>
            </a:fld>
            <a:endParaRPr lang="ru-RU" altLang="ru-RU"/>
          </a:p>
        </p:txBody>
      </p:sp>
      <p:pic>
        <p:nvPicPr>
          <p:cNvPr id="23040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4038600" cy="209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040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92080" y="1772816"/>
            <a:ext cx="3394720" cy="34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520" y="4005064"/>
            <a:ext cx="4968552" cy="1754326"/>
          </a:xfrm>
          <a:prstGeom prst="rect">
            <a:avLst/>
          </a:prstGeom>
          <a:noFill/>
        </p:spPr>
        <p:txBody>
          <a:bodyPr wrap="square" rtlCol="0">
            <a:spAutoFit/>
          </a:bodyPr>
          <a:lstStyle/>
          <a:p>
            <a:r>
              <a:rPr lang="en-US" b="1" dirty="0"/>
              <a:t>MT3 parameters have been chosen as a compromise between contradictory requirements to its length : </a:t>
            </a:r>
            <a:r>
              <a:rPr lang="en-US" b="1" i="1" dirty="0"/>
              <a:t>𝐿 </a:t>
            </a:r>
            <a:r>
              <a:rPr lang="en-US" b="1" dirty="0"/>
              <a:t>= 2</a:t>
            </a:r>
            <a:r>
              <a:rPr lang="en-US" b="1" i="1" dirty="0"/>
              <a:t>.</a:t>
            </a:r>
            <a:r>
              <a:rPr lang="en-US" b="1" dirty="0"/>
              <a:t>6 m, aperture </a:t>
            </a:r>
            <a:r>
              <a:rPr lang="ru-RU" b="1" i="1" dirty="0"/>
              <a:t>𝐻 </a:t>
            </a:r>
            <a:r>
              <a:rPr lang="ru-RU" b="1" dirty="0"/>
              <a:t>× </a:t>
            </a:r>
            <a:r>
              <a:rPr lang="ru-RU" b="1" i="1" dirty="0"/>
              <a:t>𝑉 </a:t>
            </a:r>
            <a:r>
              <a:rPr lang="ru-RU" b="1" dirty="0"/>
              <a:t>= 140 × 56 </a:t>
            </a:r>
            <a:r>
              <a:rPr lang="en-US" b="1" dirty="0"/>
              <a:t>mm</a:t>
            </a:r>
            <a:r>
              <a:rPr lang="en-US" b="1" baseline="30000" dirty="0"/>
              <a:t>2</a:t>
            </a:r>
            <a:r>
              <a:rPr lang="en-US" b="1" dirty="0"/>
              <a:t>, </a:t>
            </a:r>
            <a:r>
              <a:rPr lang="ru-RU" b="1" i="1" dirty="0"/>
              <a:t>𝐵𝑚𝑎𝑥 </a:t>
            </a:r>
            <a:r>
              <a:rPr lang="ru-RU" b="1" dirty="0"/>
              <a:t>= 1</a:t>
            </a:r>
            <a:r>
              <a:rPr lang="ru-RU" b="1" i="1" dirty="0"/>
              <a:t>.</a:t>
            </a:r>
            <a:r>
              <a:rPr lang="ru-RU" b="1" dirty="0"/>
              <a:t>9 </a:t>
            </a:r>
            <a:r>
              <a:rPr lang="en-US" b="1" dirty="0"/>
              <a:t>T. Target: Aluminum plate, 400 mm long, 3 mm high, and 100 mm wide</a:t>
            </a:r>
            <a:endParaRPr lang="ru-RU" b="1" dirty="0"/>
          </a:p>
        </p:txBody>
      </p:sp>
      <p:pic>
        <p:nvPicPr>
          <p:cNvPr id="2304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700808"/>
            <a:ext cx="3635127"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9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anim calcmode="lin" valueType="num">
                                      <p:cBhvr additive="base">
                                        <p:cTn id="7" dur="500" fill="hold"/>
                                        <p:tgtEl>
                                          <p:spTgt spid="230404"/>
                                        </p:tgtEl>
                                        <p:attrNameLst>
                                          <p:attrName>ppt_x</p:attrName>
                                        </p:attrNameLst>
                                      </p:cBhvr>
                                      <p:tavLst>
                                        <p:tav tm="0">
                                          <p:val>
                                            <p:strVal val="#ppt_x"/>
                                          </p:val>
                                        </p:tav>
                                        <p:tav tm="100000">
                                          <p:val>
                                            <p:strVal val="#ppt_x"/>
                                          </p:val>
                                        </p:tav>
                                      </p:tavLst>
                                    </p:anim>
                                    <p:anim calcmode="lin" valueType="num">
                                      <p:cBhvr additive="base">
                                        <p:cTn id="8" dur="500" fill="hold"/>
                                        <p:tgtEl>
                                          <p:spTgt spid="230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46931"/>
          </a:xfrm>
        </p:spPr>
        <p:txBody>
          <a:bodyPr/>
          <a:lstStyle/>
          <a:p>
            <a:r>
              <a:rPr lang="en-US" dirty="0"/>
              <a:t>Optical scheme and properties</a:t>
            </a:r>
            <a:endParaRPr lang="ru-RU" dirty="0"/>
          </a:p>
        </p:txBody>
      </p:sp>
      <p:sp>
        <p:nvSpPr>
          <p:cNvPr id="8" name="Текст 7"/>
          <p:cNvSpPr>
            <a:spLocks noGrp="1"/>
          </p:cNvSpPr>
          <p:nvPr>
            <p:ph type="body" sz="half" idx="2"/>
          </p:nvPr>
        </p:nvSpPr>
        <p:spPr/>
        <p:txBody>
          <a:bodyPr/>
          <a:lstStyle/>
          <a:p>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solidFill>
                  <a:srgbClr val="FFFFFF"/>
                </a:solidFill>
              </a:rPr>
              <a:pPr/>
              <a:t>28</a:t>
            </a:fld>
            <a:endParaRPr lang="ru-RU" altLang="ru-RU">
              <a:solidFill>
                <a:srgbClr val="FFFFFF"/>
              </a:solidFill>
            </a:endParaRPr>
          </a:p>
        </p:txBody>
      </p:sp>
      <p:pic>
        <p:nvPicPr>
          <p:cNvPr id="2324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0756" y="1052736"/>
            <a:ext cx="8447708" cy="2736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13" name="Объект 6"/>
              <p:cNvGraphicFramePr>
                <a:graphicFrameLocks/>
              </p:cNvGraphicFramePr>
              <p:nvPr/>
            </p:nvGraphicFramePr>
            <p:xfrm>
              <a:off x="323528" y="4005064"/>
              <a:ext cx="8568952" cy="1944215"/>
            </p:xfrm>
            <a:graphic>
              <a:graphicData uri="http://schemas.openxmlformats.org/drawingml/2006/table">
                <a:tbl>
                  <a:tblPr firstRow="1" firstCol="1" bandRow="1">
                    <a:tableStyleId>{5C22544A-7EE6-4342-B048-85BDC9FD1C3A}</a:tableStyleId>
                  </a:tblPr>
                  <a:tblGrid>
                    <a:gridCol w="1754752">
                      <a:extLst>
                        <a:ext uri="{9D8B030D-6E8A-4147-A177-3AD203B41FA5}">
                          <a16:colId xmlns:a16="http://schemas.microsoft.com/office/drawing/2014/main" val="20000"/>
                        </a:ext>
                      </a:extLst>
                    </a:gridCol>
                    <a:gridCol w="1134955">
                      <a:extLst>
                        <a:ext uri="{9D8B030D-6E8A-4147-A177-3AD203B41FA5}">
                          <a16:colId xmlns:a16="http://schemas.microsoft.com/office/drawing/2014/main" val="20001"/>
                        </a:ext>
                      </a:extLst>
                    </a:gridCol>
                    <a:gridCol w="1135849">
                      <a:extLst>
                        <a:ext uri="{9D8B030D-6E8A-4147-A177-3AD203B41FA5}">
                          <a16:colId xmlns:a16="http://schemas.microsoft.com/office/drawing/2014/main" val="20002"/>
                        </a:ext>
                      </a:extLst>
                    </a:gridCol>
                    <a:gridCol w="1135849">
                      <a:extLst>
                        <a:ext uri="{9D8B030D-6E8A-4147-A177-3AD203B41FA5}">
                          <a16:colId xmlns:a16="http://schemas.microsoft.com/office/drawing/2014/main" val="20003"/>
                        </a:ext>
                      </a:extLst>
                    </a:gridCol>
                    <a:gridCol w="1135849">
                      <a:extLst>
                        <a:ext uri="{9D8B030D-6E8A-4147-A177-3AD203B41FA5}">
                          <a16:colId xmlns:a16="http://schemas.microsoft.com/office/drawing/2014/main" val="20004"/>
                        </a:ext>
                      </a:extLst>
                    </a:gridCol>
                    <a:gridCol w="1135849">
                      <a:extLst>
                        <a:ext uri="{9D8B030D-6E8A-4147-A177-3AD203B41FA5}">
                          <a16:colId xmlns:a16="http://schemas.microsoft.com/office/drawing/2014/main" val="20005"/>
                        </a:ext>
                      </a:extLst>
                    </a:gridCol>
                    <a:gridCol w="1135849">
                      <a:extLst>
                        <a:ext uri="{9D8B030D-6E8A-4147-A177-3AD203B41FA5}">
                          <a16:colId xmlns:a16="http://schemas.microsoft.com/office/drawing/2014/main" val="20006"/>
                        </a:ext>
                      </a:extLst>
                    </a:gridCol>
                  </a:tblGrid>
                  <a:tr h="359533">
                    <a:tc>
                      <a:txBody>
                        <a:bodyPr/>
                        <a:lstStyle/>
                        <a:p>
                          <a:pPr algn="just">
                            <a:lnSpc>
                              <a:spcPct val="115000"/>
                            </a:lnSpc>
                            <a:spcAft>
                              <a:spcPts val="0"/>
                            </a:spcAft>
                          </a:pPr>
                          <a14:m>
                            <m:oMath xmlns:m="http://schemas.openxmlformats.org/officeDocument/2006/math">
                              <m:r>
                                <a:rPr lang="ru-RU" sz="1800" b="1" i="1">
                                  <a:effectLst/>
                                  <a:latin typeface="Cambria Math"/>
                                </a:rPr>
                                <m:t>𝐩</m:t>
                              </m:r>
                            </m:oMath>
                          </a14:m>
                          <a:r>
                            <a:rPr lang="ru-RU" sz="1800" b="1" dirty="0">
                              <a:effectLst/>
                            </a:rPr>
                            <a:t>, ГэВ/с</a:t>
                          </a:r>
                          <a:endParaRPr lang="ru-RU" sz="1800" b="1" dirty="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ru-RU" sz="1800" b="1" dirty="0">
                              <a:effectLst/>
                            </a:rPr>
                            <a:t>15</a:t>
                          </a:r>
                          <a:endParaRPr lang="ru-RU" sz="1800" b="1" dirty="0">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a:effectLst/>
                            </a:rPr>
                            <a:t>30</a:t>
                          </a:r>
                          <a:endParaRPr lang="ru-RU" sz="1800" b="1">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a:effectLst/>
                            </a:rPr>
                            <a:t>45</a:t>
                          </a:r>
                          <a:endParaRPr lang="ru-RU" sz="1800" b="1">
                            <a:effectLst/>
                            <a:latin typeface="Calibri"/>
                            <a:ea typeface="Calibri"/>
                            <a:cs typeface="Times New Roman"/>
                          </a:endParaRPr>
                        </a:p>
                      </a:txBody>
                      <a:tcPr marL="68580" marR="68580" marT="0" marB="0" anchor="ctr"/>
                    </a:tc>
                    <a:tc hMerge="1">
                      <a:txBody>
                        <a:bodyPr/>
                        <a:lstStyle/>
                        <a:p>
                          <a:endParaRPr lang="ru-RU"/>
                        </a:p>
                      </a:txBody>
                      <a:tcPr/>
                    </a:tc>
                    <a:extLst>
                      <a:ext uri="{0D108BD9-81ED-4DB2-BD59-A6C34878D82A}">
                        <a16:rowId xmlns:a16="http://schemas.microsoft.com/office/drawing/2014/main" val="10000"/>
                      </a:ext>
                    </a:extLst>
                  </a:tr>
                  <a:tr h="391810">
                    <a:tc>
                      <a:txBody>
                        <a:bodyPr/>
                        <a:lstStyle/>
                        <a:p>
                          <a:pPr algn="just">
                            <a:lnSpc>
                              <a:spcPct val="115000"/>
                            </a:lnSpc>
                            <a:spcAft>
                              <a:spcPts val="0"/>
                            </a:spcAft>
                          </a:pPr>
                          <a14:m>
                            <m:oMath xmlns:m="http://schemas.openxmlformats.org/officeDocument/2006/math">
                              <m:sSub>
                                <m:sSubPr>
                                  <m:ctrlPr>
                                    <a:rPr lang="ru-RU" sz="1800" b="1" i="1">
                                      <a:effectLst/>
                                      <a:latin typeface="Cambria Math" panose="02040503050406030204" pitchFamily="18" charset="0"/>
                                    </a:rPr>
                                  </m:ctrlPr>
                                </m:sSubPr>
                                <m:e>
                                  <m:r>
                                    <a:rPr lang="ru-RU" sz="1800" b="1" i="1">
                                      <a:effectLst/>
                                      <a:latin typeface="Cambria Math"/>
                                    </a:rPr>
                                    <m:t>𝛔</m:t>
                                  </m:r>
                                </m:e>
                                <m:sub>
                                  <m:f>
                                    <m:fPr>
                                      <m:type m:val="lin"/>
                                      <m:ctrlPr>
                                        <a:rPr lang="ru-RU" sz="1800" b="1" i="1">
                                          <a:effectLst/>
                                          <a:latin typeface="Cambria Math" panose="02040503050406030204" pitchFamily="18" charset="0"/>
                                        </a:rPr>
                                      </m:ctrlPr>
                                    </m:fPr>
                                    <m:num>
                                      <m:r>
                                        <a:rPr lang="en-US" sz="1800" b="1">
                                          <a:effectLst/>
                                          <a:latin typeface="Cambria Math"/>
                                        </a:rPr>
                                        <m:t>∆</m:t>
                                      </m:r>
                                      <m:r>
                                        <a:rPr lang="en-US" sz="1800" b="1" i="1">
                                          <a:effectLst/>
                                          <a:latin typeface="Cambria Math"/>
                                        </a:rPr>
                                        <m:t>𝐩</m:t>
                                      </m:r>
                                    </m:num>
                                    <m:den>
                                      <m:r>
                                        <a:rPr lang="ru-RU" sz="1800" b="1" i="1">
                                          <a:effectLst/>
                                          <a:latin typeface="Cambria Math"/>
                                        </a:rPr>
                                        <m:t>𝐩</m:t>
                                      </m:r>
                                    </m:den>
                                  </m:f>
                                </m:sub>
                              </m:sSub>
                            </m:oMath>
                          </a14:m>
                          <a:r>
                            <a:rPr lang="ru-RU" sz="1800" b="1">
                              <a:effectLst/>
                            </a:rPr>
                            <a:t>, %</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2.0</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effectLst/>
                            </a:rPr>
                            <a:t>4.5</a:t>
                          </a:r>
                          <a:endParaRPr lang="ru-RU" sz="18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4.4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1.2</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4.1</a:t>
                          </a:r>
                          <a:endParaRPr lang="ru-RU" sz="18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92607">
                    <a:tc>
                      <a:txBody>
                        <a:bodyPr/>
                        <a:lstStyle/>
                        <a:p>
                          <a:pPr algn="just">
                            <a:lnSpc>
                              <a:spcPct val="115000"/>
                            </a:lnSpc>
                            <a:spcAft>
                              <a:spcPts val="0"/>
                            </a:spcAft>
                          </a:pPr>
                          <a14:m>
                            <m:oMath xmlns:m="http://schemas.openxmlformats.org/officeDocument/2006/math">
                              <m:sSub>
                                <m:sSubPr>
                                  <m:ctrlPr>
                                    <a:rPr lang="ru-RU" sz="1800" b="1" i="1">
                                      <a:effectLst/>
                                      <a:latin typeface="Cambria Math" panose="02040503050406030204" pitchFamily="18" charset="0"/>
                                    </a:rPr>
                                  </m:ctrlPr>
                                </m:sSubPr>
                                <m:e>
                                  <m:r>
                                    <a:rPr lang="en-US" sz="1800" b="1" i="1">
                                      <a:effectLst/>
                                      <a:latin typeface="Cambria Math"/>
                                    </a:rPr>
                                    <m:t>𝛔</m:t>
                                  </m:r>
                                </m:e>
                                <m:sub>
                                  <m:r>
                                    <a:rPr lang="en-US" sz="1800" b="1" i="1">
                                      <a:effectLst/>
                                      <a:latin typeface="Cambria Math"/>
                                    </a:rPr>
                                    <m:t>𝐱</m:t>
                                  </m:r>
                                </m:sub>
                              </m:sSub>
                              <m:r>
                                <a:rPr lang="en-US" sz="1800" b="1">
                                  <a:effectLst/>
                                  <a:latin typeface="Cambria Math"/>
                                </a:rPr>
                                <m:t>×</m:t>
                              </m:r>
                              <m:sSub>
                                <m:sSubPr>
                                  <m:ctrlPr>
                                    <a:rPr lang="ru-RU" sz="1800" b="1" i="1">
                                      <a:effectLst/>
                                      <a:latin typeface="Cambria Math" panose="02040503050406030204" pitchFamily="18" charset="0"/>
                                    </a:rPr>
                                  </m:ctrlPr>
                                </m:sSubPr>
                                <m:e>
                                  <m:r>
                                    <a:rPr lang="en-US" sz="1800" b="1" i="1">
                                      <a:effectLst/>
                                      <a:latin typeface="Cambria Math"/>
                                    </a:rPr>
                                    <m:t>𝛔</m:t>
                                  </m:r>
                                </m:e>
                                <m:sub>
                                  <m:r>
                                    <a:rPr lang="en-US" sz="1800" b="1" i="1">
                                      <a:effectLst/>
                                      <a:latin typeface="Cambria Math"/>
                                    </a:rPr>
                                    <m:t>𝐲</m:t>
                                  </m:r>
                                </m:sub>
                              </m:sSub>
                            </m:oMath>
                          </a14:m>
                          <a:r>
                            <a:rPr lang="ru-RU" sz="1800" b="1">
                              <a:effectLst/>
                            </a:rPr>
                            <a:t>, мм</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17 </a:t>
                          </a:r>
                          <a:r>
                            <a:rPr lang="ru-RU" sz="1800" b="1">
                              <a:effectLst/>
                              <a:sym typeface="Symbol"/>
                            </a:rPr>
                            <a:t></a:t>
                          </a:r>
                          <a:r>
                            <a:rPr lang="ru-RU" sz="1800" b="1">
                              <a:effectLst/>
                            </a:rPr>
                            <a:t> 14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19 </a:t>
                          </a:r>
                          <a:r>
                            <a:rPr lang="ru-RU" sz="1800" b="1">
                              <a:effectLst/>
                              <a:sym typeface="Symbol"/>
                            </a:rPr>
                            <a:t></a:t>
                          </a:r>
                          <a:r>
                            <a:rPr lang="ru-RU" sz="1800" b="1">
                              <a:effectLst/>
                            </a:rPr>
                            <a:t> 16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 </a:t>
                          </a:r>
                          <a:r>
                            <a:rPr lang="ru-RU" sz="1800" b="1">
                              <a:effectLst/>
                              <a:sym typeface="Symbol"/>
                            </a:rPr>
                            <a:t></a:t>
                          </a:r>
                          <a:r>
                            <a:rPr lang="ru-RU" sz="1800" b="1">
                              <a:effectLst/>
                            </a:rPr>
                            <a:t> 10</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17 </a:t>
                          </a:r>
                          <a:r>
                            <a:rPr lang="ru-RU" sz="1800" b="1">
                              <a:effectLst/>
                              <a:sym typeface="Symbol"/>
                            </a:rPr>
                            <a:t></a:t>
                          </a:r>
                          <a:r>
                            <a:rPr lang="ru-RU" sz="1800" b="1">
                              <a:effectLst/>
                            </a:rPr>
                            <a:t> 11</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11 </a:t>
                          </a:r>
                          <a:r>
                            <a:rPr lang="ru-RU" sz="1800" b="1">
                              <a:effectLst/>
                              <a:sym typeface="Symbol"/>
                            </a:rPr>
                            <a:t></a:t>
                          </a:r>
                          <a:r>
                            <a:rPr lang="ru-RU" sz="1800" b="1">
                              <a:effectLst/>
                            </a:rPr>
                            <a:t> 8.7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16 </a:t>
                          </a:r>
                          <a:r>
                            <a:rPr lang="ru-RU" sz="1800" b="1">
                              <a:effectLst/>
                              <a:sym typeface="Symbol"/>
                            </a:rPr>
                            <a:t></a:t>
                          </a:r>
                          <a:r>
                            <a:rPr lang="ru-RU" sz="1800" b="1">
                              <a:effectLst/>
                            </a:rPr>
                            <a:t> 9.0</a:t>
                          </a:r>
                          <a:endParaRPr lang="ru-RU" sz="18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408455">
                    <a:tc>
                      <a:txBody>
                        <a:bodyPr/>
                        <a:lstStyle/>
                        <a:p>
                          <a:pPr algn="just">
                            <a:lnSpc>
                              <a:spcPct val="115000"/>
                            </a:lnSpc>
                            <a:spcAft>
                              <a:spcPts val="0"/>
                            </a:spcAft>
                          </a:pPr>
                          <a14:m>
                            <m:oMath xmlns:m="http://schemas.openxmlformats.org/officeDocument/2006/math">
                              <m:sSub>
                                <m:sSubPr>
                                  <m:ctrlPr>
                                    <a:rPr lang="ru-RU" sz="1800" b="1" i="1">
                                      <a:effectLst/>
                                      <a:latin typeface="Cambria Math" panose="02040503050406030204" pitchFamily="18" charset="0"/>
                                    </a:rPr>
                                  </m:ctrlPr>
                                </m:sSubPr>
                                <m:e>
                                  <m:r>
                                    <a:rPr lang="ru-RU" sz="1800" b="1" i="1">
                                      <a:effectLst/>
                                      <a:latin typeface="Cambria Math"/>
                                    </a:rPr>
                                    <m:t>𝛔</m:t>
                                  </m:r>
                                </m:e>
                                <m:sub>
                                  <m:sSup>
                                    <m:sSupPr>
                                      <m:ctrlPr>
                                        <a:rPr lang="ru-RU" sz="1800" b="1" i="1">
                                          <a:effectLst/>
                                          <a:latin typeface="Cambria Math" panose="02040503050406030204" pitchFamily="18" charset="0"/>
                                        </a:rPr>
                                      </m:ctrlPr>
                                    </m:sSupPr>
                                    <m:e>
                                      <m:r>
                                        <a:rPr lang="en-US" sz="1800" b="1" i="1">
                                          <a:effectLst/>
                                          <a:latin typeface="Cambria Math"/>
                                        </a:rPr>
                                        <m:t>𝐱</m:t>
                                      </m:r>
                                    </m:e>
                                    <m:sup>
                                      <m:r>
                                        <a:rPr lang="ru-RU" sz="1800" b="1">
                                          <a:effectLst/>
                                          <a:latin typeface="Cambria Math"/>
                                        </a:rPr>
                                        <m:t>′</m:t>
                                      </m:r>
                                    </m:sup>
                                  </m:sSup>
                                </m:sub>
                              </m:sSub>
                              <m:r>
                                <a:rPr lang="ru-RU" sz="1800" b="1">
                                  <a:effectLst/>
                                  <a:latin typeface="Cambria Math"/>
                                </a:rPr>
                                <m:t>×</m:t>
                              </m:r>
                              <m:sSub>
                                <m:sSubPr>
                                  <m:ctrlPr>
                                    <a:rPr lang="ru-RU" sz="1800" b="1" i="1">
                                      <a:effectLst/>
                                      <a:latin typeface="Cambria Math" panose="02040503050406030204" pitchFamily="18" charset="0"/>
                                    </a:rPr>
                                  </m:ctrlPr>
                                </m:sSubPr>
                                <m:e>
                                  <m:r>
                                    <a:rPr lang="ru-RU" sz="1800" b="1" i="1">
                                      <a:effectLst/>
                                      <a:latin typeface="Cambria Math"/>
                                    </a:rPr>
                                    <m:t>𝛔</m:t>
                                  </m:r>
                                </m:e>
                                <m:sub>
                                  <m:sSup>
                                    <m:sSupPr>
                                      <m:ctrlPr>
                                        <a:rPr lang="ru-RU" sz="1800" b="1" i="1">
                                          <a:effectLst/>
                                          <a:latin typeface="Cambria Math" panose="02040503050406030204" pitchFamily="18" charset="0"/>
                                        </a:rPr>
                                      </m:ctrlPr>
                                    </m:sSupPr>
                                    <m:e>
                                      <m:r>
                                        <a:rPr lang="ru-RU" sz="1800" b="1" i="1">
                                          <a:effectLst/>
                                          <a:latin typeface="Cambria Math"/>
                                        </a:rPr>
                                        <m:t>𝐲</m:t>
                                      </m:r>
                                    </m:e>
                                    <m:sup>
                                      <m:r>
                                        <a:rPr lang="ru-RU" sz="1800" b="1">
                                          <a:effectLst/>
                                          <a:latin typeface="Cambria Math"/>
                                        </a:rPr>
                                        <m:t>′</m:t>
                                      </m:r>
                                    </m:sup>
                                  </m:sSup>
                                </m:sub>
                              </m:sSub>
                            </m:oMath>
                          </a14:m>
                          <a:r>
                            <a:rPr lang="ru-RU" sz="1800" b="1">
                              <a:effectLst/>
                            </a:rPr>
                            <a:t>, мрад</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4</a:t>
                          </a:r>
                          <a:r>
                            <a:rPr lang="ru-RU" sz="1800" b="1">
                              <a:effectLst/>
                              <a:sym typeface="Symbol"/>
                            </a:rPr>
                            <a:t></a:t>
                          </a:r>
                          <a:r>
                            <a:rPr lang="ru-RU" sz="1800" b="1">
                              <a:effectLst/>
                            </a:rPr>
                            <a:t>1.5</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3</a:t>
                          </a:r>
                          <a:r>
                            <a:rPr lang="ru-RU" sz="1800" b="1">
                              <a:effectLst/>
                              <a:sym typeface="Symbol"/>
                            </a:rPr>
                            <a:t></a:t>
                          </a:r>
                          <a:r>
                            <a:rPr lang="en-US" sz="1800" b="1">
                              <a:effectLst/>
                            </a:rPr>
                            <a:t>1.</a:t>
                          </a:r>
                          <a:r>
                            <a:rPr lang="ru-RU" sz="1800" b="1">
                              <a:effectLst/>
                            </a:rPr>
                            <a:t>5</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5</a:t>
                          </a:r>
                          <a:r>
                            <a:rPr lang="ru-RU" sz="1800" b="1">
                              <a:effectLst/>
                              <a:sym typeface="Symbol"/>
                            </a:rPr>
                            <a:t></a:t>
                          </a:r>
                          <a:r>
                            <a:rPr lang="ru-RU" sz="1800" b="1">
                              <a:effectLst/>
                            </a:rPr>
                            <a:t>1</a:t>
                          </a:r>
                          <a:r>
                            <a:rPr lang="en-US" sz="1800" b="1">
                              <a:effectLst/>
                            </a:rPr>
                            <a:t>.</a:t>
                          </a:r>
                          <a:r>
                            <a:rPr lang="ru-RU" sz="1800" b="1">
                              <a:effectLst/>
                            </a:rPr>
                            <a:t>8</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3</a:t>
                          </a:r>
                          <a:r>
                            <a:rPr lang="ru-RU" sz="1800" b="1">
                              <a:effectLst/>
                              <a:sym typeface="Symbol"/>
                            </a:rPr>
                            <a:t></a:t>
                          </a:r>
                          <a:r>
                            <a:rPr lang="ru-RU" sz="1800" b="1">
                              <a:effectLst/>
                            </a:rPr>
                            <a:t>1</a:t>
                          </a:r>
                          <a:r>
                            <a:rPr lang="en-US" sz="1800" b="1">
                              <a:effectLst/>
                            </a:rPr>
                            <a:t>.</a:t>
                          </a:r>
                          <a:r>
                            <a:rPr lang="ru-RU" sz="1800" b="1">
                              <a:effectLst/>
                            </a:rPr>
                            <a:t>8</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4</a:t>
                          </a:r>
                          <a:r>
                            <a:rPr lang="ru-RU" sz="1800" b="1">
                              <a:effectLst/>
                              <a:sym typeface="Symbol"/>
                            </a:rPr>
                            <a:t></a:t>
                          </a:r>
                          <a:r>
                            <a:rPr lang="ru-RU" sz="1800" b="1">
                              <a:effectLst/>
                            </a:rPr>
                            <a:t>1</a:t>
                          </a:r>
                          <a:r>
                            <a:rPr lang="en-US" sz="1800" b="1">
                              <a:effectLst/>
                            </a:rPr>
                            <a:t>.</a:t>
                          </a:r>
                          <a:r>
                            <a:rPr lang="ru-RU" sz="1800" b="1">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a:t>
                          </a:r>
                          <a:r>
                            <a:rPr lang="ru-RU" sz="1800" b="1">
                              <a:effectLst/>
                              <a:sym typeface="Symbol"/>
                            </a:rPr>
                            <a:t></a:t>
                          </a:r>
                          <a:r>
                            <a:rPr lang="ru-RU" sz="1800" b="1">
                              <a:effectLst/>
                            </a:rPr>
                            <a:t>1.7</a:t>
                          </a:r>
                          <a:endParaRPr lang="ru-RU" sz="18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91810">
                    <a:tc>
                      <a:txBody>
                        <a:bodyPr/>
                        <a:lstStyle/>
                        <a:p>
                          <a:pPr algn="just">
                            <a:lnSpc>
                              <a:spcPct val="115000"/>
                            </a:lnSpc>
                            <a:spcAft>
                              <a:spcPts val="0"/>
                            </a:spcAft>
                          </a:pPr>
                          <a14:m>
                            <m:oMath xmlns:m="http://schemas.openxmlformats.org/officeDocument/2006/math">
                              <m:sSub>
                                <m:sSubPr>
                                  <m:ctrlPr>
                                    <a:rPr lang="ru-RU" sz="1800" b="1" i="1">
                                      <a:effectLst/>
                                      <a:latin typeface="Cambria Math" panose="02040503050406030204" pitchFamily="18" charset="0"/>
                                    </a:rPr>
                                  </m:ctrlPr>
                                </m:sSubPr>
                                <m:e>
                                  <m:r>
                                    <a:rPr lang="ru-RU" sz="1800" b="1" i="1">
                                      <a:effectLst/>
                                      <a:latin typeface="Cambria Math"/>
                                    </a:rPr>
                                    <m:t>𝐈</m:t>
                                  </m:r>
                                </m:e>
                                <m:sub>
                                  <m:r>
                                    <a:rPr lang="ru-RU" sz="1800" b="1" i="1">
                                      <a:effectLst/>
                                      <a:latin typeface="Cambria Math"/>
                                    </a:rPr>
                                    <m:t>𝐩</m:t>
                                  </m:r>
                                </m:sub>
                              </m:sSub>
                            </m:oMath>
                          </a14:m>
                          <a:r>
                            <a:rPr lang="ru-RU" sz="1800" b="1">
                              <a:effectLst/>
                            </a:rPr>
                            <a:t> </a:t>
                          </a:r>
                          <a:r>
                            <a:rPr lang="en-US" sz="1800" b="1">
                              <a:effectLst/>
                            </a:rPr>
                            <a:t>per</a:t>
                          </a:r>
                          <a:r>
                            <a:rPr lang="ru-RU" sz="1800" b="1">
                              <a:effectLst/>
                            </a:rPr>
                            <a:t> 10</a:t>
                          </a:r>
                          <a:r>
                            <a:rPr lang="ru-RU" sz="1800" b="1" baseline="30000">
                              <a:effectLst/>
                            </a:rPr>
                            <a:t>13</a:t>
                          </a:r>
                          <a:r>
                            <a:rPr lang="ru-RU" sz="1800" b="1">
                              <a:effectLst/>
                            </a:rPr>
                            <a:t> </a:t>
                          </a:r>
                          <a:r>
                            <a:rPr lang="en-US" sz="1800" b="1">
                              <a:effectLst/>
                            </a:rPr>
                            <a:t>pot</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3.5</a:t>
                          </a:r>
                          <a:r>
                            <a:rPr lang="ru-RU" sz="1800" b="1">
                              <a:effectLst/>
                              <a:sym typeface="Symbol"/>
                            </a:rPr>
                            <a:t></a:t>
                          </a:r>
                          <a:r>
                            <a:rPr lang="ru-RU" sz="1800" b="1">
                              <a:effectLst/>
                            </a:rPr>
                            <a:t>10</a:t>
                          </a:r>
                          <a:r>
                            <a:rPr lang="ru-RU" sz="1800" b="1" baseline="30000">
                              <a:effectLst/>
                            </a:rPr>
                            <a:t>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9.2</a:t>
                          </a:r>
                          <a:r>
                            <a:rPr lang="ru-RU" sz="1800" b="1">
                              <a:effectLst/>
                              <a:sym typeface="Symbol"/>
                            </a:rPr>
                            <a:t></a:t>
                          </a:r>
                          <a:r>
                            <a:rPr lang="ru-RU" sz="1800" b="1">
                              <a:effectLst/>
                            </a:rPr>
                            <a:t>10</a:t>
                          </a:r>
                          <a:r>
                            <a:rPr lang="ru-RU" sz="1800" b="1" baseline="30000">
                              <a:effectLst/>
                            </a:rPr>
                            <a:t>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2.1</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7.8</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1.5</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effectLst/>
                            </a:rPr>
                            <a:t>6.8</a:t>
                          </a:r>
                          <a:r>
                            <a:rPr lang="ru-RU" sz="1800" b="1" dirty="0">
                              <a:effectLst/>
                              <a:sym typeface="Symbol"/>
                            </a:rPr>
                            <a:t></a:t>
                          </a:r>
                          <a:r>
                            <a:rPr lang="ru-RU" sz="1800" b="1" dirty="0">
                              <a:effectLst/>
                            </a:rPr>
                            <a:t>10</a:t>
                          </a:r>
                          <a:r>
                            <a:rPr lang="ru-RU" sz="1800" b="1" baseline="30000" dirty="0">
                              <a:effectLst/>
                            </a:rPr>
                            <a:t>7</a:t>
                          </a:r>
                          <a:endParaRPr lang="ru-RU" sz="18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mc:Choice>
        <mc:Fallback xmlns="">
          <p:graphicFrame>
            <p:nvGraphicFramePr>
              <p:cNvPr id="13" name="Объект 6"/>
              <p:cNvGraphicFramePr>
                <a:graphicFrameLocks/>
              </p:cNvGraphicFramePr>
              <p:nvPr>
                <p:extLst>
                  <p:ext uri="{D42A27DB-BD31-4B8C-83A1-F6EECF244321}">
                    <p14:modId xmlns:p14="http://schemas.microsoft.com/office/powerpoint/2010/main" val="1362112497"/>
                  </p:ext>
                </p:extLst>
              </p:nvPr>
            </p:nvGraphicFramePr>
            <p:xfrm>
              <a:off x="323528" y="4005064"/>
              <a:ext cx="8568952" cy="1944215"/>
            </p:xfrm>
            <a:graphic>
              <a:graphicData uri="http://schemas.openxmlformats.org/drawingml/2006/table">
                <a:tbl>
                  <a:tblPr firstRow="1" firstCol="1" bandRow="1">
                    <a:tableStyleId>{5C22544A-7EE6-4342-B048-85BDC9FD1C3A}</a:tableStyleId>
                  </a:tblPr>
                  <a:tblGrid>
                    <a:gridCol w="1754752"/>
                    <a:gridCol w="1134955"/>
                    <a:gridCol w="1135849"/>
                    <a:gridCol w="1135849"/>
                    <a:gridCol w="1135849"/>
                    <a:gridCol w="1135849"/>
                    <a:gridCol w="1135849"/>
                  </a:tblGrid>
                  <a:tr h="359533">
                    <a:tc>
                      <a:txBody>
                        <a:bodyPr/>
                        <a:lstStyle/>
                        <a:p>
                          <a:endParaRPr lang="ru-RU"/>
                        </a:p>
                      </a:txBody>
                      <a:tcPr marL="68580" marR="68580" marT="0" marB="0" anchor="ctr">
                        <a:blipFill rotWithShape="1">
                          <a:blip r:embed="rId3"/>
                          <a:stretch>
                            <a:fillRect t="-6780" r="-388194" b="-466102"/>
                          </a:stretch>
                        </a:blipFill>
                      </a:tcPr>
                    </a:tc>
                    <a:tc gridSpan="2">
                      <a:txBody>
                        <a:bodyPr/>
                        <a:lstStyle/>
                        <a:p>
                          <a:pPr algn="ctr">
                            <a:lnSpc>
                              <a:spcPct val="115000"/>
                            </a:lnSpc>
                            <a:spcAft>
                              <a:spcPts val="0"/>
                            </a:spcAft>
                          </a:pPr>
                          <a:r>
                            <a:rPr lang="ru-RU" sz="1800" b="1" dirty="0">
                              <a:effectLst/>
                            </a:rPr>
                            <a:t>15</a:t>
                          </a:r>
                          <a:endParaRPr lang="ru-RU" sz="1800" b="1" dirty="0">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a:effectLst/>
                            </a:rPr>
                            <a:t>30</a:t>
                          </a:r>
                          <a:endParaRPr lang="ru-RU" sz="1800" b="1">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a:effectLst/>
                            </a:rPr>
                            <a:t>45</a:t>
                          </a:r>
                          <a:endParaRPr lang="ru-RU" sz="1800" b="1">
                            <a:effectLst/>
                            <a:latin typeface="Calibri"/>
                            <a:ea typeface="Calibri"/>
                            <a:cs typeface="Times New Roman"/>
                          </a:endParaRPr>
                        </a:p>
                      </a:txBody>
                      <a:tcPr marL="68580" marR="68580" marT="0" marB="0" anchor="ctr"/>
                    </a:tc>
                    <a:tc hMerge="1">
                      <a:txBody>
                        <a:bodyPr/>
                        <a:lstStyle/>
                        <a:p>
                          <a:endParaRPr lang="ru-RU"/>
                        </a:p>
                      </a:txBody>
                      <a:tcPr/>
                    </a:tc>
                  </a:tr>
                  <a:tr h="391810">
                    <a:tc>
                      <a:txBody>
                        <a:bodyPr/>
                        <a:lstStyle/>
                        <a:p>
                          <a:endParaRPr lang="ru-RU"/>
                        </a:p>
                      </a:txBody>
                      <a:tcPr marL="68580" marR="68580" marT="0" marB="0" anchor="ctr">
                        <a:blipFill rotWithShape="1">
                          <a:blip r:embed="rId3"/>
                          <a:stretch>
                            <a:fillRect t="-98438" r="-388194" b="-329688"/>
                          </a:stretch>
                        </a:blipFill>
                      </a:tcPr>
                    </a:tc>
                    <a:tc>
                      <a:txBody>
                        <a:bodyPr/>
                        <a:lstStyle/>
                        <a:p>
                          <a:pPr algn="ctr">
                            <a:lnSpc>
                              <a:spcPct val="115000"/>
                            </a:lnSpc>
                            <a:spcAft>
                              <a:spcPts val="0"/>
                            </a:spcAft>
                          </a:pPr>
                          <a:r>
                            <a:rPr lang="ru-RU" sz="1800" b="1">
                              <a:effectLst/>
                            </a:rPr>
                            <a:t>2.0</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effectLst/>
                            </a:rPr>
                            <a:t>4.5</a:t>
                          </a:r>
                          <a:endParaRPr lang="ru-RU" sz="18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4.4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1.2</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4.1</a:t>
                          </a:r>
                          <a:endParaRPr lang="ru-RU" sz="1800" b="1">
                            <a:effectLst/>
                            <a:latin typeface="Calibri"/>
                            <a:ea typeface="Calibri"/>
                            <a:cs typeface="Times New Roman"/>
                          </a:endParaRPr>
                        </a:p>
                      </a:txBody>
                      <a:tcPr marL="68580" marR="68580" marT="0" marB="0" anchor="ctr"/>
                    </a:tc>
                  </a:tr>
                  <a:tr h="392607">
                    <a:tc>
                      <a:txBody>
                        <a:bodyPr/>
                        <a:lstStyle/>
                        <a:p>
                          <a:endParaRPr lang="ru-RU"/>
                        </a:p>
                      </a:txBody>
                      <a:tcPr marL="68580" marR="68580" marT="0" marB="0" anchor="ctr">
                        <a:blipFill rotWithShape="1">
                          <a:blip r:embed="rId3"/>
                          <a:stretch>
                            <a:fillRect t="-195385" r="-388194" b="-224615"/>
                          </a:stretch>
                        </a:blipFill>
                      </a:tcPr>
                    </a:tc>
                    <a:tc>
                      <a:txBody>
                        <a:bodyPr/>
                        <a:lstStyle/>
                        <a:p>
                          <a:pPr algn="ctr">
                            <a:lnSpc>
                              <a:spcPct val="115000"/>
                            </a:lnSpc>
                            <a:spcAft>
                              <a:spcPts val="0"/>
                            </a:spcAft>
                          </a:pPr>
                          <a:r>
                            <a:rPr lang="ru-RU" sz="1800" b="1">
                              <a:effectLst/>
                            </a:rPr>
                            <a:t>17 </a:t>
                          </a:r>
                          <a:r>
                            <a:rPr lang="ru-RU" sz="1800" b="1">
                              <a:effectLst/>
                              <a:sym typeface="Symbol"/>
                            </a:rPr>
                            <a:t></a:t>
                          </a:r>
                          <a:r>
                            <a:rPr lang="ru-RU" sz="1800" b="1">
                              <a:effectLst/>
                            </a:rPr>
                            <a:t> 14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19 </a:t>
                          </a:r>
                          <a:r>
                            <a:rPr lang="ru-RU" sz="1800" b="1">
                              <a:effectLst/>
                              <a:sym typeface="Symbol"/>
                            </a:rPr>
                            <a:t></a:t>
                          </a:r>
                          <a:r>
                            <a:rPr lang="ru-RU" sz="1800" b="1">
                              <a:effectLst/>
                            </a:rPr>
                            <a:t> 16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 </a:t>
                          </a:r>
                          <a:r>
                            <a:rPr lang="ru-RU" sz="1800" b="1">
                              <a:effectLst/>
                              <a:sym typeface="Symbol"/>
                            </a:rPr>
                            <a:t></a:t>
                          </a:r>
                          <a:r>
                            <a:rPr lang="ru-RU" sz="1800" b="1">
                              <a:effectLst/>
                            </a:rPr>
                            <a:t> 10</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17 </a:t>
                          </a:r>
                          <a:r>
                            <a:rPr lang="ru-RU" sz="1800" b="1">
                              <a:effectLst/>
                              <a:sym typeface="Symbol"/>
                            </a:rPr>
                            <a:t></a:t>
                          </a:r>
                          <a:r>
                            <a:rPr lang="ru-RU" sz="1800" b="1">
                              <a:effectLst/>
                            </a:rPr>
                            <a:t> 11</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11 </a:t>
                          </a:r>
                          <a:r>
                            <a:rPr lang="ru-RU" sz="1800" b="1">
                              <a:effectLst/>
                              <a:sym typeface="Symbol"/>
                            </a:rPr>
                            <a:t></a:t>
                          </a:r>
                          <a:r>
                            <a:rPr lang="ru-RU" sz="1800" b="1">
                              <a:effectLst/>
                            </a:rPr>
                            <a:t> 8.7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16 </a:t>
                          </a:r>
                          <a:r>
                            <a:rPr lang="ru-RU" sz="1800" b="1">
                              <a:effectLst/>
                              <a:sym typeface="Symbol"/>
                            </a:rPr>
                            <a:t></a:t>
                          </a:r>
                          <a:r>
                            <a:rPr lang="ru-RU" sz="1800" b="1">
                              <a:effectLst/>
                            </a:rPr>
                            <a:t> 9.0</a:t>
                          </a:r>
                          <a:endParaRPr lang="ru-RU" sz="1800" b="1">
                            <a:effectLst/>
                            <a:latin typeface="Calibri"/>
                            <a:ea typeface="Calibri"/>
                            <a:cs typeface="Times New Roman"/>
                          </a:endParaRPr>
                        </a:p>
                      </a:txBody>
                      <a:tcPr marL="68580" marR="68580" marT="0" marB="0" anchor="ctr"/>
                    </a:tc>
                  </a:tr>
                  <a:tr h="408455">
                    <a:tc>
                      <a:txBody>
                        <a:bodyPr/>
                        <a:lstStyle/>
                        <a:p>
                          <a:endParaRPr lang="ru-RU"/>
                        </a:p>
                      </a:txBody>
                      <a:tcPr marL="68580" marR="68580" marT="0" marB="0" anchor="ctr">
                        <a:blipFill rotWithShape="1">
                          <a:blip r:embed="rId3"/>
                          <a:stretch>
                            <a:fillRect t="-286567" r="-388194" b="-117910"/>
                          </a:stretch>
                        </a:blipFill>
                      </a:tcPr>
                    </a:tc>
                    <a:tc>
                      <a:txBody>
                        <a:bodyPr/>
                        <a:lstStyle/>
                        <a:p>
                          <a:pPr algn="ctr">
                            <a:lnSpc>
                              <a:spcPct val="115000"/>
                            </a:lnSpc>
                            <a:spcAft>
                              <a:spcPts val="0"/>
                            </a:spcAft>
                          </a:pPr>
                          <a:r>
                            <a:rPr lang="en-US" sz="1800" b="1">
                              <a:effectLst/>
                            </a:rPr>
                            <a:t>1.</a:t>
                          </a:r>
                          <a:r>
                            <a:rPr lang="ru-RU" sz="1800" b="1">
                              <a:effectLst/>
                            </a:rPr>
                            <a:t>4</a:t>
                          </a:r>
                          <a:r>
                            <a:rPr lang="ru-RU" sz="1800" b="1">
                              <a:effectLst/>
                              <a:sym typeface="Symbol"/>
                            </a:rPr>
                            <a:t></a:t>
                          </a:r>
                          <a:r>
                            <a:rPr lang="ru-RU" sz="1800" b="1">
                              <a:effectLst/>
                            </a:rPr>
                            <a:t>1.5</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3</a:t>
                          </a:r>
                          <a:r>
                            <a:rPr lang="ru-RU" sz="1800" b="1">
                              <a:effectLst/>
                              <a:sym typeface="Symbol"/>
                            </a:rPr>
                            <a:t></a:t>
                          </a:r>
                          <a:r>
                            <a:rPr lang="en-US" sz="1800" b="1">
                              <a:effectLst/>
                            </a:rPr>
                            <a:t>1.</a:t>
                          </a:r>
                          <a:r>
                            <a:rPr lang="ru-RU" sz="1800" b="1">
                              <a:effectLst/>
                            </a:rPr>
                            <a:t>5</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5</a:t>
                          </a:r>
                          <a:r>
                            <a:rPr lang="ru-RU" sz="1800" b="1">
                              <a:effectLst/>
                              <a:sym typeface="Symbol"/>
                            </a:rPr>
                            <a:t></a:t>
                          </a:r>
                          <a:r>
                            <a:rPr lang="ru-RU" sz="1800" b="1">
                              <a:effectLst/>
                            </a:rPr>
                            <a:t>1</a:t>
                          </a:r>
                          <a:r>
                            <a:rPr lang="en-US" sz="1800" b="1">
                              <a:effectLst/>
                            </a:rPr>
                            <a:t>.</a:t>
                          </a:r>
                          <a:r>
                            <a:rPr lang="ru-RU" sz="1800" b="1">
                              <a:effectLst/>
                            </a:rPr>
                            <a:t>8</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3</a:t>
                          </a:r>
                          <a:r>
                            <a:rPr lang="ru-RU" sz="1800" b="1">
                              <a:effectLst/>
                              <a:sym typeface="Symbol"/>
                            </a:rPr>
                            <a:t></a:t>
                          </a:r>
                          <a:r>
                            <a:rPr lang="ru-RU" sz="1800" b="1">
                              <a:effectLst/>
                            </a:rPr>
                            <a:t>1</a:t>
                          </a:r>
                          <a:r>
                            <a:rPr lang="en-US" sz="1800" b="1">
                              <a:effectLst/>
                            </a:rPr>
                            <a:t>.</a:t>
                          </a:r>
                          <a:r>
                            <a:rPr lang="ru-RU" sz="1800" b="1">
                              <a:effectLst/>
                            </a:rPr>
                            <a:t>8</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4</a:t>
                          </a:r>
                          <a:r>
                            <a:rPr lang="ru-RU" sz="1800" b="1">
                              <a:effectLst/>
                              <a:sym typeface="Symbol"/>
                            </a:rPr>
                            <a:t></a:t>
                          </a:r>
                          <a:r>
                            <a:rPr lang="ru-RU" sz="1800" b="1">
                              <a:effectLst/>
                            </a:rPr>
                            <a:t>1</a:t>
                          </a:r>
                          <a:r>
                            <a:rPr lang="en-US" sz="1800" b="1">
                              <a:effectLst/>
                            </a:rPr>
                            <a:t>.</a:t>
                          </a:r>
                          <a:r>
                            <a:rPr lang="ru-RU" sz="1800" b="1">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a:t>
                          </a:r>
                          <a:r>
                            <a:rPr lang="ru-RU" sz="1800" b="1">
                              <a:effectLst/>
                              <a:sym typeface="Symbol"/>
                            </a:rPr>
                            <a:t></a:t>
                          </a:r>
                          <a:r>
                            <a:rPr lang="ru-RU" sz="1800" b="1">
                              <a:effectLst/>
                            </a:rPr>
                            <a:t>1.7</a:t>
                          </a:r>
                          <a:endParaRPr lang="ru-RU" sz="1800" b="1">
                            <a:effectLst/>
                            <a:latin typeface="Calibri"/>
                            <a:ea typeface="Calibri"/>
                            <a:cs typeface="Times New Roman"/>
                          </a:endParaRPr>
                        </a:p>
                      </a:txBody>
                      <a:tcPr marL="68580" marR="68580" marT="0" marB="0" anchor="ctr"/>
                    </a:tc>
                  </a:tr>
                  <a:tr h="391810">
                    <a:tc>
                      <a:txBody>
                        <a:bodyPr/>
                        <a:lstStyle/>
                        <a:p>
                          <a:endParaRPr lang="ru-RU"/>
                        </a:p>
                      </a:txBody>
                      <a:tcPr marL="68580" marR="68580" marT="0" marB="0" anchor="ctr">
                        <a:blipFill rotWithShape="1">
                          <a:blip r:embed="rId3"/>
                          <a:stretch>
                            <a:fillRect t="-404688" r="-388194" b="-23438"/>
                          </a:stretch>
                        </a:blipFill>
                      </a:tcPr>
                    </a:tc>
                    <a:tc>
                      <a:txBody>
                        <a:bodyPr/>
                        <a:lstStyle/>
                        <a:p>
                          <a:pPr algn="ctr">
                            <a:lnSpc>
                              <a:spcPct val="115000"/>
                            </a:lnSpc>
                            <a:spcAft>
                              <a:spcPts val="0"/>
                            </a:spcAft>
                          </a:pPr>
                          <a:r>
                            <a:rPr lang="ru-RU" sz="1800" b="1">
                              <a:effectLst/>
                            </a:rPr>
                            <a:t>3.5</a:t>
                          </a:r>
                          <a:r>
                            <a:rPr lang="ru-RU" sz="1800" b="1">
                              <a:effectLst/>
                              <a:sym typeface="Symbol"/>
                            </a:rPr>
                            <a:t></a:t>
                          </a:r>
                          <a:r>
                            <a:rPr lang="ru-RU" sz="1800" b="1">
                              <a:effectLst/>
                            </a:rPr>
                            <a:t>10</a:t>
                          </a:r>
                          <a:r>
                            <a:rPr lang="ru-RU" sz="1800" b="1" baseline="30000">
                              <a:effectLst/>
                            </a:rPr>
                            <a:t>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9.2</a:t>
                          </a:r>
                          <a:r>
                            <a:rPr lang="ru-RU" sz="1800" b="1">
                              <a:effectLst/>
                              <a:sym typeface="Symbol"/>
                            </a:rPr>
                            <a:t></a:t>
                          </a:r>
                          <a:r>
                            <a:rPr lang="ru-RU" sz="1800" b="1">
                              <a:effectLst/>
                            </a:rPr>
                            <a:t>10</a:t>
                          </a:r>
                          <a:r>
                            <a:rPr lang="ru-RU" sz="1800" b="1" baseline="30000">
                              <a:effectLst/>
                            </a:rPr>
                            <a:t>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2.1</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7.8</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1.5</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effectLst/>
                            </a:rPr>
                            <a:t>6.8</a:t>
                          </a:r>
                          <a:r>
                            <a:rPr lang="ru-RU" sz="1800" b="1" dirty="0">
                              <a:effectLst/>
                              <a:sym typeface="Symbol"/>
                            </a:rPr>
                            <a:t></a:t>
                          </a:r>
                          <a:r>
                            <a:rPr lang="ru-RU" sz="1800" b="1" dirty="0">
                              <a:effectLst/>
                            </a:rPr>
                            <a:t>10</a:t>
                          </a:r>
                          <a:r>
                            <a:rPr lang="ru-RU" sz="1800" b="1" baseline="30000" dirty="0">
                              <a:effectLst/>
                            </a:rPr>
                            <a:t>7</a:t>
                          </a:r>
                          <a:endParaRPr lang="ru-RU" sz="1800" b="1"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2825752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2426" y="228600"/>
            <a:ext cx="7680960" cy="680120"/>
          </a:xfrm>
        </p:spPr>
        <p:txBody>
          <a:bodyPr>
            <a:noAutofit/>
          </a:bodyPr>
          <a:lstStyle/>
          <a:p>
            <a:r>
              <a:rPr lang="en-US" sz="2800" b="1" dirty="0">
                <a:latin typeface="Calibri"/>
                <a:ea typeface="Calibri"/>
                <a:cs typeface="Times New Roman"/>
              </a:rPr>
              <a:t>Polarized antiproton beam (</a:t>
            </a:r>
            <a:r>
              <a:rPr lang="ru-RU" sz="2800" b="1" dirty="0">
                <a:latin typeface="Calibri"/>
                <a:ea typeface="Calibri"/>
                <a:cs typeface="Times New Roman"/>
              </a:rPr>
              <a:t>14 </a:t>
            </a:r>
            <a:r>
              <a:rPr lang="en-US" sz="2800" b="1" dirty="0" err="1">
                <a:latin typeface="Calibri"/>
                <a:ea typeface="Calibri"/>
                <a:cs typeface="Times New Roman"/>
              </a:rPr>
              <a:t>GeV</a:t>
            </a:r>
            <a:r>
              <a:rPr lang="en-US" sz="2800" b="1" dirty="0">
                <a:latin typeface="Calibri"/>
                <a:ea typeface="Calibri"/>
                <a:cs typeface="Times New Roman"/>
              </a:rPr>
              <a:t>/c)</a:t>
            </a:r>
            <a:endParaRPr lang="ru-RU" sz="2800" dirty="0"/>
          </a:p>
        </p:txBody>
      </p:sp>
      <p:sp>
        <p:nvSpPr>
          <p:cNvPr id="9" name="Дата 8"/>
          <p:cNvSpPr>
            <a:spLocks noGrp="1"/>
          </p:cNvSpPr>
          <p:nvPr>
            <p:ph type="dt" sz="half" idx="10"/>
          </p:nvPr>
        </p:nvSpPr>
        <p:spPr/>
        <p:txBody>
          <a:bodyPr/>
          <a:lstStyle/>
          <a:p>
            <a:r>
              <a:rPr lang="en-US" dirty="0"/>
              <a:t>VII SPD CM, Almaty</a:t>
            </a:r>
          </a:p>
        </p:txBody>
      </p:sp>
      <p:sp>
        <p:nvSpPr>
          <p:cNvPr id="10" name="Нижний колонтитул 9"/>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11" name="Номер слайда 10"/>
          <p:cNvSpPr>
            <a:spLocks noGrp="1"/>
          </p:cNvSpPr>
          <p:nvPr>
            <p:ph type="sldNum" sz="quarter" idx="12"/>
          </p:nvPr>
        </p:nvSpPr>
        <p:spPr/>
        <p:txBody>
          <a:bodyPr/>
          <a:lstStyle/>
          <a:p>
            <a:fld id="{F5B2E33C-257C-48E3-8EEE-A705C2039FFD}" type="slidenum">
              <a:rPr lang="ru-RU" smtClean="0"/>
              <a:t>29</a:t>
            </a:fld>
            <a:endParaRPr lang="ru-RU"/>
          </a:p>
        </p:txBody>
      </p:sp>
      <p:graphicFrame>
        <p:nvGraphicFramePr>
          <p:cNvPr id="5" name="Объект 4"/>
          <p:cNvGraphicFramePr>
            <a:graphicFrameLocks noChangeAspect="1"/>
          </p:cNvGraphicFramePr>
          <p:nvPr/>
        </p:nvGraphicFramePr>
        <p:xfrm>
          <a:off x="1201738" y="2576513"/>
          <a:ext cx="390525" cy="219075"/>
        </p:xfrm>
        <a:graphic>
          <a:graphicData uri="http://schemas.openxmlformats.org/presentationml/2006/ole">
            <mc:AlternateContent xmlns:mc="http://schemas.openxmlformats.org/markup-compatibility/2006">
              <mc:Choice xmlns:v="urn:schemas-microsoft-com:vml" Requires="v">
                <p:oleObj name="Формула" r:id="rId2" imgW="393359" imgH="215713" progId="Equation.3">
                  <p:embed/>
                </p:oleObj>
              </mc:Choice>
              <mc:Fallback>
                <p:oleObj name="Формула" r:id="rId2" imgW="393359" imgH="215713" progId="Equation.3">
                  <p:embed/>
                  <p:pic>
                    <p:nvPicPr>
                      <p:cNvPr id="5" name="Объект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2576513"/>
                        <a:ext cx="3905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nvGraphicFramePr>
        <p:xfrm>
          <a:off x="1201738" y="2576513"/>
          <a:ext cx="504825" cy="238125"/>
        </p:xfrm>
        <a:graphic>
          <a:graphicData uri="http://schemas.openxmlformats.org/presentationml/2006/ole">
            <mc:AlternateContent xmlns:mc="http://schemas.openxmlformats.org/markup-compatibility/2006">
              <mc:Choice xmlns:v="urn:schemas-microsoft-com:vml" Requires="v">
                <p:oleObj name="Формула" r:id="rId4" imgW="508000" imgH="241300" progId="Equation.3">
                  <p:embed/>
                </p:oleObj>
              </mc:Choice>
              <mc:Fallback>
                <p:oleObj name="Формула" r:id="rId4" imgW="508000" imgH="241300" progId="Equation.3">
                  <p:embed/>
                  <p:pic>
                    <p:nvPicPr>
                      <p:cNvPr id="6" name="Объект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738" y="2576513"/>
                        <a:ext cx="5048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p:cNvGraphicFramePr>
            <a:graphicFrameLocks noChangeAspect="1"/>
          </p:cNvGraphicFramePr>
          <p:nvPr/>
        </p:nvGraphicFramePr>
        <p:xfrm>
          <a:off x="1201738" y="2576513"/>
          <a:ext cx="542925" cy="238125"/>
        </p:xfrm>
        <a:graphic>
          <a:graphicData uri="http://schemas.openxmlformats.org/presentationml/2006/ole">
            <mc:AlternateContent xmlns:mc="http://schemas.openxmlformats.org/markup-compatibility/2006">
              <mc:Choice xmlns:v="urn:schemas-microsoft-com:vml" Requires="v">
                <p:oleObj name="Формула" r:id="rId6" imgW="545863" imgH="241195" progId="Equation.3">
                  <p:embed/>
                </p:oleObj>
              </mc:Choice>
              <mc:Fallback>
                <p:oleObj name="Формула" r:id="rId6" imgW="545863" imgH="241195" progId="Equation.3">
                  <p:embed/>
                  <p:pic>
                    <p:nvPicPr>
                      <p:cNvPr id="7" name="Объект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1738" y="2576513"/>
                        <a:ext cx="5429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882745637"/>
              </p:ext>
            </p:extLst>
          </p:nvPr>
        </p:nvGraphicFramePr>
        <p:xfrm>
          <a:off x="385192" y="3816804"/>
          <a:ext cx="8568952" cy="2318388"/>
        </p:xfrm>
        <a:graphic>
          <a:graphicData uri="http://schemas.openxmlformats.org/drawingml/2006/table">
            <a:tbl>
              <a:tblPr firstRow="1" firstCol="1" bandRow="1">
                <a:tableStyleId>{5C22544A-7EE6-4342-B048-85BDC9FD1C3A}</a:tableStyleId>
              </a:tblPr>
              <a:tblGrid>
                <a:gridCol w="2533429">
                  <a:extLst>
                    <a:ext uri="{9D8B030D-6E8A-4147-A177-3AD203B41FA5}">
                      <a16:colId xmlns:a16="http://schemas.microsoft.com/office/drawing/2014/main" val="20000"/>
                    </a:ext>
                  </a:extLst>
                </a:gridCol>
                <a:gridCol w="6035523">
                  <a:extLst>
                    <a:ext uri="{9D8B030D-6E8A-4147-A177-3AD203B41FA5}">
                      <a16:colId xmlns:a16="http://schemas.microsoft.com/office/drawing/2014/main" val="20001"/>
                    </a:ext>
                  </a:extLst>
                </a:gridCol>
              </a:tblGrid>
              <a:tr h="32394">
                <a:tc>
                  <a:txBody>
                    <a:bodyPr/>
                    <a:lstStyle/>
                    <a:p>
                      <a:pPr marL="0" indent="0">
                        <a:lnSpc>
                          <a:spcPct val="115000"/>
                        </a:lnSpc>
                        <a:spcAft>
                          <a:spcPts val="0"/>
                        </a:spcAft>
                      </a:pPr>
                      <a:r>
                        <a:rPr lang="en-US" sz="2000" b="1" dirty="0">
                          <a:solidFill>
                            <a:schemeClr val="bg1"/>
                          </a:solidFill>
                          <a:effectLst/>
                        </a:rPr>
                        <a:t>Anti-proton P, </a:t>
                      </a:r>
                      <a:r>
                        <a:rPr lang="en-US" sz="2000" b="1" dirty="0" err="1">
                          <a:solidFill>
                            <a:schemeClr val="bg1"/>
                          </a:solidFill>
                          <a:effectLst/>
                        </a:rPr>
                        <a:t>GeV</a:t>
                      </a:r>
                      <a:r>
                        <a:rPr lang="en-US" sz="2000" b="1" dirty="0">
                          <a:solidFill>
                            <a:schemeClr val="bg1"/>
                          </a:solidFill>
                          <a:effectLst/>
                        </a:rPr>
                        <a:t>/c</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marL="0" indent="0" algn="ctr">
                        <a:lnSpc>
                          <a:spcPct val="115000"/>
                        </a:lnSpc>
                        <a:spcAft>
                          <a:spcPts val="0"/>
                        </a:spcAft>
                      </a:pPr>
                      <a:r>
                        <a:rPr lang="en-US" sz="2000" b="1" dirty="0">
                          <a:solidFill>
                            <a:schemeClr val="bg1"/>
                          </a:solidFill>
                          <a:effectLst/>
                        </a:rPr>
                        <a:t>Full anti-proton beam intensity for</a:t>
                      </a:r>
                      <a:r>
                        <a:rPr lang="ru-RU" sz="2000" b="1" dirty="0">
                          <a:solidFill>
                            <a:schemeClr val="bg1"/>
                          </a:solidFill>
                          <a:effectLst/>
                        </a:rPr>
                        <a:t> 10</a:t>
                      </a:r>
                      <a:r>
                        <a:rPr lang="ru-RU" sz="2000" b="1" baseline="30000" dirty="0">
                          <a:solidFill>
                            <a:schemeClr val="bg1"/>
                          </a:solidFill>
                          <a:effectLst/>
                        </a:rPr>
                        <a:t>13</a:t>
                      </a:r>
                      <a:r>
                        <a:rPr lang="ru-RU" sz="2000" b="1" dirty="0">
                          <a:solidFill>
                            <a:schemeClr val="bg1"/>
                          </a:solidFill>
                          <a:effectLst/>
                        </a:rPr>
                        <a:t> </a:t>
                      </a:r>
                      <a:r>
                        <a:rPr lang="en-US" sz="2000" b="1" dirty="0">
                          <a:solidFill>
                            <a:schemeClr val="bg1"/>
                          </a:solidFill>
                          <a:effectLst/>
                        </a:rPr>
                        <a:t>p/</a:t>
                      </a:r>
                      <a:r>
                        <a:rPr lang="en-US" sz="2000" b="1" dirty="0" err="1">
                          <a:solidFill>
                            <a:schemeClr val="bg1"/>
                          </a:solidFill>
                          <a:effectLst/>
                        </a:rPr>
                        <a:t>cyc</a:t>
                      </a:r>
                      <a:r>
                        <a:rPr lang="en-US" sz="2000" b="1" dirty="0">
                          <a:solidFill>
                            <a:schemeClr val="bg1"/>
                          </a:solidFill>
                          <a:effectLst/>
                        </a:rPr>
                        <a:t>.</a:t>
                      </a:r>
                      <a:r>
                        <a:rPr lang="en-US" sz="2000" b="1" baseline="0" dirty="0">
                          <a:solidFill>
                            <a:schemeClr val="bg1"/>
                          </a:solidFill>
                          <a:effectLst/>
                        </a:rPr>
                        <a:t> @ ext. target </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0"/>
                  </a:ext>
                </a:extLst>
              </a:tr>
              <a:tr h="275776">
                <a:tc>
                  <a:txBody>
                    <a:bodyPr/>
                    <a:lstStyle/>
                    <a:p>
                      <a:pPr marL="457200" algn="ctr">
                        <a:lnSpc>
                          <a:spcPct val="115000"/>
                        </a:lnSpc>
                        <a:spcAft>
                          <a:spcPts val="0"/>
                        </a:spcAft>
                      </a:pPr>
                      <a:r>
                        <a:rPr lang="ru-RU" sz="2000" b="1" dirty="0">
                          <a:solidFill>
                            <a:schemeClr val="bg1"/>
                          </a:solidFill>
                          <a:effectLst/>
                        </a:rPr>
                        <a:t>10</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1.9×10</a:t>
                      </a:r>
                      <a:r>
                        <a:rPr lang="ru-RU" sz="2000" b="1" baseline="30000" dirty="0">
                          <a:solidFill>
                            <a:schemeClr val="bg1"/>
                          </a:solidFill>
                          <a:effectLst/>
                        </a:rPr>
                        <a:t>5</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1"/>
                  </a:ext>
                </a:extLst>
              </a:tr>
              <a:tr h="275776">
                <a:tc>
                  <a:txBody>
                    <a:bodyPr/>
                    <a:lstStyle/>
                    <a:p>
                      <a:pPr marL="457200" algn="ctr">
                        <a:lnSpc>
                          <a:spcPct val="115000"/>
                        </a:lnSpc>
                        <a:spcAft>
                          <a:spcPts val="0"/>
                        </a:spcAft>
                      </a:pPr>
                      <a:r>
                        <a:rPr lang="ru-RU" sz="2000" b="1" dirty="0">
                          <a:solidFill>
                            <a:schemeClr val="bg1"/>
                          </a:solidFill>
                          <a:effectLst/>
                        </a:rPr>
                        <a:t>14</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3.9×10</a:t>
                      </a:r>
                      <a:r>
                        <a:rPr lang="ru-RU" sz="2000" b="1" baseline="30000" dirty="0">
                          <a:solidFill>
                            <a:schemeClr val="bg1"/>
                          </a:solidFill>
                          <a:effectLst/>
                        </a:rPr>
                        <a:t>5</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2"/>
                  </a:ext>
                </a:extLst>
              </a:tr>
              <a:tr h="275776">
                <a:tc>
                  <a:txBody>
                    <a:bodyPr/>
                    <a:lstStyle/>
                    <a:p>
                      <a:pPr marL="457200" algn="ctr">
                        <a:lnSpc>
                          <a:spcPct val="115000"/>
                        </a:lnSpc>
                        <a:spcAft>
                          <a:spcPts val="0"/>
                        </a:spcAft>
                      </a:pPr>
                      <a:r>
                        <a:rPr lang="ru-RU" sz="2000" b="1" dirty="0">
                          <a:solidFill>
                            <a:schemeClr val="bg1"/>
                          </a:solidFill>
                          <a:effectLst/>
                        </a:rPr>
                        <a:t>20</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3.4×10</a:t>
                      </a:r>
                      <a:r>
                        <a:rPr lang="ru-RU" sz="2000" b="1" baseline="30000" dirty="0">
                          <a:solidFill>
                            <a:schemeClr val="bg1"/>
                          </a:solidFill>
                          <a:effectLst/>
                        </a:rPr>
                        <a:t>5</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3"/>
                  </a:ext>
                </a:extLst>
              </a:tr>
              <a:tr h="275776">
                <a:tc>
                  <a:txBody>
                    <a:bodyPr/>
                    <a:lstStyle/>
                    <a:p>
                      <a:pPr marL="457200" algn="ctr">
                        <a:lnSpc>
                          <a:spcPct val="115000"/>
                        </a:lnSpc>
                        <a:spcAft>
                          <a:spcPts val="0"/>
                        </a:spcAft>
                      </a:pPr>
                      <a:r>
                        <a:rPr lang="ru-RU" sz="2000" b="1" dirty="0">
                          <a:solidFill>
                            <a:schemeClr val="bg1"/>
                          </a:solidFill>
                          <a:effectLst/>
                        </a:rPr>
                        <a:t>30</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9.3×10</a:t>
                      </a:r>
                      <a:r>
                        <a:rPr lang="ru-RU" sz="2000" b="1" baseline="30000" dirty="0">
                          <a:solidFill>
                            <a:schemeClr val="bg1"/>
                          </a:solidFill>
                          <a:effectLst/>
                        </a:rPr>
                        <a:t>4</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4"/>
                  </a:ext>
                </a:extLst>
              </a:tr>
              <a:tr h="275776">
                <a:tc>
                  <a:txBody>
                    <a:bodyPr/>
                    <a:lstStyle/>
                    <a:p>
                      <a:pPr marL="457200" algn="ctr">
                        <a:lnSpc>
                          <a:spcPct val="115000"/>
                        </a:lnSpc>
                        <a:spcAft>
                          <a:spcPts val="0"/>
                        </a:spcAft>
                      </a:pPr>
                      <a:r>
                        <a:rPr lang="ru-RU" sz="2000" b="1" dirty="0">
                          <a:solidFill>
                            <a:schemeClr val="bg1"/>
                          </a:solidFill>
                          <a:effectLst/>
                        </a:rPr>
                        <a:t>40</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1.6×10</a:t>
                      </a:r>
                      <a:r>
                        <a:rPr lang="ru-RU" sz="2000" b="1" baseline="30000" dirty="0">
                          <a:solidFill>
                            <a:schemeClr val="bg1"/>
                          </a:solidFill>
                          <a:effectLst/>
                        </a:rPr>
                        <a:t>4</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5"/>
                  </a:ext>
                </a:extLst>
              </a:tr>
            </a:tbl>
          </a:graphicData>
        </a:graphic>
      </p:graphicFrame>
      <p:graphicFrame>
        <p:nvGraphicFramePr>
          <p:cNvPr id="13" name="Объект 3"/>
          <p:cNvGraphicFramePr>
            <a:graphicFrameLocks/>
          </p:cNvGraphicFramePr>
          <p:nvPr>
            <p:extLst>
              <p:ext uri="{D42A27DB-BD31-4B8C-83A1-F6EECF244321}">
                <p14:modId xmlns:p14="http://schemas.microsoft.com/office/powerpoint/2010/main" val="2258066429"/>
              </p:ext>
            </p:extLst>
          </p:nvPr>
        </p:nvGraphicFramePr>
        <p:xfrm>
          <a:off x="457200" y="914625"/>
          <a:ext cx="8496944" cy="2788971"/>
        </p:xfrm>
        <a:graphic>
          <a:graphicData uri="http://schemas.openxmlformats.org/drawingml/2006/table">
            <a:tbl>
              <a:tblPr firstRow="1" firstCol="1" bandRow="1">
                <a:tableStyleId>{5C22544A-7EE6-4342-B048-85BDC9FD1C3A}</a:tableStyleId>
              </a:tblPr>
              <a:tblGrid>
                <a:gridCol w="4917004">
                  <a:extLst>
                    <a:ext uri="{9D8B030D-6E8A-4147-A177-3AD203B41FA5}">
                      <a16:colId xmlns:a16="http://schemas.microsoft.com/office/drawing/2014/main" val="20000"/>
                    </a:ext>
                  </a:extLst>
                </a:gridCol>
                <a:gridCol w="1789970">
                  <a:extLst>
                    <a:ext uri="{9D8B030D-6E8A-4147-A177-3AD203B41FA5}">
                      <a16:colId xmlns:a16="http://schemas.microsoft.com/office/drawing/2014/main" val="20001"/>
                    </a:ext>
                  </a:extLst>
                </a:gridCol>
                <a:gridCol w="1789970">
                  <a:extLst>
                    <a:ext uri="{9D8B030D-6E8A-4147-A177-3AD203B41FA5}">
                      <a16:colId xmlns:a16="http://schemas.microsoft.com/office/drawing/2014/main" val="20002"/>
                    </a:ext>
                  </a:extLst>
                </a:gridCol>
              </a:tblGrid>
              <a:tr h="504056">
                <a:tc>
                  <a:txBody>
                    <a:bodyPr/>
                    <a:lstStyle/>
                    <a:p>
                      <a:pPr>
                        <a:lnSpc>
                          <a:spcPct val="115000"/>
                        </a:lnSpc>
                        <a:spcAft>
                          <a:spcPts val="1000"/>
                        </a:spcAft>
                      </a:pPr>
                      <a:r>
                        <a:rPr lang="en-US" sz="2000" dirty="0">
                          <a:solidFill>
                            <a:schemeClr val="bg1"/>
                          </a:solidFill>
                          <a:effectLst/>
                          <a:latin typeface="+mn-lt"/>
                          <a:ea typeface="+mn-ea"/>
                          <a:cs typeface="+mn-cs"/>
                        </a:rPr>
                        <a:t>Momentum</a:t>
                      </a:r>
                      <a:r>
                        <a:rPr lang="en-US" sz="2000" baseline="0" dirty="0">
                          <a:solidFill>
                            <a:schemeClr val="bg1"/>
                          </a:solidFill>
                          <a:effectLst/>
                          <a:latin typeface="+mn-lt"/>
                          <a:ea typeface="+mn-ea"/>
                          <a:cs typeface="+mn-cs"/>
                        </a:rPr>
                        <a:t> collimator position</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000" dirty="0">
                          <a:solidFill>
                            <a:schemeClr val="bg1"/>
                          </a:solidFill>
                          <a:effectLst/>
                        </a:rPr>
                        <a:t>Min</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000" dirty="0">
                          <a:solidFill>
                            <a:schemeClr val="bg1"/>
                          </a:solidFill>
                          <a:effectLst/>
                        </a:rPr>
                        <a:t>Max</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0"/>
                  </a:ext>
                </a:extLst>
              </a:tr>
              <a:tr h="360040">
                <a:tc>
                  <a:txBody>
                    <a:bodyPr/>
                    <a:lstStyle/>
                    <a:p>
                      <a:pPr>
                        <a:lnSpc>
                          <a:spcPct val="115000"/>
                        </a:lnSpc>
                        <a:spcAft>
                          <a:spcPts val="1000"/>
                        </a:spcAft>
                      </a:pPr>
                      <a:r>
                        <a:rPr lang="en-US" sz="2000" dirty="0">
                          <a:solidFill>
                            <a:schemeClr val="bg1"/>
                          </a:solidFill>
                          <a:effectLst/>
                        </a:rPr>
                        <a:t>Momentum interval  </a:t>
                      </a:r>
                      <a:r>
                        <a:rPr lang="el-GR" sz="2000" dirty="0">
                          <a:solidFill>
                            <a:schemeClr val="bg1"/>
                          </a:solidFill>
                          <a:effectLst/>
                        </a:rPr>
                        <a:t>Δ</a:t>
                      </a:r>
                      <a:r>
                        <a:rPr lang="en-US" sz="2000" dirty="0">
                          <a:solidFill>
                            <a:schemeClr val="bg1"/>
                          </a:solidFill>
                          <a:effectLst/>
                        </a:rPr>
                        <a:t>p/p</a:t>
                      </a:r>
                      <a:r>
                        <a:rPr lang="ru-RU" sz="2000" dirty="0">
                          <a:solidFill>
                            <a:schemeClr val="bg1"/>
                          </a:solidFill>
                          <a:effectLst/>
                        </a:rPr>
                        <a:t>,  %</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a:t>
                      </a:r>
                      <a:r>
                        <a:rPr lang="en-US" sz="2400" b="1" dirty="0">
                          <a:effectLst/>
                        </a:rPr>
                        <a:t>5</a:t>
                      </a:r>
                      <a:r>
                        <a:rPr lang="ru-RU" sz="2400" b="1" dirty="0">
                          <a:effectLst/>
                        </a:rPr>
                        <a:t>.5 (</a:t>
                      </a:r>
                      <a:r>
                        <a:rPr lang="en-US" sz="2400" b="1" dirty="0">
                          <a:effectLst/>
                          <a:sym typeface="Symbol"/>
                        </a:rPr>
                        <a:t></a:t>
                      </a:r>
                      <a:r>
                        <a:rPr lang="ru-RU" sz="2400" b="1" dirty="0">
                          <a:effectLst/>
                        </a:rPr>
                        <a:t>=2.</a:t>
                      </a:r>
                      <a:r>
                        <a:rPr lang="en-US" sz="2400" b="1" dirty="0">
                          <a:effectLst/>
                        </a:rPr>
                        <a:t>3</a:t>
                      </a:r>
                      <a:r>
                        <a:rPr lang="ru-RU" sz="2400" b="1" dirty="0">
                          <a:effectLst/>
                        </a:rPr>
                        <a:t>)</a:t>
                      </a:r>
                      <a:endParaRPr lang="ru-RU" sz="2400" b="1" dirty="0">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1</a:t>
                      </a:r>
                      <a:r>
                        <a:rPr lang="en-US" sz="2400" b="1" dirty="0">
                          <a:effectLst/>
                        </a:rPr>
                        <a:t>2</a:t>
                      </a:r>
                      <a:r>
                        <a:rPr lang="ru-RU" sz="2400" b="1" dirty="0">
                          <a:effectLst/>
                        </a:rPr>
                        <a:t>.</a:t>
                      </a:r>
                      <a:r>
                        <a:rPr lang="en-US" sz="2400" b="1" dirty="0">
                          <a:effectLst/>
                        </a:rPr>
                        <a:t>0</a:t>
                      </a:r>
                      <a:r>
                        <a:rPr lang="ru-RU" sz="2400" b="1" dirty="0">
                          <a:effectLst/>
                        </a:rPr>
                        <a:t> (</a:t>
                      </a:r>
                      <a:r>
                        <a:rPr lang="en-US" sz="2400" b="1" dirty="0">
                          <a:effectLst/>
                          <a:sym typeface="Symbol"/>
                        </a:rPr>
                        <a:t></a:t>
                      </a:r>
                      <a:r>
                        <a:rPr lang="ru-RU" sz="2400" b="1" dirty="0">
                          <a:effectLst/>
                        </a:rPr>
                        <a:t>=5.</a:t>
                      </a:r>
                      <a:r>
                        <a:rPr lang="en-US" sz="2400" b="1" dirty="0">
                          <a:effectLst/>
                        </a:rPr>
                        <a:t>6</a:t>
                      </a:r>
                      <a:r>
                        <a:rPr lang="ru-RU" sz="2400" b="1" dirty="0">
                          <a:effectLst/>
                        </a:rPr>
                        <a:t>)</a:t>
                      </a:r>
                      <a:endParaRPr lang="ru-RU" sz="2400" b="1" dirty="0">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1"/>
                  </a:ext>
                </a:extLst>
              </a:tr>
              <a:tr h="357124">
                <a:tc>
                  <a:txBody>
                    <a:bodyPr/>
                    <a:lstStyle/>
                    <a:p>
                      <a:pPr>
                        <a:lnSpc>
                          <a:spcPct val="115000"/>
                        </a:lnSpc>
                        <a:spcAft>
                          <a:spcPts val="1000"/>
                        </a:spcAft>
                      </a:pPr>
                      <a:r>
                        <a:rPr lang="en-US" sz="2000" dirty="0">
                          <a:solidFill>
                            <a:schemeClr val="bg1"/>
                          </a:solidFill>
                          <a:effectLst/>
                        </a:rPr>
                        <a:t>Beam size, </a:t>
                      </a:r>
                      <a:r>
                        <a:rPr lang="en-US" sz="2000" dirty="0">
                          <a:solidFill>
                            <a:schemeClr val="bg1"/>
                          </a:solidFill>
                          <a:effectLst/>
                          <a:sym typeface="Symbol"/>
                        </a:rPr>
                        <a:t></a:t>
                      </a:r>
                      <a:r>
                        <a:rPr lang="en-US" sz="2000" baseline="-25000" dirty="0">
                          <a:solidFill>
                            <a:schemeClr val="bg1"/>
                          </a:solidFill>
                          <a:effectLst/>
                          <a:sym typeface="Symbol"/>
                        </a:rPr>
                        <a:t>X </a:t>
                      </a:r>
                      <a:r>
                        <a:rPr lang="en-US" sz="2000" dirty="0">
                          <a:solidFill>
                            <a:schemeClr val="bg1"/>
                          </a:solidFill>
                          <a:effectLst/>
                          <a:sym typeface="Symbol"/>
                        </a:rPr>
                        <a:t> </a:t>
                      </a:r>
                      <a:r>
                        <a:rPr lang="en-US" sz="2000" baseline="-25000" dirty="0">
                          <a:solidFill>
                            <a:schemeClr val="bg1"/>
                          </a:solidFill>
                          <a:effectLst/>
                          <a:sym typeface="Symbol"/>
                        </a:rPr>
                        <a:t>Y</a:t>
                      </a:r>
                      <a:r>
                        <a:rPr lang="en-US" sz="2000" dirty="0">
                          <a:solidFill>
                            <a:schemeClr val="bg1"/>
                          </a:solidFill>
                          <a:effectLst/>
                          <a:sym typeface="Symbol"/>
                        </a:rPr>
                        <a:t> </a:t>
                      </a:r>
                      <a:r>
                        <a:rPr lang="ru-RU" sz="2000" dirty="0">
                          <a:solidFill>
                            <a:schemeClr val="bg1"/>
                          </a:solidFill>
                          <a:effectLst/>
                        </a:rPr>
                        <a:t>, </a:t>
                      </a:r>
                      <a:r>
                        <a:rPr lang="en-US" sz="2000" dirty="0">
                          <a:solidFill>
                            <a:schemeClr val="bg1"/>
                          </a:solidFill>
                          <a:effectLst/>
                        </a:rPr>
                        <a:t>mm</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1</a:t>
                      </a:r>
                      <a:r>
                        <a:rPr lang="en-US" sz="2400" b="1" dirty="0">
                          <a:effectLst/>
                        </a:rPr>
                        <a:t>8 </a:t>
                      </a:r>
                      <a:r>
                        <a:rPr lang="ru-RU" sz="2400" b="1" dirty="0">
                          <a:effectLst/>
                        </a:rPr>
                        <a:t>× 1</a:t>
                      </a:r>
                      <a:r>
                        <a:rPr lang="en-US" sz="2400" b="1" dirty="0">
                          <a:effectLst/>
                        </a:rPr>
                        <a:t>9</a:t>
                      </a:r>
                      <a:endParaRPr lang="ru-RU" sz="2400" b="1" dirty="0">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400" b="1" dirty="0">
                          <a:effectLst/>
                        </a:rPr>
                        <a:t>20</a:t>
                      </a:r>
                      <a:r>
                        <a:rPr lang="ru-RU" sz="2400" b="1" dirty="0">
                          <a:effectLst/>
                        </a:rPr>
                        <a:t> × </a:t>
                      </a:r>
                      <a:r>
                        <a:rPr lang="en-US" sz="2400" b="1" dirty="0">
                          <a:effectLst/>
                        </a:rPr>
                        <a:t>19</a:t>
                      </a:r>
                      <a:endParaRPr lang="ru-RU" sz="2400" b="1" dirty="0">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2"/>
                  </a:ext>
                </a:extLst>
              </a:tr>
              <a:tr h="357124">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2000" dirty="0">
                          <a:solidFill>
                            <a:schemeClr val="bg1"/>
                          </a:solidFill>
                          <a:effectLst/>
                        </a:rPr>
                        <a:t>Beam divergence </a:t>
                      </a:r>
                      <a:r>
                        <a:rPr kumimoji="0" lang="en-US" sz="2000" b="1" i="0" u="none" strike="noStrike" kern="1200" cap="none" spc="0" normalizeH="0" baseline="0" noProof="0" dirty="0">
                          <a:ln>
                            <a:noFill/>
                          </a:ln>
                          <a:solidFill>
                            <a:srgbClr val="000000"/>
                          </a:solidFill>
                          <a:effectLst/>
                          <a:uLnTx/>
                          <a:uFillTx/>
                          <a:latin typeface="+mn-lt"/>
                          <a:ea typeface="+mn-ea"/>
                          <a:cs typeface="+mn-cs"/>
                          <a:sym typeface="Symbol"/>
                        </a:rPr>
                        <a:t></a:t>
                      </a:r>
                      <a:r>
                        <a:rPr kumimoji="0" lang="en-US" sz="2000" b="1" i="0" u="none" strike="noStrike" kern="1200" cap="none" spc="0" normalizeH="0" baseline="-25000" noProof="0" dirty="0">
                          <a:ln>
                            <a:noFill/>
                          </a:ln>
                          <a:solidFill>
                            <a:srgbClr val="000000"/>
                          </a:solidFill>
                          <a:effectLst/>
                          <a:uLnTx/>
                          <a:uFillTx/>
                          <a:latin typeface="+mn-lt"/>
                          <a:ea typeface="+mn-ea"/>
                          <a:cs typeface="+mn-cs"/>
                          <a:sym typeface="Symbol"/>
                        </a:rPr>
                        <a:t>X </a:t>
                      </a:r>
                      <a:r>
                        <a:rPr kumimoji="0" lang="en-US" sz="2000" b="1" i="0" u="none" strike="noStrike" kern="1200" cap="none" spc="0" normalizeH="0" baseline="0" noProof="0" dirty="0">
                          <a:ln>
                            <a:noFill/>
                          </a:ln>
                          <a:solidFill>
                            <a:srgbClr val="000000"/>
                          </a:solidFill>
                          <a:effectLst/>
                          <a:uLnTx/>
                          <a:uFillTx/>
                          <a:latin typeface="+mn-lt"/>
                          <a:ea typeface="+mn-ea"/>
                          <a:cs typeface="+mn-cs"/>
                          <a:sym typeface="Symbol"/>
                        </a:rPr>
                        <a:t> </a:t>
                      </a:r>
                      <a:r>
                        <a:rPr kumimoji="0" lang="en-US" sz="2000" b="1" i="0" u="none" strike="noStrike" kern="1200" cap="none" spc="0" normalizeH="0" baseline="-25000" noProof="0" dirty="0">
                          <a:ln>
                            <a:noFill/>
                          </a:ln>
                          <a:solidFill>
                            <a:srgbClr val="000000"/>
                          </a:solidFill>
                          <a:effectLst/>
                          <a:uLnTx/>
                          <a:uFillTx/>
                          <a:latin typeface="+mn-lt"/>
                          <a:ea typeface="+mn-ea"/>
                          <a:cs typeface="+mn-cs"/>
                          <a:sym typeface="Symbol"/>
                        </a:rPr>
                        <a:t>Y</a:t>
                      </a:r>
                      <a:r>
                        <a:rPr kumimoji="0" lang="en-US" sz="2000" b="1" i="0" u="none" strike="noStrike" kern="1200" cap="none" spc="0" normalizeH="0" baseline="0" noProof="0" dirty="0">
                          <a:ln>
                            <a:noFill/>
                          </a:ln>
                          <a:solidFill>
                            <a:srgbClr val="000000"/>
                          </a:solidFill>
                          <a:effectLst/>
                          <a:uLnTx/>
                          <a:uFillTx/>
                          <a:latin typeface="+mn-lt"/>
                          <a:ea typeface="+mn-ea"/>
                          <a:cs typeface="+mn-cs"/>
                          <a:sym typeface="Symbol"/>
                        </a:rPr>
                        <a:t> </a:t>
                      </a:r>
                      <a:r>
                        <a:rPr kumimoji="0" lang="ru-RU" sz="2000" b="1" i="0" u="none" strike="noStrike" kern="1200" cap="none" spc="0" normalizeH="0" baseline="0" noProof="0" dirty="0">
                          <a:ln>
                            <a:noFill/>
                          </a:ln>
                          <a:solidFill>
                            <a:srgbClr val="000000"/>
                          </a:solidFill>
                          <a:effectLst/>
                          <a:uLnTx/>
                          <a:uFillTx/>
                          <a:latin typeface="+mn-lt"/>
                          <a:ea typeface="+mn-ea"/>
                          <a:cs typeface="+mn-cs"/>
                        </a:rPr>
                        <a:t>, </a:t>
                      </a:r>
                      <a:r>
                        <a:rPr kumimoji="0" lang="en-US" sz="2000" b="1" i="0" u="none" strike="noStrike" kern="1200" cap="none" spc="0" normalizeH="0" baseline="0" noProof="0" dirty="0" err="1">
                          <a:ln>
                            <a:noFill/>
                          </a:ln>
                          <a:solidFill>
                            <a:srgbClr val="000000"/>
                          </a:solidFill>
                          <a:effectLst/>
                          <a:uLnTx/>
                          <a:uFillTx/>
                          <a:latin typeface="+mn-lt"/>
                          <a:ea typeface="+mn-ea"/>
                          <a:cs typeface="+mn-cs"/>
                        </a:rPr>
                        <a:t>mrad</a:t>
                      </a:r>
                      <a:endParaRPr kumimoji="0" lang="ru-RU" sz="2000" b="1" i="0" u="none" strike="noStrike" kern="1200" cap="none" spc="0" normalizeH="0" baseline="0" noProof="0" dirty="0">
                        <a:ln>
                          <a:noFill/>
                        </a:ln>
                        <a:solidFill>
                          <a:srgbClr val="000000"/>
                        </a:solidFill>
                        <a:effectLst/>
                        <a:uLnTx/>
                        <a:uFillTx/>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1.6 × </a:t>
                      </a:r>
                      <a:r>
                        <a:rPr lang="en-US" sz="2400" b="1" dirty="0">
                          <a:effectLst/>
                        </a:rPr>
                        <a:t>1</a:t>
                      </a:r>
                      <a:r>
                        <a:rPr lang="ru-RU" sz="2400" b="1" dirty="0">
                          <a:effectLst/>
                        </a:rPr>
                        <a:t>.</a:t>
                      </a:r>
                      <a:r>
                        <a:rPr lang="en-US" sz="2400" b="1" dirty="0">
                          <a:effectLst/>
                        </a:rPr>
                        <a:t>9</a:t>
                      </a:r>
                      <a:endParaRPr lang="ru-RU" sz="2400" b="1" dirty="0">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1.5 × </a:t>
                      </a:r>
                      <a:r>
                        <a:rPr lang="en-US" sz="2400" b="1" dirty="0">
                          <a:effectLst/>
                        </a:rPr>
                        <a:t>2</a:t>
                      </a:r>
                      <a:r>
                        <a:rPr lang="ru-RU" sz="2400" b="1" dirty="0">
                          <a:effectLst/>
                        </a:rPr>
                        <a:t>.</a:t>
                      </a:r>
                      <a:r>
                        <a:rPr lang="en-US" sz="2400" b="1" dirty="0">
                          <a:effectLst/>
                        </a:rPr>
                        <a:t>0</a:t>
                      </a:r>
                      <a:endParaRPr lang="ru-RU" sz="2400" b="1" dirty="0">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3"/>
                  </a:ext>
                </a:extLst>
              </a:tr>
              <a:tr h="684334">
                <a:tc>
                  <a:txBody>
                    <a:bodyPr/>
                    <a:lstStyle/>
                    <a:p>
                      <a:pPr>
                        <a:lnSpc>
                          <a:spcPct val="115000"/>
                        </a:lnSpc>
                        <a:spcAft>
                          <a:spcPts val="1000"/>
                        </a:spcAft>
                      </a:pPr>
                      <a:r>
                        <a:rPr lang="en-US" sz="2000" dirty="0">
                          <a:solidFill>
                            <a:schemeClr val="bg1"/>
                          </a:solidFill>
                          <a:effectLst/>
                        </a:rPr>
                        <a:t>Full intensity</a:t>
                      </a:r>
                      <a:r>
                        <a:rPr lang="en-US" sz="2000" baseline="0" dirty="0">
                          <a:solidFill>
                            <a:schemeClr val="bg1"/>
                          </a:solidFill>
                          <a:effectLst/>
                        </a:rPr>
                        <a:t> for </a:t>
                      </a:r>
                      <a:r>
                        <a:rPr lang="ru-RU" sz="2000" dirty="0">
                          <a:solidFill>
                            <a:schemeClr val="bg1"/>
                          </a:solidFill>
                          <a:effectLst/>
                        </a:rPr>
                        <a:t>10</a:t>
                      </a:r>
                      <a:r>
                        <a:rPr lang="ru-RU" sz="2000" baseline="30000" dirty="0">
                          <a:solidFill>
                            <a:schemeClr val="bg1"/>
                          </a:solidFill>
                          <a:effectLst/>
                        </a:rPr>
                        <a:t>13</a:t>
                      </a:r>
                      <a:r>
                        <a:rPr lang="ru-RU" sz="2000" dirty="0">
                          <a:solidFill>
                            <a:schemeClr val="bg1"/>
                          </a:solidFill>
                          <a:effectLst/>
                        </a:rPr>
                        <a:t> </a:t>
                      </a:r>
                      <a:r>
                        <a:rPr lang="en-US" sz="2000" dirty="0">
                          <a:solidFill>
                            <a:schemeClr val="bg1"/>
                          </a:solidFill>
                          <a:effectLst/>
                        </a:rPr>
                        <a:t>protons</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400" b="1" dirty="0">
                          <a:solidFill>
                            <a:schemeClr val="bg1"/>
                          </a:solidFill>
                          <a:effectLst/>
                        </a:rPr>
                        <a:t>1</a:t>
                      </a:r>
                      <a:r>
                        <a:rPr lang="ru-RU" sz="2400" b="1" dirty="0">
                          <a:solidFill>
                            <a:schemeClr val="bg1"/>
                          </a:solidFill>
                          <a:effectLst/>
                        </a:rPr>
                        <a:t>.</a:t>
                      </a:r>
                      <a:r>
                        <a:rPr lang="en-US" sz="2400" b="1" dirty="0">
                          <a:solidFill>
                            <a:schemeClr val="bg1"/>
                          </a:solidFill>
                          <a:effectLst/>
                        </a:rPr>
                        <a:t>4</a:t>
                      </a:r>
                      <a:r>
                        <a:rPr lang="ru-RU" sz="2400" b="1" dirty="0">
                          <a:solidFill>
                            <a:schemeClr val="bg1"/>
                          </a:solidFill>
                          <a:effectLst/>
                        </a:rPr>
                        <a:t>×10</a:t>
                      </a:r>
                      <a:r>
                        <a:rPr lang="en-US" sz="2400" b="1" baseline="30000" dirty="0">
                          <a:solidFill>
                            <a:schemeClr val="bg1"/>
                          </a:solidFill>
                          <a:effectLst/>
                        </a:rPr>
                        <a:t>5</a:t>
                      </a:r>
                      <a:endParaRPr lang="ru-RU" sz="24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400" b="1" dirty="0">
                          <a:solidFill>
                            <a:schemeClr val="bg1"/>
                          </a:solidFill>
                          <a:effectLst/>
                        </a:rPr>
                        <a:t>3</a:t>
                      </a:r>
                      <a:r>
                        <a:rPr lang="ru-RU" sz="2400" b="1" dirty="0">
                          <a:solidFill>
                            <a:schemeClr val="bg1"/>
                          </a:solidFill>
                          <a:effectLst/>
                        </a:rPr>
                        <a:t>.</a:t>
                      </a:r>
                      <a:r>
                        <a:rPr lang="en-US" sz="2400" b="1" dirty="0">
                          <a:solidFill>
                            <a:schemeClr val="bg1"/>
                          </a:solidFill>
                          <a:effectLst/>
                        </a:rPr>
                        <a:t>9</a:t>
                      </a:r>
                      <a:r>
                        <a:rPr lang="ru-RU" sz="2400" b="1" dirty="0">
                          <a:solidFill>
                            <a:schemeClr val="bg1"/>
                          </a:solidFill>
                          <a:effectLst/>
                        </a:rPr>
                        <a:t>×10</a:t>
                      </a:r>
                      <a:r>
                        <a:rPr lang="en-US" sz="2400" b="1" baseline="30000" dirty="0">
                          <a:solidFill>
                            <a:schemeClr val="bg1"/>
                          </a:solidFill>
                          <a:effectLst/>
                        </a:rPr>
                        <a:t>5</a:t>
                      </a:r>
                      <a:endParaRPr lang="ru-RU" sz="24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22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4"/>
            <a:ext cx="8229600" cy="585440"/>
          </a:xfrm>
        </p:spPr>
        <p:txBody>
          <a:bodyPr/>
          <a:lstStyle/>
          <a:p>
            <a:r>
              <a:rPr lang="en-US" dirty="0"/>
              <a:t>Motivation </a:t>
            </a:r>
            <a:endParaRPr lang="ru-RU" dirty="0"/>
          </a:p>
        </p:txBody>
      </p:sp>
      <p:sp>
        <p:nvSpPr>
          <p:cNvPr id="3" name="Объект 2"/>
          <p:cNvSpPr>
            <a:spLocks noGrp="1"/>
          </p:cNvSpPr>
          <p:nvPr>
            <p:ph idx="1"/>
          </p:nvPr>
        </p:nvSpPr>
        <p:spPr>
          <a:xfrm>
            <a:off x="473186" y="865787"/>
            <a:ext cx="8229600" cy="5150197"/>
          </a:xfrm>
        </p:spPr>
        <p:txBody>
          <a:bodyPr/>
          <a:lstStyle/>
          <a:p>
            <a:r>
              <a:rPr lang="ru-RU" sz="2200" i="1" dirty="0" err="1">
                <a:effectLst/>
              </a:rPr>
              <a:t>The</a:t>
            </a:r>
            <a:r>
              <a:rPr lang="ru-RU" sz="2200" i="1" dirty="0">
                <a:effectLst/>
              </a:rPr>
              <a:t> </a:t>
            </a:r>
            <a:r>
              <a:rPr lang="ru-RU" sz="2200" i="1" dirty="0" err="1">
                <a:effectLst/>
              </a:rPr>
              <a:t>project</a:t>
            </a:r>
            <a:r>
              <a:rPr lang="ru-RU" sz="2200" i="1" dirty="0">
                <a:effectLst/>
              </a:rPr>
              <a:t> </a:t>
            </a:r>
            <a:r>
              <a:rPr lang="ru-RU" sz="2200" i="1" dirty="0" err="1">
                <a:effectLst/>
              </a:rPr>
              <a:t>is</a:t>
            </a:r>
            <a:r>
              <a:rPr lang="ru-RU" sz="2200" i="1" dirty="0">
                <a:effectLst/>
              </a:rPr>
              <a:t> </a:t>
            </a:r>
            <a:r>
              <a:rPr lang="ru-RU" sz="2200" i="1" dirty="0" err="1">
                <a:effectLst/>
              </a:rPr>
              <a:t>aimed</a:t>
            </a:r>
            <a:r>
              <a:rPr lang="ru-RU" sz="2200" i="1" dirty="0">
                <a:effectLst/>
              </a:rPr>
              <a:t> </a:t>
            </a:r>
            <a:r>
              <a:rPr lang="ru-RU" sz="2200" i="1" dirty="0" err="1">
                <a:effectLst/>
              </a:rPr>
              <a:t>at</a:t>
            </a:r>
            <a:r>
              <a:rPr lang="ru-RU" sz="2200" i="1" dirty="0">
                <a:effectLst/>
              </a:rPr>
              <a:t> </a:t>
            </a:r>
            <a:r>
              <a:rPr lang="ru-RU" sz="2200" i="1" dirty="0" err="1">
                <a:effectLst/>
              </a:rPr>
              <a:t>studying</a:t>
            </a:r>
            <a:r>
              <a:rPr lang="ru-RU" sz="2200" i="1" dirty="0">
                <a:effectLst/>
              </a:rPr>
              <a:t> </a:t>
            </a:r>
            <a:r>
              <a:rPr lang="ru-RU" sz="2200" i="1" dirty="0" err="1">
                <a:effectLst/>
              </a:rPr>
              <a:t>the</a:t>
            </a:r>
            <a:r>
              <a:rPr lang="ru-RU" sz="2200" i="1" dirty="0">
                <a:effectLst/>
              </a:rPr>
              <a:t> </a:t>
            </a:r>
            <a:r>
              <a:rPr lang="ru-RU" sz="2200" i="1" dirty="0" err="1">
                <a:effectLst/>
              </a:rPr>
              <a:t>spin</a:t>
            </a:r>
            <a:r>
              <a:rPr lang="ru-RU" sz="2200" i="1" dirty="0">
                <a:effectLst/>
              </a:rPr>
              <a:t> </a:t>
            </a:r>
            <a:r>
              <a:rPr lang="ru-RU" sz="2200" i="1" dirty="0" err="1">
                <a:effectLst/>
              </a:rPr>
              <a:t>structure</a:t>
            </a:r>
            <a:r>
              <a:rPr lang="ru-RU" sz="2200" i="1" dirty="0">
                <a:effectLst/>
              </a:rPr>
              <a:t> </a:t>
            </a:r>
            <a:r>
              <a:rPr lang="ru-RU" sz="2200" i="1" dirty="0" err="1">
                <a:effectLst/>
              </a:rPr>
              <a:t>of</a:t>
            </a:r>
            <a:r>
              <a:rPr lang="ru-RU" sz="2200" i="1" dirty="0">
                <a:effectLst/>
              </a:rPr>
              <a:t> </a:t>
            </a:r>
            <a:r>
              <a:rPr lang="ru-RU" sz="2200" i="1" dirty="0" err="1">
                <a:effectLst/>
              </a:rPr>
              <a:t>the</a:t>
            </a:r>
            <a:r>
              <a:rPr lang="ru-RU" sz="2200" i="1" dirty="0">
                <a:effectLst/>
              </a:rPr>
              <a:t> </a:t>
            </a:r>
            <a:r>
              <a:rPr lang="ru-RU" sz="2200" i="1" dirty="0" err="1">
                <a:effectLst/>
              </a:rPr>
              <a:t>nucleon</a:t>
            </a:r>
            <a:r>
              <a:rPr lang="ru-RU" sz="2200" i="1" dirty="0">
                <a:effectLst/>
              </a:rPr>
              <a:t> and </a:t>
            </a:r>
            <a:r>
              <a:rPr lang="ru-RU" sz="2200" i="1" dirty="0" err="1">
                <a:effectLst/>
              </a:rPr>
              <a:t>the</a:t>
            </a:r>
            <a:r>
              <a:rPr lang="ru-RU" sz="2200" i="1" dirty="0">
                <a:effectLst/>
              </a:rPr>
              <a:t> </a:t>
            </a:r>
            <a:r>
              <a:rPr lang="ru-RU" sz="2200" i="1" dirty="0" err="1">
                <a:effectLst/>
              </a:rPr>
              <a:t>spin</a:t>
            </a:r>
            <a:r>
              <a:rPr lang="ru-RU" sz="2200" i="1" dirty="0">
                <a:effectLst/>
              </a:rPr>
              <a:t> </a:t>
            </a:r>
            <a:r>
              <a:rPr lang="ru-RU" sz="2200" i="1" dirty="0" err="1">
                <a:effectLst/>
              </a:rPr>
              <a:t>dependence</a:t>
            </a:r>
            <a:r>
              <a:rPr lang="ru-RU" sz="2200" i="1" dirty="0">
                <a:effectLst/>
              </a:rPr>
              <a:t> </a:t>
            </a:r>
            <a:r>
              <a:rPr lang="ru-RU" sz="2200" i="1" dirty="0" err="1">
                <a:effectLst/>
              </a:rPr>
              <a:t>of</a:t>
            </a:r>
            <a:r>
              <a:rPr lang="ru-RU" sz="2200" i="1" dirty="0">
                <a:effectLst/>
              </a:rPr>
              <a:t> </a:t>
            </a:r>
            <a:r>
              <a:rPr lang="ru-RU" sz="2200" i="1" dirty="0" err="1">
                <a:effectLst/>
              </a:rPr>
              <a:t>the</a:t>
            </a:r>
            <a:r>
              <a:rPr lang="ru-RU" sz="2200" i="1" dirty="0">
                <a:effectLst/>
              </a:rPr>
              <a:t> </a:t>
            </a:r>
            <a:r>
              <a:rPr lang="ru-RU" sz="2200" i="1" dirty="0" err="1">
                <a:effectLst/>
              </a:rPr>
              <a:t>strong</a:t>
            </a:r>
            <a:r>
              <a:rPr lang="ru-RU" sz="2200" i="1" dirty="0">
                <a:effectLst/>
              </a:rPr>
              <a:t> </a:t>
            </a:r>
            <a:r>
              <a:rPr lang="ru-RU" sz="2200" i="1" dirty="0" err="1">
                <a:effectLst/>
              </a:rPr>
              <a:t>interaction</a:t>
            </a:r>
            <a:r>
              <a:rPr lang="ru-RU" sz="2200" i="1" dirty="0">
                <a:effectLst/>
              </a:rPr>
              <a:t> </a:t>
            </a:r>
            <a:r>
              <a:rPr lang="ru-RU" sz="2200" i="1" dirty="0" err="1">
                <a:effectLst/>
              </a:rPr>
              <a:t>at</a:t>
            </a:r>
            <a:r>
              <a:rPr lang="ru-RU" sz="2200" i="1" dirty="0">
                <a:effectLst/>
              </a:rPr>
              <a:t> </a:t>
            </a:r>
            <a:r>
              <a:rPr lang="ru-RU" sz="2200" i="1" dirty="0" err="1">
                <a:effectLst/>
              </a:rPr>
              <a:t>energies</a:t>
            </a:r>
            <a:r>
              <a:rPr lang="ru-RU" sz="2200" i="1" dirty="0">
                <a:effectLst/>
              </a:rPr>
              <a:t> </a:t>
            </a:r>
            <a:r>
              <a:rPr lang="ru-RU" sz="2200" i="1" dirty="0" err="1">
                <a:effectLst/>
              </a:rPr>
              <a:t>up</a:t>
            </a:r>
            <a:r>
              <a:rPr lang="ru-RU" sz="2200" i="1" dirty="0">
                <a:effectLst/>
              </a:rPr>
              <a:t> </a:t>
            </a:r>
            <a:r>
              <a:rPr lang="ru-RU" sz="2200" i="1" dirty="0" err="1">
                <a:effectLst/>
              </a:rPr>
              <a:t>to</a:t>
            </a:r>
            <a:r>
              <a:rPr lang="ru-RU" sz="2200" i="1" dirty="0">
                <a:effectLst/>
              </a:rPr>
              <a:t> 50 </a:t>
            </a:r>
            <a:r>
              <a:rPr lang="ru-RU" sz="2200" i="1" dirty="0" err="1">
                <a:effectLst/>
              </a:rPr>
              <a:t>GeV</a:t>
            </a:r>
            <a:r>
              <a:rPr lang="en-US" sz="2200" i="1" dirty="0">
                <a:effectLst/>
              </a:rPr>
              <a:t>. The fixed target SPASCHARM experiment will systematically study  polarization phenomena in exclusive and inclusive hadronic reactions. </a:t>
            </a:r>
          </a:p>
          <a:p>
            <a:r>
              <a:rPr lang="en-US" sz="2200" b="1" i="1" dirty="0">
                <a:solidFill>
                  <a:srgbClr val="00B050"/>
                </a:solidFill>
                <a:effectLst/>
              </a:rPr>
              <a:t>The universal setup will detect dozens of particles, produced on a polarized proton and nuclear targets.  In parallel with single-spin asymmetries, the polarization of hyperons and the elements of the density spin matrix of vector mesons will be measured.</a:t>
            </a:r>
          </a:p>
          <a:p>
            <a:r>
              <a:rPr lang="en-US" sz="2400" i="1" dirty="0">
                <a:solidFill>
                  <a:srgbClr val="FF0000"/>
                </a:solidFill>
                <a:effectLst/>
              </a:rPr>
              <a:t>The ultimate goal of the experiment is to study spin structure of the proton, primarily the determination of the contribution of gluons to the spin of the proton through the investigation of spin effects in the formation of various </a:t>
            </a:r>
            <a:r>
              <a:rPr lang="en-US" sz="2400" i="1" dirty="0" err="1">
                <a:solidFill>
                  <a:srgbClr val="FF0000"/>
                </a:solidFill>
                <a:effectLst/>
              </a:rPr>
              <a:t>charmonium</a:t>
            </a:r>
            <a:r>
              <a:rPr lang="en-US" sz="2400" i="1" dirty="0">
                <a:solidFill>
                  <a:srgbClr val="FF0000"/>
                </a:solidFill>
                <a:effectLst/>
              </a:rPr>
              <a:t> states</a:t>
            </a:r>
            <a:endParaRPr lang="en-US" sz="2200" i="1" dirty="0">
              <a:solidFill>
                <a:srgbClr val="FF0000"/>
              </a:solidFill>
              <a:effectLst/>
            </a:endParaRPr>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3</a:t>
            </a:fld>
            <a:endParaRPr lang="ru-RU" altLang="ru-RU"/>
          </a:p>
        </p:txBody>
      </p:sp>
    </p:spTree>
    <p:extLst>
      <p:ext uri="{BB962C8B-B14F-4D97-AF65-F5344CB8AC3E}">
        <p14:creationId xmlns:p14="http://schemas.microsoft.com/office/powerpoint/2010/main" val="1600851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Исследования вклада </a:t>
            </a:r>
            <a:r>
              <a:rPr lang="ru-RU" sz="3200" dirty="0" err="1"/>
              <a:t>глюонов</a:t>
            </a:r>
            <a:r>
              <a:rPr lang="ru-RU" sz="3200" dirty="0"/>
              <a:t> в спин протона</a:t>
            </a:r>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30</a:t>
            </a:fld>
            <a:endParaRPr lang="ru-RU" altLang="ru-RU"/>
          </a:p>
        </p:txBody>
      </p:sp>
      <p:pic>
        <p:nvPicPr>
          <p:cNvPr id="2437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69713"/>
            <a:ext cx="385511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691" y="1412776"/>
            <a:ext cx="3609464" cy="260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885" y="2564904"/>
            <a:ext cx="3359075" cy="316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40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26419D-563A-68CF-7C36-8443250A4CF0}"/>
              </a:ext>
            </a:extLst>
          </p:cNvPr>
          <p:cNvSpPr>
            <a:spLocks noGrp="1"/>
          </p:cNvSpPr>
          <p:nvPr>
            <p:ph type="title"/>
          </p:nvPr>
        </p:nvSpPr>
        <p:spPr/>
        <p:txBody>
          <a:bodyPr/>
          <a:lstStyle/>
          <a:p>
            <a:r>
              <a:rPr lang="ru-RU" dirty="0"/>
              <a:t>Кинематика и асимметрия «СПАСЧАРМ 24»</a:t>
            </a:r>
          </a:p>
        </p:txBody>
      </p:sp>
      <p:pic>
        <p:nvPicPr>
          <p:cNvPr id="8" name="Объект 7">
            <a:extLst>
              <a:ext uri="{FF2B5EF4-FFF2-40B4-BE49-F238E27FC236}">
                <a16:creationId xmlns:a16="http://schemas.microsoft.com/office/drawing/2014/main" id="{01DAF260-71E5-6274-8C57-10427DAC2E4C}"/>
              </a:ext>
            </a:extLst>
          </p:cNvPr>
          <p:cNvPicPr>
            <a:picLocks noGrp="1" noChangeAspect="1"/>
          </p:cNvPicPr>
          <p:nvPr>
            <p:ph sz="half" idx="1"/>
          </p:nvPr>
        </p:nvPicPr>
        <p:blipFill>
          <a:blip r:embed="rId2"/>
          <a:stretch>
            <a:fillRect/>
          </a:stretch>
        </p:blipFill>
        <p:spPr>
          <a:xfrm>
            <a:off x="311891" y="1627086"/>
            <a:ext cx="4557817" cy="3672408"/>
          </a:xfrm>
          <a:prstGeom prst="rect">
            <a:avLst/>
          </a:prstGeom>
        </p:spPr>
      </p:pic>
      <p:pic>
        <p:nvPicPr>
          <p:cNvPr id="9" name="Объект 8">
            <a:extLst>
              <a:ext uri="{FF2B5EF4-FFF2-40B4-BE49-F238E27FC236}">
                <a16:creationId xmlns:a16="http://schemas.microsoft.com/office/drawing/2014/main" id="{D0C8C4C0-5416-30DD-6203-EDAE2F04F38E}"/>
              </a:ext>
            </a:extLst>
          </p:cNvPr>
          <p:cNvPicPr>
            <a:picLocks noGrp="1" noChangeAspect="1"/>
          </p:cNvPicPr>
          <p:nvPr>
            <p:ph sz="half" idx="2"/>
          </p:nvPr>
        </p:nvPicPr>
        <p:blipFill>
          <a:blip r:embed="rId3"/>
          <a:stretch>
            <a:fillRect/>
          </a:stretch>
        </p:blipFill>
        <p:spPr>
          <a:xfrm>
            <a:off x="5004594" y="1627087"/>
            <a:ext cx="4039473" cy="3672407"/>
          </a:xfrm>
          <a:prstGeom prst="rect">
            <a:avLst/>
          </a:prstGeom>
        </p:spPr>
      </p:pic>
      <p:sp>
        <p:nvSpPr>
          <p:cNvPr id="5" name="Дата 4">
            <a:extLst>
              <a:ext uri="{FF2B5EF4-FFF2-40B4-BE49-F238E27FC236}">
                <a16:creationId xmlns:a16="http://schemas.microsoft.com/office/drawing/2014/main" id="{C154D446-5E88-C2C3-6A5E-DAA2C97A0DAD}"/>
              </a:ext>
            </a:extLst>
          </p:cNvPr>
          <p:cNvSpPr>
            <a:spLocks noGrp="1"/>
          </p:cNvSpPr>
          <p:nvPr>
            <p:ph type="dt" sz="half" idx="10"/>
          </p:nvPr>
        </p:nvSpPr>
        <p:spPr/>
        <p:txBody>
          <a:bodyPr/>
          <a:lstStyle/>
          <a:p>
            <a:r>
              <a:rPr lang="en-US" altLang="ru-RU" dirty="0"/>
              <a:t>VII SPD CM, Almaty</a:t>
            </a:r>
            <a:endParaRPr lang="ru-RU" altLang="ru-RU" dirty="0"/>
          </a:p>
        </p:txBody>
      </p:sp>
      <p:sp>
        <p:nvSpPr>
          <p:cNvPr id="6" name="Нижний колонтитул 5">
            <a:extLst>
              <a:ext uri="{FF2B5EF4-FFF2-40B4-BE49-F238E27FC236}">
                <a16:creationId xmlns:a16="http://schemas.microsoft.com/office/drawing/2014/main" id="{1D3344A3-4E48-300D-3B3A-920E1F83C32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a:extLst>
              <a:ext uri="{FF2B5EF4-FFF2-40B4-BE49-F238E27FC236}">
                <a16:creationId xmlns:a16="http://schemas.microsoft.com/office/drawing/2014/main" id="{2E368219-7BFB-AA70-9B07-28EC2BF14DFB}"/>
              </a:ext>
            </a:extLst>
          </p:cNvPr>
          <p:cNvSpPr>
            <a:spLocks noGrp="1"/>
          </p:cNvSpPr>
          <p:nvPr>
            <p:ph type="sldNum" sz="quarter" idx="12"/>
          </p:nvPr>
        </p:nvSpPr>
        <p:spPr/>
        <p:txBody>
          <a:bodyPr/>
          <a:lstStyle/>
          <a:p>
            <a:fld id="{D64476E5-E4F1-45B2-B94E-1D3180B60DD4}" type="slidenum">
              <a:rPr lang="ru-RU" altLang="ru-RU" smtClean="0"/>
              <a:pPr/>
              <a:t>31</a:t>
            </a:fld>
            <a:endParaRPr lang="ru-RU" altLang="ru-RU"/>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DEACFCF-AA4D-3A59-45A9-A093DCA2C157}"/>
                  </a:ext>
                </a:extLst>
              </p:cNvPr>
              <p:cNvSpPr txBox="1"/>
              <p:nvPr/>
            </p:nvSpPr>
            <p:spPr>
              <a:xfrm>
                <a:off x="311891" y="5373216"/>
                <a:ext cx="8652597" cy="923330"/>
              </a:xfrm>
              <a:prstGeom prst="rect">
                <a:avLst/>
              </a:prstGeom>
              <a:noFill/>
            </p:spPr>
            <p:txBody>
              <a:bodyPr wrap="square" rtlCol="0">
                <a:spAutoFit/>
              </a:bodyPr>
              <a:lstStyle/>
              <a:p>
                <a:r>
                  <a:rPr lang="ru-RU" sz="1800">
                    <a:effectLst/>
                    <a:latin typeface="Times New Roman" panose="02020603050405020304" pitchFamily="18" charset="0"/>
                    <a:ea typeface="Times New Roman" panose="02020603050405020304" pitchFamily="18" charset="0"/>
                  </a:rPr>
                  <a:t>Зависимость партонных спиновых асимметрий </a:t>
                </a: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𝑔𝑔</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𝜓</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m:t>
                    </m:r>
                  </m:oMath>
                </a14:m>
                <a:r>
                  <a:rPr lang="ru-RU" sz="1800">
                    <a:effectLst/>
                    <a:latin typeface="Times New Roman" panose="02020603050405020304" pitchFamily="18" charset="0"/>
                    <a:ea typeface="Times New Roman" panose="02020603050405020304" pitchFamily="18" charset="0"/>
                  </a:rPr>
                  <a:t> (сплошная линия),  </a:t>
                </a: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𝑔𝑔</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i="1">
                            <a:effectLst/>
                            <a:latin typeface="Cambria Math" panose="020405030504060302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m:t>
                    </m:r>
                  </m:oMath>
                </a14:m>
                <a:r>
                  <a:rPr lang="ru-RU" sz="1800">
                    <a:effectLst/>
                    <a:latin typeface="Times New Roman" panose="02020603050405020304" pitchFamily="18" charset="0"/>
                    <a:ea typeface="Times New Roman" panose="02020603050405020304" pitchFamily="18" charset="0"/>
                  </a:rPr>
                  <a:t> (пунктирная линия) и  </a:t>
                </a: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𝑔𝑔</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i="1">
                            <a:effectLst/>
                            <a:latin typeface="Cambria Math" panose="02040503050406030204" pitchFamily="18" charset="0"/>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m:t>
                    </m:r>
                  </m:oMath>
                </a14:m>
                <a:r>
                  <a:rPr lang="ru-RU" sz="1800">
                    <a:effectLst/>
                    <a:latin typeface="Times New Roman" panose="02020603050405020304" pitchFamily="18" charset="0"/>
                    <a:ea typeface="Times New Roman" panose="02020603050405020304" pitchFamily="18" charset="0"/>
                  </a:rPr>
                  <a:t> (точечная линия) от поперечного импульса чармония</a:t>
                </a:r>
                <a:endParaRPr lang="ru-RU" dirty="0"/>
              </a:p>
            </p:txBody>
          </p:sp>
        </mc:Choice>
        <mc:Fallback xmlns="">
          <p:sp>
            <p:nvSpPr>
              <p:cNvPr id="10" name="TextBox 9">
                <a:extLst>
                  <a:ext uri="{FF2B5EF4-FFF2-40B4-BE49-F238E27FC236}">
                    <a16:creationId xmlns:a16="http://schemas.microsoft.com/office/drawing/2014/main" id="{7DEACFCF-AA4D-3A59-45A9-A093DCA2C157}"/>
                  </a:ext>
                </a:extLst>
              </p:cNvPr>
              <p:cNvSpPr txBox="1">
                <a:spLocks noRot="1" noChangeAspect="1" noMove="1" noResize="1" noEditPoints="1" noAdjustHandles="1" noChangeArrowheads="1" noChangeShapeType="1" noTextEdit="1"/>
              </p:cNvSpPr>
              <p:nvPr/>
            </p:nvSpPr>
            <p:spPr>
              <a:xfrm>
                <a:off x="311891" y="5373216"/>
                <a:ext cx="8652597" cy="923330"/>
              </a:xfrm>
              <a:prstGeom prst="rect">
                <a:avLst/>
              </a:prstGeom>
              <a:blipFill>
                <a:blip r:embed="rId4"/>
                <a:stretch>
                  <a:fillRect l="-563" t="-3289" b="-9211"/>
                </a:stretch>
              </a:blipFill>
            </p:spPr>
            <p:txBody>
              <a:bodyPr/>
              <a:lstStyle/>
              <a:p>
                <a:r>
                  <a:rPr lang="ru-RU">
                    <a:noFill/>
                  </a:rPr>
                  <a:t> </a:t>
                </a:r>
              </a:p>
            </p:txBody>
          </p:sp>
        </mc:Fallback>
      </mc:AlternateContent>
    </p:spTree>
    <p:extLst>
      <p:ext uri="{BB962C8B-B14F-4D97-AF65-F5344CB8AC3E}">
        <p14:creationId xmlns:p14="http://schemas.microsoft.com/office/powerpoint/2010/main" val="2010729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09600" y="274638"/>
            <a:ext cx="7924800" cy="706090"/>
          </a:xfrm>
        </p:spPr>
        <p:txBody>
          <a:bodyPr>
            <a:normAutofit fontScale="90000"/>
          </a:bodyPr>
          <a:lstStyle/>
          <a:p>
            <a:r>
              <a:rPr lang="en-US" dirty="0"/>
              <a:t>SPIN flipper</a:t>
            </a:r>
            <a:endParaRPr lang="ru-RU" dirty="0"/>
          </a:p>
        </p:txBody>
      </p:sp>
      <p:sp>
        <p:nvSpPr>
          <p:cNvPr id="3" name="Дата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2E33C-257C-48E3-8EEE-A705C2039FFD}" type="slidenum">
              <a:rPr kumimoji="0" lang="ru-RU"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ru-RU"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1331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227065" y="1600200"/>
            <a:ext cx="668986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12545"/>
            <a:ext cx="4240502" cy="188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1556792"/>
            <a:ext cx="451611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860" y="4296400"/>
            <a:ext cx="4094244" cy="189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83663" y="908720"/>
            <a:ext cx="4042621" cy="3727815"/>
          </a:xfrm>
          <a:prstGeom prst="rect">
            <a:avLst/>
          </a:prstGeom>
          <a:noFill/>
        </p:spPr>
        <p:txBody>
          <a:bodyPr wrap="square" rtlCol="0">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Narrow"/>
                <a:ea typeface="+mn-ea"/>
                <a:cs typeface="+mn-cs"/>
              </a:rPr>
              <a:t>2 Helical magnets: </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Narrow"/>
                <a:ea typeface="+mn-ea"/>
                <a:cs typeface="+mn-cs"/>
              </a:rPr>
              <a:t>B</a:t>
            </a:r>
            <a:r>
              <a:rPr kumimoji="0" lang="en-US" sz="2200" b="1" i="0" u="none" strike="noStrike" kern="1200" cap="none" spc="0" normalizeH="0" baseline="-25000" noProof="0" dirty="0" err="1">
                <a:ln>
                  <a:noFill/>
                </a:ln>
                <a:solidFill>
                  <a:srgbClr val="FFFFFF"/>
                </a:solidFill>
                <a:effectLst/>
                <a:uLnTx/>
                <a:uFillTx/>
                <a:latin typeface="Arial Narrow"/>
                <a:ea typeface="+mn-ea"/>
                <a:cs typeface="+mn-cs"/>
              </a:rPr>
              <a:t>max</a:t>
            </a:r>
            <a:r>
              <a:rPr kumimoji="0" lang="en-US" sz="2200" b="1" i="0" u="none" strike="noStrike" kern="1200" cap="none" spc="0" normalizeH="0" baseline="-25000" noProof="0" dirty="0">
                <a:ln>
                  <a:noFill/>
                </a:ln>
                <a:solidFill>
                  <a:srgbClr val="FFFFFF"/>
                </a:solidFill>
                <a:effectLst/>
                <a:uLnTx/>
                <a:uFillTx/>
                <a:latin typeface="Arial Narrow"/>
                <a:ea typeface="+mn-ea"/>
                <a:cs typeface="+mn-cs"/>
              </a:rPr>
              <a:t> </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 47 </a:t>
            </a:r>
            <a:r>
              <a:rPr kumimoji="0" lang="en-US" sz="2200" b="1" i="0" u="none" strike="noStrike" kern="1200" cap="none" spc="0" normalizeH="0" baseline="0" noProof="0" dirty="0" err="1">
                <a:ln>
                  <a:noFill/>
                </a:ln>
                <a:solidFill>
                  <a:srgbClr val="FFFFFF"/>
                </a:solidFill>
                <a:effectLst/>
                <a:uLnTx/>
                <a:uFillTx/>
                <a:latin typeface="Arial Narrow"/>
                <a:ea typeface="+mn-ea"/>
                <a:cs typeface="+mn-cs"/>
              </a:rPr>
              <a:t>kGs</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   </a:t>
            </a:r>
            <a:r>
              <a:rPr kumimoji="0" lang="el-GR" sz="2200" b="1" i="0" u="none" strike="noStrike" kern="1200" cap="none" spc="0" normalizeH="0" baseline="0" noProof="0" dirty="0">
                <a:ln>
                  <a:noFill/>
                </a:ln>
                <a:solidFill>
                  <a:srgbClr val="FFFFFF"/>
                </a:solidFill>
                <a:effectLst/>
                <a:uLnTx/>
                <a:uFillTx/>
                <a:latin typeface="Arial Narrow"/>
                <a:ea typeface="+mn-ea"/>
                <a:cs typeface="+mn-cs"/>
              </a:rPr>
              <a:t>λ</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 2.5 m</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Narrow"/>
                <a:ea typeface="+mn-ea"/>
                <a:cs typeface="Arial" charset="0"/>
              </a:rPr>
              <a:t>Correctors:</a:t>
            </a:r>
            <a:r>
              <a:rPr kumimoji="0" lang="en-US" sz="2200" b="1" i="1" u="none" strike="noStrike" kern="1200" cap="none" spc="0" normalizeH="0" baseline="0" noProof="0" dirty="0" err="1">
                <a:ln>
                  <a:noFill/>
                </a:ln>
                <a:solidFill>
                  <a:srgbClr val="FFFFFF"/>
                </a:solidFill>
                <a:effectLst/>
                <a:uLnTx/>
                <a:uFillTx/>
                <a:latin typeface="Arial Narrow"/>
                <a:ea typeface="+mn-ea"/>
                <a:cs typeface="Arial" charset="0"/>
              </a:rPr>
              <a:t>L</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=30 cm; B= 23 </a:t>
            </a:r>
            <a:r>
              <a:rPr kumimoji="0" lang="en-US" sz="2200" b="1" i="0" u="none" strike="noStrike" kern="1200" cap="none" spc="0" normalizeH="0" baseline="0" noProof="0" dirty="0" err="1">
                <a:ln>
                  <a:noFill/>
                </a:ln>
                <a:solidFill>
                  <a:srgbClr val="FFFFFF"/>
                </a:solidFill>
                <a:effectLst/>
                <a:uLnTx/>
                <a:uFillTx/>
                <a:latin typeface="Arial Narrow"/>
                <a:ea typeface="+mn-ea"/>
                <a:cs typeface="+mn-cs"/>
              </a:rPr>
              <a:t>kGs</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  tilt = </a:t>
            </a:r>
            <a:r>
              <a:rPr kumimoji="0" lang="en-US" sz="2200" b="1" i="0" u="none" strike="noStrike" kern="1200" cap="none" spc="0" normalizeH="0" baseline="0" noProof="0" dirty="0">
                <a:ln>
                  <a:noFill/>
                </a:ln>
                <a:solidFill>
                  <a:srgbClr val="FFFFFF"/>
                </a:solidFill>
                <a:effectLst/>
                <a:uLnTx/>
                <a:uFillTx/>
                <a:latin typeface="Arial Narrow"/>
                <a:ea typeface="+mn-ea"/>
                <a:cs typeface="Times New Roman" pitchFamily="18" charset="0"/>
              </a:rPr>
              <a:t>± 0.1 rad</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Narrow"/>
                <a:ea typeface="+mn-ea"/>
                <a:cs typeface="+mn-cs"/>
              </a:rPr>
              <a:t>Total length 6.5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Narrow"/>
                <a:ea typeface="+mn-ea"/>
                <a:cs typeface="+mn-cs"/>
              </a:rPr>
              <a:t>Flipper optics: practically is equal to empty straight </a:t>
            </a:r>
            <a:r>
              <a:rPr kumimoji="0" lang="en-US" sz="2200" b="1" i="0" u="none" strike="noStrike" kern="1200" cap="none" spc="0" normalizeH="0" baseline="0" noProof="0" dirty="0">
                <a:ln>
                  <a:noFill/>
                </a:ln>
                <a:solidFill>
                  <a:srgbClr val="95F5AE"/>
                </a:solidFill>
                <a:effectLst/>
                <a:uLnTx/>
                <a:uFillTx/>
                <a:latin typeface="Arial Narrow"/>
                <a:ea typeface="+mn-ea"/>
                <a:cs typeface="+mn-cs"/>
              </a:rPr>
              <a:t>6.5 m</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95F5AE"/>
                </a:solidFill>
                <a:effectLst/>
                <a:uLnTx/>
                <a:uFillTx/>
                <a:latin typeface="Arial Narrow"/>
                <a:ea typeface="+mn-ea"/>
                <a:cs typeface="+mn-cs"/>
              </a:rPr>
              <a:t>Spin transparency </a:t>
            </a:r>
            <a:r>
              <a:rPr kumimoji="0" lang="en-US" sz="2200" b="1" i="0" u="none" strike="noStrike" kern="1200" cap="none" spc="0" normalizeH="0" baseline="0" noProof="0" dirty="0">
                <a:ln>
                  <a:noFill/>
                </a:ln>
                <a:solidFill>
                  <a:srgbClr val="95F5AE"/>
                </a:solidFill>
                <a:effectLst/>
                <a:uLnTx/>
                <a:uFillTx/>
                <a:latin typeface="Arial Narrow"/>
                <a:ea typeface="+mn-ea"/>
                <a:cs typeface="Times New Roman" pitchFamily="18" charset="0"/>
              </a:rPr>
              <a:t>≈ </a:t>
            </a:r>
            <a:r>
              <a:rPr kumimoji="0" lang="en-US" sz="2200" b="1" i="0" u="none" strike="noStrike" kern="1200" cap="none" spc="0" normalizeH="0" baseline="0" noProof="0" dirty="0">
                <a:ln>
                  <a:noFill/>
                </a:ln>
                <a:solidFill>
                  <a:srgbClr val="95F5AE"/>
                </a:solidFill>
                <a:effectLst/>
                <a:uLnTx/>
                <a:uFillTx/>
                <a:latin typeface="Arial Narrow"/>
                <a:ea typeface="+mn-ea"/>
                <a:cs typeface="+mn-cs"/>
              </a:rPr>
              <a:t>97%</a:t>
            </a:r>
          </a:p>
          <a:p>
            <a:pPr marL="0" marR="0" lvl="0" indent="0" algn="l" defTabSz="914400" rtl="0" eaLnBrk="1" fontAlgn="auto" latinLnBrk="0" hangingPunct="1">
              <a:lnSpc>
                <a:spcPct val="135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5973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4"/>
          </p:nvPr>
        </p:nvSpPr>
        <p:spPr/>
        <p:txBody>
          <a:bodyPr/>
          <a:lstStyle/>
          <a:p>
            <a:r>
              <a:rPr lang="en-US" sz="1800" b="1" dirty="0">
                <a:cs typeface="Times New Roman" pitchFamily="18" charset="0"/>
                <a:sym typeface="Symbol"/>
              </a:rPr>
              <a:t> - hyperon creates the  longitudinally polarized  proton aligned with proton momentum (in    rest frame)</a:t>
            </a:r>
          </a:p>
          <a:p>
            <a:r>
              <a:rPr lang="en-US" sz="1800" b="1" dirty="0">
                <a:cs typeface="Times New Roman" pitchFamily="18" charset="0"/>
                <a:sym typeface="Symbol"/>
              </a:rPr>
              <a:t>Protons will have transverse spin component in lab. frame depending on proton emission angle. Therefore the spin states of protons are separated in space </a:t>
            </a:r>
          </a:p>
          <a:p>
            <a:r>
              <a:rPr lang="en-US" sz="1800" b="1" dirty="0">
                <a:cs typeface="Times New Roman" pitchFamily="18" charset="0"/>
                <a:sym typeface="Symbol"/>
              </a:rPr>
              <a:t>Base for building the polarized particle tagging system (PPTS). </a:t>
            </a:r>
          </a:p>
          <a:p>
            <a:endParaRPr lang="ru-RU" dirty="0"/>
          </a:p>
        </p:txBody>
      </p:sp>
      <p:sp>
        <p:nvSpPr>
          <p:cNvPr id="4" name="Заголовок 3"/>
          <p:cNvSpPr>
            <a:spLocks noGrp="1"/>
          </p:cNvSpPr>
          <p:nvPr>
            <p:ph type="title"/>
          </p:nvPr>
        </p:nvSpPr>
        <p:spPr/>
        <p:txBody>
          <a:bodyPr/>
          <a:lstStyle/>
          <a:p>
            <a:r>
              <a:rPr lang="ru-RU" dirty="0"/>
              <a:t>Получение поляризованного пучка от распада гиперонов</a:t>
            </a:r>
          </a:p>
        </p:txBody>
      </p:sp>
      <p:sp>
        <p:nvSpPr>
          <p:cNvPr id="5" name="Дата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2E33C-257C-48E3-8EEE-A705C2039FFD}" type="slidenum">
              <a:rPr kumimoji="0" lang="ru-RU"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ru-RU"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76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68391" y="1600200"/>
            <a:ext cx="361621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140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Доставка поляризованного пучка на мишень</a:t>
            </a:r>
          </a:p>
        </p:txBody>
      </p:sp>
      <p:sp>
        <p:nvSpPr>
          <p:cNvPr id="3" name="Дата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2E33C-257C-48E3-8EEE-A705C2039FFD}" type="slidenum">
              <a:rPr kumimoji="0" lang="ru-RU"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ru-RU"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86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 y="2185416"/>
            <a:ext cx="7924800" cy="294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350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FB20D5-A1AE-43D3-945B-AD5BA4DE894D}"/>
              </a:ext>
            </a:extLst>
          </p:cNvPr>
          <p:cNvSpPr>
            <a:spLocks noGrp="1"/>
          </p:cNvSpPr>
          <p:nvPr>
            <p:ph type="title"/>
          </p:nvPr>
        </p:nvSpPr>
        <p:spPr/>
        <p:txBody>
          <a:bodyPr/>
          <a:lstStyle/>
          <a:p>
            <a:r>
              <a:rPr lang="en-US" dirty="0"/>
              <a:t>SPIN alignment</a:t>
            </a:r>
            <a:endParaRPr lang="ru-RU" dirty="0"/>
          </a:p>
        </p:txBody>
      </p:sp>
      <p:pic>
        <p:nvPicPr>
          <p:cNvPr id="9" name="Объект 8">
            <a:extLst>
              <a:ext uri="{FF2B5EF4-FFF2-40B4-BE49-F238E27FC236}">
                <a16:creationId xmlns:a16="http://schemas.microsoft.com/office/drawing/2014/main" id="{4945C244-1478-2A21-2F77-27092A3263E1}"/>
              </a:ext>
            </a:extLst>
          </p:cNvPr>
          <p:cNvPicPr>
            <a:picLocks noGrp="1" noChangeAspect="1"/>
          </p:cNvPicPr>
          <p:nvPr>
            <p:ph sz="half" idx="1"/>
          </p:nvPr>
        </p:nvPicPr>
        <p:blipFill>
          <a:blip r:embed="rId2"/>
          <a:stretch>
            <a:fillRect/>
          </a:stretch>
        </p:blipFill>
        <p:spPr>
          <a:xfrm>
            <a:off x="670370" y="1600200"/>
            <a:ext cx="3612259" cy="4530725"/>
          </a:xfrm>
          <a:prstGeom prst="rect">
            <a:avLst/>
          </a:prstGeom>
        </p:spPr>
      </p:pic>
      <p:pic>
        <p:nvPicPr>
          <p:cNvPr id="11" name="Объект 10">
            <a:extLst>
              <a:ext uri="{FF2B5EF4-FFF2-40B4-BE49-F238E27FC236}">
                <a16:creationId xmlns:a16="http://schemas.microsoft.com/office/drawing/2014/main" id="{1033F7D2-9BEB-DAD3-30B1-792F04D47A51}"/>
              </a:ext>
            </a:extLst>
          </p:cNvPr>
          <p:cNvPicPr>
            <a:picLocks noGrp="1" noChangeAspect="1"/>
          </p:cNvPicPr>
          <p:nvPr>
            <p:ph sz="half" idx="2"/>
          </p:nvPr>
        </p:nvPicPr>
        <p:blipFill>
          <a:blip r:embed="rId3"/>
          <a:stretch>
            <a:fillRect/>
          </a:stretch>
        </p:blipFill>
        <p:spPr>
          <a:xfrm>
            <a:off x="4648200" y="1696288"/>
            <a:ext cx="4038600" cy="4338549"/>
          </a:xfrm>
          <a:prstGeom prst="rect">
            <a:avLst/>
          </a:prstGeom>
        </p:spPr>
      </p:pic>
      <p:sp>
        <p:nvSpPr>
          <p:cNvPr id="4" name="Дата 3">
            <a:extLst>
              <a:ext uri="{FF2B5EF4-FFF2-40B4-BE49-F238E27FC236}">
                <a16:creationId xmlns:a16="http://schemas.microsoft.com/office/drawing/2014/main" id="{0866D539-5CDE-42AB-BF79-6A47C35119E8}"/>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a16="http://schemas.microsoft.com/office/drawing/2014/main" id="{FBD6B412-8F26-4ADA-86DC-B8AAF7291AA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FA906135-1832-405B-9F30-F928A913CC1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12" name="Рисунок 11">
            <a:extLst>
              <a:ext uri="{FF2B5EF4-FFF2-40B4-BE49-F238E27FC236}">
                <a16:creationId xmlns:a16="http://schemas.microsoft.com/office/drawing/2014/main" id="{FB672884-C0E0-95A0-DA4E-BD2180D838DB}"/>
              </a:ext>
            </a:extLst>
          </p:cNvPr>
          <p:cNvPicPr>
            <a:picLocks noChangeAspect="1"/>
          </p:cNvPicPr>
          <p:nvPr/>
        </p:nvPicPr>
        <p:blipFill>
          <a:blip r:embed="rId4"/>
          <a:stretch>
            <a:fillRect/>
          </a:stretch>
        </p:blipFill>
        <p:spPr>
          <a:xfrm>
            <a:off x="371700" y="2587801"/>
            <a:ext cx="8552999" cy="2717846"/>
          </a:xfrm>
          <a:prstGeom prst="rect">
            <a:avLst/>
          </a:prstGeom>
        </p:spPr>
      </p:pic>
    </p:spTree>
    <p:extLst>
      <p:ext uri="{BB962C8B-B14F-4D97-AF65-F5344CB8AC3E}">
        <p14:creationId xmlns:p14="http://schemas.microsoft.com/office/powerpoint/2010/main" val="367346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DFD9E3-2E16-D69F-B64F-CF6835816FA2}"/>
              </a:ext>
            </a:extLst>
          </p:cNvPr>
          <p:cNvSpPr>
            <a:spLocks noGrp="1"/>
          </p:cNvSpPr>
          <p:nvPr>
            <p:ph type="title"/>
          </p:nvPr>
        </p:nvSpPr>
        <p:spPr/>
        <p:txBody>
          <a:bodyPr/>
          <a:lstStyle/>
          <a:p>
            <a:r>
              <a:rPr lang="en-US" dirty="0"/>
              <a:t>New 15 mm drift chamber</a:t>
            </a:r>
            <a:endParaRPr lang="ru-RU" dirty="0"/>
          </a:p>
        </p:txBody>
      </p:sp>
      <p:pic>
        <p:nvPicPr>
          <p:cNvPr id="9" name="Объект 8">
            <a:extLst>
              <a:ext uri="{FF2B5EF4-FFF2-40B4-BE49-F238E27FC236}">
                <a16:creationId xmlns:a16="http://schemas.microsoft.com/office/drawing/2014/main" id="{0B7A8D83-EC8C-8897-D863-FB11751968BB}"/>
              </a:ext>
            </a:extLst>
          </p:cNvPr>
          <p:cNvPicPr>
            <a:picLocks noGrp="1" noChangeAspect="1"/>
          </p:cNvPicPr>
          <p:nvPr>
            <p:ph sz="quarter" idx="1"/>
          </p:nvPr>
        </p:nvPicPr>
        <p:blipFill>
          <a:blip r:embed="rId2"/>
          <a:stretch>
            <a:fillRect/>
          </a:stretch>
        </p:blipFill>
        <p:spPr>
          <a:xfrm>
            <a:off x="898550" y="1736637"/>
            <a:ext cx="3384500" cy="1436587"/>
          </a:xfrm>
          <a:prstGeom prst="rect">
            <a:avLst/>
          </a:prstGeom>
        </p:spPr>
      </p:pic>
      <p:pic>
        <p:nvPicPr>
          <p:cNvPr id="10" name="Объект 9">
            <a:extLst>
              <a:ext uri="{FF2B5EF4-FFF2-40B4-BE49-F238E27FC236}">
                <a16:creationId xmlns:a16="http://schemas.microsoft.com/office/drawing/2014/main" id="{DEB94B6C-8C48-1478-CEC7-82A8418D3B5E}"/>
              </a:ext>
            </a:extLst>
          </p:cNvPr>
          <p:cNvPicPr>
            <a:picLocks noGrp="1" noChangeAspect="1"/>
          </p:cNvPicPr>
          <p:nvPr>
            <p:ph sz="quarter" idx="2"/>
          </p:nvPr>
        </p:nvPicPr>
        <p:blipFill>
          <a:blip r:embed="rId3"/>
          <a:stretch>
            <a:fillRect/>
          </a:stretch>
        </p:blipFill>
        <p:spPr>
          <a:xfrm>
            <a:off x="931476" y="3290699"/>
            <a:ext cx="3593167" cy="2697820"/>
          </a:xfrm>
          <a:prstGeom prst="rect">
            <a:avLst/>
          </a:prstGeom>
        </p:spPr>
      </p:pic>
      <p:sp>
        <p:nvSpPr>
          <p:cNvPr id="3" name="Текст 2">
            <a:extLst>
              <a:ext uri="{FF2B5EF4-FFF2-40B4-BE49-F238E27FC236}">
                <a16:creationId xmlns:a16="http://schemas.microsoft.com/office/drawing/2014/main" id="{1563E462-A4F6-DD79-9B80-1EDD22444950}"/>
              </a:ext>
            </a:extLst>
          </p:cNvPr>
          <p:cNvSpPr>
            <a:spLocks noGrp="1"/>
          </p:cNvSpPr>
          <p:nvPr>
            <p:ph type="body" sz="half" idx="3"/>
          </p:nvPr>
        </p:nvSpPr>
        <p:spPr>
          <a:xfrm>
            <a:off x="4648200" y="1196752"/>
            <a:ext cx="4388296" cy="4934173"/>
          </a:xfrm>
        </p:spPr>
        <p:txBody>
          <a:bodyPr/>
          <a:lstStyle/>
          <a:p>
            <a:r>
              <a:rPr lang="en-US" sz="2000" dirty="0"/>
              <a:t>4 planes (X,Y, U,V).</a:t>
            </a:r>
          </a:p>
          <a:p>
            <a:r>
              <a:rPr lang="en-US" sz="2000" dirty="0"/>
              <a:t>Placed together with prop. chambers</a:t>
            </a:r>
          </a:p>
          <a:p>
            <a:r>
              <a:rPr lang="en-US" sz="2000" dirty="0"/>
              <a:t>Additional chamber is required for vertex reconstruction (K0, Λ)</a:t>
            </a:r>
          </a:p>
          <a:p>
            <a:r>
              <a:rPr lang="en-US" sz="2000" dirty="0"/>
              <a:t>Increase efficiency and accuracy of track reconstruction</a:t>
            </a:r>
          </a:p>
        </p:txBody>
      </p:sp>
      <p:sp>
        <p:nvSpPr>
          <p:cNvPr id="4" name="Дата 3">
            <a:extLst>
              <a:ext uri="{FF2B5EF4-FFF2-40B4-BE49-F238E27FC236}">
                <a16:creationId xmlns:a16="http://schemas.microsoft.com/office/drawing/2014/main" id="{19578492-491D-F539-D63B-6E47FCAB8F84}"/>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a:extLst>
              <a:ext uri="{FF2B5EF4-FFF2-40B4-BE49-F238E27FC236}">
                <a16:creationId xmlns:a16="http://schemas.microsoft.com/office/drawing/2014/main" id="{09B5E770-C2E7-B0D8-F0A5-360572265F2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1BC0F01A-0FBA-08D2-7A2C-61D5CBE1512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7" name="Рисунок 6">
            <a:extLst>
              <a:ext uri="{FF2B5EF4-FFF2-40B4-BE49-F238E27FC236}">
                <a16:creationId xmlns:a16="http://schemas.microsoft.com/office/drawing/2014/main" id="{44F3DFFD-071B-EE88-7C41-73F6EA61A64C}"/>
              </a:ext>
            </a:extLst>
          </p:cNvPr>
          <p:cNvPicPr>
            <a:picLocks noChangeAspect="1"/>
          </p:cNvPicPr>
          <p:nvPr/>
        </p:nvPicPr>
        <p:blipFill>
          <a:blip r:embed="rId4"/>
          <a:stretch>
            <a:fillRect/>
          </a:stretch>
        </p:blipFill>
        <p:spPr>
          <a:xfrm>
            <a:off x="4889792" y="3657927"/>
            <a:ext cx="3797008" cy="2578746"/>
          </a:xfrm>
          <a:prstGeom prst="rect">
            <a:avLst/>
          </a:prstGeom>
        </p:spPr>
      </p:pic>
    </p:spTree>
    <p:extLst>
      <p:ext uri="{BB962C8B-B14F-4D97-AF65-F5344CB8AC3E}">
        <p14:creationId xmlns:p14="http://schemas.microsoft.com/office/powerpoint/2010/main" val="2014601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729A8A-266E-A9CD-ECFE-91762CDDCC9E}"/>
              </a:ext>
            </a:extLst>
          </p:cNvPr>
          <p:cNvSpPr>
            <a:spLocks noGrp="1"/>
          </p:cNvSpPr>
          <p:nvPr>
            <p:ph type="title"/>
          </p:nvPr>
        </p:nvSpPr>
        <p:spPr/>
        <p:txBody>
          <a:bodyPr/>
          <a:lstStyle/>
          <a:p>
            <a:r>
              <a:rPr lang="en-US" dirty="0"/>
              <a:t>Track system</a:t>
            </a:r>
            <a:endParaRPr lang="ru-RU" dirty="0"/>
          </a:p>
        </p:txBody>
      </p:sp>
      <p:pic>
        <p:nvPicPr>
          <p:cNvPr id="8" name="Объект 7">
            <a:extLst>
              <a:ext uri="{FF2B5EF4-FFF2-40B4-BE49-F238E27FC236}">
                <a16:creationId xmlns:a16="http://schemas.microsoft.com/office/drawing/2014/main" id="{061C45C3-7A0E-B6C4-B0E3-A817431993DA}"/>
              </a:ext>
            </a:extLst>
          </p:cNvPr>
          <p:cNvPicPr>
            <a:picLocks noGrp="1" noChangeAspect="1"/>
          </p:cNvPicPr>
          <p:nvPr>
            <p:ph sz="half" idx="1"/>
          </p:nvPr>
        </p:nvPicPr>
        <p:blipFill>
          <a:blip r:embed="rId2"/>
          <a:stretch>
            <a:fillRect/>
          </a:stretch>
        </p:blipFill>
        <p:spPr>
          <a:xfrm>
            <a:off x="609847" y="1453385"/>
            <a:ext cx="3961905" cy="2980952"/>
          </a:xfrm>
          <a:prstGeom prst="rect">
            <a:avLst/>
          </a:prstGeom>
        </p:spPr>
      </p:pic>
      <p:sp>
        <p:nvSpPr>
          <p:cNvPr id="4" name="Объект 3">
            <a:extLst>
              <a:ext uri="{FF2B5EF4-FFF2-40B4-BE49-F238E27FC236}">
                <a16:creationId xmlns:a16="http://schemas.microsoft.com/office/drawing/2014/main" id="{5D8480ED-0D42-0C29-6633-433A9EA9570A}"/>
              </a:ext>
            </a:extLst>
          </p:cNvPr>
          <p:cNvSpPr>
            <a:spLocks noGrp="1"/>
          </p:cNvSpPr>
          <p:nvPr>
            <p:ph sz="half" idx="2"/>
          </p:nvPr>
        </p:nvSpPr>
        <p:spPr>
          <a:xfrm>
            <a:off x="4648200" y="1340768"/>
            <a:ext cx="4038600" cy="4752528"/>
          </a:xfrm>
        </p:spPr>
        <p:txBody>
          <a:bodyPr/>
          <a:lstStyle/>
          <a:p>
            <a:r>
              <a:rPr lang="en-US" sz="2400" dirty="0"/>
              <a:t>New gas system</a:t>
            </a:r>
          </a:p>
          <a:p>
            <a:r>
              <a:rPr lang="en-US" sz="2400" dirty="0"/>
              <a:t>Study of dependence of efficiency and stability on gas mixture on </a:t>
            </a:r>
            <a:r>
              <a:rPr lang="en-US" sz="2400" dirty="0" err="1"/>
              <a:t>cosmics</a:t>
            </a:r>
            <a:r>
              <a:rPr lang="en-US" sz="2400" dirty="0"/>
              <a:t> and beam.</a:t>
            </a:r>
          </a:p>
          <a:p>
            <a:r>
              <a:rPr lang="en-US" sz="2400" dirty="0"/>
              <a:t>It was found at least 1 (better 1.5) volume blowing through</a:t>
            </a:r>
            <a:r>
              <a:rPr lang="ru-RU" sz="2400" dirty="0"/>
              <a:t> </a:t>
            </a:r>
            <a:r>
              <a:rPr lang="en-US" sz="2400" dirty="0"/>
              <a:t>the chamber</a:t>
            </a:r>
          </a:p>
          <a:p>
            <a:r>
              <a:rPr lang="en-US" sz="2400" dirty="0"/>
              <a:t>TDC was reconfigured to decrease redout time twice</a:t>
            </a:r>
            <a:endParaRPr lang="ru-RU" sz="2400" dirty="0"/>
          </a:p>
        </p:txBody>
      </p:sp>
      <p:sp>
        <p:nvSpPr>
          <p:cNvPr id="5" name="Дата 4">
            <a:extLst>
              <a:ext uri="{FF2B5EF4-FFF2-40B4-BE49-F238E27FC236}">
                <a16:creationId xmlns:a16="http://schemas.microsoft.com/office/drawing/2014/main" id="{6901B5D3-DA98-480A-D854-D234908F31C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ижний колонтитул 5">
            <a:extLst>
              <a:ext uri="{FF2B5EF4-FFF2-40B4-BE49-F238E27FC236}">
                <a16:creationId xmlns:a16="http://schemas.microsoft.com/office/drawing/2014/main" id="{3B828F11-DFF7-958A-0A30-FF97C7A5ED7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a:extLst>
              <a:ext uri="{FF2B5EF4-FFF2-40B4-BE49-F238E27FC236}">
                <a16:creationId xmlns:a16="http://schemas.microsoft.com/office/drawing/2014/main" id="{4A407DCF-EF9E-FE1F-608E-D99FB4BC64F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4476E5-E4F1-45B2-B94E-1D3180B60DD4}"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Tree>
    <p:extLst>
      <p:ext uri="{BB962C8B-B14F-4D97-AF65-F5344CB8AC3E}">
        <p14:creationId xmlns:p14="http://schemas.microsoft.com/office/powerpoint/2010/main" val="393778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3D4F02-0484-FDED-C7FE-C2ADB320CE40}"/>
              </a:ext>
            </a:extLst>
          </p:cNvPr>
          <p:cNvSpPr>
            <a:spLocks noGrp="1"/>
          </p:cNvSpPr>
          <p:nvPr>
            <p:ph type="title"/>
          </p:nvPr>
        </p:nvSpPr>
        <p:spPr/>
        <p:txBody>
          <a:bodyPr/>
          <a:lstStyle/>
          <a:p>
            <a:r>
              <a:rPr lang="en-US" dirty="0"/>
              <a:t>Achieved stability in 2021</a:t>
            </a:r>
            <a:endParaRPr lang="ru-RU" dirty="0"/>
          </a:p>
        </p:txBody>
      </p:sp>
      <p:pic>
        <p:nvPicPr>
          <p:cNvPr id="7" name="Объект 6">
            <a:extLst>
              <a:ext uri="{FF2B5EF4-FFF2-40B4-BE49-F238E27FC236}">
                <a16:creationId xmlns:a16="http://schemas.microsoft.com/office/drawing/2014/main" id="{F78CBDE3-2F98-B1EF-97FB-1202DC301C99}"/>
              </a:ext>
            </a:extLst>
          </p:cNvPr>
          <p:cNvPicPr>
            <a:picLocks noGrp="1" noChangeAspect="1"/>
          </p:cNvPicPr>
          <p:nvPr>
            <p:ph idx="1"/>
          </p:nvPr>
        </p:nvPicPr>
        <p:blipFill>
          <a:blip r:embed="rId2"/>
          <a:stretch>
            <a:fillRect/>
          </a:stretch>
        </p:blipFill>
        <p:spPr>
          <a:xfrm>
            <a:off x="527317" y="1417637"/>
            <a:ext cx="8229600" cy="4757701"/>
          </a:xfrm>
          <a:prstGeom prst="rect">
            <a:avLst/>
          </a:prstGeom>
        </p:spPr>
      </p:pic>
      <p:sp>
        <p:nvSpPr>
          <p:cNvPr id="4" name="Дата 3">
            <a:extLst>
              <a:ext uri="{FF2B5EF4-FFF2-40B4-BE49-F238E27FC236}">
                <a16:creationId xmlns:a16="http://schemas.microsoft.com/office/drawing/2014/main" id="{A82C816F-E9B6-FB2D-0729-020CF671E289}"/>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a:extLst>
              <a:ext uri="{FF2B5EF4-FFF2-40B4-BE49-F238E27FC236}">
                <a16:creationId xmlns:a16="http://schemas.microsoft.com/office/drawing/2014/main" id="{6249B53D-C4EB-BA0C-3BA8-640C3ADFF8F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6DD0F445-6332-F988-A01A-B15B1FEE874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Tree>
    <p:extLst>
      <p:ext uri="{BB962C8B-B14F-4D97-AF65-F5344CB8AC3E}">
        <p14:creationId xmlns:p14="http://schemas.microsoft.com/office/powerpoint/2010/main" val="68236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FAC83B-6495-4D8D-800E-AAFFCD1E0D5D}"/>
              </a:ext>
            </a:extLst>
          </p:cNvPr>
          <p:cNvSpPr>
            <a:spLocks noGrp="1"/>
          </p:cNvSpPr>
          <p:nvPr>
            <p:ph type="title"/>
          </p:nvPr>
        </p:nvSpPr>
        <p:spPr>
          <a:xfrm>
            <a:off x="457200" y="277813"/>
            <a:ext cx="8229600" cy="774923"/>
          </a:xfrm>
        </p:spPr>
        <p:txBody>
          <a:bodyPr/>
          <a:lstStyle/>
          <a:p>
            <a:r>
              <a:rPr lang="en-US" dirty="0"/>
              <a:t>Proportional chambers efficiency</a:t>
            </a:r>
            <a:endParaRPr lang="ru-RU" dirty="0"/>
          </a:p>
        </p:txBody>
      </p:sp>
      <p:sp>
        <p:nvSpPr>
          <p:cNvPr id="4" name="Дата 3">
            <a:extLst>
              <a:ext uri="{FF2B5EF4-FFF2-40B4-BE49-F238E27FC236}">
                <a16:creationId xmlns:a16="http://schemas.microsoft.com/office/drawing/2014/main" id="{E0DB2166-1C8C-4537-AEB3-361074498CF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a:extLst>
              <a:ext uri="{FF2B5EF4-FFF2-40B4-BE49-F238E27FC236}">
                <a16:creationId xmlns:a16="http://schemas.microsoft.com/office/drawing/2014/main" id="{CAFEB462-B63E-4EA9-B7C7-EE58E92EC7E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39FF1649-09D9-4D00-8A8D-C95DF27E3FF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12" name="Объект 11">
            <a:extLst>
              <a:ext uri="{FF2B5EF4-FFF2-40B4-BE49-F238E27FC236}">
                <a16:creationId xmlns:a16="http://schemas.microsoft.com/office/drawing/2014/main" id="{AF212925-E529-6F13-6D20-FBFD3557F4EA}"/>
              </a:ext>
            </a:extLst>
          </p:cNvPr>
          <p:cNvPicPr>
            <a:picLocks noGrp="1" noChangeAspect="1"/>
          </p:cNvPicPr>
          <p:nvPr>
            <p:ph idx="1"/>
          </p:nvPr>
        </p:nvPicPr>
        <p:blipFill>
          <a:blip r:embed="rId3"/>
          <a:stretch>
            <a:fillRect/>
          </a:stretch>
        </p:blipFill>
        <p:spPr>
          <a:xfrm>
            <a:off x="457200" y="1268760"/>
            <a:ext cx="8229600" cy="4530725"/>
          </a:xfrm>
          <a:prstGeom prst="rect">
            <a:avLst/>
          </a:prstGeom>
        </p:spPr>
      </p:pic>
    </p:spTree>
    <p:extLst>
      <p:ext uri="{BB962C8B-B14F-4D97-AF65-F5344CB8AC3E}">
        <p14:creationId xmlns:p14="http://schemas.microsoft.com/office/powerpoint/2010/main" val="145609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1"/>
            <a:ext cx="8229600" cy="864095"/>
          </a:xfrm>
        </p:spPr>
        <p:txBody>
          <a:bodyPr/>
          <a:lstStyle/>
          <a:p>
            <a:r>
              <a:rPr lang="en-US" dirty="0"/>
              <a:t>Motivation 2</a:t>
            </a:r>
            <a:endParaRPr lang="ru-RU" dirty="0"/>
          </a:p>
        </p:txBody>
      </p:sp>
      <p:sp>
        <p:nvSpPr>
          <p:cNvPr id="3" name="Объект 2"/>
          <p:cNvSpPr>
            <a:spLocks noGrp="1"/>
          </p:cNvSpPr>
          <p:nvPr>
            <p:ph idx="1"/>
          </p:nvPr>
        </p:nvSpPr>
        <p:spPr>
          <a:xfrm>
            <a:off x="457200" y="1052736"/>
            <a:ext cx="8229600" cy="5078189"/>
          </a:xfrm>
        </p:spPr>
        <p:txBody>
          <a:bodyPr/>
          <a:lstStyle/>
          <a:p>
            <a:pPr lvl="0" algn="just">
              <a:buClr>
                <a:srgbClr val="FFFFCC"/>
              </a:buClr>
            </a:pPr>
            <a:r>
              <a:rPr lang="ru-RU" sz="2200" i="1" dirty="0">
                <a:solidFill>
                  <a:srgbClr val="FFFFFF"/>
                </a:solidFill>
                <a:effectLst/>
              </a:rPr>
              <a:t>The </a:t>
            </a:r>
            <a:r>
              <a:rPr lang="ru-RU" sz="2200" i="1" dirty="0" err="1">
                <a:solidFill>
                  <a:srgbClr val="FFFFFF"/>
                </a:solidFill>
                <a:effectLst/>
              </a:rPr>
              <a:t>presence</a:t>
            </a:r>
            <a:r>
              <a:rPr lang="ru-RU" sz="2200" i="1" dirty="0">
                <a:solidFill>
                  <a:srgbClr val="FFFFFF"/>
                </a:solidFill>
                <a:effectLst/>
              </a:rPr>
              <a:t> </a:t>
            </a:r>
            <a:r>
              <a:rPr lang="ru-RU" sz="2200" i="1" dirty="0" err="1">
                <a:solidFill>
                  <a:srgbClr val="FFFFFF"/>
                </a:solidFill>
                <a:effectLst/>
              </a:rPr>
              <a:t>of</a:t>
            </a:r>
            <a:r>
              <a:rPr lang="ru-RU" sz="2200" i="1" dirty="0">
                <a:solidFill>
                  <a:srgbClr val="FFFFFF"/>
                </a:solidFill>
                <a:effectLst/>
              </a:rPr>
              <a:t> </a:t>
            </a:r>
            <a:r>
              <a:rPr lang="ru-RU" sz="2200" i="1" dirty="0" err="1">
                <a:solidFill>
                  <a:srgbClr val="FFFFFF"/>
                </a:solidFill>
                <a:effectLst/>
              </a:rPr>
              <a:t>polarized</a:t>
            </a:r>
            <a:r>
              <a:rPr lang="ru-RU" sz="2200" i="1" dirty="0">
                <a:solidFill>
                  <a:srgbClr val="FFFFFF"/>
                </a:solidFill>
                <a:effectLst/>
              </a:rPr>
              <a:t> </a:t>
            </a:r>
            <a:r>
              <a:rPr lang="ru-RU" sz="2200" i="1" dirty="0" err="1">
                <a:solidFill>
                  <a:srgbClr val="FFFFFF"/>
                </a:solidFill>
                <a:effectLst/>
              </a:rPr>
              <a:t>both</a:t>
            </a:r>
            <a:r>
              <a:rPr lang="ru-RU" sz="2200" i="1" dirty="0">
                <a:solidFill>
                  <a:srgbClr val="FFFFFF"/>
                </a:solidFill>
                <a:effectLst/>
              </a:rPr>
              <a:t> </a:t>
            </a:r>
            <a:r>
              <a:rPr lang="ru-RU" sz="2200" i="1" dirty="0" err="1">
                <a:solidFill>
                  <a:srgbClr val="00B050"/>
                </a:solidFill>
                <a:effectLst/>
              </a:rPr>
              <a:t>protons</a:t>
            </a:r>
            <a:r>
              <a:rPr lang="ru-RU" sz="2200" i="1" dirty="0">
                <a:solidFill>
                  <a:srgbClr val="FFFFFF"/>
                </a:solidFill>
                <a:effectLst/>
              </a:rPr>
              <a:t> and </a:t>
            </a:r>
            <a:r>
              <a:rPr lang="ru-RU" sz="2200" b="1" i="1" dirty="0" err="1">
                <a:solidFill>
                  <a:srgbClr val="FF0000"/>
                </a:solidFill>
                <a:effectLst/>
              </a:rPr>
              <a:t>antiprotons</a:t>
            </a:r>
            <a:r>
              <a:rPr lang="ru-RU" sz="2200" i="1" dirty="0">
                <a:solidFill>
                  <a:srgbClr val="FFFFFF"/>
                </a:solidFill>
                <a:effectLst/>
              </a:rPr>
              <a:t> </a:t>
            </a:r>
            <a:r>
              <a:rPr lang="ru-RU" sz="2200" i="1" dirty="0" err="1">
                <a:solidFill>
                  <a:srgbClr val="FFFFFF"/>
                </a:solidFill>
                <a:effectLst/>
              </a:rPr>
              <a:t>in</a:t>
            </a:r>
            <a:r>
              <a:rPr lang="ru-RU" sz="2200" i="1" dirty="0">
                <a:solidFill>
                  <a:srgbClr val="FFFFFF"/>
                </a:solidFill>
                <a:effectLst/>
              </a:rPr>
              <a:t> </a:t>
            </a:r>
            <a:r>
              <a:rPr lang="ru-RU" sz="2200" i="1" dirty="0" err="1">
                <a:solidFill>
                  <a:srgbClr val="FFFFFF"/>
                </a:solidFill>
                <a:effectLst/>
              </a:rPr>
              <a:t>the</a:t>
            </a:r>
            <a:r>
              <a:rPr lang="ru-RU" sz="2200" i="1" dirty="0">
                <a:solidFill>
                  <a:srgbClr val="FFFFFF"/>
                </a:solidFill>
                <a:effectLst/>
              </a:rPr>
              <a:t> CP </a:t>
            </a:r>
            <a:r>
              <a:rPr lang="ru-RU" sz="2200" i="1" dirty="0" err="1">
                <a:solidFill>
                  <a:srgbClr val="FFFFFF"/>
                </a:solidFill>
                <a:effectLst/>
              </a:rPr>
              <a:t>neutral</a:t>
            </a:r>
            <a:r>
              <a:rPr lang="ru-RU" sz="2200" i="1" dirty="0">
                <a:solidFill>
                  <a:srgbClr val="FFFFFF"/>
                </a:solidFill>
                <a:effectLst/>
              </a:rPr>
              <a:t> </a:t>
            </a:r>
            <a:r>
              <a:rPr lang="ru-RU" sz="2200" i="1" dirty="0" err="1">
                <a:solidFill>
                  <a:srgbClr val="FFFFFF"/>
                </a:solidFill>
                <a:effectLst/>
              </a:rPr>
              <a:t>system</a:t>
            </a:r>
            <a:r>
              <a:rPr lang="ru-RU" sz="2200" i="1" dirty="0">
                <a:solidFill>
                  <a:srgbClr val="FFFFFF"/>
                </a:solidFill>
                <a:effectLst/>
              </a:rPr>
              <a:t> </a:t>
            </a:r>
            <a:r>
              <a:rPr lang="ru-RU" sz="2200" i="1" dirty="0" err="1">
                <a:solidFill>
                  <a:srgbClr val="FFFFFF"/>
                </a:solidFill>
                <a:effectLst/>
              </a:rPr>
              <a:t>potentially</a:t>
            </a:r>
            <a:r>
              <a:rPr lang="ru-RU" sz="2200" i="1" dirty="0">
                <a:solidFill>
                  <a:srgbClr val="FFFFFF"/>
                </a:solidFill>
                <a:effectLst/>
              </a:rPr>
              <a:t> </a:t>
            </a:r>
            <a:r>
              <a:rPr lang="ru-RU" sz="2200" i="1" dirty="0" err="1">
                <a:solidFill>
                  <a:srgbClr val="FFFFFF"/>
                </a:solidFill>
                <a:effectLst/>
              </a:rPr>
              <a:t>opens</a:t>
            </a:r>
            <a:r>
              <a:rPr lang="ru-RU" sz="2200" i="1" dirty="0">
                <a:solidFill>
                  <a:srgbClr val="FFFFFF"/>
                </a:solidFill>
                <a:effectLst/>
              </a:rPr>
              <a:t> </a:t>
            </a:r>
            <a:r>
              <a:rPr lang="ru-RU" sz="2200" i="1" dirty="0" err="1">
                <a:solidFill>
                  <a:srgbClr val="FFFFFF"/>
                </a:solidFill>
                <a:effectLst/>
              </a:rPr>
              <a:t>up</a:t>
            </a:r>
            <a:r>
              <a:rPr lang="ru-RU" sz="2200" i="1" dirty="0">
                <a:solidFill>
                  <a:srgbClr val="FFFFFF"/>
                </a:solidFill>
                <a:effectLst/>
              </a:rPr>
              <a:t> </a:t>
            </a:r>
            <a:r>
              <a:rPr lang="ru-RU" sz="2200" i="1" dirty="0" err="1">
                <a:solidFill>
                  <a:srgbClr val="FFFFFF"/>
                </a:solidFill>
                <a:effectLst/>
              </a:rPr>
              <a:t>opportunities</a:t>
            </a:r>
            <a:r>
              <a:rPr lang="ru-RU" sz="2200" i="1" dirty="0">
                <a:solidFill>
                  <a:srgbClr val="FFFFFF"/>
                </a:solidFill>
                <a:effectLst/>
              </a:rPr>
              <a:t> for </a:t>
            </a:r>
            <a:r>
              <a:rPr lang="ru-RU" sz="2200" i="1" dirty="0" err="1">
                <a:solidFill>
                  <a:srgbClr val="FFFFFF"/>
                </a:solidFill>
                <a:effectLst/>
              </a:rPr>
              <a:t>studying</a:t>
            </a:r>
            <a:r>
              <a:rPr lang="ru-RU" sz="2200" i="1" dirty="0">
                <a:solidFill>
                  <a:srgbClr val="FFFFFF"/>
                </a:solidFill>
                <a:effectLst/>
              </a:rPr>
              <a:t> and </a:t>
            </a:r>
            <a:r>
              <a:rPr lang="ru-RU" sz="2200" i="1" dirty="0" err="1">
                <a:solidFill>
                  <a:srgbClr val="FFFFFF"/>
                </a:solidFill>
                <a:effectLst/>
              </a:rPr>
              <a:t>comparing</a:t>
            </a:r>
            <a:r>
              <a:rPr lang="ru-RU" sz="2200" i="1" dirty="0">
                <a:solidFill>
                  <a:srgbClr val="FFFFFF"/>
                </a:solidFill>
                <a:effectLst/>
              </a:rPr>
              <a:t> CP </a:t>
            </a:r>
            <a:r>
              <a:rPr lang="ru-RU" sz="2200" i="1" dirty="0" err="1">
                <a:solidFill>
                  <a:srgbClr val="FFFFFF"/>
                </a:solidFill>
                <a:effectLst/>
              </a:rPr>
              <a:t>conjugate</a:t>
            </a:r>
            <a:r>
              <a:rPr lang="ru-RU" sz="2200" i="1" dirty="0">
                <a:solidFill>
                  <a:srgbClr val="FFFFFF"/>
                </a:solidFill>
                <a:effectLst/>
              </a:rPr>
              <a:t> </a:t>
            </a:r>
            <a:r>
              <a:rPr lang="ru-RU" sz="2200" i="1" dirty="0" err="1">
                <a:solidFill>
                  <a:srgbClr val="FFFFFF"/>
                </a:solidFill>
                <a:effectLst/>
              </a:rPr>
              <a:t>reactions</a:t>
            </a:r>
            <a:r>
              <a:rPr lang="ru-RU" sz="2200" i="1" dirty="0">
                <a:solidFill>
                  <a:srgbClr val="FFFFFF"/>
                </a:solidFill>
                <a:effectLst/>
              </a:rPr>
              <a:t> </a:t>
            </a:r>
            <a:r>
              <a:rPr lang="ru-RU" sz="2200" i="1" dirty="0" err="1">
                <a:solidFill>
                  <a:srgbClr val="FFFFFF"/>
                </a:solidFill>
                <a:effectLst/>
              </a:rPr>
              <a:t>with</a:t>
            </a:r>
            <a:r>
              <a:rPr lang="ru-RU" sz="2200" i="1" dirty="0">
                <a:solidFill>
                  <a:srgbClr val="FFFFFF"/>
                </a:solidFill>
                <a:effectLst/>
              </a:rPr>
              <a:t> </a:t>
            </a:r>
            <a:r>
              <a:rPr lang="ru-RU" sz="2200" i="1" dirty="0" err="1">
                <a:solidFill>
                  <a:srgbClr val="FFFFFF"/>
                </a:solidFill>
                <a:effectLst/>
              </a:rPr>
              <a:t>one</a:t>
            </a:r>
            <a:r>
              <a:rPr lang="ru-RU" sz="2200" i="1" dirty="0">
                <a:solidFill>
                  <a:srgbClr val="FFFFFF"/>
                </a:solidFill>
                <a:effectLst/>
              </a:rPr>
              <a:t> </a:t>
            </a:r>
            <a:r>
              <a:rPr lang="ru-RU" sz="2200" i="1" dirty="0" err="1">
                <a:solidFill>
                  <a:srgbClr val="FFFFFF"/>
                </a:solidFill>
                <a:effectLst/>
              </a:rPr>
              <a:t>another</a:t>
            </a:r>
            <a:r>
              <a:rPr lang="ru-RU" sz="2200" i="1" dirty="0">
                <a:solidFill>
                  <a:srgbClr val="FFFFFF"/>
                </a:solidFill>
                <a:effectLst/>
              </a:rPr>
              <a:t>. </a:t>
            </a:r>
            <a:r>
              <a:rPr lang="ru-RU" sz="2200" i="1" dirty="0" err="1">
                <a:solidFill>
                  <a:srgbClr val="FFFFFF"/>
                </a:solidFill>
                <a:effectLst/>
              </a:rPr>
              <a:t>This</a:t>
            </a:r>
            <a:r>
              <a:rPr lang="ru-RU" sz="2200" i="1" dirty="0">
                <a:solidFill>
                  <a:srgbClr val="FFFFFF"/>
                </a:solidFill>
                <a:effectLst/>
              </a:rPr>
              <a:t> </a:t>
            </a:r>
            <a:r>
              <a:rPr lang="ru-RU" sz="2200" i="1" dirty="0" err="1">
                <a:solidFill>
                  <a:srgbClr val="FFFFFF"/>
                </a:solidFill>
                <a:effectLst/>
              </a:rPr>
              <a:t>allows</a:t>
            </a:r>
            <a:r>
              <a:rPr lang="ru-RU" sz="2200" i="1" dirty="0">
                <a:solidFill>
                  <a:srgbClr val="FFFFFF"/>
                </a:solidFill>
                <a:effectLst/>
              </a:rPr>
              <a:t> </a:t>
            </a:r>
            <a:r>
              <a:rPr lang="ru-RU" sz="2200" i="1" dirty="0" err="1">
                <a:solidFill>
                  <a:srgbClr val="FFFFFF"/>
                </a:solidFill>
                <a:effectLst/>
              </a:rPr>
              <a:t>us</a:t>
            </a:r>
            <a:r>
              <a:rPr lang="ru-RU" sz="2200" i="1" dirty="0">
                <a:solidFill>
                  <a:srgbClr val="FFFFFF"/>
                </a:solidFill>
                <a:effectLst/>
              </a:rPr>
              <a:t> </a:t>
            </a:r>
            <a:r>
              <a:rPr lang="ru-RU" sz="2200" i="1" dirty="0" err="1">
                <a:solidFill>
                  <a:srgbClr val="FFFFFF"/>
                </a:solidFill>
                <a:effectLst/>
              </a:rPr>
              <a:t>to</a:t>
            </a:r>
            <a:r>
              <a:rPr lang="ru-RU" sz="2200" i="1" dirty="0">
                <a:solidFill>
                  <a:srgbClr val="FFFFFF"/>
                </a:solidFill>
                <a:effectLst/>
              </a:rPr>
              <a:t> </a:t>
            </a:r>
            <a:r>
              <a:rPr lang="ru-RU" sz="2200" i="1" dirty="0" err="1">
                <a:solidFill>
                  <a:srgbClr val="FFFFFF"/>
                </a:solidFill>
                <a:effectLst/>
              </a:rPr>
              <a:t>look</a:t>
            </a:r>
            <a:r>
              <a:rPr lang="ru-RU" sz="2200" i="1" dirty="0">
                <a:solidFill>
                  <a:srgbClr val="FFFFFF"/>
                </a:solidFill>
                <a:effectLst/>
              </a:rPr>
              <a:t> </a:t>
            </a:r>
            <a:r>
              <a:rPr lang="ru-RU" sz="2200" i="1" dirty="0" err="1">
                <a:solidFill>
                  <a:srgbClr val="FFFFFF"/>
                </a:solidFill>
                <a:effectLst/>
              </a:rPr>
              <a:t>at</a:t>
            </a:r>
            <a:r>
              <a:rPr lang="ru-RU" sz="2200" i="1" dirty="0">
                <a:solidFill>
                  <a:srgbClr val="FFFFFF"/>
                </a:solidFill>
                <a:effectLst/>
              </a:rPr>
              <a:t> CP </a:t>
            </a:r>
            <a:r>
              <a:rPr lang="ru-RU" sz="2200" i="1" dirty="0" err="1">
                <a:solidFill>
                  <a:srgbClr val="FFFFFF"/>
                </a:solidFill>
                <a:effectLst/>
              </a:rPr>
              <a:t>invariance</a:t>
            </a:r>
            <a:r>
              <a:rPr lang="ru-RU" sz="2200" i="1" dirty="0">
                <a:solidFill>
                  <a:srgbClr val="FFFFFF"/>
                </a:solidFill>
                <a:effectLst/>
              </a:rPr>
              <a:t> </a:t>
            </a:r>
            <a:r>
              <a:rPr lang="ru-RU" sz="2200" i="1" dirty="0" err="1">
                <a:solidFill>
                  <a:srgbClr val="FFFFFF"/>
                </a:solidFill>
                <a:effectLst/>
              </a:rPr>
              <a:t>in</a:t>
            </a:r>
            <a:r>
              <a:rPr lang="ru-RU" sz="2200" i="1" dirty="0">
                <a:solidFill>
                  <a:srgbClr val="FFFFFF"/>
                </a:solidFill>
                <a:effectLst/>
              </a:rPr>
              <a:t> a </a:t>
            </a:r>
            <a:r>
              <a:rPr lang="ru-RU" sz="2200" i="1" dirty="0" err="1">
                <a:solidFill>
                  <a:srgbClr val="FFFFFF"/>
                </a:solidFill>
                <a:effectLst/>
              </a:rPr>
              <a:t>new</a:t>
            </a:r>
            <a:r>
              <a:rPr lang="ru-RU" sz="2200" i="1" dirty="0">
                <a:solidFill>
                  <a:srgbClr val="FFFFFF"/>
                </a:solidFill>
                <a:effectLst/>
              </a:rPr>
              <a:t> </a:t>
            </a:r>
            <a:r>
              <a:rPr lang="ru-RU" sz="2200" i="1" dirty="0" err="1">
                <a:solidFill>
                  <a:srgbClr val="FFFFFF"/>
                </a:solidFill>
                <a:effectLst/>
              </a:rPr>
              <a:t>perspective</a:t>
            </a:r>
            <a:r>
              <a:rPr lang="ru-RU" sz="2200" i="1" dirty="0">
                <a:solidFill>
                  <a:srgbClr val="FFFFFF"/>
                </a:solidFill>
                <a:effectLst/>
              </a:rPr>
              <a:t>, </a:t>
            </a:r>
            <a:r>
              <a:rPr lang="ru-RU" sz="2200" i="1" dirty="0" err="1">
                <a:solidFill>
                  <a:srgbClr val="FFFFFF"/>
                </a:solidFill>
                <a:effectLst/>
              </a:rPr>
              <a:t>inaccessible</a:t>
            </a:r>
            <a:r>
              <a:rPr lang="ru-RU" sz="2200" i="1" dirty="0">
                <a:solidFill>
                  <a:srgbClr val="FFFFFF"/>
                </a:solidFill>
                <a:effectLst/>
              </a:rPr>
              <a:t> </a:t>
            </a:r>
            <a:r>
              <a:rPr lang="ru-RU" sz="2200" i="1" dirty="0" err="1">
                <a:solidFill>
                  <a:srgbClr val="FFFFFF"/>
                </a:solidFill>
                <a:effectLst/>
              </a:rPr>
              <a:t>to</a:t>
            </a:r>
            <a:r>
              <a:rPr lang="ru-RU" sz="2200" i="1" dirty="0">
                <a:solidFill>
                  <a:srgbClr val="FFFFFF"/>
                </a:solidFill>
                <a:effectLst/>
              </a:rPr>
              <a:t> </a:t>
            </a:r>
            <a:r>
              <a:rPr lang="ru-RU" sz="2200" i="1" dirty="0" err="1">
                <a:solidFill>
                  <a:srgbClr val="FFFFFF"/>
                </a:solidFill>
                <a:effectLst/>
              </a:rPr>
              <a:t>collisions</a:t>
            </a:r>
            <a:r>
              <a:rPr lang="ru-RU" sz="2200" i="1" dirty="0">
                <a:solidFill>
                  <a:srgbClr val="FFFFFF"/>
                </a:solidFill>
                <a:effectLst/>
              </a:rPr>
              <a:t> </a:t>
            </a:r>
            <a:r>
              <a:rPr lang="ru-RU" sz="2200" i="1" dirty="0" err="1">
                <a:solidFill>
                  <a:srgbClr val="FFFFFF"/>
                </a:solidFill>
                <a:effectLst/>
              </a:rPr>
              <a:t>of</a:t>
            </a:r>
            <a:r>
              <a:rPr lang="ru-RU" sz="2200" i="1" dirty="0">
                <a:solidFill>
                  <a:srgbClr val="FFFFFF"/>
                </a:solidFill>
                <a:effectLst/>
              </a:rPr>
              <a:t> </a:t>
            </a:r>
            <a:r>
              <a:rPr lang="ru-RU" sz="2200" i="1" dirty="0" err="1">
                <a:solidFill>
                  <a:srgbClr val="FFFFFF"/>
                </a:solidFill>
                <a:effectLst/>
              </a:rPr>
              <a:t>unpolarized</a:t>
            </a:r>
            <a:r>
              <a:rPr lang="ru-RU" sz="2200" i="1" dirty="0">
                <a:solidFill>
                  <a:srgbClr val="FFFFFF"/>
                </a:solidFill>
                <a:effectLst/>
              </a:rPr>
              <a:t> </a:t>
            </a:r>
            <a:r>
              <a:rPr lang="ru-RU" sz="2200" i="1" dirty="0" err="1">
                <a:solidFill>
                  <a:srgbClr val="FFFFFF"/>
                </a:solidFill>
                <a:effectLst/>
              </a:rPr>
              <a:t>particles</a:t>
            </a:r>
            <a:r>
              <a:rPr lang="en-US" sz="2200" i="1" dirty="0">
                <a:solidFill>
                  <a:srgbClr val="FFFFFF"/>
                </a:solidFill>
                <a:effectLst/>
              </a:rPr>
              <a:t>.</a:t>
            </a:r>
          </a:p>
          <a:p>
            <a:pPr marL="0" lvl="0" indent="0" algn="just">
              <a:buClr>
                <a:srgbClr val="FFFFCC"/>
              </a:buClr>
              <a:buNone/>
            </a:pPr>
            <a:r>
              <a:rPr lang="en-US" sz="2200" i="1" dirty="0">
                <a:solidFill>
                  <a:srgbClr val="FFFFFF"/>
                </a:solidFill>
                <a:effectLst/>
              </a:rPr>
              <a:t> </a:t>
            </a:r>
          </a:p>
          <a:p>
            <a:pPr algn="just">
              <a:buClr>
                <a:srgbClr val="FFFFCC"/>
              </a:buClr>
            </a:pPr>
            <a:r>
              <a:rPr lang="ru-RU" sz="2200" i="1" dirty="0" err="1">
                <a:effectLst/>
              </a:rPr>
              <a:t>Finally</a:t>
            </a:r>
            <a:r>
              <a:rPr lang="ru-RU" sz="2200" i="1" dirty="0">
                <a:effectLst/>
              </a:rPr>
              <a:t>, </a:t>
            </a:r>
            <a:r>
              <a:rPr lang="ru-RU" sz="2200" i="1" dirty="0" err="1">
                <a:effectLst/>
              </a:rPr>
              <a:t>the</a:t>
            </a:r>
            <a:r>
              <a:rPr lang="ru-RU" sz="2200" i="1" dirty="0">
                <a:effectLst/>
              </a:rPr>
              <a:t> </a:t>
            </a:r>
            <a:r>
              <a:rPr lang="ru-RU" sz="2200" i="1" dirty="0" err="1">
                <a:effectLst/>
              </a:rPr>
              <a:t>presence</a:t>
            </a:r>
            <a:r>
              <a:rPr lang="ru-RU" sz="2200" i="1" dirty="0">
                <a:effectLst/>
              </a:rPr>
              <a:t> </a:t>
            </a:r>
            <a:r>
              <a:rPr lang="ru-RU" sz="2200" i="1" dirty="0" err="1">
                <a:effectLst/>
              </a:rPr>
              <a:t>of</a:t>
            </a:r>
            <a:r>
              <a:rPr lang="ru-RU" sz="2200" i="1" dirty="0">
                <a:effectLst/>
              </a:rPr>
              <a:t> </a:t>
            </a:r>
            <a:r>
              <a:rPr lang="ru-RU" sz="2200" i="1" dirty="0" err="1">
                <a:solidFill>
                  <a:srgbClr val="00B050"/>
                </a:solidFill>
                <a:effectLst/>
              </a:rPr>
              <a:t>eight</a:t>
            </a:r>
            <a:r>
              <a:rPr lang="ru-RU" sz="2200" i="1" dirty="0">
                <a:effectLst/>
              </a:rPr>
              <a:t> </a:t>
            </a:r>
            <a:r>
              <a:rPr lang="ru-RU" sz="2200" i="1" dirty="0" err="1">
                <a:effectLst/>
              </a:rPr>
              <a:t>types</a:t>
            </a:r>
            <a:r>
              <a:rPr lang="ru-RU" sz="2200" i="1" dirty="0">
                <a:effectLst/>
              </a:rPr>
              <a:t> </a:t>
            </a:r>
            <a:r>
              <a:rPr lang="ru-RU" sz="2200" i="1" dirty="0" err="1">
                <a:effectLst/>
              </a:rPr>
              <a:t>of</a:t>
            </a:r>
            <a:r>
              <a:rPr lang="ru-RU" sz="2200" i="1" dirty="0">
                <a:effectLst/>
              </a:rPr>
              <a:t> </a:t>
            </a:r>
            <a:r>
              <a:rPr lang="ru-RU" sz="2200" i="1" dirty="0" err="1">
                <a:effectLst/>
              </a:rPr>
              <a:t>unpolarized</a:t>
            </a:r>
            <a:r>
              <a:rPr lang="ru-RU" sz="2200" i="1" dirty="0">
                <a:effectLst/>
              </a:rPr>
              <a:t> </a:t>
            </a:r>
            <a:r>
              <a:rPr lang="ru-RU" sz="2200" i="1" dirty="0" err="1">
                <a:effectLst/>
              </a:rPr>
              <a:t>beams</a:t>
            </a:r>
            <a:r>
              <a:rPr lang="ru-RU" sz="2200" i="1" dirty="0">
                <a:effectLst/>
              </a:rPr>
              <a:t> </a:t>
            </a:r>
            <a:r>
              <a:rPr lang="en-US" sz="2200" i="1" dirty="0">
                <a:effectLst/>
              </a:rPr>
              <a:t>(</a:t>
            </a:r>
            <a:r>
              <a:rPr lang="ru-RU" sz="2200" i="1" dirty="0">
                <a:effectLst/>
              </a:rPr>
              <a:t>π</a:t>
            </a:r>
            <a:r>
              <a:rPr lang="en-US" sz="2200" i="1" baseline="30000" dirty="0">
                <a:effectLst/>
              </a:rPr>
              <a:t>±</a:t>
            </a:r>
            <a:r>
              <a:rPr lang="en-US" sz="2200" i="1" dirty="0">
                <a:effectLst/>
              </a:rPr>
              <a:t>, K</a:t>
            </a:r>
            <a:r>
              <a:rPr lang="en-US" sz="2200" i="1" baseline="30000" dirty="0">
                <a:effectLst/>
              </a:rPr>
              <a:t>±</a:t>
            </a:r>
            <a:r>
              <a:rPr lang="en-US" sz="2200" i="1" dirty="0">
                <a:effectLst/>
              </a:rPr>
              <a:t>, p, p͂, d, C)</a:t>
            </a:r>
            <a:r>
              <a:rPr lang="ru-RU" sz="2200" i="1" dirty="0">
                <a:effectLst/>
              </a:rPr>
              <a:t>, </a:t>
            </a:r>
            <a:r>
              <a:rPr lang="ru-RU" sz="2200" i="1" dirty="0" err="1">
                <a:effectLst/>
              </a:rPr>
              <a:t>in</a:t>
            </a:r>
            <a:r>
              <a:rPr lang="ru-RU" sz="2200" i="1" dirty="0">
                <a:effectLst/>
              </a:rPr>
              <a:t> </a:t>
            </a:r>
            <a:r>
              <a:rPr lang="ru-RU" sz="2200" i="1" dirty="0" err="1">
                <a:effectLst/>
              </a:rPr>
              <a:t>combination</a:t>
            </a:r>
            <a:r>
              <a:rPr lang="ru-RU" sz="2200" i="1" dirty="0">
                <a:effectLst/>
              </a:rPr>
              <a:t> </a:t>
            </a:r>
            <a:r>
              <a:rPr lang="ru-RU" sz="2200" i="1" dirty="0" err="1">
                <a:effectLst/>
              </a:rPr>
              <a:t>with</a:t>
            </a:r>
            <a:r>
              <a:rPr lang="ru-RU" sz="2200" i="1" dirty="0">
                <a:effectLst/>
              </a:rPr>
              <a:t> a </a:t>
            </a:r>
            <a:r>
              <a:rPr lang="ru-RU" sz="2200" i="1" dirty="0" err="1">
                <a:solidFill>
                  <a:srgbClr val="00B050"/>
                </a:solidFill>
                <a:effectLst/>
              </a:rPr>
              <a:t>polarized</a:t>
            </a:r>
            <a:r>
              <a:rPr lang="ru-RU" sz="2200" i="1" dirty="0">
                <a:effectLst/>
              </a:rPr>
              <a:t> </a:t>
            </a:r>
            <a:r>
              <a:rPr lang="en-US" sz="2200" i="1" dirty="0">
                <a:effectLst/>
              </a:rPr>
              <a:t>and nuclear </a:t>
            </a:r>
            <a:r>
              <a:rPr lang="ru-RU" sz="2200" i="1" dirty="0" err="1">
                <a:effectLst/>
              </a:rPr>
              <a:t>target</a:t>
            </a:r>
            <a:r>
              <a:rPr lang="en-US" sz="2200" i="1" dirty="0">
                <a:effectLst/>
              </a:rPr>
              <a:t>s</a:t>
            </a:r>
            <a:r>
              <a:rPr lang="ru-RU" sz="2200" i="1" dirty="0">
                <a:effectLst/>
              </a:rPr>
              <a:t>, </a:t>
            </a:r>
            <a:r>
              <a:rPr lang="ru-RU" sz="2200" i="1" dirty="0" err="1">
                <a:effectLst/>
              </a:rPr>
              <a:t>extends</a:t>
            </a:r>
            <a:r>
              <a:rPr lang="ru-RU" sz="2200" i="1" dirty="0">
                <a:effectLst/>
              </a:rPr>
              <a:t> </a:t>
            </a:r>
            <a:r>
              <a:rPr lang="ru-RU" sz="2200" i="1" dirty="0" err="1">
                <a:effectLst/>
              </a:rPr>
              <a:t>the</a:t>
            </a:r>
            <a:r>
              <a:rPr lang="ru-RU" sz="2200" i="1" dirty="0">
                <a:effectLst/>
              </a:rPr>
              <a:t> </a:t>
            </a:r>
            <a:r>
              <a:rPr lang="ru-RU" sz="2200" i="1" dirty="0" err="1">
                <a:effectLst/>
              </a:rPr>
              <a:t>range</a:t>
            </a:r>
            <a:r>
              <a:rPr lang="ru-RU" sz="2200" i="1" dirty="0">
                <a:effectLst/>
              </a:rPr>
              <a:t> </a:t>
            </a:r>
            <a:r>
              <a:rPr lang="ru-RU" sz="2200" i="1" dirty="0" err="1">
                <a:effectLst/>
              </a:rPr>
              <a:t>of</a:t>
            </a:r>
            <a:r>
              <a:rPr lang="ru-RU" sz="2200" i="1" dirty="0">
                <a:effectLst/>
              </a:rPr>
              <a:t> </a:t>
            </a:r>
            <a:r>
              <a:rPr lang="ru-RU" sz="2200" i="1" dirty="0" err="1">
                <a:effectLst/>
              </a:rPr>
              <a:t>studies</a:t>
            </a:r>
            <a:r>
              <a:rPr lang="ru-RU" sz="2200" i="1" dirty="0">
                <a:effectLst/>
              </a:rPr>
              <a:t> </a:t>
            </a:r>
            <a:r>
              <a:rPr lang="ru-RU" sz="2200" i="1" dirty="0" err="1">
                <a:effectLst/>
              </a:rPr>
              <a:t>of</a:t>
            </a:r>
            <a:r>
              <a:rPr lang="ru-RU" sz="2200" i="1" dirty="0">
                <a:effectLst/>
              </a:rPr>
              <a:t> </a:t>
            </a:r>
            <a:r>
              <a:rPr lang="ru-RU" sz="2200" i="1" dirty="0" err="1">
                <a:effectLst/>
              </a:rPr>
              <a:t>polarization</a:t>
            </a:r>
            <a:r>
              <a:rPr lang="ru-RU" sz="2200" i="1" dirty="0">
                <a:effectLst/>
              </a:rPr>
              <a:t> </a:t>
            </a:r>
            <a:r>
              <a:rPr lang="ru-RU" sz="2200" i="1" dirty="0" err="1">
                <a:effectLst/>
              </a:rPr>
              <a:t>phenomena</a:t>
            </a:r>
            <a:r>
              <a:rPr lang="ru-RU" sz="2200" i="1" dirty="0">
                <a:effectLst/>
              </a:rPr>
              <a:t> </a:t>
            </a:r>
            <a:r>
              <a:rPr lang="ru-RU" sz="2200" i="1" dirty="0" err="1">
                <a:effectLst/>
              </a:rPr>
              <a:t>by</a:t>
            </a:r>
            <a:r>
              <a:rPr lang="ru-RU" sz="2200" i="1" dirty="0">
                <a:effectLst/>
              </a:rPr>
              <a:t> </a:t>
            </a:r>
            <a:r>
              <a:rPr lang="ru-RU" sz="2200" i="1" dirty="0" err="1">
                <a:effectLst/>
              </a:rPr>
              <a:t>an</a:t>
            </a:r>
            <a:r>
              <a:rPr lang="ru-RU" sz="2200" i="1" dirty="0">
                <a:effectLst/>
              </a:rPr>
              <a:t> </a:t>
            </a:r>
            <a:r>
              <a:rPr lang="ru-RU" sz="2200" i="1" dirty="0" err="1">
                <a:effectLst/>
              </a:rPr>
              <a:t>order</a:t>
            </a:r>
            <a:r>
              <a:rPr lang="ru-RU" sz="2200" i="1" dirty="0">
                <a:effectLst/>
              </a:rPr>
              <a:t> </a:t>
            </a:r>
            <a:r>
              <a:rPr lang="ru-RU" sz="2200" i="1" dirty="0" err="1">
                <a:effectLst/>
              </a:rPr>
              <a:t>of</a:t>
            </a:r>
            <a:r>
              <a:rPr lang="ru-RU" sz="2200" i="1" dirty="0">
                <a:effectLst/>
              </a:rPr>
              <a:t> </a:t>
            </a:r>
            <a:r>
              <a:rPr lang="ru-RU" sz="2200" i="1" dirty="0" err="1">
                <a:effectLst/>
              </a:rPr>
              <a:t>magnitude</a:t>
            </a:r>
            <a:r>
              <a:rPr lang="ru-RU" sz="2200" i="1" dirty="0">
                <a:effectLst/>
              </a:rPr>
              <a:t> and </a:t>
            </a:r>
            <a:r>
              <a:rPr lang="ru-RU" sz="2200" i="1" dirty="0" err="1">
                <a:effectLst/>
              </a:rPr>
              <a:t>enhances</a:t>
            </a:r>
            <a:r>
              <a:rPr lang="ru-RU" sz="2200" i="1" dirty="0">
                <a:effectLst/>
              </a:rPr>
              <a:t> </a:t>
            </a:r>
            <a:r>
              <a:rPr lang="ru-RU" sz="2200" i="1" dirty="0" err="1">
                <a:effectLst/>
              </a:rPr>
              <a:t>the</a:t>
            </a:r>
            <a:r>
              <a:rPr lang="ru-RU" sz="2200" i="1" dirty="0">
                <a:effectLst/>
              </a:rPr>
              <a:t> </a:t>
            </a:r>
            <a:r>
              <a:rPr lang="ru-RU" sz="2200" i="1" dirty="0" err="1">
                <a:effectLst/>
              </a:rPr>
              <a:t>uniqueness</a:t>
            </a:r>
            <a:r>
              <a:rPr lang="ru-RU" sz="2200" i="1" dirty="0">
                <a:effectLst/>
              </a:rPr>
              <a:t> </a:t>
            </a:r>
            <a:r>
              <a:rPr lang="ru-RU" sz="2200" i="1" dirty="0" err="1">
                <a:effectLst/>
              </a:rPr>
              <a:t>of</a:t>
            </a:r>
            <a:r>
              <a:rPr lang="ru-RU" sz="2200" i="1" dirty="0">
                <a:effectLst/>
              </a:rPr>
              <a:t> </a:t>
            </a:r>
            <a:r>
              <a:rPr lang="ru-RU" sz="2200" i="1" dirty="0" err="1">
                <a:effectLst/>
              </a:rPr>
              <a:t>the</a:t>
            </a:r>
            <a:r>
              <a:rPr lang="ru-RU" sz="2200" i="1" dirty="0">
                <a:effectLst/>
              </a:rPr>
              <a:t> </a:t>
            </a:r>
            <a:r>
              <a:rPr lang="ru-RU" sz="2200" i="1" dirty="0" err="1">
                <a:effectLst/>
              </a:rPr>
              <a:t>project</a:t>
            </a:r>
            <a:r>
              <a:rPr lang="ru-RU" sz="2200" i="1" dirty="0">
                <a:effectLst/>
              </a:rPr>
              <a:t>. </a:t>
            </a:r>
            <a:r>
              <a:rPr lang="en-US" sz="2200" i="1" dirty="0">
                <a:effectLst/>
              </a:rPr>
              <a:t>The study of energy dependence of spin effects reveals the dynamics of interaction. The measurements might be conducted at several energies in order to estimate the model parameters.</a:t>
            </a:r>
            <a:endParaRPr lang="ru-RU" sz="2200" i="1" dirty="0">
              <a:effectLst/>
            </a:endParaRPr>
          </a:p>
          <a:p>
            <a:pPr lvl="0">
              <a:buClr>
                <a:srgbClr val="FFFFCC"/>
              </a:buClr>
            </a:pPr>
            <a:endParaRPr lang="ru-RU" sz="2400" dirty="0">
              <a:solidFill>
                <a:srgbClr val="FFFFFF"/>
              </a:solidFill>
            </a:endParaRPr>
          </a:p>
          <a:p>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4</a:t>
            </a:fld>
            <a:endParaRPr lang="ru-RU" altLang="ru-RU"/>
          </a:p>
        </p:txBody>
      </p:sp>
    </p:spTree>
    <p:extLst>
      <p:ext uri="{BB962C8B-B14F-4D97-AF65-F5344CB8AC3E}">
        <p14:creationId xmlns:p14="http://schemas.microsoft.com/office/powerpoint/2010/main" val="3248839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3B98BD-3C7F-3298-3C16-E80E455CFBA4}"/>
              </a:ext>
            </a:extLst>
          </p:cNvPr>
          <p:cNvSpPr>
            <a:spLocks noGrp="1"/>
          </p:cNvSpPr>
          <p:nvPr>
            <p:ph type="title"/>
          </p:nvPr>
        </p:nvSpPr>
        <p:spPr/>
        <p:txBody>
          <a:bodyPr/>
          <a:lstStyle/>
          <a:p>
            <a:r>
              <a:rPr lang="en-US" dirty="0"/>
              <a:t>New profilometer to prove beam position</a:t>
            </a:r>
            <a:endParaRPr lang="ru-RU" dirty="0"/>
          </a:p>
        </p:txBody>
      </p:sp>
      <p:pic>
        <p:nvPicPr>
          <p:cNvPr id="8" name="Объект 7">
            <a:extLst>
              <a:ext uri="{FF2B5EF4-FFF2-40B4-BE49-F238E27FC236}">
                <a16:creationId xmlns:a16="http://schemas.microsoft.com/office/drawing/2014/main" id="{7B062CA2-C1C1-C245-4EE7-1ADF3B525292}"/>
              </a:ext>
            </a:extLst>
          </p:cNvPr>
          <p:cNvPicPr>
            <a:picLocks noGrp="1" noChangeAspect="1"/>
          </p:cNvPicPr>
          <p:nvPr>
            <p:ph sz="half" idx="1"/>
          </p:nvPr>
        </p:nvPicPr>
        <p:blipFill>
          <a:blip r:embed="rId2"/>
          <a:stretch>
            <a:fillRect/>
          </a:stretch>
        </p:blipFill>
        <p:spPr>
          <a:xfrm>
            <a:off x="546686" y="1781961"/>
            <a:ext cx="4088228" cy="3467513"/>
          </a:xfrm>
          <a:prstGeom prst="rect">
            <a:avLst/>
          </a:prstGeom>
        </p:spPr>
      </p:pic>
      <p:pic>
        <p:nvPicPr>
          <p:cNvPr id="9" name="Объект 8">
            <a:extLst>
              <a:ext uri="{FF2B5EF4-FFF2-40B4-BE49-F238E27FC236}">
                <a16:creationId xmlns:a16="http://schemas.microsoft.com/office/drawing/2014/main" id="{DFE21258-8550-3BA8-D756-E171405F81A2}"/>
              </a:ext>
            </a:extLst>
          </p:cNvPr>
          <p:cNvPicPr>
            <a:picLocks noGrp="1" noChangeAspect="1"/>
          </p:cNvPicPr>
          <p:nvPr>
            <p:ph sz="half" idx="2"/>
          </p:nvPr>
        </p:nvPicPr>
        <p:blipFill>
          <a:blip r:embed="rId3"/>
          <a:stretch>
            <a:fillRect/>
          </a:stretch>
        </p:blipFill>
        <p:spPr>
          <a:xfrm>
            <a:off x="4824133" y="1772816"/>
            <a:ext cx="4088228" cy="3476658"/>
          </a:xfrm>
          <a:prstGeom prst="rect">
            <a:avLst/>
          </a:prstGeom>
        </p:spPr>
      </p:pic>
      <p:sp>
        <p:nvSpPr>
          <p:cNvPr id="5" name="Дата 4">
            <a:extLst>
              <a:ext uri="{FF2B5EF4-FFF2-40B4-BE49-F238E27FC236}">
                <a16:creationId xmlns:a16="http://schemas.microsoft.com/office/drawing/2014/main" id="{1EC90067-F5F2-E1BC-FC5C-FB075F62178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ижний колонтитул 5">
            <a:extLst>
              <a:ext uri="{FF2B5EF4-FFF2-40B4-BE49-F238E27FC236}">
                <a16:creationId xmlns:a16="http://schemas.microsoft.com/office/drawing/2014/main" id="{DFE50534-5CB7-03D4-5E9C-17937EDA5DF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a:extLst>
              <a:ext uri="{FF2B5EF4-FFF2-40B4-BE49-F238E27FC236}">
                <a16:creationId xmlns:a16="http://schemas.microsoft.com/office/drawing/2014/main" id="{B287FD71-9396-C4BE-762B-72CA1862FE6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4476E5-E4F1-45B2-B94E-1D3180B60DD4}"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Tree>
    <p:extLst>
      <p:ext uri="{BB962C8B-B14F-4D97-AF65-F5344CB8AC3E}">
        <p14:creationId xmlns:p14="http://schemas.microsoft.com/office/powerpoint/2010/main" val="4148337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C8889D-5E6A-0CC7-9EF6-1040AAC55D22}"/>
              </a:ext>
            </a:extLst>
          </p:cNvPr>
          <p:cNvSpPr>
            <a:spLocks noGrp="1"/>
          </p:cNvSpPr>
          <p:nvPr>
            <p:ph type="title"/>
          </p:nvPr>
        </p:nvSpPr>
        <p:spPr/>
        <p:txBody>
          <a:bodyPr/>
          <a:lstStyle/>
          <a:p>
            <a:r>
              <a:rPr lang="en-US" dirty="0"/>
              <a:t>Fiber Hodoscope</a:t>
            </a:r>
            <a:endParaRPr lang="ru-RU" dirty="0"/>
          </a:p>
        </p:txBody>
      </p:sp>
      <p:pic>
        <p:nvPicPr>
          <p:cNvPr id="7" name="Объект 6">
            <a:extLst>
              <a:ext uri="{FF2B5EF4-FFF2-40B4-BE49-F238E27FC236}">
                <a16:creationId xmlns:a16="http://schemas.microsoft.com/office/drawing/2014/main" id="{29BB8DCB-54BB-DEA9-761C-041839F076B8}"/>
              </a:ext>
            </a:extLst>
          </p:cNvPr>
          <p:cNvPicPr>
            <a:picLocks noGrp="1" noChangeAspect="1"/>
          </p:cNvPicPr>
          <p:nvPr>
            <p:ph idx="1"/>
          </p:nvPr>
        </p:nvPicPr>
        <p:blipFill>
          <a:blip r:embed="rId2"/>
          <a:stretch>
            <a:fillRect/>
          </a:stretch>
        </p:blipFill>
        <p:spPr>
          <a:xfrm>
            <a:off x="457200" y="1628800"/>
            <a:ext cx="8376065" cy="4262031"/>
          </a:xfrm>
          <a:prstGeom prst="rect">
            <a:avLst/>
          </a:prstGeom>
        </p:spPr>
      </p:pic>
      <p:sp>
        <p:nvSpPr>
          <p:cNvPr id="4" name="Дата 3">
            <a:extLst>
              <a:ext uri="{FF2B5EF4-FFF2-40B4-BE49-F238E27FC236}">
                <a16:creationId xmlns:a16="http://schemas.microsoft.com/office/drawing/2014/main" id="{FBCBE79C-DAD3-A739-0C03-C87369A4CC44}"/>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a:extLst>
              <a:ext uri="{FF2B5EF4-FFF2-40B4-BE49-F238E27FC236}">
                <a16:creationId xmlns:a16="http://schemas.microsoft.com/office/drawing/2014/main" id="{AAA88C5E-AC0A-E301-42E5-29204F1D7C2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8C1DD581-7641-F804-BB03-CF62CCCC619E}"/>
              </a:ext>
            </a:extLst>
          </p:cNvPr>
          <p:cNvSpPr>
            <a:spLocks noGrp="1"/>
          </p:cNvSpPr>
          <p:nvPr>
            <p:ph type="sldNum" sz="quarter" idx="12"/>
          </p:nvPr>
        </p:nvSpPr>
        <p:spPr/>
        <p:txBody>
          <a:bodyPr/>
          <a:lstStyle/>
          <a:p>
            <a:fld id="{36A10669-CE8A-4DA0-B546-D3B064FB49D9}" type="slidenum">
              <a:rPr lang="ru-RU" altLang="ru-RU" smtClean="0"/>
              <a:pPr/>
              <a:t>41</a:t>
            </a:fld>
            <a:endParaRPr lang="ru-RU" altLang="ru-RU"/>
          </a:p>
        </p:txBody>
      </p:sp>
    </p:spTree>
    <p:extLst>
      <p:ext uri="{BB962C8B-B14F-4D97-AF65-F5344CB8AC3E}">
        <p14:creationId xmlns:p14="http://schemas.microsoft.com/office/powerpoint/2010/main" val="642422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71F3C2-BA74-2533-BE6D-1712DD34A1B7}"/>
              </a:ext>
            </a:extLst>
          </p:cNvPr>
          <p:cNvSpPr>
            <a:spLocks noGrp="1"/>
          </p:cNvSpPr>
          <p:nvPr>
            <p:ph type="title"/>
          </p:nvPr>
        </p:nvSpPr>
        <p:spPr/>
        <p:txBody>
          <a:bodyPr/>
          <a:lstStyle/>
          <a:p>
            <a:r>
              <a:rPr lang="en-US" sz="3600" dirty="0"/>
              <a:t> Study of </a:t>
            </a:r>
            <a:r>
              <a:rPr lang="ru-RU" sz="3600" dirty="0"/>
              <a:t>ρ0 – </a:t>
            </a:r>
            <a:r>
              <a:rPr lang="en-US" sz="3600" dirty="0"/>
              <a:t>meson spin alignment</a:t>
            </a:r>
            <a:r>
              <a:rPr lang="ru-RU" sz="3600" dirty="0"/>
              <a:t>.</a:t>
            </a:r>
          </a:p>
        </p:txBody>
      </p:sp>
      <p:pic>
        <p:nvPicPr>
          <p:cNvPr id="8" name="Объект 7">
            <a:extLst>
              <a:ext uri="{FF2B5EF4-FFF2-40B4-BE49-F238E27FC236}">
                <a16:creationId xmlns:a16="http://schemas.microsoft.com/office/drawing/2014/main" id="{D1BEB1C7-2176-3024-73CF-2C544158C214}"/>
              </a:ext>
            </a:extLst>
          </p:cNvPr>
          <p:cNvPicPr>
            <a:picLocks noGrp="1" noChangeAspect="1"/>
          </p:cNvPicPr>
          <p:nvPr>
            <p:ph idx="1"/>
          </p:nvPr>
        </p:nvPicPr>
        <p:blipFill>
          <a:blip r:embed="rId2"/>
          <a:stretch>
            <a:fillRect/>
          </a:stretch>
        </p:blipFill>
        <p:spPr>
          <a:xfrm>
            <a:off x="457200" y="1888804"/>
            <a:ext cx="8229600" cy="3953516"/>
          </a:xfrm>
        </p:spPr>
      </p:pic>
      <p:sp>
        <p:nvSpPr>
          <p:cNvPr id="4" name="Дата 3">
            <a:extLst>
              <a:ext uri="{FF2B5EF4-FFF2-40B4-BE49-F238E27FC236}">
                <a16:creationId xmlns:a16="http://schemas.microsoft.com/office/drawing/2014/main" id="{4E6E17A7-C891-8174-200F-A165B008995D}"/>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a16="http://schemas.microsoft.com/office/drawing/2014/main" id="{E8A063AF-AE5B-E15E-CCE3-715A04CE435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E4B72B14-FCC9-1F02-9E44-79D4AE423695}"/>
              </a:ext>
            </a:extLst>
          </p:cNvPr>
          <p:cNvSpPr>
            <a:spLocks noGrp="1"/>
          </p:cNvSpPr>
          <p:nvPr>
            <p:ph type="sldNum" sz="quarter" idx="12"/>
          </p:nvPr>
        </p:nvSpPr>
        <p:spPr/>
        <p:txBody>
          <a:bodyPr/>
          <a:lstStyle/>
          <a:p>
            <a:fld id="{36A10669-CE8A-4DA0-B546-D3B064FB49D9}" type="slidenum">
              <a:rPr lang="ru-RU" altLang="ru-RU" smtClean="0"/>
              <a:pPr/>
              <a:t>42</a:t>
            </a:fld>
            <a:endParaRPr lang="ru-RU" altLang="ru-RU"/>
          </a:p>
        </p:txBody>
      </p:sp>
    </p:spTree>
    <p:extLst>
      <p:ext uri="{BB962C8B-B14F-4D97-AF65-F5344CB8AC3E}">
        <p14:creationId xmlns:p14="http://schemas.microsoft.com/office/powerpoint/2010/main" val="18156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Single-spin asymmetry measurements (motivation) </a:t>
            </a:r>
            <a:endParaRPr lang="ru-RU" dirty="0"/>
          </a:p>
        </p:txBody>
      </p:sp>
      <p:pic>
        <p:nvPicPr>
          <p:cNvPr id="22528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734662"/>
            <a:ext cx="8229600" cy="192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Текст 6"/>
          <p:cNvSpPr>
            <a:spLocks noGrp="1"/>
          </p:cNvSpPr>
          <p:nvPr>
            <p:ph type="body" sz="half" idx="2"/>
          </p:nvPr>
        </p:nvSpPr>
        <p:spPr>
          <a:xfrm>
            <a:off x="467544" y="3717032"/>
            <a:ext cx="8229600" cy="2376264"/>
          </a:xfrm>
        </p:spPr>
        <p:txBody>
          <a:bodyPr/>
          <a:lstStyle/>
          <a:p>
            <a:pPr lvl="0" fontAlgn="auto">
              <a:spcAft>
                <a:spcPts val="600"/>
              </a:spcAft>
              <a:buClr>
                <a:srgbClr val="DC9E1F"/>
              </a:buClr>
              <a:buSzTx/>
              <a:buFont typeface="Arial" pitchFamily="34" charset="0"/>
              <a:buChar char="•"/>
            </a:pPr>
            <a:r>
              <a:rPr lang="en-US" sz="2200" b="1" kern="1200" spc="30" dirty="0">
                <a:solidFill>
                  <a:srgbClr val="95F5AE"/>
                </a:solidFill>
                <a:effectLst/>
                <a:latin typeface="Arial Narrow" panose="020B0606020202030204" pitchFamily="34" charset="0"/>
              </a:rPr>
              <a:t>Single–spin asymmetries and hyperon polarization almost do not depend on beam energy – accuracy is more important</a:t>
            </a:r>
            <a:r>
              <a:rPr lang="en-US" sz="2200" kern="1200" spc="30" dirty="0">
                <a:solidFill>
                  <a:srgbClr val="FFFFFF"/>
                </a:solidFill>
                <a:effectLst/>
                <a:latin typeface="Arial Narrow" panose="020B0606020202030204" pitchFamily="34" charset="0"/>
              </a:rPr>
              <a:t>: </a:t>
            </a:r>
          </a:p>
          <a:p>
            <a:pPr lvl="0" fontAlgn="auto">
              <a:spcAft>
                <a:spcPts val="600"/>
              </a:spcAft>
              <a:buClr>
                <a:srgbClr val="DC9E1F"/>
              </a:buClr>
              <a:buSzTx/>
              <a:buFont typeface="Arial" pitchFamily="34" charset="0"/>
              <a:buChar char="•"/>
            </a:pPr>
            <a:r>
              <a:rPr lang="en-US" sz="2200" b="1" kern="1200" spc="30" dirty="0">
                <a:solidFill>
                  <a:srgbClr val="FFFFFF"/>
                </a:solidFill>
                <a:effectLst/>
                <a:latin typeface="Arial Narrow" panose="020B0606020202030204" pitchFamily="34" charset="0"/>
                <a:cs typeface="Times New Roman" pitchFamily="18" charset="0"/>
              </a:rPr>
              <a:t>inclusive and exclusive reactions, including elastic,</a:t>
            </a:r>
            <a:r>
              <a:rPr lang="en-US" sz="2200" b="1" kern="1200" spc="30" dirty="0">
                <a:solidFill>
                  <a:srgbClr val="FFFFFF"/>
                </a:solidFill>
                <a:effectLst/>
                <a:latin typeface="Arial Narrow" panose="020B0606020202030204" pitchFamily="34" charset="0"/>
              </a:rPr>
              <a:t> of the light </a:t>
            </a:r>
            <a:r>
              <a:rPr lang="ru-RU" sz="2200" b="1" kern="1200" spc="30" dirty="0">
                <a:solidFill>
                  <a:srgbClr val="FFFFFF"/>
                </a:solidFill>
                <a:effectLst/>
                <a:latin typeface="Arial Narrow" panose="020B0606020202030204" pitchFamily="34" charset="0"/>
              </a:rPr>
              <a:t>(</a:t>
            </a:r>
            <a:r>
              <a:rPr lang="en-US" sz="2200" b="1" kern="1200" spc="30" dirty="0">
                <a:solidFill>
                  <a:srgbClr val="FFFFFF"/>
                </a:solidFill>
                <a:effectLst/>
                <a:latin typeface="Arial Narrow" panose="020B0606020202030204" pitchFamily="34" charset="0"/>
              </a:rPr>
              <a:t>u, d, s – quarks) </a:t>
            </a:r>
            <a:r>
              <a:rPr lang="en-US" sz="2200" b="1" kern="1200" spc="30" dirty="0">
                <a:solidFill>
                  <a:srgbClr val="FFFFFF"/>
                </a:solidFill>
                <a:effectLst/>
                <a:latin typeface="Arial Narrow" panose="020B0606020202030204" pitchFamily="34" charset="0"/>
                <a:cs typeface="Times New Roman" pitchFamily="18" charset="0"/>
              </a:rPr>
              <a:t>hadrons in the beam fragmentation region with polarized beam or target. The hyperon and vector mesons </a:t>
            </a:r>
            <a:r>
              <a:rPr lang="en-US" sz="2200" b="1" kern="1200" spc="30" dirty="0">
                <a:solidFill>
                  <a:srgbClr val="95F5AE"/>
                </a:solidFill>
                <a:effectLst/>
                <a:latin typeface="Arial Narrow" panose="020B0606020202030204" pitchFamily="34" charset="0"/>
                <a:cs typeface="Times New Roman" pitchFamily="18" charset="0"/>
              </a:rPr>
              <a:t>polarization</a:t>
            </a:r>
            <a:r>
              <a:rPr lang="en-US" sz="2200" b="1" kern="1200" spc="30" dirty="0">
                <a:solidFill>
                  <a:srgbClr val="FFFFFF"/>
                </a:solidFill>
                <a:effectLst/>
                <a:latin typeface="Arial Narrow" panose="020B0606020202030204" pitchFamily="34" charset="0"/>
                <a:cs typeface="Times New Roman" pitchFamily="18" charset="0"/>
              </a:rPr>
              <a:t> (elements of the density spin matrix)  </a:t>
            </a:r>
          </a:p>
          <a:p>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5</a:t>
            </a:fld>
            <a:endParaRPr lang="ru-RU" altLang="ru-RU"/>
          </a:p>
        </p:txBody>
      </p:sp>
    </p:spTree>
    <p:extLst>
      <p:ext uri="{BB962C8B-B14F-4D97-AF65-F5344CB8AC3E}">
        <p14:creationId xmlns:p14="http://schemas.microsoft.com/office/powerpoint/2010/main" val="134749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a:t>SPASCHARM-2 physics program</a:t>
            </a:r>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F5B2E33C-257C-48E3-8EEE-A705C2039FFD}" type="slidenum">
              <a:rPr lang="ru-RU" smtClean="0">
                <a:solidFill>
                  <a:srgbClr val="FFFFFF">
                    <a:alpha val="65000"/>
                  </a:srgbClr>
                </a:solidFill>
              </a:rPr>
              <a:pPr/>
              <a:t>6</a:t>
            </a:fld>
            <a:endParaRPr lang="ru-RU">
              <a:solidFill>
                <a:srgbClr val="FFFFFF">
                  <a:alpha val="65000"/>
                </a:srgbClr>
              </a:solidFill>
            </a:endParaRPr>
          </a:p>
        </p:txBody>
      </p:sp>
      <p:sp>
        <p:nvSpPr>
          <p:cNvPr id="2" name="Объект 1"/>
          <p:cNvSpPr>
            <a:spLocks noGrp="1"/>
          </p:cNvSpPr>
          <p:nvPr>
            <p:ph sz="quarter" idx="13"/>
          </p:nvPr>
        </p:nvSpPr>
        <p:spPr>
          <a:xfrm>
            <a:off x="609600" y="1196752"/>
            <a:ext cx="7924800" cy="4896544"/>
          </a:xfrm>
        </p:spPr>
        <p:txBody>
          <a:bodyPr>
            <a:normAutofit/>
          </a:bodyPr>
          <a:lstStyle/>
          <a:p>
            <a:pPr marL="342900" lvl="0" indent="-342900" fontAlgn="base">
              <a:lnSpc>
                <a:spcPct val="80000"/>
              </a:lnSpc>
              <a:spcBef>
                <a:spcPct val="20000"/>
              </a:spcBef>
              <a:spcAft>
                <a:spcPct val="0"/>
              </a:spcAft>
              <a:buClr>
                <a:srgbClr val="FFFFCC"/>
              </a:buClr>
              <a:buSzPct val="75000"/>
              <a:buFont typeface="Wingdings" pitchFamily="2" charset="2"/>
              <a:buChar char="l"/>
            </a:pPr>
            <a:r>
              <a:rPr lang="en-US" sz="2400" kern="0" spc="0" dirty="0">
                <a:solidFill>
                  <a:srgbClr val="FF3300"/>
                </a:solidFill>
                <a:effectLst>
                  <a:outerShdw blurRad="38100" dist="38100" dir="2700000" algn="tl">
                    <a:srgbClr val="FFFFFF"/>
                  </a:outerShdw>
                </a:effectLst>
                <a:latin typeface="Arial"/>
                <a:cs typeface="+mn-cs"/>
              </a:rPr>
              <a:t>Stage 2</a:t>
            </a:r>
            <a:r>
              <a:rPr lang="en-US" sz="2400" kern="0" spc="0" dirty="0">
                <a:solidFill>
                  <a:srgbClr val="FFFFFF"/>
                </a:solidFill>
                <a:effectLst>
                  <a:outerShdw blurRad="38100" dist="38100" dir="2700000" algn="tl">
                    <a:srgbClr val="010199"/>
                  </a:outerShdw>
                </a:effectLst>
                <a:latin typeface="Arial"/>
                <a:cs typeface="+mn-cs"/>
              </a:rPr>
              <a:t> with polarized and un-polarized beams and without polarized target:</a:t>
            </a: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Single-spin asymmetry </a:t>
            </a:r>
            <a:r>
              <a:rPr lang="ru-RU" sz="2000" i="1" kern="0" dirty="0">
                <a:solidFill>
                  <a:srgbClr val="FFFF00"/>
                </a:solidFill>
                <a:effectLst>
                  <a:outerShdw blurRad="38100" dist="38100" dir="2700000" algn="tl">
                    <a:srgbClr val="FFFFFF"/>
                  </a:outerShdw>
                </a:effectLst>
                <a:latin typeface="Arial"/>
              </a:rPr>
              <a:t>А</a:t>
            </a:r>
            <a:r>
              <a:rPr lang="en-US" sz="2000" i="1" kern="0" baseline="-25000" dirty="0">
                <a:solidFill>
                  <a:srgbClr val="FFFF00"/>
                </a:solidFill>
                <a:effectLst>
                  <a:outerShdw blurRad="38100" dist="38100" dir="2700000" algn="tl">
                    <a:srgbClr val="FFFFFF"/>
                  </a:outerShdw>
                </a:effectLst>
                <a:latin typeface="Arial"/>
              </a:rPr>
              <a:t>N</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in </a:t>
            </a:r>
            <a:r>
              <a:rPr lang="en-US" sz="2000" i="1" kern="0" dirty="0">
                <a:solidFill>
                  <a:srgbClr val="FFFFFF"/>
                </a:solidFill>
                <a:effectLst>
                  <a:outerShdw blurRad="38100" dist="38100" dir="2700000" algn="tl">
                    <a:srgbClr val="010199"/>
                  </a:outerShdw>
                </a:effectLst>
                <a:latin typeface="Arial"/>
              </a:rPr>
              <a:t>J</a:t>
            </a:r>
            <a:r>
              <a:rPr lang="ru-RU" sz="2000" i="1" kern="0" dirty="0">
                <a:solidFill>
                  <a:srgbClr val="FFFFFF"/>
                </a:solidFill>
                <a:effectLst>
                  <a:outerShdw blurRad="38100" dist="38100" dir="2700000" algn="tl">
                    <a:srgbClr val="010199"/>
                  </a:outerShdw>
                </a:effectLst>
                <a:latin typeface="Arial"/>
              </a:rPr>
              <a:t>/</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and</a:t>
            </a:r>
            <a:r>
              <a:rPr lang="ru-RU" sz="2000" kern="0" dirty="0">
                <a:solidFill>
                  <a:srgbClr val="FFFFFF"/>
                </a:solidFill>
                <a:effectLst>
                  <a:outerShdw blurRad="38100" dist="38100" dir="2700000" algn="tl">
                    <a:srgbClr val="010199"/>
                  </a:outerShdw>
                </a:effectLst>
                <a:latin typeface="Arial"/>
              </a:rPr>
              <a:t> </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1</a:t>
            </a:r>
            <a:r>
              <a:rPr lang="ru-RU" sz="2000" i="1" kern="0" dirty="0">
                <a:solidFill>
                  <a:srgbClr val="FFFFFF"/>
                </a:solidFill>
                <a:effectLst>
                  <a:outerShdw blurRad="38100" dist="38100" dir="2700000" algn="tl">
                    <a:srgbClr val="010199"/>
                  </a:outerShdw>
                </a:effectLst>
                <a:latin typeface="Arial"/>
              </a:rPr>
              <a:t>/</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2</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inclusive production polarized proton beam. Expected statistics (conservative) for 40 days of data taking is:</a:t>
            </a:r>
            <a:r>
              <a:rPr lang="en-US" sz="1800" i="1" kern="0" baseline="-25000" dirty="0">
                <a:solidFill>
                  <a:srgbClr val="FFFFFF"/>
                </a:solidFill>
                <a:effectLst>
                  <a:outerShdw blurRad="38100" dist="38100" dir="2700000" algn="tl">
                    <a:srgbClr val="010199"/>
                  </a:outerShdw>
                </a:effectLst>
                <a:latin typeface="Arial"/>
                <a:sym typeface="Symbol" pitchFamily="18" charset="2"/>
              </a:rPr>
              <a:t>.</a:t>
            </a:r>
          </a:p>
          <a:p>
            <a:pPr marL="1143000" lvl="2" indent="-228600" algn="just" fontAlgn="base">
              <a:lnSpc>
                <a:spcPct val="80000"/>
              </a:lnSpc>
              <a:spcBef>
                <a:spcPct val="20000"/>
              </a:spcBef>
              <a:spcAft>
                <a:spcPct val="0"/>
              </a:spcAft>
              <a:buClr>
                <a:srgbClr val="666699"/>
              </a:buClr>
              <a:buSzPct val="75000"/>
              <a:buFont typeface="Wingdings" pitchFamily="2" charset="2"/>
              <a:buChar char="l"/>
            </a:pPr>
            <a:r>
              <a:rPr lang="en-US" sz="1800" kern="0" dirty="0">
                <a:solidFill>
                  <a:srgbClr val="FFFFFF"/>
                </a:solidFill>
                <a:effectLst>
                  <a:outerShdw blurRad="38100" dist="38100" dir="2700000" algn="tl">
                    <a:srgbClr val="010199"/>
                  </a:outerShdw>
                </a:effectLst>
                <a:latin typeface="Arial"/>
              </a:rPr>
              <a:t>p (40 </a:t>
            </a:r>
            <a:r>
              <a:rPr lang="en-US" sz="1800" kern="0" dirty="0" err="1">
                <a:solidFill>
                  <a:srgbClr val="FFFFFF"/>
                </a:solidFill>
                <a:effectLst>
                  <a:outerShdw blurRad="38100" dist="38100" dir="2700000" algn="tl">
                    <a:srgbClr val="010199"/>
                  </a:outerShdw>
                </a:effectLst>
                <a:latin typeface="Arial"/>
              </a:rPr>
              <a:t>GeV</a:t>
            </a:r>
            <a:r>
              <a:rPr lang="en-US" sz="1800" kern="0" dirty="0">
                <a:solidFill>
                  <a:srgbClr val="FFFFFF"/>
                </a:solidFill>
                <a:effectLst>
                  <a:outerShdw blurRad="38100" dist="38100" dir="2700000" algn="tl">
                    <a:srgbClr val="010199"/>
                  </a:outerShdw>
                </a:effectLst>
                <a:latin typeface="Arial"/>
              </a:rPr>
              <a:t>) beam (</a:t>
            </a:r>
            <a:r>
              <a:rPr lang="ru-RU" sz="1800" kern="0" dirty="0">
                <a:solidFill>
                  <a:srgbClr val="FFFFFF"/>
                </a:solidFill>
                <a:effectLst>
                  <a:outerShdw blurRad="38100" dist="38100" dir="2700000" algn="tl">
                    <a:srgbClr val="010199"/>
                  </a:outerShdw>
                </a:effectLst>
                <a:latin typeface="Arial"/>
              </a:rPr>
              <a:t>5</a:t>
            </a:r>
            <a:r>
              <a:rPr lang="ru-RU" sz="1800" kern="0" dirty="0">
                <a:solidFill>
                  <a:srgbClr val="FFFFFF"/>
                </a:solidFill>
                <a:effectLst>
                  <a:outerShdw blurRad="38100" dist="38100" dir="2700000" algn="tl">
                    <a:srgbClr val="010199"/>
                  </a:outerShdw>
                </a:effectLst>
                <a:latin typeface="Arial"/>
                <a:sym typeface="Symbol" pitchFamily="18" charset="2"/>
              </a:rPr>
              <a:t></a:t>
            </a:r>
            <a:r>
              <a:rPr lang="ru-RU" sz="1800" kern="0" dirty="0">
                <a:solidFill>
                  <a:srgbClr val="FFFFFF"/>
                </a:solidFill>
                <a:effectLst>
                  <a:outerShdw blurRad="38100" dist="38100" dir="2700000" algn="tl">
                    <a:srgbClr val="010199"/>
                  </a:outerShdw>
                </a:effectLst>
                <a:latin typeface="Arial"/>
              </a:rPr>
              <a:t>10</a:t>
            </a:r>
            <a:r>
              <a:rPr lang="en-US" sz="1800" kern="0" baseline="30000" dirty="0">
                <a:solidFill>
                  <a:srgbClr val="FFFFFF"/>
                </a:solidFill>
                <a:effectLst>
                  <a:outerShdw blurRad="38100" dist="38100" dir="2700000" algn="tl">
                    <a:srgbClr val="010199"/>
                  </a:outerShdw>
                </a:effectLst>
                <a:latin typeface="Arial"/>
              </a:rPr>
              <a:t>7</a:t>
            </a:r>
            <a:r>
              <a:rPr lang="ru-RU" sz="1800" kern="0" dirty="0">
                <a:solidFill>
                  <a:srgbClr val="FFFFFF"/>
                </a:solidFill>
                <a:effectLst>
                  <a:outerShdw blurRad="38100" dist="38100" dir="2700000" algn="tl">
                    <a:srgbClr val="010199"/>
                  </a:outerShdw>
                </a:effectLst>
                <a:latin typeface="Arial"/>
              </a:rPr>
              <a:t> р/</a:t>
            </a:r>
            <a:r>
              <a:rPr lang="en-US" sz="1800" kern="0" dirty="0">
                <a:solidFill>
                  <a:srgbClr val="FFFFFF"/>
                </a:solidFill>
                <a:effectLst>
                  <a:outerShdw blurRad="38100" dist="38100" dir="2700000" algn="tl">
                    <a:srgbClr val="010199"/>
                  </a:outerShdw>
                </a:effectLst>
                <a:latin typeface="Arial"/>
              </a:rPr>
              <a:t>cycle): 2</a:t>
            </a:r>
            <a:r>
              <a:rPr lang="ru-RU" sz="1800" kern="0" dirty="0">
                <a:solidFill>
                  <a:srgbClr val="FFFFFF"/>
                </a:solidFill>
                <a:effectLst>
                  <a:outerShdw blurRad="38100" dist="38100" dir="2700000" algn="tl">
                    <a:srgbClr val="010199"/>
                  </a:outerShdw>
                </a:effectLst>
                <a:latin typeface="Arial"/>
              </a:rPr>
              <a:t>0000 </a:t>
            </a:r>
            <a:r>
              <a:rPr lang="en-US" sz="1800" i="1" kern="0" dirty="0">
                <a:solidFill>
                  <a:srgbClr val="FFFFFF"/>
                </a:solidFill>
                <a:effectLst>
                  <a:outerShdw blurRad="38100" dist="38100" dir="2700000" algn="tl">
                    <a:srgbClr val="010199"/>
                  </a:outerShdw>
                </a:effectLst>
                <a:latin typeface="Arial"/>
              </a:rPr>
              <a:t>J</a:t>
            </a:r>
            <a:r>
              <a:rPr lang="ru-RU" sz="1800" i="1" kern="0" dirty="0">
                <a:solidFill>
                  <a:srgbClr val="FFFFFF"/>
                </a:solidFill>
                <a:effectLst>
                  <a:outerShdw blurRad="38100" dist="38100" dir="2700000" algn="tl">
                    <a:srgbClr val="010199"/>
                  </a:outerShdw>
                </a:effectLst>
                <a:latin typeface="Arial"/>
              </a:rPr>
              <a:t>/</a:t>
            </a:r>
            <a:r>
              <a:rPr lang="ru-RU" sz="1800" i="1" kern="0" dirty="0">
                <a:solidFill>
                  <a:srgbClr val="FFFFFF"/>
                </a:solidFill>
                <a:effectLst>
                  <a:outerShdw blurRad="38100" dist="38100" dir="2700000" algn="tl">
                    <a:srgbClr val="010199"/>
                  </a:outerShdw>
                </a:effectLst>
                <a:latin typeface="Arial"/>
                <a:sym typeface="Symbol" pitchFamily="18" charset="2"/>
              </a:rPr>
              <a:t></a:t>
            </a:r>
            <a:r>
              <a:rPr lang="ru-RU" sz="1800" kern="0" dirty="0">
                <a:solidFill>
                  <a:srgbClr val="FFFFFF"/>
                </a:solidFill>
                <a:effectLst>
                  <a:outerShdw blurRad="38100" dist="38100" dir="2700000" algn="tl">
                    <a:srgbClr val="010199"/>
                  </a:outerShdw>
                </a:effectLst>
                <a:latin typeface="Arial"/>
              </a:rPr>
              <a:t> </a:t>
            </a:r>
            <a:r>
              <a:rPr lang="en-US" sz="1800" kern="0" dirty="0">
                <a:solidFill>
                  <a:srgbClr val="FFFFFF"/>
                </a:solidFill>
                <a:effectLst>
                  <a:outerShdw blurRad="38100" dist="38100" dir="2700000" algn="tl">
                    <a:srgbClr val="010199"/>
                  </a:outerShdw>
                </a:effectLst>
                <a:latin typeface="Arial"/>
              </a:rPr>
              <a:t>and</a:t>
            </a:r>
            <a:r>
              <a:rPr lang="ru-RU" sz="1800" kern="0" dirty="0">
                <a:solidFill>
                  <a:srgbClr val="FFFFFF"/>
                </a:solidFill>
                <a:effectLst>
                  <a:outerShdw blurRad="38100" dist="38100" dir="2700000" algn="tl">
                    <a:srgbClr val="010199"/>
                  </a:outerShdw>
                </a:effectLst>
                <a:latin typeface="Arial"/>
              </a:rPr>
              <a:t> </a:t>
            </a:r>
            <a:r>
              <a:rPr lang="en-US" sz="1800" kern="0" dirty="0">
                <a:solidFill>
                  <a:srgbClr val="FFFFFF"/>
                </a:solidFill>
                <a:effectLst>
                  <a:outerShdw blurRad="38100" dist="38100" dir="2700000" algn="tl">
                    <a:srgbClr val="010199"/>
                  </a:outerShdw>
                </a:effectLst>
                <a:latin typeface="Arial"/>
              </a:rPr>
              <a:t>25</a:t>
            </a:r>
            <a:r>
              <a:rPr lang="ru-RU" sz="1800" kern="0" dirty="0">
                <a:solidFill>
                  <a:srgbClr val="FFFFFF"/>
                </a:solidFill>
                <a:effectLst>
                  <a:outerShdw blurRad="38100" dist="38100" dir="2700000" algn="tl">
                    <a:srgbClr val="010199"/>
                  </a:outerShdw>
                </a:effectLst>
                <a:latin typeface="Arial"/>
              </a:rPr>
              <a:t>00 </a:t>
            </a:r>
            <a:r>
              <a:rPr lang="ru-RU" sz="1800" i="1" kern="0" dirty="0">
                <a:solidFill>
                  <a:srgbClr val="FFFFFF"/>
                </a:solidFill>
                <a:effectLst>
                  <a:outerShdw blurRad="38100" dist="38100" dir="2700000" algn="tl">
                    <a:srgbClr val="010199"/>
                  </a:outerShdw>
                </a:effectLst>
                <a:latin typeface="Arial"/>
                <a:sym typeface="Symbol" pitchFamily="18" charset="2"/>
              </a:rPr>
              <a:t></a:t>
            </a:r>
            <a:r>
              <a:rPr lang="en-US" sz="1800" i="1" kern="0" baseline="-25000" dirty="0">
                <a:solidFill>
                  <a:srgbClr val="FFFFFF"/>
                </a:solidFill>
                <a:effectLst>
                  <a:outerShdw blurRad="38100" dist="38100" dir="2700000" algn="tl">
                    <a:srgbClr val="010199"/>
                  </a:outerShdw>
                </a:effectLst>
                <a:latin typeface="Arial"/>
                <a:sym typeface="Symbol" pitchFamily="18" charset="2"/>
              </a:rPr>
              <a:t>1</a:t>
            </a:r>
            <a:r>
              <a:rPr lang="ru-RU" sz="1800" i="1" kern="0" dirty="0">
                <a:solidFill>
                  <a:srgbClr val="FFFFFF"/>
                </a:solidFill>
                <a:effectLst>
                  <a:outerShdw blurRad="38100" dist="38100" dir="2700000" algn="tl">
                    <a:srgbClr val="010199"/>
                  </a:outerShdw>
                </a:effectLst>
                <a:latin typeface="Arial"/>
              </a:rPr>
              <a:t>/</a:t>
            </a:r>
            <a:r>
              <a:rPr lang="ru-RU" sz="1800" i="1" kern="0" dirty="0">
                <a:solidFill>
                  <a:srgbClr val="FFFFFF"/>
                </a:solidFill>
                <a:effectLst>
                  <a:outerShdw blurRad="38100" dist="38100" dir="2700000" algn="tl">
                    <a:srgbClr val="010199"/>
                  </a:outerShdw>
                </a:effectLst>
                <a:latin typeface="Arial"/>
                <a:sym typeface="Symbol" pitchFamily="18" charset="2"/>
              </a:rPr>
              <a:t></a:t>
            </a:r>
            <a:r>
              <a:rPr lang="en-US" sz="1800" i="1" kern="0" baseline="-25000" dirty="0">
                <a:solidFill>
                  <a:srgbClr val="FFFFFF"/>
                </a:solidFill>
                <a:effectLst>
                  <a:outerShdw blurRad="38100" dist="38100" dir="2700000" algn="tl">
                    <a:srgbClr val="010199"/>
                  </a:outerShdw>
                </a:effectLst>
                <a:latin typeface="Arial"/>
                <a:sym typeface="Symbol" pitchFamily="18" charset="2"/>
              </a:rPr>
              <a:t>2</a:t>
            </a:r>
            <a:r>
              <a:rPr lang="ru-RU" sz="1800" kern="0" dirty="0">
                <a:solidFill>
                  <a:srgbClr val="FFFFFF"/>
                </a:solidFill>
                <a:effectLst>
                  <a:outerShdw blurRad="38100" dist="38100" dir="2700000" algn="tl">
                    <a:srgbClr val="010199"/>
                  </a:outerShdw>
                </a:effectLst>
                <a:latin typeface="Arial"/>
              </a:rPr>
              <a:t> </a:t>
            </a:r>
            <a:r>
              <a:rPr lang="en-US" sz="1800" kern="0" dirty="0">
                <a:solidFill>
                  <a:srgbClr val="FFFFFF"/>
                </a:solidFill>
                <a:effectLst>
                  <a:outerShdw blurRad="38100" dist="38100" dir="2700000" algn="tl">
                    <a:srgbClr val="010199"/>
                  </a:outerShdw>
                </a:effectLst>
                <a:latin typeface="Arial"/>
              </a:rPr>
              <a:t>states. </a:t>
            </a: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Statistic error of </a:t>
            </a:r>
            <a:r>
              <a:rPr lang="en-US" sz="2000" i="1" kern="0" dirty="0">
                <a:solidFill>
                  <a:srgbClr val="FFFFFF"/>
                </a:solidFill>
                <a:effectLst>
                  <a:outerShdw blurRad="38100" dist="38100" dir="2700000" algn="tl">
                    <a:srgbClr val="010199"/>
                  </a:outerShdw>
                </a:effectLst>
                <a:latin typeface="Arial"/>
              </a:rPr>
              <a:t>J</a:t>
            </a:r>
            <a:r>
              <a:rPr lang="ru-RU" sz="2000" i="1" kern="0" dirty="0">
                <a:solidFill>
                  <a:srgbClr val="FFFFFF"/>
                </a:solidFill>
                <a:effectLst>
                  <a:outerShdw blurRad="38100" dist="38100" dir="2700000" algn="tl">
                    <a:srgbClr val="010199"/>
                  </a:outerShdw>
                </a:effectLst>
                <a:latin typeface="Arial"/>
              </a:rPr>
              <a:t>/</a:t>
            </a:r>
            <a:r>
              <a:rPr lang="en-US" sz="2000" i="1" kern="0" dirty="0">
                <a:solidFill>
                  <a:srgbClr val="FFFFFF"/>
                </a:solidFill>
                <a:effectLst>
                  <a:outerShdw blurRad="38100" dist="38100" dir="2700000" algn="tl">
                    <a:srgbClr val="010199"/>
                  </a:outerShdw>
                </a:effectLst>
                <a:latin typeface="Arial"/>
                <a:sym typeface="Symbol" pitchFamily="18" charset="2"/>
              </a:rPr>
              <a:t></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asymmetry measurements is 7</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for</a:t>
            </a:r>
            <a:r>
              <a:rPr lang="ru-RU" sz="2000" kern="0" dirty="0">
                <a:solidFill>
                  <a:srgbClr val="FFFFFF"/>
                </a:solidFill>
                <a:effectLst>
                  <a:outerShdw blurRad="38100" dist="38100" dir="2700000" algn="tl">
                    <a:srgbClr val="010199"/>
                  </a:outerShdw>
                </a:effectLst>
                <a:latin typeface="Arial"/>
              </a:rPr>
              <a:t> </a:t>
            </a:r>
            <a:endParaRPr lang="en-US" sz="2000" kern="0" dirty="0">
              <a:solidFill>
                <a:srgbClr val="FFFFFF"/>
              </a:solidFill>
              <a:effectLst>
                <a:outerShdw blurRad="38100" dist="38100" dir="2700000" algn="tl">
                  <a:srgbClr val="010199"/>
                </a:outerShdw>
              </a:effectLst>
              <a:latin typeface="Arial"/>
            </a:endParaRP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The </a:t>
            </a:r>
            <a:r>
              <a:rPr lang="en-US" sz="2000" kern="0" dirty="0">
                <a:solidFill>
                  <a:srgbClr val="FFFF00"/>
                </a:solidFill>
                <a:effectLst>
                  <a:outerShdw blurRad="38100" dist="38100" dir="2700000" algn="tl">
                    <a:srgbClr val="FFFFFF"/>
                  </a:outerShdw>
                </a:effectLst>
                <a:latin typeface="Arial"/>
              </a:rPr>
              <a:t>cross-section ratio for </a:t>
            </a:r>
            <a:r>
              <a:rPr lang="ru-RU" sz="2000" i="1" kern="0" dirty="0">
                <a:solidFill>
                  <a:srgbClr val="FFFF00"/>
                </a:solidFill>
                <a:effectLst>
                  <a:outerShdw blurRad="38100" dist="38100" dir="2700000" algn="tl">
                    <a:srgbClr val="FFFFFF"/>
                  </a:outerShdw>
                </a:effectLst>
                <a:latin typeface="Arial"/>
                <a:sym typeface="Symbol" pitchFamily="18" charset="2"/>
              </a:rPr>
              <a:t></a:t>
            </a:r>
            <a:r>
              <a:rPr lang="en-US" sz="2000" i="1" kern="0" baseline="-25000" dirty="0">
                <a:solidFill>
                  <a:srgbClr val="FFFF00"/>
                </a:solidFill>
                <a:effectLst>
                  <a:outerShdw blurRad="38100" dist="38100" dir="2700000" algn="tl">
                    <a:srgbClr val="FFFFFF"/>
                  </a:outerShdw>
                </a:effectLst>
                <a:latin typeface="Arial"/>
                <a:sym typeface="Symbol" pitchFamily="18" charset="2"/>
              </a:rPr>
              <a:t>1</a:t>
            </a:r>
            <a:r>
              <a:rPr lang="ru-RU" sz="2000" i="1" kern="0" dirty="0">
                <a:solidFill>
                  <a:srgbClr val="FFFF00"/>
                </a:solidFill>
                <a:effectLst>
                  <a:outerShdw blurRad="38100" dist="38100" dir="2700000" algn="tl">
                    <a:srgbClr val="FFFFFF"/>
                  </a:outerShdw>
                </a:effectLst>
                <a:latin typeface="Arial"/>
              </a:rPr>
              <a:t>/</a:t>
            </a:r>
            <a:r>
              <a:rPr lang="ru-RU" sz="2000" i="1" kern="0" dirty="0">
                <a:solidFill>
                  <a:srgbClr val="FFFF00"/>
                </a:solidFill>
                <a:effectLst>
                  <a:outerShdw blurRad="38100" dist="38100" dir="2700000" algn="tl">
                    <a:srgbClr val="FFFFFF"/>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2</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production will be measured to determine the </a:t>
            </a:r>
            <a:r>
              <a:rPr lang="en-US" sz="2000" kern="0" dirty="0">
                <a:solidFill>
                  <a:srgbClr val="FFFF00"/>
                </a:solidFill>
                <a:effectLst>
                  <a:outerShdw blurRad="38100" dist="38100" dir="2700000" algn="tl">
                    <a:srgbClr val="FFFFFF"/>
                  </a:outerShdw>
                </a:effectLst>
                <a:latin typeface="Arial"/>
              </a:rPr>
              <a:t>mechanism of </a:t>
            </a:r>
            <a:r>
              <a:rPr lang="en-US" sz="2000" kern="0" dirty="0" err="1">
                <a:solidFill>
                  <a:srgbClr val="FFFF00"/>
                </a:solidFill>
                <a:effectLst>
                  <a:outerShdw blurRad="38100" dist="38100" dir="2700000" algn="tl">
                    <a:srgbClr val="FFFFFF"/>
                  </a:outerShdw>
                </a:effectLst>
                <a:latin typeface="Arial"/>
              </a:rPr>
              <a:t>charmonium</a:t>
            </a:r>
            <a:r>
              <a:rPr lang="en-US" sz="2000" kern="0" dirty="0">
                <a:solidFill>
                  <a:srgbClr val="FFFF00"/>
                </a:solidFill>
                <a:effectLst>
                  <a:outerShdw blurRad="38100" dist="38100" dir="2700000" algn="tl">
                    <a:srgbClr val="FFFFFF"/>
                  </a:outerShdw>
                </a:effectLst>
                <a:latin typeface="Arial"/>
              </a:rPr>
              <a:t> production using pion and proton beams</a:t>
            </a:r>
            <a:r>
              <a:rPr lang="ru-RU" sz="2000" kern="0" dirty="0">
                <a:solidFill>
                  <a:srgbClr val="FFFFFF"/>
                </a:solidFill>
                <a:effectLst>
                  <a:outerShdw blurRad="38100" dist="38100" dir="2700000" algn="tl">
                    <a:srgbClr val="010199"/>
                  </a:outerShdw>
                </a:effectLst>
                <a:latin typeface="Arial"/>
              </a:rPr>
              <a:t>. </a:t>
            </a:r>
            <a:endParaRPr lang="en-US" sz="2000" kern="0" dirty="0">
              <a:solidFill>
                <a:srgbClr val="FFFFFF"/>
              </a:solidFill>
              <a:effectLst>
                <a:outerShdw blurRad="38100" dist="38100" dir="2700000" algn="tl">
                  <a:srgbClr val="010199"/>
                </a:outerShdw>
              </a:effectLst>
              <a:latin typeface="Arial"/>
            </a:endParaRPr>
          </a:p>
          <a:p>
            <a:pPr marL="342900" lvl="0" indent="-342900" algn="just" fontAlgn="base">
              <a:lnSpc>
                <a:spcPct val="80000"/>
              </a:lnSpc>
              <a:spcBef>
                <a:spcPct val="20000"/>
              </a:spcBef>
              <a:spcAft>
                <a:spcPct val="0"/>
              </a:spcAft>
              <a:buClr>
                <a:srgbClr val="FFFFCC"/>
              </a:buClr>
              <a:buSzPct val="75000"/>
              <a:buFont typeface="Wingdings" pitchFamily="2" charset="2"/>
              <a:buChar char="l"/>
            </a:pPr>
            <a:r>
              <a:rPr lang="en-US" sz="2400" kern="0" spc="0" dirty="0">
                <a:solidFill>
                  <a:srgbClr val="FF3300"/>
                </a:solidFill>
                <a:effectLst>
                  <a:outerShdw blurRad="38100" dist="38100" dir="2700000" algn="tl">
                    <a:srgbClr val="FFFFFF"/>
                  </a:outerShdw>
                </a:effectLst>
                <a:latin typeface="Arial"/>
                <a:cs typeface="+mn-cs"/>
              </a:rPr>
              <a:t>Stage 2</a:t>
            </a:r>
            <a:r>
              <a:rPr lang="en-US" sz="2400" kern="0" spc="0" dirty="0">
                <a:solidFill>
                  <a:srgbClr val="FFFFFF"/>
                </a:solidFill>
                <a:effectLst>
                  <a:outerShdw blurRad="38100" dist="38100" dir="2700000" algn="tl">
                    <a:srgbClr val="010199"/>
                  </a:outerShdw>
                </a:effectLst>
                <a:latin typeface="Arial"/>
                <a:cs typeface="+mn-cs"/>
              </a:rPr>
              <a:t> with longitudinally polarized beam and target: </a:t>
            </a: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Double-spin asymmetry </a:t>
            </a:r>
            <a:r>
              <a:rPr lang="ru-RU" sz="2000" i="1" kern="0" dirty="0">
                <a:solidFill>
                  <a:srgbClr val="FFFF00"/>
                </a:solidFill>
                <a:effectLst>
                  <a:outerShdw blurRad="38100" dist="38100" dir="2700000" algn="tl">
                    <a:srgbClr val="FFFFFF"/>
                  </a:outerShdw>
                </a:effectLst>
                <a:latin typeface="Arial"/>
              </a:rPr>
              <a:t>А</a:t>
            </a:r>
            <a:r>
              <a:rPr lang="en-US" sz="2000" i="1" kern="0" baseline="-25000" dirty="0">
                <a:solidFill>
                  <a:srgbClr val="FFFF00"/>
                </a:solidFill>
                <a:effectLst>
                  <a:outerShdw blurRad="38100" dist="38100" dir="2700000" algn="tl">
                    <a:srgbClr val="FFFFFF"/>
                  </a:outerShdw>
                </a:effectLst>
                <a:latin typeface="Arial"/>
              </a:rPr>
              <a:t>LL</a:t>
            </a:r>
            <a:r>
              <a:rPr lang="en-US" sz="2000" kern="0" dirty="0">
                <a:solidFill>
                  <a:srgbClr val="FFFFFF"/>
                </a:solidFill>
                <a:effectLst>
                  <a:outerShdw blurRad="38100" dist="38100" dir="2700000" algn="tl">
                    <a:srgbClr val="010199"/>
                  </a:outerShdw>
                </a:effectLst>
                <a:latin typeface="Arial"/>
              </a:rPr>
              <a:t> measurements to study </a:t>
            </a:r>
            <a:r>
              <a:rPr lang="ru-RU" sz="2000" i="1" kern="0" dirty="0">
                <a:solidFill>
                  <a:srgbClr val="FFFF00"/>
                </a:solidFill>
                <a:effectLst>
                  <a:outerShdw blurRad="38100" dist="38100" dir="2700000" algn="tl">
                    <a:srgbClr val="FFFFFF"/>
                  </a:outerShdw>
                </a:effectLst>
                <a:latin typeface="Arial"/>
                <a:sym typeface="Symbol" pitchFamily="18" charset="2"/>
              </a:rPr>
              <a:t></a:t>
            </a:r>
            <a:r>
              <a:rPr lang="en-US" sz="2000" i="1" kern="0" dirty="0">
                <a:solidFill>
                  <a:srgbClr val="FFFF00"/>
                </a:solidFill>
                <a:effectLst>
                  <a:outerShdw blurRad="38100" dist="38100" dir="2700000" algn="tl">
                    <a:srgbClr val="FFFFFF"/>
                  </a:outerShdw>
                </a:effectLst>
                <a:latin typeface="Arial"/>
              </a:rPr>
              <a:t>G</a:t>
            </a:r>
            <a:r>
              <a:rPr lang="ru-RU" sz="2000" i="1" kern="0" dirty="0">
                <a:solidFill>
                  <a:srgbClr val="FFFF00"/>
                </a:solidFill>
                <a:effectLst>
                  <a:outerShdw blurRad="38100" dist="38100" dir="2700000" algn="tl">
                    <a:srgbClr val="FFFFFF"/>
                  </a:outerShdw>
                </a:effectLst>
                <a:latin typeface="Arial"/>
              </a:rPr>
              <a:t>/</a:t>
            </a:r>
            <a:r>
              <a:rPr lang="en-US" sz="2000" i="1" kern="0" dirty="0">
                <a:solidFill>
                  <a:srgbClr val="FFFF00"/>
                </a:solidFill>
                <a:effectLst>
                  <a:outerShdw blurRad="38100" dist="38100" dir="2700000" algn="tl">
                    <a:srgbClr val="FFFFFF"/>
                  </a:outerShdw>
                </a:effectLst>
                <a:latin typeface="Arial"/>
              </a:rPr>
              <a:t>G</a:t>
            </a:r>
            <a:r>
              <a:rPr lang="ru-RU" sz="2000" i="1" kern="0" dirty="0">
                <a:solidFill>
                  <a:srgbClr val="FFFFFF"/>
                </a:solidFill>
                <a:effectLst>
                  <a:outerShdw blurRad="38100" dist="38100" dir="2700000" algn="tl">
                    <a:srgbClr val="010199"/>
                  </a:outerShdw>
                </a:effectLst>
                <a:latin typeface="Arial"/>
              </a:rPr>
              <a:t>(</a:t>
            </a:r>
            <a:r>
              <a:rPr lang="en-US" sz="2000" i="1" kern="0" dirty="0">
                <a:solidFill>
                  <a:srgbClr val="FFFFFF"/>
                </a:solidFill>
                <a:effectLst>
                  <a:outerShdw blurRad="38100" dist="38100" dir="2700000" algn="tl">
                    <a:srgbClr val="010199"/>
                  </a:outerShdw>
                </a:effectLst>
                <a:latin typeface="Arial"/>
              </a:rPr>
              <a:t>x</a:t>
            </a:r>
            <a:r>
              <a:rPr lang="ru-RU" sz="2000" i="1" kern="0" dirty="0">
                <a:solidFill>
                  <a:srgbClr val="FFFFFF"/>
                </a:solidFill>
                <a:effectLst>
                  <a:outerShdw blurRad="38100" dist="38100" dir="2700000" algn="tl">
                    <a:srgbClr val="010199"/>
                  </a:outerShdw>
                </a:effectLst>
                <a:latin typeface="Arial"/>
              </a:rPr>
              <a:t>)</a:t>
            </a:r>
            <a:r>
              <a:rPr lang="ru-RU" sz="2000" kern="0" dirty="0">
                <a:solidFill>
                  <a:srgbClr val="FFFFFF"/>
                </a:solidFill>
                <a:effectLst>
                  <a:outerShdw blurRad="38100" dist="38100" dir="2700000" algn="tl">
                    <a:srgbClr val="010199"/>
                  </a:outerShdw>
                </a:effectLst>
                <a:latin typeface="Arial"/>
              </a:rPr>
              <a:t>. </a:t>
            </a:r>
            <a:endParaRPr lang="en-US" sz="2000" kern="0" dirty="0">
              <a:solidFill>
                <a:srgbClr val="FFFFFF"/>
              </a:solidFill>
              <a:effectLst>
                <a:outerShdw blurRad="38100" dist="38100" dir="2700000" algn="tl">
                  <a:srgbClr val="010199"/>
                </a:outerShdw>
              </a:effectLst>
              <a:latin typeface="Arial"/>
            </a:endParaRP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ru-RU" sz="2000" i="1" kern="0" dirty="0">
                <a:solidFill>
                  <a:srgbClr val="FFFF00"/>
                </a:solidFill>
                <a:effectLst>
                  <a:outerShdw blurRad="38100" dist="38100" dir="2700000" algn="tl">
                    <a:srgbClr val="FFFFFF"/>
                  </a:outerShdw>
                </a:effectLst>
                <a:latin typeface="Arial"/>
              </a:rPr>
              <a:t>А</a:t>
            </a:r>
            <a:r>
              <a:rPr lang="en-US" sz="2000" i="1" kern="0" baseline="-25000" dirty="0">
                <a:solidFill>
                  <a:srgbClr val="FFFF00"/>
                </a:solidFill>
                <a:effectLst>
                  <a:outerShdw blurRad="38100" dist="38100" dir="2700000" algn="tl">
                    <a:srgbClr val="FFFFFF"/>
                  </a:outerShdw>
                </a:effectLst>
                <a:latin typeface="Arial"/>
              </a:rPr>
              <a:t>NN</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measurements for Drell-Yan pairs to study </a:t>
            </a:r>
            <a:r>
              <a:rPr lang="en-US" sz="2000" kern="0" dirty="0" err="1">
                <a:solidFill>
                  <a:srgbClr val="FFFFFF"/>
                </a:solidFill>
                <a:effectLst>
                  <a:outerShdw blurRad="38100" dist="38100" dir="2700000" algn="tl">
                    <a:srgbClr val="010199"/>
                  </a:outerShdw>
                </a:effectLst>
                <a:latin typeface="Arial"/>
              </a:rPr>
              <a:t>transversity</a:t>
            </a:r>
            <a:r>
              <a:rPr lang="en-US" sz="2000" kern="0" dirty="0">
                <a:solidFill>
                  <a:srgbClr val="FFFFFF"/>
                </a:solidFill>
                <a:effectLst>
                  <a:outerShdw blurRad="38100" dist="38100" dir="2700000" algn="tl">
                    <a:srgbClr val="010199"/>
                  </a:outerShdw>
                </a:effectLst>
                <a:latin typeface="Arial"/>
              </a:rPr>
              <a:t> </a:t>
            </a:r>
            <a:r>
              <a:rPr lang="en-US" sz="2000" b="1" i="1" kern="0" dirty="0">
                <a:solidFill>
                  <a:srgbClr val="FFFF00"/>
                </a:solidFill>
                <a:effectLst>
                  <a:outerShdw blurRad="38100" dist="38100" dir="2700000" algn="tl">
                    <a:srgbClr val="FFFFFF"/>
                  </a:outerShdw>
                </a:effectLst>
                <a:latin typeface="Arial"/>
              </a:rPr>
              <a:t>h</a:t>
            </a:r>
            <a:r>
              <a:rPr lang="ru-RU" sz="2000" b="1" i="1" kern="0" dirty="0">
                <a:solidFill>
                  <a:srgbClr val="FFFF00"/>
                </a:solidFill>
                <a:effectLst>
                  <a:outerShdw blurRad="38100" dist="38100" dir="2700000" algn="tl">
                    <a:srgbClr val="FFFFFF"/>
                  </a:outerShdw>
                </a:effectLst>
                <a:latin typeface="Arial"/>
              </a:rPr>
              <a:t>(</a:t>
            </a:r>
            <a:r>
              <a:rPr lang="en-US" sz="2000" b="1" i="1" kern="0" dirty="0">
                <a:solidFill>
                  <a:srgbClr val="FFFF00"/>
                </a:solidFill>
                <a:effectLst>
                  <a:outerShdw blurRad="38100" dist="38100" dir="2700000" algn="tl">
                    <a:srgbClr val="FFFFFF"/>
                  </a:outerShdw>
                </a:effectLst>
                <a:latin typeface="Arial"/>
              </a:rPr>
              <a:t>x</a:t>
            </a:r>
            <a:r>
              <a:rPr lang="ru-RU" sz="2000" b="1" i="1" kern="0" dirty="0">
                <a:solidFill>
                  <a:srgbClr val="FFFF00"/>
                </a:solidFill>
                <a:effectLst>
                  <a:outerShdw blurRad="38100" dist="38100" dir="2700000" algn="tl">
                    <a:srgbClr val="FFFFFF"/>
                  </a:outerShdw>
                </a:effectLst>
                <a:latin typeface="Arial"/>
              </a:rPr>
              <a:t>)</a:t>
            </a:r>
            <a:r>
              <a:rPr lang="en-US" sz="2000" b="1" i="1" kern="0" dirty="0">
                <a:solidFill>
                  <a:srgbClr val="FFFF00"/>
                </a:solidFill>
                <a:effectLst>
                  <a:outerShdw blurRad="38100" dist="38100" dir="2700000" algn="tl">
                    <a:srgbClr val="FFFFFF"/>
                  </a:outerShdw>
                </a:effectLst>
                <a:latin typeface="Arial"/>
              </a:rPr>
              <a:t>. </a:t>
            </a:r>
            <a:r>
              <a:rPr lang="en-US" sz="2000" kern="0" dirty="0">
                <a:solidFill>
                  <a:srgbClr val="FFFFFF"/>
                </a:solidFill>
                <a:effectLst>
                  <a:outerShdw blurRad="38100" dist="38100" dir="2700000" algn="tl">
                    <a:srgbClr val="010199"/>
                  </a:outerShdw>
                </a:effectLst>
                <a:latin typeface="Arial"/>
              </a:rPr>
              <a:t>Simultaneously</a:t>
            </a:r>
            <a:r>
              <a:rPr lang="en-US" sz="2000" b="1" kern="0" dirty="0">
                <a:solidFill>
                  <a:srgbClr val="FFFFFF"/>
                </a:solidFill>
                <a:effectLst>
                  <a:outerShdw blurRad="38100" dist="38100" dir="2700000" algn="tl">
                    <a:srgbClr val="010199"/>
                  </a:outerShdw>
                </a:effectLst>
                <a:latin typeface="Arial"/>
              </a:rPr>
              <a:t> </a:t>
            </a:r>
            <a:r>
              <a:rPr lang="ru-RU" sz="2000" i="1" kern="0" dirty="0">
                <a:solidFill>
                  <a:srgbClr val="FFFFFF"/>
                </a:solidFill>
                <a:effectLst>
                  <a:outerShdw blurRad="38100" dist="38100" dir="2700000" algn="tl">
                    <a:srgbClr val="010199"/>
                  </a:outerShdw>
                </a:effectLst>
                <a:latin typeface="Arial"/>
              </a:rPr>
              <a:t>А</a:t>
            </a:r>
            <a:r>
              <a:rPr lang="en-US" sz="2000" i="1" kern="0" baseline="-25000" dirty="0">
                <a:solidFill>
                  <a:srgbClr val="FFFFFF"/>
                </a:solidFill>
                <a:effectLst>
                  <a:outerShdw blurRad="38100" dist="38100" dir="2700000" algn="tl">
                    <a:srgbClr val="010199"/>
                  </a:outerShdw>
                </a:effectLst>
                <a:latin typeface="Arial"/>
              </a:rPr>
              <a:t>NN</a:t>
            </a:r>
            <a:r>
              <a:rPr lang="en-US" sz="2000" kern="0" dirty="0">
                <a:solidFill>
                  <a:srgbClr val="FFFFFF"/>
                </a:solidFill>
                <a:effectLst>
                  <a:outerShdw blurRad="38100" dist="38100" dir="2700000" algn="tl">
                    <a:srgbClr val="010199"/>
                  </a:outerShdw>
                </a:effectLst>
                <a:latin typeface="Arial"/>
              </a:rPr>
              <a:t> and </a:t>
            </a:r>
            <a:r>
              <a:rPr lang="en-US" sz="2000" i="1" kern="0" dirty="0">
                <a:solidFill>
                  <a:srgbClr val="FFFFFF"/>
                </a:solidFill>
                <a:effectLst>
                  <a:outerShdw blurRad="38100" dist="38100" dir="2700000" algn="tl">
                    <a:srgbClr val="010199"/>
                  </a:outerShdw>
                </a:effectLst>
                <a:latin typeface="Arial"/>
              </a:rPr>
              <a:t>A</a:t>
            </a:r>
            <a:r>
              <a:rPr lang="en-US" sz="2000" i="1" kern="0" baseline="-25000" dirty="0">
                <a:solidFill>
                  <a:srgbClr val="FFFFFF"/>
                </a:solidFill>
                <a:effectLst>
                  <a:outerShdw blurRad="38100" dist="38100" dir="2700000" algn="tl">
                    <a:srgbClr val="010199"/>
                  </a:outerShdw>
                </a:effectLst>
                <a:latin typeface="Arial"/>
              </a:rPr>
              <a:t>N</a:t>
            </a:r>
            <a:r>
              <a:rPr lang="en-US" sz="2000" kern="0" dirty="0">
                <a:solidFill>
                  <a:srgbClr val="FFFFFF"/>
                </a:solidFill>
                <a:effectLst>
                  <a:outerShdw blurRad="38100" dist="38100" dir="2700000" algn="tl">
                    <a:srgbClr val="010199"/>
                  </a:outerShdw>
                </a:effectLst>
                <a:latin typeface="Arial"/>
              </a:rPr>
              <a:t> in </a:t>
            </a:r>
            <a:r>
              <a:rPr lang="en-US" sz="2000" i="1" kern="0" dirty="0">
                <a:solidFill>
                  <a:srgbClr val="FFFFFF"/>
                </a:solidFill>
                <a:effectLst>
                  <a:outerShdw blurRad="38100" dist="38100" dir="2700000" algn="tl">
                    <a:srgbClr val="010199"/>
                  </a:outerShdw>
                </a:effectLst>
                <a:latin typeface="Arial"/>
              </a:rPr>
              <a:t>J</a:t>
            </a:r>
            <a:r>
              <a:rPr lang="ru-RU" sz="2000" i="1" kern="0" dirty="0">
                <a:solidFill>
                  <a:srgbClr val="FFFFFF"/>
                </a:solidFill>
                <a:effectLst>
                  <a:outerShdw blurRad="38100" dist="38100" dir="2700000" algn="tl">
                    <a:srgbClr val="010199"/>
                  </a:outerShdw>
                </a:effectLst>
                <a:latin typeface="Arial"/>
              </a:rPr>
              <a:t>/</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ru-RU" sz="2000" kern="0" dirty="0">
                <a:solidFill>
                  <a:srgbClr val="FFFFFF"/>
                </a:solidFill>
                <a:effectLst>
                  <a:outerShdw blurRad="38100" dist="38100" dir="2700000" algn="tl">
                    <a:srgbClr val="010199"/>
                  </a:outerShdw>
                </a:effectLst>
                <a:latin typeface="Arial"/>
              </a:rPr>
              <a:t>, </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1</a:t>
            </a:r>
            <a:r>
              <a:rPr lang="en-US" sz="2000" i="1" kern="0" dirty="0">
                <a:solidFill>
                  <a:srgbClr val="FFFFFF"/>
                </a:solidFill>
                <a:effectLst>
                  <a:outerShdw blurRad="38100" dist="38100" dir="2700000" algn="tl">
                    <a:srgbClr val="010199"/>
                  </a:outerShdw>
                </a:effectLst>
                <a:latin typeface="Arial"/>
                <a:sym typeface="Symbol" pitchFamily="18" charset="2"/>
              </a:rPr>
              <a:t>/</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2</a:t>
            </a:r>
            <a:r>
              <a:rPr lang="ru-RU" sz="2000" kern="0" dirty="0">
                <a:solidFill>
                  <a:srgbClr val="FFFFFF"/>
                </a:solidFill>
                <a:effectLst>
                  <a:outerShdw blurRad="38100" dist="38100" dir="2700000" algn="tl">
                    <a:srgbClr val="010199"/>
                  </a:outerShdw>
                </a:effectLst>
                <a:latin typeface="Arial"/>
              </a:rPr>
              <a:t>.</a:t>
            </a:r>
            <a:r>
              <a:rPr lang="en-US" sz="2000" kern="0" dirty="0">
                <a:solidFill>
                  <a:srgbClr val="FFFFFF"/>
                </a:solidFill>
                <a:effectLst>
                  <a:outerShdw blurRad="38100" dist="38100" dir="2700000" algn="tl">
                    <a:srgbClr val="010199"/>
                  </a:outerShdw>
                </a:effectLst>
                <a:latin typeface="Arial"/>
              </a:rPr>
              <a:t> production will be studied.  </a:t>
            </a: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Double spin asymmetry measurements at different channels</a:t>
            </a:r>
            <a:endParaRPr lang="ru-RU" sz="2000" kern="0" dirty="0">
              <a:solidFill>
                <a:srgbClr val="FFFFFF"/>
              </a:solidFill>
              <a:effectLst>
                <a:outerShdw blurRad="38100" dist="38100" dir="2700000" algn="tl">
                  <a:srgbClr val="010199"/>
                </a:outerShdw>
              </a:effectLst>
              <a:latin typeface="Arial"/>
            </a:endParaRPr>
          </a:p>
        </p:txBody>
      </p:sp>
    </p:spTree>
    <p:extLst>
      <p:ext uri="{BB962C8B-B14F-4D97-AF65-F5344CB8AC3E}">
        <p14:creationId xmlns:p14="http://schemas.microsoft.com/office/powerpoint/2010/main" val="20990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C2CE3-ED6E-47A6-DE84-B34A55529D18}"/>
              </a:ext>
            </a:extLst>
          </p:cNvPr>
          <p:cNvSpPr>
            <a:spLocks noGrp="1"/>
          </p:cNvSpPr>
          <p:nvPr>
            <p:ph type="title"/>
          </p:nvPr>
        </p:nvSpPr>
        <p:spPr/>
        <p:txBody>
          <a:bodyPr/>
          <a:lstStyle/>
          <a:p>
            <a:r>
              <a:rPr lang="en-US" dirty="0"/>
              <a:t>Conceptual Design Report </a:t>
            </a:r>
            <a:endParaRPr lang="ru-RU" dirty="0"/>
          </a:p>
        </p:txBody>
      </p:sp>
      <p:pic>
        <p:nvPicPr>
          <p:cNvPr id="9" name="Объект 8">
            <a:extLst>
              <a:ext uri="{FF2B5EF4-FFF2-40B4-BE49-F238E27FC236}">
                <a16:creationId xmlns:a16="http://schemas.microsoft.com/office/drawing/2014/main" id="{9C69F856-2B4C-1038-40DC-884C0BDF5354}"/>
              </a:ext>
            </a:extLst>
          </p:cNvPr>
          <p:cNvPicPr>
            <a:picLocks noGrp="1" noChangeAspect="1"/>
          </p:cNvPicPr>
          <p:nvPr>
            <p:ph sz="half" idx="1"/>
          </p:nvPr>
        </p:nvPicPr>
        <p:blipFill>
          <a:blip r:embed="rId2"/>
          <a:stretch>
            <a:fillRect/>
          </a:stretch>
        </p:blipFill>
        <p:spPr>
          <a:xfrm>
            <a:off x="821841" y="1341438"/>
            <a:ext cx="3309318" cy="4789487"/>
          </a:xfrm>
        </p:spPr>
      </p:pic>
      <p:pic>
        <p:nvPicPr>
          <p:cNvPr id="11" name="Объект 10">
            <a:extLst>
              <a:ext uri="{FF2B5EF4-FFF2-40B4-BE49-F238E27FC236}">
                <a16:creationId xmlns:a16="http://schemas.microsoft.com/office/drawing/2014/main" id="{3C6CBCFB-696D-0DC2-2F4F-192CD0699676}"/>
              </a:ext>
            </a:extLst>
          </p:cNvPr>
          <p:cNvPicPr>
            <a:picLocks noGrp="1" noChangeAspect="1"/>
          </p:cNvPicPr>
          <p:nvPr>
            <p:ph sz="half" idx="2"/>
          </p:nvPr>
        </p:nvPicPr>
        <p:blipFill>
          <a:blip r:embed="rId3"/>
          <a:stretch>
            <a:fillRect/>
          </a:stretch>
        </p:blipFill>
        <p:spPr>
          <a:xfrm>
            <a:off x="4987838" y="1341438"/>
            <a:ext cx="3533666" cy="4789487"/>
          </a:xfrm>
        </p:spPr>
      </p:pic>
      <p:sp>
        <p:nvSpPr>
          <p:cNvPr id="5" name="Дата 4">
            <a:extLst>
              <a:ext uri="{FF2B5EF4-FFF2-40B4-BE49-F238E27FC236}">
                <a16:creationId xmlns:a16="http://schemas.microsoft.com/office/drawing/2014/main" id="{A2D5254F-0349-97AA-D15E-B9D17BF29E05}"/>
              </a:ext>
            </a:extLst>
          </p:cNvPr>
          <p:cNvSpPr>
            <a:spLocks noGrp="1"/>
          </p:cNvSpPr>
          <p:nvPr>
            <p:ph type="dt" sz="half" idx="10"/>
          </p:nvPr>
        </p:nvSpPr>
        <p:spPr/>
        <p:txBody>
          <a:bodyPr/>
          <a:lstStyle/>
          <a:p>
            <a:r>
              <a:rPr lang="en-US" altLang="ru-RU" dirty="0"/>
              <a:t>VII SPD CM, Almaty</a:t>
            </a:r>
            <a:endParaRPr lang="ru-RU" altLang="ru-RU" dirty="0"/>
          </a:p>
        </p:txBody>
      </p:sp>
      <p:sp>
        <p:nvSpPr>
          <p:cNvPr id="6" name="Нижний колонтитул 5">
            <a:extLst>
              <a:ext uri="{FF2B5EF4-FFF2-40B4-BE49-F238E27FC236}">
                <a16:creationId xmlns:a16="http://schemas.microsoft.com/office/drawing/2014/main" id="{0408C857-7396-9972-8409-01ECFE671A2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a:p>
            <a:endParaRPr lang="ru-RU" altLang="ru-RU" dirty="0">
              <a:solidFill>
                <a:srgbClr val="FFFFFF"/>
              </a:solidFill>
            </a:endParaRPr>
          </a:p>
        </p:txBody>
      </p:sp>
      <p:sp>
        <p:nvSpPr>
          <p:cNvPr id="7" name="Номер слайда 6">
            <a:extLst>
              <a:ext uri="{FF2B5EF4-FFF2-40B4-BE49-F238E27FC236}">
                <a16:creationId xmlns:a16="http://schemas.microsoft.com/office/drawing/2014/main" id="{93F4BE03-D8D6-D71D-77AA-2E43A859718B}"/>
              </a:ext>
            </a:extLst>
          </p:cNvPr>
          <p:cNvSpPr>
            <a:spLocks noGrp="1"/>
          </p:cNvSpPr>
          <p:nvPr>
            <p:ph type="sldNum" sz="quarter" idx="12"/>
          </p:nvPr>
        </p:nvSpPr>
        <p:spPr/>
        <p:txBody>
          <a:bodyPr/>
          <a:lstStyle/>
          <a:p>
            <a:fld id="{D64476E5-E4F1-45B2-B94E-1D3180B60DD4}" type="slidenum">
              <a:rPr lang="ru-RU" altLang="ru-RU" smtClean="0"/>
              <a:pPr/>
              <a:t>7</a:t>
            </a:fld>
            <a:endParaRPr lang="ru-RU" altLang="ru-RU"/>
          </a:p>
        </p:txBody>
      </p:sp>
    </p:spTree>
    <p:extLst>
      <p:ext uri="{BB962C8B-B14F-4D97-AF65-F5344CB8AC3E}">
        <p14:creationId xmlns:p14="http://schemas.microsoft.com/office/powerpoint/2010/main" val="238704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8F9E30-80E1-E9A5-981F-F4AEAAECA375}"/>
              </a:ext>
            </a:extLst>
          </p:cNvPr>
          <p:cNvSpPr>
            <a:spLocks noGrp="1"/>
          </p:cNvSpPr>
          <p:nvPr>
            <p:ph type="title"/>
          </p:nvPr>
        </p:nvSpPr>
        <p:spPr>
          <a:xfrm>
            <a:off x="457200" y="277813"/>
            <a:ext cx="8229600" cy="558899"/>
          </a:xfrm>
        </p:spPr>
        <p:txBody>
          <a:bodyPr/>
          <a:lstStyle/>
          <a:p>
            <a:r>
              <a:rPr lang="en-US" sz="3600" dirty="0"/>
              <a:t>SPASCHARM Setup at beamline 24</a:t>
            </a:r>
            <a:endParaRPr lang="ru-RU" sz="3600" dirty="0"/>
          </a:p>
        </p:txBody>
      </p:sp>
      <p:pic>
        <p:nvPicPr>
          <p:cNvPr id="7" name="Объект 6">
            <a:extLst>
              <a:ext uri="{FF2B5EF4-FFF2-40B4-BE49-F238E27FC236}">
                <a16:creationId xmlns:a16="http://schemas.microsoft.com/office/drawing/2014/main" id="{3798D2CA-1078-E8AB-C770-BAE8C4F1EBDE}"/>
              </a:ext>
            </a:extLst>
          </p:cNvPr>
          <p:cNvPicPr>
            <a:picLocks noGrp="1" noChangeAspect="1"/>
          </p:cNvPicPr>
          <p:nvPr>
            <p:ph idx="1"/>
          </p:nvPr>
        </p:nvPicPr>
        <p:blipFill>
          <a:blip r:embed="rId2"/>
          <a:stretch>
            <a:fillRect/>
          </a:stretch>
        </p:blipFill>
        <p:spPr>
          <a:xfrm>
            <a:off x="32472" y="1182008"/>
            <a:ext cx="9220047" cy="4542995"/>
          </a:xfrm>
          <a:prstGeom prst="rect">
            <a:avLst/>
          </a:prstGeom>
        </p:spPr>
      </p:pic>
      <p:sp>
        <p:nvSpPr>
          <p:cNvPr id="4" name="Дата 3">
            <a:extLst>
              <a:ext uri="{FF2B5EF4-FFF2-40B4-BE49-F238E27FC236}">
                <a16:creationId xmlns:a16="http://schemas.microsoft.com/office/drawing/2014/main" id="{D2D0E686-1B89-0EA2-8ABB-42AE5FC05724}"/>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a16="http://schemas.microsoft.com/office/drawing/2014/main" id="{7ED113E0-7C83-1BE9-3CFC-178C25590E2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a16="http://schemas.microsoft.com/office/drawing/2014/main" id="{A6928EAB-758C-11D6-B81A-085351DFBA6C}"/>
              </a:ext>
            </a:extLst>
          </p:cNvPr>
          <p:cNvSpPr>
            <a:spLocks noGrp="1"/>
          </p:cNvSpPr>
          <p:nvPr>
            <p:ph type="sldNum" sz="quarter" idx="12"/>
          </p:nvPr>
        </p:nvSpPr>
        <p:spPr/>
        <p:txBody>
          <a:bodyPr/>
          <a:lstStyle/>
          <a:p>
            <a:fld id="{36A10669-CE8A-4DA0-B546-D3B064FB49D9}" type="slidenum">
              <a:rPr lang="ru-RU" altLang="ru-RU" smtClean="0"/>
              <a:pPr/>
              <a:t>8</a:t>
            </a:fld>
            <a:endParaRPr lang="ru-RU" altLang="ru-RU"/>
          </a:p>
        </p:txBody>
      </p:sp>
    </p:spTree>
    <p:extLst>
      <p:ext uri="{BB962C8B-B14F-4D97-AF65-F5344CB8AC3E}">
        <p14:creationId xmlns:p14="http://schemas.microsoft.com/office/powerpoint/2010/main" val="376247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Electromagnetic Calorimeter</a:t>
            </a:r>
            <a:endParaRPr lang="ru-RU" dirty="0"/>
          </a:p>
        </p:txBody>
      </p:sp>
      <p:sp>
        <p:nvSpPr>
          <p:cNvPr id="8" name="Текст 7"/>
          <p:cNvSpPr>
            <a:spLocks noGrp="1"/>
          </p:cNvSpPr>
          <p:nvPr>
            <p:ph type="body" sz="half" idx="2"/>
          </p:nvPr>
        </p:nvSpPr>
        <p:spPr>
          <a:xfrm>
            <a:off x="5724128" y="1412776"/>
            <a:ext cx="3312368" cy="4718149"/>
          </a:xfrm>
        </p:spPr>
        <p:txBody>
          <a:bodyPr/>
          <a:lstStyle/>
          <a:p>
            <a:pPr marL="0" lvl="0" indent="0" algn="just" eaLnBrk="0" hangingPunct="0">
              <a:buNone/>
            </a:pPr>
            <a:r>
              <a:rPr lang="en-US" sz="2000" b="1" dirty="0">
                <a:effectLst/>
              </a:rPr>
              <a:t>Fine-segmented “</a:t>
            </a:r>
            <a:r>
              <a:rPr lang="en-US" sz="2000" b="1" dirty="0" err="1">
                <a:effectLst/>
              </a:rPr>
              <a:t>shashlyk</a:t>
            </a:r>
            <a:r>
              <a:rPr lang="en-US" sz="2000" b="1" dirty="0">
                <a:effectLst/>
              </a:rPr>
              <a:t>”-type calorimeter,</a:t>
            </a:r>
          </a:p>
          <a:p>
            <a:pPr marL="0" lvl="0" indent="0" algn="just" eaLnBrk="0" hangingPunct="0">
              <a:buNone/>
            </a:pPr>
            <a:endParaRPr lang="en-US" sz="2000" b="1" dirty="0">
              <a:effectLst/>
            </a:endParaRPr>
          </a:p>
          <a:p>
            <a:pPr marL="0" lvl="0" indent="0" eaLnBrk="0" hangingPunct="0">
              <a:buNone/>
            </a:pPr>
            <a:r>
              <a:rPr lang="en-US" sz="2000" b="1" dirty="0">
                <a:effectLst/>
              </a:rPr>
              <a:t>Cell structure: Scintillator: 1.5 mm, Lead: 0.3 mm (</a:t>
            </a:r>
            <a:r>
              <a:rPr lang="en-US" sz="2000" b="1" dirty="0">
                <a:solidFill>
                  <a:srgbClr val="66FF33"/>
                </a:solidFill>
                <a:effectLst/>
              </a:rPr>
              <a:t>380 layers</a:t>
            </a:r>
            <a:r>
              <a:rPr lang="en-US" sz="2000" b="1" dirty="0">
                <a:effectLst/>
              </a:rPr>
              <a:t>)</a:t>
            </a:r>
          </a:p>
          <a:p>
            <a:pPr marL="0" lvl="0" indent="0" algn="just" eaLnBrk="0" hangingPunct="0">
              <a:buNone/>
            </a:pPr>
            <a:endParaRPr lang="en-US" sz="2000" b="1" dirty="0">
              <a:effectLst/>
            </a:endParaRPr>
          </a:p>
          <a:p>
            <a:pPr marL="0" lvl="0" indent="0" algn="just" eaLnBrk="0" hangingPunct="0">
              <a:buNone/>
            </a:pPr>
            <a:r>
              <a:rPr lang="en-US" sz="2000" b="1" dirty="0">
                <a:effectLst/>
              </a:rPr>
              <a:t>2400 cells of the size 55×55×700 mm</a:t>
            </a:r>
            <a:r>
              <a:rPr lang="en-US" sz="2000" b="1" baseline="30000" dirty="0">
                <a:effectLst/>
              </a:rPr>
              <a:t>3</a:t>
            </a:r>
            <a:r>
              <a:rPr lang="en-US" sz="2000" b="1" dirty="0">
                <a:effectLst/>
              </a:rPr>
              <a:t>, depth ~20X</a:t>
            </a:r>
            <a:r>
              <a:rPr lang="en-US" sz="2000" b="1" baseline="-25000" dirty="0">
                <a:effectLst/>
              </a:rPr>
              <a:t>0 </a:t>
            </a:r>
            <a:r>
              <a:rPr lang="en-US" sz="2000" b="1" dirty="0">
                <a:effectLst/>
              </a:rPr>
              <a:t> About </a:t>
            </a:r>
            <a:r>
              <a:rPr lang="en-US" sz="2000" b="1" dirty="0">
                <a:solidFill>
                  <a:srgbClr val="66FF33"/>
                </a:solidFill>
                <a:effectLst/>
              </a:rPr>
              <a:t>11-12</a:t>
            </a:r>
            <a:r>
              <a:rPr lang="en-US" sz="2000" b="1" dirty="0">
                <a:effectLst/>
              </a:rPr>
              <a:t> m from target</a:t>
            </a:r>
          </a:p>
          <a:p>
            <a:pPr marL="0" lvl="0" indent="0" algn="just" eaLnBrk="0" hangingPunct="0">
              <a:buNone/>
            </a:pPr>
            <a:r>
              <a:rPr lang="en-US" sz="2000" b="1" dirty="0">
                <a:effectLst/>
              </a:rPr>
              <a:t>Photodetectors: Hamamatsu R7899</a:t>
            </a:r>
          </a:p>
          <a:p>
            <a:pPr marL="0" indent="0">
              <a:buNone/>
            </a:pPr>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9</a:t>
            </a:fld>
            <a:endParaRPr lang="ru-RU" altLang="ru-RU"/>
          </a:p>
        </p:txBody>
      </p:sp>
      <p:pic>
        <p:nvPicPr>
          <p:cNvPr id="24269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5054839"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861048"/>
            <a:ext cx="2232248" cy="232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26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078" y="3861048"/>
            <a:ext cx="1693083" cy="232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466442"/>
            <a:ext cx="5040560" cy="472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87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additive="base">
                                        <p:cTn id="7" dur="500" fill="hold"/>
                                        <p:tgtEl>
                                          <p:spTgt spid="242695"/>
                                        </p:tgtEl>
                                        <p:attrNameLst>
                                          <p:attrName>ppt_x</p:attrName>
                                        </p:attrNameLst>
                                      </p:cBhvr>
                                      <p:tavLst>
                                        <p:tav tm="0">
                                          <p:val>
                                            <p:strVal val="#ppt_x"/>
                                          </p:val>
                                        </p:tav>
                                        <p:tav tm="100000">
                                          <p:val>
                                            <p:strVal val="#ppt_x"/>
                                          </p:val>
                                        </p:tav>
                                      </p:tavLst>
                                    </p:anim>
                                    <p:anim calcmode="lin" valueType="num">
                                      <p:cBhvr additive="base">
                                        <p:cTn id="8" dur="500" fill="hold"/>
                                        <p:tgtEl>
                                          <p:spTgt spid="242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РОЗА-50-ИФВЭ">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ПРОЗА-50-ИФВЭ</Template>
  <TotalTime>48449</TotalTime>
  <Words>2617</Words>
  <Application>Microsoft Office PowerPoint</Application>
  <PresentationFormat>Экран (4:3)</PresentationFormat>
  <Paragraphs>335</Paragraphs>
  <Slides>42</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42</vt:i4>
      </vt:variant>
    </vt:vector>
  </HeadingPairs>
  <TitlesOfParts>
    <vt:vector size="53" baseType="lpstr">
      <vt:lpstr>Arial</vt:lpstr>
      <vt:lpstr>Arial Black</vt:lpstr>
      <vt:lpstr>Arial Narrow</vt:lpstr>
      <vt:lpstr>Calibri</vt:lpstr>
      <vt:lpstr>Cambria Math</vt:lpstr>
      <vt:lpstr>Symbol</vt:lpstr>
      <vt:lpstr>Times New Roman</vt:lpstr>
      <vt:lpstr>Wingdings</vt:lpstr>
      <vt:lpstr>ПРОЗА-50-ИФВЭ</vt:lpstr>
      <vt:lpstr>Специальное оформление</vt:lpstr>
      <vt:lpstr>Формула</vt:lpstr>
      <vt:lpstr>Study of Spin Effects in the SPASCHARM Experiment</vt:lpstr>
      <vt:lpstr>Outline</vt:lpstr>
      <vt:lpstr>Motivation </vt:lpstr>
      <vt:lpstr>Motivation 2</vt:lpstr>
      <vt:lpstr>Single-spin asymmetry measurements (motivation) </vt:lpstr>
      <vt:lpstr>SPASCHARM-2 physics program</vt:lpstr>
      <vt:lpstr>Conceptual Design Report </vt:lpstr>
      <vt:lpstr>SPASCHARM Setup at beamline 24</vt:lpstr>
      <vt:lpstr>Electromagnetic Calorimeter</vt:lpstr>
      <vt:lpstr>SPASCHARM beam-line 24A</vt:lpstr>
      <vt:lpstr>Optical scheme channel 24A</vt:lpstr>
      <vt:lpstr>Beam intensity</vt:lpstr>
      <vt:lpstr>SPASCHARM at beamline 14</vt:lpstr>
      <vt:lpstr>Beamline 14 motivation (exclusive)</vt:lpstr>
      <vt:lpstr>SPASCHARM at Beam-line 14  (motivation inclusive)</vt:lpstr>
      <vt:lpstr>SPASCHARM physics program  at beamline 14 </vt:lpstr>
      <vt:lpstr>Презентация PowerPoint</vt:lpstr>
      <vt:lpstr>Current activity</vt:lpstr>
      <vt:lpstr>Ks reconstruction </vt:lpstr>
      <vt:lpstr>A-dependence</vt:lpstr>
      <vt:lpstr>K* and Λ studies</vt:lpstr>
      <vt:lpstr>U70 accelerator facility modernization Plans 2024-2030</vt:lpstr>
      <vt:lpstr>SPASCHARM strategy</vt:lpstr>
      <vt:lpstr>Conclusion</vt:lpstr>
      <vt:lpstr>Backup slides</vt:lpstr>
      <vt:lpstr>Преимущества СПАСЧАРМ</vt:lpstr>
      <vt:lpstr>Beam target  (beam extracted from U70)</vt:lpstr>
      <vt:lpstr>Optical scheme and properties</vt:lpstr>
      <vt:lpstr>Polarized antiproton beam (14 GeV/c)</vt:lpstr>
      <vt:lpstr>Исследования вклада глюонов в спин протона</vt:lpstr>
      <vt:lpstr>Кинематика и асимметрия «СПАСЧАРМ 24»</vt:lpstr>
      <vt:lpstr>SPIN flipper</vt:lpstr>
      <vt:lpstr>Получение поляризованного пучка от распада гиперонов</vt:lpstr>
      <vt:lpstr>Доставка поляризованного пучка на мишень</vt:lpstr>
      <vt:lpstr>SPIN alignment</vt:lpstr>
      <vt:lpstr>New 15 mm drift chamber</vt:lpstr>
      <vt:lpstr>Track system</vt:lpstr>
      <vt:lpstr>Achieved stability in 2021</vt:lpstr>
      <vt:lpstr>Proportional chambers efficiency</vt:lpstr>
      <vt:lpstr>New profilometer to prove beam position</vt:lpstr>
      <vt:lpstr>Fiber Hodoscope</vt:lpstr>
      <vt:lpstr> Study of ρ0 – meson spin alignment.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Измерение асимметрии инклюзивного рождения  π0-мезонов на установке ПРОЗА-2</dc:title>
  <dc:creator>vmochalov</dc:creator>
  <cp:lastModifiedBy>vasily.mochalov vasily.mochalov</cp:lastModifiedBy>
  <cp:revision>256</cp:revision>
  <dcterms:created xsi:type="dcterms:W3CDTF">2016-09-14T11:35:13Z</dcterms:created>
  <dcterms:modified xsi:type="dcterms:W3CDTF">2024-05-18T17:56:37Z</dcterms:modified>
</cp:coreProperties>
</file>