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9" r:id="rId5"/>
    <p:sldId id="289" r:id="rId6"/>
    <p:sldId id="285" r:id="rId7"/>
    <p:sldId id="286" r:id="rId8"/>
    <p:sldId id="288" r:id="rId9"/>
    <p:sldId id="287" r:id="rId10"/>
    <p:sldId id="280" r:id="rId11"/>
    <p:sldId id="282" r:id="rId12"/>
    <p:sldId id="283" r:id="rId13"/>
    <p:sldId id="281" r:id="rId14"/>
    <p:sldId id="290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eg\Documents\TZ_EC_2024\xlsx\ECAL_40_11_R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571741032370957E-2"/>
          <c:y val="7.407407407407407E-2"/>
          <c:w val="0.85798381452318462"/>
          <c:h val="0.8377930883639545"/>
        </c:manualLayout>
      </c:layout>
      <c:lineChart>
        <c:grouping val="standard"/>
        <c:varyColors val="0"/>
        <c:ser>
          <c:idx val="1"/>
          <c:order val="0"/>
          <c:cat>
            <c:numRef>
              <c:f>Лист1!$E$88:$E$94</c:f>
              <c:numCache>
                <c:formatCode>0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Лист1!$F$88:$F$94</c:f>
              <c:numCache>
                <c:formatCode>0.000</c:formatCode>
                <c:ptCount val="7"/>
                <c:pt idx="0">
                  <c:v>0.05</c:v>
                </c:pt>
                <c:pt idx="1">
                  <c:v>0.1</c:v>
                </c:pt>
                <c:pt idx="2">
                  <c:v>0.13</c:v>
                </c:pt>
                <c:pt idx="3">
                  <c:v>0.16</c:v>
                </c:pt>
                <c:pt idx="4">
                  <c:v>0.2</c:v>
                </c:pt>
                <c:pt idx="5">
                  <c:v>0.25</c:v>
                </c:pt>
                <c:pt idx="6">
                  <c:v>0.28000000000000003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82112"/>
        <c:axId val="64782336"/>
      </c:lineChart>
      <c:catAx>
        <c:axId val="634821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64782336"/>
        <c:crosses val="autoZero"/>
        <c:auto val="1"/>
        <c:lblAlgn val="ctr"/>
        <c:lblOffset val="100"/>
        <c:noMultiLvlLbl val="0"/>
      </c:catAx>
      <c:valAx>
        <c:axId val="6478233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6348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5C815-5B01-43BB-8662-4DED4126466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9FC9E20-A210-4FE2-8416-C31AC3ABE5B7}" type="datetime1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Oleg Gavrishuk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78B4E1-45BC-46AA-93C3-5F6E8BF48D5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8496ED-6B88-4D11-9C65-19D1D55AAF67}" type="datetime1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Oleg Gavrishuk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4228F5-49D2-43A5-8911-9DC07111A5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39640" y="260640"/>
            <a:ext cx="7772040" cy="19886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5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SPD ECAL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Status </a:t>
            </a:r>
            <a:r>
              <a:rPr lang="en-US" sz="56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Report February 2024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Oleg Gavrishuk,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High Energy Physics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Dubna</a:t>
            </a:r>
            <a:r>
              <a:rPr lang="en-US" sz="2400" b="1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2400" b="1" strike="noStrike" spc="-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Russia</a:t>
            </a:r>
          </a:p>
          <a:p>
            <a:pPr algn="ctr">
              <a:lnSpc>
                <a:spcPct val="100000"/>
              </a:lnSpc>
            </a:pPr>
            <a:endParaRPr lang="en-US" sz="2400" b="1" strike="noStrike" spc="-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29.02.2024</a:t>
            </a:r>
            <a:endParaRPr lang="ru-RU" sz="24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11640" y="2349000"/>
            <a:ext cx="7848360" cy="381630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509760" indent="-506160">
              <a:lnSpc>
                <a:spcPct val="100000"/>
              </a:lnSpc>
              <a:buClr>
                <a:srgbClr val="8B8B8B"/>
              </a:buClr>
              <a:buFont typeface="Times New Roman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ECAL position inside of  </a:t>
            </a:r>
            <a:r>
              <a:rPr lang="en-US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Cryostat – </a:t>
            </a:r>
            <a:r>
              <a:rPr lang="en-US" b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Sizes Fixed</a:t>
            </a:r>
            <a:endParaRPr lang="en-US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760" indent="-50616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ECAL New Sizes corrected in </a:t>
            </a:r>
            <a:r>
              <a:rPr lang="en-US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2024 – </a:t>
            </a:r>
            <a:r>
              <a:rPr lang="en-US" b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is READY</a:t>
            </a:r>
            <a:endParaRPr lang="en-US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760" indent="-506160">
              <a:lnSpc>
                <a:spcPct val="100000"/>
              </a:lnSpc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SPD Barrel design: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 for LHEP &amp; DLNP  - </a:t>
            </a:r>
            <a:r>
              <a:rPr lang="en-US" b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preparation</a:t>
            </a:r>
            <a:endParaRPr lang="en-US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16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 Form for Lead – 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 an Agreement preparation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Scintillate production: Vladimir, </a:t>
            </a:r>
            <a:r>
              <a:rPr lang="en-US" sz="1600" b="1" spc="-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Uniplast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DLNP take participation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task and  Agreement – 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preparation </a:t>
            </a: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End Cup part via 256 cells planning produce during 2024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task, </a:t>
            </a:r>
            <a:r>
              <a:rPr lang="en-US" sz="1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Agreement  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16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endParaRPr lang="en-US" sz="1600" b="1" spc="-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FB69B3-78D0-4ABC-9E69-3BDC0FD9D557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2/28/2024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A844DA-3442-4149-826F-AFF13D93779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240" cy="57606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24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79208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Matrix firm  is ready and tested in </a:t>
            </a:r>
            <a:r>
              <a:rPr lang="en-US" b="1" dirty="0" err="1" smtClean="0">
                <a:solidFill>
                  <a:srgbClr val="FF0000"/>
                </a:solidFill>
              </a:rPr>
              <a:t>Uniplast</a:t>
            </a:r>
            <a:r>
              <a:rPr lang="en-US" b="1" dirty="0" smtClean="0">
                <a:solidFill>
                  <a:srgbClr val="FF0000"/>
                </a:solidFill>
              </a:rPr>
              <a:t>, Vladimir in February 2024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20240222_104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850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inal_2a3ad9f5-9d4a-4fbd-adb3-7c65788b2285_IMG_20240227_212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09" y="1693936"/>
            <a:ext cx="6858147" cy="5164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332656"/>
            <a:ext cx="86409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36815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Cup for 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SPD with new scintillator to be produced in 2024</a:t>
            </a:r>
            <a:b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256 cells of 40x40 mm</a:t>
            </a:r>
            <a:r>
              <a:rPr lang="en-US" sz="24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74" name="Picture 2" descr="C:\Users\oleg\Documents\production_2023\endcup_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" y="1844824"/>
            <a:ext cx="5282147" cy="42593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5014" y="1856904"/>
            <a:ext cx="3672929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Figure  shows in red </a:t>
            </a:r>
            <a:r>
              <a:rPr lang="en-US" b="1" dirty="0" smtClean="0">
                <a:solidFill>
                  <a:srgbClr val="FF0000"/>
                </a:solidFill>
              </a:rPr>
              <a:t>64</a:t>
            </a:r>
            <a:r>
              <a:rPr lang="en-US" dirty="0" smtClean="0"/>
              <a:t> modules, consisting of 4 cells each (</a:t>
            </a:r>
            <a:r>
              <a:rPr lang="en-US" dirty="0" smtClean="0">
                <a:solidFill>
                  <a:srgbClr val="FF0000"/>
                </a:solidFill>
              </a:rPr>
              <a:t>256 cells</a:t>
            </a:r>
            <a:r>
              <a:rPr lang="en-US" dirty="0" smtClean="0"/>
              <a:t>). The weight of this assembly is 597 kg. This will require 130 kg of polystyrene, 465 kg of lead, as well as additives: 1.95 kg of P-</a:t>
            </a:r>
            <a:r>
              <a:rPr lang="en-US" dirty="0" err="1" smtClean="0"/>
              <a:t>terphenyl</a:t>
            </a:r>
            <a:r>
              <a:rPr lang="en-US" dirty="0" smtClean="0"/>
              <a:t> and 65 g. POPOP, and 2000 meters WLS fiber type Y-11.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It is 1/20 part of End Cup 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taken time of 36 Days to prepared 51200 Stint. plates.</a:t>
            </a:r>
          </a:p>
          <a:p>
            <a:r>
              <a:rPr lang="en-US" dirty="0" smtClean="0"/>
              <a:t>To read this setup, we need four ADC64 - 64-channel amplitude encoders, as well as 16 boards of 16-channel amplifiers and bias voltage regulators.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table for ECAL production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79712" y="1340768"/>
          <a:ext cx="5943600" cy="1190625"/>
        </p:xfrm>
        <a:graphic>
          <a:graphicData uri="http://schemas.openxmlformats.org/drawingml/2006/table">
            <a:tbl>
              <a:tblPr/>
              <a:tblGrid>
                <a:gridCol w="863600"/>
                <a:gridCol w="1295400"/>
                <a:gridCol w="787400"/>
                <a:gridCol w="1016000"/>
                <a:gridCol w="825500"/>
                <a:gridCol w="1155700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Items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Scint.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Assemb.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Barrel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End Cup-2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End Cup-2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123728" y="27809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Conclusions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179640" y="1600200"/>
            <a:ext cx="892872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New ECAL geometry </a:t>
            </a: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-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corrected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2024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Technical task for LHEP – preparation in progress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SiPm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EQR 20-60   (20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Calibri"/>
              </a:rPr>
              <a:t>mk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Calibri"/>
              </a:rPr>
              <a:t>pich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) were studied soon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New ECAL setup with cell size 4x4 cm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assembled – 16 cells (4 modules) 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ECAL test in cosmic rays was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done with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Calibri"/>
              </a:rPr>
              <a:t>SiPm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EQR15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Matrix form for new scintillator production should was ready in February 2924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New scintillator production for End Cup part -  start soon: March 2024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 Lead plates production – start in 2024 July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256 ECAL cells for End Cup (1/20 part) – should assembled in end of 2024</a:t>
            </a:r>
          </a:p>
          <a:p>
            <a:pPr marL="514440" indent="-514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eriod"/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0B46B73-673D-47A7-AE31-F479F85E914D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2/28/2024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66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67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ED32EAD-0E02-4278-981E-E37E25EAD96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4680"/>
            <a:ext cx="8229240" cy="185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End of Report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356F0B2-2C18-4390-BC2E-21DBE2258882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2/28/2024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CC68F5-1AF5-4585-B4A0-E04D0F1D583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2" name="TextShape 5"/>
          <p:cNvSpPr txBox="1"/>
          <p:nvPr/>
        </p:nvSpPr>
        <p:spPr>
          <a:xfrm>
            <a:off x="395640" y="2349000"/>
            <a:ext cx="8229240" cy="96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omic Sans MS"/>
              </a:rPr>
              <a:t>Thanks for attention to All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9080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ECAL with New Sizes in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2024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E4DBDA-2F42-47AE-8E1D-2F71689347C9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2/28/2024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FE38FF2-3476-44D5-93CA-0FC3E1B055E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7" name="Рисунок 6" descr="barel_spd_MPD-side_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7355660" cy="558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79640" y="274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ECAL composition with New Sizes in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2024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5C02B54-9C9C-4D7E-8463-476DAF01CD34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2/28/2024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F66E0F-AA8D-4335-B979-643523AEFF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5148064" y="2636912"/>
            <a:ext cx="3528000" cy="201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ENDCUP: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Cells – 5136 / per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EndCup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Total cells  –  10272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ADC64 –  160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16ch Amplifiers – 642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Power units – 20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Total Weight – 256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tonn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9" name="Рисунок 8" descr="endcupl_2023.18.04_3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5112568" cy="4855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dcupl_karka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157" y="1803594"/>
            <a:ext cx="5374035" cy="5054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20240215_143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6780245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20240215_143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867336" cy="5157567"/>
          </a:xfrm>
          <a:prstGeom prst="rect">
            <a:avLst/>
          </a:prstGeom>
        </p:spPr>
      </p:pic>
      <p:pic>
        <p:nvPicPr>
          <p:cNvPr id="6" name="Рисунок 5" descr="IMG_20240215_143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4030" y="1484784"/>
            <a:ext cx="4029037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arel_spd_MPD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6825875" cy="50157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b="1" dirty="0" smtClean="0"/>
              <a:t>TZ Barrel support. Design look like MPD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756084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MPD documents are ready in LHEP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Scaling for sizes  factor ~ 1.4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in account ECAL SPD Barrel Weight  - </a:t>
            </a:r>
            <a:r>
              <a:rPr lang="en-US" dirty="0" err="1" smtClean="0"/>
              <a:t>facrot</a:t>
            </a:r>
            <a:r>
              <a:rPr lang="en-US" dirty="0" smtClean="0"/>
              <a:t> ~2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lvl="1" indent="-342900">
              <a:buFont typeface="+mj-lt"/>
              <a:buAutoNum type="arabicPeriod"/>
            </a:pPr>
            <a:r>
              <a:rPr lang="en-US" dirty="0" smtClean="0"/>
              <a:t>Preferences in Design: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 smtClean="0"/>
              <a:t>Documentation exist in LHEP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 smtClean="0"/>
              <a:t>Experience exist during manufacturing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 smtClean="0"/>
              <a:t>Production was done</a:t>
            </a:r>
          </a:p>
          <a:p>
            <a:pPr marL="342900" lvl="1" indent="-342900">
              <a:buFont typeface="+mj-lt"/>
              <a:buAutoNum type="arabicPeriod"/>
            </a:pPr>
            <a:endParaRPr lang="en-US" dirty="0" smtClean="0"/>
          </a:p>
          <a:p>
            <a:pPr marL="342900" lvl="1" indent="-342900">
              <a:buFont typeface="+mj-lt"/>
              <a:buAutoNum type="arabicPeriod"/>
            </a:pPr>
            <a:r>
              <a:rPr lang="en-US" dirty="0" smtClean="0"/>
              <a:t>Preferences in Setup: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dirty="0" smtClean="0"/>
              <a:t>Support for all inner detectors:</a:t>
            </a:r>
          </a:p>
          <a:p>
            <a:pPr marL="1257300" lvl="3" indent="-342900">
              <a:buFont typeface="+mj-lt"/>
              <a:buAutoNum type="arabicPeriod"/>
            </a:pPr>
            <a:r>
              <a:rPr lang="en-US" dirty="0" smtClean="0"/>
              <a:t>RPC planes</a:t>
            </a:r>
          </a:p>
          <a:p>
            <a:pPr marL="1257300" lvl="3" indent="-342900">
              <a:buFont typeface="+mj-lt"/>
              <a:buAutoNum type="arabicPeriod"/>
            </a:pPr>
            <a:r>
              <a:rPr lang="en-US" dirty="0" smtClean="0"/>
              <a:t>STRAW tubes</a:t>
            </a:r>
          </a:p>
          <a:p>
            <a:pPr marL="1257300" lvl="3" indent="-342900">
              <a:buFont typeface="+mj-lt"/>
              <a:buAutoNum type="arabicPeriod"/>
            </a:pPr>
            <a:r>
              <a:rPr lang="en-US" dirty="0" smtClean="0"/>
              <a:t>Independent ECAL Sectors assembling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240" cy="57606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09760" indent="-506160" algn="ctr">
              <a:spcBef>
                <a:spcPts val="649"/>
              </a:spcBef>
            </a:pPr>
            <a:r>
              <a:rPr lang="en-US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form  for new scintillator production (40x40x1.5 mm</a:t>
            </a:r>
            <a:r>
              <a:rPr lang="en-US" sz="2400" b="1" spc="-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7" name="Picture 3" descr="C:\Users\oleg\Documents\production_2023\press_forma_20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926849" cy="48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79208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Matrix firm  is special  setup for molding by pressure technology</a:t>
            </a:r>
          </a:p>
          <a:p>
            <a:r>
              <a:rPr lang="en-US" dirty="0" smtClean="0"/>
              <a:t>It allow produce scintillator from granulated polystyrene with </a:t>
            </a:r>
            <a:r>
              <a:rPr lang="en-US" dirty="0" err="1" smtClean="0"/>
              <a:t>doppands</a:t>
            </a:r>
            <a:endParaRPr lang="en-US" dirty="0" smtClean="0"/>
          </a:p>
          <a:p>
            <a:r>
              <a:rPr lang="en-US" dirty="0" smtClean="0"/>
              <a:t>4 set  form produce 4 scintillator plate per 1 minute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7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577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TZ Barrel support. Design look like MPD</vt:lpstr>
      <vt:lpstr>Matrix form  for new scintillator production (40x40x1.5 mm3)</vt:lpstr>
      <vt:lpstr>Matrix form  for new scintillator production (40x40x1.5 mm3)</vt:lpstr>
      <vt:lpstr>Презентация PowerPoint</vt:lpstr>
      <vt:lpstr>End Cup for  SPD with new scintillator to be produced in 2024 via 256 cells of 40x40 mm2  </vt:lpstr>
      <vt:lpstr>Time table for ECAL production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oleg</cp:lastModifiedBy>
  <cp:revision>123</cp:revision>
  <dcterms:created xsi:type="dcterms:W3CDTF">2023-04-20T08:22:28Z</dcterms:created>
  <dcterms:modified xsi:type="dcterms:W3CDTF">2024-02-28T16:21:23Z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