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handoutMasterIdLst>
    <p:handoutMasterId r:id="rId30"/>
  </p:handoutMasterIdLst>
  <p:sldIdLst>
    <p:sldId id="256" r:id="rId2"/>
    <p:sldId id="372" r:id="rId3"/>
    <p:sldId id="394" r:id="rId4"/>
    <p:sldId id="390" r:id="rId5"/>
    <p:sldId id="374" r:id="rId6"/>
    <p:sldId id="375" r:id="rId7"/>
    <p:sldId id="376" r:id="rId8"/>
    <p:sldId id="392" r:id="rId9"/>
    <p:sldId id="393" r:id="rId10"/>
    <p:sldId id="391" r:id="rId11"/>
    <p:sldId id="388" r:id="rId12"/>
    <p:sldId id="389" r:id="rId13"/>
    <p:sldId id="377" r:id="rId14"/>
    <p:sldId id="383" r:id="rId15"/>
    <p:sldId id="378" r:id="rId16"/>
    <p:sldId id="379" r:id="rId17"/>
    <p:sldId id="395" r:id="rId18"/>
    <p:sldId id="380" r:id="rId19"/>
    <p:sldId id="396" r:id="rId20"/>
    <p:sldId id="381" r:id="rId21"/>
    <p:sldId id="397" r:id="rId22"/>
    <p:sldId id="382" r:id="rId23"/>
    <p:sldId id="398" r:id="rId24"/>
    <p:sldId id="384" r:id="rId25"/>
    <p:sldId id="386" r:id="rId26"/>
    <p:sldId id="385" r:id="rId27"/>
    <p:sldId id="387" r:id="rId2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F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1" autoAdjust="0"/>
    <p:restoredTop sz="96586" autoAdjust="0"/>
  </p:normalViewPr>
  <p:slideViewPr>
    <p:cSldViewPr snapToGrid="0">
      <p:cViewPr>
        <p:scale>
          <a:sx n="100" d="100"/>
          <a:sy n="100" d="100"/>
        </p:scale>
        <p:origin x="528" y="4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2202" y="-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9962C209-4B15-49D2-AFCF-E9C534F742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7874"/>
          </a:xfrm>
          <a:prstGeom prst="rect">
            <a:avLst/>
          </a:prstGeom>
        </p:spPr>
        <p:txBody>
          <a:bodyPr vert="horz" lIns="88252" tIns="44127" rIns="88252" bIns="44127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9DF076C-B25E-4707-8253-91960577A0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296" y="0"/>
            <a:ext cx="2945862" cy="497874"/>
          </a:xfrm>
          <a:prstGeom prst="rect">
            <a:avLst/>
          </a:prstGeom>
        </p:spPr>
        <p:txBody>
          <a:bodyPr vert="horz" lIns="88252" tIns="44127" rIns="88252" bIns="44127" rtlCol="0"/>
          <a:lstStyle>
            <a:lvl1pPr algn="r">
              <a:defRPr sz="1200"/>
            </a:lvl1pPr>
          </a:lstStyle>
          <a:p>
            <a:fld id="{13B7D2A9-FCDE-48AB-9DAD-1B5D31DFF3E9}" type="datetimeFigureOut">
              <a:rPr lang="en-AU" smtClean="0"/>
              <a:t>6/02/2024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AF0DFFC-07A9-4350-AFED-556E3BCBEC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765"/>
            <a:ext cx="2945862" cy="497873"/>
          </a:xfrm>
          <a:prstGeom prst="rect">
            <a:avLst/>
          </a:prstGeom>
        </p:spPr>
        <p:txBody>
          <a:bodyPr vert="horz" lIns="88252" tIns="44127" rIns="88252" bIns="44127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3ACAD89-825F-4BBD-8FE8-E0E90A3FA8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296" y="9428765"/>
            <a:ext cx="2945862" cy="497873"/>
          </a:xfrm>
          <a:prstGeom prst="rect">
            <a:avLst/>
          </a:prstGeom>
        </p:spPr>
        <p:txBody>
          <a:bodyPr vert="horz" lIns="88252" tIns="44127" rIns="88252" bIns="44127" rtlCol="0" anchor="b"/>
          <a:lstStyle>
            <a:lvl1pPr algn="r">
              <a:defRPr sz="1200"/>
            </a:lvl1pPr>
          </a:lstStyle>
          <a:p>
            <a:fld id="{07124DDD-7BC6-47A7-B812-A10E4345E0C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8453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5"/>
          </a:xfrm>
          <a:prstGeom prst="rect">
            <a:avLst/>
          </a:prstGeom>
        </p:spPr>
        <p:txBody>
          <a:bodyPr vert="horz" lIns="95533" tIns="47768" rIns="95533" bIns="47768" rtlCol="0"/>
          <a:lstStyle>
            <a:lvl1pPr algn="l">
              <a:defRPr sz="1300"/>
            </a:lvl1pPr>
          </a:lstStyle>
          <a:p>
            <a:endParaRPr lang="en-A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5"/>
          </a:xfrm>
          <a:prstGeom prst="rect">
            <a:avLst/>
          </a:prstGeom>
        </p:spPr>
        <p:txBody>
          <a:bodyPr vert="horz" lIns="95533" tIns="47768" rIns="95533" bIns="47768" rtlCol="0"/>
          <a:lstStyle>
            <a:lvl1pPr algn="r">
              <a:defRPr sz="1300"/>
            </a:lvl1pPr>
          </a:lstStyle>
          <a:p>
            <a:fld id="{7A42F5B7-D402-49F1-9CCF-F1378C7658A2}" type="datetimeFigureOut">
              <a:rPr lang="en-AU" smtClean="0"/>
              <a:t>6/02/2024</a:t>
            </a:fld>
            <a:endParaRPr lang="en-A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33" tIns="47768" rIns="95533" bIns="47768" rtlCol="0" anchor="ctr"/>
          <a:lstStyle/>
          <a:p>
            <a:endParaRPr lang="en-A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5533" tIns="47768" rIns="95533" bIns="4776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A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8054"/>
          </a:xfrm>
          <a:prstGeom prst="rect">
            <a:avLst/>
          </a:prstGeom>
        </p:spPr>
        <p:txBody>
          <a:bodyPr vert="horz" lIns="95533" tIns="47768" rIns="95533" bIns="47768" rtlCol="0" anchor="b"/>
          <a:lstStyle>
            <a:lvl1pPr algn="l">
              <a:defRPr sz="1300"/>
            </a:lvl1pPr>
          </a:lstStyle>
          <a:p>
            <a:endParaRPr lang="en-A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8054"/>
          </a:xfrm>
          <a:prstGeom prst="rect">
            <a:avLst/>
          </a:prstGeom>
        </p:spPr>
        <p:txBody>
          <a:bodyPr vert="horz" lIns="95533" tIns="47768" rIns="95533" bIns="47768" rtlCol="0" anchor="b"/>
          <a:lstStyle>
            <a:lvl1pPr algn="r">
              <a:defRPr sz="1300"/>
            </a:lvl1pPr>
          </a:lstStyle>
          <a:p>
            <a:fld id="{0CCD1BEC-646D-44FC-B362-7C7D5BE06F4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25424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5332">
              <a:defRPr/>
            </a:pPr>
            <a:r>
              <a:rPr lang="en-US" dirty="0"/>
              <a:t>I would like to thank the </a:t>
            </a:r>
            <a:r>
              <a:rPr lang="en-US" dirty="0" err="1"/>
              <a:t>organisers</a:t>
            </a:r>
            <a:r>
              <a:rPr lang="en-US" dirty="0"/>
              <a:t> for the opportunity to speak for the seminar and presents the results of radiobiological research on heavy ions in Laboratory of radiation biology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D1BEC-646D-44FC-B362-7C7D5BE06F47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75509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628"/>
              </a:spcAft>
            </a:pPr>
            <a:r>
              <a:rPr lang="en-AU" sz="1300" dirty="0">
                <a:cs typeface="Times New Roman" panose="02020603050405020304" pitchFamily="18" charset="0"/>
              </a:rPr>
              <a:t>Laboratory of radiation biology incorporates two departments – department of radiation research and department of radiation biology and physiology.</a:t>
            </a:r>
          </a:p>
          <a:p>
            <a:pPr algn="just">
              <a:spcAft>
                <a:spcPts val="628"/>
              </a:spcAft>
            </a:pPr>
            <a:r>
              <a:rPr lang="en-AU" sz="1300" dirty="0">
                <a:cs typeface="Times New Roman" panose="02020603050405020304" pitchFamily="18" charset="0"/>
              </a:rPr>
              <a:t>There are quite a lot of research directions in the department, including ….. , and it is very difficult task to cover all of them.</a:t>
            </a:r>
            <a:endParaRPr lang="ru-RU" sz="1300" dirty="0">
              <a:cs typeface="Times New Roman" panose="02020603050405020304" pitchFamily="18" charset="0"/>
            </a:endParaRP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D1BEC-646D-44FC-B362-7C7D5BE06F47}" type="slidenum">
              <a:rPr lang="en-AU" smtClean="0">
                <a:solidFill>
                  <a:prstClr val="black"/>
                </a:solidFill>
              </a:rPr>
              <a:pPr/>
              <a:t>10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3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628"/>
              </a:spcAft>
            </a:pPr>
            <a:r>
              <a:rPr lang="en-AU" sz="1300" dirty="0">
                <a:cs typeface="Times New Roman" panose="02020603050405020304" pitchFamily="18" charset="0"/>
              </a:rPr>
              <a:t>Laboratory of radiation biology incorporates two departments – department of radiation research and department of radiation biology and physiology.</a:t>
            </a:r>
          </a:p>
          <a:p>
            <a:pPr algn="just">
              <a:spcAft>
                <a:spcPts val="628"/>
              </a:spcAft>
            </a:pPr>
            <a:r>
              <a:rPr lang="en-AU" sz="1300" dirty="0">
                <a:cs typeface="Times New Roman" panose="02020603050405020304" pitchFamily="18" charset="0"/>
              </a:rPr>
              <a:t>There are quite a lot of research directions in the department, including ….. , and it is very difficult task to cover all of them.</a:t>
            </a:r>
            <a:endParaRPr lang="ru-RU" sz="1300" dirty="0">
              <a:cs typeface="Times New Roman" panose="02020603050405020304" pitchFamily="18" charset="0"/>
            </a:endParaRP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D1BEC-646D-44FC-B362-7C7D5BE06F47}" type="slidenum">
              <a:rPr lang="en-AU" smtClean="0">
                <a:solidFill>
                  <a:prstClr val="black"/>
                </a:solidFill>
              </a:rPr>
              <a:pPr/>
              <a:t>11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2884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628"/>
              </a:spcAft>
            </a:pPr>
            <a:r>
              <a:rPr lang="en-AU" sz="1300" dirty="0">
                <a:cs typeface="Times New Roman" panose="02020603050405020304" pitchFamily="18" charset="0"/>
              </a:rPr>
              <a:t>Laboratory of radiation biology incorporates two departments – department of radiation research and department of radiation biology and physiology.</a:t>
            </a:r>
          </a:p>
          <a:p>
            <a:pPr algn="just">
              <a:spcAft>
                <a:spcPts val="628"/>
              </a:spcAft>
            </a:pPr>
            <a:r>
              <a:rPr lang="en-AU" sz="1300" dirty="0">
                <a:cs typeface="Times New Roman" panose="02020603050405020304" pitchFamily="18" charset="0"/>
              </a:rPr>
              <a:t>There are quite a lot of research directions in the department, including ….. , and it is very difficult task to cover all of them.</a:t>
            </a:r>
            <a:endParaRPr lang="ru-RU" sz="1300" dirty="0">
              <a:cs typeface="Times New Roman" panose="02020603050405020304" pitchFamily="18" charset="0"/>
            </a:endParaRP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D1BEC-646D-44FC-B362-7C7D5BE06F47}" type="slidenum">
              <a:rPr lang="en-AU" smtClean="0">
                <a:solidFill>
                  <a:prstClr val="black"/>
                </a:solidFill>
              </a:rPr>
              <a:pPr/>
              <a:t>12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097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628"/>
              </a:spcAft>
            </a:pPr>
            <a:r>
              <a:rPr lang="en-AU" sz="1300" dirty="0">
                <a:cs typeface="Times New Roman" panose="02020603050405020304" pitchFamily="18" charset="0"/>
              </a:rPr>
              <a:t>Laboratory of radiation biology incorporates two departments – department of radiation research and department of radiation biology and physiology.</a:t>
            </a:r>
          </a:p>
          <a:p>
            <a:pPr algn="just">
              <a:spcAft>
                <a:spcPts val="628"/>
              </a:spcAft>
            </a:pPr>
            <a:r>
              <a:rPr lang="en-AU" sz="1300" dirty="0">
                <a:cs typeface="Times New Roman" panose="02020603050405020304" pitchFamily="18" charset="0"/>
              </a:rPr>
              <a:t>There are quite a lot of research directions in the department, including ….. , and it is very difficult task to cover all of them.</a:t>
            </a:r>
            <a:endParaRPr lang="ru-RU" sz="1300" dirty="0">
              <a:cs typeface="Times New Roman" panose="02020603050405020304" pitchFamily="18" charset="0"/>
            </a:endParaRP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D1BEC-646D-44FC-B362-7C7D5BE06F47}" type="slidenum">
              <a:rPr lang="en-AU" smtClean="0">
                <a:solidFill>
                  <a:prstClr val="black"/>
                </a:solidFill>
              </a:rPr>
              <a:pPr/>
              <a:t>13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8879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628"/>
              </a:spcAft>
            </a:pPr>
            <a:r>
              <a:rPr lang="en-AU" sz="1300" dirty="0">
                <a:cs typeface="Times New Roman" panose="02020603050405020304" pitchFamily="18" charset="0"/>
              </a:rPr>
              <a:t>Laboratory of radiation biology incorporates two departments – department of radiation research and department of radiation biology and physiology.</a:t>
            </a:r>
          </a:p>
          <a:p>
            <a:pPr algn="just">
              <a:spcAft>
                <a:spcPts val="628"/>
              </a:spcAft>
            </a:pPr>
            <a:r>
              <a:rPr lang="en-AU" sz="1300" dirty="0">
                <a:cs typeface="Times New Roman" panose="02020603050405020304" pitchFamily="18" charset="0"/>
              </a:rPr>
              <a:t>There are quite a lot of research directions in the department, including ….. , and it is very difficult task to cover all of them.</a:t>
            </a:r>
            <a:endParaRPr lang="ru-RU" sz="1300" dirty="0">
              <a:cs typeface="Times New Roman" panose="02020603050405020304" pitchFamily="18" charset="0"/>
            </a:endParaRP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D1BEC-646D-44FC-B362-7C7D5BE06F47}" type="slidenum">
              <a:rPr lang="en-AU" smtClean="0">
                <a:solidFill>
                  <a:prstClr val="black"/>
                </a:solidFill>
              </a:rPr>
              <a:pPr/>
              <a:t>14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7547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628"/>
              </a:spcAft>
            </a:pPr>
            <a:r>
              <a:rPr lang="en-AU" sz="1300" dirty="0">
                <a:cs typeface="Times New Roman" panose="02020603050405020304" pitchFamily="18" charset="0"/>
              </a:rPr>
              <a:t>Laboratory of radiation biology incorporates two departments – department of radiation research and department of radiation biology and physiology.</a:t>
            </a:r>
          </a:p>
          <a:p>
            <a:pPr algn="just">
              <a:spcAft>
                <a:spcPts val="628"/>
              </a:spcAft>
            </a:pPr>
            <a:r>
              <a:rPr lang="en-AU" sz="1300" dirty="0">
                <a:cs typeface="Times New Roman" panose="02020603050405020304" pitchFamily="18" charset="0"/>
              </a:rPr>
              <a:t>There are quite a lot of research directions in the department, including ….. , and it is very difficult task to cover all of them.</a:t>
            </a:r>
            <a:endParaRPr lang="ru-RU" sz="1300" dirty="0">
              <a:cs typeface="Times New Roman" panose="02020603050405020304" pitchFamily="18" charset="0"/>
            </a:endParaRP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D1BEC-646D-44FC-B362-7C7D5BE06F47}" type="slidenum">
              <a:rPr lang="en-AU" smtClean="0">
                <a:solidFill>
                  <a:prstClr val="black"/>
                </a:solidFill>
              </a:rPr>
              <a:pPr/>
              <a:t>15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2683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628"/>
              </a:spcAft>
            </a:pPr>
            <a:r>
              <a:rPr lang="en-AU" sz="1300" dirty="0">
                <a:cs typeface="Times New Roman" panose="02020603050405020304" pitchFamily="18" charset="0"/>
              </a:rPr>
              <a:t>Laboratory of radiation biology incorporates two departments – department of radiation research and department of radiation biology and physiology.</a:t>
            </a:r>
          </a:p>
          <a:p>
            <a:pPr algn="just">
              <a:spcAft>
                <a:spcPts val="628"/>
              </a:spcAft>
            </a:pPr>
            <a:r>
              <a:rPr lang="en-AU" sz="1300" dirty="0">
                <a:cs typeface="Times New Roman" panose="02020603050405020304" pitchFamily="18" charset="0"/>
              </a:rPr>
              <a:t>There are quite a lot of research directions in the department, including ….. , and it is very difficult task to cover all of them.</a:t>
            </a:r>
            <a:endParaRPr lang="ru-RU" sz="1300" dirty="0">
              <a:cs typeface="Times New Roman" panose="02020603050405020304" pitchFamily="18" charset="0"/>
            </a:endParaRP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D1BEC-646D-44FC-B362-7C7D5BE06F47}" type="slidenum">
              <a:rPr lang="en-AU" smtClean="0">
                <a:solidFill>
                  <a:prstClr val="black"/>
                </a:solidFill>
              </a:rPr>
              <a:pPr/>
              <a:t>16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9577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628"/>
              </a:spcAft>
            </a:pPr>
            <a:r>
              <a:rPr lang="en-AU" sz="1300" dirty="0">
                <a:cs typeface="Times New Roman" panose="02020603050405020304" pitchFamily="18" charset="0"/>
              </a:rPr>
              <a:t>Laboratory of radiation biology incorporates two departments – department of radiation research and department of radiation biology and physiology.</a:t>
            </a:r>
          </a:p>
          <a:p>
            <a:pPr algn="just">
              <a:spcAft>
                <a:spcPts val="628"/>
              </a:spcAft>
            </a:pPr>
            <a:r>
              <a:rPr lang="en-AU" sz="1300" dirty="0">
                <a:cs typeface="Times New Roman" panose="02020603050405020304" pitchFamily="18" charset="0"/>
              </a:rPr>
              <a:t>There are quite a lot of research directions in the department, including ….. , and it is very difficult task to cover all of them.</a:t>
            </a:r>
            <a:endParaRPr lang="ru-RU" sz="1300" dirty="0">
              <a:cs typeface="Times New Roman" panose="02020603050405020304" pitchFamily="18" charset="0"/>
            </a:endParaRP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D1BEC-646D-44FC-B362-7C7D5BE06F47}" type="slidenum">
              <a:rPr lang="en-AU" smtClean="0">
                <a:solidFill>
                  <a:prstClr val="black"/>
                </a:solidFill>
              </a:rPr>
              <a:pPr/>
              <a:t>17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2609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628"/>
              </a:spcAft>
            </a:pPr>
            <a:r>
              <a:rPr lang="en-AU" sz="1300" dirty="0">
                <a:cs typeface="Times New Roman" panose="02020603050405020304" pitchFamily="18" charset="0"/>
              </a:rPr>
              <a:t>Laboratory of radiation biology incorporates two departments – department of radiation research and department of radiation biology and physiology.</a:t>
            </a:r>
          </a:p>
          <a:p>
            <a:pPr algn="just">
              <a:spcAft>
                <a:spcPts val="628"/>
              </a:spcAft>
            </a:pPr>
            <a:r>
              <a:rPr lang="en-AU" sz="1300" dirty="0">
                <a:cs typeface="Times New Roman" panose="02020603050405020304" pitchFamily="18" charset="0"/>
              </a:rPr>
              <a:t>There are quite a lot of research directions in the department, including ….. , and it is very difficult task to cover all of them.</a:t>
            </a:r>
            <a:endParaRPr lang="ru-RU" sz="1300" dirty="0">
              <a:cs typeface="Times New Roman" panose="02020603050405020304" pitchFamily="18" charset="0"/>
            </a:endParaRP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D1BEC-646D-44FC-B362-7C7D5BE06F47}" type="slidenum">
              <a:rPr lang="en-AU" smtClean="0">
                <a:solidFill>
                  <a:prstClr val="black"/>
                </a:solidFill>
              </a:rPr>
              <a:pPr/>
              <a:t>18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5127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628"/>
              </a:spcAft>
            </a:pPr>
            <a:r>
              <a:rPr lang="en-AU" sz="1300" dirty="0">
                <a:cs typeface="Times New Roman" panose="02020603050405020304" pitchFamily="18" charset="0"/>
              </a:rPr>
              <a:t>Laboratory of radiation biology incorporates two departments – department of radiation research and department of radiation biology and physiology.</a:t>
            </a:r>
          </a:p>
          <a:p>
            <a:pPr algn="just">
              <a:spcAft>
                <a:spcPts val="628"/>
              </a:spcAft>
            </a:pPr>
            <a:r>
              <a:rPr lang="en-AU" sz="1300" dirty="0">
                <a:cs typeface="Times New Roman" panose="02020603050405020304" pitchFamily="18" charset="0"/>
              </a:rPr>
              <a:t>There are quite a lot of research directions in the department, including ….. , and it is very difficult task to cover all of them.</a:t>
            </a:r>
            <a:endParaRPr lang="ru-RU" sz="1300" dirty="0">
              <a:cs typeface="Times New Roman" panose="02020603050405020304" pitchFamily="18" charset="0"/>
            </a:endParaRP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D1BEC-646D-44FC-B362-7C7D5BE06F47}" type="slidenum">
              <a:rPr lang="en-AU" smtClean="0">
                <a:solidFill>
                  <a:prstClr val="black"/>
                </a:solidFill>
              </a:rPr>
              <a:pPr/>
              <a:t>19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635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628"/>
              </a:spcAft>
            </a:pPr>
            <a:r>
              <a:rPr lang="en-AU" sz="1300" dirty="0">
                <a:cs typeface="Times New Roman" panose="02020603050405020304" pitchFamily="18" charset="0"/>
              </a:rPr>
              <a:t>Laboratory of radiation biology incorporates two departments – department of radiation research and department of radiation biology and physiology.</a:t>
            </a:r>
          </a:p>
          <a:p>
            <a:pPr algn="just">
              <a:spcAft>
                <a:spcPts val="628"/>
              </a:spcAft>
            </a:pPr>
            <a:r>
              <a:rPr lang="en-AU" sz="1300" dirty="0">
                <a:cs typeface="Times New Roman" panose="02020603050405020304" pitchFamily="18" charset="0"/>
              </a:rPr>
              <a:t>There are quite a lot of research directions in the department, including ….. , and it is very difficult task to cover all of them.</a:t>
            </a:r>
            <a:endParaRPr lang="ru-RU" sz="1300" dirty="0">
              <a:cs typeface="Times New Roman" panose="02020603050405020304" pitchFamily="18" charset="0"/>
            </a:endParaRP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D1BEC-646D-44FC-B362-7C7D5BE06F47}" type="slidenum">
              <a:rPr lang="en-AU" smtClean="0">
                <a:solidFill>
                  <a:prstClr val="black"/>
                </a:solidFill>
              </a:rPr>
              <a:pPr/>
              <a:t>2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7852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628"/>
              </a:spcAft>
            </a:pPr>
            <a:r>
              <a:rPr lang="en-AU" sz="1300" dirty="0">
                <a:cs typeface="Times New Roman" panose="02020603050405020304" pitchFamily="18" charset="0"/>
              </a:rPr>
              <a:t>Laboratory of radiation biology incorporates two departments – department of radiation research and department of radiation biology and physiology.</a:t>
            </a:r>
          </a:p>
          <a:p>
            <a:pPr algn="just">
              <a:spcAft>
                <a:spcPts val="628"/>
              </a:spcAft>
            </a:pPr>
            <a:r>
              <a:rPr lang="en-AU" sz="1300" dirty="0">
                <a:cs typeface="Times New Roman" panose="02020603050405020304" pitchFamily="18" charset="0"/>
              </a:rPr>
              <a:t>There are quite a lot of research directions in the department, including ….. , and it is very difficult task to cover all of them.</a:t>
            </a:r>
            <a:endParaRPr lang="ru-RU" sz="1300" dirty="0">
              <a:cs typeface="Times New Roman" panose="02020603050405020304" pitchFamily="18" charset="0"/>
            </a:endParaRP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D1BEC-646D-44FC-B362-7C7D5BE06F47}" type="slidenum">
              <a:rPr lang="en-AU" smtClean="0">
                <a:solidFill>
                  <a:prstClr val="black"/>
                </a:solidFill>
              </a:rPr>
              <a:pPr/>
              <a:t>20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3092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628"/>
              </a:spcAft>
            </a:pPr>
            <a:r>
              <a:rPr lang="en-AU" sz="1300" dirty="0">
                <a:cs typeface="Times New Roman" panose="02020603050405020304" pitchFamily="18" charset="0"/>
              </a:rPr>
              <a:t>Laboratory of radiation biology incorporates two departments – department of radiation research and department of radiation biology and physiology.</a:t>
            </a:r>
          </a:p>
          <a:p>
            <a:pPr algn="just">
              <a:spcAft>
                <a:spcPts val="628"/>
              </a:spcAft>
            </a:pPr>
            <a:r>
              <a:rPr lang="en-AU" sz="1300" dirty="0">
                <a:cs typeface="Times New Roman" panose="02020603050405020304" pitchFamily="18" charset="0"/>
              </a:rPr>
              <a:t>There are quite a lot of research directions in the department, including ….. , and it is very difficult task to cover all of them.</a:t>
            </a:r>
            <a:endParaRPr lang="ru-RU" sz="1300" dirty="0">
              <a:cs typeface="Times New Roman" panose="02020603050405020304" pitchFamily="18" charset="0"/>
            </a:endParaRP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D1BEC-646D-44FC-B362-7C7D5BE06F47}" type="slidenum">
              <a:rPr lang="en-AU" smtClean="0">
                <a:solidFill>
                  <a:prstClr val="black"/>
                </a:solidFill>
              </a:rPr>
              <a:pPr/>
              <a:t>21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5022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628"/>
              </a:spcAft>
            </a:pPr>
            <a:r>
              <a:rPr lang="en-AU" sz="1300" dirty="0">
                <a:cs typeface="Times New Roman" panose="02020603050405020304" pitchFamily="18" charset="0"/>
              </a:rPr>
              <a:t>Laboratory of radiation biology incorporates two departments – department of radiation research and department of radiation biology and physiology.</a:t>
            </a:r>
          </a:p>
          <a:p>
            <a:pPr algn="just">
              <a:spcAft>
                <a:spcPts val="628"/>
              </a:spcAft>
            </a:pPr>
            <a:r>
              <a:rPr lang="en-AU" sz="1300" dirty="0">
                <a:cs typeface="Times New Roman" panose="02020603050405020304" pitchFamily="18" charset="0"/>
              </a:rPr>
              <a:t>There are quite a lot of research directions in the department, including ….. , and it is very difficult task to cover all of them.</a:t>
            </a:r>
            <a:endParaRPr lang="ru-RU" sz="1300" dirty="0">
              <a:cs typeface="Times New Roman" panose="02020603050405020304" pitchFamily="18" charset="0"/>
            </a:endParaRP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D1BEC-646D-44FC-B362-7C7D5BE06F47}" type="slidenum">
              <a:rPr lang="en-AU" smtClean="0">
                <a:solidFill>
                  <a:prstClr val="black"/>
                </a:solidFill>
              </a:rPr>
              <a:pPr/>
              <a:t>22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9857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628"/>
              </a:spcAft>
            </a:pPr>
            <a:r>
              <a:rPr lang="en-AU" sz="1300" dirty="0">
                <a:cs typeface="Times New Roman" panose="02020603050405020304" pitchFamily="18" charset="0"/>
              </a:rPr>
              <a:t>Laboratory of radiation biology incorporates two departments – department of radiation research and department of radiation biology and physiology.</a:t>
            </a:r>
          </a:p>
          <a:p>
            <a:pPr algn="just">
              <a:spcAft>
                <a:spcPts val="628"/>
              </a:spcAft>
            </a:pPr>
            <a:r>
              <a:rPr lang="en-AU" sz="1300" dirty="0">
                <a:cs typeface="Times New Roman" panose="02020603050405020304" pitchFamily="18" charset="0"/>
              </a:rPr>
              <a:t>There are quite a lot of research directions in the department, including ….. , and it is very difficult task to cover all of them.</a:t>
            </a:r>
            <a:endParaRPr lang="ru-RU" sz="1300" dirty="0">
              <a:cs typeface="Times New Roman" panose="02020603050405020304" pitchFamily="18" charset="0"/>
            </a:endParaRP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D1BEC-646D-44FC-B362-7C7D5BE06F47}" type="slidenum">
              <a:rPr lang="en-AU" smtClean="0">
                <a:solidFill>
                  <a:prstClr val="black"/>
                </a:solidFill>
              </a:rPr>
              <a:pPr/>
              <a:t>23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4954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628"/>
              </a:spcAft>
            </a:pPr>
            <a:r>
              <a:rPr lang="en-AU" sz="1300" dirty="0">
                <a:cs typeface="Times New Roman" panose="02020603050405020304" pitchFamily="18" charset="0"/>
              </a:rPr>
              <a:t>Laboratory of radiation biology incorporates two departments – department of radiation research and department of radiation biology and physiology.</a:t>
            </a:r>
          </a:p>
          <a:p>
            <a:pPr algn="just">
              <a:spcAft>
                <a:spcPts val="628"/>
              </a:spcAft>
            </a:pPr>
            <a:r>
              <a:rPr lang="en-AU" sz="1300" dirty="0">
                <a:cs typeface="Times New Roman" panose="02020603050405020304" pitchFamily="18" charset="0"/>
              </a:rPr>
              <a:t>There are quite a lot of research directions in the department, including ….. , and it is very difficult task to cover all of them.</a:t>
            </a:r>
            <a:endParaRPr lang="ru-RU" sz="1300" dirty="0">
              <a:cs typeface="Times New Roman" panose="02020603050405020304" pitchFamily="18" charset="0"/>
            </a:endParaRP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D1BEC-646D-44FC-B362-7C7D5BE06F47}" type="slidenum">
              <a:rPr lang="en-AU" smtClean="0">
                <a:solidFill>
                  <a:prstClr val="black"/>
                </a:solidFill>
              </a:rPr>
              <a:pPr/>
              <a:t>24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2530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628"/>
              </a:spcAft>
            </a:pPr>
            <a:r>
              <a:rPr lang="en-AU" sz="1300" dirty="0">
                <a:cs typeface="Times New Roman" panose="02020603050405020304" pitchFamily="18" charset="0"/>
              </a:rPr>
              <a:t>Laboratory of radiation biology incorporates two departments – department of radiation research and department of radiation biology and physiology.</a:t>
            </a:r>
          </a:p>
          <a:p>
            <a:pPr algn="just">
              <a:spcAft>
                <a:spcPts val="628"/>
              </a:spcAft>
            </a:pPr>
            <a:r>
              <a:rPr lang="en-AU" sz="1300" dirty="0">
                <a:cs typeface="Times New Roman" panose="02020603050405020304" pitchFamily="18" charset="0"/>
              </a:rPr>
              <a:t>There are quite a lot of research directions in the department, including ….. , and it is very difficult task to cover all of them.</a:t>
            </a:r>
            <a:endParaRPr lang="ru-RU" sz="1300" dirty="0">
              <a:cs typeface="Times New Roman" panose="02020603050405020304" pitchFamily="18" charset="0"/>
            </a:endParaRP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D1BEC-646D-44FC-B362-7C7D5BE06F47}" type="slidenum">
              <a:rPr lang="en-AU" smtClean="0">
                <a:solidFill>
                  <a:prstClr val="black"/>
                </a:solidFill>
              </a:rPr>
              <a:pPr/>
              <a:t>25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5538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5332">
              <a:defRPr/>
            </a:pPr>
            <a:r>
              <a:rPr lang="en-US" dirty="0"/>
              <a:t>I would like to thank the </a:t>
            </a:r>
            <a:r>
              <a:rPr lang="en-US" dirty="0" err="1"/>
              <a:t>organisers</a:t>
            </a:r>
            <a:r>
              <a:rPr lang="en-US" dirty="0"/>
              <a:t> for the opportunity to speak for the seminar and presents the results of radiobiological research on heavy ions in Laboratory of radiation biology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D1BEC-646D-44FC-B362-7C7D5BE06F47}" type="slidenum">
              <a:rPr lang="en-AU" smtClean="0"/>
              <a:t>27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0972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628"/>
              </a:spcAft>
            </a:pPr>
            <a:r>
              <a:rPr lang="en-AU" sz="1300" dirty="0">
                <a:cs typeface="Times New Roman" panose="02020603050405020304" pitchFamily="18" charset="0"/>
              </a:rPr>
              <a:t>Laboratory of radiation biology incorporates two departments – department of radiation research and department of radiation biology and physiology.</a:t>
            </a:r>
          </a:p>
          <a:p>
            <a:pPr algn="just">
              <a:spcAft>
                <a:spcPts val="628"/>
              </a:spcAft>
            </a:pPr>
            <a:r>
              <a:rPr lang="en-AU" sz="1300" dirty="0">
                <a:cs typeface="Times New Roman" panose="02020603050405020304" pitchFamily="18" charset="0"/>
              </a:rPr>
              <a:t>There are quite a lot of research directions in the department, including ….. , and it is very difficult task to cover all of them.</a:t>
            </a:r>
            <a:endParaRPr lang="ru-RU" sz="1300" dirty="0">
              <a:cs typeface="Times New Roman" panose="02020603050405020304" pitchFamily="18" charset="0"/>
            </a:endParaRP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D1BEC-646D-44FC-B362-7C7D5BE06F47}" type="slidenum">
              <a:rPr lang="en-AU" smtClean="0">
                <a:solidFill>
                  <a:prstClr val="black"/>
                </a:solidFill>
              </a:rPr>
              <a:pPr/>
              <a:t>3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401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628"/>
              </a:spcAft>
            </a:pPr>
            <a:r>
              <a:rPr lang="en-AU" sz="1300" dirty="0">
                <a:cs typeface="Times New Roman" panose="02020603050405020304" pitchFamily="18" charset="0"/>
              </a:rPr>
              <a:t>Laboratory of radiation biology incorporates two departments – department of radiation research and department of radiation biology and physiology.</a:t>
            </a:r>
          </a:p>
          <a:p>
            <a:pPr algn="just">
              <a:spcAft>
                <a:spcPts val="628"/>
              </a:spcAft>
            </a:pPr>
            <a:r>
              <a:rPr lang="en-AU" sz="1300" dirty="0">
                <a:cs typeface="Times New Roman" panose="02020603050405020304" pitchFamily="18" charset="0"/>
              </a:rPr>
              <a:t>There are quite a lot of research directions in the department, including ….. , and it is very difficult task to cover all of them.</a:t>
            </a:r>
            <a:endParaRPr lang="ru-RU" sz="1300" dirty="0">
              <a:cs typeface="Times New Roman" panose="02020603050405020304" pitchFamily="18" charset="0"/>
            </a:endParaRP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D1BEC-646D-44FC-B362-7C7D5BE06F47}" type="slidenum">
              <a:rPr lang="en-AU" smtClean="0">
                <a:solidFill>
                  <a:prstClr val="black"/>
                </a:solidFill>
              </a:rPr>
              <a:pPr/>
              <a:t>4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132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628"/>
              </a:spcAft>
            </a:pPr>
            <a:r>
              <a:rPr lang="en-AU" sz="1300" dirty="0">
                <a:cs typeface="Times New Roman" panose="02020603050405020304" pitchFamily="18" charset="0"/>
              </a:rPr>
              <a:t>Laboratory of radiation biology incorporates two departments – department of radiation research and department of radiation biology and physiology.</a:t>
            </a:r>
          </a:p>
          <a:p>
            <a:pPr algn="just">
              <a:spcAft>
                <a:spcPts val="628"/>
              </a:spcAft>
            </a:pPr>
            <a:r>
              <a:rPr lang="en-AU" sz="1300" dirty="0">
                <a:cs typeface="Times New Roman" panose="02020603050405020304" pitchFamily="18" charset="0"/>
              </a:rPr>
              <a:t>There are quite a lot of research directions in the department, including ….. , and it is very difficult task to cover all of them.</a:t>
            </a:r>
            <a:endParaRPr lang="ru-RU" sz="1300" dirty="0">
              <a:cs typeface="Times New Roman" panose="02020603050405020304" pitchFamily="18" charset="0"/>
            </a:endParaRP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D1BEC-646D-44FC-B362-7C7D5BE06F47}" type="slidenum">
              <a:rPr lang="en-AU" smtClean="0">
                <a:solidFill>
                  <a:prstClr val="black"/>
                </a:solidFill>
              </a:rPr>
              <a:pPr/>
              <a:t>5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078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628"/>
              </a:spcAft>
            </a:pPr>
            <a:r>
              <a:rPr lang="en-AU" sz="1300" dirty="0">
                <a:cs typeface="Times New Roman" panose="02020603050405020304" pitchFamily="18" charset="0"/>
              </a:rPr>
              <a:t>Laboratory of radiation biology incorporates two departments – department of radiation research and department of radiation biology and physiology.</a:t>
            </a:r>
          </a:p>
          <a:p>
            <a:pPr algn="just">
              <a:spcAft>
                <a:spcPts val="628"/>
              </a:spcAft>
            </a:pPr>
            <a:r>
              <a:rPr lang="en-AU" sz="1300" dirty="0">
                <a:cs typeface="Times New Roman" panose="02020603050405020304" pitchFamily="18" charset="0"/>
              </a:rPr>
              <a:t>There are quite a lot of research directions in the department, including ….. , and it is very difficult task to cover all of them.</a:t>
            </a:r>
            <a:endParaRPr lang="ru-RU" sz="1300" dirty="0">
              <a:cs typeface="Times New Roman" panose="02020603050405020304" pitchFamily="18" charset="0"/>
            </a:endParaRP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D1BEC-646D-44FC-B362-7C7D5BE06F47}" type="slidenum">
              <a:rPr lang="en-AU" smtClean="0">
                <a:solidFill>
                  <a:prstClr val="black"/>
                </a:solidFill>
              </a:rPr>
              <a:pPr/>
              <a:t>6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785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628"/>
              </a:spcAft>
            </a:pPr>
            <a:r>
              <a:rPr lang="en-AU" sz="1300" dirty="0">
                <a:cs typeface="Times New Roman" panose="02020603050405020304" pitchFamily="18" charset="0"/>
              </a:rPr>
              <a:t>Laboratory of radiation biology incorporates two departments – department of radiation research and department of radiation biology and physiology.</a:t>
            </a:r>
          </a:p>
          <a:p>
            <a:pPr algn="just">
              <a:spcAft>
                <a:spcPts val="628"/>
              </a:spcAft>
            </a:pPr>
            <a:r>
              <a:rPr lang="en-AU" sz="1300" dirty="0">
                <a:cs typeface="Times New Roman" panose="02020603050405020304" pitchFamily="18" charset="0"/>
              </a:rPr>
              <a:t>There are quite a lot of research directions in the department, including ….. , and it is very difficult task to cover all of them.</a:t>
            </a:r>
            <a:endParaRPr lang="ru-RU" sz="1300" dirty="0">
              <a:cs typeface="Times New Roman" panose="02020603050405020304" pitchFamily="18" charset="0"/>
            </a:endParaRP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D1BEC-646D-44FC-B362-7C7D5BE06F47}" type="slidenum">
              <a:rPr lang="en-AU" smtClean="0">
                <a:solidFill>
                  <a:prstClr val="black"/>
                </a:solidFill>
              </a:rPr>
              <a:pPr/>
              <a:t>7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150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628"/>
              </a:spcAft>
            </a:pPr>
            <a:r>
              <a:rPr lang="en-AU" sz="1300" dirty="0">
                <a:cs typeface="Times New Roman" panose="02020603050405020304" pitchFamily="18" charset="0"/>
              </a:rPr>
              <a:t>Laboratory of radiation biology incorporates two departments – department of radiation research and department of radiation biology and physiology.</a:t>
            </a:r>
          </a:p>
          <a:p>
            <a:pPr algn="just">
              <a:spcAft>
                <a:spcPts val="628"/>
              </a:spcAft>
            </a:pPr>
            <a:r>
              <a:rPr lang="en-AU" sz="1300" dirty="0">
                <a:cs typeface="Times New Roman" panose="02020603050405020304" pitchFamily="18" charset="0"/>
              </a:rPr>
              <a:t>There are quite a lot of research directions in the department, including ….. , and it is very difficult task to cover all of them.</a:t>
            </a:r>
            <a:endParaRPr lang="ru-RU" sz="1300" dirty="0">
              <a:cs typeface="Times New Roman" panose="02020603050405020304" pitchFamily="18" charset="0"/>
            </a:endParaRP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D1BEC-646D-44FC-B362-7C7D5BE06F47}" type="slidenum">
              <a:rPr lang="en-AU" smtClean="0">
                <a:solidFill>
                  <a:prstClr val="black"/>
                </a:solidFill>
              </a:rPr>
              <a:pPr/>
              <a:t>8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859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628"/>
              </a:spcAft>
            </a:pPr>
            <a:r>
              <a:rPr lang="en-AU" sz="1300" dirty="0">
                <a:cs typeface="Times New Roman" panose="02020603050405020304" pitchFamily="18" charset="0"/>
              </a:rPr>
              <a:t>Laboratory of radiation biology incorporates two departments – department of radiation research and department of radiation biology and physiology.</a:t>
            </a:r>
          </a:p>
          <a:p>
            <a:pPr algn="just">
              <a:spcAft>
                <a:spcPts val="628"/>
              </a:spcAft>
            </a:pPr>
            <a:r>
              <a:rPr lang="en-AU" sz="1300" dirty="0">
                <a:cs typeface="Times New Roman" panose="02020603050405020304" pitchFamily="18" charset="0"/>
              </a:rPr>
              <a:t>There are quite a lot of research directions in the department, including ….. , and it is very difficult task to cover all of them.</a:t>
            </a:r>
            <a:endParaRPr lang="ru-RU" sz="1300" dirty="0">
              <a:cs typeface="Times New Roman" panose="02020603050405020304" pitchFamily="18" charset="0"/>
            </a:endParaRP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D1BEC-646D-44FC-B362-7C7D5BE06F47}" type="slidenum">
              <a:rPr lang="en-AU" smtClean="0">
                <a:solidFill>
                  <a:prstClr val="black"/>
                </a:solidFill>
              </a:rPr>
              <a:pPr/>
              <a:t>9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19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7026-62EA-4A5E-A97F-6C8A0453406D}" type="datetimeFigureOut">
              <a:rPr lang="en-AU" smtClean="0"/>
              <a:t>6/02/2024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1763-D309-4C28-8722-BBBD81C57E0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20191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7026-62EA-4A5E-A97F-6C8A0453406D}" type="datetimeFigureOut">
              <a:rPr lang="en-AU" smtClean="0"/>
              <a:t>6/02/2024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1763-D309-4C28-8722-BBBD81C57E0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2224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7026-62EA-4A5E-A97F-6C8A0453406D}" type="datetimeFigureOut">
              <a:rPr lang="en-AU" smtClean="0"/>
              <a:t>6/02/2024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1763-D309-4C28-8722-BBBD81C57E0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86475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7026-62EA-4A5E-A97F-6C8A0453406D}" type="datetimeFigureOut">
              <a:rPr lang="en-AU" smtClean="0"/>
              <a:t>6/02/2024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1763-D309-4C28-8722-BBBD81C57E0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40147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7026-62EA-4A5E-A97F-6C8A0453406D}" type="datetimeFigureOut">
              <a:rPr lang="en-AU" smtClean="0"/>
              <a:t>6/02/2024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1763-D309-4C28-8722-BBBD81C57E0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78276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7026-62EA-4A5E-A97F-6C8A0453406D}" type="datetimeFigureOut">
              <a:rPr lang="en-AU" smtClean="0"/>
              <a:t>6/02/2024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1763-D309-4C28-8722-BBBD81C57E0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13255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7026-62EA-4A5E-A97F-6C8A0453406D}" type="datetimeFigureOut">
              <a:rPr lang="en-AU" smtClean="0"/>
              <a:t>6/02/2024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1763-D309-4C28-8722-BBBD81C57E0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37479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7026-62EA-4A5E-A97F-6C8A0453406D}" type="datetimeFigureOut">
              <a:rPr lang="en-AU" smtClean="0"/>
              <a:t>6/02/2024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1763-D309-4C28-8722-BBBD81C57E0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22160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7026-62EA-4A5E-A97F-6C8A0453406D}" type="datetimeFigureOut">
              <a:rPr lang="en-AU" smtClean="0"/>
              <a:t>6/02/2024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1763-D309-4C28-8722-BBBD81C57E0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38417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7026-62EA-4A5E-A97F-6C8A0453406D}" type="datetimeFigureOut">
              <a:rPr lang="en-AU" smtClean="0"/>
              <a:t>6/02/2024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1763-D309-4C28-8722-BBBD81C57E0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57136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7026-62EA-4A5E-A97F-6C8A0453406D}" type="datetimeFigureOut">
              <a:rPr lang="en-AU" smtClean="0"/>
              <a:t>6/02/2024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1763-D309-4C28-8722-BBBD81C57E0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20557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D7026-62EA-4A5E-A97F-6C8A0453406D}" type="datetimeFigureOut">
              <a:rPr lang="en-AU" smtClean="0"/>
              <a:t>6/02/2024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71763-D309-4C28-8722-BBBD81C57E0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9771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ti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tif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7" Type="http://schemas.openxmlformats.org/officeDocument/2006/relationships/image" Target="../media/image26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tiff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tiff"/><Relationship Id="rId3" Type="http://schemas.openxmlformats.org/officeDocument/2006/relationships/image" Target="../media/image3.tif"/><Relationship Id="rId7" Type="http://schemas.openxmlformats.org/officeDocument/2006/relationships/image" Target="../media/image2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emf"/><Relationship Id="rId4" Type="http://schemas.openxmlformats.org/officeDocument/2006/relationships/image" Target="../media/image31.emf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tiff"/><Relationship Id="rId3" Type="http://schemas.openxmlformats.org/officeDocument/2006/relationships/image" Target="../media/image3.tif"/><Relationship Id="rId7" Type="http://schemas.openxmlformats.org/officeDocument/2006/relationships/image" Target="../media/image2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emf"/><Relationship Id="rId4" Type="http://schemas.openxmlformats.org/officeDocument/2006/relationships/image" Target="../media/image31.emf"/><Relationship Id="rId9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3.t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30.png"/><Relationship Id="rId4" Type="http://schemas.openxmlformats.org/officeDocument/2006/relationships/image" Target="../media/image36.jpeg"/><Relationship Id="rId9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3.t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30.png"/><Relationship Id="rId4" Type="http://schemas.openxmlformats.org/officeDocument/2006/relationships/image" Target="../media/image36.jpe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3.tif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3.tif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3.tif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g"/><Relationship Id="rId11" Type="http://schemas.openxmlformats.org/officeDocument/2006/relationships/image" Target="../media/image51.tif"/><Relationship Id="rId5" Type="http://schemas.openxmlformats.org/officeDocument/2006/relationships/image" Target="../media/image29.png"/><Relationship Id="rId10" Type="http://schemas.openxmlformats.org/officeDocument/2006/relationships/image" Target="../media/image50.jpeg"/><Relationship Id="rId4" Type="http://schemas.openxmlformats.org/officeDocument/2006/relationships/image" Target="../media/image28.png"/><Relationship Id="rId9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tif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tif"/><Relationship Id="rId4" Type="http://schemas.openxmlformats.org/officeDocument/2006/relationships/image" Target="../media/image53.t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tif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tif"/><Relationship Id="rId7" Type="http://schemas.openxmlformats.org/officeDocument/2006/relationships/image" Target="../media/image7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tif"/><Relationship Id="rId4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ti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2499" y="4555096"/>
            <a:ext cx="6841055" cy="8937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200" b="1" i="1" dirty="0" smtClean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Семинар ОМУС</a:t>
            </a:r>
            <a:r>
              <a:rPr lang="ru-RU" sz="1200" b="1" i="1" dirty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200" b="1" i="1" dirty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b="1" i="1" dirty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Дубна,  </a:t>
            </a:r>
            <a:r>
              <a:rPr lang="ru-RU" sz="1200" b="1" i="1" dirty="0" smtClean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7 февраля 2024 </a:t>
            </a:r>
            <a:r>
              <a:rPr lang="ru-RU" sz="1200" b="1" i="1" dirty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г.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7947" y="1259993"/>
            <a:ext cx="7250160" cy="1177994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60000"/>
              </a:lnSpc>
            </a:pPr>
            <a:r>
              <a:rPr lang="ru-RU" sz="4100" b="1" dirty="0">
                <a:solidFill>
                  <a:srgbClr val="002060"/>
                </a:solidFill>
              </a:rPr>
              <a:t>ДНК-СВЯЗЫВАЮЩИЕСЯ РАДИОПРОТЕКТОРЫ И МЕХАНИЗМ ИХ ДЕЙСТВИЯ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55027" y="2780359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П.Н. </a:t>
            </a:r>
            <a:r>
              <a:rPr lang="ru-RU" sz="1600" b="1" dirty="0" smtClean="0">
                <a:solidFill>
                  <a:srgbClr val="002060"/>
                </a:solidFill>
              </a:rPr>
              <a:t>Лобачевский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Лаборатория </a:t>
            </a:r>
            <a:r>
              <a:rPr lang="ru-RU" sz="1600" b="1" smtClean="0">
                <a:solidFill>
                  <a:srgbClr val="002060"/>
                </a:solidFill>
              </a:rPr>
              <a:t>радиационной биологии</a:t>
            </a:r>
            <a:endParaRPr lang="ru-RU" sz="1600" b="1" dirty="0">
              <a:solidFill>
                <a:srgbClr val="002060"/>
              </a:solidFill>
            </a:endParaRP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Объединенный институт ядерных исследований</a:t>
            </a:r>
            <a:endParaRPr lang="en-US" sz="1600" b="1" dirty="0">
              <a:solidFill>
                <a:srgbClr val="002060"/>
              </a:solidFill>
            </a:endParaRP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Дубна, Россия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e-</a:t>
            </a:r>
            <a:r>
              <a:rPr lang="ru-RU" sz="1600" b="1" dirty="0" err="1">
                <a:solidFill>
                  <a:srgbClr val="002060"/>
                </a:solidFill>
              </a:rPr>
              <a:t>mail</a:t>
            </a:r>
            <a:r>
              <a:rPr lang="ru-RU" sz="1600" b="1" dirty="0">
                <a:solidFill>
                  <a:srgbClr val="002060"/>
                </a:solidFill>
              </a:rPr>
              <a:t>: lobachevsky@jinr.ru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1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413331" y="9282"/>
            <a:ext cx="9713308" cy="594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4472C4">
                    <a:lumMod val="50000"/>
                  </a:srgbClr>
                </a:solidFill>
              </a:rPr>
              <a:t>ДНК-связывающиеся радиопротекторы – </a:t>
            </a:r>
            <a:r>
              <a:rPr lang="ru-RU" b="1" dirty="0" err="1">
                <a:solidFill>
                  <a:srgbClr val="4472C4">
                    <a:lumMod val="50000"/>
                  </a:srgbClr>
                </a:solidFill>
              </a:rPr>
              <a:t>Пироамин</a:t>
            </a:r>
            <a:endParaRPr lang="en-US" b="1" dirty="0">
              <a:solidFill>
                <a:srgbClr val="4472C4">
                  <a:lumMod val="50000"/>
                </a:srgbClr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781" y="8462"/>
            <a:ext cx="1473219" cy="640530"/>
          </a:xfrm>
          <a:prstGeom prst="rect">
            <a:avLst/>
          </a:prstGeom>
        </p:spPr>
      </p:pic>
      <p:sp>
        <p:nvSpPr>
          <p:cNvPr id="9" name="Скругленный прямоугольник 45">
            <a:extLst>
              <a:ext uri="{FF2B5EF4-FFF2-40B4-BE49-F238E27FC236}">
                <a16:creationId xmlns="" xmlns:a16="http://schemas.microsoft.com/office/drawing/2014/main" id="{BBC72628-92BB-4654-A500-DCA471DBCFC7}"/>
              </a:ext>
            </a:extLst>
          </p:cNvPr>
          <p:cNvSpPr/>
          <p:nvPr/>
        </p:nvSpPr>
        <p:spPr>
          <a:xfrm>
            <a:off x="691015" y="3938630"/>
            <a:ext cx="6930444" cy="2843332"/>
          </a:xfrm>
          <a:prstGeom prst="round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b="1" dirty="0">
                <a:solidFill>
                  <a:srgbClr val="4472C4">
                    <a:lumMod val="50000"/>
                  </a:srgbClr>
                </a:solidFill>
              </a:rPr>
              <a:t>Радиопротекторные свойства </a:t>
            </a:r>
            <a:r>
              <a:rPr lang="ru-RU" b="1" dirty="0" err="1">
                <a:solidFill>
                  <a:srgbClr val="4472C4">
                    <a:lumMod val="50000"/>
                  </a:srgbClr>
                </a:solidFill>
              </a:rPr>
              <a:t>пироамина</a:t>
            </a:r>
            <a:r>
              <a:rPr lang="ru-RU" b="1" dirty="0">
                <a:solidFill>
                  <a:srgbClr val="4472C4">
                    <a:lumMod val="50000"/>
                  </a:srgbClr>
                </a:solidFill>
              </a:rPr>
              <a:t> в культуре клеток</a:t>
            </a:r>
          </a:p>
          <a:p>
            <a:pPr indent="266700">
              <a:lnSpc>
                <a:spcPts val="2400"/>
              </a:lnSpc>
            </a:pPr>
            <a:r>
              <a:rPr lang="en-US" sz="1400" b="1" dirty="0">
                <a:solidFill>
                  <a:srgbClr val="4472C4">
                    <a:lumMod val="50000"/>
                  </a:srgbClr>
                </a:solidFill>
              </a:rPr>
              <a:t>A:</a:t>
            </a:r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 </a:t>
            </a:r>
            <a:r>
              <a:rPr lang="en-US" sz="1400" b="1" dirty="0">
                <a:solidFill>
                  <a:srgbClr val="4472C4">
                    <a:lumMod val="50000"/>
                  </a:srgbClr>
                </a:solidFill>
              </a:rPr>
              <a:t>2</a:t>
            </a:r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0 </a:t>
            </a:r>
            <a:r>
              <a:rPr lang="en-US" sz="1400" b="1" dirty="0" err="1">
                <a:solidFill>
                  <a:srgbClr val="4472C4">
                    <a:lumMod val="50000"/>
                  </a:srgbClr>
                </a:solidFill>
                <a:latin typeface="Symbol" panose="05050102010706020507" pitchFamily="18" charset="2"/>
              </a:rPr>
              <a:t>m</a:t>
            </a:r>
            <a:r>
              <a:rPr lang="en-US" sz="1400" b="1" dirty="0" err="1">
                <a:solidFill>
                  <a:srgbClr val="4472C4">
                    <a:lumMod val="50000"/>
                  </a:srgbClr>
                </a:solidFill>
              </a:rPr>
              <a:t>M</a:t>
            </a:r>
            <a:r>
              <a:rPr lang="en-US" sz="1400" b="1" dirty="0">
                <a:solidFill>
                  <a:srgbClr val="4472C4">
                    <a:lumMod val="50000"/>
                  </a:srgbClr>
                </a:solidFill>
              </a:rPr>
              <a:t> </a:t>
            </a:r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ПА</a:t>
            </a:r>
          </a:p>
          <a:p>
            <a:pPr indent="266700">
              <a:lnSpc>
                <a:spcPts val="2400"/>
              </a:lnSpc>
            </a:pPr>
            <a:r>
              <a:rPr lang="en-US" sz="1400" b="1" dirty="0">
                <a:solidFill>
                  <a:srgbClr val="4472C4">
                    <a:lumMod val="50000"/>
                  </a:srgbClr>
                </a:solidFill>
              </a:rPr>
              <a:t>B: 2</a:t>
            </a:r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0 </a:t>
            </a:r>
            <a:r>
              <a:rPr lang="en-US" sz="1400" b="1" dirty="0" err="1">
                <a:solidFill>
                  <a:srgbClr val="4472C4">
                    <a:lumMod val="50000"/>
                  </a:srgbClr>
                </a:solidFill>
                <a:latin typeface="Symbol" panose="05050102010706020507" pitchFamily="18" charset="2"/>
              </a:rPr>
              <a:t>m</a:t>
            </a:r>
            <a:r>
              <a:rPr lang="en-US" sz="1400" b="1" dirty="0" err="1">
                <a:solidFill>
                  <a:srgbClr val="4472C4">
                    <a:lumMod val="50000"/>
                  </a:srgbClr>
                </a:solidFill>
              </a:rPr>
              <a:t>M</a:t>
            </a:r>
            <a:r>
              <a:rPr lang="en-US" sz="1400" b="1" dirty="0">
                <a:solidFill>
                  <a:srgbClr val="4472C4">
                    <a:lumMod val="50000"/>
                  </a:srgbClr>
                </a:solidFill>
              </a:rPr>
              <a:t> </a:t>
            </a:r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ПА</a:t>
            </a:r>
            <a:r>
              <a:rPr lang="en-US" sz="1400" b="1" dirty="0">
                <a:solidFill>
                  <a:srgbClr val="4472C4">
                    <a:lumMod val="50000"/>
                  </a:srgbClr>
                </a:solidFill>
              </a:rPr>
              <a:t> + 0</a:t>
            </a:r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,25 М </a:t>
            </a:r>
            <a:r>
              <a:rPr lang="ru-RU" sz="1400" b="1" dirty="0" smtClean="0">
                <a:solidFill>
                  <a:srgbClr val="4472C4">
                    <a:lumMod val="50000"/>
                  </a:srgbClr>
                </a:solidFill>
              </a:rPr>
              <a:t>ДМСО (перехватчик гидроксильных радикалов)</a:t>
            </a:r>
            <a:endParaRPr lang="ru-RU" sz="1400" b="1" dirty="0">
              <a:solidFill>
                <a:srgbClr val="4472C4">
                  <a:lumMod val="50000"/>
                </a:srgbClr>
              </a:solidFill>
            </a:endParaRPr>
          </a:p>
          <a:p>
            <a:pPr indent="266700">
              <a:lnSpc>
                <a:spcPts val="2400"/>
              </a:lnSpc>
            </a:pPr>
            <a:r>
              <a:rPr lang="en-US" sz="1400" b="1" dirty="0">
                <a:solidFill>
                  <a:srgbClr val="4472C4">
                    <a:lumMod val="50000"/>
                  </a:srgbClr>
                </a:solidFill>
              </a:rPr>
              <a:t>C: 2</a:t>
            </a:r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0 </a:t>
            </a:r>
            <a:r>
              <a:rPr lang="en-US" sz="1400" b="1" dirty="0" err="1">
                <a:solidFill>
                  <a:srgbClr val="4472C4">
                    <a:lumMod val="50000"/>
                  </a:srgbClr>
                </a:solidFill>
                <a:latin typeface="Symbol" panose="05050102010706020507" pitchFamily="18" charset="2"/>
              </a:rPr>
              <a:t>m</a:t>
            </a:r>
            <a:r>
              <a:rPr lang="en-US" sz="1400" b="1" dirty="0" err="1">
                <a:solidFill>
                  <a:srgbClr val="4472C4">
                    <a:lumMod val="50000"/>
                  </a:srgbClr>
                </a:solidFill>
              </a:rPr>
              <a:t>M</a:t>
            </a:r>
            <a:r>
              <a:rPr lang="en-US" sz="1400" b="1" dirty="0">
                <a:solidFill>
                  <a:srgbClr val="4472C4">
                    <a:lumMod val="50000"/>
                  </a:srgbClr>
                </a:solidFill>
              </a:rPr>
              <a:t> </a:t>
            </a:r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ПА</a:t>
            </a:r>
            <a:r>
              <a:rPr lang="en-US" sz="1400" b="1" dirty="0">
                <a:solidFill>
                  <a:srgbClr val="4472C4">
                    <a:lumMod val="50000"/>
                  </a:srgbClr>
                </a:solidFill>
              </a:rPr>
              <a:t> + </a:t>
            </a:r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5 </a:t>
            </a:r>
            <a:r>
              <a:rPr lang="ru-RU" sz="1400" b="1" dirty="0" err="1">
                <a:solidFill>
                  <a:srgbClr val="4472C4">
                    <a:lumMod val="50000"/>
                  </a:srgbClr>
                </a:solidFill>
              </a:rPr>
              <a:t>мМ</a:t>
            </a:r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 </a:t>
            </a:r>
            <a:r>
              <a:rPr lang="en-US" sz="1400" b="1" dirty="0">
                <a:solidFill>
                  <a:srgbClr val="4472C4">
                    <a:lumMod val="50000"/>
                  </a:srgbClr>
                </a:solidFill>
              </a:rPr>
              <a:t>WR1065 (</a:t>
            </a:r>
            <a:r>
              <a:rPr lang="ru-RU" sz="1400" b="1" dirty="0" err="1">
                <a:solidFill>
                  <a:srgbClr val="4472C4">
                    <a:lumMod val="50000"/>
                  </a:srgbClr>
                </a:solidFill>
              </a:rPr>
              <a:t>аминотиол</a:t>
            </a:r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)</a:t>
            </a:r>
          </a:p>
          <a:p>
            <a:pPr indent="266700">
              <a:lnSpc>
                <a:spcPts val="2400"/>
              </a:lnSpc>
            </a:pPr>
            <a:r>
              <a:rPr lang="en-US" sz="1400" b="1" dirty="0">
                <a:solidFill>
                  <a:srgbClr val="4472C4">
                    <a:lumMod val="50000"/>
                  </a:srgbClr>
                </a:solidFill>
              </a:rPr>
              <a:t>D: 2</a:t>
            </a:r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0 </a:t>
            </a:r>
            <a:r>
              <a:rPr lang="en-US" sz="1400" b="1" dirty="0" err="1">
                <a:solidFill>
                  <a:srgbClr val="4472C4">
                    <a:lumMod val="50000"/>
                  </a:srgbClr>
                </a:solidFill>
                <a:latin typeface="Symbol" panose="05050102010706020507" pitchFamily="18" charset="2"/>
              </a:rPr>
              <a:t>m</a:t>
            </a:r>
            <a:r>
              <a:rPr lang="en-US" sz="1400" b="1" dirty="0" err="1">
                <a:solidFill>
                  <a:srgbClr val="4472C4">
                    <a:lumMod val="50000"/>
                  </a:srgbClr>
                </a:solidFill>
              </a:rPr>
              <a:t>M</a:t>
            </a:r>
            <a:r>
              <a:rPr lang="en-US" sz="1400" b="1" dirty="0">
                <a:solidFill>
                  <a:srgbClr val="4472C4">
                    <a:lumMod val="50000"/>
                  </a:srgbClr>
                </a:solidFill>
              </a:rPr>
              <a:t> </a:t>
            </a:r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ПА, 0,1% </a:t>
            </a:r>
            <a:r>
              <a:rPr lang="ru-RU" sz="1400" b="1" dirty="0" smtClean="0">
                <a:solidFill>
                  <a:srgbClr val="4472C4">
                    <a:lumMod val="50000"/>
                  </a:srgbClr>
                </a:solidFill>
              </a:rPr>
              <a:t>О</a:t>
            </a:r>
            <a:r>
              <a:rPr lang="ru-RU" sz="1400" b="1" baseline="-25000" dirty="0" smtClean="0">
                <a:solidFill>
                  <a:srgbClr val="4472C4">
                    <a:lumMod val="50000"/>
                  </a:srgbClr>
                </a:solidFill>
              </a:rPr>
              <a:t>2</a:t>
            </a:r>
            <a:endParaRPr lang="ru-RU" sz="1400" b="1" dirty="0">
              <a:solidFill>
                <a:srgbClr val="4472C4">
                  <a:lumMod val="50000"/>
                </a:srgb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ПА более активный радиопротектор чем МП и </a:t>
            </a:r>
            <a:r>
              <a:rPr lang="en-US" sz="1400" b="1" dirty="0">
                <a:solidFill>
                  <a:srgbClr val="4472C4">
                    <a:lumMod val="50000"/>
                  </a:srgbClr>
                </a:solidFill>
              </a:rPr>
              <a:t>Hoechst 33342</a:t>
            </a:r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 (2,55</a:t>
            </a:r>
            <a:r>
              <a:rPr lang="en-US" sz="1400" b="1" dirty="0">
                <a:solidFill>
                  <a:srgbClr val="4472C4">
                    <a:lumMod val="50000"/>
                  </a:srgbClr>
                </a:solidFill>
              </a:rPr>
              <a:t>&gt;1</a:t>
            </a:r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,</a:t>
            </a:r>
            <a:r>
              <a:rPr lang="en-US" sz="1400" b="1" dirty="0">
                <a:solidFill>
                  <a:srgbClr val="4472C4">
                    <a:lumMod val="50000"/>
                  </a:srgbClr>
                </a:solidFill>
              </a:rPr>
              <a:t>97&gt;1</a:t>
            </a:r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,</a:t>
            </a:r>
            <a:r>
              <a:rPr lang="en-US" sz="1400" b="1" dirty="0">
                <a:solidFill>
                  <a:srgbClr val="4472C4">
                    <a:lumMod val="50000"/>
                  </a:srgbClr>
                </a:solidFill>
              </a:rPr>
              <a:t>7)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ПА активно защищает в присутствии других радиопротекторов и в гипоксических условиях – другой механизм действия</a:t>
            </a:r>
            <a:endParaRPr lang="en-AU" sz="1400" b="1" dirty="0">
              <a:solidFill>
                <a:srgbClr val="4472C4">
                  <a:lumMod val="50000"/>
                </a:srgb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258486"/>
              </p:ext>
            </p:extLst>
          </p:nvPr>
        </p:nvGraphicFramePr>
        <p:xfrm>
          <a:off x="8459185" y="1155338"/>
          <a:ext cx="3315128" cy="4192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75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575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1093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Условия</a:t>
                      </a:r>
                      <a:endParaRPr lang="en-AU" sz="1600" b="1" kern="1200" dirty="0">
                        <a:solidFill>
                          <a:srgbClr val="4472C4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ФИД</a:t>
                      </a:r>
                      <a:endParaRPr lang="en-AU" sz="1600" b="1" kern="1200" dirty="0">
                        <a:solidFill>
                          <a:srgbClr val="4472C4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1093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20 </a:t>
                      </a:r>
                      <a:r>
                        <a:rPr lang="en-US" sz="1600" b="1" kern="1200" dirty="0" err="1">
                          <a:solidFill>
                            <a:srgbClr val="4472C4">
                              <a:lumMod val="50000"/>
                            </a:srgbClr>
                          </a:solidFill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m</a:t>
                      </a:r>
                      <a:r>
                        <a:rPr lang="en-US" sz="1600" b="1" kern="1200" dirty="0" err="1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US" sz="16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ПА</a:t>
                      </a:r>
                      <a:endParaRPr lang="en-AU" sz="1600" b="1" kern="1200" dirty="0">
                        <a:solidFill>
                          <a:srgbClr val="4472C4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2,55</a:t>
                      </a:r>
                      <a:endParaRPr lang="en-AU" sz="1600" b="1" kern="1200" dirty="0">
                        <a:solidFill>
                          <a:srgbClr val="4472C4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1093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0,25 М ДМСО</a:t>
                      </a:r>
                      <a:endParaRPr lang="en-AU" sz="1600" b="1" kern="1200" dirty="0">
                        <a:solidFill>
                          <a:srgbClr val="4472C4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1,</a:t>
                      </a:r>
                      <a:r>
                        <a:rPr lang="en-US" sz="16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6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AU" sz="1600" b="1" kern="1200" dirty="0">
                        <a:solidFill>
                          <a:srgbClr val="4472C4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1093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ПА+ДМСО</a:t>
                      </a:r>
                      <a:endParaRPr lang="en-AU" sz="1600" b="1" kern="1200" dirty="0">
                        <a:solidFill>
                          <a:srgbClr val="4472C4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3,23</a:t>
                      </a:r>
                      <a:endParaRPr lang="en-AU" sz="1600" b="1" kern="1200" dirty="0">
                        <a:solidFill>
                          <a:srgbClr val="4472C4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1093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ПА/ДМСО</a:t>
                      </a:r>
                      <a:endParaRPr lang="en-AU" sz="1600" b="1" kern="1200" dirty="0">
                        <a:solidFill>
                          <a:srgbClr val="4472C4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2,23</a:t>
                      </a:r>
                      <a:endParaRPr lang="en-AU" sz="1600" b="1" kern="1200" dirty="0">
                        <a:solidFill>
                          <a:srgbClr val="4472C4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1093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600" b="1" kern="1200" baseline="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baseline="0" dirty="0" err="1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мМ</a:t>
                      </a:r>
                      <a:r>
                        <a:rPr lang="ru-RU" sz="1600" b="1" kern="1200" baseline="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baseline="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WR1065</a:t>
                      </a:r>
                      <a:endParaRPr lang="en-AU" sz="1600" b="1" kern="1200" dirty="0">
                        <a:solidFill>
                          <a:srgbClr val="4472C4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6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  <a:endParaRPr lang="en-AU" sz="1600" b="1" kern="1200" dirty="0">
                        <a:solidFill>
                          <a:srgbClr val="4472C4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1093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ПА+</a:t>
                      </a:r>
                      <a:r>
                        <a:rPr lang="en-US" sz="16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WR</a:t>
                      </a:r>
                      <a:endParaRPr lang="en-AU" sz="1600" b="1" kern="1200" dirty="0">
                        <a:solidFill>
                          <a:srgbClr val="4472C4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5,42</a:t>
                      </a:r>
                      <a:endParaRPr lang="en-AU" sz="1600" b="1" kern="1200" dirty="0">
                        <a:solidFill>
                          <a:srgbClr val="4472C4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109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ПА/</a:t>
                      </a:r>
                      <a:r>
                        <a:rPr lang="en-US" sz="16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WR</a:t>
                      </a:r>
                      <a:endParaRPr lang="en-AU" sz="1600" b="1" kern="1200" dirty="0">
                        <a:solidFill>
                          <a:srgbClr val="4472C4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2,20</a:t>
                      </a:r>
                      <a:endParaRPr lang="en-AU" sz="1600" b="1" kern="1200" dirty="0">
                        <a:solidFill>
                          <a:srgbClr val="4472C4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109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0,1% О</a:t>
                      </a:r>
                      <a:r>
                        <a:rPr lang="ru-RU" sz="1600" b="1" kern="1200" baseline="-250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AU" sz="1600" b="1" kern="1200" baseline="-25000" dirty="0">
                        <a:solidFill>
                          <a:srgbClr val="4472C4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1,41</a:t>
                      </a:r>
                      <a:endParaRPr lang="en-AU" sz="1600" b="1" kern="1200" dirty="0">
                        <a:solidFill>
                          <a:srgbClr val="4472C4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109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ПА+0,1% О</a:t>
                      </a:r>
                      <a:r>
                        <a:rPr lang="ru-RU" sz="1600" b="1" kern="1200" baseline="-250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AU" sz="1600" b="1" kern="1200" baseline="-25000" dirty="0">
                        <a:solidFill>
                          <a:srgbClr val="4472C4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3,43</a:t>
                      </a:r>
                      <a:endParaRPr lang="en-AU" sz="1600" b="1" kern="1200" dirty="0">
                        <a:solidFill>
                          <a:srgbClr val="4472C4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109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ПА/0,1% О</a:t>
                      </a:r>
                      <a:r>
                        <a:rPr lang="ru-RU" sz="1600" b="1" kern="1200" baseline="-250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AU" sz="1600" b="1" kern="1200" baseline="-25000" dirty="0">
                        <a:solidFill>
                          <a:srgbClr val="4472C4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2,43</a:t>
                      </a:r>
                      <a:endParaRPr lang="en-AU" sz="1600" b="1" kern="1200" dirty="0">
                        <a:solidFill>
                          <a:srgbClr val="4472C4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0" name="Picture 121" descr="DR_3C_2PH20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14" y="1141174"/>
            <a:ext cx="2147403" cy="256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81" descr="DR_DMSO025_2PH+DMSO_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649" y="1141174"/>
            <a:ext cx="2146632" cy="256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2" descr="DR_C_WR_2PH+WR_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614" y="1141172"/>
            <a:ext cx="2147653" cy="256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48" descr="DR_C(2)_H_2PH_2_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234" y="1136588"/>
            <a:ext cx="2147416" cy="256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991749" y="3569298"/>
            <a:ext cx="6328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4472C4">
                    <a:lumMod val="50000"/>
                  </a:srgbClr>
                </a:solidFill>
              </a:rPr>
              <a:t>A                                      B                                C                                    D</a:t>
            </a:r>
            <a:endParaRPr lang="en-AU" dirty="0"/>
          </a:p>
        </p:txBody>
      </p:sp>
      <p:pic>
        <p:nvPicPr>
          <p:cNvPr id="18" name="Picture 334" descr="2PH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086" y="5589744"/>
            <a:ext cx="2439834" cy="75390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575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413331" y="9282"/>
            <a:ext cx="9713308" cy="594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4472C4">
                    <a:lumMod val="50000"/>
                  </a:srgbClr>
                </a:solidFill>
              </a:rPr>
              <a:t>ДНК-связывающиеся радиопротекторы – защита </a:t>
            </a:r>
            <a:r>
              <a:rPr lang="en-AU" b="1" i="1" dirty="0">
                <a:solidFill>
                  <a:srgbClr val="4472C4">
                    <a:lumMod val="50000"/>
                  </a:srgbClr>
                </a:solidFill>
              </a:rPr>
              <a:t>in vivo</a:t>
            </a:r>
            <a:r>
              <a:rPr lang="ru-RU" b="1" dirty="0">
                <a:solidFill>
                  <a:srgbClr val="4472C4">
                    <a:lumMod val="50000"/>
                  </a:srgbClr>
                </a:solidFill>
              </a:rPr>
              <a:t> </a:t>
            </a:r>
            <a:endParaRPr lang="en-US" b="1" dirty="0">
              <a:solidFill>
                <a:srgbClr val="4472C4">
                  <a:lumMod val="50000"/>
                </a:srgbClr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781" y="8462"/>
            <a:ext cx="1473219" cy="640530"/>
          </a:xfrm>
          <a:prstGeom prst="rect">
            <a:avLst/>
          </a:prstGeom>
        </p:spPr>
      </p:pic>
      <p:sp>
        <p:nvSpPr>
          <p:cNvPr id="9" name="Скругленный прямоугольник 45">
            <a:extLst>
              <a:ext uri="{FF2B5EF4-FFF2-40B4-BE49-F238E27FC236}">
                <a16:creationId xmlns="" xmlns:a16="http://schemas.microsoft.com/office/drawing/2014/main" id="{BBC72628-92BB-4654-A500-DCA471DBCFC7}"/>
              </a:ext>
            </a:extLst>
          </p:cNvPr>
          <p:cNvSpPr/>
          <p:nvPr/>
        </p:nvSpPr>
        <p:spPr>
          <a:xfrm>
            <a:off x="734170" y="4463372"/>
            <a:ext cx="3418730" cy="1889879"/>
          </a:xfrm>
          <a:prstGeom prst="round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be-BY" sz="1400" b="1" dirty="0">
                <a:solidFill>
                  <a:srgbClr val="4472C4">
                    <a:lumMod val="50000"/>
                  </a:srgbClr>
                </a:solidFill>
              </a:rPr>
              <a:t>Модель - радиационно-индуцированный мукозит, </a:t>
            </a:r>
            <a:r>
              <a:rPr lang="be-BY" sz="1400" b="1" dirty="0" smtClean="0">
                <a:solidFill>
                  <a:srgbClr val="4472C4">
                    <a:lumMod val="50000"/>
                  </a:srgbClr>
                </a:solidFill>
              </a:rPr>
              <a:t>повреждение эпителия </a:t>
            </a:r>
            <a:r>
              <a:rPr lang="be-BY" sz="1400" b="1" dirty="0">
                <a:solidFill>
                  <a:srgbClr val="4472C4">
                    <a:lumMod val="50000"/>
                  </a:srgbClr>
                </a:solidFill>
              </a:rPr>
              <a:t>языка мыши</a:t>
            </a:r>
          </a:p>
          <a:p>
            <a:pPr>
              <a:lnSpc>
                <a:spcPct val="150000"/>
              </a:lnSpc>
            </a:pPr>
            <a:r>
              <a:rPr lang="be-BY" sz="1400" b="1" dirty="0">
                <a:solidFill>
                  <a:srgbClr val="4472C4">
                    <a:lumMod val="50000"/>
                  </a:srgbClr>
                </a:solidFill>
              </a:rPr>
              <a:t>5 х 5 </a:t>
            </a:r>
            <a:r>
              <a:rPr lang="en-AU" sz="1400" b="1" dirty="0" err="1">
                <a:solidFill>
                  <a:srgbClr val="4472C4">
                    <a:lumMod val="50000"/>
                  </a:srgbClr>
                </a:solidFill>
              </a:rPr>
              <a:t>Gy</a:t>
            </a:r>
            <a:r>
              <a:rPr lang="be-BY" sz="1400" b="1" dirty="0">
                <a:solidFill>
                  <a:srgbClr val="4472C4">
                    <a:lumMod val="50000"/>
                  </a:srgbClr>
                </a:solidFill>
              </a:rPr>
              <a:t> + </a:t>
            </a:r>
            <a:r>
              <a:rPr lang="en-AU" sz="1400" b="1" dirty="0">
                <a:solidFill>
                  <a:srgbClr val="4472C4">
                    <a:lumMod val="50000"/>
                  </a:srgbClr>
                </a:solidFill>
              </a:rPr>
              <a:t>Dose, </a:t>
            </a:r>
            <a:r>
              <a:rPr lang="en-AU" sz="1400" b="1" dirty="0" err="1">
                <a:solidFill>
                  <a:srgbClr val="4472C4">
                    <a:lumMod val="50000"/>
                  </a:srgbClr>
                </a:solidFill>
              </a:rPr>
              <a:t>Gy</a:t>
            </a:r>
            <a:endParaRPr lang="en-AU" sz="1400" b="1" dirty="0">
              <a:solidFill>
                <a:srgbClr val="4472C4">
                  <a:lumMod val="50000"/>
                </a:srgbClr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ФИД = 1,37</a:t>
            </a:r>
            <a:endParaRPr lang="en-AU" sz="1400" b="1" dirty="0">
              <a:solidFill>
                <a:srgbClr val="4472C4">
                  <a:lumMod val="50000"/>
                </a:srgb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A1975A5-7465-4828-A32B-F5A0206A0E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27" y="1058343"/>
            <a:ext cx="2845522" cy="3047831"/>
          </a:xfrm>
          <a:prstGeom prst="rect">
            <a:avLst/>
          </a:prstGeom>
        </p:spPr>
      </p:pic>
      <p:sp>
        <p:nvSpPr>
          <p:cNvPr id="11" name="Скругленный прямоугольник 45">
            <a:extLst>
              <a:ext uri="{FF2B5EF4-FFF2-40B4-BE49-F238E27FC236}">
                <a16:creationId xmlns="" xmlns:a16="http://schemas.microsoft.com/office/drawing/2014/main" id="{E21B1071-50B7-4074-B51E-C3E83D6ECF03}"/>
              </a:ext>
            </a:extLst>
          </p:cNvPr>
          <p:cNvSpPr/>
          <p:nvPr/>
        </p:nvSpPr>
        <p:spPr>
          <a:xfrm>
            <a:off x="6858000" y="4820917"/>
            <a:ext cx="4231586" cy="1532334"/>
          </a:xfrm>
          <a:prstGeom prst="round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be-BY" sz="1400" b="1" dirty="0">
                <a:solidFill>
                  <a:srgbClr val="4472C4">
                    <a:lumMod val="50000"/>
                  </a:srgbClr>
                </a:solidFill>
              </a:rPr>
              <a:t>Модель – клоногенная способность крипт эпителия кишечника </a:t>
            </a:r>
            <a:r>
              <a:rPr lang="be-BY" sz="1400" b="1" dirty="0" smtClean="0">
                <a:solidFill>
                  <a:srgbClr val="4472C4">
                    <a:lumMod val="50000"/>
                  </a:srgbClr>
                </a:solidFill>
              </a:rPr>
              <a:t>мыши</a:t>
            </a:r>
          </a:p>
          <a:p>
            <a:pPr>
              <a:lnSpc>
                <a:spcPct val="150000"/>
              </a:lnSpc>
            </a:pPr>
            <a:r>
              <a:rPr lang="be-BY" sz="1400" b="1" dirty="0" smtClean="0">
                <a:solidFill>
                  <a:srgbClr val="4472C4">
                    <a:lumMod val="50000"/>
                  </a:srgbClr>
                </a:solidFill>
              </a:rPr>
              <a:t>Крипт – пролиферирующая единица эпителия</a:t>
            </a:r>
            <a:endParaRPr lang="be-BY" sz="1400" b="1" dirty="0">
              <a:solidFill>
                <a:srgbClr val="4472C4">
                  <a:lumMod val="50000"/>
                </a:srgbClr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ФИД = 1,24</a:t>
            </a:r>
            <a:endParaRPr lang="en-AU" sz="1400" b="1" dirty="0">
              <a:solidFill>
                <a:srgbClr val="4472C4">
                  <a:lumMod val="50000"/>
                </a:srgbClr>
              </a:solidFill>
            </a:endParaRPr>
          </a:p>
        </p:txBody>
      </p:sp>
      <p:pic>
        <p:nvPicPr>
          <p:cNvPr id="12" name="Picture 6" descr="0Gy 200x">
            <a:extLst>
              <a:ext uri="{FF2B5EF4-FFF2-40B4-BE49-F238E27FC236}">
                <a16:creationId xmlns="" xmlns:a16="http://schemas.microsoft.com/office/drawing/2014/main" id="{92E1A5B3-361E-4D13-A0FB-F5F7512D6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851" y="1526660"/>
            <a:ext cx="1899629" cy="1425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18Gy 200x">
            <a:extLst>
              <a:ext uri="{FF2B5EF4-FFF2-40B4-BE49-F238E27FC236}">
                <a16:creationId xmlns="" xmlns:a16="http://schemas.microsoft.com/office/drawing/2014/main" id="{CBCC5E9A-B380-4093-82C4-66C32ED64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04" y="3161838"/>
            <a:ext cx="1900676" cy="1425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Q:\Martin\Lab Shared\Andrea\Oral mucositis mouse experiments\2014\OM_5_2014_ MCM2P2_MCDMAM_amifostine\photos\Session 19-05-2014 19.jpg">
            <a:extLst>
              <a:ext uri="{FF2B5EF4-FFF2-40B4-BE49-F238E27FC236}">
                <a16:creationId xmlns="" xmlns:a16="http://schemas.microsoft.com/office/drawing/2014/main" id="{AF0BE9BC-D549-4727-8D9C-C946EBC71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246" y="2306331"/>
            <a:ext cx="1267785" cy="189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>
            <a:extLst>
              <a:ext uri="{FF2B5EF4-FFF2-40B4-BE49-F238E27FC236}">
                <a16:creationId xmlns="" xmlns:a16="http://schemas.microsoft.com/office/drawing/2014/main" id="{96539A3C-A749-4AF1-8AAF-09661C252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6" r="4108" b="816"/>
          <a:stretch>
            <a:fillRect/>
          </a:stretch>
        </p:blipFill>
        <p:spPr bwMode="auto">
          <a:xfrm>
            <a:off x="8214358" y="1400185"/>
            <a:ext cx="2875228" cy="29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729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413331" y="9282"/>
            <a:ext cx="9713308" cy="594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4472C4">
                    <a:lumMod val="50000"/>
                  </a:srgbClr>
                </a:solidFill>
              </a:rPr>
              <a:t>ДНК-связывающиеся радиопротекторы – защита </a:t>
            </a:r>
            <a:r>
              <a:rPr lang="en-AU" b="1" i="1" dirty="0">
                <a:solidFill>
                  <a:srgbClr val="4472C4">
                    <a:lumMod val="50000"/>
                  </a:srgbClr>
                </a:solidFill>
              </a:rPr>
              <a:t>in vitro</a:t>
            </a:r>
            <a:r>
              <a:rPr lang="ru-RU" b="1" dirty="0">
                <a:solidFill>
                  <a:srgbClr val="4472C4">
                    <a:lumMod val="50000"/>
                  </a:srgbClr>
                </a:solidFill>
              </a:rPr>
              <a:t> </a:t>
            </a:r>
            <a:endParaRPr lang="en-US" b="1" dirty="0">
              <a:solidFill>
                <a:srgbClr val="4472C4">
                  <a:lumMod val="50000"/>
                </a:srgbClr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781" y="8462"/>
            <a:ext cx="1473219" cy="640530"/>
          </a:xfrm>
          <a:prstGeom prst="rect">
            <a:avLst/>
          </a:prstGeom>
        </p:spPr>
      </p:pic>
      <p:sp>
        <p:nvSpPr>
          <p:cNvPr id="16" name="Rectangle 7">
            <a:extLst>
              <a:ext uri="{FF2B5EF4-FFF2-40B4-BE49-F238E27FC236}">
                <a16:creationId xmlns="" xmlns:a16="http://schemas.microsoft.com/office/drawing/2014/main" id="{D1A0CBB2-505B-4CE2-AC62-94421FF25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484" y="5463389"/>
            <a:ext cx="4602553" cy="331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defTabSz="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50938" indent="-342900" defTabSz="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73225" indent="-342900" defTabSz="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95513" indent="-342900" defTabSz="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717800" indent="-342900" defTabSz="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175000" indent="-342900" defTabSz="361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32200" indent="-342900" defTabSz="361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089400" indent="-342900" defTabSz="361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46600" indent="-342900" defTabSz="361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altLang="en-US" sz="1400" b="1" dirty="0">
                <a:solidFill>
                  <a:srgbClr val="002060"/>
                </a:solidFill>
                <a:latin typeface="+mn-lt"/>
              </a:rPr>
              <a:t>ПА,</a:t>
            </a:r>
            <a:r>
              <a:rPr lang="en-US" altLang="en-US" sz="1400" b="1" dirty="0">
                <a:solidFill>
                  <a:srgbClr val="002060"/>
                </a:solidFill>
                <a:latin typeface="+mn-lt"/>
              </a:rPr>
              <a:t>  20 </a:t>
            </a:r>
            <a:r>
              <a:rPr lang="en-US" altLang="en-US" sz="1400" b="1" dirty="0">
                <a:solidFill>
                  <a:srgbClr val="002060"/>
                </a:solidFill>
                <a:latin typeface="Symbol" panose="05050102010706020507" pitchFamily="18" charset="2"/>
              </a:rPr>
              <a:t>m</a:t>
            </a:r>
            <a:r>
              <a:rPr lang="en-US" altLang="en-US" sz="1400" b="1" dirty="0">
                <a:solidFill>
                  <a:srgbClr val="002060"/>
                </a:solidFill>
                <a:latin typeface="+mn-lt"/>
              </a:rPr>
              <a:t>M</a:t>
            </a:r>
            <a:r>
              <a:rPr lang="ru-RU" altLang="en-US" sz="1400" b="1" dirty="0">
                <a:solidFill>
                  <a:srgbClr val="002060"/>
                </a:solidFill>
                <a:latin typeface="+mn-lt"/>
              </a:rPr>
              <a:t>, ФИД = 2,3               </a:t>
            </a:r>
            <a:r>
              <a:rPr lang="en-US" altLang="en-US" sz="1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altLang="en-US" sz="1400" b="1" dirty="0">
                <a:solidFill>
                  <a:srgbClr val="002060"/>
                </a:solidFill>
                <a:latin typeface="+mn-lt"/>
              </a:rPr>
              <a:t>      </a:t>
            </a:r>
            <a:r>
              <a:rPr lang="en-US" altLang="en-US" sz="1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altLang="en-US" sz="1400" b="1" dirty="0">
                <a:solidFill>
                  <a:srgbClr val="002060"/>
                </a:solidFill>
                <a:latin typeface="+mn-lt"/>
              </a:rPr>
              <a:t>МП,</a:t>
            </a:r>
            <a:r>
              <a:rPr lang="en-US" altLang="en-US" sz="1400" b="1" dirty="0">
                <a:solidFill>
                  <a:srgbClr val="002060"/>
                </a:solidFill>
                <a:latin typeface="+mn-lt"/>
              </a:rPr>
              <a:t>  10 </a:t>
            </a:r>
            <a:r>
              <a:rPr lang="en-US" altLang="en-US" sz="1400" b="1" dirty="0">
                <a:solidFill>
                  <a:srgbClr val="002060"/>
                </a:solidFill>
                <a:latin typeface="Symbol" panose="05050102010706020507" pitchFamily="18" charset="2"/>
              </a:rPr>
              <a:t>m</a:t>
            </a:r>
            <a:r>
              <a:rPr lang="en-US" altLang="en-US" sz="1400" b="1" dirty="0">
                <a:solidFill>
                  <a:srgbClr val="002060"/>
                </a:solidFill>
                <a:latin typeface="+mn-lt"/>
              </a:rPr>
              <a:t>M</a:t>
            </a:r>
            <a:r>
              <a:rPr lang="ru-RU" altLang="en-US" sz="1400" b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ru-RU" altLang="en-US" sz="1400" b="1" dirty="0">
                <a:solidFill>
                  <a:srgbClr val="002060"/>
                </a:solidFill>
              </a:rPr>
              <a:t>ФИД = 2,0</a:t>
            </a:r>
            <a:r>
              <a:rPr lang="en-US" altLang="en-US" sz="1400" b="1" dirty="0">
                <a:solidFill>
                  <a:srgbClr val="002060"/>
                </a:solidFill>
                <a:latin typeface="+mn-lt"/>
              </a:rPr>
              <a:t> </a:t>
            </a:r>
          </a:p>
        </p:txBody>
      </p:sp>
      <p:pic>
        <p:nvPicPr>
          <p:cNvPr id="17" name="Picture 11" descr="DR_NT_2PH">
            <a:extLst>
              <a:ext uri="{FF2B5EF4-FFF2-40B4-BE49-F238E27FC236}">
                <a16:creationId xmlns="" xmlns:a16="http://schemas.microsoft.com/office/drawing/2014/main" id="{B746A946-B630-45CE-9845-538E8EB7E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82"/>
          <a:stretch>
            <a:fillRect/>
          </a:stretch>
        </p:blipFill>
        <p:spPr bwMode="auto">
          <a:xfrm>
            <a:off x="708803" y="2186789"/>
            <a:ext cx="23241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2" descr="DR_NT_MP">
            <a:extLst>
              <a:ext uri="{FF2B5EF4-FFF2-40B4-BE49-F238E27FC236}">
                <a16:creationId xmlns="" xmlns:a16="http://schemas.microsoft.com/office/drawing/2014/main" id="{F1E596DC-113E-4855-B519-501EE43D9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22"/>
          <a:stretch>
            <a:fillRect/>
          </a:stretch>
        </p:blipFill>
        <p:spPr bwMode="auto">
          <a:xfrm>
            <a:off x="3347228" y="2196314"/>
            <a:ext cx="2328863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Скругленный прямоугольник 45">
            <a:extLst>
              <a:ext uri="{FF2B5EF4-FFF2-40B4-BE49-F238E27FC236}">
                <a16:creationId xmlns="" xmlns:a16="http://schemas.microsoft.com/office/drawing/2014/main" id="{CFB087B7-8A54-4418-A4DC-A12825EC9ABE}"/>
              </a:ext>
            </a:extLst>
          </p:cNvPr>
          <p:cNvSpPr/>
          <p:nvPr/>
        </p:nvSpPr>
        <p:spPr>
          <a:xfrm>
            <a:off x="778068" y="979998"/>
            <a:ext cx="6243833" cy="1021556"/>
          </a:xfrm>
          <a:prstGeom prst="round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b="1" dirty="0">
                <a:solidFill>
                  <a:srgbClr val="4472C4">
                    <a:lumMod val="50000"/>
                  </a:srgbClr>
                </a:solidFill>
              </a:rPr>
              <a:t>Радиопротекторные свойства МП и ПА в культуре клеток кератиноцитов на уровне повреждений ДНК – индукция </a:t>
            </a:r>
            <a:r>
              <a:rPr lang="en-AU" b="1" dirty="0">
                <a:solidFill>
                  <a:srgbClr val="4472C4">
                    <a:lumMod val="50000"/>
                  </a:srgbClr>
                </a:solidFill>
                <a:latin typeface="Symbol" panose="05050102010706020507" pitchFamily="18" charset="2"/>
              </a:rPr>
              <a:t>g</a:t>
            </a:r>
            <a:r>
              <a:rPr lang="en-AU" b="1" dirty="0">
                <a:solidFill>
                  <a:srgbClr val="4472C4">
                    <a:lumMod val="50000"/>
                  </a:srgbClr>
                </a:solidFill>
              </a:rPr>
              <a:t>H2AX </a:t>
            </a:r>
            <a:r>
              <a:rPr lang="be-BY" b="1" dirty="0">
                <a:solidFill>
                  <a:srgbClr val="4472C4">
                    <a:lumMod val="50000"/>
                  </a:srgbClr>
                </a:solidFill>
              </a:rPr>
              <a:t>фокусов</a:t>
            </a:r>
            <a:endParaRPr lang="ru-RU" b="1" dirty="0">
              <a:solidFill>
                <a:srgbClr val="4472C4">
                  <a:lumMod val="50000"/>
                </a:srgb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4A44FF7-6F5C-4CC3-A693-DEC6ABF164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766" y="1749717"/>
            <a:ext cx="1888465" cy="18884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366701B-DC10-41C3-BB5A-8243D6ECCC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628" y="1749717"/>
            <a:ext cx="1888465" cy="1888465"/>
          </a:xfrm>
          <a:prstGeom prst="rect">
            <a:avLst/>
          </a:prstGeom>
        </p:spPr>
      </p:pic>
      <p:sp>
        <p:nvSpPr>
          <p:cNvPr id="20" name="Rectangle 7">
            <a:extLst>
              <a:ext uri="{FF2B5EF4-FFF2-40B4-BE49-F238E27FC236}">
                <a16:creationId xmlns="" xmlns:a16="http://schemas.microsoft.com/office/drawing/2014/main" id="{4412EC08-8FEE-4881-AF7D-4F525651B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4356" y="3638182"/>
            <a:ext cx="1267007" cy="331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defTabSz="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50938" indent="-342900" defTabSz="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73225" indent="-342900" defTabSz="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95513" indent="-342900" defTabSz="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717800" indent="-342900" defTabSz="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175000" indent="-342900" defTabSz="361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32200" indent="-342900" defTabSz="361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089400" indent="-342900" defTabSz="361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46600" indent="-342900" defTabSz="361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AU" altLang="en-US" sz="1400" b="1" dirty="0">
                <a:solidFill>
                  <a:srgbClr val="002060"/>
                </a:solidFill>
                <a:latin typeface="+mn-lt"/>
              </a:rPr>
              <a:t>1 </a:t>
            </a:r>
            <a:r>
              <a:rPr lang="ru-RU" altLang="en-US" sz="1400" b="1" dirty="0">
                <a:solidFill>
                  <a:srgbClr val="002060"/>
                </a:solidFill>
                <a:latin typeface="+mn-lt"/>
              </a:rPr>
              <a:t>Гр контроль</a:t>
            </a:r>
            <a:endParaRPr lang="en-US" altLang="en-US" sz="1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1" name="Rectangle 7">
            <a:extLst>
              <a:ext uri="{FF2B5EF4-FFF2-40B4-BE49-F238E27FC236}">
                <a16:creationId xmlns="" xmlns:a16="http://schemas.microsoft.com/office/drawing/2014/main" id="{894DA48D-C69E-4AD9-B35B-E8036017F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0630" y="3770974"/>
            <a:ext cx="1425337" cy="331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defTabSz="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50938" indent="-342900" defTabSz="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73225" indent="-342900" defTabSz="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95513" indent="-342900" defTabSz="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717800" indent="-342900" defTabSz="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175000" indent="-342900" defTabSz="361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32200" indent="-342900" defTabSz="361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089400" indent="-342900" defTabSz="361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46600" indent="-342900" defTabSz="361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AU" altLang="en-US" sz="1400" b="1" dirty="0">
                <a:solidFill>
                  <a:srgbClr val="002060"/>
                </a:solidFill>
                <a:latin typeface="+mn-lt"/>
              </a:rPr>
              <a:t>1 </a:t>
            </a:r>
            <a:r>
              <a:rPr lang="ru-RU" altLang="en-US" sz="1400" b="1" dirty="0">
                <a:solidFill>
                  <a:srgbClr val="002060"/>
                </a:solidFill>
                <a:latin typeface="+mn-lt"/>
              </a:rPr>
              <a:t>Гр МП </a:t>
            </a:r>
            <a:r>
              <a:rPr lang="en-US" altLang="en-US" sz="1400" b="1" dirty="0">
                <a:solidFill>
                  <a:srgbClr val="002060"/>
                </a:solidFill>
              </a:rPr>
              <a:t>10 </a:t>
            </a:r>
            <a:r>
              <a:rPr lang="en-US" altLang="en-US" sz="1400" b="1" dirty="0">
                <a:solidFill>
                  <a:srgbClr val="002060"/>
                </a:solidFill>
                <a:latin typeface="Symbol" panose="05050102010706020507" pitchFamily="18" charset="2"/>
              </a:rPr>
              <a:t>m</a:t>
            </a:r>
            <a:r>
              <a:rPr lang="en-US" altLang="en-US" sz="1400" b="1" dirty="0">
                <a:solidFill>
                  <a:srgbClr val="002060"/>
                </a:solidFill>
              </a:rPr>
              <a:t>M</a:t>
            </a:r>
            <a:endParaRPr lang="en-US" altLang="en-US" sz="1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2" name="Скругленный прямоугольник 45">
            <a:extLst>
              <a:ext uri="{FF2B5EF4-FFF2-40B4-BE49-F238E27FC236}">
                <a16:creationId xmlns="" xmlns:a16="http://schemas.microsoft.com/office/drawing/2014/main" id="{1130EE9A-CA0F-4440-8FF5-88256C71E753}"/>
              </a:ext>
            </a:extLst>
          </p:cNvPr>
          <p:cNvSpPr/>
          <p:nvPr/>
        </p:nvSpPr>
        <p:spPr>
          <a:xfrm>
            <a:off x="7021901" y="4703806"/>
            <a:ext cx="4147947" cy="919401"/>
          </a:xfrm>
          <a:prstGeom prst="round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b="1" dirty="0">
                <a:solidFill>
                  <a:srgbClr val="4472C4">
                    <a:lumMod val="50000"/>
                  </a:srgbClr>
                </a:solidFill>
              </a:rPr>
              <a:t>Защита от летального эффекта коррелирует с защитой от повреждений ДНК - </a:t>
            </a:r>
            <a:r>
              <a:rPr lang="en-AU" sz="1600" b="1" dirty="0">
                <a:solidFill>
                  <a:srgbClr val="4472C4">
                    <a:lumMod val="50000"/>
                  </a:srgbClr>
                </a:solidFill>
                <a:latin typeface="Symbol" panose="05050102010706020507" pitchFamily="18" charset="2"/>
              </a:rPr>
              <a:t>g</a:t>
            </a:r>
            <a:r>
              <a:rPr lang="en-AU" sz="1600" b="1" dirty="0">
                <a:solidFill>
                  <a:srgbClr val="4472C4">
                    <a:lumMod val="50000"/>
                  </a:srgbClr>
                </a:solidFill>
              </a:rPr>
              <a:t>H2AX </a:t>
            </a:r>
            <a:r>
              <a:rPr lang="be-BY" sz="1600" b="1" dirty="0">
                <a:solidFill>
                  <a:srgbClr val="4472C4">
                    <a:lumMod val="50000"/>
                  </a:srgbClr>
                </a:solidFill>
              </a:rPr>
              <a:t>фокусов</a:t>
            </a:r>
            <a:endParaRPr lang="ru-RU" sz="1600" b="1" dirty="0">
              <a:solidFill>
                <a:srgbClr val="4472C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940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238125" y="9282"/>
            <a:ext cx="9888514" cy="594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4472C4">
                    <a:lumMod val="50000"/>
                  </a:srgbClr>
                </a:solidFill>
              </a:rPr>
              <a:t>ДНК-связывающиеся радиопротекторы – механизм действия</a:t>
            </a:r>
            <a:endParaRPr lang="en-US" b="1" dirty="0">
              <a:solidFill>
                <a:srgbClr val="4472C4">
                  <a:lumMod val="50000"/>
                </a:srgbClr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781" y="8462"/>
            <a:ext cx="1473219" cy="640530"/>
          </a:xfrm>
          <a:prstGeom prst="rect">
            <a:avLst/>
          </a:prstGeom>
        </p:spPr>
      </p:pic>
      <p:sp>
        <p:nvSpPr>
          <p:cNvPr id="9" name="Скругленный прямоугольник 45">
            <a:extLst>
              <a:ext uri="{FF2B5EF4-FFF2-40B4-BE49-F238E27FC236}">
                <a16:creationId xmlns="" xmlns:a16="http://schemas.microsoft.com/office/drawing/2014/main" id="{BBC72628-92BB-4654-A500-DCA471DBCFC7}"/>
              </a:ext>
            </a:extLst>
          </p:cNvPr>
          <p:cNvSpPr/>
          <p:nvPr/>
        </p:nvSpPr>
        <p:spPr>
          <a:xfrm>
            <a:off x="1725321" y="892312"/>
            <a:ext cx="7487689" cy="646986"/>
          </a:xfrm>
          <a:prstGeom prst="round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b="1" dirty="0">
                <a:solidFill>
                  <a:srgbClr val="4472C4">
                    <a:lumMod val="50000"/>
                  </a:srgbClr>
                </a:solidFill>
              </a:rPr>
              <a:t>Предполагаемый механизм защиты – восстановление ДНК-радикалов </a:t>
            </a:r>
            <a:r>
              <a:rPr lang="ru-RU" sz="1600" b="1" dirty="0" err="1">
                <a:solidFill>
                  <a:srgbClr val="4472C4">
                    <a:lumMod val="50000"/>
                  </a:srgbClr>
                </a:solidFill>
              </a:rPr>
              <a:t>лигандом</a:t>
            </a:r>
            <a:r>
              <a:rPr lang="ru-RU" sz="1600" b="1" dirty="0">
                <a:solidFill>
                  <a:srgbClr val="4472C4">
                    <a:lumMod val="50000"/>
                  </a:srgbClr>
                </a:solidFill>
              </a:rPr>
              <a:t> с участием  переноса заряда (дырки)  - химический механизм защиты</a:t>
            </a: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2188124" y="1629434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1800"/>
          </a:p>
        </p:txBody>
      </p:sp>
      <p:pic>
        <p:nvPicPr>
          <p:cNvPr id="31" name="Picture 5" descr="rfm6_with_mergedMP_31December2006"/>
          <p:cNvPicPr>
            <a:picLocks noChangeAspect="1" noChangeArrowheads="1"/>
          </p:cNvPicPr>
          <p:nvPr/>
        </p:nvPicPr>
        <p:blipFill>
          <a:blip r:embed="rId4">
            <a:lum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7" t="22108" r="12491" b="14320"/>
          <a:stretch>
            <a:fillRect/>
          </a:stretch>
        </p:blipFill>
        <p:spPr bwMode="auto">
          <a:xfrm>
            <a:off x="2332586" y="1559584"/>
            <a:ext cx="5792788" cy="463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7887348" y="5567428"/>
            <a:ext cx="3846803" cy="77126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1400" b="1" dirty="0">
                <a:solidFill>
                  <a:srgbClr val="FF0000"/>
                </a:solidFill>
                <a:latin typeface="+mn-lt"/>
              </a:rPr>
              <a:t>Радиационно-индуцированные короткоживущие повреждения </a:t>
            </a:r>
            <a:r>
              <a:rPr lang="en-US" altLang="en-US" sz="1400" b="1" dirty="0">
                <a:solidFill>
                  <a:srgbClr val="FF0000"/>
                </a:solidFill>
                <a:latin typeface="+mn-lt"/>
              </a:rPr>
              <a:t>(</a:t>
            </a:r>
            <a:r>
              <a:rPr lang="ru-RU" altLang="en-US" sz="1400" b="1" dirty="0">
                <a:solidFill>
                  <a:srgbClr val="FF0000"/>
                </a:solidFill>
                <a:latin typeface="+mn-lt"/>
              </a:rPr>
              <a:t>радикалы</a:t>
            </a:r>
            <a:r>
              <a:rPr lang="en-US" altLang="en-US" sz="1400" b="1" dirty="0">
                <a:solidFill>
                  <a:srgbClr val="FF0000"/>
                </a:solidFill>
                <a:latin typeface="+mn-lt"/>
              </a:rPr>
              <a:t>)</a:t>
            </a:r>
            <a:r>
              <a:rPr lang="ru-RU" altLang="en-US" sz="1400" b="1" dirty="0">
                <a:solidFill>
                  <a:srgbClr val="FF0000"/>
                </a:solidFill>
                <a:latin typeface="+mn-lt"/>
              </a:rPr>
              <a:t>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1400" b="1" dirty="0">
                <a:solidFill>
                  <a:srgbClr val="FF0000"/>
                </a:solidFill>
                <a:latin typeface="+mn-lt"/>
              </a:rPr>
              <a:t>например радикал-катион</a:t>
            </a:r>
            <a:r>
              <a:rPr lang="en-US" altLang="en-US" sz="1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altLang="en-US" sz="1400" b="1" dirty="0">
                <a:solidFill>
                  <a:srgbClr val="FF0000"/>
                </a:solidFill>
                <a:latin typeface="+mn-lt"/>
              </a:rPr>
              <a:t>гуанина </a:t>
            </a:r>
            <a:r>
              <a:rPr lang="en-US" altLang="en-US" sz="1400" b="1" dirty="0">
                <a:solidFill>
                  <a:srgbClr val="FF0000"/>
                </a:solidFill>
                <a:latin typeface="+mn-lt"/>
              </a:rPr>
              <a:t>G</a:t>
            </a:r>
            <a:r>
              <a:rPr lang="en-US" altLang="en-US" sz="1400" b="1" baseline="30000" dirty="0">
                <a:solidFill>
                  <a:srgbClr val="FF0000"/>
                </a:solidFill>
                <a:latin typeface="+mn-lt"/>
              </a:rPr>
              <a:t>•+</a:t>
            </a:r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1536454" y="3028109"/>
            <a:ext cx="1592263" cy="492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1400" b="1" dirty="0">
                <a:solidFill>
                  <a:srgbClr val="0000FF"/>
                </a:solidFill>
                <a:latin typeface="+mn-lt"/>
              </a:rPr>
              <a:t>Связанный с ДНК радиопротектор</a:t>
            </a:r>
            <a:endParaRPr lang="en-US" altLang="en-US" sz="14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5" name="Line 13"/>
          <p:cNvSpPr>
            <a:spLocks noChangeShapeType="1"/>
          </p:cNvSpPr>
          <p:nvPr/>
        </p:nvSpPr>
        <p:spPr bwMode="auto">
          <a:xfrm flipV="1">
            <a:off x="2687895" y="2399458"/>
            <a:ext cx="654440" cy="512676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1392495" y="4499035"/>
            <a:ext cx="4405517" cy="6858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FF00">
                    <a:alpha val="59999"/>
                  </a:srgbClr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1400" b="1" dirty="0">
                <a:solidFill>
                  <a:srgbClr val="009900"/>
                </a:solidFill>
                <a:latin typeface="+mn-lt"/>
              </a:rPr>
              <a:t>Восстановление ДНК-радикала электроном от ДНК-связанного радиопротектора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1400" b="1" dirty="0">
                <a:solidFill>
                  <a:srgbClr val="009900"/>
                </a:solidFill>
                <a:latin typeface="+mn-lt"/>
              </a:rPr>
              <a:t>Предполагает перенос заряда вдоль молекулы ДНК</a:t>
            </a:r>
            <a:endParaRPr lang="en-US" altLang="en-US" sz="1400" b="1" dirty="0">
              <a:solidFill>
                <a:srgbClr val="009900"/>
              </a:solidFill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900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37" name="Line 16"/>
          <p:cNvSpPr>
            <a:spLocks noChangeShapeType="1"/>
          </p:cNvSpPr>
          <p:nvPr/>
        </p:nvSpPr>
        <p:spPr bwMode="auto">
          <a:xfrm flipV="1">
            <a:off x="4490893" y="3028109"/>
            <a:ext cx="1295400" cy="12192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8" name="Freeform 42"/>
          <p:cNvSpPr>
            <a:spLocks/>
          </p:cNvSpPr>
          <p:nvPr/>
        </p:nvSpPr>
        <p:spPr bwMode="auto">
          <a:xfrm rot="985524">
            <a:off x="7209386" y="2550184"/>
            <a:ext cx="609600" cy="571500"/>
          </a:xfrm>
          <a:custGeom>
            <a:avLst/>
            <a:gdLst>
              <a:gd name="T0" fmla="*/ 609600 w 384"/>
              <a:gd name="T1" fmla="*/ 38100 h 360"/>
              <a:gd name="T2" fmla="*/ 533400 w 384"/>
              <a:gd name="T3" fmla="*/ 114300 h 360"/>
              <a:gd name="T4" fmla="*/ 304800 w 384"/>
              <a:gd name="T5" fmla="*/ 38100 h 360"/>
              <a:gd name="T6" fmla="*/ 533400 w 384"/>
              <a:gd name="T7" fmla="*/ 342900 h 360"/>
              <a:gd name="T8" fmla="*/ 152400 w 384"/>
              <a:gd name="T9" fmla="*/ 190500 h 360"/>
              <a:gd name="T10" fmla="*/ 381000 w 384"/>
              <a:gd name="T11" fmla="*/ 495300 h 360"/>
              <a:gd name="T12" fmla="*/ 152400 w 384"/>
              <a:gd name="T13" fmla="*/ 419100 h 360"/>
              <a:gd name="T14" fmla="*/ 0 w 384"/>
              <a:gd name="T15" fmla="*/ 571500 h 36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84" h="360">
                <a:moveTo>
                  <a:pt x="384" y="24"/>
                </a:moveTo>
                <a:cubicBezTo>
                  <a:pt x="376" y="48"/>
                  <a:pt x="368" y="72"/>
                  <a:pt x="336" y="72"/>
                </a:cubicBezTo>
                <a:cubicBezTo>
                  <a:pt x="304" y="72"/>
                  <a:pt x="192" y="0"/>
                  <a:pt x="192" y="24"/>
                </a:cubicBezTo>
                <a:cubicBezTo>
                  <a:pt x="192" y="48"/>
                  <a:pt x="352" y="200"/>
                  <a:pt x="336" y="216"/>
                </a:cubicBezTo>
                <a:cubicBezTo>
                  <a:pt x="320" y="232"/>
                  <a:pt x="112" y="104"/>
                  <a:pt x="96" y="120"/>
                </a:cubicBezTo>
                <a:cubicBezTo>
                  <a:pt x="80" y="136"/>
                  <a:pt x="240" y="288"/>
                  <a:pt x="240" y="312"/>
                </a:cubicBezTo>
                <a:cubicBezTo>
                  <a:pt x="240" y="336"/>
                  <a:pt x="136" y="256"/>
                  <a:pt x="96" y="264"/>
                </a:cubicBezTo>
                <a:cubicBezTo>
                  <a:pt x="56" y="272"/>
                  <a:pt x="16" y="344"/>
                  <a:pt x="0" y="36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9" name="Freeform 43"/>
          <p:cNvSpPr>
            <a:spLocks/>
          </p:cNvSpPr>
          <p:nvPr/>
        </p:nvSpPr>
        <p:spPr bwMode="auto">
          <a:xfrm rot="985524">
            <a:off x="7742786" y="3693184"/>
            <a:ext cx="609600" cy="571500"/>
          </a:xfrm>
          <a:custGeom>
            <a:avLst/>
            <a:gdLst>
              <a:gd name="T0" fmla="*/ 609600 w 384"/>
              <a:gd name="T1" fmla="*/ 38100 h 360"/>
              <a:gd name="T2" fmla="*/ 533400 w 384"/>
              <a:gd name="T3" fmla="*/ 114300 h 360"/>
              <a:gd name="T4" fmla="*/ 304800 w 384"/>
              <a:gd name="T5" fmla="*/ 38100 h 360"/>
              <a:gd name="T6" fmla="*/ 533400 w 384"/>
              <a:gd name="T7" fmla="*/ 342900 h 360"/>
              <a:gd name="T8" fmla="*/ 152400 w 384"/>
              <a:gd name="T9" fmla="*/ 190500 h 360"/>
              <a:gd name="T10" fmla="*/ 381000 w 384"/>
              <a:gd name="T11" fmla="*/ 495300 h 360"/>
              <a:gd name="T12" fmla="*/ 152400 w 384"/>
              <a:gd name="T13" fmla="*/ 419100 h 360"/>
              <a:gd name="T14" fmla="*/ 0 w 384"/>
              <a:gd name="T15" fmla="*/ 571500 h 36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84" h="360">
                <a:moveTo>
                  <a:pt x="384" y="24"/>
                </a:moveTo>
                <a:cubicBezTo>
                  <a:pt x="376" y="48"/>
                  <a:pt x="368" y="72"/>
                  <a:pt x="336" y="72"/>
                </a:cubicBezTo>
                <a:cubicBezTo>
                  <a:pt x="304" y="72"/>
                  <a:pt x="192" y="0"/>
                  <a:pt x="192" y="24"/>
                </a:cubicBezTo>
                <a:cubicBezTo>
                  <a:pt x="192" y="48"/>
                  <a:pt x="352" y="200"/>
                  <a:pt x="336" y="216"/>
                </a:cubicBezTo>
                <a:cubicBezTo>
                  <a:pt x="320" y="232"/>
                  <a:pt x="112" y="104"/>
                  <a:pt x="96" y="120"/>
                </a:cubicBezTo>
                <a:cubicBezTo>
                  <a:pt x="80" y="136"/>
                  <a:pt x="240" y="288"/>
                  <a:pt x="240" y="312"/>
                </a:cubicBezTo>
                <a:cubicBezTo>
                  <a:pt x="240" y="336"/>
                  <a:pt x="136" y="256"/>
                  <a:pt x="96" y="264"/>
                </a:cubicBezTo>
                <a:cubicBezTo>
                  <a:pt x="56" y="272"/>
                  <a:pt x="16" y="344"/>
                  <a:pt x="0" y="36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40" name="Freeform 44"/>
          <p:cNvSpPr>
            <a:spLocks/>
          </p:cNvSpPr>
          <p:nvPr/>
        </p:nvSpPr>
        <p:spPr bwMode="auto">
          <a:xfrm rot="985524">
            <a:off x="7437986" y="3159784"/>
            <a:ext cx="609600" cy="571500"/>
          </a:xfrm>
          <a:custGeom>
            <a:avLst/>
            <a:gdLst>
              <a:gd name="T0" fmla="*/ 609600 w 384"/>
              <a:gd name="T1" fmla="*/ 38100 h 360"/>
              <a:gd name="T2" fmla="*/ 533400 w 384"/>
              <a:gd name="T3" fmla="*/ 114300 h 360"/>
              <a:gd name="T4" fmla="*/ 304800 w 384"/>
              <a:gd name="T5" fmla="*/ 38100 h 360"/>
              <a:gd name="T6" fmla="*/ 533400 w 384"/>
              <a:gd name="T7" fmla="*/ 342900 h 360"/>
              <a:gd name="T8" fmla="*/ 152400 w 384"/>
              <a:gd name="T9" fmla="*/ 190500 h 360"/>
              <a:gd name="T10" fmla="*/ 381000 w 384"/>
              <a:gd name="T11" fmla="*/ 495300 h 360"/>
              <a:gd name="T12" fmla="*/ 152400 w 384"/>
              <a:gd name="T13" fmla="*/ 419100 h 360"/>
              <a:gd name="T14" fmla="*/ 0 w 384"/>
              <a:gd name="T15" fmla="*/ 571500 h 36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84" h="360">
                <a:moveTo>
                  <a:pt x="384" y="24"/>
                </a:moveTo>
                <a:cubicBezTo>
                  <a:pt x="376" y="48"/>
                  <a:pt x="368" y="72"/>
                  <a:pt x="336" y="72"/>
                </a:cubicBezTo>
                <a:cubicBezTo>
                  <a:pt x="304" y="72"/>
                  <a:pt x="192" y="0"/>
                  <a:pt x="192" y="24"/>
                </a:cubicBezTo>
                <a:cubicBezTo>
                  <a:pt x="192" y="48"/>
                  <a:pt x="352" y="200"/>
                  <a:pt x="336" y="216"/>
                </a:cubicBezTo>
                <a:cubicBezTo>
                  <a:pt x="320" y="232"/>
                  <a:pt x="112" y="104"/>
                  <a:pt x="96" y="120"/>
                </a:cubicBezTo>
                <a:cubicBezTo>
                  <a:pt x="80" y="136"/>
                  <a:pt x="240" y="288"/>
                  <a:pt x="240" y="312"/>
                </a:cubicBezTo>
                <a:cubicBezTo>
                  <a:pt x="240" y="336"/>
                  <a:pt x="136" y="256"/>
                  <a:pt x="96" y="264"/>
                </a:cubicBezTo>
                <a:cubicBezTo>
                  <a:pt x="56" y="272"/>
                  <a:pt x="16" y="344"/>
                  <a:pt x="0" y="36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41" name="Freeform 45"/>
          <p:cNvSpPr>
            <a:spLocks/>
          </p:cNvSpPr>
          <p:nvPr/>
        </p:nvSpPr>
        <p:spPr bwMode="auto">
          <a:xfrm rot="985524">
            <a:off x="8047586" y="4226584"/>
            <a:ext cx="609600" cy="571500"/>
          </a:xfrm>
          <a:custGeom>
            <a:avLst/>
            <a:gdLst>
              <a:gd name="T0" fmla="*/ 609600 w 384"/>
              <a:gd name="T1" fmla="*/ 38100 h 360"/>
              <a:gd name="T2" fmla="*/ 533400 w 384"/>
              <a:gd name="T3" fmla="*/ 114300 h 360"/>
              <a:gd name="T4" fmla="*/ 304800 w 384"/>
              <a:gd name="T5" fmla="*/ 38100 h 360"/>
              <a:gd name="T6" fmla="*/ 533400 w 384"/>
              <a:gd name="T7" fmla="*/ 342900 h 360"/>
              <a:gd name="T8" fmla="*/ 152400 w 384"/>
              <a:gd name="T9" fmla="*/ 190500 h 360"/>
              <a:gd name="T10" fmla="*/ 381000 w 384"/>
              <a:gd name="T11" fmla="*/ 495300 h 360"/>
              <a:gd name="T12" fmla="*/ 152400 w 384"/>
              <a:gd name="T13" fmla="*/ 419100 h 360"/>
              <a:gd name="T14" fmla="*/ 0 w 384"/>
              <a:gd name="T15" fmla="*/ 571500 h 36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84" h="360">
                <a:moveTo>
                  <a:pt x="384" y="24"/>
                </a:moveTo>
                <a:cubicBezTo>
                  <a:pt x="376" y="48"/>
                  <a:pt x="368" y="72"/>
                  <a:pt x="336" y="72"/>
                </a:cubicBezTo>
                <a:cubicBezTo>
                  <a:pt x="304" y="72"/>
                  <a:pt x="192" y="0"/>
                  <a:pt x="192" y="24"/>
                </a:cubicBezTo>
                <a:cubicBezTo>
                  <a:pt x="192" y="48"/>
                  <a:pt x="352" y="200"/>
                  <a:pt x="336" y="216"/>
                </a:cubicBezTo>
                <a:cubicBezTo>
                  <a:pt x="320" y="232"/>
                  <a:pt x="112" y="104"/>
                  <a:pt x="96" y="120"/>
                </a:cubicBezTo>
                <a:cubicBezTo>
                  <a:pt x="80" y="136"/>
                  <a:pt x="240" y="288"/>
                  <a:pt x="240" y="312"/>
                </a:cubicBezTo>
                <a:cubicBezTo>
                  <a:pt x="240" y="336"/>
                  <a:pt x="136" y="256"/>
                  <a:pt x="96" y="264"/>
                </a:cubicBezTo>
                <a:cubicBezTo>
                  <a:pt x="56" y="272"/>
                  <a:pt x="16" y="344"/>
                  <a:pt x="0" y="36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42" name="Text Box 12"/>
          <p:cNvSpPr txBox="1">
            <a:spLocks noChangeArrowheads="1"/>
          </p:cNvSpPr>
          <p:nvPr/>
        </p:nvSpPr>
        <p:spPr bwMode="auto">
          <a:xfrm rot="3424341">
            <a:off x="7708654" y="3193916"/>
            <a:ext cx="1592263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1400" b="1" dirty="0">
                <a:solidFill>
                  <a:srgbClr val="CC0066"/>
                </a:solidFill>
                <a:latin typeface="+mn-lt"/>
              </a:rPr>
              <a:t>Облучение</a:t>
            </a:r>
            <a:endParaRPr lang="en-US" altLang="en-US" sz="1400" b="1" dirty="0">
              <a:solidFill>
                <a:srgbClr val="CC0066"/>
              </a:solidFill>
              <a:latin typeface="+mn-lt"/>
            </a:endParaRPr>
          </a:p>
        </p:txBody>
      </p:sp>
      <p:sp>
        <p:nvSpPr>
          <p:cNvPr id="43" name="Oval 47"/>
          <p:cNvSpPr>
            <a:spLocks noChangeArrowheads="1"/>
          </p:cNvSpPr>
          <p:nvPr/>
        </p:nvSpPr>
        <p:spPr bwMode="auto">
          <a:xfrm>
            <a:off x="7056986" y="4455184"/>
            <a:ext cx="228600" cy="2286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AU" altLang="en-US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44" name="Line 13"/>
          <p:cNvSpPr>
            <a:spLocks noChangeShapeType="1"/>
          </p:cNvSpPr>
          <p:nvPr/>
        </p:nvSpPr>
        <p:spPr bwMode="auto">
          <a:xfrm flipH="1" flipV="1">
            <a:off x="7369623" y="4683784"/>
            <a:ext cx="1843388" cy="7876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45" name="Freeform 49"/>
          <p:cNvSpPr>
            <a:spLocks/>
          </p:cNvSpPr>
          <p:nvPr/>
        </p:nvSpPr>
        <p:spPr bwMode="auto">
          <a:xfrm>
            <a:off x="3627986" y="2308884"/>
            <a:ext cx="3505200" cy="1917700"/>
          </a:xfrm>
          <a:custGeom>
            <a:avLst/>
            <a:gdLst>
              <a:gd name="T0" fmla="*/ 0 w 2208"/>
              <a:gd name="T1" fmla="*/ 12700 h 1208"/>
              <a:gd name="T2" fmla="*/ 381000 w 2208"/>
              <a:gd name="T3" fmla="*/ 12700 h 1208"/>
              <a:gd name="T4" fmla="*/ 762000 w 2208"/>
              <a:gd name="T5" fmla="*/ 12700 h 1208"/>
              <a:gd name="T6" fmla="*/ 1066800 w 2208"/>
              <a:gd name="T7" fmla="*/ 12700 h 1208"/>
              <a:gd name="T8" fmla="*/ 1524000 w 2208"/>
              <a:gd name="T9" fmla="*/ 88900 h 1208"/>
              <a:gd name="T10" fmla="*/ 1905000 w 2208"/>
              <a:gd name="T11" fmla="*/ 165100 h 1208"/>
              <a:gd name="T12" fmla="*/ 2286000 w 2208"/>
              <a:gd name="T13" fmla="*/ 317500 h 1208"/>
              <a:gd name="T14" fmla="*/ 2590800 w 2208"/>
              <a:gd name="T15" fmla="*/ 546100 h 1208"/>
              <a:gd name="T16" fmla="*/ 2895600 w 2208"/>
              <a:gd name="T17" fmla="*/ 850900 h 1208"/>
              <a:gd name="T18" fmla="*/ 3124200 w 2208"/>
              <a:gd name="T19" fmla="*/ 1155700 h 1208"/>
              <a:gd name="T20" fmla="*/ 3276600 w 2208"/>
              <a:gd name="T21" fmla="*/ 1460500 h 1208"/>
              <a:gd name="T22" fmla="*/ 3429000 w 2208"/>
              <a:gd name="T23" fmla="*/ 1765300 h 1208"/>
              <a:gd name="T24" fmla="*/ 3505200 w 2208"/>
              <a:gd name="T25" fmla="*/ 1917700 h 120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208" h="1208">
                <a:moveTo>
                  <a:pt x="0" y="8"/>
                </a:moveTo>
                <a:cubicBezTo>
                  <a:pt x="80" y="8"/>
                  <a:pt x="160" y="8"/>
                  <a:pt x="240" y="8"/>
                </a:cubicBezTo>
                <a:cubicBezTo>
                  <a:pt x="320" y="8"/>
                  <a:pt x="408" y="8"/>
                  <a:pt x="480" y="8"/>
                </a:cubicBezTo>
                <a:cubicBezTo>
                  <a:pt x="552" y="8"/>
                  <a:pt x="592" y="0"/>
                  <a:pt x="672" y="8"/>
                </a:cubicBezTo>
                <a:cubicBezTo>
                  <a:pt x="752" y="16"/>
                  <a:pt x="872" y="40"/>
                  <a:pt x="960" y="56"/>
                </a:cubicBezTo>
                <a:cubicBezTo>
                  <a:pt x="1048" y="72"/>
                  <a:pt x="1120" y="80"/>
                  <a:pt x="1200" y="104"/>
                </a:cubicBezTo>
                <a:cubicBezTo>
                  <a:pt x="1280" y="128"/>
                  <a:pt x="1368" y="160"/>
                  <a:pt x="1440" y="200"/>
                </a:cubicBezTo>
                <a:cubicBezTo>
                  <a:pt x="1512" y="240"/>
                  <a:pt x="1568" y="288"/>
                  <a:pt x="1632" y="344"/>
                </a:cubicBezTo>
                <a:cubicBezTo>
                  <a:pt x="1696" y="400"/>
                  <a:pt x="1768" y="472"/>
                  <a:pt x="1824" y="536"/>
                </a:cubicBezTo>
                <a:cubicBezTo>
                  <a:pt x="1880" y="600"/>
                  <a:pt x="1928" y="664"/>
                  <a:pt x="1968" y="728"/>
                </a:cubicBezTo>
                <a:cubicBezTo>
                  <a:pt x="2008" y="792"/>
                  <a:pt x="2032" y="856"/>
                  <a:pt x="2064" y="920"/>
                </a:cubicBezTo>
                <a:cubicBezTo>
                  <a:pt x="2096" y="984"/>
                  <a:pt x="2136" y="1064"/>
                  <a:pt x="2160" y="1112"/>
                </a:cubicBezTo>
                <a:cubicBezTo>
                  <a:pt x="2184" y="1160"/>
                  <a:pt x="2200" y="1192"/>
                  <a:pt x="2208" y="1208"/>
                </a:cubicBezTo>
              </a:path>
            </a:pathLst>
          </a:custGeom>
          <a:noFill/>
          <a:ln w="88900" cap="flat">
            <a:solidFill>
              <a:srgbClr val="00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0" name="Скругленный прямоугольник 45">
            <a:extLst>
              <a:ext uri="{FF2B5EF4-FFF2-40B4-BE49-F238E27FC236}">
                <a16:creationId xmlns="" xmlns:a16="http://schemas.microsoft.com/office/drawing/2014/main" id="{BBC72628-92BB-4654-A500-DCA471DBCFC7}"/>
              </a:ext>
            </a:extLst>
          </p:cNvPr>
          <p:cNvSpPr/>
          <p:nvPr/>
        </p:nvSpPr>
        <p:spPr>
          <a:xfrm>
            <a:off x="517684" y="5448247"/>
            <a:ext cx="6155137" cy="817245"/>
          </a:xfrm>
          <a:prstGeom prst="round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В экспериментах по импульсному радиолизу комплексов ДНК-</a:t>
            </a:r>
            <a:r>
              <a:rPr lang="ru-RU" sz="1400" b="1" dirty="0" err="1">
                <a:solidFill>
                  <a:srgbClr val="4472C4">
                    <a:lumMod val="50000"/>
                  </a:srgbClr>
                </a:solidFill>
              </a:rPr>
              <a:t>лиганд</a:t>
            </a:r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 получена оценка расстояния миграции заряда </a:t>
            </a:r>
            <a:r>
              <a:rPr lang="ru-RU" sz="1400" b="1" dirty="0">
                <a:solidFill>
                  <a:srgbClr val="FF0000"/>
                </a:solidFill>
              </a:rPr>
              <a:t>15 – 30 пар оснований</a:t>
            </a:r>
          </a:p>
          <a:p>
            <a:r>
              <a:rPr lang="en-AU" sz="1400" b="1" dirty="0">
                <a:solidFill>
                  <a:srgbClr val="4472C4">
                    <a:lumMod val="50000"/>
                  </a:srgbClr>
                </a:solidFill>
              </a:rPr>
              <a:t>Martin</a:t>
            </a:r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 </a:t>
            </a:r>
            <a:r>
              <a:rPr lang="en-US" sz="1400" b="1" dirty="0">
                <a:solidFill>
                  <a:srgbClr val="4472C4">
                    <a:lumMod val="50000"/>
                  </a:srgbClr>
                </a:solidFill>
              </a:rPr>
              <a:t>et al</a:t>
            </a:r>
            <a:r>
              <a:rPr lang="en-AU" sz="1400" b="1" dirty="0">
                <a:solidFill>
                  <a:srgbClr val="4472C4">
                    <a:lumMod val="50000"/>
                  </a:srgbClr>
                </a:solidFill>
              </a:rPr>
              <a:t>. </a:t>
            </a:r>
            <a:r>
              <a:rPr lang="en-AU" sz="1400" b="1" dirty="0" err="1">
                <a:solidFill>
                  <a:srgbClr val="4472C4">
                    <a:lumMod val="50000"/>
                  </a:srgbClr>
                </a:solidFill>
              </a:rPr>
              <a:t>Int</a:t>
            </a:r>
            <a:r>
              <a:rPr lang="en-AU" sz="1400" b="1" dirty="0">
                <a:solidFill>
                  <a:srgbClr val="4472C4">
                    <a:lumMod val="50000"/>
                  </a:srgbClr>
                </a:solidFill>
              </a:rPr>
              <a:t> J </a:t>
            </a:r>
            <a:r>
              <a:rPr lang="en-AU" sz="1400" b="1" dirty="0" err="1">
                <a:solidFill>
                  <a:srgbClr val="4472C4">
                    <a:lumMod val="50000"/>
                  </a:srgbClr>
                </a:solidFill>
              </a:rPr>
              <a:t>Radiat</a:t>
            </a:r>
            <a:r>
              <a:rPr lang="en-AU" sz="1400" b="1" dirty="0">
                <a:solidFill>
                  <a:srgbClr val="4472C4">
                    <a:lumMod val="50000"/>
                  </a:srgbClr>
                </a:solidFill>
              </a:rPr>
              <a:t> </a:t>
            </a:r>
            <a:r>
              <a:rPr lang="en-AU" sz="1400" b="1" dirty="0" err="1">
                <a:solidFill>
                  <a:srgbClr val="4472C4">
                    <a:lumMod val="50000"/>
                  </a:srgbClr>
                </a:solidFill>
              </a:rPr>
              <a:t>Oncol</a:t>
            </a:r>
            <a:r>
              <a:rPr lang="en-AU" sz="1400" b="1" dirty="0">
                <a:solidFill>
                  <a:srgbClr val="4472C4">
                    <a:lumMod val="50000"/>
                  </a:srgbClr>
                </a:solidFill>
              </a:rPr>
              <a:t> </a:t>
            </a:r>
            <a:r>
              <a:rPr lang="en-AU" sz="1400" b="1" dirty="0" err="1">
                <a:solidFill>
                  <a:srgbClr val="4472C4">
                    <a:lumMod val="50000"/>
                  </a:srgbClr>
                </a:solidFill>
              </a:rPr>
              <a:t>Biol</a:t>
            </a:r>
            <a:r>
              <a:rPr lang="en-AU" sz="1400" b="1" dirty="0">
                <a:solidFill>
                  <a:srgbClr val="4472C4">
                    <a:lumMod val="50000"/>
                  </a:srgbClr>
                </a:solidFill>
              </a:rPr>
              <a:t> Phys. 1998. V.42. №4. P.827.</a:t>
            </a:r>
            <a:endParaRPr lang="ru-RU" sz="1400" b="1" dirty="0">
              <a:solidFill>
                <a:srgbClr val="4472C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190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238125" y="9282"/>
            <a:ext cx="9888514" cy="594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4472C4">
                    <a:lumMod val="50000"/>
                  </a:srgbClr>
                </a:solidFill>
              </a:rPr>
              <a:t>ДНК-связывающиеся радиопротекторы – вопросы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781" y="8462"/>
            <a:ext cx="1473219" cy="640530"/>
          </a:xfrm>
          <a:prstGeom prst="rect">
            <a:avLst/>
          </a:prstGeom>
        </p:spPr>
      </p:pic>
      <p:sp>
        <p:nvSpPr>
          <p:cNvPr id="9" name="Скругленный прямоугольник 45">
            <a:extLst>
              <a:ext uri="{FF2B5EF4-FFF2-40B4-BE49-F238E27FC236}">
                <a16:creationId xmlns="" xmlns:a16="http://schemas.microsoft.com/office/drawing/2014/main" id="{BBC72628-92BB-4654-A500-DCA471DBCFC7}"/>
              </a:ext>
            </a:extLst>
          </p:cNvPr>
          <p:cNvSpPr/>
          <p:nvPr/>
        </p:nvSpPr>
        <p:spPr>
          <a:xfrm>
            <a:off x="1725321" y="892312"/>
            <a:ext cx="7487689" cy="646986"/>
          </a:xfrm>
          <a:prstGeom prst="round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b="1" dirty="0">
                <a:solidFill>
                  <a:srgbClr val="4472C4">
                    <a:lumMod val="50000"/>
                  </a:srgbClr>
                </a:solidFill>
              </a:rPr>
              <a:t>Предполагаемый механизм защиты – восстановление ДНК-радикалов </a:t>
            </a:r>
            <a:r>
              <a:rPr lang="ru-RU" sz="1600" b="1" dirty="0" err="1">
                <a:solidFill>
                  <a:srgbClr val="4472C4">
                    <a:lumMod val="50000"/>
                  </a:srgbClr>
                </a:solidFill>
              </a:rPr>
              <a:t>лигандом</a:t>
            </a:r>
            <a:r>
              <a:rPr lang="ru-RU" sz="1600" b="1" dirty="0">
                <a:solidFill>
                  <a:srgbClr val="4472C4">
                    <a:lumMod val="50000"/>
                  </a:srgbClr>
                </a:solidFill>
              </a:rPr>
              <a:t> с участием  переноса заряда (дырки)  - химический механизм защиты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242" y="4612158"/>
            <a:ext cx="3401086" cy="1577431"/>
          </a:xfrm>
          <a:prstGeom prst="rect">
            <a:avLst/>
          </a:prstGeom>
        </p:spPr>
      </p:pic>
      <p:pic>
        <p:nvPicPr>
          <p:cNvPr id="22" name="Picture 121" descr="DR_3C_2PH20_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97" y="2080444"/>
            <a:ext cx="1576448" cy="188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Скругленный прямоугольник 45">
            <a:extLst>
              <a:ext uri="{FF2B5EF4-FFF2-40B4-BE49-F238E27FC236}">
                <a16:creationId xmlns="" xmlns:a16="http://schemas.microsoft.com/office/drawing/2014/main" id="{BBC72628-92BB-4654-A500-DCA471DBCFC7}"/>
              </a:ext>
            </a:extLst>
          </p:cNvPr>
          <p:cNvSpPr/>
          <p:nvPr/>
        </p:nvSpPr>
        <p:spPr>
          <a:xfrm>
            <a:off x="4462324" y="1940306"/>
            <a:ext cx="6993066" cy="4188381"/>
          </a:xfrm>
          <a:prstGeom prst="round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4472C4">
                    <a:lumMod val="50000"/>
                  </a:srgbClr>
                </a:solidFill>
              </a:rPr>
              <a:t>Вопросы: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4472C4">
                    <a:lumMod val="50000"/>
                  </a:srgbClr>
                </a:solidFill>
              </a:rPr>
              <a:t>Действительно ли именно связанный с ДНК </a:t>
            </a:r>
            <a:r>
              <a:rPr lang="ru-RU" sz="1600" b="1" dirty="0" err="1">
                <a:solidFill>
                  <a:srgbClr val="4472C4">
                    <a:lumMod val="50000"/>
                  </a:srgbClr>
                </a:solidFill>
              </a:rPr>
              <a:t>лиганд</a:t>
            </a:r>
            <a:r>
              <a:rPr lang="ru-RU" sz="1600" b="1" dirty="0">
                <a:solidFill>
                  <a:srgbClr val="4472C4">
                    <a:lumMod val="50000"/>
                  </a:srgbClr>
                </a:solidFill>
              </a:rPr>
              <a:t> обеспечивает защиту?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4472C4">
                    <a:lumMod val="50000"/>
                  </a:srgbClr>
                </a:solidFill>
              </a:rPr>
              <a:t>Каково расстояние миграции заряда?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4472C4">
                    <a:lumMod val="50000"/>
                  </a:srgbClr>
                </a:solidFill>
              </a:rPr>
              <a:t>Какие ДНК радикалы являются предметом защиты?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4472C4">
                    <a:lumMod val="50000"/>
                  </a:srgbClr>
                </a:solidFill>
              </a:rPr>
              <a:t>Возможны ли альтернативные механизмы защиты (перехват радикалов гидроксила в растворе)?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4472C4">
                    <a:lumMod val="50000"/>
                  </a:srgbClr>
                </a:solidFill>
              </a:rPr>
              <a:t>Каким образом восстановление ДНК радикалов связано с защитой от летального эффекта на клетки или являются ли </a:t>
            </a:r>
            <a:r>
              <a:rPr lang="ru-RU" sz="1600" b="1" dirty="0" err="1">
                <a:solidFill>
                  <a:srgbClr val="4472C4">
                    <a:lumMod val="50000"/>
                  </a:srgbClr>
                </a:solidFill>
              </a:rPr>
              <a:t>двунитевые</a:t>
            </a:r>
            <a:r>
              <a:rPr lang="ru-RU" sz="1600" b="1" dirty="0">
                <a:solidFill>
                  <a:srgbClr val="4472C4">
                    <a:lumMod val="50000"/>
                  </a:srgbClr>
                </a:solidFill>
              </a:rPr>
              <a:t> разрывы ДНК (ДР) предметом защиты?</a:t>
            </a:r>
          </a:p>
        </p:txBody>
      </p:sp>
    </p:spTree>
    <p:extLst>
      <p:ext uri="{BB962C8B-B14F-4D97-AF65-F5344CB8AC3E}">
        <p14:creationId xmlns:p14="http://schemas.microsoft.com/office/powerpoint/2010/main" val="760379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238125" y="9282"/>
            <a:ext cx="9888514" cy="594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4472C4">
                    <a:lumMod val="50000"/>
                  </a:srgbClr>
                </a:solidFill>
              </a:rPr>
              <a:t>Экспериментальная модель </a:t>
            </a:r>
            <a:r>
              <a:rPr lang="ru-RU" b="1" dirty="0" err="1">
                <a:solidFill>
                  <a:srgbClr val="4472C4">
                    <a:lumMod val="50000"/>
                  </a:srgbClr>
                </a:solidFill>
              </a:rPr>
              <a:t>плазмидной</a:t>
            </a:r>
            <a:r>
              <a:rPr lang="ru-RU" b="1" dirty="0">
                <a:solidFill>
                  <a:srgbClr val="4472C4">
                    <a:lumMod val="50000"/>
                  </a:srgbClr>
                </a:solidFill>
              </a:rPr>
              <a:t> ДНК</a:t>
            </a:r>
            <a:endParaRPr lang="en-US" b="1" dirty="0">
              <a:solidFill>
                <a:srgbClr val="4472C4">
                  <a:lumMod val="50000"/>
                </a:srgbClr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781" y="8462"/>
            <a:ext cx="1473219" cy="640530"/>
          </a:xfrm>
          <a:prstGeom prst="rect">
            <a:avLst/>
          </a:prstGeom>
        </p:spPr>
      </p:pic>
      <p:sp>
        <p:nvSpPr>
          <p:cNvPr id="9" name="Скругленный прямоугольник 45">
            <a:extLst>
              <a:ext uri="{FF2B5EF4-FFF2-40B4-BE49-F238E27FC236}">
                <a16:creationId xmlns="" xmlns:a16="http://schemas.microsoft.com/office/drawing/2014/main" id="{BBC72628-92BB-4654-A500-DCA471DBCFC7}"/>
              </a:ext>
            </a:extLst>
          </p:cNvPr>
          <p:cNvSpPr/>
          <p:nvPr/>
        </p:nvSpPr>
        <p:spPr>
          <a:xfrm>
            <a:off x="1245076" y="874498"/>
            <a:ext cx="8235130" cy="646986"/>
          </a:xfrm>
          <a:prstGeom prst="round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b="1" dirty="0">
                <a:solidFill>
                  <a:srgbClr val="4472C4">
                    <a:lumMod val="50000"/>
                  </a:srgbClr>
                </a:solidFill>
              </a:rPr>
              <a:t>Использование </a:t>
            </a:r>
            <a:r>
              <a:rPr lang="ru-RU" sz="1600" b="1" dirty="0" err="1">
                <a:solidFill>
                  <a:srgbClr val="4472C4">
                    <a:lumMod val="50000"/>
                  </a:srgbClr>
                </a:solidFill>
              </a:rPr>
              <a:t>плазмидной</a:t>
            </a:r>
            <a:r>
              <a:rPr lang="ru-RU" sz="1600" b="1" dirty="0">
                <a:solidFill>
                  <a:srgbClr val="4472C4">
                    <a:lumMod val="50000"/>
                  </a:srgbClr>
                </a:solidFill>
              </a:rPr>
              <a:t> ДНК для измерения выхода разрывов нити ДНК (ОР и ДР), повреждений оснований (ПО) и комплексных повреждений с участием ПО</a:t>
            </a: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2188124" y="1629434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1800"/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2167414" y="1647939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1800"/>
          </a:p>
        </p:txBody>
      </p:sp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859" y="1931288"/>
            <a:ext cx="485016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67" y="1712811"/>
            <a:ext cx="4007831" cy="2379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67" y="4290752"/>
            <a:ext cx="3465297" cy="138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Скругленный прямоугольник 45">
            <a:extLst>
              <a:ext uri="{FF2B5EF4-FFF2-40B4-BE49-F238E27FC236}">
                <a16:creationId xmlns="" xmlns:a16="http://schemas.microsoft.com/office/drawing/2014/main" id="{BBC72628-92BB-4654-A500-DCA471DBCFC7}"/>
              </a:ext>
            </a:extLst>
          </p:cNvPr>
          <p:cNvSpPr/>
          <p:nvPr/>
        </p:nvSpPr>
        <p:spPr>
          <a:xfrm>
            <a:off x="758271" y="5848731"/>
            <a:ext cx="4200965" cy="817245"/>
          </a:xfrm>
          <a:prstGeom prst="round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Измерение выхода однонитевых разрывов (ОР) и </a:t>
            </a:r>
            <a:r>
              <a:rPr lang="ru-RU" sz="1400" b="1" dirty="0" err="1">
                <a:solidFill>
                  <a:srgbClr val="4472C4">
                    <a:lumMod val="50000"/>
                  </a:srgbClr>
                </a:solidFill>
              </a:rPr>
              <a:t>двунитевых</a:t>
            </a:r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 разрывов (ДР) ДНК исходя из доли линейной и </a:t>
            </a:r>
            <a:r>
              <a:rPr lang="ru-RU" sz="1400" b="1" dirty="0" err="1">
                <a:solidFill>
                  <a:srgbClr val="4472C4">
                    <a:lumMod val="50000"/>
                  </a:srgbClr>
                </a:solidFill>
              </a:rPr>
              <a:t>релаксированной</a:t>
            </a:r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 форм </a:t>
            </a:r>
            <a:r>
              <a:rPr lang="ru-RU" sz="1400" b="1" dirty="0" err="1">
                <a:solidFill>
                  <a:srgbClr val="4472C4">
                    <a:lumMod val="50000"/>
                  </a:srgbClr>
                </a:solidFill>
              </a:rPr>
              <a:t>плазмиды</a:t>
            </a:r>
            <a:endParaRPr lang="ru-RU" sz="1400" b="1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28" name="Скругленный прямоугольник 45">
            <a:extLst>
              <a:ext uri="{FF2B5EF4-FFF2-40B4-BE49-F238E27FC236}">
                <a16:creationId xmlns="" xmlns:a16="http://schemas.microsoft.com/office/drawing/2014/main" id="{BBC72628-92BB-4654-A500-DCA471DBCFC7}"/>
              </a:ext>
            </a:extLst>
          </p:cNvPr>
          <p:cNvSpPr/>
          <p:nvPr/>
        </p:nvSpPr>
        <p:spPr>
          <a:xfrm>
            <a:off x="5750859" y="5133642"/>
            <a:ext cx="5135676" cy="1532334"/>
          </a:xfrm>
          <a:prstGeom prst="round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Измерение выхода повреждений оснований (ПО), чувствительных к ФПГ (</a:t>
            </a:r>
            <a:r>
              <a:rPr lang="ru-RU" sz="1400" b="1" dirty="0" err="1">
                <a:solidFill>
                  <a:srgbClr val="4472C4">
                    <a:lumMod val="50000"/>
                  </a:srgbClr>
                </a:solidFill>
              </a:rPr>
              <a:t>формамидопиримидин</a:t>
            </a:r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-ДНК N-</a:t>
            </a:r>
            <a:r>
              <a:rPr lang="ru-RU" sz="1400" b="1" dirty="0" err="1">
                <a:solidFill>
                  <a:srgbClr val="4472C4">
                    <a:lumMod val="50000"/>
                  </a:srgbClr>
                </a:solidFill>
              </a:rPr>
              <a:t>гликозилаза</a:t>
            </a:r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) и комплексных повреждение с участием ФПГ-чувствительных ПО</a:t>
            </a:r>
          </a:p>
          <a:p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ФПГ распознает модифицированные пурины, в частности 8-oxoG, и превращает их в ОР </a:t>
            </a:r>
          </a:p>
        </p:txBody>
      </p:sp>
    </p:spTree>
    <p:extLst>
      <p:ext uri="{BB962C8B-B14F-4D97-AF65-F5344CB8AC3E}">
        <p14:creationId xmlns:p14="http://schemas.microsoft.com/office/powerpoint/2010/main" val="1646962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238125" y="9282"/>
            <a:ext cx="9888514" cy="594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4472C4">
                    <a:lumMod val="50000"/>
                  </a:srgbClr>
                </a:solidFill>
              </a:rPr>
              <a:t>Химическая защита ДНК-</a:t>
            </a:r>
            <a:r>
              <a:rPr lang="ru-RU" b="1" dirty="0" err="1">
                <a:solidFill>
                  <a:srgbClr val="4472C4">
                    <a:lumMod val="50000"/>
                  </a:srgbClr>
                </a:solidFill>
              </a:rPr>
              <a:t>лигандами</a:t>
            </a:r>
            <a:r>
              <a:rPr lang="ru-RU" b="1" dirty="0">
                <a:solidFill>
                  <a:srgbClr val="4472C4">
                    <a:lumMod val="50000"/>
                  </a:srgbClr>
                </a:solidFill>
              </a:rPr>
              <a:t> – ОР или ПО?</a:t>
            </a:r>
            <a:endParaRPr lang="en-US" b="1" dirty="0">
              <a:solidFill>
                <a:srgbClr val="4472C4">
                  <a:lumMod val="50000"/>
                </a:srgbClr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781" y="8462"/>
            <a:ext cx="1473219" cy="640530"/>
          </a:xfrm>
          <a:prstGeom prst="rect">
            <a:avLst/>
          </a:prstGeom>
        </p:spPr>
      </p:pic>
      <p:sp>
        <p:nvSpPr>
          <p:cNvPr id="9" name="Скругленный прямоугольник 45">
            <a:extLst>
              <a:ext uri="{FF2B5EF4-FFF2-40B4-BE49-F238E27FC236}">
                <a16:creationId xmlns="" xmlns:a16="http://schemas.microsoft.com/office/drawing/2014/main" id="{BBC72628-92BB-4654-A500-DCA471DBCFC7}"/>
              </a:ext>
            </a:extLst>
          </p:cNvPr>
          <p:cNvSpPr/>
          <p:nvPr/>
        </p:nvSpPr>
        <p:spPr>
          <a:xfrm>
            <a:off x="341052" y="984852"/>
            <a:ext cx="6061498" cy="646986"/>
          </a:xfrm>
          <a:prstGeom prst="round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b="1" dirty="0">
                <a:solidFill>
                  <a:srgbClr val="4472C4">
                    <a:lumMod val="50000"/>
                  </a:srgbClr>
                </a:solidFill>
              </a:rPr>
              <a:t>Защита ДНК-</a:t>
            </a:r>
            <a:r>
              <a:rPr lang="ru-RU" sz="1600" b="1" dirty="0" err="1">
                <a:solidFill>
                  <a:srgbClr val="4472C4">
                    <a:lumMod val="50000"/>
                  </a:srgbClr>
                </a:solidFill>
              </a:rPr>
              <a:t>лигандами</a:t>
            </a:r>
            <a:r>
              <a:rPr lang="ru-RU" sz="1600" b="1" dirty="0">
                <a:solidFill>
                  <a:srgbClr val="4472C4">
                    <a:lumMod val="50000"/>
                  </a:srgbClr>
                </a:solidFill>
              </a:rPr>
              <a:t> МП и ПА от однонитевых разрывов (ОР) и повреждений оснований (ПО)</a:t>
            </a: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2188124" y="1629434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1800"/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2167414" y="1647939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1800"/>
          </a:p>
        </p:txBody>
      </p:sp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52" y="1989199"/>
            <a:ext cx="2671318" cy="158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31" y="3862849"/>
            <a:ext cx="2412525" cy="963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 descr="LossSupercoil_MP_2PH_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466" y="1662847"/>
            <a:ext cx="2939527" cy="350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Group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111834"/>
              </p:ext>
            </p:extLst>
          </p:nvPr>
        </p:nvGraphicFramePr>
        <p:xfrm>
          <a:off x="7232089" y="984852"/>
          <a:ext cx="4433978" cy="2252035"/>
        </p:xfrm>
        <a:graphic>
          <a:graphicData uri="http://schemas.openxmlformats.org/drawingml/2006/table">
            <a:tbl>
              <a:tblPr/>
              <a:tblGrid>
                <a:gridCol w="15003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87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09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572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3676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232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983" marR="89983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ФИД</a:t>
                      </a:r>
                      <a:endParaRPr kumimoji="0" lang="en-AU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983" marR="89983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Доля защищенных повреждений</a:t>
                      </a:r>
                      <a:endParaRPr kumimoji="0" lang="en-AU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983" marR="89983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29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Лиганд</a:t>
                      </a:r>
                      <a:r>
                        <a:rPr kumimoji="0" lang="en-AU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/ </a:t>
                      </a:r>
                      <a:r>
                        <a:rPr kumimoji="0" lang="ru-RU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повреждение</a:t>
                      </a:r>
                      <a:endParaRPr kumimoji="0" lang="en-AU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983" marR="89983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ОР</a:t>
                      </a:r>
                      <a:endParaRPr kumimoji="0" lang="en-AU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983" marR="89983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 (ФПГ)</a:t>
                      </a:r>
                      <a:endParaRPr kumimoji="0" lang="en-AU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983" marR="89983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ОР</a:t>
                      </a:r>
                      <a:endParaRPr kumimoji="0" lang="en-AU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983" marR="89983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 (ФПГ)</a:t>
                      </a:r>
                      <a:endParaRPr kumimoji="0" lang="en-AU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983" marR="89983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29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МП (</a:t>
                      </a:r>
                      <a:r>
                        <a:rPr kumimoji="0" lang="en-AU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MP</a:t>
                      </a:r>
                      <a:r>
                        <a:rPr kumimoji="0" lang="ru-RU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r>
                        <a:rPr kumimoji="0" lang="en-AU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2 </a:t>
                      </a:r>
                      <a:r>
                        <a:rPr kumimoji="0" lang="en-AU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Symbol" panose="05050102010706020507" pitchFamily="18" charset="2"/>
                          <a:cs typeface="Times New Roman" pitchFamily="18" charset="0"/>
                        </a:rPr>
                        <a:t>m</a:t>
                      </a:r>
                      <a:r>
                        <a:rPr kumimoji="0" lang="en-AU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</a:t>
                      </a:r>
                      <a:endParaRPr kumimoji="0" lang="en-AU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983" marR="89983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1.2</a:t>
                      </a:r>
                    </a:p>
                  </a:txBody>
                  <a:tcPr marL="89983" marR="89983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9.4</a:t>
                      </a:r>
                    </a:p>
                  </a:txBody>
                  <a:tcPr marL="89983" marR="89983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0.18</a:t>
                      </a:r>
                    </a:p>
                  </a:txBody>
                  <a:tcPr marL="89983" marR="89983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0.9</a:t>
                      </a:r>
                    </a:p>
                  </a:txBody>
                  <a:tcPr marL="89983" marR="89983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29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ПА (</a:t>
                      </a:r>
                      <a:r>
                        <a:rPr kumimoji="0" lang="en-AU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2PH</a:t>
                      </a:r>
                      <a:r>
                        <a:rPr kumimoji="0" lang="ru-RU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r>
                        <a:rPr kumimoji="0" lang="en-AU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1 </a:t>
                      </a:r>
                      <a:r>
                        <a:rPr kumimoji="0" lang="en-AU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Symbol" panose="05050102010706020507" pitchFamily="18" charset="2"/>
                          <a:cs typeface="Times New Roman" pitchFamily="18" charset="0"/>
                        </a:rPr>
                        <a:t>m</a:t>
                      </a:r>
                      <a:r>
                        <a:rPr kumimoji="0" lang="en-AU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</a:t>
                      </a:r>
                      <a:endParaRPr kumimoji="0" lang="en-AU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983" marR="89983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</a:t>
                      </a:r>
                    </a:p>
                  </a:txBody>
                  <a:tcPr marL="89983" marR="89983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18.1</a:t>
                      </a:r>
                    </a:p>
                  </a:txBody>
                  <a:tcPr marL="89983" marR="89983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0.13</a:t>
                      </a:r>
                    </a:p>
                  </a:txBody>
                  <a:tcPr marL="89983" marR="89983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0.94</a:t>
                      </a:r>
                    </a:p>
                  </a:txBody>
                  <a:tcPr marL="89983" marR="89983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6687370" y="3424110"/>
                <a:ext cx="5303568" cy="14228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b="1" i="1" dirty="0">
                    <a:solidFill>
                      <a:srgbClr val="4472C4">
                        <a:lumMod val="50000"/>
                      </a:srgbClr>
                    </a:solidFill>
                  </a:rPr>
                  <a:t>Y</a:t>
                </a:r>
                <a:r>
                  <a:rPr lang="en-US" sz="1600" b="1" i="1" baseline="-25000" dirty="0">
                    <a:solidFill>
                      <a:srgbClr val="4472C4">
                        <a:lumMod val="50000"/>
                      </a:srgbClr>
                    </a:solidFill>
                  </a:rPr>
                  <a:t>0</a:t>
                </a:r>
                <a:r>
                  <a:rPr lang="en-US" sz="1600" b="1" dirty="0">
                    <a:solidFill>
                      <a:srgbClr val="4472C4">
                        <a:lumMod val="50000"/>
                      </a:srgbClr>
                    </a:solidFill>
                  </a:rPr>
                  <a:t> – </a:t>
                </a:r>
                <a:r>
                  <a:rPr lang="ru-RU" sz="1600" b="1" dirty="0">
                    <a:solidFill>
                      <a:srgbClr val="4472C4">
                        <a:lumMod val="50000"/>
                      </a:srgbClr>
                    </a:solidFill>
                  </a:rPr>
                  <a:t>выход повреждений в контроле</a:t>
                </a:r>
              </a:p>
              <a:p>
                <a:r>
                  <a:rPr lang="en-US" sz="1600" b="1" i="1" dirty="0" err="1">
                    <a:solidFill>
                      <a:srgbClr val="4472C4">
                        <a:lumMod val="50000"/>
                      </a:srgbClr>
                    </a:solidFill>
                  </a:rPr>
                  <a:t>Y</a:t>
                </a:r>
                <a:r>
                  <a:rPr lang="en-US" sz="1600" b="1" i="1" baseline="-25000" dirty="0" err="1">
                    <a:solidFill>
                      <a:srgbClr val="4472C4">
                        <a:lumMod val="50000"/>
                      </a:srgbClr>
                    </a:solidFill>
                  </a:rPr>
                  <a:t>p</a:t>
                </a:r>
                <a:r>
                  <a:rPr lang="en-US" sz="1600" b="1" dirty="0">
                    <a:solidFill>
                      <a:srgbClr val="4472C4">
                        <a:lumMod val="50000"/>
                      </a:srgbClr>
                    </a:solidFill>
                  </a:rPr>
                  <a:t> – </a:t>
                </a:r>
                <a:r>
                  <a:rPr lang="ru-RU" sz="1600" b="1" dirty="0">
                    <a:solidFill>
                      <a:srgbClr val="4472C4">
                        <a:lumMod val="50000"/>
                      </a:srgbClr>
                    </a:solidFill>
                  </a:rPr>
                  <a:t>выход повреждений в присутствии радиопротектора</a:t>
                </a:r>
                <a:endParaRPr lang="en-US" sz="1600" b="1" dirty="0">
                  <a:solidFill>
                    <a:srgbClr val="4472C4">
                      <a:lumMod val="50000"/>
                    </a:srgb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ru-RU" sz="1600" b="1" i="1" smtClean="0">
                        <a:solidFill>
                          <a:srgbClr val="4472C4">
                            <a:lumMod val="50000"/>
                          </a:srgb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ru-RU" sz="1600" b="1" i="1" smtClean="0">
                        <a:solidFill>
                          <a:srgbClr val="4472C4">
                            <a:lumMod val="50000"/>
                          </a:srgb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1600" b="1" i="1" smtClean="0">
                            <a:solidFill>
                              <a:srgbClr val="4472C4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600" b="1" i="1" smtClean="0">
                                <a:solidFill>
                                  <a:srgbClr val="4472C4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solidFill>
                                  <a:srgbClr val="4472C4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rgbClr val="4472C4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1600" b="1" i="1" smtClean="0">
                                <a:solidFill>
                                  <a:srgbClr val="4472C4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solidFill>
                                  <a:srgbClr val="4472C4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rgbClr val="4472C4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600" b="1" dirty="0">
                    <a:solidFill>
                      <a:srgbClr val="4472C4">
                        <a:lumMod val="50000"/>
                      </a:srgbClr>
                    </a:solidFill>
                  </a:rPr>
                  <a:t> - </a:t>
                </a:r>
                <a:r>
                  <a:rPr lang="ru-RU" sz="1600" b="1" dirty="0">
                    <a:solidFill>
                      <a:srgbClr val="4472C4">
                        <a:lumMod val="50000"/>
                      </a:srgbClr>
                    </a:solidFill>
                  </a:rPr>
                  <a:t>доля защищенных повреждений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b="1" i="1" smtClean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Cambria Math" panose="02040503050406030204" pitchFamily="18" charset="0"/>
                        </a:rPr>
                        <m:t>ФИД= </m:t>
                      </m:r>
                      <m:f>
                        <m:fPr>
                          <m:ctrlPr>
                            <a:rPr lang="ru-RU" sz="1400" b="1" i="1"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b="1" i="1"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e>
                            <m:sub>
                              <m:r>
                                <a:rPr lang="ru-RU" sz="1400" b="1" i="1" smtClean="0"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400" b="1" i="1"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e>
                            <m:sub>
                              <m:r>
                                <a:rPr lang="en-US" sz="1400" b="1" i="1" smtClean="0"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1600" b="1" dirty="0">
                  <a:solidFill>
                    <a:srgbClr val="4472C4">
                      <a:lumMod val="50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7370" y="3424110"/>
                <a:ext cx="5303568" cy="1422825"/>
              </a:xfrm>
              <a:prstGeom prst="rect">
                <a:avLst/>
              </a:prstGeom>
              <a:blipFill rotWithShape="0">
                <a:blip r:embed="rId7"/>
                <a:stretch>
                  <a:fillRect l="-575" t="-128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6" b="59588"/>
          <a:stretch/>
        </p:blipFill>
        <p:spPr>
          <a:xfrm>
            <a:off x="9733871" y="5053805"/>
            <a:ext cx="2257067" cy="1342197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6" r="37864"/>
          <a:stretch/>
        </p:blipFill>
        <p:spPr bwMode="auto">
          <a:xfrm>
            <a:off x="8709163" y="4424509"/>
            <a:ext cx="694120" cy="197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64179" y="6381160"/>
            <a:ext cx="35294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4472C4">
                    <a:lumMod val="50000"/>
                  </a:srgbClr>
                </a:solidFill>
              </a:rPr>
              <a:t>Образование радикалов гуанина и </a:t>
            </a:r>
            <a:r>
              <a:rPr lang="ru-RU" sz="1200" b="1" dirty="0" err="1">
                <a:solidFill>
                  <a:srgbClr val="4472C4">
                    <a:lumMod val="50000"/>
                  </a:srgbClr>
                </a:solidFill>
              </a:rPr>
              <a:t>деоксирибозы</a:t>
            </a:r>
            <a:endParaRPr lang="en-AU" sz="1200" dirty="0"/>
          </a:p>
        </p:txBody>
      </p:sp>
      <p:sp>
        <p:nvSpPr>
          <p:cNvPr id="4" name="Овал 3"/>
          <p:cNvSpPr/>
          <p:nvPr/>
        </p:nvSpPr>
        <p:spPr>
          <a:xfrm>
            <a:off x="8347371" y="4601916"/>
            <a:ext cx="433615" cy="3760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Овал 19"/>
          <p:cNvSpPr/>
          <p:nvPr/>
        </p:nvSpPr>
        <p:spPr>
          <a:xfrm>
            <a:off x="8377150" y="5514386"/>
            <a:ext cx="433615" cy="4489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080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238125" y="9282"/>
            <a:ext cx="9888514" cy="594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4472C4">
                    <a:lumMod val="50000"/>
                  </a:srgbClr>
                </a:solidFill>
              </a:rPr>
              <a:t>Химическая защита ДНК-</a:t>
            </a:r>
            <a:r>
              <a:rPr lang="ru-RU" b="1" dirty="0" err="1">
                <a:solidFill>
                  <a:srgbClr val="4472C4">
                    <a:lumMod val="50000"/>
                  </a:srgbClr>
                </a:solidFill>
              </a:rPr>
              <a:t>лигандами</a:t>
            </a:r>
            <a:r>
              <a:rPr lang="ru-RU" b="1" dirty="0">
                <a:solidFill>
                  <a:srgbClr val="4472C4">
                    <a:lumMod val="50000"/>
                  </a:srgbClr>
                </a:solidFill>
              </a:rPr>
              <a:t> – ОР или ПО?</a:t>
            </a:r>
            <a:endParaRPr lang="en-US" b="1" dirty="0">
              <a:solidFill>
                <a:srgbClr val="4472C4">
                  <a:lumMod val="50000"/>
                </a:srgbClr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781" y="8462"/>
            <a:ext cx="1473219" cy="640530"/>
          </a:xfrm>
          <a:prstGeom prst="rect">
            <a:avLst/>
          </a:prstGeom>
        </p:spPr>
      </p:pic>
      <p:sp>
        <p:nvSpPr>
          <p:cNvPr id="9" name="Скругленный прямоугольник 45">
            <a:extLst>
              <a:ext uri="{FF2B5EF4-FFF2-40B4-BE49-F238E27FC236}">
                <a16:creationId xmlns="" xmlns:a16="http://schemas.microsoft.com/office/drawing/2014/main" id="{BBC72628-92BB-4654-A500-DCA471DBCFC7}"/>
              </a:ext>
            </a:extLst>
          </p:cNvPr>
          <p:cNvSpPr/>
          <p:nvPr/>
        </p:nvSpPr>
        <p:spPr>
          <a:xfrm>
            <a:off x="341052" y="984852"/>
            <a:ext cx="6061498" cy="646986"/>
          </a:xfrm>
          <a:prstGeom prst="round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b="1" dirty="0">
                <a:solidFill>
                  <a:srgbClr val="4472C4">
                    <a:lumMod val="50000"/>
                  </a:srgbClr>
                </a:solidFill>
              </a:rPr>
              <a:t>Защита ДНК-</a:t>
            </a:r>
            <a:r>
              <a:rPr lang="ru-RU" sz="1600" b="1" dirty="0" err="1">
                <a:solidFill>
                  <a:srgbClr val="4472C4">
                    <a:lumMod val="50000"/>
                  </a:srgbClr>
                </a:solidFill>
              </a:rPr>
              <a:t>лигандами</a:t>
            </a:r>
            <a:r>
              <a:rPr lang="ru-RU" sz="1600" b="1" dirty="0">
                <a:solidFill>
                  <a:srgbClr val="4472C4">
                    <a:lumMod val="50000"/>
                  </a:srgbClr>
                </a:solidFill>
              </a:rPr>
              <a:t> МП и ПА от однонитевых разрывов (ОР) и повреждений оснований (ПО)</a:t>
            </a: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2188124" y="1629434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1800"/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2167414" y="1647939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1800"/>
          </a:p>
        </p:txBody>
      </p:sp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52" y="1989199"/>
            <a:ext cx="2671318" cy="158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31" y="3862849"/>
            <a:ext cx="2412525" cy="963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Скругленный прямоугольник 45">
            <a:extLst>
              <a:ext uri="{FF2B5EF4-FFF2-40B4-BE49-F238E27FC236}">
                <a16:creationId xmlns="" xmlns:a16="http://schemas.microsoft.com/office/drawing/2014/main" id="{BBC72628-92BB-4654-A500-DCA471DBCFC7}"/>
              </a:ext>
            </a:extLst>
          </p:cNvPr>
          <p:cNvSpPr/>
          <p:nvPr/>
        </p:nvSpPr>
        <p:spPr>
          <a:xfrm>
            <a:off x="760206" y="5600259"/>
            <a:ext cx="7072138" cy="919401"/>
          </a:xfrm>
          <a:prstGeom prst="round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b="1" dirty="0">
                <a:solidFill>
                  <a:srgbClr val="4472C4">
                    <a:lumMod val="50000"/>
                  </a:srgbClr>
                </a:solidFill>
              </a:rPr>
              <a:t>Защита от ФПГ- чувствительных ПО намного более эффективна чем от ОР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B050"/>
                </a:solidFill>
              </a:rPr>
              <a:t>Повреждения – предшественники ПО являются предметом защиты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B050"/>
                </a:solidFill>
              </a:rPr>
              <a:t>Повреждения – предшественники ОР не являются предметом защиты</a:t>
            </a:r>
          </a:p>
        </p:txBody>
      </p:sp>
      <p:pic>
        <p:nvPicPr>
          <p:cNvPr id="12" name="Picture 6" descr="LossSupercoil_MP_2PH_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466" y="1662847"/>
            <a:ext cx="2939527" cy="350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Group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111834"/>
              </p:ext>
            </p:extLst>
          </p:nvPr>
        </p:nvGraphicFramePr>
        <p:xfrm>
          <a:off x="7232089" y="984852"/>
          <a:ext cx="4433978" cy="2252035"/>
        </p:xfrm>
        <a:graphic>
          <a:graphicData uri="http://schemas.openxmlformats.org/drawingml/2006/table">
            <a:tbl>
              <a:tblPr/>
              <a:tblGrid>
                <a:gridCol w="15003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87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09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572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3676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232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983" marR="89983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ФИД</a:t>
                      </a:r>
                      <a:endParaRPr kumimoji="0" lang="en-AU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983" marR="89983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Доля защищенных повреждений</a:t>
                      </a:r>
                      <a:endParaRPr kumimoji="0" lang="en-AU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983" marR="89983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29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Лиганд</a:t>
                      </a:r>
                      <a:r>
                        <a:rPr kumimoji="0" lang="en-AU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/ </a:t>
                      </a:r>
                      <a:r>
                        <a:rPr kumimoji="0" lang="ru-RU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повреждение</a:t>
                      </a:r>
                      <a:endParaRPr kumimoji="0" lang="en-AU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983" marR="89983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ОР</a:t>
                      </a:r>
                      <a:endParaRPr kumimoji="0" lang="en-AU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983" marR="89983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 (ФПГ)</a:t>
                      </a:r>
                      <a:endParaRPr kumimoji="0" lang="en-AU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983" marR="89983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ОР</a:t>
                      </a:r>
                      <a:endParaRPr kumimoji="0" lang="en-AU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983" marR="89983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 (ФПГ)</a:t>
                      </a:r>
                      <a:endParaRPr kumimoji="0" lang="en-AU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983" marR="89983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29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МП (</a:t>
                      </a:r>
                      <a:r>
                        <a:rPr kumimoji="0" lang="en-AU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MP</a:t>
                      </a:r>
                      <a:r>
                        <a:rPr kumimoji="0" lang="ru-RU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r>
                        <a:rPr kumimoji="0" lang="en-AU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2 </a:t>
                      </a:r>
                      <a:r>
                        <a:rPr kumimoji="0" lang="en-AU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Symbol" panose="05050102010706020507" pitchFamily="18" charset="2"/>
                          <a:cs typeface="Times New Roman" pitchFamily="18" charset="0"/>
                        </a:rPr>
                        <a:t>m</a:t>
                      </a:r>
                      <a:r>
                        <a:rPr kumimoji="0" lang="en-AU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</a:t>
                      </a:r>
                      <a:endParaRPr kumimoji="0" lang="en-AU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983" marR="89983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1.2</a:t>
                      </a:r>
                    </a:p>
                  </a:txBody>
                  <a:tcPr marL="89983" marR="89983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9.4</a:t>
                      </a:r>
                    </a:p>
                  </a:txBody>
                  <a:tcPr marL="89983" marR="89983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0.18</a:t>
                      </a:r>
                    </a:p>
                  </a:txBody>
                  <a:tcPr marL="89983" marR="89983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0.9</a:t>
                      </a:r>
                    </a:p>
                  </a:txBody>
                  <a:tcPr marL="89983" marR="89983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29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ПА (</a:t>
                      </a:r>
                      <a:r>
                        <a:rPr kumimoji="0" lang="en-AU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2PH</a:t>
                      </a:r>
                      <a:r>
                        <a:rPr kumimoji="0" lang="ru-RU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r>
                        <a:rPr kumimoji="0" lang="en-AU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1 </a:t>
                      </a:r>
                      <a:r>
                        <a:rPr kumimoji="0" lang="en-AU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Symbol" panose="05050102010706020507" pitchFamily="18" charset="2"/>
                          <a:cs typeface="Times New Roman" pitchFamily="18" charset="0"/>
                        </a:rPr>
                        <a:t>m</a:t>
                      </a:r>
                      <a:r>
                        <a:rPr kumimoji="0" lang="en-AU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</a:t>
                      </a:r>
                      <a:endParaRPr kumimoji="0" lang="en-AU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89983" marR="89983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</a:t>
                      </a:r>
                    </a:p>
                  </a:txBody>
                  <a:tcPr marL="89983" marR="89983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18.1</a:t>
                      </a:r>
                    </a:p>
                  </a:txBody>
                  <a:tcPr marL="89983" marR="89983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0.13</a:t>
                      </a:r>
                    </a:p>
                  </a:txBody>
                  <a:tcPr marL="89983" marR="89983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0.94</a:t>
                      </a:r>
                    </a:p>
                  </a:txBody>
                  <a:tcPr marL="89983" marR="89983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6687370" y="3424110"/>
                <a:ext cx="5303568" cy="14228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b="1" i="1" dirty="0">
                    <a:solidFill>
                      <a:srgbClr val="4472C4">
                        <a:lumMod val="50000"/>
                      </a:srgbClr>
                    </a:solidFill>
                  </a:rPr>
                  <a:t>Y</a:t>
                </a:r>
                <a:r>
                  <a:rPr lang="en-US" sz="1600" b="1" i="1" baseline="-25000" dirty="0">
                    <a:solidFill>
                      <a:srgbClr val="4472C4">
                        <a:lumMod val="50000"/>
                      </a:srgbClr>
                    </a:solidFill>
                  </a:rPr>
                  <a:t>0</a:t>
                </a:r>
                <a:r>
                  <a:rPr lang="en-US" sz="1600" b="1" dirty="0">
                    <a:solidFill>
                      <a:srgbClr val="4472C4">
                        <a:lumMod val="50000"/>
                      </a:srgbClr>
                    </a:solidFill>
                  </a:rPr>
                  <a:t> – </a:t>
                </a:r>
                <a:r>
                  <a:rPr lang="ru-RU" sz="1600" b="1" dirty="0">
                    <a:solidFill>
                      <a:srgbClr val="4472C4">
                        <a:lumMod val="50000"/>
                      </a:srgbClr>
                    </a:solidFill>
                  </a:rPr>
                  <a:t>выход повреждений в контроле</a:t>
                </a:r>
              </a:p>
              <a:p>
                <a:r>
                  <a:rPr lang="en-US" sz="1600" b="1" i="1" dirty="0" err="1">
                    <a:solidFill>
                      <a:srgbClr val="4472C4">
                        <a:lumMod val="50000"/>
                      </a:srgbClr>
                    </a:solidFill>
                  </a:rPr>
                  <a:t>Y</a:t>
                </a:r>
                <a:r>
                  <a:rPr lang="en-US" sz="1600" b="1" i="1" baseline="-25000" dirty="0" err="1">
                    <a:solidFill>
                      <a:srgbClr val="4472C4">
                        <a:lumMod val="50000"/>
                      </a:srgbClr>
                    </a:solidFill>
                  </a:rPr>
                  <a:t>p</a:t>
                </a:r>
                <a:r>
                  <a:rPr lang="en-US" sz="1600" b="1" dirty="0">
                    <a:solidFill>
                      <a:srgbClr val="4472C4">
                        <a:lumMod val="50000"/>
                      </a:srgbClr>
                    </a:solidFill>
                  </a:rPr>
                  <a:t> – </a:t>
                </a:r>
                <a:r>
                  <a:rPr lang="ru-RU" sz="1600" b="1" dirty="0">
                    <a:solidFill>
                      <a:srgbClr val="4472C4">
                        <a:lumMod val="50000"/>
                      </a:srgbClr>
                    </a:solidFill>
                  </a:rPr>
                  <a:t>выход повреждений в присутствии радиопротектора</a:t>
                </a:r>
                <a:endParaRPr lang="en-US" sz="1600" b="1" dirty="0">
                  <a:solidFill>
                    <a:srgbClr val="4472C4">
                      <a:lumMod val="50000"/>
                    </a:srgb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ru-RU" sz="1600" b="1" i="1" smtClean="0">
                        <a:solidFill>
                          <a:srgbClr val="4472C4">
                            <a:lumMod val="50000"/>
                          </a:srgb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ru-RU" sz="1600" b="1" i="1" smtClean="0">
                        <a:solidFill>
                          <a:srgbClr val="4472C4">
                            <a:lumMod val="50000"/>
                          </a:srgb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1600" b="1" i="1" smtClean="0">
                            <a:solidFill>
                              <a:srgbClr val="4472C4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600" b="1" i="1" smtClean="0">
                                <a:solidFill>
                                  <a:srgbClr val="4472C4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solidFill>
                                  <a:srgbClr val="4472C4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rgbClr val="4472C4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1600" b="1" i="1" smtClean="0">
                                <a:solidFill>
                                  <a:srgbClr val="4472C4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solidFill>
                                  <a:srgbClr val="4472C4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rgbClr val="4472C4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600" b="1" dirty="0">
                    <a:solidFill>
                      <a:srgbClr val="4472C4">
                        <a:lumMod val="50000"/>
                      </a:srgbClr>
                    </a:solidFill>
                  </a:rPr>
                  <a:t> - </a:t>
                </a:r>
                <a:r>
                  <a:rPr lang="ru-RU" sz="1600" b="1" dirty="0">
                    <a:solidFill>
                      <a:srgbClr val="4472C4">
                        <a:lumMod val="50000"/>
                      </a:srgbClr>
                    </a:solidFill>
                  </a:rPr>
                  <a:t>доля защищенных повреждений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b="1" i="1" smtClean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Cambria Math" panose="02040503050406030204" pitchFamily="18" charset="0"/>
                        </a:rPr>
                        <m:t>ФИД= </m:t>
                      </m:r>
                      <m:f>
                        <m:fPr>
                          <m:ctrlPr>
                            <a:rPr lang="ru-RU" sz="1400" b="1" i="1"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b="1" i="1"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e>
                            <m:sub>
                              <m:r>
                                <a:rPr lang="ru-RU" sz="1400" b="1" i="1" smtClean="0"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400" b="1" i="1"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e>
                            <m:sub>
                              <m:r>
                                <a:rPr lang="en-US" sz="1400" b="1" i="1" smtClean="0"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1600" b="1" dirty="0">
                  <a:solidFill>
                    <a:srgbClr val="4472C4">
                      <a:lumMod val="50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7370" y="3424110"/>
                <a:ext cx="5303568" cy="1422825"/>
              </a:xfrm>
              <a:prstGeom prst="rect">
                <a:avLst/>
              </a:prstGeom>
              <a:blipFill rotWithShape="0">
                <a:blip r:embed="rId7"/>
                <a:stretch>
                  <a:fillRect l="-575" t="-128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6" b="59588"/>
          <a:stretch/>
        </p:blipFill>
        <p:spPr>
          <a:xfrm>
            <a:off x="9733871" y="5053805"/>
            <a:ext cx="2257067" cy="1342197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6" r="37864"/>
          <a:stretch/>
        </p:blipFill>
        <p:spPr bwMode="auto">
          <a:xfrm>
            <a:off x="8709163" y="4424509"/>
            <a:ext cx="694120" cy="197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64179" y="6381160"/>
            <a:ext cx="35294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4472C4">
                    <a:lumMod val="50000"/>
                  </a:srgbClr>
                </a:solidFill>
              </a:rPr>
              <a:t>Образование радикалов гуанина и </a:t>
            </a:r>
            <a:r>
              <a:rPr lang="ru-RU" sz="1200" b="1" dirty="0" err="1">
                <a:solidFill>
                  <a:srgbClr val="4472C4">
                    <a:lumMod val="50000"/>
                  </a:srgbClr>
                </a:solidFill>
              </a:rPr>
              <a:t>деоксирибозы</a:t>
            </a:r>
            <a:endParaRPr lang="en-AU" sz="1200" dirty="0"/>
          </a:p>
        </p:txBody>
      </p:sp>
      <p:sp>
        <p:nvSpPr>
          <p:cNvPr id="4" name="Овал 3"/>
          <p:cNvSpPr/>
          <p:nvPr/>
        </p:nvSpPr>
        <p:spPr>
          <a:xfrm>
            <a:off x="8347371" y="4601916"/>
            <a:ext cx="433615" cy="3760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Овал 19"/>
          <p:cNvSpPr/>
          <p:nvPr/>
        </p:nvSpPr>
        <p:spPr>
          <a:xfrm>
            <a:off x="8377150" y="5514386"/>
            <a:ext cx="433615" cy="4489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4204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238125" y="9282"/>
            <a:ext cx="9888514" cy="594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4472C4">
                    <a:lumMod val="50000"/>
                  </a:srgbClr>
                </a:solidFill>
              </a:rPr>
              <a:t>Химическая защита ДНК-</a:t>
            </a:r>
            <a:r>
              <a:rPr lang="ru-RU" b="1" dirty="0" err="1">
                <a:solidFill>
                  <a:srgbClr val="4472C4">
                    <a:lumMod val="50000"/>
                  </a:srgbClr>
                </a:solidFill>
              </a:rPr>
              <a:t>лигандами</a:t>
            </a:r>
            <a:r>
              <a:rPr lang="ru-RU" b="1" dirty="0">
                <a:solidFill>
                  <a:srgbClr val="4472C4">
                    <a:lumMod val="50000"/>
                  </a:srgbClr>
                </a:solidFill>
              </a:rPr>
              <a:t> – эффект концентрации</a:t>
            </a:r>
            <a:endParaRPr lang="en-US" b="1" dirty="0">
              <a:solidFill>
                <a:srgbClr val="4472C4">
                  <a:lumMod val="50000"/>
                </a:srgbClr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781" y="8462"/>
            <a:ext cx="1473219" cy="640530"/>
          </a:xfrm>
          <a:prstGeom prst="rect">
            <a:avLst/>
          </a:prstGeom>
        </p:spPr>
      </p:pic>
      <p:sp>
        <p:nvSpPr>
          <p:cNvPr id="9" name="Скругленный прямоугольник 45">
            <a:extLst>
              <a:ext uri="{FF2B5EF4-FFF2-40B4-BE49-F238E27FC236}">
                <a16:creationId xmlns="" xmlns:a16="http://schemas.microsoft.com/office/drawing/2014/main" id="{BBC72628-92BB-4654-A500-DCA471DBCFC7}"/>
              </a:ext>
            </a:extLst>
          </p:cNvPr>
          <p:cNvSpPr/>
          <p:nvPr/>
        </p:nvSpPr>
        <p:spPr>
          <a:xfrm>
            <a:off x="3183816" y="848606"/>
            <a:ext cx="6061498" cy="646986"/>
          </a:xfrm>
          <a:prstGeom prst="round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b="1" dirty="0">
                <a:solidFill>
                  <a:srgbClr val="4472C4">
                    <a:lumMod val="50000"/>
                  </a:srgbClr>
                </a:solidFill>
              </a:rPr>
              <a:t>Защита ДНК-</a:t>
            </a:r>
            <a:r>
              <a:rPr lang="ru-RU" sz="1600" b="1" dirty="0" err="1">
                <a:solidFill>
                  <a:srgbClr val="4472C4">
                    <a:lumMod val="50000"/>
                  </a:srgbClr>
                </a:solidFill>
              </a:rPr>
              <a:t>лигандами</a:t>
            </a:r>
            <a:r>
              <a:rPr lang="ru-RU" sz="1600" b="1" dirty="0">
                <a:solidFill>
                  <a:srgbClr val="4472C4">
                    <a:lumMod val="50000"/>
                  </a:srgbClr>
                </a:solidFill>
              </a:rPr>
              <a:t>: зависимость от концентрации ПА</a:t>
            </a:r>
          </a:p>
          <a:p>
            <a:r>
              <a:rPr lang="ru-RU" sz="1600" b="1" dirty="0">
                <a:solidFill>
                  <a:srgbClr val="4472C4">
                    <a:lumMod val="50000"/>
                  </a:srgbClr>
                </a:solidFill>
              </a:rPr>
              <a:t>Расчет расстояния миграции заряда в ДНК</a:t>
            </a: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2188124" y="1629434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1800"/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2167414" y="1647939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1800"/>
          </a:p>
        </p:txBody>
      </p:sp>
      <p:pic>
        <p:nvPicPr>
          <p:cNvPr id="14" name="Picture 5" descr="Prot_Fraction_FPG_2P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34" y="1574839"/>
            <a:ext cx="3146110" cy="2493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FPG_Y0_Y_2PH_F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617" y="1574839"/>
            <a:ext cx="3151918" cy="250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34"/>
          <p:cNvSpPr>
            <a:spLocks noChangeArrowheads="1"/>
          </p:cNvSpPr>
          <p:nvPr/>
        </p:nvSpPr>
        <p:spPr bwMode="auto">
          <a:xfrm>
            <a:off x="4730244" y="5239578"/>
            <a:ext cx="23622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61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84238" indent="-342900" defTabSz="3619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406525" indent="-342900" defTabSz="3619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928813" indent="-342900" defTabSz="3619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451100" indent="-342900" defTabSz="3619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908300" indent="-342900" defTabSz="361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65500" indent="-342900" defTabSz="361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22700" indent="-342900" defTabSz="361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79900" indent="-342900" defTabSz="361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 b="1" i="1" dirty="0"/>
              <a:t>N</a:t>
            </a:r>
            <a:r>
              <a:rPr lang="en-US" altLang="en-US" sz="1400" b="1" i="1" baseline="-25000" dirty="0"/>
              <a:t>S</a:t>
            </a:r>
            <a:r>
              <a:rPr lang="en-US" altLang="en-US" sz="1200" dirty="0">
                <a:latin typeface="Comic Sans MS" pitchFamily="66" charset="0"/>
              </a:rPr>
              <a:t>                                  </a:t>
            </a:r>
            <a:r>
              <a:rPr lang="en-US" altLang="en-US" sz="1400" b="1" i="1" dirty="0"/>
              <a:t>2R</a:t>
            </a:r>
          </a:p>
        </p:txBody>
      </p:sp>
      <p:grpSp>
        <p:nvGrpSpPr>
          <p:cNvPr id="19" name="Group 1"/>
          <p:cNvGrpSpPr/>
          <p:nvPr/>
        </p:nvGrpSpPr>
        <p:grpSpPr>
          <a:xfrm>
            <a:off x="3930144" y="3993474"/>
            <a:ext cx="4267200" cy="1219200"/>
            <a:chOff x="4495800" y="4343400"/>
            <a:chExt cx="4267200" cy="1219200"/>
          </a:xfrm>
        </p:grpSpPr>
        <p:grpSp>
          <p:nvGrpSpPr>
            <p:cNvPr id="20" name="Group 24"/>
            <p:cNvGrpSpPr>
              <a:grpSpLocks/>
            </p:cNvGrpSpPr>
            <p:nvPr/>
          </p:nvGrpSpPr>
          <p:grpSpPr bwMode="auto">
            <a:xfrm>
              <a:off x="4495800" y="5105400"/>
              <a:ext cx="4267200" cy="82550"/>
              <a:chOff x="2832" y="2924"/>
              <a:chExt cx="2688" cy="52"/>
            </a:xfrm>
          </p:grpSpPr>
          <p:grpSp>
            <p:nvGrpSpPr>
              <p:cNvPr id="35" name="Group 19"/>
              <p:cNvGrpSpPr>
                <a:grpSpLocks/>
              </p:cNvGrpSpPr>
              <p:nvPr/>
            </p:nvGrpSpPr>
            <p:grpSpPr bwMode="auto">
              <a:xfrm>
                <a:off x="2832" y="2928"/>
                <a:ext cx="2688" cy="48"/>
                <a:chOff x="2832" y="2928"/>
                <a:chExt cx="2688" cy="48"/>
              </a:xfrm>
            </p:grpSpPr>
            <p:sp>
              <p:nvSpPr>
                <p:cNvPr id="40" name="Line 17"/>
                <p:cNvSpPr>
                  <a:spLocks noChangeShapeType="1"/>
                </p:cNvSpPr>
                <p:nvPr/>
              </p:nvSpPr>
              <p:spPr bwMode="auto">
                <a:xfrm>
                  <a:off x="2832" y="2928"/>
                  <a:ext cx="2688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41" name="Line 18"/>
                <p:cNvSpPr>
                  <a:spLocks noChangeShapeType="1"/>
                </p:cNvSpPr>
                <p:nvPr/>
              </p:nvSpPr>
              <p:spPr bwMode="auto">
                <a:xfrm>
                  <a:off x="2832" y="2976"/>
                  <a:ext cx="2688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sp>
            <p:nvSpPr>
              <p:cNvPr id="36" name="Rectangle 20"/>
              <p:cNvSpPr>
                <a:spLocks noChangeArrowheads="1"/>
              </p:cNvSpPr>
              <p:nvPr/>
            </p:nvSpPr>
            <p:spPr bwMode="auto">
              <a:xfrm>
                <a:off x="2928" y="2924"/>
                <a:ext cx="192" cy="48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5232" y="2928"/>
                <a:ext cx="192" cy="48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  <p:sp>
            <p:nvSpPr>
              <p:cNvPr id="38" name="Rectangle 22"/>
              <p:cNvSpPr>
                <a:spLocks noChangeArrowheads="1"/>
              </p:cNvSpPr>
              <p:nvPr/>
            </p:nvSpPr>
            <p:spPr bwMode="auto">
              <a:xfrm>
                <a:off x="4464" y="2928"/>
                <a:ext cx="192" cy="48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  <p:sp>
            <p:nvSpPr>
              <p:cNvPr id="39" name="Rectangle 23"/>
              <p:cNvSpPr>
                <a:spLocks noChangeArrowheads="1"/>
              </p:cNvSpPr>
              <p:nvPr/>
            </p:nvSpPr>
            <p:spPr bwMode="auto">
              <a:xfrm>
                <a:off x="3696" y="2928"/>
                <a:ext cx="192" cy="48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</p:grpSp>
        <p:sp>
          <p:nvSpPr>
            <p:cNvPr id="22" name="Rectangle 26"/>
            <p:cNvSpPr>
              <a:spLocks noChangeArrowheads="1"/>
            </p:cNvSpPr>
            <p:nvPr/>
          </p:nvSpPr>
          <p:spPr bwMode="auto">
            <a:xfrm>
              <a:off x="4572000" y="4343400"/>
              <a:ext cx="41148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3619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884238" indent="-342900" defTabSz="3619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406525" indent="-342900" defTabSz="3619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928813" indent="-342900" defTabSz="3619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451100" indent="-342900" defTabSz="3619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908300" indent="-342900" defTabSz="361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365500" indent="-342900" defTabSz="361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822700" indent="-342900" defTabSz="361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279900" indent="-342900" defTabSz="361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200">
                  <a:latin typeface="Comic Sans MS" pitchFamily="66" charset="0"/>
                </a:rPr>
                <a:t>Ligand binding sites                               Bound ligand</a:t>
              </a:r>
            </a:p>
          </p:txBody>
        </p:sp>
        <p:sp>
          <p:nvSpPr>
            <p:cNvPr id="23" name="Line 27"/>
            <p:cNvSpPr>
              <a:spLocks noChangeShapeType="1"/>
            </p:cNvSpPr>
            <p:nvPr/>
          </p:nvSpPr>
          <p:spPr bwMode="auto">
            <a:xfrm flipH="1">
              <a:off x="4800600" y="4572000"/>
              <a:ext cx="53340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6" name="Line 28"/>
            <p:cNvSpPr>
              <a:spLocks noChangeShapeType="1"/>
            </p:cNvSpPr>
            <p:nvPr/>
          </p:nvSpPr>
          <p:spPr bwMode="auto">
            <a:xfrm>
              <a:off x="5334000" y="4572000"/>
              <a:ext cx="68580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>
              <a:off x="5334000" y="4572000"/>
              <a:ext cx="182880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9" name="Oval 31"/>
            <p:cNvSpPr>
              <a:spLocks noChangeArrowheads="1"/>
            </p:cNvSpPr>
            <p:nvPr/>
          </p:nvSpPr>
          <p:spPr bwMode="auto">
            <a:xfrm>
              <a:off x="7010400" y="5105400"/>
              <a:ext cx="457200" cy="15240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 flipH="1">
              <a:off x="7315200" y="4572000"/>
              <a:ext cx="53340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2" name="AutoShape 33"/>
            <p:cNvSpPr>
              <a:spLocks/>
            </p:cNvSpPr>
            <p:nvPr/>
          </p:nvSpPr>
          <p:spPr bwMode="auto">
            <a:xfrm rot="16200000">
              <a:off x="5257800" y="4800600"/>
              <a:ext cx="304800" cy="1219200"/>
            </a:xfrm>
            <a:prstGeom prst="leftBrace">
              <a:avLst>
                <a:gd name="adj1" fmla="val 3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33" name="AutoShape 35"/>
            <p:cNvSpPr>
              <a:spLocks/>
            </p:cNvSpPr>
            <p:nvPr/>
          </p:nvSpPr>
          <p:spPr bwMode="auto">
            <a:xfrm rot="16200000">
              <a:off x="7124700" y="4610100"/>
              <a:ext cx="304800" cy="1600200"/>
            </a:xfrm>
            <a:prstGeom prst="leftBrace">
              <a:avLst>
                <a:gd name="adj1" fmla="val 4375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34" name="Rectangle 36"/>
            <p:cNvSpPr>
              <a:spLocks noChangeArrowheads="1"/>
            </p:cNvSpPr>
            <p:nvPr/>
          </p:nvSpPr>
          <p:spPr bwMode="auto">
            <a:xfrm>
              <a:off x="6477000" y="5029200"/>
              <a:ext cx="1600200" cy="228600"/>
            </a:xfrm>
            <a:prstGeom prst="rect">
              <a:avLst/>
            </a:prstGeom>
            <a:solidFill>
              <a:srgbClr val="00FF00">
                <a:alpha val="16862"/>
              </a:srgbClr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</p:grpSp>
      <p:sp>
        <p:nvSpPr>
          <p:cNvPr id="42" name="Rectangle 14"/>
          <p:cNvSpPr>
            <a:spLocks noChangeArrowheads="1"/>
          </p:cNvSpPr>
          <p:nvPr/>
        </p:nvSpPr>
        <p:spPr bwMode="auto">
          <a:xfrm>
            <a:off x="8467642" y="4631474"/>
            <a:ext cx="3352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61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84238" indent="-342900" defTabSz="3619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406525" indent="-342900" defTabSz="3619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928813" indent="-342900" defTabSz="3619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451100" indent="-342900" defTabSz="3619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908300" indent="-342900" defTabSz="361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65500" indent="-342900" defTabSz="361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22700" indent="-342900" defTabSz="361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79900" indent="-342900" defTabSz="361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1600" b="1" i="1" dirty="0">
                <a:solidFill>
                  <a:srgbClr val="002060"/>
                </a:solidFill>
                <a:latin typeface="+mn-lt"/>
              </a:rPr>
              <a:t>b</a:t>
            </a:r>
            <a:r>
              <a:rPr lang="en-US" altLang="en-US" sz="1600" b="1" dirty="0">
                <a:solidFill>
                  <a:srgbClr val="002060"/>
                </a:solidFill>
                <a:latin typeface="+mn-lt"/>
              </a:rPr>
              <a:t> = 3.50</a:t>
            </a:r>
            <a:r>
              <a:rPr lang="ru-RU" altLang="en-US" sz="1600" b="1" dirty="0">
                <a:solidFill>
                  <a:srgbClr val="002060"/>
                </a:solidFill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</a:rPr>
              <a:t>±</a:t>
            </a:r>
            <a:r>
              <a:rPr lang="ru-RU" altLang="en-US" sz="1600" b="1" dirty="0">
                <a:solidFill>
                  <a:srgbClr val="002060"/>
                </a:solidFill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+mn-lt"/>
              </a:rPr>
              <a:t>0.06 –&gt; </a:t>
            </a:r>
            <a:r>
              <a:rPr lang="en-US" altLang="en-US" sz="1600" b="1" i="1" dirty="0">
                <a:solidFill>
                  <a:srgbClr val="002060"/>
                </a:solidFill>
                <a:latin typeface="+mn-lt"/>
              </a:rPr>
              <a:t>R</a:t>
            </a:r>
            <a:r>
              <a:rPr lang="en-US" altLang="en-US" sz="1600" b="1" dirty="0">
                <a:solidFill>
                  <a:srgbClr val="002060"/>
                </a:solidFill>
                <a:latin typeface="+mn-lt"/>
              </a:rPr>
              <a:t> = 1.75 </a:t>
            </a:r>
            <a:r>
              <a:rPr lang="en-US" altLang="en-US" sz="1600" b="1" i="1" dirty="0">
                <a:solidFill>
                  <a:srgbClr val="002060"/>
                </a:solidFill>
                <a:latin typeface="+mn-lt"/>
              </a:rPr>
              <a:t>N</a:t>
            </a:r>
            <a:r>
              <a:rPr lang="en-US" altLang="en-US" sz="1600" b="1" i="1" baseline="-25000" dirty="0">
                <a:solidFill>
                  <a:srgbClr val="002060"/>
                </a:solidFill>
                <a:latin typeface="+mn-lt"/>
              </a:rPr>
              <a:t>S</a:t>
            </a:r>
            <a:r>
              <a:rPr lang="en-US" altLang="en-US" sz="1600" b="1" dirty="0">
                <a:solidFill>
                  <a:srgbClr val="002060"/>
                </a:solidFill>
                <a:latin typeface="+mn-lt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en-US" sz="1600" b="1" i="1" dirty="0">
                <a:solidFill>
                  <a:srgbClr val="002060"/>
                </a:solidFill>
                <a:latin typeface="+mn-lt"/>
              </a:rPr>
              <a:t>N</a:t>
            </a:r>
            <a:r>
              <a:rPr lang="en-US" altLang="en-US" sz="1600" b="1" i="1" baseline="-25000" dirty="0">
                <a:solidFill>
                  <a:srgbClr val="002060"/>
                </a:solidFill>
                <a:latin typeface="+mn-lt"/>
              </a:rPr>
              <a:t>S</a:t>
            </a:r>
            <a:r>
              <a:rPr lang="en-US" altLang="en-US" sz="1600" b="1" dirty="0">
                <a:solidFill>
                  <a:srgbClr val="002060"/>
                </a:solidFill>
                <a:latin typeface="+mn-lt"/>
              </a:rPr>
              <a:t> = 25 – 30</a:t>
            </a:r>
            <a:r>
              <a:rPr lang="ru-RU" altLang="en-US" sz="1600" b="1" dirty="0">
                <a:solidFill>
                  <a:srgbClr val="002060"/>
                </a:solidFill>
                <a:latin typeface="+mn-lt"/>
              </a:rPr>
              <a:t> -</a:t>
            </a:r>
            <a:r>
              <a:rPr lang="en-AU" altLang="en-US" sz="1600" b="1" dirty="0">
                <a:solidFill>
                  <a:srgbClr val="002060"/>
                </a:solidFill>
                <a:latin typeface="+mn-lt"/>
              </a:rPr>
              <a:t>&gt;</a:t>
            </a:r>
            <a:r>
              <a:rPr lang="en-US" altLang="en-US" sz="1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1600" b="1" i="1" dirty="0">
                <a:solidFill>
                  <a:srgbClr val="FF0000"/>
                </a:solidFill>
                <a:latin typeface="+mn-lt"/>
              </a:rPr>
              <a:t>R</a:t>
            </a:r>
            <a:r>
              <a:rPr lang="en-US" altLang="en-US" sz="1600" b="1" dirty="0">
                <a:solidFill>
                  <a:srgbClr val="FF0000"/>
                </a:solidFill>
                <a:latin typeface="+mn-lt"/>
              </a:rPr>
              <a:t> = 40 - 52 </a:t>
            </a:r>
            <a:r>
              <a:rPr lang="en-US" altLang="en-US" sz="1600" b="1" dirty="0" err="1">
                <a:solidFill>
                  <a:srgbClr val="FF0000"/>
                </a:solidFill>
                <a:latin typeface="+mn-lt"/>
              </a:rPr>
              <a:t>bp</a:t>
            </a:r>
            <a:endParaRPr lang="en-US" altLang="en-US" sz="1600" b="1" dirty="0">
              <a:solidFill>
                <a:srgbClr val="FF0000"/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3964359" y="1813404"/>
                <a:ext cx="4017062" cy="7613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b="1" i="1" dirty="0">
                    <a:solidFill>
                      <a:srgbClr val="4472C4">
                        <a:lumMod val="50000"/>
                      </a:srgbClr>
                    </a:solidFill>
                  </a:rPr>
                  <a:t>Y</a:t>
                </a:r>
                <a:r>
                  <a:rPr lang="en-US" sz="1200" b="1" i="1" baseline="-25000" dirty="0">
                    <a:solidFill>
                      <a:srgbClr val="4472C4">
                        <a:lumMod val="50000"/>
                      </a:srgbClr>
                    </a:solidFill>
                  </a:rPr>
                  <a:t>0</a:t>
                </a:r>
                <a:r>
                  <a:rPr lang="en-US" sz="1200" b="1" dirty="0">
                    <a:solidFill>
                      <a:srgbClr val="4472C4">
                        <a:lumMod val="50000"/>
                      </a:srgbClr>
                    </a:solidFill>
                  </a:rPr>
                  <a:t> – </a:t>
                </a:r>
                <a:r>
                  <a:rPr lang="ru-RU" sz="1200" b="1" dirty="0">
                    <a:solidFill>
                      <a:srgbClr val="4472C4">
                        <a:lumMod val="50000"/>
                      </a:srgbClr>
                    </a:solidFill>
                  </a:rPr>
                  <a:t>выход повреждений в контроле</a:t>
                </a:r>
              </a:p>
              <a:p>
                <a:r>
                  <a:rPr lang="en-US" sz="1200" b="1" i="1" dirty="0" err="1">
                    <a:solidFill>
                      <a:srgbClr val="4472C4">
                        <a:lumMod val="50000"/>
                      </a:srgbClr>
                    </a:solidFill>
                  </a:rPr>
                  <a:t>Y</a:t>
                </a:r>
                <a:r>
                  <a:rPr lang="en-US" sz="1200" b="1" i="1" baseline="-25000" dirty="0" err="1">
                    <a:solidFill>
                      <a:srgbClr val="4472C4">
                        <a:lumMod val="50000"/>
                      </a:srgbClr>
                    </a:solidFill>
                  </a:rPr>
                  <a:t>p</a:t>
                </a:r>
                <a:r>
                  <a:rPr lang="en-US" sz="1200" b="1" dirty="0">
                    <a:solidFill>
                      <a:srgbClr val="4472C4">
                        <a:lumMod val="50000"/>
                      </a:srgbClr>
                    </a:solidFill>
                  </a:rPr>
                  <a:t> – </a:t>
                </a:r>
                <a:r>
                  <a:rPr lang="ru-RU" sz="1200" b="1" dirty="0">
                    <a:solidFill>
                      <a:srgbClr val="4472C4">
                        <a:lumMod val="50000"/>
                      </a:srgbClr>
                    </a:solidFill>
                  </a:rPr>
                  <a:t>выход повреждений в присутствии радиопротектора</a:t>
                </a:r>
                <a:endParaRPr lang="en-US" sz="1200" b="1" dirty="0">
                  <a:solidFill>
                    <a:srgbClr val="4472C4">
                      <a:lumMod val="50000"/>
                    </a:srgb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ru-RU" sz="1200" b="1" i="1" smtClean="0">
                        <a:solidFill>
                          <a:srgbClr val="4472C4">
                            <a:lumMod val="50000"/>
                          </a:srgb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ru-RU" sz="1200" b="1" i="1" smtClean="0">
                        <a:solidFill>
                          <a:srgbClr val="4472C4">
                            <a:lumMod val="50000"/>
                          </a:srgb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1200" b="1" i="1" smtClean="0">
                            <a:solidFill>
                              <a:srgbClr val="4472C4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200" b="1" i="1" smtClean="0">
                                <a:solidFill>
                                  <a:srgbClr val="4472C4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solidFill>
                                  <a:srgbClr val="4472C4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sz="1200" b="1" i="1" smtClean="0">
                                <a:solidFill>
                                  <a:srgbClr val="4472C4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1200" b="1" i="1" smtClean="0">
                                <a:solidFill>
                                  <a:srgbClr val="4472C4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solidFill>
                                  <a:srgbClr val="4472C4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sz="1200" b="1" i="1" smtClean="0">
                                <a:solidFill>
                                  <a:srgbClr val="4472C4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200" b="1" dirty="0">
                    <a:solidFill>
                      <a:srgbClr val="4472C4">
                        <a:lumMod val="50000"/>
                      </a:srgbClr>
                    </a:solidFill>
                  </a:rPr>
                  <a:t> - </a:t>
                </a:r>
                <a:r>
                  <a:rPr lang="ru-RU" sz="1200" b="1" dirty="0">
                    <a:solidFill>
                      <a:srgbClr val="4472C4">
                        <a:lumMod val="50000"/>
                      </a:srgbClr>
                    </a:solidFill>
                  </a:rPr>
                  <a:t>доля защищенных повреждений</a:t>
                </a: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4359" y="1813404"/>
                <a:ext cx="4017062" cy="76136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97231" y="2621225"/>
                <a:ext cx="749564" cy="5400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1" i="1">
                          <a:solidFill>
                            <a:srgbClr val="4472C4">
                              <a:lumMod val="50000"/>
                            </a:srgb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ru-RU" sz="1400" b="1" i="1">
                          <a:solidFill>
                            <a:srgbClr val="4472C4">
                              <a:lumMod val="50000"/>
                            </a:srgb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400" b="1" i="1"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b="1" i="1"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e>
                            <m:sub>
                              <m:r>
                                <a:rPr lang="en-US" sz="1400" b="1" i="1"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400" b="1" i="1"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e>
                            <m:sub>
                              <m:r>
                                <a:rPr lang="en-US" sz="1400" b="1" i="1"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31" y="2621225"/>
                <a:ext cx="749564" cy="5400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8"/>
          <p:cNvSpPr>
            <a:spLocks noChangeArrowheads="1"/>
          </p:cNvSpPr>
          <p:nvPr/>
        </p:nvSpPr>
        <p:spPr bwMode="auto">
          <a:xfrm>
            <a:off x="4017702" y="2660467"/>
            <a:ext cx="519688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61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84238" indent="-342900" defTabSz="3619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406525" indent="-342900" defTabSz="3619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928813" indent="-342900" defTabSz="3619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451100" indent="-342900" defTabSz="3619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908300" indent="-342900" defTabSz="361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65500" indent="-342900" defTabSz="361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22700" indent="-342900" defTabSz="361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79900" indent="-342900" defTabSz="361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b="1" i="1" dirty="0">
                <a:solidFill>
                  <a:srgbClr val="002060"/>
                </a:solidFill>
                <a:latin typeface="+mn-lt"/>
              </a:rPr>
              <a:t>F</a:t>
            </a:r>
            <a:r>
              <a:rPr lang="en-US" altLang="en-US" sz="1200" b="1" i="1" baseline="-25000" dirty="0">
                <a:solidFill>
                  <a:srgbClr val="002060"/>
                </a:solidFill>
                <a:latin typeface="+mn-lt"/>
              </a:rPr>
              <a:t>OS</a:t>
            </a:r>
            <a:r>
              <a:rPr lang="en-US" altLang="en-US" sz="1200" b="1" dirty="0">
                <a:solidFill>
                  <a:srgbClr val="002060"/>
                </a:solidFill>
                <a:latin typeface="+mn-lt"/>
              </a:rPr>
              <a:t> – </a:t>
            </a:r>
            <a:r>
              <a:rPr lang="ru-RU" altLang="en-US" sz="1200" b="1" dirty="0">
                <a:solidFill>
                  <a:srgbClr val="002060"/>
                </a:solidFill>
                <a:latin typeface="+mn-lt"/>
              </a:rPr>
              <a:t>доля сайтов занятых </a:t>
            </a:r>
            <a:r>
              <a:rPr lang="ru-RU" altLang="en-US" sz="1200" b="1" dirty="0" err="1">
                <a:solidFill>
                  <a:srgbClr val="002060"/>
                </a:solidFill>
                <a:latin typeface="+mn-lt"/>
              </a:rPr>
              <a:t>лигандом</a:t>
            </a:r>
            <a:endParaRPr lang="en-US" altLang="en-US" sz="1200" b="1" dirty="0">
              <a:solidFill>
                <a:srgbClr val="002060"/>
              </a:solidFill>
              <a:latin typeface="+mn-lt"/>
            </a:endParaRPr>
          </a:p>
          <a:p>
            <a:r>
              <a:rPr lang="en-US" altLang="en-US" sz="1200" b="1" i="1" dirty="0">
                <a:solidFill>
                  <a:srgbClr val="002060"/>
                </a:solidFill>
                <a:latin typeface="+mn-lt"/>
              </a:rPr>
              <a:t>N</a:t>
            </a:r>
            <a:r>
              <a:rPr lang="en-US" altLang="en-US" sz="1200" b="1" i="1" baseline="-25000" dirty="0">
                <a:solidFill>
                  <a:srgbClr val="002060"/>
                </a:solidFill>
                <a:latin typeface="+mn-lt"/>
              </a:rPr>
              <a:t>S</a:t>
            </a:r>
            <a:r>
              <a:rPr lang="en-US" altLang="en-US" sz="1200" b="1" dirty="0">
                <a:solidFill>
                  <a:srgbClr val="002060"/>
                </a:solidFill>
                <a:latin typeface="+mn-lt"/>
              </a:rPr>
              <a:t> – </a:t>
            </a:r>
            <a:r>
              <a:rPr lang="ru-RU" altLang="en-US" sz="1200" b="1" dirty="0">
                <a:solidFill>
                  <a:srgbClr val="002060"/>
                </a:solidFill>
                <a:latin typeface="+mn-lt"/>
              </a:rPr>
              <a:t>среднее расстояние между сайтами линагда</a:t>
            </a:r>
            <a:r>
              <a:rPr lang="en-US" altLang="en-US" sz="1200" b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altLang="en-US" sz="1200" b="1" dirty="0" err="1">
                <a:solidFill>
                  <a:srgbClr val="002060"/>
                </a:solidFill>
                <a:latin typeface="+mn-lt"/>
              </a:rPr>
              <a:t>bp</a:t>
            </a:r>
            <a:endParaRPr lang="en-US" altLang="en-US" sz="1200" b="1" dirty="0">
              <a:solidFill>
                <a:srgbClr val="002060"/>
              </a:solidFill>
              <a:latin typeface="+mn-lt"/>
            </a:endParaRPr>
          </a:p>
          <a:p>
            <a:r>
              <a:rPr lang="en-US" altLang="en-US" sz="1200" b="1" i="1" dirty="0">
                <a:solidFill>
                  <a:srgbClr val="002060"/>
                </a:solidFill>
                <a:latin typeface="+mn-lt"/>
              </a:rPr>
              <a:t>R</a:t>
            </a:r>
            <a:r>
              <a:rPr lang="en-US" altLang="en-US" sz="1200" b="1" dirty="0">
                <a:solidFill>
                  <a:srgbClr val="002060"/>
                </a:solidFill>
                <a:latin typeface="+mn-lt"/>
              </a:rPr>
              <a:t> – </a:t>
            </a:r>
            <a:r>
              <a:rPr lang="ru-RU" altLang="en-US" sz="1200" b="1" dirty="0">
                <a:solidFill>
                  <a:srgbClr val="002060"/>
                </a:solidFill>
                <a:latin typeface="+mn-lt"/>
              </a:rPr>
              <a:t>расстояние переноса электрона (зона защиты)</a:t>
            </a:r>
            <a:r>
              <a:rPr lang="en-US" altLang="en-US" sz="1200" b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altLang="en-US" sz="1200" b="1" dirty="0" err="1">
                <a:solidFill>
                  <a:srgbClr val="002060"/>
                </a:solidFill>
                <a:latin typeface="+mn-lt"/>
              </a:rPr>
              <a:t>bp</a:t>
            </a:r>
            <a:endParaRPr lang="en-US" altLang="en-US" sz="1200" b="1" baseline="-25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198657" y="3150918"/>
            <a:ext cx="14654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b="1" i="1" dirty="0">
                <a:solidFill>
                  <a:srgbClr val="002060"/>
                </a:solidFill>
              </a:rPr>
              <a:t>b</a:t>
            </a:r>
            <a:r>
              <a:rPr lang="en-US" altLang="en-US" sz="1600" b="1" dirty="0">
                <a:solidFill>
                  <a:srgbClr val="002060"/>
                </a:solidFill>
              </a:rPr>
              <a:t> = 3.50</a:t>
            </a:r>
            <a:r>
              <a:rPr lang="ru-RU" altLang="en-US" sz="1600" b="1" dirty="0">
                <a:solidFill>
                  <a:srgbClr val="002060"/>
                </a:solidFill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</a:rPr>
              <a:t>±</a:t>
            </a:r>
            <a:r>
              <a:rPr lang="ru-RU" altLang="en-US" sz="1600" b="1" dirty="0">
                <a:solidFill>
                  <a:srgbClr val="002060"/>
                </a:solidFill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</a:rPr>
              <a:t>0.06 </a:t>
            </a:r>
            <a:endParaRPr lang="en-AU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829056" y="4280526"/>
                <a:ext cx="3045016" cy="10065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97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b="1" i="1" smtClean="0"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en-US" sz="1600" b="1" i="1">
                          <a:solidFill>
                            <a:srgbClr val="4472C4">
                              <a:lumMod val="50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1" i="1"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1600" b="1" i="1" smtClean="0"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600" b="1" i="1" smtClean="0"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1" i="1" smtClean="0"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1600" b="1" i="1" smtClean="0"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600" b="1" i="1" smtClean="0">
                                      <a:solidFill>
                                        <a:srgbClr val="4472C4">
                                          <a:lumMod val="5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smtClean="0">
                                      <a:solidFill>
                                        <a:srgbClr val="4472C4">
                                          <a:lumMod val="5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solidFill>
                                        <a:srgbClr val="4472C4">
                                          <a:lumMod val="5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𝒐𝒔</m:t>
                              </m:r>
                            </m:sub>
                          </m:sSub>
                        </m:sup>
                      </m:sSup>
                      <m:r>
                        <a:rPr lang="en-US" sz="1600" b="1" i="1" smtClean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Cambria Math" panose="02040503050406030204" pitchFamily="18" charset="0"/>
                        </a:rPr>
                        <m:t>       </m:t>
                      </m:r>
                      <m:f>
                        <m:fPr>
                          <m:ctrlPr>
                            <a:rPr lang="ru-RU" sz="1600" b="1" i="1" smtClean="0"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600" b="1" i="1"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e>
                            <m:sub>
                              <m:r>
                                <a:rPr lang="ru-RU" sz="1600" b="1" i="1" smtClean="0"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600" b="1" i="1"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sub>
                          </m:sSub>
                        </m:den>
                      </m:f>
                      <m:r>
                        <a:rPr lang="en-US" sz="1600" b="1" i="1" smtClean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1" i="1" smtClean="0"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1600" b="1" i="1" smtClean="0"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𝒐𝒔</m:t>
                              </m:r>
                            </m:sub>
                          </m:sSub>
                        </m:sup>
                      </m:sSup>
                      <m:r>
                        <a:rPr lang="en-US" sz="1600" b="0" i="0" smtClean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b="0" dirty="0">
                  <a:solidFill>
                    <a:srgbClr val="4472C4">
                      <a:lumMod val="50000"/>
                    </a:srgbClr>
                  </a:solidFill>
                </a:endParaRPr>
              </a:p>
              <a:p>
                <a:pPr marL="180975"/>
                <a:r>
                  <a:rPr lang="en-US" sz="1600" b="1" dirty="0">
                    <a:solidFill>
                      <a:srgbClr val="4472C4">
                        <a:lumMod val="50000"/>
                      </a:srgbClr>
                    </a:solidFill>
                  </a:rPr>
                  <a:t>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 smtClean="0">
                            <a:solidFill>
                              <a:srgbClr val="4472C4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 i="1" smtClean="0">
                            <a:solidFill>
                              <a:srgbClr val="4472C4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1600" b="1" i="1" smtClean="0">
                            <a:solidFill>
                              <a:srgbClr val="4472C4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num>
                      <m:den>
                        <m:sSub>
                          <m:sSubPr>
                            <m:ctrlPr>
                              <a:rPr lang="en-US" sz="1600" b="1" i="1" smtClean="0">
                                <a:solidFill>
                                  <a:srgbClr val="4472C4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solidFill>
                                  <a:srgbClr val="4472C4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rgbClr val="4472C4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den>
                    </m:f>
                  </m:oMath>
                </a14:m>
                <a:endParaRPr lang="en-US" b="1" dirty="0">
                  <a:solidFill>
                    <a:srgbClr val="4472C4">
                      <a:lumMod val="50000"/>
                    </a:srgbClr>
                  </a:solidFill>
                </a:endParaRPr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056" y="4280526"/>
                <a:ext cx="3045016" cy="100655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8470338" y="1967401"/>
                <a:ext cx="1232452" cy="593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600" b="1" i="1" smtClean="0"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600" b="1" i="1"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e>
                            <m:sub>
                              <m:r>
                                <a:rPr lang="ru-RU" sz="1600" b="1" i="1"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600" b="1" i="1"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sub>
                          </m:sSub>
                        </m:den>
                      </m:f>
                      <m:r>
                        <a:rPr lang="en-US" sz="1600" b="1" i="1">
                          <a:solidFill>
                            <a:srgbClr val="4472C4">
                              <a:lumMod val="50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1" i="1"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1600" b="1" i="1"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𝒐𝒔</m:t>
                              </m:r>
                            </m:sub>
                          </m:sSub>
                        </m:sup>
                      </m:sSup>
                      <m:r>
                        <a:rPr lang="en-US" sz="1600">
                          <a:solidFill>
                            <a:srgbClr val="4472C4">
                              <a:lumMod val="50000"/>
                            </a:srgb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4472C4">
                      <a:lumMod val="50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0338" y="1967401"/>
                <a:ext cx="1232452" cy="59362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6580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238125" y="9282"/>
            <a:ext cx="9888514" cy="594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4472C4">
                    <a:lumMod val="50000"/>
                  </a:srgbClr>
                </a:solidFill>
              </a:rPr>
              <a:t>Химическая защита ДНК-</a:t>
            </a:r>
            <a:r>
              <a:rPr lang="ru-RU" b="1" dirty="0" err="1">
                <a:solidFill>
                  <a:srgbClr val="4472C4">
                    <a:lumMod val="50000"/>
                  </a:srgbClr>
                </a:solidFill>
              </a:rPr>
              <a:t>лигандами</a:t>
            </a:r>
            <a:r>
              <a:rPr lang="ru-RU" b="1" dirty="0">
                <a:solidFill>
                  <a:srgbClr val="4472C4">
                    <a:lumMod val="50000"/>
                  </a:srgbClr>
                </a:solidFill>
              </a:rPr>
              <a:t> – эффект концентрации</a:t>
            </a:r>
            <a:endParaRPr lang="en-US" b="1" dirty="0">
              <a:solidFill>
                <a:srgbClr val="4472C4">
                  <a:lumMod val="50000"/>
                </a:srgbClr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781" y="8462"/>
            <a:ext cx="1473219" cy="640530"/>
          </a:xfrm>
          <a:prstGeom prst="rect">
            <a:avLst/>
          </a:prstGeom>
        </p:spPr>
      </p:pic>
      <p:sp>
        <p:nvSpPr>
          <p:cNvPr id="9" name="Скругленный прямоугольник 45">
            <a:extLst>
              <a:ext uri="{FF2B5EF4-FFF2-40B4-BE49-F238E27FC236}">
                <a16:creationId xmlns="" xmlns:a16="http://schemas.microsoft.com/office/drawing/2014/main" id="{BBC72628-92BB-4654-A500-DCA471DBCFC7}"/>
              </a:ext>
            </a:extLst>
          </p:cNvPr>
          <p:cNvSpPr/>
          <p:nvPr/>
        </p:nvSpPr>
        <p:spPr>
          <a:xfrm>
            <a:off x="3183816" y="848606"/>
            <a:ext cx="6061498" cy="646986"/>
          </a:xfrm>
          <a:prstGeom prst="round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b="1" dirty="0">
                <a:solidFill>
                  <a:srgbClr val="4472C4">
                    <a:lumMod val="50000"/>
                  </a:srgbClr>
                </a:solidFill>
              </a:rPr>
              <a:t>Защита ДНК-</a:t>
            </a:r>
            <a:r>
              <a:rPr lang="ru-RU" sz="1600" b="1" dirty="0" err="1">
                <a:solidFill>
                  <a:srgbClr val="4472C4">
                    <a:lumMod val="50000"/>
                  </a:srgbClr>
                </a:solidFill>
              </a:rPr>
              <a:t>лигандами</a:t>
            </a:r>
            <a:r>
              <a:rPr lang="ru-RU" sz="1600" b="1" dirty="0">
                <a:solidFill>
                  <a:srgbClr val="4472C4">
                    <a:lumMod val="50000"/>
                  </a:srgbClr>
                </a:solidFill>
              </a:rPr>
              <a:t>: зависимость от концентрации ПА</a:t>
            </a:r>
          </a:p>
          <a:p>
            <a:r>
              <a:rPr lang="ru-RU" sz="1600" b="1" dirty="0">
                <a:solidFill>
                  <a:srgbClr val="4472C4">
                    <a:lumMod val="50000"/>
                  </a:srgbClr>
                </a:solidFill>
              </a:rPr>
              <a:t>Расчет расстояния миграции заряда в ДНК</a:t>
            </a: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2188124" y="1629434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1800"/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2167414" y="1647939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1800"/>
          </a:p>
        </p:txBody>
      </p:sp>
      <p:pic>
        <p:nvPicPr>
          <p:cNvPr id="14" name="Picture 5" descr="Prot_Fraction_FPG_2P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34" y="1574839"/>
            <a:ext cx="3146110" cy="2493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FPG_Y0_Y_2PH_F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617" y="1574839"/>
            <a:ext cx="3151918" cy="250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34"/>
          <p:cNvSpPr>
            <a:spLocks noChangeArrowheads="1"/>
          </p:cNvSpPr>
          <p:nvPr/>
        </p:nvSpPr>
        <p:spPr bwMode="auto">
          <a:xfrm>
            <a:off x="4730244" y="5239578"/>
            <a:ext cx="23622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61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84238" indent="-342900" defTabSz="3619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406525" indent="-342900" defTabSz="3619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928813" indent="-342900" defTabSz="3619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451100" indent="-342900" defTabSz="3619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908300" indent="-342900" defTabSz="361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65500" indent="-342900" defTabSz="361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22700" indent="-342900" defTabSz="361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79900" indent="-342900" defTabSz="361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 b="1" i="1" dirty="0"/>
              <a:t>N</a:t>
            </a:r>
            <a:r>
              <a:rPr lang="en-US" altLang="en-US" sz="1400" b="1" i="1" baseline="-25000" dirty="0"/>
              <a:t>S</a:t>
            </a:r>
            <a:r>
              <a:rPr lang="en-US" altLang="en-US" sz="1200" dirty="0">
                <a:latin typeface="Comic Sans MS" pitchFamily="66" charset="0"/>
              </a:rPr>
              <a:t>                                  </a:t>
            </a:r>
            <a:r>
              <a:rPr lang="en-US" altLang="en-US" sz="1400" b="1" i="1" dirty="0"/>
              <a:t>2R</a:t>
            </a:r>
          </a:p>
        </p:txBody>
      </p:sp>
      <p:grpSp>
        <p:nvGrpSpPr>
          <p:cNvPr id="19" name="Group 1"/>
          <p:cNvGrpSpPr/>
          <p:nvPr/>
        </p:nvGrpSpPr>
        <p:grpSpPr>
          <a:xfrm>
            <a:off x="3930144" y="3993474"/>
            <a:ext cx="4267200" cy="1219200"/>
            <a:chOff x="4495800" y="4343400"/>
            <a:chExt cx="4267200" cy="1219200"/>
          </a:xfrm>
        </p:grpSpPr>
        <p:grpSp>
          <p:nvGrpSpPr>
            <p:cNvPr id="20" name="Group 24"/>
            <p:cNvGrpSpPr>
              <a:grpSpLocks/>
            </p:cNvGrpSpPr>
            <p:nvPr/>
          </p:nvGrpSpPr>
          <p:grpSpPr bwMode="auto">
            <a:xfrm>
              <a:off x="4495800" y="5105400"/>
              <a:ext cx="4267200" cy="82550"/>
              <a:chOff x="2832" y="2924"/>
              <a:chExt cx="2688" cy="52"/>
            </a:xfrm>
          </p:grpSpPr>
          <p:grpSp>
            <p:nvGrpSpPr>
              <p:cNvPr id="35" name="Group 19"/>
              <p:cNvGrpSpPr>
                <a:grpSpLocks/>
              </p:cNvGrpSpPr>
              <p:nvPr/>
            </p:nvGrpSpPr>
            <p:grpSpPr bwMode="auto">
              <a:xfrm>
                <a:off x="2832" y="2928"/>
                <a:ext cx="2688" cy="48"/>
                <a:chOff x="2832" y="2928"/>
                <a:chExt cx="2688" cy="48"/>
              </a:xfrm>
            </p:grpSpPr>
            <p:sp>
              <p:nvSpPr>
                <p:cNvPr id="40" name="Line 17"/>
                <p:cNvSpPr>
                  <a:spLocks noChangeShapeType="1"/>
                </p:cNvSpPr>
                <p:nvPr/>
              </p:nvSpPr>
              <p:spPr bwMode="auto">
                <a:xfrm>
                  <a:off x="2832" y="2928"/>
                  <a:ext cx="2688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41" name="Line 18"/>
                <p:cNvSpPr>
                  <a:spLocks noChangeShapeType="1"/>
                </p:cNvSpPr>
                <p:nvPr/>
              </p:nvSpPr>
              <p:spPr bwMode="auto">
                <a:xfrm>
                  <a:off x="2832" y="2976"/>
                  <a:ext cx="2688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sp>
            <p:nvSpPr>
              <p:cNvPr id="36" name="Rectangle 20"/>
              <p:cNvSpPr>
                <a:spLocks noChangeArrowheads="1"/>
              </p:cNvSpPr>
              <p:nvPr/>
            </p:nvSpPr>
            <p:spPr bwMode="auto">
              <a:xfrm>
                <a:off x="2928" y="2924"/>
                <a:ext cx="192" cy="48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5232" y="2928"/>
                <a:ext cx="192" cy="48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  <p:sp>
            <p:nvSpPr>
              <p:cNvPr id="38" name="Rectangle 22"/>
              <p:cNvSpPr>
                <a:spLocks noChangeArrowheads="1"/>
              </p:cNvSpPr>
              <p:nvPr/>
            </p:nvSpPr>
            <p:spPr bwMode="auto">
              <a:xfrm>
                <a:off x="4464" y="2928"/>
                <a:ext cx="192" cy="48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  <p:sp>
            <p:nvSpPr>
              <p:cNvPr id="39" name="Rectangle 23"/>
              <p:cNvSpPr>
                <a:spLocks noChangeArrowheads="1"/>
              </p:cNvSpPr>
              <p:nvPr/>
            </p:nvSpPr>
            <p:spPr bwMode="auto">
              <a:xfrm>
                <a:off x="3696" y="2928"/>
                <a:ext cx="192" cy="48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</p:grpSp>
        <p:sp>
          <p:nvSpPr>
            <p:cNvPr id="22" name="Rectangle 26"/>
            <p:cNvSpPr>
              <a:spLocks noChangeArrowheads="1"/>
            </p:cNvSpPr>
            <p:nvPr/>
          </p:nvSpPr>
          <p:spPr bwMode="auto">
            <a:xfrm>
              <a:off x="4572000" y="4343400"/>
              <a:ext cx="41148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3619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884238" indent="-342900" defTabSz="3619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406525" indent="-342900" defTabSz="3619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928813" indent="-342900" defTabSz="3619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451100" indent="-342900" defTabSz="3619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908300" indent="-342900" defTabSz="361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365500" indent="-342900" defTabSz="361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822700" indent="-342900" defTabSz="361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279900" indent="-342900" defTabSz="361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200">
                  <a:latin typeface="Comic Sans MS" pitchFamily="66" charset="0"/>
                </a:rPr>
                <a:t>Ligand binding sites                               Bound ligand</a:t>
              </a:r>
            </a:p>
          </p:txBody>
        </p:sp>
        <p:sp>
          <p:nvSpPr>
            <p:cNvPr id="23" name="Line 27"/>
            <p:cNvSpPr>
              <a:spLocks noChangeShapeType="1"/>
            </p:cNvSpPr>
            <p:nvPr/>
          </p:nvSpPr>
          <p:spPr bwMode="auto">
            <a:xfrm flipH="1">
              <a:off x="4800600" y="4572000"/>
              <a:ext cx="53340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6" name="Line 28"/>
            <p:cNvSpPr>
              <a:spLocks noChangeShapeType="1"/>
            </p:cNvSpPr>
            <p:nvPr/>
          </p:nvSpPr>
          <p:spPr bwMode="auto">
            <a:xfrm>
              <a:off x="5334000" y="4572000"/>
              <a:ext cx="68580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>
              <a:off x="5334000" y="4572000"/>
              <a:ext cx="182880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9" name="Oval 31"/>
            <p:cNvSpPr>
              <a:spLocks noChangeArrowheads="1"/>
            </p:cNvSpPr>
            <p:nvPr/>
          </p:nvSpPr>
          <p:spPr bwMode="auto">
            <a:xfrm>
              <a:off x="7010400" y="5105400"/>
              <a:ext cx="457200" cy="15240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 flipH="1">
              <a:off x="7315200" y="4572000"/>
              <a:ext cx="53340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2" name="AutoShape 33"/>
            <p:cNvSpPr>
              <a:spLocks/>
            </p:cNvSpPr>
            <p:nvPr/>
          </p:nvSpPr>
          <p:spPr bwMode="auto">
            <a:xfrm rot="16200000">
              <a:off x="5257800" y="4800600"/>
              <a:ext cx="304800" cy="1219200"/>
            </a:xfrm>
            <a:prstGeom prst="leftBrace">
              <a:avLst>
                <a:gd name="adj1" fmla="val 3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33" name="AutoShape 35"/>
            <p:cNvSpPr>
              <a:spLocks/>
            </p:cNvSpPr>
            <p:nvPr/>
          </p:nvSpPr>
          <p:spPr bwMode="auto">
            <a:xfrm rot="16200000">
              <a:off x="7124700" y="4610100"/>
              <a:ext cx="304800" cy="1600200"/>
            </a:xfrm>
            <a:prstGeom prst="leftBrace">
              <a:avLst>
                <a:gd name="adj1" fmla="val 4375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34" name="Rectangle 36"/>
            <p:cNvSpPr>
              <a:spLocks noChangeArrowheads="1"/>
            </p:cNvSpPr>
            <p:nvPr/>
          </p:nvSpPr>
          <p:spPr bwMode="auto">
            <a:xfrm>
              <a:off x="6477000" y="5029200"/>
              <a:ext cx="1600200" cy="228600"/>
            </a:xfrm>
            <a:prstGeom prst="rect">
              <a:avLst/>
            </a:prstGeom>
            <a:solidFill>
              <a:srgbClr val="00FF00">
                <a:alpha val="16862"/>
              </a:srgbClr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</p:grpSp>
      <p:sp>
        <p:nvSpPr>
          <p:cNvPr id="42" name="Rectangle 14"/>
          <p:cNvSpPr>
            <a:spLocks noChangeArrowheads="1"/>
          </p:cNvSpPr>
          <p:nvPr/>
        </p:nvSpPr>
        <p:spPr bwMode="auto">
          <a:xfrm>
            <a:off x="8467642" y="4631474"/>
            <a:ext cx="3352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61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84238" indent="-342900" defTabSz="3619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406525" indent="-342900" defTabSz="3619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928813" indent="-342900" defTabSz="3619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451100" indent="-342900" defTabSz="3619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908300" indent="-342900" defTabSz="361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65500" indent="-342900" defTabSz="361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22700" indent="-342900" defTabSz="361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79900" indent="-342900" defTabSz="361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1600" b="1" i="1" dirty="0">
                <a:solidFill>
                  <a:srgbClr val="002060"/>
                </a:solidFill>
                <a:latin typeface="+mn-lt"/>
              </a:rPr>
              <a:t>b</a:t>
            </a:r>
            <a:r>
              <a:rPr lang="en-US" altLang="en-US" sz="1600" b="1" dirty="0">
                <a:solidFill>
                  <a:srgbClr val="002060"/>
                </a:solidFill>
                <a:latin typeface="+mn-lt"/>
              </a:rPr>
              <a:t> = 3.50</a:t>
            </a:r>
            <a:r>
              <a:rPr lang="ru-RU" altLang="en-US" sz="1600" b="1" dirty="0">
                <a:solidFill>
                  <a:srgbClr val="002060"/>
                </a:solidFill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</a:rPr>
              <a:t>±</a:t>
            </a:r>
            <a:r>
              <a:rPr lang="ru-RU" altLang="en-US" sz="1600" b="1" dirty="0">
                <a:solidFill>
                  <a:srgbClr val="002060"/>
                </a:solidFill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  <a:latin typeface="+mn-lt"/>
              </a:rPr>
              <a:t>0.06 –&gt; </a:t>
            </a:r>
            <a:r>
              <a:rPr lang="en-US" altLang="en-US" sz="1600" b="1" i="1" dirty="0">
                <a:solidFill>
                  <a:srgbClr val="002060"/>
                </a:solidFill>
                <a:latin typeface="+mn-lt"/>
              </a:rPr>
              <a:t>R</a:t>
            </a:r>
            <a:r>
              <a:rPr lang="en-US" altLang="en-US" sz="1600" b="1" dirty="0">
                <a:solidFill>
                  <a:srgbClr val="002060"/>
                </a:solidFill>
                <a:latin typeface="+mn-lt"/>
              </a:rPr>
              <a:t> = 1.75 </a:t>
            </a:r>
            <a:r>
              <a:rPr lang="en-US" altLang="en-US" sz="1600" b="1" i="1" dirty="0">
                <a:solidFill>
                  <a:srgbClr val="002060"/>
                </a:solidFill>
                <a:latin typeface="+mn-lt"/>
              </a:rPr>
              <a:t>N</a:t>
            </a:r>
            <a:r>
              <a:rPr lang="en-US" altLang="en-US" sz="1600" b="1" i="1" baseline="-25000" dirty="0">
                <a:solidFill>
                  <a:srgbClr val="002060"/>
                </a:solidFill>
                <a:latin typeface="+mn-lt"/>
              </a:rPr>
              <a:t>S</a:t>
            </a:r>
            <a:r>
              <a:rPr lang="en-US" altLang="en-US" sz="1600" b="1" dirty="0">
                <a:solidFill>
                  <a:srgbClr val="002060"/>
                </a:solidFill>
                <a:latin typeface="+mn-lt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en-US" sz="1600" b="1" i="1" dirty="0">
                <a:solidFill>
                  <a:srgbClr val="002060"/>
                </a:solidFill>
                <a:latin typeface="+mn-lt"/>
              </a:rPr>
              <a:t>N</a:t>
            </a:r>
            <a:r>
              <a:rPr lang="en-US" altLang="en-US" sz="1600" b="1" i="1" baseline="-25000" dirty="0">
                <a:solidFill>
                  <a:srgbClr val="002060"/>
                </a:solidFill>
                <a:latin typeface="+mn-lt"/>
              </a:rPr>
              <a:t>S</a:t>
            </a:r>
            <a:r>
              <a:rPr lang="en-US" altLang="en-US" sz="1600" b="1" dirty="0">
                <a:solidFill>
                  <a:srgbClr val="002060"/>
                </a:solidFill>
                <a:latin typeface="+mn-lt"/>
              </a:rPr>
              <a:t> = 25 – 30</a:t>
            </a:r>
            <a:r>
              <a:rPr lang="ru-RU" altLang="en-US" sz="1600" b="1" dirty="0">
                <a:solidFill>
                  <a:srgbClr val="002060"/>
                </a:solidFill>
                <a:latin typeface="+mn-lt"/>
              </a:rPr>
              <a:t> -</a:t>
            </a:r>
            <a:r>
              <a:rPr lang="en-AU" altLang="en-US" sz="1600" b="1" dirty="0">
                <a:solidFill>
                  <a:srgbClr val="002060"/>
                </a:solidFill>
                <a:latin typeface="+mn-lt"/>
              </a:rPr>
              <a:t>&gt;</a:t>
            </a:r>
            <a:r>
              <a:rPr lang="en-US" altLang="en-US" sz="1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1600" b="1" i="1" dirty="0">
                <a:solidFill>
                  <a:srgbClr val="FF0000"/>
                </a:solidFill>
                <a:latin typeface="+mn-lt"/>
              </a:rPr>
              <a:t>R</a:t>
            </a:r>
            <a:r>
              <a:rPr lang="en-US" altLang="en-US" sz="1600" b="1" dirty="0">
                <a:solidFill>
                  <a:srgbClr val="FF0000"/>
                </a:solidFill>
                <a:latin typeface="+mn-lt"/>
              </a:rPr>
              <a:t> = 40 - 52 </a:t>
            </a:r>
            <a:r>
              <a:rPr lang="en-US" altLang="en-US" sz="1600" b="1" dirty="0" err="1">
                <a:solidFill>
                  <a:srgbClr val="FF0000"/>
                </a:solidFill>
                <a:latin typeface="+mn-lt"/>
              </a:rPr>
              <a:t>bp</a:t>
            </a:r>
            <a:endParaRPr lang="en-US" altLang="en-US" sz="1600" b="1" dirty="0">
              <a:solidFill>
                <a:srgbClr val="FF0000"/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3964359" y="1813404"/>
                <a:ext cx="4017062" cy="7613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b="1" i="1" dirty="0">
                    <a:solidFill>
                      <a:srgbClr val="4472C4">
                        <a:lumMod val="50000"/>
                      </a:srgbClr>
                    </a:solidFill>
                  </a:rPr>
                  <a:t>Y</a:t>
                </a:r>
                <a:r>
                  <a:rPr lang="en-US" sz="1200" b="1" i="1" baseline="-25000" dirty="0">
                    <a:solidFill>
                      <a:srgbClr val="4472C4">
                        <a:lumMod val="50000"/>
                      </a:srgbClr>
                    </a:solidFill>
                  </a:rPr>
                  <a:t>0</a:t>
                </a:r>
                <a:r>
                  <a:rPr lang="en-US" sz="1200" b="1" dirty="0">
                    <a:solidFill>
                      <a:srgbClr val="4472C4">
                        <a:lumMod val="50000"/>
                      </a:srgbClr>
                    </a:solidFill>
                  </a:rPr>
                  <a:t> – </a:t>
                </a:r>
                <a:r>
                  <a:rPr lang="ru-RU" sz="1200" b="1" dirty="0">
                    <a:solidFill>
                      <a:srgbClr val="4472C4">
                        <a:lumMod val="50000"/>
                      </a:srgbClr>
                    </a:solidFill>
                  </a:rPr>
                  <a:t>выход повреждений в контроле</a:t>
                </a:r>
              </a:p>
              <a:p>
                <a:r>
                  <a:rPr lang="en-US" sz="1200" b="1" i="1" dirty="0" err="1">
                    <a:solidFill>
                      <a:srgbClr val="4472C4">
                        <a:lumMod val="50000"/>
                      </a:srgbClr>
                    </a:solidFill>
                  </a:rPr>
                  <a:t>Y</a:t>
                </a:r>
                <a:r>
                  <a:rPr lang="en-US" sz="1200" b="1" i="1" baseline="-25000" dirty="0" err="1">
                    <a:solidFill>
                      <a:srgbClr val="4472C4">
                        <a:lumMod val="50000"/>
                      </a:srgbClr>
                    </a:solidFill>
                  </a:rPr>
                  <a:t>p</a:t>
                </a:r>
                <a:r>
                  <a:rPr lang="en-US" sz="1200" b="1" dirty="0">
                    <a:solidFill>
                      <a:srgbClr val="4472C4">
                        <a:lumMod val="50000"/>
                      </a:srgbClr>
                    </a:solidFill>
                  </a:rPr>
                  <a:t> – </a:t>
                </a:r>
                <a:r>
                  <a:rPr lang="ru-RU" sz="1200" b="1" dirty="0">
                    <a:solidFill>
                      <a:srgbClr val="4472C4">
                        <a:lumMod val="50000"/>
                      </a:srgbClr>
                    </a:solidFill>
                  </a:rPr>
                  <a:t>выход повреждений в присутствии радиопротектора</a:t>
                </a:r>
                <a:endParaRPr lang="en-US" sz="1200" b="1" dirty="0">
                  <a:solidFill>
                    <a:srgbClr val="4472C4">
                      <a:lumMod val="50000"/>
                    </a:srgb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ru-RU" sz="1200" b="1" i="1" smtClean="0">
                        <a:solidFill>
                          <a:srgbClr val="4472C4">
                            <a:lumMod val="50000"/>
                          </a:srgb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ru-RU" sz="1200" b="1" i="1" smtClean="0">
                        <a:solidFill>
                          <a:srgbClr val="4472C4">
                            <a:lumMod val="50000"/>
                          </a:srgb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1200" b="1" i="1" smtClean="0">
                            <a:solidFill>
                              <a:srgbClr val="4472C4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200" b="1" i="1" smtClean="0">
                                <a:solidFill>
                                  <a:srgbClr val="4472C4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solidFill>
                                  <a:srgbClr val="4472C4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sz="1200" b="1" i="1" smtClean="0">
                                <a:solidFill>
                                  <a:srgbClr val="4472C4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1200" b="1" i="1" smtClean="0">
                                <a:solidFill>
                                  <a:srgbClr val="4472C4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solidFill>
                                  <a:srgbClr val="4472C4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sz="1200" b="1" i="1" smtClean="0">
                                <a:solidFill>
                                  <a:srgbClr val="4472C4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200" b="1" dirty="0">
                    <a:solidFill>
                      <a:srgbClr val="4472C4">
                        <a:lumMod val="50000"/>
                      </a:srgbClr>
                    </a:solidFill>
                  </a:rPr>
                  <a:t> - </a:t>
                </a:r>
                <a:r>
                  <a:rPr lang="ru-RU" sz="1200" b="1" dirty="0">
                    <a:solidFill>
                      <a:srgbClr val="4472C4">
                        <a:lumMod val="50000"/>
                      </a:srgbClr>
                    </a:solidFill>
                  </a:rPr>
                  <a:t>доля защищенных повреждений</a:t>
                </a: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4359" y="1813404"/>
                <a:ext cx="4017062" cy="76136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97231" y="2621225"/>
                <a:ext cx="749564" cy="5400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1" i="1">
                          <a:solidFill>
                            <a:srgbClr val="4472C4">
                              <a:lumMod val="50000"/>
                            </a:srgb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ru-RU" sz="1400" b="1" i="1">
                          <a:solidFill>
                            <a:srgbClr val="4472C4">
                              <a:lumMod val="50000"/>
                            </a:srgb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400" b="1" i="1"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b="1" i="1"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e>
                            <m:sub>
                              <m:r>
                                <a:rPr lang="en-US" sz="1400" b="1" i="1"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400" b="1" i="1"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e>
                            <m:sub>
                              <m:r>
                                <a:rPr lang="en-US" sz="1400" b="1" i="1"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31" y="2621225"/>
                <a:ext cx="749564" cy="5400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8"/>
          <p:cNvSpPr>
            <a:spLocks noChangeArrowheads="1"/>
          </p:cNvSpPr>
          <p:nvPr/>
        </p:nvSpPr>
        <p:spPr bwMode="auto">
          <a:xfrm>
            <a:off x="4017702" y="2660467"/>
            <a:ext cx="519688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61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84238" indent="-342900" defTabSz="3619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406525" indent="-342900" defTabSz="3619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928813" indent="-342900" defTabSz="3619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451100" indent="-342900" defTabSz="3619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908300" indent="-342900" defTabSz="361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65500" indent="-342900" defTabSz="361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22700" indent="-342900" defTabSz="361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79900" indent="-342900" defTabSz="361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b="1" i="1" dirty="0">
                <a:solidFill>
                  <a:srgbClr val="002060"/>
                </a:solidFill>
                <a:latin typeface="+mn-lt"/>
              </a:rPr>
              <a:t>F</a:t>
            </a:r>
            <a:r>
              <a:rPr lang="en-US" altLang="en-US" sz="1200" b="1" i="1" baseline="-25000" dirty="0">
                <a:solidFill>
                  <a:srgbClr val="002060"/>
                </a:solidFill>
                <a:latin typeface="+mn-lt"/>
              </a:rPr>
              <a:t>OS</a:t>
            </a:r>
            <a:r>
              <a:rPr lang="en-US" altLang="en-US" sz="1200" b="1" dirty="0">
                <a:solidFill>
                  <a:srgbClr val="002060"/>
                </a:solidFill>
                <a:latin typeface="+mn-lt"/>
              </a:rPr>
              <a:t> – </a:t>
            </a:r>
            <a:r>
              <a:rPr lang="ru-RU" altLang="en-US" sz="1200" b="1" dirty="0">
                <a:solidFill>
                  <a:srgbClr val="002060"/>
                </a:solidFill>
                <a:latin typeface="+mn-lt"/>
              </a:rPr>
              <a:t>доля сайтов занятых </a:t>
            </a:r>
            <a:r>
              <a:rPr lang="ru-RU" altLang="en-US" sz="1200" b="1" dirty="0" err="1">
                <a:solidFill>
                  <a:srgbClr val="002060"/>
                </a:solidFill>
                <a:latin typeface="+mn-lt"/>
              </a:rPr>
              <a:t>лигандом</a:t>
            </a:r>
            <a:endParaRPr lang="en-US" altLang="en-US" sz="1200" b="1" dirty="0">
              <a:solidFill>
                <a:srgbClr val="002060"/>
              </a:solidFill>
              <a:latin typeface="+mn-lt"/>
            </a:endParaRPr>
          </a:p>
          <a:p>
            <a:r>
              <a:rPr lang="en-US" altLang="en-US" sz="1200" b="1" i="1" dirty="0">
                <a:solidFill>
                  <a:srgbClr val="002060"/>
                </a:solidFill>
                <a:latin typeface="+mn-lt"/>
              </a:rPr>
              <a:t>N</a:t>
            </a:r>
            <a:r>
              <a:rPr lang="en-US" altLang="en-US" sz="1200" b="1" i="1" baseline="-25000" dirty="0">
                <a:solidFill>
                  <a:srgbClr val="002060"/>
                </a:solidFill>
                <a:latin typeface="+mn-lt"/>
              </a:rPr>
              <a:t>S</a:t>
            </a:r>
            <a:r>
              <a:rPr lang="en-US" altLang="en-US" sz="1200" b="1" dirty="0">
                <a:solidFill>
                  <a:srgbClr val="002060"/>
                </a:solidFill>
                <a:latin typeface="+mn-lt"/>
              </a:rPr>
              <a:t> – </a:t>
            </a:r>
            <a:r>
              <a:rPr lang="ru-RU" altLang="en-US" sz="1200" b="1" dirty="0">
                <a:solidFill>
                  <a:srgbClr val="002060"/>
                </a:solidFill>
                <a:latin typeface="+mn-lt"/>
              </a:rPr>
              <a:t>среднее расстояние между сайтами линагда</a:t>
            </a:r>
            <a:r>
              <a:rPr lang="en-US" altLang="en-US" sz="1200" b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altLang="en-US" sz="1200" b="1" dirty="0" err="1">
                <a:solidFill>
                  <a:srgbClr val="002060"/>
                </a:solidFill>
                <a:latin typeface="+mn-lt"/>
              </a:rPr>
              <a:t>bp</a:t>
            </a:r>
            <a:endParaRPr lang="en-US" altLang="en-US" sz="1200" b="1" dirty="0">
              <a:solidFill>
                <a:srgbClr val="002060"/>
              </a:solidFill>
              <a:latin typeface="+mn-lt"/>
            </a:endParaRPr>
          </a:p>
          <a:p>
            <a:r>
              <a:rPr lang="en-US" altLang="en-US" sz="1200" b="1" i="1" dirty="0">
                <a:solidFill>
                  <a:srgbClr val="002060"/>
                </a:solidFill>
                <a:latin typeface="+mn-lt"/>
              </a:rPr>
              <a:t>R</a:t>
            </a:r>
            <a:r>
              <a:rPr lang="en-US" altLang="en-US" sz="1200" b="1" dirty="0">
                <a:solidFill>
                  <a:srgbClr val="002060"/>
                </a:solidFill>
                <a:latin typeface="+mn-lt"/>
              </a:rPr>
              <a:t> – </a:t>
            </a:r>
            <a:r>
              <a:rPr lang="ru-RU" altLang="en-US" sz="1200" b="1" dirty="0">
                <a:solidFill>
                  <a:srgbClr val="002060"/>
                </a:solidFill>
                <a:latin typeface="+mn-lt"/>
              </a:rPr>
              <a:t>расстояние переноса электрона (зона защиты)</a:t>
            </a:r>
            <a:r>
              <a:rPr lang="en-US" altLang="en-US" sz="1200" b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altLang="en-US" sz="1200" b="1" dirty="0" err="1">
                <a:solidFill>
                  <a:srgbClr val="002060"/>
                </a:solidFill>
                <a:latin typeface="+mn-lt"/>
              </a:rPr>
              <a:t>bp</a:t>
            </a:r>
            <a:endParaRPr lang="en-US" altLang="en-US" sz="1200" b="1" baseline="-25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198657" y="3150918"/>
            <a:ext cx="14654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b="1" i="1" dirty="0">
                <a:solidFill>
                  <a:srgbClr val="002060"/>
                </a:solidFill>
              </a:rPr>
              <a:t>b</a:t>
            </a:r>
            <a:r>
              <a:rPr lang="en-US" altLang="en-US" sz="1600" b="1" dirty="0">
                <a:solidFill>
                  <a:srgbClr val="002060"/>
                </a:solidFill>
              </a:rPr>
              <a:t> = 3.50</a:t>
            </a:r>
            <a:r>
              <a:rPr lang="ru-RU" altLang="en-US" sz="1600" b="1" dirty="0">
                <a:solidFill>
                  <a:srgbClr val="002060"/>
                </a:solidFill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</a:rPr>
              <a:t>±</a:t>
            </a:r>
            <a:r>
              <a:rPr lang="ru-RU" altLang="en-US" sz="1600" b="1" dirty="0">
                <a:solidFill>
                  <a:srgbClr val="002060"/>
                </a:solidFill>
              </a:rPr>
              <a:t> </a:t>
            </a:r>
            <a:r>
              <a:rPr lang="en-US" altLang="en-US" sz="1600" b="1" dirty="0">
                <a:solidFill>
                  <a:srgbClr val="002060"/>
                </a:solidFill>
              </a:rPr>
              <a:t>0.06 </a:t>
            </a:r>
            <a:endParaRPr lang="en-AU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829056" y="4280526"/>
                <a:ext cx="3045016" cy="10065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97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b="1" i="1" smtClean="0"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en-US" sz="1600" b="1" i="1">
                          <a:solidFill>
                            <a:srgbClr val="4472C4">
                              <a:lumMod val="50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1" i="1"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1600" b="1" i="1" smtClean="0"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600" b="1" i="1" smtClean="0"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1" i="1" smtClean="0"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1600" b="1" i="1" smtClean="0"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600" b="1" i="1" smtClean="0">
                                      <a:solidFill>
                                        <a:srgbClr val="4472C4">
                                          <a:lumMod val="5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smtClean="0">
                                      <a:solidFill>
                                        <a:srgbClr val="4472C4">
                                          <a:lumMod val="5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solidFill>
                                        <a:srgbClr val="4472C4">
                                          <a:lumMod val="5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𝒐𝒔</m:t>
                              </m:r>
                            </m:sub>
                          </m:sSub>
                        </m:sup>
                      </m:sSup>
                      <m:r>
                        <a:rPr lang="en-US" sz="1600" b="1" i="1" smtClean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Cambria Math" panose="02040503050406030204" pitchFamily="18" charset="0"/>
                        </a:rPr>
                        <m:t>       </m:t>
                      </m:r>
                      <m:f>
                        <m:fPr>
                          <m:ctrlPr>
                            <a:rPr lang="ru-RU" sz="1600" b="1" i="1" smtClean="0"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600" b="1" i="1"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e>
                            <m:sub>
                              <m:r>
                                <a:rPr lang="ru-RU" sz="1600" b="1" i="1" smtClean="0"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600" b="1" i="1"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sub>
                          </m:sSub>
                        </m:den>
                      </m:f>
                      <m:r>
                        <a:rPr lang="en-US" sz="1600" b="1" i="1" smtClean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1" i="1" smtClean="0"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1600" b="1" i="1" smtClean="0"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𝒐𝒔</m:t>
                              </m:r>
                            </m:sub>
                          </m:sSub>
                        </m:sup>
                      </m:sSup>
                      <m:r>
                        <a:rPr lang="en-US" sz="1600" b="0" i="0" smtClean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b="0" dirty="0">
                  <a:solidFill>
                    <a:srgbClr val="4472C4">
                      <a:lumMod val="50000"/>
                    </a:srgbClr>
                  </a:solidFill>
                </a:endParaRPr>
              </a:p>
              <a:p>
                <a:pPr marL="180975"/>
                <a:r>
                  <a:rPr lang="en-US" sz="1600" b="1" dirty="0">
                    <a:solidFill>
                      <a:srgbClr val="4472C4">
                        <a:lumMod val="50000"/>
                      </a:srgbClr>
                    </a:solidFill>
                  </a:rPr>
                  <a:t>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 smtClean="0">
                            <a:solidFill>
                              <a:srgbClr val="4472C4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 i="1" smtClean="0">
                            <a:solidFill>
                              <a:srgbClr val="4472C4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1600" b="1" i="1" smtClean="0">
                            <a:solidFill>
                              <a:srgbClr val="4472C4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num>
                      <m:den>
                        <m:sSub>
                          <m:sSubPr>
                            <m:ctrlPr>
                              <a:rPr lang="en-US" sz="1600" b="1" i="1" smtClean="0">
                                <a:solidFill>
                                  <a:srgbClr val="4472C4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solidFill>
                                  <a:srgbClr val="4472C4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rgbClr val="4472C4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den>
                    </m:f>
                  </m:oMath>
                </a14:m>
                <a:endParaRPr lang="en-US" b="1" dirty="0">
                  <a:solidFill>
                    <a:srgbClr val="4472C4">
                      <a:lumMod val="50000"/>
                    </a:srgbClr>
                  </a:solidFill>
                </a:endParaRPr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056" y="4280526"/>
                <a:ext cx="3045016" cy="100655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8470338" y="1967401"/>
                <a:ext cx="1232452" cy="593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600" b="1" i="1" smtClean="0"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600" b="1" i="1"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e>
                            <m:sub>
                              <m:r>
                                <a:rPr lang="ru-RU" sz="1600" b="1" i="1"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600" b="1" i="1"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sub>
                          </m:sSub>
                        </m:den>
                      </m:f>
                      <m:r>
                        <a:rPr lang="en-US" sz="1600" b="1" i="1">
                          <a:solidFill>
                            <a:srgbClr val="4472C4">
                              <a:lumMod val="50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1" i="1"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1600" b="1" i="1">
                              <a:solidFill>
                                <a:srgbClr val="4472C4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rgbClr val="4472C4">
                                      <a:lumMod val="5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𝒐𝒔</m:t>
                              </m:r>
                            </m:sub>
                          </m:sSub>
                        </m:sup>
                      </m:sSup>
                      <m:r>
                        <a:rPr lang="en-US" sz="1600">
                          <a:solidFill>
                            <a:srgbClr val="4472C4">
                              <a:lumMod val="50000"/>
                            </a:srgb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4472C4">
                      <a:lumMod val="50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0338" y="1967401"/>
                <a:ext cx="1232452" cy="59362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Скругленный прямоугольник 45">
            <a:extLst>
              <a:ext uri="{FF2B5EF4-FFF2-40B4-BE49-F238E27FC236}">
                <a16:creationId xmlns="" xmlns:a16="http://schemas.microsoft.com/office/drawing/2014/main" id="{BBC72628-92BB-4654-A500-DCA471DBCFC7}"/>
              </a:ext>
            </a:extLst>
          </p:cNvPr>
          <p:cNvSpPr/>
          <p:nvPr/>
        </p:nvSpPr>
        <p:spPr>
          <a:xfrm>
            <a:off x="364881" y="5629906"/>
            <a:ext cx="6118459" cy="646986"/>
          </a:xfrm>
          <a:prstGeom prst="round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B050"/>
                </a:solidFill>
              </a:rPr>
              <a:t>Связанный с ДНК </a:t>
            </a:r>
            <a:r>
              <a:rPr lang="ru-RU" sz="1600" b="1" dirty="0" err="1">
                <a:solidFill>
                  <a:srgbClr val="00B050"/>
                </a:solidFill>
              </a:rPr>
              <a:t>лиганд</a:t>
            </a:r>
            <a:r>
              <a:rPr lang="ru-RU" sz="1600" b="1" dirty="0">
                <a:solidFill>
                  <a:srgbClr val="00B050"/>
                </a:solidFill>
              </a:rPr>
              <a:t> обеспечивает защиту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B050"/>
                </a:solidFill>
              </a:rPr>
              <a:t>Расстояние миграции заряда или диапазон защиты – 40-50 </a:t>
            </a:r>
            <a:r>
              <a:rPr lang="en-US" sz="1600" b="1" dirty="0" err="1">
                <a:solidFill>
                  <a:srgbClr val="00B050"/>
                </a:solidFill>
              </a:rPr>
              <a:t>bp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060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413331" y="9282"/>
            <a:ext cx="8942752" cy="594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4472C4">
                    <a:lumMod val="50000"/>
                  </a:srgbClr>
                </a:solidFill>
              </a:rPr>
              <a:t>Радиопротекторы</a:t>
            </a:r>
            <a:endParaRPr lang="en-US" b="1" dirty="0">
              <a:solidFill>
                <a:srgbClr val="4472C4">
                  <a:lumMod val="50000"/>
                </a:srgbClr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781" y="8462"/>
            <a:ext cx="1473219" cy="640530"/>
          </a:xfrm>
          <a:prstGeom prst="rect">
            <a:avLst/>
          </a:prstGeom>
        </p:spPr>
      </p:pic>
      <p:sp>
        <p:nvSpPr>
          <p:cNvPr id="9" name="Скругленный прямоугольник 45">
            <a:extLst>
              <a:ext uri="{FF2B5EF4-FFF2-40B4-BE49-F238E27FC236}">
                <a16:creationId xmlns="" xmlns:a16="http://schemas.microsoft.com/office/drawing/2014/main" id="{BBC72628-92BB-4654-A500-DCA471DBCFC7}"/>
              </a:ext>
            </a:extLst>
          </p:cNvPr>
          <p:cNvSpPr/>
          <p:nvPr/>
        </p:nvSpPr>
        <p:spPr>
          <a:xfrm>
            <a:off x="1568161" y="1265083"/>
            <a:ext cx="8004463" cy="4750237"/>
          </a:xfrm>
          <a:prstGeom prst="round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4472C4">
                    <a:lumMod val="50000"/>
                  </a:srgbClr>
                </a:solidFill>
              </a:rPr>
              <a:t>Исследование и разработка радиопротекторов – большая область радиобиологии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4472C4">
                    <a:lumMod val="50000"/>
                  </a:srgbClr>
                </a:solidFill>
              </a:rPr>
              <a:t>Имеет фундаментальный и прикладной аспекты</a:t>
            </a:r>
            <a:endParaRPr lang="en-AU" sz="1400" b="1" dirty="0">
              <a:solidFill>
                <a:srgbClr val="4472C4">
                  <a:lumMod val="50000"/>
                </a:srgb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4472C4">
                    <a:lumMod val="50000"/>
                  </a:srgbClr>
                </a:solidFill>
              </a:rPr>
              <a:t>Фундаментальный </a:t>
            </a:r>
            <a:r>
              <a:rPr lang="ru-RU" sz="1400" b="1" dirty="0" smtClean="0">
                <a:solidFill>
                  <a:srgbClr val="4472C4">
                    <a:lumMod val="50000"/>
                  </a:srgbClr>
                </a:solidFill>
              </a:rPr>
              <a:t>а</a:t>
            </a:r>
            <a:r>
              <a:rPr lang="ru-RU" sz="1400" b="1" dirty="0" smtClean="0">
                <a:solidFill>
                  <a:srgbClr val="4472C4">
                    <a:lumMod val="50000"/>
                  </a:srgbClr>
                </a:solidFill>
              </a:rPr>
              <a:t>спект – понимание механизмов радиационного действия и реакции живых систем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4472C4">
                    <a:lumMod val="50000"/>
                  </a:srgbClr>
                </a:solidFill>
              </a:rPr>
              <a:t>Прикладной аспект</a:t>
            </a:r>
          </a:p>
          <a:p>
            <a:pPr marL="828675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1400" b="1" dirty="0" smtClean="0">
                <a:solidFill>
                  <a:srgbClr val="4472C4">
                    <a:lumMod val="50000"/>
                  </a:srgbClr>
                </a:solidFill>
              </a:rPr>
              <a:t>Защита нормальных тканей при лучевой терапии рака</a:t>
            </a:r>
          </a:p>
          <a:p>
            <a:pPr marL="828675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1400" b="1" dirty="0" smtClean="0">
                <a:solidFill>
                  <a:srgbClr val="4472C4">
                    <a:lumMod val="50000"/>
                  </a:srgbClr>
                </a:solidFill>
              </a:rPr>
              <a:t>Защита персонала ядерных объектов</a:t>
            </a:r>
          </a:p>
          <a:p>
            <a:pPr marL="828675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1400" b="1" dirty="0" smtClean="0">
                <a:solidFill>
                  <a:srgbClr val="4472C4">
                    <a:lumMod val="50000"/>
                  </a:srgbClr>
                </a:solidFill>
              </a:rPr>
              <a:t>Обеспечение радиационной безопасности длительных космических полетов</a:t>
            </a:r>
            <a:endParaRPr lang="en-AU" sz="1400" b="1" dirty="0">
              <a:solidFill>
                <a:srgbClr val="4472C4">
                  <a:lumMod val="50000"/>
                </a:srgb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4472C4">
                    <a:lumMod val="50000"/>
                  </a:srgbClr>
                </a:solidFill>
              </a:rPr>
              <a:t>Существует ряд радиозащитных препаратов, которые работают скорее не на радиационное поражение, а на его последствия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4472C4">
                    <a:lumMod val="50000"/>
                  </a:srgbClr>
                </a:solidFill>
              </a:rPr>
              <a:t>Только один препарат одобрен для клинического применения как радиопротектор для защиты нормальных тканей при радиотерапии – </a:t>
            </a:r>
            <a:r>
              <a:rPr lang="ru-RU" sz="1400" b="1" dirty="0" err="1" smtClean="0">
                <a:solidFill>
                  <a:srgbClr val="4472C4">
                    <a:lumMod val="50000"/>
                  </a:srgbClr>
                </a:solidFill>
              </a:rPr>
              <a:t>амифостин</a:t>
            </a:r>
            <a:r>
              <a:rPr lang="ru-RU" sz="1400" b="1" dirty="0" smtClean="0">
                <a:solidFill>
                  <a:srgbClr val="4472C4">
                    <a:lumMod val="50000"/>
                  </a:srgbClr>
                </a:solidFill>
              </a:rPr>
              <a:t>, но применяется очень редко в силу его </a:t>
            </a:r>
            <a:r>
              <a:rPr lang="ru-RU" sz="1400" b="1" dirty="0" err="1" smtClean="0">
                <a:solidFill>
                  <a:srgbClr val="4472C4">
                    <a:lumMod val="50000"/>
                  </a:srgbClr>
                </a:solidFill>
              </a:rPr>
              <a:t>токсичнос</a:t>
            </a:r>
            <a:r>
              <a:rPr lang="ru-RU" sz="1400" b="1" dirty="0" smtClean="0">
                <a:solidFill>
                  <a:srgbClr val="4472C4">
                    <a:lumMod val="50000"/>
                  </a:srgbClr>
                </a:solidFill>
              </a:rPr>
              <a:t>  </a:t>
            </a:r>
            <a:r>
              <a:rPr lang="ru-RU" sz="1400" b="1" dirty="0" err="1" smtClean="0">
                <a:solidFill>
                  <a:srgbClr val="4472C4">
                    <a:lumMod val="50000"/>
                  </a:srgbClr>
                </a:solidFill>
              </a:rPr>
              <a:t>ти</a:t>
            </a:r>
            <a:endParaRPr lang="en-AU" sz="1400" b="1" dirty="0">
              <a:solidFill>
                <a:srgbClr val="4472C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7300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238125" y="9282"/>
            <a:ext cx="10480656" cy="594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4472C4">
                    <a:lumMod val="50000"/>
                  </a:srgbClr>
                </a:solidFill>
              </a:rPr>
              <a:t>Химическая защита ДНК-</a:t>
            </a:r>
            <a:r>
              <a:rPr lang="ru-RU" b="1" dirty="0" err="1">
                <a:solidFill>
                  <a:srgbClr val="4472C4">
                    <a:lumMod val="50000"/>
                  </a:srgbClr>
                </a:solidFill>
              </a:rPr>
              <a:t>лигандами</a:t>
            </a:r>
            <a:r>
              <a:rPr lang="ru-RU" b="1" dirty="0">
                <a:solidFill>
                  <a:srgbClr val="4472C4">
                    <a:lumMod val="50000"/>
                  </a:srgbClr>
                </a:solidFill>
              </a:rPr>
              <a:t> – эффект балластной ДНК</a:t>
            </a:r>
            <a:endParaRPr lang="en-US" b="1" dirty="0">
              <a:solidFill>
                <a:srgbClr val="4472C4">
                  <a:lumMod val="50000"/>
                </a:srgbClr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781" y="8462"/>
            <a:ext cx="1473219" cy="640530"/>
          </a:xfrm>
          <a:prstGeom prst="rect">
            <a:avLst/>
          </a:prstGeom>
        </p:spPr>
      </p:pic>
      <p:sp>
        <p:nvSpPr>
          <p:cNvPr id="9" name="Скругленный прямоугольник 45">
            <a:extLst>
              <a:ext uri="{FF2B5EF4-FFF2-40B4-BE49-F238E27FC236}">
                <a16:creationId xmlns="" xmlns:a16="http://schemas.microsoft.com/office/drawing/2014/main" id="{BBC72628-92BB-4654-A500-DCA471DBCFC7}"/>
              </a:ext>
            </a:extLst>
          </p:cNvPr>
          <p:cNvSpPr/>
          <p:nvPr/>
        </p:nvSpPr>
        <p:spPr>
          <a:xfrm>
            <a:off x="3183816" y="984813"/>
            <a:ext cx="6061498" cy="374571"/>
          </a:xfrm>
          <a:prstGeom prst="round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b="1" dirty="0">
                <a:solidFill>
                  <a:srgbClr val="4472C4">
                    <a:lumMod val="50000"/>
                  </a:srgbClr>
                </a:solidFill>
              </a:rPr>
              <a:t>Модификация защитного эффекта ПА балластной ДНК</a:t>
            </a: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1682801" y="1981822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1800"/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662091" y="2000327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1800"/>
          </a:p>
        </p:txBody>
      </p:sp>
      <p:pic>
        <p:nvPicPr>
          <p:cNvPr id="44" name="Picture 3" descr="2PH_16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247" y="1590304"/>
            <a:ext cx="2926526" cy="2325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144371" y="4558518"/>
            <a:ext cx="3886200" cy="1220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1" dirty="0">
                <a:solidFill>
                  <a:srgbClr val="002060"/>
                </a:solidFill>
                <a:latin typeface="+mn-lt"/>
              </a:rPr>
              <a:t>DLB16A – 16</a:t>
            </a:r>
            <a:r>
              <a:rPr lang="ru-RU" altLang="en-US" sz="1600" b="1" dirty="0">
                <a:solidFill>
                  <a:srgbClr val="002060"/>
                </a:solidFill>
                <a:latin typeface="+mn-lt"/>
              </a:rPr>
              <a:t> пар оснований самокомплементарный олигодеоксинуклеотид содержащий сайт связывания лиганда</a:t>
            </a:r>
            <a:r>
              <a:rPr lang="en-US" altLang="en-US" sz="1600" b="1" dirty="0">
                <a:solidFill>
                  <a:srgbClr val="002060"/>
                </a:solidFill>
                <a:latin typeface="+mn-lt"/>
              </a:rPr>
              <a:t> AATT </a:t>
            </a:r>
          </a:p>
          <a:p>
            <a:endParaRPr lang="en-US" altLang="en-US" sz="1400" baseline="-25000" dirty="0">
              <a:latin typeface="Comic Sans MS" pitchFamily="66" charset="0"/>
            </a:endParaRPr>
          </a:p>
        </p:txBody>
      </p:sp>
      <p:sp>
        <p:nvSpPr>
          <p:cNvPr id="47" name="AutoShape 7"/>
          <p:cNvSpPr>
            <a:spLocks noChangeArrowheads="1"/>
          </p:cNvSpPr>
          <p:nvPr/>
        </p:nvSpPr>
        <p:spPr bwMode="auto">
          <a:xfrm>
            <a:off x="2314077" y="1571588"/>
            <a:ext cx="2057400" cy="1981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48" name="Oval 8"/>
          <p:cNvSpPr>
            <a:spLocks noChangeArrowheads="1"/>
          </p:cNvSpPr>
          <p:nvPr/>
        </p:nvSpPr>
        <p:spPr bwMode="auto">
          <a:xfrm>
            <a:off x="3076077" y="2257388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49" name="Oval 9"/>
          <p:cNvSpPr>
            <a:spLocks noChangeArrowheads="1"/>
          </p:cNvSpPr>
          <p:nvPr/>
        </p:nvSpPr>
        <p:spPr bwMode="auto">
          <a:xfrm>
            <a:off x="3380877" y="2333588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50" name="Oval 10"/>
          <p:cNvSpPr>
            <a:spLocks noChangeArrowheads="1"/>
          </p:cNvSpPr>
          <p:nvPr/>
        </p:nvSpPr>
        <p:spPr bwMode="auto">
          <a:xfrm>
            <a:off x="3685677" y="2638388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51" name="Oval 11"/>
          <p:cNvSpPr>
            <a:spLocks noChangeArrowheads="1"/>
          </p:cNvSpPr>
          <p:nvPr/>
        </p:nvSpPr>
        <p:spPr bwMode="auto">
          <a:xfrm>
            <a:off x="3914277" y="1876388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52" name="Oval 12"/>
          <p:cNvSpPr>
            <a:spLocks noChangeArrowheads="1"/>
          </p:cNvSpPr>
          <p:nvPr/>
        </p:nvSpPr>
        <p:spPr bwMode="auto">
          <a:xfrm>
            <a:off x="2999877" y="3095588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grpSp>
        <p:nvGrpSpPr>
          <p:cNvPr id="53" name="Group 13"/>
          <p:cNvGrpSpPr>
            <a:grpSpLocks/>
          </p:cNvGrpSpPr>
          <p:nvPr/>
        </p:nvGrpSpPr>
        <p:grpSpPr bwMode="auto">
          <a:xfrm>
            <a:off x="2618877" y="1952588"/>
            <a:ext cx="228600" cy="228600"/>
            <a:chOff x="4224" y="1488"/>
            <a:chExt cx="144" cy="144"/>
          </a:xfrm>
        </p:grpSpPr>
        <p:grpSp>
          <p:nvGrpSpPr>
            <p:cNvPr id="79" name="Group 14"/>
            <p:cNvGrpSpPr>
              <a:grpSpLocks/>
            </p:cNvGrpSpPr>
            <p:nvPr/>
          </p:nvGrpSpPr>
          <p:grpSpPr bwMode="auto">
            <a:xfrm>
              <a:off x="4224" y="1488"/>
              <a:ext cx="144" cy="144"/>
              <a:chOff x="4224" y="1488"/>
              <a:chExt cx="144" cy="144"/>
            </a:xfrm>
          </p:grpSpPr>
          <p:sp>
            <p:nvSpPr>
              <p:cNvPr id="81" name="Oval 15"/>
              <p:cNvSpPr>
                <a:spLocks noChangeArrowheads="1"/>
              </p:cNvSpPr>
              <p:nvPr/>
            </p:nvSpPr>
            <p:spPr bwMode="auto">
              <a:xfrm>
                <a:off x="4224" y="14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  <p:sp>
            <p:nvSpPr>
              <p:cNvPr id="82" name="Oval 16"/>
              <p:cNvSpPr>
                <a:spLocks noChangeArrowheads="1"/>
              </p:cNvSpPr>
              <p:nvPr/>
            </p:nvSpPr>
            <p:spPr bwMode="auto">
              <a:xfrm>
                <a:off x="4224" y="158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</p:grpSp>
        <p:sp>
          <p:nvSpPr>
            <p:cNvPr id="80" name="Oval 17"/>
            <p:cNvSpPr>
              <a:spLocks noChangeArrowheads="1"/>
            </p:cNvSpPr>
            <p:nvPr/>
          </p:nvSpPr>
          <p:spPr bwMode="auto">
            <a:xfrm>
              <a:off x="4320" y="1488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</p:grpSp>
      <p:grpSp>
        <p:nvGrpSpPr>
          <p:cNvPr id="54" name="Group 18"/>
          <p:cNvGrpSpPr>
            <a:grpSpLocks/>
          </p:cNvGrpSpPr>
          <p:nvPr/>
        </p:nvGrpSpPr>
        <p:grpSpPr bwMode="auto">
          <a:xfrm>
            <a:off x="3457077" y="1876388"/>
            <a:ext cx="228600" cy="228600"/>
            <a:chOff x="4224" y="1488"/>
            <a:chExt cx="144" cy="144"/>
          </a:xfrm>
        </p:grpSpPr>
        <p:grpSp>
          <p:nvGrpSpPr>
            <p:cNvPr id="75" name="Group 19"/>
            <p:cNvGrpSpPr>
              <a:grpSpLocks/>
            </p:cNvGrpSpPr>
            <p:nvPr/>
          </p:nvGrpSpPr>
          <p:grpSpPr bwMode="auto">
            <a:xfrm>
              <a:off x="4224" y="1488"/>
              <a:ext cx="144" cy="144"/>
              <a:chOff x="4224" y="1488"/>
              <a:chExt cx="144" cy="144"/>
            </a:xfrm>
          </p:grpSpPr>
          <p:sp>
            <p:nvSpPr>
              <p:cNvPr id="77" name="Oval 20"/>
              <p:cNvSpPr>
                <a:spLocks noChangeArrowheads="1"/>
              </p:cNvSpPr>
              <p:nvPr/>
            </p:nvSpPr>
            <p:spPr bwMode="auto">
              <a:xfrm>
                <a:off x="4224" y="14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  <p:sp>
            <p:nvSpPr>
              <p:cNvPr id="78" name="Oval 21"/>
              <p:cNvSpPr>
                <a:spLocks noChangeArrowheads="1"/>
              </p:cNvSpPr>
              <p:nvPr/>
            </p:nvSpPr>
            <p:spPr bwMode="auto">
              <a:xfrm>
                <a:off x="4224" y="158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</p:grpSp>
        <p:sp>
          <p:nvSpPr>
            <p:cNvPr id="76" name="Oval 22"/>
            <p:cNvSpPr>
              <a:spLocks noChangeArrowheads="1"/>
            </p:cNvSpPr>
            <p:nvPr/>
          </p:nvSpPr>
          <p:spPr bwMode="auto">
            <a:xfrm>
              <a:off x="4320" y="1488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</p:grpSp>
      <p:grpSp>
        <p:nvGrpSpPr>
          <p:cNvPr id="55" name="Group 23"/>
          <p:cNvGrpSpPr>
            <a:grpSpLocks/>
          </p:cNvGrpSpPr>
          <p:nvPr/>
        </p:nvGrpSpPr>
        <p:grpSpPr bwMode="auto">
          <a:xfrm>
            <a:off x="3761877" y="2181188"/>
            <a:ext cx="228600" cy="228600"/>
            <a:chOff x="4224" y="1488"/>
            <a:chExt cx="144" cy="144"/>
          </a:xfrm>
        </p:grpSpPr>
        <p:grpSp>
          <p:nvGrpSpPr>
            <p:cNvPr id="71" name="Group 24"/>
            <p:cNvGrpSpPr>
              <a:grpSpLocks/>
            </p:cNvGrpSpPr>
            <p:nvPr/>
          </p:nvGrpSpPr>
          <p:grpSpPr bwMode="auto">
            <a:xfrm>
              <a:off x="4224" y="1488"/>
              <a:ext cx="144" cy="144"/>
              <a:chOff x="4224" y="1488"/>
              <a:chExt cx="144" cy="144"/>
            </a:xfrm>
          </p:grpSpPr>
          <p:sp>
            <p:nvSpPr>
              <p:cNvPr id="73" name="Oval 25"/>
              <p:cNvSpPr>
                <a:spLocks noChangeArrowheads="1"/>
              </p:cNvSpPr>
              <p:nvPr/>
            </p:nvSpPr>
            <p:spPr bwMode="auto">
              <a:xfrm>
                <a:off x="4224" y="14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  <p:sp>
            <p:nvSpPr>
              <p:cNvPr id="74" name="Oval 26"/>
              <p:cNvSpPr>
                <a:spLocks noChangeArrowheads="1"/>
              </p:cNvSpPr>
              <p:nvPr/>
            </p:nvSpPr>
            <p:spPr bwMode="auto">
              <a:xfrm>
                <a:off x="4224" y="158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</p:grpSp>
        <p:sp>
          <p:nvSpPr>
            <p:cNvPr id="72" name="Oval 27"/>
            <p:cNvSpPr>
              <a:spLocks noChangeArrowheads="1"/>
            </p:cNvSpPr>
            <p:nvPr/>
          </p:nvSpPr>
          <p:spPr bwMode="auto">
            <a:xfrm>
              <a:off x="4320" y="1488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</p:grpSp>
      <p:grpSp>
        <p:nvGrpSpPr>
          <p:cNvPr id="56" name="Group 28"/>
          <p:cNvGrpSpPr>
            <a:grpSpLocks/>
          </p:cNvGrpSpPr>
          <p:nvPr/>
        </p:nvGrpSpPr>
        <p:grpSpPr bwMode="auto">
          <a:xfrm>
            <a:off x="2695077" y="2714588"/>
            <a:ext cx="228600" cy="228600"/>
            <a:chOff x="4224" y="1488"/>
            <a:chExt cx="144" cy="144"/>
          </a:xfrm>
        </p:grpSpPr>
        <p:grpSp>
          <p:nvGrpSpPr>
            <p:cNvPr id="67" name="Group 29"/>
            <p:cNvGrpSpPr>
              <a:grpSpLocks/>
            </p:cNvGrpSpPr>
            <p:nvPr/>
          </p:nvGrpSpPr>
          <p:grpSpPr bwMode="auto">
            <a:xfrm>
              <a:off x="4224" y="1488"/>
              <a:ext cx="144" cy="144"/>
              <a:chOff x="4224" y="1488"/>
              <a:chExt cx="144" cy="144"/>
            </a:xfrm>
          </p:grpSpPr>
          <p:sp>
            <p:nvSpPr>
              <p:cNvPr id="69" name="Oval 30"/>
              <p:cNvSpPr>
                <a:spLocks noChangeArrowheads="1"/>
              </p:cNvSpPr>
              <p:nvPr/>
            </p:nvSpPr>
            <p:spPr bwMode="auto">
              <a:xfrm>
                <a:off x="4224" y="14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  <p:sp>
            <p:nvSpPr>
              <p:cNvPr id="70" name="Oval 31"/>
              <p:cNvSpPr>
                <a:spLocks noChangeArrowheads="1"/>
              </p:cNvSpPr>
              <p:nvPr/>
            </p:nvSpPr>
            <p:spPr bwMode="auto">
              <a:xfrm>
                <a:off x="4224" y="158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</p:grpSp>
        <p:sp>
          <p:nvSpPr>
            <p:cNvPr id="68" name="Oval 32"/>
            <p:cNvSpPr>
              <a:spLocks noChangeArrowheads="1"/>
            </p:cNvSpPr>
            <p:nvPr/>
          </p:nvSpPr>
          <p:spPr bwMode="auto">
            <a:xfrm>
              <a:off x="4320" y="1488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</p:grpSp>
      <p:grpSp>
        <p:nvGrpSpPr>
          <p:cNvPr id="57" name="Group 33"/>
          <p:cNvGrpSpPr>
            <a:grpSpLocks/>
          </p:cNvGrpSpPr>
          <p:nvPr/>
        </p:nvGrpSpPr>
        <p:grpSpPr bwMode="auto">
          <a:xfrm>
            <a:off x="3228477" y="2714588"/>
            <a:ext cx="228600" cy="228600"/>
            <a:chOff x="4224" y="1488"/>
            <a:chExt cx="144" cy="144"/>
          </a:xfrm>
        </p:grpSpPr>
        <p:grpSp>
          <p:nvGrpSpPr>
            <p:cNvPr id="63" name="Group 34"/>
            <p:cNvGrpSpPr>
              <a:grpSpLocks/>
            </p:cNvGrpSpPr>
            <p:nvPr/>
          </p:nvGrpSpPr>
          <p:grpSpPr bwMode="auto">
            <a:xfrm>
              <a:off x="4224" y="1488"/>
              <a:ext cx="144" cy="144"/>
              <a:chOff x="4224" y="1488"/>
              <a:chExt cx="144" cy="144"/>
            </a:xfrm>
          </p:grpSpPr>
          <p:sp>
            <p:nvSpPr>
              <p:cNvPr id="65" name="Oval 35"/>
              <p:cNvSpPr>
                <a:spLocks noChangeArrowheads="1"/>
              </p:cNvSpPr>
              <p:nvPr/>
            </p:nvSpPr>
            <p:spPr bwMode="auto">
              <a:xfrm>
                <a:off x="4224" y="14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  <p:sp>
            <p:nvSpPr>
              <p:cNvPr id="66" name="Oval 36"/>
              <p:cNvSpPr>
                <a:spLocks noChangeArrowheads="1"/>
              </p:cNvSpPr>
              <p:nvPr/>
            </p:nvSpPr>
            <p:spPr bwMode="auto">
              <a:xfrm>
                <a:off x="4224" y="158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</p:grpSp>
        <p:sp>
          <p:nvSpPr>
            <p:cNvPr id="64" name="Oval 37"/>
            <p:cNvSpPr>
              <a:spLocks noChangeArrowheads="1"/>
            </p:cNvSpPr>
            <p:nvPr/>
          </p:nvSpPr>
          <p:spPr bwMode="auto">
            <a:xfrm>
              <a:off x="4320" y="1488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</p:grpSp>
      <p:grpSp>
        <p:nvGrpSpPr>
          <p:cNvPr id="58" name="Group 38"/>
          <p:cNvGrpSpPr>
            <a:grpSpLocks/>
          </p:cNvGrpSpPr>
          <p:nvPr/>
        </p:nvGrpSpPr>
        <p:grpSpPr bwMode="auto">
          <a:xfrm>
            <a:off x="3838077" y="2943188"/>
            <a:ext cx="228600" cy="228600"/>
            <a:chOff x="4224" y="1488"/>
            <a:chExt cx="144" cy="144"/>
          </a:xfrm>
        </p:grpSpPr>
        <p:grpSp>
          <p:nvGrpSpPr>
            <p:cNvPr id="59" name="Group 39"/>
            <p:cNvGrpSpPr>
              <a:grpSpLocks/>
            </p:cNvGrpSpPr>
            <p:nvPr/>
          </p:nvGrpSpPr>
          <p:grpSpPr bwMode="auto">
            <a:xfrm>
              <a:off x="4224" y="1488"/>
              <a:ext cx="144" cy="144"/>
              <a:chOff x="4224" y="1488"/>
              <a:chExt cx="144" cy="144"/>
            </a:xfrm>
          </p:grpSpPr>
          <p:sp>
            <p:nvSpPr>
              <p:cNvPr id="61" name="Oval 40"/>
              <p:cNvSpPr>
                <a:spLocks noChangeArrowheads="1"/>
              </p:cNvSpPr>
              <p:nvPr/>
            </p:nvSpPr>
            <p:spPr bwMode="auto">
              <a:xfrm>
                <a:off x="4224" y="14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  <p:sp>
            <p:nvSpPr>
              <p:cNvPr id="62" name="Oval 41"/>
              <p:cNvSpPr>
                <a:spLocks noChangeArrowheads="1"/>
              </p:cNvSpPr>
              <p:nvPr/>
            </p:nvSpPr>
            <p:spPr bwMode="auto">
              <a:xfrm>
                <a:off x="4224" y="158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</p:grpSp>
        <p:sp>
          <p:nvSpPr>
            <p:cNvPr id="60" name="Oval 42"/>
            <p:cNvSpPr>
              <a:spLocks noChangeArrowheads="1"/>
            </p:cNvSpPr>
            <p:nvPr/>
          </p:nvSpPr>
          <p:spPr bwMode="auto">
            <a:xfrm>
              <a:off x="4320" y="1488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</p:grpSp>
      <p:sp>
        <p:nvSpPr>
          <p:cNvPr id="84" name="Oval 44"/>
          <p:cNvSpPr>
            <a:spLocks noChangeArrowheads="1"/>
          </p:cNvSpPr>
          <p:nvPr/>
        </p:nvSpPr>
        <p:spPr bwMode="auto">
          <a:xfrm>
            <a:off x="551952" y="2267538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85" name="Oval 45"/>
          <p:cNvSpPr>
            <a:spLocks noChangeArrowheads="1"/>
          </p:cNvSpPr>
          <p:nvPr/>
        </p:nvSpPr>
        <p:spPr bwMode="auto">
          <a:xfrm>
            <a:off x="485277" y="2620466"/>
            <a:ext cx="228600" cy="228600"/>
          </a:xfrm>
          <a:prstGeom prst="ellips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86" name="Line 46"/>
          <p:cNvSpPr>
            <a:spLocks noChangeShapeType="1"/>
          </p:cNvSpPr>
          <p:nvPr/>
        </p:nvSpPr>
        <p:spPr bwMode="auto">
          <a:xfrm>
            <a:off x="494802" y="3189962"/>
            <a:ext cx="228600" cy="0"/>
          </a:xfrm>
          <a:prstGeom prst="line">
            <a:avLst/>
          </a:prstGeom>
          <a:noFill/>
          <a:ln w="254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7" name="Rectangle 47"/>
          <p:cNvSpPr>
            <a:spLocks noChangeArrowheads="1"/>
          </p:cNvSpPr>
          <p:nvPr/>
        </p:nvSpPr>
        <p:spPr bwMode="auto">
          <a:xfrm>
            <a:off x="952001" y="1995737"/>
            <a:ext cx="110172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200000"/>
              </a:lnSpc>
            </a:pPr>
            <a:r>
              <a:rPr lang="ru-RU" altLang="en-US" sz="1400" b="1" dirty="0">
                <a:solidFill>
                  <a:srgbClr val="002060"/>
                </a:solidFill>
                <a:latin typeface="+mn-lt"/>
              </a:rPr>
              <a:t>ПА</a:t>
            </a:r>
            <a:endParaRPr lang="en-US" altLang="en-US" sz="1400" b="1" dirty="0">
              <a:solidFill>
                <a:srgbClr val="002060"/>
              </a:solidFill>
              <a:latin typeface="+mn-lt"/>
            </a:endParaRPr>
          </a:p>
          <a:p>
            <a:pPr>
              <a:lnSpc>
                <a:spcPct val="200000"/>
              </a:lnSpc>
            </a:pPr>
            <a:r>
              <a:rPr lang="ru-RU" altLang="en-US" sz="1400" b="1" dirty="0" err="1">
                <a:solidFill>
                  <a:srgbClr val="002060"/>
                </a:solidFill>
                <a:latin typeface="+mn-lt"/>
              </a:rPr>
              <a:t>Плазмида</a:t>
            </a:r>
            <a:endParaRPr lang="en-US" altLang="en-US" sz="1400" b="1" dirty="0">
              <a:solidFill>
                <a:srgbClr val="002060"/>
              </a:solidFill>
              <a:latin typeface="+mn-lt"/>
            </a:endParaRPr>
          </a:p>
          <a:p>
            <a:pPr>
              <a:lnSpc>
                <a:spcPct val="200000"/>
              </a:lnSpc>
            </a:pPr>
            <a:r>
              <a:rPr lang="en-US" altLang="en-US" sz="1400" b="1" dirty="0">
                <a:solidFill>
                  <a:srgbClr val="002060"/>
                </a:solidFill>
                <a:latin typeface="+mn-lt"/>
              </a:rPr>
              <a:t>DLB16A</a:t>
            </a:r>
            <a:endParaRPr lang="en-US" altLang="en-US" sz="1400" b="1" baseline="-25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1" name="AutoShape 50"/>
          <p:cNvSpPr>
            <a:spLocks noChangeArrowheads="1"/>
          </p:cNvSpPr>
          <p:nvPr/>
        </p:nvSpPr>
        <p:spPr bwMode="auto">
          <a:xfrm>
            <a:off x="5474365" y="1571588"/>
            <a:ext cx="2057400" cy="1981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92" name="Oval 51"/>
          <p:cNvSpPr>
            <a:spLocks noChangeArrowheads="1"/>
          </p:cNvSpPr>
          <p:nvPr/>
        </p:nvSpPr>
        <p:spPr bwMode="auto">
          <a:xfrm>
            <a:off x="6236365" y="2257388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93" name="Oval 52"/>
          <p:cNvSpPr>
            <a:spLocks noChangeArrowheads="1"/>
          </p:cNvSpPr>
          <p:nvPr/>
        </p:nvSpPr>
        <p:spPr bwMode="auto">
          <a:xfrm>
            <a:off x="6845965" y="2638388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94" name="Oval 53"/>
          <p:cNvSpPr>
            <a:spLocks noChangeArrowheads="1"/>
          </p:cNvSpPr>
          <p:nvPr/>
        </p:nvSpPr>
        <p:spPr bwMode="auto">
          <a:xfrm>
            <a:off x="6160165" y="3095588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grpSp>
        <p:nvGrpSpPr>
          <p:cNvPr id="95" name="Group 54"/>
          <p:cNvGrpSpPr>
            <a:grpSpLocks/>
          </p:cNvGrpSpPr>
          <p:nvPr/>
        </p:nvGrpSpPr>
        <p:grpSpPr bwMode="auto">
          <a:xfrm>
            <a:off x="5779165" y="1952588"/>
            <a:ext cx="228600" cy="228600"/>
            <a:chOff x="4224" y="1488"/>
            <a:chExt cx="144" cy="144"/>
          </a:xfrm>
        </p:grpSpPr>
        <p:sp>
          <p:nvSpPr>
            <p:cNvPr id="134" name="Oval 55"/>
            <p:cNvSpPr>
              <a:spLocks noChangeArrowheads="1"/>
            </p:cNvSpPr>
            <p:nvPr/>
          </p:nvSpPr>
          <p:spPr bwMode="auto">
            <a:xfrm>
              <a:off x="4224" y="1488"/>
              <a:ext cx="144" cy="144"/>
            </a:xfrm>
            <a:prstGeom prst="ellips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135" name="Oval 56"/>
            <p:cNvSpPr>
              <a:spLocks noChangeArrowheads="1"/>
            </p:cNvSpPr>
            <p:nvPr/>
          </p:nvSpPr>
          <p:spPr bwMode="auto">
            <a:xfrm>
              <a:off x="4224" y="1584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</p:grpSp>
      <p:grpSp>
        <p:nvGrpSpPr>
          <p:cNvPr id="96" name="Group 57"/>
          <p:cNvGrpSpPr>
            <a:grpSpLocks/>
          </p:cNvGrpSpPr>
          <p:nvPr/>
        </p:nvGrpSpPr>
        <p:grpSpPr bwMode="auto">
          <a:xfrm>
            <a:off x="6617365" y="1876388"/>
            <a:ext cx="228600" cy="228600"/>
            <a:chOff x="4224" y="1488"/>
            <a:chExt cx="144" cy="144"/>
          </a:xfrm>
        </p:grpSpPr>
        <p:sp>
          <p:nvSpPr>
            <p:cNvPr id="132" name="Oval 58"/>
            <p:cNvSpPr>
              <a:spLocks noChangeArrowheads="1"/>
            </p:cNvSpPr>
            <p:nvPr/>
          </p:nvSpPr>
          <p:spPr bwMode="auto">
            <a:xfrm>
              <a:off x="4224" y="1488"/>
              <a:ext cx="144" cy="144"/>
            </a:xfrm>
            <a:prstGeom prst="ellips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133" name="Oval 59"/>
            <p:cNvSpPr>
              <a:spLocks noChangeArrowheads="1"/>
            </p:cNvSpPr>
            <p:nvPr/>
          </p:nvSpPr>
          <p:spPr bwMode="auto">
            <a:xfrm>
              <a:off x="4224" y="1584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</p:grpSp>
      <p:grpSp>
        <p:nvGrpSpPr>
          <p:cNvPr id="97" name="Group 60"/>
          <p:cNvGrpSpPr>
            <a:grpSpLocks/>
          </p:cNvGrpSpPr>
          <p:nvPr/>
        </p:nvGrpSpPr>
        <p:grpSpPr bwMode="auto">
          <a:xfrm>
            <a:off x="6922165" y="2181188"/>
            <a:ext cx="228600" cy="228600"/>
            <a:chOff x="4224" y="1488"/>
            <a:chExt cx="144" cy="144"/>
          </a:xfrm>
        </p:grpSpPr>
        <p:grpSp>
          <p:nvGrpSpPr>
            <p:cNvPr id="128" name="Group 61"/>
            <p:cNvGrpSpPr>
              <a:grpSpLocks/>
            </p:cNvGrpSpPr>
            <p:nvPr/>
          </p:nvGrpSpPr>
          <p:grpSpPr bwMode="auto">
            <a:xfrm>
              <a:off x="4224" y="1488"/>
              <a:ext cx="144" cy="144"/>
              <a:chOff x="4224" y="1488"/>
              <a:chExt cx="144" cy="144"/>
            </a:xfrm>
          </p:grpSpPr>
          <p:sp>
            <p:nvSpPr>
              <p:cNvPr id="130" name="Oval 62"/>
              <p:cNvSpPr>
                <a:spLocks noChangeArrowheads="1"/>
              </p:cNvSpPr>
              <p:nvPr/>
            </p:nvSpPr>
            <p:spPr bwMode="auto">
              <a:xfrm>
                <a:off x="4224" y="14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  <p:sp>
            <p:nvSpPr>
              <p:cNvPr id="131" name="Oval 63"/>
              <p:cNvSpPr>
                <a:spLocks noChangeArrowheads="1"/>
              </p:cNvSpPr>
              <p:nvPr/>
            </p:nvSpPr>
            <p:spPr bwMode="auto">
              <a:xfrm>
                <a:off x="4224" y="158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</p:grpSp>
        <p:sp>
          <p:nvSpPr>
            <p:cNvPr id="129" name="Oval 64"/>
            <p:cNvSpPr>
              <a:spLocks noChangeArrowheads="1"/>
            </p:cNvSpPr>
            <p:nvPr/>
          </p:nvSpPr>
          <p:spPr bwMode="auto">
            <a:xfrm>
              <a:off x="4320" y="1488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</p:grpSp>
      <p:grpSp>
        <p:nvGrpSpPr>
          <p:cNvPr id="98" name="Group 65"/>
          <p:cNvGrpSpPr>
            <a:grpSpLocks/>
          </p:cNvGrpSpPr>
          <p:nvPr/>
        </p:nvGrpSpPr>
        <p:grpSpPr bwMode="auto">
          <a:xfrm>
            <a:off x="5855365" y="2714588"/>
            <a:ext cx="228600" cy="228600"/>
            <a:chOff x="4224" y="1488"/>
            <a:chExt cx="144" cy="144"/>
          </a:xfrm>
        </p:grpSpPr>
        <p:sp>
          <p:nvSpPr>
            <p:cNvPr id="126" name="Oval 66"/>
            <p:cNvSpPr>
              <a:spLocks noChangeArrowheads="1"/>
            </p:cNvSpPr>
            <p:nvPr/>
          </p:nvSpPr>
          <p:spPr bwMode="auto">
            <a:xfrm>
              <a:off x="4224" y="1488"/>
              <a:ext cx="144" cy="144"/>
            </a:xfrm>
            <a:prstGeom prst="ellips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127" name="Oval 67"/>
            <p:cNvSpPr>
              <a:spLocks noChangeArrowheads="1"/>
            </p:cNvSpPr>
            <p:nvPr/>
          </p:nvSpPr>
          <p:spPr bwMode="auto">
            <a:xfrm>
              <a:off x="4224" y="1584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</p:grpSp>
      <p:grpSp>
        <p:nvGrpSpPr>
          <p:cNvPr id="99" name="Group 68"/>
          <p:cNvGrpSpPr>
            <a:grpSpLocks/>
          </p:cNvGrpSpPr>
          <p:nvPr/>
        </p:nvGrpSpPr>
        <p:grpSpPr bwMode="auto">
          <a:xfrm>
            <a:off x="6388765" y="2714588"/>
            <a:ext cx="228600" cy="228600"/>
            <a:chOff x="4224" y="1488"/>
            <a:chExt cx="144" cy="144"/>
          </a:xfrm>
        </p:grpSpPr>
        <p:sp>
          <p:nvSpPr>
            <p:cNvPr id="124" name="Oval 69"/>
            <p:cNvSpPr>
              <a:spLocks noChangeArrowheads="1"/>
            </p:cNvSpPr>
            <p:nvPr/>
          </p:nvSpPr>
          <p:spPr bwMode="auto">
            <a:xfrm>
              <a:off x="4224" y="1488"/>
              <a:ext cx="144" cy="144"/>
            </a:xfrm>
            <a:prstGeom prst="ellips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125" name="Oval 70"/>
            <p:cNvSpPr>
              <a:spLocks noChangeArrowheads="1"/>
            </p:cNvSpPr>
            <p:nvPr/>
          </p:nvSpPr>
          <p:spPr bwMode="auto">
            <a:xfrm>
              <a:off x="4224" y="1584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</p:grpSp>
      <p:grpSp>
        <p:nvGrpSpPr>
          <p:cNvPr id="100" name="Group 71"/>
          <p:cNvGrpSpPr>
            <a:grpSpLocks/>
          </p:cNvGrpSpPr>
          <p:nvPr/>
        </p:nvGrpSpPr>
        <p:grpSpPr bwMode="auto">
          <a:xfrm>
            <a:off x="6998365" y="2943188"/>
            <a:ext cx="228600" cy="228600"/>
            <a:chOff x="4224" y="1488"/>
            <a:chExt cx="144" cy="144"/>
          </a:xfrm>
        </p:grpSpPr>
        <p:sp>
          <p:nvSpPr>
            <p:cNvPr id="122" name="Oval 72"/>
            <p:cNvSpPr>
              <a:spLocks noChangeArrowheads="1"/>
            </p:cNvSpPr>
            <p:nvPr/>
          </p:nvSpPr>
          <p:spPr bwMode="auto">
            <a:xfrm>
              <a:off x="4224" y="1488"/>
              <a:ext cx="144" cy="144"/>
            </a:xfrm>
            <a:prstGeom prst="ellips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123" name="Oval 73"/>
            <p:cNvSpPr>
              <a:spLocks noChangeArrowheads="1"/>
            </p:cNvSpPr>
            <p:nvPr/>
          </p:nvSpPr>
          <p:spPr bwMode="auto">
            <a:xfrm>
              <a:off x="4224" y="1584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7226965" y="1952588"/>
            <a:ext cx="228600" cy="76200"/>
            <a:chOff x="7924800" y="2084940"/>
            <a:chExt cx="228600" cy="76200"/>
          </a:xfrm>
        </p:grpSpPr>
        <p:sp>
          <p:nvSpPr>
            <p:cNvPr id="110" name="Line 90"/>
            <p:cNvSpPr>
              <a:spLocks noChangeShapeType="1"/>
            </p:cNvSpPr>
            <p:nvPr/>
          </p:nvSpPr>
          <p:spPr bwMode="auto">
            <a:xfrm>
              <a:off x="7924800" y="2123040"/>
              <a:ext cx="228600" cy="0"/>
            </a:xfrm>
            <a:prstGeom prst="line">
              <a:avLst/>
            </a:prstGeom>
            <a:noFill/>
            <a:ln w="1587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11" name="Oval 91"/>
            <p:cNvSpPr>
              <a:spLocks noChangeArrowheads="1"/>
            </p:cNvSpPr>
            <p:nvPr/>
          </p:nvSpPr>
          <p:spPr bwMode="auto">
            <a:xfrm>
              <a:off x="8001000" y="208494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</p:grpSp>
      <p:sp>
        <p:nvSpPr>
          <p:cNvPr id="90" name="AutoShape 95"/>
          <p:cNvSpPr>
            <a:spLocks noChangeArrowheads="1"/>
          </p:cNvSpPr>
          <p:nvPr/>
        </p:nvSpPr>
        <p:spPr bwMode="auto">
          <a:xfrm>
            <a:off x="4515853" y="2485988"/>
            <a:ext cx="838200" cy="76200"/>
          </a:xfrm>
          <a:prstGeom prst="rightArrow">
            <a:avLst>
              <a:gd name="adj1" fmla="val 50000"/>
              <a:gd name="adj2" fmla="val 2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grpSp>
        <p:nvGrpSpPr>
          <p:cNvPr id="136" name="Group 96"/>
          <p:cNvGrpSpPr>
            <a:grpSpLocks/>
          </p:cNvGrpSpPr>
          <p:nvPr/>
        </p:nvGrpSpPr>
        <p:grpSpPr bwMode="auto">
          <a:xfrm>
            <a:off x="285395" y="5846406"/>
            <a:ext cx="3351386" cy="790575"/>
            <a:chOff x="3069" y="1765"/>
            <a:chExt cx="1742" cy="498"/>
          </a:xfrm>
        </p:grpSpPr>
        <p:sp>
          <p:nvSpPr>
            <p:cNvPr id="137" name="Rectangle 97"/>
            <p:cNvSpPr>
              <a:spLocks noChangeArrowheads="1"/>
            </p:cNvSpPr>
            <p:nvPr/>
          </p:nvSpPr>
          <p:spPr bwMode="auto">
            <a:xfrm>
              <a:off x="3069" y="1765"/>
              <a:ext cx="1742" cy="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5’-CGCGCGAATTCGCGCG-3’</a:t>
              </a:r>
            </a:p>
            <a:p>
              <a:r>
                <a:rPr lang="en-US" alt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3’-GCGCGCTTAAGCGCGC-5</a:t>
              </a:r>
              <a:r>
                <a:rPr lang="en-US" altLang="en-US" b="1" dirty="0">
                  <a:latin typeface="Comic Sans MS" pitchFamily="66" charset="0"/>
                </a:rPr>
                <a:t>’</a:t>
              </a:r>
            </a:p>
            <a:p>
              <a:endParaRPr lang="en-US" altLang="en-US" sz="1400" baseline="-25000" dirty="0">
                <a:latin typeface="Comic Sans MS" pitchFamily="66" charset="0"/>
              </a:endParaRPr>
            </a:p>
          </p:txBody>
        </p:sp>
        <p:sp>
          <p:nvSpPr>
            <p:cNvPr id="138" name="Rectangle 98"/>
            <p:cNvSpPr>
              <a:spLocks noChangeArrowheads="1"/>
            </p:cNvSpPr>
            <p:nvPr/>
          </p:nvSpPr>
          <p:spPr bwMode="auto">
            <a:xfrm>
              <a:off x="3733" y="1823"/>
              <a:ext cx="336" cy="288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</p:grpSp>
      <p:grpSp>
        <p:nvGrpSpPr>
          <p:cNvPr id="139" name="Группа 138"/>
          <p:cNvGrpSpPr/>
          <p:nvPr/>
        </p:nvGrpSpPr>
        <p:grpSpPr>
          <a:xfrm>
            <a:off x="7150765" y="2702957"/>
            <a:ext cx="228600" cy="76200"/>
            <a:chOff x="7924800" y="2084940"/>
            <a:chExt cx="228600" cy="76200"/>
          </a:xfrm>
        </p:grpSpPr>
        <p:sp>
          <p:nvSpPr>
            <p:cNvPr id="140" name="Line 90"/>
            <p:cNvSpPr>
              <a:spLocks noChangeShapeType="1"/>
            </p:cNvSpPr>
            <p:nvPr/>
          </p:nvSpPr>
          <p:spPr bwMode="auto">
            <a:xfrm>
              <a:off x="7924800" y="2123040"/>
              <a:ext cx="228600" cy="0"/>
            </a:xfrm>
            <a:prstGeom prst="line">
              <a:avLst/>
            </a:prstGeom>
            <a:noFill/>
            <a:ln w="1587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41" name="Oval 91"/>
            <p:cNvSpPr>
              <a:spLocks noChangeArrowheads="1"/>
            </p:cNvSpPr>
            <p:nvPr/>
          </p:nvSpPr>
          <p:spPr bwMode="auto">
            <a:xfrm>
              <a:off x="8001000" y="208494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</p:grpSp>
      <p:grpSp>
        <p:nvGrpSpPr>
          <p:cNvPr id="142" name="Группа 141"/>
          <p:cNvGrpSpPr/>
          <p:nvPr/>
        </p:nvGrpSpPr>
        <p:grpSpPr>
          <a:xfrm>
            <a:off x="5671215" y="3247240"/>
            <a:ext cx="228600" cy="76200"/>
            <a:chOff x="7924800" y="2084940"/>
            <a:chExt cx="228600" cy="76200"/>
          </a:xfrm>
        </p:grpSpPr>
        <p:sp>
          <p:nvSpPr>
            <p:cNvPr id="143" name="Line 90"/>
            <p:cNvSpPr>
              <a:spLocks noChangeShapeType="1"/>
            </p:cNvSpPr>
            <p:nvPr/>
          </p:nvSpPr>
          <p:spPr bwMode="auto">
            <a:xfrm>
              <a:off x="7924800" y="2123040"/>
              <a:ext cx="228600" cy="0"/>
            </a:xfrm>
            <a:prstGeom prst="line">
              <a:avLst/>
            </a:prstGeom>
            <a:noFill/>
            <a:ln w="1587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44" name="Oval 91"/>
            <p:cNvSpPr>
              <a:spLocks noChangeArrowheads="1"/>
            </p:cNvSpPr>
            <p:nvPr/>
          </p:nvSpPr>
          <p:spPr bwMode="auto">
            <a:xfrm>
              <a:off x="8001000" y="208494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</p:grpSp>
      <p:grpSp>
        <p:nvGrpSpPr>
          <p:cNvPr id="145" name="Группа 144"/>
          <p:cNvGrpSpPr/>
          <p:nvPr/>
        </p:nvGrpSpPr>
        <p:grpSpPr>
          <a:xfrm>
            <a:off x="6464965" y="2367040"/>
            <a:ext cx="228600" cy="76200"/>
            <a:chOff x="7924800" y="2084940"/>
            <a:chExt cx="228600" cy="76200"/>
          </a:xfrm>
        </p:grpSpPr>
        <p:sp>
          <p:nvSpPr>
            <p:cNvPr id="146" name="Line 90"/>
            <p:cNvSpPr>
              <a:spLocks noChangeShapeType="1"/>
            </p:cNvSpPr>
            <p:nvPr/>
          </p:nvSpPr>
          <p:spPr bwMode="auto">
            <a:xfrm>
              <a:off x="7924800" y="2123040"/>
              <a:ext cx="228600" cy="0"/>
            </a:xfrm>
            <a:prstGeom prst="line">
              <a:avLst/>
            </a:prstGeom>
            <a:noFill/>
            <a:ln w="1587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47" name="Oval 91"/>
            <p:cNvSpPr>
              <a:spLocks noChangeArrowheads="1"/>
            </p:cNvSpPr>
            <p:nvPr/>
          </p:nvSpPr>
          <p:spPr bwMode="auto">
            <a:xfrm>
              <a:off x="8001000" y="208494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</p:grpSp>
      <p:grpSp>
        <p:nvGrpSpPr>
          <p:cNvPr id="148" name="Группа 147"/>
          <p:cNvGrpSpPr/>
          <p:nvPr/>
        </p:nvGrpSpPr>
        <p:grpSpPr>
          <a:xfrm>
            <a:off x="6464965" y="3297130"/>
            <a:ext cx="228600" cy="76200"/>
            <a:chOff x="7924800" y="2084940"/>
            <a:chExt cx="228600" cy="76200"/>
          </a:xfrm>
        </p:grpSpPr>
        <p:sp>
          <p:nvSpPr>
            <p:cNvPr id="149" name="Line 90"/>
            <p:cNvSpPr>
              <a:spLocks noChangeShapeType="1"/>
            </p:cNvSpPr>
            <p:nvPr/>
          </p:nvSpPr>
          <p:spPr bwMode="auto">
            <a:xfrm>
              <a:off x="7924800" y="2123040"/>
              <a:ext cx="228600" cy="0"/>
            </a:xfrm>
            <a:prstGeom prst="line">
              <a:avLst/>
            </a:prstGeom>
            <a:noFill/>
            <a:ln w="1587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50" name="Oval 91"/>
            <p:cNvSpPr>
              <a:spLocks noChangeArrowheads="1"/>
            </p:cNvSpPr>
            <p:nvPr/>
          </p:nvSpPr>
          <p:spPr bwMode="auto">
            <a:xfrm>
              <a:off x="8001000" y="208494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</p:grpSp>
      <p:grpSp>
        <p:nvGrpSpPr>
          <p:cNvPr id="151" name="Группа 150"/>
          <p:cNvGrpSpPr/>
          <p:nvPr/>
        </p:nvGrpSpPr>
        <p:grpSpPr>
          <a:xfrm>
            <a:off x="5779165" y="2433531"/>
            <a:ext cx="228600" cy="76200"/>
            <a:chOff x="7924800" y="2084940"/>
            <a:chExt cx="228600" cy="76200"/>
          </a:xfrm>
        </p:grpSpPr>
        <p:sp>
          <p:nvSpPr>
            <p:cNvPr id="152" name="Line 90"/>
            <p:cNvSpPr>
              <a:spLocks noChangeShapeType="1"/>
            </p:cNvSpPr>
            <p:nvPr/>
          </p:nvSpPr>
          <p:spPr bwMode="auto">
            <a:xfrm>
              <a:off x="7924800" y="2123040"/>
              <a:ext cx="228600" cy="0"/>
            </a:xfrm>
            <a:prstGeom prst="line">
              <a:avLst/>
            </a:prstGeom>
            <a:noFill/>
            <a:ln w="1587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53" name="Oval 91"/>
            <p:cNvSpPr>
              <a:spLocks noChangeArrowheads="1"/>
            </p:cNvSpPr>
            <p:nvPr/>
          </p:nvSpPr>
          <p:spPr bwMode="auto">
            <a:xfrm>
              <a:off x="8001000" y="208494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</p:grpSp>
      <p:grpSp>
        <p:nvGrpSpPr>
          <p:cNvPr id="154" name="Группа 153"/>
          <p:cNvGrpSpPr/>
          <p:nvPr/>
        </p:nvGrpSpPr>
        <p:grpSpPr>
          <a:xfrm>
            <a:off x="6153796" y="1763400"/>
            <a:ext cx="228600" cy="76200"/>
            <a:chOff x="7924800" y="2084940"/>
            <a:chExt cx="228600" cy="76200"/>
          </a:xfrm>
        </p:grpSpPr>
        <p:sp>
          <p:nvSpPr>
            <p:cNvPr id="155" name="Line 90"/>
            <p:cNvSpPr>
              <a:spLocks noChangeShapeType="1"/>
            </p:cNvSpPr>
            <p:nvPr/>
          </p:nvSpPr>
          <p:spPr bwMode="auto">
            <a:xfrm>
              <a:off x="7924800" y="2123040"/>
              <a:ext cx="228600" cy="0"/>
            </a:xfrm>
            <a:prstGeom prst="line">
              <a:avLst/>
            </a:prstGeom>
            <a:noFill/>
            <a:ln w="1587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56" name="Oval 91"/>
            <p:cNvSpPr>
              <a:spLocks noChangeArrowheads="1"/>
            </p:cNvSpPr>
            <p:nvPr/>
          </p:nvSpPr>
          <p:spPr bwMode="auto">
            <a:xfrm>
              <a:off x="8001000" y="208494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4419768" y="1899281"/>
            <a:ext cx="9364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ru-RU" altLang="en-US" sz="1400" b="1" dirty="0">
                <a:solidFill>
                  <a:srgbClr val="002060"/>
                </a:solidFill>
              </a:rPr>
              <a:t> + </a:t>
            </a:r>
            <a:r>
              <a:rPr lang="en-US" altLang="en-US" sz="1400" b="1" dirty="0">
                <a:solidFill>
                  <a:srgbClr val="002060"/>
                </a:solidFill>
              </a:rPr>
              <a:t>DLB16A</a:t>
            </a:r>
            <a:endParaRPr lang="en-US" altLang="en-US" sz="1400" b="1" baseline="-25000" dirty="0">
              <a:solidFill>
                <a:srgbClr val="002060"/>
              </a:solidFill>
            </a:endParaRPr>
          </a:p>
        </p:txBody>
      </p:sp>
      <p:pic>
        <p:nvPicPr>
          <p:cNvPr id="157" name="Picture 16" descr="FPG_Y0_Y_2PH_16A_F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247" y="4109203"/>
            <a:ext cx="2897680" cy="2311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" name="Скругленный прямоугольник 45">
            <a:extLst>
              <a:ext uri="{FF2B5EF4-FFF2-40B4-BE49-F238E27FC236}">
                <a16:creationId xmlns="" xmlns:a16="http://schemas.microsoft.com/office/drawing/2014/main" id="{BBC72628-92BB-4654-A500-DCA471DBCFC7}"/>
              </a:ext>
            </a:extLst>
          </p:cNvPr>
          <p:cNvSpPr/>
          <p:nvPr/>
        </p:nvSpPr>
        <p:spPr>
          <a:xfrm>
            <a:off x="1287380" y="3734871"/>
            <a:ext cx="6858000" cy="374571"/>
          </a:xfrm>
          <a:prstGeom prst="round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b="1" dirty="0">
                <a:solidFill>
                  <a:srgbClr val="4472C4">
                    <a:lumMod val="50000"/>
                  </a:srgbClr>
                </a:solidFill>
              </a:rPr>
              <a:t>Добавление балластной ДНК снижает долю занятых </a:t>
            </a:r>
            <a:r>
              <a:rPr lang="ru-RU" sz="1600" b="1" dirty="0" err="1">
                <a:solidFill>
                  <a:srgbClr val="4472C4">
                    <a:lumMod val="50000"/>
                  </a:srgbClr>
                </a:solidFill>
              </a:rPr>
              <a:t>лигандом</a:t>
            </a:r>
            <a:r>
              <a:rPr lang="ru-RU" sz="1600" b="1" dirty="0">
                <a:solidFill>
                  <a:srgbClr val="4472C4">
                    <a:lumMod val="50000"/>
                  </a:srgbClr>
                </a:solidFill>
              </a:rPr>
              <a:t> сайтов </a:t>
            </a:r>
            <a:r>
              <a:rPr lang="en-US" altLang="en-US" sz="1600" b="1" i="1" dirty="0">
                <a:solidFill>
                  <a:srgbClr val="002060"/>
                </a:solidFill>
              </a:rPr>
              <a:t>F</a:t>
            </a:r>
            <a:r>
              <a:rPr lang="en-US" altLang="en-US" sz="1600" b="1" i="1" baseline="-25000" dirty="0">
                <a:solidFill>
                  <a:srgbClr val="002060"/>
                </a:solidFill>
              </a:rPr>
              <a:t>OS</a:t>
            </a:r>
            <a:endParaRPr lang="ru-RU" sz="1600" b="1" dirty="0">
              <a:solidFill>
                <a:srgbClr val="4472C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881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238125" y="9282"/>
            <a:ext cx="10480656" cy="594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4472C4">
                    <a:lumMod val="50000"/>
                  </a:srgbClr>
                </a:solidFill>
              </a:rPr>
              <a:t>Химическая защита ДНК-</a:t>
            </a:r>
            <a:r>
              <a:rPr lang="ru-RU" b="1" dirty="0" err="1">
                <a:solidFill>
                  <a:srgbClr val="4472C4">
                    <a:lumMod val="50000"/>
                  </a:srgbClr>
                </a:solidFill>
              </a:rPr>
              <a:t>лигандами</a:t>
            </a:r>
            <a:r>
              <a:rPr lang="ru-RU" b="1" dirty="0">
                <a:solidFill>
                  <a:srgbClr val="4472C4">
                    <a:lumMod val="50000"/>
                  </a:srgbClr>
                </a:solidFill>
              </a:rPr>
              <a:t> – эффект балластной ДНК</a:t>
            </a:r>
            <a:endParaRPr lang="en-US" b="1" dirty="0">
              <a:solidFill>
                <a:srgbClr val="4472C4">
                  <a:lumMod val="50000"/>
                </a:srgbClr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781" y="8462"/>
            <a:ext cx="1473219" cy="640530"/>
          </a:xfrm>
          <a:prstGeom prst="rect">
            <a:avLst/>
          </a:prstGeom>
        </p:spPr>
      </p:pic>
      <p:sp>
        <p:nvSpPr>
          <p:cNvPr id="9" name="Скругленный прямоугольник 45">
            <a:extLst>
              <a:ext uri="{FF2B5EF4-FFF2-40B4-BE49-F238E27FC236}">
                <a16:creationId xmlns="" xmlns:a16="http://schemas.microsoft.com/office/drawing/2014/main" id="{BBC72628-92BB-4654-A500-DCA471DBCFC7}"/>
              </a:ext>
            </a:extLst>
          </p:cNvPr>
          <p:cNvSpPr/>
          <p:nvPr/>
        </p:nvSpPr>
        <p:spPr>
          <a:xfrm>
            <a:off x="3183816" y="984813"/>
            <a:ext cx="6061498" cy="374571"/>
          </a:xfrm>
          <a:prstGeom prst="round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b="1" dirty="0">
                <a:solidFill>
                  <a:srgbClr val="4472C4">
                    <a:lumMod val="50000"/>
                  </a:srgbClr>
                </a:solidFill>
              </a:rPr>
              <a:t>Модификация защитного эффекта ПА балластной ДНК</a:t>
            </a: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1682801" y="1981822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1800"/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662091" y="2000327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1800"/>
          </a:p>
        </p:txBody>
      </p:sp>
      <p:pic>
        <p:nvPicPr>
          <p:cNvPr id="44" name="Picture 3" descr="2PH_16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247" y="1590304"/>
            <a:ext cx="2926526" cy="2325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144371" y="4558518"/>
            <a:ext cx="3886200" cy="1220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1" dirty="0">
                <a:solidFill>
                  <a:srgbClr val="002060"/>
                </a:solidFill>
                <a:latin typeface="+mn-lt"/>
              </a:rPr>
              <a:t>DLB16A – 16</a:t>
            </a:r>
            <a:r>
              <a:rPr lang="ru-RU" altLang="en-US" sz="1600" b="1" dirty="0">
                <a:solidFill>
                  <a:srgbClr val="002060"/>
                </a:solidFill>
                <a:latin typeface="+mn-lt"/>
              </a:rPr>
              <a:t> пар оснований самокомплементарный олигодеоксинуклеотид содержащий сайт связывания лиганда</a:t>
            </a:r>
            <a:r>
              <a:rPr lang="en-US" altLang="en-US" sz="1600" b="1" dirty="0">
                <a:solidFill>
                  <a:srgbClr val="002060"/>
                </a:solidFill>
                <a:latin typeface="+mn-lt"/>
              </a:rPr>
              <a:t> AATT </a:t>
            </a:r>
          </a:p>
          <a:p>
            <a:endParaRPr lang="en-US" altLang="en-US" sz="1400" baseline="-25000" dirty="0">
              <a:latin typeface="Comic Sans MS" pitchFamily="66" charset="0"/>
            </a:endParaRPr>
          </a:p>
        </p:txBody>
      </p:sp>
      <p:sp>
        <p:nvSpPr>
          <p:cNvPr id="47" name="AutoShape 7"/>
          <p:cNvSpPr>
            <a:spLocks noChangeArrowheads="1"/>
          </p:cNvSpPr>
          <p:nvPr/>
        </p:nvSpPr>
        <p:spPr bwMode="auto">
          <a:xfrm>
            <a:off x="2314077" y="1571588"/>
            <a:ext cx="2057400" cy="1981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48" name="Oval 8"/>
          <p:cNvSpPr>
            <a:spLocks noChangeArrowheads="1"/>
          </p:cNvSpPr>
          <p:nvPr/>
        </p:nvSpPr>
        <p:spPr bwMode="auto">
          <a:xfrm>
            <a:off x="3076077" y="2257388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49" name="Oval 9"/>
          <p:cNvSpPr>
            <a:spLocks noChangeArrowheads="1"/>
          </p:cNvSpPr>
          <p:nvPr/>
        </p:nvSpPr>
        <p:spPr bwMode="auto">
          <a:xfrm>
            <a:off x="3380877" y="2333588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50" name="Oval 10"/>
          <p:cNvSpPr>
            <a:spLocks noChangeArrowheads="1"/>
          </p:cNvSpPr>
          <p:nvPr/>
        </p:nvSpPr>
        <p:spPr bwMode="auto">
          <a:xfrm>
            <a:off x="3685677" y="2638388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51" name="Oval 11"/>
          <p:cNvSpPr>
            <a:spLocks noChangeArrowheads="1"/>
          </p:cNvSpPr>
          <p:nvPr/>
        </p:nvSpPr>
        <p:spPr bwMode="auto">
          <a:xfrm>
            <a:off x="3914277" y="1876388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52" name="Oval 12"/>
          <p:cNvSpPr>
            <a:spLocks noChangeArrowheads="1"/>
          </p:cNvSpPr>
          <p:nvPr/>
        </p:nvSpPr>
        <p:spPr bwMode="auto">
          <a:xfrm>
            <a:off x="2999877" y="3095588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grpSp>
        <p:nvGrpSpPr>
          <p:cNvPr id="53" name="Group 13"/>
          <p:cNvGrpSpPr>
            <a:grpSpLocks/>
          </p:cNvGrpSpPr>
          <p:nvPr/>
        </p:nvGrpSpPr>
        <p:grpSpPr bwMode="auto">
          <a:xfrm>
            <a:off x="2618877" y="1952588"/>
            <a:ext cx="228600" cy="228600"/>
            <a:chOff x="4224" y="1488"/>
            <a:chExt cx="144" cy="144"/>
          </a:xfrm>
        </p:grpSpPr>
        <p:grpSp>
          <p:nvGrpSpPr>
            <p:cNvPr id="79" name="Group 14"/>
            <p:cNvGrpSpPr>
              <a:grpSpLocks/>
            </p:cNvGrpSpPr>
            <p:nvPr/>
          </p:nvGrpSpPr>
          <p:grpSpPr bwMode="auto">
            <a:xfrm>
              <a:off x="4224" y="1488"/>
              <a:ext cx="144" cy="144"/>
              <a:chOff x="4224" y="1488"/>
              <a:chExt cx="144" cy="144"/>
            </a:xfrm>
          </p:grpSpPr>
          <p:sp>
            <p:nvSpPr>
              <p:cNvPr id="81" name="Oval 15"/>
              <p:cNvSpPr>
                <a:spLocks noChangeArrowheads="1"/>
              </p:cNvSpPr>
              <p:nvPr/>
            </p:nvSpPr>
            <p:spPr bwMode="auto">
              <a:xfrm>
                <a:off x="4224" y="14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  <p:sp>
            <p:nvSpPr>
              <p:cNvPr id="82" name="Oval 16"/>
              <p:cNvSpPr>
                <a:spLocks noChangeArrowheads="1"/>
              </p:cNvSpPr>
              <p:nvPr/>
            </p:nvSpPr>
            <p:spPr bwMode="auto">
              <a:xfrm>
                <a:off x="4224" y="158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</p:grpSp>
        <p:sp>
          <p:nvSpPr>
            <p:cNvPr id="80" name="Oval 17"/>
            <p:cNvSpPr>
              <a:spLocks noChangeArrowheads="1"/>
            </p:cNvSpPr>
            <p:nvPr/>
          </p:nvSpPr>
          <p:spPr bwMode="auto">
            <a:xfrm>
              <a:off x="4320" y="1488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</p:grpSp>
      <p:grpSp>
        <p:nvGrpSpPr>
          <p:cNvPr id="54" name="Group 18"/>
          <p:cNvGrpSpPr>
            <a:grpSpLocks/>
          </p:cNvGrpSpPr>
          <p:nvPr/>
        </p:nvGrpSpPr>
        <p:grpSpPr bwMode="auto">
          <a:xfrm>
            <a:off x="3457077" y="1876388"/>
            <a:ext cx="228600" cy="228600"/>
            <a:chOff x="4224" y="1488"/>
            <a:chExt cx="144" cy="144"/>
          </a:xfrm>
        </p:grpSpPr>
        <p:grpSp>
          <p:nvGrpSpPr>
            <p:cNvPr id="75" name="Group 19"/>
            <p:cNvGrpSpPr>
              <a:grpSpLocks/>
            </p:cNvGrpSpPr>
            <p:nvPr/>
          </p:nvGrpSpPr>
          <p:grpSpPr bwMode="auto">
            <a:xfrm>
              <a:off x="4224" y="1488"/>
              <a:ext cx="144" cy="144"/>
              <a:chOff x="4224" y="1488"/>
              <a:chExt cx="144" cy="144"/>
            </a:xfrm>
          </p:grpSpPr>
          <p:sp>
            <p:nvSpPr>
              <p:cNvPr id="77" name="Oval 20"/>
              <p:cNvSpPr>
                <a:spLocks noChangeArrowheads="1"/>
              </p:cNvSpPr>
              <p:nvPr/>
            </p:nvSpPr>
            <p:spPr bwMode="auto">
              <a:xfrm>
                <a:off x="4224" y="14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  <p:sp>
            <p:nvSpPr>
              <p:cNvPr id="78" name="Oval 21"/>
              <p:cNvSpPr>
                <a:spLocks noChangeArrowheads="1"/>
              </p:cNvSpPr>
              <p:nvPr/>
            </p:nvSpPr>
            <p:spPr bwMode="auto">
              <a:xfrm>
                <a:off x="4224" y="158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</p:grpSp>
        <p:sp>
          <p:nvSpPr>
            <p:cNvPr id="76" name="Oval 22"/>
            <p:cNvSpPr>
              <a:spLocks noChangeArrowheads="1"/>
            </p:cNvSpPr>
            <p:nvPr/>
          </p:nvSpPr>
          <p:spPr bwMode="auto">
            <a:xfrm>
              <a:off x="4320" y="1488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</p:grpSp>
      <p:grpSp>
        <p:nvGrpSpPr>
          <p:cNvPr id="55" name="Group 23"/>
          <p:cNvGrpSpPr>
            <a:grpSpLocks/>
          </p:cNvGrpSpPr>
          <p:nvPr/>
        </p:nvGrpSpPr>
        <p:grpSpPr bwMode="auto">
          <a:xfrm>
            <a:off x="3761877" y="2181188"/>
            <a:ext cx="228600" cy="228600"/>
            <a:chOff x="4224" y="1488"/>
            <a:chExt cx="144" cy="144"/>
          </a:xfrm>
        </p:grpSpPr>
        <p:grpSp>
          <p:nvGrpSpPr>
            <p:cNvPr id="71" name="Group 24"/>
            <p:cNvGrpSpPr>
              <a:grpSpLocks/>
            </p:cNvGrpSpPr>
            <p:nvPr/>
          </p:nvGrpSpPr>
          <p:grpSpPr bwMode="auto">
            <a:xfrm>
              <a:off x="4224" y="1488"/>
              <a:ext cx="144" cy="144"/>
              <a:chOff x="4224" y="1488"/>
              <a:chExt cx="144" cy="144"/>
            </a:xfrm>
          </p:grpSpPr>
          <p:sp>
            <p:nvSpPr>
              <p:cNvPr id="73" name="Oval 25"/>
              <p:cNvSpPr>
                <a:spLocks noChangeArrowheads="1"/>
              </p:cNvSpPr>
              <p:nvPr/>
            </p:nvSpPr>
            <p:spPr bwMode="auto">
              <a:xfrm>
                <a:off x="4224" y="14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  <p:sp>
            <p:nvSpPr>
              <p:cNvPr id="74" name="Oval 26"/>
              <p:cNvSpPr>
                <a:spLocks noChangeArrowheads="1"/>
              </p:cNvSpPr>
              <p:nvPr/>
            </p:nvSpPr>
            <p:spPr bwMode="auto">
              <a:xfrm>
                <a:off x="4224" y="158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</p:grpSp>
        <p:sp>
          <p:nvSpPr>
            <p:cNvPr id="72" name="Oval 27"/>
            <p:cNvSpPr>
              <a:spLocks noChangeArrowheads="1"/>
            </p:cNvSpPr>
            <p:nvPr/>
          </p:nvSpPr>
          <p:spPr bwMode="auto">
            <a:xfrm>
              <a:off x="4320" y="1488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</p:grpSp>
      <p:grpSp>
        <p:nvGrpSpPr>
          <p:cNvPr id="56" name="Group 28"/>
          <p:cNvGrpSpPr>
            <a:grpSpLocks/>
          </p:cNvGrpSpPr>
          <p:nvPr/>
        </p:nvGrpSpPr>
        <p:grpSpPr bwMode="auto">
          <a:xfrm>
            <a:off x="2695077" y="2714588"/>
            <a:ext cx="228600" cy="228600"/>
            <a:chOff x="4224" y="1488"/>
            <a:chExt cx="144" cy="144"/>
          </a:xfrm>
        </p:grpSpPr>
        <p:grpSp>
          <p:nvGrpSpPr>
            <p:cNvPr id="67" name="Group 29"/>
            <p:cNvGrpSpPr>
              <a:grpSpLocks/>
            </p:cNvGrpSpPr>
            <p:nvPr/>
          </p:nvGrpSpPr>
          <p:grpSpPr bwMode="auto">
            <a:xfrm>
              <a:off x="4224" y="1488"/>
              <a:ext cx="144" cy="144"/>
              <a:chOff x="4224" y="1488"/>
              <a:chExt cx="144" cy="144"/>
            </a:xfrm>
          </p:grpSpPr>
          <p:sp>
            <p:nvSpPr>
              <p:cNvPr id="69" name="Oval 30"/>
              <p:cNvSpPr>
                <a:spLocks noChangeArrowheads="1"/>
              </p:cNvSpPr>
              <p:nvPr/>
            </p:nvSpPr>
            <p:spPr bwMode="auto">
              <a:xfrm>
                <a:off x="4224" y="14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  <p:sp>
            <p:nvSpPr>
              <p:cNvPr id="70" name="Oval 31"/>
              <p:cNvSpPr>
                <a:spLocks noChangeArrowheads="1"/>
              </p:cNvSpPr>
              <p:nvPr/>
            </p:nvSpPr>
            <p:spPr bwMode="auto">
              <a:xfrm>
                <a:off x="4224" y="158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</p:grpSp>
        <p:sp>
          <p:nvSpPr>
            <p:cNvPr id="68" name="Oval 32"/>
            <p:cNvSpPr>
              <a:spLocks noChangeArrowheads="1"/>
            </p:cNvSpPr>
            <p:nvPr/>
          </p:nvSpPr>
          <p:spPr bwMode="auto">
            <a:xfrm>
              <a:off x="4320" y="1488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</p:grpSp>
      <p:grpSp>
        <p:nvGrpSpPr>
          <p:cNvPr id="57" name="Group 33"/>
          <p:cNvGrpSpPr>
            <a:grpSpLocks/>
          </p:cNvGrpSpPr>
          <p:nvPr/>
        </p:nvGrpSpPr>
        <p:grpSpPr bwMode="auto">
          <a:xfrm>
            <a:off x="3228477" y="2714588"/>
            <a:ext cx="228600" cy="228600"/>
            <a:chOff x="4224" y="1488"/>
            <a:chExt cx="144" cy="144"/>
          </a:xfrm>
        </p:grpSpPr>
        <p:grpSp>
          <p:nvGrpSpPr>
            <p:cNvPr id="63" name="Group 34"/>
            <p:cNvGrpSpPr>
              <a:grpSpLocks/>
            </p:cNvGrpSpPr>
            <p:nvPr/>
          </p:nvGrpSpPr>
          <p:grpSpPr bwMode="auto">
            <a:xfrm>
              <a:off x="4224" y="1488"/>
              <a:ext cx="144" cy="144"/>
              <a:chOff x="4224" y="1488"/>
              <a:chExt cx="144" cy="144"/>
            </a:xfrm>
          </p:grpSpPr>
          <p:sp>
            <p:nvSpPr>
              <p:cNvPr id="65" name="Oval 35"/>
              <p:cNvSpPr>
                <a:spLocks noChangeArrowheads="1"/>
              </p:cNvSpPr>
              <p:nvPr/>
            </p:nvSpPr>
            <p:spPr bwMode="auto">
              <a:xfrm>
                <a:off x="4224" y="14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  <p:sp>
            <p:nvSpPr>
              <p:cNvPr id="66" name="Oval 36"/>
              <p:cNvSpPr>
                <a:spLocks noChangeArrowheads="1"/>
              </p:cNvSpPr>
              <p:nvPr/>
            </p:nvSpPr>
            <p:spPr bwMode="auto">
              <a:xfrm>
                <a:off x="4224" y="158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</p:grpSp>
        <p:sp>
          <p:nvSpPr>
            <p:cNvPr id="64" name="Oval 37"/>
            <p:cNvSpPr>
              <a:spLocks noChangeArrowheads="1"/>
            </p:cNvSpPr>
            <p:nvPr/>
          </p:nvSpPr>
          <p:spPr bwMode="auto">
            <a:xfrm>
              <a:off x="4320" y="1488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</p:grpSp>
      <p:grpSp>
        <p:nvGrpSpPr>
          <p:cNvPr id="58" name="Group 38"/>
          <p:cNvGrpSpPr>
            <a:grpSpLocks/>
          </p:cNvGrpSpPr>
          <p:nvPr/>
        </p:nvGrpSpPr>
        <p:grpSpPr bwMode="auto">
          <a:xfrm>
            <a:off x="3838077" y="2943188"/>
            <a:ext cx="228600" cy="228600"/>
            <a:chOff x="4224" y="1488"/>
            <a:chExt cx="144" cy="144"/>
          </a:xfrm>
        </p:grpSpPr>
        <p:grpSp>
          <p:nvGrpSpPr>
            <p:cNvPr id="59" name="Group 39"/>
            <p:cNvGrpSpPr>
              <a:grpSpLocks/>
            </p:cNvGrpSpPr>
            <p:nvPr/>
          </p:nvGrpSpPr>
          <p:grpSpPr bwMode="auto">
            <a:xfrm>
              <a:off x="4224" y="1488"/>
              <a:ext cx="144" cy="144"/>
              <a:chOff x="4224" y="1488"/>
              <a:chExt cx="144" cy="144"/>
            </a:xfrm>
          </p:grpSpPr>
          <p:sp>
            <p:nvSpPr>
              <p:cNvPr id="61" name="Oval 40"/>
              <p:cNvSpPr>
                <a:spLocks noChangeArrowheads="1"/>
              </p:cNvSpPr>
              <p:nvPr/>
            </p:nvSpPr>
            <p:spPr bwMode="auto">
              <a:xfrm>
                <a:off x="4224" y="14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  <p:sp>
            <p:nvSpPr>
              <p:cNvPr id="62" name="Oval 41"/>
              <p:cNvSpPr>
                <a:spLocks noChangeArrowheads="1"/>
              </p:cNvSpPr>
              <p:nvPr/>
            </p:nvSpPr>
            <p:spPr bwMode="auto">
              <a:xfrm>
                <a:off x="4224" y="158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</p:grpSp>
        <p:sp>
          <p:nvSpPr>
            <p:cNvPr id="60" name="Oval 42"/>
            <p:cNvSpPr>
              <a:spLocks noChangeArrowheads="1"/>
            </p:cNvSpPr>
            <p:nvPr/>
          </p:nvSpPr>
          <p:spPr bwMode="auto">
            <a:xfrm>
              <a:off x="4320" y="1488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</p:grpSp>
      <p:sp>
        <p:nvSpPr>
          <p:cNvPr id="84" name="Oval 44"/>
          <p:cNvSpPr>
            <a:spLocks noChangeArrowheads="1"/>
          </p:cNvSpPr>
          <p:nvPr/>
        </p:nvSpPr>
        <p:spPr bwMode="auto">
          <a:xfrm>
            <a:off x="551952" y="2267538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85" name="Oval 45"/>
          <p:cNvSpPr>
            <a:spLocks noChangeArrowheads="1"/>
          </p:cNvSpPr>
          <p:nvPr/>
        </p:nvSpPr>
        <p:spPr bwMode="auto">
          <a:xfrm>
            <a:off x="485277" y="2620466"/>
            <a:ext cx="228600" cy="228600"/>
          </a:xfrm>
          <a:prstGeom prst="ellips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86" name="Line 46"/>
          <p:cNvSpPr>
            <a:spLocks noChangeShapeType="1"/>
          </p:cNvSpPr>
          <p:nvPr/>
        </p:nvSpPr>
        <p:spPr bwMode="auto">
          <a:xfrm>
            <a:off x="494802" y="3189962"/>
            <a:ext cx="228600" cy="0"/>
          </a:xfrm>
          <a:prstGeom prst="line">
            <a:avLst/>
          </a:prstGeom>
          <a:noFill/>
          <a:ln w="254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7" name="Rectangle 47"/>
          <p:cNvSpPr>
            <a:spLocks noChangeArrowheads="1"/>
          </p:cNvSpPr>
          <p:nvPr/>
        </p:nvSpPr>
        <p:spPr bwMode="auto">
          <a:xfrm>
            <a:off x="952001" y="1995737"/>
            <a:ext cx="110172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200000"/>
              </a:lnSpc>
            </a:pPr>
            <a:r>
              <a:rPr lang="ru-RU" altLang="en-US" sz="1400" b="1" dirty="0">
                <a:solidFill>
                  <a:srgbClr val="002060"/>
                </a:solidFill>
                <a:latin typeface="+mn-lt"/>
              </a:rPr>
              <a:t>ПА</a:t>
            </a:r>
            <a:endParaRPr lang="en-US" altLang="en-US" sz="1400" b="1" dirty="0">
              <a:solidFill>
                <a:srgbClr val="002060"/>
              </a:solidFill>
              <a:latin typeface="+mn-lt"/>
            </a:endParaRPr>
          </a:p>
          <a:p>
            <a:pPr>
              <a:lnSpc>
                <a:spcPct val="200000"/>
              </a:lnSpc>
            </a:pPr>
            <a:r>
              <a:rPr lang="ru-RU" altLang="en-US" sz="1400" b="1" dirty="0" err="1">
                <a:solidFill>
                  <a:srgbClr val="002060"/>
                </a:solidFill>
                <a:latin typeface="+mn-lt"/>
              </a:rPr>
              <a:t>Плазмида</a:t>
            </a:r>
            <a:endParaRPr lang="en-US" altLang="en-US" sz="1400" b="1" dirty="0">
              <a:solidFill>
                <a:srgbClr val="002060"/>
              </a:solidFill>
              <a:latin typeface="+mn-lt"/>
            </a:endParaRPr>
          </a:p>
          <a:p>
            <a:pPr>
              <a:lnSpc>
                <a:spcPct val="200000"/>
              </a:lnSpc>
            </a:pPr>
            <a:r>
              <a:rPr lang="en-US" altLang="en-US" sz="1400" b="1" dirty="0">
                <a:solidFill>
                  <a:srgbClr val="002060"/>
                </a:solidFill>
                <a:latin typeface="+mn-lt"/>
              </a:rPr>
              <a:t>DLB16A</a:t>
            </a:r>
            <a:endParaRPr lang="en-US" altLang="en-US" sz="1400" b="1" baseline="-25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1" name="AutoShape 50"/>
          <p:cNvSpPr>
            <a:spLocks noChangeArrowheads="1"/>
          </p:cNvSpPr>
          <p:nvPr/>
        </p:nvSpPr>
        <p:spPr bwMode="auto">
          <a:xfrm>
            <a:off x="5474365" y="1571588"/>
            <a:ext cx="2057400" cy="1981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92" name="Oval 51"/>
          <p:cNvSpPr>
            <a:spLocks noChangeArrowheads="1"/>
          </p:cNvSpPr>
          <p:nvPr/>
        </p:nvSpPr>
        <p:spPr bwMode="auto">
          <a:xfrm>
            <a:off x="6236365" y="2257388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93" name="Oval 52"/>
          <p:cNvSpPr>
            <a:spLocks noChangeArrowheads="1"/>
          </p:cNvSpPr>
          <p:nvPr/>
        </p:nvSpPr>
        <p:spPr bwMode="auto">
          <a:xfrm>
            <a:off x="6845965" y="2638388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94" name="Oval 53"/>
          <p:cNvSpPr>
            <a:spLocks noChangeArrowheads="1"/>
          </p:cNvSpPr>
          <p:nvPr/>
        </p:nvSpPr>
        <p:spPr bwMode="auto">
          <a:xfrm>
            <a:off x="6160165" y="3095588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grpSp>
        <p:nvGrpSpPr>
          <p:cNvPr id="95" name="Group 54"/>
          <p:cNvGrpSpPr>
            <a:grpSpLocks/>
          </p:cNvGrpSpPr>
          <p:nvPr/>
        </p:nvGrpSpPr>
        <p:grpSpPr bwMode="auto">
          <a:xfrm>
            <a:off x="5779165" y="1952588"/>
            <a:ext cx="228600" cy="228600"/>
            <a:chOff x="4224" y="1488"/>
            <a:chExt cx="144" cy="144"/>
          </a:xfrm>
        </p:grpSpPr>
        <p:sp>
          <p:nvSpPr>
            <p:cNvPr id="134" name="Oval 55"/>
            <p:cNvSpPr>
              <a:spLocks noChangeArrowheads="1"/>
            </p:cNvSpPr>
            <p:nvPr/>
          </p:nvSpPr>
          <p:spPr bwMode="auto">
            <a:xfrm>
              <a:off x="4224" y="1488"/>
              <a:ext cx="144" cy="144"/>
            </a:xfrm>
            <a:prstGeom prst="ellips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135" name="Oval 56"/>
            <p:cNvSpPr>
              <a:spLocks noChangeArrowheads="1"/>
            </p:cNvSpPr>
            <p:nvPr/>
          </p:nvSpPr>
          <p:spPr bwMode="auto">
            <a:xfrm>
              <a:off x="4224" y="1584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</p:grpSp>
      <p:grpSp>
        <p:nvGrpSpPr>
          <p:cNvPr id="96" name="Group 57"/>
          <p:cNvGrpSpPr>
            <a:grpSpLocks/>
          </p:cNvGrpSpPr>
          <p:nvPr/>
        </p:nvGrpSpPr>
        <p:grpSpPr bwMode="auto">
          <a:xfrm>
            <a:off x="6617365" y="1876388"/>
            <a:ext cx="228600" cy="228600"/>
            <a:chOff x="4224" y="1488"/>
            <a:chExt cx="144" cy="144"/>
          </a:xfrm>
        </p:grpSpPr>
        <p:sp>
          <p:nvSpPr>
            <p:cNvPr id="132" name="Oval 58"/>
            <p:cNvSpPr>
              <a:spLocks noChangeArrowheads="1"/>
            </p:cNvSpPr>
            <p:nvPr/>
          </p:nvSpPr>
          <p:spPr bwMode="auto">
            <a:xfrm>
              <a:off x="4224" y="1488"/>
              <a:ext cx="144" cy="144"/>
            </a:xfrm>
            <a:prstGeom prst="ellips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133" name="Oval 59"/>
            <p:cNvSpPr>
              <a:spLocks noChangeArrowheads="1"/>
            </p:cNvSpPr>
            <p:nvPr/>
          </p:nvSpPr>
          <p:spPr bwMode="auto">
            <a:xfrm>
              <a:off x="4224" y="1584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</p:grpSp>
      <p:grpSp>
        <p:nvGrpSpPr>
          <p:cNvPr id="97" name="Group 60"/>
          <p:cNvGrpSpPr>
            <a:grpSpLocks/>
          </p:cNvGrpSpPr>
          <p:nvPr/>
        </p:nvGrpSpPr>
        <p:grpSpPr bwMode="auto">
          <a:xfrm>
            <a:off x="6922165" y="2181188"/>
            <a:ext cx="228600" cy="228600"/>
            <a:chOff x="4224" y="1488"/>
            <a:chExt cx="144" cy="144"/>
          </a:xfrm>
        </p:grpSpPr>
        <p:grpSp>
          <p:nvGrpSpPr>
            <p:cNvPr id="128" name="Group 61"/>
            <p:cNvGrpSpPr>
              <a:grpSpLocks/>
            </p:cNvGrpSpPr>
            <p:nvPr/>
          </p:nvGrpSpPr>
          <p:grpSpPr bwMode="auto">
            <a:xfrm>
              <a:off x="4224" y="1488"/>
              <a:ext cx="144" cy="144"/>
              <a:chOff x="4224" y="1488"/>
              <a:chExt cx="144" cy="144"/>
            </a:xfrm>
          </p:grpSpPr>
          <p:sp>
            <p:nvSpPr>
              <p:cNvPr id="130" name="Oval 62"/>
              <p:cNvSpPr>
                <a:spLocks noChangeArrowheads="1"/>
              </p:cNvSpPr>
              <p:nvPr/>
            </p:nvSpPr>
            <p:spPr bwMode="auto">
              <a:xfrm>
                <a:off x="4224" y="14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  <p:sp>
            <p:nvSpPr>
              <p:cNvPr id="131" name="Oval 63"/>
              <p:cNvSpPr>
                <a:spLocks noChangeArrowheads="1"/>
              </p:cNvSpPr>
              <p:nvPr/>
            </p:nvSpPr>
            <p:spPr bwMode="auto">
              <a:xfrm>
                <a:off x="4224" y="158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</p:grpSp>
        <p:sp>
          <p:nvSpPr>
            <p:cNvPr id="129" name="Oval 64"/>
            <p:cNvSpPr>
              <a:spLocks noChangeArrowheads="1"/>
            </p:cNvSpPr>
            <p:nvPr/>
          </p:nvSpPr>
          <p:spPr bwMode="auto">
            <a:xfrm>
              <a:off x="4320" y="1488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</p:grpSp>
      <p:grpSp>
        <p:nvGrpSpPr>
          <p:cNvPr id="98" name="Group 65"/>
          <p:cNvGrpSpPr>
            <a:grpSpLocks/>
          </p:cNvGrpSpPr>
          <p:nvPr/>
        </p:nvGrpSpPr>
        <p:grpSpPr bwMode="auto">
          <a:xfrm>
            <a:off x="5855365" y="2714588"/>
            <a:ext cx="228600" cy="228600"/>
            <a:chOff x="4224" y="1488"/>
            <a:chExt cx="144" cy="144"/>
          </a:xfrm>
        </p:grpSpPr>
        <p:sp>
          <p:nvSpPr>
            <p:cNvPr id="126" name="Oval 66"/>
            <p:cNvSpPr>
              <a:spLocks noChangeArrowheads="1"/>
            </p:cNvSpPr>
            <p:nvPr/>
          </p:nvSpPr>
          <p:spPr bwMode="auto">
            <a:xfrm>
              <a:off x="4224" y="1488"/>
              <a:ext cx="144" cy="144"/>
            </a:xfrm>
            <a:prstGeom prst="ellips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127" name="Oval 67"/>
            <p:cNvSpPr>
              <a:spLocks noChangeArrowheads="1"/>
            </p:cNvSpPr>
            <p:nvPr/>
          </p:nvSpPr>
          <p:spPr bwMode="auto">
            <a:xfrm>
              <a:off x="4224" y="1584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</p:grpSp>
      <p:grpSp>
        <p:nvGrpSpPr>
          <p:cNvPr id="99" name="Group 68"/>
          <p:cNvGrpSpPr>
            <a:grpSpLocks/>
          </p:cNvGrpSpPr>
          <p:nvPr/>
        </p:nvGrpSpPr>
        <p:grpSpPr bwMode="auto">
          <a:xfrm>
            <a:off x="6388765" y="2714588"/>
            <a:ext cx="228600" cy="228600"/>
            <a:chOff x="4224" y="1488"/>
            <a:chExt cx="144" cy="144"/>
          </a:xfrm>
        </p:grpSpPr>
        <p:sp>
          <p:nvSpPr>
            <p:cNvPr id="124" name="Oval 69"/>
            <p:cNvSpPr>
              <a:spLocks noChangeArrowheads="1"/>
            </p:cNvSpPr>
            <p:nvPr/>
          </p:nvSpPr>
          <p:spPr bwMode="auto">
            <a:xfrm>
              <a:off x="4224" y="1488"/>
              <a:ext cx="144" cy="144"/>
            </a:xfrm>
            <a:prstGeom prst="ellips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125" name="Oval 70"/>
            <p:cNvSpPr>
              <a:spLocks noChangeArrowheads="1"/>
            </p:cNvSpPr>
            <p:nvPr/>
          </p:nvSpPr>
          <p:spPr bwMode="auto">
            <a:xfrm>
              <a:off x="4224" y="1584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</p:grpSp>
      <p:grpSp>
        <p:nvGrpSpPr>
          <p:cNvPr id="100" name="Group 71"/>
          <p:cNvGrpSpPr>
            <a:grpSpLocks/>
          </p:cNvGrpSpPr>
          <p:nvPr/>
        </p:nvGrpSpPr>
        <p:grpSpPr bwMode="auto">
          <a:xfrm>
            <a:off x="6998365" y="2943188"/>
            <a:ext cx="228600" cy="228600"/>
            <a:chOff x="4224" y="1488"/>
            <a:chExt cx="144" cy="144"/>
          </a:xfrm>
        </p:grpSpPr>
        <p:sp>
          <p:nvSpPr>
            <p:cNvPr id="122" name="Oval 72"/>
            <p:cNvSpPr>
              <a:spLocks noChangeArrowheads="1"/>
            </p:cNvSpPr>
            <p:nvPr/>
          </p:nvSpPr>
          <p:spPr bwMode="auto">
            <a:xfrm>
              <a:off x="4224" y="1488"/>
              <a:ext cx="144" cy="144"/>
            </a:xfrm>
            <a:prstGeom prst="ellips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123" name="Oval 73"/>
            <p:cNvSpPr>
              <a:spLocks noChangeArrowheads="1"/>
            </p:cNvSpPr>
            <p:nvPr/>
          </p:nvSpPr>
          <p:spPr bwMode="auto">
            <a:xfrm>
              <a:off x="4224" y="1584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7226965" y="1952588"/>
            <a:ext cx="228600" cy="76200"/>
            <a:chOff x="7924800" y="2084940"/>
            <a:chExt cx="228600" cy="76200"/>
          </a:xfrm>
        </p:grpSpPr>
        <p:sp>
          <p:nvSpPr>
            <p:cNvPr id="110" name="Line 90"/>
            <p:cNvSpPr>
              <a:spLocks noChangeShapeType="1"/>
            </p:cNvSpPr>
            <p:nvPr/>
          </p:nvSpPr>
          <p:spPr bwMode="auto">
            <a:xfrm>
              <a:off x="7924800" y="2123040"/>
              <a:ext cx="228600" cy="0"/>
            </a:xfrm>
            <a:prstGeom prst="line">
              <a:avLst/>
            </a:prstGeom>
            <a:noFill/>
            <a:ln w="1587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11" name="Oval 91"/>
            <p:cNvSpPr>
              <a:spLocks noChangeArrowheads="1"/>
            </p:cNvSpPr>
            <p:nvPr/>
          </p:nvSpPr>
          <p:spPr bwMode="auto">
            <a:xfrm>
              <a:off x="8001000" y="208494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</p:grpSp>
      <p:sp>
        <p:nvSpPr>
          <p:cNvPr id="90" name="AutoShape 95"/>
          <p:cNvSpPr>
            <a:spLocks noChangeArrowheads="1"/>
          </p:cNvSpPr>
          <p:nvPr/>
        </p:nvSpPr>
        <p:spPr bwMode="auto">
          <a:xfrm>
            <a:off x="4515853" y="2485988"/>
            <a:ext cx="838200" cy="76200"/>
          </a:xfrm>
          <a:prstGeom prst="rightArrow">
            <a:avLst>
              <a:gd name="adj1" fmla="val 50000"/>
              <a:gd name="adj2" fmla="val 2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grpSp>
        <p:nvGrpSpPr>
          <p:cNvPr id="136" name="Group 96"/>
          <p:cNvGrpSpPr>
            <a:grpSpLocks/>
          </p:cNvGrpSpPr>
          <p:nvPr/>
        </p:nvGrpSpPr>
        <p:grpSpPr bwMode="auto">
          <a:xfrm>
            <a:off x="285395" y="5846406"/>
            <a:ext cx="3351386" cy="790575"/>
            <a:chOff x="3069" y="1765"/>
            <a:chExt cx="1742" cy="498"/>
          </a:xfrm>
        </p:grpSpPr>
        <p:sp>
          <p:nvSpPr>
            <p:cNvPr id="137" name="Rectangle 97"/>
            <p:cNvSpPr>
              <a:spLocks noChangeArrowheads="1"/>
            </p:cNvSpPr>
            <p:nvPr/>
          </p:nvSpPr>
          <p:spPr bwMode="auto">
            <a:xfrm>
              <a:off x="3069" y="1765"/>
              <a:ext cx="1742" cy="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5’-CGCGCGAATTCGCGCG-3’</a:t>
              </a:r>
            </a:p>
            <a:p>
              <a:r>
                <a:rPr lang="en-US" alt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3’-GCGCGCTTAAGCGCGC-5</a:t>
              </a:r>
              <a:r>
                <a:rPr lang="en-US" altLang="en-US" b="1" dirty="0">
                  <a:latin typeface="Comic Sans MS" pitchFamily="66" charset="0"/>
                </a:rPr>
                <a:t>’</a:t>
              </a:r>
            </a:p>
            <a:p>
              <a:endParaRPr lang="en-US" altLang="en-US" sz="1400" baseline="-25000" dirty="0">
                <a:latin typeface="Comic Sans MS" pitchFamily="66" charset="0"/>
              </a:endParaRPr>
            </a:p>
          </p:txBody>
        </p:sp>
        <p:sp>
          <p:nvSpPr>
            <p:cNvPr id="138" name="Rectangle 98"/>
            <p:cNvSpPr>
              <a:spLocks noChangeArrowheads="1"/>
            </p:cNvSpPr>
            <p:nvPr/>
          </p:nvSpPr>
          <p:spPr bwMode="auto">
            <a:xfrm>
              <a:off x="3733" y="1823"/>
              <a:ext cx="336" cy="288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</p:grpSp>
      <p:grpSp>
        <p:nvGrpSpPr>
          <p:cNvPr id="139" name="Группа 138"/>
          <p:cNvGrpSpPr/>
          <p:nvPr/>
        </p:nvGrpSpPr>
        <p:grpSpPr>
          <a:xfrm>
            <a:off x="7150765" y="2702957"/>
            <a:ext cx="228600" cy="76200"/>
            <a:chOff x="7924800" y="2084940"/>
            <a:chExt cx="228600" cy="76200"/>
          </a:xfrm>
        </p:grpSpPr>
        <p:sp>
          <p:nvSpPr>
            <p:cNvPr id="140" name="Line 90"/>
            <p:cNvSpPr>
              <a:spLocks noChangeShapeType="1"/>
            </p:cNvSpPr>
            <p:nvPr/>
          </p:nvSpPr>
          <p:spPr bwMode="auto">
            <a:xfrm>
              <a:off x="7924800" y="2123040"/>
              <a:ext cx="228600" cy="0"/>
            </a:xfrm>
            <a:prstGeom prst="line">
              <a:avLst/>
            </a:prstGeom>
            <a:noFill/>
            <a:ln w="1587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41" name="Oval 91"/>
            <p:cNvSpPr>
              <a:spLocks noChangeArrowheads="1"/>
            </p:cNvSpPr>
            <p:nvPr/>
          </p:nvSpPr>
          <p:spPr bwMode="auto">
            <a:xfrm>
              <a:off x="8001000" y="208494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</p:grpSp>
      <p:grpSp>
        <p:nvGrpSpPr>
          <p:cNvPr id="142" name="Группа 141"/>
          <p:cNvGrpSpPr/>
          <p:nvPr/>
        </p:nvGrpSpPr>
        <p:grpSpPr>
          <a:xfrm>
            <a:off x="5671215" y="3247240"/>
            <a:ext cx="228600" cy="76200"/>
            <a:chOff x="7924800" y="2084940"/>
            <a:chExt cx="228600" cy="76200"/>
          </a:xfrm>
        </p:grpSpPr>
        <p:sp>
          <p:nvSpPr>
            <p:cNvPr id="143" name="Line 90"/>
            <p:cNvSpPr>
              <a:spLocks noChangeShapeType="1"/>
            </p:cNvSpPr>
            <p:nvPr/>
          </p:nvSpPr>
          <p:spPr bwMode="auto">
            <a:xfrm>
              <a:off x="7924800" y="2123040"/>
              <a:ext cx="228600" cy="0"/>
            </a:xfrm>
            <a:prstGeom prst="line">
              <a:avLst/>
            </a:prstGeom>
            <a:noFill/>
            <a:ln w="1587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44" name="Oval 91"/>
            <p:cNvSpPr>
              <a:spLocks noChangeArrowheads="1"/>
            </p:cNvSpPr>
            <p:nvPr/>
          </p:nvSpPr>
          <p:spPr bwMode="auto">
            <a:xfrm>
              <a:off x="8001000" y="208494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</p:grpSp>
      <p:grpSp>
        <p:nvGrpSpPr>
          <p:cNvPr id="145" name="Группа 144"/>
          <p:cNvGrpSpPr/>
          <p:nvPr/>
        </p:nvGrpSpPr>
        <p:grpSpPr>
          <a:xfrm>
            <a:off x="6464965" y="2367040"/>
            <a:ext cx="228600" cy="76200"/>
            <a:chOff x="7924800" y="2084940"/>
            <a:chExt cx="228600" cy="76200"/>
          </a:xfrm>
        </p:grpSpPr>
        <p:sp>
          <p:nvSpPr>
            <p:cNvPr id="146" name="Line 90"/>
            <p:cNvSpPr>
              <a:spLocks noChangeShapeType="1"/>
            </p:cNvSpPr>
            <p:nvPr/>
          </p:nvSpPr>
          <p:spPr bwMode="auto">
            <a:xfrm>
              <a:off x="7924800" y="2123040"/>
              <a:ext cx="228600" cy="0"/>
            </a:xfrm>
            <a:prstGeom prst="line">
              <a:avLst/>
            </a:prstGeom>
            <a:noFill/>
            <a:ln w="1587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47" name="Oval 91"/>
            <p:cNvSpPr>
              <a:spLocks noChangeArrowheads="1"/>
            </p:cNvSpPr>
            <p:nvPr/>
          </p:nvSpPr>
          <p:spPr bwMode="auto">
            <a:xfrm>
              <a:off x="8001000" y="208494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</p:grpSp>
      <p:grpSp>
        <p:nvGrpSpPr>
          <p:cNvPr id="148" name="Группа 147"/>
          <p:cNvGrpSpPr/>
          <p:nvPr/>
        </p:nvGrpSpPr>
        <p:grpSpPr>
          <a:xfrm>
            <a:off x="6464965" y="3297130"/>
            <a:ext cx="228600" cy="76200"/>
            <a:chOff x="7924800" y="2084940"/>
            <a:chExt cx="228600" cy="76200"/>
          </a:xfrm>
        </p:grpSpPr>
        <p:sp>
          <p:nvSpPr>
            <p:cNvPr id="149" name="Line 90"/>
            <p:cNvSpPr>
              <a:spLocks noChangeShapeType="1"/>
            </p:cNvSpPr>
            <p:nvPr/>
          </p:nvSpPr>
          <p:spPr bwMode="auto">
            <a:xfrm>
              <a:off x="7924800" y="2123040"/>
              <a:ext cx="228600" cy="0"/>
            </a:xfrm>
            <a:prstGeom prst="line">
              <a:avLst/>
            </a:prstGeom>
            <a:noFill/>
            <a:ln w="1587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50" name="Oval 91"/>
            <p:cNvSpPr>
              <a:spLocks noChangeArrowheads="1"/>
            </p:cNvSpPr>
            <p:nvPr/>
          </p:nvSpPr>
          <p:spPr bwMode="auto">
            <a:xfrm>
              <a:off x="8001000" y="208494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</p:grpSp>
      <p:grpSp>
        <p:nvGrpSpPr>
          <p:cNvPr id="151" name="Группа 150"/>
          <p:cNvGrpSpPr/>
          <p:nvPr/>
        </p:nvGrpSpPr>
        <p:grpSpPr>
          <a:xfrm>
            <a:off x="5779165" y="2433531"/>
            <a:ext cx="228600" cy="76200"/>
            <a:chOff x="7924800" y="2084940"/>
            <a:chExt cx="228600" cy="76200"/>
          </a:xfrm>
        </p:grpSpPr>
        <p:sp>
          <p:nvSpPr>
            <p:cNvPr id="152" name="Line 90"/>
            <p:cNvSpPr>
              <a:spLocks noChangeShapeType="1"/>
            </p:cNvSpPr>
            <p:nvPr/>
          </p:nvSpPr>
          <p:spPr bwMode="auto">
            <a:xfrm>
              <a:off x="7924800" y="2123040"/>
              <a:ext cx="228600" cy="0"/>
            </a:xfrm>
            <a:prstGeom prst="line">
              <a:avLst/>
            </a:prstGeom>
            <a:noFill/>
            <a:ln w="1587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53" name="Oval 91"/>
            <p:cNvSpPr>
              <a:spLocks noChangeArrowheads="1"/>
            </p:cNvSpPr>
            <p:nvPr/>
          </p:nvSpPr>
          <p:spPr bwMode="auto">
            <a:xfrm>
              <a:off x="8001000" y="208494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</p:grpSp>
      <p:grpSp>
        <p:nvGrpSpPr>
          <p:cNvPr id="154" name="Группа 153"/>
          <p:cNvGrpSpPr/>
          <p:nvPr/>
        </p:nvGrpSpPr>
        <p:grpSpPr>
          <a:xfrm>
            <a:off x="6153796" y="1763400"/>
            <a:ext cx="228600" cy="76200"/>
            <a:chOff x="7924800" y="2084940"/>
            <a:chExt cx="228600" cy="76200"/>
          </a:xfrm>
        </p:grpSpPr>
        <p:sp>
          <p:nvSpPr>
            <p:cNvPr id="155" name="Line 90"/>
            <p:cNvSpPr>
              <a:spLocks noChangeShapeType="1"/>
            </p:cNvSpPr>
            <p:nvPr/>
          </p:nvSpPr>
          <p:spPr bwMode="auto">
            <a:xfrm>
              <a:off x="7924800" y="2123040"/>
              <a:ext cx="228600" cy="0"/>
            </a:xfrm>
            <a:prstGeom prst="line">
              <a:avLst/>
            </a:prstGeom>
            <a:noFill/>
            <a:ln w="1587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56" name="Oval 91"/>
            <p:cNvSpPr>
              <a:spLocks noChangeArrowheads="1"/>
            </p:cNvSpPr>
            <p:nvPr/>
          </p:nvSpPr>
          <p:spPr bwMode="auto">
            <a:xfrm>
              <a:off x="8001000" y="2084940"/>
              <a:ext cx="76200" cy="76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4419768" y="1899281"/>
            <a:ext cx="9364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ru-RU" altLang="en-US" sz="1400" b="1" dirty="0">
                <a:solidFill>
                  <a:srgbClr val="002060"/>
                </a:solidFill>
              </a:rPr>
              <a:t> + </a:t>
            </a:r>
            <a:r>
              <a:rPr lang="en-US" altLang="en-US" sz="1400" b="1" dirty="0">
                <a:solidFill>
                  <a:srgbClr val="002060"/>
                </a:solidFill>
              </a:rPr>
              <a:t>DLB16A</a:t>
            </a:r>
            <a:endParaRPr lang="en-US" altLang="en-US" sz="1400" b="1" baseline="-25000" dirty="0">
              <a:solidFill>
                <a:srgbClr val="002060"/>
              </a:solidFill>
            </a:endParaRPr>
          </a:p>
        </p:txBody>
      </p:sp>
      <p:pic>
        <p:nvPicPr>
          <p:cNvPr id="157" name="Picture 16" descr="FPG_Y0_Y_2PH_16A_F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247" y="4109203"/>
            <a:ext cx="2897680" cy="2311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" name="Скругленный прямоугольник 45">
            <a:extLst>
              <a:ext uri="{FF2B5EF4-FFF2-40B4-BE49-F238E27FC236}">
                <a16:creationId xmlns="" xmlns:a16="http://schemas.microsoft.com/office/drawing/2014/main" id="{BBC72628-92BB-4654-A500-DCA471DBCFC7}"/>
              </a:ext>
            </a:extLst>
          </p:cNvPr>
          <p:cNvSpPr/>
          <p:nvPr/>
        </p:nvSpPr>
        <p:spPr>
          <a:xfrm>
            <a:off x="4006780" y="4649405"/>
            <a:ext cx="4415569" cy="2009061"/>
          </a:xfrm>
          <a:prstGeom prst="round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4472C4">
                    <a:lumMod val="50000"/>
                  </a:srgbClr>
                </a:solidFill>
              </a:rPr>
              <a:t>Эффективность защиты резко снижается при добавлении балластной ДНК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4472C4">
                    <a:lumMod val="50000"/>
                  </a:srgbClr>
                </a:solidFill>
              </a:rPr>
              <a:t>При расчете на долю занятых </a:t>
            </a:r>
            <a:r>
              <a:rPr lang="ru-RU" sz="1600" b="1" dirty="0" err="1">
                <a:solidFill>
                  <a:srgbClr val="4472C4">
                    <a:lumMod val="50000"/>
                  </a:srgbClr>
                </a:solidFill>
              </a:rPr>
              <a:t>лигандом</a:t>
            </a:r>
            <a:r>
              <a:rPr lang="ru-RU" sz="1600" b="1" dirty="0">
                <a:solidFill>
                  <a:srgbClr val="4472C4">
                    <a:lumMod val="50000"/>
                  </a:srgbClr>
                </a:solidFill>
              </a:rPr>
              <a:t> сайтов связывания </a:t>
            </a:r>
            <a:r>
              <a:rPr lang="en-US" altLang="en-US" sz="1600" b="1" i="1" dirty="0">
                <a:solidFill>
                  <a:srgbClr val="002060"/>
                </a:solidFill>
              </a:rPr>
              <a:t>F</a:t>
            </a:r>
            <a:r>
              <a:rPr lang="en-US" altLang="en-US" sz="1600" b="1" i="1" baseline="-25000" dirty="0">
                <a:solidFill>
                  <a:srgbClr val="002060"/>
                </a:solidFill>
              </a:rPr>
              <a:t>OS</a:t>
            </a:r>
            <a:r>
              <a:rPr lang="ru-RU" sz="1600" b="1" dirty="0">
                <a:solidFill>
                  <a:srgbClr val="4472C4">
                    <a:lumMod val="50000"/>
                  </a:srgbClr>
                </a:solidFill>
              </a:rPr>
              <a:t> эффективность не меняется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B050"/>
                </a:solidFill>
              </a:rPr>
              <a:t>Связанный с ДНК </a:t>
            </a:r>
            <a:r>
              <a:rPr lang="ru-RU" sz="1600" b="1" dirty="0" err="1">
                <a:solidFill>
                  <a:srgbClr val="00B050"/>
                </a:solidFill>
              </a:rPr>
              <a:t>лиганд</a:t>
            </a:r>
            <a:r>
              <a:rPr lang="ru-RU" sz="1600" b="1" dirty="0">
                <a:solidFill>
                  <a:srgbClr val="00B050"/>
                </a:solidFill>
              </a:rPr>
              <a:t> обеспечивает защиту</a:t>
            </a:r>
          </a:p>
        </p:txBody>
      </p:sp>
      <p:sp>
        <p:nvSpPr>
          <p:cNvPr id="159" name="Скругленный прямоугольник 45">
            <a:extLst>
              <a:ext uri="{FF2B5EF4-FFF2-40B4-BE49-F238E27FC236}">
                <a16:creationId xmlns="" xmlns:a16="http://schemas.microsoft.com/office/drawing/2014/main" id="{BBC72628-92BB-4654-A500-DCA471DBCFC7}"/>
              </a:ext>
            </a:extLst>
          </p:cNvPr>
          <p:cNvSpPr/>
          <p:nvPr/>
        </p:nvSpPr>
        <p:spPr>
          <a:xfrm>
            <a:off x="1287380" y="3734871"/>
            <a:ext cx="6858000" cy="374571"/>
          </a:xfrm>
          <a:prstGeom prst="round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b="1" dirty="0">
                <a:solidFill>
                  <a:srgbClr val="4472C4">
                    <a:lumMod val="50000"/>
                  </a:srgbClr>
                </a:solidFill>
              </a:rPr>
              <a:t>Добавление балластной ДНК снижает долю занятых </a:t>
            </a:r>
            <a:r>
              <a:rPr lang="ru-RU" sz="1600" b="1" dirty="0" err="1">
                <a:solidFill>
                  <a:srgbClr val="4472C4">
                    <a:lumMod val="50000"/>
                  </a:srgbClr>
                </a:solidFill>
              </a:rPr>
              <a:t>лигандом</a:t>
            </a:r>
            <a:r>
              <a:rPr lang="ru-RU" sz="1600" b="1" dirty="0">
                <a:solidFill>
                  <a:srgbClr val="4472C4">
                    <a:lumMod val="50000"/>
                  </a:srgbClr>
                </a:solidFill>
              </a:rPr>
              <a:t> сайтов </a:t>
            </a:r>
            <a:r>
              <a:rPr lang="en-US" altLang="en-US" sz="1600" b="1" i="1" dirty="0">
                <a:solidFill>
                  <a:srgbClr val="002060"/>
                </a:solidFill>
              </a:rPr>
              <a:t>F</a:t>
            </a:r>
            <a:r>
              <a:rPr lang="en-US" altLang="en-US" sz="1600" b="1" i="1" baseline="-25000" dirty="0">
                <a:solidFill>
                  <a:srgbClr val="002060"/>
                </a:solidFill>
              </a:rPr>
              <a:t>OS</a:t>
            </a:r>
            <a:endParaRPr lang="ru-RU" sz="1600" b="1" dirty="0">
              <a:solidFill>
                <a:srgbClr val="4472C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65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Picture 101" descr="2PH_HPZ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108" y="1243392"/>
            <a:ext cx="2985890" cy="2373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" name="Picture 12" descr="FPG_Y0_Y_2PH_HPZ_F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212" y="3657470"/>
            <a:ext cx="2946132" cy="234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58905" y="-14608"/>
            <a:ext cx="10781548" cy="594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4472C4">
                    <a:lumMod val="50000"/>
                  </a:srgbClr>
                </a:solidFill>
              </a:rPr>
              <a:t>Химическая защита ДНК-</a:t>
            </a:r>
            <a:r>
              <a:rPr lang="ru-RU" b="1" dirty="0" err="1">
                <a:solidFill>
                  <a:srgbClr val="4472C4">
                    <a:lumMod val="50000"/>
                  </a:srgbClr>
                </a:solidFill>
              </a:rPr>
              <a:t>лигандами</a:t>
            </a:r>
            <a:r>
              <a:rPr lang="ru-RU" b="1" dirty="0">
                <a:solidFill>
                  <a:srgbClr val="4472C4">
                    <a:lumMod val="50000"/>
                  </a:srgbClr>
                </a:solidFill>
              </a:rPr>
              <a:t> – эффект паразитного лиганда</a:t>
            </a:r>
            <a:endParaRPr lang="en-US" b="1" dirty="0">
              <a:solidFill>
                <a:srgbClr val="4472C4">
                  <a:lumMod val="50000"/>
                </a:srgbClr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781" y="8462"/>
            <a:ext cx="1473219" cy="640530"/>
          </a:xfrm>
          <a:prstGeom prst="rect">
            <a:avLst/>
          </a:prstGeom>
        </p:spPr>
      </p:pic>
      <p:sp>
        <p:nvSpPr>
          <p:cNvPr id="9" name="Скругленный прямоугольник 45">
            <a:extLst>
              <a:ext uri="{FF2B5EF4-FFF2-40B4-BE49-F238E27FC236}">
                <a16:creationId xmlns="" xmlns:a16="http://schemas.microsoft.com/office/drawing/2014/main" id="{BBC72628-92BB-4654-A500-DCA471DBCFC7}"/>
              </a:ext>
            </a:extLst>
          </p:cNvPr>
          <p:cNvSpPr/>
          <p:nvPr/>
        </p:nvSpPr>
        <p:spPr>
          <a:xfrm>
            <a:off x="3183816" y="984813"/>
            <a:ext cx="6061498" cy="374571"/>
          </a:xfrm>
          <a:prstGeom prst="round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b="1" dirty="0">
                <a:solidFill>
                  <a:srgbClr val="4472C4">
                    <a:lumMod val="50000"/>
                  </a:srgbClr>
                </a:solidFill>
              </a:rPr>
              <a:t>Модификация защитного эффекта ПА неактивным </a:t>
            </a:r>
            <a:r>
              <a:rPr lang="ru-RU" sz="1600" b="1" dirty="0" err="1">
                <a:solidFill>
                  <a:srgbClr val="4472C4">
                    <a:lumMod val="50000"/>
                  </a:srgbClr>
                </a:solidFill>
              </a:rPr>
              <a:t>лигандом</a:t>
            </a:r>
            <a:endParaRPr lang="ru-RU" sz="1600" b="1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144371" y="4233654"/>
            <a:ext cx="3886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1" dirty="0">
                <a:solidFill>
                  <a:srgbClr val="002060"/>
                </a:solidFill>
                <a:latin typeface="+mn-lt"/>
              </a:rPr>
              <a:t>HPZ – </a:t>
            </a:r>
            <a:r>
              <a:rPr lang="ru-RU" altLang="en-US" sz="1600" b="1" dirty="0">
                <a:solidFill>
                  <a:srgbClr val="002060"/>
                </a:solidFill>
                <a:latin typeface="+mn-lt"/>
              </a:rPr>
              <a:t>ДНК-связывающийся </a:t>
            </a:r>
            <a:r>
              <a:rPr lang="ru-RU" altLang="en-US" sz="1600" b="1" dirty="0" smtClean="0">
                <a:solidFill>
                  <a:srgbClr val="002060"/>
                </a:solidFill>
                <a:latin typeface="+mn-lt"/>
              </a:rPr>
              <a:t>бис-</a:t>
            </a:r>
            <a:r>
              <a:rPr lang="ru-RU" altLang="en-US" sz="1600" b="1" dirty="0" err="1" smtClean="0">
                <a:solidFill>
                  <a:srgbClr val="002060"/>
                </a:solidFill>
                <a:latin typeface="+mn-lt"/>
              </a:rPr>
              <a:t>бензимидазол</a:t>
            </a:r>
            <a:r>
              <a:rPr lang="ru-RU" altLang="en-US" sz="1600" b="1" dirty="0">
                <a:solidFill>
                  <a:srgbClr val="002060"/>
                </a:solidFill>
                <a:latin typeface="+mn-lt"/>
              </a:rPr>
              <a:t>, не обладающий радиозащитными свойствами – паразитный </a:t>
            </a:r>
            <a:r>
              <a:rPr lang="ru-RU" altLang="en-US" sz="1600" b="1" dirty="0" err="1">
                <a:solidFill>
                  <a:srgbClr val="002060"/>
                </a:solidFill>
                <a:latin typeface="+mn-lt"/>
              </a:rPr>
              <a:t>лиганд</a:t>
            </a:r>
            <a:endParaRPr lang="en-US" altLang="en-US" sz="1400" baseline="-25000" dirty="0">
              <a:latin typeface="Comic Sans MS" pitchFamily="66" charset="0"/>
            </a:endParaRPr>
          </a:p>
        </p:txBody>
      </p:sp>
      <p:sp>
        <p:nvSpPr>
          <p:cNvPr id="101" name="Text Box 2"/>
          <p:cNvSpPr txBox="1">
            <a:spLocks noChangeArrowheads="1"/>
          </p:cNvSpPr>
          <p:nvPr/>
        </p:nvSpPr>
        <p:spPr bwMode="auto">
          <a:xfrm>
            <a:off x="1682801" y="1981822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1800"/>
          </a:p>
        </p:txBody>
      </p:sp>
      <p:sp>
        <p:nvSpPr>
          <p:cNvPr id="102" name="Text Box 2"/>
          <p:cNvSpPr txBox="1">
            <a:spLocks noChangeArrowheads="1"/>
          </p:cNvSpPr>
          <p:nvPr/>
        </p:nvSpPr>
        <p:spPr bwMode="auto">
          <a:xfrm>
            <a:off x="1662091" y="2000327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1800"/>
          </a:p>
        </p:txBody>
      </p:sp>
      <p:sp>
        <p:nvSpPr>
          <p:cNvPr id="103" name="AutoShape 7"/>
          <p:cNvSpPr>
            <a:spLocks noChangeArrowheads="1"/>
          </p:cNvSpPr>
          <p:nvPr/>
        </p:nvSpPr>
        <p:spPr bwMode="auto">
          <a:xfrm>
            <a:off x="2314077" y="1571588"/>
            <a:ext cx="2057400" cy="1981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04" name="Oval 8"/>
          <p:cNvSpPr>
            <a:spLocks noChangeArrowheads="1"/>
          </p:cNvSpPr>
          <p:nvPr/>
        </p:nvSpPr>
        <p:spPr bwMode="auto">
          <a:xfrm>
            <a:off x="3076077" y="2257388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05" name="Oval 9"/>
          <p:cNvSpPr>
            <a:spLocks noChangeArrowheads="1"/>
          </p:cNvSpPr>
          <p:nvPr/>
        </p:nvSpPr>
        <p:spPr bwMode="auto">
          <a:xfrm>
            <a:off x="3380877" y="2333588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06" name="Oval 10"/>
          <p:cNvSpPr>
            <a:spLocks noChangeArrowheads="1"/>
          </p:cNvSpPr>
          <p:nvPr/>
        </p:nvSpPr>
        <p:spPr bwMode="auto">
          <a:xfrm>
            <a:off x="3685677" y="2638388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07" name="Oval 11"/>
          <p:cNvSpPr>
            <a:spLocks noChangeArrowheads="1"/>
          </p:cNvSpPr>
          <p:nvPr/>
        </p:nvSpPr>
        <p:spPr bwMode="auto">
          <a:xfrm>
            <a:off x="3914277" y="1876388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08" name="Oval 12"/>
          <p:cNvSpPr>
            <a:spLocks noChangeArrowheads="1"/>
          </p:cNvSpPr>
          <p:nvPr/>
        </p:nvSpPr>
        <p:spPr bwMode="auto">
          <a:xfrm>
            <a:off x="2999877" y="3095588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grpSp>
        <p:nvGrpSpPr>
          <p:cNvPr id="109" name="Group 13"/>
          <p:cNvGrpSpPr>
            <a:grpSpLocks/>
          </p:cNvGrpSpPr>
          <p:nvPr/>
        </p:nvGrpSpPr>
        <p:grpSpPr bwMode="auto">
          <a:xfrm>
            <a:off x="2618877" y="1952588"/>
            <a:ext cx="228600" cy="228600"/>
            <a:chOff x="4224" y="1488"/>
            <a:chExt cx="144" cy="144"/>
          </a:xfrm>
        </p:grpSpPr>
        <p:grpSp>
          <p:nvGrpSpPr>
            <p:cNvPr id="112" name="Group 14"/>
            <p:cNvGrpSpPr>
              <a:grpSpLocks/>
            </p:cNvGrpSpPr>
            <p:nvPr/>
          </p:nvGrpSpPr>
          <p:grpSpPr bwMode="auto">
            <a:xfrm>
              <a:off x="4224" y="1488"/>
              <a:ext cx="144" cy="144"/>
              <a:chOff x="4224" y="1488"/>
              <a:chExt cx="144" cy="144"/>
            </a:xfrm>
          </p:grpSpPr>
          <p:sp>
            <p:nvSpPr>
              <p:cNvPr id="114" name="Oval 15"/>
              <p:cNvSpPr>
                <a:spLocks noChangeArrowheads="1"/>
              </p:cNvSpPr>
              <p:nvPr/>
            </p:nvSpPr>
            <p:spPr bwMode="auto">
              <a:xfrm>
                <a:off x="4224" y="14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  <p:sp>
            <p:nvSpPr>
              <p:cNvPr id="115" name="Oval 16"/>
              <p:cNvSpPr>
                <a:spLocks noChangeArrowheads="1"/>
              </p:cNvSpPr>
              <p:nvPr/>
            </p:nvSpPr>
            <p:spPr bwMode="auto">
              <a:xfrm>
                <a:off x="4224" y="158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</p:grpSp>
        <p:sp>
          <p:nvSpPr>
            <p:cNvPr id="113" name="Oval 17"/>
            <p:cNvSpPr>
              <a:spLocks noChangeArrowheads="1"/>
            </p:cNvSpPr>
            <p:nvPr/>
          </p:nvSpPr>
          <p:spPr bwMode="auto">
            <a:xfrm>
              <a:off x="4320" y="1488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</p:grpSp>
      <p:grpSp>
        <p:nvGrpSpPr>
          <p:cNvPr id="116" name="Group 18"/>
          <p:cNvGrpSpPr>
            <a:grpSpLocks/>
          </p:cNvGrpSpPr>
          <p:nvPr/>
        </p:nvGrpSpPr>
        <p:grpSpPr bwMode="auto">
          <a:xfrm>
            <a:off x="3457077" y="1876388"/>
            <a:ext cx="228600" cy="228600"/>
            <a:chOff x="4224" y="1488"/>
            <a:chExt cx="144" cy="144"/>
          </a:xfrm>
        </p:grpSpPr>
        <p:grpSp>
          <p:nvGrpSpPr>
            <p:cNvPr id="117" name="Group 19"/>
            <p:cNvGrpSpPr>
              <a:grpSpLocks/>
            </p:cNvGrpSpPr>
            <p:nvPr/>
          </p:nvGrpSpPr>
          <p:grpSpPr bwMode="auto">
            <a:xfrm>
              <a:off x="4224" y="1488"/>
              <a:ext cx="144" cy="144"/>
              <a:chOff x="4224" y="1488"/>
              <a:chExt cx="144" cy="144"/>
            </a:xfrm>
          </p:grpSpPr>
          <p:sp>
            <p:nvSpPr>
              <p:cNvPr id="119" name="Oval 20"/>
              <p:cNvSpPr>
                <a:spLocks noChangeArrowheads="1"/>
              </p:cNvSpPr>
              <p:nvPr/>
            </p:nvSpPr>
            <p:spPr bwMode="auto">
              <a:xfrm>
                <a:off x="4224" y="14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  <p:sp>
            <p:nvSpPr>
              <p:cNvPr id="120" name="Oval 21"/>
              <p:cNvSpPr>
                <a:spLocks noChangeArrowheads="1"/>
              </p:cNvSpPr>
              <p:nvPr/>
            </p:nvSpPr>
            <p:spPr bwMode="auto">
              <a:xfrm>
                <a:off x="4224" y="158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</p:grpSp>
        <p:sp>
          <p:nvSpPr>
            <p:cNvPr id="118" name="Oval 22"/>
            <p:cNvSpPr>
              <a:spLocks noChangeArrowheads="1"/>
            </p:cNvSpPr>
            <p:nvPr/>
          </p:nvSpPr>
          <p:spPr bwMode="auto">
            <a:xfrm>
              <a:off x="4320" y="1488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</p:grpSp>
      <p:grpSp>
        <p:nvGrpSpPr>
          <p:cNvPr id="121" name="Group 23"/>
          <p:cNvGrpSpPr>
            <a:grpSpLocks/>
          </p:cNvGrpSpPr>
          <p:nvPr/>
        </p:nvGrpSpPr>
        <p:grpSpPr bwMode="auto">
          <a:xfrm>
            <a:off x="3761877" y="2181188"/>
            <a:ext cx="228600" cy="228600"/>
            <a:chOff x="4224" y="1488"/>
            <a:chExt cx="144" cy="144"/>
          </a:xfrm>
        </p:grpSpPr>
        <p:grpSp>
          <p:nvGrpSpPr>
            <p:cNvPr id="159" name="Group 24"/>
            <p:cNvGrpSpPr>
              <a:grpSpLocks/>
            </p:cNvGrpSpPr>
            <p:nvPr/>
          </p:nvGrpSpPr>
          <p:grpSpPr bwMode="auto">
            <a:xfrm>
              <a:off x="4224" y="1488"/>
              <a:ext cx="144" cy="144"/>
              <a:chOff x="4224" y="1488"/>
              <a:chExt cx="144" cy="144"/>
            </a:xfrm>
          </p:grpSpPr>
          <p:sp>
            <p:nvSpPr>
              <p:cNvPr id="161" name="Oval 25"/>
              <p:cNvSpPr>
                <a:spLocks noChangeArrowheads="1"/>
              </p:cNvSpPr>
              <p:nvPr/>
            </p:nvSpPr>
            <p:spPr bwMode="auto">
              <a:xfrm>
                <a:off x="4224" y="14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  <p:sp>
            <p:nvSpPr>
              <p:cNvPr id="162" name="Oval 26"/>
              <p:cNvSpPr>
                <a:spLocks noChangeArrowheads="1"/>
              </p:cNvSpPr>
              <p:nvPr/>
            </p:nvSpPr>
            <p:spPr bwMode="auto">
              <a:xfrm>
                <a:off x="4224" y="158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</p:grpSp>
        <p:sp>
          <p:nvSpPr>
            <p:cNvPr id="160" name="Oval 27"/>
            <p:cNvSpPr>
              <a:spLocks noChangeArrowheads="1"/>
            </p:cNvSpPr>
            <p:nvPr/>
          </p:nvSpPr>
          <p:spPr bwMode="auto">
            <a:xfrm>
              <a:off x="4320" y="1488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</p:grpSp>
      <p:grpSp>
        <p:nvGrpSpPr>
          <p:cNvPr id="163" name="Group 28"/>
          <p:cNvGrpSpPr>
            <a:grpSpLocks/>
          </p:cNvGrpSpPr>
          <p:nvPr/>
        </p:nvGrpSpPr>
        <p:grpSpPr bwMode="auto">
          <a:xfrm>
            <a:off x="2695077" y="2714588"/>
            <a:ext cx="228600" cy="228600"/>
            <a:chOff x="4224" y="1488"/>
            <a:chExt cx="144" cy="144"/>
          </a:xfrm>
        </p:grpSpPr>
        <p:grpSp>
          <p:nvGrpSpPr>
            <p:cNvPr id="164" name="Group 29"/>
            <p:cNvGrpSpPr>
              <a:grpSpLocks/>
            </p:cNvGrpSpPr>
            <p:nvPr/>
          </p:nvGrpSpPr>
          <p:grpSpPr bwMode="auto">
            <a:xfrm>
              <a:off x="4224" y="1488"/>
              <a:ext cx="144" cy="144"/>
              <a:chOff x="4224" y="1488"/>
              <a:chExt cx="144" cy="144"/>
            </a:xfrm>
          </p:grpSpPr>
          <p:sp>
            <p:nvSpPr>
              <p:cNvPr id="166" name="Oval 30"/>
              <p:cNvSpPr>
                <a:spLocks noChangeArrowheads="1"/>
              </p:cNvSpPr>
              <p:nvPr/>
            </p:nvSpPr>
            <p:spPr bwMode="auto">
              <a:xfrm>
                <a:off x="4224" y="14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  <p:sp>
            <p:nvSpPr>
              <p:cNvPr id="167" name="Oval 31"/>
              <p:cNvSpPr>
                <a:spLocks noChangeArrowheads="1"/>
              </p:cNvSpPr>
              <p:nvPr/>
            </p:nvSpPr>
            <p:spPr bwMode="auto">
              <a:xfrm>
                <a:off x="4224" y="158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</p:grpSp>
        <p:sp>
          <p:nvSpPr>
            <p:cNvPr id="165" name="Oval 32"/>
            <p:cNvSpPr>
              <a:spLocks noChangeArrowheads="1"/>
            </p:cNvSpPr>
            <p:nvPr/>
          </p:nvSpPr>
          <p:spPr bwMode="auto">
            <a:xfrm>
              <a:off x="4320" y="1488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</p:grpSp>
      <p:grpSp>
        <p:nvGrpSpPr>
          <p:cNvPr id="168" name="Group 33"/>
          <p:cNvGrpSpPr>
            <a:grpSpLocks/>
          </p:cNvGrpSpPr>
          <p:nvPr/>
        </p:nvGrpSpPr>
        <p:grpSpPr bwMode="auto">
          <a:xfrm>
            <a:off x="3228477" y="2714588"/>
            <a:ext cx="228600" cy="228600"/>
            <a:chOff x="4224" y="1488"/>
            <a:chExt cx="144" cy="144"/>
          </a:xfrm>
        </p:grpSpPr>
        <p:grpSp>
          <p:nvGrpSpPr>
            <p:cNvPr id="169" name="Group 34"/>
            <p:cNvGrpSpPr>
              <a:grpSpLocks/>
            </p:cNvGrpSpPr>
            <p:nvPr/>
          </p:nvGrpSpPr>
          <p:grpSpPr bwMode="auto">
            <a:xfrm>
              <a:off x="4224" y="1488"/>
              <a:ext cx="144" cy="144"/>
              <a:chOff x="4224" y="1488"/>
              <a:chExt cx="144" cy="144"/>
            </a:xfrm>
          </p:grpSpPr>
          <p:sp>
            <p:nvSpPr>
              <p:cNvPr id="171" name="Oval 35"/>
              <p:cNvSpPr>
                <a:spLocks noChangeArrowheads="1"/>
              </p:cNvSpPr>
              <p:nvPr/>
            </p:nvSpPr>
            <p:spPr bwMode="auto">
              <a:xfrm>
                <a:off x="4224" y="14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  <p:sp>
            <p:nvSpPr>
              <p:cNvPr id="172" name="Oval 36"/>
              <p:cNvSpPr>
                <a:spLocks noChangeArrowheads="1"/>
              </p:cNvSpPr>
              <p:nvPr/>
            </p:nvSpPr>
            <p:spPr bwMode="auto">
              <a:xfrm>
                <a:off x="4224" y="158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</p:grpSp>
        <p:sp>
          <p:nvSpPr>
            <p:cNvPr id="170" name="Oval 37"/>
            <p:cNvSpPr>
              <a:spLocks noChangeArrowheads="1"/>
            </p:cNvSpPr>
            <p:nvPr/>
          </p:nvSpPr>
          <p:spPr bwMode="auto">
            <a:xfrm>
              <a:off x="4320" y="1488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</p:grpSp>
      <p:grpSp>
        <p:nvGrpSpPr>
          <p:cNvPr id="173" name="Group 38"/>
          <p:cNvGrpSpPr>
            <a:grpSpLocks/>
          </p:cNvGrpSpPr>
          <p:nvPr/>
        </p:nvGrpSpPr>
        <p:grpSpPr bwMode="auto">
          <a:xfrm>
            <a:off x="3838077" y="2943188"/>
            <a:ext cx="228600" cy="228600"/>
            <a:chOff x="4224" y="1488"/>
            <a:chExt cx="144" cy="144"/>
          </a:xfrm>
        </p:grpSpPr>
        <p:grpSp>
          <p:nvGrpSpPr>
            <p:cNvPr id="174" name="Group 39"/>
            <p:cNvGrpSpPr>
              <a:grpSpLocks/>
            </p:cNvGrpSpPr>
            <p:nvPr/>
          </p:nvGrpSpPr>
          <p:grpSpPr bwMode="auto">
            <a:xfrm>
              <a:off x="4224" y="1488"/>
              <a:ext cx="144" cy="144"/>
              <a:chOff x="4224" y="1488"/>
              <a:chExt cx="144" cy="144"/>
            </a:xfrm>
          </p:grpSpPr>
          <p:sp>
            <p:nvSpPr>
              <p:cNvPr id="176" name="Oval 40"/>
              <p:cNvSpPr>
                <a:spLocks noChangeArrowheads="1"/>
              </p:cNvSpPr>
              <p:nvPr/>
            </p:nvSpPr>
            <p:spPr bwMode="auto">
              <a:xfrm>
                <a:off x="4224" y="14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  <p:sp>
            <p:nvSpPr>
              <p:cNvPr id="177" name="Oval 41"/>
              <p:cNvSpPr>
                <a:spLocks noChangeArrowheads="1"/>
              </p:cNvSpPr>
              <p:nvPr/>
            </p:nvSpPr>
            <p:spPr bwMode="auto">
              <a:xfrm>
                <a:off x="4224" y="158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</p:grpSp>
        <p:sp>
          <p:nvSpPr>
            <p:cNvPr id="175" name="Oval 42"/>
            <p:cNvSpPr>
              <a:spLocks noChangeArrowheads="1"/>
            </p:cNvSpPr>
            <p:nvPr/>
          </p:nvSpPr>
          <p:spPr bwMode="auto">
            <a:xfrm>
              <a:off x="4320" y="1488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</p:grpSp>
      <p:sp>
        <p:nvSpPr>
          <p:cNvPr id="178" name="Oval 44"/>
          <p:cNvSpPr>
            <a:spLocks noChangeArrowheads="1"/>
          </p:cNvSpPr>
          <p:nvPr/>
        </p:nvSpPr>
        <p:spPr bwMode="auto">
          <a:xfrm>
            <a:off x="551952" y="2267538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79" name="Oval 45"/>
          <p:cNvSpPr>
            <a:spLocks noChangeArrowheads="1"/>
          </p:cNvSpPr>
          <p:nvPr/>
        </p:nvSpPr>
        <p:spPr bwMode="auto">
          <a:xfrm>
            <a:off x="485277" y="2620466"/>
            <a:ext cx="228600" cy="228600"/>
          </a:xfrm>
          <a:prstGeom prst="ellips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81" name="Rectangle 47"/>
          <p:cNvSpPr>
            <a:spLocks noChangeArrowheads="1"/>
          </p:cNvSpPr>
          <p:nvPr/>
        </p:nvSpPr>
        <p:spPr bwMode="auto">
          <a:xfrm>
            <a:off x="952001" y="1995737"/>
            <a:ext cx="110172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200000"/>
              </a:lnSpc>
            </a:pPr>
            <a:r>
              <a:rPr lang="ru-RU" altLang="en-US" sz="1400" b="1" dirty="0">
                <a:solidFill>
                  <a:srgbClr val="002060"/>
                </a:solidFill>
                <a:latin typeface="+mn-lt"/>
              </a:rPr>
              <a:t>ПА</a:t>
            </a:r>
            <a:endParaRPr lang="en-US" altLang="en-US" sz="1400" b="1" dirty="0">
              <a:solidFill>
                <a:srgbClr val="002060"/>
              </a:solidFill>
              <a:latin typeface="+mn-lt"/>
            </a:endParaRPr>
          </a:p>
          <a:p>
            <a:pPr>
              <a:lnSpc>
                <a:spcPct val="200000"/>
              </a:lnSpc>
            </a:pPr>
            <a:r>
              <a:rPr lang="ru-RU" altLang="en-US" sz="1400" b="1" dirty="0" err="1">
                <a:solidFill>
                  <a:srgbClr val="002060"/>
                </a:solidFill>
                <a:latin typeface="+mn-lt"/>
              </a:rPr>
              <a:t>Плазмида</a:t>
            </a:r>
            <a:endParaRPr lang="en-US" altLang="en-US" sz="1400" b="1" dirty="0">
              <a:solidFill>
                <a:srgbClr val="002060"/>
              </a:solidFill>
              <a:latin typeface="+mn-lt"/>
            </a:endParaRPr>
          </a:p>
          <a:p>
            <a:pPr>
              <a:lnSpc>
                <a:spcPct val="200000"/>
              </a:lnSpc>
            </a:pPr>
            <a:r>
              <a:rPr lang="en-US" altLang="en-US" sz="1400" b="1" dirty="0">
                <a:solidFill>
                  <a:srgbClr val="002060"/>
                </a:solidFill>
                <a:latin typeface="+mn-lt"/>
              </a:rPr>
              <a:t>HPZ</a:t>
            </a:r>
            <a:endParaRPr lang="en-US" altLang="en-US" sz="1400" b="1" baseline="-25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82" name="AutoShape 50"/>
          <p:cNvSpPr>
            <a:spLocks noChangeArrowheads="1"/>
          </p:cNvSpPr>
          <p:nvPr/>
        </p:nvSpPr>
        <p:spPr bwMode="auto">
          <a:xfrm>
            <a:off x="5474365" y="1571588"/>
            <a:ext cx="2057400" cy="1981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83" name="Oval 51"/>
          <p:cNvSpPr>
            <a:spLocks noChangeArrowheads="1"/>
          </p:cNvSpPr>
          <p:nvPr/>
        </p:nvSpPr>
        <p:spPr bwMode="auto">
          <a:xfrm>
            <a:off x="6236365" y="2257388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84" name="Oval 52"/>
          <p:cNvSpPr>
            <a:spLocks noChangeArrowheads="1"/>
          </p:cNvSpPr>
          <p:nvPr/>
        </p:nvSpPr>
        <p:spPr bwMode="auto">
          <a:xfrm>
            <a:off x="6845965" y="2638388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85" name="Oval 53"/>
          <p:cNvSpPr>
            <a:spLocks noChangeArrowheads="1"/>
          </p:cNvSpPr>
          <p:nvPr/>
        </p:nvSpPr>
        <p:spPr bwMode="auto">
          <a:xfrm>
            <a:off x="6160165" y="3095588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grpSp>
        <p:nvGrpSpPr>
          <p:cNvPr id="186" name="Group 54"/>
          <p:cNvGrpSpPr>
            <a:grpSpLocks/>
          </p:cNvGrpSpPr>
          <p:nvPr/>
        </p:nvGrpSpPr>
        <p:grpSpPr bwMode="auto">
          <a:xfrm>
            <a:off x="5779165" y="1952588"/>
            <a:ext cx="228600" cy="228600"/>
            <a:chOff x="4224" y="1488"/>
            <a:chExt cx="144" cy="144"/>
          </a:xfrm>
        </p:grpSpPr>
        <p:sp>
          <p:nvSpPr>
            <p:cNvPr id="187" name="Oval 55"/>
            <p:cNvSpPr>
              <a:spLocks noChangeArrowheads="1"/>
            </p:cNvSpPr>
            <p:nvPr/>
          </p:nvSpPr>
          <p:spPr bwMode="auto">
            <a:xfrm>
              <a:off x="4224" y="1488"/>
              <a:ext cx="144" cy="144"/>
            </a:xfrm>
            <a:prstGeom prst="ellips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188" name="Oval 56"/>
            <p:cNvSpPr>
              <a:spLocks noChangeArrowheads="1"/>
            </p:cNvSpPr>
            <p:nvPr/>
          </p:nvSpPr>
          <p:spPr bwMode="auto">
            <a:xfrm>
              <a:off x="4224" y="1584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</p:grpSp>
      <p:grpSp>
        <p:nvGrpSpPr>
          <p:cNvPr id="189" name="Group 57"/>
          <p:cNvGrpSpPr>
            <a:grpSpLocks/>
          </p:cNvGrpSpPr>
          <p:nvPr/>
        </p:nvGrpSpPr>
        <p:grpSpPr bwMode="auto">
          <a:xfrm>
            <a:off x="6617365" y="1876388"/>
            <a:ext cx="228600" cy="228600"/>
            <a:chOff x="4224" y="1488"/>
            <a:chExt cx="144" cy="144"/>
          </a:xfrm>
        </p:grpSpPr>
        <p:sp>
          <p:nvSpPr>
            <p:cNvPr id="190" name="Oval 58"/>
            <p:cNvSpPr>
              <a:spLocks noChangeArrowheads="1"/>
            </p:cNvSpPr>
            <p:nvPr/>
          </p:nvSpPr>
          <p:spPr bwMode="auto">
            <a:xfrm>
              <a:off x="4224" y="1488"/>
              <a:ext cx="144" cy="144"/>
            </a:xfrm>
            <a:prstGeom prst="ellips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191" name="Oval 59"/>
            <p:cNvSpPr>
              <a:spLocks noChangeArrowheads="1"/>
            </p:cNvSpPr>
            <p:nvPr/>
          </p:nvSpPr>
          <p:spPr bwMode="auto">
            <a:xfrm>
              <a:off x="4224" y="1584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</p:grpSp>
      <p:grpSp>
        <p:nvGrpSpPr>
          <p:cNvPr id="192" name="Group 60"/>
          <p:cNvGrpSpPr>
            <a:grpSpLocks/>
          </p:cNvGrpSpPr>
          <p:nvPr/>
        </p:nvGrpSpPr>
        <p:grpSpPr bwMode="auto">
          <a:xfrm>
            <a:off x="6922165" y="2181188"/>
            <a:ext cx="228600" cy="228600"/>
            <a:chOff x="4224" y="1488"/>
            <a:chExt cx="144" cy="144"/>
          </a:xfrm>
        </p:grpSpPr>
        <p:grpSp>
          <p:nvGrpSpPr>
            <p:cNvPr id="193" name="Group 61"/>
            <p:cNvGrpSpPr>
              <a:grpSpLocks/>
            </p:cNvGrpSpPr>
            <p:nvPr/>
          </p:nvGrpSpPr>
          <p:grpSpPr bwMode="auto">
            <a:xfrm>
              <a:off x="4224" y="1488"/>
              <a:ext cx="144" cy="144"/>
              <a:chOff x="4224" y="1488"/>
              <a:chExt cx="144" cy="144"/>
            </a:xfrm>
          </p:grpSpPr>
          <p:sp>
            <p:nvSpPr>
              <p:cNvPr id="195" name="Oval 62"/>
              <p:cNvSpPr>
                <a:spLocks noChangeArrowheads="1"/>
              </p:cNvSpPr>
              <p:nvPr/>
            </p:nvSpPr>
            <p:spPr bwMode="auto">
              <a:xfrm>
                <a:off x="4224" y="14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  <p:sp>
            <p:nvSpPr>
              <p:cNvPr id="196" name="Oval 63"/>
              <p:cNvSpPr>
                <a:spLocks noChangeArrowheads="1"/>
              </p:cNvSpPr>
              <p:nvPr/>
            </p:nvSpPr>
            <p:spPr bwMode="auto">
              <a:xfrm>
                <a:off x="4224" y="158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</p:grpSp>
        <p:sp>
          <p:nvSpPr>
            <p:cNvPr id="194" name="Oval 64"/>
            <p:cNvSpPr>
              <a:spLocks noChangeArrowheads="1"/>
            </p:cNvSpPr>
            <p:nvPr/>
          </p:nvSpPr>
          <p:spPr bwMode="auto">
            <a:xfrm>
              <a:off x="4320" y="1488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</p:grpSp>
      <p:grpSp>
        <p:nvGrpSpPr>
          <p:cNvPr id="197" name="Group 65"/>
          <p:cNvGrpSpPr>
            <a:grpSpLocks/>
          </p:cNvGrpSpPr>
          <p:nvPr/>
        </p:nvGrpSpPr>
        <p:grpSpPr bwMode="auto">
          <a:xfrm>
            <a:off x="5855365" y="2714588"/>
            <a:ext cx="228600" cy="228600"/>
            <a:chOff x="4224" y="1488"/>
            <a:chExt cx="144" cy="144"/>
          </a:xfrm>
        </p:grpSpPr>
        <p:sp>
          <p:nvSpPr>
            <p:cNvPr id="198" name="Oval 66"/>
            <p:cNvSpPr>
              <a:spLocks noChangeArrowheads="1"/>
            </p:cNvSpPr>
            <p:nvPr/>
          </p:nvSpPr>
          <p:spPr bwMode="auto">
            <a:xfrm>
              <a:off x="4224" y="1488"/>
              <a:ext cx="144" cy="144"/>
            </a:xfrm>
            <a:prstGeom prst="ellips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199" name="Oval 67"/>
            <p:cNvSpPr>
              <a:spLocks noChangeArrowheads="1"/>
            </p:cNvSpPr>
            <p:nvPr/>
          </p:nvSpPr>
          <p:spPr bwMode="auto">
            <a:xfrm>
              <a:off x="4224" y="1584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</p:grpSp>
      <p:grpSp>
        <p:nvGrpSpPr>
          <p:cNvPr id="200" name="Group 68"/>
          <p:cNvGrpSpPr>
            <a:grpSpLocks/>
          </p:cNvGrpSpPr>
          <p:nvPr/>
        </p:nvGrpSpPr>
        <p:grpSpPr bwMode="auto">
          <a:xfrm>
            <a:off x="6388765" y="2714588"/>
            <a:ext cx="228600" cy="228600"/>
            <a:chOff x="4224" y="1488"/>
            <a:chExt cx="144" cy="144"/>
          </a:xfrm>
        </p:grpSpPr>
        <p:sp>
          <p:nvSpPr>
            <p:cNvPr id="201" name="Oval 69"/>
            <p:cNvSpPr>
              <a:spLocks noChangeArrowheads="1"/>
            </p:cNvSpPr>
            <p:nvPr/>
          </p:nvSpPr>
          <p:spPr bwMode="auto">
            <a:xfrm>
              <a:off x="4224" y="1488"/>
              <a:ext cx="144" cy="144"/>
            </a:xfrm>
            <a:prstGeom prst="ellips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202" name="Oval 70"/>
            <p:cNvSpPr>
              <a:spLocks noChangeArrowheads="1"/>
            </p:cNvSpPr>
            <p:nvPr/>
          </p:nvSpPr>
          <p:spPr bwMode="auto">
            <a:xfrm>
              <a:off x="4224" y="1584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</p:grpSp>
      <p:grpSp>
        <p:nvGrpSpPr>
          <p:cNvPr id="203" name="Group 71"/>
          <p:cNvGrpSpPr>
            <a:grpSpLocks/>
          </p:cNvGrpSpPr>
          <p:nvPr/>
        </p:nvGrpSpPr>
        <p:grpSpPr bwMode="auto">
          <a:xfrm>
            <a:off x="6998365" y="2943188"/>
            <a:ext cx="228600" cy="228600"/>
            <a:chOff x="4224" y="1488"/>
            <a:chExt cx="144" cy="144"/>
          </a:xfrm>
        </p:grpSpPr>
        <p:sp>
          <p:nvSpPr>
            <p:cNvPr id="204" name="Oval 72"/>
            <p:cNvSpPr>
              <a:spLocks noChangeArrowheads="1"/>
            </p:cNvSpPr>
            <p:nvPr/>
          </p:nvSpPr>
          <p:spPr bwMode="auto">
            <a:xfrm>
              <a:off x="4224" y="1488"/>
              <a:ext cx="144" cy="144"/>
            </a:xfrm>
            <a:prstGeom prst="ellips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205" name="Oval 73"/>
            <p:cNvSpPr>
              <a:spLocks noChangeArrowheads="1"/>
            </p:cNvSpPr>
            <p:nvPr/>
          </p:nvSpPr>
          <p:spPr bwMode="auto">
            <a:xfrm>
              <a:off x="4224" y="1584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</p:grpSp>
      <p:sp>
        <p:nvSpPr>
          <p:cNvPr id="209" name="AutoShape 95"/>
          <p:cNvSpPr>
            <a:spLocks noChangeArrowheads="1"/>
          </p:cNvSpPr>
          <p:nvPr/>
        </p:nvSpPr>
        <p:spPr bwMode="auto">
          <a:xfrm>
            <a:off x="4515853" y="2485988"/>
            <a:ext cx="838200" cy="76200"/>
          </a:xfrm>
          <a:prstGeom prst="rightArrow">
            <a:avLst>
              <a:gd name="adj1" fmla="val 50000"/>
              <a:gd name="adj2" fmla="val 2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28" name="Прямоугольник 227"/>
          <p:cNvSpPr/>
          <p:nvPr/>
        </p:nvSpPr>
        <p:spPr>
          <a:xfrm>
            <a:off x="4419768" y="1899281"/>
            <a:ext cx="648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ru-RU" altLang="en-US" sz="1400" b="1" dirty="0">
                <a:solidFill>
                  <a:srgbClr val="002060"/>
                </a:solidFill>
              </a:rPr>
              <a:t> + </a:t>
            </a:r>
            <a:r>
              <a:rPr lang="en-US" altLang="en-US" sz="1400" b="1" dirty="0">
                <a:solidFill>
                  <a:srgbClr val="002060"/>
                </a:solidFill>
              </a:rPr>
              <a:t>HPZ</a:t>
            </a:r>
            <a:endParaRPr lang="en-US" altLang="en-US" sz="1400" b="1" baseline="-25000" dirty="0">
              <a:solidFill>
                <a:srgbClr val="002060"/>
              </a:solidFill>
            </a:endParaRPr>
          </a:p>
        </p:txBody>
      </p:sp>
      <p:sp>
        <p:nvSpPr>
          <p:cNvPr id="229" name="Oval 44"/>
          <p:cNvSpPr>
            <a:spLocks noChangeArrowheads="1"/>
          </p:cNvSpPr>
          <p:nvPr/>
        </p:nvSpPr>
        <p:spPr bwMode="auto">
          <a:xfrm>
            <a:off x="559969" y="3141825"/>
            <a:ext cx="76200" cy="76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30" name="Oval 44"/>
          <p:cNvSpPr>
            <a:spLocks noChangeArrowheads="1"/>
          </p:cNvSpPr>
          <p:nvPr/>
        </p:nvSpPr>
        <p:spPr bwMode="auto">
          <a:xfrm>
            <a:off x="7136407" y="2943188"/>
            <a:ext cx="76200" cy="76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31" name="Oval 44"/>
          <p:cNvSpPr>
            <a:spLocks noChangeArrowheads="1"/>
          </p:cNvSpPr>
          <p:nvPr/>
        </p:nvSpPr>
        <p:spPr bwMode="auto">
          <a:xfrm>
            <a:off x="7081954" y="2181188"/>
            <a:ext cx="76200" cy="76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32" name="Oval 44"/>
          <p:cNvSpPr>
            <a:spLocks noChangeArrowheads="1"/>
          </p:cNvSpPr>
          <p:nvPr/>
        </p:nvSpPr>
        <p:spPr bwMode="auto">
          <a:xfrm>
            <a:off x="6775741" y="1867157"/>
            <a:ext cx="76200" cy="76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33" name="Oval 44"/>
          <p:cNvSpPr>
            <a:spLocks noChangeArrowheads="1"/>
          </p:cNvSpPr>
          <p:nvPr/>
        </p:nvSpPr>
        <p:spPr bwMode="auto">
          <a:xfrm>
            <a:off x="5954424" y="1950336"/>
            <a:ext cx="76200" cy="76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34" name="Oval 44"/>
          <p:cNvSpPr>
            <a:spLocks noChangeArrowheads="1"/>
          </p:cNvSpPr>
          <p:nvPr/>
        </p:nvSpPr>
        <p:spPr bwMode="auto">
          <a:xfrm>
            <a:off x="6015154" y="2714588"/>
            <a:ext cx="76200" cy="76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35" name="Oval 44"/>
          <p:cNvSpPr>
            <a:spLocks noChangeArrowheads="1"/>
          </p:cNvSpPr>
          <p:nvPr/>
        </p:nvSpPr>
        <p:spPr bwMode="auto">
          <a:xfrm>
            <a:off x="6547141" y="2694210"/>
            <a:ext cx="76200" cy="76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36" name="Скругленный прямоугольник 45">
            <a:extLst>
              <a:ext uri="{FF2B5EF4-FFF2-40B4-BE49-F238E27FC236}">
                <a16:creationId xmlns="" xmlns:a16="http://schemas.microsoft.com/office/drawing/2014/main" id="{BBC72628-92BB-4654-A500-DCA471DBCFC7}"/>
              </a:ext>
            </a:extLst>
          </p:cNvPr>
          <p:cNvSpPr/>
          <p:nvPr/>
        </p:nvSpPr>
        <p:spPr>
          <a:xfrm>
            <a:off x="144371" y="3698651"/>
            <a:ext cx="8087208" cy="374571"/>
          </a:xfrm>
          <a:prstGeom prst="round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b="1" dirty="0">
                <a:solidFill>
                  <a:srgbClr val="4472C4">
                    <a:lumMod val="50000"/>
                  </a:srgbClr>
                </a:solidFill>
              </a:rPr>
              <a:t>Добавление паразитного лиганда снижает долю занятых радиопротектором сайтов </a:t>
            </a:r>
            <a:r>
              <a:rPr lang="en-US" altLang="en-US" sz="1600" b="1" i="1" dirty="0">
                <a:solidFill>
                  <a:srgbClr val="002060"/>
                </a:solidFill>
              </a:rPr>
              <a:t>F</a:t>
            </a:r>
            <a:r>
              <a:rPr lang="en-US" altLang="en-US" sz="1600" b="1" i="1" baseline="-25000" dirty="0">
                <a:solidFill>
                  <a:srgbClr val="002060"/>
                </a:solidFill>
              </a:rPr>
              <a:t>OS</a:t>
            </a:r>
            <a:endParaRPr lang="ru-RU" sz="1600" b="1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237" name="Oval 44"/>
          <p:cNvSpPr>
            <a:spLocks noChangeArrowheads="1"/>
          </p:cNvSpPr>
          <p:nvPr/>
        </p:nvSpPr>
        <p:spPr bwMode="auto">
          <a:xfrm>
            <a:off x="5855365" y="2394120"/>
            <a:ext cx="76200" cy="76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38" name="Oval 44"/>
          <p:cNvSpPr>
            <a:spLocks noChangeArrowheads="1"/>
          </p:cNvSpPr>
          <p:nvPr/>
        </p:nvSpPr>
        <p:spPr bwMode="auto">
          <a:xfrm>
            <a:off x="6638745" y="3256125"/>
            <a:ext cx="76200" cy="76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39" name="Oval 11"/>
          <p:cNvSpPr>
            <a:spLocks noChangeArrowheads="1"/>
          </p:cNvSpPr>
          <p:nvPr/>
        </p:nvSpPr>
        <p:spPr bwMode="auto">
          <a:xfrm>
            <a:off x="5742969" y="3218025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40" name="Oval 11"/>
          <p:cNvSpPr>
            <a:spLocks noChangeArrowheads="1"/>
          </p:cNvSpPr>
          <p:nvPr/>
        </p:nvSpPr>
        <p:spPr bwMode="auto">
          <a:xfrm>
            <a:off x="6293597" y="1715647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41" name="Oval 11"/>
          <p:cNvSpPr>
            <a:spLocks noChangeArrowheads="1"/>
          </p:cNvSpPr>
          <p:nvPr/>
        </p:nvSpPr>
        <p:spPr bwMode="auto">
          <a:xfrm>
            <a:off x="7328058" y="2595554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" name="Прямоугольник 1"/>
          <p:cNvSpPr/>
          <p:nvPr/>
        </p:nvSpPr>
        <p:spPr>
          <a:xfrm>
            <a:off x="9031762" y="6039609"/>
            <a:ext cx="24550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dirty="0">
                <a:solidFill>
                  <a:srgbClr val="002060"/>
                </a:solidFill>
              </a:rPr>
              <a:t>R</a:t>
            </a:r>
            <a:r>
              <a:rPr lang="ru-RU" altLang="en-US" b="1" i="1" dirty="0">
                <a:solidFill>
                  <a:srgbClr val="002060"/>
                </a:solidFill>
              </a:rPr>
              <a:t> (ПА)</a:t>
            </a:r>
            <a:r>
              <a:rPr lang="en-US" altLang="en-US" b="1" dirty="0">
                <a:solidFill>
                  <a:srgbClr val="002060"/>
                </a:solidFill>
              </a:rPr>
              <a:t> = 40 - 5</a:t>
            </a:r>
            <a:r>
              <a:rPr lang="ru-RU" altLang="en-US" b="1" dirty="0">
                <a:solidFill>
                  <a:srgbClr val="002060"/>
                </a:solidFill>
              </a:rPr>
              <a:t>0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bp</a:t>
            </a:r>
            <a:endParaRPr lang="ru-RU" altLang="en-US" b="1" dirty="0">
              <a:solidFill>
                <a:srgbClr val="002060"/>
              </a:solidFill>
            </a:endParaRPr>
          </a:p>
          <a:p>
            <a:r>
              <a:rPr lang="en-US" altLang="en-US" b="1" i="1" dirty="0">
                <a:solidFill>
                  <a:srgbClr val="002060"/>
                </a:solidFill>
              </a:rPr>
              <a:t>R</a:t>
            </a:r>
            <a:r>
              <a:rPr lang="ru-RU" altLang="en-US" b="1" i="1" dirty="0">
                <a:solidFill>
                  <a:srgbClr val="002060"/>
                </a:solidFill>
              </a:rPr>
              <a:t> (ПА</a:t>
            </a:r>
            <a:r>
              <a:rPr lang="en-US" altLang="en-US" b="1" i="1" dirty="0">
                <a:solidFill>
                  <a:srgbClr val="002060"/>
                </a:solidFill>
              </a:rPr>
              <a:t>+HPZ</a:t>
            </a:r>
            <a:r>
              <a:rPr lang="ru-RU" altLang="en-US" b="1" i="1" dirty="0">
                <a:solidFill>
                  <a:srgbClr val="002060"/>
                </a:solidFill>
              </a:rPr>
              <a:t>)</a:t>
            </a:r>
            <a:r>
              <a:rPr lang="en-US" altLang="en-US" b="1" dirty="0">
                <a:solidFill>
                  <a:srgbClr val="002060"/>
                </a:solidFill>
              </a:rPr>
              <a:t> = 25 - 3</a:t>
            </a:r>
            <a:r>
              <a:rPr lang="ru-RU" altLang="en-US" b="1" dirty="0">
                <a:solidFill>
                  <a:srgbClr val="002060"/>
                </a:solidFill>
              </a:rPr>
              <a:t>0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bp</a:t>
            </a:r>
            <a:endParaRPr lang="en-US" altLang="en-US" b="1" dirty="0">
              <a:solidFill>
                <a:srgbClr val="002060"/>
              </a:solidFill>
            </a:endParaRPr>
          </a:p>
        </p:txBody>
      </p:sp>
      <p:pic>
        <p:nvPicPr>
          <p:cNvPr id="244" name="Picture 100" descr="HPZ_Blu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12" y="5445770"/>
            <a:ext cx="1583047" cy="50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" name="Picture 156" descr="2P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12" y="5951091"/>
            <a:ext cx="1628277" cy="50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" name="Rectangle 161"/>
          <p:cNvSpPr>
            <a:spLocks noChangeArrowheads="1"/>
          </p:cNvSpPr>
          <p:nvPr/>
        </p:nvSpPr>
        <p:spPr bwMode="auto">
          <a:xfrm>
            <a:off x="2095364" y="5320641"/>
            <a:ext cx="159031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en-US" sz="1400" b="1" dirty="0">
                <a:solidFill>
                  <a:srgbClr val="002060"/>
                </a:solidFill>
                <a:latin typeface="+mn-lt"/>
              </a:rPr>
              <a:t>HPZ, </a:t>
            </a:r>
            <a:r>
              <a:rPr lang="en-US" altLang="en-US" sz="1400" b="1" dirty="0" err="1">
                <a:solidFill>
                  <a:srgbClr val="002060"/>
                </a:solidFill>
                <a:latin typeface="+mn-lt"/>
              </a:rPr>
              <a:t>K</a:t>
            </a:r>
            <a:r>
              <a:rPr lang="en-US" altLang="en-US" sz="1400" b="1" baseline="-25000" dirty="0" err="1">
                <a:solidFill>
                  <a:srgbClr val="002060"/>
                </a:solidFill>
                <a:latin typeface="+mn-lt"/>
              </a:rPr>
              <a:t>d</a:t>
            </a:r>
            <a:r>
              <a:rPr lang="en-US" altLang="en-US" sz="1400" b="1" dirty="0">
                <a:solidFill>
                  <a:srgbClr val="002060"/>
                </a:solidFill>
                <a:latin typeface="+mn-lt"/>
              </a:rPr>
              <a:t> = 180 </a:t>
            </a:r>
            <a:r>
              <a:rPr lang="en-US" altLang="en-US" sz="1400" b="1" dirty="0" err="1">
                <a:solidFill>
                  <a:srgbClr val="002060"/>
                </a:solidFill>
                <a:latin typeface="+mn-lt"/>
              </a:rPr>
              <a:t>nM</a:t>
            </a:r>
            <a:endParaRPr lang="en-US" altLang="en-US" sz="1400" b="1" dirty="0">
              <a:solidFill>
                <a:srgbClr val="002060"/>
              </a:solidFill>
              <a:latin typeface="+mn-lt"/>
            </a:endParaRPr>
          </a:p>
          <a:p>
            <a:pPr>
              <a:lnSpc>
                <a:spcPct val="200000"/>
              </a:lnSpc>
            </a:pPr>
            <a:r>
              <a:rPr lang="ru-RU" altLang="en-US" sz="1400" b="1" dirty="0">
                <a:solidFill>
                  <a:srgbClr val="002060"/>
                </a:solidFill>
                <a:latin typeface="+mn-lt"/>
              </a:rPr>
              <a:t>ПА</a:t>
            </a:r>
            <a:r>
              <a:rPr lang="en-US" altLang="en-US" sz="1400" b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altLang="en-US" sz="1400" b="1" dirty="0" err="1">
                <a:solidFill>
                  <a:srgbClr val="002060"/>
                </a:solidFill>
                <a:latin typeface="+mn-lt"/>
              </a:rPr>
              <a:t>K</a:t>
            </a:r>
            <a:r>
              <a:rPr lang="en-US" altLang="en-US" sz="1400" b="1" baseline="-25000" dirty="0" err="1">
                <a:solidFill>
                  <a:srgbClr val="002060"/>
                </a:solidFill>
                <a:latin typeface="+mn-lt"/>
              </a:rPr>
              <a:t>d</a:t>
            </a:r>
            <a:r>
              <a:rPr lang="en-US" altLang="en-US" sz="1400" b="1" dirty="0">
                <a:solidFill>
                  <a:srgbClr val="002060"/>
                </a:solidFill>
                <a:latin typeface="+mn-lt"/>
              </a:rPr>
              <a:t> = 330 </a:t>
            </a:r>
            <a:r>
              <a:rPr lang="en-US" altLang="en-US" sz="1400" b="1" dirty="0" err="1">
                <a:solidFill>
                  <a:srgbClr val="002060"/>
                </a:solidFill>
                <a:latin typeface="+mn-lt"/>
              </a:rPr>
              <a:t>nM</a:t>
            </a:r>
            <a:endParaRPr lang="en-US" altLang="en-US" sz="1400" b="1" baseline="-250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2655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Picture 101" descr="2PH_HPZ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108" y="1243392"/>
            <a:ext cx="2985890" cy="2373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" name="Picture 12" descr="FPG_Y0_Y_2PH_HPZ_F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212" y="3657470"/>
            <a:ext cx="2946132" cy="234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58905" y="-14608"/>
            <a:ext cx="10781548" cy="594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4472C4">
                    <a:lumMod val="50000"/>
                  </a:srgbClr>
                </a:solidFill>
              </a:rPr>
              <a:t>Химическая защита ДНК-</a:t>
            </a:r>
            <a:r>
              <a:rPr lang="ru-RU" b="1" dirty="0" err="1">
                <a:solidFill>
                  <a:srgbClr val="4472C4">
                    <a:lumMod val="50000"/>
                  </a:srgbClr>
                </a:solidFill>
              </a:rPr>
              <a:t>лигандами</a:t>
            </a:r>
            <a:r>
              <a:rPr lang="ru-RU" b="1" dirty="0">
                <a:solidFill>
                  <a:srgbClr val="4472C4">
                    <a:lumMod val="50000"/>
                  </a:srgbClr>
                </a:solidFill>
              </a:rPr>
              <a:t> – эффект паразитного лиганда</a:t>
            </a:r>
            <a:endParaRPr lang="en-US" b="1" dirty="0">
              <a:solidFill>
                <a:srgbClr val="4472C4">
                  <a:lumMod val="50000"/>
                </a:srgbClr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781" y="8462"/>
            <a:ext cx="1473219" cy="640530"/>
          </a:xfrm>
          <a:prstGeom prst="rect">
            <a:avLst/>
          </a:prstGeom>
        </p:spPr>
      </p:pic>
      <p:sp>
        <p:nvSpPr>
          <p:cNvPr id="9" name="Скругленный прямоугольник 45">
            <a:extLst>
              <a:ext uri="{FF2B5EF4-FFF2-40B4-BE49-F238E27FC236}">
                <a16:creationId xmlns="" xmlns:a16="http://schemas.microsoft.com/office/drawing/2014/main" id="{BBC72628-92BB-4654-A500-DCA471DBCFC7}"/>
              </a:ext>
            </a:extLst>
          </p:cNvPr>
          <p:cNvSpPr/>
          <p:nvPr/>
        </p:nvSpPr>
        <p:spPr>
          <a:xfrm>
            <a:off x="3183816" y="984813"/>
            <a:ext cx="6061498" cy="374571"/>
          </a:xfrm>
          <a:prstGeom prst="round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b="1" dirty="0">
                <a:solidFill>
                  <a:srgbClr val="4472C4">
                    <a:lumMod val="50000"/>
                  </a:srgbClr>
                </a:solidFill>
              </a:rPr>
              <a:t>Модификация защитного эффекта ПА неактивным </a:t>
            </a:r>
            <a:r>
              <a:rPr lang="ru-RU" sz="1600" b="1" dirty="0" err="1">
                <a:solidFill>
                  <a:srgbClr val="4472C4">
                    <a:lumMod val="50000"/>
                  </a:srgbClr>
                </a:solidFill>
              </a:rPr>
              <a:t>лигандом</a:t>
            </a:r>
            <a:endParaRPr lang="ru-RU" sz="1600" b="1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144371" y="4233654"/>
            <a:ext cx="3886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1" dirty="0">
                <a:solidFill>
                  <a:srgbClr val="002060"/>
                </a:solidFill>
                <a:latin typeface="+mn-lt"/>
              </a:rPr>
              <a:t>HPZ – </a:t>
            </a:r>
            <a:r>
              <a:rPr lang="ru-RU" altLang="en-US" sz="1600" b="1" dirty="0">
                <a:solidFill>
                  <a:srgbClr val="002060"/>
                </a:solidFill>
                <a:latin typeface="+mn-lt"/>
              </a:rPr>
              <a:t>ДНК-связывающийся </a:t>
            </a:r>
            <a:r>
              <a:rPr lang="ru-RU" altLang="en-US" sz="1600" b="1" dirty="0" smtClean="0">
                <a:solidFill>
                  <a:srgbClr val="002060"/>
                </a:solidFill>
                <a:latin typeface="+mn-lt"/>
              </a:rPr>
              <a:t>бис-</a:t>
            </a:r>
            <a:r>
              <a:rPr lang="ru-RU" altLang="en-US" sz="1600" b="1" dirty="0" err="1" smtClean="0">
                <a:solidFill>
                  <a:srgbClr val="002060"/>
                </a:solidFill>
                <a:latin typeface="+mn-lt"/>
              </a:rPr>
              <a:t>бензимидазол</a:t>
            </a:r>
            <a:r>
              <a:rPr lang="ru-RU" altLang="en-US" sz="1600" b="1" dirty="0">
                <a:solidFill>
                  <a:srgbClr val="002060"/>
                </a:solidFill>
                <a:latin typeface="+mn-lt"/>
              </a:rPr>
              <a:t>, не обладающий радиозащитными свойствами – паразитный </a:t>
            </a:r>
            <a:r>
              <a:rPr lang="ru-RU" altLang="en-US" sz="1600" b="1" dirty="0" err="1">
                <a:solidFill>
                  <a:srgbClr val="002060"/>
                </a:solidFill>
                <a:latin typeface="+mn-lt"/>
              </a:rPr>
              <a:t>лиганд</a:t>
            </a:r>
            <a:endParaRPr lang="en-US" altLang="en-US" sz="1400" baseline="-25000" dirty="0">
              <a:latin typeface="Comic Sans MS" pitchFamily="66" charset="0"/>
            </a:endParaRPr>
          </a:p>
        </p:txBody>
      </p:sp>
      <p:sp>
        <p:nvSpPr>
          <p:cNvPr id="158" name="Скругленный прямоугольник 45">
            <a:extLst>
              <a:ext uri="{FF2B5EF4-FFF2-40B4-BE49-F238E27FC236}">
                <a16:creationId xmlns="" xmlns:a16="http://schemas.microsoft.com/office/drawing/2014/main" id="{BBC72628-92BB-4654-A500-DCA471DBCFC7}"/>
              </a:ext>
            </a:extLst>
          </p:cNvPr>
          <p:cNvSpPr/>
          <p:nvPr/>
        </p:nvSpPr>
        <p:spPr>
          <a:xfrm>
            <a:off x="3794882" y="4287396"/>
            <a:ext cx="4807697" cy="2281476"/>
          </a:xfrm>
          <a:prstGeom prst="round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4472C4">
                    <a:lumMod val="50000"/>
                  </a:srgbClr>
                </a:solidFill>
              </a:rPr>
              <a:t>Эффективность защиты резко снижается при добавлении паразитного лиганда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4472C4">
                    <a:lumMod val="50000"/>
                  </a:srgbClr>
                </a:solidFill>
              </a:rPr>
              <a:t>При расчете на долю занятых </a:t>
            </a:r>
            <a:r>
              <a:rPr lang="ru-RU" sz="1600" b="1" dirty="0" err="1">
                <a:solidFill>
                  <a:srgbClr val="4472C4">
                    <a:lumMod val="50000"/>
                  </a:srgbClr>
                </a:solidFill>
              </a:rPr>
              <a:t>лигандом</a:t>
            </a:r>
            <a:r>
              <a:rPr lang="ru-RU" sz="1600" b="1" dirty="0">
                <a:solidFill>
                  <a:srgbClr val="4472C4">
                    <a:lumMod val="50000"/>
                  </a:srgbClr>
                </a:solidFill>
              </a:rPr>
              <a:t> сайтов связывания </a:t>
            </a:r>
            <a:r>
              <a:rPr lang="en-US" altLang="en-US" sz="1600" b="1" i="1" dirty="0">
                <a:solidFill>
                  <a:srgbClr val="002060"/>
                </a:solidFill>
              </a:rPr>
              <a:t>F</a:t>
            </a:r>
            <a:r>
              <a:rPr lang="en-US" altLang="en-US" sz="1600" b="1" i="1" baseline="-25000" dirty="0">
                <a:solidFill>
                  <a:srgbClr val="002060"/>
                </a:solidFill>
              </a:rPr>
              <a:t>OS</a:t>
            </a:r>
            <a:r>
              <a:rPr lang="ru-RU" sz="1600" b="1" dirty="0">
                <a:solidFill>
                  <a:srgbClr val="4472C4">
                    <a:lumMod val="50000"/>
                  </a:srgbClr>
                </a:solidFill>
              </a:rPr>
              <a:t> эффективность тоже меняется – паразитный </a:t>
            </a:r>
            <a:r>
              <a:rPr lang="ru-RU" sz="1600" b="1" dirty="0" err="1">
                <a:solidFill>
                  <a:srgbClr val="4472C4">
                    <a:lumMod val="50000"/>
                  </a:srgbClr>
                </a:solidFill>
              </a:rPr>
              <a:t>лиганд</a:t>
            </a:r>
            <a:r>
              <a:rPr lang="ru-RU" sz="1600" b="1" dirty="0">
                <a:solidFill>
                  <a:srgbClr val="4472C4">
                    <a:lumMod val="50000"/>
                  </a:srgbClr>
                </a:solidFill>
              </a:rPr>
              <a:t> влияет на миграцию заряда (?)</a:t>
            </a:r>
            <a:endParaRPr lang="en-US" sz="1600" b="1" dirty="0">
              <a:solidFill>
                <a:srgbClr val="4472C4">
                  <a:lumMod val="50000"/>
                </a:srgbClr>
              </a:solidFill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B050"/>
                </a:solidFill>
              </a:rPr>
              <a:t>Связанный с ДНК </a:t>
            </a:r>
            <a:r>
              <a:rPr lang="ru-RU" sz="1600" b="1" dirty="0" err="1">
                <a:solidFill>
                  <a:srgbClr val="00B050"/>
                </a:solidFill>
              </a:rPr>
              <a:t>лиганд</a:t>
            </a:r>
            <a:r>
              <a:rPr lang="ru-RU" sz="1600" b="1" dirty="0">
                <a:solidFill>
                  <a:srgbClr val="00B050"/>
                </a:solidFill>
              </a:rPr>
              <a:t> обеспечивает защиту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B050"/>
                </a:solidFill>
              </a:rPr>
              <a:t>Свободный </a:t>
            </a:r>
            <a:r>
              <a:rPr lang="ru-RU" sz="1600" b="1" dirty="0" err="1">
                <a:solidFill>
                  <a:srgbClr val="00B050"/>
                </a:solidFill>
              </a:rPr>
              <a:t>лиганд</a:t>
            </a:r>
            <a:r>
              <a:rPr lang="ru-RU" sz="1600" b="1" dirty="0">
                <a:solidFill>
                  <a:srgbClr val="00B050"/>
                </a:solidFill>
              </a:rPr>
              <a:t> в защите не участвует</a:t>
            </a:r>
          </a:p>
        </p:txBody>
      </p:sp>
      <p:sp>
        <p:nvSpPr>
          <p:cNvPr id="101" name="Text Box 2"/>
          <p:cNvSpPr txBox="1">
            <a:spLocks noChangeArrowheads="1"/>
          </p:cNvSpPr>
          <p:nvPr/>
        </p:nvSpPr>
        <p:spPr bwMode="auto">
          <a:xfrm>
            <a:off x="1682801" y="1981822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1800"/>
          </a:p>
        </p:txBody>
      </p:sp>
      <p:sp>
        <p:nvSpPr>
          <p:cNvPr id="102" name="Text Box 2"/>
          <p:cNvSpPr txBox="1">
            <a:spLocks noChangeArrowheads="1"/>
          </p:cNvSpPr>
          <p:nvPr/>
        </p:nvSpPr>
        <p:spPr bwMode="auto">
          <a:xfrm>
            <a:off x="1662091" y="2000327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1800"/>
          </a:p>
        </p:txBody>
      </p:sp>
      <p:sp>
        <p:nvSpPr>
          <p:cNvPr id="103" name="AutoShape 7"/>
          <p:cNvSpPr>
            <a:spLocks noChangeArrowheads="1"/>
          </p:cNvSpPr>
          <p:nvPr/>
        </p:nvSpPr>
        <p:spPr bwMode="auto">
          <a:xfrm>
            <a:off x="2314077" y="1571588"/>
            <a:ext cx="2057400" cy="1981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04" name="Oval 8"/>
          <p:cNvSpPr>
            <a:spLocks noChangeArrowheads="1"/>
          </p:cNvSpPr>
          <p:nvPr/>
        </p:nvSpPr>
        <p:spPr bwMode="auto">
          <a:xfrm>
            <a:off x="3076077" y="2257388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05" name="Oval 9"/>
          <p:cNvSpPr>
            <a:spLocks noChangeArrowheads="1"/>
          </p:cNvSpPr>
          <p:nvPr/>
        </p:nvSpPr>
        <p:spPr bwMode="auto">
          <a:xfrm>
            <a:off x="3380877" y="2333588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06" name="Oval 10"/>
          <p:cNvSpPr>
            <a:spLocks noChangeArrowheads="1"/>
          </p:cNvSpPr>
          <p:nvPr/>
        </p:nvSpPr>
        <p:spPr bwMode="auto">
          <a:xfrm>
            <a:off x="3685677" y="2638388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07" name="Oval 11"/>
          <p:cNvSpPr>
            <a:spLocks noChangeArrowheads="1"/>
          </p:cNvSpPr>
          <p:nvPr/>
        </p:nvSpPr>
        <p:spPr bwMode="auto">
          <a:xfrm>
            <a:off x="3914277" y="1876388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08" name="Oval 12"/>
          <p:cNvSpPr>
            <a:spLocks noChangeArrowheads="1"/>
          </p:cNvSpPr>
          <p:nvPr/>
        </p:nvSpPr>
        <p:spPr bwMode="auto">
          <a:xfrm>
            <a:off x="2999877" y="3095588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grpSp>
        <p:nvGrpSpPr>
          <p:cNvPr id="109" name="Group 13"/>
          <p:cNvGrpSpPr>
            <a:grpSpLocks/>
          </p:cNvGrpSpPr>
          <p:nvPr/>
        </p:nvGrpSpPr>
        <p:grpSpPr bwMode="auto">
          <a:xfrm>
            <a:off x="2618877" y="1952588"/>
            <a:ext cx="228600" cy="228600"/>
            <a:chOff x="4224" y="1488"/>
            <a:chExt cx="144" cy="144"/>
          </a:xfrm>
        </p:grpSpPr>
        <p:grpSp>
          <p:nvGrpSpPr>
            <p:cNvPr id="112" name="Group 14"/>
            <p:cNvGrpSpPr>
              <a:grpSpLocks/>
            </p:cNvGrpSpPr>
            <p:nvPr/>
          </p:nvGrpSpPr>
          <p:grpSpPr bwMode="auto">
            <a:xfrm>
              <a:off x="4224" y="1488"/>
              <a:ext cx="144" cy="144"/>
              <a:chOff x="4224" y="1488"/>
              <a:chExt cx="144" cy="144"/>
            </a:xfrm>
          </p:grpSpPr>
          <p:sp>
            <p:nvSpPr>
              <p:cNvPr id="114" name="Oval 15"/>
              <p:cNvSpPr>
                <a:spLocks noChangeArrowheads="1"/>
              </p:cNvSpPr>
              <p:nvPr/>
            </p:nvSpPr>
            <p:spPr bwMode="auto">
              <a:xfrm>
                <a:off x="4224" y="14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  <p:sp>
            <p:nvSpPr>
              <p:cNvPr id="115" name="Oval 16"/>
              <p:cNvSpPr>
                <a:spLocks noChangeArrowheads="1"/>
              </p:cNvSpPr>
              <p:nvPr/>
            </p:nvSpPr>
            <p:spPr bwMode="auto">
              <a:xfrm>
                <a:off x="4224" y="158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</p:grpSp>
        <p:sp>
          <p:nvSpPr>
            <p:cNvPr id="113" name="Oval 17"/>
            <p:cNvSpPr>
              <a:spLocks noChangeArrowheads="1"/>
            </p:cNvSpPr>
            <p:nvPr/>
          </p:nvSpPr>
          <p:spPr bwMode="auto">
            <a:xfrm>
              <a:off x="4320" y="1488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</p:grpSp>
      <p:grpSp>
        <p:nvGrpSpPr>
          <p:cNvPr id="116" name="Group 18"/>
          <p:cNvGrpSpPr>
            <a:grpSpLocks/>
          </p:cNvGrpSpPr>
          <p:nvPr/>
        </p:nvGrpSpPr>
        <p:grpSpPr bwMode="auto">
          <a:xfrm>
            <a:off x="3457077" y="1876388"/>
            <a:ext cx="228600" cy="228600"/>
            <a:chOff x="4224" y="1488"/>
            <a:chExt cx="144" cy="144"/>
          </a:xfrm>
        </p:grpSpPr>
        <p:grpSp>
          <p:nvGrpSpPr>
            <p:cNvPr id="117" name="Group 19"/>
            <p:cNvGrpSpPr>
              <a:grpSpLocks/>
            </p:cNvGrpSpPr>
            <p:nvPr/>
          </p:nvGrpSpPr>
          <p:grpSpPr bwMode="auto">
            <a:xfrm>
              <a:off x="4224" y="1488"/>
              <a:ext cx="144" cy="144"/>
              <a:chOff x="4224" y="1488"/>
              <a:chExt cx="144" cy="144"/>
            </a:xfrm>
          </p:grpSpPr>
          <p:sp>
            <p:nvSpPr>
              <p:cNvPr id="119" name="Oval 20"/>
              <p:cNvSpPr>
                <a:spLocks noChangeArrowheads="1"/>
              </p:cNvSpPr>
              <p:nvPr/>
            </p:nvSpPr>
            <p:spPr bwMode="auto">
              <a:xfrm>
                <a:off x="4224" y="14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  <p:sp>
            <p:nvSpPr>
              <p:cNvPr id="120" name="Oval 21"/>
              <p:cNvSpPr>
                <a:spLocks noChangeArrowheads="1"/>
              </p:cNvSpPr>
              <p:nvPr/>
            </p:nvSpPr>
            <p:spPr bwMode="auto">
              <a:xfrm>
                <a:off x="4224" y="158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</p:grpSp>
        <p:sp>
          <p:nvSpPr>
            <p:cNvPr id="118" name="Oval 22"/>
            <p:cNvSpPr>
              <a:spLocks noChangeArrowheads="1"/>
            </p:cNvSpPr>
            <p:nvPr/>
          </p:nvSpPr>
          <p:spPr bwMode="auto">
            <a:xfrm>
              <a:off x="4320" y="1488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</p:grpSp>
      <p:grpSp>
        <p:nvGrpSpPr>
          <p:cNvPr id="121" name="Group 23"/>
          <p:cNvGrpSpPr>
            <a:grpSpLocks/>
          </p:cNvGrpSpPr>
          <p:nvPr/>
        </p:nvGrpSpPr>
        <p:grpSpPr bwMode="auto">
          <a:xfrm>
            <a:off x="3761877" y="2181188"/>
            <a:ext cx="228600" cy="228600"/>
            <a:chOff x="4224" y="1488"/>
            <a:chExt cx="144" cy="144"/>
          </a:xfrm>
        </p:grpSpPr>
        <p:grpSp>
          <p:nvGrpSpPr>
            <p:cNvPr id="159" name="Group 24"/>
            <p:cNvGrpSpPr>
              <a:grpSpLocks/>
            </p:cNvGrpSpPr>
            <p:nvPr/>
          </p:nvGrpSpPr>
          <p:grpSpPr bwMode="auto">
            <a:xfrm>
              <a:off x="4224" y="1488"/>
              <a:ext cx="144" cy="144"/>
              <a:chOff x="4224" y="1488"/>
              <a:chExt cx="144" cy="144"/>
            </a:xfrm>
          </p:grpSpPr>
          <p:sp>
            <p:nvSpPr>
              <p:cNvPr id="161" name="Oval 25"/>
              <p:cNvSpPr>
                <a:spLocks noChangeArrowheads="1"/>
              </p:cNvSpPr>
              <p:nvPr/>
            </p:nvSpPr>
            <p:spPr bwMode="auto">
              <a:xfrm>
                <a:off x="4224" y="14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  <p:sp>
            <p:nvSpPr>
              <p:cNvPr id="162" name="Oval 26"/>
              <p:cNvSpPr>
                <a:spLocks noChangeArrowheads="1"/>
              </p:cNvSpPr>
              <p:nvPr/>
            </p:nvSpPr>
            <p:spPr bwMode="auto">
              <a:xfrm>
                <a:off x="4224" y="158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</p:grpSp>
        <p:sp>
          <p:nvSpPr>
            <p:cNvPr id="160" name="Oval 27"/>
            <p:cNvSpPr>
              <a:spLocks noChangeArrowheads="1"/>
            </p:cNvSpPr>
            <p:nvPr/>
          </p:nvSpPr>
          <p:spPr bwMode="auto">
            <a:xfrm>
              <a:off x="4320" y="1488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</p:grpSp>
      <p:grpSp>
        <p:nvGrpSpPr>
          <p:cNvPr id="163" name="Group 28"/>
          <p:cNvGrpSpPr>
            <a:grpSpLocks/>
          </p:cNvGrpSpPr>
          <p:nvPr/>
        </p:nvGrpSpPr>
        <p:grpSpPr bwMode="auto">
          <a:xfrm>
            <a:off x="2695077" y="2714588"/>
            <a:ext cx="228600" cy="228600"/>
            <a:chOff x="4224" y="1488"/>
            <a:chExt cx="144" cy="144"/>
          </a:xfrm>
        </p:grpSpPr>
        <p:grpSp>
          <p:nvGrpSpPr>
            <p:cNvPr id="164" name="Group 29"/>
            <p:cNvGrpSpPr>
              <a:grpSpLocks/>
            </p:cNvGrpSpPr>
            <p:nvPr/>
          </p:nvGrpSpPr>
          <p:grpSpPr bwMode="auto">
            <a:xfrm>
              <a:off x="4224" y="1488"/>
              <a:ext cx="144" cy="144"/>
              <a:chOff x="4224" y="1488"/>
              <a:chExt cx="144" cy="144"/>
            </a:xfrm>
          </p:grpSpPr>
          <p:sp>
            <p:nvSpPr>
              <p:cNvPr id="166" name="Oval 30"/>
              <p:cNvSpPr>
                <a:spLocks noChangeArrowheads="1"/>
              </p:cNvSpPr>
              <p:nvPr/>
            </p:nvSpPr>
            <p:spPr bwMode="auto">
              <a:xfrm>
                <a:off x="4224" y="14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  <p:sp>
            <p:nvSpPr>
              <p:cNvPr id="167" name="Oval 31"/>
              <p:cNvSpPr>
                <a:spLocks noChangeArrowheads="1"/>
              </p:cNvSpPr>
              <p:nvPr/>
            </p:nvSpPr>
            <p:spPr bwMode="auto">
              <a:xfrm>
                <a:off x="4224" y="158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</p:grpSp>
        <p:sp>
          <p:nvSpPr>
            <p:cNvPr id="165" name="Oval 32"/>
            <p:cNvSpPr>
              <a:spLocks noChangeArrowheads="1"/>
            </p:cNvSpPr>
            <p:nvPr/>
          </p:nvSpPr>
          <p:spPr bwMode="auto">
            <a:xfrm>
              <a:off x="4320" y="1488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</p:grpSp>
      <p:grpSp>
        <p:nvGrpSpPr>
          <p:cNvPr id="168" name="Group 33"/>
          <p:cNvGrpSpPr>
            <a:grpSpLocks/>
          </p:cNvGrpSpPr>
          <p:nvPr/>
        </p:nvGrpSpPr>
        <p:grpSpPr bwMode="auto">
          <a:xfrm>
            <a:off x="3228477" y="2714588"/>
            <a:ext cx="228600" cy="228600"/>
            <a:chOff x="4224" y="1488"/>
            <a:chExt cx="144" cy="144"/>
          </a:xfrm>
        </p:grpSpPr>
        <p:grpSp>
          <p:nvGrpSpPr>
            <p:cNvPr id="169" name="Group 34"/>
            <p:cNvGrpSpPr>
              <a:grpSpLocks/>
            </p:cNvGrpSpPr>
            <p:nvPr/>
          </p:nvGrpSpPr>
          <p:grpSpPr bwMode="auto">
            <a:xfrm>
              <a:off x="4224" y="1488"/>
              <a:ext cx="144" cy="144"/>
              <a:chOff x="4224" y="1488"/>
              <a:chExt cx="144" cy="144"/>
            </a:xfrm>
          </p:grpSpPr>
          <p:sp>
            <p:nvSpPr>
              <p:cNvPr id="171" name="Oval 35"/>
              <p:cNvSpPr>
                <a:spLocks noChangeArrowheads="1"/>
              </p:cNvSpPr>
              <p:nvPr/>
            </p:nvSpPr>
            <p:spPr bwMode="auto">
              <a:xfrm>
                <a:off x="4224" y="14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  <p:sp>
            <p:nvSpPr>
              <p:cNvPr id="172" name="Oval 36"/>
              <p:cNvSpPr>
                <a:spLocks noChangeArrowheads="1"/>
              </p:cNvSpPr>
              <p:nvPr/>
            </p:nvSpPr>
            <p:spPr bwMode="auto">
              <a:xfrm>
                <a:off x="4224" y="158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</p:grpSp>
        <p:sp>
          <p:nvSpPr>
            <p:cNvPr id="170" name="Oval 37"/>
            <p:cNvSpPr>
              <a:spLocks noChangeArrowheads="1"/>
            </p:cNvSpPr>
            <p:nvPr/>
          </p:nvSpPr>
          <p:spPr bwMode="auto">
            <a:xfrm>
              <a:off x="4320" y="1488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</p:grpSp>
      <p:grpSp>
        <p:nvGrpSpPr>
          <p:cNvPr id="173" name="Group 38"/>
          <p:cNvGrpSpPr>
            <a:grpSpLocks/>
          </p:cNvGrpSpPr>
          <p:nvPr/>
        </p:nvGrpSpPr>
        <p:grpSpPr bwMode="auto">
          <a:xfrm>
            <a:off x="3838077" y="2943188"/>
            <a:ext cx="228600" cy="228600"/>
            <a:chOff x="4224" y="1488"/>
            <a:chExt cx="144" cy="144"/>
          </a:xfrm>
        </p:grpSpPr>
        <p:grpSp>
          <p:nvGrpSpPr>
            <p:cNvPr id="174" name="Group 39"/>
            <p:cNvGrpSpPr>
              <a:grpSpLocks/>
            </p:cNvGrpSpPr>
            <p:nvPr/>
          </p:nvGrpSpPr>
          <p:grpSpPr bwMode="auto">
            <a:xfrm>
              <a:off x="4224" y="1488"/>
              <a:ext cx="144" cy="144"/>
              <a:chOff x="4224" y="1488"/>
              <a:chExt cx="144" cy="144"/>
            </a:xfrm>
          </p:grpSpPr>
          <p:sp>
            <p:nvSpPr>
              <p:cNvPr id="176" name="Oval 40"/>
              <p:cNvSpPr>
                <a:spLocks noChangeArrowheads="1"/>
              </p:cNvSpPr>
              <p:nvPr/>
            </p:nvSpPr>
            <p:spPr bwMode="auto">
              <a:xfrm>
                <a:off x="4224" y="14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  <p:sp>
            <p:nvSpPr>
              <p:cNvPr id="177" name="Oval 41"/>
              <p:cNvSpPr>
                <a:spLocks noChangeArrowheads="1"/>
              </p:cNvSpPr>
              <p:nvPr/>
            </p:nvSpPr>
            <p:spPr bwMode="auto">
              <a:xfrm>
                <a:off x="4224" y="158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</p:grpSp>
        <p:sp>
          <p:nvSpPr>
            <p:cNvPr id="175" name="Oval 42"/>
            <p:cNvSpPr>
              <a:spLocks noChangeArrowheads="1"/>
            </p:cNvSpPr>
            <p:nvPr/>
          </p:nvSpPr>
          <p:spPr bwMode="auto">
            <a:xfrm>
              <a:off x="4320" y="1488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</p:grpSp>
      <p:sp>
        <p:nvSpPr>
          <p:cNvPr id="178" name="Oval 44"/>
          <p:cNvSpPr>
            <a:spLocks noChangeArrowheads="1"/>
          </p:cNvSpPr>
          <p:nvPr/>
        </p:nvSpPr>
        <p:spPr bwMode="auto">
          <a:xfrm>
            <a:off x="551952" y="2267538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79" name="Oval 45"/>
          <p:cNvSpPr>
            <a:spLocks noChangeArrowheads="1"/>
          </p:cNvSpPr>
          <p:nvPr/>
        </p:nvSpPr>
        <p:spPr bwMode="auto">
          <a:xfrm>
            <a:off x="485277" y="2620466"/>
            <a:ext cx="228600" cy="228600"/>
          </a:xfrm>
          <a:prstGeom prst="ellipse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81" name="Rectangle 47"/>
          <p:cNvSpPr>
            <a:spLocks noChangeArrowheads="1"/>
          </p:cNvSpPr>
          <p:nvPr/>
        </p:nvSpPr>
        <p:spPr bwMode="auto">
          <a:xfrm>
            <a:off x="952001" y="1995737"/>
            <a:ext cx="110172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200000"/>
              </a:lnSpc>
            </a:pPr>
            <a:r>
              <a:rPr lang="ru-RU" altLang="en-US" sz="1400" b="1" dirty="0">
                <a:solidFill>
                  <a:srgbClr val="002060"/>
                </a:solidFill>
                <a:latin typeface="+mn-lt"/>
              </a:rPr>
              <a:t>ПА</a:t>
            </a:r>
            <a:endParaRPr lang="en-US" altLang="en-US" sz="1400" b="1" dirty="0">
              <a:solidFill>
                <a:srgbClr val="002060"/>
              </a:solidFill>
              <a:latin typeface="+mn-lt"/>
            </a:endParaRPr>
          </a:p>
          <a:p>
            <a:pPr>
              <a:lnSpc>
                <a:spcPct val="200000"/>
              </a:lnSpc>
            </a:pPr>
            <a:r>
              <a:rPr lang="ru-RU" altLang="en-US" sz="1400" b="1" dirty="0" err="1">
                <a:solidFill>
                  <a:srgbClr val="002060"/>
                </a:solidFill>
                <a:latin typeface="+mn-lt"/>
              </a:rPr>
              <a:t>Плазмида</a:t>
            </a:r>
            <a:endParaRPr lang="en-US" altLang="en-US" sz="1400" b="1" dirty="0">
              <a:solidFill>
                <a:srgbClr val="002060"/>
              </a:solidFill>
              <a:latin typeface="+mn-lt"/>
            </a:endParaRPr>
          </a:p>
          <a:p>
            <a:pPr>
              <a:lnSpc>
                <a:spcPct val="200000"/>
              </a:lnSpc>
            </a:pPr>
            <a:r>
              <a:rPr lang="en-US" altLang="en-US" sz="1400" b="1" dirty="0">
                <a:solidFill>
                  <a:srgbClr val="002060"/>
                </a:solidFill>
                <a:latin typeface="+mn-lt"/>
              </a:rPr>
              <a:t>HPZ</a:t>
            </a:r>
            <a:endParaRPr lang="en-US" altLang="en-US" sz="1400" b="1" baseline="-25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82" name="AutoShape 50"/>
          <p:cNvSpPr>
            <a:spLocks noChangeArrowheads="1"/>
          </p:cNvSpPr>
          <p:nvPr/>
        </p:nvSpPr>
        <p:spPr bwMode="auto">
          <a:xfrm>
            <a:off x="5474365" y="1571588"/>
            <a:ext cx="2057400" cy="1981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83" name="Oval 51"/>
          <p:cNvSpPr>
            <a:spLocks noChangeArrowheads="1"/>
          </p:cNvSpPr>
          <p:nvPr/>
        </p:nvSpPr>
        <p:spPr bwMode="auto">
          <a:xfrm>
            <a:off x="6236365" y="2257388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84" name="Oval 52"/>
          <p:cNvSpPr>
            <a:spLocks noChangeArrowheads="1"/>
          </p:cNvSpPr>
          <p:nvPr/>
        </p:nvSpPr>
        <p:spPr bwMode="auto">
          <a:xfrm>
            <a:off x="6845965" y="2638388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185" name="Oval 53"/>
          <p:cNvSpPr>
            <a:spLocks noChangeArrowheads="1"/>
          </p:cNvSpPr>
          <p:nvPr/>
        </p:nvSpPr>
        <p:spPr bwMode="auto">
          <a:xfrm>
            <a:off x="6160165" y="3095588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grpSp>
        <p:nvGrpSpPr>
          <p:cNvPr id="186" name="Group 54"/>
          <p:cNvGrpSpPr>
            <a:grpSpLocks/>
          </p:cNvGrpSpPr>
          <p:nvPr/>
        </p:nvGrpSpPr>
        <p:grpSpPr bwMode="auto">
          <a:xfrm>
            <a:off x="5779165" y="1952588"/>
            <a:ext cx="228600" cy="228600"/>
            <a:chOff x="4224" y="1488"/>
            <a:chExt cx="144" cy="144"/>
          </a:xfrm>
        </p:grpSpPr>
        <p:sp>
          <p:nvSpPr>
            <p:cNvPr id="187" name="Oval 55"/>
            <p:cNvSpPr>
              <a:spLocks noChangeArrowheads="1"/>
            </p:cNvSpPr>
            <p:nvPr/>
          </p:nvSpPr>
          <p:spPr bwMode="auto">
            <a:xfrm>
              <a:off x="4224" y="1488"/>
              <a:ext cx="144" cy="144"/>
            </a:xfrm>
            <a:prstGeom prst="ellips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188" name="Oval 56"/>
            <p:cNvSpPr>
              <a:spLocks noChangeArrowheads="1"/>
            </p:cNvSpPr>
            <p:nvPr/>
          </p:nvSpPr>
          <p:spPr bwMode="auto">
            <a:xfrm>
              <a:off x="4224" y="1584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</p:grpSp>
      <p:grpSp>
        <p:nvGrpSpPr>
          <p:cNvPr id="189" name="Group 57"/>
          <p:cNvGrpSpPr>
            <a:grpSpLocks/>
          </p:cNvGrpSpPr>
          <p:nvPr/>
        </p:nvGrpSpPr>
        <p:grpSpPr bwMode="auto">
          <a:xfrm>
            <a:off x="6617365" y="1876388"/>
            <a:ext cx="228600" cy="228600"/>
            <a:chOff x="4224" y="1488"/>
            <a:chExt cx="144" cy="144"/>
          </a:xfrm>
        </p:grpSpPr>
        <p:sp>
          <p:nvSpPr>
            <p:cNvPr id="190" name="Oval 58"/>
            <p:cNvSpPr>
              <a:spLocks noChangeArrowheads="1"/>
            </p:cNvSpPr>
            <p:nvPr/>
          </p:nvSpPr>
          <p:spPr bwMode="auto">
            <a:xfrm>
              <a:off x="4224" y="1488"/>
              <a:ext cx="144" cy="144"/>
            </a:xfrm>
            <a:prstGeom prst="ellips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191" name="Oval 59"/>
            <p:cNvSpPr>
              <a:spLocks noChangeArrowheads="1"/>
            </p:cNvSpPr>
            <p:nvPr/>
          </p:nvSpPr>
          <p:spPr bwMode="auto">
            <a:xfrm>
              <a:off x="4224" y="1584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</p:grpSp>
      <p:grpSp>
        <p:nvGrpSpPr>
          <p:cNvPr id="192" name="Group 60"/>
          <p:cNvGrpSpPr>
            <a:grpSpLocks/>
          </p:cNvGrpSpPr>
          <p:nvPr/>
        </p:nvGrpSpPr>
        <p:grpSpPr bwMode="auto">
          <a:xfrm>
            <a:off x="6922165" y="2181188"/>
            <a:ext cx="228600" cy="228600"/>
            <a:chOff x="4224" y="1488"/>
            <a:chExt cx="144" cy="144"/>
          </a:xfrm>
        </p:grpSpPr>
        <p:grpSp>
          <p:nvGrpSpPr>
            <p:cNvPr id="193" name="Group 61"/>
            <p:cNvGrpSpPr>
              <a:grpSpLocks/>
            </p:cNvGrpSpPr>
            <p:nvPr/>
          </p:nvGrpSpPr>
          <p:grpSpPr bwMode="auto">
            <a:xfrm>
              <a:off x="4224" y="1488"/>
              <a:ext cx="144" cy="144"/>
              <a:chOff x="4224" y="1488"/>
              <a:chExt cx="144" cy="144"/>
            </a:xfrm>
          </p:grpSpPr>
          <p:sp>
            <p:nvSpPr>
              <p:cNvPr id="195" name="Oval 62"/>
              <p:cNvSpPr>
                <a:spLocks noChangeArrowheads="1"/>
              </p:cNvSpPr>
              <p:nvPr/>
            </p:nvSpPr>
            <p:spPr bwMode="auto">
              <a:xfrm>
                <a:off x="4224" y="14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  <p:sp>
            <p:nvSpPr>
              <p:cNvPr id="196" name="Oval 63"/>
              <p:cNvSpPr>
                <a:spLocks noChangeArrowheads="1"/>
              </p:cNvSpPr>
              <p:nvPr/>
            </p:nvSpPr>
            <p:spPr bwMode="auto">
              <a:xfrm>
                <a:off x="4224" y="158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AU" altLang="en-US"/>
              </a:p>
            </p:txBody>
          </p:sp>
        </p:grpSp>
        <p:sp>
          <p:nvSpPr>
            <p:cNvPr id="194" name="Oval 64"/>
            <p:cNvSpPr>
              <a:spLocks noChangeArrowheads="1"/>
            </p:cNvSpPr>
            <p:nvPr/>
          </p:nvSpPr>
          <p:spPr bwMode="auto">
            <a:xfrm>
              <a:off x="4320" y="1488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</p:grpSp>
      <p:grpSp>
        <p:nvGrpSpPr>
          <p:cNvPr id="197" name="Group 65"/>
          <p:cNvGrpSpPr>
            <a:grpSpLocks/>
          </p:cNvGrpSpPr>
          <p:nvPr/>
        </p:nvGrpSpPr>
        <p:grpSpPr bwMode="auto">
          <a:xfrm>
            <a:off x="5855365" y="2714588"/>
            <a:ext cx="228600" cy="228600"/>
            <a:chOff x="4224" y="1488"/>
            <a:chExt cx="144" cy="144"/>
          </a:xfrm>
        </p:grpSpPr>
        <p:sp>
          <p:nvSpPr>
            <p:cNvPr id="198" name="Oval 66"/>
            <p:cNvSpPr>
              <a:spLocks noChangeArrowheads="1"/>
            </p:cNvSpPr>
            <p:nvPr/>
          </p:nvSpPr>
          <p:spPr bwMode="auto">
            <a:xfrm>
              <a:off x="4224" y="1488"/>
              <a:ext cx="144" cy="144"/>
            </a:xfrm>
            <a:prstGeom prst="ellips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199" name="Oval 67"/>
            <p:cNvSpPr>
              <a:spLocks noChangeArrowheads="1"/>
            </p:cNvSpPr>
            <p:nvPr/>
          </p:nvSpPr>
          <p:spPr bwMode="auto">
            <a:xfrm>
              <a:off x="4224" y="1584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</p:grpSp>
      <p:grpSp>
        <p:nvGrpSpPr>
          <p:cNvPr id="200" name="Group 68"/>
          <p:cNvGrpSpPr>
            <a:grpSpLocks/>
          </p:cNvGrpSpPr>
          <p:nvPr/>
        </p:nvGrpSpPr>
        <p:grpSpPr bwMode="auto">
          <a:xfrm>
            <a:off x="6388765" y="2714588"/>
            <a:ext cx="228600" cy="228600"/>
            <a:chOff x="4224" y="1488"/>
            <a:chExt cx="144" cy="144"/>
          </a:xfrm>
        </p:grpSpPr>
        <p:sp>
          <p:nvSpPr>
            <p:cNvPr id="201" name="Oval 69"/>
            <p:cNvSpPr>
              <a:spLocks noChangeArrowheads="1"/>
            </p:cNvSpPr>
            <p:nvPr/>
          </p:nvSpPr>
          <p:spPr bwMode="auto">
            <a:xfrm>
              <a:off x="4224" y="1488"/>
              <a:ext cx="144" cy="144"/>
            </a:xfrm>
            <a:prstGeom prst="ellips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202" name="Oval 70"/>
            <p:cNvSpPr>
              <a:spLocks noChangeArrowheads="1"/>
            </p:cNvSpPr>
            <p:nvPr/>
          </p:nvSpPr>
          <p:spPr bwMode="auto">
            <a:xfrm>
              <a:off x="4224" y="1584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</p:grpSp>
      <p:grpSp>
        <p:nvGrpSpPr>
          <p:cNvPr id="203" name="Group 71"/>
          <p:cNvGrpSpPr>
            <a:grpSpLocks/>
          </p:cNvGrpSpPr>
          <p:nvPr/>
        </p:nvGrpSpPr>
        <p:grpSpPr bwMode="auto">
          <a:xfrm>
            <a:off x="6998365" y="2943188"/>
            <a:ext cx="228600" cy="228600"/>
            <a:chOff x="4224" y="1488"/>
            <a:chExt cx="144" cy="144"/>
          </a:xfrm>
        </p:grpSpPr>
        <p:sp>
          <p:nvSpPr>
            <p:cNvPr id="204" name="Oval 72"/>
            <p:cNvSpPr>
              <a:spLocks noChangeArrowheads="1"/>
            </p:cNvSpPr>
            <p:nvPr/>
          </p:nvSpPr>
          <p:spPr bwMode="auto">
            <a:xfrm>
              <a:off x="4224" y="1488"/>
              <a:ext cx="144" cy="144"/>
            </a:xfrm>
            <a:prstGeom prst="ellips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205" name="Oval 73"/>
            <p:cNvSpPr>
              <a:spLocks noChangeArrowheads="1"/>
            </p:cNvSpPr>
            <p:nvPr/>
          </p:nvSpPr>
          <p:spPr bwMode="auto">
            <a:xfrm>
              <a:off x="4224" y="1584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</p:grpSp>
      <p:sp>
        <p:nvSpPr>
          <p:cNvPr id="209" name="AutoShape 95"/>
          <p:cNvSpPr>
            <a:spLocks noChangeArrowheads="1"/>
          </p:cNvSpPr>
          <p:nvPr/>
        </p:nvSpPr>
        <p:spPr bwMode="auto">
          <a:xfrm>
            <a:off x="4515853" y="2485988"/>
            <a:ext cx="838200" cy="76200"/>
          </a:xfrm>
          <a:prstGeom prst="rightArrow">
            <a:avLst>
              <a:gd name="adj1" fmla="val 50000"/>
              <a:gd name="adj2" fmla="val 2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28" name="Прямоугольник 227"/>
          <p:cNvSpPr/>
          <p:nvPr/>
        </p:nvSpPr>
        <p:spPr>
          <a:xfrm>
            <a:off x="4419768" y="1899281"/>
            <a:ext cx="648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ru-RU" altLang="en-US" sz="1400" b="1" dirty="0">
                <a:solidFill>
                  <a:srgbClr val="002060"/>
                </a:solidFill>
              </a:rPr>
              <a:t> + </a:t>
            </a:r>
            <a:r>
              <a:rPr lang="en-US" altLang="en-US" sz="1400" b="1" dirty="0">
                <a:solidFill>
                  <a:srgbClr val="002060"/>
                </a:solidFill>
              </a:rPr>
              <a:t>HPZ</a:t>
            </a:r>
            <a:endParaRPr lang="en-US" altLang="en-US" sz="1400" b="1" baseline="-25000" dirty="0">
              <a:solidFill>
                <a:srgbClr val="002060"/>
              </a:solidFill>
            </a:endParaRPr>
          </a:p>
        </p:txBody>
      </p:sp>
      <p:sp>
        <p:nvSpPr>
          <p:cNvPr id="229" name="Oval 44"/>
          <p:cNvSpPr>
            <a:spLocks noChangeArrowheads="1"/>
          </p:cNvSpPr>
          <p:nvPr/>
        </p:nvSpPr>
        <p:spPr bwMode="auto">
          <a:xfrm>
            <a:off x="559969" y="3141825"/>
            <a:ext cx="76200" cy="76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30" name="Oval 44"/>
          <p:cNvSpPr>
            <a:spLocks noChangeArrowheads="1"/>
          </p:cNvSpPr>
          <p:nvPr/>
        </p:nvSpPr>
        <p:spPr bwMode="auto">
          <a:xfrm>
            <a:off x="7136407" y="2943188"/>
            <a:ext cx="76200" cy="76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31" name="Oval 44"/>
          <p:cNvSpPr>
            <a:spLocks noChangeArrowheads="1"/>
          </p:cNvSpPr>
          <p:nvPr/>
        </p:nvSpPr>
        <p:spPr bwMode="auto">
          <a:xfrm>
            <a:off x="7081954" y="2181188"/>
            <a:ext cx="76200" cy="76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32" name="Oval 44"/>
          <p:cNvSpPr>
            <a:spLocks noChangeArrowheads="1"/>
          </p:cNvSpPr>
          <p:nvPr/>
        </p:nvSpPr>
        <p:spPr bwMode="auto">
          <a:xfrm>
            <a:off x="6775741" y="1867157"/>
            <a:ext cx="76200" cy="76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33" name="Oval 44"/>
          <p:cNvSpPr>
            <a:spLocks noChangeArrowheads="1"/>
          </p:cNvSpPr>
          <p:nvPr/>
        </p:nvSpPr>
        <p:spPr bwMode="auto">
          <a:xfrm>
            <a:off x="5954424" y="1950336"/>
            <a:ext cx="76200" cy="76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34" name="Oval 44"/>
          <p:cNvSpPr>
            <a:spLocks noChangeArrowheads="1"/>
          </p:cNvSpPr>
          <p:nvPr/>
        </p:nvSpPr>
        <p:spPr bwMode="auto">
          <a:xfrm>
            <a:off x="6015154" y="2714588"/>
            <a:ext cx="76200" cy="76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35" name="Oval 44"/>
          <p:cNvSpPr>
            <a:spLocks noChangeArrowheads="1"/>
          </p:cNvSpPr>
          <p:nvPr/>
        </p:nvSpPr>
        <p:spPr bwMode="auto">
          <a:xfrm>
            <a:off x="6547141" y="2694210"/>
            <a:ext cx="76200" cy="76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36" name="Скругленный прямоугольник 45">
            <a:extLst>
              <a:ext uri="{FF2B5EF4-FFF2-40B4-BE49-F238E27FC236}">
                <a16:creationId xmlns="" xmlns:a16="http://schemas.microsoft.com/office/drawing/2014/main" id="{BBC72628-92BB-4654-A500-DCA471DBCFC7}"/>
              </a:ext>
            </a:extLst>
          </p:cNvPr>
          <p:cNvSpPr/>
          <p:nvPr/>
        </p:nvSpPr>
        <p:spPr>
          <a:xfrm>
            <a:off x="144371" y="3698651"/>
            <a:ext cx="8087208" cy="374571"/>
          </a:xfrm>
          <a:prstGeom prst="round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b="1" dirty="0">
                <a:solidFill>
                  <a:srgbClr val="4472C4">
                    <a:lumMod val="50000"/>
                  </a:srgbClr>
                </a:solidFill>
              </a:rPr>
              <a:t>Добавление паразитного лиганда снижает долю занятых радиопротектором сайтов </a:t>
            </a:r>
            <a:r>
              <a:rPr lang="en-US" altLang="en-US" sz="1600" b="1" i="1" dirty="0">
                <a:solidFill>
                  <a:srgbClr val="002060"/>
                </a:solidFill>
              </a:rPr>
              <a:t>F</a:t>
            </a:r>
            <a:r>
              <a:rPr lang="en-US" altLang="en-US" sz="1600" b="1" i="1" baseline="-25000" dirty="0">
                <a:solidFill>
                  <a:srgbClr val="002060"/>
                </a:solidFill>
              </a:rPr>
              <a:t>OS</a:t>
            </a:r>
            <a:endParaRPr lang="ru-RU" sz="1600" b="1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237" name="Oval 44"/>
          <p:cNvSpPr>
            <a:spLocks noChangeArrowheads="1"/>
          </p:cNvSpPr>
          <p:nvPr/>
        </p:nvSpPr>
        <p:spPr bwMode="auto">
          <a:xfrm>
            <a:off x="5855365" y="2394120"/>
            <a:ext cx="76200" cy="76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38" name="Oval 44"/>
          <p:cNvSpPr>
            <a:spLocks noChangeArrowheads="1"/>
          </p:cNvSpPr>
          <p:nvPr/>
        </p:nvSpPr>
        <p:spPr bwMode="auto">
          <a:xfrm>
            <a:off x="6638745" y="3256125"/>
            <a:ext cx="76200" cy="76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39" name="Oval 11"/>
          <p:cNvSpPr>
            <a:spLocks noChangeArrowheads="1"/>
          </p:cNvSpPr>
          <p:nvPr/>
        </p:nvSpPr>
        <p:spPr bwMode="auto">
          <a:xfrm>
            <a:off x="5742969" y="3218025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40" name="Oval 11"/>
          <p:cNvSpPr>
            <a:spLocks noChangeArrowheads="1"/>
          </p:cNvSpPr>
          <p:nvPr/>
        </p:nvSpPr>
        <p:spPr bwMode="auto">
          <a:xfrm>
            <a:off x="6293597" y="1715647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41" name="Oval 11"/>
          <p:cNvSpPr>
            <a:spLocks noChangeArrowheads="1"/>
          </p:cNvSpPr>
          <p:nvPr/>
        </p:nvSpPr>
        <p:spPr bwMode="auto">
          <a:xfrm>
            <a:off x="7328058" y="2595554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" name="Прямоугольник 1"/>
          <p:cNvSpPr/>
          <p:nvPr/>
        </p:nvSpPr>
        <p:spPr>
          <a:xfrm>
            <a:off x="9031762" y="6039609"/>
            <a:ext cx="24550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dirty="0">
                <a:solidFill>
                  <a:srgbClr val="002060"/>
                </a:solidFill>
              </a:rPr>
              <a:t>R</a:t>
            </a:r>
            <a:r>
              <a:rPr lang="ru-RU" altLang="en-US" b="1" i="1" dirty="0">
                <a:solidFill>
                  <a:srgbClr val="002060"/>
                </a:solidFill>
              </a:rPr>
              <a:t> (ПА)</a:t>
            </a:r>
            <a:r>
              <a:rPr lang="en-US" altLang="en-US" b="1" dirty="0">
                <a:solidFill>
                  <a:srgbClr val="002060"/>
                </a:solidFill>
              </a:rPr>
              <a:t> = 40 - 5</a:t>
            </a:r>
            <a:r>
              <a:rPr lang="ru-RU" altLang="en-US" b="1" dirty="0">
                <a:solidFill>
                  <a:srgbClr val="002060"/>
                </a:solidFill>
              </a:rPr>
              <a:t>0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bp</a:t>
            </a:r>
            <a:endParaRPr lang="ru-RU" altLang="en-US" b="1" dirty="0">
              <a:solidFill>
                <a:srgbClr val="002060"/>
              </a:solidFill>
            </a:endParaRPr>
          </a:p>
          <a:p>
            <a:r>
              <a:rPr lang="en-US" altLang="en-US" b="1" i="1" dirty="0">
                <a:solidFill>
                  <a:srgbClr val="002060"/>
                </a:solidFill>
              </a:rPr>
              <a:t>R</a:t>
            </a:r>
            <a:r>
              <a:rPr lang="ru-RU" altLang="en-US" b="1" i="1" dirty="0">
                <a:solidFill>
                  <a:srgbClr val="002060"/>
                </a:solidFill>
              </a:rPr>
              <a:t> (ПА</a:t>
            </a:r>
            <a:r>
              <a:rPr lang="en-US" altLang="en-US" b="1" i="1" dirty="0">
                <a:solidFill>
                  <a:srgbClr val="002060"/>
                </a:solidFill>
              </a:rPr>
              <a:t>+HPZ</a:t>
            </a:r>
            <a:r>
              <a:rPr lang="ru-RU" altLang="en-US" b="1" i="1" dirty="0">
                <a:solidFill>
                  <a:srgbClr val="002060"/>
                </a:solidFill>
              </a:rPr>
              <a:t>)</a:t>
            </a:r>
            <a:r>
              <a:rPr lang="en-US" altLang="en-US" b="1" dirty="0">
                <a:solidFill>
                  <a:srgbClr val="002060"/>
                </a:solidFill>
              </a:rPr>
              <a:t> = 25 - 3</a:t>
            </a:r>
            <a:r>
              <a:rPr lang="ru-RU" altLang="en-US" b="1" dirty="0">
                <a:solidFill>
                  <a:srgbClr val="002060"/>
                </a:solidFill>
              </a:rPr>
              <a:t>0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</a:rPr>
              <a:t>bp</a:t>
            </a:r>
            <a:endParaRPr lang="en-US" altLang="en-US" b="1" dirty="0">
              <a:solidFill>
                <a:srgbClr val="002060"/>
              </a:solidFill>
            </a:endParaRPr>
          </a:p>
        </p:txBody>
      </p:sp>
      <p:pic>
        <p:nvPicPr>
          <p:cNvPr id="244" name="Picture 100" descr="HPZ_Blu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12" y="5445770"/>
            <a:ext cx="1583047" cy="50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" name="Picture 156" descr="2P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12" y="5951091"/>
            <a:ext cx="1628277" cy="50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" name="Rectangle 161"/>
          <p:cNvSpPr>
            <a:spLocks noChangeArrowheads="1"/>
          </p:cNvSpPr>
          <p:nvPr/>
        </p:nvSpPr>
        <p:spPr bwMode="auto">
          <a:xfrm>
            <a:off x="2095364" y="5320641"/>
            <a:ext cx="159031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en-US" sz="1400" b="1" dirty="0">
                <a:solidFill>
                  <a:srgbClr val="002060"/>
                </a:solidFill>
                <a:latin typeface="+mn-lt"/>
              </a:rPr>
              <a:t>HPZ, </a:t>
            </a:r>
            <a:r>
              <a:rPr lang="en-US" altLang="en-US" sz="1400" b="1" dirty="0" err="1">
                <a:solidFill>
                  <a:srgbClr val="002060"/>
                </a:solidFill>
                <a:latin typeface="+mn-lt"/>
              </a:rPr>
              <a:t>K</a:t>
            </a:r>
            <a:r>
              <a:rPr lang="en-US" altLang="en-US" sz="1400" b="1" baseline="-25000" dirty="0" err="1">
                <a:solidFill>
                  <a:srgbClr val="002060"/>
                </a:solidFill>
                <a:latin typeface="+mn-lt"/>
              </a:rPr>
              <a:t>d</a:t>
            </a:r>
            <a:r>
              <a:rPr lang="en-US" altLang="en-US" sz="1400" b="1" dirty="0">
                <a:solidFill>
                  <a:srgbClr val="002060"/>
                </a:solidFill>
                <a:latin typeface="+mn-lt"/>
              </a:rPr>
              <a:t> = 180 </a:t>
            </a:r>
            <a:r>
              <a:rPr lang="en-US" altLang="en-US" sz="1400" b="1" dirty="0" err="1">
                <a:solidFill>
                  <a:srgbClr val="002060"/>
                </a:solidFill>
                <a:latin typeface="+mn-lt"/>
              </a:rPr>
              <a:t>nM</a:t>
            </a:r>
            <a:endParaRPr lang="en-US" altLang="en-US" sz="1400" b="1" dirty="0">
              <a:solidFill>
                <a:srgbClr val="002060"/>
              </a:solidFill>
              <a:latin typeface="+mn-lt"/>
            </a:endParaRPr>
          </a:p>
          <a:p>
            <a:pPr>
              <a:lnSpc>
                <a:spcPct val="200000"/>
              </a:lnSpc>
            </a:pPr>
            <a:r>
              <a:rPr lang="ru-RU" altLang="en-US" sz="1400" b="1" dirty="0">
                <a:solidFill>
                  <a:srgbClr val="002060"/>
                </a:solidFill>
                <a:latin typeface="+mn-lt"/>
              </a:rPr>
              <a:t>ПА</a:t>
            </a:r>
            <a:r>
              <a:rPr lang="en-US" altLang="en-US" sz="1400" b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altLang="en-US" sz="1400" b="1" dirty="0" err="1">
                <a:solidFill>
                  <a:srgbClr val="002060"/>
                </a:solidFill>
                <a:latin typeface="+mn-lt"/>
              </a:rPr>
              <a:t>K</a:t>
            </a:r>
            <a:r>
              <a:rPr lang="en-US" altLang="en-US" sz="1400" b="1" baseline="-25000" dirty="0" err="1">
                <a:solidFill>
                  <a:srgbClr val="002060"/>
                </a:solidFill>
                <a:latin typeface="+mn-lt"/>
              </a:rPr>
              <a:t>d</a:t>
            </a:r>
            <a:r>
              <a:rPr lang="en-US" altLang="en-US" sz="1400" b="1" dirty="0">
                <a:solidFill>
                  <a:srgbClr val="002060"/>
                </a:solidFill>
                <a:latin typeface="+mn-lt"/>
              </a:rPr>
              <a:t> = 330 </a:t>
            </a:r>
            <a:r>
              <a:rPr lang="en-US" altLang="en-US" sz="1400" b="1" dirty="0" err="1">
                <a:solidFill>
                  <a:srgbClr val="002060"/>
                </a:solidFill>
                <a:latin typeface="+mn-lt"/>
              </a:rPr>
              <a:t>nM</a:t>
            </a:r>
            <a:endParaRPr lang="en-US" altLang="en-US" sz="1400" b="1" baseline="-250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00759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238125" y="9282"/>
            <a:ext cx="9888514" cy="594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4472C4">
                    <a:lumMod val="50000"/>
                  </a:srgbClr>
                </a:solidFill>
              </a:rPr>
              <a:t>ДНК-связывающиеся радиопротекторы – вопросы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781" y="8462"/>
            <a:ext cx="1473219" cy="640530"/>
          </a:xfrm>
          <a:prstGeom prst="rect">
            <a:avLst/>
          </a:prstGeom>
        </p:spPr>
      </p:pic>
      <p:sp>
        <p:nvSpPr>
          <p:cNvPr id="9" name="Скругленный прямоугольник 45">
            <a:extLst>
              <a:ext uri="{FF2B5EF4-FFF2-40B4-BE49-F238E27FC236}">
                <a16:creationId xmlns="" xmlns:a16="http://schemas.microsoft.com/office/drawing/2014/main" id="{BBC72628-92BB-4654-A500-DCA471DBCFC7}"/>
              </a:ext>
            </a:extLst>
          </p:cNvPr>
          <p:cNvSpPr/>
          <p:nvPr/>
        </p:nvSpPr>
        <p:spPr>
          <a:xfrm>
            <a:off x="1725321" y="777244"/>
            <a:ext cx="8645900" cy="877120"/>
          </a:xfrm>
          <a:prstGeom prst="round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4472C4">
                    <a:lumMod val="50000"/>
                  </a:srgbClr>
                </a:solidFill>
              </a:rPr>
              <a:t>Каким образом восстановление ДНК радикалов связано с защитой от летального эффекта на клетки или являются ли </a:t>
            </a:r>
            <a:r>
              <a:rPr lang="ru-RU" sz="1600" b="1" dirty="0" err="1">
                <a:solidFill>
                  <a:srgbClr val="4472C4">
                    <a:lumMod val="50000"/>
                  </a:srgbClr>
                </a:solidFill>
              </a:rPr>
              <a:t>двунитевые</a:t>
            </a:r>
            <a:r>
              <a:rPr lang="ru-RU" sz="1600" b="1" dirty="0">
                <a:solidFill>
                  <a:srgbClr val="4472C4">
                    <a:lumMod val="50000"/>
                  </a:srgbClr>
                </a:solidFill>
              </a:rPr>
              <a:t> разрывы ДНК (ДР) предметом защиты?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47" y="4704414"/>
            <a:ext cx="3401086" cy="1577431"/>
          </a:xfrm>
          <a:prstGeom prst="rect">
            <a:avLst/>
          </a:prstGeom>
        </p:spPr>
      </p:pic>
      <p:pic>
        <p:nvPicPr>
          <p:cNvPr id="22" name="Picture 121" descr="DR_3C_2PH20_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97" y="2080444"/>
            <a:ext cx="1576448" cy="188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oup 2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979709"/>
              </p:ext>
            </p:extLst>
          </p:nvPr>
        </p:nvGraphicFramePr>
        <p:xfrm>
          <a:off x="3068053" y="1865445"/>
          <a:ext cx="8746958" cy="3799972"/>
        </p:xfrm>
        <a:graphic>
          <a:graphicData uri="http://schemas.openxmlformats.org/drawingml/2006/table">
            <a:tbl>
              <a:tblPr/>
              <a:tblGrid>
                <a:gridCol w="17686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798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544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778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6606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77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Тип повреждения</a:t>
                      </a:r>
                      <a:endParaRPr kumimoji="0" lang="en-AU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Описание</a:t>
                      </a:r>
                      <a:endParaRPr kumimoji="0" lang="en-AU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Цитотоксичность</a:t>
                      </a:r>
                      <a:endParaRPr kumimoji="0" lang="en-AU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Защита</a:t>
                      </a:r>
                      <a:endParaRPr kumimoji="0" lang="en-AU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8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Повреждения оснований (ПО)</a:t>
                      </a:r>
                      <a:endParaRPr kumimoji="0" lang="en-AU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Изолированное ПО</a:t>
                      </a:r>
                      <a:endParaRPr kumimoji="0" lang="en-AU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Нет</a:t>
                      </a:r>
                      <a:endParaRPr kumimoji="0" lang="en-AU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Да</a:t>
                      </a:r>
                      <a:endParaRPr kumimoji="0" lang="en-AU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6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Однонитевой разрыв ДНК</a:t>
                      </a:r>
                      <a:r>
                        <a:rPr kumimoji="0" lang="en-AU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ru-RU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ОР</a:t>
                      </a:r>
                      <a:r>
                        <a:rPr kumimoji="0" lang="en-AU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Изолированный ОР</a:t>
                      </a:r>
                      <a:endParaRPr kumimoji="0" lang="en-AU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Нет</a:t>
                      </a:r>
                      <a:endParaRPr kumimoji="0" lang="en-AU" alt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7850"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Кластерные повреждения</a:t>
                      </a:r>
                      <a:endParaRPr kumimoji="0" lang="en-AU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Два ОР напротив</a:t>
                      </a:r>
                      <a:endParaRPr kumimoji="0" lang="en-AU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Нет</a:t>
                      </a:r>
                      <a:endParaRPr kumimoji="0" lang="en-AU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3075"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Два ПО напротив</a:t>
                      </a:r>
                      <a:endParaRPr kumimoji="0" lang="en-AU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Да</a:t>
                      </a:r>
                      <a:endParaRPr kumimoji="0" lang="en-AU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815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ОР и ПО напротив</a:t>
                      </a:r>
                      <a:endParaRPr kumimoji="0" lang="en-AU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Да</a:t>
                      </a:r>
                      <a:endParaRPr kumimoji="0" lang="en-AU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021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 и ДР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Нет</a:t>
                      </a:r>
                      <a:endParaRPr kumimoji="0" lang="en-AU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85" name="Picture 8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778" y="2504878"/>
            <a:ext cx="2591232" cy="415262"/>
          </a:xfrm>
          <a:prstGeom prst="rect">
            <a:avLst/>
          </a:prstGeom>
        </p:spPr>
      </p:pic>
      <p:pic>
        <p:nvPicPr>
          <p:cNvPr id="286" name="Picture 8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268" y="3023083"/>
            <a:ext cx="2572251" cy="412220"/>
          </a:xfrm>
          <a:prstGeom prst="rect">
            <a:avLst/>
          </a:prstGeom>
        </p:spPr>
      </p:pic>
      <p:pic>
        <p:nvPicPr>
          <p:cNvPr id="287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526" y="4637008"/>
            <a:ext cx="2542288" cy="407418"/>
          </a:xfrm>
          <a:prstGeom prst="rect">
            <a:avLst/>
          </a:prstGeom>
        </p:spPr>
      </p:pic>
      <p:pic>
        <p:nvPicPr>
          <p:cNvPr id="288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778" y="3558304"/>
            <a:ext cx="2542288" cy="407418"/>
          </a:xfrm>
          <a:prstGeom prst="rect">
            <a:avLst/>
          </a:prstGeom>
        </p:spPr>
      </p:pic>
      <p:pic>
        <p:nvPicPr>
          <p:cNvPr id="289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321" y="4121845"/>
            <a:ext cx="2537867" cy="406709"/>
          </a:xfrm>
          <a:prstGeom prst="rect">
            <a:avLst/>
          </a:prstGeom>
        </p:spPr>
      </p:pic>
      <p:pic>
        <p:nvPicPr>
          <p:cNvPr id="290" name="Рисунок 28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778" y="5160721"/>
            <a:ext cx="2542288" cy="40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9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238125" y="9282"/>
            <a:ext cx="9888514" cy="594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4472C4">
                    <a:lumMod val="50000"/>
                  </a:srgbClr>
                </a:solidFill>
              </a:rPr>
              <a:t>ДНК-связывающиеся радиопротекторы – заключение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781" y="8462"/>
            <a:ext cx="1473219" cy="640530"/>
          </a:xfrm>
          <a:prstGeom prst="rect">
            <a:avLst/>
          </a:prstGeom>
        </p:spPr>
      </p:pic>
      <p:sp>
        <p:nvSpPr>
          <p:cNvPr id="23" name="Скругленный прямоугольник 45">
            <a:extLst>
              <a:ext uri="{FF2B5EF4-FFF2-40B4-BE49-F238E27FC236}">
                <a16:creationId xmlns="" xmlns:a16="http://schemas.microsoft.com/office/drawing/2014/main" id="{BBC72628-92BB-4654-A500-DCA471DBCFC7}"/>
              </a:ext>
            </a:extLst>
          </p:cNvPr>
          <p:cNvSpPr/>
          <p:nvPr/>
        </p:nvSpPr>
        <p:spPr>
          <a:xfrm>
            <a:off x="471349" y="1074485"/>
            <a:ext cx="11196776" cy="5005626"/>
          </a:xfrm>
          <a:prstGeom prst="round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4472C4">
                    <a:lumMod val="50000"/>
                  </a:srgbClr>
                </a:solidFill>
              </a:rPr>
              <a:t>Вопросы: </a:t>
            </a:r>
            <a:r>
              <a:rPr lang="ru-RU" sz="1600" b="1" dirty="0">
                <a:solidFill>
                  <a:srgbClr val="00B050"/>
                </a:solidFill>
              </a:rPr>
              <a:t>Ответы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4472C4">
                    <a:lumMod val="50000"/>
                  </a:srgbClr>
                </a:solidFill>
              </a:rPr>
              <a:t>Действительно ли именно связанный с ДНК </a:t>
            </a:r>
            <a:r>
              <a:rPr lang="ru-RU" sz="1600" b="1" dirty="0" err="1">
                <a:solidFill>
                  <a:srgbClr val="4472C4">
                    <a:lumMod val="50000"/>
                  </a:srgbClr>
                </a:solidFill>
              </a:rPr>
              <a:t>лиганд</a:t>
            </a:r>
            <a:r>
              <a:rPr lang="ru-RU" sz="1600" b="1" dirty="0">
                <a:solidFill>
                  <a:srgbClr val="4472C4">
                    <a:lumMod val="50000"/>
                  </a:srgbClr>
                </a:solidFill>
              </a:rPr>
              <a:t> обеспечивает защиту? – </a:t>
            </a:r>
            <a:r>
              <a:rPr lang="ru-RU" sz="1600" b="1" dirty="0">
                <a:solidFill>
                  <a:srgbClr val="00B050"/>
                </a:solidFill>
              </a:rPr>
              <a:t>Да, связанный с ДНК </a:t>
            </a:r>
            <a:r>
              <a:rPr lang="ru-RU" sz="1600" b="1" dirty="0" err="1">
                <a:solidFill>
                  <a:srgbClr val="00B050"/>
                </a:solidFill>
              </a:rPr>
              <a:t>лиганд</a:t>
            </a:r>
            <a:r>
              <a:rPr lang="ru-RU" sz="1600" b="1" dirty="0">
                <a:solidFill>
                  <a:srgbClr val="00B050"/>
                </a:solidFill>
              </a:rPr>
              <a:t> играет ключевую роль в защите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4472C4">
                    <a:lumMod val="50000"/>
                  </a:srgbClr>
                </a:solidFill>
              </a:rPr>
              <a:t>Каково расстояние миграции заряда? – </a:t>
            </a:r>
            <a:r>
              <a:rPr lang="ru-RU" sz="1600" b="1" dirty="0">
                <a:solidFill>
                  <a:srgbClr val="00B050"/>
                </a:solidFill>
              </a:rPr>
              <a:t>Расстояние миграции или диапазон защиты составляет 40 – 50 пар оснований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4472C4">
                    <a:lumMod val="50000"/>
                  </a:srgbClr>
                </a:solidFill>
              </a:rPr>
              <a:t>Какие ДНК радикалы являются предметом защиты? – </a:t>
            </a:r>
            <a:r>
              <a:rPr lang="ru-RU" sz="1600" b="1" dirty="0">
                <a:solidFill>
                  <a:srgbClr val="00B050"/>
                </a:solidFill>
              </a:rPr>
              <a:t>ДНК-радикалы – предшественники повреждений оснований являются предметом защиты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4472C4">
                    <a:lumMod val="50000"/>
                  </a:srgbClr>
                </a:solidFill>
              </a:rPr>
              <a:t>Возможны ли альтернативные механизмы защиты (перехват радикалов гидроксила в растворе)? – </a:t>
            </a:r>
            <a:r>
              <a:rPr lang="ru-RU" sz="1600" b="1" dirty="0">
                <a:solidFill>
                  <a:srgbClr val="00B050"/>
                </a:solidFill>
              </a:rPr>
              <a:t>Альтернативные механизмы не вносят существенного вклада в защиту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4472C4">
                    <a:lumMod val="50000"/>
                  </a:srgbClr>
                </a:solidFill>
              </a:rPr>
              <a:t>Каким образом восстановление ДНК радикалов связано с защитой от летального эффекта на клетки или являются ли </a:t>
            </a:r>
            <a:r>
              <a:rPr lang="ru-RU" sz="1600" b="1" dirty="0" err="1">
                <a:solidFill>
                  <a:srgbClr val="4472C4">
                    <a:lumMod val="50000"/>
                  </a:srgbClr>
                </a:solidFill>
              </a:rPr>
              <a:t>двунитевые</a:t>
            </a:r>
            <a:r>
              <a:rPr lang="ru-RU" sz="1600" b="1" dirty="0">
                <a:solidFill>
                  <a:srgbClr val="4472C4">
                    <a:lumMod val="50000"/>
                  </a:srgbClr>
                </a:solidFill>
              </a:rPr>
              <a:t> разрывы ДНК (ДР) предметом защиты? – </a:t>
            </a:r>
            <a:r>
              <a:rPr lang="ru-RU" sz="1600" b="1" dirty="0">
                <a:solidFill>
                  <a:srgbClr val="00B050"/>
                </a:solidFill>
              </a:rPr>
              <a:t>Восстановление ДНК-радикалов в составе кластерных повреждений может предотвратить образование летальных повреждений</a:t>
            </a:r>
          </a:p>
        </p:txBody>
      </p:sp>
    </p:spTree>
    <p:extLst>
      <p:ext uri="{BB962C8B-B14F-4D97-AF65-F5344CB8AC3E}">
        <p14:creationId xmlns:p14="http://schemas.microsoft.com/office/powerpoint/2010/main" val="898349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Прямоугольник 159"/>
          <p:cNvSpPr/>
          <p:nvPr/>
        </p:nvSpPr>
        <p:spPr>
          <a:xfrm>
            <a:off x="752474" y="0"/>
            <a:ext cx="7343775" cy="574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ru-RU" sz="2800" b="1" dirty="0">
                <a:solidFill>
                  <a:srgbClr val="4472C4">
                    <a:lumMod val="50000"/>
                  </a:srgbClr>
                </a:solidFill>
              </a:rPr>
              <a:t>Механизм защиты – новый взгляд</a:t>
            </a:r>
            <a:endParaRPr lang="en-US" sz="2800" b="1" dirty="0">
              <a:solidFill>
                <a:srgbClr val="4472C4">
                  <a:lumMod val="50000"/>
                </a:srgbClr>
              </a:solidFill>
            </a:endParaRPr>
          </a:p>
        </p:txBody>
      </p:sp>
      <p:pic>
        <p:nvPicPr>
          <p:cNvPr id="161" name="Рисунок 16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781" y="8462"/>
            <a:ext cx="1473219" cy="640530"/>
          </a:xfrm>
          <a:prstGeom prst="rect">
            <a:avLst/>
          </a:prstGeom>
        </p:spPr>
      </p:pic>
      <p:pic>
        <p:nvPicPr>
          <p:cNvPr id="203" name="Рисунок 20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28" y="5700028"/>
            <a:ext cx="3378200" cy="546100"/>
          </a:xfrm>
          <a:prstGeom prst="rect">
            <a:avLst/>
          </a:prstGeom>
        </p:spPr>
      </p:pic>
      <p:pic>
        <p:nvPicPr>
          <p:cNvPr id="204" name="Рисунок 20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28" y="1972503"/>
            <a:ext cx="3378200" cy="546100"/>
          </a:xfrm>
          <a:prstGeom prst="rect">
            <a:avLst/>
          </a:prstGeom>
        </p:spPr>
      </p:pic>
      <p:pic>
        <p:nvPicPr>
          <p:cNvPr id="205" name="Рисунок 20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28" y="3868354"/>
            <a:ext cx="3378200" cy="546100"/>
          </a:xfrm>
          <a:prstGeom prst="rect">
            <a:avLst/>
          </a:prstGeom>
        </p:spPr>
      </p:pic>
      <p:sp>
        <p:nvSpPr>
          <p:cNvPr id="206" name="Прямоугольник 205"/>
          <p:cNvSpPr/>
          <p:nvPr/>
        </p:nvSpPr>
        <p:spPr>
          <a:xfrm>
            <a:off x="1533889" y="2518603"/>
            <a:ext cx="2565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4472C4">
                    <a:lumMod val="50000"/>
                  </a:srgbClr>
                </a:solidFill>
              </a:rPr>
              <a:t>R</a:t>
            </a:r>
            <a:r>
              <a:rPr lang="en-US" b="1" baseline="30000" dirty="0">
                <a:solidFill>
                  <a:srgbClr val="4472C4">
                    <a:lumMod val="50000"/>
                  </a:srgbClr>
                </a:solidFill>
              </a:rPr>
              <a:t>•+               </a:t>
            </a:r>
            <a:r>
              <a:rPr lang="en-US" b="1" dirty="0">
                <a:solidFill>
                  <a:srgbClr val="4472C4">
                    <a:lumMod val="50000"/>
                  </a:srgbClr>
                </a:solidFill>
              </a:rPr>
              <a:t>  G                       L</a:t>
            </a:r>
            <a:endParaRPr lang="en-AU" baseline="30000" dirty="0"/>
          </a:p>
        </p:txBody>
      </p:sp>
      <p:sp>
        <p:nvSpPr>
          <p:cNvPr id="207" name="Овал 206"/>
          <p:cNvSpPr/>
          <p:nvPr/>
        </p:nvSpPr>
        <p:spPr>
          <a:xfrm>
            <a:off x="3483203" y="1994653"/>
            <a:ext cx="857250" cy="469825"/>
          </a:xfrm>
          <a:prstGeom prst="ellipse">
            <a:avLst/>
          </a:prstGeom>
          <a:solidFill>
            <a:srgbClr val="00B050">
              <a:alpha val="6200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8" name="Овал 207"/>
          <p:cNvSpPr/>
          <p:nvPr/>
        </p:nvSpPr>
        <p:spPr>
          <a:xfrm>
            <a:off x="3407003" y="3897531"/>
            <a:ext cx="857250" cy="469825"/>
          </a:xfrm>
          <a:prstGeom prst="ellipse">
            <a:avLst/>
          </a:prstGeom>
          <a:solidFill>
            <a:srgbClr val="00B050">
              <a:alpha val="6200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9" name="Овал 208"/>
          <p:cNvSpPr/>
          <p:nvPr/>
        </p:nvSpPr>
        <p:spPr>
          <a:xfrm>
            <a:off x="3407003" y="5738165"/>
            <a:ext cx="857250" cy="469825"/>
          </a:xfrm>
          <a:prstGeom prst="ellipse">
            <a:avLst/>
          </a:prstGeom>
          <a:solidFill>
            <a:schemeClr val="accent2">
              <a:lumMod val="60000"/>
              <a:lumOff val="40000"/>
              <a:alpha val="62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0" name="Прямоугольник 209"/>
          <p:cNvSpPr/>
          <p:nvPr/>
        </p:nvSpPr>
        <p:spPr>
          <a:xfrm>
            <a:off x="1533889" y="4425502"/>
            <a:ext cx="2494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4472C4">
                    <a:lumMod val="50000"/>
                  </a:srgbClr>
                </a:solidFill>
              </a:rPr>
              <a:t>R</a:t>
            </a:r>
            <a:r>
              <a:rPr lang="en-US" b="1" baseline="30000" dirty="0">
                <a:solidFill>
                  <a:srgbClr val="4472C4">
                    <a:lumMod val="50000"/>
                  </a:srgbClr>
                </a:solidFill>
              </a:rPr>
              <a:t>               </a:t>
            </a:r>
            <a:r>
              <a:rPr lang="en-US" b="1" dirty="0">
                <a:solidFill>
                  <a:srgbClr val="4472C4">
                    <a:lumMod val="50000"/>
                  </a:srgbClr>
                </a:solidFill>
              </a:rPr>
              <a:t>    G</a:t>
            </a:r>
            <a:r>
              <a:rPr lang="en-US" b="1" baseline="30000" dirty="0">
                <a:solidFill>
                  <a:srgbClr val="4472C4">
                    <a:lumMod val="50000"/>
                  </a:srgbClr>
                </a:solidFill>
              </a:rPr>
              <a:t> •+</a:t>
            </a:r>
            <a:r>
              <a:rPr lang="en-US" b="1" dirty="0">
                <a:solidFill>
                  <a:srgbClr val="4472C4">
                    <a:lumMod val="50000"/>
                  </a:srgbClr>
                </a:solidFill>
              </a:rPr>
              <a:t>                   L</a:t>
            </a:r>
            <a:endParaRPr lang="en-AU" baseline="30000" dirty="0"/>
          </a:p>
        </p:txBody>
      </p:sp>
      <p:sp>
        <p:nvSpPr>
          <p:cNvPr id="211" name="Прямоугольник 210"/>
          <p:cNvSpPr/>
          <p:nvPr/>
        </p:nvSpPr>
        <p:spPr>
          <a:xfrm>
            <a:off x="1533889" y="6252402"/>
            <a:ext cx="2706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4472C4">
                    <a:lumMod val="50000"/>
                  </a:srgbClr>
                </a:solidFill>
              </a:rPr>
              <a:t>R</a:t>
            </a:r>
            <a:r>
              <a:rPr lang="en-US" b="1" baseline="30000" dirty="0">
                <a:solidFill>
                  <a:srgbClr val="4472C4">
                    <a:lumMod val="50000"/>
                  </a:srgbClr>
                </a:solidFill>
              </a:rPr>
              <a:t>                  </a:t>
            </a:r>
            <a:r>
              <a:rPr lang="en-US" b="1" dirty="0">
                <a:solidFill>
                  <a:srgbClr val="4472C4">
                    <a:lumMod val="50000"/>
                  </a:srgbClr>
                </a:solidFill>
              </a:rPr>
              <a:t>  G                       L</a:t>
            </a:r>
            <a:r>
              <a:rPr lang="en-US" b="1" baseline="30000" dirty="0">
                <a:solidFill>
                  <a:srgbClr val="4472C4">
                    <a:lumMod val="50000"/>
                  </a:srgbClr>
                </a:solidFill>
              </a:rPr>
              <a:t> •+</a:t>
            </a:r>
            <a:endParaRPr lang="en-AU" baseline="30000" dirty="0"/>
          </a:p>
        </p:txBody>
      </p:sp>
      <p:sp>
        <p:nvSpPr>
          <p:cNvPr id="212" name="Прямоугольник 211"/>
          <p:cNvSpPr/>
          <p:nvPr/>
        </p:nvSpPr>
        <p:spPr>
          <a:xfrm>
            <a:off x="884902" y="1613409"/>
            <a:ext cx="36916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Образование радикала одного из оснований</a:t>
            </a:r>
            <a:endParaRPr lang="en-AU" sz="1400" dirty="0"/>
          </a:p>
        </p:txBody>
      </p:sp>
      <p:sp>
        <p:nvSpPr>
          <p:cNvPr id="214" name="Выгнутая вверх стрелка 213"/>
          <p:cNvSpPr/>
          <p:nvPr/>
        </p:nvSpPr>
        <p:spPr>
          <a:xfrm rot="10800000">
            <a:off x="1692503" y="2826380"/>
            <a:ext cx="828675" cy="2459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15" name="Прямоугольник 214"/>
          <p:cNvSpPr/>
          <p:nvPr/>
        </p:nvSpPr>
        <p:spPr>
          <a:xfrm>
            <a:off x="1359127" y="3481296"/>
            <a:ext cx="27680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Образование радикала гуанина</a:t>
            </a:r>
            <a:endParaRPr lang="en-AU" sz="1400" dirty="0"/>
          </a:p>
        </p:txBody>
      </p:sp>
      <p:sp>
        <p:nvSpPr>
          <p:cNvPr id="216" name="Стрелка вниз 215"/>
          <p:cNvSpPr/>
          <p:nvPr/>
        </p:nvSpPr>
        <p:spPr>
          <a:xfrm>
            <a:off x="2616428" y="3072313"/>
            <a:ext cx="1047750" cy="2718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7" name="Прямоугольник 216"/>
          <p:cNvSpPr/>
          <p:nvPr/>
        </p:nvSpPr>
        <p:spPr>
          <a:xfrm>
            <a:off x="1282927" y="5278639"/>
            <a:ext cx="28876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Восстановление радикала гуанина</a:t>
            </a:r>
            <a:endParaRPr lang="en-AU" sz="1400" dirty="0"/>
          </a:p>
        </p:txBody>
      </p:sp>
      <p:sp>
        <p:nvSpPr>
          <p:cNvPr id="219" name="Прямоугольник 218"/>
          <p:cNvSpPr/>
          <p:nvPr/>
        </p:nvSpPr>
        <p:spPr>
          <a:xfrm>
            <a:off x="1961745" y="2734288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4472C4">
                    <a:lumMod val="50000"/>
                  </a:srgbClr>
                </a:solidFill>
              </a:rPr>
              <a:t>е</a:t>
            </a:r>
            <a:r>
              <a:rPr lang="ru-RU" b="1" baseline="30000" dirty="0">
                <a:solidFill>
                  <a:srgbClr val="4472C4">
                    <a:lumMod val="50000"/>
                  </a:srgbClr>
                </a:solidFill>
              </a:rPr>
              <a:t>-</a:t>
            </a:r>
            <a:endParaRPr lang="en-AU" baseline="30000" dirty="0"/>
          </a:p>
        </p:txBody>
      </p:sp>
      <p:sp>
        <p:nvSpPr>
          <p:cNvPr id="220" name="Выгнутая вверх стрелка 219"/>
          <p:cNvSpPr/>
          <p:nvPr/>
        </p:nvSpPr>
        <p:spPr>
          <a:xfrm rot="10800000">
            <a:off x="2521177" y="4806739"/>
            <a:ext cx="1355863" cy="2459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21" name="Прямоугольник 220"/>
          <p:cNvSpPr/>
          <p:nvPr/>
        </p:nvSpPr>
        <p:spPr>
          <a:xfrm>
            <a:off x="3060433" y="4682385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4472C4">
                    <a:lumMod val="50000"/>
                  </a:srgbClr>
                </a:solidFill>
              </a:rPr>
              <a:t>е</a:t>
            </a:r>
            <a:r>
              <a:rPr lang="ru-RU" b="1" baseline="30000" dirty="0">
                <a:solidFill>
                  <a:srgbClr val="4472C4">
                    <a:lumMod val="50000"/>
                  </a:srgbClr>
                </a:solidFill>
              </a:rPr>
              <a:t>-</a:t>
            </a:r>
            <a:endParaRPr lang="en-AU" baseline="30000" dirty="0"/>
          </a:p>
        </p:txBody>
      </p:sp>
      <p:sp>
        <p:nvSpPr>
          <p:cNvPr id="222" name="Стрелка вниз 221"/>
          <p:cNvSpPr/>
          <p:nvPr/>
        </p:nvSpPr>
        <p:spPr>
          <a:xfrm>
            <a:off x="1359127" y="4975565"/>
            <a:ext cx="1047750" cy="2718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23" name="Рисунок 2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480" y="5719670"/>
            <a:ext cx="3378200" cy="546100"/>
          </a:xfrm>
          <a:prstGeom prst="rect">
            <a:avLst/>
          </a:prstGeom>
        </p:spPr>
      </p:pic>
      <p:pic>
        <p:nvPicPr>
          <p:cNvPr id="224" name="Рисунок 2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451" y="3491175"/>
            <a:ext cx="3378200" cy="546100"/>
          </a:xfrm>
          <a:prstGeom prst="rect">
            <a:avLst/>
          </a:prstGeom>
        </p:spPr>
      </p:pic>
      <p:sp>
        <p:nvSpPr>
          <p:cNvPr id="226" name="Прямоугольник 225"/>
          <p:cNvSpPr/>
          <p:nvPr/>
        </p:nvSpPr>
        <p:spPr>
          <a:xfrm>
            <a:off x="6247712" y="4037275"/>
            <a:ext cx="2565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4472C4">
                    <a:lumMod val="50000"/>
                  </a:srgbClr>
                </a:solidFill>
              </a:rPr>
              <a:t>R</a:t>
            </a:r>
            <a:r>
              <a:rPr lang="en-US" b="1" baseline="30000" dirty="0">
                <a:solidFill>
                  <a:srgbClr val="4472C4">
                    <a:lumMod val="50000"/>
                  </a:srgbClr>
                </a:solidFill>
              </a:rPr>
              <a:t>•+               </a:t>
            </a:r>
            <a:r>
              <a:rPr lang="en-US" b="1" dirty="0">
                <a:solidFill>
                  <a:srgbClr val="4472C4">
                    <a:lumMod val="50000"/>
                  </a:srgbClr>
                </a:solidFill>
              </a:rPr>
              <a:t>  G                       L</a:t>
            </a:r>
            <a:endParaRPr lang="en-AU" baseline="30000" dirty="0"/>
          </a:p>
        </p:txBody>
      </p:sp>
      <p:sp>
        <p:nvSpPr>
          <p:cNvPr id="227" name="Овал 226"/>
          <p:cNvSpPr/>
          <p:nvPr/>
        </p:nvSpPr>
        <p:spPr>
          <a:xfrm>
            <a:off x="8197026" y="3513325"/>
            <a:ext cx="857250" cy="469825"/>
          </a:xfrm>
          <a:prstGeom prst="ellipse">
            <a:avLst/>
          </a:prstGeom>
          <a:solidFill>
            <a:srgbClr val="00B050">
              <a:alpha val="6200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9" name="Овал 228"/>
          <p:cNvSpPr/>
          <p:nvPr/>
        </p:nvSpPr>
        <p:spPr>
          <a:xfrm>
            <a:off x="8277552" y="5738165"/>
            <a:ext cx="857250" cy="469825"/>
          </a:xfrm>
          <a:prstGeom prst="ellipse">
            <a:avLst/>
          </a:prstGeom>
          <a:solidFill>
            <a:schemeClr val="accent2">
              <a:lumMod val="60000"/>
              <a:lumOff val="40000"/>
              <a:alpha val="62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1" name="Прямоугольник 230"/>
          <p:cNvSpPr/>
          <p:nvPr/>
        </p:nvSpPr>
        <p:spPr>
          <a:xfrm>
            <a:off x="6404438" y="6252402"/>
            <a:ext cx="2706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4472C4">
                    <a:lumMod val="50000"/>
                  </a:srgbClr>
                </a:solidFill>
              </a:rPr>
              <a:t>R</a:t>
            </a:r>
            <a:r>
              <a:rPr lang="en-US" b="1" baseline="30000" dirty="0">
                <a:solidFill>
                  <a:srgbClr val="4472C4">
                    <a:lumMod val="50000"/>
                  </a:srgbClr>
                </a:solidFill>
              </a:rPr>
              <a:t>                  </a:t>
            </a:r>
            <a:r>
              <a:rPr lang="en-US" b="1" dirty="0">
                <a:solidFill>
                  <a:srgbClr val="4472C4">
                    <a:lumMod val="50000"/>
                  </a:srgbClr>
                </a:solidFill>
              </a:rPr>
              <a:t>  G                       L</a:t>
            </a:r>
            <a:r>
              <a:rPr lang="en-US" b="1" baseline="30000" dirty="0">
                <a:solidFill>
                  <a:srgbClr val="4472C4">
                    <a:lumMod val="50000"/>
                  </a:srgbClr>
                </a:solidFill>
              </a:rPr>
              <a:t> •+</a:t>
            </a:r>
            <a:endParaRPr lang="en-AU" baseline="30000" dirty="0"/>
          </a:p>
        </p:txBody>
      </p:sp>
      <p:sp>
        <p:nvSpPr>
          <p:cNvPr id="232" name="Прямоугольник 231"/>
          <p:cNvSpPr/>
          <p:nvPr/>
        </p:nvSpPr>
        <p:spPr>
          <a:xfrm>
            <a:off x="5598725" y="3132081"/>
            <a:ext cx="36916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Образование радикала одного из оснований</a:t>
            </a:r>
            <a:endParaRPr lang="en-AU" sz="1400" dirty="0"/>
          </a:p>
        </p:txBody>
      </p:sp>
      <p:sp>
        <p:nvSpPr>
          <p:cNvPr id="235" name="Стрелка вниз 234"/>
          <p:cNvSpPr/>
          <p:nvPr/>
        </p:nvSpPr>
        <p:spPr>
          <a:xfrm>
            <a:off x="7001705" y="4782228"/>
            <a:ext cx="1047750" cy="2718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6" name="Прямоугольник 235"/>
          <p:cNvSpPr/>
          <p:nvPr/>
        </p:nvSpPr>
        <p:spPr>
          <a:xfrm>
            <a:off x="6053257" y="5122683"/>
            <a:ext cx="30960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Восстановление радикала основания</a:t>
            </a:r>
          </a:p>
          <a:p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Радикал гуанина не образуется</a:t>
            </a:r>
            <a:endParaRPr lang="en-AU" sz="1400" dirty="0"/>
          </a:p>
        </p:txBody>
      </p:sp>
      <p:sp>
        <p:nvSpPr>
          <p:cNvPr id="238" name="Выгнутая вверх стрелка 237"/>
          <p:cNvSpPr/>
          <p:nvPr/>
        </p:nvSpPr>
        <p:spPr>
          <a:xfrm rot="10800000">
            <a:off x="6330124" y="4360230"/>
            <a:ext cx="2390912" cy="2459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39" name="Прямоугольник 238"/>
          <p:cNvSpPr/>
          <p:nvPr/>
        </p:nvSpPr>
        <p:spPr>
          <a:xfrm>
            <a:off x="7352295" y="4290157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4472C4">
                    <a:lumMod val="50000"/>
                  </a:srgbClr>
                </a:solidFill>
              </a:rPr>
              <a:t>е</a:t>
            </a:r>
            <a:r>
              <a:rPr lang="ru-RU" b="1" baseline="30000" dirty="0">
                <a:solidFill>
                  <a:srgbClr val="4472C4">
                    <a:lumMod val="50000"/>
                  </a:srgbClr>
                </a:solidFill>
              </a:rPr>
              <a:t>-</a:t>
            </a:r>
            <a:endParaRPr lang="en-AU" baseline="30000" dirty="0"/>
          </a:p>
        </p:txBody>
      </p:sp>
      <p:sp>
        <p:nvSpPr>
          <p:cNvPr id="241" name="Прямоугольник 240"/>
          <p:cNvSpPr/>
          <p:nvPr/>
        </p:nvSpPr>
        <p:spPr>
          <a:xfrm>
            <a:off x="5625117" y="1114439"/>
            <a:ext cx="3761158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err="1">
                <a:solidFill>
                  <a:srgbClr val="4472C4">
                    <a:lumMod val="50000"/>
                  </a:srgbClr>
                </a:solidFill>
              </a:rPr>
              <a:t>Окислительно</a:t>
            </a:r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-восстановительный потенциал</a:t>
            </a:r>
          </a:p>
          <a:p>
            <a:endParaRPr lang="ru-RU" sz="1400" b="1" dirty="0">
              <a:solidFill>
                <a:srgbClr val="4472C4">
                  <a:lumMod val="50000"/>
                </a:srgbClr>
              </a:solidFill>
            </a:endParaRPr>
          </a:p>
          <a:p>
            <a:r>
              <a:rPr lang="en-US" sz="1400" b="1" dirty="0">
                <a:solidFill>
                  <a:srgbClr val="4472C4">
                    <a:lumMod val="50000"/>
                  </a:srgbClr>
                </a:solidFill>
              </a:rPr>
              <a:t>C</a:t>
            </a:r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	1,6 В</a:t>
            </a:r>
            <a:endParaRPr lang="en-US" sz="1400" b="1" dirty="0">
              <a:solidFill>
                <a:srgbClr val="4472C4">
                  <a:lumMod val="50000"/>
                </a:srgbClr>
              </a:solidFill>
            </a:endParaRPr>
          </a:p>
          <a:p>
            <a:r>
              <a:rPr lang="en-US" sz="1400" b="1" dirty="0">
                <a:solidFill>
                  <a:srgbClr val="4472C4">
                    <a:lumMod val="50000"/>
                  </a:srgbClr>
                </a:solidFill>
              </a:rPr>
              <a:t>T</a:t>
            </a:r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	1,7 В</a:t>
            </a:r>
            <a:endParaRPr lang="en-US" sz="1400" b="1" dirty="0">
              <a:solidFill>
                <a:srgbClr val="4472C4">
                  <a:lumMod val="50000"/>
                </a:srgbClr>
              </a:solidFill>
            </a:endParaRPr>
          </a:p>
          <a:p>
            <a:r>
              <a:rPr lang="en-US" sz="1400" b="1" dirty="0">
                <a:solidFill>
                  <a:srgbClr val="4472C4">
                    <a:lumMod val="50000"/>
                  </a:srgbClr>
                </a:solidFill>
              </a:rPr>
              <a:t>A</a:t>
            </a:r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	1,42 В</a:t>
            </a:r>
            <a:endParaRPr lang="en-US" sz="1400" b="1" dirty="0">
              <a:solidFill>
                <a:srgbClr val="4472C4">
                  <a:lumMod val="50000"/>
                </a:srgbClr>
              </a:solidFill>
            </a:endParaRPr>
          </a:p>
          <a:p>
            <a:r>
              <a:rPr lang="en-US" sz="1400" b="1" dirty="0">
                <a:solidFill>
                  <a:srgbClr val="4472C4">
                    <a:lumMod val="50000"/>
                  </a:srgbClr>
                </a:solidFill>
              </a:rPr>
              <a:t>G</a:t>
            </a:r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	1,29 В</a:t>
            </a:r>
            <a:endParaRPr lang="en-US" sz="1400" b="1" dirty="0">
              <a:solidFill>
                <a:srgbClr val="4472C4">
                  <a:lumMod val="50000"/>
                </a:srgbClr>
              </a:solidFill>
            </a:endParaRPr>
          </a:p>
          <a:p>
            <a:r>
              <a:rPr lang="ru-RU" sz="1400" b="1" dirty="0" err="1">
                <a:solidFill>
                  <a:srgbClr val="4472C4">
                    <a:lumMod val="50000"/>
                  </a:srgbClr>
                </a:solidFill>
              </a:rPr>
              <a:t>Лиганд</a:t>
            </a:r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	0,9 В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1562141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7922" y="3317393"/>
            <a:ext cx="7250160" cy="1177994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ru-RU" sz="4100" b="1" dirty="0">
                <a:solidFill>
                  <a:srgbClr val="002060"/>
                </a:solidFill>
              </a:rPr>
              <a:t>Спасибо за внимание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230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413331" y="9282"/>
            <a:ext cx="8942752" cy="594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4472C4">
                    <a:lumMod val="50000"/>
                  </a:srgbClr>
                </a:solidFill>
              </a:rPr>
              <a:t>ДНК-связывающиеся радиопротекторы – история </a:t>
            </a:r>
            <a:endParaRPr lang="en-US" b="1" dirty="0">
              <a:solidFill>
                <a:srgbClr val="4472C4">
                  <a:lumMod val="50000"/>
                </a:srgbClr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781" y="8462"/>
            <a:ext cx="1473219" cy="640530"/>
          </a:xfrm>
          <a:prstGeom prst="rect">
            <a:avLst/>
          </a:prstGeom>
        </p:spPr>
      </p:pic>
      <p:sp>
        <p:nvSpPr>
          <p:cNvPr id="9" name="Скругленный прямоугольник 45">
            <a:extLst>
              <a:ext uri="{FF2B5EF4-FFF2-40B4-BE49-F238E27FC236}">
                <a16:creationId xmlns="" xmlns:a16="http://schemas.microsoft.com/office/drawing/2014/main" id="{BBC72628-92BB-4654-A500-DCA471DBCFC7}"/>
              </a:ext>
            </a:extLst>
          </p:cNvPr>
          <p:cNvSpPr/>
          <p:nvPr/>
        </p:nvSpPr>
        <p:spPr>
          <a:xfrm>
            <a:off x="4187537" y="950101"/>
            <a:ext cx="5569528" cy="2656046"/>
          </a:xfrm>
          <a:prstGeom prst="round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4472C4">
                    <a:lumMod val="50000"/>
                  </a:srgbClr>
                </a:solidFill>
              </a:rPr>
              <a:t>Радиозащитный эффект </a:t>
            </a:r>
            <a:r>
              <a:rPr lang="en-US" sz="1600" b="1" dirty="0">
                <a:solidFill>
                  <a:srgbClr val="4472C4">
                    <a:lumMod val="50000"/>
                  </a:srgbClr>
                </a:solidFill>
              </a:rPr>
              <a:t>Hoechst 33342</a:t>
            </a:r>
            <a:endParaRPr lang="en-AU" sz="1600" b="1" dirty="0">
              <a:solidFill>
                <a:srgbClr val="4472C4">
                  <a:lumMod val="50000"/>
                </a:srgb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400" b="1" dirty="0">
                <a:solidFill>
                  <a:srgbClr val="4472C4">
                    <a:lumMod val="50000"/>
                  </a:srgbClr>
                </a:solidFill>
              </a:rPr>
              <a:t>Hoechst 33342</a:t>
            </a:r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 – флуоресцентный </a:t>
            </a:r>
            <a:r>
              <a:rPr lang="ru-RU" sz="1400" b="1" dirty="0" smtClean="0">
                <a:solidFill>
                  <a:srgbClr val="4472C4">
                    <a:lumMod val="50000"/>
                  </a:srgbClr>
                </a:solidFill>
              </a:rPr>
              <a:t>краситель ДНК, </a:t>
            </a:r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широко используемый в молекулярно-биологических исследованиях</a:t>
            </a:r>
            <a:endParaRPr lang="en-AU" sz="1400" b="1" dirty="0">
              <a:solidFill>
                <a:srgbClr val="4472C4">
                  <a:lumMod val="50000"/>
                </a:srgb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400" b="1" dirty="0">
                <a:solidFill>
                  <a:srgbClr val="4472C4">
                    <a:lumMod val="50000"/>
                  </a:srgbClr>
                </a:solidFill>
              </a:rPr>
              <a:t>Hoechst 33342</a:t>
            </a:r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 по химической структуре – </a:t>
            </a:r>
            <a:r>
              <a:rPr lang="ru-RU" sz="1400" b="1" dirty="0" smtClean="0">
                <a:solidFill>
                  <a:srgbClr val="4472C4">
                    <a:lumMod val="50000"/>
                  </a:srgbClr>
                </a:solidFill>
              </a:rPr>
              <a:t>бис-</a:t>
            </a:r>
            <a:r>
              <a:rPr lang="ru-RU" sz="1400" b="1" dirty="0" err="1" smtClean="0">
                <a:solidFill>
                  <a:srgbClr val="4472C4">
                    <a:lumMod val="50000"/>
                  </a:srgbClr>
                </a:solidFill>
              </a:rPr>
              <a:t>бензимидазол</a:t>
            </a:r>
            <a:endParaRPr lang="ru-RU" sz="1400" b="1" dirty="0" smtClean="0">
              <a:solidFill>
                <a:srgbClr val="4472C4">
                  <a:lumMod val="50000"/>
                </a:srgb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4472C4">
                    <a:lumMod val="50000"/>
                  </a:srgbClr>
                </a:solidFill>
              </a:rPr>
              <a:t>связывается </a:t>
            </a:r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с ДНК в малой </a:t>
            </a:r>
            <a:r>
              <a:rPr lang="ru-RU" sz="1400" b="1" dirty="0" smtClean="0">
                <a:solidFill>
                  <a:srgbClr val="4472C4">
                    <a:lumMod val="50000"/>
                  </a:srgbClr>
                </a:solidFill>
              </a:rPr>
              <a:t>бороздке, специфическое связывание к последовательности 3 – 4 оснований А или 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4472C4">
                    <a:lumMod val="50000"/>
                  </a:srgbClr>
                </a:solidFill>
              </a:rPr>
              <a:t>образует водородный связи, константа связывания </a:t>
            </a:r>
            <a:r>
              <a:rPr lang="en-US" sz="1400" b="1" dirty="0" smtClean="0">
                <a:solidFill>
                  <a:srgbClr val="4472C4">
                    <a:lumMod val="50000"/>
                  </a:srgbClr>
                </a:solidFill>
              </a:rPr>
              <a:t>~ 100 </a:t>
            </a:r>
            <a:r>
              <a:rPr lang="en-US" sz="1400" b="1" dirty="0" err="1" smtClean="0">
                <a:solidFill>
                  <a:srgbClr val="4472C4">
                    <a:lumMod val="50000"/>
                  </a:srgbClr>
                </a:solidFill>
              </a:rPr>
              <a:t>nM</a:t>
            </a:r>
            <a:endParaRPr lang="en-AU" sz="1400" b="1" dirty="0">
              <a:solidFill>
                <a:srgbClr val="4472C4">
                  <a:lumMod val="50000"/>
                </a:srgb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54" y="1283502"/>
            <a:ext cx="2850474" cy="8168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EC49DC8-962B-412C-B37B-2C77206208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774" y="4165948"/>
            <a:ext cx="2386013" cy="2386013"/>
          </a:xfrm>
          <a:prstGeom prst="rect">
            <a:avLst/>
          </a:prstGeom>
        </p:spPr>
      </p:pic>
      <p:pic>
        <p:nvPicPr>
          <p:cNvPr id="13" name="Picture 9" descr="fig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3" r="15653"/>
          <a:stretch/>
        </p:blipFill>
        <p:spPr bwMode="auto">
          <a:xfrm>
            <a:off x="10076923" y="994258"/>
            <a:ext cx="1701095" cy="261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568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413331" y="9282"/>
            <a:ext cx="8942752" cy="594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4472C4">
                    <a:lumMod val="50000"/>
                  </a:srgbClr>
                </a:solidFill>
              </a:rPr>
              <a:t>ДНК-связывающиеся радиопротекторы – история </a:t>
            </a:r>
            <a:endParaRPr lang="en-US" b="1" dirty="0">
              <a:solidFill>
                <a:srgbClr val="4472C4">
                  <a:lumMod val="50000"/>
                </a:srgbClr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781" y="8462"/>
            <a:ext cx="1473219" cy="640530"/>
          </a:xfrm>
          <a:prstGeom prst="rect">
            <a:avLst/>
          </a:prstGeom>
        </p:spPr>
      </p:pic>
      <p:sp>
        <p:nvSpPr>
          <p:cNvPr id="9" name="Скругленный прямоугольник 45">
            <a:extLst>
              <a:ext uri="{FF2B5EF4-FFF2-40B4-BE49-F238E27FC236}">
                <a16:creationId xmlns="" xmlns:a16="http://schemas.microsoft.com/office/drawing/2014/main" id="{BBC72628-92BB-4654-A500-DCA471DBCFC7}"/>
              </a:ext>
            </a:extLst>
          </p:cNvPr>
          <p:cNvSpPr/>
          <p:nvPr/>
        </p:nvSpPr>
        <p:spPr>
          <a:xfrm>
            <a:off x="4187537" y="950101"/>
            <a:ext cx="5569528" cy="2656046"/>
          </a:xfrm>
          <a:prstGeom prst="round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4472C4">
                    <a:lumMod val="50000"/>
                  </a:srgbClr>
                </a:solidFill>
              </a:rPr>
              <a:t>Радиозащитный эффект </a:t>
            </a:r>
            <a:r>
              <a:rPr lang="en-US" sz="1600" b="1" dirty="0">
                <a:solidFill>
                  <a:srgbClr val="4472C4">
                    <a:lumMod val="50000"/>
                  </a:srgbClr>
                </a:solidFill>
              </a:rPr>
              <a:t>Hoechst 33342</a:t>
            </a:r>
            <a:endParaRPr lang="en-AU" sz="1600" b="1" dirty="0">
              <a:solidFill>
                <a:srgbClr val="4472C4">
                  <a:lumMod val="50000"/>
                </a:srgb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400" b="1" dirty="0">
                <a:solidFill>
                  <a:srgbClr val="4472C4">
                    <a:lumMod val="50000"/>
                  </a:srgbClr>
                </a:solidFill>
              </a:rPr>
              <a:t>Hoechst 33342</a:t>
            </a:r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 – флуоресцентный </a:t>
            </a:r>
            <a:r>
              <a:rPr lang="ru-RU" sz="1400" b="1" dirty="0" smtClean="0">
                <a:solidFill>
                  <a:srgbClr val="4472C4">
                    <a:lumMod val="50000"/>
                  </a:srgbClr>
                </a:solidFill>
              </a:rPr>
              <a:t>краситель ДНК, </a:t>
            </a:r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широко используемый в молекулярно-биологических исследованиях</a:t>
            </a:r>
            <a:endParaRPr lang="en-AU" sz="1400" b="1" dirty="0">
              <a:solidFill>
                <a:srgbClr val="4472C4">
                  <a:lumMod val="50000"/>
                </a:srgb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400" b="1" dirty="0">
                <a:solidFill>
                  <a:srgbClr val="4472C4">
                    <a:lumMod val="50000"/>
                  </a:srgbClr>
                </a:solidFill>
              </a:rPr>
              <a:t>Hoechst 33342</a:t>
            </a:r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 по химической структуре – </a:t>
            </a:r>
            <a:r>
              <a:rPr lang="ru-RU" sz="1400" b="1" dirty="0" smtClean="0">
                <a:solidFill>
                  <a:srgbClr val="4472C4">
                    <a:lumMod val="50000"/>
                  </a:srgbClr>
                </a:solidFill>
              </a:rPr>
              <a:t>бис-</a:t>
            </a:r>
            <a:r>
              <a:rPr lang="ru-RU" sz="1400" b="1" dirty="0" err="1" smtClean="0">
                <a:solidFill>
                  <a:srgbClr val="4472C4">
                    <a:lumMod val="50000"/>
                  </a:srgbClr>
                </a:solidFill>
              </a:rPr>
              <a:t>бензимидазол</a:t>
            </a:r>
            <a:endParaRPr lang="ru-RU" sz="1400" b="1" dirty="0" smtClean="0">
              <a:solidFill>
                <a:srgbClr val="4472C4">
                  <a:lumMod val="50000"/>
                </a:srgb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4472C4">
                    <a:lumMod val="50000"/>
                  </a:srgbClr>
                </a:solidFill>
              </a:rPr>
              <a:t>связывается </a:t>
            </a:r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с ДНК в малой </a:t>
            </a:r>
            <a:r>
              <a:rPr lang="ru-RU" sz="1400" b="1" dirty="0" smtClean="0">
                <a:solidFill>
                  <a:srgbClr val="4472C4">
                    <a:lumMod val="50000"/>
                  </a:srgbClr>
                </a:solidFill>
              </a:rPr>
              <a:t>бороздке, специфическое связывание к последовательности 3 – 4 оснований А или 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4472C4">
                    <a:lumMod val="50000"/>
                  </a:srgbClr>
                </a:solidFill>
              </a:rPr>
              <a:t>образует водородный связи, константа связывания </a:t>
            </a:r>
            <a:r>
              <a:rPr lang="en-US" sz="1400" b="1" dirty="0" smtClean="0">
                <a:solidFill>
                  <a:srgbClr val="4472C4">
                    <a:lumMod val="50000"/>
                  </a:srgbClr>
                </a:solidFill>
              </a:rPr>
              <a:t>~ 100 </a:t>
            </a:r>
            <a:r>
              <a:rPr lang="en-US" sz="1400" b="1" dirty="0" err="1" smtClean="0">
                <a:solidFill>
                  <a:srgbClr val="4472C4">
                    <a:lumMod val="50000"/>
                  </a:srgbClr>
                </a:solidFill>
              </a:rPr>
              <a:t>nM</a:t>
            </a:r>
            <a:endParaRPr lang="en-AU" sz="1400" b="1" dirty="0">
              <a:solidFill>
                <a:srgbClr val="4472C4">
                  <a:lumMod val="50000"/>
                </a:srgb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54" y="1283502"/>
            <a:ext cx="2850474" cy="816835"/>
          </a:xfrm>
          <a:prstGeom prst="rect">
            <a:avLst/>
          </a:prstGeom>
        </p:spPr>
      </p:pic>
      <p:sp>
        <p:nvSpPr>
          <p:cNvPr id="7" name="Скругленный прямоугольник 45">
            <a:extLst>
              <a:ext uri="{FF2B5EF4-FFF2-40B4-BE49-F238E27FC236}">
                <a16:creationId xmlns="" xmlns:a16="http://schemas.microsoft.com/office/drawing/2014/main" id="{BBC72628-92BB-4654-A500-DCA471DBCFC7}"/>
              </a:ext>
            </a:extLst>
          </p:cNvPr>
          <p:cNvSpPr/>
          <p:nvPr/>
        </p:nvSpPr>
        <p:spPr>
          <a:xfrm>
            <a:off x="4623673" y="4249169"/>
            <a:ext cx="4471376" cy="1838801"/>
          </a:xfrm>
          <a:prstGeom prst="round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Эффект инкубации клеток линии </a:t>
            </a:r>
            <a:r>
              <a:rPr lang="en-US" sz="1400" b="1" dirty="0">
                <a:solidFill>
                  <a:srgbClr val="4472C4">
                    <a:lumMod val="50000"/>
                  </a:srgbClr>
                </a:solidFill>
              </a:rPr>
              <a:t>KHT (</a:t>
            </a:r>
            <a:r>
              <a:rPr lang="ru-RU" sz="1400" b="1" dirty="0" err="1">
                <a:solidFill>
                  <a:srgbClr val="4472C4">
                    <a:lumMod val="50000"/>
                  </a:srgbClr>
                </a:solidFill>
              </a:rPr>
              <a:t>фибросаркома</a:t>
            </a:r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 мыши), в присутствии 10 </a:t>
            </a:r>
            <a:r>
              <a:rPr lang="en-US" sz="1400" b="1" dirty="0" err="1">
                <a:solidFill>
                  <a:srgbClr val="4472C4">
                    <a:lumMod val="50000"/>
                  </a:srgbClr>
                </a:solidFill>
                <a:latin typeface="Symbol" panose="05050102010706020507" pitchFamily="18" charset="2"/>
              </a:rPr>
              <a:t>m</a:t>
            </a:r>
            <a:r>
              <a:rPr lang="en-US" sz="1400" b="1" dirty="0" err="1">
                <a:solidFill>
                  <a:srgbClr val="4472C4">
                    <a:lumMod val="50000"/>
                  </a:srgbClr>
                </a:solidFill>
              </a:rPr>
              <a:t>M</a:t>
            </a:r>
            <a:r>
              <a:rPr lang="en-US" sz="1400" b="1" dirty="0">
                <a:solidFill>
                  <a:srgbClr val="4472C4">
                    <a:lumMod val="50000"/>
                  </a:srgbClr>
                </a:solidFill>
              </a:rPr>
              <a:t> Hoechst 33342 </a:t>
            </a:r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на выживаемость после облучения, ФИД = 1,7</a:t>
            </a:r>
          </a:p>
          <a:p>
            <a:pPr>
              <a:lnSpc>
                <a:spcPct val="150000"/>
              </a:lnSpc>
            </a:pPr>
            <a:r>
              <a:rPr lang="ru-RU" sz="1200" b="1" dirty="0">
                <a:solidFill>
                  <a:srgbClr val="4472C4">
                    <a:lumMod val="50000"/>
                  </a:srgbClr>
                </a:solidFill>
              </a:rPr>
              <a:t> </a:t>
            </a:r>
            <a:r>
              <a:rPr lang="en-AU" sz="1200" b="1" dirty="0">
                <a:solidFill>
                  <a:srgbClr val="4472C4">
                    <a:lumMod val="50000"/>
                  </a:srgbClr>
                </a:solidFill>
              </a:rPr>
              <a:t>Young, S.D., Hill, R.P. Br J Cancer. 1989. V.60. P.715</a:t>
            </a:r>
            <a:r>
              <a:rPr lang="en-AU" sz="1100" b="1" dirty="0">
                <a:solidFill>
                  <a:srgbClr val="4472C4">
                    <a:lumMod val="50000"/>
                  </a:srgbClr>
                </a:solidFill>
              </a:rPr>
              <a:t>. </a:t>
            </a:r>
          </a:p>
        </p:txBody>
      </p:sp>
      <p:sp>
        <p:nvSpPr>
          <p:cNvPr id="6" name="Стрелка вправо 5"/>
          <p:cNvSpPr/>
          <p:nvPr/>
        </p:nvSpPr>
        <p:spPr>
          <a:xfrm rot="10800000">
            <a:off x="3737807" y="4489904"/>
            <a:ext cx="612958" cy="8734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EC49DC8-962B-412C-B37B-2C77206208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774" y="4165948"/>
            <a:ext cx="2386013" cy="2386013"/>
          </a:xfrm>
          <a:prstGeom prst="rect">
            <a:avLst/>
          </a:prstGeom>
        </p:spPr>
      </p:pic>
      <p:pic>
        <p:nvPicPr>
          <p:cNvPr id="13" name="Picture 9" descr="fig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3" r="15653"/>
          <a:stretch/>
        </p:blipFill>
        <p:spPr bwMode="auto">
          <a:xfrm>
            <a:off x="10076923" y="994258"/>
            <a:ext cx="1701095" cy="261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Группа 25"/>
          <p:cNvGrpSpPr/>
          <p:nvPr/>
        </p:nvGrpSpPr>
        <p:grpSpPr>
          <a:xfrm>
            <a:off x="200230" y="2610677"/>
            <a:ext cx="3893303" cy="3991253"/>
            <a:chOff x="200230" y="2610677"/>
            <a:chExt cx="3893303" cy="3991253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230" y="2610677"/>
              <a:ext cx="3112911" cy="3991253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2243731" y="3213441"/>
              <a:ext cx="184980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dirty="0">
                  <a:solidFill>
                    <a:srgbClr val="4472C4">
                      <a:lumMod val="50000"/>
                    </a:srgbClr>
                  </a:solidFill>
                </a:rPr>
                <a:t>10 </a:t>
              </a:r>
              <a:r>
                <a:rPr lang="en-US" sz="1400" b="1" dirty="0" err="1">
                  <a:solidFill>
                    <a:srgbClr val="4472C4">
                      <a:lumMod val="50000"/>
                    </a:srgbClr>
                  </a:solidFill>
                  <a:latin typeface="Symbol" panose="05050102010706020507" pitchFamily="18" charset="2"/>
                </a:rPr>
                <a:t>m</a:t>
              </a:r>
              <a:r>
                <a:rPr lang="en-US" sz="1400" b="1" dirty="0" err="1">
                  <a:solidFill>
                    <a:srgbClr val="4472C4">
                      <a:lumMod val="50000"/>
                    </a:srgbClr>
                  </a:solidFill>
                </a:rPr>
                <a:t>M</a:t>
              </a:r>
              <a:r>
                <a:rPr lang="en-US" sz="1400" b="1" dirty="0">
                  <a:solidFill>
                    <a:srgbClr val="4472C4">
                      <a:lumMod val="50000"/>
                    </a:srgbClr>
                  </a:solidFill>
                </a:rPr>
                <a:t> Hoechst 33342 </a:t>
              </a:r>
              <a:endParaRPr lang="en-AU" sz="1400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836762" y="3501719"/>
              <a:ext cx="9196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dirty="0">
                  <a:solidFill>
                    <a:srgbClr val="4472C4">
                      <a:lumMod val="50000"/>
                    </a:srgbClr>
                  </a:solidFill>
                </a:rPr>
                <a:t>Контроль</a:t>
              </a:r>
              <a:endParaRPr lang="en-AU" sz="1400" dirty="0"/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>
              <a:off x="836762" y="4165948"/>
              <a:ext cx="198407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1992574" y="4148920"/>
              <a:ext cx="0" cy="2135874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2821017" y="4140977"/>
              <a:ext cx="0" cy="2135874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Прямоугольник 22"/>
            <p:cNvSpPr/>
            <p:nvPr/>
          </p:nvSpPr>
          <p:spPr>
            <a:xfrm>
              <a:off x="1654714" y="5934083"/>
              <a:ext cx="3481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rgbClr val="4472C4">
                      <a:lumMod val="50000"/>
                    </a:srgbClr>
                  </a:solidFill>
                </a:rPr>
                <a:t>D</a:t>
              </a:r>
              <a:r>
                <a:rPr lang="en-US" sz="1400" b="1" baseline="-25000" dirty="0" smtClean="0">
                  <a:solidFill>
                    <a:srgbClr val="4472C4">
                      <a:lumMod val="50000"/>
                    </a:srgbClr>
                  </a:solidFill>
                </a:rPr>
                <a:t>c</a:t>
              </a:r>
              <a:endParaRPr lang="en-AU" sz="1400" baseline="-25000" dirty="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476043" y="5934082"/>
              <a:ext cx="36260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err="1" smtClean="0">
                  <a:solidFill>
                    <a:srgbClr val="4472C4">
                      <a:lumMod val="50000"/>
                    </a:srgbClr>
                  </a:solidFill>
                </a:rPr>
                <a:t>D</a:t>
              </a:r>
              <a:r>
                <a:rPr lang="en-US" sz="1400" b="1" baseline="-25000" dirty="0" err="1" smtClean="0">
                  <a:solidFill>
                    <a:srgbClr val="4472C4">
                      <a:lumMod val="50000"/>
                    </a:srgbClr>
                  </a:solidFill>
                </a:rPr>
                <a:t>p</a:t>
              </a:r>
              <a:endParaRPr lang="en-AU" sz="1400" baseline="-250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764452" y="5233791"/>
                  <a:ext cx="1322247" cy="44512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1400" b="0" i="1" smtClean="0">
                            <a:latin typeface="Cambria Math" panose="02040503050406030204" pitchFamily="18" charset="0"/>
                          </a:rPr>
                          <m:t>ФИД= </m:t>
                        </m:r>
                        <m:f>
                          <m:fPr>
                            <m:ctrlPr>
                              <a:rPr lang="ru-RU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ru-RU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AU" sz="1400" dirty="0"/>
                </a:p>
              </p:txBody>
            </p:sp>
          </mc:Choice>
          <mc:Fallback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452" y="5233791"/>
                  <a:ext cx="1322247" cy="44512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t="-1370" b="-5479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47277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413331" y="9282"/>
            <a:ext cx="9713308" cy="594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4472C4">
                    <a:lumMod val="50000"/>
                  </a:srgbClr>
                </a:solidFill>
              </a:rPr>
              <a:t>ДНК-связывающиеся радиопротекторы – новое поколение </a:t>
            </a:r>
            <a:endParaRPr lang="en-US" b="1" dirty="0">
              <a:solidFill>
                <a:srgbClr val="4472C4">
                  <a:lumMod val="50000"/>
                </a:srgbClr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781" y="8462"/>
            <a:ext cx="1473219" cy="640530"/>
          </a:xfrm>
          <a:prstGeom prst="rect">
            <a:avLst/>
          </a:prstGeom>
        </p:spPr>
      </p:pic>
      <p:sp>
        <p:nvSpPr>
          <p:cNvPr id="9" name="Скругленный прямоугольник 45">
            <a:extLst>
              <a:ext uri="{FF2B5EF4-FFF2-40B4-BE49-F238E27FC236}">
                <a16:creationId xmlns="" xmlns:a16="http://schemas.microsoft.com/office/drawing/2014/main" id="{BBC72628-92BB-4654-A500-DCA471DBCFC7}"/>
              </a:ext>
            </a:extLst>
          </p:cNvPr>
          <p:cNvSpPr/>
          <p:nvPr/>
        </p:nvSpPr>
        <p:spPr>
          <a:xfrm>
            <a:off x="437292" y="841164"/>
            <a:ext cx="8477697" cy="1787723"/>
          </a:xfrm>
          <a:prstGeom prst="round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4472C4">
                    <a:lumMod val="50000"/>
                  </a:srgbClr>
                </a:solidFill>
              </a:rPr>
              <a:t>Новое поколение радиопротекторов</a:t>
            </a:r>
            <a:endParaRPr lang="en-AU" b="1" dirty="0">
              <a:solidFill>
                <a:srgbClr val="4472C4">
                  <a:lumMod val="50000"/>
                </a:srgb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4472C4">
                    <a:lumMod val="50000"/>
                  </a:srgbClr>
                </a:solidFill>
              </a:rPr>
              <a:t>Синтезированы и исследованы в </a:t>
            </a:r>
            <a:r>
              <a:rPr lang="en-US" sz="1600" b="1" dirty="0">
                <a:solidFill>
                  <a:srgbClr val="4472C4">
                    <a:lumMod val="50000"/>
                  </a:srgbClr>
                </a:solidFill>
              </a:rPr>
              <a:t>Peter </a:t>
            </a:r>
            <a:r>
              <a:rPr lang="en-US" sz="1600" b="1" dirty="0" err="1">
                <a:solidFill>
                  <a:srgbClr val="4472C4">
                    <a:lumMod val="50000"/>
                  </a:srgbClr>
                </a:solidFill>
              </a:rPr>
              <a:t>MacCallum</a:t>
            </a:r>
            <a:r>
              <a:rPr lang="en-US" sz="1600" b="1" dirty="0">
                <a:solidFill>
                  <a:srgbClr val="4472C4">
                    <a:lumMod val="50000"/>
                  </a:srgbClr>
                </a:solidFill>
              </a:rPr>
              <a:t> Cancer Centre (Melbourne</a:t>
            </a:r>
            <a:r>
              <a:rPr lang="en-US" sz="1600" b="1" dirty="0" smtClean="0">
                <a:solidFill>
                  <a:srgbClr val="4472C4">
                    <a:lumMod val="50000"/>
                  </a:srgbClr>
                </a:solidFill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4472C4">
                    <a:lumMod val="50000"/>
                  </a:srgbClr>
                </a:solidFill>
              </a:rPr>
              <a:t>Предполагалось, что антиоксидантные свойства </a:t>
            </a:r>
            <a:r>
              <a:rPr lang="en-US" sz="1600" b="1" dirty="0" smtClean="0">
                <a:solidFill>
                  <a:srgbClr val="4472C4">
                    <a:lumMod val="50000"/>
                  </a:srgbClr>
                </a:solidFill>
              </a:rPr>
              <a:t>Hoechst 33342 </a:t>
            </a:r>
            <a:r>
              <a:rPr lang="ru-RU" sz="1600" b="1" dirty="0" smtClean="0">
                <a:solidFill>
                  <a:srgbClr val="4472C4">
                    <a:lumMod val="50000"/>
                  </a:srgbClr>
                </a:solidFill>
              </a:rPr>
              <a:t>лежат в основе защиты</a:t>
            </a:r>
            <a:endParaRPr lang="en-US" sz="1600" b="1" dirty="0" smtClean="0">
              <a:solidFill>
                <a:srgbClr val="4472C4">
                  <a:lumMod val="50000"/>
                </a:srgb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4472C4">
                    <a:lumMod val="50000"/>
                  </a:srgbClr>
                </a:solidFill>
              </a:rPr>
              <a:t>Бис</a:t>
            </a:r>
            <a:r>
              <a:rPr lang="en-US" sz="1600" b="1" dirty="0" smtClean="0">
                <a:solidFill>
                  <a:srgbClr val="4472C4">
                    <a:lumMod val="50000"/>
                  </a:srgbClr>
                </a:solidFill>
              </a:rPr>
              <a:t>-</a:t>
            </a:r>
            <a:r>
              <a:rPr lang="ru-RU" sz="1600" b="1" dirty="0" err="1" smtClean="0">
                <a:solidFill>
                  <a:srgbClr val="4472C4">
                    <a:lumMod val="50000"/>
                  </a:srgbClr>
                </a:solidFill>
              </a:rPr>
              <a:t>бензимидазолы</a:t>
            </a:r>
            <a:r>
              <a:rPr lang="ru-RU" sz="1600" b="1" dirty="0" smtClean="0">
                <a:solidFill>
                  <a:srgbClr val="4472C4">
                    <a:lumMod val="50000"/>
                  </a:srgbClr>
                </a:solidFill>
              </a:rPr>
              <a:t> </a:t>
            </a:r>
            <a:r>
              <a:rPr lang="ru-RU" sz="1600" b="1" dirty="0" err="1">
                <a:solidFill>
                  <a:srgbClr val="4472C4">
                    <a:lumMod val="50000"/>
                  </a:srgbClr>
                </a:solidFill>
              </a:rPr>
              <a:t>Метилпроамин</a:t>
            </a:r>
            <a:r>
              <a:rPr lang="ru-RU" sz="1600" b="1" dirty="0">
                <a:solidFill>
                  <a:srgbClr val="4472C4">
                    <a:lumMod val="50000"/>
                  </a:srgbClr>
                </a:solidFill>
              </a:rPr>
              <a:t> (МП) и </a:t>
            </a:r>
            <a:r>
              <a:rPr lang="ru-RU" sz="1600" b="1" dirty="0" err="1">
                <a:solidFill>
                  <a:srgbClr val="4472C4">
                    <a:lumMod val="50000"/>
                  </a:srgbClr>
                </a:solidFill>
              </a:rPr>
              <a:t>Пироамин</a:t>
            </a:r>
            <a:r>
              <a:rPr lang="ru-RU" sz="1600" b="1" dirty="0">
                <a:solidFill>
                  <a:srgbClr val="4472C4">
                    <a:lumMod val="50000"/>
                  </a:srgbClr>
                </a:solidFill>
              </a:rPr>
              <a:t> (ПА)</a:t>
            </a:r>
            <a:endParaRPr lang="en-AU" sz="1600" b="1" dirty="0">
              <a:solidFill>
                <a:srgbClr val="4472C4">
                  <a:lumMod val="50000"/>
                </a:srgb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7" y="3074119"/>
            <a:ext cx="3440427" cy="985893"/>
          </a:xfrm>
          <a:prstGeom prst="rect">
            <a:avLst/>
          </a:prstGeom>
        </p:spPr>
      </p:pic>
      <p:pic>
        <p:nvPicPr>
          <p:cNvPr id="11" name="Picture 334" descr="2P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74" y="4740795"/>
            <a:ext cx="3038749" cy="93897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35" descr="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478" y="2946582"/>
            <a:ext cx="3519713" cy="113624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867915" y="4201020"/>
            <a:ext cx="1648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4472C4">
                    <a:lumMod val="50000"/>
                  </a:srgbClr>
                </a:solidFill>
              </a:rPr>
              <a:t>Hoechst 33342 </a:t>
            </a:r>
            <a:endParaRPr lang="en-A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675116" y="4201020"/>
            <a:ext cx="2290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4472C4">
                    <a:lumMod val="50000"/>
                  </a:srgbClr>
                </a:solidFill>
              </a:rPr>
              <a:t>Метилпроамин</a:t>
            </a:r>
            <a:r>
              <a:rPr lang="ru-RU" b="1" dirty="0">
                <a:solidFill>
                  <a:srgbClr val="4472C4">
                    <a:lumMod val="50000"/>
                  </a:srgbClr>
                </a:solidFill>
              </a:rPr>
              <a:t> (МП)</a:t>
            </a:r>
            <a:endParaRPr lang="en-A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879297" y="5867696"/>
            <a:ext cx="1721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4472C4">
                    <a:lumMod val="50000"/>
                  </a:srgbClr>
                </a:solidFill>
              </a:rPr>
              <a:t>Пироамин</a:t>
            </a:r>
            <a:r>
              <a:rPr lang="ru-RU" b="1" dirty="0">
                <a:solidFill>
                  <a:srgbClr val="4472C4">
                    <a:lumMod val="50000"/>
                  </a:srgbClr>
                </a:solidFill>
              </a:rPr>
              <a:t> (ПА)</a:t>
            </a:r>
            <a:endParaRPr lang="en-AU" dirty="0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7449479" y="5072271"/>
            <a:ext cx="4191000" cy="40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defTabSz="3619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150938" indent="-342900" defTabSz="3619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673225" indent="-342900" defTabSz="3619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2195513" indent="-342900" defTabSz="3619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717800" indent="-342900" defTabSz="36195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3175000" indent="-3429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632200" indent="-3429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4089400" indent="-3429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546600" indent="-3429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altLang="en-US" sz="1800" b="1" dirty="0">
                <a:solidFill>
                  <a:srgbClr val="4472C4">
                    <a:lumMod val="50000"/>
                  </a:srgbClr>
                </a:solidFill>
                <a:latin typeface="+mn-lt"/>
              </a:rPr>
              <a:t>Комплекс </a:t>
            </a:r>
            <a:r>
              <a:rPr lang="en-AU" altLang="en-US" sz="1800" b="1" dirty="0">
                <a:solidFill>
                  <a:srgbClr val="4472C4">
                    <a:lumMod val="50000"/>
                  </a:srgbClr>
                </a:solidFill>
                <a:latin typeface="+mn-lt"/>
              </a:rPr>
              <a:t>M</a:t>
            </a:r>
            <a:r>
              <a:rPr lang="ru-RU" altLang="en-US" sz="1800" b="1" dirty="0">
                <a:solidFill>
                  <a:srgbClr val="4472C4">
                    <a:lumMod val="50000"/>
                  </a:srgbClr>
                </a:solidFill>
                <a:latin typeface="+mn-lt"/>
              </a:rPr>
              <a:t>П</a:t>
            </a:r>
            <a:r>
              <a:rPr lang="en-AU" altLang="en-US" sz="1800" b="1" dirty="0">
                <a:solidFill>
                  <a:srgbClr val="4472C4">
                    <a:lumMod val="50000"/>
                  </a:srgbClr>
                </a:solidFill>
                <a:latin typeface="+mn-lt"/>
              </a:rPr>
              <a:t>/ </a:t>
            </a:r>
            <a:r>
              <a:rPr lang="en-AU" altLang="en-US" sz="1800" b="1" dirty="0" smtClean="0">
                <a:solidFill>
                  <a:srgbClr val="4472C4">
                    <a:lumMod val="50000"/>
                  </a:srgbClr>
                </a:solidFill>
                <a:latin typeface="+mn-lt"/>
              </a:rPr>
              <a:t>d(CGCG</a:t>
            </a:r>
            <a:r>
              <a:rPr lang="en-AU" altLang="en-US" sz="1800" b="1" dirty="0" smtClean="0">
                <a:solidFill>
                  <a:srgbClr val="FF0000"/>
                </a:solidFill>
                <a:latin typeface="+mn-lt"/>
              </a:rPr>
              <a:t>AATT</a:t>
            </a:r>
            <a:r>
              <a:rPr lang="en-AU" altLang="en-US" sz="1800" b="1" dirty="0" smtClean="0">
                <a:solidFill>
                  <a:srgbClr val="4472C4">
                    <a:lumMod val="50000"/>
                  </a:srgbClr>
                </a:solidFill>
                <a:latin typeface="+mn-lt"/>
              </a:rPr>
              <a:t>CGCG)</a:t>
            </a:r>
            <a:r>
              <a:rPr lang="en-AU" altLang="en-US" sz="1800" b="1" baseline="-25000" dirty="0" smtClean="0">
                <a:solidFill>
                  <a:srgbClr val="4472C4">
                    <a:lumMod val="50000"/>
                  </a:srgbClr>
                </a:solidFill>
                <a:latin typeface="+mn-lt"/>
              </a:rPr>
              <a:t>2</a:t>
            </a:r>
            <a:endParaRPr lang="en-AU" altLang="en-US" sz="1800" b="1" baseline="-25000" dirty="0">
              <a:solidFill>
                <a:srgbClr val="4472C4">
                  <a:lumMod val="50000"/>
                </a:srgbClr>
              </a:solidFill>
              <a:latin typeface="+mn-lt"/>
            </a:endParaRPr>
          </a:p>
        </p:txBody>
      </p:sp>
      <p:pic>
        <p:nvPicPr>
          <p:cNvPr id="17" name="Picture 9" descr="fig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3" r="15653"/>
          <a:stretch/>
        </p:blipFill>
        <p:spPr bwMode="auto">
          <a:xfrm>
            <a:off x="9156972" y="953059"/>
            <a:ext cx="2596718" cy="398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Овал 17"/>
          <p:cNvSpPr/>
          <p:nvPr/>
        </p:nvSpPr>
        <p:spPr>
          <a:xfrm>
            <a:off x="3595932" y="4374023"/>
            <a:ext cx="991372" cy="99000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Овал 18"/>
          <p:cNvSpPr/>
          <p:nvPr/>
        </p:nvSpPr>
        <p:spPr>
          <a:xfrm>
            <a:off x="7681635" y="2894287"/>
            <a:ext cx="991372" cy="99000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Овал 19"/>
          <p:cNvSpPr/>
          <p:nvPr/>
        </p:nvSpPr>
        <p:spPr>
          <a:xfrm>
            <a:off x="3516764" y="2870629"/>
            <a:ext cx="991372" cy="99000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Прямоугольник 1"/>
          <p:cNvSpPr/>
          <p:nvPr/>
        </p:nvSpPr>
        <p:spPr>
          <a:xfrm>
            <a:off x="9282562" y="5679765"/>
            <a:ext cx="16881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4472C4">
                    <a:lumMod val="50000"/>
                  </a:srgbClr>
                </a:solidFill>
              </a:rPr>
              <a:t>Сайт связывания</a:t>
            </a:r>
            <a:endParaRPr lang="en-AU" sz="1600" dirty="0"/>
          </a:p>
        </p:txBody>
      </p:sp>
      <p:sp>
        <p:nvSpPr>
          <p:cNvPr id="6" name="Правая фигурная скобка 5"/>
          <p:cNvSpPr/>
          <p:nvPr/>
        </p:nvSpPr>
        <p:spPr>
          <a:xfrm rot="5400000">
            <a:off x="9949102" y="5194349"/>
            <a:ext cx="204947" cy="641445"/>
          </a:xfrm>
          <a:prstGeom prst="rightBrace">
            <a:avLst>
              <a:gd name="adj1" fmla="val 25200"/>
              <a:gd name="adj2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9507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413331" y="9282"/>
            <a:ext cx="9713308" cy="594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4472C4">
                    <a:lumMod val="50000"/>
                  </a:srgbClr>
                </a:solidFill>
              </a:rPr>
              <a:t>ДНК-связывающиеся радиопротекторы – </a:t>
            </a:r>
            <a:r>
              <a:rPr lang="ru-RU" b="1" dirty="0" err="1">
                <a:solidFill>
                  <a:srgbClr val="4472C4">
                    <a:lumMod val="50000"/>
                  </a:srgbClr>
                </a:solidFill>
              </a:rPr>
              <a:t>Метилпроамин</a:t>
            </a:r>
            <a:endParaRPr lang="en-US" b="1" dirty="0">
              <a:solidFill>
                <a:srgbClr val="4472C4">
                  <a:lumMod val="50000"/>
                </a:srgbClr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781" y="8462"/>
            <a:ext cx="1473219" cy="640530"/>
          </a:xfrm>
          <a:prstGeom prst="rect">
            <a:avLst/>
          </a:prstGeom>
        </p:spPr>
      </p:pic>
      <p:sp>
        <p:nvSpPr>
          <p:cNvPr id="9" name="Скругленный прямоугольник 45">
            <a:extLst>
              <a:ext uri="{FF2B5EF4-FFF2-40B4-BE49-F238E27FC236}">
                <a16:creationId xmlns="" xmlns:a16="http://schemas.microsoft.com/office/drawing/2014/main" id="{BBC72628-92BB-4654-A500-DCA471DBCFC7}"/>
              </a:ext>
            </a:extLst>
          </p:cNvPr>
          <p:cNvSpPr/>
          <p:nvPr/>
        </p:nvSpPr>
        <p:spPr>
          <a:xfrm>
            <a:off x="3510121" y="3681364"/>
            <a:ext cx="7208659" cy="2962513"/>
          </a:xfrm>
          <a:prstGeom prst="round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100"/>
              </a:lnSpc>
            </a:pPr>
            <a:r>
              <a:rPr lang="ru-RU" sz="1600" b="1" dirty="0">
                <a:solidFill>
                  <a:srgbClr val="4472C4">
                    <a:lumMod val="50000"/>
                  </a:srgbClr>
                </a:solidFill>
              </a:rPr>
              <a:t>Радиопротекторные свойства </a:t>
            </a:r>
            <a:r>
              <a:rPr lang="ru-RU" sz="1600" b="1" dirty="0" err="1">
                <a:solidFill>
                  <a:srgbClr val="4472C4">
                    <a:lumMod val="50000"/>
                  </a:srgbClr>
                </a:solidFill>
              </a:rPr>
              <a:t>метилпроамина</a:t>
            </a:r>
            <a:r>
              <a:rPr lang="ru-RU" sz="1600" b="1" dirty="0">
                <a:solidFill>
                  <a:srgbClr val="4472C4">
                    <a:lumMod val="50000"/>
                  </a:srgbClr>
                </a:solidFill>
              </a:rPr>
              <a:t> в культуре клеток</a:t>
            </a:r>
          </a:p>
          <a:p>
            <a:pPr marL="361950">
              <a:lnSpc>
                <a:spcPts val="2100"/>
              </a:lnSpc>
            </a:pPr>
            <a:r>
              <a:rPr lang="en-US" sz="1400" b="1" dirty="0">
                <a:solidFill>
                  <a:srgbClr val="4472C4">
                    <a:lumMod val="50000"/>
                  </a:srgbClr>
                </a:solidFill>
              </a:rPr>
              <a:t>A, B: </a:t>
            </a:r>
            <a:r>
              <a:rPr lang="ru-RU" sz="1400" b="1" dirty="0" smtClean="0">
                <a:solidFill>
                  <a:srgbClr val="4472C4">
                    <a:lumMod val="50000"/>
                  </a:srgbClr>
                </a:solidFill>
              </a:rPr>
              <a:t>  выживаемость </a:t>
            </a:r>
            <a:r>
              <a:rPr lang="ru-RU" sz="1400" b="1" dirty="0" err="1">
                <a:solidFill>
                  <a:srgbClr val="4472C4">
                    <a:lumMod val="50000"/>
                  </a:srgbClr>
                </a:solidFill>
              </a:rPr>
              <a:t>кератиноцитов</a:t>
            </a:r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, облученных в присутствии 0,5 – 10 </a:t>
            </a:r>
            <a:r>
              <a:rPr lang="en-US" sz="1400" b="1" dirty="0" err="1">
                <a:solidFill>
                  <a:srgbClr val="4472C4">
                    <a:lumMod val="50000"/>
                  </a:srgbClr>
                </a:solidFill>
                <a:latin typeface="Symbol" panose="05050102010706020507" pitchFamily="18" charset="2"/>
              </a:rPr>
              <a:t>m</a:t>
            </a:r>
            <a:r>
              <a:rPr lang="en-US" sz="1400" b="1" dirty="0" err="1">
                <a:solidFill>
                  <a:srgbClr val="4472C4">
                    <a:lumMod val="50000"/>
                  </a:srgbClr>
                </a:solidFill>
              </a:rPr>
              <a:t>M</a:t>
            </a:r>
            <a:r>
              <a:rPr lang="en-US" sz="1400" b="1" dirty="0">
                <a:solidFill>
                  <a:srgbClr val="4472C4">
                    <a:lumMod val="50000"/>
                  </a:srgbClr>
                </a:solidFill>
              </a:rPr>
              <a:t> </a:t>
            </a:r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МП </a:t>
            </a:r>
          </a:p>
          <a:p>
            <a:pPr marL="361950">
              <a:lnSpc>
                <a:spcPts val="2100"/>
              </a:lnSpc>
            </a:pPr>
            <a:r>
              <a:rPr lang="en-US" sz="1400" b="1" dirty="0">
                <a:solidFill>
                  <a:srgbClr val="4472C4">
                    <a:lumMod val="50000"/>
                  </a:srgbClr>
                </a:solidFill>
              </a:rPr>
              <a:t>C: </a:t>
            </a:r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МП добавлен после облучения</a:t>
            </a:r>
          </a:p>
          <a:p>
            <a:pPr marL="361950">
              <a:lnSpc>
                <a:spcPts val="2100"/>
              </a:lnSpc>
            </a:pPr>
            <a:r>
              <a:rPr lang="en-US" sz="1200" b="1" dirty="0">
                <a:solidFill>
                  <a:srgbClr val="4472C4">
                    <a:lumMod val="50000"/>
                  </a:srgbClr>
                </a:solidFill>
              </a:rPr>
              <a:t>Lobachevsky et al</a:t>
            </a:r>
            <a:r>
              <a:rPr lang="en-AU" sz="1200" b="1" dirty="0">
                <a:solidFill>
                  <a:srgbClr val="4472C4">
                    <a:lumMod val="50000"/>
                  </a:srgbClr>
                </a:solidFill>
              </a:rPr>
              <a:t>, IJRB, 2011, V.87. P.274</a:t>
            </a:r>
          </a:p>
          <a:p>
            <a:endParaRPr lang="ru-RU" sz="1400" b="1" dirty="0">
              <a:solidFill>
                <a:srgbClr val="4472C4">
                  <a:lumMod val="50000"/>
                </a:srgbClr>
              </a:solidFill>
            </a:endParaRPr>
          </a:p>
          <a:p>
            <a:pPr marL="200025" indent="-200025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МП более активный радиопротектор чем </a:t>
            </a:r>
            <a:r>
              <a:rPr lang="en-US" sz="1400" b="1" dirty="0">
                <a:solidFill>
                  <a:srgbClr val="4472C4">
                    <a:lumMod val="50000"/>
                  </a:srgbClr>
                </a:solidFill>
              </a:rPr>
              <a:t>Hoechst 33342</a:t>
            </a:r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 (</a:t>
            </a:r>
            <a:r>
              <a:rPr lang="en-US" sz="1400" b="1" dirty="0">
                <a:solidFill>
                  <a:srgbClr val="4472C4">
                    <a:lumMod val="50000"/>
                  </a:srgbClr>
                </a:solidFill>
              </a:rPr>
              <a:t>1</a:t>
            </a:r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,</a:t>
            </a:r>
            <a:r>
              <a:rPr lang="en-US" sz="1400" b="1" dirty="0">
                <a:solidFill>
                  <a:srgbClr val="4472C4">
                    <a:lumMod val="50000"/>
                  </a:srgbClr>
                </a:solidFill>
              </a:rPr>
              <a:t>97&gt;1</a:t>
            </a:r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,</a:t>
            </a:r>
            <a:r>
              <a:rPr lang="en-US" sz="1400" b="1" dirty="0">
                <a:solidFill>
                  <a:srgbClr val="4472C4">
                    <a:lumMod val="50000"/>
                  </a:srgbClr>
                </a:solidFill>
              </a:rPr>
              <a:t>7)</a:t>
            </a:r>
          </a:p>
          <a:p>
            <a:pPr marL="200025" indent="-200025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МП должен присутствовать во время </a:t>
            </a:r>
            <a:r>
              <a:rPr lang="ru-RU" sz="1400" b="1" dirty="0" smtClean="0">
                <a:solidFill>
                  <a:srgbClr val="4472C4">
                    <a:lumMod val="50000"/>
                  </a:srgbClr>
                </a:solidFill>
              </a:rPr>
              <a:t>облучения</a:t>
            </a:r>
            <a:endParaRPr lang="en-US" sz="1400" b="1" dirty="0" smtClean="0">
              <a:solidFill>
                <a:srgbClr val="4472C4">
                  <a:lumMod val="50000"/>
                </a:srgbClr>
              </a:solidFill>
            </a:endParaRPr>
          </a:p>
          <a:p>
            <a:pPr marL="200025" indent="-200025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ru-RU" sz="1400" b="1" dirty="0" smtClean="0">
                <a:solidFill>
                  <a:srgbClr val="4472C4">
                    <a:lumMod val="50000"/>
                  </a:srgbClr>
                </a:solidFill>
              </a:rPr>
              <a:t>Степень защиты зависит от концентрации и выходит на плато</a:t>
            </a:r>
          </a:p>
          <a:p>
            <a:pPr marL="200025" indent="-200025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ru-RU" sz="1400" b="1" dirty="0" smtClean="0">
                <a:solidFill>
                  <a:srgbClr val="4472C4">
                    <a:lumMod val="50000"/>
                  </a:srgbClr>
                </a:solidFill>
              </a:rPr>
              <a:t>Плато достигается при концентрации, когда все сайты связывания заняты </a:t>
            </a:r>
            <a:r>
              <a:rPr lang="ru-RU" sz="1400" b="1" dirty="0" err="1" smtClean="0">
                <a:solidFill>
                  <a:srgbClr val="4472C4">
                    <a:lumMod val="50000"/>
                  </a:srgbClr>
                </a:solidFill>
              </a:rPr>
              <a:t>лигандом</a:t>
            </a:r>
            <a:endParaRPr lang="en-AU" sz="1400" b="1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86718" y="2299615"/>
            <a:ext cx="2290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4472C4">
                    <a:lumMod val="50000"/>
                  </a:srgbClr>
                </a:solidFill>
              </a:rPr>
              <a:t>Метилпроамин</a:t>
            </a:r>
            <a:r>
              <a:rPr lang="ru-RU" b="1" dirty="0">
                <a:solidFill>
                  <a:srgbClr val="4472C4">
                    <a:lumMod val="50000"/>
                  </a:srgbClr>
                </a:solidFill>
              </a:rPr>
              <a:t> (МП)</a:t>
            </a:r>
            <a:endParaRPr lang="en-AU" dirty="0"/>
          </a:p>
        </p:txBody>
      </p:sp>
      <p:pic>
        <p:nvPicPr>
          <p:cNvPr id="17" name="Picture 9" descr="fig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3" r="15653"/>
          <a:stretch/>
        </p:blipFill>
        <p:spPr bwMode="auto">
          <a:xfrm>
            <a:off x="10117863" y="995304"/>
            <a:ext cx="1778637" cy="2730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491" y="1004129"/>
            <a:ext cx="6314860" cy="2610294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377088"/>
              </p:ext>
            </p:extLst>
          </p:nvPr>
        </p:nvGraphicFramePr>
        <p:xfrm>
          <a:off x="527069" y="3849377"/>
          <a:ext cx="2287124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5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35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98687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С, </a:t>
                      </a:r>
                      <a:r>
                        <a:rPr lang="en-US" sz="1400" b="1" kern="1200" dirty="0" err="1">
                          <a:solidFill>
                            <a:srgbClr val="4472C4">
                              <a:lumMod val="50000"/>
                            </a:srgbClr>
                          </a:solidFill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m</a:t>
                      </a:r>
                      <a:r>
                        <a:rPr lang="en-US" sz="1400" b="1" kern="1200" dirty="0" err="1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endParaRPr lang="en-AU" sz="1400" b="1" kern="1200" dirty="0">
                        <a:solidFill>
                          <a:srgbClr val="4472C4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ФИД</a:t>
                      </a:r>
                      <a:endParaRPr lang="en-AU" sz="1400" b="1" kern="1200" dirty="0">
                        <a:solidFill>
                          <a:srgbClr val="4472C4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8687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  <a:endParaRPr lang="en-AU" sz="1400" b="1" kern="1200" dirty="0">
                        <a:solidFill>
                          <a:srgbClr val="4472C4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1,01</a:t>
                      </a:r>
                      <a:endParaRPr lang="en-AU" sz="1400" b="1" kern="1200" dirty="0">
                        <a:solidFill>
                          <a:srgbClr val="4472C4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8687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AU" sz="1400" b="1" kern="1200" dirty="0">
                        <a:solidFill>
                          <a:srgbClr val="4472C4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1,32</a:t>
                      </a:r>
                      <a:endParaRPr lang="en-AU" sz="1400" b="1" kern="1200" dirty="0">
                        <a:solidFill>
                          <a:srgbClr val="4472C4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8687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AU" sz="1400" b="1" kern="1200" dirty="0">
                        <a:solidFill>
                          <a:srgbClr val="4472C4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1,37</a:t>
                      </a:r>
                      <a:endParaRPr lang="en-AU" sz="1400" b="1" kern="1200" dirty="0">
                        <a:solidFill>
                          <a:srgbClr val="4472C4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8687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AU" sz="1400" b="1" kern="1200" dirty="0">
                        <a:solidFill>
                          <a:srgbClr val="4472C4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1,67</a:t>
                      </a:r>
                      <a:endParaRPr lang="en-AU" sz="1400" b="1" kern="1200" dirty="0">
                        <a:solidFill>
                          <a:srgbClr val="4472C4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8687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AU" sz="1400" b="1" kern="1200" dirty="0">
                        <a:solidFill>
                          <a:srgbClr val="4472C4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1,64</a:t>
                      </a:r>
                      <a:endParaRPr lang="en-AU" sz="1400" b="1" kern="1200" dirty="0">
                        <a:solidFill>
                          <a:srgbClr val="4472C4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8687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6,7</a:t>
                      </a:r>
                      <a:endParaRPr lang="en-AU" sz="1400" b="1" kern="1200" dirty="0">
                        <a:solidFill>
                          <a:srgbClr val="4472C4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1,82</a:t>
                      </a:r>
                      <a:endParaRPr lang="en-AU" sz="1400" b="1" kern="1200" dirty="0">
                        <a:solidFill>
                          <a:srgbClr val="4472C4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8687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AU" sz="1400" b="1" kern="1200" dirty="0">
                        <a:solidFill>
                          <a:srgbClr val="4472C4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1,97</a:t>
                      </a:r>
                      <a:endParaRPr lang="en-AU" sz="1400" b="1" kern="1200" dirty="0">
                        <a:solidFill>
                          <a:srgbClr val="4472C4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2" name="Picture 335" descr="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376" y="1118429"/>
            <a:ext cx="2931120" cy="9462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506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413331" y="9282"/>
            <a:ext cx="9713308" cy="594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4472C4">
                    <a:lumMod val="50000"/>
                  </a:srgbClr>
                </a:solidFill>
              </a:rPr>
              <a:t>ДНК-связывающиеся радиопротекторы – </a:t>
            </a:r>
            <a:r>
              <a:rPr lang="ru-RU" b="1" dirty="0" err="1">
                <a:solidFill>
                  <a:srgbClr val="4472C4">
                    <a:lumMod val="50000"/>
                  </a:srgbClr>
                </a:solidFill>
              </a:rPr>
              <a:t>Пироамин</a:t>
            </a:r>
            <a:endParaRPr lang="en-US" b="1" dirty="0">
              <a:solidFill>
                <a:srgbClr val="4472C4">
                  <a:lumMod val="50000"/>
                </a:srgbClr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781" y="8462"/>
            <a:ext cx="1473219" cy="640530"/>
          </a:xfrm>
          <a:prstGeom prst="rect">
            <a:avLst/>
          </a:prstGeom>
        </p:spPr>
      </p:pic>
      <p:sp>
        <p:nvSpPr>
          <p:cNvPr id="9" name="Скругленный прямоугольник 45">
            <a:extLst>
              <a:ext uri="{FF2B5EF4-FFF2-40B4-BE49-F238E27FC236}">
                <a16:creationId xmlns="" xmlns:a16="http://schemas.microsoft.com/office/drawing/2014/main" id="{BBC72628-92BB-4654-A500-DCA471DBCFC7}"/>
              </a:ext>
            </a:extLst>
          </p:cNvPr>
          <p:cNvSpPr/>
          <p:nvPr/>
        </p:nvSpPr>
        <p:spPr>
          <a:xfrm>
            <a:off x="691015" y="3938630"/>
            <a:ext cx="6930444" cy="2843332"/>
          </a:xfrm>
          <a:prstGeom prst="roundRect">
            <a:avLst/>
          </a:prstGeom>
          <a:noFill/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b="1" dirty="0">
                <a:solidFill>
                  <a:srgbClr val="4472C4">
                    <a:lumMod val="50000"/>
                  </a:srgbClr>
                </a:solidFill>
              </a:rPr>
              <a:t>Радиопротекторные свойства </a:t>
            </a:r>
            <a:r>
              <a:rPr lang="ru-RU" b="1" dirty="0" err="1">
                <a:solidFill>
                  <a:srgbClr val="4472C4">
                    <a:lumMod val="50000"/>
                  </a:srgbClr>
                </a:solidFill>
              </a:rPr>
              <a:t>пироамина</a:t>
            </a:r>
            <a:r>
              <a:rPr lang="ru-RU" b="1" dirty="0">
                <a:solidFill>
                  <a:srgbClr val="4472C4">
                    <a:lumMod val="50000"/>
                  </a:srgbClr>
                </a:solidFill>
              </a:rPr>
              <a:t> в культуре клеток</a:t>
            </a:r>
          </a:p>
          <a:p>
            <a:pPr indent="266700">
              <a:lnSpc>
                <a:spcPts val="2400"/>
              </a:lnSpc>
            </a:pPr>
            <a:r>
              <a:rPr lang="en-US" sz="1400" b="1" dirty="0">
                <a:solidFill>
                  <a:srgbClr val="4472C4">
                    <a:lumMod val="50000"/>
                  </a:srgbClr>
                </a:solidFill>
              </a:rPr>
              <a:t>A:</a:t>
            </a:r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 </a:t>
            </a:r>
            <a:r>
              <a:rPr lang="en-US" sz="1400" b="1" dirty="0">
                <a:solidFill>
                  <a:srgbClr val="4472C4">
                    <a:lumMod val="50000"/>
                  </a:srgbClr>
                </a:solidFill>
              </a:rPr>
              <a:t>2</a:t>
            </a:r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0 </a:t>
            </a:r>
            <a:r>
              <a:rPr lang="en-US" sz="1400" b="1" dirty="0" err="1">
                <a:solidFill>
                  <a:srgbClr val="4472C4">
                    <a:lumMod val="50000"/>
                  </a:srgbClr>
                </a:solidFill>
                <a:latin typeface="Symbol" panose="05050102010706020507" pitchFamily="18" charset="2"/>
              </a:rPr>
              <a:t>m</a:t>
            </a:r>
            <a:r>
              <a:rPr lang="en-US" sz="1400" b="1" dirty="0" err="1">
                <a:solidFill>
                  <a:srgbClr val="4472C4">
                    <a:lumMod val="50000"/>
                  </a:srgbClr>
                </a:solidFill>
              </a:rPr>
              <a:t>M</a:t>
            </a:r>
            <a:r>
              <a:rPr lang="en-US" sz="1400" b="1" dirty="0">
                <a:solidFill>
                  <a:srgbClr val="4472C4">
                    <a:lumMod val="50000"/>
                  </a:srgbClr>
                </a:solidFill>
              </a:rPr>
              <a:t> </a:t>
            </a:r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ПА</a:t>
            </a:r>
          </a:p>
          <a:p>
            <a:pPr indent="266700">
              <a:lnSpc>
                <a:spcPts val="2400"/>
              </a:lnSpc>
            </a:pPr>
            <a:r>
              <a:rPr lang="en-US" sz="1400" b="1" dirty="0">
                <a:solidFill>
                  <a:srgbClr val="4472C4">
                    <a:lumMod val="50000"/>
                  </a:srgbClr>
                </a:solidFill>
              </a:rPr>
              <a:t>B: 2</a:t>
            </a:r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0 </a:t>
            </a:r>
            <a:r>
              <a:rPr lang="en-US" sz="1400" b="1" dirty="0" err="1">
                <a:solidFill>
                  <a:srgbClr val="4472C4">
                    <a:lumMod val="50000"/>
                  </a:srgbClr>
                </a:solidFill>
                <a:latin typeface="Symbol" panose="05050102010706020507" pitchFamily="18" charset="2"/>
              </a:rPr>
              <a:t>m</a:t>
            </a:r>
            <a:r>
              <a:rPr lang="en-US" sz="1400" b="1" dirty="0" err="1">
                <a:solidFill>
                  <a:srgbClr val="4472C4">
                    <a:lumMod val="50000"/>
                  </a:srgbClr>
                </a:solidFill>
              </a:rPr>
              <a:t>M</a:t>
            </a:r>
            <a:r>
              <a:rPr lang="en-US" sz="1400" b="1" dirty="0">
                <a:solidFill>
                  <a:srgbClr val="4472C4">
                    <a:lumMod val="50000"/>
                  </a:srgbClr>
                </a:solidFill>
              </a:rPr>
              <a:t> </a:t>
            </a:r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ПА</a:t>
            </a:r>
            <a:r>
              <a:rPr lang="en-US" sz="1400" b="1" dirty="0">
                <a:solidFill>
                  <a:srgbClr val="4472C4">
                    <a:lumMod val="50000"/>
                  </a:srgbClr>
                </a:solidFill>
              </a:rPr>
              <a:t> + 0</a:t>
            </a:r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,25 М </a:t>
            </a:r>
            <a:r>
              <a:rPr lang="ru-RU" sz="1400" b="1" dirty="0" smtClean="0">
                <a:solidFill>
                  <a:srgbClr val="4472C4">
                    <a:lumMod val="50000"/>
                  </a:srgbClr>
                </a:solidFill>
              </a:rPr>
              <a:t>ДМСО (перехватчик гидроксильных радикалов)</a:t>
            </a:r>
            <a:endParaRPr lang="ru-RU" sz="1400" b="1" dirty="0">
              <a:solidFill>
                <a:srgbClr val="4472C4">
                  <a:lumMod val="50000"/>
                </a:srgbClr>
              </a:solidFill>
            </a:endParaRPr>
          </a:p>
          <a:p>
            <a:pPr indent="266700">
              <a:lnSpc>
                <a:spcPts val="2400"/>
              </a:lnSpc>
            </a:pPr>
            <a:r>
              <a:rPr lang="en-US" sz="1400" b="1" dirty="0">
                <a:solidFill>
                  <a:srgbClr val="4472C4">
                    <a:lumMod val="50000"/>
                  </a:srgbClr>
                </a:solidFill>
              </a:rPr>
              <a:t>C: 2</a:t>
            </a:r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0 </a:t>
            </a:r>
            <a:r>
              <a:rPr lang="en-US" sz="1400" b="1" dirty="0" err="1">
                <a:solidFill>
                  <a:srgbClr val="4472C4">
                    <a:lumMod val="50000"/>
                  </a:srgbClr>
                </a:solidFill>
                <a:latin typeface="Symbol" panose="05050102010706020507" pitchFamily="18" charset="2"/>
              </a:rPr>
              <a:t>m</a:t>
            </a:r>
            <a:r>
              <a:rPr lang="en-US" sz="1400" b="1" dirty="0" err="1">
                <a:solidFill>
                  <a:srgbClr val="4472C4">
                    <a:lumMod val="50000"/>
                  </a:srgbClr>
                </a:solidFill>
              </a:rPr>
              <a:t>M</a:t>
            </a:r>
            <a:r>
              <a:rPr lang="en-US" sz="1400" b="1" dirty="0">
                <a:solidFill>
                  <a:srgbClr val="4472C4">
                    <a:lumMod val="50000"/>
                  </a:srgbClr>
                </a:solidFill>
              </a:rPr>
              <a:t> </a:t>
            </a:r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ПА</a:t>
            </a:r>
            <a:r>
              <a:rPr lang="en-US" sz="1400" b="1" dirty="0">
                <a:solidFill>
                  <a:srgbClr val="4472C4">
                    <a:lumMod val="50000"/>
                  </a:srgbClr>
                </a:solidFill>
              </a:rPr>
              <a:t> + </a:t>
            </a:r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5 </a:t>
            </a:r>
            <a:r>
              <a:rPr lang="ru-RU" sz="1400" b="1" dirty="0" err="1">
                <a:solidFill>
                  <a:srgbClr val="4472C4">
                    <a:lumMod val="50000"/>
                  </a:srgbClr>
                </a:solidFill>
              </a:rPr>
              <a:t>мМ</a:t>
            </a:r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 </a:t>
            </a:r>
            <a:r>
              <a:rPr lang="en-US" sz="1400" b="1" dirty="0">
                <a:solidFill>
                  <a:srgbClr val="4472C4">
                    <a:lumMod val="50000"/>
                  </a:srgbClr>
                </a:solidFill>
              </a:rPr>
              <a:t>WR1065 (</a:t>
            </a:r>
            <a:r>
              <a:rPr lang="ru-RU" sz="1400" b="1" dirty="0" err="1">
                <a:solidFill>
                  <a:srgbClr val="4472C4">
                    <a:lumMod val="50000"/>
                  </a:srgbClr>
                </a:solidFill>
              </a:rPr>
              <a:t>аминотиол</a:t>
            </a:r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)</a:t>
            </a:r>
          </a:p>
          <a:p>
            <a:pPr indent="266700">
              <a:lnSpc>
                <a:spcPts val="2400"/>
              </a:lnSpc>
            </a:pPr>
            <a:r>
              <a:rPr lang="en-US" sz="1400" b="1" dirty="0">
                <a:solidFill>
                  <a:srgbClr val="4472C4">
                    <a:lumMod val="50000"/>
                  </a:srgbClr>
                </a:solidFill>
              </a:rPr>
              <a:t>D: 2</a:t>
            </a:r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0 </a:t>
            </a:r>
            <a:r>
              <a:rPr lang="en-US" sz="1400" b="1" dirty="0" err="1">
                <a:solidFill>
                  <a:srgbClr val="4472C4">
                    <a:lumMod val="50000"/>
                  </a:srgbClr>
                </a:solidFill>
                <a:latin typeface="Symbol" panose="05050102010706020507" pitchFamily="18" charset="2"/>
              </a:rPr>
              <a:t>m</a:t>
            </a:r>
            <a:r>
              <a:rPr lang="en-US" sz="1400" b="1" dirty="0" err="1">
                <a:solidFill>
                  <a:srgbClr val="4472C4">
                    <a:lumMod val="50000"/>
                  </a:srgbClr>
                </a:solidFill>
              </a:rPr>
              <a:t>M</a:t>
            </a:r>
            <a:r>
              <a:rPr lang="en-US" sz="1400" b="1" dirty="0">
                <a:solidFill>
                  <a:srgbClr val="4472C4">
                    <a:lumMod val="50000"/>
                  </a:srgbClr>
                </a:solidFill>
              </a:rPr>
              <a:t> </a:t>
            </a:r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ПА, 0,1% </a:t>
            </a:r>
            <a:r>
              <a:rPr lang="ru-RU" sz="1400" b="1" dirty="0" smtClean="0">
                <a:solidFill>
                  <a:srgbClr val="4472C4">
                    <a:lumMod val="50000"/>
                  </a:srgbClr>
                </a:solidFill>
              </a:rPr>
              <a:t>О</a:t>
            </a:r>
            <a:r>
              <a:rPr lang="ru-RU" sz="1400" b="1" baseline="-25000" dirty="0" smtClean="0">
                <a:solidFill>
                  <a:srgbClr val="4472C4">
                    <a:lumMod val="50000"/>
                  </a:srgbClr>
                </a:solidFill>
              </a:rPr>
              <a:t>2</a:t>
            </a:r>
            <a:endParaRPr lang="ru-RU" sz="1400" b="1" dirty="0">
              <a:solidFill>
                <a:srgbClr val="4472C4">
                  <a:lumMod val="50000"/>
                </a:srgb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ПА более активный радиопротектор чем МП и </a:t>
            </a:r>
            <a:r>
              <a:rPr lang="en-US" sz="1400" b="1" dirty="0">
                <a:solidFill>
                  <a:srgbClr val="4472C4">
                    <a:lumMod val="50000"/>
                  </a:srgbClr>
                </a:solidFill>
              </a:rPr>
              <a:t>Hoechst 33342</a:t>
            </a:r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 (2,55</a:t>
            </a:r>
            <a:r>
              <a:rPr lang="en-US" sz="1400" b="1" dirty="0">
                <a:solidFill>
                  <a:srgbClr val="4472C4">
                    <a:lumMod val="50000"/>
                  </a:srgbClr>
                </a:solidFill>
              </a:rPr>
              <a:t>&gt;1</a:t>
            </a:r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,</a:t>
            </a:r>
            <a:r>
              <a:rPr lang="en-US" sz="1400" b="1" dirty="0">
                <a:solidFill>
                  <a:srgbClr val="4472C4">
                    <a:lumMod val="50000"/>
                  </a:srgbClr>
                </a:solidFill>
              </a:rPr>
              <a:t>97&gt;1</a:t>
            </a:r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,</a:t>
            </a:r>
            <a:r>
              <a:rPr lang="en-US" sz="1400" b="1" dirty="0">
                <a:solidFill>
                  <a:srgbClr val="4472C4">
                    <a:lumMod val="50000"/>
                  </a:srgbClr>
                </a:solidFill>
              </a:rPr>
              <a:t>7)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4472C4">
                    <a:lumMod val="50000"/>
                  </a:srgbClr>
                </a:solidFill>
              </a:rPr>
              <a:t>ПА активно защищает в присутствии других радиопротекторов и в гипоксических условиях – другой механизм действия</a:t>
            </a:r>
            <a:endParaRPr lang="en-AU" sz="1400" b="1" dirty="0">
              <a:solidFill>
                <a:srgbClr val="4472C4">
                  <a:lumMod val="50000"/>
                </a:srgb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258486"/>
              </p:ext>
            </p:extLst>
          </p:nvPr>
        </p:nvGraphicFramePr>
        <p:xfrm>
          <a:off x="8459185" y="1155338"/>
          <a:ext cx="3315128" cy="4192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75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575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1093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Условия</a:t>
                      </a:r>
                      <a:endParaRPr lang="en-AU" sz="1600" b="1" kern="1200" dirty="0">
                        <a:solidFill>
                          <a:srgbClr val="4472C4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ФИД</a:t>
                      </a:r>
                      <a:endParaRPr lang="en-AU" sz="1600" b="1" kern="1200" dirty="0">
                        <a:solidFill>
                          <a:srgbClr val="4472C4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1093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20 </a:t>
                      </a:r>
                      <a:r>
                        <a:rPr lang="en-US" sz="1600" b="1" kern="1200" dirty="0" err="1">
                          <a:solidFill>
                            <a:srgbClr val="4472C4">
                              <a:lumMod val="50000"/>
                            </a:srgbClr>
                          </a:solidFill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m</a:t>
                      </a:r>
                      <a:r>
                        <a:rPr lang="en-US" sz="1600" b="1" kern="1200" dirty="0" err="1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US" sz="16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ПА</a:t>
                      </a:r>
                      <a:endParaRPr lang="en-AU" sz="1600" b="1" kern="1200" dirty="0">
                        <a:solidFill>
                          <a:srgbClr val="4472C4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2,55</a:t>
                      </a:r>
                      <a:endParaRPr lang="en-AU" sz="1600" b="1" kern="1200" dirty="0">
                        <a:solidFill>
                          <a:srgbClr val="4472C4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1093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0,25 М ДМСО</a:t>
                      </a:r>
                      <a:endParaRPr lang="en-AU" sz="1600" b="1" kern="1200" dirty="0">
                        <a:solidFill>
                          <a:srgbClr val="4472C4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1,</a:t>
                      </a:r>
                      <a:r>
                        <a:rPr lang="en-US" sz="16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6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AU" sz="1600" b="1" kern="1200" dirty="0">
                        <a:solidFill>
                          <a:srgbClr val="4472C4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1093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ПА+ДМСО</a:t>
                      </a:r>
                      <a:endParaRPr lang="en-AU" sz="1600" b="1" kern="1200" dirty="0">
                        <a:solidFill>
                          <a:srgbClr val="4472C4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3,23</a:t>
                      </a:r>
                      <a:endParaRPr lang="en-AU" sz="1600" b="1" kern="1200" dirty="0">
                        <a:solidFill>
                          <a:srgbClr val="4472C4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1093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ПА/ДМСО</a:t>
                      </a:r>
                      <a:endParaRPr lang="en-AU" sz="1600" b="1" kern="1200" dirty="0">
                        <a:solidFill>
                          <a:srgbClr val="4472C4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2,23</a:t>
                      </a:r>
                      <a:endParaRPr lang="en-AU" sz="1600" b="1" kern="1200" dirty="0">
                        <a:solidFill>
                          <a:srgbClr val="4472C4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1093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600" b="1" kern="1200" baseline="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baseline="0" dirty="0" err="1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мМ</a:t>
                      </a:r>
                      <a:r>
                        <a:rPr lang="ru-RU" sz="1600" b="1" kern="1200" baseline="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baseline="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WR1065</a:t>
                      </a:r>
                      <a:endParaRPr lang="en-AU" sz="1600" b="1" kern="1200" dirty="0">
                        <a:solidFill>
                          <a:srgbClr val="4472C4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6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  <a:endParaRPr lang="en-AU" sz="1600" b="1" kern="1200" dirty="0">
                        <a:solidFill>
                          <a:srgbClr val="4472C4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1093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ПА+</a:t>
                      </a:r>
                      <a:r>
                        <a:rPr lang="en-US" sz="16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WR</a:t>
                      </a:r>
                      <a:endParaRPr lang="en-AU" sz="1600" b="1" kern="1200" dirty="0">
                        <a:solidFill>
                          <a:srgbClr val="4472C4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5,42</a:t>
                      </a:r>
                      <a:endParaRPr lang="en-AU" sz="1600" b="1" kern="1200" dirty="0">
                        <a:solidFill>
                          <a:srgbClr val="4472C4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109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ПА/</a:t>
                      </a:r>
                      <a:r>
                        <a:rPr lang="en-US" sz="16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WR</a:t>
                      </a:r>
                      <a:endParaRPr lang="en-AU" sz="1600" b="1" kern="1200" dirty="0">
                        <a:solidFill>
                          <a:srgbClr val="4472C4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2,20</a:t>
                      </a:r>
                      <a:endParaRPr lang="en-AU" sz="1600" b="1" kern="1200" dirty="0">
                        <a:solidFill>
                          <a:srgbClr val="4472C4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109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0,1% О</a:t>
                      </a:r>
                      <a:r>
                        <a:rPr lang="ru-RU" sz="1600" b="1" kern="1200" baseline="-250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AU" sz="1600" b="1" kern="1200" baseline="-25000" dirty="0">
                        <a:solidFill>
                          <a:srgbClr val="4472C4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1,41</a:t>
                      </a:r>
                      <a:endParaRPr lang="en-AU" sz="1600" b="1" kern="1200" dirty="0">
                        <a:solidFill>
                          <a:srgbClr val="4472C4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109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ПА+0,1% О</a:t>
                      </a:r>
                      <a:r>
                        <a:rPr lang="ru-RU" sz="1600" b="1" kern="1200" baseline="-250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AU" sz="1600" b="1" kern="1200" baseline="-25000" dirty="0">
                        <a:solidFill>
                          <a:srgbClr val="4472C4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3,43</a:t>
                      </a:r>
                      <a:endParaRPr lang="en-AU" sz="1600" b="1" kern="1200" dirty="0">
                        <a:solidFill>
                          <a:srgbClr val="4472C4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109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ПА/0,1% О</a:t>
                      </a:r>
                      <a:r>
                        <a:rPr lang="ru-RU" sz="1600" b="1" kern="1200" baseline="-250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AU" sz="1600" b="1" kern="1200" baseline="-25000" dirty="0">
                        <a:solidFill>
                          <a:srgbClr val="4472C4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rgbClr val="4472C4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2,43</a:t>
                      </a:r>
                      <a:endParaRPr lang="en-AU" sz="1600" b="1" kern="1200" dirty="0">
                        <a:solidFill>
                          <a:srgbClr val="4472C4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0" name="Picture 121" descr="DR_3C_2PH20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14" y="1141174"/>
            <a:ext cx="2147403" cy="256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81" descr="DR_DMSO025_2PH+DMSO_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649" y="1141174"/>
            <a:ext cx="2146632" cy="256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2" descr="DR_C_WR_2PH+WR_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614" y="1141172"/>
            <a:ext cx="2147653" cy="256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48" descr="DR_C(2)_H_2PH_2_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234" y="1136588"/>
            <a:ext cx="2147416" cy="256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991749" y="3569298"/>
            <a:ext cx="6328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4472C4">
                    <a:lumMod val="50000"/>
                  </a:srgbClr>
                </a:solidFill>
              </a:rPr>
              <a:t>A                                      B                                C                                    D</a:t>
            </a:r>
            <a:endParaRPr lang="en-AU" dirty="0"/>
          </a:p>
        </p:txBody>
      </p:sp>
      <p:pic>
        <p:nvPicPr>
          <p:cNvPr id="18" name="Picture 334" descr="2PH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086" y="5589744"/>
            <a:ext cx="2439834" cy="75390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046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413331" y="9282"/>
            <a:ext cx="9713308" cy="594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4472C4">
                    <a:lumMod val="50000"/>
                  </a:srgbClr>
                </a:solidFill>
              </a:rPr>
              <a:t>Повреждения ДНК – прямое и непрямое действие</a:t>
            </a:r>
            <a:endParaRPr lang="en-US" b="1" dirty="0">
              <a:solidFill>
                <a:srgbClr val="4472C4">
                  <a:lumMod val="50000"/>
                </a:srgbClr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781" y="8462"/>
            <a:ext cx="1473219" cy="640530"/>
          </a:xfrm>
          <a:prstGeom prst="rect">
            <a:avLst/>
          </a:prstGeom>
        </p:spPr>
      </p:pic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6219825" y="2765425"/>
            <a:ext cx="11113" cy="757238"/>
          </a:xfrm>
          <a:prstGeom prst="line">
            <a:avLst/>
          </a:prstGeom>
          <a:noFill/>
          <a:ln w="25400">
            <a:solidFill>
              <a:schemeClr val="tx1">
                <a:lumMod val="85000"/>
                <a:lumOff val="15000"/>
              </a:schemeClr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AU"/>
          </a:p>
        </p:txBody>
      </p:sp>
      <p:grpSp>
        <p:nvGrpSpPr>
          <p:cNvPr id="14" name="Group 4"/>
          <p:cNvGrpSpPr>
            <a:grpSpLocks/>
          </p:cNvGrpSpPr>
          <p:nvPr/>
        </p:nvGrpSpPr>
        <p:grpSpPr bwMode="auto">
          <a:xfrm rot="16200000">
            <a:off x="4238432" y="2048424"/>
            <a:ext cx="227401" cy="1065703"/>
            <a:chOff x="4531" y="181"/>
            <a:chExt cx="194" cy="882"/>
          </a:xfrm>
          <a:noFill/>
        </p:grpSpPr>
        <p:sp>
          <p:nvSpPr>
            <p:cNvPr id="17" name="Freeform 5"/>
            <p:cNvSpPr>
              <a:spLocks/>
            </p:cNvSpPr>
            <p:nvPr/>
          </p:nvSpPr>
          <p:spPr bwMode="auto">
            <a:xfrm rot="5400000">
              <a:off x="4187" y="525"/>
              <a:ext cx="882" cy="194"/>
            </a:xfrm>
            <a:custGeom>
              <a:avLst/>
              <a:gdLst>
                <a:gd name="T0" fmla="*/ 14 w 920"/>
                <a:gd name="T1" fmla="*/ 8 h 204"/>
                <a:gd name="T2" fmla="*/ 33 w 920"/>
                <a:gd name="T3" fmla="*/ 28 h 204"/>
                <a:gd name="T4" fmla="*/ 51 w 920"/>
                <a:gd name="T5" fmla="*/ 58 h 204"/>
                <a:gd name="T6" fmla="*/ 70 w 920"/>
                <a:gd name="T7" fmla="*/ 93 h 204"/>
                <a:gd name="T8" fmla="*/ 88 w 920"/>
                <a:gd name="T9" fmla="*/ 129 h 204"/>
                <a:gd name="T10" fmla="*/ 106 w 920"/>
                <a:gd name="T11" fmla="*/ 162 h 204"/>
                <a:gd name="T12" fmla="*/ 125 w 920"/>
                <a:gd name="T13" fmla="*/ 187 h 204"/>
                <a:gd name="T14" fmla="*/ 144 w 920"/>
                <a:gd name="T15" fmla="*/ 202 h 204"/>
                <a:gd name="T16" fmla="*/ 162 w 920"/>
                <a:gd name="T17" fmla="*/ 203 h 204"/>
                <a:gd name="T18" fmla="*/ 180 w 920"/>
                <a:gd name="T19" fmla="*/ 192 h 204"/>
                <a:gd name="T20" fmla="*/ 199 w 920"/>
                <a:gd name="T21" fmla="*/ 169 h 204"/>
                <a:gd name="T22" fmla="*/ 217 w 920"/>
                <a:gd name="T23" fmla="*/ 138 h 204"/>
                <a:gd name="T24" fmla="*/ 236 w 920"/>
                <a:gd name="T25" fmla="*/ 102 h 204"/>
                <a:gd name="T26" fmla="*/ 254 w 920"/>
                <a:gd name="T27" fmla="*/ 66 h 204"/>
                <a:gd name="T28" fmla="*/ 273 w 920"/>
                <a:gd name="T29" fmla="*/ 34 h 204"/>
                <a:gd name="T30" fmla="*/ 291 w 920"/>
                <a:gd name="T31" fmla="*/ 12 h 204"/>
                <a:gd name="T32" fmla="*/ 310 w 920"/>
                <a:gd name="T33" fmla="*/ 1 h 204"/>
                <a:gd name="T34" fmla="*/ 328 w 920"/>
                <a:gd name="T35" fmla="*/ 3 h 204"/>
                <a:gd name="T36" fmla="*/ 347 w 920"/>
                <a:gd name="T37" fmla="*/ 18 h 204"/>
                <a:gd name="T38" fmla="*/ 365 w 920"/>
                <a:gd name="T39" fmla="*/ 43 h 204"/>
                <a:gd name="T40" fmla="*/ 384 w 920"/>
                <a:gd name="T41" fmla="*/ 77 h 204"/>
                <a:gd name="T42" fmla="*/ 402 w 920"/>
                <a:gd name="T43" fmla="*/ 113 h 204"/>
                <a:gd name="T44" fmla="*/ 421 w 920"/>
                <a:gd name="T45" fmla="*/ 148 h 204"/>
                <a:gd name="T46" fmla="*/ 439 w 920"/>
                <a:gd name="T47" fmla="*/ 177 h 204"/>
                <a:gd name="T48" fmla="*/ 458 w 920"/>
                <a:gd name="T49" fmla="*/ 197 h 204"/>
                <a:gd name="T50" fmla="*/ 476 w 920"/>
                <a:gd name="T51" fmla="*/ 204 h 204"/>
                <a:gd name="T52" fmla="*/ 495 w 920"/>
                <a:gd name="T53" fmla="*/ 199 h 204"/>
                <a:gd name="T54" fmla="*/ 513 w 920"/>
                <a:gd name="T55" fmla="*/ 181 h 204"/>
                <a:gd name="T56" fmla="*/ 532 w 920"/>
                <a:gd name="T57" fmla="*/ 153 h 204"/>
                <a:gd name="T58" fmla="*/ 550 w 920"/>
                <a:gd name="T59" fmla="*/ 118 h 204"/>
                <a:gd name="T60" fmla="*/ 569 w 920"/>
                <a:gd name="T61" fmla="*/ 82 h 204"/>
                <a:gd name="T62" fmla="*/ 587 w 920"/>
                <a:gd name="T63" fmla="*/ 48 h 204"/>
                <a:gd name="T64" fmla="*/ 605 w 920"/>
                <a:gd name="T65" fmla="*/ 21 h 204"/>
                <a:gd name="T66" fmla="*/ 624 w 920"/>
                <a:gd name="T67" fmla="*/ 4 h 204"/>
                <a:gd name="T68" fmla="*/ 642 w 920"/>
                <a:gd name="T69" fmla="*/ 1 h 204"/>
                <a:gd name="T70" fmla="*/ 661 w 920"/>
                <a:gd name="T71" fmla="*/ 10 h 204"/>
                <a:gd name="T72" fmla="*/ 679 w 920"/>
                <a:gd name="T73" fmla="*/ 31 h 204"/>
                <a:gd name="T74" fmla="*/ 698 w 920"/>
                <a:gd name="T75" fmla="*/ 61 h 204"/>
                <a:gd name="T76" fmla="*/ 716 w 920"/>
                <a:gd name="T77" fmla="*/ 96 h 204"/>
                <a:gd name="T78" fmla="*/ 735 w 920"/>
                <a:gd name="T79" fmla="*/ 133 h 204"/>
                <a:gd name="T80" fmla="*/ 753 w 920"/>
                <a:gd name="T81" fmla="*/ 165 h 204"/>
                <a:gd name="T82" fmla="*/ 772 w 920"/>
                <a:gd name="T83" fmla="*/ 190 h 204"/>
                <a:gd name="T84" fmla="*/ 790 w 920"/>
                <a:gd name="T85" fmla="*/ 202 h 204"/>
                <a:gd name="T86" fmla="*/ 809 w 920"/>
                <a:gd name="T87" fmla="*/ 203 h 204"/>
                <a:gd name="T88" fmla="*/ 827 w 920"/>
                <a:gd name="T89" fmla="*/ 190 h 204"/>
                <a:gd name="T90" fmla="*/ 846 w 920"/>
                <a:gd name="T91" fmla="*/ 167 h 204"/>
                <a:gd name="T92" fmla="*/ 864 w 920"/>
                <a:gd name="T93" fmla="*/ 134 h 204"/>
                <a:gd name="T94" fmla="*/ 883 w 920"/>
                <a:gd name="T95" fmla="*/ 98 h 204"/>
                <a:gd name="T96" fmla="*/ 901 w 920"/>
                <a:gd name="T97" fmla="*/ 62 h 204"/>
                <a:gd name="T98" fmla="*/ 920 w 920"/>
                <a:gd name="T99" fmla="*/ 3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20" h="204">
                  <a:moveTo>
                    <a:pt x="0" y="1"/>
                  </a:moveTo>
                  <a:lnTo>
                    <a:pt x="5" y="3"/>
                  </a:lnTo>
                  <a:lnTo>
                    <a:pt x="9" y="5"/>
                  </a:lnTo>
                  <a:lnTo>
                    <a:pt x="14" y="8"/>
                  </a:lnTo>
                  <a:lnTo>
                    <a:pt x="19" y="12"/>
                  </a:lnTo>
                  <a:lnTo>
                    <a:pt x="23" y="17"/>
                  </a:lnTo>
                  <a:lnTo>
                    <a:pt x="28" y="22"/>
                  </a:lnTo>
                  <a:lnTo>
                    <a:pt x="33" y="28"/>
                  </a:lnTo>
                  <a:lnTo>
                    <a:pt x="37" y="35"/>
                  </a:lnTo>
                  <a:lnTo>
                    <a:pt x="42" y="42"/>
                  </a:lnTo>
                  <a:lnTo>
                    <a:pt x="46" y="50"/>
                  </a:lnTo>
                  <a:lnTo>
                    <a:pt x="51" y="58"/>
                  </a:lnTo>
                  <a:lnTo>
                    <a:pt x="56" y="66"/>
                  </a:lnTo>
                  <a:lnTo>
                    <a:pt x="60" y="75"/>
                  </a:lnTo>
                  <a:lnTo>
                    <a:pt x="65" y="84"/>
                  </a:lnTo>
                  <a:lnTo>
                    <a:pt x="70" y="93"/>
                  </a:lnTo>
                  <a:lnTo>
                    <a:pt x="74" y="102"/>
                  </a:lnTo>
                  <a:lnTo>
                    <a:pt x="79" y="111"/>
                  </a:lnTo>
                  <a:lnTo>
                    <a:pt x="83" y="121"/>
                  </a:lnTo>
                  <a:lnTo>
                    <a:pt x="88" y="129"/>
                  </a:lnTo>
                  <a:lnTo>
                    <a:pt x="93" y="138"/>
                  </a:lnTo>
                  <a:lnTo>
                    <a:pt x="97" y="146"/>
                  </a:lnTo>
                  <a:lnTo>
                    <a:pt x="102" y="155"/>
                  </a:lnTo>
                  <a:lnTo>
                    <a:pt x="106" y="162"/>
                  </a:lnTo>
                  <a:lnTo>
                    <a:pt x="111" y="169"/>
                  </a:lnTo>
                  <a:lnTo>
                    <a:pt x="116" y="176"/>
                  </a:lnTo>
                  <a:lnTo>
                    <a:pt x="120" y="182"/>
                  </a:lnTo>
                  <a:lnTo>
                    <a:pt x="125" y="187"/>
                  </a:lnTo>
                  <a:lnTo>
                    <a:pt x="130" y="192"/>
                  </a:lnTo>
                  <a:lnTo>
                    <a:pt x="134" y="196"/>
                  </a:lnTo>
                  <a:lnTo>
                    <a:pt x="139" y="200"/>
                  </a:lnTo>
                  <a:lnTo>
                    <a:pt x="144" y="202"/>
                  </a:lnTo>
                  <a:lnTo>
                    <a:pt x="148" y="203"/>
                  </a:lnTo>
                  <a:lnTo>
                    <a:pt x="153" y="204"/>
                  </a:lnTo>
                  <a:lnTo>
                    <a:pt x="157" y="204"/>
                  </a:lnTo>
                  <a:lnTo>
                    <a:pt x="162" y="203"/>
                  </a:lnTo>
                  <a:lnTo>
                    <a:pt x="167" y="202"/>
                  </a:lnTo>
                  <a:lnTo>
                    <a:pt x="171" y="199"/>
                  </a:lnTo>
                  <a:lnTo>
                    <a:pt x="176" y="196"/>
                  </a:lnTo>
                  <a:lnTo>
                    <a:pt x="180" y="192"/>
                  </a:lnTo>
                  <a:lnTo>
                    <a:pt x="185" y="187"/>
                  </a:lnTo>
                  <a:lnTo>
                    <a:pt x="190" y="182"/>
                  </a:lnTo>
                  <a:lnTo>
                    <a:pt x="194" y="176"/>
                  </a:lnTo>
                  <a:lnTo>
                    <a:pt x="199" y="169"/>
                  </a:lnTo>
                  <a:lnTo>
                    <a:pt x="204" y="162"/>
                  </a:lnTo>
                  <a:lnTo>
                    <a:pt x="208" y="154"/>
                  </a:lnTo>
                  <a:lnTo>
                    <a:pt x="213" y="146"/>
                  </a:lnTo>
                  <a:lnTo>
                    <a:pt x="217" y="138"/>
                  </a:lnTo>
                  <a:lnTo>
                    <a:pt x="222" y="129"/>
                  </a:lnTo>
                  <a:lnTo>
                    <a:pt x="227" y="120"/>
                  </a:lnTo>
                  <a:lnTo>
                    <a:pt x="231" y="111"/>
                  </a:lnTo>
                  <a:lnTo>
                    <a:pt x="236" y="102"/>
                  </a:lnTo>
                  <a:lnTo>
                    <a:pt x="240" y="93"/>
                  </a:lnTo>
                  <a:lnTo>
                    <a:pt x="245" y="83"/>
                  </a:lnTo>
                  <a:lnTo>
                    <a:pt x="250" y="74"/>
                  </a:lnTo>
                  <a:lnTo>
                    <a:pt x="254" y="66"/>
                  </a:lnTo>
                  <a:lnTo>
                    <a:pt x="259" y="57"/>
                  </a:lnTo>
                  <a:lnTo>
                    <a:pt x="264" y="49"/>
                  </a:lnTo>
                  <a:lnTo>
                    <a:pt x="268" y="42"/>
                  </a:lnTo>
                  <a:lnTo>
                    <a:pt x="273" y="34"/>
                  </a:lnTo>
                  <a:lnTo>
                    <a:pt x="277" y="28"/>
                  </a:lnTo>
                  <a:lnTo>
                    <a:pt x="282" y="22"/>
                  </a:lnTo>
                  <a:lnTo>
                    <a:pt x="287" y="17"/>
                  </a:lnTo>
                  <a:lnTo>
                    <a:pt x="291" y="12"/>
                  </a:lnTo>
                  <a:lnTo>
                    <a:pt x="296" y="8"/>
                  </a:lnTo>
                  <a:lnTo>
                    <a:pt x="300" y="5"/>
                  </a:lnTo>
                  <a:lnTo>
                    <a:pt x="305" y="3"/>
                  </a:lnTo>
                  <a:lnTo>
                    <a:pt x="310" y="1"/>
                  </a:lnTo>
                  <a:lnTo>
                    <a:pt x="314" y="0"/>
                  </a:lnTo>
                  <a:lnTo>
                    <a:pt x="319" y="0"/>
                  </a:lnTo>
                  <a:lnTo>
                    <a:pt x="324" y="1"/>
                  </a:lnTo>
                  <a:lnTo>
                    <a:pt x="328" y="3"/>
                  </a:lnTo>
                  <a:lnTo>
                    <a:pt x="333" y="6"/>
                  </a:lnTo>
                  <a:lnTo>
                    <a:pt x="338" y="9"/>
                  </a:lnTo>
                  <a:lnTo>
                    <a:pt x="342" y="13"/>
                  </a:lnTo>
                  <a:lnTo>
                    <a:pt x="347" y="18"/>
                  </a:lnTo>
                  <a:lnTo>
                    <a:pt x="351" y="23"/>
                  </a:lnTo>
                  <a:lnTo>
                    <a:pt x="356" y="29"/>
                  </a:lnTo>
                  <a:lnTo>
                    <a:pt x="360" y="36"/>
                  </a:lnTo>
                  <a:lnTo>
                    <a:pt x="365" y="43"/>
                  </a:lnTo>
                  <a:lnTo>
                    <a:pt x="370" y="51"/>
                  </a:lnTo>
                  <a:lnTo>
                    <a:pt x="374" y="59"/>
                  </a:lnTo>
                  <a:lnTo>
                    <a:pt x="379" y="68"/>
                  </a:lnTo>
                  <a:lnTo>
                    <a:pt x="384" y="77"/>
                  </a:lnTo>
                  <a:lnTo>
                    <a:pt x="388" y="85"/>
                  </a:lnTo>
                  <a:lnTo>
                    <a:pt x="393" y="95"/>
                  </a:lnTo>
                  <a:lnTo>
                    <a:pt x="398" y="104"/>
                  </a:lnTo>
                  <a:lnTo>
                    <a:pt x="402" y="113"/>
                  </a:lnTo>
                  <a:lnTo>
                    <a:pt x="407" y="122"/>
                  </a:lnTo>
                  <a:lnTo>
                    <a:pt x="411" y="131"/>
                  </a:lnTo>
                  <a:lnTo>
                    <a:pt x="416" y="140"/>
                  </a:lnTo>
                  <a:lnTo>
                    <a:pt x="421" y="148"/>
                  </a:lnTo>
                  <a:lnTo>
                    <a:pt x="425" y="156"/>
                  </a:lnTo>
                  <a:lnTo>
                    <a:pt x="430" y="164"/>
                  </a:lnTo>
                  <a:lnTo>
                    <a:pt x="435" y="171"/>
                  </a:lnTo>
                  <a:lnTo>
                    <a:pt x="439" y="177"/>
                  </a:lnTo>
                  <a:lnTo>
                    <a:pt x="444" y="183"/>
                  </a:lnTo>
                  <a:lnTo>
                    <a:pt x="448" y="189"/>
                  </a:lnTo>
                  <a:lnTo>
                    <a:pt x="453" y="193"/>
                  </a:lnTo>
                  <a:lnTo>
                    <a:pt x="458" y="197"/>
                  </a:lnTo>
                  <a:lnTo>
                    <a:pt x="462" y="200"/>
                  </a:lnTo>
                  <a:lnTo>
                    <a:pt x="467" y="202"/>
                  </a:lnTo>
                  <a:lnTo>
                    <a:pt x="471" y="204"/>
                  </a:lnTo>
                  <a:lnTo>
                    <a:pt x="476" y="204"/>
                  </a:lnTo>
                  <a:lnTo>
                    <a:pt x="481" y="204"/>
                  </a:lnTo>
                  <a:lnTo>
                    <a:pt x="485" y="203"/>
                  </a:lnTo>
                  <a:lnTo>
                    <a:pt x="490" y="201"/>
                  </a:lnTo>
                  <a:lnTo>
                    <a:pt x="495" y="199"/>
                  </a:lnTo>
                  <a:lnTo>
                    <a:pt x="499" y="195"/>
                  </a:lnTo>
                  <a:lnTo>
                    <a:pt x="504" y="191"/>
                  </a:lnTo>
                  <a:lnTo>
                    <a:pt x="509" y="186"/>
                  </a:lnTo>
                  <a:lnTo>
                    <a:pt x="513" y="181"/>
                  </a:lnTo>
                  <a:lnTo>
                    <a:pt x="518" y="174"/>
                  </a:lnTo>
                  <a:lnTo>
                    <a:pt x="522" y="168"/>
                  </a:lnTo>
                  <a:lnTo>
                    <a:pt x="527" y="161"/>
                  </a:lnTo>
                  <a:lnTo>
                    <a:pt x="532" y="153"/>
                  </a:lnTo>
                  <a:lnTo>
                    <a:pt x="536" y="144"/>
                  </a:lnTo>
                  <a:lnTo>
                    <a:pt x="541" y="136"/>
                  </a:lnTo>
                  <a:lnTo>
                    <a:pt x="545" y="127"/>
                  </a:lnTo>
                  <a:lnTo>
                    <a:pt x="550" y="118"/>
                  </a:lnTo>
                  <a:lnTo>
                    <a:pt x="555" y="109"/>
                  </a:lnTo>
                  <a:lnTo>
                    <a:pt x="559" y="100"/>
                  </a:lnTo>
                  <a:lnTo>
                    <a:pt x="564" y="91"/>
                  </a:lnTo>
                  <a:lnTo>
                    <a:pt x="569" y="82"/>
                  </a:lnTo>
                  <a:lnTo>
                    <a:pt x="573" y="73"/>
                  </a:lnTo>
                  <a:lnTo>
                    <a:pt x="578" y="64"/>
                  </a:lnTo>
                  <a:lnTo>
                    <a:pt x="582" y="56"/>
                  </a:lnTo>
                  <a:lnTo>
                    <a:pt x="587" y="48"/>
                  </a:lnTo>
                  <a:lnTo>
                    <a:pt x="592" y="40"/>
                  </a:lnTo>
                  <a:lnTo>
                    <a:pt x="596" y="33"/>
                  </a:lnTo>
                  <a:lnTo>
                    <a:pt x="601" y="27"/>
                  </a:lnTo>
                  <a:lnTo>
                    <a:pt x="605" y="21"/>
                  </a:lnTo>
                  <a:lnTo>
                    <a:pt x="610" y="16"/>
                  </a:lnTo>
                  <a:lnTo>
                    <a:pt x="615" y="11"/>
                  </a:lnTo>
                  <a:lnTo>
                    <a:pt x="619" y="7"/>
                  </a:lnTo>
                  <a:lnTo>
                    <a:pt x="624" y="4"/>
                  </a:lnTo>
                  <a:lnTo>
                    <a:pt x="629" y="2"/>
                  </a:lnTo>
                  <a:lnTo>
                    <a:pt x="633" y="1"/>
                  </a:lnTo>
                  <a:lnTo>
                    <a:pt x="638" y="0"/>
                  </a:lnTo>
                  <a:lnTo>
                    <a:pt x="642" y="1"/>
                  </a:lnTo>
                  <a:lnTo>
                    <a:pt x="647" y="2"/>
                  </a:lnTo>
                  <a:lnTo>
                    <a:pt x="652" y="4"/>
                  </a:lnTo>
                  <a:lnTo>
                    <a:pt x="656" y="6"/>
                  </a:lnTo>
                  <a:lnTo>
                    <a:pt x="661" y="10"/>
                  </a:lnTo>
                  <a:lnTo>
                    <a:pt x="665" y="14"/>
                  </a:lnTo>
                  <a:lnTo>
                    <a:pt x="670" y="19"/>
                  </a:lnTo>
                  <a:lnTo>
                    <a:pt x="675" y="24"/>
                  </a:lnTo>
                  <a:lnTo>
                    <a:pt x="679" y="31"/>
                  </a:lnTo>
                  <a:lnTo>
                    <a:pt x="684" y="37"/>
                  </a:lnTo>
                  <a:lnTo>
                    <a:pt x="689" y="45"/>
                  </a:lnTo>
                  <a:lnTo>
                    <a:pt x="693" y="53"/>
                  </a:lnTo>
                  <a:lnTo>
                    <a:pt x="698" y="61"/>
                  </a:lnTo>
                  <a:lnTo>
                    <a:pt x="703" y="70"/>
                  </a:lnTo>
                  <a:lnTo>
                    <a:pt x="707" y="78"/>
                  </a:lnTo>
                  <a:lnTo>
                    <a:pt x="712" y="87"/>
                  </a:lnTo>
                  <a:lnTo>
                    <a:pt x="716" y="96"/>
                  </a:lnTo>
                  <a:lnTo>
                    <a:pt x="721" y="106"/>
                  </a:lnTo>
                  <a:lnTo>
                    <a:pt x="726" y="115"/>
                  </a:lnTo>
                  <a:lnTo>
                    <a:pt x="730" y="124"/>
                  </a:lnTo>
                  <a:lnTo>
                    <a:pt x="735" y="133"/>
                  </a:lnTo>
                  <a:lnTo>
                    <a:pt x="739" y="141"/>
                  </a:lnTo>
                  <a:lnTo>
                    <a:pt x="744" y="150"/>
                  </a:lnTo>
                  <a:lnTo>
                    <a:pt x="749" y="158"/>
                  </a:lnTo>
                  <a:lnTo>
                    <a:pt x="753" y="165"/>
                  </a:lnTo>
                  <a:lnTo>
                    <a:pt x="758" y="172"/>
                  </a:lnTo>
                  <a:lnTo>
                    <a:pt x="763" y="178"/>
                  </a:lnTo>
                  <a:lnTo>
                    <a:pt x="767" y="184"/>
                  </a:lnTo>
                  <a:lnTo>
                    <a:pt x="772" y="190"/>
                  </a:lnTo>
                  <a:lnTo>
                    <a:pt x="776" y="194"/>
                  </a:lnTo>
                  <a:lnTo>
                    <a:pt x="781" y="197"/>
                  </a:lnTo>
                  <a:lnTo>
                    <a:pt x="786" y="200"/>
                  </a:lnTo>
                  <a:lnTo>
                    <a:pt x="790" y="202"/>
                  </a:lnTo>
                  <a:lnTo>
                    <a:pt x="795" y="204"/>
                  </a:lnTo>
                  <a:lnTo>
                    <a:pt x="799" y="204"/>
                  </a:lnTo>
                  <a:lnTo>
                    <a:pt x="804" y="204"/>
                  </a:lnTo>
                  <a:lnTo>
                    <a:pt x="809" y="203"/>
                  </a:lnTo>
                  <a:lnTo>
                    <a:pt x="813" y="201"/>
                  </a:lnTo>
                  <a:lnTo>
                    <a:pt x="818" y="198"/>
                  </a:lnTo>
                  <a:lnTo>
                    <a:pt x="823" y="195"/>
                  </a:lnTo>
                  <a:lnTo>
                    <a:pt x="827" y="190"/>
                  </a:lnTo>
                  <a:lnTo>
                    <a:pt x="832" y="185"/>
                  </a:lnTo>
                  <a:lnTo>
                    <a:pt x="836" y="180"/>
                  </a:lnTo>
                  <a:lnTo>
                    <a:pt x="841" y="173"/>
                  </a:lnTo>
                  <a:lnTo>
                    <a:pt x="846" y="167"/>
                  </a:lnTo>
                  <a:lnTo>
                    <a:pt x="850" y="159"/>
                  </a:lnTo>
                  <a:lnTo>
                    <a:pt x="855" y="151"/>
                  </a:lnTo>
                  <a:lnTo>
                    <a:pt x="860" y="143"/>
                  </a:lnTo>
                  <a:lnTo>
                    <a:pt x="864" y="134"/>
                  </a:lnTo>
                  <a:lnTo>
                    <a:pt x="869" y="126"/>
                  </a:lnTo>
                  <a:lnTo>
                    <a:pt x="874" y="116"/>
                  </a:lnTo>
                  <a:lnTo>
                    <a:pt x="878" y="107"/>
                  </a:lnTo>
                  <a:lnTo>
                    <a:pt x="883" y="98"/>
                  </a:lnTo>
                  <a:lnTo>
                    <a:pt x="887" y="89"/>
                  </a:lnTo>
                  <a:lnTo>
                    <a:pt x="892" y="80"/>
                  </a:lnTo>
                  <a:lnTo>
                    <a:pt x="897" y="71"/>
                  </a:lnTo>
                  <a:lnTo>
                    <a:pt x="901" y="62"/>
                  </a:lnTo>
                  <a:lnTo>
                    <a:pt x="906" y="54"/>
                  </a:lnTo>
                  <a:lnTo>
                    <a:pt x="910" y="46"/>
                  </a:lnTo>
                  <a:lnTo>
                    <a:pt x="915" y="39"/>
                  </a:lnTo>
                  <a:lnTo>
                    <a:pt x="920" y="32"/>
                  </a:lnTo>
                </a:path>
              </a:pathLst>
            </a:custGeom>
            <a:grpFill/>
            <a:ln w="33401">
              <a:solidFill>
                <a:schemeClr val="accent5">
                  <a:lumMod val="25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auto">
            <a:xfrm rot="5400000">
              <a:off x="4187" y="525"/>
              <a:ext cx="882" cy="194"/>
            </a:xfrm>
            <a:custGeom>
              <a:avLst/>
              <a:gdLst>
                <a:gd name="T0" fmla="*/ 14 w 920"/>
                <a:gd name="T1" fmla="*/ 75 h 204"/>
                <a:gd name="T2" fmla="*/ 33 w 920"/>
                <a:gd name="T3" fmla="*/ 42 h 204"/>
                <a:gd name="T4" fmla="*/ 51 w 920"/>
                <a:gd name="T5" fmla="*/ 17 h 204"/>
                <a:gd name="T6" fmla="*/ 70 w 920"/>
                <a:gd name="T7" fmla="*/ 3 h 204"/>
                <a:gd name="T8" fmla="*/ 88 w 920"/>
                <a:gd name="T9" fmla="*/ 1 h 204"/>
                <a:gd name="T10" fmla="*/ 106 w 920"/>
                <a:gd name="T11" fmla="*/ 13 h 204"/>
                <a:gd name="T12" fmla="*/ 125 w 920"/>
                <a:gd name="T13" fmla="*/ 36 h 204"/>
                <a:gd name="T14" fmla="*/ 144 w 920"/>
                <a:gd name="T15" fmla="*/ 67 h 204"/>
                <a:gd name="T16" fmla="*/ 162 w 920"/>
                <a:gd name="T17" fmla="*/ 103 h 204"/>
                <a:gd name="T18" fmla="*/ 180 w 920"/>
                <a:gd name="T19" fmla="*/ 139 h 204"/>
                <a:gd name="T20" fmla="*/ 199 w 920"/>
                <a:gd name="T21" fmla="*/ 170 h 204"/>
                <a:gd name="T22" fmla="*/ 217 w 920"/>
                <a:gd name="T23" fmla="*/ 193 h 204"/>
                <a:gd name="T24" fmla="*/ 236 w 920"/>
                <a:gd name="T25" fmla="*/ 204 h 204"/>
                <a:gd name="T26" fmla="*/ 254 w 920"/>
                <a:gd name="T27" fmla="*/ 202 h 204"/>
                <a:gd name="T28" fmla="*/ 273 w 920"/>
                <a:gd name="T29" fmla="*/ 187 h 204"/>
                <a:gd name="T30" fmla="*/ 291 w 920"/>
                <a:gd name="T31" fmla="*/ 161 h 204"/>
                <a:gd name="T32" fmla="*/ 310 w 920"/>
                <a:gd name="T33" fmla="*/ 128 h 204"/>
                <a:gd name="T34" fmla="*/ 328 w 920"/>
                <a:gd name="T35" fmla="*/ 91 h 204"/>
                <a:gd name="T36" fmla="*/ 347 w 920"/>
                <a:gd name="T37" fmla="*/ 56 h 204"/>
                <a:gd name="T38" fmla="*/ 365 w 920"/>
                <a:gd name="T39" fmla="*/ 27 h 204"/>
                <a:gd name="T40" fmla="*/ 384 w 920"/>
                <a:gd name="T41" fmla="*/ 8 h 204"/>
                <a:gd name="T42" fmla="*/ 402 w 920"/>
                <a:gd name="T43" fmla="*/ 0 h 204"/>
                <a:gd name="T44" fmla="*/ 421 w 920"/>
                <a:gd name="T45" fmla="*/ 6 h 204"/>
                <a:gd name="T46" fmla="*/ 439 w 920"/>
                <a:gd name="T47" fmla="*/ 24 h 204"/>
                <a:gd name="T48" fmla="*/ 458 w 920"/>
                <a:gd name="T49" fmla="*/ 52 h 204"/>
                <a:gd name="T50" fmla="*/ 476 w 920"/>
                <a:gd name="T51" fmla="*/ 87 h 204"/>
                <a:gd name="T52" fmla="*/ 495 w 920"/>
                <a:gd name="T53" fmla="*/ 123 h 204"/>
                <a:gd name="T54" fmla="*/ 513 w 920"/>
                <a:gd name="T55" fmla="*/ 157 h 204"/>
                <a:gd name="T56" fmla="*/ 532 w 920"/>
                <a:gd name="T57" fmla="*/ 184 h 204"/>
                <a:gd name="T58" fmla="*/ 550 w 920"/>
                <a:gd name="T59" fmla="*/ 200 h 204"/>
                <a:gd name="T60" fmla="*/ 569 w 920"/>
                <a:gd name="T61" fmla="*/ 204 h 204"/>
                <a:gd name="T62" fmla="*/ 587 w 920"/>
                <a:gd name="T63" fmla="*/ 195 h 204"/>
                <a:gd name="T64" fmla="*/ 605 w 920"/>
                <a:gd name="T65" fmla="*/ 174 h 204"/>
                <a:gd name="T66" fmla="*/ 624 w 920"/>
                <a:gd name="T67" fmla="*/ 144 h 204"/>
                <a:gd name="T68" fmla="*/ 642 w 920"/>
                <a:gd name="T69" fmla="*/ 108 h 204"/>
                <a:gd name="T70" fmla="*/ 661 w 920"/>
                <a:gd name="T71" fmla="*/ 72 h 204"/>
                <a:gd name="T72" fmla="*/ 679 w 920"/>
                <a:gd name="T73" fmla="*/ 40 h 204"/>
                <a:gd name="T74" fmla="*/ 698 w 920"/>
                <a:gd name="T75" fmla="*/ 15 h 204"/>
                <a:gd name="T76" fmla="*/ 716 w 920"/>
                <a:gd name="T77" fmla="*/ 2 h 204"/>
                <a:gd name="T78" fmla="*/ 735 w 920"/>
                <a:gd name="T79" fmla="*/ 2 h 204"/>
                <a:gd name="T80" fmla="*/ 753 w 920"/>
                <a:gd name="T81" fmla="*/ 14 h 204"/>
                <a:gd name="T82" fmla="*/ 772 w 920"/>
                <a:gd name="T83" fmla="*/ 38 h 204"/>
                <a:gd name="T84" fmla="*/ 790 w 920"/>
                <a:gd name="T85" fmla="*/ 70 h 204"/>
                <a:gd name="T86" fmla="*/ 809 w 920"/>
                <a:gd name="T87" fmla="*/ 107 h 204"/>
                <a:gd name="T88" fmla="*/ 827 w 920"/>
                <a:gd name="T89" fmla="*/ 142 h 204"/>
                <a:gd name="T90" fmla="*/ 846 w 920"/>
                <a:gd name="T91" fmla="*/ 173 h 204"/>
                <a:gd name="T92" fmla="*/ 864 w 920"/>
                <a:gd name="T93" fmla="*/ 194 h 204"/>
                <a:gd name="T94" fmla="*/ 883 w 920"/>
                <a:gd name="T95" fmla="*/ 204 h 204"/>
                <a:gd name="T96" fmla="*/ 901 w 920"/>
                <a:gd name="T97" fmla="*/ 201 h 204"/>
                <a:gd name="T98" fmla="*/ 920 w 920"/>
                <a:gd name="T9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20" h="204">
                  <a:moveTo>
                    <a:pt x="0" y="102"/>
                  </a:moveTo>
                  <a:lnTo>
                    <a:pt x="5" y="93"/>
                  </a:lnTo>
                  <a:lnTo>
                    <a:pt x="9" y="84"/>
                  </a:lnTo>
                  <a:lnTo>
                    <a:pt x="14" y="75"/>
                  </a:lnTo>
                  <a:lnTo>
                    <a:pt x="19" y="66"/>
                  </a:lnTo>
                  <a:lnTo>
                    <a:pt x="23" y="58"/>
                  </a:lnTo>
                  <a:lnTo>
                    <a:pt x="28" y="50"/>
                  </a:lnTo>
                  <a:lnTo>
                    <a:pt x="33" y="42"/>
                  </a:lnTo>
                  <a:lnTo>
                    <a:pt x="37" y="35"/>
                  </a:lnTo>
                  <a:lnTo>
                    <a:pt x="42" y="28"/>
                  </a:lnTo>
                  <a:lnTo>
                    <a:pt x="46" y="22"/>
                  </a:lnTo>
                  <a:lnTo>
                    <a:pt x="51" y="17"/>
                  </a:lnTo>
                  <a:lnTo>
                    <a:pt x="56" y="12"/>
                  </a:lnTo>
                  <a:lnTo>
                    <a:pt x="60" y="8"/>
                  </a:lnTo>
                  <a:lnTo>
                    <a:pt x="65" y="5"/>
                  </a:lnTo>
                  <a:lnTo>
                    <a:pt x="70" y="3"/>
                  </a:lnTo>
                  <a:lnTo>
                    <a:pt x="74" y="1"/>
                  </a:lnTo>
                  <a:lnTo>
                    <a:pt x="79" y="0"/>
                  </a:lnTo>
                  <a:lnTo>
                    <a:pt x="83" y="0"/>
                  </a:lnTo>
                  <a:lnTo>
                    <a:pt x="88" y="1"/>
                  </a:lnTo>
                  <a:lnTo>
                    <a:pt x="93" y="3"/>
                  </a:lnTo>
                  <a:lnTo>
                    <a:pt x="97" y="5"/>
                  </a:lnTo>
                  <a:lnTo>
                    <a:pt x="102" y="9"/>
                  </a:lnTo>
                  <a:lnTo>
                    <a:pt x="106" y="13"/>
                  </a:lnTo>
                  <a:lnTo>
                    <a:pt x="111" y="17"/>
                  </a:lnTo>
                  <a:lnTo>
                    <a:pt x="116" y="23"/>
                  </a:lnTo>
                  <a:lnTo>
                    <a:pt x="120" y="29"/>
                  </a:lnTo>
                  <a:lnTo>
                    <a:pt x="125" y="36"/>
                  </a:lnTo>
                  <a:lnTo>
                    <a:pt x="130" y="43"/>
                  </a:lnTo>
                  <a:lnTo>
                    <a:pt x="134" y="51"/>
                  </a:lnTo>
                  <a:lnTo>
                    <a:pt x="139" y="59"/>
                  </a:lnTo>
                  <a:lnTo>
                    <a:pt x="144" y="67"/>
                  </a:lnTo>
                  <a:lnTo>
                    <a:pt x="148" y="76"/>
                  </a:lnTo>
                  <a:lnTo>
                    <a:pt x="153" y="85"/>
                  </a:lnTo>
                  <a:lnTo>
                    <a:pt x="157" y="94"/>
                  </a:lnTo>
                  <a:lnTo>
                    <a:pt x="162" y="103"/>
                  </a:lnTo>
                  <a:lnTo>
                    <a:pt x="167" y="112"/>
                  </a:lnTo>
                  <a:lnTo>
                    <a:pt x="171" y="121"/>
                  </a:lnTo>
                  <a:lnTo>
                    <a:pt x="176" y="130"/>
                  </a:lnTo>
                  <a:lnTo>
                    <a:pt x="180" y="139"/>
                  </a:lnTo>
                  <a:lnTo>
                    <a:pt x="185" y="147"/>
                  </a:lnTo>
                  <a:lnTo>
                    <a:pt x="190" y="156"/>
                  </a:lnTo>
                  <a:lnTo>
                    <a:pt x="194" y="163"/>
                  </a:lnTo>
                  <a:lnTo>
                    <a:pt x="199" y="170"/>
                  </a:lnTo>
                  <a:lnTo>
                    <a:pt x="204" y="177"/>
                  </a:lnTo>
                  <a:lnTo>
                    <a:pt x="208" y="183"/>
                  </a:lnTo>
                  <a:lnTo>
                    <a:pt x="213" y="188"/>
                  </a:lnTo>
                  <a:lnTo>
                    <a:pt x="217" y="193"/>
                  </a:lnTo>
                  <a:lnTo>
                    <a:pt x="222" y="197"/>
                  </a:lnTo>
                  <a:lnTo>
                    <a:pt x="227" y="200"/>
                  </a:lnTo>
                  <a:lnTo>
                    <a:pt x="231" y="202"/>
                  </a:lnTo>
                  <a:lnTo>
                    <a:pt x="236" y="204"/>
                  </a:lnTo>
                  <a:lnTo>
                    <a:pt x="240" y="204"/>
                  </a:lnTo>
                  <a:lnTo>
                    <a:pt x="245" y="204"/>
                  </a:lnTo>
                  <a:lnTo>
                    <a:pt x="250" y="203"/>
                  </a:lnTo>
                  <a:lnTo>
                    <a:pt x="254" y="202"/>
                  </a:lnTo>
                  <a:lnTo>
                    <a:pt x="259" y="199"/>
                  </a:lnTo>
                  <a:lnTo>
                    <a:pt x="264" y="196"/>
                  </a:lnTo>
                  <a:lnTo>
                    <a:pt x="268" y="192"/>
                  </a:lnTo>
                  <a:lnTo>
                    <a:pt x="273" y="187"/>
                  </a:lnTo>
                  <a:lnTo>
                    <a:pt x="277" y="181"/>
                  </a:lnTo>
                  <a:lnTo>
                    <a:pt x="282" y="175"/>
                  </a:lnTo>
                  <a:lnTo>
                    <a:pt x="287" y="168"/>
                  </a:lnTo>
                  <a:lnTo>
                    <a:pt x="291" y="161"/>
                  </a:lnTo>
                  <a:lnTo>
                    <a:pt x="296" y="153"/>
                  </a:lnTo>
                  <a:lnTo>
                    <a:pt x="300" y="145"/>
                  </a:lnTo>
                  <a:lnTo>
                    <a:pt x="305" y="137"/>
                  </a:lnTo>
                  <a:lnTo>
                    <a:pt x="310" y="128"/>
                  </a:lnTo>
                  <a:lnTo>
                    <a:pt x="314" y="119"/>
                  </a:lnTo>
                  <a:lnTo>
                    <a:pt x="319" y="110"/>
                  </a:lnTo>
                  <a:lnTo>
                    <a:pt x="324" y="101"/>
                  </a:lnTo>
                  <a:lnTo>
                    <a:pt x="328" y="91"/>
                  </a:lnTo>
                  <a:lnTo>
                    <a:pt x="333" y="82"/>
                  </a:lnTo>
                  <a:lnTo>
                    <a:pt x="338" y="73"/>
                  </a:lnTo>
                  <a:lnTo>
                    <a:pt x="342" y="65"/>
                  </a:lnTo>
                  <a:lnTo>
                    <a:pt x="347" y="56"/>
                  </a:lnTo>
                  <a:lnTo>
                    <a:pt x="351" y="48"/>
                  </a:lnTo>
                  <a:lnTo>
                    <a:pt x="356" y="41"/>
                  </a:lnTo>
                  <a:lnTo>
                    <a:pt x="360" y="34"/>
                  </a:lnTo>
                  <a:lnTo>
                    <a:pt x="365" y="27"/>
                  </a:lnTo>
                  <a:lnTo>
                    <a:pt x="370" y="21"/>
                  </a:lnTo>
                  <a:lnTo>
                    <a:pt x="374" y="16"/>
                  </a:lnTo>
                  <a:lnTo>
                    <a:pt x="379" y="12"/>
                  </a:lnTo>
                  <a:lnTo>
                    <a:pt x="384" y="8"/>
                  </a:lnTo>
                  <a:lnTo>
                    <a:pt x="388" y="5"/>
                  </a:lnTo>
                  <a:lnTo>
                    <a:pt x="393" y="2"/>
                  </a:lnTo>
                  <a:lnTo>
                    <a:pt x="398" y="1"/>
                  </a:lnTo>
                  <a:lnTo>
                    <a:pt x="402" y="0"/>
                  </a:lnTo>
                  <a:lnTo>
                    <a:pt x="407" y="1"/>
                  </a:lnTo>
                  <a:lnTo>
                    <a:pt x="411" y="1"/>
                  </a:lnTo>
                  <a:lnTo>
                    <a:pt x="416" y="3"/>
                  </a:lnTo>
                  <a:lnTo>
                    <a:pt x="421" y="6"/>
                  </a:lnTo>
                  <a:lnTo>
                    <a:pt x="425" y="9"/>
                  </a:lnTo>
                  <a:lnTo>
                    <a:pt x="430" y="14"/>
                  </a:lnTo>
                  <a:lnTo>
                    <a:pt x="435" y="19"/>
                  </a:lnTo>
                  <a:lnTo>
                    <a:pt x="439" y="24"/>
                  </a:lnTo>
                  <a:lnTo>
                    <a:pt x="444" y="30"/>
                  </a:lnTo>
                  <a:lnTo>
                    <a:pt x="448" y="37"/>
                  </a:lnTo>
                  <a:lnTo>
                    <a:pt x="453" y="44"/>
                  </a:lnTo>
                  <a:lnTo>
                    <a:pt x="458" y="52"/>
                  </a:lnTo>
                  <a:lnTo>
                    <a:pt x="462" y="60"/>
                  </a:lnTo>
                  <a:lnTo>
                    <a:pt x="467" y="69"/>
                  </a:lnTo>
                  <a:lnTo>
                    <a:pt x="471" y="78"/>
                  </a:lnTo>
                  <a:lnTo>
                    <a:pt x="476" y="87"/>
                  </a:lnTo>
                  <a:lnTo>
                    <a:pt x="481" y="96"/>
                  </a:lnTo>
                  <a:lnTo>
                    <a:pt x="485" y="105"/>
                  </a:lnTo>
                  <a:lnTo>
                    <a:pt x="490" y="114"/>
                  </a:lnTo>
                  <a:lnTo>
                    <a:pt x="495" y="123"/>
                  </a:lnTo>
                  <a:lnTo>
                    <a:pt x="499" y="132"/>
                  </a:lnTo>
                  <a:lnTo>
                    <a:pt x="504" y="141"/>
                  </a:lnTo>
                  <a:lnTo>
                    <a:pt x="509" y="149"/>
                  </a:lnTo>
                  <a:lnTo>
                    <a:pt x="513" y="157"/>
                  </a:lnTo>
                  <a:lnTo>
                    <a:pt x="518" y="164"/>
                  </a:lnTo>
                  <a:lnTo>
                    <a:pt x="522" y="172"/>
                  </a:lnTo>
                  <a:lnTo>
                    <a:pt x="527" y="178"/>
                  </a:lnTo>
                  <a:lnTo>
                    <a:pt x="532" y="184"/>
                  </a:lnTo>
                  <a:lnTo>
                    <a:pt x="536" y="189"/>
                  </a:lnTo>
                  <a:lnTo>
                    <a:pt x="541" y="194"/>
                  </a:lnTo>
                  <a:lnTo>
                    <a:pt x="545" y="197"/>
                  </a:lnTo>
                  <a:lnTo>
                    <a:pt x="550" y="200"/>
                  </a:lnTo>
                  <a:lnTo>
                    <a:pt x="555" y="202"/>
                  </a:lnTo>
                  <a:lnTo>
                    <a:pt x="559" y="204"/>
                  </a:lnTo>
                  <a:lnTo>
                    <a:pt x="564" y="204"/>
                  </a:lnTo>
                  <a:lnTo>
                    <a:pt x="569" y="204"/>
                  </a:lnTo>
                  <a:lnTo>
                    <a:pt x="573" y="203"/>
                  </a:lnTo>
                  <a:lnTo>
                    <a:pt x="578" y="201"/>
                  </a:lnTo>
                  <a:lnTo>
                    <a:pt x="582" y="198"/>
                  </a:lnTo>
                  <a:lnTo>
                    <a:pt x="587" y="195"/>
                  </a:lnTo>
                  <a:lnTo>
                    <a:pt x="592" y="191"/>
                  </a:lnTo>
                  <a:lnTo>
                    <a:pt x="596" y="186"/>
                  </a:lnTo>
                  <a:lnTo>
                    <a:pt x="601" y="180"/>
                  </a:lnTo>
                  <a:lnTo>
                    <a:pt x="605" y="174"/>
                  </a:lnTo>
                  <a:lnTo>
                    <a:pt x="610" y="167"/>
                  </a:lnTo>
                  <a:lnTo>
                    <a:pt x="615" y="160"/>
                  </a:lnTo>
                  <a:lnTo>
                    <a:pt x="619" y="152"/>
                  </a:lnTo>
                  <a:lnTo>
                    <a:pt x="624" y="144"/>
                  </a:lnTo>
                  <a:lnTo>
                    <a:pt x="629" y="135"/>
                  </a:lnTo>
                  <a:lnTo>
                    <a:pt x="633" y="126"/>
                  </a:lnTo>
                  <a:lnTo>
                    <a:pt x="638" y="117"/>
                  </a:lnTo>
                  <a:lnTo>
                    <a:pt x="642" y="108"/>
                  </a:lnTo>
                  <a:lnTo>
                    <a:pt x="647" y="99"/>
                  </a:lnTo>
                  <a:lnTo>
                    <a:pt x="652" y="90"/>
                  </a:lnTo>
                  <a:lnTo>
                    <a:pt x="656" y="81"/>
                  </a:lnTo>
                  <a:lnTo>
                    <a:pt x="661" y="72"/>
                  </a:lnTo>
                  <a:lnTo>
                    <a:pt x="665" y="63"/>
                  </a:lnTo>
                  <a:lnTo>
                    <a:pt x="670" y="55"/>
                  </a:lnTo>
                  <a:lnTo>
                    <a:pt x="675" y="47"/>
                  </a:lnTo>
                  <a:lnTo>
                    <a:pt x="679" y="40"/>
                  </a:lnTo>
                  <a:lnTo>
                    <a:pt x="684" y="32"/>
                  </a:lnTo>
                  <a:lnTo>
                    <a:pt x="689" y="26"/>
                  </a:lnTo>
                  <a:lnTo>
                    <a:pt x="693" y="20"/>
                  </a:lnTo>
                  <a:lnTo>
                    <a:pt x="698" y="15"/>
                  </a:lnTo>
                  <a:lnTo>
                    <a:pt x="703" y="11"/>
                  </a:lnTo>
                  <a:lnTo>
                    <a:pt x="707" y="7"/>
                  </a:lnTo>
                  <a:lnTo>
                    <a:pt x="712" y="4"/>
                  </a:lnTo>
                  <a:lnTo>
                    <a:pt x="716" y="2"/>
                  </a:lnTo>
                  <a:lnTo>
                    <a:pt x="721" y="1"/>
                  </a:lnTo>
                  <a:lnTo>
                    <a:pt x="726" y="0"/>
                  </a:lnTo>
                  <a:lnTo>
                    <a:pt x="730" y="1"/>
                  </a:lnTo>
                  <a:lnTo>
                    <a:pt x="735" y="2"/>
                  </a:lnTo>
                  <a:lnTo>
                    <a:pt x="739" y="4"/>
                  </a:lnTo>
                  <a:lnTo>
                    <a:pt x="744" y="6"/>
                  </a:lnTo>
                  <a:lnTo>
                    <a:pt x="749" y="10"/>
                  </a:lnTo>
                  <a:lnTo>
                    <a:pt x="753" y="14"/>
                  </a:lnTo>
                  <a:lnTo>
                    <a:pt x="758" y="19"/>
                  </a:lnTo>
                  <a:lnTo>
                    <a:pt x="763" y="25"/>
                  </a:lnTo>
                  <a:lnTo>
                    <a:pt x="767" y="32"/>
                  </a:lnTo>
                  <a:lnTo>
                    <a:pt x="772" y="38"/>
                  </a:lnTo>
                  <a:lnTo>
                    <a:pt x="776" y="46"/>
                  </a:lnTo>
                  <a:lnTo>
                    <a:pt x="781" y="54"/>
                  </a:lnTo>
                  <a:lnTo>
                    <a:pt x="786" y="62"/>
                  </a:lnTo>
                  <a:lnTo>
                    <a:pt x="790" y="70"/>
                  </a:lnTo>
                  <a:lnTo>
                    <a:pt x="795" y="79"/>
                  </a:lnTo>
                  <a:lnTo>
                    <a:pt x="799" y="88"/>
                  </a:lnTo>
                  <a:lnTo>
                    <a:pt x="804" y="98"/>
                  </a:lnTo>
                  <a:lnTo>
                    <a:pt x="809" y="107"/>
                  </a:lnTo>
                  <a:lnTo>
                    <a:pt x="813" y="116"/>
                  </a:lnTo>
                  <a:lnTo>
                    <a:pt x="818" y="125"/>
                  </a:lnTo>
                  <a:lnTo>
                    <a:pt x="823" y="134"/>
                  </a:lnTo>
                  <a:lnTo>
                    <a:pt x="827" y="142"/>
                  </a:lnTo>
                  <a:lnTo>
                    <a:pt x="832" y="151"/>
                  </a:lnTo>
                  <a:lnTo>
                    <a:pt x="836" y="158"/>
                  </a:lnTo>
                  <a:lnTo>
                    <a:pt x="841" y="166"/>
                  </a:lnTo>
                  <a:lnTo>
                    <a:pt x="846" y="173"/>
                  </a:lnTo>
                  <a:lnTo>
                    <a:pt x="850" y="179"/>
                  </a:lnTo>
                  <a:lnTo>
                    <a:pt x="855" y="185"/>
                  </a:lnTo>
                  <a:lnTo>
                    <a:pt x="860" y="190"/>
                  </a:lnTo>
                  <a:lnTo>
                    <a:pt x="864" y="194"/>
                  </a:lnTo>
                  <a:lnTo>
                    <a:pt x="869" y="198"/>
                  </a:lnTo>
                  <a:lnTo>
                    <a:pt x="874" y="201"/>
                  </a:lnTo>
                  <a:lnTo>
                    <a:pt x="878" y="203"/>
                  </a:lnTo>
                  <a:lnTo>
                    <a:pt x="883" y="204"/>
                  </a:lnTo>
                  <a:lnTo>
                    <a:pt x="887" y="204"/>
                  </a:lnTo>
                  <a:lnTo>
                    <a:pt x="892" y="204"/>
                  </a:lnTo>
                  <a:lnTo>
                    <a:pt x="897" y="203"/>
                  </a:lnTo>
                  <a:lnTo>
                    <a:pt x="901" y="201"/>
                  </a:lnTo>
                  <a:lnTo>
                    <a:pt x="906" y="198"/>
                  </a:lnTo>
                  <a:lnTo>
                    <a:pt x="910" y="194"/>
                  </a:lnTo>
                  <a:lnTo>
                    <a:pt x="915" y="190"/>
                  </a:lnTo>
                  <a:lnTo>
                    <a:pt x="920" y="185"/>
                  </a:lnTo>
                </a:path>
              </a:pathLst>
            </a:custGeom>
            <a:grpFill/>
            <a:ln w="34925">
              <a:solidFill>
                <a:schemeClr val="accent2">
                  <a:lumMod val="75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</p:grpSp>
      <p:grpSp>
        <p:nvGrpSpPr>
          <p:cNvPr id="20" name="Group 4"/>
          <p:cNvGrpSpPr>
            <a:grpSpLocks/>
          </p:cNvGrpSpPr>
          <p:nvPr/>
        </p:nvGrpSpPr>
        <p:grpSpPr bwMode="auto">
          <a:xfrm rot="16200000">
            <a:off x="5117907" y="4870999"/>
            <a:ext cx="227401" cy="1065703"/>
            <a:chOff x="4531" y="181"/>
            <a:chExt cx="194" cy="882"/>
          </a:xfrm>
          <a:noFill/>
        </p:grpSpPr>
        <p:sp>
          <p:nvSpPr>
            <p:cNvPr id="21" name="Freeform 5"/>
            <p:cNvSpPr>
              <a:spLocks/>
            </p:cNvSpPr>
            <p:nvPr/>
          </p:nvSpPr>
          <p:spPr bwMode="auto">
            <a:xfrm rot="5400000">
              <a:off x="4187" y="525"/>
              <a:ext cx="882" cy="194"/>
            </a:xfrm>
            <a:custGeom>
              <a:avLst/>
              <a:gdLst>
                <a:gd name="T0" fmla="*/ 14 w 920"/>
                <a:gd name="T1" fmla="*/ 8 h 204"/>
                <a:gd name="T2" fmla="*/ 33 w 920"/>
                <a:gd name="T3" fmla="*/ 28 h 204"/>
                <a:gd name="T4" fmla="*/ 51 w 920"/>
                <a:gd name="T5" fmla="*/ 58 h 204"/>
                <a:gd name="T6" fmla="*/ 70 w 920"/>
                <a:gd name="T7" fmla="*/ 93 h 204"/>
                <a:gd name="T8" fmla="*/ 88 w 920"/>
                <a:gd name="T9" fmla="*/ 129 h 204"/>
                <a:gd name="T10" fmla="*/ 106 w 920"/>
                <a:gd name="T11" fmla="*/ 162 h 204"/>
                <a:gd name="T12" fmla="*/ 125 w 920"/>
                <a:gd name="T13" fmla="*/ 187 h 204"/>
                <a:gd name="T14" fmla="*/ 144 w 920"/>
                <a:gd name="T15" fmla="*/ 202 h 204"/>
                <a:gd name="T16" fmla="*/ 162 w 920"/>
                <a:gd name="T17" fmla="*/ 203 h 204"/>
                <a:gd name="T18" fmla="*/ 180 w 920"/>
                <a:gd name="T19" fmla="*/ 192 h 204"/>
                <a:gd name="T20" fmla="*/ 199 w 920"/>
                <a:gd name="T21" fmla="*/ 169 h 204"/>
                <a:gd name="T22" fmla="*/ 217 w 920"/>
                <a:gd name="T23" fmla="*/ 138 h 204"/>
                <a:gd name="T24" fmla="*/ 236 w 920"/>
                <a:gd name="T25" fmla="*/ 102 h 204"/>
                <a:gd name="T26" fmla="*/ 254 w 920"/>
                <a:gd name="T27" fmla="*/ 66 h 204"/>
                <a:gd name="T28" fmla="*/ 273 w 920"/>
                <a:gd name="T29" fmla="*/ 34 h 204"/>
                <a:gd name="T30" fmla="*/ 291 w 920"/>
                <a:gd name="T31" fmla="*/ 12 h 204"/>
                <a:gd name="T32" fmla="*/ 310 w 920"/>
                <a:gd name="T33" fmla="*/ 1 h 204"/>
                <a:gd name="T34" fmla="*/ 328 w 920"/>
                <a:gd name="T35" fmla="*/ 3 h 204"/>
                <a:gd name="T36" fmla="*/ 347 w 920"/>
                <a:gd name="T37" fmla="*/ 18 h 204"/>
                <a:gd name="T38" fmla="*/ 365 w 920"/>
                <a:gd name="T39" fmla="*/ 43 h 204"/>
                <a:gd name="T40" fmla="*/ 384 w 920"/>
                <a:gd name="T41" fmla="*/ 77 h 204"/>
                <a:gd name="T42" fmla="*/ 402 w 920"/>
                <a:gd name="T43" fmla="*/ 113 h 204"/>
                <a:gd name="T44" fmla="*/ 421 w 920"/>
                <a:gd name="T45" fmla="*/ 148 h 204"/>
                <a:gd name="T46" fmla="*/ 439 w 920"/>
                <a:gd name="T47" fmla="*/ 177 h 204"/>
                <a:gd name="T48" fmla="*/ 458 w 920"/>
                <a:gd name="T49" fmla="*/ 197 h 204"/>
                <a:gd name="T50" fmla="*/ 476 w 920"/>
                <a:gd name="T51" fmla="*/ 204 h 204"/>
                <a:gd name="T52" fmla="*/ 495 w 920"/>
                <a:gd name="T53" fmla="*/ 199 h 204"/>
                <a:gd name="T54" fmla="*/ 513 w 920"/>
                <a:gd name="T55" fmla="*/ 181 h 204"/>
                <a:gd name="T56" fmla="*/ 532 w 920"/>
                <a:gd name="T57" fmla="*/ 153 h 204"/>
                <a:gd name="T58" fmla="*/ 550 w 920"/>
                <a:gd name="T59" fmla="*/ 118 h 204"/>
                <a:gd name="T60" fmla="*/ 569 w 920"/>
                <a:gd name="T61" fmla="*/ 82 h 204"/>
                <a:gd name="T62" fmla="*/ 587 w 920"/>
                <a:gd name="T63" fmla="*/ 48 h 204"/>
                <a:gd name="T64" fmla="*/ 605 w 920"/>
                <a:gd name="T65" fmla="*/ 21 h 204"/>
                <a:gd name="T66" fmla="*/ 624 w 920"/>
                <a:gd name="T67" fmla="*/ 4 h 204"/>
                <a:gd name="T68" fmla="*/ 642 w 920"/>
                <a:gd name="T69" fmla="*/ 1 h 204"/>
                <a:gd name="T70" fmla="*/ 661 w 920"/>
                <a:gd name="T71" fmla="*/ 10 h 204"/>
                <a:gd name="T72" fmla="*/ 679 w 920"/>
                <a:gd name="T73" fmla="*/ 31 h 204"/>
                <a:gd name="T74" fmla="*/ 698 w 920"/>
                <a:gd name="T75" fmla="*/ 61 h 204"/>
                <a:gd name="T76" fmla="*/ 716 w 920"/>
                <a:gd name="T77" fmla="*/ 96 h 204"/>
                <a:gd name="T78" fmla="*/ 735 w 920"/>
                <a:gd name="T79" fmla="*/ 133 h 204"/>
                <a:gd name="T80" fmla="*/ 753 w 920"/>
                <a:gd name="T81" fmla="*/ 165 h 204"/>
                <a:gd name="T82" fmla="*/ 772 w 920"/>
                <a:gd name="T83" fmla="*/ 190 h 204"/>
                <a:gd name="T84" fmla="*/ 790 w 920"/>
                <a:gd name="T85" fmla="*/ 202 h 204"/>
                <a:gd name="T86" fmla="*/ 809 w 920"/>
                <a:gd name="T87" fmla="*/ 203 h 204"/>
                <a:gd name="T88" fmla="*/ 827 w 920"/>
                <a:gd name="T89" fmla="*/ 190 h 204"/>
                <a:gd name="T90" fmla="*/ 846 w 920"/>
                <a:gd name="T91" fmla="*/ 167 h 204"/>
                <a:gd name="T92" fmla="*/ 864 w 920"/>
                <a:gd name="T93" fmla="*/ 134 h 204"/>
                <a:gd name="T94" fmla="*/ 883 w 920"/>
                <a:gd name="T95" fmla="*/ 98 h 204"/>
                <a:gd name="T96" fmla="*/ 901 w 920"/>
                <a:gd name="T97" fmla="*/ 62 h 204"/>
                <a:gd name="T98" fmla="*/ 920 w 920"/>
                <a:gd name="T99" fmla="*/ 3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20" h="204">
                  <a:moveTo>
                    <a:pt x="0" y="1"/>
                  </a:moveTo>
                  <a:lnTo>
                    <a:pt x="5" y="3"/>
                  </a:lnTo>
                  <a:lnTo>
                    <a:pt x="9" y="5"/>
                  </a:lnTo>
                  <a:lnTo>
                    <a:pt x="14" y="8"/>
                  </a:lnTo>
                  <a:lnTo>
                    <a:pt x="19" y="12"/>
                  </a:lnTo>
                  <a:lnTo>
                    <a:pt x="23" y="17"/>
                  </a:lnTo>
                  <a:lnTo>
                    <a:pt x="28" y="22"/>
                  </a:lnTo>
                  <a:lnTo>
                    <a:pt x="33" y="28"/>
                  </a:lnTo>
                  <a:lnTo>
                    <a:pt x="37" y="35"/>
                  </a:lnTo>
                  <a:lnTo>
                    <a:pt x="42" y="42"/>
                  </a:lnTo>
                  <a:lnTo>
                    <a:pt x="46" y="50"/>
                  </a:lnTo>
                  <a:lnTo>
                    <a:pt x="51" y="58"/>
                  </a:lnTo>
                  <a:lnTo>
                    <a:pt x="56" y="66"/>
                  </a:lnTo>
                  <a:lnTo>
                    <a:pt x="60" y="75"/>
                  </a:lnTo>
                  <a:lnTo>
                    <a:pt x="65" y="84"/>
                  </a:lnTo>
                  <a:lnTo>
                    <a:pt x="70" y="93"/>
                  </a:lnTo>
                  <a:lnTo>
                    <a:pt x="74" y="102"/>
                  </a:lnTo>
                  <a:lnTo>
                    <a:pt x="79" y="111"/>
                  </a:lnTo>
                  <a:lnTo>
                    <a:pt x="83" y="121"/>
                  </a:lnTo>
                  <a:lnTo>
                    <a:pt x="88" y="129"/>
                  </a:lnTo>
                  <a:lnTo>
                    <a:pt x="93" y="138"/>
                  </a:lnTo>
                  <a:lnTo>
                    <a:pt x="97" y="146"/>
                  </a:lnTo>
                  <a:lnTo>
                    <a:pt x="102" y="155"/>
                  </a:lnTo>
                  <a:lnTo>
                    <a:pt x="106" y="162"/>
                  </a:lnTo>
                  <a:lnTo>
                    <a:pt x="111" y="169"/>
                  </a:lnTo>
                  <a:lnTo>
                    <a:pt x="116" y="176"/>
                  </a:lnTo>
                  <a:lnTo>
                    <a:pt x="120" y="182"/>
                  </a:lnTo>
                  <a:lnTo>
                    <a:pt x="125" y="187"/>
                  </a:lnTo>
                  <a:lnTo>
                    <a:pt x="130" y="192"/>
                  </a:lnTo>
                  <a:lnTo>
                    <a:pt x="134" y="196"/>
                  </a:lnTo>
                  <a:lnTo>
                    <a:pt x="139" y="200"/>
                  </a:lnTo>
                  <a:lnTo>
                    <a:pt x="144" y="202"/>
                  </a:lnTo>
                  <a:lnTo>
                    <a:pt x="148" y="203"/>
                  </a:lnTo>
                  <a:lnTo>
                    <a:pt x="153" y="204"/>
                  </a:lnTo>
                  <a:lnTo>
                    <a:pt x="157" y="204"/>
                  </a:lnTo>
                  <a:lnTo>
                    <a:pt x="162" y="203"/>
                  </a:lnTo>
                  <a:lnTo>
                    <a:pt x="167" y="202"/>
                  </a:lnTo>
                  <a:lnTo>
                    <a:pt x="171" y="199"/>
                  </a:lnTo>
                  <a:lnTo>
                    <a:pt x="176" y="196"/>
                  </a:lnTo>
                  <a:lnTo>
                    <a:pt x="180" y="192"/>
                  </a:lnTo>
                  <a:lnTo>
                    <a:pt x="185" y="187"/>
                  </a:lnTo>
                  <a:lnTo>
                    <a:pt x="190" y="182"/>
                  </a:lnTo>
                  <a:lnTo>
                    <a:pt x="194" y="176"/>
                  </a:lnTo>
                  <a:lnTo>
                    <a:pt x="199" y="169"/>
                  </a:lnTo>
                  <a:lnTo>
                    <a:pt x="204" y="162"/>
                  </a:lnTo>
                  <a:lnTo>
                    <a:pt x="208" y="154"/>
                  </a:lnTo>
                  <a:lnTo>
                    <a:pt x="213" y="146"/>
                  </a:lnTo>
                  <a:lnTo>
                    <a:pt x="217" y="138"/>
                  </a:lnTo>
                  <a:lnTo>
                    <a:pt x="222" y="129"/>
                  </a:lnTo>
                  <a:lnTo>
                    <a:pt x="227" y="120"/>
                  </a:lnTo>
                  <a:lnTo>
                    <a:pt x="231" y="111"/>
                  </a:lnTo>
                  <a:lnTo>
                    <a:pt x="236" y="102"/>
                  </a:lnTo>
                  <a:lnTo>
                    <a:pt x="240" y="93"/>
                  </a:lnTo>
                  <a:lnTo>
                    <a:pt x="245" y="83"/>
                  </a:lnTo>
                  <a:lnTo>
                    <a:pt x="250" y="74"/>
                  </a:lnTo>
                  <a:lnTo>
                    <a:pt x="254" y="66"/>
                  </a:lnTo>
                  <a:lnTo>
                    <a:pt x="259" y="57"/>
                  </a:lnTo>
                  <a:lnTo>
                    <a:pt x="264" y="49"/>
                  </a:lnTo>
                  <a:lnTo>
                    <a:pt x="268" y="42"/>
                  </a:lnTo>
                  <a:lnTo>
                    <a:pt x="273" y="34"/>
                  </a:lnTo>
                  <a:lnTo>
                    <a:pt x="277" y="28"/>
                  </a:lnTo>
                  <a:lnTo>
                    <a:pt x="282" y="22"/>
                  </a:lnTo>
                  <a:lnTo>
                    <a:pt x="287" y="17"/>
                  </a:lnTo>
                  <a:lnTo>
                    <a:pt x="291" y="12"/>
                  </a:lnTo>
                  <a:lnTo>
                    <a:pt x="296" y="8"/>
                  </a:lnTo>
                  <a:lnTo>
                    <a:pt x="300" y="5"/>
                  </a:lnTo>
                  <a:lnTo>
                    <a:pt x="305" y="3"/>
                  </a:lnTo>
                  <a:lnTo>
                    <a:pt x="310" y="1"/>
                  </a:lnTo>
                  <a:lnTo>
                    <a:pt x="314" y="0"/>
                  </a:lnTo>
                  <a:lnTo>
                    <a:pt x="319" y="0"/>
                  </a:lnTo>
                  <a:lnTo>
                    <a:pt x="324" y="1"/>
                  </a:lnTo>
                  <a:lnTo>
                    <a:pt x="328" y="3"/>
                  </a:lnTo>
                  <a:lnTo>
                    <a:pt x="333" y="6"/>
                  </a:lnTo>
                  <a:lnTo>
                    <a:pt x="338" y="9"/>
                  </a:lnTo>
                  <a:lnTo>
                    <a:pt x="342" y="13"/>
                  </a:lnTo>
                  <a:lnTo>
                    <a:pt x="347" y="18"/>
                  </a:lnTo>
                  <a:lnTo>
                    <a:pt x="351" y="23"/>
                  </a:lnTo>
                  <a:lnTo>
                    <a:pt x="356" y="29"/>
                  </a:lnTo>
                  <a:lnTo>
                    <a:pt x="360" y="36"/>
                  </a:lnTo>
                  <a:lnTo>
                    <a:pt x="365" y="43"/>
                  </a:lnTo>
                  <a:lnTo>
                    <a:pt x="370" y="51"/>
                  </a:lnTo>
                  <a:lnTo>
                    <a:pt x="374" y="59"/>
                  </a:lnTo>
                  <a:lnTo>
                    <a:pt x="379" y="68"/>
                  </a:lnTo>
                  <a:lnTo>
                    <a:pt x="384" y="77"/>
                  </a:lnTo>
                  <a:lnTo>
                    <a:pt x="388" y="85"/>
                  </a:lnTo>
                  <a:lnTo>
                    <a:pt x="393" y="95"/>
                  </a:lnTo>
                  <a:lnTo>
                    <a:pt x="398" y="104"/>
                  </a:lnTo>
                  <a:lnTo>
                    <a:pt x="402" y="113"/>
                  </a:lnTo>
                  <a:lnTo>
                    <a:pt x="407" y="122"/>
                  </a:lnTo>
                  <a:lnTo>
                    <a:pt x="411" y="131"/>
                  </a:lnTo>
                  <a:lnTo>
                    <a:pt x="416" y="140"/>
                  </a:lnTo>
                  <a:lnTo>
                    <a:pt x="421" y="148"/>
                  </a:lnTo>
                  <a:lnTo>
                    <a:pt x="425" y="156"/>
                  </a:lnTo>
                  <a:lnTo>
                    <a:pt x="430" y="164"/>
                  </a:lnTo>
                  <a:lnTo>
                    <a:pt x="435" y="171"/>
                  </a:lnTo>
                  <a:lnTo>
                    <a:pt x="439" y="177"/>
                  </a:lnTo>
                  <a:lnTo>
                    <a:pt x="444" y="183"/>
                  </a:lnTo>
                  <a:lnTo>
                    <a:pt x="448" y="189"/>
                  </a:lnTo>
                  <a:lnTo>
                    <a:pt x="453" y="193"/>
                  </a:lnTo>
                  <a:lnTo>
                    <a:pt x="458" y="197"/>
                  </a:lnTo>
                  <a:lnTo>
                    <a:pt x="462" y="200"/>
                  </a:lnTo>
                  <a:lnTo>
                    <a:pt x="467" y="202"/>
                  </a:lnTo>
                  <a:lnTo>
                    <a:pt x="471" y="204"/>
                  </a:lnTo>
                  <a:lnTo>
                    <a:pt x="476" y="204"/>
                  </a:lnTo>
                  <a:lnTo>
                    <a:pt x="481" y="204"/>
                  </a:lnTo>
                  <a:lnTo>
                    <a:pt x="485" y="203"/>
                  </a:lnTo>
                  <a:lnTo>
                    <a:pt x="490" y="201"/>
                  </a:lnTo>
                  <a:lnTo>
                    <a:pt x="495" y="199"/>
                  </a:lnTo>
                  <a:lnTo>
                    <a:pt x="499" y="195"/>
                  </a:lnTo>
                  <a:lnTo>
                    <a:pt x="504" y="191"/>
                  </a:lnTo>
                  <a:lnTo>
                    <a:pt x="509" y="186"/>
                  </a:lnTo>
                  <a:lnTo>
                    <a:pt x="513" y="181"/>
                  </a:lnTo>
                  <a:lnTo>
                    <a:pt x="518" y="174"/>
                  </a:lnTo>
                  <a:lnTo>
                    <a:pt x="522" y="168"/>
                  </a:lnTo>
                  <a:lnTo>
                    <a:pt x="527" y="161"/>
                  </a:lnTo>
                  <a:lnTo>
                    <a:pt x="532" y="153"/>
                  </a:lnTo>
                  <a:lnTo>
                    <a:pt x="536" y="144"/>
                  </a:lnTo>
                  <a:lnTo>
                    <a:pt x="541" y="136"/>
                  </a:lnTo>
                  <a:lnTo>
                    <a:pt x="545" y="127"/>
                  </a:lnTo>
                  <a:lnTo>
                    <a:pt x="550" y="118"/>
                  </a:lnTo>
                  <a:lnTo>
                    <a:pt x="555" y="109"/>
                  </a:lnTo>
                  <a:lnTo>
                    <a:pt x="559" y="100"/>
                  </a:lnTo>
                  <a:lnTo>
                    <a:pt x="564" y="91"/>
                  </a:lnTo>
                  <a:lnTo>
                    <a:pt x="569" y="82"/>
                  </a:lnTo>
                  <a:lnTo>
                    <a:pt x="573" y="73"/>
                  </a:lnTo>
                  <a:lnTo>
                    <a:pt x="578" y="64"/>
                  </a:lnTo>
                  <a:lnTo>
                    <a:pt x="582" y="56"/>
                  </a:lnTo>
                  <a:lnTo>
                    <a:pt x="587" y="48"/>
                  </a:lnTo>
                  <a:lnTo>
                    <a:pt x="592" y="40"/>
                  </a:lnTo>
                  <a:lnTo>
                    <a:pt x="596" y="33"/>
                  </a:lnTo>
                  <a:lnTo>
                    <a:pt x="601" y="27"/>
                  </a:lnTo>
                  <a:lnTo>
                    <a:pt x="605" y="21"/>
                  </a:lnTo>
                  <a:lnTo>
                    <a:pt x="610" y="16"/>
                  </a:lnTo>
                  <a:lnTo>
                    <a:pt x="615" y="11"/>
                  </a:lnTo>
                  <a:lnTo>
                    <a:pt x="619" y="7"/>
                  </a:lnTo>
                  <a:lnTo>
                    <a:pt x="624" y="4"/>
                  </a:lnTo>
                  <a:lnTo>
                    <a:pt x="629" y="2"/>
                  </a:lnTo>
                  <a:lnTo>
                    <a:pt x="633" y="1"/>
                  </a:lnTo>
                  <a:lnTo>
                    <a:pt x="638" y="0"/>
                  </a:lnTo>
                  <a:lnTo>
                    <a:pt x="642" y="1"/>
                  </a:lnTo>
                  <a:lnTo>
                    <a:pt x="647" y="2"/>
                  </a:lnTo>
                  <a:lnTo>
                    <a:pt x="652" y="4"/>
                  </a:lnTo>
                  <a:lnTo>
                    <a:pt x="656" y="6"/>
                  </a:lnTo>
                  <a:lnTo>
                    <a:pt x="661" y="10"/>
                  </a:lnTo>
                  <a:lnTo>
                    <a:pt x="665" y="14"/>
                  </a:lnTo>
                  <a:lnTo>
                    <a:pt x="670" y="19"/>
                  </a:lnTo>
                  <a:lnTo>
                    <a:pt x="675" y="24"/>
                  </a:lnTo>
                  <a:lnTo>
                    <a:pt x="679" y="31"/>
                  </a:lnTo>
                  <a:lnTo>
                    <a:pt x="684" y="37"/>
                  </a:lnTo>
                  <a:lnTo>
                    <a:pt x="689" y="45"/>
                  </a:lnTo>
                  <a:lnTo>
                    <a:pt x="693" y="53"/>
                  </a:lnTo>
                  <a:lnTo>
                    <a:pt x="698" y="61"/>
                  </a:lnTo>
                  <a:lnTo>
                    <a:pt x="703" y="70"/>
                  </a:lnTo>
                  <a:lnTo>
                    <a:pt x="707" y="78"/>
                  </a:lnTo>
                  <a:lnTo>
                    <a:pt x="712" y="87"/>
                  </a:lnTo>
                  <a:lnTo>
                    <a:pt x="716" y="96"/>
                  </a:lnTo>
                  <a:lnTo>
                    <a:pt x="721" y="106"/>
                  </a:lnTo>
                  <a:lnTo>
                    <a:pt x="726" y="115"/>
                  </a:lnTo>
                  <a:lnTo>
                    <a:pt x="730" y="124"/>
                  </a:lnTo>
                  <a:lnTo>
                    <a:pt x="735" y="133"/>
                  </a:lnTo>
                  <a:lnTo>
                    <a:pt x="739" y="141"/>
                  </a:lnTo>
                  <a:lnTo>
                    <a:pt x="744" y="150"/>
                  </a:lnTo>
                  <a:lnTo>
                    <a:pt x="749" y="158"/>
                  </a:lnTo>
                  <a:lnTo>
                    <a:pt x="753" y="165"/>
                  </a:lnTo>
                  <a:lnTo>
                    <a:pt x="758" y="172"/>
                  </a:lnTo>
                  <a:lnTo>
                    <a:pt x="763" y="178"/>
                  </a:lnTo>
                  <a:lnTo>
                    <a:pt x="767" y="184"/>
                  </a:lnTo>
                  <a:lnTo>
                    <a:pt x="772" y="190"/>
                  </a:lnTo>
                  <a:lnTo>
                    <a:pt x="776" y="194"/>
                  </a:lnTo>
                  <a:lnTo>
                    <a:pt x="781" y="197"/>
                  </a:lnTo>
                  <a:lnTo>
                    <a:pt x="786" y="200"/>
                  </a:lnTo>
                  <a:lnTo>
                    <a:pt x="790" y="202"/>
                  </a:lnTo>
                  <a:lnTo>
                    <a:pt x="795" y="204"/>
                  </a:lnTo>
                  <a:lnTo>
                    <a:pt x="799" y="204"/>
                  </a:lnTo>
                  <a:lnTo>
                    <a:pt x="804" y="204"/>
                  </a:lnTo>
                  <a:lnTo>
                    <a:pt x="809" y="203"/>
                  </a:lnTo>
                  <a:lnTo>
                    <a:pt x="813" y="201"/>
                  </a:lnTo>
                  <a:lnTo>
                    <a:pt x="818" y="198"/>
                  </a:lnTo>
                  <a:lnTo>
                    <a:pt x="823" y="195"/>
                  </a:lnTo>
                  <a:lnTo>
                    <a:pt x="827" y="190"/>
                  </a:lnTo>
                  <a:lnTo>
                    <a:pt x="832" y="185"/>
                  </a:lnTo>
                  <a:lnTo>
                    <a:pt x="836" y="180"/>
                  </a:lnTo>
                  <a:lnTo>
                    <a:pt x="841" y="173"/>
                  </a:lnTo>
                  <a:lnTo>
                    <a:pt x="846" y="167"/>
                  </a:lnTo>
                  <a:lnTo>
                    <a:pt x="850" y="159"/>
                  </a:lnTo>
                  <a:lnTo>
                    <a:pt x="855" y="151"/>
                  </a:lnTo>
                  <a:lnTo>
                    <a:pt x="860" y="143"/>
                  </a:lnTo>
                  <a:lnTo>
                    <a:pt x="864" y="134"/>
                  </a:lnTo>
                  <a:lnTo>
                    <a:pt x="869" y="126"/>
                  </a:lnTo>
                  <a:lnTo>
                    <a:pt x="874" y="116"/>
                  </a:lnTo>
                  <a:lnTo>
                    <a:pt x="878" y="107"/>
                  </a:lnTo>
                  <a:lnTo>
                    <a:pt x="883" y="98"/>
                  </a:lnTo>
                  <a:lnTo>
                    <a:pt x="887" y="89"/>
                  </a:lnTo>
                  <a:lnTo>
                    <a:pt x="892" y="80"/>
                  </a:lnTo>
                  <a:lnTo>
                    <a:pt x="897" y="71"/>
                  </a:lnTo>
                  <a:lnTo>
                    <a:pt x="901" y="62"/>
                  </a:lnTo>
                  <a:lnTo>
                    <a:pt x="906" y="54"/>
                  </a:lnTo>
                  <a:lnTo>
                    <a:pt x="910" y="46"/>
                  </a:lnTo>
                  <a:lnTo>
                    <a:pt x="915" y="39"/>
                  </a:lnTo>
                  <a:lnTo>
                    <a:pt x="920" y="32"/>
                  </a:lnTo>
                </a:path>
              </a:pathLst>
            </a:custGeom>
            <a:grpFill/>
            <a:ln w="33401">
              <a:solidFill>
                <a:schemeClr val="accent5">
                  <a:lumMod val="25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" name="Freeform 6"/>
            <p:cNvSpPr>
              <a:spLocks/>
            </p:cNvSpPr>
            <p:nvPr/>
          </p:nvSpPr>
          <p:spPr bwMode="auto">
            <a:xfrm rot="5400000">
              <a:off x="4187" y="525"/>
              <a:ext cx="882" cy="194"/>
            </a:xfrm>
            <a:custGeom>
              <a:avLst/>
              <a:gdLst>
                <a:gd name="T0" fmla="*/ 14 w 920"/>
                <a:gd name="T1" fmla="*/ 75 h 204"/>
                <a:gd name="T2" fmla="*/ 33 w 920"/>
                <a:gd name="T3" fmla="*/ 42 h 204"/>
                <a:gd name="T4" fmla="*/ 51 w 920"/>
                <a:gd name="T5" fmla="*/ 17 h 204"/>
                <a:gd name="T6" fmla="*/ 70 w 920"/>
                <a:gd name="T7" fmla="*/ 3 h 204"/>
                <a:gd name="T8" fmla="*/ 88 w 920"/>
                <a:gd name="T9" fmla="*/ 1 h 204"/>
                <a:gd name="T10" fmla="*/ 106 w 920"/>
                <a:gd name="T11" fmla="*/ 13 h 204"/>
                <a:gd name="T12" fmla="*/ 125 w 920"/>
                <a:gd name="T13" fmla="*/ 36 h 204"/>
                <a:gd name="T14" fmla="*/ 144 w 920"/>
                <a:gd name="T15" fmla="*/ 67 h 204"/>
                <a:gd name="T16" fmla="*/ 162 w 920"/>
                <a:gd name="T17" fmla="*/ 103 h 204"/>
                <a:gd name="T18" fmla="*/ 180 w 920"/>
                <a:gd name="T19" fmla="*/ 139 h 204"/>
                <a:gd name="T20" fmla="*/ 199 w 920"/>
                <a:gd name="T21" fmla="*/ 170 h 204"/>
                <a:gd name="T22" fmla="*/ 217 w 920"/>
                <a:gd name="T23" fmla="*/ 193 h 204"/>
                <a:gd name="T24" fmla="*/ 236 w 920"/>
                <a:gd name="T25" fmla="*/ 204 h 204"/>
                <a:gd name="T26" fmla="*/ 254 w 920"/>
                <a:gd name="T27" fmla="*/ 202 h 204"/>
                <a:gd name="T28" fmla="*/ 273 w 920"/>
                <a:gd name="T29" fmla="*/ 187 h 204"/>
                <a:gd name="T30" fmla="*/ 291 w 920"/>
                <a:gd name="T31" fmla="*/ 161 h 204"/>
                <a:gd name="T32" fmla="*/ 310 w 920"/>
                <a:gd name="T33" fmla="*/ 128 h 204"/>
                <a:gd name="T34" fmla="*/ 328 w 920"/>
                <a:gd name="T35" fmla="*/ 91 h 204"/>
                <a:gd name="T36" fmla="*/ 347 w 920"/>
                <a:gd name="T37" fmla="*/ 56 h 204"/>
                <a:gd name="T38" fmla="*/ 365 w 920"/>
                <a:gd name="T39" fmla="*/ 27 h 204"/>
                <a:gd name="T40" fmla="*/ 384 w 920"/>
                <a:gd name="T41" fmla="*/ 8 h 204"/>
                <a:gd name="T42" fmla="*/ 402 w 920"/>
                <a:gd name="T43" fmla="*/ 0 h 204"/>
                <a:gd name="T44" fmla="*/ 421 w 920"/>
                <a:gd name="T45" fmla="*/ 6 h 204"/>
                <a:gd name="T46" fmla="*/ 439 w 920"/>
                <a:gd name="T47" fmla="*/ 24 h 204"/>
                <a:gd name="T48" fmla="*/ 458 w 920"/>
                <a:gd name="T49" fmla="*/ 52 h 204"/>
                <a:gd name="T50" fmla="*/ 476 w 920"/>
                <a:gd name="T51" fmla="*/ 87 h 204"/>
                <a:gd name="T52" fmla="*/ 495 w 920"/>
                <a:gd name="T53" fmla="*/ 123 h 204"/>
                <a:gd name="T54" fmla="*/ 513 w 920"/>
                <a:gd name="T55" fmla="*/ 157 h 204"/>
                <a:gd name="T56" fmla="*/ 532 w 920"/>
                <a:gd name="T57" fmla="*/ 184 h 204"/>
                <a:gd name="T58" fmla="*/ 550 w 920"/>
                <a:gd name="T59" fmla="*/ 200 h 204"/>
                <a:gd name="T60" fmla="*/ 569 w 920"/>
                <a:gd name="T61" fmla="*/ 204 h 204"/>
                <a:gd name="T62" fmla="*/ 587 w 920"/>
                <a:gd name="T63" fmla="*/ 195 h 204"/>
                <a:gd name="T64" fmla="*/ 605 w 920"/>
                <a:gd name="T65" fmla="*/ 174 h 204"/>
                <a:gd name="T66" fmla="*/ 624 w 920"/>
                <a:gd name="T67" fmla="*/ 144 h 204"/>
                <a:gd name="T68" fmla="*/ 642 w 920"/>
                <a:gd name="T69" fmla="*/ 108 h 204"/>
                <a:gd name="T70" fmla="*/ 661 w 920"/>
                <a:gd name="T71" fmla="*/ 72 h 204"/>
                <a:gd name="T72" fmla="*/ 679 w 920"/>
                <a:gd name="T73" fmla="*/ 40 h 204"/>
                <a:gd name="T74" fmla="*/ 698 w 920"/>
                <a:gd name="T75" fmla="*/ 15 h 204"/>
                <a:gd name="T76" fmla="*/ 716 w 920"/>
                <a:gd name="T77" fmla="*/ 2 h 204"/>
                <a:gd name="T78" fmla="*/ 735 w 920"/>
                <a:gd name="T79" fmla="*/ 2 h 204"/>
                <a:gd name="T80" fmla="*/ 753 w 920"/>
                <a:gd name="T81" fmla="*/ 14 h 204"/>
                <a:gd name="T82" fmla="*/ 772 w 920"/>
                <a:gd name="T83" fmla="*/ 38 h 204"/>
                <a:gd name="T84" fmla="*/ 790 w 920"/>
                <a:gd name="T85" fmla="*/ 70 h 204"/>
                <a:gd name="T86" fmla="*/ 809 w 920"/>
                <a:gd name="T87" fmla="*/ 107 h 204"/>
                <a:gd name="T88" fmla="*/ 827 w 920"/>
                <a:gd name="T89" fmla="*/ 142 h 204"/>
                <a:gd name="T90" fmla="*/ 846 w 920"/>
                <a:gd name="T91" fmla="*/ 173 h 204"/>
                <a:gd name="T92" fmla="*/ 864 w 920"/>
                <a:gd name="T93" fmla="*/ 194 h 204"/>
                <a:gd name="T94" fmla="*/ 883 w 920"/>
                <a:gd name="T95" fmla="*/ 204 h 204"/>
                <a:gd name="T96" fmla="*/ 901 w 920"/>
                <a:gd name="T97" fmla="*/ 201 h 204"/>
                <a:gd name="T98" fmla="*/ 920 w 920"/>
                <a:gd name="T9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20" h="204">
                  <a:moveTo>
                    <a:pt x="0" y="102"/>
                  </a:moveTo>
                  <a:lnTo>
                    <a:pt x="5" y="93"/>
                  </a:lnTo>
                  <a:lnTo>
                    <a:pt x="9" y="84"/>
                  </a:lnTo>
                  <a:lnTo>
                    <a:pt x="14" y="75"/>
                  </a:lnTo>
                  <a:lnTo>
                    <a:pt x="19" y="66"/>
                  </a:lnTo>
                  <a:lnTo>
                    <a:pt x="23" y="58"/>
                  </a:lnTo>
                  <a:lnTo>
                    <a:pt x="28" y="50"/>
                  </a:lnTo>
                  <a:lnTo>
                    <a:pt x="33" y="42"/>
                  </a:lnTo>
                  <a:lnTo>
                    <a:pt x="37" y="35"/>
                  </a:lnTo>
                  <a:lnTo>
                    <a:pt x="42" y="28"/>
                  </a:lnTo>
                  <a:lnTo>
                    <a:pt x="46" y="22"/>
                  </a:lnTo>
                  <a:lnTo>
                    <a:pt x="51" y="17"/>
                  </a:lnTo>
                  <a:lnTo>
                    <a:pt x="56" y="12"/>
                  </a:lnTo>
                  <a:lnTo>
                    <a:pt x="60" y="8"/>
                  </a:lnTo>
                  <a:lnTo>
                    <a:pt x="65" y="5"/>
                  </a:lnTo>
                  <a:lnTo>
                    <a:pt x="70" y="3"/>
                  </a:lnTo>
                  <a:lnTo>
                    <a:pt x="74" y="1"/>
                  </a:lnTo>
                  <a:lnTo>
                    <a:pt x="79" y="0"/>
                  </a:lnTo>
                  <a:lnTo>
                    <a:pt x="83" y="0"/>
                  </a:lnTo>
                  <a:lnTo>
                    <a:pt x="88" y="1"/>
                  </a:lnTo>
                  <a:lnTo>
                    <a:pt x="93" y="3"/>
                  </a:lnTo>
                  <a:lnTo>
                    <a:pt x="97" y="5"/>
                  </a:lnTo>
                  <a:lnTo>
                    <a:pt x="102" y="9"/>
                  </a:lnTo>
                  <a:lnTo>
                    <a:pt x="106" y="13"/>
                  </a:lnTo>
                  <a:lnTo>
                    <a:pt x="111" y="17"/>
                  </a:lnTo>
                  <a:lnTo>
                    <a:pt x="116" y="23"/>
                  </a:lnTo>
                  <a:lnTo>
                    <a:pt x="120" y="29"/>
                  </a:lnTo>
                  <a:lnTo>
                    <a:pt x="125" y="36"/>
                  </a:lnTo>
                  <a:lnTo>
                    <a:pt x="130" y="43"/>
                  </a:lnTo>
                  <a:lnTo>
                    <a:pt x="134" y="51"/>
                  </a:lnTo>
                  <a:lnTo>
                    <a:pt x="139" y="59"/>
                  </a:lnTo>
                  <a:lnTo>
                    <a:pt x="144" y="67"/>
                  </a:lnTo>
                  <a:lnTo>
                    <a:pt x="148" y="76"/>
                  </a:lnTo>
                  <a:lnTo>
                    <a:pt x="153" y="85"/>
                  </a:lnTo>
                  <a:lnTo>
                    <a:pt x="157" y="94"/>
                  </a:lnTo>
                  <a:lnTo>
                    <a:pt x="162" y="103"/>
                  </a:lnTo>
                  <a:lnTo>
                    <a:pt x="167" y="112"/>
                  </a:lnTo>
                  <a:lnTo>
                    <a:pt x="171" y="121"/>
                  </a:lnTo>
                  <a:lnTo>
                    <a:pt x="176" y="130"/>
                  </a:lnTo>
                  <a:lnTo>
                    <a:pt x="180" y="139"/>
                  </a:lnTo>
                  <a:lnTo>
                    <a:pt x="185" y="147"/>
                  </a:lnTo>
                  <a:lnTo>
                    <a:pt x="190" y="156"/>
                  </a:lnTo>
                  <a:lnTo>
                    <a:pt x="194" y="163"/>
                  </a:lnTo>
                  <a:lnTo>
                    <a:pt x="199" y="170"/>
                  </a:lnTo>
                  <a:lnTo>
                    <a:pt x="204" y="177"/>
                  </a:lnTo>
                  <a:lnTo>
                    <a:pt x="208" y="183"/>
                  </a:lnTo>
                  <a:lnTo>
                    <a:pt x="213" y="188"/>
                  </a:lnTo>
                  <a:lnTo>
                    <a:pt x="217" y="193"/>
                  </a:lnTo>
                  <a:lnTo>
                    <a:pt x="222" y="197"/>
                  </a:lnTo>
                  <a:lnTo>
                    <a:pt x="227" y="200"/>
                  </a:lnTo>
                  <a:lnTo>
                    <a:pt x="231" y="202"/>
                  </a:lnTo>
                  <a:lnTo>
                    <a:pt x="236" y="204"/>
                  </a:lnTo>
                  <a:lnTo>
                    <a:pt x="240" y="204"/>
                  </a:lnTo>
                  <a:lnTo>
                    <a:pt x="245" y="204"/>
                  </a:lnTo>
                  <a:lnTo>
                    <a:pt x="250" y="203"/>
                  </a:lnTo>
                  <a:lnTo>
                    <a:pt x="254" y="202"/>
                  </a:lnTo>
                  <a:lnTo>
                    <a:pt x="259" y="199"/>
                  </a:lnTo>
                  <a:lnTo>
                    <a:pt x="264" y="196"/>
                  </a:lnTo>
                  <a:lnTo>
                    <a:pt x="268" y="192"/>
                  </a:lnTo>
                  <a:lnTo>
                    <a:pt x="273" y="187"/>
                  </a:lnTo>
                  <a:lnTo>
                    <a:pt x="277" y="181"/>
                  </a:lnTo>
                  <a:lnTo>
                    <a:pt x="282" y="175"/>
                  </a:lnTo>
                  <a:lnTo>
                    <a:pt x="287" y="168"/>
                  </a:lnTo>
                  <a:lnTo>
                    <a:pt x="291" y="161"/>
                  </a:lnTo>
                  <a:lnTo>
                    <a:pt x="296" y="153"/>
                  </a:lnTo>
                  <a:lnTo>
                    <a:pt x="300" y="145"/>
                  </a:lnTo>
                  <a:lnTo>
                    <a:pt x="305" y="137"/>
                  </a:lnTo>
                  <a:lnTo>
                    <a:pt x="310" y="128"/>
                  </a:lnTo>
                  <a:lnTo>
                    <a:pt x="314" y="119"/>
                  </a:lnTo>
                  <a:lnTo>
                    <a:pt x="319" y="110"/>
                  </a:lnTo>
                  <a:lnTo>
                    <a:pt x="324" y="101"/>
                  </a:lnTo>
                  <a:lnTo>
                    <a:pt x="328" y="91"/>
                  </a:lnTo>
                  <a:lnTo>
                    <a:pt x="333" y="82"/>
                  </a:lnTo>
                  <a:lnTo>
                    <a:pt x="338" y="73"/>
                  </a:lnTo>
                  <a:lnTo>
                    <a:pt x="342" y="65"/>
                  </a:lnTo>
                  <a:lnTo>
                    <a:pt x="347" y="56"/>
                  </a:lnTo>
                  <a:lnTo>
                    <a:pt x="351" y="48"/>
                  </a:lnTo>
                  <a:lnTo>
                    <a:pt x="356" y="41"/>
                  </a:lnTo>
                  <a:lnTo>
                    <a:pt x="360" y="34"/>
                  </a:lnTo>
                  <a:lnTo>
                    <a:pt x="365" y="27"/>
                  </a:lnTo>
                  <a:lnTo>
                    <a:pt x="370" y="21"/>
                  </a:lnTo>
                  <a:lnTo>
                    <a:pt x="374" y="16"/>
                  </a:lnTo>
                  <a:lnTo>
                    <a:pt x="379" y="12"/>
                  </a:lnTo>
                  <a:lnTo>
                    <a:pt x="384" y="8"/>
                  </a:lnTo>
                  <a:lnTo>
                    <a:pt x="388" y="5"/>
                  </a:lnTo>
                  <a:lnTo>
                    <a:pt x="393" y="2"/>
                  </a:lnTo>
                  <a:lnTo>
                    <a:pt x="398" y="1"/>
                  </a:lnTo>
                  <a:lnTo>
                    <a:pt x="402" y="0"/>
                  </a:lnTo>
                  <a:lnTo>
                    <a:pt x="407" y="1"/>
                  </a:lnTo>
                  <a:lnTo>
                    <a:pt x="411" y="1"/>
                  </a:lnTo>
                  <a:lnTo>
                    <a:pt x="416" y="3"/>
                  </a:lnTo>
                  <a:lnTo>
                    <a:pt x="421" y="6"/>
                  </a:lnTo>
                  <a:lnTo>
                    <a:pt x="425" y="9"/>
                  </a:lnTo>
                  <a:lnTo>
                    <a:pt x="430" y="14"/>
                  </a:lnTo>
                  <a:lnTo>
                    <a:pt x="435" y="19"/>
                  </a:lnTo>
                  <a:lnTo>
                    <a:pt x="439" y="24"/>
                  </a:lnTo>
                  <a:lnTo>
                    <a:pt x="444" y="30"/>
                  </a:lnTo>
                  <a:lnTo>
                    <a:pt x="448" y="37"/>
                  </a:lnTo>
                  <a:lnTo>
                    <a:pt x="453" y="44"/>
                  </a:lnTo>
                  <a:lnTo>
                    <a:pt x="458" y="52"/>
                  </a:lnTo>
                  <a:lnTo>
                    <a:pt x="462" y="60"/>
                  </a:lnTo>
                  <a:lnTo>
                    <a:pt x="467" y="69"/>
                  </a:lnTo>
                  <a:lnTo>
                    <a:pt x="471" y="78"/>
                  </a:lnTo>
                  <a:lnTo>
                    <a:pt x="476" y="87"/>
                  </a:lnTo>
                  <a:lnTo>
                    <a:pt x="481" y="96"/>
                  </a:lnTo>
                  <a:lnTo>
                    <a:pt x="485" y="105"/>
                  </a:lnTo>
                  <a:lnTo>
                    <a:pt x="490" y="114"/>
                  </a:lnTo>
                  <a:lnTo>
                    <a:pt x="495" y="123"/>
                  </a:lnTo>
                  <a:lnTo>
                    <a:pt x="499" y="132"/>
                  </a:lnTo>
                  <a:lnTo>
                    <a:pt x="504" y="141"/>
                  </a:lnTo>
                  <a:lnTo>
                    <a:pt x="509" y="149"/>
                  </a:lnTo>
                  <a:lnTo>
                    <a:pt x="513" y="157"/>
                  </a:lnTo>
                  <a:lnTo>
                    <a:pt x="518" y="164"/>
                  </a:lnTo>
                  <a:lnTo>
                    <a:pt x="522" y="172"/>
                  </a:lnTo>
                  <a:lnTo>
                    <a:pt x="527" y="178"/>
                  </a:lnTo>
                  <a:lnTo>
                    <a:pt x="532" y="184"/>
                  </a:lnTo>
                  <a:lnTo>
                    <a:pt x="536" y="189"/>
                  </a:lnTo>
                  <a:lnTo>
                    <a:pt x="541" y="194"/>
                  </a:lnTo>
                  <a:lnTo>
                    <a:pt x="545" y="197"/>
                  </a:lnTo>
                  <a:lnTo>
                    <a:pt x="550" y="200"/>
                  </a:lnTo>
                  <a:lnTo>
                    <a:pt x="555" y="202"/>
                  </a:lnTo>
                  <a:lnTo>
                    <a:pt x="559" y="204"/>
                  </a:lnTo>
                  <a:lnTo>
                    <a:pt x="564" y="204"/>
                  </a:lnTo>
                  <a:lnTo>
                    <a:pt x="569" y="204"/>
                  </a:lnTo>
                  <a:lnTo>
                    <a:pt x="573" y="203"/>
                  </a:lnTo>
                  <a:lnTo>
                    <a:pt x="578" y="201"/>
                  </a:lnTo>
                  <a:lnTo>
                    <a:pt x="582" y="198"/>
                  </a:lnTo>
                  <a:lnTo>
                    <a:pt x="587" y="195"/>
                  </a:lnTo>
                  <a:lnTo>
                    <a:pt x="592" y="191"/>
                  </a:lnTo>
                  <a:lnTo>
                    <a:pt x="596" y="186"/>
                  </a:lnTo>
                  <a:lnTo>
                    <a:pt x="601" y="180"/>
                  </a:lnTo>
                  <a:lnTo>
                    <a:pt x="605" y="174"/>
                  </a:lnTo>
                  <a:lnTo>
                    <a:pt x="610" y="167"/>
                  </a:lnTo>
                  <a:lnTo>
                    <a:pt x="615" y="160"/>
                  </a:lnTo>
                  <a:lnTo>
                    <a:pt x="619" y="152"/>
                  </a:lnTo>
                  <a:lnTo>
                    <a:pt x="624" y="144"/>
                  </a:lnTo>
                  <a:lnTo>
                    <a:pt x="629" y="135"/>
                  </a:lnTo>
                  <a:lnTo>
                    <a:pt x="633" y="126"/>
                  </a:lnTo>
                  <a:lnTo>
                    <a:pt x="638" y="117"/>
                  </a:lnTo>
                  <a:lnTo>
                    <a:pt x="642" y="108"/>
                  </a:lnTo>
                  <a:lnTo>
                    <a:pt x="647" y="99"/>
                  </a:lnTo>
                  <a:lnTo>
                    <a:pt x="652" y="90"/>
                  </a:lnTo>
                  <a:lnTo>
                    <a:pt x="656" y="81"/>
                  </a:lnTo>
                  <a:lnTo>
                    <a:pt x="661" y="72"/>
                  </a:lnTo>
                  <a:lnTo>
                    <a:pt x="665" y="63"/>
                  </a:lnTo>
                  <a:lnTo>
                    <a:pt x="670" y="55"/>
                  </a:lnTo>
                  <a:lnTo>
                    <a:pt x="675" y="47"/>
                  </a:lnTo>
                  <a:lnTo>
                    <a:pt x="679" y="40"/>
                  </a:lnTo>
                  <a:lnTo>
                    <a:pt x="684" y="32"/>
                  </a:lnTo>
                  <a:lnTo>
                    <a:pt x="689" y="26"/>
                  </a:lnTo>
                  <a:lnTo>
                    <a:pt x="693" y="20"/>
                  </a:lnTo>
                  <a:lnTo>
                    <a:pt x="698" y="15"/>
                  </a:lnTo>
                  <a:lnTo>
                    <a:pt x="703" y="11"/>
                  </a:lnTo>
                  <a:lnTo>
                    <a:pt x="707" y="7"/>
                  </a:lnTo>
                  <a:lnTo>
                    <a:pt x="712" y="4"/>
                  </a:lnTo>
                  <a:lnTo>
                    <a:pt x="716" y="2"/>
                  </a:lnTo>
                  <a:lnTo>
                    <a:pt x="721" y="1"/>
                  </a:lnTo>
                  <a:lnTo>
                    <a:pt x="726" y="0"/>
                  </a:lnTo>
                  <a:lnTo>
                    <a:pt x="730" y="1"/>
                  </a:lnTo>
                  <a:lnTo>
                    <a:pt x="735" y="2"/>
                  </a:lnTo>
                  <a:lnTo>
                    <a:pt x="739" y="4"/>
                  </a:lnTo>
                  <a:lnTo>
                    <a:pt x="744" y="6"/>
                  </a:lnTo>
                  <a:lnTo>
                    <a:pt x="749" y="10"/>
                  </a:lnTo>
                  <a:lnTo>
                    <a:pt x="753" y="14"/>
                  </a:lnTo>
                  <a:lnTo>
                    <a:pt x="758" y="19"/>
                  </a:lnTo>
                  <a:lnTo>
                    <a:pt x="763" y="25"/>
                  </a:lnTo>
                  <a:lnTo>
                    <a:pt x="767" y="32"/>
                  </a:lnTo>
                  <a:lnTo>
                    <a:pt x="772" y="38"/>
                  </a:lnTo>
                  <a:lnTo>
                    <a:pt x="776" y="46"/>
                  </a:lnTo>
                  <a:lnTo>
                    <a:pt x="781" y="54"/>
                  </a:lnTo>
                  <a:lnTo>
                    <a:pt x="786" y="62"/>
                  </a:lnTo>
                  <a:lnTo>
                    <a:pt x="790" y="70"/>
                  </a:lnTo>
                  <a:lnTo>
                    <a:pt x="795" y="79"/>
                  </a:lnTo>
                  <a:lnTo>
                    <a:pt x="799" y="88"/>
                  </a:lnTo>
                  <a:lnTo>
                    <a:pt x="804" y="98"/>
                  </a:lnTo>
                  <a:lnTo>
                    <a:pt x="809" y="107"/>
                  </a:lnTo>
                  <a:lnTo>
                    <a:pt x="813" y="116"/>
                  </a:lnTo>
                  <a:lnTo>
                    <a:pt x="818" y="125"/>
                  </a:lnTo>
                  <a:lnTo>
                    <a:pt x="823" y="134"/>
                  </a:lnTo>
                  <a:lnTo>
                    <a:pt x="827" y="142"/>
                  </a:lnTo>
                  <a:lnTo>
                    <a:pt x="832" y="151"/>
                  </a:lnTo>
                  <a:lnTo>
                    <a:pt x="836" y="158"/>
                  </a:lnTo>
                  <a:lnTo>
                    <a:pt x="841" y="166"/>
                  </a:lnTo>
                  <a:lnTo>
                    <a:pt x="846" y="173"/>
                  </a:lnTo>
                  <a:lnTo>
                    <a:pt x="850" y="179"/>
                  </a:lnTo>
                  <a:lnTo>
                    <a:pt x="855" y="185"/>
                  </a:lnTo>
                  <a:lnTo>
                    <a:pt x="860" y="190"/>
                  </a:lnTo>
                  <a:lnTo>
                    <a:pt x="864" y="194"/>
                  </a:lnTo>
                  <a:lnTo>
                    <a:pt x="869" y="198"/>
                  </a:lnTo>
                  <a:lnTo>
                    <a:pt x="874" y="201"/>
                  </a:lnTo>
                  <a:lnTo>
                    <a:pt x="878" y="203"/>
                  </a:lnTo>
                  <a:lnTo>
                    <a:pt x="883" y="204"/>
                  </a:lnTo>
                  <a:lnTo>
                    <a:pt x="887" y="204"/>
                  </a:lnTo>
                  <a:lnTo>
                    <a:pt x="892" y="204"/>
                  </a:lnTo>
                  <a:lnTo>
                    <a:pt x="897" y="203"/>
                  </a:lnTo>
                  <a:lnTo>
                    <a:pt x="901" y="201"/>
                  </a:lnTo>
                  <a:lnTo>
                    <a:pt x="906" y="198"/>
                  </a:lnTo>
                  <a:lnTo>
                    <a:pt x="910" y="194"/>
                  </a:lnTo>
                  <a:lnTo>
                    <a:pt x="915" y="190"/>
                  </a:lnTo>
                  <a:lnTo>
                    <a:pt x="920" y="185"/>
                  </a:lnTo>
                </a:path>
              </a:pathLst>
            </a:custGeom>
            <a:grpFill/>
            <a:ln w="34925">
              <a:solidFill>
                <a:schemeClr val="accent2">
                  <a:lumMod val="75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</p:grp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6000750" y="5426075"/>
            <a:ext cx="2224088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619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619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619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619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6195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en-US" sz="1200">
                <a:latin typeface="Comic Sans MS" pitchFamily="66" charset="0"/>
              </a:rPr>
              <a:t>Радикалы ДНК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en-US" sz="1200">
                <a:latin typeface="Comic Sans MS" pitchFamily="66" charset="0"/>
              </a:rPr>
              <a:t>Первичные повреждения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en-US" sz="1200">
                <a:latin typeface="Comic Sans MS" pitchFamily="66" charset="0"/>
              </a:rPr>
              <a:t>(короткоживущие)</a:t>
            </a:r>
            <a:endParaRPr lang="en-AU" altLang="en-US" sz="1100">
              <a:latin typeface="Comic Sans MS" pitchFamily="66" charset="0"/>
            </a:endParaRP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1404938" y="1151528"/>
            <a:ext cx="8947150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619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619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619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619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6195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en-US" sz="1600" dirty="0">
                <a:latin typeface="Comic Sans MS" pitchFamily="66" charset="0"/>
              </a:rPr>
              <a:t>Прямое действие излучения         </a:t>
            </a:r>
            <a:r>
              <a:rPr lang="ru-RU" altLang="en-US" sz="1600" dirty="0" smtClean="0">
                <a:latin typeface="Comic Sans MS" pitchFamily="66" charset="0"/>
              </a:rPr>
              <a:t> </a:t>
            </a:r>
            <a:r>
              <a:rPr lang="ru-RU" altLang="en-US" sz="1600" dirty="0">
                <a:latin typeface="Comic Sans MS" pitchFamily="66" charset="0"/>
              </a:rPr>
              <a:t>Непрямое (косвенное) действие излучения</a:t>
            </a:r>
            <a:endParaRPr lang="en-AU" altLang="en-US" sz="1400" dirty="0">
              <a:latin typeface="Comic Sans MS" pitchFamily="66" charset="0"/>
            </a:endParaRPr>
          </a:p>
        </p:txBody>
      </p:sp>
      <p:sp>
        <p:nvSpPr>
          <p:cNvPr id="25" name="Flowchart: Or 10"/>
          <p:cNvSpPr>
            <a:spLocks noChangeAspect="1"/>
          </p:cNvSpPr>
          <p:nvPr/>
        </p:nvSpPr>
        <p:spPr>
          <a:xfrm>
            <a:off x="4948238" y="5291138"/>
            <a:ext cx="104775" cy="100012"/>
          </a:xfrm>
          <a:prstGeom prst="flowChartOr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26" name="Freeform 7"/>
          <p:cNvSpPr>
            <a:spLocks/>
          </p:cNvSpPr>
          <p:nvPr/>
        </p:nvSpPr>
        <p:spPr bwMode="auto">
          <a:xfrm rot="19079742">
            <a:off x="4017963" y="1765300"/>
            <a:ext cx="609600" cy="571500"/>
          </a:xfrm>
          <a:custGeom>
            <a:avLst/>
            <a:gdLst>
              <a:gd name="T0" fmla="*/ 2147483647 w 384"/>
              <a:gd name="T1" fmla="*/ 2147483647 h 360"/>
              <a:gd name="T2" fmla="*/ 2147483647 w 384"/>
              <a:gd name="T3" fmla="*/ 2147483647 h 360"/>
              <a:gd name="T4" fmla="*/ 2147483647 w 384"/>
              <a:gd name="T5" fmla="*/ 2147483647 h 360"/>
              <a:gd name="T6" fmla="*/ 2147483647 w 384"/>
              <a:gd name="T7" fmla="*/ 2147483647 h 360"/>
              <a:gd name="T8" fmla="*/ 2147483647 w 384"/>
              <a:gd name="T9" fmla="*/ 2147483647 h 360"/>
              <a:gd name="T10" fmla="*/ 2147483647 w 384"/>
              <a:gd name="T11" fmla="*/ 2147483647 h 360"/>
              <a:gd name="T12" fmla="*/ 2147483647 w 384"/>
              <a:gd name="T13" fmla="*/ 2147483647 h 360"/>
              <a:gd name="T14" fmla="*/ 0 w 384"/>
              <a:gd name="T15" fmla="*/ 2147483647 h 36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84" h="360">
                <a:moveTo>
                  <a:pt x="384" y="24"/>
                </a:moveTo>
                <a:cubicBezTo>
                  <a:pt x="376" y="48"/>
                  <a:pt x="368" y="72"/>
                  <a:pt x="336" y="72"/>
                </a:cubicBezTo>
                <a:cubicBezTo>
                  <a:pt x="304" y="72"/>
                  <a:pt x="192" y="0"/>
                  <a:pt x="192" y="24"/>
                </a:cubicBezTo>
                <a:cubicBezTo>
                  <a:pt x="192" y="48"/>
                  <a:pt x="352" y="200"/>
                  <a:pt x="336" y="216"/>
                </a:cubicBezTo>
                <a:cubicBezTo>
                  <a:pt x="320" y="232"/>
                  <a:pt x="112" y="104"/>
                  <a:pt x="96" y="120"/>
                </a:cubicBezTo>
                <a:cubicBezTo>
                  <a:pt x="80" y="136"/>
                  <a:pt x="240" y="288"/>
                  <a:pt x="240" y="312"/>
                </a:cubicBezTo>
                <a:cubicBezTo>
                  <a:pt x="240" y="336"/>
                  <a:pt x="136" y="256"/>
                  <a:pt x="96" y="264"/>
                </a:cubicBezTo>
                <a:cubicBezTo>
                  <a:pt x="56" y="272"/>
                  <a:pt x="16" y="344"/>
                  <a:pt x="0" y="36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grpSp>
        <p:nvGrpSpPr>
          <p:cNvPr id="27" name="Group 6"/>
          <p:cNvGrpSpPr>
            <a:grpSpLocks/>
          </p:cNvGrpSpPr>
          <p:nvPr/>
        </p:nvGrpSpPr>
        <p:grpSpPr bwMode="auto">
          <a:xfrm>
            <a:off x="5937250" y="2446338"/>
            <a:ext cx="536575" cy="261937"/>
            <a:chOff x="3278469" y="2918113"/>
            <a:chExt cx="537447" cy="261610"/>
          </a:xfrm>
        </p:grpSpPr>
        <p:sp>
          <p:nvSpPr>
            <p:cNvPr id="28" name="Oval 65"/>
            <p:cNvSpPr/>
            <p:nvPr/>
          </p:nvSpPr>
          <p:spPr>
            <a:xfrm>
              <a:off x="3278469" y="2926040"/>
              <a:ext cx="537447" cy="25209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/>
            </a:p>
          </p:txBody>
        </p:sp>
        <p:sp>
          <p:nvSpPr>
            <p:cNvPr id="29" name="Rectangle 5"/>
            <p:cNvSpPr>
              <a:spLocks noChangeArrowheads="1"/>
            </p:cNvSpPr>
            <p:nvPr/>
          </p:nvSpPr>
          <p:spPr bwMode="auto">
            <a:xfrm>
              <a:off x="3324923" y="2918113"/>
              <a:ext cx="46358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en-US" sz="1100">
                  <a:latin typeface="Comic Sans MS" pitchFamily="66" charset="0"/>
                </a:rPr>
                <a:t>H</a:t>
              </a:r>
              <a:r>
                <a:rPr lang="en-AU" altLang="en-US" sz="1100" baseline="-25000">
                  <a:latin typeface="Comic Sans MS" pitchFamily="66" charset="0"/>
                </a:rPr>
                <a:t>2</a:t>
              </a:r>
              <a:r>
                <a:rPr lang="en-AU" altLang="en-US" sz="1100">
                  <a:latin typeface="Comic Sans MS" pitchFamily="66" charset="0"/>
                </a:rPr>
                <a:t>O</a:t>
              </a:r>
              <a:endParaRPr lang="en-AU" altLang="en-US" sz="1100"/>
            </a:p>
          </p:txBody>
        </p:sp>
      </p:grpSp>
      <p:sp>
        <p:nvSpPr>
          <p:cNvPr id="30" name="Freeform 7"/>
          <p:cNvSpPr>
            <a:spLocks/>
          </p:cNvSpPr>
          <p:nvPr/>
        </p:nvSpPr>
        <p:spPr bwMode="auto">
          <a:xfrm rot="18939101">
            <a:off x="5891213" y="1751013"/>
            <a:ext cx="609600" cy="571500"/>
          </a:xfrm>
          <a:custGeom>
            <a:avLst/>
            <a:gdLst>
              <a:gd name="T0" fmla="*/ 2147483647 w 384"/>
              <a:gd name="T1" fmla="*/ 2147483647 h 360"/>
              <a:gd name="T2" fmla="*/ 2147483647 w 384"/>
              <a:gd name="T3" fmla="*/ 2147483647 h 360"/>
              <a:gd name="T4" fmla="*/ 2147483647 w 384"/>
              <a:gd name="T5" fmla="*/ 2147483647 h 360"/>
              <a:gd name="T6" fmla="*/ 2147483647 w 384"/>
              <a:gd name="T7" fmla="*/ 2147483647 h 360"/>
              <a:gd name="T8" fmla="*/ 2147483647 w 384"/>
              <a:gd name="T9" fmla="*/ 2147483647 h 360"/>
              <a:gd name="T10" fmla="*/ 2147483647 w 384"/>
              <a:gd name="T11" fmla="*/ 2147483647 h 360"/>
              <a:gd name="T12" fmla="*/ 2147483647 w 384"/>
              <a:gd name="T13" fmla="*/ 2147483647 h 360"/>
              <a:gd name="T14" fmla="*/ 0 w 384"/>
              <a:gd name="T15" fmla="*/ 2147483647 h 36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84" h="360">
                <a:moveTo>
                  <a:pt x="384" y="24"/>
                </a:moveTo>
                <a:cubicBezTo>
                  <a:pt x="376" y="48"/>
                  <a:pt x="368" y="72"/>
                  <a:pt x="336" y="72"/>
                </a:cubicBezTo>
                <a:cubicBezTo>
                  <a:pt x="304" y="72"/>
                  <a:pt x="192" y="0"/>
                  <a:pt x="192" y="24"/>
                </a:cubicBezTo>
                <a:cubicBezTo>
                  <a:pt x="192" y="48"/>
                  <a:pt x="352" y="200"/>
                  <a:pt x="336" y="216"/>
                </a:cubicBezTo>
                <a:cubicBezTo>
                  <a:pt x="320" y="232"/>
                  <a:pt x="112" y="104"/>
                  <a:pt x="96" y="120"/>
                </a:cubicBezTo>
                <a:cubicBezTo>
                  <a:pt x="80" y="136"/>
                  <a:pt x="240" y="288"/>
                  <a:pt x="240" y="312"/>
                </a:cubicBezTo>
                <a:cubicBezTo>
                  <a:pt x="240" y="336"/>
                  <a:pt x="136" y="256"/>
                  <a:pt x="96" y="264"/>
                </a:cubicBezTo>
                <a:cubicBezTo>
                  <a:pt x="56" y="272"/>
                  <a:pt x="16" y="344"/>
                  <a:pt x="0" y="360"/>
                </a:cubicBez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grpSp>
        <p:nvGrpSpPr>
          <p:cNvPr id="31" name="Group 70"/>
          <p:cNvGrpSpPr>
            <a:grpSpLocks/>
          </p:cNvGrpSpPr>
          <p:nvPr/>
        </p:nvGrpSpPr>
        <p:grpSpPr bwMode="auto">
          <a:xfrm>
            <a:off x="5962650" y="3532188"/>
            <a:ext cx="536575" cy="261937"/>
            <a:chOff x="3278469" y="2918113"/>
            <a:chExt cx="537447" cy="261610"/>
          </a:xfrm>
        </p:grpSpPr>
        <p:sp>
          <p:nvSpPr>
            <p:cNvPr id="32" name="Oval 71"/>
            <p:cNvSpPr/>
            <p:nvPr/>
          </p:nvSpPr>
          <p:spPr>
            <a:xfrm>
              <a:off x="3278469" y="2926040"/>
              <a:ext cx="537447" cy="25209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/>
            </a:p>
          </p:txBody>
        </p:sp>
        <p:sp>
          <p:nvSpPr>
            <p:cNvPr id="33" name="Rectangle 72"/>
            <p:cNvSpPr>
              <a:spLocks noChangeArrowheads="1"/>
            </p:cNvSpPr>
            <p:nvPr/>
          </p:nvSpPr>
          <p:spPr bwMode="auto">
            <a:xfrm>
              <a:off x="3315397" y="2918113"/>
              <a:ext cx="490993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en-US" sz="1100">
                  <a:latin typeface="Comic Sans MS" pitchFamily="66" charset="0"/>
                </a:rPr>
                <a:t>•OH</a:t>
              </a:r>
              <a:endParaRPr lang="en-AU" altLang="en-US" sz="1100"/>
            </a:p>
          </p:txBody>
        </p:sp>
      </p:grpSp>
      <p:grpSp>
        <p:nvGrpSpPr>
          <p:cNvPr id="34" name="Group 4"/>
          <p:cNvGrpSpPr>
            <a:grpSpLocks/>
          </p:cNvGrpSpPr>
          <p:nvPr/>
        </p:nvGrpSpPr>
        <p:grpSpPr bwMode="auto">
          <a:xfrm rot="16200000">
            <a:off x="6123273" y="3793510"/>
            <a:ext cx="226812" cy="1064399"/>
            <a:chOff x="4531" y="181"/>
            <a:chExt cx="194" cy="882"/>
          </a:xfrm>
          <a:noFill/>
        </p:grpSpPr>
        <p:sp>
          <p:nvSpPr>
            <p:cNvPr id="35" name="Freeform 5"/>
            <p:cNvSpPr>
              <a:spLocks/>
            </p:cNvSpPr>
            <p:nvPr/>
          </p:nvSpPr>
          <p:spPr bwMode="auto">
            <a:xfrm rot="5400000">
              <a:off x="4187" y="525"/>
              <a:ext cx="882" cy="194"/>
            </a:xfrm>
            <a:custGeom>
              <a:avLst/>
              <a:gdLst>
                <a:gd name="T0" fmla="*/ 14 w 920"/>
                <a:gd name="T1" fmla="*/ 8 h 204"/>
                <a:gd name="T2" fmla="*/ 33 w 920"/>
                <a:gd name="T3" fmla="*/ 28 h 204"/>
                <a:gd name="T4" fmla="*/ 51 w 920"/>
                <a:gd name="T5" fmla="*/ 58 h 204"/>
                <a:gd name="T6" fmla="*/ 70 w 920"/>
                <a:gd name="T7" fmla="*/ 93 h 204"/>
                <a:gd name="T8" fmla="*/ 88 w 920"/>
                <a:gd name="T9" fmla="*/ 129 h 204"/>
                <a:gd name="T10" fmla="*/ 106 w 920"/>
                <a:gd name="T11" fmla="*/ 162 h 204"/>
                <a:gd name="T12" fmla="*/ 125 w 920"/>
                <a:gd name="T13" fmla="*/ 187 h 204"/>
                <a:gd name="T14" fmla="*/ 144 w 920"/>
                <a:gd name="T15" fmla="*/ 202 h 204"/>
                <a:gd name="T16" fmla="*/ 162 w 920"/>
                <a:gd name="T17" fmla="*/ 203 h 204"/>
                <a:gd name="T18" fmla="*/ 180 w 920"/>
                <a:gd name="T19" fmla="*/ 192 h 204"/>
                <a:gd name="T20" fmla="*/ 199 w 920"/>
                <a:gd name="T21" fmla="*/ 169 h 204"/>
                <a:gd name="T22" fmla="*/ 217 w 920"/>
                <a:gd name="T23" fmla="*/ 138 h 204"/>
                <a:gd name="T24" fmla="*/ 236 w 920"/>
                <a:gd name="T25" fmla="*/ 102 h 204"/>
                <a:gd name="T26" fmla="*/ 254 w 920"/>
                <a:gd name="T27" fmla="*/ 66 h 204"/>
                <a:gd name="T28" fmla="*/ 273 w 920"/>
                <a:gd name="T29" fmla="*/ 34 h 204"/>
                <a:gd name="T30" fmla="*/ 291 w 920"/>
                <a:gd name="T31" fmla="*/ 12 h 204"/>
                <a:gd name="T32" fmla="*/ 310 w 920"/>
                <a:gd name="T33" fmla="*/ 1 h 204"/>
                <a:gd name="T34" fmla="*/ 328 w 920"/>
                <a:gd name="T35" fmla="*/ 3 h 204"/>
                <a:gd name="T36" fmla="*/ 347 w 920"/>
                <a:gd name="T37" fmla="*/ 18 h 204"/>
                <a:gd name="T38" fmla="*/ 365 w 920"/>
                <a:gd name="T39" fmla="*/ 43 h 204"/>
                <a:gd name="T40" fmla="*/ 384 w 920"/>
                <a:gd name="T41" fmla="*/ 77 h 204"/>
                <a:gd name="T42" fmla="*/ 402 w 920"/>
                <a:gd name="T43" fmla="*/ 113 h 204"/>
                <a:gd name="T44" fmla="*/ 421 w 920"/>
                <a:gd name="T45" fmla="*/ 148 h 204"/>
                <a:gd name="T46" fmla="*/ 439 w 920"/>
                <a:gd name="T47" fmla="*/ 177 h 204"/>
                <a:gd name="T48" fmla="*/ 458 w 920"/>
                <a:gd name="T49" fmla="*/ 197 h 204"/>
                <a:gd name="T50" fmla="*/ 476 w 920"/>
                <a:gd name="T51" fmla="*/ 204 h 204"/>
                <a:gd name="T52" fmla="*/ 495 w 920"/>
                <a:gd name="T53" fmla="*/ 199 h 204"/>
                <a:gd name="T54" fmla="*/ 513 w 920"/>
                <a:gd name="T55" fmla="*/ 181 h 204"/>
                <a:gd name="T56" fmla="*/ 532 w 920"/>
                <a:gd name="T57" fmla="*/ 153 h 204"/>
                <a:gd name="T58" fmla="*/ 550 w 920"/>
                <a:gd name="T59" fmla="*/ 118 h 204"/>
                <a:gd name="T60" fmla="*/ 569 w 920"/>
                <a:gd name="T61" fmla="*/ 82 h 204"/>
                <a:gd name="T62" fmla="*/ 587 w 920"/>
                <a:gd name="T63" fmla="*/ 48 h 204"/>
                <a:gd name="T64" fmla="*/ 605 w 920"/>
                <a:gd name="T65" fmla="*/ 21 h 204"/>
                <a:gd name="T66" fmla="*/ 624 w 920"/>
                <a:gd name="T67" fmla="*/ 4 h 204"/>
                <a:gd name="T68" fmla="*/ 642 w 920"/>
                <a:gd name="T69" fmla="*/ 1 h 204"/>
                <a:gd name="T70" fmla="*/ 661 w 920"/>
                <a:gd name="T71" fmla="*/ 10 h 204"/>
                <a:gd name="T72" fmla="*/ 679 w 920"/>
                <a:gd name="T73" fmla="*/ 31 h 204"/>
                <a:gd name="T74" fmla="*/ 698 w 920"/>
                <a:gd name="T75" fmla="*/ 61 h 204"/>
                <a:gd name="T76" fmla="*/ 716 w 920"/>
                <a:gd name="T77" fmla="*/ 96 h 204"/>
                <a:gd name="T78" fmla="*/ 735 w 920"/>
                <a:gd name="T79" fmla="*/ 133 h 204"/>
                <a:gd name="T80" fmla="*/ 753 w 920"/>
                <a:gd name="T81" fmla="*/ 165 h 204"/>
                <a:gd name="T82" fmla="*/ 772 w 920"/>
                <a:gd name="T83" fmla="*/ 190 h 204"/>
                <a:gd name="T84" fmla="*/ 790 w 920"/>
                <a:gd name="T85" fmla="*/ 202 h 204"/>
                <a:gd name="T86" fmla="*/ 809 w 920"/>
                <a:gd name="T87" fmla="*/ 203 h 204"/>
                <a:gd name="T88" fmla="*/ 827 w 920"/>
                <a:gd name="T89" fmla="*/ 190 h 204"/>
                <a:gd name="T90" fmla="*/ 846 w 920"/>
                <a:gd name="T91" fmla="*/ 167 h 204"/>
                <a:gd name="T92" fmla="*/ 864 w 920"/>
                <a:gd name="T93" fmla="*/ 134 h 204"/>
                <a:gd name="T94" fmla="*/ 883 w 920"/>
                <a:gd name="T95" fmla="*/ 98 h 204"/>
                <a:gd name="T96" fmla="*/ 901 w 920"/>
                <a:gd name="T97" fmla="*/ 62 h 204"/>
                <a:gd name="T98" fmla="*/ 920 w 920"/>
                <a:gd name="T99" fmla="*/ 3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20" h="204">
                  <a:moveTo>
                    <a:pt x="0" y="1"/>
                  </a:moveTo>
                  <a:lnTo>
                    <a:pt x="5" y="3"/>
                  </a:lnTo>
                  <a:lnTo>
                    <a:pt x="9" y="5"/>
                  </a:lnTo>
                  <a:lnTo>
                    <a:pt x="14" y="8"/>
                  </a:lnTo>
                  <a:lnTo>
                    <a:pt x="19" y="12"/>
                  </a:lnTo>
                  <a:lnTo>
                    <a:pt x="23" y="17"/>
                  </a:lnTo>
                  <a:lnTo>
                    <a:pt x="28" y="22"/>
                  </a:lnTo>
                  <a:lnTo>
                    <a:pt x="33" y="28"/>
                  </a:lnTo>
                  <a:lnTo>
                    <a:pt x="37" y="35"/>
                  </a:lnTo>
                  <a:lnTo>
                    <a:pt x="42" y="42"/>
                  </a:lnTo>
                  <a:lnTo>
                    <a:pt x="46" y="50"/>
                  </a:lnTo>
                  <a:lnTo>
                    <a:pt x="51" y="58"/>
                  </a:lnTo>
                  <a:lnTo>
                    <a:pt x="56" y="66"/>
                  </a:lnTo>
                  <a:lnTo>
                    <a:pt x="60" y="75"/>
                  </a:lnTo>
                  <a:lnTo>
                    <a:pt x="65" y="84"/>
                  </a:lnTo>
                  <a:lnTo>
                    <a:pt x="70" y="93"/>
                  </a:lnTo>
                  <a:lnTo>
                    <a:pt x="74" y="102"/>
                  </a:lnTo>
                  <a:lnTo>
                    <a:pt x="79" y="111"/>
                  </a:lnTo>
                  <a:lnTo>
                    <a:pt x="83" y="121"/>
                  </a:lnTo>
                  <a:lnTo>
                    <a:pt x="88" y="129"/>
                  </a:lnTo>
                  <a:lnTo>
                    <a:pt x="93" y="138"/>
                  </a:lnTo>
                  <a:lnTo>
                    <a:pt x="97" y="146"/>
                  </a:lnTo>
                  <a:lnTo>
                    <a:pt x="102" y="155"/>
                  </a:lnTo>
                  <a:lnTo>
                    <a:pt x="106" y="162"/>
                  </a:lnTo>
                  <a:lnTo>
                    <a:pt x="111" y="169"/>
                  </a:lnTo>
                  <a:lnTo>
                    <a:pt x="116" y="176"/>
                  </a:lnTo>
                  <a:lnTo>
                    <a:pt x="120" y="182"/>
                  </a:lnTo>
                  <a:lnTo>
                    <a:pt x="125" y="187"/>
                  </a:lnTo>
                  <a:lnTo>
                    <a:pt x="130" y="192"/>
                  </a:lnTo>
                  <a:lnTo>
                    <a:pt x="134" y="196"/>
                  </a:lnTo>
                  <a:lnTo>
                    <a:pt x="139" y="200"/>
                  </a:lnTo>
                  <a:lnTo>
                    <a:pt x="144" y="202"/>
                  </a:lnTo>
                  <a:lnTo>
                    <a:pt x="148" y="203"/>
                  </a:lnTo>
                  <a:lnTo>
                    <a:pt x="153" y="204"/>
                  </a:lnTo>
                  <a:lnTo>
                    <a:pt x="157" y="204"/>
                  </a:lnTo>
                  <a:lnTo>
                    <a:pt x="162" y="203"/>
                  </a:lnTo>
                  <a:lnTo>
                    <a:pt x="167" y="202"/>
                  </a:lnTo>
                  <a:lnTo>
                    <a:pt x="171" y="199"/>
                  </a:lnTo>
                  <a:lnTo>
                    <a:pt x="176" y="196"/>
                  </a:lnTo>
                  <a:lnTo>
                    <a:pt x="180" y="192"/>
                  </a:lnTo>
                  <a:lnTo>
                    <a:pt x="185" y="187"/>
                  </a:lnTo>
                  <a:lnTo>
                    <a:pt x="190" y="182"/>
                  </a:lnTo>
                  <a:lnTo>
                    <a:pt x="194" y="176"/>
                  </a:lnTo>
                  <a:lnTo>
                    <a:pt x="199" y="169"/>
                  </a:lnTo>
                  <a:lnTo>
                    <a:pt x="204" y="162"/>
                  </a:lnTo>
                  <a:lnTo>
                    <a:pt x="208" y="154"/>
                  </a:lnTo>
                  <a:lnTo>
                    <a:pt x="213" y="146"/>
                  </a:lnTo>
                  <a:lnTo>
                    <a:pt x="217" y="138"/>
                  </a:lnTo>
                  <a:lnTo>
                    <a:pt x="222" y="129"/>
                  </a:lnTo>
                  <a:lnTo>
                    <a:pt x="227" y="120"/>
                  </a:lnTo>
                  <a:lnTo>
                    <a:pt x="231" y="111"/>
                  </a:lnTo>
                  <a:lnTo>
                    <a:pt x="236" y="102"/>
                  </a:lnTo>
                  <a:lnTo>
                    <a:pt x="240" y="93"/>
                  </a:lnTo>
                  <a:lnTo>
                    <a:pt x="245" y="83"/>
                  </a:lnTo>
                  <a:lnTo>
                    <a:pt x="250" y="74"/>
                  </a:lnTo>
                  <a:lnTo>
                    <a:pt x="254" y="66"/>
                  </a:lnTo>
                  <a:lnTo>
                    <a:pt x="259" y="57"/>
                  </a:lnTo>
                  <a:lnTo>
                    <a:pt x="264" y="49"/>
                  </a:lnTo>
                  <a:lnTo>
                    <a:pt x="268" y="42"/>
                  </a:lnTo>
                  <a:lnTo>
                    <a:pt x="273" y="34"/>
                  </a:lnTo>
                  <a:lnTo>
                    <a:pt x="277" y="28"/>
                  </a:lnTo>
                  <a:lnTo>
                    <a:pt x="282" y="22"/>
                  </a:lnTo>
                  <a:lnTo>
                    <a:pt x="287" y="17"/>
                  </a:lnTo>
                  <a:lnTo>
                    <a:pt x="291" y="12"/>
                  </a:lnTo>
                  <a:lnTo>
                    <a:pt x="296" y="8"/>
                  </a:lnTo>
                  <a:lnTo>
                    <a:pt x="300" y="5"/>
                  </a:lnTo>
                  <a:lnTo>
                    <a:pt x="305" y="3"/>
                  </a:lnTo>
                  <a:lnTo>
                    <a:pt x="310" y="1"/>
                  </a:lnTo>
                  <a:lnTo>
                    <a:pt x="314" y="0"/>
                  </a:lnTo>
                  <a:lnTo>
                    <a:pt x="319" y="0"/>
                  </a:lnTo>
                  <a:lnTo>
                    <a:pt x="324" y="1"/>
                  </a:lnTo>
                  <a:lnTo>
                    <a:pt x="328" y="3"/>
                  </a:lnTo>
                  <a:lnTo>
                    <a:pt x="333" y="6"/>
                  </a:lnTo>
                  <a:lnTo>
                    <a:pt x="338" y="9"/>
                  </a:lnTo>
                  <a:lnTo>
                    <a:pt x="342" y="13"/>
                  </a:lnTo>
                  <a:lnTo>
                    <a:pt x="347" y="18"/>
                  </a:lnTo>
                  <a:lnTo>
                    <a:pt x="351" y="23"/>
                  </a:lnTo>
                  <a:lnTo>
                    <a:pt x="356" y="29"/>
                  </a:lnTo>
                  <a:lnTo>
                    <a:pt x="360" y="36"/>
                  </a:lnTo>
                  <a:lnTo>
                    <a:pt x="365" y="43"/>
                  </a:lnTo>
                  <a:lnTo>
                    <a:pt x="370" y="51"/>
                  </a:lnTo>
                  <a:lnTo>
                    <a:pt x="374" y="59"/>
                  </a:lnTo>
                  <a:lnTo>
                    <a:pt x="379" y="68"/>
                  </a:lnTo>
                  <a:lnTo>
                    <a:pt x="384" y="77"/>
                  </a:lnTo>
                  <a:lnTo>
                    <a:pt x="388" y="85"/>
                  </a:lnTo>
                  <a:lnTo>
                    <a:pt x="393" y="95"/>
                  </a:lnTo>
                  <a:lnTo>
                    <a:pt x="398" y="104"/>
                  </a:lnTo>
                  <a:lnTo>
                    <a:pt x="402" y="113"/>
                  </a:lnTo>
                  <a:lnTo>
                    <a:pt x="407" y="122"/>
                  </a:lnTo>
                  <a:lnTo>
                    <a:pt x="411" y="131"/>
                  </a:lnTo>
                  <a:lnTo>
                    <a:pt x="416" y="140"/>
                  </a:lnTo>
                  <a:lnTo>
                    <a:pt x="421" y="148"/>
                  </a:lnTo>
                  <a:lnTo>
                    <a:pt x="425" y="156"/>
                  </a:lnTo>
                  <a:lnTo>
                    <a:pt x="430" y="164"/>
                  </a:lnTo>
                  <a:lnTo>
                    <a:pt x="435" y="171"/>
                  </a:lnTo>
                  <a:lnTo>
                    <a:pt x="439" y="177"/>
                  </a:lnTo>
                  <a:lnTo>
                    <a:pt x="444" y="183"/>
                  </a:lnTo>
                  <a:lnTo>
                    <a:pt x="448" y="189"/>
                  </a:lnTo>
                  <a:lnTo>
                    <a:pt x="453" y="193"/>
                  </a:lnTo>
                  <a:lnTo>
                    <a:pt x="458" y="197"/>
                  </a:lnTo>
                  <a:lnTo>
                    <a:pt x="462" y="200"/>
                  </a:lnTo>
                  <a:lnTo>
                    <a:pt x="467" y="202"/>
                  </a:lnTo>
                  <a:lnTo>
                    <a:pt x="471" y="204"/>
                  </a:lnTo>
                  <a:lnTo>
                    <a:pt x="476" y="204"/>
                  </a:lnTo>
                  <a:lnTo>
                    <a:pt x="481" y="204"/>
                  </a:lnTo>
                  <a:lnTo>
                    <a:pt x="485" y="203"/>
                  </a:lnTo>
                  <a:lnTo>
                    <a:pt x="490" y="201"/>
                  </a:lnTo>
                  <a:lnTo>
                    <a:pt x="495" y="199"/>
                  </a:lnTo>
                  <a:lnTo>
                    <a:pt x="499" y="195"/>
                  </a:lnTo>
                  <a:lnTo>
                    <a:pt x="504" y="191"/>
                  </a:lnTo>
                  <a:lnTo>
                    <a:pt x="509" y="186"/>
                  </a:lnTo>
                  <a:lnTo>
                    <a:pt x="513" y="181"/>
                  </a:lnTo>
                  <a:lnTo>
                    <a:pt x="518" y="174"/>
                  </a:lnTo>
                  <a:lnTo>
                    <a:pt x="522" y="168"/>
                  </a:lnTo>
                  <a:lnTo>
                    <a:pt x="527" y="161"/>
                  </a:lnTo>
                  <a:lnTo>
                    <a:pt x="532" y="153"/>
                  </a:lnTo>
                  <a:lnTo>
                    <a:pt x="536" y="144"/>
                  </a:lnTo>
                  <a:lnTo>
                    <a:pt x="541" y="136"/>
                  </a:lnTo>
                  <a:lnTo>
                    <a:pt x="545" y="127"/>
                  </a:lnTo>
                  <a:lnTo>
                    <a:pt x="550" y="118"/>
                  </a:lnTo>
                  <a:lnTo>
                    <a:pt x="555" y="109"/>
                  </a:lnTo>
                  <a:lnTo>
                    <a:pt x="559" y="100"/>
                  </a:lnTo>
                  <a:lnTo>
                    <a:pt x="564" y="91"/>
                  </a:lnTo>
                  <a:lnTo>
                    <a:pt x="569" y="82"/>
                  </a:lnTo>
                  <a:lnTo>
                    <a:pt x="573" y="73"/>
                  </a:lnTo>
                  <a:lnTo>
                    <a:pt x="578" y="64"/>
                  </a:lnTo>
                  <a:lnTo>
                    <a:pt x="582" y="56"/>
                  </a:lnTo>
                  <a:lnTo>
                    <a:pt x="587" y="48"/>
                  </a:lnTo>
                  <a:lnTo>
                    <a:pt x="592" y="40"/>
                  </a:lnTo>
                  <a:lnTo>
                    <a:pt x="596" y="33"/>
                  </a:lnTo>
                  <a:lnTo>
                    <a:pt x="601" y="27"/>
                  </a:lnTo>
                  <a:lnTo>
                    <a:pt x="605" y="21"/>
                  </a:lnTo>
                  <a:lnTo>
                    <a:pt x="610" y="16"/>
                  </a:lnTo>
                  <a:lnTo>
                    <a:pt x="615" y="11"/>
                  </a:lnTo>
                  <a:lnTo>
                    <a:pt x="619" y="7"/>
                  </a:lnTo>
                  <a:lnTo>
                    <a:pt x="624" y="4"/>
                  </a:lnTo>
                  <a:lnTo>
                    <a:pt x="629" y="2"/>
                  </a:lnTo>
                  <a:lnTo>
                    <a:pt x="633" y="1"/>
                  </a:lnTo>
                  <a:lnTo>
                    <a:pt x="638" y="0"/>
                  </a:lnTo>
                  <a:lnTo>
                    <a:pt x="642" y="1"/>
                  </a:lnTo>
                  <a:lnTo>
                    <a:pt x="647" y="2"/>
                  </a:lnTo>
                  <a:lnTo>
                    <a:pt x="652" y="4"/>
                  </a:lnTo>
                  <a:lnTo>
                    <a:pt x="656" y="6"/>
                  </a:lnTo>
                  <a:lnTo>
                    <a:pt x="661" y="10"/>
                  </a:lnTo>
                  <a:lnTo>
                    <a:pt x="665" y="14"/>
                  </a:lnTo>
                  <a:lnTo>
                    <a:pt x="670" y="19"/>
                  </a:lnTo>
                  <a:lnTo>
                    <a:pt x="675" y="24"/>
                  </a:lnTo>
                  <a:lnTo>
                    <a:pt x="679" y="31"/>
                  </a:lnTo>
                  <a:lnTo>
                    <a:pt x="684" y="37"/>
                  </a:lnTo>
                  <a:lnTo>
                    <a:pt x="689" y="45"/>
                  </a:lnTo>
                  <a:lnTo>
                    <a:pt x="693" y="53"/>
                  </a:lnTo>
                  <a:lnTo>
                    <a:pt x="698" y="61"/>
                  </a:lnTo>
                  <a:lnTo>
                    <a:pt x="703" y="70"/>
                  </a:lnTo>
                  <a:lnTo>
                    <a:pt x="707" y="78"/>
                  </a:lnTo>
                  <a:lnTo>
                    <a:pt x="712" y="87"/>
                  </a:lnTo>
                  <a:lnTo>
                    <a:pt x="716" y="96"/>
                  </a:lnTo>
                  <a:lnTo>
                    <a:pt x="721" y="106"/>
                  </a:lnTo>
                  <a:lnTo>
                    <a:pt x="726" y="115"/>
                  </a:lnTo>
                  <a:lnTo>
                    <a:pt x="730" y="124"/>
                  </a:lnTo>
                  <a:lnTo>
                    <a:pt x="735" y="133"/>
                  </a:lnTo>
                  <a:lnTo>
                    <a:pt x="739" y="141"/>
                  </a:lnTo>
                  <a:lnTo>
                    <a:pt x="744" y="150"/>
                  </a:lnTo>
                  <a:lnTo>
                    <a:pt x="749" y="158"/>
                  </a:lnTo>
                  <a:lnTo>
                    <a:pt x="753" y="165"/>
                  </a:lnTo>
                  <a:lnTo>
                    <a:pt x="758" y="172"/>
                  </a:lnTo>
                  <a:lnTo>
                    <a:pt x="763" y="178"/>
                  </a:lnTo>
                  <a:lnTo>
                    <a:pt x="767" y="184"/>
                  </a:lnTo>
                  <a:lnTo>
                    <a:pt x="772" y="190"/>
                  </a:lnTo>
                  <a:lnTo>
                    <a:pt x="776" y="194"/>
                  </a:lnTo>
                  <a:lnTo>
                    <a:pt x="781" y="197"/>
                  </a:lnTo>
                  <a:lnTo>
                    <a:pt x="786" y="200"/>
                  </a:lnTo>
                  <a:lnTo>
                    <a:pt x="790" y="202"/>
                  </a:lnTo>
                  <a:lnTo>
                    <a:pt x="795" y="204"/>
                  </a:lnTo>
                  <a:lnTo>
                    <a:pt x="799" y="204"/>
                  </a:lnTo>
                  <a:lnTo>
                    <a:pt x="804" y="204"/>
                  </a:lnTo>
                  <a:lnTo>
                    <a:pt x="809" y="203"/>
                  </a:lnTo>
                  <a:lnTo>
                    <a:pt x="813" y="201"/>
                  </a:lnTo>
                  <a:lnTo>
                    <a:pt x="818" y="198"/>
                  </a:lnTo>
                  <a:lnTo>
                    <a:pt x="823" y="195"/>
                  </a:lnTo>
                  <a:lnTo>
                    <a:pt x="827" y="190"/>
                  </a:lnTo>
                  <a:lnTo>
                    <a:pt x="832" y="185"/>
                  </a:lnTo>
                  <a:lnTo>
                    <a:pt x="836" y="180"/>
                  </a:lnTo>
                  <a:lnTo>
                    <a:pt x="841" y="173"/>
                  </a:lnTo>
                  <a:lnTo>
                    <a:pt x="846" y="167"/>
                  </a:lnTo>
                  <a:lnTo>
                    <a:pt x="850" y="159"/>
                  </a:lnTo>
                  <a:lnTo>
                    <a:pt x="855" y="151"/>
                  </a:lnTo>
                  <a:lnTo>
                    <a:pt x="860" y="143"/>
                  </a:lnTo>
                  <a:lnTo>
                    <a:pt x="864" y="134"/>
                  </a:lnTo>
                  <a:lnTo>
                    <a:pt x="869" y="126"/>
                  </a:lnTo>
                  <a:lnTo>
                    <a:pt x="874" y="116"/>
                  </a:lnTo>
                  <a:lnTo>
                    <a:pt x="878" y="107"/>
                  </a:lnTo>
                  <a:lnTo>
                    <a:pt x="883" y="98"/>
                  </a:lnTo>
                  <a:lnTo>
                    <a:pt x="887" y="89"/>
                  </a:lnTo>
                  <a:lnTo>
                    <a:pt x="892" y="80"/>
                  </a:lnTo>
                  <a:lnTo>
                    <a:pt x="897" y="71"/>
                  </a:lnTo>
                  <a:lnTo>
                    <a:pt x="901" y="62"/>
                  </a:lnTo>
                  <a:lnTo>
                    <a:pt x="906" y="54"/>
                  </a:lnTo>
                  <a:lnTo>
                    <a:pt x="910" y="46"/>
                  </a:lnTo>
                  <a:lnTo>
                    <a:pt x="915" y="39"/>
                  </a:lnTo>
                  <a:lnTo>
                    <a:pt x="920" y="32"/>
                  </a:lnTo>
                </a:path>
              </a:pathLst>
            </a:custGeom>
            <a:grpFill/>
            <a:ln w="33401">
              <a:solidFill>
                <a:schemeClr val="accent5">
                  <a:lumMod val="25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36" name="Freeform 6"/>
            <p:cNvSpPr>
              <a:spLocks/>
            </p:cNvSpPr>
            <p:nvPr/>
          </p:nvSpPr>
          <p:spPr bwMode="auto">
            <a:xfrm rot="5400000">
              <a:off x="4187" y="525"/>
              <a:ext cx="882" cy="194"/>
            </a:xfrm>
            <a:custGeom>
              <a:avLst/>
              <a:gdLst>
                <a:gd name="T0" fmla="*/ 14 w 920"/>
                <a:gd name="T1" fmla="*/ 75 h 204"/>
                <a:gd name="T2" fmla="*/ 33 w 920"/>
                <a:gd name="T3" fmla="*/ 42 h 204"/>
                <a:gd name="T4" fmla="*/ 51 w 920"/>
                <a:gd name="T5" fmla="*/ 17 h 204"/>
                <a:gd name="T6" fmla="*/ 70 w 920"/>
                <a:gd name="T7" fmla="*/ 3 h 204"/>
                <a:gd name="T8" fmla="*/ 88 w 920"/>
                <a:gd name="T9" fmla="*/ 1 h 204"/>
                <a:gd name="T10" fmla="*/ 106 w 920"/>
                <a:gd name="T11" fmla="*/ 13 h 204"/>
                <a:gd name="T12" fmla="*/ 125 w 920"/>
                <a:gd name="T13" fmla="*/ 36 h 204"/>
                <a:gd name="T14" fmla="*/ 144 w 920"/>
                <a:gd name="T15" fmla="*/ 67 h 204"/>
                <a:gd name="T16" fmla="*/ 162 w 920"/>
                <a:gd name="T17" fmla="*/ 103 h 204"/>
                <a:gd name="T18" fmla="*/ 180 w 920"/>
                <a:gd name="T19" fmla="*/ 139 h 204"/>
                <a:gd name="T20" fmla="*/ 199 w 920"/>
                <a:gd name="T21" fmla="*/ 170 h 204"/>
                <a:gd name="T22" fmla="*/ 217 w 920"/>
                <a:gd name="T23" fmla="*/ 193 h 204"/>
                <a:gd name="T24" fmla="*/ 236 w 920"/>
                <a:gd name="T25" fmla="*/ 204 h 204"/>
                <a:gd name="T26" fmla="*/ 254 w 920"/>
                <a:gd name="T27" fmla="*/ 202 h 204"/>
                <a:gd name="T28" fmla="*/ 273 w 920"/>
                <a:gd name="T29" fmla="*/ 187 h 204"/>
                <a:gd name="T30" fmla="*/ 291 w 920"/>
                <a:gd name="T31" fmla="*/ 161 h 204"/>
                <a:gd name="T32" fmla="*/ 310 w 920"/>
                <a:gd name="T33" fmla="*/ 128 h 204"/>
                <a:gd name="T34" fmla="*/ 328 w 920"/>
                <a:gd name="T35" fmla="*/ 91 h 204"/>
                <a:gd name="T36" fmla="*/ 347 w 920"/>
                <a:gd name="T37" fmla="*/ 56 h 204"/>
                <a:gd name="T38" fmla="*/ 365 w 920"/>
                <a:gd name="T39" fmla="*/ 27 h 204"/>
                <a:gd name="T40" fmla="*/ 384 w 920"/>
                <a:gd name="T41" fmla="*/ 8 h 204"/>
                <a:gd name="T42" fmla="*/ 402 w 920"/>
                <a:gd name="T43" fmla="*/ 0 h 204"/>
                <a:gd name="T44" fmla="*/ 421 w 920"/>
                <a:gd name="T45" fmla="*/ 6 h 204"/>
                <a:gd name="T46" fmla="*/ 439 w 920"/>
                <a:gd name="T47" fmla="*/ 24 h 204"/>
                <a:gd name="T48" fmla="*/ 458 w 920"/>
                <a:gd name="T49" fmla="*/ 52 h 204"/>
                <a:gd name="T50" fmla="*/ 476 w 920"/>
                <a:gd name="T51" fmla="*/ 87 h 204"/>
                <a:gd name="T52" fmla="*/ 495 w 920"/>
                <a:gd name="T53" fmla="*/ 123 h 204"/>
                <a:gd name="T54" fmla="*/ 513 w 920"/>
                <a:gd name="T55" fmla="*/ 157 h 204"/>
                <a:gd name="T56" fmla="*/ 532 w 920"/>
                <a:gd name="T57" fmla="*/ 184 h 204"/>
                <a:gd name="T58" fmla="*/ 550 w 920"/>
                <a:gd name="T59" fmla="*/ 200 h 204"/>
                <a:gd name="T60" fmla="*/ 569 w 920"/>
                <a:gd name="T61" fmla="*/ 204 h 204"/>
                <a:gd name="T62" fmla="*/ 587 w 920"/>
                <a:gd name="T63" fmla="*/ 195 h 204"/>
                <a:gd name="T64" fmla="*/ 605 w 920"/>
                <a:gd name="T65" fmla="*/ 174 h 204"/>
                <a:gd name="T66" fmla="*/ 624 w 920"/>
                <a:gd name="T67" fmla="*/ 144 h 204"/>
                <a:gd name="T68" fmla="*/ 642 w 920"/>
                <a:gd name="T69" fmla="*/ 108 h 204"/>
                <a:gd name="T70" fmla="*/ 661 w 920"/>
                <a:gd name="T71" fmla="*/ 72 h 204"/>
                <a:gd name="T72" fmla="*/ 679 w 920"/>
                <a:gd name="T73" fmla="*/ 40 h 204"/>
                <a:gd name="T74" fmla="*/ 698 w 920"/>
                <a:gd name="T75" fmla="*/ 15 h 204"/>
                <a:gd name="T76" fmla="*/ 716 w 920"/>
                <a:gd name="T77" fmla="*/ 2 h 204"/>
                <a:gd name="T78" fmla="*/ 735 w 920"/>
                <a:gd name="T79" fmla="*/ 2 h 204"/>
                <a:gd name="T80" fmla="*/ 753 w 920"/>
                <a:gd name="T81" fmla="*/ 14 h 204"/>
                <a:gd name="T82" fmla="*/ 772 w 920"/>
                <a:gd name="T83" fmla="*/ 38 h 204"/>
                <a:gd name="T84" fmla="*/ 790 w 920"/>
                <a:gd name="T85" fmla="*/ 70 h 204"/>
                <a:gd name="T86" fmla="*/ 809 w 920"/>
                <a:gd name="T87" fmla="*/ 107 h 204"/>
                <a:gd name="T88" fmla="*/ 827 w 920"/>
                <a:gd name="T89" fmla="*/ 142 h 204"/>
                <a:gd name="T90" fmla="*/ 846 w 920"/>
                <a:gd name="T91" fmla="*/ 173 h 204"/>
                <a:gd name="T92" fmla="*/ 864 w 920"/>
                <a:gd name="T93" fmla="*/ 194 h 204"/>
                <a:gd name="T94" fmla="*/ 883 w 920"/>
                <a:gd name="T95" fmla="*/ 204 h 204"/>
                <a:gd name="T96" fmla="*/ 901 w 920"/>
                <a:gd name="T97" fmla="*/ 201 h 204"/>
                <a:gd name="T98" fmla="*/ 920 w 920"/>
                <a:gd name="T9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20" h="204">
                  <a:moveTo>
                    <a:pt x="0" y="102"/>
                  </a:moveTo>
                  <a:lnTo>
                    <a:pt x="5" y="93"/>
                  </a:lnTo>
                  <a:lnTo>
                    <a:pt x="9" y="84"/>
                  </a:lnTo>
                  <a:lnTo>
                    <a:pt x="14" y="75"/>
                  </a:lnTo>
                  <a:lnTo>
                    <a:pt x="19" y="66"/>
                  </a:lnTo>
                  <a:lnTo>
                    <a:pt x="23" y="58"/>
                  </a:lnTo>
                  <a:lnTo>
                    <a:pt x="28" y="50"/>
                  </a:lnTo>
                  <a:lnTo>
                    <a:pt x="33" y="42"/>
                  </a:lnTo>
                  <a:lnTo>
                    <a:pt x="37" y="35"/>
                  </a:lnTo>
                  <a:lnTo>
                    <a:pt x="42" y="28"/>
                  </a:lnTo>
                  <a:lnTo>
                    <a:pt x="46" y="22"/>
                  </a:lnTo>
                  <a:lnTo>
                    <a:pt x="51" y="17"/>
                  </a:lnTo>
                  <a:lnTo>
                    <a:pt x="56" y="12"/>
                  </a:lnTo>
                  <a:lnTo>
                    <a:pt x="60" y="8"/>
                  </a:lnTo>
                  <a:lnTo>
                    <a:pt x="65" y="5"/>
                  </a:lnTo>
                  <a:lnTo>
                    <a:pt x="70" y="3"/>
                  </a:lnTo>
                  <a:lnTo>
                    <a:pt x="74" y="1"/>
                  </a:lnTo>
                  <a:lnTo>
                    <a:pt x="79" y="0"/>
                  </a:lnTo>
                  <a:lnTo>
                    <a:pt x="83" y="0"/>
                  </a:lnTo>
                  <a:lnTo>
                    <a:pt x="88" y="1"/>
                  </a:lnTo>
                  <a:lnTo>
                    <a:pt x="93" y="3"/>
                  </a:lnTo>
                  <a:lnTo>
                    <a:pt x="97" y="5"/>
                  </a:lnTo>
                  <a:lnTo>
                    <a:pt x="102" y="9"/>
                  </a:lnTo>
                  <a:lnTo>
                    <a:pt x="106" y="13"/>
                  </a:lnTo>
                  <a:lnTo>
                    <a:pt x="111" y="17"/>
                  </a:lnTo>
                  <a:lnTo>
                    <a:pt x="116" y="23"/>
                  </a:lnTo>
                  <a:lnTo>
                    <a:pt x="120" y="29"/>
                  </a:lnTo>
                  <a:lnTo>
                    <a:pt x="125" y="36"/>
                  </a:lnTo>
                  <a:lnTo>
                    <a:pt x="130" y="43"/>
                  </a:lnTo>
                  <a:lnTo>
                    <a:pt x="134" y="51"/>
                  </a:lnTo>
                  <a:lnTo>
                    <a:pt x="139" y="59"/>
                  </a:lnTo>
                  <a:lnTo>
                    <a:pt x="144" y="67"/>
                  </a:lnTo>
                  <a:lnTo>
                    <a:pt x="148" y="76"/>
                  </a:lnTo>
                  <a:lnTo>
                    <a:pt x="153" y="85"/>
                  </a:lnTo>
                  <a:lnTo>
                    <a:pt x="157" y="94"/>
                  </a:lnTo>
                  <a:lnTo>
                    <a:pt x="162" y="103"/>
                  </a:lnTo>
                  <a:lnTo>
                    <a:pt x="167" y="112"/>
                  </a:lnTo>
                  <a:lnTo>
                    <a:pt x="171" y="121"/>
                  </a:lnTo>
                  <a:lnTo>
                    <a:pt x="176" y="130"/>
                  </a:lnTo>
                  <a:lnTo>
                    <a:pt x="180" y="139"/>
                  </a:lnTo>
                  <a:lnTo>
                    <a:pt x="185" y="147"/>
                  </a:lnTo>
                  <a:lnTo>
                    <a:pt x="190" y="156"/>
                  </a:lnTo>
                  <a:lnTo>
                    <a:pt x="194" y="163"/>
                  </a:lnTo>
                  <a:lnTo>
                    <a:pt x="199" y="170"/>
                  </a:lnTo>
                  <a:lnTo>
                    <a:pt x="204" y="177"/>
                  </a:lnTo>
                  <a:lnTo>
                    <a:pt x="208" y="183"/>
                  </a:lnTo>
                  <a:lnTo>
                    <a:pt x="213" y="188"/>
                  </a:lnTo>
                  <a:lnTo>
                    <a:pt x="217" y="193"/>
                  </a:lnTo>
                  <a:lnTo>
                    <a:pt x="222" y="197"/>
                  </a:lnTo>
                  <a:lnTo>
                    <a:pt x="227" y="200"/>
                  </a:lnTo>
                  <a:lnTo>
                    <a:pt x="231" y="202"/>
                  </a:lnTo>
                  <a:lnTo>
                    <a:pt x="236" y="204"/>
                  </a:lnTo>
                  <a:lnTo>
                    <a:pt x="240" y="204"/>
                  </a:lnTo>
                  <a:lnTo>
                    <a:pt x="245" y="204"/>
                  </a:lnTo>
                  <a:lnTo>
                    <a:pt x="250" y="203"/>
                  </a:lnTo>
                  <a:lnTo>
                    <a:pt x="254" y="202"/>
                  </a:lnTo>
                  <a:lnTo>
                    <a:pt x="259" y="199"/>
                  </a:lnTo>
                  <a:lnTo>
                    <a:pt x="264" y="196"/>
                  </a:lnTo>
                  <a:lnTo>
                    <a:pt x="268" y="192"/>
                  </a:lnTo>
                  <a:lnTo>
                    <a:pt x="273" y="187"/>
                  </a:lnTo>
                  <a:lnTo>
                    <a:pt x="277" y="181"/>
                  </a:lnTo>
                  <a:lnTo>
                    <a:pt x="282" y="175"/>
                  </a:lnTo>
                  <a:lnTo>
                    <a:pt x="287" y="168"/>
                  </a:lnTo>
                  <a:lnTo>
                    <a:pt x="291" y="161"/>
                  </a:lnTo>
                  <a:lnTo>
                    <a:pt x="296" y="153"/>
                  </a:lnTo>
                  <a:lnTo>
                    <a:pt x="300" y="145"/>
                  </a:lnTo>
                  <a:lnTo>
                    <a:pt x="305" y="137"/>
                  </a:lnTo>
                  <a:lnTo>
                    <a:pt x="310" y="128"/>
                  </a:lnTo>
                  <a:lnTo>
                    <a:pt x="314" y="119"/>
                  </a:lnTo>
                  <a:lnTo>
                    <a:pt x="319" y="110"/>
                  </a:lnTo>
                  <a:lnTo>
                    <a:pt x="324" y="101"/>
                  </a:lnTo>
                  <a:lnTo>
                    <a:pt x="328" y="91"/>
                  </a:lnTo>
                  <a:lnTo>
                    <a:pt x="333" y="82"/>
                  </a:lnTo>
                  <a:lnTo>
                    <a:pt x="338" y="73"/>
                  </a:lnTo>
                  <a:lnTo>
                    <a:pt x="342" y="65"/>
                  </a:lnTo>
                  <a:lnTo>
                    <a:pt x="347" y="56"/>
                  </a:lnTo>
                  <a:lnTo>
                    <a:pt x="351" y="48"/>
                  </a:lnTo>
                  <a:lnTo>
                    <a:pt x="356" y="41"/>
                  </a:lnTo>
                  <a:lnTo>
                    <a:pt x="360" y="34"/>
                  </a:lnTo>
                  <a:lnTo>
                    <a:pt x="365" y="27"/>
                  </a:lnTo>
                  <a:lnTo>
                    <a:pt x="370" y="21"/>
                  </a:lnTo>
                  <a:lnTo>
                    <a:pt x="374" y="16"/>
                  </a:lnTo>
                  <a:lnTo>
                    <a:pt x="379" y="12"/>
                  </a:lnTo>
                  <a:lnTo>
                    <a:pt x="384" y="8"/>
                  </a:lnTo>
                  <a:lnTo>
                    <a:pt x="388" y="5"/>
                  </a:lnTo>
                  <a:lnTo>
                    <a:pt x="393" y="2"/>
                  </a:lnTo>
                  <a:lnTo>
                    <a:pt x="398" y="1"/>
                  </a:lnTo>
                  <a:lnTo>
                    <a:pt x="402" y="0"/>
                  </a:lnTo>
                  <a:lnTo>
                    <a:pt x="407" y="1"/>
                  </a:lnTo>
                  <a:lnTo>
                    <a:pt x="411" y="1"/>
                  </a:lnTo>
                  <a:lnTo>
                    <a:pt x="416" y="3"/>
                  </a:lnTo>
                  <a:lnTo>
                    <a:pt x="421" y="6"/>
                  </a:lnTo>
                  <a:lnTo>
                    <a:pt x="425" y="9"/>
                  </a:lnTo>
                  <a:lnTo>
                    <a:pt x="430" y="14"/>
                  </a:lnTo>
                  <a:lnTo>
                    <a:pt x="435" y="19"/>
                  </a:lnTo>
                  <a:lnTo>
                    <a:pt x="439" y="24"/>
                  </a:lnTo>
                  <a:lnTo>
                    <a:pt x="444" y="30"/>
                  </a:lnTo>
                  <a:lnTo>
                    <a:pt x="448" y="37"/>
                  </a:lnTo>
                  <a:lnTo>
                    <a:pt x="453" y="44"/>
                  </a:lnTo>
                  <a:lnTo>
                    <a:pt x="458" y="52"/>
                  </a:lnTo>
                  <a:lnTo>
                    <a:pt x="462" y="60"/>
                  </a:lnTo>
                  <a:lnTo>
                    <a:pt x="467" y="69"/>
                  </a:lnTo>
                  <a:lnTo>
                    <a:pt x="471" y="78"/>
                  </a:lnTo>
                  <a:lnTo>
                    <a:pt x="476" y="87"/>
                  </a:lnTo>
                  <a:lnTo>
                    <a:pt x="481" y="96"/>
                  </a:lnTo>
                  <a:lnTo>
                    <a:pt x="485" y="105"/>
                  </a:lnTo>
                  <a:lnTo>
                    <a:pt x="490" y="114"/>
                  </a:lnTo>
                  <a:lnTo>
                    <a:pt x="495" y="123"/>
                  </a:lnTo>
                  <a:lnTo>
                    <a:pt x="499" y="132"/>
                  </a:lnTo>
                  <a:lnTo>
                    <a:pt x="504" y="141"/>
                  </a:lnTo>
                  <a:lnTo>
                    <a:pt x="509" y="149"/>
                  </a:lnTo>
                  <a:lnTo>
                    <a:pt x="513" y="157"/>
                  </a:lnTo>
                  <a:lnTo>
                    <a:pt x="518" y="164"/>
                  </a:lnTo>
                  <a:lnTo>
                    <a:pt x="522" y="172"/>
                  </a:lnTo>
                  <a:lnTo>
                    <a:pt x="527" y="178"/>
                  </a:lnTo>
                  <a:lnTo>
                    <a:pt x="532" y="184"/>
                  </a:lnTo>
                  <a:lnTo>
                    <a:pt x="536" y="189"/>
                  </a:lnTo>
                  <a:lnTo>
                    <a:pt x="541" y="194"/>
                  </a:lnTo>
                  <a:lnTo>
                    <a:pt x="545" y="197"/>
                  </a:lnTo>
                  <a:lnTo>
                    <a:pt x="550" y="200"/>
                  </a:lnTo>
                  <a:lnTo>
                    <a:pt x="555" y="202"/>
                  </a:lnTo>
                  <a:lnTo>
                    <a:pt x="559" y="204"/>
                  </a:lnTo>
                  <a:lnTo>
                    <a:pt x="564" y="204"/>
                  </a:lnTo>
                  <a:lnTo>
                    <a:pt x="569" y="204"/>
                  </a:lnTo>
                  <a:lnTo>
                    <a:pt x="573" y="203"/>
                  </a:lnTo>
                  <a:lnTo>
                    <a:pt x="578" y="201"/>
                  </a:lnTo>
                  <a:lnTo>
                    <a:pt x="582" y="198"/>
                  </a:lnTo>
                  <a:lnTo>
                    <a:pt x="587" y="195"/>
                  </a:lnTo>
                  <a:lnTo>
                    <a:pt x="592" y="191"/>
                  </a:lnTo>
                  <a:lnTo>
                    <a:pt x="596" y="186"/>
                  </a:lnTo>
                  <a:lnTo>
                    <a:pt x="601" y="180"/>
                  </a:lnTo>
                  <a:lnTo>
                    <a:pt x="605" y="174"/>
                  </a:lnTo>
                  <a:lnTo>
                    <a:pt x="610" y="167"/>
                  </a:lnTo>
                  <a:lnTo>
                    <a:pt x="615" y="160"/>
                  </a:lnTo>
                  <a:lnTo>
                    <a:pt x="619" y="152"/>
                  </a:lnTo>
                  <a:lnTo>
                    <a:pt x="624" y="144"/>
                  </a:lnTo>
                  <a:lnTo>
                    <a:pt x="629" y="135"/>
                  </a:lnTo>
                  <a:lnTo>
                    <a:pt x="633" y="126"/>
                  </a:lnTo>
                  <a:lnTo>
                    <a:pt x="638" y="117"/>
                  </a:lnTo>
                  <a:lnTo>
                    <a:pt x="642" y="108"/>
                  </a:lnTo>
                  <a:lnTo>
                    <a:pt x="647" y="99"/>
                  </a:lnTo>
                  <a:lnTo>
                    <a:pt x="652" y="90"/>
                  </a:lnTo>
                  <a:lnTo>
                    <a:pt x="656" y="81"/>
                  </a:lnTo>
                  <a:lnTo>
                    <a:pt x="661" y="72"/>
                  </a:lnTo>
                  <a:lnTo>
                    <a:pt x="665" y="63"/>
                  </a:lnTo>
                  <a:lnTo>
                    <a:pt x="670" y="55"/>
                  </a:lnTo>
                  <a:lnTo>
                    <a:pt x="675" y="47"/>
                  </a:lnTo>
                  <a:lnTo>
                    <a:pt x="679" y="40"/>
                  </a:lnTo>
                  <a:lnTo>
                    <a:pt x="684" y="32"/>
                  </a:lnTo>
                  <a:lnTo>
                    <a:pt x="689" y="26"/>
                  </a:lnTo>
                  <a:lnTo>
                    <a:pt x="693" y="20"/>
                  </a:lnTo>
                  <a:lnTo>
                    <a:pt x="698" y="15"/>
                  </a:lnTo>
                  <a:lnTo>
                    <a:pt x="703" y="11"/>
                  </a:lnTo>
                  <a:lnTo>
                    <a:pt x="707" y="7"/>
                  </a:lnTo>
                  <a:lnTo>
                    <a:pt x="712" y="4"/>
                  </a:lnTo>
                  <a:lnTo>
                    <a:pt x="716" y="2"/>
                  </a:lnTo>
                  <a:lnTo>
                    <a:pt x="721" y="1"/>
                  </a:lnTo>
                  <a:lnTo>
                    <a:pt x="726" y="0"/>
                  </a:lnTo>
                  <a:lnTo>
                    <a:pt x="730" y="1"/>
                  </a:lnTo>
                  <a:lnTo>
                    <a:pt x="735" y="2"/>
                  </a:lnTo>
                  <a:lnTo>
                    <a:pt x="739" y="4"/>
                  </a:lnTo>
                  <a:lnTo>
                    <a:pt x="744" y="6"/>
                  </a:lnTo>
                  <a:lnTo>
                    <a:pt x="749" y="10"/>
                  </a:lnTo>
                  <a:lnTo>
                    <a:pt x="753" y="14"/>
                  </a:lnTo>
                  <a:lnTo>
                    <a:pt x="758" y="19"/>
                  </a:lnTo>
                  <a:lnTo>
                    <a:pt x="763" y="25"/>
                  </a:lnTo>
                  <a:lnTo>
                    <a:pt x="767" y="32"/>
                  </a:lnTo>
                  <a:lnTo>
                    <a:pt x="772" y="38"/>
                  </a:lnTo>
                  <a:lnTo>
                    <a:pt x="776" y="46"/>
                  </a:lnTo>
                  <a:lnTo>
                    <a:pt x="781" y="54"/>
                  </a:lnTo>
                  <a:lnTo>
                    <a:pt x="786" y="62"/>
                  </a:lnTo>
                  <a:lnTo>
                    <a:pt x="790" y="70"/>
                  </a:lnTo>
                  <a:lnTo>
                    <a:pt x="795" y="79"/>
                  </a:lnTo>
                  <a:lnTo>
                    <a:pt x="799" y="88"/>
                  </a:lnTo>
                  <a:lnTo>
                    <a:pt x="804" y="98"/>
                  </a:lnTo>
                  <a:lnTo>
                    <a:pt x="809" y="107"/>
                  </a:lnTo>
                  <a:lnTo>
                    <a:pt x="813" y="116"/>
                  </a:lnTo>
                  <a:lnTo>
                    <a:pt x="818" y="125"/>
                  </a:lnTo>
                  <a:lnTo>
                    <a:pt x="823" y="134"/>
                  </a:lnTo>
                  <a:lnTo>
                    <a:pt x="827" y="142"/>
                  </a:lnTo>
                  <a:lnTo>
                    <a:pt x="832" y="151"/>
                  </a:lnTo>
                  <a:lnTo>
                    <a:pt x="836" y="158"/>
                  </a:lnTo>
                  <a:lnTo>
                    <a:pt x="841" y="166"/>
                  </a:lnTo>
                  <a:lnTo>
                    <a:pt x="846" y="173"/>
                  </a:lnTo>
                  <a:lnTo>
                    <a:pt x="850" y="179"/>
                  </a:lnTo>
                  <a:lnTo>
                    <a:pt x="855" y="185"/>
                  </a:lnTo>
                  <a:lnTo>
                    <a:pt x="860" y="190"/>
                  </a:lnTo>
                  <a:lnTo>
                    <a:pt x="864" y="194"/>
                  </a:lnTo>
                  <a:lnTo>
                    <a:pt x="869" y="198"/>
                  </a:lnTo>
                  <a:lnTo>
                    <a:pt x="874" y="201"/>
                  </a:lnTo>
                  <a:lnTo>
                    <a:pt x="878" y="203"/>
                  </a:lnTo>
                  <a:lnTo>
                    <a:pt x="883" y="204"/>
                  </a:lnTo>
                  <a:lnTo>
                    <a:pt x="887" y="204"/>
                  </a:lnTo>
                  <a:lnTo>
                    <a:pt x="892" y="204"/>
                  </a:lnTo>
                  <a:lnTo>
                    <a:pt x="897" y="203"/>
                  </a:lnTo>
                  <a:lnTo>
                    <a:pt x="901" y="201"/>
                  </a:lnTo>
                  <a:lnTo>
                    <a:pt x="906" y="198"/>
                  </a:lnTo>
                  <a:lnTo>
                    <a:pt x="910" y="194"/>
                  </a:lnTo>
                  <a:lnTo>
                    <a:pt x="915" y="190"/>
                  </a:lnTo>
                  <a:lnTo>
                    <a:pt x="920" y="185"/>
                  </a:lnTo>
                </a:path>
              </a:pathLst>
            </a:custGeom>
            <a:grpFill/>
            <a:ln w="34925">
              <a:solidFill>
                <a:schemeClr val="accent2">
                  <a:lumMod val="75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</p:grpSp>
      <p:sp>
        <p:nvSpPr>
          <p:cNvPr id="37" name="Line 13"/>
          <p:cNvSpPr>
            <a:spLocks noChangeShapeType="1"/>
          </p:cNvSpPr>
          <p:nvPr/>
        </p:nvSpPr>
        <p:spPr bwMode="auto">
          <a:xfrm flipH="1">
            <a:off x="6094413" y="3803650"/>
            <a:ext cx="142875" cy="3730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8" name="Line 13"/>
          <p:cNvSpPr>
            <a:spLocks noChangeShapeType="1"/>
          </p:cNvSpPr>
          <p:nvPr/>
        </p:nvSpPr>
        <p:spPr bwMode="auto">
          <a:xfrm>
            <a:off x="4343400" y="2946400"/>
            <a:ext cx="657225" cy="2079625"/>
          </a:xfrm>
          <a:prstGeom prst="line">
            <a:avLst/>
          </a:prstGeom>
          <a:noFill/>
          <a:ln w="25400">
            <a:solidFill>
              <a:schemeClr val="tx1">
                <a:lumMod val="85000"/>
                <a:lumOff val="15000"/>
              </a:schemeClr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9" name="Line 13"/>
          <p:cNvSpPr>
            <a:spLocks noChangeShapeType="1"/>
          </p:cNvSpPr>
          <p:nvPr/>
        </p:nvSpPr>
        <p:spPr bwMode="auto">
          <a:xfrm flipH="1">
            <a:off x="5373688" y="4521200"/>
            <a:ext cx="504825" cy="504825"/>
          </a:xfrm>
          <a:prstGeom prst="line">
            <a:avLst/>
          </a:prstGeom>
          <a:noFill/>
          <a:ln w="25400">
            <a:solidFill>
              <a:schemeClr val="tx1">
                <a:lumMod val="85000"/>
                <a:lumOff val="15000"/>
              </a:schemeClr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0" name="Rectangle 8"/>
          <p:cNvSpPr>
            <a:spLocks noChangeArrowheads="1"/>
          </p:cNvSpPr>
          <p:nvPr/>
        </p:nvSpPr>
        <p:spPr bwMode="auto">
          <a:xfrm>
            <a:off x="1196975" y="2124075"/>
            <a:ext cx="2225675" cy="75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619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619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619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619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6195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en-US" sz="1200">
                <a:latin typeface="Comic Sans MS" pitchFamily="66" charset="0"/>
              </a:rPr>
              <a:t>Непосредственное взаимодействие ионизирующей частицы с атомами в молекуле ДНК</a:t>
            </a:r>
            <a:endParaRPr lang="en-AU" altLang="en-US" sz="1100">
              <a:latin typeface="Comic Sans MS" pitchFamily="66" charset="0"/>
            </a:endParaRPr>
          </a:p>
        </p:txBody>
      </p:sp>
      <p:sp>
        <p:nvSpPr>
          <p:cNvPr id="41" name="Rectangle 8"/>
          <p:cNvSpPr>
            <a:spLocks noChangeArrowheads="1"/>
          </p:cNvSpPr>
          <p:nvPr/>
        </p:nvSpPr>
        <p:spPr bwMode="auto">
          <a:xfrm>
            <a:off x="1089025" y="3605213"/>
            <a:ext cx="3009900" cy="113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619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619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619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619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6195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en-US" sz="1200">
                <a:latin typeface="Comic Sans MS" pitchFamily="66" charset="0"/>
              </a:rPr>
              <a:t>Ионизация атомов в ДНК и образование радикалов</a:t>
            </a:r>
            <a:endParaRPr lang="en-AU" altLang="en-US" sz="1200">
              <a:latin typeface="Comic Sans MS" pitchFamily="66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AU" altLang="en-US" sz="1200">
                <a:latin typeface="Comic Sans MS" pitchFamily="66" charset="0"/>
              </a:rPr>
              <a:t>(</a:t>
            </a:r>
            <a:r>
              <a:rPr lang="ru-RU" altLang="en-US" sz="1200">
                <a:latin typeface="Comic Sans MS" pitchFamily="66" charset="0"/>
              </a:rPr>
              <a:t>радикал-катионов)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ru-RU" altLang="en-US" sz="1200">
              <a:latin typeface="Comic Sans MS" pitchFamily="66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AU" altLang="en-US" sz="1200">
                <a:latin typeface="Comic Sans MS" pitchFamily="66" charset="0"/>
              </a:rPr>
              <a:t>DNA </a:t>
            </a:r>
            <a:r>
              <a:rPr lang="ru-RU" altLang="en-US" sz="1200">
                <a:latin typeface="Comic Sans MS" pitchFamily="66" charset="0"/>
              </a:rPr>
              <a:t>-----------</a:t>
            </a:r>
            <a:r>
              <a:rPr lang="en-AU" altLang="en-US" sz="1200">
                <a:latin typeface="Comic Sans MS" pitchFamily="66" charset="0"/>
              </a:rPr>
              <a:t>&gt; DNA</a:t>
            </a:r>
            <a:r>
              <a:rPr lang="en-AU" altLang="en-US" sz="1600" baseline="30000">
                <a:latin typeface="Comic Sans MS" pitchFamily="66" charset="0"/>
              </a:rPr>
              <a:t>•+ </a:t>
            </a:r>
            <a:r>
              <a:rPr lang="en-AU" altLang="en-US" sz="1200">
                <a:latin typeface="Comic Sans MS" pitchFamily="66" charset="0"/>
              </a:rPr>
              <a:t>+ e</a:t>
            </a:r>
            <a:r>
              <a:rPr lang="en-AU" altLang="en-US" sz="1600" baseline="30000">
                <a:latin typeface="Comic Sans MS" pitchFamily="66" charset="0"/>
              </a:rPr>
              <a:t>-</a:t>
            </a:r>
            <a:r>
              <a:rPr lang="en-AU" altLang="en-US" sz="1600">
                <a:latin typeface="Comic Sans MS" pitchFamily="66" charset="0"/>
              </a:rPr>
              <a:t> </a:t>
            </a:r>
            <a:endParaRPr lang="ru-RU" altLang="en-US" sz="1200" baseline="30000">
              <a:latin typeface="Comic Sans MS" pitchFamily="66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AU" altLang="en-US" sz="1100">
              <a:latin typeface="Comic Sans MS" pitchFamily="66" charset="0"/>
            </a:endParaRPr>
          </a:p>
        </p:txBody>
      </p:sp>
      <p:sp>
        <p:nvSpPr>
          <p:cNvPr id="42" name="Rectangle 8"/>
          <p:cNvSpPr>
            <a:spLocks noChangeArrowheads="1"/>
          </p:cNvSpPr>
          <p:nvPr/>
        </p:nvSpPr>
        <p:spPr bwMode="auto">
          <a:xfrm>
            <a:off x="6623050" y="1636713"/>
            <a:ext cx="2557463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619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619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619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619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6195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en-US" sz="1200">
                <a:latin typeface="Comic Sans MS" pitchFamily="66" charset="0"/>
              </a:rPr>
              <a:t>Взаимодействие ионизирующей частицы с молекулами воды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ru-RU" altLang="en-US" sz="1200">
              <a:latin typeface="Comic Sans MS" pitchFamily="66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en-US" sz="1200">
                <a:latin typeface="Comic Sans MS" pitchFamily="66" charset="0"/>
              </a:rPr>
              <a:t>Образование </a:t>
            </a:r>
            <a:r>
              <a:rPr lang="en-AU" altLang="en-US" sz="1200">
                <a:latin typeface="Comic Sans MS" pitchFamily="66" charset="0"/>
              </a:rPr>
              <a:t>•OH</a:t>
            </a:r>
            <a:r>
              <a:rPr lang="ru-RU" altLang="en-US" sz="1200">
                <a:latin typeface="Comic Sans MS" pitchFamily="66" charset="0"/>
              </a:rPr>
              <a:t> радикалов (2.7</a:t>
            </a:r>
            <a:r>
              <a:rPr lang="en-AU" altLang="en-US" sz="1200">
                <a:latin typeface="Comic Sans MS" pitchFamily="66" charset="0"/>
              </a:rPr>
              <a:t>/100 eV, 0.27 </a:t>
            </a:r>
            <a:r>
              <a:rPr lang="en-AU" altLang="en-US" sz="1200">
                <a:latin typeface="Symbol" pitchFamily="18" charset="2"/>
              </a:rPr>
              <a:t>m</a:t>
            </a:r>
            <a:r>
              <a:rPr lang="en-AU" altLang="en-US" sz="1200">
                <a:latin typeface="Comic Sans MS" pitchFamily="66" charset="0"/>
              </a:rPr>
              <a:t>M/Gy</a:t>
            </a:r>
            <a:r>
              <a:rPr lang="ru-RU" altLang="en-US" sz="1200">
                <a:latin typeface="Comic Sans MS" pitchFamily="66" charset="0"/>
              </a:rPr>
              <a:t>)</a:t>
            </a:r>
            <a:endParaRPr lang="en-AU" altLang="en-US" sz="1100">
              <a:latin typeface="Comic Sans MS" pitchFamily="66" charset="0"/>
            </a:endParaRPr>
          </a:p>
        </p:txBody>
      </p:sp>
      <p:sp>
        <p:nvSpPr>
          <p:cNvPr id="43" name="Rectangle 2"/>
          <p:cNvSpPr/>
          <p:nvPr/>
        </p:nvSpPr>
        <p:spPr>
          <a:xfrm>
            <a:off x="1966913" y="4176713"/>
            <a:ext cx="900112" cy="261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en-US" sz="1050" dirty="0">
                <a:latin typeface="Comic Sans MS" pitchFamily="66" charset="0"/>
              </a:rPr>
              <a:t>излучение</a:t>
            </a:r>
            <a:endParaRPr lang="en-AU" sz="1050" dirty="0">
              <a:latin typeface="Arial" pitchFamily="34" charset="0"/>
            </a:endParaRPr>
          </a:p>
        </p:txBody>
      </p:sp>
      <p:sp>
        <p:nvSpPr>
          <p:cNvPr id="44" name="Rectangle 8"/>
          <p:cNvSpPr>
            <a:spLocks noChangeArrowheads="1"/>
          </p:cNvSpPr>
          <p:nvPr/>
        </p:nvSpPr>
        <p:spPr bwMode="auto">
          <a:xfrm>
            <a:off x="6813550" y="4292600"/>
            <a:ext cx="2224088" cy="75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619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619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619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619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6195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en-US" sz="1200">
                <a:latin typeface="Comic Sans MS" pitchFamily="66" charset="0"/>
              </a:rPr>
              <a:t>Атака ДНК </a:t>
            </a:r>
            <a:r>
              <a:rPr lang="en-AU" altLang="en-US" sz="1200">
                <a:latin typeface="Comic Sans MS" pitchFamily="66" charset="0"/>
              </a:rPr>
              <a:t>•OH</a:t>
            </a:r>
            <a:r>
              <a:rPr lang="ru-RU" altLang="en-US" sz="1200">
                <a:latin typeface="Comic Sans MS" pitchFamily="66" charset="0"/>
              </a:rPr>
              <a:t> радикалами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en-US" sz="1200">
                <a:solidFill>
                  <a:srgbClr val="000000"/>
                </a:solidFill>
                <a:latin typeface="Comic Sans MS" pitchFamily="66" charset="0"/>
              </a:rPr>
              <a:t>и обраазование радикалов</a:t>
            </a:r>
            <a:endParaRPr lang="en-AU" altLang="en-US" sz="1200">
              <a:solidFill>
                <a:srgbClr val="000000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AU" altLang="en-US" sz="120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ru-RU" altLang="en-US" sz="1200">
                <a:solidFill>
                  <a:srgbClr val="000000"/>
                </a:solidFill>
                <a:latin typeface="Comic Sans MS" pitchFamily="66" charset="0"/>
              </a:rPr>
              <a:t>радикал-катионов)</a:t>
            </a:r>
          </a:p>
        </p:txBody>
      </p:sp>
      <p:grpSp>
        <p:nvGrpSpPr>
          <p:cNvPr id="45" name="Group 3"/>
          <p:cNvGrpSpPr>
            <a:grpSpLocks/>
          </p:cNvGrpSpPr>
          <p:nvPr/>
        </p:nvGrpSpPr>
        <p:grpSpPr bwMode="auto">
          <a:xfrm>
            <a:off x="6972300" y="2754313"/>
            <a:ext cx="2224088" cy="1587500"/>
            <a:chOff x="1297298" y="4766331"/>
            <a:chExt cx="2224088" cy="1587106"/>
          </a:xfrm>
        </p:grpSpPr>
        <p:sp>
          <p:nvSpPr>
            <p:cNvPr id="46" name="Rectangle 39"/>
            <p:cNvSpPr/>
            <p:nvPr/>
          </p:nvSpPr>
          <p:spPr>
            <a:xfrm>
              <a:off x="1678298" y="4766331"/>
              <a:ext cx="898525" cy="2618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altLang="en-US" sz="1050" dirty="0">
                  <a:latin typeface="Comic Sans MS" pitchFamily="66" charset="0"/>
                </a:rPr>
                <a:t>излучение</a:t>
              </a:r>
              <a:endParaRPr lang="en-AU" sz="1050" dirty="0">
                <a:latin typeface="Arial" pitchFamily="34" charset="0"/>
              </a:endParaRPr>
            </a:p>
          </p:txBody>
        </p:sp>
        <p:sp>
          <p:nvSpPr>
            <p:cNvPr id="47" name="Rectangle 40"/>
            <p:cNvSpPr/>
            <p:nvPr/>
          </p:nvSpPr>
          <p:spPr>
            <a:xfrm>
              <a:off x="1649723" y="5137714"/>
              <a:ext cx="898525" cy="2618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altLang="en-US" sz="1050" dirty="0">
                  <a:latin typeface="Comic Sans MS" pitchFamily="66" charset="0"/>
                </a:rPr>
                <a:t>излучение</a:t>
              </a:r>
              <a:endParaRPr lang="en-AU" sz="1050" dirty="0">
                <a:latin typeface="Arial" pitchFamily="34" charset="0"/>
              </a:endParaRPr>
            </a:p>
          </p:txBody>
        </p:sp>
        <p:sp>
          <p:nvSpPr>
            <p:cNvPr id="48" name="Rectangle 8"/>
            <p:cNvSpPr>
              <a:spLocks noChangeArrowheads="1"/>
            </p:cNvSpPr>
            <p:nvPr/>
          </p:nvSpPr>
          <p:spPr bwMode="auto">
            <a:xfrm>
              <a:off x="1297298" y="4820710"/>
              <a:ext cx="2224088" cy="15327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36195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19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195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19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195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3619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3619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3619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3619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AU" altLang="en-US" sz="1200">
                  <a:latin typeface="Comic Sans MS" pitchFamily="66" charset="0"/>
                </a:rPr>
                <a:t>H</a:t>
              </a:r>
              <a:r>
                <a:rPr lang="en-AU" altLang="en-US" sz="1200" baseline="-25000">
                  <a:latin typeface="Comic Sans MS" pitchFamily="66" charset="0"/>
                </a:rPr>
                <a:t>2</a:t>
              </a:r>
              <a:r>
                <a:rPr lang="en-AU" altLang="en-US" sz="1200">
                  <a:latin typeface="Comic Sans MS" pitchFamily="66" charset="0"/>
                </a:rPr>
                <a:t>O </a:t>
              </a:r>
              <a:r>
                <a:rPr lang="ru-RU" altLang="en-US" sz="1200">
                  <a:latin typeface="Comic Sans MS" pitchFamily="66" charset="0"/>
                </a:rPr>
                <a:t>-----------</a:t>
              </a:r>
              <a:r>
                <a:rPr lang="en-AU" altLang="en-US" sz="1200">
                  <a:latin typeface="Comic Sans MS" pitchFamily="66" charset="0"/>
                </a:rPr>
                <a:t>&gt; H</a:t>
              </a:r>
              <a:r>
                <a:rPr lang="en-AU" altLang="en-US" sz="1200" baseline="-25000">
                  <a:latin typeface="Comic Sans MS" pitchFamily="66" charset="0"/>
                </a:rPr>
                <a:t>2</a:t>
              </a:r>
              <a:r>
                <a:rPr lang="en-AU" altLang="en-US" sz="1200">
                  <a:latin typeface="Comic Sans MS" pitchFamily="66" charset="0"/>
                </a:rPr>
                <a:t>O</a:t>
              </a:r>
              <a:r>
                <a:rPr lang="en-AU" altLang="en-US" sz="1600" baseline="30000">
                  <a:latin typeface="Comic Sans MS" pitchFamily="66" charset="0"/>
                </a:rPr>
                <a:t>•+ </a:t>
              </a:r>
              <a:r>
                <a:rPr lang="en-AU" altLang="en-US" sz="1200">
                  <a:latin typeface="Comic Sans MS" pitchFamily="66" charset="0"/>
                </a:rPr>
                <a:t>+ e</a:t>
              </a:r>
              <a:r>
                <a:rPr lang="en-AU" altLang="en-US" sz="1600" baseline="30000">
                  <a:latin typeface="Comic Sans MS" pitchFamily="66" charset="0"/>
                </a:rPr>
                <a:t>-</a:t>
              </a:r>
              <a:r>
                <a:rPr lang="en-AU" altLang="en-US" sz="1600">
                  <a:latin typeface="Comic Sans MS" pitchFamily="66" charset="0"/>
                </a:rPr>
                <a:t> </a:t>
              </a:r>
              <a:endParaRPr lang="ru-RU" altLang="en-US" sz="1200" baseline="30000">
                <a:latin typeface="Comic Sans MS" pitchFamily="66" charset="0"/>
              </a:endParaRP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en-AU" altLang="en-US" sz="1200">
                <a:latin typeface="Comic Sans MS" pitchFamily="66" charset="0"/>
              </a:endParaRP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AU" altLang="en-US" sz="1200">
                  <a:latin typeface="Comic Sans MS" pitchFamily="66" charset="0"/>
                </a:rPr>
                <a:t>H</a:t>
              </a:r>
              <a:r>
                <a:rPr lang="en-AU" altLang="en-US" sz="1200" baseline="-25000">
                  <a:latin typeface="Comic Sans MS" pitchFamily="66" charset="0"/>
                </a:rPr>
                <a:t>2</a:t>
              </a:r>
              <a:r>
                <a:rPr lang="en-AU" altLang="en-US" sz="1200">
                  <a:latin typeface="Comic Sans MS" pitchFamily="66" charset="0"/>
                </a:rPr>
                <a:t>O </a:t>
              </a:r>
              <a:r>
                <a:rPr lang="ru-RU" altLang="en-US" sz="1200">
                  <a:latin typeface="Comic Sans MS" pitchFamily="66" charset="0"/>
                </a:rPr>
                <a:t>-----------</a:t>
              </a:r>
              <a:r>
                <a:rPr lang="en-AU" altLang="en-US" sz="1200">
                  <a:latin typeface="Comic Sans MS" pitchFamily="66" charset="0"/>
                </a:rPr>
                <a:t>&gt; H</a:t>
              </a:r>
              <a:r>
                <a:rPr lang="en-AU" altLang="en-US" sz="1200" baseline="-25000">
                  <a:latin typeface="Comic Sans MS" pitchFamily="66" charset="0"/>
                </a:rPr>
                <a:t>2</a:t>
              </a:r>
              <a:r>
                <a:rPr lang="en-AU" altLang="en-US" sz="1200">
                  <a:latin typeface="Comic Sans MS" pitchFamily="66" charset="0"/>
                </a:rPr>
                <a:t>O</a:t>
              </a:r>
              <a:r>
                <a:rPr lang="en-AU" altLang="en-US" sz="1600" baseline="30000">
                  <a:latin typeface="Comic Sans MS" pitchFamily="66" charset="0"/>
                </a:rPr>
                <a:t>* </a:t>
              </a:r>
              <a:r>
                <a:rPr lang="en-AU" altLang="en-US" sz="1600">
                  <a:latin typeface="Comic Sans MS" pitchFamily="66" charset="0"/>
                </a:rPr>
                <a:t> </a:t>
              </a:r>
              <a:endParaRPr lang="ru-RU" altLang="en-US" sz="1200" baseline="30000">
                <a:latin typeface="Comic Sans MS" pitchFamily="66" charset="0"/>
              </a:endParaRP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en-AU" altLang="en-US" sz="1200">
                <a:latin typeface="Comic Sans MS" pitchFamily="66" charset="0"/>
              </a:endParaRP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AU" altLang="en-US" sz="1200">
                  <a:latin typeface="Comic Sans MS" pitchFamily="66" charset="0"/>
                </a:rPr>
                <a:t>H</a:t>
              </a:r>
              <a:r>
                <a:rPr lang="en-AU" altLang="en-US" sz="1200" baseline="-25000">
                  <a:latin typeface="Comic Sans MS" pitchFamily="66" charset="0"/>
                </a:rPr>
                <a:t>2</a:t>
              </a:r>
              <a:r>
                <a:rPr lang="en-AU" altLang="en-US" sz="1200">
                  <a:latin typeface="Comic Sans MS" pitchFamily="66" charset="0"/>
                </a:rPr>
                <a:t>O</a:t>
              </a:r>
              <a:r>
                <a:rPr lang="en-AU" altLang="en-US" sz="1600" baseline="30000">
                  <a:latin typeface="Comic Sans MS" pitchFamily="66" charset="0"/>
                </a:rPr>
                <a:t>•+ </a:t>
              </a:r>
              <a:r>
                <a:rPr lang="en-AU" altLang="en-US" sz="1200">
                  <a:latin typeface="Comic Sans MS" pitchFamily="66" charset="0"/>
                </a:rPr>
                <a:t>+ H</a:t>
              </a:r>
              <a:r>
                <a:rPr lang="en-AU" altLang="en-US" sz="1200" baseline="-25000">
                  <a:latin typeface="Comic Sans MS" pitchFamily="66" charset="0"/>
                </a:rPr>
                <a:t>2</a:t>
              </a:r>
              <a:r>
                <a:rPr lang="en-AU" altLang="en-US" sz="1200">
                  <a:latin typeface="Comic Sans MS" pitchFamily="66" charset="0"/>
                </a:rPr>
                <a:t>O -&gt; H</a:t>
              </a:r>
              <a:r>
                <a:rPr lang="en-AU" altLang="en-US" sz="1200" baseline="-25000">
                  <a:latin typeface="Comic Sans MS" pitchFamily="66" charset="0"/>
                </a:rPr>
                <a:t>3</a:t>
              </a:r>
              <a:r>
                <a:rPr lang="en-AU" altLang="en-US" sz="1200">
                  <a:latin typeface="Comic Sans MS" pitchFamily="66" charset="0"/>
                </a:rPr>
                <a:t>O</a:t>
              </a:r>
              <a:r>
                <a:rPr lang="en-AU" altLang="en-US" sz="1200" baseline="30000">
                  <a:latin typeface="Comic Sans MS" pitchFamily="66" charset="0"/>
                </a:rPr>
                <a:t>+</a:t>
              </a:r>
              <a:r>
                <a:rPr lang="en-AU" altLang="en-US" sz="1200">
                  <a:latin typeface="Comic Sans MS" pitchFamily="66" charset="0"/>
                </a:rPr>
                <a:t> + </a:t>
              </a:r>
              <a:r>
                <a:rPr lang="en-AU" altLang="en-US" sz="1200" baseline="30000">
                  <a:latin typeface="Comic Sans MS" pitchFamily="66" charset="0"/>
                </a:rPr>
                <a:t>•</a:t>
              </a:r>
              <a:r>
                <a:rPr lang="en-AU" altLang="en-US" sz="1200">
                  <a:latin typeface="Comic Sans MS" pitchFamily="66" charset="0"/>
                </a:rPr>
                <a:t>OH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en-AU" altLang="en-US" sz="1200">
                <a:latin typeface="Comic Sans MS" pitchFamily="66" charset="0"/>
              </a:endParaRP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AU" altLang="en-US" sz="1200">
                  <a:latin typeface="Comic Sans MS" pitchFamily="66" charset="0"/>
                </a:rPr>
                <a:t>H</a:t>
              </a:r>
              <a:r>
                <a:rPr lang="en-AU" altLang="en-US" sz="1200" baseline="-25000">
                  <a:latin typeface="Comic Sans MS" pitchFamily="66" charset="0"/>
                </a:rPr>
                <a:t>2</a:t>
              </a:r>
              <a:r>
                <a:rPr lang="en-AU" altLang="en-US" sz="1200">
                  <a:latin typeface="Comic Sans MS" pitchFamily="66" charset="0"/>
                </a:rPr>
                <a:t>O</a:t>
              </a:r>
              <a:r>
                <a:rPr lang="en-AU" altLang="en-US" sz="1600" baseline="30000">
                  <a:latin typeface="Comic Sans MS" pitchFamily="66" charset="0"/>
                </a:rPr>
                <a:t>*</a:t>
              </a:r>
              <a:r>
                <a:rPr lang="en-AU" altLang="en-US" sz="1200">
                  <a:latin typeface="Comic Sans MS" pitchFamily="66" charset="0"/>
                </a:rPr>
                <a:t> -&gt; H</a:t>
              </a:r>
              <a:r>
                <a:rPr lang="en-AU" altLang="en-US" sz="1200" baseline="30000">
                  <a:latin typeface="Comic Sans MS" pitchFamily="66" charset="0"/>
                </a:rPr>
                <a:t>•</a:t>
              </a:r>
              <a:r>
                <a:rPr lang="en-AU" altLang="en-US" sz="1200">
                  <a:latin typeface="Comic Sans MS" pitchFamily="66" charset="0"/>
                </a:rPr>
                <a:t> + </a:t>
              </a:r>
              <a:r>
                <a:rPr lang="en-AU" altLang="en-US" sz="1200" baseline="30000">
                  <a:latin typeface="Comic Sans MS" pitchFamily="66" charset="0"/>
                </a:rPr>
                <a:t>•</a:t>
              </a:r>
              <a:r>
                <a:rPr lang="en-AU" altLang="en-US" sz="1200">
                  <a:latin typeface="Comic Sans MS" pitchFamily="66" charset="0"/>
                </a:rPr>
                <a:t>OH</a:t>
              </a:r>
              <a:endParaRPr lang="en-AU" altLang="en-US" sz="1200"/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ru-RU" altLang="en-US" sz="1200">
                  <a:latin typeface="Comic Sans MS" pitchFamily="66" charset="0"/>
                </a:rPr>
                <a:t> </a:t>
              </a:r>
              <a:endParaRPr lang="en-AU" altLang="en-US" sz="1100"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358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413331" y="9282"/>
            <a:ext cx="9713308" cy="594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4472C4">
                    <a:lumMod val="50000"/>
                  </a:srgbClr>
                </a:solidFill>
              </a:rPr>
              <a:t>Повреждения ДНК – прямое и непрямое действие</a:t>
            </a:r>
            <a:endParaRPr lang="en-US" b="1" dirty="0">
              <a:solidFill>
                <a:srgbClr val="4472C4">
                  <a:lumMod val="50000"/>
                </a:srgbClr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781" y="8462"/>
            <a:ext cx="1473219" cy="640530"/>
          </a:xfrm>
          <a:prstGeom prst="rect">
            <a:avLst/>
          </a:prstGeom>
        </p:spPr>
      </p:pic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442913" y="1151528"/>
            <a:ext cx="8947150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619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619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619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619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6195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en-US" sz="1600" dirty="0">
                <a:latin typeface="Comic Sans MS" pitchFamily="66" charset="0"/>
              </a:rPr>
              <a:t>Прямое действие излучения         </a:t>
            </a:r>
            <a:r>
              <a:rPr lang="ru-RU" altLang="en-US" sz="1600" dirty="0" smtClean="0">
                <a:latin typeface="Comic Sans MS" pitchFamily="66" charset="0"/>
              </a:rPr>
              <a:t> </a:t>
            </a:r>
            <a:r>
              <a:rPr lang="ru-RU" altLang="en-US" sz="1600" dirty="0">
                <a:latin typeface="Comic Sans MS" pitchFamily="66" charset="0"/>
              </a:rPr>
              <a:t>Непрямое (косвенное) действие излучения</a:t>
            </a:r>
            <a:endParaRPr lang="en-AU" altLang="en-US" sz="1400" dirty="0">
              <a:latin typeface="Comic Sans MS" pitchFamily="66" charset="0"/>
            </a:endParaRPr>
          </a:p>
        </p:txBody>
      </p:sp>
      <p:sp>
        <p:nvSpPr>
          <p:cNvPr id="41" name="Rectangle 8"/>
          <p:cNvSpPr>
            <a:spLocks noChangeArrowheads="1"/>
          </p:cNvSpPr>
          <p:nvPr/>
        </p:nvSpPr>
        <p:spPr bwMode="auto">
          <a:xfrm>
            <a:off x="127000" y="3605213"/>
            <a:ext cx="3009900" cy="113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619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619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619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619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6195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en-US" sz="1200">
                <a:latin typeface="Comic Sans MS" pitchFamily="66" charset="0"/>
              </a:rPr>
              <a:t>Ионизация атомов в ДНК и образование радикалов</a:t>
            </a:r>
            <a:endParaRPr lang="en-AU" altLang="en-US" sz="1200">
              <a:latin typeface="Comic Sans MS" pitchFamily="66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AU" altLang="en-US" sz="1200">
                <a:latin typeface="Comic Sans MS" pitchFamily="66" charset="0"/>
              </a:rPr>
              <a:t>(</a:t>
            </a:r>
            <a:r>
              <a:rPr lang="ru-RU" altLang="en-US" sz="1200">
                <a:latin typeface="Comic Sans MS" pitchFamily="66" charset="0"/>
              </a:rPr>
              <a:t>радикал-катионов)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ru-RU" altLang="en-US" sz="1200">
              <a:latin typeface="Comic Sans MS" pitchFamily="66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AU" altLang="en-US" sz="1200">
                <a:latin typeface="Comic Sans MS" pitchFamily="66" charset="0"/>
              </a:rPr>
              <a:t>DNA </a:t>
            </a:r>
            <a:r>
              <a:rPr lang="ru-RU" altLang="en-US" sz="1200">
                <a:latin typeface="Comic Sans MS" pitchFamily="66" charset="0"/>
              </a:rPr>
              <a:t>-----------</a:t>
            </a:r>
            <a:r>
              <a:rPr lang="en-AU" altLang="en-US" sz="1200">
                <a:latin typeface="Comic Sans MS" pitchFamily="66" charset="0"/>
              </a:rPr>
              <a:t>&gt; DNA</a:t>
            </a:r>
            <a:r>
              <a:rPr lang="en-AU" altLang="en-US" sz="1600" baseline="30000">
                <a:latin typeface="Comic Sans MS" pitchFamily="66" charset="0"/>
              </a:rPr>
              <a:t>•+ </a:t>
            </a:r>
            <a:r>
              <a:rPr lang="en-AU" altLang="en-US" sz="1200">
                <a:latin typeface="Comic Sans MS" pitchFamily="66" charset="0"/>
              </a:rPr>
              <a:t>+ e</a:t>
            </a:r>
            <a:r>
              <a:rPr lang="en-AU" altLang="en-US" sz="1600" baseline="30000">
                <a:latin typeface="Comic Sans MS" pitchFamily="66" charset="0"/>
              </a:rPr>
              <a:t>-</a:t>
            </a:r>
            <a:r>
              <a:rPr lang="en-AU" altLang="en-US" sz="1600">
                <a:latin typeface="Comic Sans MS" pitchFamily="66" charset="0"/>
              </a:rPr>
              <a:t> </a:t>
            </a:r>
            <a:endParaRPr lang="ru-RU" altLang="en-US" sz="1200" baseline="30000">
              <a:latin typeface="Comic Sans MS" pitchFamily="66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AU" altLang="en-US" sz="1100">
              <a:latin typeface="Comic Sans MS" pitchFamily="66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34950" y="1636713"/>
            <a:ext cx="7999413" cy="4379912"/>
            <a:chOff x="234950" y="1636713"/>
            <a:chExt cx="7999413" cy="4379912"/>
          </a:xfrm>
        </p:grpSpPr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5257800" y="2765425"/>
              <a:ext cx="11113" cy="757238"/>
            </a:xfrm>
            <a:prstGeom prst="line">
              <a:avLst/>
            </a:prstGeom>
            <a:noFill/>
            <a:ln w="25400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grpSp>
          <p:nvGrpSpPr>
            <p:cNvPr id="14" name="Group 4"/>
            <p:cNvGrpSpPr>
              <a:grpSpLocks/>
            </p:cNvGrpSpPr>
            <p:nvPr/>
          </p:nvGrpSpPr>
          <p:grpSpPr bwMode="auto">
            <a:xfrm rot="16200000">
              <a:off x="3276407" y="2048424"/>
              <a:ext cx="227401" cy="1065703"/>
              <a:chOff x="4531" y="181"/>
              <a:chExt cx="194" cy="882"/>
            </a:xfrm>
            <a:noFill/>
          </p:grpSpPr>
          <p:sp>
            <p:nvSpPr>
              <p:cNvPr id="17" name="Freeform 5"/>
              <p:cNvSpPr>
                <a:spLocks/>
              </p:cNvSpPr>
              <p:nvPr/>
            </p:nvSpPr>
            <p:spPr bwMode="auto">
              <a:xfrm rot="5400000">
                <a:off x="4187" y="525"/>
                <a:ext cx="882" cy="194"/>
              </a:xfrm>
              <a:custGeom>
                <a:avLst/>
                <a:gdLst>
                  <a:gd name="T0" fmla="*/ 14 w 920"/>
                  <a:gd name="T1" fmla="*/ 8 h 204"/>
                  <a:gd name="T2" fmla="*/ 33 w 920"/>
                  <a:gd name="T3" fmla="*/ 28 h 204"/>
                  <a:gd name="T4" fmla="*/ 51 w 920"/>
                  <a:gd name="T5" fmla="*/ 58 h 204"/>
                  <a:gd name="T6" fmla="*/ 70 w 920"/>
                  <a:gd name="T7" fmla="*/ 93 h 204"/>
                  <a:gd name="T8" fmla="*/ 88 w 920"/>
                  <a:gd name="T9" fmla="*/ 129 h 204"/>
                  <a:gd name="T10" fmla="*/ 106 w 920"/>
                  <a:gd name="T11" fmla="*/ 162 h 204"/>
                  <a:gd name="T12" fmla="*/ 125 w 920"/>
                  <a:gd name="T13" fmla="*/ 187 h 204"/>
                  <a:gd name="T14" fmla="*/ 144 w 920"/>
                  <a:gd name="T15" fmla="*/ 202 h 204"/>
                  <a:gd name="T16" fmla="*/ 162 w 920"/>
                  <a:gd name="T17" fmla="*/ 203 h 204"/>
                  <a:gd name="T18" fmla="*/ 180 w 920"/>
                  <a:gd name="T19" fmla="*/ 192 h 204"/>
                  <a:gd name="T20" fmla="*/ 199 w 920"/>
                  <a:gd name="T21" fmla="*/ 169 h 204"/>
                  <a:gd name="T22" fmla="*/ 217 w 920"/>
                  <a:gd name="T23" fmla="*/ 138 h 204"/>
                  <a:gd name="T24" fmla="*/ 236 w 920"/>
                  <a:gd name="T25" fmla="*/ 102 h 204"/>
                  <a:gd name="T26" fmla="*/ 254 w 920"/>
                  <a:gd name="T27" fmla="*/ 66 h 204"/>
                  <a:gd name="T28" fmla="*/ 273 w 920"/>
                  <a:gd name="T29" fmla="*/ 34 h 204"/>
                  <a:gd name="T30" fmla="*/ 291 w 920"/>
                  <a:gd name="T31" fmla="*/ 12 h 204"/>
                  <a:gd name="T32" fmla="*/ 310 w 920"/>
                  <a:gd name="T33" fmla="*/ 1 h 204"/>
                  <a:gd name="T34" fmla="*/ 328 w 920"/>
                  <a:gd name="T35" fmla="*/ 3 h 204"/>
                  <a:gd name="T36" fmla="*/ 347 w 920"/>
                  <a:gd name="T37" fmla="*/ 18 h 204"/>
                  <a:gd name="T38" fmla="*/ 365 w 920"/>
                  <a:gd name="T39" fmla="*/ 43 h 204"/>
                  <a:gd name="T40" fmla="*/ 384 w 920"/>
                  <a:gd name="T41" fmla="*/ 77 h 204"/>
                  <a:gd name="T42" fmla="*/ 402 w 920"/>
                  <a:gd name="T43" fmla="*/ 113 h 204"/>
                  <a:gd name="T44" fmla="*/ 421 w 920"/>
                  <a:gd name="T45" fmla="*/ 148 h 204"/>
                  <a:gd name="T46" fmla="*/ 439 w 920"/>
                  <a:gd name="T47" fmla="*/ 177 h 204"/>
                  <a:gd name="T48" fmla="*/ 458 w 920"/>
                  <a:gd name="T49" fmla="*/ 197 h 204"/>
                  <a:gd name="T50" fmla="*/ 476 w 920"/>
                  <a:gd name="T51" fmla="*/ 204 h 204"/>
                  <a:gd name="T52" fmla="*/ 495 w 920"/>
                  <a:gd name="T53" fmla="*/ 199 h 204"/>
                  <a:gd name="T54" fmla="*/ 513 w 920"/>
                  <a:gd name="T55" fmla="*/ 181 h 204"/>
                  <a:gd name="T56" fmla="*/ 532 w 920"/>
                  <a:gd name="T57" fmla="*/ 153 h 204"/>
                  <a:gd name="T58" fmla="*/ 550 w 920"/>
                  <a:gd name="T59" fmla="*/ 118 h 204"/>
                  <a:gd name="T60" fmla="*/ 569 w 920"/>
                  <a:gd name="T61" fmla="*/ 82 h 204"/>
                  <a:gd name="T62" fmla="*/ 587 w 920"/>
                  <a:gd name="T63" fmla="*/ 48 h 204"/>
                  <a:gd name="T64" fmla="*/ 605 w 920"/>
                  <a:gd name="T65" fmla="*/ 21 h 204"/>
                  <a:gd name="T66" fmla="*/ 624 w 920"/>
                  <a:gd name="T67" fmla="*/ 4 h 204"/>
                  <a:gd name="T68" fmla="*/ 642 w 920"/>
                  <a:gd name="T69" fmla="*/ 1 h 204"/>
                  <a:gd name="T70" fmla="*/ 661 w 920"/>
                  <a:gd name="T71" fmla="*/ 10 h 204"/>
                  <a:gd name="T72" fmla="*/ 679 w 920"/>
                  <a:gd name="T73" fmla="*/ 31 h 204"/>
                  <a:gd name="T74" fmla="*/ 698 w 920"/>
                  <a:gd name="T75" fmla="*/ 61 h 204"/>
                  <a:gd name="T76" fmla="*/ 716 w 920"/>
                  <a:gd name="T77" fmla="*/ 96 h 204"/>
                  <a:gd name="T78" fmla="*/ 735 w 920"/>
                  <a:gd name="T79" fmla="*/ 133 h 204"/>
                  <a:gd name="T80" fmla="*/ 753 w 920"/>
                  <a:gd name="T81" fmla="*/ 165 h 204"/>
                  <a:gd name="T82" fmla="*/ 772 w 920"/>
                  <a:gd name="T83" fmla="*/ 190 h 204"/>
                  <a:gd name="T84" fmla="*/ 790 w 920"/>
                  <a:gd name="T85" fmla="*/ 202 h 204"/>
                  <a:gd name="T86" fmla="*/ 809 w 920"/>
                  <a:gd name="T87" fmla="*/ 203 h 204"/>
                  <a:gd name="T88" fmla="*/ 827 w 920"/>
                  <a:gd name="T89" fmla="*/ 190 h 204"/>
                  <a:gd name="T90" fmla="*/ 846 w 920"/>
                  <a:gd name="T91" fmla="*/ 167 h 204"/>
                  <a:gd name="T92" fmla="*/ 864 w 920"/>
                  <a:gd name="T93" fmla="*/ 134 h 204"/>
                  <a:gd name="T94" fmla="*/ 883 w 920"/>
                  <a:gd name="T95" fmla="*/ 98 h 204"/>
                  <a:gd name="T96" fmla="*/ 901 w 920"/>
                  <a:gd name="T97" fmla="*/ 62 h 204"/>
                  <a:gd name="T98" fmla="*/ 920 w 920"/>
                  <a:gd name="T99" fmla="*/ 32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20" h="204">
                    <a:moveTo>
                      <a:pt x="0" y="1"/>
                    </a:moveTo>
                    <a:lnTo>
                      <a:pt x="5" y="3"/>
                    </a:lnTo>
                    <a:lnTo>
                      <a:pt x="9" y="5"/>
                    </a:lnTo>
                    <a:lnTo>
                      <a:pt x="14" y="8"/>
                    </a:lnTo>
                    <a:lnTo>
                      <a:pt x="19" y="12"/>
                    </a:lnTo>
                    <a:lnTo>
                      <a:pt x="23" y="17"/>
                    </a:lnTo>
                    <a:lnTo>
                      <a:pt x="28" y="22"/>
                    </a:lnTo>
                    <a:lnTo>
                      <a:pt x="33" y="28"/>
                    </a:lnTo>
                    <a:lnTo>
                      <a:pt x="37" y="35"/>
                    </a:lnTo>
                    <a:lnTo>
                      <a:pt x="42" y="42"/>
                    </a:lnTo>
                    <a:lnTo>
                      <a:pt x="46" y="50"/>
                    </a:lnTo>
                    <a:lnTo>
                      <a:pt x="51" y="58"/>
                    </a:lnTo>
                    <a:lnTo>
                      <a:pt x="56" y="66"/>
                    </a:lnTo>
                    <a:lnTo>
                      <a:pt x="60" y="75"/>
                    </a:lnTo>
                    <a:lnTo>
                      <a:pt x="65" y="84"/>
                    </a:lnTo>
                    <a:lnTo>
                      <a:pt x="70" y="93"/>
                    </a:lnTo>
                    <a:lnTo>
                      <a:pt x="74" y="102"/>
                    </a:lnTo>
                    <a:lnTo>
                      <a:pt x="79" y="111"/>
                    </a:lnTo>
                    <a:lnTo>
                      <a:pt x="83" y="121"/>
                    </a:lnTo>
                    <a:lnTo>
                      <a:pt x="88" y="129"/>
                    </a:lnTo>
                    <a:lnTo>
                      <a:pt x="93" y="138"/>
                    </a:lnTo>
                    <a:lnTo>
                      <a:pt x="97" y="146"/>
                    </a:lnTo>
                    <a:lnTo>
                      <a:pt x="102" y="155"/>
                    </a:lnTo>
                    <a:lnTo>
                      <a:pt x="106" y="162"/>
                    </a:lnTo>
                    <a:lnTo>
                      <a:pt x="111" y="169"/>
                    </a:lnTo>
                    <a:lnTo>
                      <a:pt x="116" y="176"/>
                    </a:lnTo>
                    <a:lnTo>
                      <a:pt x="120" y="182"/>
                    </a:lnTo>
                    <a:lnTo>
                      <a:pt x="125" y="187"/>
                    </a:lnTo>
                    <a:lnTo>
                      <a:pt x="130" y="192"/>
                    </a:lnTo>
                    <a:lnTo>
                      <a:pt x="134" y="196"/>
                    </a:lnTo>
                    <a:lnTo>
                      <a:pt x="139" y="200"/>
                    </a:lnTo>
                    <a:lnTo>
                      <a:pt x="144" y="202"/>
                    </a:lnTo>
                    <a:lnTo>
                      <a:pt x="148" y="203"/>
                    </a:lnTo>
                    <a:lnTo>
                      <a:pt x="153" y="204"/>
                    </a:lnTo>
                    <a:lnTo>
                      <a:pt x="157" y="204"/>
                    </a:lnTo>
                    <a:lnTo>
                      <a:pt x="162" y="203"/>
                    </a:lnTo>
                    <a:lnTo>
                      <a:pt x="167" y="202"/>
                    </a:lnTo>
                    <a:lnTo>
                      <a:pt x="171" y="199"/>
                    </a:lnTo>
                    <a:lnTo>
                      <a:pt x="176" y="196"/>
                    </a:lnTo>
                    <a:lnTo>
                      <a:pt x="180" y="192"/>
                    </a:lnTo>
                    <a:lnTo>
                      <a:pt x="185" y="187"/>
                    </a:lnTo>
                    <a:lnTo>
                      <a:pt x="190" y="182"/>
                    </a:lnTo>
                    <a:lnTo>
                      <a:pt x="194" y="176"/>
                    </a:lnTo>
                    <a:lnTo>
                      <a:pt x="199" y="169"/>
                    </a:lnTo>
                    <a:lnTo>
                      <a:pt x="204" y="162"/>
                    </a:lnTo>
                    <a:lnTo>
                      <a:pt x="208" y="154"/>
                    </a:lnTo>
                    <a:lnTo>
                      <a:pt x="213" y="146"/>
                    </a:lnTo>
                    <a:lnTo>
                      <a:pt x="217" y="138"/>
                    </a:lnTo>
                    <a:lnTo>
                      <a:pt x="222" y="129"/>
                    </a:lnTo>
                    <a:lnTo>
                      <a:pt x="227" y="120"/>
                    </a:lnTo>
                    <a:lnTo>
                      <a:pt x="231" y="111"/>
                    </a:lnTo>
                    <a:lnTo>
                      <a:pt x="236" y="102"/>
                    </a:lnTo>
                    <a:lnTo>
                      <a:pt x="240" y="93"/>
                    </a:lnTo>
                    <a:lnTo>
                      <a:pt x="245" y="83"/>
                    </a:lnTo>
                    <a:lnTo>
                      <a:pt x="250" y="74"/>
                    </a:lnTo>
                    <a:lnTo>
                      <a:pt x="254" y="66"/>
                    </a:lnTo>
                    <a:lnTo>
                      <a:pt x="259" y="57"/>
                    </a:lnTo>
                    <a:lnTo>
                      <a:pt x="264" y="49"/>
                    </a:lnTo>
                    <a:lnTo>
                      <a:pt x="268" y="42"/>
                    </a:lnTo>
                    <a:lnTo>
                      <a:pt x="273" y="34"/>
                    </a:lnTo>
                    <a:lnTo>
                      <a:pt x="277" y="28"/>
                    </a:lnTo>
                    <a:lnTo>
                      <a:pt x="282" y="22"/>
                    </a:lnTo>
                    <a:lnTo>
                      <a:pt x="287" y="17"/>
                    </a:lnTo>
                    <a:lnTo>
                      <a:pt x="291" y="12"/>
                    </a:lnTo>
                    <a:lnTo>
                      <a:pt x="296" y="8"/>
                    </a:lnTo>
                    <a:lnTo>
                      <a:pt x="300" y="5"/>
                    </a:lnTo>
                    <a:lnTo>
                      <a:pt x="305" y="3"/>
                    </a:lnTo>
                    <a:lnTo>
                      <a:pt x="310" y="1"/>
                    </a:lnTo>
                    <a:lnTo>
                      <a:pt x="314" y="0"/>
                    </a:lnTo>
                    <a:lnTo>
                      <a:pt x="319" y="0"/>
                    </a:lnTo>
                    <a:lnTo>
                      <a:pt x="324" y="1"/>
                    </a:lnTo>
                    <a:lnTo>
                      <a:pt x="328" y="3"/>
                    </a:lnTo>
                    <a:lnTo>
                      <a:pt x="333" y="6"/>
                    </a:lnTo>
                    <a:lnTo>
                      <a:pt x="338" y="9"/>
                    </a:lnTo>
                    <a:lnTo>
                      <a:pt x="342" y="13"/>
                    </a:lnTo>
                    <a:lnTo>
                      <a:pt x="347" y="18"/>
                    </a:lnTo>
                    <a:lnTo>
                      <a:pt x="351" y="23"/>
                    </a:lnTo>
                    <a:lnTo>
                      <a:pt x="356" y="29"/>
                    </a:lnTo>
                    <a:lnTo>
                      <a:pt x="360" y="36"/>
                    </a:lnTo>
                    <a:lnTo>
                      <a:pt x="365" y="43"/>
                    </a:lnTo>
                    <a:lnTo>
                      <a:pt x="370" y="51"/>
                    </a:lnTo>
                    <a:lnTo>
                      <a:pt x="374" y="59"/>
                    </a:lnTo>
                    <a:lnTo>
                      <a:pt x="379" y="68"/>
                    </a:lnTo>
                    <a:lnTo>
                      <a:pt x="384" y="77"/>
                    </a:lnTo>
                    <a:lnTo>
                      <a:pt x="388" y="85"/>
                    </a:lnTo>
                    <a:lnTo>
                      <a:pt x="393" y="95"/>
                    </a:lnTo>
                    <a:lnTo>
                      <a:pt x="398" y="104"/>
                    </a:lnTo>
                    <a:lnTo>
                      <a:pt x="402" y="113"/>
                    </a:lnTo>
                    <a:lnTo>
                      <a:pt x="407" y="122"/>
                    </a:lnTo>
                    <a:lnTo>
                      <a:pt x="411" y="131"/>
                    </a:lnTo>
                    <a:lnTo>
                      <a:pt x="416" y="140"/>
                    </a:lnTo>
                    <a:lnTo>
                      <a:pt x="421" y="148"/>
                    </a:lnTo>
                    <a:lnTo>
                      <a:pt x="425" y="156"/>
                    </a:lnTo>
                    <a:lnTo>
                      <a:pt x="430" y="164"/>
                    </a:lnTo>
                    <a:lnTo>
                      <a:pt x="435" y="171"/>
                    </a:lnTo>
                    <a:lnTo>
                      <a:pt x="439" y="177"/>
                    </a:lnTo>
                    <a:lnTo>
                      <a:pt x="444" y="183"/>
                    </a:lnTo>
                    <a:lnTo>
                      <a:pt x="448" y="189"/>
                    </a:lnTo>
                    <a:lnTo>
                      <a:pt x="453" y="193"/>
                    </a:lnTo>
                    <a:lnTo>
                      <a:pt x="458" y="197"/>
                    </a:lnTo>
                    <a:lnTo>
                      <a:pt x="462" y="200"/>
                    </a:lnTo>
                    <a:lnTo>
                      <a:pt x="467" y="202"/>
                    </a:lnTo>
                    <a:lnTo>
                      <a:pt x="471" y="204"/>
                    </a:lnTo>
                    <a:lnTo>
                      <a:pt x="476" y="204"/>
                    </a:lnTo>
                    <a:lnTo>
                      <a:pt x="481" y="204"/>
                    </a:lnTo>
                    <a:lnTo>
                      <a:pt x="485" y="203"/>
                    </a:lnTo>
                    <a:lnTo>
                      <a:pt x="490" y="201"/>
                    </a:lnTo>
                    <a:lnTo>
                      <a:pt x="495" y="199"/>
                    </a:lnTo>
                    <a:lnTo>
                      <a:pt x="499" y="195"/>
                    </a:lnTo>
                    <a:lnTo>
                      <a:pt x="504" y="191"/>
                    </a:lnTo>
                    <a:lnTo>
                      <a:pt x="509" y="186"/>
                    </a:lnTo>
                    <a:lnTo>
                      <a:pt x="513" y="181"/>
                    </a:lnTo>
                    <a:lnTo>
                      <a:pt x="518" y="174"/>
                    </a:lnTo>
                    <a:lnTo>
                      <a:pt x="522" y="168"/>
                    </a:lnTo>
                    <a:lnTo>
                      <a:pt x="527" y="161"/>
                    </a:lnTo>
                    <a:lnTo>
                      <a:pt x="532" y="153"/>
                    </a:lnTo>
                    <a:lnTo>
                      <a:pt x="536" y="144"/>
                    </a:lnTo>
                    <a:lnTo>
                      <a:pt x="541" y="136"/>
                    </a:lnTo>
                    <a:lnTo>
                      <a:pt x="545" y="127"/>
                    </a:lnTo>
                    <a:lnTo>
                      <a:pt x="550" y="118"/>
                    </a:lnTo>
                    <a:lnTo>
                      <a:pt x="555" y="109"/>
                    </a:lnTo>
                    <a:lnTo>
                      <a:pt x="559" y="100"/>
                    </a:lnTo>
                    <a:lnTo>
                      <a:pt x="564" y="91"/>
                    </a:lnTo>
                    <a:lnTo>
                      <a:pt x="569" y="82"/>
                    </a:lnTo>
                    <a:lnTo>
                      <a:pt x="573" y="73"/>
                    </a:lnTo>
                    <a:lnTo>
                      <a:pt x="578" y="64"/>
                    </a:lnTo>
                    <a:lnTo>
                      <a:pt x="582" y="56"/>
                    </a:lnTo>
                    <a:lnTo>
                      <a:pt x="587" y="48"/>
                    </a:lnTo>
                    <a:lnTo>
                      <a:pt x="592" y="40"/>
                    </a:lnTo>
                    <a:lnTo>
                      <a:pt x="596" y="33"/>
                    </a:lnTo>
                    <a:lnTo>
                      <a:pt x="601" y="27"/>
                    </a:lnTo>
                    <a:lnTo>
                      <a:pt x="605" y="21"/>
                    </a:lnTo>
                    <a:lnTo>
                      <a:pt x="610" y="16"/>
                    </a:lnTo>
                    <a:lnTo>
                      <a:pt x="615" y="11"/>
                    </a:lnTo>
                    <a:lnTo>
                      <a:pt x="619" y="7"/>
                    </a:lnTo>
                    <a:lnTo>
                      <a:pt x="624" y="4"/>
                    </a:lnTo>
                    <a:lnTo>
                      <a:pt x="629" y="2"/>
                    </a:lnTo>
                    <a:lnTo>
                      <a:pt x="633" y="1"/>
                    </a:lnTo>
                    <a:lnTo>
                      <a:pt x="638" y="0"/>
                    </a:lnTo>
                    <a:lnTo>
                      <a:pt x="642" y="1"/>
                    </a:lnTo>
                    <a:lnTo>
                      <a:pt x="647" y="2"/>
                    </a:lnTo>
                    <a:lnTo>
                      <a:pt x="652" y="4"/>
                    </a:lnTo>
                    <a:lnTo>
                      <a:pt x="656" y="6"/>
                    </a:lnTo>
                    <a:lnTo>
                      <a:pt x="661" y="10"/>
                    </a:lnTo>
                    <a:lnTo>
                      <a:pt x="665" y="14"/>
                    </a:lnTo>
                    <a:lnTo>
                      <a:pt x="670" y="19"/>
                    </a:lnTo>
                    <a:lnTo>
                      <a:pt x="675" y="24"/>
                    </a:lnTo>
                    <a:lnTo>
                      <a:pt x="679" y="31"/>
                    </a:lnTo>
                    <a:lnTo>
                      <a:pt x="684" y="37"/>
                    </a:lnTo>
                    <a:lnTo>
                      <a:pt x="689" y="45"/>
                    </a:lnTo>
                    <a:lnTo>
                      <a:pt x="693" y="53"/>
                    </a:lnTo>
                    <a:lnTo>
                      <a:pt x="698" y="61"/>
                    </a:lnTo>
                    <a:lnTo>
                      <a:pt x="703" y="70"/>
                    </a:lnTo>
                    <a:lnTo>
                      <a:pt x="707" y="78"/>
                    </a:lnTo>
                    <a:lnTo>
                      <a:pt x="712" y="87"/>
                    </a:lnTo>
                    <a:lnTo>
                      <a:pt x="716" y="96"/>
                    </a:lnTo>
                    <a:lnTo>
                      <a:pt x="721" y="106"/>
                    </a:lnTo>
                    <a:lnTo>
                      <a:pt x="726" y="115"/>
                    </a:lnTo>
                    <a:lnTo>
                      <a:pt x="730" y="124"/>
                    </a:lnTo>
                    <a:lnTo>
                      <a:pt x="735" y="133"/>
                    </a:lnTo>
                    <a:lnTo>
                      <a:pt x="739" y="141"/>
                    </a:lnTo>
                    <a:lnTo>
                      <a:pt x="744" y="150"/>
                    </a:lnTo>
                    <a:lnTo>
                      <a:pt x="749" y="158"/>
                    </a:lnTo>
                    <a:lnTo>
                      <a:pt x="753" y="165"/>
                    </a:lnTo>
                    <a:lnTo>
                      <a:pt x="758" y="172"/>
                    </a:lnTo>
                    <a:lnTo>
                      <a:pt x="763" y="178"/>
                    </a:lnTo>
                    <a:lnTo>
                      <a:pt x="767" y="184"/>
                    </a:lnTo>
                    <a:lnTo>
                      <a:pt x="772" y="190"/>
                    </a:lnTo>
                    <a:lnTo>
                      <a:pt x="776" y="194"/>
                    </a:lnTo>
                    <a:lnTo>
                      <a:pt x="781" y="197"/>
                    </a:lnTo>
                    <a:lnTo>
                      <a:pt x="786" y="200"/>
                    </a:lnTo>
                    <a:lnTo>
                      <a:pt x="790" y="202"/>
                    </a:lnTo>
                    <a:lnTo>
                      <a:pt x="795" y="204"/>
                    </a:lnTo>
                    <a:lnTo>
                      <a:pt x="799" y="204"/>
                    </a:lnTo>
                    <a:lnTo>
                      <a:pt x="804" y="204"/>
                    </a:lnTo>
                    <a:lnTo>
                      <a:pt x="809" y="203"/>
                    </a:lnTo>
                    <a:lnTo>
                      <a:pt x="813" y="201"/>
                    </a:lnTo>
                    <a:lnTo>
                      <a:pt x="818" y="198"/>
                    </a:lnTo>
                    <a:lnTo>
                      <a:pt x="823" y="195"/>
                    </a:lnTo>
                    <a:lnTo>
                      <a:pt x="827" y="190"/>
                    </a:lnTo>
                    <a:lnTo>
                      <a:pt x="832" y="185"/>
                    </a:lnTo>
                    <a:lnTo>
                      <a:pt x="836" y="180"/>
                    </a:lnTo>
                    <a:lnTo>
                      <a:pt x="841" y="173"/>
                    </a:lnTo>
                    <a:lnTo>
                      <a:pt x="846" y="167"/>
                    </a:lnTo>
                    <a:lnTo>
                      <a:pt x="850" y="159"/>
                    </a:lnTo>
                    <a:lnTo>
                      <a:pt x="855" y="151"/>
                    </a:lnTo>
                    <a:lnTo>
                      <a:pt x="860" y="143"/>
                    </a:lnTo>
                    <a:lnTo>
                      <a:pt x="864" y="134"/>
                    </a:lnTo>
                    <a:lnTo>
                      <a:pt x="869" y="126"/>
                    </a:lnTo>
                    <a:lnTo>
                      <a:pt x="874" y="116"/>
                    </a:lnTo>
                    <a:lnTo>
                      <a:pt x="878" y="107"/>
                    </a:lnTo>
                    <a:lnTo>
                      <a:pt x="883" y="98"/>
                    </a:lnTo>
                    <a:lnTo>
                      <a:pt x="887" y="89"/>
                    </a:lnTo>
                    <a:lnTo>
                      <a:pt x="892" y="80"/>
                    </a:lnTo>
                    <a:lnTo>
                      <a:pt x="897" y="71"/>
                    </a:lnTo>
                    <a:lnTo>
                      <a:pt x="901" y="62"/>
                    </a:lnTo>
                    <a:lnTo>
                      <a:pt x="906" y="54"/>
                    </a:lnTo>
                    <a:lnTo>
                      <a:pt x="910" y="46"/>
                    </a:lnTo>
                    <a:lnTo>
                      <a:pt x="915" y="39"/>
                    </a:lnTo>
                    <a:lnTo>
                      <a:pt x="920" y="32"/>
                    </a:lnTo>
                  </a:path>
                </a:pathLst>
              </a:custGeom>
              <a:grpFill/>
              <a:ln w="33401">
                <a:solidFill>
                  <a:schemeClr val="accent5">
                    <a:lumMod val="25000"/>
                  </a:schemeClr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9" name="Freeform 6"/>
              <p:cNvSpPr>
                <a:spLocks/>
              </p:cNvSpPr>
              <p:nvPr/>
            </p:nvSpPr>
            <p:spPr bwMode="auto">
              <a:xfrm rot="5400000">
                <a:off x="4187" y="525"/>
                <a:ext cx="882" cy="194"/>
              </a:xfrm>
              <a:custGeom>
                <a:avLst/>
                <a:gdLst>
                  <a:gd name="T0" fmla="*/ 14 w 920"/>
                  <a:gd name="T1" fmla="*/ 75 h 204"/>
                  <a:gd name="T2" fmla="*/ 33 w 920"/>
                  <a:gd name="T3" fmla="*/ 42 h 204"/>
                  <a:gd name="T4" fmla="*/ 51 w 920"/>
                  <a:gd name="T5" fmla="*/ 17 h 204"/>
                  <a:gd name="T6" fmla="*/ 70 w 920"/>
                  <a:gd name="T7" fmla="*/ 3 h 204"/>
                  <a:gd name="T8" fmla="*/ 88 w 920"/>
                  <a:gd name="T9" fmla="*/ 1 h 204"/>
                  <a:gd name="T10" fmla="*/ 106 w 920"/>
                  <a:gd name="T11" fmla="*/ 13 h 204"/>
                  <a:gd name="T12" fmla="*/ 125 w 920"/>
                  <a:gd name="T13" fmla="*/ 36 h 204"/>
                  <a:gd name="T14" fmla="*/ 144 w 920"/>
                  <a:gd name="T15" fmla="*/ 67 h 204"/>
                  <a:gd name="T16" fmla="*/ 162 w 920"/>
                  <a:gd name="T17" fmla="*/ 103 h 204"/>
                  <a:gd name="T18" fmla="*/ 180 w 920"/>
                  <a:gd name="T19" fmla="*/ 139 h 204"/>
                  <a:gd name="T20" fmla="*/ 199 w 920"/>
                  <a:gd name="T21" fmla="*/ 170 h 204"/>
                  <a:gd name="T22" fmla="*/ 217 w 920"/>
                  <a:gd name="T23" fmla="*/ 193 h 204"/>
                  <a:gd name="T24" fmla="*/ 236 w 920"/>
                  <a:gd name="T25" fmla="*/ 204 h 204"/>
                  <a:gd name="T26" fmla="*/ 254 w 920"/>
                  <a:gd name="T27" fmla="*/ 202 h 204"/>
                  <a:gd name="T28" fmla="*/ 273 w 920"/>
                  <a:gd name="T29" fmla="*/ 187 h 204"/>
                  <a:gd name="T30" fmla="*/ 291 w 920"/>
                  <a:gd name="T31" fmla="*/ 161 h 204"/>
                  <a:gd name="T32" fmla="*/ 310 w 920"/>
                  <a:gd name="T33" fmla="*/ 128 h 204"/>
                  <a:gd name="T34" fmla="*/ 328 w 920"/>
                  <a:gd name="T35" fmla="*/ 91 h 204"/>
                  <a:gd name="T36" fmla="*/ 347 w 920"/>
                  <a:gd name="T37" fmla="*/ 56 h 204"/>
                  <a:gd name="T38" fmla="*/ 365 w 920"/>
                  <a:gd name="T39" fmla="*/ 27 h 204"/>
                  <a:gd name="T40" fmla="*/ 384 w 920"/>
                  <a:gd name="T41" fmla="*/ 8 h 204"/>
                  <a:gd name="T42" fmla="*/ 402 w 920"/>
                  <a:gd name="T43" fmla="*/ 0 h 204"/>
                  <a:gd name="T44" fmla="*/ 421 w 920"/>
                  <a:gd name="T45" fmla="*/ 6 h 204"/>
                  <a:gd name="T46" fmla="*/ 439 w 920"/>
                  <a:gd name="T47" fmla="*/ 24 h 204"/>
                  <a:gd name="T48" fmla="*/ 458 w 920"/>
                  <a:gd name="T49" fmla="*/ 52 h 204"/>
                  <a:gd name="T50" fmla="*/ 476 w 920"/>
                  <a:gd name="T51" fmla="*/ 87 h 204"/>
                  <a:gd name="T52" fmla="*/ 495 w 920"/>
                  <a:gd name="T53" fmla="*/ 123 h 204"/>
                  <a:gd name="T54" fmla="*/ 513 w 920"/>
                  <a:gd name="T55" fmla="*/ 157 h 204"/>
                  <a:gd name="T56" fmla="*/ 532 w 920"/>
                  <a:gd name="T57" fmla="*/ 184 h 204"/>
                  <a:gd name="T58" fmla="*/ 550 w 920"/>
                  <a:gd name="T59" fmla="*/ 200 h 204"/>
                  <a:gd name="T60" fmla="*/ 569 w 920"/>
                  <a:gd name="T61" fmla="*/ 204 h 204"/>
                  <a:gd name="T62" fmla="*/ 587 w 920"/>
                  <a:gd name="T63" fmla="*/ 195 h 204"/>
                  <a:gd name="T64" fmla="*/ 605 w 920"/>
                  <a:gd name="T65" fmla="*/ 174 h 204"/>
                  <a:gd name="T66" fmla="*/ 624 w 920"/>
                  <a:gd name="T67" fmla="*/ 144 h 204"/>
                  <a:gd name="T68" fmla="*/ 642 w 920"/>
                  <a:gd name="T69" fmla="*/ 108 h 204"/>
                  <a:gd name="T70" fmla="*/ 661 w 920"/>
                  <a:gd name="T71" fmla="*/ 72 h 204"/>
                  <a:gd name="T72" fmla="*/ 679 w 920"/>
                  <a:gd name="T73" fmla="*/ 40 h 204"/>
                  <a:gd name="T74" fmla="*/ 698 w 920"/>
                  <a:gd name="T75" fmla="*/ 15 h 204"/>
                  <a:gd name="T76" fmla="*/ 716 w 920"/>
                  <a:gd name="T77" fmla="*/ 2 h 204"/>
                  <a:gd name="T78" fmla="*/ 735 w 920"/>
                  <a:gd name="T79" fmla="*/ 2 h 204"/>
                  <a:gd name="T80" fmla="*/ 753 w 920"/>
                  <a:gd name="T81" fmla="*/ 14 h 204"/>
                  <a:gd name="T82" fmla="*/ 772 w 920"/>
                  <a:gd name="T83" fmla="*/ 38 h 204"/>
                  <a:gd name="T84" fmla="*/ 790 w 920"/>
                  <a:gd name="T85" fmla="*/ 70 h 204"/>
                  <a:gd name="T86" fmla="*/ 809 w 920"/>
                  <a:gd name="T87" fmla="*/ 107 h 204"/>
                  <a:gd name="T88" fmla="*/ 827 w 920"/>
                  <a:gd name="T89" fmla="*/ 142 h 204"/>
                  <a:gd name="T90" fmla="*/ 846 w 920"/>
                  <a:gd name="T91" fmla="*/ 173 h 204"/>
                  <a:gd name="T92" fmla="*/ 864 w 920"/>
                  <a:gd name="T93" fmla="*/ 194 h 204"/>
                  <a:gd name="T94" fmla="*/ 883 w 920"/>
                  <a:gd name="T95" fmla="*/ 204 h 204"/>
                  <a:gd name="T96" fmla="*/ 901 w 920"/>
                  <a:gd name="T97" fmla="*/ 201 h 204"/>
                  <a:gd name="T98" fmla="*/ 920 w 920"/>
                  <a:gd name="T99" fmla="*/ 185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20" h="204">
                    <a:moveTo>
                      <a:pt x="0" y="102"/>
                    </a:moveTo>
                    <a:lnTo>
                      <a:pt x="5" y="93"/>
                    </a:lnTo>
                    <a:lnTo>
                      <a:pt x="9" y="84"/>
                    </a:lnTo>
                    <a:lnTo>
                      <a:pt x="14" y="75"/>
                    </a:lnTo>
                    <a:lnTo>
                      <a:pt x="19" y="66"/>
                    </a:lnTo>
                    <a:lnTo>
                      <a:pt x="23" y="58"/>
                    </a:lnTo>
                    <a:lnTo>
                      <a:pt x="28" y="50"/>
                    </a:lnTo>
                    <a:lnTo>
                      <a:pt x="33" y="42"/>
                    </a:lnTo>
                    <a:lnTo>
                      <a:pt x="37" y="35"/>
                    </a:lnTo>
                    <a:lnTo>
                      <a:pt x="42" y="28"/>
                    </a:lnTo>
                    <a:lnTo>
                      <a:pt x="46" y="22"/>
                    </a:lnTo>
                    <a:lnTo>
                      <a:pt x="51" y="17"/>
                    </a:lnTo>
                    <a:lnTo>
                      <a:pt x="56" y="12"/>
                    </a:lnTo>
                    <a:lnTo>
                      <a:pt x="60" y="8"/>
                    </a:lnTo>
                    <a:lnTo>
                      <a:pt x="65" y="5"/>
                    </a:lnTo>
                    <a:lnTo>
                      <a:pt x="70" y="3"/>
                    </a:lnTo>
                    <a:lnTo>
                      <a:pt x="74" y="1"/>
                    </a:lnTo>
                    <a:lnTo>
                      <a:pt x="79" y="0"/>
                    </a:lnTo>
                    <a:lnTo>
                      <a:pt x="83" y="0"/>
                    </a:lnTo>
                    <a:lnTo>
                      <a:pt x="88" y="1"/>
                    </a:lnTo>
                    <a:lnTo>
                      <a:pt x="93" y="3"/>
                    </a:lnTo>
                    <a:lnTo>
                      <a:pt x="97" y="5"/>
                    </a:lnTo>
                    <a:lnTo>
                      <a:pt x="102" y="9"/>
                    </a:lnTo>
                    <a:lnTo>
                      <a:pt x="106" y="13"/>
                    </a:lnTo>
                    <a:lnTo>
                      <a:pt x="111" y="17"/>
                    </a:lnTo>
                    <a:lnTo>
                      <a:pt x="116" y="23"/>
                    </a:lnTo>
                    <a:lnTo>
                      <a:pt x="120" y="29"/>
                    </a:lnTo>
                    <a:lnTo>
                      <a:pt x="125" y="36"/>
                    </a:lnTo>
                    <a:lnTo>
                      <a:pt x="130" y="43"/>
                    </a:lnTo>
                    <a:lnTo>
                      <a:pt x="134" y="51"/>
                    </a:lnTo>
                    <a:lnTo>
                      <a:pt x="139" y="59"/>
                    </a:lnTo>
                    <a:lnTo>
                      <a:pt x="144" y="67"/>
                    </a:lnTo>
                    <a:lnTo>
                      <a:pt x="148" y="76"/>
                    </a:lnTo>
                    <a:lnTo>
                      <a:pt x="153" y="85"/>
                    </a:lnTo>
                    <a:lnTo>
                      <a:pt x="157" y="94"/>
                    </a:lnTo>
                    <a:lnTo>
                      <a:pt x="162" y="103"/>
                    </a:lnTo>
                    <a:lnTo>
                      <a:pt x="167" y="112"/>
                    </a:lnTo>
                    <a:lnTo>
                      <a:pt x="171" y="121"/>
                    </a:lnTo>
                    <a:lnTo>
                      <a:pt x="176" y="130"/>
                    </a:lnTo>
                    <a:lnTo>
                      <a:pt x="180" y="139"/>
                    </a:lnTo>
                    <a:lnTo>
                      <a:pt x="185" y="147"/>
                    </a:lnTo>
                    <a:lnTo>
                      <a:pt x="190" y="156"/>
                    </a:lnTo>
                    <a:lnTo>
                      <a:pt x="194" y="163"/>
                    </a:lnTo>
                    <a:lnTo>
                      <a:pt x="199" y="170"/>
                    </a:lnTo>
                    <a:lnTo>
                      <a:pt x="204" y="177"/>
                    </a:lnTo>
                    <a:lnTo>
                      <a:pt x="208" y="183"/>
                    </a:lnTo>
                    <a:lnTo>
                      <a:pt x="213" y="188"/>
                    </a:lnTo>
                    <a:lnTo>
                      <a:pt x="217" y="193"/>
                    </a:lnTo>
                    <a:lnTo>
                      <a:pt x="222" y="197"/>
                    </a:lnTo>
                    <a:lnTo>
                      <a:pt x="227" y="200"/>
                    </a:lnTo>
                    <a:lnTo>
                      <a:pt x="231" y="202"/>
                    </a:lnTo>
                    <a:lnTo>
                      <a:pt x="236" y="204"/>
                    </a:lnTo>
                    <a:lnTo>
                      <a:pt x="240" y="204"/>
                    </a:lnTo>
                    <a:lnTo>
                      <a:pt x="245" y="204"/>
                    </a:lnTo>
                    <a:lnTo>
                      <a:pt x="250" y="203"/>
                    </a:lnTo>
                    <a:lnTo>
                      <a:pt x="254" y="202"/>
                    </a:lnTo>
                    <a:lnTo>
                      <a:pt x="259" y="199"/>
                    </a:lnTo>
                    <a:lnTo>
                      <a:pt x="264" y="196"/>
                    </a:lnTo>
                    <a:lnTo>
                      <a:pt x="268" y="192"/>
                    </a:lnTo>
                    <a:lnTo>
                      <a:pt x="273" y="187"/>
                    </a:lnTo>
                    <a:lnTo>
                      <a:pt x="277" y="181"/>
                    </a:lnTo>
                    <a:lnTo>
                      <a:pt x="282" y="175"/>
                    </a:lnTo>
                    <a:lnTo>
                      <a:pt x="287" y="168"/>
                    </a:lnTo>
                    <a:lnTo>
                      <a:pt x="291" y="161"/>
                    </a:lnTo>
                    <a:lnTo>
                      <a:pt x="296" y="153"/>
                    </a:lnTo>
                    <a:lnTo>
                      <a:pt x="300" y="145"/>
                    </a:lnTo>
                    <a:lnTo>
                      <a:pt x="305" y="137"/>
                    </a:lnTo>
                    <a:lnTo>
                      <a:pt x="310" y="128"/>
                    </a:lnTo>
                    <a:lnTo>
                      <a:pt x="314" y="119"/>
                    </a:lnTo>
                    <a:lnTo>
                      <a:pt x="319" y="110"/>
                    </a:lnTo>
                    <a:lnTo>
                      <a:pt x="324" y="101"/>
                    </a:lnTo>
                    <a:lnTo>
                      <a:pt x="328" y="91"/>
                    </a:lnTo>
                    <a:lnTo>
                      <a:pt x="333" y="82"/>
                    </a:lnTo>
                    <a:lnTo>
                      <a:pt x="338" y="73"/>
                    </a:lnTo>
                    <a:lnTo>
                      <a:pt x="342" y="65"/>
                    </a:lnTo>
                    <a:lnTo>
                      <a:pt x="347" y="56"/>
                    </a:lnTo>
                    <a:lnTo>
                      <a:pt x="351" y="48"/>
                    </a:lnTo>
                    <a:lnTo>
                      <a:pt x="356" y="41"/>
                    </a:lnTo>
                    <a:lnTo>
                      <a:pt x="360" y="34"/>
                    </a:lnTo>
                    <a:lnTo>
                      <a:pt x="365" y="27"/>
                    </a:lnTo>
                    <a:lnTo>
                      <a:pt x="370" y="21"/>
                    </a:lnTo>
                    <a:lnTo>
                      <a:pt x="374" y="16"/>
                    </a:lnTo>
                    <a:lnTo>
                      <a:pt x="379" y="12"/>
                    </a:lnTo>
                    <a:lnTo>
                      <a:pt x="384" y="8"/>
                    </a:lnTo>
                    <a:lnTo>
                      <a:pt x="388" y="5"/>
                    </a:lnTo>
                    <a:lnTo>
                      <a:pt x="393" y="2"/>
                    </a:lnTo>
                    <a:lnTo>
                      <a:pt x="398" y="1"/>
                    </a:lnTo>
                    <a:lnTo>
                      <a:pt x="402" y="0"/>
                    </a:lnTo>
                    <a:lnTo>
                      <a:pt x="407" y="1"/>
                    </a:lnTo>
                    <a:lnTo>
                      <a:pt x="411" y="1"/>
                    </a:lnTo>
                    <a:lnTo>
                      <a:pt x="416" y="3"/>
                    </a:lnTo>
                    <a:lnTo>
                      <a:pt x="421" y="6"/>
                    </a:lnTo>
                    <a:lnTo>
                      <a:pt x="425" y="9"/>
                    </a:lnTo>
                    <a:lnTo>
                      <a:pt x="430" y="14"/>
                    </a:lnTo>
                    <a:lnTo>
                      <a:pt x="435" y="19"/>
                    </a:lnTo>
                    <a:lnTo>
                      <a:pt x="439" y="24"/>
                    </a:lnTo>
                    <a:lnTo>
                      <a:pt x="444" y="30"/>
                    </a:lnTo>
                    <a:lnTo>
                      <a:pt x="448" y="37"/>
                    </a:lnTo>
                    <a:lnTo>
                      <a:pt x="453" y="44"/>
                    </a:lnTo>
                    <a:lnTo>
                      <a:pt x="458" y="52"/>
                    </a:lnTo>
                    <a:lnTo>
                      <a:pt x="462" y="60"/>
                    </a:lnTo>
                    <a:lnTo>
                      <a:pt x="467" y="69"/>
                    </a:lnTo>
                    <a:lnTo>
                      <a:pt x="471" y="78"/>
                    </a:lnTo>
                    <a:lnTo>
                      <a:pt x="476" y="87"/>
                    </a:lnTo>
                    <a:lnTo>
                      <a:pt x="481" y="96"/>
                    </a:lnTo>
                    <a:lnTo>
                      <a:pt x="485" y="105"/>
                    </a:lnTo>
                    <a:lnTo>
                      <a:pt x="490" y="114"/>
                    </a:lnTo>
                    <a:lnTo>
                      <a:pt x="495" y="123"/>
                    </a:lnTo>
                    <a:lnTo>
                      <a:pt x="499" y="132"/>
                    </a:lnTo>
                    <a:lnTo>
                      <a:pt x="504" y="141"/>
                    </a:lnTo>
                    <a:lnTo>
                      <a:pt x="509" y="149"/>
                    </a:lnTo>
                    <a:lnTo>
                      <a:pt x="513" y="157"/>
                    </a:lnTo>
                    <a:lnTo>
                      <a:pt x="518" y="164"/>
                    </a:lnTo>
                    <a:lnTo>
                      <a:pt x="522" y="172"/>
                    </a:lnTo>
                    <a:lnTo>
                      <a:pt x="527" y="178"/>
                    </a:lnTo>
                    <a:lnTo>
                      <a:pt x="532" y="184"/>
                    </a:lnTo>
                    <a:lnTo>
                      <a:pt x="536" y="189"/>
                    </a:lnTo>
                    <a:lnTo>
                      <a:pt x="541" y="194"/>
                    </a:lnTo>
                    <a:lnTo>
                      <a:pt x="545" y="197"/>
                    </a:lnTo>
                    <a:lnTo>
                      <a:pt x="550" y="200"/>
                    </a:lnTo>
                    <a:lnTo>
                      <a:pt x="555" y="202"/>
                    </a:lnTo>
                    <a:lnTo>
                      <a:pt x="559" y="204"/>
                    </a:lnTo>
                    <a:lnTo>
                      <a:pt x="564" y="204"/>
                    </a:lnTo>
                    <a:lnTo>
                      <a:pt x="569" y="204"/>
                    </a:lnTo>
                    <a:lnTo>
                      <a:pt x="573" y="203"/>
                    </a:lnTo>
                    <a:lnTo>
                      <a:pt x="578" y="201"/>
                    </a:lnTo>
                    <a:lnTo>
                      <a:pt x="582" y="198"/>
                    </a:lnTo>
                    <a:lnTo>
                      <a:pt x="587" y="195"/>
                    </a:lnTo>
                    <a:lnTo>
                      <a:pt x="592" y="191"/>
                    </a:lnTo>
                    <a:lnTo>
                      <a:pt x="596" y="186"/>
                    </a:lnTo>
                    <a:lnTo>
                      <a:pt x="601" y="180"/>
                    </a:lnTo>
                    <a:lnTo>
                      <a:pt x="605" y="174"/>
                    </a:lnTo>
                    <a:lnTo>
                      <a:pt x="610" y="167"/>
                    </a:lnTo>
                    <a:lnTo>
                      <a:pt x="615" y="160"/>
                    </a:lnTo>
                    <a:lnTo>
                      <a:pt x="619" y="152"/>
                    </a:lnTo>
                    <a:lnTo>
                      <a:pt x="624" y="144"/>
                    </a:lnTo>
                    <a:lnTo>
                      <a:pt x="629" y="135"/>
                    </a:lnTo>
                    <a:lnTo>
                      <a:pt x="633" y="126"/>
                    </a:lnTo>
                    <a:lnTo>
                      <a:pt x="638" y="117"/>
                    </a:lnTo>
                    <a:lnTo>
                      <a:pt x="642" y="108"/>
                    </a:lnTo>
                    <a:lnTo>
                      <a:pt x="647" y="99"/>
                    </a:lnTo>
                    <a:lnTo>
                      <a:pt x="652" y="90"/>
                    </a:lnTo>
                    <a:lnTo>
                      <a:pt x="656" y="81"/>
                    </a:lnTo>
                    <a:lnTo>
                      <a:pt x="661" y="72"/>
                    </a:lnTo>
                    <a:lnTo>
                      <a:pt x="665" y="63"/>
                    </a:lnTo>
                    <a:lnTo>
                      <a:pt x="670" y="55"/>
                    </a:lnTo>
                    <a:lnTo>
                      <a:pt x="675" y="47"/>
                    </a:lnTo>
                    <a:lnTo>
                      <a:pt x="679" y="40"/>
                    </a:lnTo>
                    <a:lnTo>
                      <a:pt x="684" y="32"/>
                    </a:lnTo>
                    <a:lnTo>
                      <a:pt x="689" y="26"/>
                    </a:lnTo>
                    <a:lnTo>
                      <a:pt x="693" y="20"/>
                    </a:lnTo>
                    <a:lnTo>
                      <a:pt x="698" y="15"/>
                    </a:lnTo>
                    <a:lnTo>
                      <a:pt x="703" y="11"/>
                    </a:lnTo>
                    <a:lnTo>
                      <a:pt x="707" y="7"/>
                    </a:lnTo>
                    <a:lnTo>
                      <a:pt x="712" y="4"/>
                    </a:lnTo>
                    <a:lnTo>
                      <a:pt x="716" y="2"/>
                    </a:lnTo>
                    <a:lnTo>
                      <a:pt x="721" y="1"/>
                    </a:lnTo>
                    <a:lnTo>
                      <a:pt x="726" y="0"/>
                    </a:lnTo>
                    <a:lnTo>
                      <a:pt x="730" y="1"/>
                    </a:lnTo>
                    <a:lnTo>
                      <a:pt x="735" y="2"/>
                    </a:lnTo>
                    <a:lnTo>
                      <a:pt x="739" y="4"/>
                    </a:lnTo>
                    <a:lnTo>
                      <a:pt x="744" y="6"/>
                    </a:lnTo>
                    <a:lnTo>
                      <a:pt x="749" y="10"/>
                    </a:lnTo>
                    <a:lnTo>
                      <a:pt x="753" y="14"/>
                    </a:lnTo>
                    <a:lnTo>
                      <a:pt x="758" y="19"/>
                    </a:lnTo>
                    <a:lnTo>
                      <a:pt x="763" y="25"/>
                    </a:lnTo>
                    <a:lnTo>
                      <a:pt x="767" y="32"/>
                    </a:lnTo>
                    <a:lnTo>
                      <a:pt x="772" y="38"/>
                    </a:lnTo>
                    <a:lnTo>
                      <a:pt x="776" y="46"/>
                    </a:lnTo>
                    <a:lnTo>
                      <a:pt x="781" y="54"/>
                    </a:lnTo>
                    <a:lnTo>
                      <a:pt x="786" y="62"/>
                    </a:lnTo>
                    <a:lnTo>
                      <a:pt x="790" y="70"/>
                    </a:lnTo>
                    <a:lnTo>
                      <a:pt x="795" y="79"/>
                    </a:lnTo>
                    <a:lnTo>
                      <a:pt x="799" y="88"/>
                    </a:lnTo>
                    <a:lnTo>
                      <a:pt x="804" y="98"/>
                    </a:lnTo>
                    <a:lnTo>
                      <a:pt x="809" y="107"/>
                    </a:lnTo>
                    <a:lnTo>
                      <a:pt x="813" y="116"/>
                    </a:lnTo>
                    <a:lnTo>
                      <a:pt x="818" y="125"/>
                    </a:lnTo>
                    <a:lnTo>
                      <a:pt x="823" y="134"/>
                    </a:lnTo>
                    <a:lnTo>
                      <a:pt x="827" y="142"/>
                    </a:lnTo>
                    <a:lnTo>
                      <a:pt x="832" y="151"/>
                    </a:lnTo>
                    <a:lnTo>
                      <a:pt x="836" y="158"/>
                    </a:lnTo>
                    <a:lnTo>
                      <a:pt x="841" y="166"/>
                    </a:lnTo>
                    <a:lnTo>
                      <a:pt x="846" y="173"/>
                    </a:lnTo>
                    <a:lnTo>
                      <a:pt x="850" y="179"/>
                    </a:lnTo>
                    <a:lnTo>
                      <a:pt x="855" y="185"/>
                    </a:lnTo>
                    <a:lnTo>
                      <a:pt x="860" y="190"/>
                    </a:lnTo>
                    <a:lnTo>
                      <a:pt x="864" y="194"/>
                    </a:lnTo>
                    <a:lnTo>
                      <a:pt x="869" y="198"/>
                    </a:lnTo>
                    <a:lnTo>
                      <a:pt x="874" y="201"/>
                    </a:lnTo>
                    <a:lnTo>
                      <a:pt x="878" y="203"/>
                    </a:lnTo>
                    <a:lnTo>
                      <a:pt x="883" y="204"/>
                    </a:lnTo>
                    <a:lnTo>
                      <a:pt x="887" y="204"/>
                    </a:lnTo>
                    <a:lnTo>
                      <a:pt x="892" y="204"/>
                    </a:lnTo>
                    <a:lnTo>
                      <a:pt x="897" y="203"/>
                    </a:lnTo>
                    <a:lnTo>
                      <a:pt x="901" y="201"/>
                    </a:lnTo>
                    <a:lnTo>
                      <a:pt x="906" y="198"/>
                    </a:lnTo>
                    <a:lnTo>
                      <a:pt x="910" y="194"/>
                    </a:lnTo>
                    <a:lnTo>
                      <a:pt x="915" y="190"/>
                    </a:lnTo>
                    <a:lnTo>
                      <a:pt x="920" y="185"/>
                    </a:lnTo>
                  </a:path>
                </a:pathLst>
              </a:custGeom>
              <a:grpFill/>
              <a:ln w="34925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grpSp>
          <p:nvGrpSpPr>
            <p:cNvPr id="20" name="Group 4"/>
            <p:cNvGrpSpPr>
              <a:grpSpLocks/>
            </p:cNvGrpSpPr>
            <p:nvPr/>
          </p:nvGrpSpPr>
          <p:grpSpPr bwMode="auto">
            <a:xfrm rot="16200000">
              <a:off x="4155882" y="4870999"/>
              <a:ext cx="227401" cy="1065703"/>
              <a:chOff x="4531" y="181"/>
              <a:chExt cx="194" cy="882"/>
            </a:xfrm>
            <a:noFill/>
          </p:grpSpPr>
          <p:sp>
            <p:nvSpPr>
              <p:cNvPr id="21" name="Freeform 5"/>
              <p:cNvSpPr>
                <a:spLocks/>
              </p:cNvSpPr>
              <p:nvPr/>
            </p:nvSpPr>
            <p:spPr bwMode="auto">
              <a:xfrm rot="5400000">
                <a:off x="4187" y="525"/>
                <a:ext cx="882" cy="194"/>
              </a:xfrm>
              <a:custGeom>
                <a:avLst/>
                <a:gdLst>
                  <a:gd name="T0" fmla="*/ 14 w 920"/>
                  <a:gd name="T1" fmla="*/ 8 h 204"/>
                  <a:gd name="T2" fmla="*/ 33 w 920"/>
                  <a:gd name="T3" fmla="*/ 28 h 204"/>
                  <a:gd name="T4" fmla="*/ 51 w 920"/>
                  <a:gd name="T5" fmla="*/ 58 h 204"/>
                  <a:gd name="T6" fmla="*/ 70 w 920"/>
                  <a:gd name="T7" fmla="*/ 93 h 204"/>
                  <a:gd name="T8" fmla="*/ 88 w 920"/>
                  <a:gd name="T9" fmla="*/ 129 h 204"/>
                  <a:gd name="T10" fmla="*/ 106 w 920"/>
                  <a:gd name="T11" fmla="*/ 162 h 204"/>
                  <a:gd name="T12" fmla="*/ 125 w 920"/>
                  <a:gd name="T13" fmla="*/ 187 h 204"/>
                  <a:gd name="T14" fmla="*/ 144 w 920"/>
                  <a:gd name="T15" fmla="*/ 202 h 204"/>
                  <a:gd name="T16" fmla="*/ 162 w 920"/>
                  <a:gd name="T17" fmla="*/ 203 h 204"/>
                  <a:gd name="T18" fmla="*/ 180 w 920"/>
                  <a:gd name="T19" fmla="*/ 192 h 204"/>
                  <a:gd name="T20" fmla="*/ 199 w 920"/>
                  <a:gd name="T21" fmla="*/ 169 h 204"/>
                  <a:gd name="T22" fmla="*/ 217 w 920"/>
                  <a:gd name="T23" fmla="*/ 138 h 204"/>
                  <a:gd name="T24" fmla="*/ 236 w 920"/>
                  <a:gd name="T25" fmla="*/ 102 h 204"/>
                  <a:gd name="T26" fmla="*/ 254 w 920"/>
                  <a:gd name="T27" fmla="*/ 66 h 204"/>
                  <a:gd name="T28" fmla="*/ 273 w 920"/>
                  <a:gd name="T29" fmla="*/ 34 h 204"/>
                  <a:gd name="T30" fmla="*/ 291 w 920"/>
                  <a:gd name="T31" fmla="*/ 12 h 204"/>
                  <a:gd name="T32" fmla="*/ 310 w 920"/>
                  <a:gd name="T33" fmla="*/ 1 h 204"/>
                  <a:gd name="T34" fmla="*/ 328 w 920"/>
                  <a:gd name="T35" fmla="*/ 3 h 204"/>
                  <a:gd name="T36" fmla="*/ 347 w 920"/>
                  <a:gd name="T37" fmla="*/ 18 h 204"/>
                  <a:gd name="T38" fmla="*/ 365 w 920"/>
                  <a:gd name="T39" fmla="*/ 43 h 204"/>
                  <a:gd name="T40" fmla="*/ 384 w 920"/>
                  <a:gd name="T41" fmla="*/ 77 h 204"/>
                  <a:gd name="T42" fmla="*/ 402 w 920"/>
                  <a:gd name="T43" fmla="*/ 113 h 204"/>
                  <a:gd name="T44" fmla="*/ 421 w 920"/>
                  <a:gd name="T45" fmla="*/ 148 h 204"/>
                  <a:gd name="T46" fmla="*/ 439 w 920"/>
                  <a:gd name="T47" fmla="*/ 177 h 204"/>
                  <a:gd name="T48" fmla="*/ 458 w 920"/>
                  <a:gd name="T49" fmla="*/ 197 h 204"/>
                  <a:gd name="T50" fmla="*/ 476 w 920"/>
                  <a:gd name="T51" fmla="*/ 204 h 204"/>
                  <a:gd name="T52" fmla="*/ 495 w 920"/>
                  <a:gd name="T53" fmla="*/ 199 h 204"/>
                  <a:gd name="T54" fmla="*/ 513 w 920"/>
                  <a:gd name="T55" fmla="*/ 181 h 204"/>
                  <a:gd name="T56" fmla="*/ 532 w 920"/>
                  <a:gd name="T57" fmla="*/ 153 h 204"/>
                  <a:gd name="T58" fmla="*/ 550 w 920"/>
                  <a:gd name="T59" fmla="*/ 118 h 204"/>
                  <a:gd name="T60" fmla="*/ 569 w 920"/>
                  <a:gd name="T61" fmla="*/ 82 h 204"/>
                  <a:gd name="T62" fmla="*/ 587 w 920"/>
                  <a:gd name="T63" fmla="*/ 48 h 204"/>
                  <a:gd name="T64" fmla="*/ 605 w 920"/>
                  <a:gd name="T65" fmla="*/ 21 h 204"/>
                  <a:gd name="T66" fmla="*/ 624 w 920"/>
                  <a:gd name="T67" fmla="*/ 4 h 204"/>
                  <a:gd name="T68" fmla="*/ 642 w 920"/>
                  <a:gd name="T69" fmla="*/ 1 h 204"/>
                  <a:gd name="T70" fmla="*/ 661 w 920"/>
                  <a:gd name="T71" fmla="*/ 10 h 204"/>
                  <a:gd name="T72" fmla="*/ 679 w 920"/>
                  <a:gd name="T73" fmla="*/ 31 h 204"/>
                  <a:gd name="T74" fmla="*/ 698 w 920"/>
                  <a:gd name="T75" fmla="*/ 61 h 204"/>
                  <a:gd name="T76" fmla="*/ 716 w 920"/>
                  <a:gd name="T77" fmla="*/ 96 h 204"/>
                  <a:gd name="T78" fmla="*/ 735 w 920"/>
                  <a:gd name="T79" fmla="*/ 133 h 204"/>
                  <a:gd name="T80" fmla="*/ 753 w 920"/>
                  <a:gd name="T81" fmla="*/ 165 h 204"/>
                  <a:gd name="T82" fmla="*/ 772 w 920"/>
                  <a:gd name="T83" fmla="*/ 190 h 204"/>
                  <a:gd name="T84" fmla="*/ 790 w 920"/>
                  <a:gd name="T85" fmla="*/ 202 h 204"/>
                  <a:gd name="T86" fmla="*/ 809 w 920"/>
                  <a:gd name="T87" fmla="*/ 203 h 204"/>
                  <a:gd name="T88" fmla="*/ 827 w 920"/>
                  <a:gd name="T89" fmla="*/ 190 h 204"/>
                  <a:gd name="T90" fmla="*/ 846 w 920"/>
                  <a:gd name="T91" fmla="*/ 167 h 204"/>
                  <a:gd name="T92" fmla="*/ 864 w 920"/>
                  <a:gd name="T93" fmla="*/ 134 h 204"/>
                  <a:gd name="T94" fmla="*/ 883 w 920"/>
                  <a:gd name="T95" fmla="*/ 98 h 204"/>
                  <a:gd name="T96" fmla="*/ 901 w 920"/>
                  <a:gd name="T97" fmla="*/ 62 h 204"/>
                  <a:gd name="T98" fmla="*/ 920 w 920"/>
                  <a:gd name="T99" fmla="*/ 32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20" h="204">
                    <a:moveTo>
                      <a:pt x="0" y="1"/>
                    </a:moveTo>
                    <a:lnTo>
                      <a:pt x="5" y="3"/>
                    </a:lnTo>
                    <a:lnTo>
                      <a:pt x="9" y="5"/>
                    </a:lnTo>
                    <a:lnTo>
                      <a:pt x="14" y="8"/>
                    </a:lnTo>
                    <a:lnTo>
                      <a:pt x="19" y="12"/>
                    </a:lnTo>
                    <a:lnTo>
                      <a:pt x="23" y="17"/>
                    </a:lnTo>
                    <a:lnTo>
                      <a:pt x="28" y="22"/>
                    </a:lnTo>
                    <a:lnTo>
                      <a:pt x="33" y="28"/>
                    </a:lnTo>
                    <a:lnTo>
                      <a:pt x="37" y="35"/>
                    </a:lnTo>
                    <a:lnTo>
                      <a:pt x="42" y="42"/>
                    </a:lnTo>
                    <a:lnTo>
                      <a:pt x="46" y="50"/>
                    </a:lnTo>
                    <a:lnTo>
                      <a:pt x="51" y="58"/>
                    </a:lnTo>
                    <a:lnTo>
                      <a:pt x="56" y="66"/>
                    </a:lnTo>
                    <a:lnTo>
                      <a:pt x="60" y="75"/>
                    </a:lnTo>
                    <a:lnTo>
                      <a:pt x="65" y="84"/>
                    </a:lnTo>
                    <a:lnTo>
                      <a:pt x="70" y="93"/>
                    </a:lnTo>
                    <a:lnTo>
                      <a:pt x="74" y="102"/>
                    </a:lnTo>
                    <a:lnTo>
                      <a:pt x="79" y="111"/>
                    </a:lnTo>
                    <a:lnTo>
                      <a:pt x="83" y="121"/>
                    </a:lnTo>
                    <a:lnTo>
                      <a:pt x="88" y="129"/>
                    </a:lnTo>
                    <a:lnTo>
                      <a:pt x="93" y="138"/>
                    </a:lnTo>
                    <a:lnTo>
                      <a:pt x="97" y="146"/>
                    </a:lnTo>
                    <a:lnTo>
                      <a:pt x="102" y="155"/>
                    </a:lnTo>
                    <a:lnTo>
                      <a:pt x="106" y="162"/>
                    </a:lnTo>
                    <a:lnTo>
                      <a:pt x="111" y="169"/>
                    </a:lnTo>
                    <a:lnTo>
                      <a:pt x="116" y="176"/>
                    </a:lnTo>
                    <a:lnTo>
                      <a:pt x="120" y="182"/>
                    </a:lnTo>
                    <a:lnTo>
                      <a:pt x="125" y="187"/>
                    </a:lnTo>
                    <a:lnTo>
                      <a:pt x="130" y="192"/>
                    </a:lnTo>
                    <a:lnTo>
                      <a:pt x="134" y="196"/>
                    </a:lnTo>
                    <a:lnTo>
                      <a:pt x="139" y="200"/>
                    </a:lnTo>
                    <a:lnTo>
                      <a:pt x="144" y="202"/>
                    </a:lnTo>
                    <a:lnTo>
                      <a:pt x="148" y="203"/>
                    </a:lnTo>
                    <a:lnTo>
                      <a:pt x="153" y="204"/>
                    </a:lnTo>
                    <a:lnTo>
                      <a:pt x="157" y="204"/>
                    </a:lnTo>
                    <a:lnTo>
                      <a:pt x="162" y="203"/>
                    </a:lnTo>
                    <a:lnTo>
                      <a:pt x="167" y="202"/>
                    </a:lnTo>
                    <a:lnTo>
                      <a:pt x="171" y="199"/>
                    </a:lnTo>
                    <a:lnTo>
                      <a:pt x="176" y="196"/>
                    </a:lnTo>
                    <a:lnTo>
                      <a:pt x="180" y="192"/>
                    </a:lnTo>
                    <a:lnTo>
                      <a:pt x="185" y="187"/>
                    </a:lnTo>
                    <a:lnTo>
                      <a:pt x="190" y="182"/>
                    </a:lnTo>
                    <a:lnTo>
                      <a:pt x="194" y="176"/>
                    </a:lnTo>
                    <a:lnTo>
                      <a:pt x="199" y="169"/>
                    </a:lnTo>
                    <a:lnTo>
                      <a:pt x="204" y="162"/>
                    </a:lnTo>
                    <a:lnTo>
                      <a:pt x="208" y="154"/>
                    </a:lnTo>
                    <a:lnTo>
                      <a:pt x="213" y="146"/>
                    </a:lnTo>
                    <a:lnTo>
                      <a:pt x="217" y="138"/>
                    </a:lnTo>
                    <a:lnTo>
                      <a:pt x="222" y="129"/>
                    </a:lnTo>
                    <a:lnTo>
                      <a:pt x="227" y="120"/>
                    </a:lnTo>
                    <a:lnTo>
                      <a:pt x="231" y="111"/>
                    </a:lnTo>
                    <a:lnTo>
                      <a:pt x="236" y="102"/>
                    </a:lnTo>
                    <a:lnTo>
                      <a:pt x="240" y="93"/>
                    </a:lnTo>
                    <a:lnTo>
                      <a:pt x="245" y="83"/>
                    </a:lnTo>
                    <a:lnTo>
                      <a:pt x="250" y="74"/>
                    </a:lnTo>
                    <a:lnTo>
                      <a:pt x="254" y="66"/>
                    </a:lnTo>
                    <a:lnTo>
                      <a:pt x="259" y="57"/>
                    </a:lnTo>
                    <a:lnTo>
                      <a:pt x="264" y="49"/>
                    </a:lnTo>
                    <a:lnTo>
                      <a:pt x="268" y="42"/>
                    </a:lnTo>
                    <a:lnTo>
                      <a:pt x="273" y="34"/>
                    </a:lnTo>
                    <a:lnTo>
                      <a:pt x="277" y="28"/>
                    </a:lnTo>
                    <a:lnTo>
                      <a:pt x="282" y="22"/>
                    </a:lnTo>
                    <a:lnTo>
                      <a:pt x="287" y="17"/>
                    </a:lnTo>
                    <a:lnTo>
                      <a:pt x="291" y="12"/>
                    </a:lnTo>
                    <a:lnTo>
                      <a:pt x="296" y="8"/>
                    </a:lnTo>
                    <a:lnTo>
                      <a:pt x="300" y="5"/>
                    </a:lnTo>
                    <a:lnTo>
                      <a:pt x="305" y="3"/>
                    </a:lnTo>
                    <a:lnTo>
                      <a:pt x="310" y="1"/>
                    </a:lnTo>
                    <a:lnTo>
                      <a:pt x="314" y="0"/>
                    </a:lnTo>
                    <a:lnTo>
                      <a:pt x="319" y="0"/>
                    </a:lnTo>
                    <a:lnTo>
                      <a:pt x="324" y="1"/>
                    </a:lnTo>
                    <a:lnTo>
                      <a:pt x="328" y="3"/>
                    </a:lnTo>
                    <a:lnTo>
                      <a:pt x="333" y="6"/>
                    </a:lnTo>
                    <a:lnTo>
                      <a:pt x="338" y="9"/>
                    </a:lnTo>
                    <a:lnTo>
                      <a:pt x="342" y="13"/>
                    </a:lnTo>
                    <a:lnTo>
                      <a:pt x="347" y="18"/>
                    </a:lnTo>
                    <a:lnTo>
                      <a:pt x="351" y="23"/>
                    </a:lnTo>
                    <a:lnTo>
                      <a:pt x="356" y="29"/>
                    </a:lnTo>
                    <a:lnTo>
                      <a:pt x="360" y="36"/>
                    </a:lnTo>
                    <a:lnTo>
                      <a:pt x="365" y="43"/>
                    </a:lnTo>
                    <a:lnTo>
                      <a:pt x="370" y="51"/>
                    </a:lnTo>
                    <a:lnTo>
                      <a:pt x="374" y="59"/>
                    </a:lnTo>
                    <a:lnTo>
                      <a:pt x="379" y="68"/>
                    </a:lnTo>
                    <a:lnTo>
                      <a:pt x="384" y="77"/>
                    </a:lnTo>
                    <a:lnTo>
                      <a:pt x="388" y="85"/>
                    </a:lnTo>
                    <a:lnTo>
                      <a:pt x="393" y="95"/>
                    </a:lnTo>
                    <a:lnTo>
                      <a:pt x="398" y="104"/>
                    </a:lnTo>
                    <a:lnTo>
                      <a:pt x="402" y="113"/>
                    </a:lnTo>
                    <a:lnTo>
                      <a:pt x="407" y="122"/>
                    </a:lnTo>
                    <a:lnTo>
                      <a:pt x="411" y="131"/>
                    </a:lnTo>
                    <a:lnTo>
                      <a:pt x="416" y="140"/>
                    </a:lnTo>
                    <a:lnTo>
                      <a:pt x="421" y="148"/>
                    </a:lnTo>
                    <a:lnTo>
                      <a:pt x="425" y="156"/>
                    </a:lnTo>
                    <a:lnTo>
                      <a:pt x="430" y="164"/>
                    </a:lnTo>
                    <a:lnTo>
                      <a:pt x="435" y="171"/>
                    </a:lnTo>
                    <a:lnTo>
                      <a:pt x="439" y="177"/>
                    </a:lnTo>
                    <a:lnTo>
                      <a:pt x="444" y="183"/>
                    </a:lnTo>
                    <a:lnTo>
                      <a:pt x="448" y="189"/>
                    </a:lnTo>
                    <a:lnTo>
                      <a:pt x="453" y="193"/>
                    </a:lnTo>
                    <a:lnTo>
                      <a:pt x="458" y="197"/>
                    </a:lnTo>
                    <a:lnTo>
                      <a:pt x="462" y="200"/>
                    </a:lnTo>
                    <a:lnTo>
                      <a:pt x="467" y="202"/>
                    </a:lnTo>
                    <a:lnTo>
                      <a:pt x="471" y="204"/>
                    </a:lnTo>
                    <a:lnTo>
                      <a:pt x="476" y="204"/>
                    </a:lnTo>
                    <a:lnTo>
                      <a:pt x="481" y="204"/>
                    </a:lnTo>
                    <a:lnTo>
                      <a:pt x="485" y="203"/>
                    </a:lnTo>
                    <a:lnTo>
                      <a:pt x="490" y="201"/>
                    </a:lnTo>
                    <a:lnTo>
                      <a:pt x="495" y="199"/>
                    </a:lnTo>
                    <a:lnTo>
                      <a:pt x="499" y="195"/>
                    </a:lnTo>
                    <a:lnTo>
                      <a:pt x="504" y="191"/>
                    </a:lnTo>
                    <a:lnTo>
                      <a:pt x="509" y="186"/>
                    </a:lnTo>
                    <a:lnTo>
                      <a:pt x="513" y="181"/>
                    </a:lnTo>
                    <a:lnTo>
                      <a:pt x="518" y="174"/>
                    </a:lnTo>
                    <a:lnTo>
                      <a:pt x="522" y="168"/>
                    </a:lnTo>
                    <a:lnTo>
                      <a:pt x="527" y="161"/>
                    </a:lnTo>
                    <a:lnTo>
                      <a:pt x="532" y="153"/>
                    </a:lnTo>
                    <a:lnTo>
                      <a:pt x="536" y="144"/>
                    </a:lnTo>
                    <a:lnTo>
                      <a:pt x="541" y="136"/>
                    </a:lnTo>
                    <a:lnTo>
                      <a:pt x="545" y="127"/>
                    </a:lnTo>
                    <a:lnTo>
                      <a:pt x="550" y="118"/>
                    </a:lnTo>
                    <a:lnTo>
                      <a:pt x="555" y="109"/>
                    </a:lnTo>
                    <a:lnTo>
                      <a:pt x="559" y="100"/>
                    </a:lnTo>
                    <a:lnTo>
                      <a:pt x="564" y="91"/>
                    </a:lnTo>
                    <a:lnTo>
                      <a:pt x="569" y="82"/>
                    </a:lnTo>
                    <a:lnTo>
                      <a:pt x="573" y="73"/>
                    </a:lnTo>
                    <a:lnTo>
                      <a:pt x="578" y="64"/>
                    </a:lnTo>
                    <a:lnTo>
                      <a:pt x="582" y="56"/>
                    </a:lnTo>
                    <a:lnTo>
                      <a:pt x="587" y="48"/>
                    </a:lnTo>
                    <a:lnTo>
                      <a:pt x="592" y="40"/>
                    </a:lnTo>
                    <a:lnTo>
                      <a:pt x="596" y="33"/>
                    </a:lnTo>
                    <a:lnTo>
                      <a:pt x="601" y="27"/>
                    </a:lnTo>
                    <a:lnTo>
                      <a:pt x="605" y="21"/>
                    </a:lnTo>
                    <a:lnTo>
                      <a:pt x="610" y="16"/>
                    </a:lnTo>
                    <a:lnTo>
                      <a:pt x="615" y="11"/>
                    </a:lnTo>
                    <a:lnTo>
                      <a:pt x="619" y="7"/>
                    </a:lnTo>
                    <a:lnTo>
                      <a:pt x="624" y="4"/>
                    </a:lnTo>
                    <a:lnTo>
                      <a:pt x="629" y="2"/>
                    </a:lnTo>
                    <a:lnTo>
                      <a:pt x="633" y="1"/>
                    </a:lnTo>
                    <a:lnTo>
                      <a:pt x="638" y="0"/>
                    </a:lnTo>
                    <a:lnTo>
                      <a:pt x="642" y="1"/>
                    </a:lnTo>
                    <a:lnTo>
                      <a:pt x="647" y="2"/>
                    </a:lnTo>
                    <a:lnTo>
                      <a:pt x="652" y="4"/>
                    </a:lnTo>
                    <a:lnTo>
                      <a:pt x="656" y="6"/>
                    </a:lnTo>
                    <a:lnTo>
                      <a:pt x="661" y="10"/>
                    </a:lnTo>
                    <a:lnTo>
                      <a:pt x="665" y="14"/>
                    </a:lnTo>
                    <a:lnTo>
                      <a:pt x="670" y="19"/>
                    </a:lnTo>
                    <a:lnTo>
                      <a:pt x="675" y="24"/>
                    </a:lnTo>
                    <a:lnTo>
                      <a:pt x="679" y="31"/>
                    </a:lnTo>
                    <a:lnTo>
                      <a:pt x="684" y="37"/>
                    </a:lnTo>
                    <a:lnTo>
                      <a:pt x="689" y="45"/>
                    </a:lnTo>
                    <a:lnTo>
                      <a:pt x="693" y="53"/>
                    </a:lnTo>
                    <a:lnTo>
                      <a:pt x="698" y="61"/>
                    </a:lnTo>
                    <a:lnTo>
                      <a:pt x="703" y="70"/>
                    </a:lnTo>
                    <a:lnTo>
                      <a:pt x="707" y="78"/>
                    </a:lnTo>
                    <a:lnTo>
                      <a:pt x="712" y="87"/>
                    </a:lnTo>
                    <a:lnTo>
                      <a:pt x="716" y="96"/>
                    </a:lnTo>
                    <a:lnTo>
                      <a:pt x="721" y="106"/>
                    </a:lnTo>
                    <a:lnTo>
                      <a:pt x="726" y="115"/>
                    </a:lnTo>
                    <a:lnTo>
                      <a:pt x="730" y="124"/>
                    </a:lnTo>
                    <a:lnTo>
                      <a:pt x="735" y="133"/>
                    </a:lnTo>
                    <a:lnTo>
                      <a:pt x="739" y="141"/>
                    </a:lnTo>
                    <a:lnTo>
                      <a:pt x="744" y="150"/>
                    </a:lnTo>
                    <a:lnTo>
                      <a:pt x="749" y="158"/>
                    </a:lnTo>
                    <a:lnTo>
                      <a:pt x="753" y="165"/>
                    </a:lnTo>
                    <a:lnTo>
                      <a:pt x="758" y="172"/>
                    </a:lnTo>
                    <a:lnTo>
                      <a:pt x="763" y="178"/>
                    </a:lnTo>
                    <a:lnTo>
                      <a:pt x="767" y="184"/>
                    </a:lnTo>
                    <a:lnTo>
                      <a:pt x="772" y="190"/>
                    </a:lnTo>
                    <a:lnTo>
                      <a:pt x="776" y="194"/>
                    </a:lnTo>
                    <a:lnTo>
                      <a:pt x="781" y="197"/>
                    </a:lnTo>
                    <a:lnTo>
                      <a:pt x="786" y="200"/>
                    </a:lnTo>
                    <a:lnTo>
                      <a:pt x="790" y="202"/>
                    </a:lnTo>
                    <a:lnTo>
                      <a:pt x="795" y="204"/>
                    </a:lnTo>
                    <a:lnTo>
                      <a:pt x="799" y="204"/>
                    </a:lnTo>
                    <a:lnTo>
                      <a:pt x="804" y="204"/>
                    </a:lnTo>
                    <a:lnTo>
                      <a:pt x="809" y="203"/>
                    </a:lnTo>
                    <a:lnTo>
                      <a:pt x="813" y="201"/>
                    </a:lnTo>
                    <a:lnTo>
                      <a:pt x="818" y="198"/>
                    </a:lnTo>
                    <a:lnTo>
                      <a:pt x="823" y="195"/>
                    </a:lnTo>
                    <a:lnTo>
                      <a:pt x="827" y="190"/>
                    </a:lnTo>
                    <a:lnTo>
                      <a:pt x="832" y="185"/>
                    </a:lnTo>
                    <a:lnTo>
                      <a:pt x="836" y="180"/>
                    </a:lnTo>
                    <a:lnTo>
                      <a:pt x="841" y="173"/>
                    </a:lnTo>
                    <a:lnTo>
                      <a:pt x="846" y="167"/>
                    </a:lnTo>
                    <a:lnTo>
                      <a:pt x="850" y="159"/>
                    </a:lnTo>
                    <a:lnTo>
                      <a:pt x="855" y="151"/>
                    </a:lnTo>
                    <a:lnTo>
                      <a:pt x="860" y="143"/>
                    </a:lnTo>
                    <a:lnTo>
                      <a:pt x="864" y="134"/>
                    </a:lnTo>
                    <a:lnTo>
                      <a:pt x="869" y="126"/>
                    </a:lnTo>
                    <a:lnTo>
                      <a:pt x="874" y="116"/>
                    </a:lnTo>
                    <a:lnTo>
                      <a:pt x="878" y="107"/>
                    </a:lnTo>
                    <a:lnTo>
                      <a:pt x="883" y="98"/>
                    </a:lnTo>
                    <a:lnTo>
                      <a:pt x="887" y="89"/>
                    </a:lnTo>
                    <a:lnTo>
                      <a:pt x="892" y="80"/>
                    </a:lnTo>
                    <a:lnTo>
                      <a:pt x="897" y="71"/>
                    </a:lnTo>
                    <a:lnTo>
                      <a:pt x="901" y="62"/>
                    </a:lnTo>
                    <a:lnTo>
                      <a:pt x="906" y="54"/>
                    </a:lnTo>
                    <a:lnTo>
                      <a:pt x="910" y="46"/>
                    </a:lnTo>
                    <a:lnTo>
                      <a:pt x="915" y="39"/>
                    </a:lnTo>
                    <a:lnTo>
                      <a:pt x="920" y="32"/>
                    </a:lnTo>
                  </a:path>
                </a:pathLst>
              </a:custGeom>
              <a:grpFill/>
              <a:ln w="33401">
                <a:solidFill>
                  <a:schemeClr val="accent5">
                    <a:lumMod val="25000"/>
                  </a:schemeClr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2" name="Freeform 6"/>
              <p:cNvSpPr>
                <a:spLocks/>
              </p:cNvSpPr>
              <p:nvPr/>
            </p:nvSpPr>
            <p:spPr bwMode="auto">
              <a:xfrm rot="5400000">
                <a:off x="4187" y="525"/>
                <a:ext cx="882" cy="194"/>
              </a:xfrm>
              <a:custGeom>
                <a:avLst/>
                <a:gdLst>
                  <a:gd name="T0" fmla="*/ 14 w 920"/>
                  <a:gd name="T1" fmla="*/ 75 h 204"/>
                  <a:gd name="T2" fmla="*/ 33 w 920"/>
                  <a:gd name="T3" fmla="*/ 42 h 204"/>
                  <a:gd name="T4" fmla="*/ 51 w 920"/>
                  <a:gd name="T5" fmla="*/ 17 h 204"/>
                  <a:gd name="T6" fmla="*/ 70 w 920"/>
                  <a:gd name="T7" fmla="*/ 3 h 204"/>
                  <a:gd name="T8" fmla="*/ 88 w 920"/>
                  <a:gd name="T9" fmla="*/ 1 h 204"/>
                  <a:gd name="T10" fmla="*/ 106 w 920"/>
                  <a:gd name="T11" fmla="*/ 13 h 204"/>
                  <a:gd name="T12" fmla="*/ 125 w 920"/>
                  <a:gd name="T13" fmla="*/ 36 h 204"/>
                  <a:gd name="T14" fmla="*/ 144 w 920"/>
                  <a:gd name="T15" fmla="*/ 67 h 204"/>
                  <a:gd name="T16" fmla="*/ 162 w 920"/>
                  <a:gd name="T17" fmla="*/ 103 h 204"/>
                  <a:gd name="T18" fmla="*/ 180 w 920"/>
                  <a:gd name="T19" fmla="*/ 139 h 204"/>
                  <a:gd name="T20" fmla="*/ 199 w 920"/>
                  <a:gd name="T21" fmla="*/ 170 h 204"/>
                  <a:gd name="T22" fmla="*/ 217 w 920"/>
                  <a:gd name="T23" fmla="*/ 193 h 204"/>
                  <a:gd name="T24" fmla="*/ 236 w 920"/>
                  <a:gd name="T25" fmla="*/ 204 h 204"/>
                  <a:gd name="T26" fmla="*/ 254 w 920"/>
                  <a:gd name="T27" fmla="*/ 202 h 204"/>
                  <a:gd name="T28" fmla="*/ 273 w 920"/>
                  <a:gd name="T29" fmla="*/ 187 h 204"/>
                  <a:gd name="T30" fmla="*/ 291 w 920"/>
                  <a:gd name="T31" fmla="*/ 161 h 204"/>
                  <a:gd name="T32" fmla="*/ 310 w 920"/>
                  <a:gd name="T33" fmla="*/ 128 h 204"/>
                  <a:gd name="T34" fmla="*/ 328 w 920"/>
                  <a:gd name="T35" fmla="*/ 91 h 204"/>
                  <a:gd name="T36" fmla="*/ 347 w 920"/>
                  <a:gd name="T37" fmla="*/ 56 h 204"/>
                  <a:gd name="T38" fmla="*/ 365 w 920"/>
                  <a:gd name="T39" fmla="*/ 27 h 204"/>
                  <a:gd name="T40" fmla="*/ 384 w 920"/>
                  <a:gd name="T41" fmla="*/ 8 h 204"/>
                  <a:gd name="T42" fmla="*/ 402 w 920"/>
                  <a:gd name="T43" fmla="*/ 0 h 204"/>
                  <a:gd name="T44" fmla="*/ 421 w 920"/>
                  <a:gd name="T45" fmla="*/ 6 h 204"/>
                  <a:gd name="T46" fmla="*/ 439 w 920"/>
                  <a:gd name="T47" fmla="*/ 24 h 204"/>
                  <a:gd name="T48" fmla="*/ 458 w 920"/>
                  <a:gd name="T49" fmla="*/ 52 h 204"/>
                  <a:gd name="T50" fmla="*/ 476 w 920"/>
                  <a:gd name="T51" fmla="*/ 87 h 204"/>
                  <a:gd name="T52" fmla="*/ 495 w 920"/>
                  <a:gd name="T53" fmla="*/ 123 h 204"/>
                  <a:gd name="T54" fmla="*/ 513 w 920"/>
                  <a:gd name="T55" fmla="*/ 157 h 204"/>
                  <a:gd name="T56" fmla="*/ 532 w 920"/>
                  <a:gd name="T57" fmla="*/ 184 h 204"/>
                  <a:gd name="T58" fmla="*/ 550 w 920"/>
                  <a:gd name="T59" fmla="*/ 200 h 204"/>
                  <a:gd name="T60" fmla="*/ 569 w 920"/>
                  <a:gd name="T61" fmla="*/ 204 h 204"/>
                  <a:gd name="T62" fmla="*/ 587 w 920"/>
                  <a:gd name="T63" fmla="*/ 195 h 204"/>
                  <a:gd name="T64" fmla="*/ 605 w 920"/>
                  <a:gd name="T65" fmla="*/ 174 h 204"/>
                  <a:gd name="T66" fmla="*/ 624 w 920"/>
                  <a:gd name="T67" fmla="*/ 144 h 204"/>
                  <a:gd name="T68" fmla="*/ 642 w 920"/>
                  <a:gd name="T69" fmla="*/ 108 h 204"/>
                  <a:gd name="T70" fmla="*/ 661 w 920"/>
                  <a:gd name="T71" fmla="*/ 72 h 204"/>
                  <a:gd name="T72" fmla="*/ 679 w 920"/>
                  <a:gd name="T73" fmla="*/ 40 h 204"/>
                  <a:gd name="T74" fmla="*/ 698 w 920"/>
                  <a:gd name="T75" fmla="*/ 15 h 204"/>
                  <a:gd name="T76" fmla="*/ 716 w 920"/>
                  <a:gd name="T77" fmla="*/ 2 h 204"/>
                  <a:gd name="T78" fmla="*/ 735 w 920"/>
                  <a:gd name="T79" fmla="*/ 2 h 204"/>
                  <a:gd name="T80" fmla="*/ 753 w 920"/>
                  <a:gd name="T81" fmla="*/ 14 h 204"/>
                  <a:gd name="T82" fmla="*/ 772 w 920"/>
                  <a:gd name="T83" fmla="*/ 38 h 204"/>
                  <a:gd name="T84" fmla="*/ 790 w 920"/>
                  <a:gd name="T85" fmla="*/ 70 h 204"/>
                  <a:gd name="T86" fmla="*/ 809 w 920"/>
                  <a:gd name="T87" fmla="*/ 107 h 204"/>
                  <a:gd name="T88" fmla="*/ 827 w 920"/>
                  <a:gd name="T89" fmla="*/ 142 h 204"/>
                  <a:gd name="T90" fmla="*/ 846 w 920"/>
                  <a:gd name="T91" fmla="*/ 173 h 204"/>
                  <a:gd name="T92" fmla="*/ 864 w 920"/>
                  <a:gd name="T93" fmla="*/ 194 h 204"/>
                  <a:gd name="T94" fmla="*/ 883 w 920"/>
                  <a:gd name="T95" fmla="*/ 204 h 204"/>
                  <a:gd name="T96" fmla="*/ 901 w 920"/>
                  <a:gd name="T97" fmla="*/ 201 h 204"/>
                  <a:gd name="T98" fmla="*/ 920 w 920"/>
                  <a:gd name="T99" fmla="*/ 185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20" h="204">
                    <a:moveTo>
                      <a:pt x="0" y="102"/>
                    </a:moveTo>
                    <a:lnTo>
                      <a:pt x="5" y="93"/>
                    </a:lnTo>
                    <a:lnTo>
                      <a:pt x="9" y="84"/>
                    </a:lnTo>
                    <a:lnTo>
                      <a:pt x="14" y="75"/>
                    </a:lnTo>
                    <a:lnTo>
                      <a:pt x="19" y="66"/>
                    </a:lnTo>
                    <a:lnTo>
                      <a:pt x="23" y="58"/>
                    </a:lnTo>
                    <a:lnTo>
                      <a:pt x="28" y="50"/>
                    </a:lnTo>
                    <a:lnTo>
                      <a:pt x="33" y="42"/>
                    </a:lnTo>
                    <a:lnTo>
                      <a:pt x="37" y="35"/>
                    </a:lnTo>
                    <a:lnTo>
                      <a:pt x="42" y="28"/>
                    </a:lnTo>
                    <a:lnTo>
                      <a:pt x="46" y="22"/>
                    </a:lnTo>
                    <a:lnTo>
                      <a:pt x="51" y="17"/>
                    </a:lnTo>
                    <a:lnTo>
                      <a:pt x="56" y="12"/>
                    </a:lnTo>
                    <a:lnTo>
                      <a:pt x="60" y="8"/>
                    </a:lnTo>
                    <a:lnTo>
                      <a:pt x="65" y="5"/>
                    </a:lnTo>
                    <a:lnTo>
                      <a:pt x="70" y="3"/>
                    </a:lnTo>
                    <a:lnTo>
                      <a:pt x="74" y="1"/>
                    </a:lnTo>
                    <a:lnTo>
                      <a:pt x="79" y="0"/>
                    </a:lnTo>
                    <a:lnTo>
                      <a:pt x="83" y="0"/>
                    </a:lnTo>
                    <a:lnTo>
                      <a:pt x="88" y="1"/>
                    </a:lnTo>
                    <a:lnTo>
                      <a:pt x="93" y="3"/>
                    </a:lnTo>
                    <a:lnTo>
                      <a:pt x="97" y="5"/>
                    </a:lnTo>
                    <a:lnTo>
                      <a:pt x="102" y="9"/>
                    </a:lnTo>
                    <a:lnTo>
                      <a:pt x="106" y="13"/>
                    </a:lnTo>
                    <a:lnTo>
                      <a:pt x="111" y="17"/>
                    </a:lnTo>
                    <a:lnTo>
                      <a:pt x="116" y="23"/>
                    </a:lnTo>
                    <a:lnTo>
                      <a:pt x="120" y="29"/>
                    </a:lnTo>
                    <a:lnTo>
                      <a:pt x="125" y="36"/>
                    </a:lnTo>
                    <a:lnTo>
                      <a:pt x="130" y="43"/>
                    </a:lnTo>
                    <a:lnTo>
                      <a:pt x="134" y="51"/>
                    </a:lnTo>
                    <a:lnTo>
                      <a:pt x="139" y="59"/>
                    </a:lnTo>
                    <a:lnTo>
                      <a:pt x="144" y="67"/>
                    </a:lnTo>
                    <a:lnTo>
                      <a:pt x="148" y="76"/>
                    </a:lnTo>
                    <a:lnTo>
                      <a:pt x="153" y="85"/>
                    </a:lnTo>
                    <a:lnTo>
                      <a:pt x="157" y="94"/>
                    </a:lnTo>
                    <a:lnTo>
                      <a:pt x="162" y="103"/>
                    </a:lnTo>
                    <a:lnTo>
                      <a:pt x="167" y="112"/>
                    </a:lnTo>
                    <a:lnTo>
                      <a:pt x="171" y="121"/>
                    </a:lnTo>
                    <a:lnTo>
                      <a:pt x="176" y="130"/>
                    </a:lnTo>
                    <a:lnTo>
                      <a:pt x="180" y="139"/>
                    </a:lnTo>
                    <a:lnTo>
                      <a:pt x="185" y="147"/>
                    </a:lnTo>
                    <a:lnTo>
                      <a:pt x="190" y="156"/>
                    </a:lnTo>
                    <a:lnTo>
                      <a:pt x="194" y="163"/>
                    </a:lnTo>
                    <a:lnTo>
                      <a:pt x="199" y="170"/>
                    </a:lnTo>
                    <a:lnTo>
                      <a:pt x="204" y="177"/>
                    </a:lnTo>
                    <a:lnTo>
                      <a:pt x="208" y="183"/>
                    </a:lnTo>
                    <a:lnTo>
                      <a:pt x="213" y="188"/>
                    </a:lnTo>
                    <a:lnTo>
                      <a:pt x="217" y="193"/>
                    </a:lnTo>
                    <a:lnTo>
                      <a:pt x="222" y="197"/>
                    </a:lnTo>
                    <a:lnTo>
                      <a:pt x="227" y="200"/>
                    </a:lnTo>
                    <a:lnTo>
                      <a:pt x="231" y="202"/>
                    </a:lnTo>
                    <a:lnTo>
                      <a:pt x="236" y="204"/>
                    </a:lnTo>
                    <a:lnTo>
                      <a:pt x="240" y="204"/>
                    </a:lnTo>
                    <a:lnTo>
                      <a:pt x="245" y="204"/>
                    </a:lnTo>
                    <a:lnTo>
                      <a:pt x="250" y="203"/>
                    </a:lnTo>
                    <a:lnTo>
                      <a:pt x="254" y="202"/>
                    </a:lnTo>
                    <a:lnTo>
                      <a:pt x="259" y="199"/>
                    </a:lnTo>
                    <a:lnTo>
                      <a:pt x="264" y="196"/>
                    </a:lnTo>
                    <a:lnTo>
                      <a:pt x="268" y="192"/>
                    </a:lnTo>
                    <a:lnTo>
                      <a:pt x="273" y="187"/>
                    </a:lnTo>
                    <a:lnTo>
                      <a:pt x="277" y="181"/>
                    </a:lnTo>
                    <a:lnTo>
                      <a:pt x="282" y="175"/>
                    </a:lnTo>
                    <a:lnTo>
                      <a:pt x="287" y="168"/>
                    </a:lnTo>
                    <a:lnTo>
                      <a:pt x="291" y="161"/>
                    </a:lnTo>
                    <a:lnTo>
                      <a:pt x="296" y="153"/>
                    </a:lnTo>
                    <a:lnTo>
                      <a:pt x="300" y="145"/>
                    </a:lnTo>
                    <a:lnTo>
                      <a:pt x="305" y="137"/>
                    </a:lnTo>
                    <a:lnTo>
                      <a:pt x="310" y="128"/>
                    </a:lnTo>
                    <a:lnTo>
                      <a:pt x="314" y="119"/>
                    </a:lnTo>
                    <a:lnTo>
                      <a:pt x="319" y="110"/>
                    </a:lnTo>
                    <a:lnTo>
                      <a:pt x="324" y="101"/>
                    </a:lnTo>
                    <a:lnTo>
                      <a:pt x="328" y="91"/>
                    </a:lnTo>
                    <a:lnTo>
                      <a:pt x="333" y="82"/>
                    </a:lnTo>
                    <a:lnTo>
                      <a:pt x="338" y="73"/>
                    </a:lnTo>
                    <a:lnTo>
                      <a:pt x="342" y="65"/>
                    </a:lnTo>
                    <a:lnTo>
                      <a:pt x="347" y="56"/>
                    </a:lnTo>
                    <a:lnTo>
                      <a:pt x="351" y="48"/>
                    </a:lnTo>
                    <a:lnTo>
                      <a:pt x="356" y="41"/>
                    </a:lnTo>
                    <a:lnTo>
                      <a:pt x="360" y="34"/>
                    </a:lnTo>
                    <a:lnTo>
                      <a:pt x="365" y="27"/>
                    </a:lnTo>
                    <a:lnTo>
                      <a:pt x="370" y="21"/>
                    </a:lnTo>
                    <a:lnTo>
                      <a:pt x="374" y="16"/>
                    </a:lnTo>
                    <a:lnTo>
                      <a:pt x="379" y="12"/>
                    </a:lnTo>
                    <a:lnTo>
                      <a:pt x="384" y="8"/>
                    </a:lnTo>
                    <a:lnTo>
                      <a:pt x="388" y="5"/>
                    </a:lnTo>
                    <a:lnTo>
                      <a:pt x="393" y="2"/>
                    </a:lnTo>
                    <a:lnTo>
                      <a:pt x="398" y="1"/>
                    </a:lnTo>
                    <a:lnTo>
                      <a:pt x="402" y="0"/>
                    </a:lnTo>
                    <a:lnTo>
                      <a:pt x="407" y="1"/>
                    </a:lnTo>
                    <a:lnTo>
                      <a:pt x="411" y="1"/>
                    </a:lnTo>
                    <a:lnTo>
                      <a:pt x="416" y="3"/>
                    </a:lnTo>
                    <a:lnTo>
                      <a:pt x="421" y="6"/>
                    </a:lnTo>
                    <a:lnTo>
                      <a:pt x="425" y="9"/>
                    </a:lnTo>
                    <a:lnTo>
                      <a:pt x="430" y="14"/>
                    </a:lnTo>
                    <a:lnTo>
                      <a:pt x="435" y="19"/>
                    </a:lnTo>
                    <a:lnTo>
                      <a:pt x="439" y="24"/>
                    </a:lnTo>
                    <a:lnTo>
                      <a:pt x="444" y="30"/>
                    </a:lnTo>
                    <a:lnTo>
                      <a:pt x="448" y="37"/>
                    </a:lnTo>
                    <a:lnTo>
                      <a:pt x="453" y="44"/>
                    </a:lnTo>
                    <a:lnTo>
                      <a:pt x="458" y="52"/>
                    </a:lnTo>
                    <a:lnTo>
                      <a:pt x="462" y="60"/>
                    </a:lnTo>
                    <a:lnTo>
                      <a:pt x="467" y="69"/>
                    </a:lnTo>
                    <a:lnTo>
                      <a:pt x="471" y="78"/>
                    </a:lnTo>
                    <a:lnTo>
                      <a:pt x="476" y="87"/>
                    </a:lnTo>
                    <a:lnTo>
                      <a:pt x="481" y="96"/>
                    </a:lnTo>
                    <a:lnTo>
                      <a:pt x="485" y="105"/>
                    </a:lnTo>
                    <a:lnTo>
                      <a:pt x="490" y="114"/>
                    </a:lnTo>
                    <a:lnTo>
                      <a:pt x="495" y="123"/>
                    </a:lnTo>
                    <a:lnTo>
                      <a:pt x="499" y="132"/>
                    </a:lnTo>
                    <a:lnTo>
                      <a:pt x="504" y="141"/>
                    </a:lnTo>
                    <a:lnTo>
                      <a:pt x="509" y="149"/>
                    </a:lnTo>
                    <a:lnTo>
                      <a:pt x="513" y="157"/>
                    </a:lnTo>
                    <a:lnTo>
                      <a:pt x="518" y="164"/>
                    </a:lnTo>
                    <a:lnTo>
                      <a:pt x="522" y="172"/>
                    </a:lnTo>
                    <a:lnTo>
                      <a:pt x="527" y="178"/>
                    </a:lnTo>
                    <a:lnTo>
                      <a:pt x="532" y="184"/>
                    </a:lnTo>
                    <a:lnTo>
                      <a:pt x="536" y="189"/>
                    </a:lnTo>
                    <a:lnTo>
                      <a:pt x="541" y="194"/>
                    </a:lnTo>
                    <a:lnTo>
                      <a:pt x="545" y="197"/>
                    </a:lnTo>
                    <a:lnTo>
                      <a:pt x="550" y="200"/>
                    </a:lnTo>
                    <a:lnTo>
                      <a:pt x="555" y="202"/>
                    </a:lnTo>
                    <a:lnTo>
                      <a:pt x="559" y="204"/>
                    </a:lnTo>
                    <a:lnTo>
                      <a:pt x="564" y="204"/>
                    </a:lnTo>
                    <a:lnTo>
                      <a:pt x="569" y="204"/>
                    </a:lnTo>
                    <a:lnTo>
                      <a:pt x="573" y="203"/>
                    </a:lnTo>
                    <a:lnTo>
                      <a:pt x="578" y="201"/>
                    </a:lnTo>
                    <a:lnTo>
                      <a:pt x="582" y="198"/>
                    </a:lnTo>
                    <a:lnTo>
                      <a:pt x="587" y="195"/>
                    </a:lnTo>
                    <a:lnTo>
                      <a:pt x="592" y="191"/>
                    </a:lnTo>
                    <a:lnTo>
                      <a:pt x="596" y="186"/>
                    </a:lnTo>
                    <a:lnTo>
                      <a:pt x="601" y="180"/>
                    </a:lnTo>
                    <a:lnTo>
                      <a:pt x="605" y="174"/>
                    </a:lnTo>
                    <a:lnTo>
                      <a:pt x="610" y="167"/>
                    </a:lnTo>
                    <a:lnTo>
                      <a:pt x="615" y="160"/>
                    </a:lnTo>
                    <a:lnTo>
                      <a:pt x="619" y="152"/>
                    </a:lnTo>
                    <a:lnTo>
                      <a:pt x="624" y="144"/>
                    </a:lnTo>
                    <a:lnTo>
                      <a:pt x="629" y="135"/>
                    </a:lnTo>
                    <a:lnTo>
                      <a:pt x="633" y="126"/>
                    </a:lnTo>
                    <a:lnTo>
                      <a:pt x="638" y="117"/>
                    </a:lnTo>
                    <a:lnTo>
                      <a:pt x="642" y="108"/>
                    </a:lnTo>
                    <a:lnTo>
                      <a:pt x="647" y="99"/>
                    </a:lnTo>
                    <a:lnTo>
                      <a:pt x="652" y="90"/>
                    </a:lnTo>
                    <a:lnTo>
                      <a:pt x="656" y="81"/>
                    </a:lnTo>
                    <a:lnTo>
                      <a:pt x="661" y="72"/>
                    </a:lnTo>
                    <a:lnTo>
                      <a:pt x="665" y="63"/>
                    </a:lnTo>
                    <a:lnTo>
                      <a:pt x="670" y="55"/>
                    </a:lnTo>
                    <a:lnTo>
                      <a:pt x="675" y="47"/>
                    </a:lnTo>
                    <a:lnTo>
                      <a:pt x="679" y="40"/>
                    </a:lnTo>
                    <a:lnTo>
                      <a:pt x="684" y="32"/>
                    </a:lnTo>
                    <a:lnTo>
                      <a:pt x="689" y="26"/>
                    </a:lnTo>
                    <a:lnTo>
                      <a:pt x="693" y="20"/>
                    </a:lnTo>
                    <a:lnTo>
                      <a:pt x="698" y="15"/>
                    </a:lnTo>
                    <a:lnTo>
                      <a:pt x="703" y="11"/>
                    </a:lnTo>
                    <a:lnTo>
                      <a:pt x="707" y="7"/>
                    </a:lnTo>
                    <a:lnTo>
                      <a:pt x="712" y="4"/>
                    </a:lnTo>
                    <a:lnTo>
                      <a:pt x="716" y="2"/>
                    </a:lnTo>
                    <a:lnTo>
                      <a:pt x="721" y="1"/>
                    </a:lnTo>
                    <a:lnTo>
                      <a:pt x="726" y="0"/>
                    </a:lnTo>
                    <a:lnTo>
                      <a:pt x="730" y="1"/>
                    </a:lnTo>
                    <a:lnTo>
                      <a:pt x="735" y="2"/>
                    </a:lnTo>
                    <a:lnTo>
                      <a:pt x="739" y="4"/>
                    </a:lnTo>
                    <a:lnTo>
                      <a:pt x="744" y="6"/>
                    </a:lnTo>
                    <a:lnTo>
                      <a:pt x="749" y="10"/>
                    </a:lnTo>
                    <a:lnTo>
                      <a:pt x="753" y="14"/>
                    </a:lnTo>
                    <a:lnTo>
                      <a:pt x="758" y="19"/>
                    </a:lnTo>
                    <a:lnTo>
                      <a:pt x="763" y="25"/>
                    </a:lnTo>
                    <a:lnTo>
                      <a:pt x="767" y="32"/>
                    </a:lnTo>
                    <a:lnTo>
                      <a:pt x="772" y="38"/>
                    </a:lnTo>
                    <a:lnTo>
                      <a:pt x="776" y="46"/>
                    </a:lnTo>
                    <a:lnTo>
                      <a:pt x="781" y="54"/>
                    </a:lnTo>
                    <a:lnTo>
                      <a:pt x="786" y="62"/>
                    </a:lnTo>
                    <a:lnTo>
                      <a:pt x="790" y="70"/>
                    </a:lnTo>
                    <a:lnTo>
                      <a:pt x="795" y="79"/>
                    </a:lnTo>
                    <a:lnTo>
                      <a:pt x="799" y="88"/>
                    </a:lnTo>
                    <a:lnTo>
                      <a:pt x="804" y="98"/>
                    </a:lnTo>
                    <a:lnTo>
                      <a:pt x="809" y="107"/>
                    </a:lnTo>
                    <a:lnTo>
                      <a:pt x="813" y="116"/>
                    </a:lnTo>
                    <a:lnTo>
                      <a:pt x="818" y="125"/>
                    </a:lnTo>
                    <a:lnTo>
                      <a:pt x="823" y="134"/>
                    </a:lnTo>
                    <a:lnTo>
                      <a:pt x="827" y="142"/>
                    </a:lnTo>
                    <a:lnTo>
                      <a:pt x="832" y="151"/>
                    </a:lnTo>
                    <a:lnTo>
                      <a:pt x="836" y="158"/>
                    </a:lnTo>
                    <a:lnTo>
                      <a:pt x="841" y="166"/>
                    </a:lnTo>
                    <a:lnTo>
                      <a:pt x="846" y="173"/>
                    </a:lnTo>
                    <a:lnTo>
                      <a:pt x="850" y="179"/>
                    </a:lnTo>
                    <a:lnTo>
                      <a:pt x="855" y="185"/>
                    </a:lnTo>
                    <a:lnTo>
                      <a:pt x="860" y="190"/>
                    </a:lnTo>
                    <a:lnTo>
                      <a:pt x="864" y="194"/>
                    </a:lnTo>
                    <a:lnTo>
                      <a:pt x="869" y="198"/>
                    </a:lnTo>
                    <a:lnTo>
                      <a:pt x="874" y="201"/>
                    </a:lnTo>
                    <a:lnTo>
                      <a:pt x="878" y="203"/>
                    </a:lnTo>
                    <a:lnTo>
                      <a:pt x="883" y="204"/>
                    </a:lnTo>
                    <a:lnTo>
                      <a:pt x="887" y="204"/>
                    </a:lnTo>
                    <a:lnTo>
                      <a:pt x="892" y="204"/>
                    </a:lnTo>
                    <a:lnTo>
                      <a:pt x="897" y="203"/>
                    </a:lnTo>
                    <a:lnTo>
                      <a:pt x="901" y="201"/>
                    </a:lnTo>
                    <a:lnTo>
                      <a:pt x="906" y="198"/>
                    </a:lnTo>
                    <a:lnTo>
                      <a:pt x="910" y="194"/>
                    </a:lnTo>
                    <a:lnTo>
                      <a:pt x="915" y="190"/>
                    </a:lnTo>
                    <a:lnTo>
                      <a:pt x="920" y="185"/>
                    </a:lnTo>
                  </a:path>
                </a:pathLst>
              </a:custGeom>
              <a:grpFill/>
              <a:ln w="34925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sp>
          <p:nvSpPr>
            <p:cNvPr id="23" name="Rectangle 8"/>
            <p:cNvSpPr>
              <a:spLocks noChangeArrowheads="1"/>
            </p:cNvSpPr>
            <p:nvPr/>
          </p:nvSpPr>
          <p:spPr bwMode="auto">
            <a:xfrm>
              <a:off x="5038725" y="5426075"/>
              <a:ext cx="2224088" cy="590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36195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19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195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19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195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3619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3619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3619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3619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ru-RU" altLang="en-US" sz="1200">
                  <a:latin typeface="Comic Sans MS" pitchFamily="66" charset="0"/>
                </a:rPr>
                <a:t>Радикалы ДНК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ru-RU" altLang="en-US" sz="1200">
                  <a:latin typeface="Comic Sans MS" pitchFamily="66" charset="0"/>
                </a:rPr>
                <a:t>Первичные повреждения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ru-RU" altLang="en-US" sz="1200">
                  <a:latin typeface="Comic Sans MS" pitchFamily="66" charset="0"/>
                </a:rPr>
                <a:t>(короткоживущие)</a:t>
              </a:r>
              <a:endParaRPr lang="en-AU" altLang="en-US" sz="1100">
                <a:latin typeface="Comic Sans MS" pitchFamily="66" charset="0"/>
              </a:endParaRPr>
            </a:p>
          </p:txBody>
        </p:sp>
        <p:sp>
          <p:nvSpPr>
            <p:cNvPr id="25" name="Flowchart: Or 10"/>
            <p:cNvSpPr>
              <a:spLocks noChangeAspect="1"/>
            </p:cNvSpPr>
            <p:nvPr/>
          </p:nvSpPr>
          <p:spPr>
            <a:xfrm>
              <a:off x="3986213" y="5291138"/>
              <a:ext cx="104775" cy="100012"/>
            </a:xfrm>
            <a:prstGeom prst="flowChartOr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/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 rot="19079742">
              <a:off x="3055938" y="1765300"/>
              <a:ext cx="609600" cy="571500"/>
            </a:xfrm>
            <a:custGeom>
              <a:avLst/>
              <a:gdLst>
                <a:gd name="T0" fmla="*/ 2147483647 w 384"/>
                <a:gd name="T1" fmla="*/ 2147483647 h 360"/>
                <a:gd name="T2" fmla="*/ 2147483647 w 384"/>
                <a:gd name="T3" fmla="*/ 2147483647 h 360"/>
                <a:gd name="T4" fmla="*/ 2147483647 w 384"/>
                <a:gd name="T5" fmla="*/ 2147483647 h 360"/>
                <a:gd name="T6" fmla="*/ 2147483647 w 384"/>
                <a:gd name="T7" fmla="*/ 2147483647 h 360"/>
                <a:gd name="T8" fmla="*/ 2147483647 w 384"/>
                <a:gd name="T9" fmla="*/ 2147483647 h 360"/>
                <a:gd name="T10" fmla="*/ 2147483647 w 384"/>
                <a:gd name="T11" fmla="*/ 2147483647 h 360"/>
                <a:gd name="T12" fmla="*/ 2147483647 w 384"/>
                <a:gd name="T13" fmla="*/ 2147483647 h 360"/>
                <a:gd name="T14" fmla="*/ 0 w 384"/>
                <a:gd name="T15" fmla="*/ 2147483647 h 3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4" h="360">
                  <a:moveTo>
                    <a:pt x="384" y="24"/>
                  </a:moveTo>
                  <a:cubicBezTo>
                    <a:pt x="376" y="48"/>
                    <a:pt x="368" y="72"/>
                    <a:pt x="336" y="72"/>
                  </a:cubicBezTo>
                  <a:cubicBezTo>
                    <a:pt x="304" y="72"/>
                    <a:pt x="192" y="0"/>
                    <a:pt x="192" y="24"/>
                  </a:cubicBezTo>
                  <a:cubicBezTo>
                    <a:pt x="192" y="48"/>
                    <a:pt x="352" y="200"/>
                    <a:pt x="336" y="216"/>
                  </a:cubicBezTo>
                  <a:cubicBezTo>
                    <a:pt x="320" y="232"/>
                    <a:pt x="112" y="104"/>
                    <a:pt x="96" y="120"/>
                  </a:cubicBezTo>
                  <a:cubicBezTo>
                    <a:pt x="80" y="136"/>
                    <a:pt x="240" y="288"/>
                    <a:pt x="240" y="312"/>
                  </a:cubicBezTo>
                  <a:cubicBezTo>
                    <a:pt x="240" y="336"/>
                    <a:pt x="136" y="256"/>
                    <a:pt x="96" y="264"/>
                  </a:cubicBezTo>
                  <a:cubicBezTo>
                    <a:pt x="56" y="272"/>
                    <a:pt x="16" y="344"/>
                    <a:pt x="0" y="360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grpSp>
          <p:nvGrpSpPr>
            <p:cNvPr id="27" name="Group 6"/>
            <p:cNvGrpSpPr>
              <a:grpSpLocks/>
            </p:cNvGrpSpPr>
            <p:nvPr/>
          </p:nvGrpSpPr>
          <p:grpSpPr bwMode="auto">
            <a:xfrm>
              <a:off x="4975225" y="2446338"/>
              <a:ext cx="536575" cy="261937"/>
              <a:chOff x="3278469" y="2918113"/>
              <a:chExt cx="537447" cy="261610"/>
            </a:xfrm>
          </p:grpSpPr>
          <p:sp>
            <p:nvSpPr>
              <p:cNvPr id="28" name="Oval 65"/>
              <p:cNvSpPr/>
              <p:nvPr/>
            </p:nvSpPr>
            <p:spPr>
              <a:xfrm>
                <a:off x="3278469" y="2926040"/>
                <a:ext cx="537447" cy="25209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AU"/>
              </a:p>
            </p:txBody>
          </p:sp>
          <p:sp>
            <p:nvSpPr>
              <p:cNvPr id="29" name="Rectangle 5"/>
              <p:cNvSpPr>
                <a:spLocks noChangeArrowheads="1"/>
              </p:cNvSpPr>
              <p:nvPr/>
            </p:nvSpPr>
            <p:spPr bwMode="auto">
              <a:xfrm>
                <a:off x="3324923" y="2918113"/>
                <a:ext cx="463588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AU" altLang="en-US" sz="1100">
                    <a:latin typeface="Comic Sans MS" pitchFamily="66" charset="0"/>
                  </a:rPr>
                  <a:t>H</a:t>
                </a:r>
                <a:r>
                  <a:rPr lang="en-AU" altLang="en-US" sz="1100" baseline="-25000">
                    <a:latin typeface="Comic Sans MS" pitchFamily="66" charset="0"/>
                  </a:rPr>
                  <a:t>2</a:t>
                </a:r>
                <a:r>
                  <a:rPr lang="en-AU" altLang="en-US" sz="1100">
                    <a:latin typeface="Comic Sans MS" pitchFamily="66" charset="0"/>
                  </a:rPr>
                  <a:t>O</a:t>
                </a:r>
                <a:endParaRPr lang="en-AU" altLang="en-US" sz="1100"/>
              </a:p>
            </p:txBody>
          </p:sp>
        </p:grpSp>
        <p:sp>
          <p:nvSpPr>
            <p:cNvPr id="30" name="Freeform 7"/>
            <p:cNvSpPr>
              <a:spLocks/>
            </p:cNvSpPr>
            <p:nvPr/>
          </p:nvSpPr>
          <p:spPr bwMode="auto">
            <a:xfrm rot="18939101">
              <a:off x="4929188" y="1751013"/>
              <a:ext cx="609600" cy="571500"/>
            </a:xfrm>
            <a:custGeom>
              <a:avLst/>
              <a:gdLst>
                <a:gd name="T0" fmla="*/ 2147483647 w 384"/>
                <a:gd name="T1" fmla="*/ 2147483647 h 360"/>
                <a:gd name="T2" fmla="*/ 2147483647 w 384"/>
                <a:gd name="T3" fmla="*/ 2147483647 h 360"/>
                <a:gd name="T4" fmla="*/ 2147483647 w 384"/>
                <a:gd name="T5" fmla="*/ 2147483647 h 360"/>
                <a:gd name="T6" fmla="*/ 2147483647 w 384"/>
                <a:gd name="T7" fmla="*/ 2147483647 h 360"/>
                <a:gd name="T8" fmla="*/ 2147483647 w 384"/>
                <a:gd name="T9" fmla="*/ 2147483647 h 360"/>
                <a:gd name="T10" fmla="*/ 2147483647 w 384"/>
                <a:gd name="T11" fmla="*/ 2147483647 h 360"/>
                <a:gd name="T12" fmla="*/ 2147483647 w 384"/>
                <a:gd name="T13" fmla="*/ 2147483647 h 360"/>
                <a:gd name="T14" fmla="*/ 0 w 384"/>
                <a:gd name="T15" fmla="*/ 2147483647 h 3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4" h="360">
                  <a:moveTo>
                    <a:pt x="384" y="24"/>
                  </a:moveTo>
                  <a:cubicBezTo>
                    <a:pt x="376" y="48"/>
                    <a:pt x="368" y="72"/>
                    <a:pt x="336" y="72"/>
                  </a:cubicBezTo>
                  <a:cubicBezTo>
                    <a:pt x="304" y="72"/>
                    <a:pt x="192" y="0"/>
                    <a:pt x="192" y="24"/>
                  </a:cubicBezTo>
                  <a:cubicBezTo>
                    <a:pt x="192" y="48"/>
                    <a:pt x="352" y="200"/>
                    <a:pt x="336" y="216"/>
                  </a:cubicBezTo>
                  <a:cubicBezTo>
                    <a:pt x="320" y="232"/>
                    <a:pt x="112" y="104"/>
                    <a:pt x="96" y="120"/>
                  </a:cubicBezTo>
                  <a:cubicBezTo>
                    <a:pt x="80" y="136"/>
                    <a:pt x="240" y="288"/>
                    <a:pt x="240" y="312"/>
                  </a:cubicBezTo>
                  <a:cubicBezTo>
                    <a:pt x="240" y="336"/>
                    <a:pt x="136" y="256"/>
                    <a:pt x="96" y="264"/>
                  </a:cubicBezTo>
                  <a:cubicBezTo>
                    <a:pt x="56" y="272"/>
                    <a:pt x="16" y="344"/>
                    <a:pt x="0" y="360"/>
                  </a:cubicBezTo>
                </a:path>
              </a:pathLst>
            </a:custGeom>
            <a:noFill/>
            <a:ln w="19050">
              <a:solidFill>
                <a:srgbClr val="FF00FF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grpSp>
          <p:nvGrpSpPr>
            <p:cNvPr id="31" name="Group 70"/>
            <p:cNvGrpSpPr>
              <a:grpSpLocks/>
            </p:cNvGrpSpPr>
            <p:nvPr/>
          </p:nvGrpSpPr>
          <p:grpSpPr bwMode="auto">
            <a:xfrm>
              <a:off x="5000625" y="3532188"/>
              <a:ext cx="536575" cy="261937"/>
              <a:chOff x="3278469" y="2918113"/>
              <a:chExt cx="537447" cy="261610"/>
            </a:xfrm>
          </p:grpSpPr>
          <p:sp>
            <p:nvSpPr>
              <p:cNvPr id="32" name="Oval 71"/>
              <p:cNvSpPr/>
              <p:nvPr/>
            </p:nvSpPr>
            <p:spPr>
              <a:xfrm>
                <a:off x="3278469" y="2926040"/>
                <a:ext cx="537447" cy="25209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AU"/>
              </a:p>
            </p:txBody>
          </p:sp>
          <p:sp>
            <p:nvSpPr>
              <p:cNvPr id="33" name="Rectangle 72"/>
              <p:cNvSpPr>
                <a:spLocks noChangeArrowheads="1"/>
              </p:cNvSpPr>
              <p:nvPr/>
            </p:nvSpPr>
            <p:spPr bwMode="auto">
              <a:xfrm>
                <a:off x="3315397" y="2918113"/>
                <a:ext cx="490993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AU" altLang="en-US" sz="1100">
                    <a:latin typeface="Comic Sans MS" pitchFamily="66" charset="0"/>
                  </a:rPr>
                  <a:t>•OH</a:t>
                </a:r>
                <a:endParaRPr lang="en-AU" altLang="en-US" sz="1100"/>
              </a:p>
            </p:txBody>
          </p:sp>
        </p:grpSp>
        <p:grpSp>
          <p:nvGrpSpPr>
            <p:cNvPr id="34" name="Group 4"/>
            <p:cNvGrpSpPr>
              <a:grpSpLocks/>
            </p:cNvGrpSpPr>
            <p:nvPr/>
          </p:nvGrpSpPr>
          <p:grpSpPr bwMode="auto">
            <a:xfrm rot="16200000">
              <a:off x="5161248" y="3793510"/>
              <a:ext cx="226812" cy="1064399"/>
              <a:chOff x="4531" y="181"/>
              <a:chExt cx="194" cy="882"/>
            </a:xfrm>
            <a:noFill/>
          </p:grpSpPr>
          <p:sp>
            <p:nvSpPr>
              <p:cNvPr id="35" name="Freeform 5"/>
              <p:cNvSpPr>
                <a:spLocks/>
              </p:cNvSpPr>
              <p:nvPr/>
            </p:nvSpPr>
            <p:spPr bwMode="auto">
              <a:xfrm rot="5400000">
                <a:off x="4187" y="525"/>
                <a:ext cx="882" cy="194"/>
              </a:xfrm>
              <a:custGeom>
                <a:avLst/>
                <a:gdLst>
                  <a:gd name="T0" fmla="*/ 14 w 920"/>
                  <a:gd name="T1" fmla="*/ 8 h 204"/>
                  <a:gd name="T2" fmla="*/ 33 w 920"/>
                  <a:gd name="T3" fmla="*/ 28 h 204"/>
                  <a:gd name="T4" fmla="*/ 51 w 920"/>
                  <a:gd name="T5" fmla="*/ 58 h 204"/>
                  <a:gd name="T6" fmla="*/ 70 w 920"/>
                  <a:gd name="T7" fmla="*/ 93 h 204"/>
                  <a:gd name="T8" fmla="*/ 88 w 920"/>
                  <a:gd name="T9" fmla="*/ 129 h 204"/>
                  <a:gd name="T10" fmla="*/ 106 w 920"/>
                  <a:gd name="T11" fmla="*/ 162 h 204"/>
                  <a:gd name="T12" fmla="*/ 125 w 920"/>
                  <a:gd name="T13" fmla="*/ 187 h 204"/>
                  <a:gd name="T14" fmla="*/ 144 w 920"/>
                  <a:gd name="T15" fmla="*/ 202 h 204"/>
                  <a:gd name="T16" fmla="*/ 162 w 920"/>
                  <a:gd name="T17" fmla="*/ 203 h 204"/>
                  <a:gd name="T18" fmla="*/ 180 w 920"/>
                  <a:gd name="T19" fmla="*/ 192 h 204"/>
                  <a:gd name="T20" fmla="*/ 199 w 920"/>
                  <a:gd name="T21" fmla="*/ 169 h 204"/>
                  <a:gd name="T22" fmla="*/ 217 w 920"/>
                  <a:gd name="T23" fmla="*/ 138 h 204"/>
                  <a:gd name="T24" fmla="*/ 236 w 920"/>
                  <a:gd name="T25" fmla="*/ 102 h 204"/>
                  <a:gd name="T26" fmla="*/ 254 w 920"/>
                  <a:gd name="T27" fmla="*/ 66 h 204"/>
                  <a:gd name="T28" fmla="*/ 273 w 920"/>
                  <a:gd name="T29" fmla="*/ 34 h 204"/>
                  <a:gd name="T30" fmla="*/ 291 w 920"/>
                  <a:gd name="T31" fmla="*/ 12 h 204"/>
                  <a:gd name="T32" fmla="*/ 310 w 920"/>
                  <a:gd name="T33" fmla="*/ 1 h 204"/>
                  <a:gd name="T34" fmla="*/ 328 w 920"/>
                  <a:gd name="T35" fmla="*/ 3 h 204"/>
                  <a:gd name="T36" fmla="*/ 347 w 920"/>
                  <a:gd name="T37" fmla="*/ 18 h 204"/>
                  <a:gd name="T38" fmla="*/ 365 w 920"/>
                  <a:gd name="T39" fmla="*/ 43 h 204"/>
                  <a:gd name="T40" fmla="*/ 384 w 920"/>
                  <a:gd name="T41" fmla="*/ 77 h 204"/>
                  <a:gd name="T42" fmla="*/ 402 w 920"/>
                  <a:gd name="T43" fmla="*/ 113 h 204"/>
                  <a:gd name="T44" fmla="*/ 421 w 920"/>
                  <a:gd name="T45" fmla="*/ 148 h 204"/>
                  <a:gd name="T46" fmla="*/ 439 w 920"/>
                  <a:gd name="T47" fmla="*/ 177 h 204"/>
                  <a:gd name="T48" fmla="*/ 458 w 920"/>
                  <a:gd name="T49" fmla="*/ 197 h 204"/>
                  <a:gd name="T50" fmla="*/ 476 w 920"/>
                  <a:gd name="T51" fmla="*/ 204 h 204"/>
                  <a:gd name="T52" fmla="*/ 495 w 920"/>
                  <a:gd name="T53" fmla="*/ 199 h 204"/>
                  <a:gd name="T54" fmla="*/ 513 w 920"/>
                  <a:gd name="T55" fmla="*/ 181 h 204"/>
                  <a:gd name="T56" fmla="*/ 532 w 920"/>
                  <a:gd name="T57" fmla="*/ 153 h 204"/>
                  <a:gd name="T58" fmla="*/ 550 w 920"/>
                  <a:gd name="T59" fmla="*/ 118 h 204"/>
                  <a:gd name="T60" fmla="*/ 569 w 920"/>
                  <a:gd name="T61" fmla="*/ 82 h 204"/>
                  <a:gd name="T62" fmla="*/ 587 w 920"/>
                  <a:gd name="T63" fmla="*/ 48 h 204"/>
                  <a:gd name="T64" fmla="*/ 605 w 920"/>
                  <a:gd name="T65" fmla="*/ 21 h 204"/>
                  <a:gd name="T66" fmla="*/ 624 w 920"/>
                  <a:gd name="T67" fmla="*/ 4 h 204"/>
                  <a:gd name="T68" fmla="*/ 642 w 920"/>
                  <a:gd name="T69" fmla="*/ 1 h 204"/>
                  <a:gd name="T70" fmla="*/ 661 w 920"/>
                  <a:gd name="T71" fmla="*/ 10 h 204"/>
                  <a:gd name="T72" fmla="*/ 679 w 920"/>
                  <a:gd name="T73" fmla="*/ 31 h 204"/>
                  <a:gd name="T74" fmla="*/ 698 w 920"/>
                  <a:gd name="T75" fmla="*/ 61 h 204"/>
                  <a:gd name="T76" fmla="*/ 716 w 920"/>
                  <a:gd name="T77" fmla="*/ 96 h 204"/>
                  <a:gd name="T78" fmla="*/ 735 w 920"/>
                  <a:gd name="T79" fmla="*/ 133 h 204"/>
                  <a:gd name="T80" fmla="*/ 753 w 920"/>
                  <a:gd name="T81" fmla="*/ 165 h 204"/>
                  <a:gd name="T82" fmla="*/ 772 w 920"/>
                  <a:gd name="T83" fmla="*/ 190 h 204"/>
                  <a:gd name="T84" fmla="*/ 790 w 920"/>
                  <a:gd name="T85" fmla="*/ 202 h 204"/>
                  <a:gd name="T86" fmla="*/ 809 w 920"/>
                  <a:gd name="T87" fmla="*/ 203 h 204"/>
                  <a:gd name="T88" fmla="*/ 827 w 920"/>
                  <a:gd name="T89" fmla="*/ 190 h 204"/>
                  <a:gd name="T90" fmla="*/ 846 w 920"/>
                  <a:gd name="T91" fmla="*/ 167 h 204"/>
                  <a:gd name="T92" fmla="*/ 864 w 920"/>
                  <a:gd name="T93" fmla="*/ 134 h 204"/>
                  <a:gd name="T94" fmla="*/ 883 w 920"/>
                  <a:gd name="T95" fmla="*/ 98 h 204"/>
                  <a:gd name="T96" fmla="*/ 901 w 920"/>
                  <a:gd name="T97" fmla="*/ 62 h 204"/>
                  <a:gd name="T98" fmla="*/ 920 w 920"/>
                  <a:gd name="T99" fmla="*/ 32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20" h="204">
                    <a:moveTo>
                      <a:pt x="0" y="1"/>
                    </a:moveTo>
                    <a:lnTo>
                      <a:pt x="5" y="3"/>
                    </a:lnTo>
                    <a:lnTo>
                      <a:pt x="9" y="5"/>
                    </a:lnTo>
                    <a:lnTo>
                      <a:pt x="14" y="8"/>
                    </a:lnTo>
                    <a:lnTo>
                      <a:pt x="19" y="12"/>
                    </a:lnTo>
                    <a:lnTo>
                      <a:pt x="23" y="17"/>
                    </a:lnTo>
                    <a:lnTo>
                      <a:pt x="28" y="22"/>
                    </a:lnTo>
                    <a:lnTo>
                      <a:pt x="33" y="28"/>
                    </a:lnTo>
                    <a:lnTo>
                      <a:pt x="37" y="35"/>
                    </a:lnTo>
                    <a:lnTo>
                      <a:pt x="42" y="42"/>
                    </a:lnTo>
                    <a:lnTo>
                      <a:pt x="46" y="50"/>
                    </a:lnTo>
                    <a:lnTo>
                      <a:pt x="51" y="58"/>
                    </a:lnTo>
                    <a:lnTo>
                      <a:pt x="56" y="66"/>
                    </a:lnTo>
                    <a:lnTo>
                      <a:pt x="60" y="75"/>
                    </a:lnTo>
                    <a:lnTo>
                      <a:pt x="65" y="84"/>
                    </a:lnTo>
                    <a:lnTo>
                      <a:pt x="70" y="93"/>
                    </a:lnTo>
                    <a:lnTo>
                      <a:pt x="74" y="102"/>
                    </a:lnTo>
                    <a:lnTo>
                      <a:pt x="79" y="111"/>
                    </a:lnTo>
                    <a:lnTo>
                      <a:pt x="83" y="121"/>
                    </a:lnTo>
                    <a:lnTo>
                      <a:pt x="88" y="129"/>
                    </a:lnTo>
                    <a:lnTo>
                      <a:pt x="93" y="138"/>
                    </a:lnTo>
                    <a:lnTo>
                      <a:pt x="97" y="146"/>
                    </a:lnTo>
                    <a:lnTo>
                      <a:pt x="102" y="155"/>
                    </a:lnTo>
                    <a:lnTo>
                      <a:pt x="106" y="162"/>
                    </a:lnTo>
                    <a:lnTo>
                      <a:pt x="111" y="169"/>
                    </a:lnTo>
                    <a:lnTo>
                      <a:pt x="116" y="176"/>
                    </a:lnTo>
                    <a:lnTo>
                      <a:pt x="120" y="182"/>
                    </a:lnTo>
                    <a:lnTo>
                      <a:pt x="125" y="187"/>
                    </a:lnTo>
                    <a:lnTo>
                      <a:pt x="130" y="192"/>
                    </a:lnTo>
                    <a:lnTo>
                      <a:pt x="134" y="196"/>
                    </a:lnTo>
                    <a:lnTo>
                      <a:pt x="139" y="200"/>
                    </a:lnTo>
                    <a:lnTo>
                      <a:pt x="144" y="202"/>
                    </a:lnTo>
                    <a:lnTo>
                      <a:pt x="148" y="203"/>
                    </a:lnTo>
                    <a:lnTo>
                      <a:pt x="153" y="204"/>
                    </a:lnTo>
                    <a:lnTo>
                      <a:pt x="157" y="204"/>
                    </a:lnTo>
                    <a:lnTo>
                      <a:pt x="162" y="203"/>
                    </a:lnTo>
                    <a:lnTo>
                      <a:pt x="167" y="202"/>
                    </a:lnTo>
                    <a:lnTo>
                      <a:pt x="171" y="199"/>
                    </a:lnTo>
                    <a:lnTo>
                      <a:pt x="176" y="196"/>
                    </a:lnTo>
                    <a:lnTo>
                      <a:pt x="180" y="192"/>
                    </a:lnTo>
                    <a:lnTo>
                      <a:pt x="185" y="187"/>
                    </a:lnTo>
                    <a:lnTo>
                      <a:pt x="190" y="182"/>
                    </a:lnTo>
                    <a:lnTo>
                      <a:pt x="194" y="176"/>
                    </a:lnTo>
                    <a:lnTo>
                      <a:pt x="199" y="169"/>
                    </a:lnTo>
                    <a:lnTo>
                      <a:pt x="204" y="162"/>
                    </a:lnTo>
                    <a:lnTo>
                      <a:pt x="208" y="154"/>
                    </a:lnTo>
                    <a:lnTo>
                      <a:pt x="213" y="146"/>
                    </a:lnTo>
                    <a:lnTo>
                      <a:pt x="217" y="138"/>
                    </a:lnTo>
                    <a:lnTo>
                      <a:pt x="222" y="129"/>
                    </a:lnTo>
                    <a:lnTo>
                      <a:pt x="227" y="120"/>
                    </a:lnTo>
                    <a:lnTo>
                      <a:pt x="231" y="111"/>
                    </a:lnTo>
                    <a:lnTo>
                      <a:pt x="236" y="102"/>
                    </a:lnTo>
                    <a:lnTo>
                      <a:pt x="240" y="93"/>
                    </a:lnTo>
                    <a:lnTo>
                      <a:pt x="245" y="83"/>
                    </a:lnTo>
                    <a:lnTo>
                      <a:pt x="250" y="74"/>
                    </a:lnTo>
                    <a:lnTo>
                      <a:pt x="254" y="66"/>
                    </a:lnTo>
                    <a:lnTo>
                      <a:pt x="259" y="57"/>
                    </a:lnTo>
                    <a:lnTo>
                      <a:pt x="264" y="49"/>
                    </a:lnTo>
                    <a:lnTo>
                      <a:pt x="268" y="42"/>
                    </a:lnTo>
                    <a:lnTo>
                      <a:pt x="273" y="34"/>
                    </a:lnTo>
                    <a:lnTo>
                      <a:pt x="277" y="28"/>
                    </a:lnTo>
                    <a:lnTo>
                      <a:pt x="282" y="22"/>
                    </a:lnTo>
                    <a:lnTo>
                      <a:pt x="287" y="17"/>
                    </a:lnTo>
                    <a:lnTo>
                      <a:pt x="291" y="12"/>
                    </a:lnTo>
                    <a:lnTo>
                      <a:pt x="296" y="8"/>
                    </a:lnTo>
                    <a:lnTo>
                      <a:pt x="300" y="5"/>
                    </a:lnTo>
                    <a:lnTo>
                      <a:pt x="305" y="3"/>
                    </a:lnTo>
                    <a:lnTo>
                      <a:pt x="310" y="1"/>
                    </a:lnTo>
                    <a:lnTo>
                      <a:pt x="314" y="0"/>
                    </a:lnTo>
                    <a:lnTo>
                      <a:pt x="319" y="0"/>
                    </a:lnTo>
                    <a:lnTo>
                      <a:pt x="324" y="1"/>
                    </a:lnTo>
                    <a:lnTo>
                      <a:pt x="328" y="3"/>
                    </a:lnTo>
                    <a:lnTo>
                      <a:pt x="333" y="6"/>
                    </a:lnTo>
                    <a:lnTo>
                      <a:pt x="338" y="9"/>
                    </a:lnTo>
                    <a:lnTo>
                      <a:pt x="342" y="13"/>
                    </a:lnTo>
                    <a:lnTo>
                      <a:pt x="347" y="18"/>
                    </a:lnTo>
                    <a:lnTo>
                      <a:pt x="351" y="23"/>
                    </a:lnTo>
                    <a:lnTo>
                      <a:pt x="356" y="29"/>
                    </a:lnTo>
                    <a:lnTo>
                      <a:pt x="360" y="36"/>
                    </a:lnTo>
                    <a:lnTo>
                      <a:pt x="365" y="43"/>
                    </a:lnTo>
                    <a:lnTo>
                      <a:pt x="370" y="51"/>
                    </a:lnTo>
                    <a:lnTo>
                      <a:pt x="374" y="59"/>
                    </a:lnTo>
                    <a:lnTo>
                      <a:pt x="379" y="68"/>
                    </a:lnTo>
                    <a:lnTo>
                      <a:pt x="384" y="77"/>
                    </a:lnTo>
                    <a:lnTo>
                      <a:pt x="388" y="85"/>
                    </a:lnTo>
                    <a:lnTo>
                      <a:pt x="393" y="95"/>
                    </a:lnTo>
                    <a:lnTo>
                      <a:pt x="398" y="104"/>
                    </a:lnTo>
                    <a:lnTo>
                      <a:pt x="402" y="113"/>
                    </a:lnTo>
                    <a:lnTo>
                      <a:pt x="407" y="122"/>
                    </a:lnTo>
                    <a:lnTo>
                      <a:pt x="411" y="131"/>
                    </a:lnTo>
                    <a:lnTo>
                      <a:pt x="416" y="140"/>
                    </a:lnTo>
                    <a:lnTo>
                      <a:pt x="421" y="148"/>
                    </a:lnTo>
                    <a:lnTo>
                      <a:pt x="425" y="156"/>
                    </a:lnTo>
                    <a:lnTo>
                      <a:pt x="430" y="164"/>
                    </a:lnTo>
                    <a:lnTo>
                      <a:pt x="435" y="171"/>
                    </a:lnTo>
                    <a:lnTo>
                      <a:pt x="439" y="177"/>
                    </a:lnTo>
                    <a:lnTo>
                      <a:pt x="444" y="183"/>
                    </a:lnTo>
                    <a:lnTo>
                      <a:pt x="448" y="189"/>
                    </a:lnTo>
                    <a:lnTo>
                      <a:pt x="453" y="193"/>
                    </a:lnTo>
                    <a:lnTo>
                      <a:pt x="458" y="197"/>
                    </a:lnTo>
                    <a:lnTo>
                      <a:pt x="462" y="200"/>
                    </a:lnTo>
                    <a:lnTo>
                      <a:pt x="467" y="202"/>
                    </a:lnTo>
                    <a:lnTo>
                      <a:pt x="471" y="204"/>
                    </a:lnTo>
                    <a:lnTo>
                      <a:pt x="476" y="204"/>
                    </a:lnTo>
                    <a:lnTo>
                      <a:pt x="481" y="204"/>
                    </a:lnTo>
                    <a:lnTo>
                      <a:pt x="485" y="203"/>
                    </a:lnTo>
                    <a:lnTo>
                      <a:pt x="490" y="201"/>
                    </a:lnTo>
                    <a:lnTo>
                      <a:pt x="495" y="199"/>
                    </a:lnTo>
                    <a:lnTo>
                      <a:pt x="499" y="195"/>
                    </a:lnTo>
                    <a:lnTo>
                      <a:pt x="504" y="191"/>
                    </a:lnTo>
                    <a:lnTo>
                      <a:pt x="509" y="186"/>
                    </a:lnTo>
                    <a:lnTo>
                      <a:pt x="513" y="181"/>
                    </a:lnTo>
                    <a:lnTo>
                      <a:pt x="518" y="174"/>
                    </a:lnTo>
                    <a:lnTo>
                      <a:pt x="522" y="168"/>
                    </a:lnTo>
                    <a:lnTo>
                      <a:pt x="527" y="161"/>
                    </a:lnTo>
                    <a:lnTo>
                      <a:pt x="532" y="153"/>
                    </a:lnTo>
                    <a:lnTo>
                      <a:pt x="536" y="144"/>
                    </a:lnTo>
                    <a:lnTo>
                      <a:pt x="541" y="136"/>
                    </a:lnTo>
                    <a:lnTo>
                      <a:pt x="545" y="127"/>
                    </a:lnTo>
                    <a:lnTo>
                      <a:pt x="550" y="118"/>
                    </a:lnTo>
                    <a:lnTo>
                      <a:pt x="555" y="109"/>
                    </a:lnTo>
                    <a:lnTo>
                      <a:pt x="559" y="100"/>
                    </a:lnTo>
                    <a:lnTo>
                      <a:pt x="564" y="91"/>
                    </a:lnTo>
                    <a:lnTo>
                      <a:pt x="569" y="82"/>
                    </a:lnTo>
                    <a:lnTo>
                      <a:pt x="573" y="73"/>
                    </a:lnTo>
                    <a:lnTo>
                      <a:pt x="578" y="64"/>
                    </a:lnTo>
                    <a:lnTo>
                      <a:pt x="582" y="56"/>
                    </a:lnTo>
                    <a:lnTo>
                      <a:pt x="587" y="48"/>
                    </a:lnTo>
                    <a:lnTo>
                      <a:pt x="592" y="40"/>
                    </a:lnTo>
                    <a:lnTo>
                      <a:pt x="596" y="33"/>
                    </a:lnTo>
                    <a:lnTo>
                      <a:pt x="601" y="27"/>
                    </a:lnTo>
                    <a:lnTo>
                      <a:pt x="605" y="21"/>
                    </a:lnTo>
                    <a:lnTo>
                      <a:pt x="610" y="16"/>
                    </a:lnTo>
                    <a:lnTo>
                      <a:pt x="615" y="11"/>
                    </a:lnTo>
                    <a:lnTo>
                      <a:pt x="619" y="7"/>
                    </a:lnTo>
                    <a:lnTo>
                      <a:pt x="624" y="4"/>
                    </a:lnTo>
                    <a:lnTo>
                      <a:pt x="629" y="2"/>
                    </a:lnTo>
                    <a:lnTo>
                      <a:pt x="633" y="1"/>
                    </a:lnTo>
                    <a:lnTo>
                      <a:pt x="638" y="0"/>
                    </a:lnTo>
                    <a:lnTo>
                      <a:pt x="642" y="1"/>
                    </a:lnTo>
                    <a:lnTo>
                      <a:pt x="647" y="2"/>
                    </a:lnTo>
                    <a:lnTo>
                      <a:pt x="652" y="4"/>
                    </a:lnTo>
                    <a:lnTo>
                      <a:pt x="656" y="6"/>
                    </a:lnTo>
                    <a:lnTo>
                      <a:pt x="661" y="10"/>
                    </a:lnTo>
                    <a:lnTo>
                      <a:pt x="665" y="14"/>
                    </a:lnTo>
                    <a:lnTo>
                      <a:pt x="670" y="19"/>
                    </a:lnTo>
                    <a:lnTo>
                      <a:pt x="675" y="24"/>
                    </a:lnTo>
                    <a:lnTo>
                      <a:pt x="679" y="31"/>
                    </a:lnTo>
                    <a:lnTo>
                      <a:pt x="684" y="37"/>
                    </a:lnTo>
                    <a:lnTo>
                      <a:pt x="689" y="45"/>
                    </a:lnTo>
                    <a:lnTo>
                      <a:pt x="693" y="53"/>
                    </a:lnTo>
                    <a:lnTo>
                      <a:pt x="698" y="61"/>
                    </a:lnTo>
                    <a:lnTo>
                      <a:pt x="703" y="70"/>
                    </a:lnTo>
                    <a:lnTo>
                      <a:pt x="707" y="78"/>
                    </a:lnTo>
                    <a:lnTo>
                      <a:pt x="712" y="87"/>
                    </a:lnTo>
                    <a:lnTo>
                      <a:pt x="716" y="96"/>
                    </a:lnTo>
                    <a:lnTo>
                      <a:pt x="721" y="106"/>
                    </a:lnTo>
                    <a:lnTo>
                      <a:pt x="726" y="115"/>
                    </a:lnTo>
                    <a:lnTo>
                      <a:pt x="730" y="124"/>
                    </a:lnTo>
                    <a:lnTo>
                      <a:pt x="735" y="133"/>
                    </a:lnTo>
                    <a:lnTo>
                      <a:pt x="739" y="141"/>
                    </a:lnTo>
                    <a:lnTo>
                      <a:pt x="744" y="150"/>
                    </a:lnTo>
                    <a:lnTo>
                      <a:pt x="749" y="158"/>
                    </a:lnTo>
                    <a:lnTo>
                      <a:pt x="753" y="165"/>
                    </a:lnTo>
                    <a:lnTo>
                      <a:pt x="758" y="172"/>
                    </a:lnTo>
                    <a:lnTo>
                      <a:pt x="763" y="178"/>
                    </a:lnTo>
                    <a:lnTo>
                      <a:pt x="767" y="184"/>
                    </a:lnTo>
                    <a:lnTo>
                      <a:pt x="772" y="190"/>
                    </a:lnTo>
                    <a:lnTo>
                      <a:pt x="776" y="194"/>
                    </a:lnTo>
                    <a:lnTo>
                      <a:pt x="781" y="197"/>
                    </a:lnTo>
                    <a:lnTo>
                      <a:pt x="786" y="200"/>
                    </a:lnTo>
                    <a:lnTo>
                      <a:pt x="790" y="202"/>
                    </a:lnTo>
                    <a:lnTo>
                      <a:pt x="795" y="204"/>
                    </a:lnTo>
                    <a:lnTo>
                      <a:pt x="799" y="204"/>
                    </a:lnTo>
                    <a:lnTo>
                      <a:pt x="804" y="204"/>
                    </a:lnTo>
                    <a:lnTo>
                      <a:pt x="809" y="203"/>
                    </a:lnTo>
                    <a:lnTo>
                      <a:pt x="813" y="201"/>
                    </a:lnTo>
                    <a:lnTo>
                      <a:pt x="818" y="198"/>
                    </a:lnTo>
                    <a:lnTo>
                      <a:pt x="823" y="195"/>
                    </a:lnTo>
                    <a:lnTo>
                      <a:pt x="827" y="190"/>
                    </a:lnTo>
                    <a:lnTo>
                      <a:pt x="832" y="185"/>
                    </a:lnTo>
                    <a:lnTo>
                      <a:pt x="836" y="180"/>
                    </a:lnTo>
                    <a:lnTo>
                      <a:pt x="841" y="173"/>
                    </a:lnTo>
                    <a:lnTo>
                      <a:pt x="846" y="167"/>
                    </a:lnTo>
                    <a:lnTo>
                      <a:pt x="850" y="159"/>
                    </a:lnTo>
                    <a:lnTo>
                      <a:pt x="855" y="151"/>
                    </a:lnTo>
                    <a:lnTo>
                      <a:pt x="860" y="143"/>
                    </a:lnTo>
                    <a:lnTo>
                      <a:pt x="864" y="134"/>
                    </a:lnTo>
                    <a:lnTo>
                      <a:pt x="869" y="126"/>
                    </a:lnTo>
                    <a:lnTo>
                      <a:pt x="874" y="116"/>
                    </a:lnTo>
                    <a:lnTo>
                      <a:pt x="878" y="107"/>
                    </a:lnTo>
                    <a:lnTo>
                      <a:pt x="883" y="98"/>
                    </a:lnTo>
                    <a:lnTo>
                      <a:pt x="887" y="89"/>
                    </a:lnTo>
                    <a:lnTo>
                      <a:pt x="892" y="80"/>
                    </a:lnTo>
                    <a:lnTo>
                      <a:pt x="897" y="71"/>
                    </a:lnTo>
                    <a:lnTo>
                      <a:pt x="901" y="62"/>
                    </a:lnTo>
                    <a:lnTo>
                      <a:pt x="906" y="54"/>
                    </a:lnTo>
                    <a:lnTo>
                      <a:pt x="910" y="46"/>
                    </a:lnTo>
                    <a:lnTo>
                      <a:pt x="915" y="39"/>
                    </a:lnTo>
                    <a:lnTo>
                      <a:pt x="920" y="32"/>
                    </a:lnTo>
                  </a:path>
                </a:pathLst>
              </a:custGeom>
              <a:grpFill/>
              <a:ln w="33401">
                <a:solidFill>
                  <a:schemeClr val="accent5">
                    <a:lumMod val="25000"/>
                  </a:schemeClr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6" name="Freeform 6"/>
              <p:cNvSpPr>
                <a:spLocks/>
              </p:cNvSpPr>
              <p:nvPr/>
            </p:nvSpPr>
            <p:spPr bwMode="auto">
              <a:xfrm rot="5400000">
                <a:off x="4187" y="525"/>
                <a:ext cx="882" cy="194"/>
              </a:xfrm>
              <a:custGeom>
                <a:avLst/>
                <a:gdLst>
                  <a:gd name="T0" fmla="*/ 14 w 920"/>
                  <a:gd name="T1" fmla="*/ 75 h 204"/>
                  <a:gd name="T2" fmla="*/ 33 w 920"/>
                  <a:gd name="T3" fmla="*/ 42 h 204"/>
                  <a:gd name="T4" fmla="*/ 51 w 920"/>
                  <a:gd name="T5" fmla="*/ 17 h 204"/>
                  <a:gd name="T6" fmla="*/ 70 w 920"/>
                  <a:gd name="T7" fmla="*/ 3 h 204"/>
                  <a:gd name="T8" fmla="*/ 88 w 920"/>
                  <a:gd name="T9" fmla="*/ 1 h 204"/>
                  <a:gd name="T10" fmla="*/ 106 w 920"/>
                  <a:gd name="T11" fmla="*/ 13 h 204"/>
                  <a:gd name="T12" fmla="*/ 125 w 920"/>
                  <a:gd name="T13" fmla="*/ 36 h 204"/>
                  <a:gd name="T14" fmla="*/ 144 w 920"/>
                  <a:gd name="T15" fmla="*/ 67 h 204"/>
                  <a:gd name="T16" fmla="*/ 162 w 920"/>
                  <a:gd name="T17" fmla="*/ 103 h 204"/>
                  <a:gd name="T18" fmla="*/ 180 w 920"/>
                  <a:gd name="T19" fmla="*/ 139 h 204"/>
                  <a:gd name="T20" fmla="*/ 199 w 920"/>
                  <a:gd name="T21" fmla="*/ 170 h 204"/>
                  <a:gd name="T22" fmla="*/ 217 w 920"/>
                  <a:gd name="T23" fmla="*/ 193 h 204"/>
                  <a:gd name="T24" fmla="*/ 236 w 920"/>
                  <a:gd name="T25" fmla="*/ 204 h 204"/>
                  <a:gd name="T26" fmla="*/ 254 w 920"/>
                  <a:gd name="T27" fmla="*/ 202 h 204"/>
                  <a:gd name="T28" fmla="*/ 273 w 920"/>
                  <a:gd name="T29" fmla="*/ 187 h 204"/>
                  <a:gd name="T30" fmla="*/ 291 w 920"/>
                  <a:gd name="T31" fmla="*/ 161 h 204"/>
                  <a:gd name="T32" fmla="*/ 310 w 920"/>
                  <a:gd name="T33" fmla="*/ 128 h 204"/>
                  <a:gd name="T34" fmla="*/ 328 w 920"/>
                  <a:gd name="T35" fmla="*/ 91 h 204"/>
                  <a:gd name="T36" fmla="*/ 347 w 920"/>
                  <a:gd name="T37" fmla="*/ 56 h 204"/>
                  <a:gd name="T38" fmla="*/ 365 w 920"/>
                  <a:gd name="T39" fmla="*/ 27 h 204"/>
                  <a:gd name="T40" fmla="*/ 384 w 920"/>
                  <a:gd name="T41" fmla="*/ 8 h 204"/>
                  <a:gd name="T42" fmla="*/ 402 w 920"/>
                  <a:gd name="T43" fmla="*/ 0 h 204"/>
                  <a:gd name="T44" fmla="*/ 421 w 920"/>
                  <a:gd name="T45" fmla="*/ 6 h 204"/>
                  <a:gd name="T46" fmla="*/ 439 w 920"/>
                  <a:gd name="T47" fmla="*/ 24 h 204"/>
                  <a:gd name="T48" fmla="*/ 458 w 920"/>
                  <a:gd name="T49" fmla="*/ 52 h 204"/>
                  <a:gd name="T50" fmla="*/ 476 w 920"/>
                  <a:gd name="T51" fmla="*/ 87 h 204"/>
                  <a:gd name="T52" fmla="*/ 495 w 920"/>
                  <a:gd name="T53" fmla="*/ 123 h 204"/>
                  <a:gd name="T54" fmla="*/ 513 w 920"/>
                  <a:gd name="T55" fmla="*/ 157 h 204"/>
                  <a:gd name="T56" fmla="*/ 532 w 920"/>
                  <a:gd name="T57" fmla="*/ 184 h 204"/>
                  <a:gd name="T58" fmla="*/ 550 w 920"/>
                  <a:gd name="T59" fmla="*/ 200 h 204"/>
                  <a:gd name="T60" fmla="*/ 569 w 920"/>
                  <a:gd name="T61" fmla="*/ 204 h 204"/>
                  <a:gd name="T62" fmla="*/ 587 w 920"/>
                  <a:gd name="T63" fmla="*/ 195 h 204"/>
                  <a:gd name="T64" fmla="*/ 605 w 920"/>
                  <a:gd name="T65" fmla="*/ 174 h 204"/>
                  <a:gd name="T66" fmla="*/ 624 w 920"/>
                  <a:gd name="T67" fmla="*/ 144 h 204"/>
                  <a:gd name="T68" fmla="*/ 642 w 920"/>
                  <a:gd name="T69" fmla="*/ 108 h 204"/>
                  <a:gd name="T70" fmla="*/ 661 w 920"/>
                  <a:gd name="T71" fmla="*/ 72 h 204"/>
                  <a:gd name="T72" fmla="*/ 679 w 920"/>
                  <a:gd name="T73" fmla="*/ 40 h 204"/>
                  <a:gd name="T74" fmla="*/ 698 w 920"/>
                  <a:gd name="T75" fmla="*/ 15 h 204"/>
                  <a:gd name="T76" fmla="*/ 716 w 920"/>
                  <a:gd name="T77" fmla="*/ 2 h 204"/>
                  <a:gd name="T78" fmla="*/ 735 w 920"/>
                  <a:gd name="T79" fmla="*/ 2 h 204"/>
                  <a:gd name="T80" fmla="*/ 753 w 920"/>
                  <a:gd name="T81" fmla="*/ 14 h 204"/>
                  <a:gd name="T82" fmla="*/ 772 w 920"/>
                  <a:gd name="T83" fmla="*/ 38 h 204"/>
                  <a:gd name="T84" fmla="*/ 790 w 920"/>
                  <a:gd name="T85" fmla="*/ 70 h 204"/>
                  <a:gd name="T86" fmla="*/ 809 w 920"/>
                  <a:gd name="T87" fmla="*/ 107 h 204"/>
                  <a:gd name="T88" fmla="*/ 827 w 920"/>
                  <a:gd name="T89" fmla="*/ 142 h 204"/>
                  <a:gd name="T90" fmla="*/ 846 w 920"/>
                  <a:gd name="T91" fmla="*/ 173 h 204"/>
                  <a:gd name="T92" fmla="*/ 864 w 920"/>
                  <a:gd name="T93" fmla="*/ 194 h 204"/>
                  <a:gd name="T94" fmla="*/ 883 w 920"/>
                  <a:gd name="T95" fmla="*/ 204 h 204"/>
                  <a:gd name="T96" fmla="*/ 901 w 920"/>
                  <a:gd name="T97" fmla="*/ 201 h 204"/>
                  <a:gd name="T98" fmla="*/ 920 w 920"/>
                  <a:gd name="T99" fmla="*/ 185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20" h="204">
                    <a:moveTo>
                      <a:pt x="0" y="102"/>
                    </a:moveTo>
                    <a:lnTo>
                      <a:pt x="5" y="93"/>
                    </a:lnTo>
                    <a:lnTo>
                      <a:pt x="9" y="84"/>
                    </a:lnTo>
                    <a:lnTo>
                      <a:pt x="14" y="75"/>
                    </a:lnTo>
                    <a:lnTo>
                      <a:pt x="19" y="66"/>
                    </a:lnTo>
                    <a:lnTo>
                      <a:pt x="23" y="58"/>
                    </a:lnTo>
                    <a:lnTo>
                      <a:pt x="28" y="50"/>
                    </a:lnTo>
                    <a:lnTo>
                      <a:pt x="33" y="42"/>
                    </a:lnTo>
                    <a:lnTo>
                      <a:pt x="37" y="35"/>
                    </a:lnTo>
                    <a:lnTo>
                      <a:pt x="42" y="28"/>
                    </a:lnTo>
                    <a:lnTo>
                      <a:pt x="46" y="22"/>
                    </a:lnTo>
                    <a:lnTo>
                      <a:pt x="51" y="17"/>
                    </a:lnTo>
                    <a:lnTo>
                      <a:pt x="56" y="12"/>
                    </a:lnTo>
                    <a:lnTo>
                      <a:pt x="60" y="8"/>
                    </a:lnTo>
                    <a:lnTo>
                      <a:pt x="65" y="5"/>
                    </a:lnTo>
                    <a:lnTo>
                      <a:pt x="70" y="3"/>
                    </a:lnTo>
                    <a:lnTo>
                      <a:pt x="74" y="1"/>
                    </a:lnTo>
                    <a:lnTo>
                      <a:pt x="79" y="0"/>
                    </a:lnTo>
                    <a:lnTo>
                      <a:pt x="83" y="0"/>
                    </a:lnTo>
                    <a:lnTo>
                      <a:pt x="88" y="1"/>
                    </a:lnTo>
                    <a:lnTo>
                      <a:pt x="93" y="3"/>
                    </a:lnTo>
                    <a:lnTo>
                      <a:pt x="97" y="5"/>
                    </a:lnTo>
                    <a:lnTo>
                      <a:pt x="102" y="9"/>
                    </a:lnTo>
                    <a:lnTo>
                      <a:pt x="106" y="13"/>
                    </a:lnTo>
                    <a:lnTo>
                      <a:pt x="111" y="17"/>
                    </a:lnTo>
                    <a:lnTo>
                      <a:pt x="116" y="23"/>
                    </a:lnTo>
                    <a:lnTo>
                      <a:pt x="120" y="29"/>
                    </a:lnTo>
                    <a:lnTo>
                      <a:pt x="125" y="36"/>
                    </a:lnTo>
                    <a:lnTo>
                      <a:pt x="130" y="43"/>
                    </a:lnTo>
                    <a:lnTo>
                      <a:pt x="134" y="51"/>
                    </a:lnTo>
                    <a:lnTo>
                      <a:pt x="139" y="59"/>
                    </a:lnTo>
                    <a:lnTo>
                      <a:pt x="144" y="67"/>
                    </a:lnTo>
                    <a:lnTo>
                      <a:pt x="148" y="76"/>
                    </a:lnTo>
                    <a:lnTo>
                      <a:pt x="153" y="85"/>
                    </a:lnTo>
                    <a:lnTo>
                      <a:pt x="157" y="94"/>
                    </a:lnTo>
                    <a:lnTo>
                      <a:pt x="162" y="103"/>
                    </a:lnTo>
                    <a:lnTo>
                      <a:pt x="167" y="112"/>
                    </a:lnTo>
                    <a:lnTo>
                      <a:pt x="171" y="121"/>
                    </a:lnTo>
                    <a:lnTo>
                      <a:pt x="176" y="130"/>
                    </a:lnTo>
                    <a:lnTo>
                      <a:pt x="180" y="139"/>
                    </a:lnTo>
                    <a:lnTo>
                      <a:pt x="185" y="147"/>
                    </a:lnTo>
                    <a:lnTo>
                      <a:pt x="190" y="156"/>
                    </a:lnTo>
                    <a:lnTo>
                      <a:pt x="194" y="163"/>
                    </a:lnTo>
                    <a:lnTo>
                      <a:pt x="199" y="170"/>
                    </a:lnTo>
                    <a:lnTo>
                      <a:pt x="204" y="177"/>
                    </a:lnTo>
                    <a:lnTo>
                      <a:pt x="208" y="183"/>
                    </a:lnTo>
                    <a:lnTo>
                      <a:pt x="213" y="188"/>
                    </a:lnTo>
                    <a:lnTo>
                      <a:pt x="217" y="193"/>
                    </a:lnTo>
                    <a:lnTo>
                      <a:pt x="222" y="197"/>
                    </a:lnTo>
                    <a:lnTo>
                      <a:pt x="227" y="200"/>
                    </a:lnTo>
                    <a:lnTo>
                      <a:pt x="231" y="202"/>
                    </a:lnTo>
                    <a:lnTo>
                      <a:pt x="236" y="204"/>
                    </a:lnTo>
                    <a:lnTo>
                      <a:pt x="240" y="204"/>
                    </a:lnTo>
                    <a:lnTo>
                      <a:pt x="245" y="204"/>
                    </a:lnTo>
                    <a:lnTo>
                      <a:pt x="250" y="203"/>
                    </a:lnTo>
                    <a:lnTo>
                      <a:pt x="254" y="202"/>
                    </a:lnTo>
                    <a:lnTo>
                      <a:pt x="259" y="199"/>
                    </a:lnTo>
                    <a:lnTo>
                      <a:pt x="264" y="196"/>
                    </a:lnTo>
                    <a:lnTo>
                      <a:pt x="268" y="192"/>
                    </a:lnTo>
                    <a:lnTo>
                      <a:pt x="273" y="187"/>
                    </a:lnTo>
                    <a:lnTo>
                      <a:pt x="277" y="181"/>
                    </a:lnTo>
                    <a:lnTo>
                      <a:pt x="282" y="175"/>
                    </a:lnTo>
                    <a:lnTo>
                      <a:pt x="287" y="168"/>
                    </a:lnTo>
                    <a:lnTo>
                      <a:pt x="291" y="161"/>
                    </a:lnTo>
                    <a:lnTo>
                      <a:pt x="296" y="153"/>
                    </a:lnTo>
                    <a:lnTo>
                      <a:pt x="300" y="145"/>
                    </a:lnTo>
                    <a:lnTo>
                      <a:pt x="305" y="137"/>
                    </a:lnTo>
                    <a:lnTo>
                      <a:pt x="310" y="128"/>
                    </a:lnTo>
                    <a:lnTo>
                      <a:pt x="314" y="119"/>
                    </a:lnTo>
                    <a:lnTo>
                      <a:pt x="319" y="110"/>
                    </a:lnTo>
                    <a:lnTo>
                      <a:pt x="324" y="101"/>
                    </a:lnTo>
                    <a:lnTo>
                      <a:pt x="328" y="91"/>
                    </a:lnTo>
                    <a:lnTo>
                      <a:pt x="333" y="82"/>
                    </a:lnTo>
                    <a:lnTo>
                      <a:pt x="338" y="73"/>
                    </a:lnTo>
                    <a:lnTo>
                      <a:pt x="342" y="65"/>
                    </a:lnTo>
                    <a:lnTo>
                      <a:pt x="347" y="56"/>
                    </a:lnTo>
                    <a:lnTo>
                      <a:pt x="351" y="48"/>
                    </a:lnTo>
                    <a:lnTo>
                      <a:pt x="356" y="41"/>
                    </a:lnTo>
                    <a:lnTo>
                      <a:pt x="360" y="34"/>
                    </a:lnTo>
                    <a:lnTo>
                      <a:pt x="365" y="27"/>
                    </a:lnTo>
                    <a:lnTo>
                      <a:pt x="370" y="21"/>
                    </a:lnTo>
                    <a:lnTo>
                      <a:pt x="374" y="16"/>
                    </a:lnTo>
                    <a:lnTo>
                      <a:pt x="379" y="12"/>
                    </a:lnTo>
                    <a:lnTo>
                      <a:pt x="384" y="8"/>
                    </a:lnTo>
                    <a:lnTo>
                      <a:pt x="388" y="5"/>
                    </a:lnTo>
                    <a:lnTo>
                      <a:pt x="393" y="2"/>
                    </a:lnTo>
                    <a:lnTo>
                      <a:pt x="398" y="1"/>
                    </a:lnTo>
                    <a:lnTo>
                      <a:pt x="402" y="0"/>
                    </a:lnTo>
                    <a:lnTo>
                      <a:pt x="407" y="1"/>
                    </a:lnTo>
                    <a:lnTo>
                      <a:pt x="411" y="1"/>
                    </a:lnTo>
                    <a:lnTo>
                      <a:pt x="416" y="3"/>
                    </a:lnTo>
                    <a:lnTo>
                      <a:pt x="421" y="6"/>
                    </a:lnTo>
                    <a:lnTo>
                      <a:pt x="425" y="9"/>
                    </a:lnTo>
                    <a:lnTo>
                      <a:pt x="430" y="14"/>
                    </a:lnTo>
                    <a:lnTo>
                      <a:pt x="435" y="19"/>
                    </a:lnTo>
                    <a:lnTo>
                      <a:pt x="439" y="24"/>
                    </a:lnTo>
                    <a:lnTo>
                      <a:pt x="444" y="30"/>
                    </a:lnTo>
                    <a:lnTo>
                      <a:pt x="448" y="37"/>
                    </a:lnTo>
                    <a:lnTo>
                      <a:pt x="453" y="44"/>
                    </a:lnTo>
                    <a:lnTo>
                      <a:pt x="458" y="52"/>
                    </a:lnTo>
                    <a:lnTo>
                      <a:pt x="462" y="60"/>
                    </a:lnTo>
                    <a:lnTo>
                      <a:pt x="467" y="69"/>
                    </a:lnTo>
                    <a:lnTo>
                      <a:pt x="471" y="78"/>
                    </a:lnTo>
                    <a:lnTo>
                      <a:pt x="476" y="87"/>
                    </a:lnTo>
                    <a:lnTo>
                      <a:pt x="481" y="96"/>
                    </a:lnTo>
                    <a:lnTo>
                      <a:pt x="485" y="105"/>
                    </a:lnTo>
                    <a:lnTo>
                      <a:pt x="490" y="114"/>
                    </a:lnTo>
                    <a:lnTo>
                      <a:pt x="495" y="123"/>
                    </a:lnTo>
                    <a:lnTo>
                      <a:pt x="499" y="132"/>
                    </a:lnTo>
                    <a:lnTo>
                      <a:pt x="504" y="141"/>
                    </a:lnTo>
                    <a:lnTo>
                      <a:pt x="509" y="149"/>
                    </a:lnTo>
                    <a:lnTo>
                      <a:pt x="513" y="157"/>
                    </a:lnTo>
                    <a:lnTo>
                      <a:pt x="518" y="164"/>
                    </a:lnTo>
                    <a:lnTo>
                      <a:pt x="522" y="172"/>
                    </a:lnTo>
                    <a:lnTo>
                      <a:pt x="527" y="178"/>
                    </a:lnTo>
                    <a:lnTo>
                      <a:pt x="532" y="184"/>
                    </a:lnTo>
                    <a:lnTo>
                      <a:pt x="536" y="189"/>
                    </a:lnTo>
                    <a:lnTo>
                      <a:pt x="541" y="194"/>
                    </a:lnTo>
                    <a:lnTo>
                      <a:pt x="545" y="197"/>
                    </a:lnTo>
                    <a:lnTo>
                      <a:pt x="550" y="200"/>
                    </a:lnTo>
                    <a:lnTo>
                      <a:pt x="555" y="202"/>
                    </a:lnTo>
                    <a:lnTo>
                      <a:pt x="559" y="204"/>
                    </a:lnTo>
                    <a:lnTo>
                      <a:pt x="564" y="204"/>
                    </a:lnTo>
                    <a:lnTo>
                      <a:pt x="569" y="204"/>
                    </a:lnTo>
                    <a:lnTo>
                      <a:pt x="573" y="203"/>
                    </a:lnTo>
                    <a:lnTo>
                      <a:pt x="578" y="201"/>
                    </a:lnTo>
                    <a:lnTo>
                      <a:pt x="582" y="198"/>
                    </a:lnTo>
                    <a:lnTo>
                      <a:pt x="587" y="195"/>
                    </a:lnTo>
                    <a:lnTo>
                      <a:pt x="592" y="191"/>
                    </a:lnTo>
                    <a:lnTo>
                      <a:pt x="596" y="186"/>
                    </a:lnTo>
                    <a:lnTo>
                      <a:pt x="601" y="180"/>
                    </a:lnTo>
                    <a:lnTo>
                      <a:pt x="605" y="174"/>
                    </a:lnTo>
                    <a:lnTo>
                      <a:pt x="610" y="167"/>
                    </a:lnTo>
                    <a:lnTo>
                      <a:pt x="615" y="160"/>
                    </a:lnTo>
                    <a:lnTo>
                      <a:pt x="619" y="152"/>
                    </a:lnTo>
                    <a:lnTo>
                      <a:pt x="624" y="144"/>
                    </a:lnTo>
                    <a:lnTo>
                      <a:pt x="629" y="135"/>
                    </a:lnTo>
                    <a:lnTo>
                      <a:pt x="633" y="126"/>
                    </a:lnTo>
                    <a:lnTo>
                      <a:pt x="638" y="117"/>
                    </a:lnTo>
                    <a:lnTo>
                      <a:pt x="642" y="108"/>
                    </a:lnTo>
                    <a:lnTo>
                      <a:pt x="647" y="99"/>
                    </a:lnTo>
                    <a:lnTo>
                      <a:pt x="652" y="90"/>
                    </a:lnTo>
                    <a:lnTo>
                      <a:pt x="656" y="81"/>
                    </a:lnTo>
                    <a:lnTo>
                      <a:pt x="661" y="72"/>
                    </a:lnTo>
                    <a:lnTo>
                      <a:pt x="665" y="63"/>
                    </a:lnTo>
                    <a:lnTo>
                      <a:pt x="670" y="55"/>
                    </a:lnTo>
                    <a:lnTo>
                      <a:pt x="675" y="47"/>
                    </a:lnTo>
                    <a:lnTo>
                      <a:pt x="679" y="40"/>
                    </a:lnTo>
                    <a:lnTo>
                      <a:pt x="684" y="32"/>
                    </a:lnTo>
                    <a:lnTo>
                      <a:pt x="689" y="26"/>
                    </a:lnTo>
                    <a:lnTo>
                      <a:pt x="693" y="20"/>
                    </a:lnTo>
                    <a:lnTo>
                      <a:pt x="698" y="15"/>
                    </a:lnTo>
                    <a:lnTo>
                      <a:pt x="703" y="11"/>
                    </a:lnTo>
                    <a:lnTo>
                      <a:pt x="707" y="7"/>
                    </a:lnTo>
                    <a:lnTo>
                      <a:pt x="712" y="4"/>
                    </a:lnTo>
                    <a:lnTo>
                      <a:pt x="716" y="2"/>
                    </a:lnTo>
                    <a:lnTo>
                      <a:pt x="721" y="1"/>
                    </a:lnTo>
                    <a:lnTo>
                      <a:pt x="726" y="0"/>
                    </a:lnTo>
                    <a:lnTo>
                      <a:pt x="730" y="1"/>
                    </a:lnTo>
                    <a:lnTo>
                      <a:pt x="735" y="2"/>
                    </a:lnTo>
                    <a:lnTo>
                      <a:pt x="739" y="4"/>
                    </a:lnTo>
                    <a:lnTo>
                      <a:pt x="744" y="6"/>
                    </a:lnTo>
                    <a:lnTo>
                      <a:pt x="749" y="10"/>
                    </a:lnTo>
                    <a:lnTo>
                      <a:pt x="753" y="14"/>
                    </a:lnTo>
                    <a:lnTo>
                      <a:pt x="758" y="19"/>
                    </a:lnTo>
                    <a:lnTo>
                      <a:pt x="763" y="25"/>
                    </a:lnTo>
                    <a:lnTo>
                      <a:pt x="767" y="32"/>
                    </a:lnTo>
                    <a:lnTo>
                      <a:pt x="772" y="38"/>
                    </a:lnTo>
                    <a:lnTo>
                      <a:pt x="776" y="46"/>
                    </a:lnTo>
                    <a:lnTo>
                      <a:pt x="781" y="54"/>
                    </a:lnTo>
                    <a:lnTo>
                      <a:pt x="786" y="62"/>
                    </a:lnTo>
                    <a:lnTo>
                      <a:pt x="790" y="70"/>
                    </a:lnTo>
                    <a:lnTo>
                      <a:pt x="795" y="79"/>
                    </a:lnTo>
                    <a:lnTo>
                      <a:pt x="799" y="88"/>
                    </a:lnTo>
                    <a:lnTo>
                      <a:pt x="804" y="98"/>
                    </a:lnTo>
                    <a:lnTo>
                      <a:pt x="809" y="107"/>
                    </a:lnTo>
                    <a:lnTo>
                      <a:pt x="813" y="116"/>
                    </a:lnTo>
                    <a:lnTo>
                      <a:pt x="818" y="125"/>
                    </a:lnTo>
                    <a:lnTo>
                      <a:pt x="823" y="134"/>
                    </a:lnTo>
                    <a:lnTo>
                      <a:pt x="827" y="142"/>
                    </a:lnTo>
                    <a:lnTo>
                      <a:pt x="832" y="151"/>
                    </a:lnTo>
                    <a:lnTo>
                      <a:pt x="836" y="158"/>
                    </a:lnTo>
                    <a:lnTo>
                      <a:pt x="841" y="166"/>
                    </a:lnTo>
                    <a:lnTo>
                      <a:pt x="846" y="173"/>
                    </a:lnTo>
                    <a:lnTo>
                      <a:pt x="850" y="179"/>
                    </a:lnTo>
                    <a:lnTo>
                      <a:pt x="855" y="185"/>
                    </a:lnTo>
                    <a:lnTo>
                      <a:pt x="860" y="190"/>
                    </a:lnTo>
                    <a:lnTo>
                      <a:pt x="864" y="194"/>
                    </a:lnTo>
                    <a:lnTo>
                      <a:pt x="869" y="198"/>
                    </a:lnTo>
                    <a:lnTo>
                      <a:pt x="874" y="201"/>
                    </a:lnTo>
                    <a:lnTo>
                      <a:pt x="878" y="203"/>
                    </a:lnTo>
                    <a:lnTo>
                      <a:pt x="883" y="204"/>
                    </a:lnTo>
                    <a:lnTo>
                      <a:pt x="887" y="204"/>
                    </a:lnTo>
                    <a:lnTo>
                      <a:pt x="892" y="204"/>
                    </a:lnTo>
                    <a:lnTo>
                      <a:pt x="897" y="203"/>
                    </a:lnTo>
                    <a:lnTo>
                      <a:pt x="901" y="201"/>
                    </a:lnTo>
                    <a:lnTo>
                      <a:pt x="906" y="198"/>
                    </a:lnTo>
                    <a:lnTo>
                      <a:pt x="910" y="194"/>
                    </a:lnTo>
                    <a:lnTo>
                      <a:pt x="915" y="190"/>
                    </a:lnTo>
                    <a:lnTo>
                      <a:pt x="920" y="185"/>
                    </a:lnTo>
                  </a:path>
                </a:pathLst>
              </a:custGeom>
              <a:grpFill/>
              <a:ln w="34925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sp>
          <p:nvSpPr>
            <p:cNvPr id="37" name="Line 13"/>
            <p:cNvSpPr>
              <a:spLocks noChangeShapeType="1"/>
            </p:cNvSpPr>
            <p:nvPr/>
          </p:nvSpPr>
          <p:spPr bwMode="auto">
            <a:xfrm flipH="1">
              <a:off x="5132388" y="3803650"/>
              <a:ext cx="142875" cy="37306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8" name="Line 13"/>
            <p:cNvSpPr>
              <a:spLocks noChangeShapeType="1"/>
            </p:cNvSpPr>
            <p:nvPr/>
          </p:nvSpPr>
          <p:spPr bwMode="auto">
            <a:xfrm>
              <a:off x="3381375" y="2946400"/>
              <a:ext cx="657225" cy="2079625"/>
            </a:xfrm>
            <a:prstGeom prst="line">
              <a:avLst/>
            </a:prstGeom>
            <a:noFill/>
            <a:ln w="25400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39" name="Line 13"/>
            <p:cNvSpPr>
              <a:spLocks noChangeShapeType="1"/>
            </p:cNvSpPr>
            <p:nvPr/>
          </p:nvSpPr>
          <p:spPr bwMode="auto">
            <a:xfrm flipH="1">
              <a:off x="4411663" y="4521200"/>
              <a:ext cx="504825" cy="504825"/>
            </a:xfrm>
            <a:prstGeom prst="line">
              <a:avLst/>
            </a:prstGeom>
            <a:noFill/>
            <a:ln w="25400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40" name="Rectangle 8"/>
            <p:cNvSpPr>
              <a:spLocks noChangeArrowheads="1"/>
            </p:cNvSpPr>
            <p:nvPr/>
          </p:nvSpPr>
          <p:spPr bwMode="auto">
            <a:xfrm>
              <a:off x="234950" y="2124075"/>
              <a:ext cx="2225675" cy="757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36195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19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195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19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195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3619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3619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3619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3619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ru-RU" altLang="en-US" sz="1200">
                  <a:latin typeface="Comic Sans MS" pitchFamily="66" charset="0"/>
                </a:rPr>
                <a:t>Непосредственное взаимодействие ионизирующей частицы с атомами в молекуле ДНК</a:t>
              </a:r>
              <a:endParaRPr lang="en-AU" altLang="en-US" sz="1100">
                <a:latin typeface="Comic Sans MS" pitchFamily="66" charset="0"/>
              </a:endParaRPr>
            </a:p>
          </p:txBody>
        </p:sp>
        <p:sp>
          <p:nvSpPr>
            <p:cNvPr id="42" name="Rectangle 8"/>
            <p:cNvSpPr>
              <a:spLocks noChangeArrowheads="1"/>
            </p:cNvSpPr>
            <p:nvPr/>
          </p:nvSpPr>
          <p:spPr bwMode="auto">
            <a:xfrm>
              <a:off x="5661025" y="1636713"/>
              <a:ext cx="2557463" cy="1089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36195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19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195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19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195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3619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3619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3619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3619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ru-RU" altLang="en-US" sz="1200">
                  <a:latin typeface="Comic Sans MS" pitchFamily="66" charset="0"/>
                </a:rPr>
                <a:t>Взаимодействие ионизирующей частицы с молекулами воды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endParaRPr lang="ru-RU" altLang="en-US" sz="1200">
                <a:latin typeface="Comic Sans MS" pitchFamily="66" charset="0"/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ru-RU" altLang="en-US" sz="1200">
                  <a:latin typeface="Comic Sans MS" pitchFamily="66" charset="0"/>
                </a:rPr>
                <a:t>Образование </a:t>
              </a:r>
              <a:r>
                <a:rPr lang="en-AU" altLang="en-US" sz="1200">
                  <a:latin typeface="Comic Sans MS" pitchFamily="66" charset="0"/>
                </a:rPr>
                <a:t>•OH</a:t>
              </a:r>
              <a:r>
                <a:rPr lang="ru-RU" altLang="en-US" sz="1200">
                  <a:latin typeface="Comic Sans MS" pitchFamily="66" charset="0"/>
                </a:rPr>
                <a:t> радикалов (2.7</a:t>
              </a:r>
              <a:r>
                <a:rPr lang="en-AU" altLang="en-US" sz="1200">
                  <a:latin typeface="Comic Sans MS" pitchFamily="66" charset="0"/>
                </a:rPr>
                <a:t>/100 eV, 0.27 </a:t>
              </a:r>
              <a:r>
                <a:rPr lang="en-AU" altLang="en-US" sz="1200">
                  <a:latin typeface="Symbol" pitchFamily="18" charset="2"/>
                </a:rPr>
                <a:t>m</a:t>
              </a:r>
              <a:r>
                <a:rPr lang="en-AU" altLang="en-US" sz="1200">
                  <a:latin typeface="Comic Sans MS" pitchFamily="66" charset="0"/>
                </a:rPr>
                <a:t>M/Gy</a:t>
              </a:r>
              <a:r>
                <a:rPr lang="ru-RU" altLang="en-US" sz="1200">
                  <a:latin typeface="Comic Sans MS" pitchFamily="66" charset="0"/>
                </a:rPr>
                <a:t>)</a:t>
              </a:r>
              <a:endParaRPr lang="en-AU" altLang="en-US" sz="1100">
                <a:latin typeface="Comic Sans MS" pitchFamily="66" charset="0"/>
              </a:endParaRPr>
            </a:p>
          </p:txBody>
        </p:sp>
        <p:sp>
          <p:nvSpPr>
            <p:cNvPr id="43" name="Rectangle 2"/>
            <p:cNvSpPr/>
            <p:nvPr/>
          </p:nvSpPr>
          <p:spPr>
            <a:xfrm>
              <a:off x="1004888" y="4176713"/>
              <a:ext cx="900112" cy="2619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altLang="en-US" sz="1050" dirty="0">
                  <a:latin typeface="Comic Sans MS" pitchFamily="66" charset="0"/>
                </a:rPr>
                <a:t>излучение</a:t>
              </a:r>
              <a:endParaRPr lang="en-AU" sz="1050" dirty="0">
                <a:latin typeface="Arial" pitchFamily="34" charset="0"/>
              </a:endParaRPr>
            </a:p>
          </p:txBody>
        </p:sp>
        <p:sp>
          <p:nvSpPr>
            <p:cNvPr id="44" name="Rectangle 8"/>
            <p:cNvSpPr>
              <a:spLocks noChangeArrowheads="1"/>
            </p:cNvSpPr>
            <p:nvPr/>
          </p:nvSpPr>
          <p:spPr bwMode="auto">
            <a:xfrm>
              <a:off x="5851525" y="4292600"/>
              <a:ext cx="2224088" cy="757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36195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3619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36195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3619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36195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3619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3619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3619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3619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ru-RU" altLang="en-US" sz="1200">
                  <a:latin typeface="Comic Sans MS" pitchFamily="66" charset="0"/>
                </a:rPr>
                <a:t>Атака ДНК </a:t>
              </a:r>
              <a:r>
                <a:rPr lang="en-AU" altLang="en-US" sz="1200">
                  <a:latin typeface="Comic Sans MS" pitchFamily="66" charset="0"/>
                </a:rPr>
                <a:t>•OH</a:t>
              </a:r>
              <a:r>
                <a:rPr lang="ru-RU" altLang="en-US" sz="1200">
                  <a:latin typeface="Comic Sans MS" pitchFamily="66" charset="0"/>
                </a:rPr>
                <a:t> радикалами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ru-RU" altLang="en-US" sz="1200">
                  <a:solidFill>
                    <a:srgbClr val="000000"/>
                  </a:solidFill>
                  <a:latin typeface="Comic Sans MS" pitchFamily="66" charset="0"/>
                </a:rPr>
                <a:t>и обраазование радикалов</a:t>
              </a:r>
              <a:endParaRPr lang="en-AU" altLang="en-US" sz="1200">
                <a:solidFill>
                  <a:srgbClr val="000000"/>
                </a:solidFill>
                <a:latin typeface="Comic Sans MS" pitchFamily="66" charset="0"/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AU" altLang="en-US" sz="1200">
                  <a:solidFill>
                    <a:srgbClr val="000000"/>
                  </a:solidFill>
                  <a:latin typeface="Comic Sans MS" pitchFamily="66" charset="0"/>
                </a:rPr>
                <a:t>(</a:t>
              </a:r>
              <a:r>
                <a:rPr lang="ru-RU" altLang="en-US" sz="1200">
                  <a:solidFill>
                    <a:srgbClr val="000000"/>
                  </a:solidFill>
                  <a:latin typeface="Comic Sans MS" pitchFamily="66" charset="0"/>
                </a:rPr>
                <a:t>радикал-катионов)</a:t>
              </a:r>
            </a:p>
          </p:txBody>
        </p:sp>
        <p:grpSp>
          <p:nvGrpSpPr>
            <p:cNvPr id="45" name="Group 3"/>
            <p:cNvGrpSpPr>
              <a:grpSpLocks/>
            </p:cNvGrpSpPr>
            <p:nvPr/>
          </p:nvGrpSpPr>
          <p:grpSpPr bwMode="auto">
            <a:xfrm>
              <a:off x="6010275" y="2754313"/>
              <a:ext cx="2224088" cy="1587500"/>
              <a:chOff x="1297298" y="4766331"/>
              <a:chExt cx="2224088" cy="1587106"/>
            </a:xfrm>
          </p:grpSpPr>
          <p:sp>
            <p:nvSpPr>
              <p:cNvPr id="46" name="Rectangle 39"/>
              <p:cNvSpPr/>
              <p:nvPr/>
            </p:nvSpPr>
            <p:spPr>
              <a:xfrm>
                <a:off x="1678298" y="4766331"/>
                <a:ext cx="898525" cy="2618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altLang="en-US" sz="1050" dirty="0">
                    <a:latin typeface="Comic Sans MS" pitchFamily="66" charset="0"/>
                  </a:rPr>
                  <a:t>излучение</a:t>
                </a:r>
                <a:endParaRPr lang="en-AU" sz="1050" dirty="0">
                  <a:latin typeface="Arial" pitchFamily="34" charset="0"/>
                </a:endParaRPr>
              </a:p>
            </p:txBody>
          </p:sp>
          <p:sp>
            <p:nvSpPr>
              <p:cNvPr id="47" name="Rectangle 40"/>
              <p:cNvSpPr/>
              <p:nvPr/>
            </p:nvSpPr>
            <p:spPr>
              <a:xfrm>
                <a:off x="1649723" y="5137714"/>
                <a:ext cx="898525" cy="2618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altLang="en-US" sz="1050" dirty="0">
                    <a:latin typeface="Comic Sans MS" pitchFamily="66" charset="0"/>
                  </a:rPr>
                  <a:t>излучение</a:t>
                </a:r>
                <a:endParaRPr lang="en-AU" sz="1050" dirty="0">
                  <a:latin typeface="Arial" pitchFamily="34" charset="0"/>
                </a:endParaRPr>
              </a:p>
            </p:txBody>
          </p:sp>
          <p:sp>
            <p:nvSpPr>
              <p:cNvPr id="48" name="Rectangle 8"/>
              <p:cNvSpPr>
                <a:spLocks noChangeArrowheads="1"/>
              </p:cNvSpPr>
              <p:nvPr/>
            </p:nvSpPr>
            <p:spPr bwMode="auto">
              <a:xfrm>
                <a:off x="1297298" y="4820710"/>
                <a:ext cx="2224088" cy="15327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defTabSz="36195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3619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36195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3619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36195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3619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3619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3619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3619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0"/>
                  </a:spcBef>
                  <a:buFontTx/>
                  <a:buNone/>
                </a:pPr>
                <a:r>
                  <a:rPr lang="en-AU" altLang="en-US" sz="1200">
                    <a:latin typeface="Comic Sans MS" pitchFamily="66" charset="0"/>
                  </a:rPr>
                  <a:t>H</a:t>
                </a:r>
                <a:r>
                  <a:rPr lang="en-AU" altLang="en-US" sz="1200" baseline="-25000">
                    <a:latin typeface="Comic Sans MS" pitchFamily="66" charset="0"/>
                  </a:rPr>
                  <a:t>2</a:t>
                </a:r>
                <a:r>
                  <a:rPr lang="en-AU" altLang="en-US" sz="1200">
                    <a:latin typeface="Comic Sans MS" pitchFamily="66" charset="0"/>
                  </a:rPr>
                  <a:t>O </a:t>
                </a:r>
                <a:r>
                  <a:rPr lang="ru-RU" altLang="en-US" sz="1200">
                    <a:latin typeface="Comic Sans MS" pitchFamily="66" charset="0"/>
                  </a:rPr>
                  <a:t>-----------</a:t>
                </a:r>
                <a:r>
                  <a:rPr lang="en-AU" altLang="en-US" sz="1200">
                    <a:latin typeface="Comic Sans MS" pitchFamily="66" charset="0"/>
                  </a:rPr>
                  <a:t>&gt; H</a:t>
                </a:r>
                <a:r>
                  <a:rPr lang="en-AU" altLang="en-US" sz="1200" baseline="-25000">
                    <a:latin typeface="Comic Sans MS" pitchFamily="66" charset="0"/>
                  </a:rPr>
                  <a:t>2</a:t>
                </a:r>
                <a:r>
                  <a:rPr lang="en-AU" altLang="en-US" sz="1200">
                    <a:latin typeface="Comic Sans MS" pitchFamily="66" charset="0"/>
                  </a:rPr>
                  <a:t>O</a:t>
                </a:r>
                <a:r>
                  <a:rPr lang="en-AU" altLang="en-US" sz="1600" baseline="30000">
                    <a:latin typeface="Comic Sans MS" pitchFamily="66" charset="0"/>
                  </a:rPr>
                  <a:t>•+ </a:t>
                </a:r>
                <a:r>
                  <a:rPr lang="en-AU" altLang="en-US" sz="1200">
                    <a:latin typeface="Comic Sans MS" pitchFamily="66" charset="0"/>
                  </a:rPr>
                  <a:t>+ e</a:t>
                </a:r>
                <a:r>
                  <a:rPr lang="en-AU" altLang="en-US" sz="1600" baseline="30000">
                    <a:latin typeface="Comic Sans MS" pitchFamily="66" charset="0"/>
                  </a:rPr>
                  <a:t>-</a:t>
                </a:r>
                <a:r>
                  <a:rPr lang="en-AU" altLang="en-US" sz="1600">
                    <a:latin typeface="Comic Sans MS" pitchFamily="66" charset="0"/>
                  </a:rPr>
                  <a:t> </a:t>
                </a:r>
                <a:endParaRPr lang="ru-RU" altLang="en-US" sz="1200" baseline="30000">
                  <a:latin typeface="Comic Sans MS" pitchFamily="66" charset="0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ct val="0"/>
                  </a:spcBef>
                  <a:buFontTx/>
                  <a:buNone/>
                </a:pPr>
                <a:endParaRPr lang="en-AU" altLang="en-US" sz="1200">
                  <a:latin typeface="Comic Sans MS" pitchFamily="66" charset="0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ct val="0"/>
                  </a:spcBef>
                  <a:buFontTx/>
                  <a:buNone/>
                </a:pPr>
                <a:r>
                  <a:rPr lang="en-AU" altLang="en-US" sz="1200">
                    <a:latin typeface="Comic Sans MS" pitchFamily="66" charset="0"/>
                  </a:rPr>
                  <a:t>H</a:t>
                </a:r>
                <a:r>
                  <a:rPr lang="en-AU" altLang="en-US" sz="1200" baseline="-25000">
                    <a:latin typeface="Comic Sans MS" pitchFamily="66" charset="0"/>
                  </a:rPr>
                  <a:t>2</a:t>
                </a:r>
                <a:r>
                  <a:rPr lang="en-AU" altLang="en-US" sz="1200">
                    <a:latin typeface="Comic Sans MS" pitchFamily="66" charset="0"/>
                  </a:rPr>
                  <a:t>O </a:t>
                </a:r>
                <a:r>
                  <a:rPr lang="ru-RU" altLang="en-US" sz="1200">
                    <a:latin typeface="Comic Sans MS" pitchFamily="66" charset="0"/>
                  </a:rPr>
                  <a:t>-----------</a:t>
                </a:r>
                <a:r>
                  <a:rPr lang="en-AU" altLang="en-US" sz="1200">
                    <a:latin typeface="Comic Sans MS" pitchFamily="66" charset="0"/>
                  </a:rPr>
                  <a:t>&gt; H</a:t>
                </a:r>
                <a:r>
                  <a:rPr lang="en-AU" altLang="en-US" sz="1200" baseline="-25000">
                    <a:latin typeface="Comic Sans MS" pitchFamily="66" charset="0"/>
                  </a:rPr>
                  <a:t>2</a:t>
                </a:r>
                <a:r>
                  <a:rPr lang="en-AU" altLang="en-US" sz="1200">
                    <a:latin typeface="Comic Sans MS" pitchFamily="66" charset="0"/>
                  </a:rPr>
                  <a:t>O</a:t>
                </a:r>
                <a:r>
                  <a:rPr lang="en-AU" altLang="en-US" sz="1600" baseline="30000">
                    <a:latin typeface="Comic Sans MS" pitchFamily="66" charset="0"/>
                  </a:rPr>
                  <a:t>* </a:t>
                </a:r>
                <a:r>
                  <a:rPr lang="en-AU" altLang="en-US" sz="1600">
                    <a:latin typeface="Comic Sans MS" pitchFamily="66" charset="0"/>
                  </a:rPr>
                  <a:t> </a:t>
                </a:r>
                <a:endParaRPr lang="ru-RU" altLang="en-US" sz="1200" baseline="30000">
                  <a:latin typeface="Comic Sans MS" pitchFamily="66" charset="0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ct val="0"/>
                  </a:spcBef>
                  <a:buFontTx/>
                  <a:buNone/>
                </a:pPr>
                <a:endParaRPr lang="en-AU" altLang="en-US" sz="1200">
                  <a:latin typeface="Comic Sans MS" pitchFamily="66" charset="0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ct val="0"/>
                  </a:spcBef>
                  <a:buFontTx/>
                  <a:buNone/>
                </a:pPr>
                <a:r>
                  <a:rPr lang="en-AU" altLang="en-US" sz="1200">
                    <a:latin typeface="Comic Sans MS" pitchFamily="66" charset="0"/>
                  </a:rPr>
                  <a:t>H</a:t>
                </a:r>
                <a:r>
                  <a:rPr lang="en-AU" altLang="en-US" sz="1200" baseline="-25000">
                    <a:latin typeface="Comic Sans MS" pitchFamily="66" charset="0"/>
                  </a:rPr>
                  <a:t>2</a:t>
                </a:r>
                <a:r>
                  <a:rPr lang="en-AU" altLang="en-US" sz="1200">
                    <a:latin typeface="Comic Sans MS" pitchFamily="66" charset="0"/>
                  </a:rPr>
                  <a:t>O</a:t>
                </a:r>
                <a:r>
                  <a:rPr lang="en-AU" altLang="en-US" sz="1600" baseline="30000">
                    <a:latin typeface="Comic Sans MS" pitchFamily="66" charset="0"/>
                  </a:rPr>
                  <a:t>•+ </a:t>
                </a:r>
                <a:r>
                  <a:rPr lang="en-AU" altLang="en-US" sz="1200">
                    <a:latin typeface="Comic Sans MS" pitchFamily="66" charset="0"/>
                  </a:rPr>
                  <a:t>+ H</a:t>
                </a:r>
                <a:r>
                  <a:rPr lang="en-AU" altLang="en-US" sz="1200" baseline="-25000">
                    <a:latin typeface="Comic Sans MS" pitchFamily="66" charset="0"/>
                  </a:rPr>
                  <a:t>2</a:t>
                </a:r>
                <a:r>
                  <a:rPr lang="en-AU" altLang="en-US" sz="1200">
                    <a:latin typeface="Comic Sans MS" pitchFamily="66" charset="0"/>
                  </a:rPr>
                  <a:t>O -&gt; H</a:t>
                </a:r>
                <a:r>
                  <a:rPr lang="en-AU" altLang="en-US" sz="1200" baseline="-25000">
                    <a:latin typeface="Comic Sans MS" pitchFamily="66" charset="0"/>
                  </a:rPr>
                  <a:t>3</a:t>
                </a:r>
                <a:r>
                  <a:rPr lang="en-AU" altLang="en-US" sz="1200">
                    <a:latin typeface="Comic Sans MS" pitchFamily="66" charset="0"/>
                  </a:rPr>
                  <a:t>O</a:t>
                </a:r>
                <a:r>
                  <a:rPr lang="en-AU" altLang="en-US" sz="1200" baseline="30000">
                    <a:latin typeface="Comic Sans MS" pitchFamily="66" charset="0"/>
                  </a:rPr>
                  <a:t>+</a:t>
                </a:r>
                <a:r>
                  <a:rPr lang="en-AU" altLang="en-US" sz="1200">
                    <a:latin typeface="Comic Sans MS" pitchFamily="66" charset="0"/>
                  </a:rPr>
                  <a:t> + </a:t>
                </a:r>
                <a:r>
                  <a:rPr lang="en-AU" altLang="en-US" sz="1200" baseline="30000">
                    <a:latin typeface="Comic Sans MS" pitchFamily="66" charset="0"/>
                  </a:rPr>
                  <a:t>•</a:t>
                </a:r>
                <a:r>
                  <a:rPr lang="en-AU" altLang="en-US" sz="1200">
                    <a:latin typeface="Comic Sans MS" pitchFamily="66" charset="0"/>
                  </a:rPr>
                  <a:t>OH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0"/>
                  </a:spcBef>
                  <a:buFontTx/>
                  <a:buNone/>
                </a:pPr>
                <a:endParaRPr lang="en-AU" altLang="en-US" sz="1200">
                  <a:latin typeface="Comic Sans MS" pitchFamily="66" charset="0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ct val="0"/>
                  </a:spcBef>
                  <a:buFontTx/>
                  <a:buNone/>
                </a:pPr>
                <a:r>
                  <a:rPr lang="en-AU" altLang="en-US" sz="1200">
                    <a:latin typeface="Comic Sans MS" pitchFamily="66" charset="0"/>
                  </a:rPr>
                  <a:t>H</a:t>
                </a:r>
                <a:r>
                  <a:rPr lang="en-AU" altLang="en-US" sz="1200" baseline="-25000">
                    <a:latin typeface="Comic Sans MS" pitchFamily="66" charset="0"/>
                  </a:rPr>
                  <a:t>2</a:t>
                </a:r>
                <a:r>
                  <a:rPr lang="en-AU" altLang="en-US" sz="1200">
                    <a:latin typeface="Comic Sans MS" pitchFamily="66" charset="0"/>
                  </a:rPr>
                  <a:t>O</a:t>
                </a:r>
                <a:r>
                  <a:rPr lang="en-AU" altLang="en-US" sz="1600" baseline="30000">
                    <a:latin typeface="Comic Sans MS" pitchFamily="66" charset="0"/>
                  </a:rPr>
                  <a:t>*</a:t>
                </a:r>
                <a:r>
                  <a:rPr lang="en-AU" altLang="en-US" sz="1200">
                    <a:latin typeface="Comic Sans MS" pitchFamily="66" charset="0"/>
                  </a:rPr>
                  <a:t> -&gt; H</a:t>
                </a:r>
                <a:r>
                  <a:rPr lang="en-AU" altLang="en-US" sz="1200" baseline="30000">
                    <a:latin typeface="Comic Sans MS" pitchFamily="66" charset="0"/>
                  </a:rPr>
                  <a:t>•</a:t>
                </a:r>
                <a:r>
                  <a:rPr lang="en-AU" altLang="en-US" sz="1200">
                    <a:latin typeface="Comic Sans MS" pitchFamily="66" charset="0"/>
                  </a:rPr>
                  <a:t> + </a:t>
                </a:r>
                <a:r>
                  <a:rPr lang="en-AU" altLang="en-US" sz="1200" baseline="30000">
                    <a:latin typeface="Comic Sans MS" pitchFamily="66" charset="0"/>
                  </a:rPr>
                  <a:t>•</a:t>
                </a:r>
                <a:r>
                  <a:rPr lang="en-AU" altLang="en-US" sz="1200">
                    <a:latin typeface="Comic Sans MS" pitchFamily="66" charset="0"/>
                  </a:rPr>
                  <a:t>OH</a:t>
                </a:r>
                <a:endParaRPr lang="en-AU" altLang="en-US" sz="1200"/>
              </a:p>
              <a:p>
                <a:pPr algn="ctr" eaLnBrk="1" hangingPunct="1">
                  <a:lnSpc>
                    <a:spcPct val="9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en-US" sz="1200">
                    <a:latin typeface="Comic Sans MS" pitchFamily="66" charset="0"/>
                  </a:rPr>
                  <a:t> </a:t>
                </a:r>
                <a:endParaRPr lang="en-AU" altLang="en-US" sz="1100">
                  <a:latin typeface="Comic Sans MS" pitchFamily="66" charset="0"/>
                </a:endParaRPr>
              </a:p>
            </p:txBody>
          </p:sp>
        </p:grpSp>
      </p:grpSp>
      <p:sp>
        <p:nvSpPr>
          <p:cNvPr id="49" name="Rectangle 8"/>
          <p:cNvSpPr>
            <a:spLocks noChangeArrowheads="1"/>
          </p:cNvSpPr>
          <p:nvPr/>
        </p:nvSpPr>
        <p:spPr bwMode="auto">
          <a:xfrm>
            <a:off x="8586788" y="3226461"/>
            <a:ext cx="2710680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619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619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619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619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6195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361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en-US" sz="1600" dirty="0" smtClean="0">
                <a:latin typeface="Comic Sans MS" pitchFamily="66" charset="0"/>
              </a:rPr>
              <a:t>Эффект ДМСО – перехватчика радикалов</a:t>
            </a:r>
            <a:endParaRPr lang="en-AU" altLang="en-US" sz="1400" dirty="0">
              <a:latin typeface="Comic Sans MS" pitchFamily="66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443413" y="1465460"/>
            <a:ext cx="4033837" cy="382469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4806951" y="1729585"/>
            <a:ext cx="3268662" cy="323542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4746625" y="1666875"/>
            <a:ext cx="3471863" cy="329813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3812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22490</TotalTime>
  <Words>3470</Words>
  <Application>Microsoft Office PowerPoint</Application>
  <PresentationFormat>Широкоэкранный</PresentationFormat>
  <Paragraphs>504</Paragraphs>
  <Slides>27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Comic Sans MS</vt:lpstr>
      <vt:lpstr>Courier New</vt:lpstr>
      <vt:lpstr>Symbol</vt:lpstr>
      <vt:lpstr>Tahoma</vt:lpstr>
      <vt:lpstr>Times New Roman</vt:lpstr>
      <vt:lpstr>Тема Office</vt:lpstr>
      <vt:lpstr>Семинар ОМУС Дубна,  7 февраля 2024 г.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57th meeting of the PAC for Condensed Matter Physics</dc:title>
  <dc:creator>Pavel</dc:creator>
  <cp:lastModifiedBy>Pavel</cp:lastModifiedBy>
  <cp:revision>432</cp:revision>
  <cp:lastPrinted>2023-09-20T20:20:47Z</cp:lastPrinted>
  <dcterms:created xsi:type="dcterms:W3CDTF">2023-05-31T14:30:38Z</dcterms:created>
  <dcterms:modified xsi:type="dcterms:W3CDTF">2024-02-07T12:30:27Z</dcterms:modified>
</cp:coreProperties>
</file>