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Lst>
  <p:notesMasterIdLst>
    <p:notesMasterId r:id="rId57"/>
  </p:notesMasterIdLst>
  <p:sldIdLst>
    <p:sldId id="257" r:id="rId3"/>
    <p:sldId id="1725" r:id="rId4"/>
    <p:sldId id="269" r:id="rId5"/>
    <p:sldId id="259" r:id="rId6"/>
    <p:sldId id="1747" r:id="rId7"/>
    <p:sldId id="258" r:id="rId8"/>
    <p:sldId id="267" r:id="rId9"/>
    <p:sldId id="270" r:id="rId10"/>
    <p:sldId id="1752" r:id="rId11"/>
    <p:sldId id="1751" r:id="rId12"/>
    <p:sldId id="1693" r:id="rId13"/>
    <p:sldId id="1754" r:id="rId14"/>
    <p:sldId id="281" r:id="rId15"/>
    <p:sldId id="282" r:id="rId16"/>
    <p:sldId id="260" r:id="rId17"/>
    <p:sldId id="1744" r:id="rId18"/>
    <p:sldId id="271" r:id="rId19"/>
    <p:sldId id="1745" r:id="rId20"/>
    <p:sldId id="1755" r:id="rId21"/>
    <p:sldId id="1731" r:id="rId22"/>
    <p:sldId id="1740" r:id="rId23"/>
    <p:sldId id="1732" r:id="rId24"/>
    <p:sldId id="268" r:id="rId25"/>
    <p:sldId id="290" r:id="rId26"/>
    <p:sldId id="292" r:id="rId27"/>
    <p:sldId id="272" r:id="rId28"/>
    <p:sldId id="273" r:id="rId29"/>
    <p:sldId id="274" r:id="rId30"/>
    <p:sldId id="472" r:id="rId31"/>
    <p:sldId id="1741" r:id="rId32"/>
    <p:sldId id="263" r:id="rId33"/>
    <p:sldId id="1742" r:id="rId34"/>
    <p:sldId id="1743" r:id="rId35"/>
    <p:sldId id="1746" r:id="rId36"/>
    <p:sldId id="1748" r:id="rId37"/>
    <p:sldId id="1753" r:id="rId38"/>
    <p:sldId id="1749" r:id="rId39"/>
    <p:sldId id="1750" r:id="rId40"/>
    <p:sldId id="1737" r:id="rId41"/>
    <p:sldId id="1738" r:id="rId42"/>
    <p:sldId id="1739" r:id="rId43"/>
    <p:sldId id="316" r:id="rId44"/>
    <p:sldId id="317" r:id="rId45"/>
    <p:sldId id="318" r:id="rId46"/>
    <p:sldId id="266" r:id="rId47"/>
    <p:sldId id="275" r:id="rId48"/>
    <p:sldId id="285" r:id="rId49"/>
    <p:sldId id="312" r:id="rId50"/>
    <p:sldId id="291" r:id="rId51"/>
    <p:sldId id="277" r:id="rId52"/>
    <p:sldId id="278" r:id="rId53"/>
    <p:sldId id="279" r:id="rId54"/>
    <p:sldId id="283" r:id="rId55"/>
    <p:sldId id="1734" r:id="rId56"/>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6"/>
    <p:restoredTop sz="96341"/>
  </p:normalViewPr>
  <p:slideViewPr>
    <p:cSldViewPr snapToGrid="0">
      <p:cViewPr varScale="1">
        <p:scale>
          <a:sx n="75" d="100"/>
          <a:sy n="75" d="100"/>
        </p:scale>
        <p:origin x="4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45BCF-EE8D-8540-BA3F-5A28F72AB900}" type="datetimeFigureOut">
              <a:rPr lang="en-RU" smtClean="0"/>
              <a:t>04/25/2024</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C74B6-CA18-E144-9827-283BBD340EAC}" type="slidenum">
              <a:rPr lang="en-RU" smtClean="0"/>
              <a:t>‹#›</a:t>
            </a:fld>
            <a:endParaRPr lang="en-RU"/>
          </a:p>
        </p:txBody>
      </p:sp>
    </p:spTree>
    <p:extLst>
      <p:ext uri="{BB962C8B-B14F-4D97-AF65-F5344CB8AC3E}">
        <p14:creationId xmlns:p14="http://schemas.microsoft.com/office/powerpoint/2010/main" val="318872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f71c02a19_3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7f71c02a19_3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084f7f4f5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084f7f4f5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introduce flow vectors. Every particle in event represent as un vector in transverse plane, where phi is azimuthal angle of particle’s momentum. Summation over this un-vectors results with Qn vector, which is directed to symmetry plane of the event. This plane is called Event plane, and the transverse angle of this plane is called event plane angle relatively.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a8eff5753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a8eff5753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work two methods of flow calculation are used: Event plane for cross-checks and scalar product for the analysis. In the first method, one estimates event plane angle and measures mean cosine of particles azimuthal angle. Then, resolution of event plane estimation is applied. Resolution is calculated with random sub event method. </a:t>
            </a:r>
            <a:br>
              <a:rPr lang="en"/>
            </a:br>
            <a:r>
              <a:rPr lang="en"/>
              <a:t>In the scalar product the correlation between flow vectors are calculated and then, the resolution correction is applied estimated with 3-sub event method.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f51b090d0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f51b090d0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51b090d0b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f51b090d0b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c660b21508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c660b21508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094e0198e_7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094e0198e_7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23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8094e0198e_7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8094e0198e_7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68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8094e0198e_7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8094e0198e_7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20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05cc18249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05cc18249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35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05cc18249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805cc18249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433501747_0_78:notes"/>
          <p:cNvSpPr txBox="1">
            <a:spLocks noGrp="1"/>
          </p:cNvSpPr>
          <p:nvPr>
            <p:ph type="body" idx="1"/>
          </p:nvPr>
        </p:nvSpPr>
        <p:spPr>
          <a:xfrm>
            <a:off x="685791"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2c43350174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376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805cc18249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805cc18249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88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94c793e6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94c793e6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There were measurements of collective flow in the past and the results are ambiguous to interpret</a:t>
            </a:r>
            <a:endParaRPr/>
          </a:p>
          <a:p>
            <a:pPr marL="457200" lvl="0" indent="-298450" algn="l" rtl="0">
              <a:spcBef>
                <a:spcPts val="0"/>
              </a:spcBef>
              <a:spcAft>
                <a:spcPts val="0"/>
              </a:spcAft>
              <a:buSzPts val="1100"/>
              <a:buChar char="●"/>
            </a:pPr>
            <a:r>
              <a:rPr lang="en"/>
              <a:t>On this slide a comparison between theoretical calculations on directed and elliptic flow on energy and actual experimental data is presented. As you can see, data points are on better agreement with hard EOS in the case of v1 and for v2 the situation is opposite. </a:t>
            </a:r>
            <a:endParaRPr/>
          </a:p>
          <a:p>
            <a:pPr marL="457200" lvl="0" indent="-298450" algn="l" rtl="0">
              <a:spcBef>
                <a:spcPts val="0"/>
              </a:spcBef>
              <a:spcAft>
                <a:spcPts val="0"/>
              </a:spcAft>
              <a:buSzPts val="1100"/>
              <a:buChar char="●"/>
            </a:pPr>
            <a:r>
              <a:rPr lang="en"/>
              <a:t>Thus we need more precise measurements to clarify the previous data</a:t>
            </a:r>
            <a:endParaRPr/>
          </a:p>
        </p:txBody>
      </p:sp>
    </p:spTree>
    <p:extLst>
      <p:ext uri="{BB962C8B-B14F-4D97-AF65-F5344CB8AC3E}">
        <p14:creationId xmlns:p14="http://schemas.microsoft.com/office/powerpoint/2010/main" val="87524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f51b090d0b_0_225:notes"/>
          <p:cNvSpPr txBox="1">
            <a:spLocks noGrp="1"/>
          </p:cNvSpPr>
          <p:nvPr>
            <p:ph type="sldNum" idx="12"/>
          </p:nvPr>
        </p:nvSpPr>
        <p:spPr>
          <a:xfrm>
            <a:off x="3884613" y="8685213"/>
            <a:ext cx="2971800" cy="4587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sz="1200"/>
              <a:t>30</a:t>
            </a:fld>
            <a:endParaRPr/>
          </a:p>
        </p:txBody>
      </p:sp>
      <p:sp>
        <p:nvSpPr>
          <p:cNvPr id="153" name="Google Shape;153;g1f51b090d0b_0_225: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4" name="Google Shape;154;g1f51b090d0b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the ratio of the fluctuation to the average value is equal to a constant</a:t>
            </a:r>
            <a:endParaRPr/>
          </a:p>
          <a:p>
            <a:pPr marL="0" lvl="0" indent="0" algn="l" rtl="0">
              <a:spcBef>
                <a:spcPts val="0"/>
              </a:spcBef>
              <a:spcAft>
                <a:spcPts val="0"/>
              </a:spcAft>
              <a:buClr>
                <a:schemeClr val="dk1"/>
              </a:buClr>
              <a:buSzPts val="1200"/>
              <a:buFont typeface="Calibri"/>
              <a:buNone/>
            </a:pPr>
            <a:r>
              <a:rPr lang="en"/>
              <a:t>In the ehd</a:t>
            </a:r>
            <a:endParaRPr/>
          </a:p>
        </p:txBody>
      </p:sp>
    </p:spTree>
    <p:extLst>
      <p:ext uri="{BB962C8B-B14F-4D97-AF65-F5344CB8AC3E}">
        <p14:creationId xmlns:p14="http://schemas.microsoft.com/office/powerpoint/2010/main" val="110142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f51b090d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f51b090d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534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51b090d0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51b090d0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96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51b090d0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51b090d0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257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c433501747_0_147:notes"/>
          <p:cNvSpPr txBox="1">
            <a:spLocks noGrp="1"/>
          </p:cNvSpPr>
          <p:nvPr>
            <p:ph type="body" idx="1"/>
          </p:nvPr>
        </p:nvSpPr>
        <p:spPr>
          <a:xfrm>
            <a:off x="685791"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c433501747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243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c433501747_0_209:notes"/>
          <p:cNvSpPr txBox="1">
            <a:spLocks noGrp="1"/>
          </p:cNvSpPr>
          <p:nvPr>
            <p:ph type="body" idx="1"/>
          </p:nvPr>
        </p:nvSpPr>
        <p:spPr>
          <a:xfrm>
            <a:off x="685797"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2c433501747_0_20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815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f418f183d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f418f183d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961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f418f183d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f418f183d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79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c433501747_0_336:notes"/>
          <p:cNvSpPr txBox="1">
            <a:spLocks noGrp="1"/>
          </p:cNvSpPr>
          <p:nvPr>
            <p:ph type="body" idx="1"/>
          </p:nvPr>
        </p:nvSpPr>
        <p:spPr>
          <a:xfrm>
            <a:off x="685797"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c433501747_0_3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659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f418f183d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f418f183d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310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084f7f4f5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084f7f4f5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628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084f7f4f5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084f7f4f5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082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084f7f4f5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084f7f4f5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90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8094e0198e_7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8094e0198e_7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Схема эксперимента хадес на слайде.</a:t>
            </a:r>
            <a:endParaRPr/>
          </a:p>
          <a:p>
            <a:pPr marL="0" lvl="0" indent="0" algn="l" rtl="0">
              <a:spcBef>
                <a:spcPts val="0"/>
              </a:spcBef>
              <a:spcAft>
                <a:spcPts val="0"/>
              </a:spcAft>
              <a:buNone/>
            </a:pPr>
            <a:r>
              <a:rPr lang="en"/>
              <a:t>Траектории рожденных частиц регистристрируются трекинговой системой, состоящей из … </a:t>
            </a:r>
            <a:endParaRPr/>
          </a:p>
          <a:p>
            <a:pPr marL="0" lvl="0" indent="0" algn="l" rtl="0">
              <a:spcBef>
                <a:spcPts val="0"/>
              </a:spcBef>
              <a:spcAft>
                <a:spcPts val="0"/>
              </a:spcAft>
              <a:buNone/>
            </a:pPr>
            <a:r>
              <a:rPr lang="en"/>
              <a:t>Импульс восстанавливается по отклонению частиц в магнитном поле</a:t>
            </a:r>
            <a:endParaRPr/>
          </a:p>
          <a:p>
            <a:pPr marL="0" lvl="0" indent="0" algn="l" rtl="0">
              <a:spcBef>
                <a:spcPts val="0"/>
              </a:spcBef>
              <a:spcAft>
                <a:spcPts val="0"/>
              </a:spcAft>
              <a:buNone/>
            </a:pPr>
            <a:r>
              <a:rPr lang="en"/>
              <a:t>Идентификация производится при помощи детекторов времени пролета … которые регистрируют время пролета. Зная длину траектории можно вычислить массу частицы.</a:t>
            </a:r>
            <a:endParaRPr/>
          </a:p>
          <a:p>
            <a:pPr marL="0" lvl="0" indent="0" algn="l" rtl="0">
              <a:spcBef>
                <a:spcPts val="0"/>
              </a:spcBef>
              <a:spcAft>
                <a:spcPts val="0"/>
              </a:spcAft>
              <a:buNone/>
            </a:pPr>
            <a:r>
              <a:rPr lang="en"/>
              <a:t>Спектаторы регистрируются детектором FW. Поскольку они отклоняются в плоскости реакции материей в области перекрытия, спектаторы используются для оценки угла плоскости реакции. </a:t>
            </a:r>
            <a:endParaRPr/>
          </a:p>
          <a:p>
            <a:pPr marL="0" lvl="0" indent="0" algn="l" rtl="0">
              <a:spcBef>
                <a:spcPts val="0"/>
              </a:spcBef>
              <a:spcAft>
                <a:spcPts val="0"/>
              </a:spcAft>
              <a:buNone/>
            </a:pPr>
            <a:r>
              <a:rPr lang="en"/>
              <a:t>Всего столько статистики ...</a:t>
            </a:r>
            <a:endParaRPr/>
          </a:p>
        </p:txBody>
      </p:sp>
    </p:spTree>
    <p:extLst>
      <p:ext uri="{BB962C8B-B14F-4D97-AF65-F5344CB8AC3E}">
        <p14:creationId xmlns:p14="http://schemas.microsoft.com/office/powerpoint/2010/main" val="401885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8094e0198e_7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8094e0198e_7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980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8094e0198e_7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8094e0198e_7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073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8094e0198e_7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28094e0198e_7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480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8094e0198e_7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8094e0198e_7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047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8094e0198e_7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8094e0198e_7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c433501747_0_12:notes"/>
          <p:cNvSpPr txBox="1">
            <a:spLocks noGrp="1"/>
          </p:cNvSpPr>
          <p:nvPr>
            <p:ph type="body" idx="1"/>
          </p:nvPr>
        </p:nvSpPr>
        <p:spPr>
          <a:xfrm>
            <a:off x="685791"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2c43350174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9721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8094e0198e_7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8094e0198e_7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8094e0198e_7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8094e0198e_7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785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084f7f4f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8084f7f4f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266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8084f7f4f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8084f7f4f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250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8084f7f4f5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8084f7f4f5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834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8084f7f4f5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8084f7f4f5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512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084f7f4f5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084f7f4f5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70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c433501747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c433501747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77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f418f183d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f418f183d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7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c433501747_0_336:notes"/>
          <p:cNvSpPr txBox="1">
            <a:spLocks noGrp="1"/>
          </p:cNvSpPr>
          <p:nvPr>
            <p:ph type="body" idx="1"/>
          </p:nvPr>
        </p:nvSpPr>
        <p:spPr>
          <a:xfrm>
            <a:off x="685797"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c433501747_0_3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9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cd157e97c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cd157e97c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8084f7f4f5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8084f7f4f5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0A54-FF55-855D-4239-6E92D4006D7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U"/>
          </a:p>
        </p:txBody>
      </p:sp>
      <p:sp>
        <p:nvSpPr>
          <p:cNvPr id="3" name="Subtitle 2">
            <a:extLst>
              <a:ext uri="{FF2B5EF4-FFF2-40B4-BE49-F238E27FC236}">
                <a16:creationId xmlns:a16="http://schemas.microsoft.com/office/drawing/2014/main" id="{45D02B49-164C-1F84-1D95-59FCF70CED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EEF6DB58-74CC-9AFF-F318-7AC6A9FDA180}"/>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4D9C138F-9725-918D-7DB3-BBBF1C26D2F5}"/>
              </a:ext>
            </a:extLst>
          </p:cNvPr>
          <p:cNvSpPr>
            <a:spLocks noGrp="1"/>
          </p:cNvSpPr>
          <p:nvPr>
            <p:ph type="ftr" sz="quarter" idx="11"/>
          </p:nvPr>
        </p:nvSpPr>
        <p:spPr/>
        <p:txBody>
          <a:bodyPr/>
          <a:lstStyle/>
          <a:p>
            <a:r>
              <a:rPr lang="en-GB"/>
              <a:t>XIII MPD CM - PWG3 Summary</a:t>
            </a:r>
            <a:endParaRPr lang="en-RU"/>
          </a:p>
        </p:txBody>
      </p:sp>
      <p:sp>
        <p:nvSpPr>
          <p:cNvPr id="6" name="Slide Number Placeholder 5">
            <a:extLst>
              <a:ext uri="{FF2B5EF4-FFF2-40B4-BE49-F238E27FC236}">
                <a16:creationId xmlns:a16="http://schemas.microsoft.com/office/drawing/2014/main" id="{A76B13AF-22D9-3EE1-C833-962E95FD36D1}"/>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354184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3B6-2159-EC9D-F7FE-FA0A3EC6E031}"/>
              </a:ext>
            </a:extLst>
          </p:cNvPr>
          <p:cNvSpPr>
            <a:spLocks noGrp="1"/>
          </p:cNvSpPr>
          <p:nvPr>
            <p:ph type="title"/>
          </p:nvPr>
        </p:nvSpPr>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E7E6311E-F3A4-6D3F-B1BE-C306D8FA68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15CD03F2-911A-74CE-9EA2-827710106846}"/>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FE07A283-496F-4A57-8985-8DB3D2B04A63}"/>
              </a:ext>
            </a:extLst>
          </p:cNvPr>
          <p:cNvSpPr>
            <a:spLocks noGrp="1"/>
          </p:cNvSpPr>
          <p:nvPr>
            <p:ph type="ftr" sz="quarter" idx="11"/>
          </p:nvPr>
        </p:nvSpPr>
        <p:spPr/>
        <p:txBody>
          <a:bodyPr/>
          <a:lstStyle/>
          <a:p>
            <a:r>
              <a:rPr lang="en-GB"/>
              <a:t>XIII MPD CM - PWG3 Summary</a:t>
            </a:r>
            <a:endParaRPr lang="en-RU"/>
          </a:p>
        </p:txBody>
      </p:sp>
      <p:sp>
        <p:nvSpPr>
          <p:cNvPr id="6" name="Slide Number Placeholder 5">
            <a:extLst>
              <a:ext uri="{FF2B5EF4-FFF2-40B4-BE49-F238E27FC236}">
                <a16:creationId xmlns:a16="http://schemas.microsoft.com/office/drawing/2014/main" id="{3B99135A-B5CD-E5C3-7CBB-B8B93ACCA8FB}"/>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416959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E7A7E-0DB3-2A67-C3A0-9C5DC46F942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A593E470-30F8-B9C4-9DF2-90040A6D01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8A7AC2ED-FE80-3472-7595-7E20154D4327}"/>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C1BEAA30-F235-55D8-A7C4-C25B34FF2845}"/>
              </a:ext>
            </a:extLst>
          </p:cNvPr>
          <p:cNvSpPr>
            <a:spLocks noGrp="1"/>
          </p:cNvSpPr>
          <p:nvPr>
            <p:ph type="ftr" sz="quarter" idx="11"/>
          </p:nvPr>
        </p:nvSpPr>
        <p:spPr/>
        <p:txBody>
          <a:bodyPr/>
          <a:lstStyle/>
          <a:p>
            <a:r>
              <a:rPr lang="en-GB"/>
              <a:t>XIII MPD CM - PWG3 Summary</a:t>
            </a:r>
            <a:endParaRPr lang="en-RU"/>
          </a:p>
        </p:txBody>
      </p:sp>
      <p:sp>
        <p:nvSpPr>
          <p:cNvPr id="6" name="Slide Number Placeholder 5">
            <a:extLst>
              <a:ext uri="{FF2B5EF4-FFF2-40B4-BE49-F238E27FC236}">
                <a16:creationId xmlns:a16="http://schemas.microsoft.com/office/drawing/2014/main" id="{A68FF176-7312-6C89-3BB4-59E6491B9DB2}"/>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255816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294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192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92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49" name="PlaceHolder 2"/>
          <p:cNvSpPr>
            <a:spLocks noGrp="1"/>
          </p:cNvSpPr>
          <p:nvPr>
            <p:ph type="subTitle"/>
          </p:nvPr>
        </p:nvSpPr>
        <p:spPr>
          <a:xfrm>
            <a:off x="870803" y="1216034"/>
            <a:ext cx="10449638" cy="4865878"/>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3993337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51" name="PlaceHolder 2"/>
          <p:cNvSpPr>
            <a:spLocks noGrp="1"/>
          </p:cNvSpPr>
          <p:nvPr>
            <p:ph type="body"/>
          </p:nvPr>
        </p:nvSpPr>
        <p:spPr>
          <a:xfrm>
            <a:off x="870803" y="1216034"/>
            <a:ext cx="10449638" cy="4865878"/>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818098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53" name="PlaceHolder 2"/>
          <p:cNvSpPr>
            <a:spLocks noGrp="1"/>
          </p:cNvSpPr>
          <p:nvPr>
            <p:ph type="body"/>
          </p:nvPr>
        </p:nvSpPr>
        <p:spPr>
          <a:xfrm>
            <a:off x="870803" y="1216034"/>
            <a:ext cx="5098988" cy="4865878"/>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54" name="PlaceHolder 3"/>
          <p:cNvSpPr>
            <a:spLocks noGrp="1"/>
          </p:cNvSpPr>
          <p:nvPr>
            <p:ph type="body"/>
          </p:nvPr>
        </p:nvSpPr>
        <p:spPr>
          <a:xfrm>
            <a:off x="6225372" y="1216034"/>
            <a:ext cx="5098988" cy="4865878"/>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235117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Tree>
    <p:extLst>
      <p:ext uri="{BB962C8B-B14F-4D97-AF65-F5344CB8AC3E}">
        <p14:creationId xmlns:p14="http://schemas.microsoft.com/office/powerpoint/2010/main" val="2001488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870803" y="266892"/>
            <a:ext cx="10710443" cy="3349862"/>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427851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9815-E383-DA72-7262-9B12E9DF7F55}"/>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531A6F8E-163C-5650-84CC-B27D4536E8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960DDAE0-9E27-C7F9-56BC-E130A0BEF74B}"/>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DA23FCF9-C34B-1DC7-6C65-CEA3977A68ED}"/>
              </a:ext>
            </a:extLst>
          </p:cNvPr>
          <p:cNvSpPr>
            <a:spLocks noGrp="1"/>
          </p:cNvSpPr>
          <p:nvPr>
            <p:ph type="ftr" sz="quarter" idx="11"/>
          </p:nvPr>
        </p:nvSpPr>
        <p:spPr/>
        <p:txBody>
          <a:bodyPr/>
          <a:lstStyle/>
          <a:p>
            <a:r>
              <a:rPr lang="en-GB"/>
              <a:t>XIII MPD CM - PWG3 Summary</a:t>
            </a:r>
            <a:endParaRPr lang="en-RU"/>
          </a:p>
        </p:txBody>
      </p:sp>
      <p:sp>
        <p:nvSpPr>
          <p:cNvPr id="6" name="Slide Number Placeholder 5">
            <a:extLst>
              <a:ext uri="{FF2B5EF4-FFF2-40B4-BE49-F238E27FC236}">
                <a16:creationId xmlns:a16="http://schemas.microsoft.com/office/drawing/2014/main" id="{41AB4C16-BF28-3C1C-DD99-BCF1639F3B25}"/>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276069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58" name="PlaceHolder 2"/>
          <p:cNvSpPr>
            <a:spLocks noGrp="1"/>
          </p:cNvSpPr>
          <p:nvPr>
            <p:ph type="body"/>
          </p:nvPr>
        </p:nvSpPr>
        <p:spPr>
          <a:xfrm>
            <a:off x="870803"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59" name="PlaceHolder 3"/>
          <p:cNvSpPr>
            <a:spLocks noGrp="1"/>
          </p:cNvSpPr>
          <p:nvPr>
            <p:ph type="body"/>
          </p:nvPr>
        </p:nvSpPr>
        <p:spPr>
          <a:xfrm>
            <a:off x="6225372" y="1216034"/>
            <a:ext cx="5098988" cy="4865878"/>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60" name="PlaceHolder 4"/>
          <p:cNvSpPr>
            <a:spLocks noGrp="1"/>
          </p:cNvSpPr>
          <p:nvPr>
            <p:ph type="body"/>
          </p:nvPr>
        </p:nvSpPr>
        <p:spPr>
          <a:xfrm>
            <a:off x="870803" y="375738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4144378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62" name="PlaceHolder 2"/>
          <p:cNvSpPr>
            <a:spLocks noGrp="1"/>
          </p:cNvSpPr>
          <p:nvPr>
            <p:ph type="body"/>
          </p:nvPr>
        </p:nvSpPr>
        <p:spPr>
          <a:xfrm>
            <a:off x="870803" y="1216034"/>
            <a:ext cx="5098988" cy="4865878"/>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63" name="PlaceHolder 3"/>
          <p:cNvSpPr>
            <a:spLocks noGrp="1"/>
          </p:cNvSpPr>
          <p:nvPr>
            <p:ph type="body"/>
          </p:nvPr>
        </p:nvSpPr>
        <p:spPr>
          <a:xfrm>
            <a:off x="6225372"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64" name="PlaceHolder 4"/>
          <p:cNvSpPr>
            <a:spLocks noGrp="1"/>
          </p:cNvSpPr>
          <p:nvPr>
            <p:ph type="body"/>
          </p:nvPr>
        </p:nvSpPr>
        <p:spPr>
          <a:xfrm>
            <a:off x="6225372" y="375738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1942482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66" name="PlaceHolder 2"/>
          <p:cNvSpPr>
            <a:spLocks noGrp="1"/>
          </p:cNvSpPr>
          <p:nvPr>
            <p:ph type="body"/>
          </p:nvPr>
        </p:nvSpPr>
        <p:spPr>
          <a:xfrm>
            <a:off x="870803"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67" name="PlaceHolder 3"/>
          <p:cNvSpPr>
            <a:spLocks noGrp="1"/>
          </p:cNvSpPr>
          <p:nvPr>
            <p:ph type="body"/>
          </p:nvPr>
        </p:nvSpPr>
        <p:spPr>
          <a:xfrm>
            <a:off x="6225372"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68" name="PlaceHolder 4"/>
          <p:cNvSpPr>
            <a:spLocks noGrp="1"/>
          </p:cNvSpPr>
          <p:nvPr>
            <p:ph type="body"/>
          </p:nvPr>
        </p:nvSpPr>
        <p:spPr>
          <a:xfrm>
            <a:off x="870803" y="3757384"/>
            <a:ext cx="1044963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109012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70" name="PlaceHolder 2"/>
          <p:cNvSpPr>
            <a:spLocks noGrp="1"/>
          </p:cNvSpPr>
          <p:nvPr>
            <p:ph type="body"/>
          </p:nvPr>
        </p:nvSpPr>
        <p:spPr>
          <a:xfrm>
            <a:off x="870803" y="1216034"/>
            <a:ext cx="1044963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71" name="PlaceHolder 3"/>
          <p:cNvSpPr>
            <a:spLocks noGrp="1"/>
          </p:cNvSpPr>
          <p:nvPr>
            <p:ph type="body"/>
          </p:nvPr>
        </p:nvSpPr>
        <p:spPr>
          <a:xfrm>
            <a:off x="870803" y="3757384"/>
            <a:ext cx="1044963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4206340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73" name="PlaceHolder 2"/>
          <p:cNvSpPr>
            <a:spLocks noGrp="1"/>
          </p:cNvSpPr>
          <p:nvPr>
            <p:ph type="body"/>
          </p:nvPr>
        </p:nvSpPr>
        <p:spPr>
          <a:xfrm>
            <a:off x="870803"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74" name="PlaceHolder 3"/>
          <p:cNvSpPr>
            <a:spLocks noGrp="1"/>
          </p:cNvSpPr>
          <p:nvPr>
            <p:ph type="body"/>
          </p:nvPr>
        </p:nvSpPr>
        <p:spPr>
          <a:xfrm>
            <a:off x="6225372" y="121603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75" name="PlaceHolder 4"/>
          <p:cNvSpPr>
            <a:spLocks noGrp="1"/>
          </p:cNvSpPr>
          <p:nvPr>
            <p:ph type="body"/>
          </p:nvPr>
        </p:nvSpPr>
        <p:spPr>
          <a:xfrm>
            <a:off x="870803" y="375738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76" name="PlaceHolder 5"/>
          <p:cNvSpPr>
            <a:spLocks noGrp="1"/>
          </p:cNvSpPr>
          <p:nvPr>
            <p:ph type="body"/>
          </p:nvPr>
        </p:nvSpPr>
        <p:spPr>
          <a:xfrm>
            <a:off x="6225372" y="3757384"/>
            <a:ext cx="509898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514854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870803" y="266892"/>
            <a:ext cx="10710443" cy="722306"/>
          </a:xfrm>
          <a:prstGeom prst="rect">
            <a:avLst/>
          </a:prstGeom>
        </p:spPr>
        <p:txBody>
          <a:bodyPr lIns="0" tIns="0" rIns="0" bIns="0" anchor="ctr">
            <a:noAutofit/>
          </a:bodyPr>
          <a:lstStyle/>
          <a:p>
            <a:endParaRPr lang="en-US" sz="3386" b="1" strike="noStrike" spc="-1">
              <a:solidFill>
                <a:srgbClr val="333333"/>
              </a:solidFill>
              <a:latin typeface="Noto Sans"/>
            </a:endParaRPr>
          </a:p>
        </p:txBody>
      </p:sp>
      <p:sp>
        <p:nvSpPr>
          <p:cNvPr id="78" name="PlaceHolder 2"/>
          <p:cNvSpPr>
            <a:spLocks noGrp="1"/>
          </p:cNvSpPr>
          <p:nvPr>
            <p:ph type="body"/>
          </p:nvPr>
        </p:nvSpPr>
        <p:spPr>
          <a:xfrm>
            <a:off x="870803" y="121603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79" name="PlaceHolder 3"/>
          <p:cNvSpPr>
            <a:spLocks noGrp="1"/>
          </p:cNvSpPr>
          <p:nvPr>
            <p:ph type="body"/>
          </p:nvPr>
        </p:nvSpPr>
        <p:spPr>
          <a:xfrm>
            <a:off x="4403652" y="121603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80" name="PlaceHolder 4"/>
          <p:cNvSpPr>
            <a:spLocks noGrp="1"/>
          </p:cNvSpPr>
          <p:nvPr>
            <p:ph type="body"/>
          </p:nvPr>
        </p:nvSpPr>
        <p:spPr>
          <a:xfrm>
            <a:off x="7936935" y="121603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81" name="PlaceHolder 5"/>
          <p:cNvSpPr>
            <a:spLocks noGrp="1"/>
          </p:cNvSpPr>
          <p:nvPr>
            <p:ph type="body"/>
          </p:nvPr>
        </p:nvSpPr>
        <p:spPr>
          <a:xfrm>
            <a:off x="870803" y="375738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82" name="PlaceHolder 6"/>
          <p:cNvSpPr>
            <a:spLocks noGrp="1"/>
          </p:cNvSpPr>
          <p:nvPr>
            <p:ph type="body"/>
          </p:nvPr>
        </p:nvSpPr>
        <p:spPr>
          <a:xfrm>
            <a:off x="4403652" y="375738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
        <p:nvSpPr>
          <p:cNvPr id="83" name="PlaceHolder 7"/>
          <p:cNvSpPr>
            <a:spLocks noGrp="1"/>
          </p:cNvSpPr>
          <p:nvPr>
            <p:ph type="body"/>
          </p:nvPr>
        </p:nvSpPr>
        <p:spPr>
          <a:xfrm>
            <a:off x="7936935" y="3757384"/>
            <a:ext cx="3364348" cy="2320609"/>
          </a:xfrm>
          <a:prstGeom prst="rect">
            <a:avLst/>
          </a:prstGeom>
        </p:spPr>
        <p:txBody>
          <a:bodyPr lIns="0" tIns="0" rIns="0" bIns="0">
            <a:noAutofit/>
          </a:bodyPr>
          <a:lstStyle/>
          <a:p>
            <a:endParaRPr lang="en-US" sz="2540" b="0" strike="noStrike" spc="-1">
              <a:solidFill>
                <a:srgbClr val="333333"/>
              </a:solidFill>
              <a:latin typeface="Open Sans"/>
            </a:endParaRPr>
          </a:p>
        </p:txBody>
      </p:sp>
    </p:spTree>
    <p:extLst>
      <p:ext uri="{BB962C8B-B14F-4D97-AF65-F5344CB8AC3E}">
        <p14:creationId xmlns:p14="http://schemas.microsoft.com/office/powerpoint/2010/main" val="164107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B05D-EB66-FCE0-DF74-E72028599B8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U"/>
          </a:p>
        </p:txBody>
      </p:sp>
      <p:sp>
        <p:nvSpPr>
          <p:cNvPr id="3" name="Text Placeholder 2">
            <a:extLst>
              <a:ext uri="{FF2B5EF4-FFF2-40B4-BE49-F238E27FC236}">
                <a16:creationId xmlns:a16="http://schemas.microsoft.com/office/drawing/2014/main" id="{4A952DE3-EDAC-2E4E-1D7E-B20B9C052F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6CFDAD-330B-9EA0-7583-017D165E3CDB}"/>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1120454B-67D8-A8B1-B656-8587A7D2BF90}"/>
              </a:ext>
            </a:extLst>
          </p:cNvPr>
          <p:cNvSpPr>
            <a:spLocks noGrp="1"/>
          </p:cNvSpPr>
          <p:nvPr>
            <p:ph type="ftr" sz="quarter" idx="11"/>
          </p:nvPr>
        </p:nvSpPr>
        <p:spPr/>
        <p:txBody>
          <a:bodyPr/>
          <a:lstStyle/>
          <a:p>
            <a:r>
              <a:rPr lang="en-GB"/>
              <a:t>XIII MPD CM - PWG3 Summary</a:t>
            </a:r>
            <a:endParaRPr lang="en-RU"/>
          </a:p>
        </p:txBody>
      </p:sp>
      <p:sp>
        <p:nvSpPr>
          <p:cNvPr id="6" name="Slide Number Placeholder 5">
            <a:extLst>
              <a:ext uri="{FF2B5EF4-FFF2-40B4-BE49-F238E27FC236}">
                <a16:creationId xmlns:a16="http://schemas.microsoft.com/office/drawing/2014/main" id="{26971FBE-E915-2BA8-6E11-C60643F0D97D}"/>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24143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CEAB-372D-AC73-4700-0CCF1B5453C1}"/>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DB881C06-C9F8-ED5C-F485-7E3C8A1400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D31FFD4B-ECB3-0AAD-1D2A-245E6B1144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Date Placeholder 4">
            <a:extLst>
              <a:ext uri="{FF2B5EF4-FFF2-40B4-BE49-F238E27FC236}">
                <a16:creationId xmlns:a16="http://schemas.microsoft.com/office/drawing/2014/main" id="{CD360378-5390-9E5D-992F-27FF92F8808A}"/>
              </a:ext>
            </a:extLst>
          </p:cNvPr>
          <p:cNvSpPr>
            <a:spLocks noGrp="1"/>
          </p:cNvSpPr>
          <p:nvPr>
            <p:ph type="dt" sz="half" idx="10"/>
          </p:nvPr>
        </p:nvSpPr>
        <p:spPr/>
        <p:txBody>
          <a:bodyPr/>
          <a:lstStyle/>
          <a:p>
            <a:r>
              <a:rPr lang="ru-RU"/>
              <a:t>25.04.2024</a:t>
            </a:r>
            <a:endParaRPr lang="en-RU"/>
          </a:p>
        </p:txBody>
      </p:sp>
      <p:sp>
        <p:nvSpPr>
          <p:cNvPr id="6" name="Footer Placeholder 5">
            <a:extLst>
              <a:ext uri="{FF2B5EF4-FFF2-40B4-BE49-F238E27FC236}">
                <a16:creationId xmlns:a16="http://schemas.microsoft.com/office/drawing/2014/main" id="{190CA364-0E97-288B-CDAD-EDCA7212A90C}"/>
              </a:ext>
            </a:extLst>
          </p:cNvPr>
          <p:cNvSpPr>
            <a:spLocks noGrp="1"/>
          </p:cNvSpPr>
          <p:nvPr>
            <p:ph type="ftr" sz="quarter" idx="11"/>
          </p:nvPr>
        </p:nvSpPr>
        <p:spPr/>
        <p:txBody>
          <a:bodyPr/>
          <a:lstStyle/>
          <a:p>
            <a:r>
              <a:rPr lang="en-GB"/>
              <a:t>XIII MPD CM - PWG3 Summary</a:t>
            </a:r>
            <a:endParaRPr lang="en-RU"/>
          </a:p>
        </p:txBody>
      </p:sp>
      <p:sp>
        <p:nvSpPr>
          <p:cNvPr id="7" name="Slide Number Placeholder 6">
            <a:extLst>
              <a:ext uri="{FF2B5EF4-FFF2-40B4-BE49-F238E27FC236}">
                <a16:creationId xmlns:a16="http://schemas.microsoft.com/office/drawing/2014/main" id="{29C2AA98-F554-6262-88FE-24CA763A544D}"/>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270793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2046-5187-1B60-60CB-13630A6AA057}"/>
              </a:ext>
            </a:extLst>
          </p:cNvPr>
          <p:cNvSpPr>
            <a:spLocks noGrp="1"/>
          </p:cNvSpPr>
          <p:nvPr>
            <p:ph type="title"/>
          </p:nvPr>
        </p:nvSpPr>
        <p:spPr>
          <a:xfrm>
            <a:off x="839788" y="365125"/>
            <a:ext cx="10515600"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3F7F3210-D003-AC01-1C23-B156E0ED0E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44BB3E-7C8E-C52A-7CAA-97F5B9573B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A587F15C-BBCA-12B3-557D-04628FE2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9592B1-1886-83E7-E17D-9350DB33A7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15682E6D-4EE9-224C-CDD4-72CFD8B12B49}"/>
              </a:ext>
            </a:extLst>
          </p:cNvPr>
          <p:cNvSpPr>
            <a:spLocks noGrp="1"/>
          </p:cNvSpPr>
          <p:nvPr>
            <p:ph type="dt" sz="half" idx="10"/>
          </p:nvPr>
        </p:nvSpPr>
        <p:spPr/>
        <p:txBody>
          <a:bodyPr/>
          <a:lstStyle/>
          <a:p>
            <a:r>
              <a:rPr lang="ru-RU"/>
              <a:t>25.04.2024</a:t>
            </a:r>
            <a:endParaRPr lang="en-RU"/>
          </a:p>
        </p:txBody>
      </p:sp>
      <p:sp>
        <p:nvSpPr>
          <p:cNvPr id="8" name="Footer Placeholder 7">
            <a:extLst>
              <a:ext uri="{FF2B5EF4-FFF2-40B4-BE49-F238E27FC236}">
                <a16:creationId xmlns:a16="http://schemas.microsoft.com/office/drawing/2014/main" id="{0E731774-9180-79DA-401D-547B56DD9949}"/>
              </a:ext>
            </a:extLst>
          </p:cNvPr>
          <p:cNvSpPr>
            <a:spLocks noGrp="1"/>
          </p:cNvSpPr>
          <p:nvPr>
            <p:ph type="ftr" sz="quarter" idx="11"/>
          </p:nvPr>
        </p:nvSpPr>
        <p:spPr/>
        <p:txBody>
          <a:bodyPr/>
          <a:lstStyle/>
          <a:p>
            <a:r>
              <a:rPr lang="en-GB"/>
              <a:t>XIII MPD CM - PWG3 Summary</a:t>
            </a:r>
            <a:endParaRPr lang="en-RU"/>
          </a:p>
        </p:txBody>
      </p:sp>
      <p:sp>
        <p:nvSpPr>
          <p:cNvPr id="9" name="Slide Number Placeholder 8">
            <a:extLst>
              <a:ext uri="{FF2B5EF4-FFF2-40B4-BE49-F238E27FC236}">
                <a16:creationId xmlns:a16="http://schemas.microsoft.com/office/drawing/2014/main" id="{D29121FA-9F14-1626-C342-F1098126F3E6}"/>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13448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4DA3-415C-FFC3-2432-9EC4307DAE81}"/>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3C2C368A-1439-8BED-3D44-86B9D8B018A6}"/>
              </a:ext>
            </a:extLst>
          </p:cNvPr>
          <p:cNvSpPr>
            <a:spLocks noGrp="1"/>
          </p:cNvSpPr>
          <p:nvPr>
            <p:ph type="dt" sz="half" idx="10"/>
          </p:nvPr>
        </p:nvSpPr>
        <p:spPr/>
        <p:txBody>
          <a:bodyPr/>
          <a:lstStyle/>
          <a:p>
            <a:r>
              <a:rPr lang="ru-RU"/>
              <a:t>25.04.2024</a:t>
            </a:r>
            <a:endParaRPr lang="en-RU"/>
          </a:p>
        </p:txBody>
      </p:sp>
      <p:sp>
        <p:nvSpPr>
          <p:cNvPr id="4" name="Footer Placeholder 3">
            <a:extLst>
              <a:ext uri="{FF2B5EF4-FFF2-40B4-BE49-F238E27FC236}">
                <a16:creationId xmlns:a16="http://schemas.microsoft.com/office/drawing/2014/main" id="{87877E17-7883-72E9-2277-A1F7AAA830DA}"/>
              </a:ext>
            </a:extLst>
          </p:cNvPr>
          <p:cNvSpPr>
            <a:spLocks noGrp="1"/>
          </p:cNvSpPr>
          <p:nvPr>
            <p:ph type="ftr" sz="quarter" idx="11"/>
          </p:nvPr>
        </p:nvSpPr>
        <p:spPr/>
        <p:txBody>
          <a:bodyPr/>
          <a:lstStyle/>
          <a:p>
            <a:r>
              <a:rPr lang="en-GB"/>
              <a:t>XIII MPD CM - PWG3 Summary</a:t>
            </a:r>
            <a:endParaRPr lang="en-RU"/>
          </a:p>
        </p:txBody>
      </p:sp>
      <p:sp>
        <p:nvSpPr>
          <p:cNvPr id="5" name="Slide Number Placeholder 4">
            <a:extLst>
              <a:ext uri="{FF2B5EF4-FFF2-40B4-BE49-F238E27FC236}">
                <a16:creationId xmlns:a16="http://schemas.microsoft.com/office/drawing/2014/main" id="{EDA0966D-09FA-F4C5-31CE-AE984D4F0E12}"/>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149037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1E046-AABC-6784-2178-29E89DACD075}"/>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CCBEBB71-3F4F-8866-7722-872C4835E304}"/>
              </a:ext>
            </a:extLst>
          </p:cNvPr>
          <p:cNvSpPr>
            <a:spLocks noGrp="1"/>
          </p:cNvSpPr>
          <p:nvPr>
            <p:ph type="ftr" sz="quarter" idx="11"/>
          </p:nvPr>
        </p:nvSpPr>
        <p:spPr/>
        <p:txBody>
          <a:bodyPr/>
          <a:lstStyle/>
          <a:p>
            <a:r>
              <a:rPr lang="en-GB"/>
              <a:t>XIII MPD CM - PWG3 Summary</a:t>
            </a:r>
            <a:endParaRPr lang="en-RU"/>
          </a:p>
        </p:txBody>
      </p:sp>
      <p:sp>
        <p:nvSpPr>
          <p:cNvPr id="4" name="Slide Number Placeholder 3">
            <a:extLst>
              <a:ext uri="{FF2B5EF4-FFF2-40B4-BE49-F238E27FC236}">
                <a16:creationId xmlns:a16="http://schemas.microsoft.com/office/drawing/2014/main" id="{C52DE755-780B-FBF5-DA82-107B8120ED78}"/>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402706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C55C-220A-B5E2-A64D-1932A7EEA9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Content Placeholder 2">
            <a:extLst>
              <a:ext uri="{FF2B5EF4-FFF2-40B4-BE49-F238E27FC236}">
                <a16:creationId xmlns:a16="http://schemas.microsoft.com/office/drawing/2014/main" id="{D3D572EE-D4FC-EABD-60A3-A269A576FB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F38DC223-C1AF-F168-1400-3842A0B73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8EE894-BF03-8F57-81D7-3303D74993B0}"/>
              </a:ext>
            </a:extLst>
          </p:cNvPr>
          <p:cNvSpPr>
            <a:spLocks noGrp="1"/>
          </p:cNvSpPr>
          <p:nvPr>
            <p:ph type="dt" sz="half" idx="10"/>
          </p:nvPr>
        </p:nvSpPr>
        <p:spPr/>
        <p:txBody>
          <a:bodyPr/>
          <a:lstStyle/>
          <a:p>
            <a:r>
              <a:rPr lang="ru-RU"/>
              <a:t>25.04.2024</a:t>
            </a:r>
            <a:endParaRPr lang="en-RU"/>
          </a:p>
        </p:txBody>
      </p:sp>
      <p:sp>
        <p:nvSpPr>
          <p:cNvPr id="6" name="Footer Placeholder 5">
            <a:extLst>
              <a:ext uri="{FF2B5EF4-FFF2-40B4-BE49-F238E27FC236}">
                <a16:creationId xmlns:a16="http://schemas.microsoft.com/office/drawing/2014/main" id="{250C68A5-0D80-ABCF-F214-3EB550D37929}"/>
              </a:ext>
            </a:extLst>
          </p:cNvPr>
          <p:cNvSpPr>
            <a:spLocks noGrp="1"/>
          </p:cNvSpPr>
          <p:nvPr>
            <p:ph type="ftr" sz="quarter" idx="11"/>
          </p:nvPr>
        </p:nvSpPr>
        <p:spPr/>
        <p:txBody>
          <a:bodyPr/>
          <a:lstStyle/>
          <a:p>
            <a:r>
              <a:rPr lang="en-GB"/>
              <a:t>XIII MPD CM - PWG3 Summary</a:t>
            </a:r>
            <a:endParaRPr lang="en-RU"/>
          </a:p>
        </p:txBody>
      </p:sp>
      <p:sp>
        <p:nvSpPr>
          <p:cNvPr id="7" name="Slide Number Placeholder 6">
            <a:extLst>
              <a:ext uri="{FF2B5EF4-FFF2-40B4-BE49-F238E27FC236}">
                <a16:creationId xmlns:a16="http://schemas.microsoft.com/office/drawing/2014/main" id="{FEFEC051-C371-06A5-C14A-81893AA0690D}"/>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170619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48A1-3D69-DD77-0491-A853533427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DB3F29EB-FD6B-6549-3E96-066944544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a:p>
        </p:txBody>
      </p:sp>
      <p:sp>
        <p:nvSpPr>
          <p:cNvPr id="4" name="Text Placeholder 3">
            <a:extLst>
              <a:ext uri="{FF2B5EF4-FFF2-40B4-BE49-F238E27FC236}">
                <a16:creationId xmlns:a16="http://schemas.microsoft.com/office/drawing/2014/main" id="{4BC981ED-C506-3E56-DCBE-9CEFBEDB7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E412D4-5B01-D101-CABC-8D5A2F3ED035}"/>
              </a:ext>
            </a:extLst>
          </p:cNvPr>
          <p:cNvSpPr>
            <a:spLocks noGrp="1"/>
          </p:cNvSpPr>
          <p:nvPr>
            <p:ph type="dt" sz="half" idx="10"/>
          </p:nvPr>
        </p:nvSpPr>
        <p:spPr/>
        <p:txBody>
          <a:bodyPr/>
          <a:lstStyle/>
          <a:p>
            <a:r>
              <a:rPr lang="ru-RU"/>
              <a:t>25.04.2024</a:t>
            </a:r>
            <a:endParaRPr lang="en-RU"/>
          </a:p>
        </p:txBody>
      </p:sp>
      <p:sp>
        <p:nvSpPr>
          <p:cNvPr id="6" name="Footer Placeholder 5">
            <a:extLst>
              <a:ext uri="{FF2B5EF4-FFF2-40B4-BE49-F238E27FC236}">
                <a16:creationId xmlns:a16="http://schemas.microsoft.com/office/drawing/2014/main" id="{67DB15B4-F79C-0FFC-2F7F-96DCDEFB711D}"/>
              </a:ext>
            </a:extLst>
          </p:cNvPr>
          <p:cNvSpPr>
            <a:spLocks noGrp="1"/>
          </p:cNvSpPr>
          <p:nvPr>
            <p:ph type="ftr" sz="quarter" idx="11"/>
          </p:nvPr>
        </p:nvSpPr>
        <p:spPr/>
        <p:txBody>
          <a:bodyPr/>
          <a:lstStyle/>
          <a:p>
            <a:r>
              <a:rPr lang="en-GB"/>
              <a:t>XIII MPD CM - PWG3 Summary</a:t>
            </a:r>
            <a:endParaRPr lang="en-RU"/>
          </a:p>
        </p:txBody>
      </p:sp>
      <p:sp>
        <p:nvSpPr>
          <p:cNvPr id="7" name="Slide Number Placeholder 6">
            <a:extLst>
              <a:ext uri="{FF2B5EF4-FFF2-40B4-BE49-F238E27FC236}">
                <a16:creationId xmlns:a16="http://schemas.microsoft.com/office/drawing/2014/main" id="{0B57D0B8-B12A-B161-735F-6D82FD38ACCA}"/>
              </a:ext>
            </a:extLst>
          </p:cNvPr>
          <p:cNvSpPr>
            <a:spLocks noGrp="1"/>
          </p:cNvSpPr>
          <p:nvPr>
            <p:ph type="sldNum" sz="quarter" idx="12"/>
          </p:nvPr>
        </p:nvSpPr>
        <p:spPr/>
        <p:txBody>
          <a:bodyPr/>
          <a:lstStyle/>
          <a:p>
            <a:fld id="{5C7CC698-4E11-9249-96E5-FC8043F4BC89}" type="slidenum">
              <a:rPr lang="en-RU" smtClean="0"/>
              <a:t>‹#›</a:t>
            </a:fld>
            <a:endParaRPr lang="en-RU"/>
          </a:p>
        </p:txBody>
      </p:sp>
    </p:spTree>
    <p:extLst>
      <p:ext uri="{BB962C8B-B14F-4D97-AF65-F5344CB8AC3E}">
        <p14:creationId xmlns:p14="http://schemas.microsoft.com/office/powerpoint/2010/main" val="427400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41AC2-69D4-377D-FEA1-65A64C8EE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3" name="Text Placeholder 2">
            <a:extLst>
              <a:ext uri="{FF2B5EF4-FFF2-40B4-BE49-F238E27FC236}">
                <a16:creationId xmlns:a16="http://schemas.microsoft.com/office/drawing/2014/main" id="{4D354FFE-2C5E-9E8B-3503-B45508953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C9C253B2-A18B-5EA7-B5BB-12CFB542C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25.04.2024</a:t>
            </a:r>
            <a:endParaRPr lang="en-RU"/>
          </a:p>
        </p:txBody>
      </p:sp>
      <p:sp>
        <p:nvSpPr>
          <p:cNvPr id="5" name="Footer Placeholder 4">
            <a:extLst>
              <a:ext uri="{FF2B5EF4-FFF2-40B4-BE49-F238E27FC236}">
                <a16:creationId xmlns:a16="http://schemas.microsoft.com/office/drawing/2014/main" id="{5DFA99E5-9B3F-3DFC-CE04-8BF71ACB5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XIII MPD CM - PWG3 Summary</a:t>
            </a:r>
            <a:endParaRPr lang="en-RU"/>
          </a:p>
        </p:txBody>
      </p:sp>
      <p:sp>
        <p:nvSpPr>
          <p:cNvPr id="6" name="Slide Number Placeholder 5">
            <a:extLst>
              <a:ext uri="{FF2B5EF4-FFF2-40B4-BE49-F238E27FC236}">
                <a16:creationId xmlns:a16="http://schemas.microsoft.com/office/drawing/2014/main" id="{0033028F-AA9A-A7C5-9F7A-48F31E6AE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CC698-4E11-9249-96E5-FC8043F4BC89}" type="slidenum">
              <a:rPr lang="en-RU" smtClean="0"/>
              <a:t>‹#›</a:t>
            </a:fld>
            <a:endParaRPr lang="en-RU"/>
          </a:p>
        </p:txBody>
      </p:sp>
    </p:spTree>
    <p:extLst>
      <p:ext uri="{BB962C8B-B14F-4D97-AF65-F5344CB8AC3E}">
        <p14:creationId xmlns:p14="http://schemas.microsoft.com/office/powerpoint/2010/main" val="145549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70803" y="266892"/>
            <a:ext cx="10710443" cy="722306"/>
          </a:xfrm>
          <a:prstGeom prst="rect">
            <a:avLst/>
          </a:prstGeom>
        </p:spPr>
        <p:txBody>
          <a:bodyPr lIns="0" tIns="0" rIns="0" bIns="0" anchor="ctr">
            <a:noAutofit/>
          </a:bodyPr>
          <a:lstStyle/>
          <a:p>
            <a:r>
              <a:rPr lang="en-US" sz="3386" b="1" strike="noStrike" spc="-1">
                <a:solidFill>
                  <a:srgbClr val="333333"/>
                </a:solidFill>
                <a:latin typeface="Noto Sans"/>
              </a:rPr>
              <a:t>Click to edit the title text format</a:t>
            </a:r>
          </a:p>
        </p:txBody>
      </p:sp>
      <p:sp>
        <p:nvSpPr>
          <p:cNvPr id="43" name="PlaceHolder 2"/>
          <p:cNvSpPr>
            <a:spLocks noGrp="1"/>
          </p:cNvSpPr>
          <p:nvPr>
            <p:ph type="body"/>
          </p:nvPr>
        </p:nvSpPr>
        <p:spPr>
          <a:xfrm>
            <a:off x="870803" y="1216034"/>
            <a:ext cx="10449638" cy="4865878"/>
          </a:xfrm>
          <a:prstGeom prst="rect">
            <a:avLst/>
          </a:prstGeom>
        </p:spPr>
        <p:txBody>
          <a:bodyPr lIns="0" tIns="0" rIns="0" bIns="0">
            <a:noAutofit/>
          </a:bodyPr>
          <a:lstStyle/>
          <a:p>
            <a:pPr marL="252000" indent="-180000">
              <a:spcAft>
                <a:spcPts val="1054"/>
              </a:spcAft>
              <a:buClr>
                <a:srgbClr val="EF2929"/>
              </a:buClr>
              <a:buSzPct val="50000"/>
              <a:buFont typeface="Wingdings" charset="2"/>
              <a:buChar char=""/>
            </a:pPr>
            <a:r>
              <a:rPr lang="en-US" sz="2540" b="0" strike="noStrike" spc="-1">
                <a:solidFill>
                  <a:srgbClr val="333333"/>
                </a:solidFill>
                <a:latin typeface="Open Sans"/>
              </a:rPr>
              <a:t>Click to edit the outline text format</a:t>
            </a:r>
          </a:p>
          <a:p>
            <a:pPr marL="478922" lvl="1" indent="-217692">
              <a:spcAft>
                <a:spcPts val="1026"/>
              </a:spcAft>
              <a:buClr>
                <a:srgbClr val="EF2929"/>
              </a:buClr>
              <a:buSzPct val="50000"/>
              <a:buFont typeface="OpenSymbol"/>
              <a:buChar char="►"/>
            </a:pPr>
            <a:r>
              <a:rPr lang="en-US" sz="2540" b="0" strike="noStrike" spc="-1">
                <a:solidFill>
                  <a:srgbClr val="333333"/>
                </a:solidFill>
                <a:latin typeface="Open Sans"/>
              </a:rPr>
              <a:t>Second Outline Level</a:t>
            </a:r>
          </a:p>
          <a:p>
            <a:pPr marL="740153" lvl="2" indent="-217692">
              <a:spcAft>
                <a:spcPts val="761"/>
              </a:spcAft>
              <a:buClr>
                <a:srgbClr val="EF2929"/>
              </a:buClr>
              <a:buSzPct val="50000"/>
              <a:buFont typeface="Symbol" charset="2"/>
              <a:buChar char=""/>
            </a:pPr>
            <a:r>
              <a:rPr lang="en-US" sz="2540" b="0" strike="noStrike" spc="-1">
                <a:solidFill>
                  <a:srgbClr val="333333"/>
                </a:solidFill>
                <a:latin typeface="Open Sans"/>
              </a:rPr>
              <a:t>Third Outline Level</a:t>
            </a:r>
          </a:p>
          <a:p>
            <a:pPr marL="2089843" lvl="3" indent="-261230">
              <a:spcAft>
                <a:spcPts val="510"/>
              </a:spcAft>
              <a:buClr>
                <a:srgbClr val="EF2929"/>
              </a:buClr>
              <a:buSzPct val="75000"/>
              <a:buFont typeface="Symbol" charset="2"/>
              <a:buChar char=""/>
            </a:pPr>
            <a:r>
              <a:rPr lang="en-US" sz="2540" b="0" strike="noStrike" spc="-1">
                <a:solidFill>
                  <a:srgbClr val="333333"/>
                </a:solidFill>
                <a:latin typeface="Open Sans"/>
              </a:rPr>
              <a:t>Fourth Outline Level</a:t>
            </a:r>
          </a:p>
          <a:p>
            <a:pPr marL="2612304" lvl="4" indent="-261230">
              <a:spcAft>
                <a:spcPts val="254"/>
              </a:spcAft>
              <a:buClr>
                <a:srgbClr val="EF2929"/>
              </a:buClr>
              <a:buSzPct val="45000"/>
              <a:buFont typeface="Wingdings" charset="2"/>
              <a:buChar char=""/>
            </a:pPr>
            <a:r>
              <a:rPr lang="en-US" sz="2540" b="0" strike="noStrike" spc="-1">
                <a:solidFill>
                  <a:srgbClr val="333333"/>
                </a:solidFill>
                <a:latin typeface="Open Sans"/>
              </a:rPr>
              <a:t>Fifth Outline Level</a:t>
            </a:r>
          </a:p>
          <a:p>
            <a:pPr marL="3134765" lvl="5" indent="-261230">
              <a:spcAft>
                <a:spcPts val="254"/>
              </a:spcAft>
              <a:buClr>
                <a:srgbClr val="EF2929"/>
              </a:buClr>
              <a:buSzPct val="45000"/>
              <a:buFont typeface="Wingdings" charset="2"/>
              <a:buChar char=""/>
            </a:pPr>
            <a:r>
              <a:rPr lang="en-US" sz="2540" b="0" strike="noStrike" spc="-1">
                <a:solidFill>
                  <a:srgbClr val="333333"/>
                </a:solidFill>
                <a:latin typeface="Open Sans"/>
              </a:rPr>
              <a:t>Sixth Outline Level</a:t>
            </a:r>
          </a:p>
          <a:p>
            <a:pPr marL="3657226" lvl="6" indent="-261230">
              <a:spcAft>
                <a:spcPts val="254"/>
              </a:spcAft>
              <a:buClr>
                <a:srgbClr val="EF2929"/>
              </a:buClr>
              <a:buSzPct val="45000"/>
              <a:buFont typeface="Wingdings" charset="2"/>
              <a:buChar char=""/>
            </a:pPr>
            <a:r>
              <a:rPr lang="en-US" sz="2540" b="0" strike="noStrike" spc="-1">
                <a:solidFill>
                  <a:srgbClr val="333333"/>
                </a:solidFill>
                <a:latin typeface="Open Sans"/>
              </a:rPr>
              <a:t>Seventh Outline Level</a:t>
            </a:r>
          </a:p>
        </p:txBody>
      </p:sp>
      <p:sp>
        <p:nvSpPr>
          <p:cNvPr id="44" name="PlaceHolder 3"/>
          <p:cNvSpPr>
            <a:spLocks noGrp="1"/>
          </p:cNvSpPr>
          <p:nvPr>
            <p:ph type="dt"/>
          </p:nvPr>
        </p:nvSpPr>
        <p:spPr>
          <a:xfrm>
            <a:off x="609562" y="6413676"/>
            <a:ext cx="2840124" cy="305206"/>
          </a:xfrm>
          <a:prstGeom prst="rect">
            <a:avLst/>
          </a:prstGeom>
        </p:spPr>
        <p:txBody>
          <a:bodyPr lIns="0" tIns="0" rIns="0" bIns="0">
            <a:noAutofit/>
          </a:bodyPr>
          <a:lstStyle/>
          <a:p>
            <a:r>
              <a:rPr lang="en-US" sz="1935" b="0" strike="noStrike" spc="-1">
                <a:latin typeface="Open Sans"/>
              </a:rPr>
              <a:t>&lt;date/time&gt;</a:t>
            </a:r>
            <a:endParaRPr lang="en-US" sz="1935" b="0" strike="noStrike" spc="-1">
              <a:latin typeface="Noto Sans"/>
            </a:endParaRPr>
          </a:p>
        </p:txBody>
      </p:sp>
      <p:sp>
        <p:nvSpPr>
          <p:cNvPr id="45" name="PlaceHolder 4"/>
          <p:cNvSpPr>
            <a:spLocks noGrp="1"/>
          </p:cNvSpPr>
          <p:nvPr>
            <p:ph type="ftr"/>
          </p:nvPr>
        </p:nvSpPr>
        <p:spPr>
          <a:xfrm>
            <a:off x="4169405" y="6413676"/>
            <a:ext cx="3864189" cy="305206"/>
          </a:xfrm>
          <a:prstGeom prst="rect">
            <a:avLst/>
          </a:prstGeom>
        </p:spPr>
        <p:txBody>
          <a:bodyPr lIns="0" tIns="0" rIns="0" bIns="0">
            <a:noAutofit/>
          </a:bodyPr>
          <a:lstStyle/>
          <a:p>
            <a:pPr algn="ctr"/>
            <a:r>
              <a:rPr lang="en-US" sz="1935" b="0" strike="noStrike" spc="-1">
                <a:latin typeface="Open Sans"/>
              </a:rPr>
              <a:t>&lt;footer&gt;</a:t>
            </a:r>
            <a:endParaRPr lang="en-US" sz="1935" b="0" strike="noStrike" spc="-1">
              <a:latin typeface="Noto Sans"/>
            </a:endParaRPr>
          </a:p>
        </p:txBody>
      </p:sp>
      <p:sp>
        <p:nvSpPr>
          <p:cNvPr id="46" name="PlaceHolder 5"/>
          <p:cNvSpPr>
            <a:spLocks noGrp="1"/>
          </p:cNvSpPr>
          <p:nvPr>
            <p:ph type="sldNum"/>
          </p:nvPr>
        </p:nvSpPr>
        <p:spPr>
          <a:xfrm>
            <a:off x="10641214" y="6313102"/>
            <a:ext cx="1394156" cy="331764"/>
          </a:xfrm>
          <a:prstGeom prst="rect">
            <a:avLst/>
          </a:prstGeom>
        </p:spPr>
        <p:txBody>
          <a:bodyPr lIns="0" tIns="0" rIns="0" bIns="0">
            <a:noAutofit/>
          </a:bodyPr>
          <a:lstStyle/>
          <a:p>
            <a:pPr algn="r"/>
            <a:fld id="{E92E7F03-EFF1-4C65-9FB0-0655B3146918}" type="slidenum">
              <a:rPr lang="en-US" sz="1935" b="0" strike="noStrike" spc="-1">
                <a:solidFill>
                  <a:srgbClr val="333333"/>
                </a:solidFill>
                <a:latin typeface="Open Sans"/>
              </a:rPr>
              <a:t>‹#›</a:t>
            </a:fld>
            <a:endParaRPr lang="en-US" sz="1935" b="0" strike="noStrike" spc="-1">
              <a:latin typeface="Noto Sans"/>
            </a:endParaRPr>
          </a:p>
        </p:txBody>
      </p:sp>
      <p:sp>
        <p:nvSpPr>
          <p:cNvPr id="47" name="Rectangle 46"/>
          <p:cNvSpPr/>
          <p:nvPr/>
        </p:nvSpPr>
        <p:spPr>
          <a:xfrm>
            <a:off x="0" y="260797"/>
            <a:ext cx="442368" cy="734061"/>
          </a:xfrm>
          <a:prstGeom prst="rect">
            <a:avLst/>
          </a:prstGeom>
          <a:solidFill>
            <a:srgbClr val="EF2929"/>
          </a:solid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80319276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304769" indent="-217692" algn="l" defTabSz="1105875" rtl="0" eaLnBrk="1" latinLnBrk="0" hangingPunct="1">
        <a:lnSpc>
          <a:spcPct val="90000"/>
        </a:lnSpc>
        <a:spcBef>
          <a:spcPts val="1209"/>
        </a:spcBef>
        <a:spcAft>
          <a:spcPts val="1275"/>
        </a:spcAft>
        <a:buClr>
          <a:srgbClr val="EF2929"/>
        </a:buClr>
        <a:buSzPct val="50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RU"/>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1.png"/><Relationship Id="rId4" Type="http://schemas.openxmlformats.org/officeDocument/2006/relationships/image" Target="../media/image26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50.png"/><Relationship Id="rId7"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0.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0.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indico.jinr.ru/event/3694/contributions/22390/attachments/16807/28631/Baldin%20Seminar%202023%20(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doi.org/10.1126/science.1078070" TargetMode="Externa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2.png"/><Relationship Id="rId39" Type="http://schemas.openxmlformats.org/officeDocument/2006/relationships/image" Target="../media/image135.png"/><Relationship Id="rId3" Type="http://schemas.openxmlformats.org/officeDocument/2006/relationships/image" Target="../media/image99.png"/><Relationship Id="rId21" Type="http://schemas.openxmlformats.org/officeDocument/2006/relationships/image" Target="../media/image117.png"/><Relationship Id="rId34" Type="http://schemas.openxmlformats.org/officeDocument/2006/relationships/image" Target="../media/image130.png"/><Relationship Id="rId42" Type="http://schemas.openxmlformats.org/officeDocument/2006/relationships/image" Target="../media/image138.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33" Type="http://schemas.openxmlformats.org/officeDocument/2006/relationships/image" Target="../media/image129.png"/><Relationship Id="rId38" Type="http://schemas.openxmlformats.org/officeDocument/2006/relationships/image" Target="../media/image134.png"/><Relationship Id="rId2" Type="http://schemas.openxmlformats.org/officeDocument/2006/relationships/notesSlide" Target="../notesSlides/notesSlide27.xml"/><Relationship Id="rId16" Type="http://schemas.openxmlformats.org/officeDocument/2006/relationships/image" Target="../media/image112.png"/><Relationship Id="rId20" Type="http://schemas.openxmlformats.org/officeDocument/2006/relationships/image" Target="../media/image116.png"/><Relationship Id="rId29" Type="http://schemas.openxmlformats.org/officeDocument/2006/relationships/image" Target="../media/image125.png"/><Relationship Id="rId41"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133.png"/><Relationship Id="rId40" Type="http://schemas.openxmlformats.org/officeDocument/2006/relationships/image" Target="../media/image136.png"/><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2.pn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7.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png"/><Relationship Id="rId35"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emf"/><Relationship Id="rId7"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48.png"/><Relationship Id="rId5" Type="http://schemas.openxmlformats.org/officeDocument/2006/relationships/image" Target="../media/image630.png"/><Relationship Id="rId10" Type="http://schemas.openxmlformats.org/officeDocument/2006/relationships/hyperlink" Target="https://indico.jinr.ru/event/3551/contributions/19634/attachments/15154/25607/Voronyuk-Polarization.pdf" TargetMode="External"/><Relationship Id="rId4" Type="http://schemas.openxmlformats.org/officeDocument/2006/relationships/image" Target="../media/image147.png"/><Relationship Id="rId9" Type="http://schemas.openxmlformats.org/officeDocument/2006/relationships/hyperlink" Target="https://indico.jinr.ru/event/3433/contributions/19374/attachments/14728/24734/teryaev0303.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00.png"/><Relationship Id="rId5" Type="http://schemas.openxmlformats.org/officeDocument/2006/relationships/image" Target="../media/image154.png"/><Relationship Id="rId4" Type="http://schemas.openxmlformats.org/officeDocument/2006/relationships/image" Target="../media/image153.png"/></Relationships>
</file>

<file path=ppt/slides/_rels/slide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59.png"/><Relationship Id="rId4" Type="http://schemas.openxmlformats.org/officeDocument/2006/relationships/image" Target="../media/image158.png"/></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6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4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hyperlink" Target="https://indico.jinr.ru/event/3694/contributions/22390/attachments/16807/28631/Baldin%20Seminar%202023%20(2).pdf" TargetMode="External"/><Relationship Id="rId4" Type="http://schemas.openxmlformats.org/officeDocument/2006/relationships/image" Target="../media/image16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74.gif"/><Relationship Id="rId5" Type="http://schemas.openxmlformats.org/officeDocument/2006/relationships/image" Target="../media/image173.png"/><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78.gif"/><Relationship Id="rId5" Type="http://schemas.openxmlformats.org/officeDocument/2006/relationships/image" Target="../media/image177.png"/><Relationship Id="rId4" Type="http://schemas.openxmlformats.org/officeDocument/2006/relationships/image" Target="../media/image176.png"/></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880.png"/><Relationship Id="rId4" Type="http://schemas.openxmlformats.org/officeDocument/2006/relationships/image" Target="../media/image180.png"/></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910.png"/><Relationship Id="rId4" Type="http://schemas.openxmlformats.org/officeDocument/2006/relationships/image" Target="../media/image18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AA20-97A0-D1DD-1280-7A523F7A9AC1}"/>
              </a:ext>
            </a:extLst>
          </p:cNvPr>
          <p:cNvSpPr>
            <a:spLocks noGrp="1"/>
          </p:cNvSpPr>
          <p:nvPr>
            <p:ph type="ctrTitle"/>
          </p:nvPr>
        </p:nvSpPr>
        <p:spPr>
          <a:xfrm>
            <a:off x="0" y="12892"/>
            <a:ext cx="12192000" cy="1828100"/>
          </a:xfrm>
        </p:spPr>
        <p:txBody>
          <a:bodyPr>
            <a:normAutofit/>
          </a:bodyPr>
          <a:lstStyle/>
          <a:p>
            <a:r>
              <a:rPr lang="en-RU" sz="4000" b="1" dirty="0"/>
              <a:t>PWG3 Summary: </a:t>
            </a:r>
            <a:br>
              <a:rPr lang="en-RU" sz="4000" b="1" dirty="0"/>
            </a:br>
            <a:r>
              <a:rPr lang="en-US" altLang="ru-RU" sz="3200" b="1" dirty="0"/>
              <a:t>Anisotropic collective flow and development of the corresponding measurement techniques for the MPD experiment</a:t>
            </a:r>
            <a:endParaRPr lang="en-RU" sz="3600" b="1" dirty="0"/>
          </a:p>
        </p:txBody>
      </p:sp>
      <p:sp>
        <p:nvSpPr>
          <p:cNvPr id="6" name="Subtitle 5">
            <a:extLst>
              <a:ext uri="{FF2B5EF4-FFF2-40B4-BE49-F238E27FC236}">
                <a16:creationId xmlns:a16="http://schemas.microsoft.com/office/drawing/2014/main" id="{2C190115-0F68-6667-EDFF-CDBEE5B6FEC8}"/>
              </a:ext>
            </a:extLst>
          </p:cNvPr>
          <p:cNvSpPr>
            <a:spLocks noGrp="1"/>
          </p:cNvSpPr>
          <p:nvPr>
            <p:ph type="subTitle" idx="1"/>
          </p:nvPr>
        </p:nvSpPr>
        <p:spPr>
          <a:xfrm>
            <a:off x="826431" y="1976278"/>
            <a:ext cx="10539136" cy="4062285"/>
          </a:xfrm>
        </p:spPr>
        <p:txBody>
          <a:bodyPr>
            <a:normAutofit/>
          </a:bodyPr>
          <a:lstStyle/>
          <a:p>
            <a:pPr algn="ctr" defTabSz="377967" fontAlgn="base">
              <a:lnSpc>
                <a:spcPct val="120000"/>
              </a:lnSpc>
              <a:spcBef>
                <a:spcPts val="827"/>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r>
              <a:rPr lang="en-US" altLang="ru-RU" sz="2000" dirty="0">
                <a:latin typeface="Arial" panose="020B0604020202020204" pitchFamily="34" charset="0"/>
                <a:cs typeface="Arial" panose="020B0604020202020204" pitchFamily="34" charset="0"/>
              </a:rPr>
              <a:t> Arkadiy Taranenko</a:t>
            </a:r>
            <a:r>
              <a:rPr kumimoji="0" lang="en-US" altLang="ru-RU" sz="2000" b="0" i="0" u="none" strike="noStrike" kern="1200" cap="none" spc="0" normalizeH="0" baseline="33000" noProof="0" dirty="0">
                <a:ln>
                  <a:noFill/>
                </a:ln>
                <a:solidFill>
                  <a:srgbClr val="000000"/>
                </a:solidFill>
                <a:effectLst/>
                <a:uLnTx/>
                <a:uFillTx/>
                <a:latin typeface="Arial" panose="020B0604020202020204" pitchFamily="34" charset="0"/>
                <a:ea typeface="+mn-ea"/>
                <a:cs typeface="Arial" panose="020B0604020202020204" pitchFamily="34" charset="0"/>
              </a:rPr>
              <a:t>1,2</a:t>
            </a:r>
            <a:r>
              <a:rPr kumimoji="0" lang="ru-RU" altLang="ru-RU" sz="2000" b="0" i="0" u="none" strike="noStrike" kern="1200" cap="none" spc="0" normalizeH="0" baseline="33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ru-RU" sz="2000" b="0" i="0" u="none" strike="noStrike" kern="1200" cap="none" spc="0" normalizeH="0" baseline="3300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lang="en-US" altLang="ru-RU" sz="2800" dirty="0">
              <a:latin typeface="Arial" panose="020B0604020202020204" pitchFamily="34" charset="0"/>
              <a:cs typeface="Arial" panose="020B0604020202020204" pitchFamily="34" charset="0"/>
            </a:endParaRPr>
          </a:p>
          <a:p>
            <a:pPr algn="ctr" defTabSz="377967" fontAlgn="base">
              <a:spcBef>
                <a:spcPts val="827"/>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endParaRPr lang="en-US" altLang="ru-RU" sz="1800" baseline="33000" dirty="0">
              <a:latin typeface="Arial" panose="020B0604020202020204" pitchFamily="34" charset="0"/>
              <a:cs typeface="Arial" panose="020B0604020202020204" pitchFamily="34" charset="0"/>
            </a:endParaRPr>
          </a:p>
          <a:p>
            <a:pPr algn="ctr" defTabSz="377967" fontAlgn="base">
              <a:spcBef>
                <a:spcPts val="837"/>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r>
              <a:rPr lang="en-US" altLang="ru-RU" sz="1800" baseline="33000" dirty="0">
                <a:latin typeface="Arial" panose="020B0604020202020204" pitchFamily="34" charset="0"/>
                <a:cs typeface="Arial" panose="020B0604020202020204" pitchFamily="34" charset="0"/>
              </a:rPr>
              <a:t>1</a:t>
            </a:r>
            <a:r>
              <a:rPr lang="en-US" altLang="ru-RU" sz="1800" dirty="0">
                <a:latin typeface="Arial" panose="020B0604020202020204" pitchFamily="34" charset="0"/>
                <a:cs typeface="Arial" panose="020B0604020202020204" pitchFamily="34" charset="0"/>
              </a:rPr>
              <a:t>National Research Nuclear University </a:t>
            </a:r>
            <a:r>
              <a:rPr lang="en-US" altLang="ru-RU" sz="1800" dirty="0" err="1">
                <a:latin typeface="Arial" panose="020B0604020202020204" pitchFamily="34" charset="0"/>
                <a:cs typeface="Arial" panose="020B0604020202020204" pitchFamily="34" charset="0"/>
              </a:rPr>
              <a:t>MEPhI</a:t>
            </a:r>
            <a:r>
              <a:rPr lang="en-US" altLang="ru-RU" sz="1800" dirty="0">
                <a:latin typeface="Arial" panose="020B0604020202020204" pitchFamily="34" charset="0"/>
                <a:cs typeface="Arial" panose="020B0604020202020204" pitchFamily="34" charset="0"/>
              </a:rPr>
              <a:t>, Moscow</a:t>
            </a:r>
          </a:p>
          <a:p>
            <a:pPr algn="ctr" defTabSz="377967" fontAlgn="base">
              <a:spcBef>
                <a:spcPts val="124"/>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r>
              <a:rPr lang="en-US" altLang="ru-RU" sz="1800" baseline="33000" dirty="0">
                <a:latin typeface="Arial" panose="020B0604020202020204" pitchFamily="34" charset="0"/>
                <a:cs typeface="Arial" panose="020B0604020202020204" pitchFamily="34" charset="0"/>
              </a:rPr>
              <a:t>2</a:t>
            </a:r>
            <a:r>
              <a:rPr lang="en-US" altLang="ru-RU" sz="1800" dirty="0">
                <a:latin typeface="Arial" panose="020B0604020202020204" pitchFamily="34" charset="0"/>
                <a:cs typeface="Arial" panose="020B0604020202020204" pitchFamily="34" charset="0"/>
              </a:rPr>
              <a:t>VBLHEP JINR, Dubna</a:t>
            </a:r>
          </a:p>
          <a:p>
            <a:pPr algn="ctr" defTabSz="377967" fontAlgn="base">
              <a:spcBef>
                <a:spcPts val="124"/>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endParaRPr lang="en-US" altLang="ru-RU" sz="1800" dirty="0">
              <a:latin typeface="Arial" panose="020B0604020202020204" pitchFamily="34" charset="0"/>
              <a:cs typeface="Arial" panose="020B0604020202020204" pitchFamily="34" charset="0"/>
            </a:endParaRPr>
          </a:p>
          <a:p>
            <a:pPr algn="ctr" defTabSz="377967" fontAlgn="base">
              <a:spcBef>
                <a:spcPts val="124"/>
              </a:spcBef>
              <a:spcAft>
                <a:spcPct val="0"/>
              </a:spcAft>
              <a:buClrTx/>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endParaRPr lang="en-US" altLang="ru-RU" sz="2000" dirty="0">
              <a:latin typeface="Arial" panose="020B0604020202020204" pitchFamily="34" charset="0"/>
              <a:cs typeface="Arial" panose="020B0604020202020204" pitchFamily="34" charset="0"/>
            </a:endParaRPr>
          </a:p>
          <a:p>
            <a:pPr defTabSz="377967" fontAlgn="base">
              <a:spcBef>
                <a:spcPts val="827"/>
              </a:spcBef>
              <a:spcAft>
                <a:spcPct val="0"/>
              </a:spcAft>
              <a:tabLst>
                <a:tab pos="0" algn="l"/>
                <a:tab pos="366156" algn="l"/>
                <a:tab pos="737561" algn="l"/>
                <a:tab pos="1108967" algn="l"/>
                <a:tab pos="1480372" algn="l"/>
                <a:tab pos="1851777" algn="l"/>
                <a:tab pos="2223182" algn="l"/>
                <a:tab pos="2594588" algn="l"/>
                <a:tab pos="2965993" algn="l"/>
                <a:tab pos="3337399" algn="l"/>
                <a:tab pos="3708804" algn="l"/>
                <a:tab pos="4080209" algn="l"/>
                <a:tab pos="4451614" algn="l"/>
                <a:tab pos="4823020" algn="l"/>
                <a:tab pos="5194425" algn="l"/>
                <a:tab pos="5565830" algn="l"/>
                <a:tab pos="5937235" algn="l"/>
                <a:tab pos="6308641" algn="l"/>
                <a:tab pos="6680046" algn="l"/>
                <a:tab pos="7051452" algn="l"/>
                <a:tab pos="7422857" algn="l"/>
                <a:tab pos="7424169" algn="l"/>
                <a:tab pos="7795574" algn="l"/>
                <a:tab pos="8166980" algn="l"/>
                <a:tab pos="8538385" algn="l"/>
                <a:tab pos="8909791" algn="l"/>
              </a:tabLst>
            </a:pPr>
            <a:r>
              <a:rPr lang="en-US" altLang="ru-RU" dirty="0">
                <a:latin typeface="Arial" panose="020B0604020202020204" pitchFamily="34" charset="0"/>
                <a:cs typeface="Arial" panose="020B0604020202020204" pitchFamily="34" charset="0"/>
              </a:rPr>
              <a:t>XIII MPD Collaboration Meeting, Dubna, Russia, 23-25 April</a:t>
            </a:r>
            <a:r>
              <a:rPr lang="ru-RU" altLang="ru-RU" dirty="0">
                <a:latin typeface="Arial" panose="020B0604020202020204" pitchFamily="34" charset="0"/>
                <a:cs typeface="Arial" panose="020B0604020202020204" pitchFamily="34" charset="0"/>
              </a:rPr>
              <a:t> </a:t>
            </a:r>
            <a:r>
              <a:rPr lang="en-US" altLang="ru-RU" dirty="0">
                <a:latin typeface="Arial" panose="020B0604020202020204" pitchFamily="34" charset="0"/>
                <a:cs typeface="Arial" panose="020B0604020202020204" pitchFamily="34" charset="0"/>
              </a:rPr>
              <a:t>2024</a:t>
            </a:r>
            <a:endParaRPr lang="en-US" altLang="ru-RU" b="1" dirty="0">
              <a:latin typeface="Arial" panose="020B0604020202020204" pitchFamily="34" charset="0"/>
              <a:cs typeface="Arial" panose="020B0604020202020204" pitchFamily="34" charset="0"/>
            </a:endParaRPr>
          </a:p>
        </p:txBody>
      </p:sp>
      <p:sp>
        <p:nvSpPr>
          <p:cNvPr id="11" name="Text Box 4">
            <a:extLst>
              <a:ext uri="{FF2B5EF4-FFF2-40B4-BE49-F238E27FC236}">
                <a16:creationId xmlns:a16="http://schemas.microsoft.com/office/drawing/2014/main" id="{131E6573-47ED-9128-E3DA-F5A3B9CC94DE}"/>
              </a:ext>
            </a:extLst>
          </p:cNvPr>
          <p:cNvSpPr txBox="1">
            <a:spLocks noChangeArrowheads="1"/>
          </p:cNvSpPr>
          <p:nvPr/>
        </p:nvSpPr>
        <p:spPr bwMode="auto">
          <a:xfrm>
            <a:off x="1303733" y="6173850"/>
            <a:ext cx="9584533" cy="656664"/>
          </a:xfrm>
          <a:prstGeom prst="rect">
            <a:avLst/>
          </a:prstGeom>
          <a:noFill/>
          <a:ln>
            <a:noFill/>
          </a:ln>
          <a:effectLst/>
        </p:spPr>
        <p:txBody>
          <a:bodyPr lIns="74404" tIns="37202" rIns="74404" bIns="37202"/>
          <a:lstStyle>
            <a:lvl1pPr>
              <a:lnSpc>
                <a:spcPct val="90000"/>
              </a:lnSpc>
              <a:spcBef>
                <a:spcPts val="1000"/>
              </a:spcBef>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sz="2800">
                <a:solidFill>
                  <a:srgbClr val="000000"/>
                </a:solidFill>
                <a:latin typeface="Calibri" panose="020F0502020204030204" pitchFamily="34" charset="0"/>
                <a:cs typeface="Noto Sans CJK SC" charset="0"/>
              </a:defRPr>
            </a:lvl1pPr>
            <a:lvl2pPr>
              <a:lnSpc>
                <a:spcPct val="90000"/>
              </a:lnSpc>
              <a:spcBef>
                <a:spcPts val="500"/>
              </a:spcBef>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sz="2400">
                <a:solidFill>
                  <a:srgbClr val="000000"/>
                </a:solidFill>
                <a:latin typeface="Calibri" panose="020F0502020204030204" pitchFamily="34" charset="0"/>
                <a:cs typeface="Noto Sans CJK SC" charset="0"/>
              </a:defRPr>
            </a:lvl2pPr>
            <a:lvl3pPr>
              <a:lnSpc>
                <a:spcPct val="90000"/>
              </a:lnSpc>
              <a:spcBef>
                <a:spcPts val="500"/>
              </a:spcBef>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sz="2000">
                <a:solidFill>
                  <a:srgbClr val="000000"/>
                </a:solidFill>
                <a:latin typeface="Calibri" panose="020F0502020204030204" pitchFamily="34" charset="0"/>
                <a:cs typeface="Noto Sans CJK SC" charset="0"/>
              </a:defRPr>
            </a:lvl3pPr>
            <a:lvl4pPr>
              <a:lnSpc>
                <a:spcPct val="90000"/>
              </a:lnSpc>
              <a:spcBef>
                <a:spcPts val="500"/>
              </a:spcBef>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4pPr>
            <a:lvl5pPr>
              <a:lnSpc>
                <a:spcPct val="90000"/>
              </a:lnSpc>
              <a:spcBef>
                <a:spcPts val="500"/>
              </a:spcBef>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144000" algn="l"/>
                <a:tab pos="9601200" algn="l"/>
                <a:tab pos="10058400" algn="l"/>
                <a:tab pos="10515600" algn="l"/>
              </a:tabLst>
              <a:defRPr>
                <a:solidFill>
                  <a:srgbClr val="000000"/>
                </a:solidFill>
                <a:latin typeface="Calibri" panose="020F0502020204030204" pitchFamily="34" charset="0"/>
                <a:cs typeface="Noto Sans CJK SC" charset="0"/>
              </a:defRPr>
            </a:lvl9pPr>
          </a:lstStyle>
          <a:p>
            <a:pPr algn="ctr" defTabSz="377967" eaLnBrk="0" fontAlgn="base" hangingPunct="0">
              <a:lnSpc>
                <a:spcPct val="100000"/>
              </a:lnSpc>
              <a:spcBef>
                <a:spcPct val="0"/>
              </a:spcBef>
              <a:spcAft>
                <a:spcPct val="0"/>
              </a:spcAft>
              <a:buClrTx/>
              <a:tabLst>
                <a:tab pos="0" algn="l"/>
                <a:tab pos="367468" algn="l"/>
                <a:tab pos="738874" algn="l"/>
                <a:tab pos="1110279" algn="l"/>
                <a:tab pos="1481684" algn="l"/>
                <a:tab pos="1853089" algn="l"/>
                <a:tab pos="2224495" algn="l"/>
                <a:tab pos="2595900" algn="l"/>
                <a:tab pos="2967306" algn="l"/>
                <a:tab pos="3338711" algn="l"/>
                <a:tab pos="3710116" algn="l"/>
                <a:tab pos="4081521" algn="l"/>
                <a:tab pos="4452927" algn="l"/>
                <a:tab pos="4824332" algn="l"/>
                <a:tab pos="5195738" algn="l"/>
                <a:tab pos="5567142" algn="l"/>
                <a:tab pos="5938548" algn="l"/>
                <a:tab pos="6309953" algn="l"/>
                <a:tab pos="6681359" algn="l"/>
                <a:tab pos="7052764" algn="l"/>
                <a:tab pos="7424169" algn="l"/>
                <a:tab pos="7559345" algn="l"/>
                <a:tab pos="7937312" algn="l"/>
                <a:tab pos="8315279" algn="l"/>
                <a:tab pos="8693247" algn="l"/>
              </a:tabLst>
              <a:defRPr/>
            </a:pPr>
            <a:r>
              <a:rPr lang="en-US" altLang="ru-RU" sz="1653" b="1" dirty="0">
                <a:solidFill>
                  <a:srgbClr val="2D2DB9">
                    <a:lumMod val="50000"/>
                  </a:srgbClr>
                </a:solidFill>
              </a:rPr>
              <a:t> </a:t>
            </a:r>
          </a:p>
          <a:p>
            <a:pPr algn="ctr" defTabSz="377967" eaLnBrk="0" fontAlgn="base" hangingPunct="0">
              <a:lnSpc>
                <a:spcPct val="100000"/>
              </a:lnSpc>
              <a:spcBef>
                <a:spcPct val="0"/>
              </a:spcBef>
              <a:spcAft>
                <a:spcPct val="0"/>
              </a:spcAft>
              <a:buClrTx/>
              <a:tabLst>
                <a:tab pos="0" algn="l"/>
                <a:tab pos="367468" algn="l"/>
                <a:tab pos="738874" algn="l"/>
                <a:tab pos="1110279" algn="l"/>
                <a:tab pos="1481684" algn="l"/>
                <a:tab pos="1853089" algn="l"/>
                <a:tab pos="2224495" algn="l"/>
                <a:tab pos="2595900" algn="l"/>
                <a:tab pos="2967306" algn="l"/>
                <a:tab pos="3338711" algn="l"/>
                <a:tab pos="3710116" algn="l"/>
                <a:tab pos="4081521" algn="l"/>
                <a:tab pos="4452927" algn="l"/>
                <a:tab pos="4824332" algn="l"/>
                <a:tab pos="5195738" algn="l"/>
                <a:tab pos="5567142" algn="l"/>
                <a:tab pos="5938548" algn="l"/>
                <a:tab pos="6309953" algn="l"/>
                <a:tab pos="6681359" algn="l"/>
                <a:tab pos="7052764" algn="l"/>
                <a:tab pos="7424169" algn="l"/>
                <a:tab pos="7559345" algn="l"/>
                <a:tab pos="7937312" algn="l"/>
                <a:tab pos="8315279" algn="l"/>
                <a:tab pos="8693247" algn="l"/>
              </a:tabLst>
              <a:defRPr/>
            </a:pPr>
            <a:endParaRPr lang="en-US" altLang="ru-RU" sz="1653" b="1" dirty="0">
              <a:solidFill>
                <a:srgbClr val="2D2DB9">
                  <a:lumMod val="50000"/>
                </a:srgbClr>
              </a:solidFill>
            </a:endParaRPr>
          </a:p>
          <a:p>
            <a:pPr algn="ctr" defTabSz="377967" eaLnBrk="0" fontAlgn="base" hangingPunct="0">
              <a:lnSpc>
                <a:spcPct val="100000"/>
              </a:lnSpc>
              <a:spcBef>
                <a:spcPct val="0"/>
              </a:spcBef>
              <a:spcAft>
                <a:spcPct val="0"/>
              </a:spcAft>
              <a:buClrTx/>
              <a:tabLst>
                <a:tab pos="0" algn="l"/>
                <a:tab pos="367468" algn="l"/>
                <a:tab pos="738874" algn="l"/>
                <a:tab pos="1110279" algn="l"/>
                <a:tab pos="1481684" algn="l"/>
                <a:tab pos="1853089" algn="l"/>
                <a:tab pos="2224495" algn="l"/>
                <a:tab pos="2595900" algn="l"/>
                <a:tab pos="2967306" algn="l"/>
                <a:tab pos="3338711" algn="l"/>
                <a:tab pos="3710116" algn="l"/>
                <a:tab pos="4081521" algn="l"/>
                <a:tab pos="4452927" algn="l"/>
                <a:tab pos="4824332" algn="l"/>
                <a:tab pos="5195738" algn="l"/>
                <a:tab pos="5567142" algn="l"/>
                <a:tab pos="5938548" algn="l"/>
                <a:tab pos="6309953" algn="l"/>
                <a:tab pos="6681359" algn="l"/>
                <a:tab pos="7052764" algn="l"/>
                <a:tab pos="7424169" algn="l"/>
                <a:tab pos="7559345" algn="l"/>
                <a:tab pos="7937312" algn="l"/>
                <a:tab pos="8315279" algn="l"/>
                <a:tab pos="8693247" algn="l"/>
              </a:tabLst>
              <a:defRPr/>
            </a:pPr>
            <a:endParaRPr lang="en-US" altLang="ru-RU" sz="1984" b="1" dirty="0"/>
          </a:p>
        </p:txBody>
      </p:sp>
    </p:spTree>
    <p:extLst>
      <p:ext uri="{BB962C8B-B14F-4D97-AF65-F5344CB8AC3E}">
        <p14:creationId xmlns:p14="http://schemas.microsoft.com/office/powerpoint/2010/main" val="395518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2" name="Date Placeholder 1">
            <a:extLst>
              <a:ext uri="{FF2B5EF4-FFF2-40B4-BE49-F238E27FC236}">
                <a16:creationId xmlns:a16="http://schemas.microsoft.com/office/drawing/2014/main" id="{2C0306A0-FE6D-5331-A0A6-36E9E909D216}"/>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0B165C76-25DA-1407-AFAD-4EBC382D950B}"/>
              </a:ext>
            </a:extLst>
          </p:cNvPr>
          <p:cNvSpPr>
            <a:spLocks noGrp="1"/>
          </p:cNvSpPr>
          <p:nvPr>
            <p:ph type="ftr" sz="quarter" idx="11"/>
          </p:nvPr>
        </p:nvSpPr>
        <p:spPr/>
        <p:txBody>
          <a:bodyPr/>
          <a:lstStyle/>
          <a:p>
            <a:r>
              <a:rPr lang="en-GB"/>
              <a:t>XIII MPD CM - PWG3 Summary</a:t>
            </a:r>
            <a:endParaRPr lang="en-RU"/>
          </a:p>
        </p:txBody>
      </p:sp>
      <p:sp>
        <p:nvSpPr>
          <p:cNvPr id="4" name="Slide Number Placeholder 3">
            <a:extLst>
              <a:ext uri="{FF2B5EF4-FFF2-40B4-BE49-F238E27FC236}">
                <a16:creationId xmlns:a16="http://schemas.microsoft.com/office/drawing/2014/main" id="{59C5CD4C-0D15-6B99-9A52-4C68BBFD8111}"/>
              </a:ext>
            </a:extLst>
          </p:cNvPr>
          <p:cNvSpPr>
            <a:spLocks noGrp="1"/>
          </p:cNvSpPr>
          <p:nvPr>
            <p:ph type="sldNum" sz="quarter" idx="12"/>
          </p:nvPr>
        </p:nvSpPr>
        <p:spPr/>
        <p:txBody>
          <a:bodyPr/>
          <a:lstStyle/>
          <a:p>
            <a:fld id="{5C7CC698-4E11-9249-96E5-FC8043F4BC89}" type="slidenum">
              <a:rPr lang="en-RU" smtClean="0"/>
              <a:t>10</a:t>
            </a:fld>
            <a:endParaRPr lang="en-RU"/>
          </a:p>
        </p:txBody>
      </p:sp>
      <p:sp>
        <p:nvSpPr>
          <p:cNvPr id="15" name="TextBox 14">
            <a:extLst>
              <a:ext uri="{FF2B5EF4-FFF2-40B4-BE49-F238E27FC236}">
                <a16:creationId xmlns:a16="http://schemas.microsoft.com/office/drawing/2014/main" id="{FE622BEA-0D7E-CCB4-BB6F-1C7412339EDE}"/>
              </a:ext>
            </a:extLst>
          </p:cNvPr>
          <p:cNvSpPr txBox="1"/>
          <p:nvPr/>
        </p:nvSpPr>
        <p:spPr>
          <a:xfrm>
            <a:off x="399392" y="5536277"/>
            <a:ext cx="10815145" cy="461665"/>
          </a:xfrm>
          <a:prstGeom prst="rect">
            <a:avLst/>
          </a:prstGeom>
          <a:noFill/>
        </p:spPr>
        <p:txBody>
          <a:bodyPr wrap="square">
            <a:spAutoFit/>
          </a:bodyPr>
          <a:lstStyle/>
          <a:p>
            <a:pPr algn="ctr"/>
            <a:r>
              <a:rPr lang="en" sz="2400" b="1" dirty="0"/>
              <a:t>Good performance for v</a:t>
            </a:r>
            <a:r>
              <a:rPr lang="en" sz="2400" b="1" baseline="-25000" dirty="0"/>
              <a:t>1</a:t>
            </a:r>
            <a:r>
              <a:rPr lang="en" sz="2400" b="1" dirty="0"/>
              <a:t>, v</a:t>
            </a:r>
            <a:r>
              <a:rPr lang="en" sz="2400" b="1" baseline="-25000" dirty="0"/>
              <a:t>2</a:t>
            </a:r>
            <a:r>
              <a:rPr lang="en" sz="2400" b="1" dirty="0"/>
              <a:t> using invariant mass fit and event plane methods</a:t>
            </a:r>
            <a:endParaRPr lang="en-RU" sz="2400" b="1" dirty="0"/>
          </a:p>
        </p:txBody>
      </p:sp>
      <p:sp>
        <p:nvSpPr>
          <p:cNvPr id="20" name="TextBox 19">
            <a:extLst>
              <a:ext uri="{FF2B5EF4-FFF2-40B4-BE49-F238E27FC236}">
                <a16:creationId xmlns:a16="http://schemas.microsoft.com/office/drawing/2014/main" id="{2F515DB9-FB5F-60D6-BB61-E926A85BA8A1}"/>
              </a:ext>
            </a:extLst>
          </p:cNvPr>
          <p:cNvSpPr txBox="1"/>
          <p:nvPr/>
        </p:nvSpPr>
        <p:spPr>
          <a:xfrm>
            <a:off x="870986" y="35667"/>
            <a:ext cx="10710069" cy="722306"/>
          </a:xfrm>
          <a:prstGeom prst="rect">
            <a:avLst/>
          </a:prstGeom>
          <a:noFill/>
          <a:ln w="0">
            <a:noFill/>
          </a:ln>
        </p:spPr>
        <p:txBody>
          <a:bodyPr lIns="0" tIns="0" rIns="0" bIns="0" anchor="ctr">
            <a:noAutofit/>
          </a:bodyPr>
          <a:lstStyle/>
          <a:p>
            <a:pPr defTabSz="1105875">
              <a:defRPr/>
            </a:pPr>
            <a:r>
              <a:rPr lang="en-US" sz="3144" b="1" spc="-1" dirty="0">
                <a:solidFill>
                  <a:srgbClr val="333333"/>
                </a:solidFill>
                <a:latin typeface="Noto Sans"/>
              </a:rPr>
              <a:t>Performance of v</a:t>
            </a:r>
            <a:r>
              <a:rPr lang="ru-RU" sz="3144" b="1" spc="-1" baseline="-33000" dirty="0">
                <a:solidFill>
                  <a:srgbClr val="333333"/>
                </a:solidFill>
                <a:latin typeface="Noto Sans"/>
              </a:rPr>
              <a:t>1</a:t>
            </a:r>
            <a:r>
              <a:rPr lang="en-US" sz="3144" b="1" spc="-1" baseline="-33000" dirty="0">
                <a:solidFill>
                  <a:srgbClr val="333333"/>
                </a:solidFill>
                <a:latin typeface="Noto Sans"/>
              </a:rPr>
              <a:t>,2 </a:t>
            </a:r>
            <a:r>
              <a:rPr lang="en-US" sz="3144" b="1" spc="-1" dirty="0">
                <a:solidFill>
                  <a:srgbClr val="333333"/>
                </a:solidFill>
                <a:latin typeface="Noto Sans"/>
              </a:rPr>
              <a:t>of 𝚲 hyperons in MPD</a:t>
            </a:r>
          </a:p>
        </p:txBody>
      </p:sp>
      <p:pic>
        <p:nvPicPr>
          <p:cNvPr id="22" name="Picture 21">
            <a:extLst>
              <a:ext uri="{FF2B5EF4-FFF2-40B4-BE49-F238E27FC236}">
                <a16:creationId xmlns:a16="http://schemas.microsoft.com/office/drawing/2014/main" id="{AC6BB56A-617C-2A97-A41E-AD5A0BE0B418}"/>
              </a:ext>
            </a:extLst>
          </p:cNvPr>
          <p:cNvPicPr>
            <a:picLocks noChangeAspect="1"/>
          </p:cNvPicPr>
          <p:nvPr/>
        </p:nvPicPr>
        <p:blipFill>
          <a:blip r:embed="rId3"/>
          <a:stretch>
            <a:fillRect/>
          </a:stretch>
        </p:blipFill>
        <p:spPr>
          <a:xfrm>
            <a:off x="117363" y="826925"/>
            <a:ext cx="6084373" cy="4563280"/>
          </a:xfrm>
          <a:prstGeom prst="rect">
            <a:avLst/>
          </a:prstGeom>
        </p:spPr>
      </p:pic>
      <p:pic>
        <p:nvPicPr>
          <p:cNvPr id="24" name="Picture 23">
            <a:extLst>
              <a:ext uri="{FF2B5EF4-FFF2-40B4-BE49-F238E27FC236}">
                <a16:creationId xmlns:a16="http://schemas.microsoft.com/office/drawing/2014/main" id="{BB30855E-B6FB-C2D3-3BA1-EBE8A9980540}"/>
              </a:ext>
            </a:extLst>
          </p:cNvPr>
          <p:cNvPicPr>
            <a:picLocks noChangeAspect="1"/>
          </p:cNvPicPr>
          <p:nvPr/>
        </p:nvPicPr>
        <p:blipFill>
          <a:blip r:embed="rId4"/>
          <a:stretch>
            <a:fillRect/>
          </a:stretch>
        </p:blipFill>
        <p:spPr>
          <a:xfrm>
            <a:off x="6102526" y="826925"/>
            <a:ext cx="6084373" cy="4563280"/>
          </a:xfrm>
          <a:prstGeom prst="rect">
            <a:avLst/>
          </a:prstGeom>
        </p:spPr>
      </p:pic>
      <p:sp>
        <p:nvSpPr>
          <p:cNvPr id="5" name="TextBox 4">
            <a:extLst>
              <a:ext uri="{FF2B5EF4-FFF2-40B4-BE49-F238E27FC236}">
                <a16:creationId xmlns:a16="http://schemas.microsoft.com/office/drawing/2014/main" id="{2454C665-A147-7D55-896C-F86E6A573120}"/>
              </a:ext>
            </a:extLst>
          </p:cNvPr>
          <p:cNvSpPr txBox="1"/>
          <p:nvPr/>
        </p:nvSpPr>
        <p:spPr>
          <a:xfrm>
            <a:off x="10494924" y="860058"/>
            <a:ext cx="1086131" cy="369332"/>
          </a:xfrm>
          <a:prstGeom prst="rect">
            <a:avLst/>
          </a:prstGeom>
          <a:noFill/>
        </p:spPr>
        <p:txBody>
          <a:bodyPr wrap="none" rtlCol="0">
            <a:spAutoFit/>
          </a:bodyPr>
          <a:lstStyle/>
          <a:p>
            <a:r>
              <a:rPr lang="en-US" dirty="0"/>
              <a:t>V. </a:t>
            </a:r>
            <a:r>
              <a:rPr lang="en-US" dirty="0" err="1"/>
              <a:t>Troshin</a:t>
            </a:r>
            <a:endParaRPr lang="en-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2">
            <a:extLst>
              <a:ext uri="{FF2B5EF4-FFF2-40B4-BE49-F238E27FC236}">
                <a16:creationId xmlns:a16="http://schemas.microsoft.com/office/drawing/2014/main" id="{8C2F6522-13BC-4F2B-9128-DA9548A5BFC2}"/>
              </a:ext>
            </a:extLst>
          </p:cNvPr>
          <p:cNvSpPr>
            <a:spLocks noGrp="1" noChangeArrowheads="1"/>
          </p:cNvSpPr>
          <p:nvPr>
            <p:ph type="sldNum" sz="quarter" idx="12"/>
          </p:nvPr>
        </p:nvSpPr>
        <p:spPr bwMode="auto">
          <a:xfrm>
            <a:off x="10569444" y="7553016"/>
            <a:ext cx="3440520" cy="57598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588" tIns="55294" rIns="110588" bIns="55294" numCol="1" anchor="t" anchorCtr="0" compatLnSpc="1">
            <a:prstTxWarp prst="textNoShape">
              <a:avLst/>
            </a:prstTxWarp>
          </a:bodyPr>
          <a:lstStyle>
            <a:defPPr>
              <a:defRPr lang="en-GB"/>
            </a:defPPr>
            <a:lvl1pPr algn="r" defTabSz="552938" rtl="0" eaLnBrk="0" fontAlgn="base" hangingPunct="0">
              <a:spcBef>
                <a:spcPct val="0"/>
              </a:spcBef>
              <a:spcAft>
                <a:spcPct val="0"/>
              </a:spcAft>
              <a:defRPr sz="1693" kern="1200">
                <a:solidFill>
                  <a:schemeClr val="bg1"/>
                </a:solidFill>
                <a:latin typeface="Calibri" panose="020F0502020204030204" pitchFamily="34" charset="0"/>
                <a:ea typeface="+mn-ea"/>
                <a:cs typeface="Noto Sans CJK SC" charset="0"/>
              </a:defRPr>
            </a:lvl1pPr>
            <a:lvl2pPr marL="898524" indent="-345586" algn="l" defTabSz="552938" rtl="0" eaLnBrk="0" fontAlgn="base" hangingPunct="0">
              <a:spcBef>
                <a:spcPct val="0"/>
              </a:spcBef>
              <a:spcAft>
                <a:spcPct val="0"/>
              </a:spcAft>
              <a:defRPr kern="1200">
                <a:solidFill>
                  <a:schemeClr val="bg1"/>
                </a:solidFill>
                <a:latin typeface="Calibri" panose="020F0502020204030204" pitchFamily="34" charset="0"/>
                <a:ea typeface="+mn-ea"/>
                <a:cs typeface="Noto Sans CJK SC" charset="0"/>
              </a:defRPr>
            </a:lvl2pPr>
            <a:lvl3pPr marL="1382344" indent="-276469" algn="l" defTabSz="552938" rtl="0" eaLnBrk="0" fontAlgn="base" hangingPunct="0">
              <a:spcBef>
                <a:spcPct val="0"/>
              </a:spcBef>
              <a:spcAft>
                <a:spcPct val="0"/>
              </a:spcAft>
              <a:defRPr kern="1200">
                <a:solidFill>
                  <a:schemeClr val="bg1"/>
                </a:solidFill>
                <a:latin typeface="Calibri" panose="020F0502020204030204" pitchFamily="34" charset="0"/>
                <a:ea typeface="+mn-ea"/>
                <a:cs typeface="Noto Sans CJK SC" charset="0"/>
              </a:defRPr>
            </a:lvl3pPr>
            <a:lvl4pPr marL="1935282" indent="-276469" algn="l" defTabSz="552938" rtl="0" eaLnBrk="0" fontAlgn="base" hangingPunct="0">
              <a:spcBef>
                <a:spcPct val="0"/>
              </a:spcBef>
              <a:spcAft>
                <a:spcPct val="0"/>
              </a:spcAft>
              <a:defRPr kern="1200">
                <a:solidFill>
                  <a:schemeClr val="bg1"/>
                </a:solidFill>
                <a:latin typeface="Calibri" panose="020F0502020204030204" pitchFamily="34" charset="0"/>
                <a:ea typeface="+mn-ea"/>
                <a:cs typeface="Noto Sans CJK SC" charset="0"/>
              </a:defRPr>
            </a:lvl4pPr>
            <a:lvl5pPr marL="2488220" indent="-276469" algn="l" defTabSz="552938" rtl="0" eaLnBrk="0" fontAlgn="base" hangingPunct="0">
              <a:spcBef>
                <a:spcPct val="0"/>
              </a:spcBef>
              <a:spcAft>
                <a:spcPct val="0"/>
              </a:spcAft>
              <a:defRPr kern="1200">
                <a:solidFill>
                  <a:schemeClr val="bg1"/>
                </a:solidFill>
                <a:latin typeface="Calibri" panose="020F0502020204030204" pitchFamily="34" charset="0"/>
                <a:ea typeface="+mn-ea"/>
                <a:cs typeface="Noto Sans CJK SC" charset="0"/>
              </a:defRPr>
            </a:lvl5pPr>
            <a:lvl6pPr marL="2764688" algn="l" defTabSz="1105875" rtl="0" eaLnBrk="1" latinLnBrk="0" hangingPunct="1">
              <a:defRPr kern="1200">
                <a:solidFill>
                  <a:schemeClr val="bg1"/>
                </a:solidFill>
                <a:latin typeface="Calibri" panose="020F0502020204030204" pitchFamily="34" charset="0"/>
                <a:ea typeface="+mn-ea"/>
                <a:cs typeface="Noto Sans CJK SC" charset="0"/>
              </a:defRPr>
            </a:lvl6pPr>
            <a:lvl7pPr marL="3317626" algn="l" defTabSz="1105875" rtl="0" eaLnBrk="1" latinLnBrk="0" hangingPunct="1">
              <a:defRPr kern="1200">
                <a:solidFill>
                  <a:schemeClr val="bg1"/>
                </a:solidFill>
                <a:latin typeface="Calibri" panose="020F0502020204030204" pitchFamily="34" charset="0"/>
                <a:ea typeface="+mn-ea"/>
                <a:cs typeface="Noto Sans CJK SC" charset="0"/>
              </a:defRPr>
            </a:lvl7pPr>
            <a:lvl8pPr marL="3870564" algn="l" defTabSz="1105875" rtl="0" eaLnBrk="1" latinLnBrk="0" hangingPunct="1">
              <a:defRPr kern="1200">
                <a:solidFill>
                  <a:schemeClr val="bg1"/>
                </a:solidFill>
                <a:latin typeface="Calibri" panose="020F0502020204030204" pitchFamily="34" charset="0"/>
                <a:ea typeface="+mn-ea"/>
                <a:cs typeface="Noto Sans CJK SC" charset="0"/>
              </a:defRPr>
            </a:lvl8pPr>
            <a:lvl9pPr marL="4423501" algn="l" defTabSz="1105875" rtl="0" eaLnBrk="1" latinLnBrk="0" hangingPunct="1">
              <a:defRPr kern="1200">
                <a:solidFill>
                  <a:schemeClr val="bg1"/>
                </a:solidFill>
                <a:latin typeface="Calibri" panose="020F0502020204030204" pitchFamily="34" charset="0"/>
                <a:ea typeface="+mn-ea"/>
                <a:cs typeface="Noto Sans CJK SC" charset="0"/>
              </a:defRPr>
            </a:lvl9pPr>
          </a:lstStyle>
          <a:p>
            <a:pPr defTabSz="914227">
              <a:defRPr/>
            </a:pPr>
            <a:fld id="{973E5B5F-897C-4E43-8DF7-BAC30BF2E131}" type="slidenum">
              <a:rPr lang="ru-RU" altLang="ru-RU">
                <a:solidFill>
                  <a:prstClr val="white"/>
                </a:solidFill>
              </a:rPr>
              <a:pPr defTabSz="914227">
                <a:defRPr/>
              </a:pPr>
              <a:t>11</a:t>
            </a:fld>
            <a:endParaRPr lang="en-US" altLang="ru-RU" sz="1200">
              <a:solidFill>
                <a:srgbClr val="FFFFFF"/>
              </a:solidFill>
              <a:cs typeface="Arial" panose="020B0604020202020204" pitchFamily="34" charset="0"/>
            </a:endParaRPr>
          </a:p>
        </p:txBody>
      </p:sp>
      <p:sp>
        <p:nvSpPr>
          <p:cNvPr id="75780" name="Slide Number Placeholder 2">
            <a:extLst>
              <a:ext uri="{FF2B5EF4-FFF2-40B4-BE49-F238E27FC236}">
                <a16:creationId xmlns:a16="http://schemas.microsoft.com/office/drawing/2014/main" id="{ADABEE3C-563E-4BF5-9ACF-25B58D991201}"/>
              </a:ext>
            </a:extLst>
          </p:cNvPr>
          <p:cNvSpPr txBox="1">
            <a:spLocks noGrp="1" noChangeArrowheads="1"/>
          </p:cNvSpPr>
          <p:nvPr/>
        </p:nvSpPr>
        <p:spPr bwMode="auto">
          <a:xfrm>
            <a:off x="10287102" y="6492370"/>
            <a:ext cx="380938" cy="36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a:spcBef>
                <a:spcPct val="20000"/>
              </a:spcBef>
              <a:buChar char="–"/>
              <a:defRPr sz="2000">
                <a:solidFill>
                  <a:schemeClr val="tx1"/>
                </a:solidFill>
                <a:latin typeface="Arial" panose="020B0604020202020204" pitchFamily="34" charset="0"/>
                <a:ea typeface="MS PGothic" panose="020B0600070205080204" pitchFamily="34" charset="-128"/>
              </a:defRPr>
            </a:lvl4pPr>
            <a:lvl5pPr>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defTabSz="914227">
              <a:spcBef>
                <a:spcPct val="0"/>
              </a:spcBef>
              <a:buNone/>
            </a:pPr>
            <a:fld id="{77363655-C974-4C6D-976C-FA11EE132710}" type="slidenum">
              <a:rPr lang="en-US" altLang="ru-RU" sz="1200">
                <a:solidFill>
                  <a:srgbClr val="898989"/>
                </a:solidFill>
                <a:latin typeface="Calibri" panose="020F0502020204030204" pitchFamily="34" charset="0"/>
                <a:cs typeface="Arial" panose="020B0604020202020204" pitchFamily="34" charset="0"/>
              </a:rPr>
              <a:pPr algn="r" defTabSz="914227">
                <a:spcBef>
                  <a:spcPct val="0"/>
                </a:spcBef>
                <a:buNone/>
              </a:pPr>
              <a:t>11</a:t>
            </a:fld>
            <a:endParaRPr lang="en-US" altLang="ru-RU" sz="1200">
              <a:solidFill>
                <a:srgbClr val="898989"/>
              </a:solidFill>
              <a:latin typeface="Calibri" panose="020F0502020204030204" pitchFamily="34" charset="0"/>
              <a:cs typeface="Arial" panose="020B0604020202020204" pitchFamily="34" charset="0"/>
            </a:endParaRPr>
          </a:p>
        </p:txBody>
      </p:sp>
      <p:sp>
        <p:nvSpPr>
          <p:cNvPr id="75783" name="TextBox 9">
            <a:extLst>
              <a:ext uri="{FF2B5EF4-FFF2-40B4-BE49-F238E27FC236}">
                <a16:creationId xmlns:a16="http://schemas.microsoft.com/office/drawing/2014/main" id="{B715B441-FC64-4FEB-A3B4-E55F8B5ABE0E}"/>
              </a:ext>
            </a:extLst>
          </p:cNvPr>
          <p:cNvSpPr txBox="1">
            <a:spLocks noChangeArrowheads="1"/>
          </p:cNvSpPr>
          <p:nvPr/>
        </p:nvSpPr>
        <p:spPr bwMode="auto">
          <a:xfrm>
            <a:off x="6901012" y="3738513"/>
            <a:ext cx="878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a:spcBef>
                <a:spcPct val="20000"/>
              </a:spcBef>
              <a:buChar char="–"/>
              <a:defRPr sz="2000">
                <a:solidFill>
                  <a:schemeClr val="tx1"/>
                </a:solidFill>
                <a:latin typeface="Arial" panose="020B0604020202020204" pitchFamily="34" charset="0"/>
                <a:ea typeface="MS PGothic" panose="020B0600070205080204" pitchFamily="34" charset="-128"/>
              </a:defRPr>
            </a:lvl4pPr>
            <a:lvl5pPr>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227">
              <a:spcBef>
                <a:spcPct val="0"/>
              </a:spcBef>
              <a:buNone/>
            </a:pPr>
            <a:r>
              <a:rPr lang="en-US" altLang="ru-RU" sz="1600">
                <a:solidFill>
                  <a:srgbClr val="FFFFFF"/>
                </a:solidFill>
                <a:cs typeface="Arial" panose="020B0604020202020204" pitchFamily="34" charset="0"/>
              </a:rPr>
              <a:t>t = 0 fm</a:t>
            </a:r>
          </a:p>
        </p:txBody>
      </p:sp>
      <p:sp>
        <p:nvSpPr>
          <p:cNvPr id="75784" name="TextBox 26">
            <a:extLst>
              <a:ext uri="{FF2B5EF4-FFF2-40B4-BE49-F238E27FC236}">
                <a16:creationId xmlns:a16="http://schemas.microsoft.com/office/drawing/2014/main" id="{51B346FD-476F-45E8-A004-404F533FA951}"/>
              </a:ext>
            </a:extLst>
          </p:cNvPr>
          <p:cNvSpPr txBox="1">
            <a:spLocks noChangeArrowheads="1"/>
          </p:cNvSpPr>
          <p:nvPr/>
        </p:nvSpPr>
        <p:spPr bwMode="auto">
          <a:xfrm>
            <a:off x="7981078" y="3738513"/>
            <a:ext cx="1050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a:spcBef>
                <a:spcPct val="20000"/>
              </a:spcBef>
              <a:buChar char="–"/>
              <a:defRPr sz="2000">
                <a:solidFill>
                  <a:schemeClr val="tx1"/>
                </a:solidFill>
                <a:latin typeface="Arial" panose="020B0604020202020204" pitchFamily="34" charset="0"/>
                <a:ea typeface="MS PGothic" panose="020B0600070205080204" pitchFamily="34" charset="-128"/>
              </a:defRPr>
            </a:lvl4pPr>
            <a:lvl5pPr>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227">
              <a:spcBef>
                <a:spcPct val="0"/>
              </a:spcBef>
              <a:buNone/>
            </a:pPr>
            <a:r>
              <a:rPr lang="en-US" altLang="ru-RU" sz="1600">
                <a:solidFill>
                  <a:srgbClr val="FFFFFF"/>
                </a:solidFill>
                <a:cs typeface="Arial" panose="020B0604020202020204" pitchFamily="34" charset="0"/>
              </a:rPr>
              <a:t>t = 2.5 fm</a:t>
            </a:r>
          </a:p>
        </p:txBody>
      </p:sp>
      <p:sp>
        <p:nvSpPr>
          <p:cNvPr id="75785" name="TextBox 27">
            <a:extLst>
              <a:ext uri="{FF2B5EF4-FFF2-40B4-BE49-F238E27FC236}">
                <a16:creationId xmlns:a16="http://schemas.microsoft.com/office/drawing/2014/main" id="{F3504A91-C2C3-44E0-8E5C-953F7124E76C}"/>
              </a:ext>
            </a:extLst>
          </p:cNvPr>
          <p:cNvSpPr txBox="1">
            <a:spLocks noChangeArrowheads="1"/>
          </p:cNvSpPr>
          <p:nvPr/>
        </p:nvSpPr>
        <p:spPr bwMode="auto">
          <a:xfrm>
            <a:off x="9578683" y="3738513"/>
            <a:ext cx="878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a:spcBef>
                <a:spcPct val="20000"/>
              </a:spcBef>
              <a:buChar char="–"/>
              <a:defRPr sz="2000">
                <a:solidFill>
                  <a:schemeClr val="tx1"/>
                </a:solidFill>
                <a:latin typeface="Arial" panose="020B0604020202020204" pitchFamily="34" charset="0"/>
                <a:ea typeface="MS PGothic" panose="020B0600070205080204" pitchFamily="34" charset="-128"/>
              </a:defRPr>
            </a:lvl4pPr>
            <a:lvl5pPr>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227">
              <a:spcBef>
                <a:spcPct val="0"/>
              </a:spcBef>
              <a:buNone/>
            </a:pPr>
            <a:r>
              <a:rPr lang="en-US" altLang="ru-RU" sz="1600">
                <a:solidFill>
                  <a:srgbClr val="FFFFFF"/>
                </a:solidFill>
                <a:cs typeface="Arial" panose="020B0604020202020204" pitchFamily="34" charset="0"/>
              </a:rPr>
              <a:t>t = 5 fm</a:t>
            </a:r>
          </a:p>
        </p:txBody>
      </p:sp>
      <p:pic>
        <p:nvPicPr>
          <p:cNvPr id="3" name="Рисунок 2">
            <a:extLst>
              <a:ext uri="{FF2B5EF4-FFF2-40B4-BE49-F238E27FC236}">
                <a16:creationId xmlns:a16="http://schemas.microsoft.com/office/drawing/2014/main" id="{D0C897E4-A5CF-4C98-84E4-85D0DB19F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89" y="199653"/>
            <a:ext cx="11273552" cy="6458695"/>
          </a:xfrm>
          <a:prstGeom prst="rect">
            <a:avLst/>
          </a:prstGeom>
        </p:spPr>
      </p:pic>
    </p:spTree>
    <p:extLst>
      <p:ext uri="{BB962C8B-B14F-4D97-AF65-F5344CB8AC3E}">
        <p14:creationId xmlns:p14="http://schemas.microsoft.com/office/powerpoint/2010/main" val="211568466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250768-B137-9A83-4058-7DA938FB6FBC}"/>
                  </a:ext>
                </a:extLst>
              </p:cNvPr>
              <p:cNvSpPr>
                <a:spLocks noGrp="1"/>
              </p:cNvSpPr>
              <p:nvPr>
                <p:ph idx="1"/>
              </p:nvPr>
            </p:nvSpPr>
            <p:spPr>
              <a:xfrm>
                <a:off x="4246179" y="662153"/>
                <a:ext cx="7588469" cy="5514810"/>
              </a:xfrm>
            </p:spPr>
            <p:txBody>
              <a:bodyPr>
                <a:normAutofit fontScale="77500" lnSpcReduction="20000"/>
              </a:bodyPr>
              <a:lstStyle/>
              <a:p>
                <a:pPr marL="0" indent="0">
                  <a:buNone/>
                </a:pPr>
                <a:r>
                  <a:rPr lang="en-RU" b="1" dirty="0"/>
                  <a:t>PFSimple: </a:t>
                </a:r>
                <a:r>
                  <a:rPr lang="en-RU" dirty="0"/>
                  <a:t>interface for the KFParticle package</a:t>
                </a:r>
              </a:p>
              <a:p>
                <a:pPr marL="0" indent="0">
                  <a:buNone/>
                </a:pPr>
                <a:r>
                  <a:rPr lang="en-RU" b="1" dirty="0"/>
                  <a:t>KFParticle: </a:t>
                </a:r>
                <a:r>
                  <a:rPr lang="en-RU" dirty="0"/>
                  <a:t>package developed for complete reconstruction of short-lived particles </a:t>
                </a:r>
              </a:p>
              <a:p>
                <a:r>
                  <a:rPr lang="en-RU" dirty="0"/>
                  <a:t>Successfully used in many experiments</a:t>
                </a:r>
              </a:p>
              <a:p>
                <a:r>
                  <a:rPr lang="en-GB" dirty="0"/>
                  <a:t>B</a:t>
                </a:r>
                <a:r>
                  <a:rPr lang="en-RU" dirty="0"/>
                  <a:t>ased on the Kalman filter mathematics </a:t>
                </a:r>
              </a:p>
              <a:p>
                <a:r>
                  <a:rPr lang="en-RU" dirty="0"/>
                  <a:t>Independent in the sense of experimental setup (collider, fixed target)</a:t>
                </a:r>
              </a:p>
              <a:p>
                <a:pPr marL="0" indent="0">
                  <a:buNone/>
                </a:pPr>
                <a:endParaRPr lang="en-RU" dirty="0"/>
              </a:p>
              <a:p>
                <a:pPr marL="0" indent="0">
                  <a:buNone/>
                </a:pPr>
                <a:r>
                  <a:rPr lang="en-RU" dirty="0"/>
                  <a:t>First tests for </a:t>
                </a:r>
                <a14:m>
                  <m:oMath xmlns:m="http://schemas.openxmlformats.org/officeDocument/2006/math">
                    <m:r>
                      <m:rPr>
                        <m:sty m:val="p"/>
                      </m:rPr>
                      <a:rPr lang="en-US" b="0" i="0" smtClean="0">
                        <a:latin typeface="Cambria Math" panose="02040503050406030204" pitchFamily="18" charset="0"/>
                      </a:rPr>
                      <m:t>Λ</m:t>
                    </m:r>
                    <m:r>
                      <a:rPr lang="en-US" b="0" i="0"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𝑆</m:t>
                        </m:r>
                      </m:sub>
                      <m:sup>
                        <m:r>
                          <a:rPr lang="en-US" b="0" i="1" smtClean="0">
                            <a:latin typeface="Cambria Math" panose="02040503050406030204" pitchFamily="18" charset="0"/>
                          </a:rPr>
                          <m:t>0</m:t>
                        </m:r>
                      </m:sup>
                    </m:sSubSup>
                  </m:oMath>
                </a14:m>
                <a:r>
                  <a:rPr lang="en-RU" dirty="0"/>
                  <a:t> from the MPD-FXT production are ready:</a:t>
                </a:r>
              </a:p>
              <a:p>
                <a:r>
                  <a:rPr lang="en-RU" dirty="0"/>
                  <a:t>Basic topological cuts: </a:t>
                </a:r>
              </a:p>
              <a:p>
                <a:pPr marL="457200" lvl="1"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𝜒</m:t>
                          </m:r>
                        </m:e>
                        <m:sub>
                          <m:r>
                            <a:rPr lang="en-US" b="0" i="1" smtClean="0">
                              <a:latin typeface="Cambria Math" panose="02040503050406030204" pitchFamily="18" charset="0"/>
                            </a:rPr>
                            <m:t>𝑡𝑜𝑝𝑜</m:t>
                          </m:r>
                        </m:sub>
                        <m:sup>
                          <m:r>
                            <a:rPr lang="en-US" b="0" i="1" smtClean="0">
                              <a:latin typeface="Cambria Math" panose="02040503050406030204" pitchFamily="18" charset="0"/>
                            </a:rPr>
                            <m:t>2</m:t>
                          </m:r>
                        </m:sup>
                      </m:sSubSup>
                      <m:r>
                        <a:rPr lang="en-US" b="0" i="1" smtClean="0">
                          <a:latin typeface="Cambria Math" panose="02040503050406030204" pitchFamily="18" charset="0"/>
                        </a:rPr>
                        <m:t>&lt;50,</m:t>
                      </m:r>
                      <m:sSubSup>
                        <m:sSubSupPr>
                          <m:ctrlPr>
                            <a:rPr lang="en-US" i="1">
                              <a:latin typeface="Cambria Math" panose="02040503050406030204" pitchFamily="18" charset="0"/>
                            </a:rPr>
                          </m:ctrlPr>
                        </m:sSubSupPr>
                        <m:e>
                          <m:r>
                            <a:rPr lang="en-US" i="1">
                              <a:latin typeface="Cambria Math" panose="02040503050406030204" pitchFamily="18" charset="0"/>
                            </a:rPr>
                            <m:t>𝜒</m:t>
                          </m:r>
                        </m:e>
                        <m:sub>
                          <m:r>
                            <a:rPr lang="en-US" b="0" i="1" smtClean="0">
                              <a:latin typeface="Cambria Math" panose="02040503050406030204" pitchFamily="18" charset="0"/>
                            </a:rPr>
                            <m:t>𝑔𝑒𝑜</m:t>
                          </m:r>
                        </m:sub>
                        <m:sup>
                          <m:r>
                            <a:rPr lang="en-US" i="1">
                              <a:latin typeface="Cambria Math" panose="02040503050406030204" pitchFamily="18" charset="0"/>
                            </a:rPr>
                            <m:t>2</m:t>
                          </m:r>
                        </m:sup>
                      </m:sSubSup>
                      <m:r>
                        <a:rPr lang="en-US" i="1">
                          <a:latin typeface="Cambria Math" panose="02040503050406030204" pitchFamily="18" charset="0"/>
                        </a:rPr>
                        <m:t>&lt;50,</m:t>
                      </m:r>
                      <m:r>
                        <a:rPr lang="en-US" b="0" i="1" smtClean="0">
                          <a:latin typeface="Cambria Math" panose="02040503050406030204" pitchFamily="18" charset="0"/>
                        </a:rPr>
                        <m:t> </m:t>
                      </m:r>
                      <m:r>
                        <a:rPr lang="en-US" b="0" i="1" smtClean="0">
                          <a:latin typeface="Cambria Math" panose="02040503050406030204" pitchFamily="18" charset="0"/>
                        </a:rPr>
                        <m:t>𝐿</m:t>
                      </m:r>
                      <m:r>
                        <a:rPr lang="en-US" b="0" i="1" smtClean="0">
                          <a:latin typeface="Cambria Math" panose="02040503050406030204" pitchFamily="18" charset="0"/>
                        </a:rPr>
                        <m:t>&gt;3 </m:t>
                      </m:r>
                      <m:r>
                        <a:rPr lang="en-US" b="0" i="1" smtClean="0">
                          <a:latin typeface="Cambria Math" panose="02040503050406030204" pitchFamily="18" charset="0"/>
                        </a:rPr>
                        <m:t>𝑐𝑚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𝑑𝐿</m:t>
                          </m:r>
                        </m:den>
                      </m:f>
                      <m:r>
                        <a:rPr lang="en-US" b="0" i="1" smtClean="0">
                          <a:latin typeface="Cambria Math" panose="02040503050406030204" pitchFamily="18" charset="0"/>
                        </a:rPr>
                        <m:t>&gt;5 </m:t>
                      </m:r>
                      <m:r>
                        <a:rPr lang="en-US" b="0" i="1" smtClean="0">
                          <a:latin typeface="Cambria Math" panose="02040503050406030204" pitchFamily="18" charset="0"/>
                        </a:rPr>
                        <m:t>𝑐𝑚</m:t>
                      </m:r>
                    </m:oMath>
                  </m:oMathPara>
                </a14:m>
                <a:endParaRPr lang="en-RU" dirty="0"/>
              </a:p>
              <a:p>
                <a:r>
                  <a:rPr lang="en-RU" dirty="0"/>
                  <a:t>Signal extraction: sideband fits, rotation background were tested</a:t>
                </a:r>
              </a:p>
              <a:p>
                <a:pPr marL="0" indent="0">
                  <a:buNone/>
                </a:pPr>
                <a:endParaRPr lang="en-RU" dirty="0"/>
              </a:p>
              <a:p>
                <a:pPr marL="0" indent="0">
                  <a:buNone/>
                </a:pPr>
                <a:r>
                  <a:rPr lang="en-RU" b="1" dirty="0"/>
                  <a:t>PFSimple is already available as a module in the cvmfs</a:t>
                </a:r>
              </a:p>
            </p:txBody>
          </p:sp>
        </mc:Choice>
        <mc:Fallback xmlns="">
          <p:sp>
            <p:nvSpPr>
              <p:cNvPr id="3" name="Content Placeholder 2">
                <a:extLst>
                  <a:ext uri="{FF2B5EF4-FFF2-40B4-BE49-F238E27FC236}">
                    <a16:creationId xmlns:a16="http://schemas.microsoft.com/office/drawing/2014/main" id="{8B250768-B137-9A83-4058-7DA938FB6FBC}"/>
                  </a:ext>
                </a:extLst>
              </p:cNvPr>
              <p:cNvSpPr>
                <a:spLocks noGrp="1" noRot="1" noChangeAspect="1" noMove="1" noResize="1" noEditPoints="1" noAdjustHandles="1" noChangeArrowheads="1" noChangeShapeType="1" noTextEdit="1"/>
              </p:cNvSpPr>
              <p:nvPr>
                <p:ph idx="1"/>
              </p:nvPr>
            </p:nvSpPr>
            <p:spPr>
              <a:xfrm>
                <a:off x="4246179" y="662153"/>
                <a:ext cx="7588469" cy="5514810"/>
              </a:xfrm>
              <a:blipFill>
                <a:blip r:embed="rId2"/>
                <a:stretch>
                  <a:fillRect l="-1003" t="-2529"/>
                </a:stretch>
              </a:blipFill>
            </p:spPr>
            <p:txBody>
              <a:bodyPr/>
              <a:lstStyle/>
              <a:p>
                <a:r>
                  <a:rPr lang="en-RU">
                    <a:noFill/>
                  </a:rPr>
                  <a:t> </a:t>
                </a:r>
              </a:p>
            </p:txBody>
          </p:sp>
        </mc:Fallback>
      </mc:AlternateContent>
      <p:sp>
        <p:nvSpPr>
          <p:cNvPr id="4" name="Date Placeholder 3">
            <a:extLst>
              <a:ext uri="{FF2B5EF4-FFF2-40B4-BE49-F238E27FC236}">
                <a16:creationId xmlns:a16="http://schemas.microsoft.com/office/drawing/2014/main" id="{AE3F6653-1CA0-A6EF-F81F-2CDBE3BD65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3737C8-118D-5284-DE66-33DA9B4FF3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5DCBD1-97B9-3025-5611-86D55AF1B4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CC698-4E11-9249-96E5-FC8043F4BC89}" type="slidenum">
              <a:rPr kumimoji="0" lang="en-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Google Shape;291;p21">
            <a:extLst>
              <a:ext uri="{FF2B5EF4-FFF2-40B4-BE49-F238E27FC236}">
                <a16:creationId xmlns:a16="http://schemas.microsoft.com/office/drawing/2014/main" id="{72BEF002-A25B-2FF7-C713-A868514D34FE}"/>
              </a:ext>
            </a:extLst>
          </p:cNvPr>
          <p:cNvSpPr txBox="1">
            <a:spLocks noGrp="1"/>
          </p:cNvSpPr>
          <p:nvPr>
            <p:ph type="title"/>
          </p:nvPr>
        </p:nvSpPr>
        <p:spPr>
          <a:xfrm>
            <a:off x="624988" y="0"/>
            <a:ext cx="10983200" cy="514115"/>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en-US" sz="3600" dirty="0">
                <a:latin typeface="Times New Roman"/>
                <a:ea typeface="Times New Roman"/>
                <a:cs typeface="Times New Roman"/>
                <a:sym typeface="Times New Roman"/>
              </a:rPr>
              <a:t>V0 </a:t>
            </a:r>
            <a:r>
              <a:rPr lang="ru" sz="3600" dirty="0">
                <a:latin typeface="Times New Roman"/>
                <a:ea typeface="Times New Roman"/>
                <a:cs typeface="Times New Roman"/>
                <a:sym typeface="Times New Roman"/>
              </a:rPr>
              <a:t>selection</a:t>
            </a:r>
            <a:r>
              <a:rPr lang="en-US" sz="3600" dirty="0">
                <a:latin typeface="Times New Roman"/>
                <a:ea typeface="Times New Roman"/>
                <a:cs typeface="Times New Roman"/>
                <a:sym typeface="Times New Roman"/>
              </a:rPr>
              <a:t>:</a:t>
            </a:r>
            <a:r>
              <a:rPr lang="ru"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PFSimple</a:t>
            </a:r>
            <a:endParaRPr sz="3600" dirty="0">
              <a:latin typeface="Times New Roman"/>
              <a:ea typeface="Times New Roman"/>
              <a:cs typeface="Times New Roman"/>
              <a:sym typeface="Times New Roman"/>
            </a:endParaRPr>
          </a:p>
        </p:txBody>
      </p:sp>
      <p:grpSp>
        <p:nvGrpSpPr>
          <p:cNvPr id="21" name="Group 20">
            <a:extLst>
              <a:ext uri="{FF2B5EF4-FFF2-40B4-BE49-F238E27FC236}">
                <a16:creationId xmlns:a16="http://schemas.microsoft.com/office/drawing/2014/main" id="{E8EEBD14-5282-09C5-7CFD-51564A7AA1D9}"/>
              </a:ext>
            </a:extLst>
          </p:cNvPr>
          <p:cNvGrpSpPr/>
          <p:nvPr/>
        </p:nvGrpSpPr>
        <p:grpSpPr>
          <a:xfrm>
            <a:off x="325821" y="662152"/>
            <a:ext cx="3541986" cy="2806262"/>
            <a:chOff x="325821" y="662152"/>
            <a:chExt cx="3541986" cy="2806262"/>
          </a:xfrm>
        </p:grpSpPr>
        <p:grpSp>
          <p:nvGrpSpPr>
            <p:cNvPr id="16" name="Group 15">
              <a:extLst>
                <a:ext uri="{FF2B5EF4-FFF2-40B4-BE49-F238E27FC236}">
                  <a16:creationId xmlns:a16="http://schemas.microsoft.com/office/drawing/2014/main" id="{4E7C0627-36C9-40FB-E827-652BA408D0C9}"/>
                </a:ext>
              </a:extLst>
            </p:cNvPr>
            <p:cNvGrpSpPr/>
            <p:nvPr/>
          </p:nvGrpSpPr>
          <p:grpSpPr>
            <a:xfrm>
              <a:off x="325821" y="662152"/>
              <a:ext cx="3541986" cy="2806262"/>
              <a:chOff x="325821" y="662152"/>
              <a:chExt cx="3541986" cy="2806262"/>
            </a:xfrm>
          </p:grpSpPr>
          <p:pic>
            <p:nvPicPr>
              <p:cNvPr id="9" name="Picture 8">
                <a:extLst>
                  <a:ext uri="{FF2B5EF4-FFF2-40B4-BE49-F238E27FC236}">
                    <a16:creationId xmlns:a16="http://schemas.microsoft.com/office/drawing/2014/main" id="{281BA559-DFF2-C1EC-0604-38A874EDCA2E}"/>
                  </a:ext>
                </a:extLst>
              </p:cNvPr>
              <p:cNvPicPr>
                <a:picLocks noChangeAspect="1"/>
              </p:cNvPicPr>
              <p:nvPr/>
            </p:nvPicPr>
            <p:blipFill rotWithShape="1">
              <a:blip r:embed="rId3"/>
              <a:srcRect l="6154" t="8900" r="7305"/>
              <a:stretch/>
            </p:blipFill>
            <p:spPr>
              <a:xfrm>
                <a:off x="325821" y="662152"/>
                <a:ext cx="3541986" cy="280626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BF0BC85-1087-624A-7B9B-1F21C840A421}"/>
                      </a:ext>
                    </a:extLst>
                  </p:cNvPr>
                  <p:cNvSpPr txBox="1"/>
                  <p:nvPr/>
                </p:nvSpPr>
                <p:spPr>
                  <a:xfrm>
                    <a:off x="2345549" y="1401211"/>
                    <a:ext cx="1098569"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𝚲</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𝒑</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𝝅</m:t>
                              </m:r>
                            </m:e>
                            <m: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m:oMathPara>
                    </a14:m>
                    <a:endParaRPr kumimoji="0" lang="en-RU"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5BF0BC85-1087-624A-7B9B-1F21C840A421}"/>
                      </a:ext>
                    </a:extLst>
                  </p:cNvPr>
                  <p:cNvSpPr txBox="1">
                    <a:spLocks noRot="1" noChangeAspect="1" noMove="1" noResize="1" noEditPoints="1" noAdjustHandles="1" noChangeArrowheads="1" noChangeShapeType="1" noTextEdit="1"/>
                  </p:cNvSpPr>
                  <p:nvPr/>
                </p:nvSpPr>
                <p:spPr>
                  <a:xfrm>
                    <a:off x="2345549" y="1401211"/>
                    <a:ext cx="1098569" cy="246221"/>
                  </a:xfrm>
                  <a:prstGeom prst="rect">
                    <a:avLst/>
                  </a:prstGeom>
                  <a:blipFill>
                    <a:blip r:embed="rId4"/>
                    <a:stretch>
                      <a:fillRect l="-4545" b="-20000"/>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3022EC-2D68-C4B6-25BD-B9BA4DDFB1C4}"/>
                      </a:ext>
                    </a:extLst>
                  </p:cNvPr>
                  <p:cNvSpPr txBox="1"/>
                  <p:nvPr/>
                </p:nvSpPr>
                <p:spPr>
                  <a:xfrm>
                    <a:off x="1959587" y="767091"/>
                    <a:ext cx="1736694" cy="5580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U" sz="1600" b="1" i="0" u="none" strike="noStrike" kern="1200" cap="none" spc="0" normalizeH="0" baseline="0" noProof="0" dirty="0">
                        <a:ln>
                          <a:noFill/>
                        </a:ln>
                        <a:solidFill>
                          <a:prstClr val="black"/>
                        </a:solidFill>
                        <a:effectLst/>
                        <a:uLnTx/>
                        <a:uFillTx/>
                        <a:latin typeface="Calibri" panose="020F0502020204030204"/>
                        <a:ea typeface="+mn-ea"/>
                        <a:cs typeface="+mn-cs"/>
                      </a:rPr>
                      <a:t>MPD-FXT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RU" sz="1400" b="1" i="0" u="none" strike="noStrike" kern="1200" cap="none" spc="0" normalizeH="0" baseline="0" noProof="0" dirty="0">
                        <a:ln>
                          <a:noFill/>
                        </a:ln>
                        <a:solidFill>
                          <a:prstClr val="black"/>
                        </a:solidFill>
                        <a:effectLst/>
                        <a:uLnTx/>
                        <a:uFillTx/>
                        <a:latin typeface="Calibri" panose="020F0502020204030204"/>
                        <a:ea typeface="+mn-ea"/>
                        <a:cs typeface="+mn-cs"/>
                      </a:rPr>
                      <a:t>Bi+Bi, </a:t>
                    </a:r>
                    <a14:m>
                      <m:oMath xmlns:m="http://schemas.openxmlformats.org/officeDocument/2006/math">
                        <m:rad>
                          <m:radPr>
                            <m:degHide m:val="on"/>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𝑵𝑵</m:t>
                                </m:r>
                              </m:sub>
                            </m:sSub>
                          </m:e>
                        </m:rad>
                      </m:oMath>
                    </a14:m>
                    <a:r>
                      <a:rPr kumimoji="0" lang="en-RU" sz="1400" b="1" i="0" u="none" strike="noStrike" kern="1200" cap="none" spc="0" normalizeH="0" baseline="0" noProof="0" dirty="0">
                        <a:ln>
                          <a:noFill/>
                        </a:ln>
                        <a:solidFill>
                          <a:prstClr val="black"/>
                        </a:solidFill>
                        <a:effectLst/>
                        <a:uLnTx/>
                        <a:uFillTx/>
                        <a:latin typeface="Calibri" panose="020F0502020204030204"/>
                        <a:ea typeface="+mn-ea"/>
                        <a:cs typeface="+mn-cs"/>
                      </a:rPr>
                      <a:t>=2.5 GeV</a:t>
                    </a:r>
                  </a:p>
                </p:txBody>
              </p:sp>
            </mc:Choice>
            <mc:Fallback xmlns="">
              <p:sp>
                <p:nvSpPr>
                  <p:cNvPr id="12" name="TextBox 11">
                    <a:extLst>
                      <a:ext uri="{FF2B5EF4-FFF2-40B4-BE49-F238E27FC236}">
                        <a16:creationId xmlns:a16="http://schemas.microsoft.com/office/drawing/2014/main" id="{993022EC-2D68-C4B6-25BD-B9BA4DDFB1C4}"/>
                      </a:ext>
                    </a:extLst>
                  </p:cNvPr>
                  <p:cNvSpPr txBox="1">
                    <a:spLocks noRot="1" noChangeAspect="1" noMove="1" noResize="1" noEditPoints="1" noAdjustHandles="1" noChangeArrowheads="1" noChangeShapeType="1" noTextEdit="1"/>
                  </p:cNvSpPr>
                  <p:nvPr/>
                </p:nvSpPr>
                <p:spPr>
                  <a:xfrm>
                    <a:off x="1959587" y="767091"/>
                    <a:ext cx="1736694" cy="558038"/>
                  </a:xfrm>
                  <a:prstGeom prst="rect">
                    <a:avLst/>
                  </a:prstGeom>
                  <a:blipFill>
                    <a:blip r:embed="rId5"/>
                    <a:stretch>
                      <a:fillRect l="-1460" t="-2222" r="-730" b="-11111"/>
                    </a:stretch>
                  </a:blipFill>
                </p:spPr>
                <p:txBody>
                  <a:bodyPr/>
                  <a:lstStyle/>
                  <a:p>
                    <a:r>
                      <a:rPr lang="en-RU">
                        <a:noFill/>
                      </a:rPr>
                      <a:t> </a:t>
                    </a:r>
                  </a:p>
                </p:txBody>
              </p:sp>
            </mc:Fallback>
          </mc:AlternateContent>
        </p:grpSp>
        <p:sp>
          <p:nvSpPr>
            <p:cNvPr id="18" name="TextBox 17">
              <a:extLst>
                <a:ext uri="{FF2B5EF4-FFF2-40B4-BE49-F238E27FC236}">
                  <a16:creationId xmlns:a16="http://schemas.microsoft.com/office/drawing/2014/main" id="{246D83F6-A9F0-D0B5-6910-4853C0057B8D}"/>
                </a:ext>
              </a:extLst>
            </p:cNvPr>
            <p:cNvSpPr txBox="1"/>
            <p:nvPr/>
          </p:nvSpPr>
          <p:spPr>
            <a:xfrm>
              <a:off x="2022009" y="2348747"/>
              <a:ext cx="17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RU" sz="1400" b="0" i="0" u="none" strike="noStrike" kern="1200" cap="none" spc="0" normalizeH="0" baseline="0" noProof="0" dirty="0">
                  <a:ln>
                    <a:noFill/>
                  </a:ln>
                  <a:solidFill>
                    <a:prstClr val="black"/>
                  </a:solidFill>
                  <a:effectLst/>
                  <a:uLnTx/>
                  <a:uFillTx/>
                  <a:latin typeface="Calibri" panose="020F0502020204030204"/>
                  <a:ea typeface="+mn-ea"/>
                  <a:cs typeface="+mn-cs"/>
                </a:rPr>
                <a:t>motherId cut applied</a:t>
              </a:r>
            </a:p>
          </p:txBody>
        </p:sp>
      </p:grpSp>
      <p:grpSp>
        <p:nvGrpSpPr>
          <p:cNvPr id="20" name="Group 19">
            <a:extLst>
              <a:ext uri="{FF2B5EF4-FFF2-40B4-BE49-F238E27FC236}">
                <a16:creationId xmlns:a16="http://schemas.microsoft.com/office/drawing/2014/main" id="{1C3FC5D4-2136-26D3-F2CD-59F2D1DB7AE0}"/>
              </a:ext>
            </a:extLst>
          </p:cNvPr>
          <p:cNvGrpSpPr/>
          <p:nvPr/>
        </p:nvGrpSpPr>
        <p:grpSpPr>
          <a:xfrm>
            <a:off x="262759" y="3486131"/>
            <a:ext cx="3699642" cy="2978176"/>
            <a:chOff x="262759" y="3486131"/>
            <a:chExt cx="3699642" cy="2978176"/>
          </a:xfrm>
        </p:grpSpPr>
        <p:grpSp>
          <p:nvGrpSpPr>
            <p:cNvPr id="17" name="Group 16">
              <a:extLst>
                <a:ext uri="{FF2B5EF4-FFF2-40B4-BE49-F238E27FC236}">
                  <a16:creationId xmlns:a16="http://schemas.microsoft.com/office/drawing/2014/main" id="{AF96416E-294C-1D6E-681E-36E1AC49C2D1}"/>
                </a:ext>
              </a:extLst>
            </p:cNvPr>
            <p:cNvGrpSpPr/>
            <p:nvPr/>
          </p:nvGrpSpPr>
          <p:grpSpPr>
            <a:xfrm>
              <a:off x="262759" y="3486131"/>
              <a:ext cx="3699642" cy="2978176"/>
              <a:chOff x="262759" y="3486131"/>
              <a:chExt cx="3699642" cy="2978176"/>
            </a:xfrm>
          </p:grpSpPr>
          <p:pic>
            <p:nvPicPr>
              <p:cNvPr id="10" name="Picture 9">
                <a:extLst>
                  <a:ext uri="{FF2B5EF4-FFF2-40B4-BE49-F238E27FC236}">
                    <a16:creationId xmlns:a16="http://schemas.microsoft.com/office/drawing/2014/main" id="{2F141A4F-24A8-037E-092E-3B14CC4A98CD}"/>
                  </a:ext>
                </a:extLst>
              </p:cNvPr>
              <p:cNvPicPr>
                <a:picLocks noChangeAspect="1"/>
              </p:cNvPicPr>
              <p:nvPr/>
            </p:nvPicPr>
            <p:blipFill rotWithShape="1">
              <a:blip r:embed="rId6"/>
              <a:srcRect l="6048" t="8900" r="6297"/>
              <a:stretch/>
            </p:blipFill>
            <p:spPr>
              <a:xfrm>
                <a:off x="262759" y="3486131"/>
                <a:ext cx="3699642" cy="297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948FBE-583C-6BF6-CD49-ED622E2CAE98}"/>
                      </a:ext>
                    </a:extLst>
                  </p:cNvPr>
                  <p:cNvSpPr txBox="1"/>
                  <p:nvPr/>
                </p:nvSpPr>
                <p:spPr>
                  <a:xfrm>
                    <a:off x="2350805" y="4160172"/>
                    <a:ext cx="1349665" cy="2644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sub>
                            <m: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sup>
                          </m:sSub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𝝅</m:t>
                              </m:r>
                            </m:e>
                            <m: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𝝅</m:t>
                              </m:r>
                            </m:e>
                            <m:sup>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m:oMathPara>
                    </a14:m>
                    <a:endParaRPr kumimoji="0" lang="en-RU"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16948FBE-583C-6BF6-CD49-ED622E2CAE98}"/>
                      </a:ext>
                    </a:extLst>
                  </p:cNvPr>
                  <p:cNvSpPr txBox="1">
                    <a:spLocks noRot="1" noChangeAspect="1" noMove="1" noResize="1" noEditPoints="1" noAdjustHandles="1" noChangeArrowheads="1" noChangeShapeType="1" noTextEdit="1"/>
                  </p:cNvSpPr>
                  <p:nvPr/>
                </p:nvSpPr>
                <p:spPr>
                  <a:xfrm>
                    <a:off x="2350805" y="4160172"/>
                    <a:ext cx="1349665" cy="264431"/>
                  </a:xfrm>
                  <a:prstGeom prst="rect">
                    <a:avLst/>
                  </a:prstGeom>
                  <a:blipFill>
                    <a:blip r:embed="rId7"/>
                    <a:stretch>
                      <a:fillRect l="-3738" b="-13636"/>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62A41E5-B4EE-4575-B12C-7DEB0BD0BA87}"/>
                      </a:ext>
                    </a:extLst>
                  </p:cNvPr>
                  <p:cNvSpPr txBox="1"/>
                  <p:nvPr/>
                </p:nvSpPr>
                <p:spPr>
                  <a:xfrm>
                    <a:off x="2067642" y="3552166"/>
                    <a:ext cx="1736694" cy="5580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U" sz="1600" b="1" i="0" u="none" strike="noStrike" kern="1200" cap="none" spc="0" normalizeH="0" baseline="0" noProof="0" dirty="0">
                        <a:ln>
                          <a:noFill/>
                        </a:ln>
                        <a:solidFill>
                          <a:prstClr val="black"/>
                        </a:solidFill>
                        <a:effectLst/>
                        <a:uLnTx/>
                        <a:uFillTx/>
                        <a:latin typeface="Calibri" panose="020F0502020204030204"/>
                        <a:ea typeface="+mn-ea"/>
                        <a:cs typeface="+mn-cs"/>
                      </a:rPr>
                      <a:t>MPD-FXT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RU" sz="1400" b="1" i="0" u="none" strike="noStrike" kern="1200" cap="none" spc="0" normalizeH="0" baseline="0" noProof="0" dirty="0">
                        <a:ln>
                          <a:noFill/>
                        </a:ln>
                        <a:solidFill>
                          <a:prstClr val="black"/>
                        </a:solidFill>
                        <a:effectLst/>
                        <a:uLnTx/>
                        <a:uFillTx/>
                        <a:latin typeface="Calibri" panose="020F0502020204030204"/>
                        <a:ea typeface="+mn-ea"/>
                        <a:cs typeface="+mn-cs"/>
                      </a:rPr>
                      <a:t>Bi+Bi, </a:t>
                    </a:r>
                    <a14:m>
                      <m:oMath xmlns:m="http://schemas.openxmlformats.org/officeDocument/2006/math">
                        <m:rad>
                          <m:radPr>
                            <m:degHide m:val="on"/>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𝑵𝑵</m:t>
                                </m:r>
                              </m:sub>
                            </m:sSub>
                          </m:e>
                        </m:rad>
                      </m:oMath>
                    </a14:m>
                    <a:r>
                      <a:rPr kumimoji="0" lang="en-RU" sz="1400" b="1" i="0" u="none" strike="noStrike" kern="1200" cap="none" spc="0" normalizeH="0" baseline="0" noProof="0" dirty="0">
                        <a:ln>
                          <a:noFill/>
                        </a:ln>
                        <a:solidFill>
                          <a:prstClr val="black"/>
                        </a:solidFill>
                        <a:effectLst/>
                        <a:uLnTx/>
                        <a:uFillTx/>
                        <a:latin typeface="Calibri" panose="020F0502020204030204"/>
                        <a:ea typeface="+mn-ea"/>
                        <a:cs typeface="+mn-cs"/>
                      </a:rPr>
                      <a:t>=2.5 GeV</a:t>
                    </a:r>
                  </a:p>
                </p:txBody>
              </p:sp>
            </mc:Choice>
            <mc:Fallback xmlns="">
              <p:sp>
                <p:nvSpPr>
                  <p:cNvPr id="15" name="TextBox 14">
                    <a:extLst>
                      <a:ext uri="{FF2B5EF4-FFF2-40B4-BE49-F238E27FC236}">
                        <a16:creationId xmlns:a16="http://schemas.microsoft.com/office/drawing/2014/main" id="{362A41E5-B4EE-4575-B12C-7DEB0BD0BA87}"/>
                      </a:ext>
                    </a:extLst>
                  </p:cNvPr>
                  <p:cNvSpPr txBox="1">
                    <a:spLocks noRot="1" noChangeAspect="1" noMove="1" noResize="1" noEditPoints="1" noAdjustHandles="1" noChangeArrowheads="1" noChangeShapeType="1" noTextEdit="1"/>
                  </p:cNvSpPr>
                  <p:nvPr/>
                </p:nvSpPr>
                <p:spPr>
                  <a:xfrm>
                    <a:off x="2067642" y="3552166"/>
                    <a:ext cx="1736694" cy="558038"/>
                  </a:xfrm>
                  <a:prstGeom prst="rect">
                    <a:avLst/>
                  </a:prstGeom>
                  <a:blipFill>
                    <a:blip r:embed="rId8"/>
                    <a:stretch>
                      <a:fillRect l="-725" t="-2222" b="-11111"/>
                    </a:stretch>
                  </a:blipFill>
                </p:spPr>
                <p:txBody>
                  <a:bodyPr/>
                  <a:lstStyle/>
                  <a:p>
                    <a:r>
                      <a:rPr lang="en-RU">
                        <a:noFill/>
                      </a:rPr>
                      <a:t> </a:t>
                    </a:r>
                  </a:p>
                </p:txBody>
              </p:sp>
            </mc:Fallback>
          </mc:AlternateContent>
        </p:grpSp>
        <p:sp>
          <p:nvSpPr>
            <p:cNvPr id="19" name="TextBox 18">
              <a:extLst>
                <a:ext uri="{FF2B5EF4-FFF2-40B4-BE49-F238E27FC236}">
                  <a16:creationId xmlns:a16="http://schemas.microsoft.com/office/drawing/2014/main" id="{540FDF7C-69C3-3FC7-25FC-6EC8AA72C6F1}"/>
                </a:ext>
              </a:extLst>
            </p:cNvPr>
            <p:cNvSpPr txBox="1"/>
            <p:nvPr/>
          </p:nvSpPr>
          <p:spPr>
            <a:xfrm>
              <a:off x="2098709" y="5397315"/>
              <a:ext cx="17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RU" sz="1400" b="0" i="0" u="none" strike="noStrike" kern="1200" cap="none" spc="0" normalizeH="0" baseline="0" noProof="0" dirty="0">
                  <a:ln>
                    <a:noFill/>
                  </a:ln>
                  <a:solidFill>
                    <a:prstClr val="black"/>
                  </a:solidFill>
                  <a:effectLst/>
                  <a:uLnTx/>
                  <a:uFillTx/>
                  <a:latin typeface="Calibri" panose="020F0502020204030204"/>
                  <a:ea typeface="+mn-ea"/>
                  <a:cs typeface="+mn-cs"/>
                </a:rPr>
                <a:t>motherId cut applied</a:t>
              </a:r>
            </a:p>
          </p:txBody>
        </p:sp>
      </p:grpSp>
    </p:spTree>
    <p:extLst>
      <p:ext uri="{BB962C8B-B14F-4D97-AF65-F5344CB8AC3E}">
        <p14:creationId xmlns:p14="http://schemas.microsoft.com/office/powerpoint/2010/main" val="188785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5"/>
          <p:cNvPicPr preferRelativeResize="0"/>
          <p:nvPr/>
        </p:nvPicPr>
        <p:blipFill>
          <a:blip r:embed="rId3">
            <a:alphaModFix/>
          </a:blip>
          <a:stretch>
            <a:fillRect/>
          </a:stretch>
        </p:blipFill>
        <p:spPr>
          <a:xfrm>
            <a:off x="720401" y="797188"/>
            <a:ext cx="6046865" cy="5244745"/>
          </a:xfrm>
          <a:prstGeom prst="rect">
            <a:avLst/>
          </a:prstGeom>
          <a:noFill/>
          <a:ln>
            <a:noFill/>
          </a:ln>
        </p:spPr>
      </p:pic>
      <p:cxnSp>
        <p:nvCxnSpPr>
          <p:cNvPr id="384" name="Google Shape;384;p45"/>
          <p:cNvCxnSpPr/>
          <p:nvPr/>
        </p:nvCxnSpPr>
        <p:spPr>
          <a:xfrm>
            <a:off x="3267100" y="3135900"/>
            <a:ext cx="1181200" cy="2988000"/>
          </a:xfrm>
          <a:prstGeom prst="straightConnector1">
            <a:avLst/>
          </a:prstGeom>
          <a:noFill/>
          <a:ln w="28575" cap="flat" cmpd="sng">
            <a:solidFill>
              <a:srgbClr val="FF0000"/>
            </a:solidFill>
            <a:prstDash val="solid"/>
            <a:round/>
            <a:headEnd type="triangle" w="med" len="med"/>
            <a:tailEnd type="none" w="med" len="med"/>
          </a:ln>
        </p:spPr>
      </p:cxnSp>
      <p:sp>
        <p:nvSpPr>
          <p:cNvPr id="385" name="Google Shape;385;p45"/>
          <p:cNvSpPr txBox="1"/>
          <p:nvPr/>
        </p:nvSpPr>
        <p:spPr>
          <a:xfrm>
            <a:off x="3352500" y="6123901"/>
            <a:ext cx="2564824" cy="615513"/>
          </a:xfrm>
          <a:prstGeom prst="rect">
            <a:avLst/>
          </a:prstGeom>
          <a:noFill/>
          <a:ln>
            <a:noFill/>
          </a:ln>
        </p:spPr>
        <p:txBody>
          <a:bodyPr spcFirstLastPara="1" wrap="square" lIns="121900" tIns="121900" rIns="121900" bIns="121900" anchor="t" anchorCtr="0">
            <a:spAutoFit/>
          </a:bodyPr>
          <a:lstStyle/>
          <a:p>
            <a:pPr algn="ctr"/>
            <a:r>
              <a:rPr lang="en" sz="2400" dirty="0"/>
              <a:t>Target (z=-115 cm)</a:t>
            </a:r>
            <a:endParaRPr sz="2400" dirty="0"/>
          </a:p>
        </p:txBody>
      </p:sp>
      <p:cxnSp>
        <p:nvCxnSpPr>
          <p:cNvPr id="386" name="Google Shape;386;p45"/>
          <p:cNvCxnSpPr/>
          <p:nvPr/>
        </p:nvCxnSpPr>
        <p:spPr>
          <a:xfrm flipH="1">
            <a:off x="577967" y="3306633"/>
            <a:ext cx="2418800" cy="1380000"/>
          </a:xfrm>
          <a:prstGeom prst="straightConnector1">
            <a:avLst/>
          </a:prstGeom>
          <a:noFill/>
          <a:ln w="19050" cap="flat" cmpd="sng">
            <a:solidFill>
              <a:srgbClr val="FF0000"/>
            </a:solidFill>
            <a:prstDash val="solid"/>
            <a:round/>
            <a:headEnd type="triangle" w="med" len="med"/>
            <a:tailEnd type="none" w="med" len="med"/>
          </a:ln>
        </p:spPr>
      </p:cxnSp>
      <p:sp>
        <p:nvSpPr>
          <p:cNvPr id="387" name="Google Shape;387;p45"/>
          <p:cNvSpPr txBox="1"/>
          <p:nvPr/>
        </p:nvSpPr>
        <p:spPr>
          <a:xfrm>
            <a:off x="105599" y="4060773"/>
            <a:ext cx="1008497" cy="615513"/>
          </a:xfrm>
          <a:prstGeom prst="rect">
            <a:avLst/>
          </a:prstGeom>
          <a:noFill/>
          <a:ln>
            <a:noFill/>
          </a:ln>
        </p:spPr>
        <p:txBody>
          <a:bodyPr spcFirstLastPara="1" wrap="square" lIns="121900" tIns="121900" rIns="121900" bIns="121900" anchor="t" anchorCtr="0">
            <a:spAutoFit/>
          </a:bodyPr>
          <a:lstStyle/>
          <a:p>
            <a:r>
              <a:rPr lang="en" sz="2400" dirty="0"/>
              <a:t>Beam</a:t>
            </a:r>
            <a:endParaRPr sz="2400" dirty="0"/>
          </a:p>
        </p:txBody>
      </p:sp>
      <p:sp>
        <p:nvSpPr>
          <p:cNvPr id="388" name="Google Shape;388;p45"/>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b="1" dirty="0"/>
              <a:t>MPD in Fixed-Target Mode (MPD-FXT)</a:t>
            </a:r>
            <a:endParaRPr b="1" dirty="0"/>
          </a:p>
        </p:txBody>
      </p:sp>
      <p:sp>
        <p:nvSpPr>
          <p:cNvPr id="390" name="Google Shape;390;p4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13</a:t>
            </a:fld>
            <a:endParaRPr/>
          </a:p>
        </p:txBody>
      </p:sp>
      <p:sp>
        <p:nvSpPr>
          <p:cNvPr id="2" name="Google Shape;80;p16">
            <a:extLst>
              <a:ext uri="{FF2B5EF4-FFF2-40B4-BE49-F238E27FC236}">
                <a16:creationId xmlns:a16="http://schemas.microsoft.com/office/drawing/2014/main" id="{99C4DEB4-46EF-0D5F-C3B5-40033F85E556}"/>
              </a:ext>
            </a:extLst>
          </p:cNvPr>
          <p:cNvSpPr txBox="1">
            <a:spLocks noGrp="1"/>
          </p:cNvSpPr>
          <p:nvPr>
            <p:ph type="body" idx="1"/>
          </p:nvPr>
        </p:nvSpPr>
        <p:spPr>
          <a:xfrm>
            <a:off x="6484882" y="1008160"/>
            <a:ext cx="5707117" cy="4841679"/>
          </a:xfrm>
          <a:prstGeom prst="rect">
            <a:avLst/>
          </a:prstGeom>
        </p:spPr>
        <p:txBody>
          <a:bodyPr spcFirstLastPara="1" wrap="square" lIns="91425" tIns="91425" rIns="91425" bIns="91425" anchor="t" anchorCtr="0">
            <a:normAutofit lnSpcReduction="10000"/>
          </a:bodyPr>
          <a:lstStyle/>
          <a:p>
            <a:pPr marL="457200" lvl="0" indent="-334327" algn="l" rtl="0">
              <a:spcBef>
                <a:spcPts val="0"/>
              </a:spcBef>
              <a:spcAft>
                <a:spcPts val="0"/>
              </a:spcAft>
              <a:buSzPct val="90000"/>
              <a:buChar char="●"/>
            </a:pPr>
            <a:r>
              <a:rPr lang="en" dirty="0"/>
              <a:t>Model used: UrQMD mean-field</a:t>
            </a:r>
            <a:endParaRPr sz="2000" dirty="0">
              <a:solidFill>
                <a:schemeClr val="dk1"/>
              </a:solidFill>
              <a:latin typeface="Calibri"/>
              <a:ea typeface="Calibri"/>
              <a:cs typeface="Calibri"/>
              <a:sym typeface="Calibri"/>
            </a:endParaRPr>
          </a:p>
          <a:p>
            <a:pPr marL="914400" lvl="1" indent="-331390" algn="l" rtl="0">
              <a:spcBef>
                <a:spcPts val="0"/>
              </a:spcBef>
              <a:spcAft>
                <a:spcPts val="0"/>
              </a:spcAft>
              <a:buSzPct val="100000"/>
              <a:buChar char="○"/>
            </a:pPr>
            <a:r>
              <a:rPr lang="en" dirty="0">
                <a:solidFill>
                  <a:schemeClr val="dk1"/>
                </a:solidFill>
              </a:rPr>
              <a:t>Bi+Bi, </a:t>
            </a:r>
            <a:r>
              <a:rPr lang="en" dirty="0" err="1">
                <a:solidFill>
                  <a:schemeClr val="dk1"/>
                </a:solidFill>
              </a:rPr>
              <a:t>E</a:t>
            </a:r>
            <a:r>
              <a:rPr lang="en" baseline="-25000" dirty="0" err="1">
                <a:solidFill>
                  <a:schemeClr val="dk1"/>
                </a:solidFill>
              </a:rPr>
              <a:t>kin</a:t>
            </a:r>
            <a:r>
              <a:rPr lang="en" dirty="0">
                <a:solidFill>
                  <a:schemeClr val="dk1"/>
                </a:solidFill>
              </a:rPr>
              <a:t>=1.45 </a:t>
            </a:r>
            <a:r>
              <a:rPr lang="en" dirty="0" err="1">
                <a:solidFill>
                  <a:schemeClr val="dk1"/>
                </a:solidFill>
              </a:rPr>
              <a:t>AGeV</a:t>
            </a:r>
            <a:r>
              <a:rPr lang="en" dirty="0">
                <a:solidFill>
                  <a:schemeClr val="dk1"/>
                </a:solidFill>
              </a:rPr>
              <a:t> (√s</a:t>
            </a:r>
            <a:r>
              <a:rPr lang="en" baseline="-25000" dirty="0">
                <a:solidFill>
                  <a:schemeClr val="dk1"/>
                </a:solidFill>
              </a:rPr>
              <a:t>NN</a:t>
            </a:r>
            <a:r>
              <a:rPr lang="en" dirty="0">
                <a:solidFill>
                  <a:schemeClr val="dk1"/>
                </a:solidFill>
              </a:rPr>
              <a:t> =2.5 GeV)</a:t>
            </a:r>
            <a:endParaRPr dirty="0">
              <a:solidFill>
                <a:schemeClr val="dk1"/>
              </a:solidFill>
            </a:endParaRPr>
          </a:p>
          <a:p>
            <a:pPr marL="914400" lvl="1" indent="-331390" algn="l" rtl="0">
              <a:spcBef>
                <a:spcPts val="0"/>
              </a:spcBef>
              <a:spcAft>
                <a:spcPts val="0"/>
              </a:spcAft>
              <a:buSzPct val="100000"/>
              <a:buChar char="○"/>
            </a:pPr>
            <a:r>
              <a:rPr lang="en" dirty="0">
                <a:solidFill>
                  <a:schemeClr val="dk1"/>
                </a:solidFill>
              </a:rPr>
              <a:t>Bi+Bi, </a:t>
            </a:r>
            <a:r>
              <a:rPr lang="en" dirty="0" err="1">
                <a:solidFill>
                  <a:schemeClr val="dk1"/>
                </a:solidFill>
              </a:rPr>
              <a:t>E</a:t>
            </a:r>
            <a:r>
              <a:rPr lang="en" baseline="-25000" dirty="0" err="1">
                <a:solidFill>
                  <a:schemeClr val="dk1"/>
                </a:solidFill>
              </a:rPr>
              <a:t>kin</a:t>
            </a:r>
            <a:r>
              <a:rPr lang="en" dirty="0">
                <a:solidFill>
                  <a:schemeClr val="dk1"/>
                </a:solidFill>
              </a:rPr>
              <a:t>=2.92 </a:t>
            </a:r>
            <a:r>
              <a:rPr lang="en" dirty="0" err="1">
                <a:solidFill>
                  <a:schemeClr val="dk1"/>
                </a:solidFill>
              </a:rPr>
              <a:t>AGeV</a:t>
            </a:r>
            <a:r>
              <a:rPr lang="en" dirty="0">
                <a:solidFill>
                  <a:schemeClr val="dk1"/>
                </a:solidFill>
              </a:rPr>
              <a:t> (√s</a:t>
            </a:r>
            <a:r>
              <a:rPr lang="en" baseline="-25000" dirty="0">
                <a:solidFill>
                  <a:schemeClr val="dk1"/>
                </a:solidFill>
              </a:rPr>
              <a:t>NN</a:t>
            </a:r>
            <a:r>
              <a:rPr lang="en" dirty="0">
                <a:solidFill>
                  <a:schemeClr val="dk1"/>
                </a:solidFill>
              </a:rPr>
              <a:t> =3.0 GeV)</a:t>
            </a:r>
            <a:endParaRPr dirty="0">
              <a:solidFill>
                <a:schemeClr val="dk1"/>
              </a:solidFill>
            </a:endParaRPr>
          </a:p>
          <a:p>
            <a:pPr marL="914400" lvl="1" indent="-331390" algn="l" rtl="0">
              <a:spcBef>
                <a:spcPts val="0"/>
              </a:spcBef>
              <a:spcAft>
                <a:spcPts val="0"/>
              </a:spcAft>
              <a:buSzPct val="100000"/>
              <a:buChar char="○"/>
            </a:pPr>
            <a:r>
              <a:rPr lang="en" dirty="0">
                <a:solidFill>
                  <a:schemeClr val="dk1"/>
                </a:solidFill>
              </a:rPr>
              <a:t>Bi+Bi, </a:t>
            </a:r>
            <a:r>
              <a:rPr lang="en" dirty="0" err="1">
                <a:solidFill>
                  <a:schemeClr val="dk1"/>
                </a:solidFill>
              </a:rPr>
              <a:t>E</a:t>
            </a:r>
            <a:r>
              <a:rPr lang="en" baseline="-25000" dirty="0" err="1">
                <a:solidFill>
                  <a:schemeClr val="dk1"/>
                </a:solidFill>
              </a:rPr>
              <a:t>kin</a:t>
            </a:r>
            <a:r>
              <a:rPr lang="en" dirty="0">
                <a:solidFill>
                  <a:schemeClr val="dk1"/>
                </a:solidFill>
              </a:rPr>
              <a:t>=4.65 </a:t>
            </a:r>
            <a:r>
              <a:rPr lang="en" dirty="0" err="1">
                <a:solidFill>
                  <a:schemeClr val="dk1"/>
                </a:solidFill>
              </a:rPr>
              <a:t>AGeV</a:t>
            </a:r>
            <a:r>
              <a:rPr lang="en" dirty="0">
                <a:solidFill>
                  <a:schemeClr val="dk1"/>
                </a:solidFill>
              </a:rPr>
              <a:t> (√s</a:t>
            </a:r>
            <a:r>
              <a:rPr lang="en" baseline="-25000" dirty="0">
                <a:solidFill>
                  <a:schemeClr val="dk1"/>
                </a:solidFill>
              </a:rPr>
              <a:t>NN</a:t>
            </a:r>
            <a:r>
              <a:rPr lang="en" dirty="0">
                <a:solidFill>
                  <a:schemeClr val="dk1"/>
                </a:solidFill>
              </a:rPr>
              <a:t>=3.5 GeV)</a:t>
            </a:r>
            <a:endParaRPr dirty="0"/>
          </a:p>
          <a:p>
            <a:pPr marL="457200" lvl="0" indent="-334327" algn="l" rtl="0">
              <a:spcBef>
                <a:spcPts val="0"/>
              </a:spcBef>
              <a:spcAft>
                <a:spcPts val="0"/>
              </a:spcAft>
              <a:buSzPct val="100000"/>
              <a:buChar char="●"/>
            </a:pPr>
            <a:r>
              <a:rPr lang="en" dirty="0"/>
              <a:t>Point-like target</a:t>
            </a:r>
            <a:endParaRPr dirty="0"/>
          </a:p>
          <a:p>
            <a:pPr marL="457200" lvl="0" indent="-334327" algn="l" rtl="0">
              <a:spcBef>
                <a:spcPts val="0"/>
              </a:spcBef>
              <a:spcAft>
                <a:spcPts val="0"/>
              </a:spcAft>
              <a:buSzPct val="100000"/>
              <a:buChar char="●"/>
            </a:pPr>
            <a:r>
              <a:rPr lang="en" dirty="0"/>
              <a:t>GEANT4 transport</a:t>
            </a:r>
          </a:p>
          <a:p>
            <a:pPr marL="457200" lvl="0" indent="-334327" algn="l" rtl="0">
              <a:spcBef>
                <a:spcPts val="0"/>
              </a:spcBef>
              <a:spcAft>
                <a:spcPts val="0"/>
              </a:spcAft>
              <a:buSzPct val="100000"/>
              <a:buChar char="●"/>
            </a:pPr>
            <a:r>
              <a:rPr lang="en-US" dirty="0"/>
              <a:t>Multiplicity-based centrality determination</a:t>
            </a:r>
            <a:endParaRPr dirty="0"/>
          </a:p>
          <a:p>
            <a:pPr marL="457200" lvl="0" indent="-334327" algn="l" rtl="0">
              <a:spcBef>
                <a:spcPts val="0"/>
              </a:spcBef>
              <a:spcAft>
                <a:spcPts val="0"/>
              </a:spcAft>
              <a:buSzPct val="100000"/>
              <a:buChar char="●"/>
            </a:pPr>
            <a:r>
              <a:rPr lang="en" dirty="0"/>
              <a:t>Particle species selection via dE/dx (TPC) and m</a:t>
            </a:r>
            <a:r>
              <a:rPr lang="en" baseline="30000" dirty="0"/>
              <a:t>2</a:t>
            </a:r>
            <a:r>
              <a:rPr lang="en" dirty="0"/>
              <a:t> (TOF+TPC)</a:t>
            </a:r>
          </a:p>
          <a:p>
            <a:pPr marL="457200" lvl="0" indent="-334327" algn="l" rtl="0">
              <a:spcBef>
                <a:spcPts val="0"/>
              </a:spcBef>
              <a:spcAft>
                <a:spcPts val="0"/>
              </a:spcAft>
              <a:buSzPct val="100000"/>
              <a:buChar char="●"/>
            </a:pPr>
            <a:r>
              <a:rPr lang="en" dirty="0"/>
              <a:t>Primary track selection: |DCA|&lt;1 cm</a:t>
            </a:r>
          </a:p>
          <a:p>
            <a:pPr marL="457200" lvl="0" indent="-334327" algn="l" rtl="0">
              <a:spcBef>
                <a:spcPts val="0"/>
              </a:spcBef>
              <a:spcAft>
                <a:spcPts val="0"/>
              </a:spcAft>
              <a:buSzPct val="100000"/>
              <a:buChar char="●"/>
            </a:pPr>
            <a:r>
              <a:rPr lang="en" dirty="0"/>
              <a:t>Track quality selection:</a:t>
            </a:r>
          </a:p>
          <a:p>
            <a:pPr lvl="1" indent="-334327">
              <a:buSzPct val="100000"/>
            </a:pPr>
            <a:r>
              <a:rPr lang="en-GB" dirty="0"/>
              <a:t>N</a:t>
            </a:r>
            <a:r>
              <a:rPr lang="en-GB" baseline="-25000" dirty="0"/>
              <a:t>hits</a:t>
            </a:r>
            <a:r>
              <a:rPr lang="en-GB" dirty="0"/>
              <a:t>&gt;27 (</a:t>
            </a:r>
            <a:r>
              <a:rPr lang="en-US" dirty="0"/>
              <a:t>proton</a:t>
            </a:r>
            <a:r>
              <a:rPr lang="ru-RU" dirty="0"/>
              <a:t>), </a:t>
            </a:r>
            <a:r>
              <a:rPr lang="en-GB" dirty="0"/>
              <a:t>N</a:t>
            </a:r>
            <a:r>
              <a:rPr lang="en-GB" baseline="-25000" dirty="0"/>
              <a:t>hits</a:t>
            </a:r>
            <a:r>
              <a:rPr lang="en-GB" dirty="0"/>
              <a:t>&gt;22 (</a:t>
            </a:r>
            <a:r>
              <a:rPr lang="en-US" dirty="0"/>
              <a:t>pion</a:t>
            </a:r>
            <a:r>
              <a:rPr lang="ru-RU" dirty="0"/>
              <a:t>)</a:t>
            </a:r>
          </a:p>
          <a:p>
            <a:pPr marL="457200" lvl="0" indent="-334327" algn="l" rtl="0">
              <a:spcBef>
                <a:spcPts val="0"/>
              </a:spcBef>
              <a:spcAft>
                <a:spcPts val="0"/>
              </a:spcAft>
              <a:buSzPct val="100000"/>
              <a:buChar char="●"/>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6"/>
          <p:cNvPicPr preferRelativeResize="0"/>
          <p:nvPr/>
        </p:nvPicPr>
        <p:blipFill>
          <a:blip r:embed="rId3">
            <a:alphaModFix/>
          </a:blip>
          <a:stretch>
            <a:fillRect/>
          </a:stretch>
        </p:blipFill>
        <p:spPr>
          <a:xfrm>
            <a:off x="6211801" y="2891233"/>
            <a:ext cx="3074367" cy="2211600"/>
          </a:xfrm>
          <a:prstGeom prst="rect">
            <a:avLst/>
          </a:prstGeom>
          <a:noFill/>
          <a:ln>
            <a:noFill/>
          </a:ln>
        </p:spPr>
      </p:pic>
      <p:pic>
        <p:nvPicPr>
          <p:cNvPr id="396" name="Google Shape;396;p46"/>
          <p:cNvPicPr preferRelativeResize="0"/>
          <p:nvPr/>
        </p:nvPicPr>
        <p:blipFill>
          <a:blip r:embed="rId4">
            <a:alphaModFix/>
          </a:blip>
          <a:stretch>
            <a:fillRect/>
          </a:stretch>
        </p:blipFill>
        <p:spPr>
          <a:xfrm>
            <a:off x="9107367" y="2892467"/>
            <a:ext cx="3074368" cy="2211600"/>
          </a:xfrm>
          <a:prstGeom prst="rect">
            <a:avLst/>
          </a:prstGeom>
          <a:noFill/>
          <a:ln>
            <a:noFill/>
          </a:ln>
        </p:spPr>
      </p:pic>
      <p:sp>
        <p:nvSpPr>
          <p:cNvPr id="397" name="Google Shape;397;p46"/>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a:t>Flow vectors</a:t>
            </a:r>
            <a:endParaRPr/>
          </a:p>
        </p:txBody>
      </p:sp>
      <p:sp>
        <p:nvSpPr>
          <p:cNvPr id="398" name="Google Shape;398;p46"/>
          <p:cNvSpPr txBox="1">
            <a:spLocks noGrp="1"/>
          </p:cNvSpPr>
          <p:nvPr>
            <p:ph type="body" idx="1"/>
          </p:nvPr>
        </p:nvSpPr>
        <p:spPr>
          <a:xfrm>
            <a:off x="941800" y="4699700"/>
            <a:ext cx="5634800" cy="1015200"/>
          </a:xfrm>
          <a:prstGeom prst="rect">
            <a:avLst/>
          </a:prstGeom>
        </p:spPr>
        <p:txBody>
          <a:bodyPr spcFirstLastPara="1" vert="horz" wrap="square" lIns="121900" tIns="121900" rIns="121900" bIns="121900" rtlCol="0" anchor="t" anchorCtr="0">
            <a:normAutofit/>
          </a:bodyPr>
          <a:lstStyle/>
          <a:p>
            <a:pPr marL="0" indent="0">
              <a:buNone/>
            </a:pPr>
            <a:endParaRPr>
              <a:solidFill>
                <a:srgbClr val="000000"/>
              </a:solidFill>
            </a:endParaRPr>
          </a:p>
          <a:p>
            <a:pPr marL="0" indent="0">
              <a:spcBef>
                <a:spcPts val="1600"/>
              </a:spcBef>
              <a:buNone/>
            </a:pPr>
            <a:endParaRPr>
              <a:solidFill>
                <a:srgbClr val="000000"/>
              </a:solidFill>
            </a:endParaRPr>
          </a:p>
          <a:p>
            <a:pPr marL="0" indent="0">
              <a:spcBef>
                <a:spcPts val="1600"/>
              </a:spcBef>
              <a:spcAft>
                <a:spcPts val="1600"/>
              </a:spcAft>
              <a:buNone/>
            </a:pPr>
            <a:endParaRPr>
              <a:solidFill>
                <a:srgbClr val="000000"/>
              </a:solidFill>
            </a:endParaRPr>
          </a:p>
        </p:txBody>
      </p:sp>
      <p:pic>
        <p:nvPicPr>
          <p:cNvPr id="399" name="Google Shape;399;p46" descr="Q_n = \frac{\sum_{k=1}^Nw_n^k u_n^k}{\sum_{k=1}^Nw_n^k} = |Q_n| e^{in\Psi^{EP}_n}" title="MathEquation,#000000"/>
          <p:cNvPicPr preferRelativeResize="0"/>
          <p:nvPr/>
        </p:nvPicPr>
        <p:blipFill>
          <a:blip r:embed="rId5">
            <a:alphaModFix/>
          </a:blip>
          <a:stretch>
            <a:fillRect/>
          </a:stretch>
        </p:blipFill>
        <p:spPr>
          <a:xfrm>
            <a:off x="1424500" y="4620767"/>
            <a:ext cx="4588107" cy="848800"/>
          </a:xfrm>
          <a:prstGeom prst="rect">
            <a:avLst/>
          </a:prstGeom>
          <a:noFill/>
          <a:ln>
            <a:noFill/>
          </a:ln>
        </p:spPr>
      </p:pic>
      <p:pic>
        <p:nvPicPr>
          <p:cNvPr id="400" name="Google Shape;400;p46" descr="u_n = e^{in\phi}" title="MathEquation,#000000"/>
          <p:cNvPicPr preferRelativeResize="0"/>
          <p:nvPr/>
        </p:nvPicPr>
        <p:blipFill rotWithShape="1">
          <a:blip r:embed="rId6">
            <a:alphaModFix/>
          </a:blip>
          <a:srcRect/>
          <a:stretch/>
        </p:blipFill>
        <p:spPr>
          <a:xfrm>
            <a:off x="2275500" y="2142751"/>
            <a:ext cx="1472464" cy="423333"/>
          </a:xfrm>
          <a:prstGeom prst="rect">
            <a:avLst/>
          </a:prstGeom>
          <a:noFill/>
          <a:ln>
            <a:noFill/>
          </a:ln>
        </p:spPr>
      </p:pic>
      <p:sp>
        <p:nvSpPr>
          <p:cNvPr id="401" name="Google Shape;401;p46"/>
          <p:cNvSpPr txBox="1"/>
          <p:nvPr/>
        </p:nvSpPr>
        <p:spPr>
          <a:xfrm>
            <a:off x="941800" y="2659500"/>
            <a:ext cx="5955600" cy="1530000"/>
          </a:xfrm>
          <a:prstGeom prst="rect">
            <a:avLst/>
          </a:prstGeom>
          <a:noFill/>
          <a:ln>
            <a:noFill/>
          </a:ln>
        </p:spPr>
        <p:txBody>
          <a:bodyPr spcFirstLastPara="1" wrap="square" lIns="121900" tIns="121900" rIns="121900" bIns="121900" anchor="t" anchorCtr="0">
            <a:noAutofit/>
          </a:bodyPr>
          <a:lstStyle/>
          <a:p>
            <a:pPr>
              <a:lnSpc>
                <a:spcPct val="115000"/>
              </a:lnSpc>
            </a:pPr>
            <a:r>
              <a:rPr lang="en" sz="2400">
                <a:solidFill>
                  <a:schemeClr val="dk1"/>
                </a:solidFill>
              </a:rPr>
              <a:t>where φ is the azimuthal angle</a:t>
            </a:r>
            <a:endParaRPr sz="2400">
              <a:solidFill>
                <a:schemeClr val="dk1"/>
              </a:solidFill>
            </a:endParaRPr>
          </a:p>
          <a:p>
            <a:pPr>
              <a:lnSpc>
                <a:spcPct val="115000"/>
              </a:lnSpc>
              <a:spcBef>
                <a:spcPts val="2133"/>
              </a:spcBef>
              <a:spcAft>
                <a:spcPts val="2133"/>
              </a:spcAft>
            </a:pPr>
            <a:r>
              <a:rPr lang="en" sz="2400">
                <a:solidFill>
                  <a:schemeClr val="dk1"/>
                </a:solidFill>
              </a:rPr>
              <a:t>Sum over a group of </a:t>
            </a:r>
            <a:r>
              <a:rPr lang="en" sz="2400" i="1">
                <a:solidFill>
                  <a:schemeClr val="dk1"/>
                </a:solidFill>
              </a:rPr>
              <a:t>u</a:t>
            </a:r>
            <a:r>
              <a:rPr lang="en" sz="2400" baseline="-25000">
                <a:solidFill>
                  <a:schemeClr val="dk1"/>
                </a:solidFill>
              </a:rPr>
              <a:t>n</a:t>
            </a:r>
            <a:r>
              <a:rPr lang="en" sz="2400">
                <a:solidFill>
                  <a:schemeClr val="dk1"/>
                </a:solidFill>
              </a:rPr>
              <a:t>-vectors in</a:t>
            </a:r>
            <a:br>
              <a:rPr lang="en" sz="2400">
                <a:solidFill>
                  <a:schemeClr val="dk1"/>
                </a:solidFill>
              </a:rPr>
            </a:br>
            <a:r>
              <a:rPr lang="en" sz="2400">
                <a:solidFill>
                  <a:schemeClr val="dk1"/>
                </a:solidFill>
              </a:rPr>
              <a:t>one event forms </a:t>
            </a:r>
            <a:r>
              <a:rPr lang="en" sz="2400" i="1">
                <a:solidFill>
                  <a:schemeClr val="dk1"/>
                </a:solidFill>
              </a:rPr>
              <a:t>Q</a:t>
            </a:r>
            <a:r>
              <a:rPr lang="en" sz="2400" baseline="-25000">
                <a:solidFill>
                  <a:schemeClr val="dk1"/>
                </a:solidFill>
              </a:rPr>
              <a:t>n</a:t>
            </a:r>
            <a:r>
              <a:rPr lang="en" sz="2400">
                <a:solidFill>
                  <a:schemeClr val="dk1"/>
                </a:solidFill>
              </a:rPr>
              <a:t>-vector:</a:t>
            </a:r>
            <a:endParaRPr sz="2400">
              <a:solidFill>
                <a:schemeClr val="dk1"/>
              </a:solidFill>
            </a:endParaRPr>
          </a:p>
        </p:txBody>
      </p:sp>
      <p:sp>
        <p:nvSpPr>
          <p:cNvPr id="402" name="Google Shape;402;p46"/>
          <p:cNvSpPr txBox="1">
            <a:spLocks noGrp="1"/>
          </p:cNvSpPr>
          <p:nvPr>
            <p:ph type="body" idx="1"/>
          </p:nvPr>
        </p:nvSpPr>
        <p:spPr>
          <a:xfrm>
            <a:off x="941800" y="1042100"/>
            <a:ext cx="4990000" cy="908000"/>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r>
              <a:rPr lang="en" sz="1867">
                <a:solidFill>
                  <a:srgbClr val="000000"/>
                </a:solidFill>
              </a:rPr>
              <a:t>From momentum of each </a:t>
            </a:r>
            <a:r>
              <a:rPr lang="en" sz="1867">
                <a:solidFill>
                  <a:schemeClr val="dk1"/>
                </a:solidFill>
              </a:rPr>
              <a:t>measured </a:t>
            </a:r>
            <a:r>
              <a:rPr lang="en" sz="1867">
                <a:solidFill>
                  <a:srgbClr val="000000"/>
                </a:solidFill>
              </a:rPr>
              <a:t>particle</a:t>
            </a:r>
            <a:br>
              <a:rPr lang="en" sz="1867">
                <a:solidFill>
                  <a:srgbClr val="000000"/>
                </a:solidFill>
              </a:rPr>
            </a:br>
            <a:r>
              <a:rPr lang="en" sz="1867">
                <a:solidFill>
                  <a:srgbClr val="000000"/>
                </a:solidFill>
              </a:rPr>
              <a:t>define a </a:t>
            </a:r>
            <a:r>
              <a:rPr lang="en" sz="1867" i="1">
                <a:solidFill>
                  <a:srgbClr val="000000"/>
                </a:solidFill>
              </a:rPr>
              <a:t>u</a:t>
            </a:r>
            <a:r>
              <a:rPr lang="en" sz="1867" baseline="-25000">
                <a:solidFill>
                  <a:srgbClr val="000000"/>
                </a:solidFill>
              </a:rPr>
              <a:t>n</a:t>
            </a:r>
            <a:r>
              <a:rPr lang="en" sz="1867">
                <a:solidFill>
                  <a:srgbClr val="000000"/>
                </a:solidFill>
              </a:rPr>
              <a:t>-vector in transverse plane:</a:t>
            </a:r>
            <a:endParaRPr sz="1867">
              <a:solidFill>
                <a:srgbClr val="000000"/>
              </a:solidFill>
            </a:endParaRPr>
          </a:p>
        </p:txBody>
      </p:sp>
      <p:sp>
        <p:nvSpPr>
          <p:cNvPr id="403" name="Google Shape;403;p46"/>
          <p:cNvSpPr txBox="1">
            <a:spLocks noGrp="1"/>
          </p:cNvSpPr>
          <p:nvPr>
            <p:ph type="body" idx="1"/>
          </p:nvPr>
        </p:nvSpPr>
        <p:spPr>
          <a:xfrm>
            <a:off x="1145000" y="5817300"/>
            <a:ext cx="3675200" cy="524800"/>
          </a:xfrm>
          <a:prstGeom prst="rect">
            <a:avLst/>
          </a:prstGeom>
        </p:spPr>
        <p:txBody>
          <a:bodyPr spcFirstLastPara="1" vert="horz" wrap="square" lIns="121900" tIns="121900" rIns="121900" bIns="121900" rtlCol="0" anchor="t" anchorCtr="0">
            <a:noAutofit/>
          </a:bodyPr>
          <a:lstStyle/>
          <a:p>
            <a:pPr marL="0" indent="0">
              <a:spcAft>
                <a:spcPts val="1600"/>
              </a:spcAft>
              <a:buNone/>
            </a:pPr>
            <a:r>
              <a:rPr lang="en" sz="2000" dirty="0" err="1">
                <a:solidFill>
                  <a:srgbClr val="000000"/>
                </a:solidFill>
              </a:rPr>
              <a:t>Ψ</a:t>
            </a:r>
            <a:r>
              <a:rPr lang="en" sz="2000" baseline="-25000" dirty="0" err="1">
                <a:solidFill>
                  <a:srgbClr val="000000"/>
                </a:solidFill>
              </a:rPr>
              <a:t>n</a:t>
            </a:r>
            <a:r>
              <a:rPr lang="en" sz="2000" baseline="30000" dirty="0" err="1">
                <a:solidFill>
                  <a:srgbClr val="000000"/>
                </a:solidFill>
              </a:rPr>
              <a:t>EP</a:t>
            </a:r>
            <a:r>
              <a:rPr lang="en" sz="2000" dirty="0">
                <a:solidFill>
                  <a:srgbClr val="000000"/>
                </a:solidFill>
              </a:rPr>
              <a:t> is the event plane angle</a:t>
            </a:r>
            <a:endParaRPr sz="2000" dirty="0">
              <a:solidFill>
                <a:srgbClr val="000000"/>
              </a:solidFill>
            </a:endParaRPr>
          </a:p>
        </p:txBody>
      </p:sp>
      <p:sp>
        <p:nvSpPr>
          <p:cNvPr id="404" name="Google Shape;404;p46"/>
          <p:cNvSpPr txBox="1"/>
          <p:nvPr/>
        </p:nvSpPr>
        <p:spPr>
          <a:xfrm>
            <a:off x="6499851" y="5182834"/>
            <a:ext cx="5261200" cy="1559104"/>
          </a:xfrm>
          <a:prstGeom prst="rect">
            <a:avLst/>
          </a:prstGeom>
          <a:noFill/>
          <a:ln>
            <a:noFill/>
          </a:ln>
        </p:spPr>
        <p:txBody>
          <a:bodyPr spcFirstLastPara="1" wrap="square" lIns="121900" tIns="121900" rIns="121900" bIns="121900" anchor="t" anchorCtr="0">
            <a:spAutoFit/>
          </a:bodyPr>
          <a:lstStyle/>
          <a:p>
            <a:r>
              <a:rPr lang="en" sz="2133" b="1"/>
              <a:t>Additional subevents from tracks not pointing at FHCal: </a:t>
            </a:r>
            <a:endParaRPr sz="2133" b="1"/>
          </a:p>
          <a:p>
            <a:r>
              <a:rPr lang="en" sz="2133" b="1"/>
              <a:t>Tp:</a:t>
            </a:r>
            <a:r>
              <a:rPr lang="en" sz="2133"/>
              <a:t> p; -1.0&lt;y&lt;-0.6; </a:t>
            </a:r>
            <a:endParaRPr sz="2133"/>
          </a:p>
          <a:p>
            <a:r>
              <a:rPr lang="en" sz="2133" b="1">
                <a:solidFill>
                  <a:schemeClr val="dk1"/>
                </a:solidFill>
              </a:rPr>
              <a:t>Tπ:</a:t>
            </a:r>
            <a:r>
              <a:rPr lang="en" sz="2133">
                <a:solidFill>
                  <a:schemeClr val="dk1"/>
                </a:solidFill>
              </a:rPr>
              <a:t> π-; -1.5&lt;y&lt;-0.2; </a:t>
            </a:r>
            <a:endParaRPr sz="2133">
              <a:solidFill>
                <a:schemeClr val="dk1"/>
              </a:solidFill>
            </a:endParaRPr>
          </a:p>
        </p:txBody>
      </p:sp>
      <p:grpSp>
        <p:nvGrpSpPr>
          <p:cNvPr id="405" name="Google Shape;405;p46"/>
          <p:cNvGrpSpPr/>
          <p:nvPr/>
        </p:nvGrpSpPr>
        <p:grpSpPr>
          <a:xfrm>
            <a:off x="8717931" y="202933"/>
            <a:ext cx="3058469" cy="2211600"/>
            <a:chOff x="5867173" y="156450"/>
            <a:chExt cx="2293852" cy="1658700"/>
          </a:xfrm>
        </p:grpSpPr>
        <p:sp>
          <p:nvSpPr>
            <p:cNvPr id="406" name="Google Shape;406;p46"/>
            <p:cNvSpPr/>
            <p:nvPr/>
          </p:nvSpPr>
          <p:spPr>
            <a:xfrm>
              <a:off x="5910325" y="156450"/>
              <a:ext cx="2114400" cy="1658700"/>
            </a:xfrm>
            <a:prstGeom prst="rect">
              <a:avLst/>
            </a:prstGeom>
            <a:solidFill>
              <a:srgbClr val="D9EAD3"/>
            </a:solidFill>
            <a:ln>
              <a:noFill/>
            </a:ln>
          </p:spPr>
          <p:txBody>
            <a:bodyPr spcFirstLastPara="1" wrap="square" lIns="121900" tIns="121900" rIns="121900" bIns="121900" anchor="ctr" anchorCtr="0">
              <a:noAutofit/>
            </a:bodyPr>
            <a:lstStyle/>
            <a:p>
              <a:endParaRPr sz="2400"/>
            </a:p>
          </p:txBody>
        </p:sp>
        <p:sp>
          <p:nvSpPr>
            <p:cNvPr id="407" name="Google Shape;407;p46"/>
            <p:cNvSpPr/>
            <p:nvPr/>
          </p:nvSpPr>
          <p:spPr>
            <a:xfrm>
              <a:off x="6229402" y="356450"/>
              <a:ext cx="1458900" cy="1223700"/>
            </a:xfrm>
            <a:prstGeom prst="rect">
              <a:avLst/>
            </a:prstGeom>
            <a:solidFill>
              <a:srgbClr val="C9DAF8"/>
            </a:solidFill>
            <a:ln>
              <a:noFill/>
            </a:ln>
          </p:spPr>
          <p:txBody>
            <a:bodyPr spcFirstLastPara="1" wrap="square" lIns="121900" tIns="121900" rIns="121900" bIns="121900" anchor="ctr" anchorCtr="0">
              <a:noAutofit/>
            </a:bodyPr>
            <a:lstStyle/>
            <a:p>
              <a:endParaRPr sz="2400"/>
            </a:p>
          </p:txBody>
        </p:sp>
        <p:sp>
          <p:nvSpPr>
            <p:cNvPr id="408" name="Google Shape;408;p46"/>
            <p:cNvSpPr/>
            <p:nvPr/>
          </p:nvSpPr>
          <p:spPr>
            <a:xfrm>
              <a:off x="6535270" y="615275"/>
              <a:ext cx="864900" cy="729300"/>
            </a:xfrm>
            <a:prstGeom prst="rect">
              <a:avLst/>
            </a:prstGeom>
            <a:solidFill>
              <a:srgbClr val="F4CCCC"/>
            </a:solidFill>
            <a:ln>
              <a:noFill/>
            </a:ln>
          </p:spPr>
          <p:txBody>
            <a:bodyPr spcFirstLastPara="1" wrap="square" lIns="121900" tIns="121900" rIns="121900" bIns="121900" anchor="ctr" anchorCtr="0">
              <a:noAutofit/>
            </a:bodyPr>
            <a:lstStyle/>
            <a:p>
              <a:endParaRPr sz="2400"/>
            </a:p>
          </p:txBody>
        </p:sp>
        <p:sp>
          <p:nvSpPr>
            <p:cNvPr id="409" name="Google Shape;409;p46"/>
            <p:cNvSpPr/>
            <p:nvPr/>
          </p:nvSpPr>
          <p:spPr>
            <a:xfrm>
              <a:off x="6817629" y="856443"/>
              <a:ext cx="294000" cy="241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410" name="Google Shape;410;p46"/>
            <p:cNvSpPr txBox="1"/>
            <p:nvPr/>
          </p:nvSpPr>
          <p:spPr>
            <a:xfrm>
              <a:off x="6553730" y="615274"/>
              <a:ext cx="588300" cy="307795"/>
            </a:xfrm>
            <a:prstGeom prst="rect">
              <a:avLst/>
            </a:prstGeom>
            <a:noFill/>
            <a:ln>
              <a:noFill/>
            </a:ln>
          </p:spPr>
          <p:txBody>
            <a:bodyPr spcFirstLastPara="1" wrap="square" lIns="121900" tIns="121900" rIns="121900" bIns="121900" anchor="t" anchorCtr="0">
              <a:spAutoFit/>
            </a:bodyPr>
            <a:lstStyle/>
            <a:p>
              <a:r>
                <a:rPr lang="en" sz="1067" b="1"/>
                <a:t>F1</a:t>
              </a:r>
              <a:endParaRPr sz="1067" b="1"/>
            </a:p>
          </p:txBody>
        </p:sp>
        <p:sp>
          <p:nvSpPr>
            <p:cNvPr id="411" name="Google Shape;411;p46"/>
            <p:cNvSpPr txBox="1"/>
            <p:nvPr/>
          </p:nvSpPr>
          <p:spPr>
            <a:xfrm>
              <a:off x="6229128" y="316031"/>
              <a:ext cx="588300" cy="307795"/>
            </a:xfrm>
            <a:prstGeom prst="rect">
              <a:avLst/>
            </a:prstGeom>
            <a:noFill/>
            <a:ln>
              <a:noFill/>
            </a:ln>
          </p:spPr>
          <p:txBody>
            <a:bodyPr spcFirstLastPara="1" wrap="square" lIns="121900" tIns="121900" rIns="121900" bIns="121900" anchor="t" anchorCtr="0">
              <a:spAutoFit/>
            </a:bodyPr>
            <a:lstStyle/>
            <a:p>
              <a:r>
                <a:rPr lang="en" sz="1067" b="1"/>
                <a:t>F2</a:t>
              </a:r>
              <a:endParaRPr sz="1067" b="1"/>
            </a:p>
          </p:txBody>
        </p:sp>
        <p:sp>
          <p:nvSpPr>
            <p:cNvPr id="412" name="Google Shape;412;p46"/>
            <p:cNvSpPr txBox="1"/>
            <p:nvPr/>
          </p:nvSpPr>
          <p:spPr>
            <a:xfrm>
              <a:off x="5867173" y="159008"/>
              <a:ext cx="588300" cy="307795"/>
            </a:xfrm>
            <a:prstGeom prst="rect">
              <a:avLst/>
            </a:prstGeom>
            <a:noFill/>
            <a:ln>
              <a:noFill/>
            </a:ln>
          </p:spPr>
          <p:txBody>
            <a:bodyPr spcFirstLastPara="1" wrap="square" lIns="121900" tIns="121900" rIns="121900" bIns="121900" anchor="t" anchorCtr="0">
              <a:spAutoFit/>
            </a:bodyPr>
            <a:lstStyle/>
            <a:p>
              <a:r>
                <a:rPr lang="en" sz="1067" b="1"/>
                <a:t>F3</a:t>
              </a:r>
              <a:endParaRPr sz="1067" b="1"/>
            </a:p>
          </p:txBody>
        </p:sp>
        <p:cxnSp>
          <p:nvCxnSpPr>
            <p:cNvPr id="413" name="Google Shape;413;p46"/>
            <p:cNvCxnSpPr/>
            <p:nvPr/>
          </p:nvCxnSpPr>
          <p:spPr>
            <a:xfrm rot="10800000" flipH="1">
              <a:off x="6988375" y="851575"/>
              <a:ext cx="326100" cy="117300"/>
            </a:xfrm>
            <a:prstGeom prst="straightConnector1">
              <a:avLst/>
            </a:prstGeom>
            <a:noFill/>
            <a:ln w="19050" cap="flat" cmpd="sng">
              <a:solidFill>
                <a:srgbClr val="FF0000"/>
              </a:solidFill>
              <a:prstDash val="solid"/>
              <a:round/>
              <a:headEnd type="none" w="med" len="med"/>
              <a:tailEnd type="triangle" w="med" len="med"/>
            </a:ln>
          </p:spPr>
        </p:cxnSp>
        <p:cxnSp>
          <p:nvCxnSpPr>
            <p:cNvPr id="414" name="Google Shape;414;p46"/>
            <p:cNvCxnSpPr/>
            <p:nvPr/>
          </p:nvCxnSpPr>
          <p:spPr>
            <a:xfrm rot="10800000" flipH="1">
              <a:off x="7001425" y="440950"/>
              <a:ext cx="430200" cy="521400"/>
            </a:xfrm>
            <a:prstGeom prst="straightConnector1">
              <a:avLst/>
            </a:prstGeom>
            <a:noFill/>
            <a:ln w="19050" cap="flat" cmpd="sng">
              <a:solidFill>
                <a:srgbClr val="FF0000"/>
              </a:solidFill>
              <a:prstDash val="solid"/>
              <a:round/>
              <a:headEnd type="none" w="med" len="med"/>
              <a:tailEnd type="triangle" w="med" len="med"/>
            </a:ln>
          </p:spPr>
        </p:cxnSp>
        <p:cxnSp>
          <p:nvCxnSpPr>
            <p:cNvPr id="415" name="Google Shape;415;p46"/>
            <p:cNvCxnSpPr/>
            <p:nvPr/>
          </p:nvCxnSpPr>
          <p:spPr>
            <a:xfrm>
              <a:off x="6994925" y="955700"/>
              <a:ext cx="775800" cy="435900"/>
            </a:xfrm>
            <a:prstGeom prst="straightConnector1">
              <a:avLst/>
            </a:prstGeom>
            <a:noFill/>
            <a:ln w="19050" cap="flat" cmpd="sng">
              <a:solidFill>
                <a:srgbClr val="FF0000"/>
              </a:solidFill>
              <a:prstDash val="solid"/>
              <a:round/>
              <a:headEnd type="none" w="med" len="med"/>
              <a:tailEnd type="triangle" w="med" len="med"/>
            </a:ln>
          </p:spPr>
        </p:cxnSp>
        <p:sp>
          <p:nvSpPr>
            <p:cNvPr id="416" name="Google Shape;416;p46"/>
            <p:cNvSpPr txBox="1"/>
            <p:nvPr/>
          </p:nvSpPr>
          <p:spPr>
            <a:xfrm>
              <a:off x="7574225" y="976250"/>
              <a:ext cx="586800" cy="338477"/>
            </a:xfrm>
            <a:prstGeom prst="rect">
              <a:avLst/>
            </a:prstGeom>
            <a:noFill/>
            <a:ln>
              <a:noFill/>
            </a:ln>
          </p:spPr>
          <p:txBody>
            <a:bodyPr spcFirstLastPara="1" wrap="square" lIns="121900" tIns="121900" rIns="121900" bIns="121900" anchor="t" anchorCtr="0">
              <a:spAutoFit/>
            </a:bodyPr>
            <a:lstStyle/>
            <a:p>
              <a:r>
                <a:rPr lang="en" sz="1333"/>
                <a:t>Q{F3}</a:t>
              </a:r>
              <a:endParaRPr sz="1333"/>
            </a:p>
          </p:txBody>
        </p:sp>
        <p:sp>
          <p:nvSpPr>
            <p:cNvPr id="417" name="Google Shape;417;p46"/>
            <p:cNvSpPr txBox="1"/>
            <p:nvPr/>
          </p:nvSpPr>
          <p:spPr>
            <a:xfrm>
              <a:off x="6964625" y="214250"/>
              <a:ext cx="586800" cy="338477"/>
            </a:xfrm>
            <a:prstGeom prst="rect">
              <a:avLst/>
            </a:prstGeom>
            <a:noFill/>
            <a:ln>
              <a:noFill/>
            </a:ln>
          </p:spPr>
          <p:txBody>
            <a:bodyPr spcFirstLastPara="1" wrap="square" lIns="121900" tIns="121900" rIns="121900" bIns="121900" anchor="t" anchorCtr="0">
              <a:spAutoFit/>
            </a:bodyPr>
            <a:lstStyle/>
            <a:p>
              <a:r>
                <a:rPr lang="en" sz="1333"/>
                <a:t>Q{F2}</a:t>
              </a:r>
              <a:endParaRPr sz="1333"/>
            </a:p>
          </p:txBody>
        </p:sp>
        <p:sp>
          <p:nvSpPr>
            <p:cNvPr id="418" name="Google Shape;418;p46"/>
            <p:cNvSpPr txBox="1"/>
            <p:nvPr/>
          </p:nvSpPr>
          <p:spPr>
            <a:xfrm>
              <a:off x="7117025" y="823850"/>
              <a:ext cx="586800" cy="338477"/>
            </a:xfrm>
            <a:prstGeom prst="rect">
              <a:avLst/>
            </a:prstGeom>
            <a:noFill/>
            <a:ln>
              <a:noFill/>
            </a:ln>
          </p:spPr>
          <p:txBody>
            <a:bodyPr spcFirstLastPara="1" wrap="square" lIns="121900" tIns="121900" rIns="121900" bIns="121900" anchor="t" anchorCtr="0">
              <a:spAutoFit/>
            </a:bodyPr>
            <a:lstStyle/>
            <a:p>
              <a:r>
                <a:rPr lang="en" sz="1333"/>
                <a:t>Q{F1}</a:t>
              </a:r>
              <a:endParaRPr sz="1333"/>
            </a:p>
          </p:txBody>
        </p:sp>
      </p:grpSp>
      <p:sp>
        <p:nvSpPr>
          <p:cNvPr id="419" name="Google Shape;419;p46"/>
          <p:cNvSpPr txBox="1"/>
          <p:nvPr/>
        </p:nvSpPr>
        <p:spPr>
          <a:xfrm>
            <a:off x="6377252" y="2414547"/>
            <a:ext cx="20112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en" sz="2400">
                <a:solidFill>
                  <a:schemeClr val="dk1"/>
                </a:solidFill>
              </a:rPr>
              <a:t>π-</a:t>
            </a:r>
            <a:endParaRPr sz="2400">
              <a:solidFill>
                <a:schemeClr val="dk1"/>
              </a:solidFill>
            </a:endParaRPr>
          </a:p>
        </p:txBody>
      </p:sp>
      <p:sp>
        <p:nvSpPr>
          <p:cNvPr id="420" name="Google Shape;420;p46"/>
          <p:cNvSpPr txBox="1"/>
          <p:nvPr/>
        </p:nvSpPr>
        <p:spPr>
          <a:xfrm>
            <a:off x="9442644" y="2414547"/>
            <a:ext cx="20112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en" sz="2400">
                <a:solidFill>
                  <a:schemeClr val="dk1"/>
                </a:solidFill>
              </a:rPr>
              <a:t>p</a:t>
            </a:r>
            <a:endParaRPr sz="2400">
              <a:solidFill>
                <a:schemeClr val="dk1"/>
              </a:solidFill>
            </a:endParaRPr>
          </a:p>
        </p:txBody>
      </p:sp>
      <p:sp>
        <p:nvSpPr>
          <p:cNvPr id="421" name="Google Shape;421;p46"/>
          <p:cNvSpPr/>
          <p:nvPr/>
        </p:nvSpPr>
        <p:spPr>
          <a:xfrm>
            <a:off x="6670000" y="2837100"/>
            <a:ext cx="845200" cy="207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2" name="Google Shape;422;p46"/>
          <p:cNvSpPr/>
          <p:nvPr/>
        </p:nvSpPr>
        <p:spPr>
          <a:xfrm>
            <a:off x="9955700" y="2837100"/>
            <a:ext cx="234400" cy="207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3" name="Google Shape;423;p46"/>
          <p:cNvSpPr txBox="1"/>
          <p:nvPr/>
        </p:nvSpPr>
        <p:spPr>
          <a:xfrm>
            <a:off x="6285384" y="867434"/>
            <a:ext cx="2724000" cy="1354176"/>
          </a:xfrm>
          <a:prstGeom prst="rect">
            <a:avLst/>
          </a:prstGeom>
          <a:noFill/>
          <a:ln>
            <a:noFill/>
          </a:ln>
        </p:spPr>
        <p:txBody>
          <a:bodyPr spcFirstLastPara="1" wrap="square" lIns="121900" tIns="121900" rIns="121900" bIns="121900" anchor="t" anchorCtr="0">
            <a:spAutoFit/>
          </a:bodyPr>
          <a:lstStyle/>
          <a:p>
            <a:r>
              <a:rPr lang="en" sz="2400"/>
              <a:t>Modules of FHCal divided into 3 groups</a:t>
            </a:r>
            <a:endParaRPr sz="2400"/>
          </a:p>
        </p:txBody>
      </p:sp>
      <p:sp>
        <p:nvSpPr>
          <p:cNvPr id="424" name="Google Shape;424;p4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8"/>
          <p:cNvSpPr txBox="1"/>
          <p:nvPr/>
        </p:nvSpPr>
        <p:spPr>
          <a:xfrm>
            <a:off x="1131233" y="1472817"/>
            <a:ext cx="4519600" cy="714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400">
                <a:solidFill>
                  <a:schemeClr val="dk1"/>
                </a:solidFill>
              </a:rPr>
              <a:t>Scalar product (SP) method:</a:t>
            </a:r>
            <a:endParaRPr sz="2400">
              <a:solidFill>
                <a:schemeClr val="dk1"/>
              </a:solidFill>
            </a:endParaRPr>
          </a:p>
        </p:txBody>
      </p:sp>
      <p:pic>
        <p:nvPicPr>
          <p:cNvPr id="123" name="Google Shape;123;p18" descr="v_1 = \frac{&#10;\langle &#10;u_1 Q_1^{F1} &#10;\rangle }{ &#10;R_1^{F1} &#10;}" title="MathEquation,#000000"/>
          <p:cNvPicPr preferRelativeResize="0"/>
          <p:nvPr/>
        </p:nvPicPr>
        <p:blipFill>
          <a:blip r:embed="rId3">
            <a:alphaModFix/>
          </a:blip>
          <a:stretch>
            <a:fillRect/>
          </a:stretch>
        </p:blipFill>
        <p:spPr>
          <a:xfrm>
            <a:off x="1323656" y="2004123"/>
            <a:ext cx="1532064" cy="643467"/>
          </a:xfrm>
          <a:prstGeom prst="rect">
            <a:avLst/>
          </a:prstGeom>
          <a:noFill/>
          <a:ln>
            <a:noFill/>
          </a:ln>
        </p:spPr>
      </p:pic>
      <p:pic>
        <p:nvPicPr>
          <p:cNvPr id="124" name="Google Shape;124;p18" descr="R_1^{F2(F1,F3)} = \frac{ \sqrt{\langle Q_1^{F2}Q_1^{F1}\rangle\langle Q_1^{F2}Q_1^{F3}\rangle} }{ \sqrt{\langle Q_1^{F1}Q_1^{F3}\rangle} } " title="MathEquation,#000000"/>
          <p:cNvPicPr preferRelativeResize="0"/>
          <p:nvPr/>
        </p:nvPicPr>
        <p:blipFill>
          <a:blip r:embed="rId4">
            <a:alphaModFix/>
          </a:blip>
          <a:stretch>
            <a:fillRect/>
          </a:stretch>
        </p:blipFill>
        <p:spPr>
          <a:xfrm>
            <a:off x="879217" y="5234484"/>
            <a:ext cx="4515555" cy="1117600"/>
          </a:xfrm>
          <a:prstGeom prst="rect">
            <a:avLst/>
          </a:prstGeom>
          <a:noFill/>
          <a:ln>
            <a:noFill/>
          </a:ln>
        </p:spPr>
      </p:pic>
      <p:sp>
        <p:nvSpPr>
          <p:cNvPr id="125" name="Google Shape;125;p1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15</a:t>
            </a:fld>
            <a:endParaRPr/>
          </a:p>
        </p:txBody>
      </p:sp>
      <p:sp>
        <p:nvSpPr>
          <p:cNvPr id="126" name="Google Shape;126;p18"/>
          <p:cNvSpPr txBox="1"/>
          <p:nvPr/>
        </p:nvSpPr>
        <p:spPr>
          <a:xfrm>
            <a:off x="570996" y="2823609"/>
            <a:ext cx="5640074" cy="940217"/>
          </a:xfrm>
          <a:prstGeom prst="rect">
            <a:avLst/>
          </a:prstGeom>
          <a:noFill/>
          <a:ln>
            <a:noFill/>
          </a:ln>
        </p:spPr>
        <p:txBody>
          <a:bodyPr spcFirstLastPara="1" wrap="square" lIns="121900" tIns="121900" rIns="121900" bIns="121900" anchor="t" anchorCtr="0">
            <a:spAutoFit/>
          </a:bodyPr>
          <a:lstStyle/>
          <a:p>
            <a:pPr algn="ctr">
              <a:lnSpc>
                <a:spcPct val="115000"/>
              </a:lnSpc>
              <a:spcAft>
                <a:spcPts val="2133"/>
              </a:spcAft>
            </a:pPr>
            <a:r>
              <a:rPr lang="en" sz="2400" dirty="0">
                <a:solidFill>
                  <a:schemeClr val="dk1"/>
                </a:solidFill>
              </a:rPr>
              <a:t>Where R</a:t>
            </a:r>
            <a:r>
              <a:rPr lang="en" sz="2400" baseline="-25000" dirty="0">
                <a:solidFill>
                  <a:schemeClr val="dk1"/>
                </a:solidFill>
              </a:rPr>
              <a:t>1</a:t>
            </a:r>
            <a:r>
              <a:rPr lang="en" sz="2400" dirty="0">
                <a:solidFill>
                  <a:schemeClr val="dk1"/>
                </a:solidFill>
              </a:rPr>
              <a:t> is the resolution correction factor</a:t>
            </a:r>
            <a:endParaRPr sz="2400" dirty="0"/>
          </a:p>
        </p:txBody>
      </p:sp>
      <p:pic>
        <p:nvPicPr>
          <p:cNvPr id="127" name="Google Shape;127;p18" descr="R_1^{F1} = \langle&#10;\cos ( \Psi_1^{F1} - \Psi_1^{RP} )&#10;\rangle" title="MathEquation,#000000"/>
          <p:cNvPicPr preferRelativeResize="0"/>
          <p:nvPr/>
        </p:nvPicPr>
        <p:blipFill>
          <a:blip r:embed="rId5">
            <a:alphaModFix/>
          </a:blip>
          <a:stretch>
            <a:fillRect/>
          </a:stretch>
        </p:blipFill>
        <p:spPr>
          <a:xfrm>
            <a:off x="1680605" y="3717611"/>
            <a:ext cx="3420875" cy="423333"/>
          </a:xfrm>
          <a:prstGeom prst="rect">
            <a:avLst/>
          </a:prstGeom>
          <a:noFill/>
          <a:ln>
            <a:noFill/>
          </a:ln>
        </p:spPr>
      </p:pic>
      <p:pic>
        <p:nvPicPr>
          <p:cNvPr id="128" name="Google Shape;128;p18" descr="R_1^{F2\{Tp\}(F1,F3)} = &#10;\langle Q_1^{F2} Q_1^{Tp} \rangle&#10;\frac {&#10;\sqrt{ &#10;\langle Q_1^{F1} Q_1^{F3} \rangle&#10;}&#10;}{&#10;\sqrt{&#10;\langle Q_1^{Tp} Q_1^{F1} \rangle&#10;\langle Q_1^{Tp} Q_1^{F3} \rangle&#10;}&#10;}" title="MathEquation,#000000"/>
          <p:cNvPicPr preferRelativeResize="0"/>
          <p:nvPr/>
        </p:nvPicPr>
        <p:blipFill>
          <a:blip r:embed="rId6">
            <a:alphaModFix/>
          </a:blip>
          <a:stretch>
            <a:fillRect/>
          </a:stretch>
        </p:blipFill>
        <p:spPr>
          <a:xfrm>
            <a:off x="6115167" y="5192734"/>
            <a:ext cx="5807901" cy="987367"/>
          </a:xfrm>
          <a:prstGeom prst="rect">
            <a:avLst/>
          </a:prstGeom>
          <a:noFill/>
          <a:ln>
            <a:noFill/>
          </a:ln>
        </p:spPr>
      </p:pic>
      <p:sp>
        <p:nvSpPr>
          <p:cNvPr id="129" name="Google Shape;129;p18"/>
          <p:cNvSpPr txBox="1"/>
          <p:nvPr/>
        </p:nvSpPr>
        <p:spPr>
          <a:xfrm>
            <a:off x="879233" y="4227340"/>
            <a:ext cx="5023600" cy="11028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400">
                <a:solidFill>
                  <a:srgbClr val="000000"/>
                </a:solidFill>
              </a:rPr>
              <a:t>Symbol “</a:t>
            </a:r>
            <a:r>
              <a:rPr lang="en" sz="2400"/>
              <a:t>F2(F1,F3)</a:t>
            </a:r>
            <a:r>
              <a:rPr lang="en" sz="2400">
                <a:solidFill>
                  <a:srgbClr val="000000"/>
                </a:solidFill>
              </a:rPr>
              <a:t>” means R</a:t>
            </a:r>
            <a:r>
              <a:rPr lang="en" sz="2400" baseline="-25000">
                <a:solidFill>
                  <a:srgbClr val="000000"/>
                </a:solidFill>
              </a:rPr>
              <a:t>1</a:t>
            </a:r>
            <a:r>
              <a:rPr lang="en" sz="2400">
                <a:solidFill>
                  <a:srgbClr val="000000"/>
                </a:solidFill>
              </a:rPr>
              <a:t> calculated</a:t>
            </a:r>
            <a:r>
              <a:rPr lang="en" sz="2400"/>
              <a:t> </a:t>
            </a:r>
            <a:r>
              <a:rPr lang="en" sz="2400">
                <a:solidFill>
                  <a:srgbClr val="000000"/>
                </a:solidFill>
              </a:rPr>
              <a:t>via (3S resolution):</a:t>
            </a:r>
            <a:endParaRPr sz="2400">
              <a:solidFill>
                <a:srgbClr val="000000"/>
              </a:solidFill>
            </a:endParaRPr>
          </a:p>
        </p:txBody>
      </p:sp>
      <p:sp>
        <p:nvSpPr>
          <p:cNvPr id="130" name="Google Shape;130;p18"/>
          <p:cNvSpPr txBox="1"/>
          <p:nvPr/>
        </p:nvSpPr>
        <p:spPr>
          <a:xfrm>
            <a:off x="7023667" y="4227340"/>
            <a:ext cx="4887600" cy="11028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400" dirty="0">
                <a:solidFill>
                  <a:srgbClr val="000000"/>
                </a:solidFill>
              </a:rPr>
              <a:t>Symbol “</a:t>
            </a:r>
            <a:r>
              <a:rPr lang="en" sz="2400" dirty="0"/>
              <a:t>F2{</a:t>
            </a:r>
            <a:r>
              <a:rPr lang="en" sz="2400" dirty="0" err="1"/>
              <a:t>Tp</a:t>
            </a:r>
            <a:r>
              <a:rPr lang="en" sz="2400" dirty="0"/>
              <a:t>}(F1,F3)</a:t>
            </a:r>
            <a:r>
              <a:rPr lang="en" sz="2400" dirty="0">
                <a:solidFill>
                  <a:srgbClr val="000000"/>
                </a:solidFill>
              </a:rPr>
              <a:t>” means R</a:t>
            </a:r>
            <a:r>
              <a:rPr lang="en" sz="2400" baseline="-25000" dirty="0">
                <a:solidFill>
                  <a:srgbClr val="000000"/>
                </a:solidFill>
              </a:rPr>
              <a:t>1</a:t>
            </a:r>
            <a:r>
              <a:rPr lang="en" sz="2400" dirty="0">
                <a:solidFill>
                  <a:srgbClr val="000000"/>
                </a:solidFill>
              </a:rPr>
              <a:t> calculated via (</a:t>
            </a:r>
            <a:r>
              <a:rPr lang="en" sz="2400" dirty="0"/>
              <a:t>4</a:t>
            </a:r>
            <a:r>
              <a:rPr lang="en" sz="2400" dirty="0">
                <a:solidFill>
                  <a:srgbClr val="000000"/>
                </a:solidFill>
              </a:rPr>
              <a:t>S resolution):</a:t>
            </a:r>
            <a:endParaRPr sz="2400" dirty="0">
              <a:solidFill>
                <a:srgbClr val="000000"/>
              </a:solidFill>
            </a:endParaRPr>
          </a:p>
        </p:txBody>
      </p:sp>
      <p:pic>
        <p:nvPicPr>
          <p:cNvPr id="133" name="Google Shape;133;p18" descr="v_2 = \frac{&#10;\langle &#10;u_2 Q_1^{F1} Q_1^{F3} &#10;\rangle }{ &#10;R_1^{F1} R_1^{F3} &#10;}" title="MathEquation,#000000"/>
          <p:cNvPicPr preferRelativeResize="0"/>
          <p:nvPr/>
        </p:nvPicPr>
        <p:blipFill>
          <a:blip r:embed="rId7">
            <a:alphaModFix/>
          </a:blip>
          <a:stretch>
            <a:fillRect/>
          </a:stretch>
        </p:blipFill>
        <p:spPr>
          <a:xfrm>
            <a:off x="3558856" y="1964763"/>
            <a:ext cx="1899533" cy="643467"/>
          </a:xfrm>
          <a:prstGeom prst="rect">
            <a:avLst/>
          </a:prstGeom>
          <a:noFill/>
          <a:ln>
            <a:noFill/>
          </a:ln>
        </p:spPr>
      </p:pic>
      <p:sp>
        <p:nvSpPr>
          <p:cNvPr id="134" name="Google Shape;134;p18"/>
          <p:cNvSpPr txBox="1"/>
          <p:nvPr/>
        </p:nvSpPr>
        <p:spPr>
          <a:xfrm>
            <a:off x="2680167" y="798701"/>
            <a:ext cx="5023600" cy="861542"/>
          </a:xfrm>
          <a:prstGeom prst="rect">
            <a:avLst/>
          </a:prstGeom>
          <a:noFill/>
          <a:ln>
            <a:noFill/>
          </a:ln>
        </p:spPr>
        <p:txBody>
          <a:bodyPr spcFirstLastPara="1" wrap="square" lIns="121900" tIns="121900" rIns="121900" bIns="121900" anchor="t" anchorCtr="0">
            <a:spAutoFit/>
          </a:bodyPr>
          <a:lstStyle/>
          <a:p>
            <a:r>
              <a:rPr lang="en" sz="1333"/>
              <a:t>M Mamaev et al 2020 PPNuclei 53, 277–281</a:t>
            </a:r>
            <a:endParaRPr sz="1333"/>
          </a:p>
          <a:p>
            <a:r>
              <a:rPr lang="en" sz="1333"/>
              <a:t>M Mamaev et al 2020 J. Phys.: Conf. Ser. 1690 012122</a:t>
            </a:r>
            <a:br>
              <a:rPr lang="en" sz="1333"/>
            </a:br>
            <a:endParaRPr sz="1333"/>
          </a:p>
        </p:txBody>
      </p:sp>
      <p:sp>
        <p:nvSpPr>
          <p:cNvPr id="135" name="Google Shape;135;p18"/>
          <p:cNvSpPr txBox="1"/>
          <p:nvPr/>
        </p:nvSpPr>
        <p:spPr>
          <a:xfrm>
            <a:off x="472967" y="894101"/>
            <a:ext cx="2512000" cy="615513"/>
          </a:xfrm>
          <a:prstGeom prst="rect">
            <a:avLst/>
          </a:prstGeom>
          <a:noFill/>
          <a:ln>
            <a:noFill/>
          </a:ln>
        </p:spPr>
        <p:txBody>
          <a:bodyPr spcFirstLastPara="1" wrap="square" lIns="121900" tIns="121900" rIns="121900" bIns="121900" anchor="t" anchorCtr="0">
            <a:spAutoFit/>
          </a:bodyPr>
          <a:lstStyle/>
          <a:p>
            <a:r>
              <a:rPr lang="en" sz="2400"/>
              <a:t>Tested in HADES:</a:t>
            </a:r>
            <a:endParaRPr sz="2400"/>
          </a:p>
        </p:txBody>
      </p:sp>
      <p:grpSp>
        <p:nvGrpSpPr>
          <p:cNvPr id="2" name="Google Shape;250;p25">
            <a:extLst>
              <a:ext uri="{FF2B5EF4-FFF2-40B4-BE49-F238E27FC236}">
                <a16:creationId xmlns:a16="http://schemas.microsoft.com/office/drawing/2014/main" id="{786CB261-FC5C-BEE0-40FC-0B00E3FD30FF}"/>
              </a:ext>
            </a:extLst>
          </p:cNvPr>
          <p:cNvGrpSpPr/>
          <p:nvPr/>
        </p:nvGrpSpPr>
        <p:grpSpPr>
          <a:xfrm>
            <a:off x="6760441" y="115577"/>
            <a:ext cx="5267769" cy="4203124"/>
            <a:chOff x="5897625" y="1169650"/>
            <a:chExt cx="2987474" cy="2696750"/>
          </a:xfrm>
        </p:grpSpPr>
        <p:pic>
          <p:nvPicPr>
            <p:cNvPr id="3" name="Google Shape;251;p25">
              <a:extLst>
                <a:ext uri="{FF2B5EF4-FFF2-40B4-BE49-F238E27FC236}">
                  <a16:creationId xmlns:a16="http://schemas.microsoft.com/office/drawing/2014/main" id="{331C9CF4-EDA7-417D-EF1D-882AE40FBAA1}"/>
                </a:ext>
              </a:extLst>
            </p:cNvPr>
            <p:cNvPicPr preferRelativeResize="0"/>
            <p:nvPr/>
          </p:nvPicPr>
          <p:blipFill rotWithShape="1">
            <a:blip r:embed="rId8">
              <a:alphaModFix/>
            </a:blip>
            <a:srcRect r="67328"/>
            <a:stretch/>
          </p:blipFill>
          <p:spPr>
            <a:xfrm>
              <a:off x="5897625" y="1169650"/>
              <a:ext cx="2987474" cy="2696750"/>
            </a:xfrm>
            <a:prstGeom prst="rect">
              <a:avLst/>
            </a:prstGeom>
            <a:noFill/>
            <a:ln>
              <a:noFill/>
            </a:ln>
          </p:spPr>
        </p:pic>
        <p:pic>
          <p:nvPicPr>
            <p:cNvPr id="4" name="Google Shape;252;p25">
              <a:extLst>
                <a:ext uri="{FF2B5EF4-FFF2-40B4-BE49-F238E27FC236}">
                  <a16:creationId xmlns:a16="http://schemas.microsoft.com/office/drawing/2014/main" id="{D095BC9B-63AA-BEA3-D29C-E70B80F3D837}"/>
                </a:ext>
              </a:extLst>
            </p:cNvPr>
            <p:cNvPicPr preferRelativeResize="0"/>
            <p:nvPr/>
          </p:nvPicPr>
          <p:blipFill rotWithShape="1">
            <a:blip r:embed="rId8">
              <a:alphaModFix/>
            </a:blip>
            <a:srcRect l="89660" t="15454" r="3409" b="53875"/>
            <a:stretch/>
          </p:blipFill>
          <p:spPr>
            <a:xfrm>
              <a:off x="8082627" y="1473575"/>
              <a:ext cx="633651" cy="827099"/>
            </a:xfrm>
            <a:prstGeom prst="rect">
              <a:avLst/>
            </a:prstGeom>
            <a:noFill/>
            <a:ln>
              <a:noFill/>
            </a:ln>
          </p:spPr>
        </p:pic>
      </p:grpSp>
      <p:sp>
        <p:nvSpPr>
          <p:cNvPr id="122" name="Google Shape;122;p18"/>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dirty="0"/>
              <a:t>Flow methods for </a:t>
            </a:r>
            <a:r>
              <a:rPr lang="en" dirty="0" err="1"/>
              <a:t>v</a:t>
            </a:r>
            <a:r>
              <a:rPr lang="en" baseline="-25000" dirty="0" err="1"/>
              <a:t>n</a:t>
            </a:r>
            <a:r>
              <a:rPr lang="en" dirty="0"/>
              <a:t> calculation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6"/>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a:t>Results: v</a:t>
            </a:r>
            <a:r>
              <a:rPr lang="en" baseline="-25000"/>
              <a:t>1</a:t>
            </a:r>
            <a:r>
              <a:rPr lang="en"/>
              <a:t>(y)</a:t>
            </a:r>
            <a:endParaRPr/>
          </a:p>
        </p:txBody>
      </p:sp>
      <p:sp>
        <p:nvSpPr>
          <p:cNvPr id="261" name="Google Shape;261;p26"/>
          <p:cNvSpPr txBox="1">
            <a:spLocks noGrp="1"/>
          </p:cNvSpPr>
          <p:nvPr>
            <p:ph type="body" idx="1"/>
          </p:nvPr>
        </p:nvSpPr>
        <p:spPr>
          <a:xfrm>
            <a:off x="2326233" y="5833067"/>
            <a:ext cx="8252000" cy="665600"/>
          </a:xfrm>
          <a:prstGeom prst="rect">
            <a:avLst/>
          </a:prstGeom>
        </p:spPr>
        <p:txBody>
          <a:bodyPr spcFirstLastPara="1" vert="horz" wrap="square" lIns="121900" tIns="121900" rIns="121900" bIns="121900" rtlCol="0" anchor="t" anchorCtr="0">
            <a:normAutofit fontScale="70000" lnSpcReduction="20000"/>
          </a:bodyPr>
          <a:lstStyle/>
          <a:p>
            <a:pPr marL="0" indent="0" algn="ctr">
              <a:spcAft>
                <a:spcPts val="1600"/>
              </a:spcAft>
              <a:buNone/>
            </a:pPr>
            <a:r>
              <a:rPr lang="en"/>
              <a:t>Good agreement with MC data</a:t>
            </a:r>
            <a:endParaRPr/>
          </a:p>
        </p:txBody>
      </p:sp>
      <p:sp>
        <p:nvSpPr>
          <p:cNvPr id="262" name="Google Shape;262;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16</a:t>
            </a:fld>
            <a:endParaRPr/>
          </a:p>
        </p:txBody>
      </p:sp>
      <p:pic>
        <p:nvPicPr>
          <p:cNvPr id="263" name="Google Shape;263;p26"/>
          <p:cNvPicPr preferRelativeResize="0"/>
          <p:nvPr/>
        </p:nvPicPr>
        <p:blipFill rotWithShape="1">
          <a:blip r:embed="rId3">
            <a:alphaModFix/>
          </a:blip>
          <a:srcRect/>
          <a:stretch/>
        </p:blipFill>
        <p:spPr>
          <a:xfrm>
            <a:off x="27366" y="1153767"/>
            <a:ext cx="4000567" cy="4305835"/>
          </a:xfrm>
          <a:prstGeom prst="rect">
            <a:avLst/>
          </a:prstGeom>
          <a:noFill/>
          <a:ln>
            <a:noFill/>
          </a:ln>
        </p:spPr>
      </p:pic>
      <p:pic>
        <p:nvPicPr>
          <p:cNvPr id="264" name="Google Shape;264;p26"/>
          <p:cNvPicPr preferRelativeResize="0"/>
          <p:nvPr/>
        </p:nvPicPr>
        <p:blipFill rotWithShape="1">
          <a:blip r:embed="rId4">
            <a:alphaModFix/>
          </a:blip>
          <a:srcRect/>
          <a:stretch/>
        </p:blipFill>
        <p:spPr>
          <a:xfrm>
            <a:off x="4027950" y="1153767"/>
            <a:ext cx="4000567" cy="4305835"/>
          </a:xfrm>
          <a:prstGeom prst="rect">
            <a:avLst/>
          </a:prstGeom>
          <a:noFill/>
          <a:ln>
            <a:noFill/>
          </a:ln>
        </p:spPr>
      </p:pic>
      <p:pic>
        <p:nvPicPr>
          <p:cNvPr id="265" name="Google Shape;265;p26"/>
          <p:cNvPicPr preferRelativeResize="0"/>
          <p:nvPr/>
        </p:nvPicPr>
        <p:blipFill rotWithShape="1">
          <a:blip r:embed="rId5">
            <a:alphaModFix/>
          </a:blip>
          <a:srcRect/>
          <a:stretch/>
        </p:blipFill>
        <p:spPr>
          <a:xfrm>
            <a:off x="8143550" y="1153767"/>
            <a:ext cx="4000567" cy="4305835"/>
          </a:xfrm>
          <a:prstGeom prst="rect">
            <a:avLst/>
          </a:prstGeom>
          <a:noFill/>
          <a:ln>
            <a:noFill/>
          </a:ln>
        </p:spPr>
      </p:pic>
      <p:sp>
        <p:nvSpPr>
          <p:cNvPr id="267" name="Google Shape;267;p26"/>
          <p:cNvSpPr txBox="1"/>
          <p:nvPr/>
        </p:nvSpPr>
        <p:spPr>
          <a:xfrm>
            <a:off x="2036767"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p</a:t>
            </a:r>
            <a:endParaRPr sz="2400" b="1">
              <a:solidFill>
                <a:schemeClr val="dk2"/>
              </a:solidFill>
            </a:endParaRPr>
          </a:p>
        </p:txBody>
      </p:sp>
      <p:sp>
        <p:nvSpPr>
          <p:cNvPr id="268" name="Google Shape;268;p26"/>
          <p:cNvSpPr txBox="1"/>
          <p:nvPr/>
        </p:nvSpPr>
        <p:spPr>
          <a:xfrm>
            <a:off x="6086433"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𝝿</a:t>
            </a:r>
            <a:r>
              <a:rPr lang="en" sz="2400" b="1" baseline="30000">
                <a:solidFill>
                  <a:schemeClr val="dk2"/>
                </a:solidFill>
              </a:rPr>
              <a:t>+</a:t>
            </a:r>
            <a:endParaRPr sz="2400" b="1" baseline="30000">
              <a:solidFill>
                <a:schemeClr val="dk2"/>
              </a:solidFill>
            </a:endParaRPr>
          </a:p>
        </p:txBody>
      </p:sp>
      <p:sp>
        <p:nvSpPr>
          <p:cNvPr id="269" name="Google Shape;269;p26"/>
          <p:cNvSpPr txBox="1"/>
          <p:nvPr/>
        </p:nvSpPr>
        <p:spPr>
          <a:xfrm>
            <a:off x="10136100"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𝝿</a:t>
            </a:r>
            <a:r>
              <a:rPr lang="en" sz="2400" b="1" baseline="30000">
                <a:solidFill>
                  <a:schemeClr val="dk2"/>
                </a:solidFill>
              </a:rPr>
              <a:t>-</a:t>
            </a:r>
            <a:endParaRPr sz="2400" b="1" baseline="300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dirty="0"/>
              <a:t>Results: v</a:t>
            </a:r>
            <a:r>
              <a:rPr lang="en" baseline="-25000" dirty="0"/>
              <a:t>2</a:t>
            </a:r>
            <a:r>
              <a:rPr lang="en" dirty="0"/>
              <a:t>(</a:t>
            </a:r>
            <a:r>
              <a:rPr lang="en" dirty="0" err="1"/>
              <a:t>p</a:t>
            </a:r>
            <a:r>
              <a:rPr lang="en" baseline="-25000" dirty="0" err="1"/>
              <a:t>T</a:t>
            </a:r>
            <a:r>
              <a:rPr lang="en" dirty="0"/>
              <a:t>)</a:t>
            </a:r>
            <a:endParaRPr dirty="0"/>
          </a:p>
        </p:txBody>
      </p:sp>
      <p:sp>
        <p:nvSpPr>
          <p:cNvPr id="303" name="Google Shape;303;p29"/>
          <p:cNvSpPr txBox="1">
            <a:spLocks noGrp="1"/>
          </p:cNvSpPr>
          <p:nvPr>
            <p:ph type="body" idx="1"/>
          </p:nvPr>
        </p:nvSpPr>
        <p:spPr>
          <a:xfrm>
            <a:off x="2326233" y="5833067"/>
            <a:ext cx="8252000" cy="665600"/>
          </a:xfrm>
          <a:prstGeom prst="rect">
            <a:avLst/>
          </a:prstGeom>
        </p:spPr>
        <p:txBody>
          <a:bodyPr spcFirstLastPara="1" vert="horz" wrap="square" lIns="121900" tIns="121900" rIns="121900" bIns="121900" rtlCol="0" anchor="t" anchorCtr="0">
            <a:normAutofit fontScale="70000" lnSpcReduction="20000"/>
          </a:bodyPr>
          <a:lstStyle/>
          <a:p>
            <a:pPr marL="0" indent="0" algn="ctr">
              <a:spcAft>
                <a:spcPts val="1600"/>
              </a:spcAft>
              <a:buNone/>
            </a:pPr>
            <a:r>
              <a:rPr lang="en"/>
              <a:t>Good agreement with MC data</a:t>
            </a:r>
            <a:endParaRPr/>
          </a:p>
        </p:txBody>
      </p:sp>
      <p:sp>
        <p:nvSpPr>
          <p:cNvPr id="304" name="Google Shape;304;p2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17</a:t>
            </a:fld>
            <a:endParaRPr/>
          </a:p>
        </p:txBody>
      </p:sp>
      <p:pic>
        <p:nvPicPr>
          <p:cNvPr id="305" name="Google Shape;305;p29"/>
          <p:cNvPicPr preferRelativeResize="0"/>
          <p:nvPr/>
        </p:nvPicPr>
        <p:blipFill rotWithShape="1">
          <a:blip r:embed="rId3">
            <a:alphaModFix/>
          </a:blip>
          <a:srcRect/>
          <a:stretch/>
        </p:blipFill>
        <p:spPr>
          <a:xfrm>
            <a:off x="27366" y="1153767"/>
            <a:ext cx="4000567" cy="4305835"/>
          </a:xfrm>
          <a:prstGeom prst="rect">
            <a:avLst/>
          </a:prstGeom>
          <a:noFill/>
          <a:ln>
            <a:noFill/>
          </a:ln>
        </p:spPr>
      </p:pic>
      <p:pic>
        <p:nvPicPr>
          <p:cNvPr id="306" name="Google Shape;306;p29"/>
          <p:cNvPicPr preferRelativeResize="0"/>
          <p:nvPr/>
        </p:nvPicPr>
        <p:blipFill rotWithShape="1">
          <a:blip r:embed="rId4">
            <a:alphaModFix/>
          </a:blip>
          <a:srcRect/>
          <a:stretch/>
        </p:blipFill>
        <p:spPr>
          <a:xfrm>
            <a:off x="4027950" y="1153767"/>
            <a:ext cx="4000567" cy="4305835"/>
          </a:xfrm>
          <a:prstGeom prst="rect">
            <a:avLst/>
          </a:prstGeom>
          <a:noFill/>
          <a:ln>
            <a:noFill/>
          </a:ln>
        </p:spPr>
      </p:pic>
      <p:pic>
        <p:nvPicPr>
          <p:cNvPr id="307" name="Google Shape;307;p29"/>
          <p:cNvPicPr preferRelativeResize="0"/>
          <p:nvPr/>
        </p:nvPicPr>
        <p:blipFill rotWithShape="1">
          <a:blip r:embed="rId5">
            <a:alphaModFix/>
          </a:blip>
          <a:srcRect/>
          <a:stretch/>
        </p:blipFill>
        <p:spPr>
          <a:xfrm>
            <a:off x="8143550" y="1153767"/>
            <a:ext cx="4000567" cy="4305835"/>
          </a:xfrm>
          <a:prstGeom prst="rect">
            <a:avLst/>
          </a:prstGeom>
          <a:noFill/>
          <a:ln>
            <a:noFill/>
          </a:ln>
        </p:spPr>
      </p:pic>
      <p:sp>
        <p:nvSpPr>
          <p:cNvPr id="309" name="Google Shape;309;p29"/>
          <p:cNvSpPr txBox="1"/>
          <p:nvPr/>
        </p:nvSpPr>
        <p:spPr>
          <a:xfrm>
            <a:off x="2036767"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p</a:t>
            </a:r>
            <a:endParaRPr sz="2400" b="1">
              <a:solidFill>
                <a:schemeClr val="dk2"/>
              </a:solidFill>
            </a:endParaRPr>
          </a:p>
        </p:txBody>
      </p:sp>
      <p:sp>
        <p:nvSpPr>
          <p:cNvPr id="310" name="Google Shape;310;p29"/>
          <p:cNvSpPr txBox="1"/>
          <p:nvPr/>
        </p:nvSpPr>
        <p:spPr>
          <a:xfrm>
            <a:off x="6086433"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𝝿</a:t>
            </a:r>
            <a:r>
              <a:rPr lang="en" sz="2400" b="1" baseline="30000">
                <a:solidFill>
                  <a:schemeClr val="dk2"/>
                </a:solidFill>
              </a:rPr>
              <a:t>+</a:t>
            </a:r>
            <a:endParaRPr sz="2400" b="1" baseline="30000">
              <a:solidFill>
                <a:schemeClr val="dk2"/>
              </a:solidFill>
            </a:endParaRPr>
          </a:p>
        </p:txBody>
      </p:sp>
      <p:sp>
        <p:nvSpPr>
          <p:cNvPr id="311" name="Google Shape;311;p29"/>
          <p:cNvSpPr txBox="1"/>
          <p:nvPr/>
        </p:nvSpPr>
        <p:spPr>
          <a:xfrm>
            <a:off x="10136100" y="781284"/>
            <a:ext cx="731600" cy="61551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rPr>
              <a:t>𝝿</a:t>
            </a:r>
            <a:r>
              <a:rPr lang="en" sz="2400" b="1" baseline="30000">
                <a:solidFill>
                  <a:schemeClr val="dk2"/>
                </a:solidFill>
              </a:rPr>
              <a:t>-</a:t>
            </a:r>
            <a:endParaRPr sz="2400" b="1" baseline="300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9"/>
          <p:cNvPicPr preferRelativeResize="0"/>
          <p:nvPr/>
        </p:nvPicPr>
        <p:blipFill>
          <a:blip r:embed="rId3">
            <a:alphaModFix amt="3000"/>
          </a:blip>
          <a:stretch>
            <a:fillRect/>
          </a:stretch>
        </p:blipFill>
        <p:spPr>
          <a:xfrm>
            <a:off x="-1" y="21021"/>
            <a:ext cx="12192000" cy="6858001"/>
          </a:xfrm>
          <a:prstGeom prst="rect">
            <a:avLst/>
          </a:prstGeom>
          <a:noFill/>
          <a:ln>
            <a:noFill/>
          </a:ln>
        </p:spPr>
      </p:pic>
      <p:sp>
        <p:nvSpPr>
          <p:cNvPr id="334" name="Google Shape;334;p2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18</a:t>
            </a:fld>
            <a:endParaRPr/>
          </a:p>
        </p:txBody>
      </p:sp>
      <p:sp>
        <p:nvSpPr>
          <p:cNvPr id="336" name="Google Shape;336;p29"/>
          <p:cNvSpPr txBox="1"/>
          <p:nvPr/>
        </p:nvSpPr>
        <p:spPr>
          <a:xfrm>
            <a:off x="6097433" y="915267"/>
            <a:ext cx="6123200" cy="615513"/>
          </a:xfrm>
          <a:prstGeom prst="rect">
            <a:avLst/>
          </a:prstGeom>
          <a:noFill/>
          <a:ln>
            <a:noFill/>
          </a:ln>
        </p:spPr>
        <p:txBody>
          <a:bodyPr spcFirstLastPara="1" wrap="square" lIns="121900" tIns="121900" rIns="121900" bIns="121900" anchor="t" anchorCtr="0">
            <a:spAutoFit/>
          </a:bodyPr>
          <a:lstStyle/>
          <a:p>
            <a:endParaRPr sz="2400">
              <a:solidFill>
                <a:schemeClr val="dk2"/>
              </a:solidFill>
            </a:endParaRPr>
          </a:p>
        </p:txBody>
      </p:sp>
      <p:sp>
        <p:nvSpPr>
          <p:cNvPr id="337" name="Google Shape;337;p29"/>
          <p:cNvSpPr txBox="1"/>
          <p:nvPr/>
        </p:nvSpPr>
        <p:spPr>
          <a:xfrm>
            <a:off x="5780688" y="1060566"/>
            <a:ext cx="6460931" cy="4555053"/>
          </a:xfrm>
          <a:prstGeom prst="rect">
            <a:avLst/>
          </a:prstGeom>
          <a:noFill/>
          <a:ln>
            <a:noFill/>
          </a:ln>
        </p:spPr>
        <p:txBody>
          <a:bodyPr spcFirstLastPara="1" wrap="square" lIns="121900" tIns="121900" rIns="121900" bIns="121900" anchor="t" anchorCtr="0">
            <a:spAutoFit/>
          </a:bodyPr>
          <a:lstStyle/>
          <a:p>
            <a:r>
              <a:rPr lang="en-GB" sz="2000" b="0" i="0" u="none" strike="noStrike" dirty="0">
                <a:solidFill>
                  <a:srgbClr val="595959"/>
                </a:solidFill>
                <a:effectLst/>
                <a:latin typeface="Arial" panose="020B0604020202020204" pitchFamily="34" charset="0"/>
              </a:rPr>
              <a:t>BM@N TOF system (TOF-400 and TOF-700) has poor midrapidity coverage at √s</a:t>
            </a:r>
            <a:r>
              <a:rPr lang="en-GB" sz="2000" b="0" i="0" u="none" strike="noStrike" baseline="-25000" dirty="0">
                <a:solidFill>
                  <a:srgbClr val="595959"/>
                </a:solidFill>
                <a:effectLst/>
                <a:latin typeface="Arial" panose="020B0604020202020204" pitchFamily="34" charset="0"/>
              </a:rPr>
              <a:t>NN</a:t>
            </a:r>
            <a:r>
              <a:rPr lang="en-GB" sz="2000" b="0" i="0" u="none" strike="noStrike" dirty="0">
                <a:solidFill>
                  <a:srgbClr val="595959"/>
                </a:solidFill>
                <a:effectLst/>
                <a:latin typeface="Arial" panose="020B0604020202020204" pitchFamily="34" charset="0"/>
              </a:rPr>
              <a:t> = 2.5 GeV</a:t>
            </a:r>
            <a:endParaRPr sz="2000" dirty="0">
              <a:solidFill>
                <a:schemeClr val="dk2"/>
              </a:solidFill>
            </a:endParaRPr>
          </a:p>
          <a:p>
            <a:pPr marL="609585" indent="-440256">
              <a:buClr>
                <a:schemeClr val="dk2"/>
              </a:buClr>
              <a:buSzPts val="1600"/>
              <a:buChar char="●"/>
            </a:pPr>
            <a:r>
              <a:rPr lang="en-GB" sz="2000" b="0" i="0" u="none" strike="noStrike" dirty="0">
                <a:solidFill>
                  <a:srgbClr val="595959"/>
                </a:solidFill>
                <a:effectLst/>
                <a:latin typeface="Arial" panose="020B0604020202020204" pitchFamily="34" charset="0"/>
              </a:rPr>
              <a:t>One needs to check higher energies (√s</a:t>
            </a:r>
            <a:r>
              <a:rPr lang="en-GB" sz="2000" b="0" i="0" u="none" strike="noStrike" baseline="-25000" dirty="0">
                <a:solidFill>
                  <a:srgbClr val="595959"/>
                </a:solidFill>
                <a:effectLst/>
                <a:latin typeface="Arial" panose="020B0604020202020204" pitchFamily="34" charset="0"/>
              </a:rPr>
              <a:t>NN</a:t>
            </a:r>
            <a:r>
              <a:rPr lang="en-GB" sz="2000" b="0" i="0" u="none" strike="noStrike" dirty="0">
                <a:solidFill>
                  <a:srgbClr val="595959"/>
                </a:solidFill>
                <a:effectLst/>
                <a:latin typeface="Arial" panose="020B0604020202020204" pitchFamily="34" charset="0"/>
              </a:rPr>
              <a:t> = 3, 3.5 GeV)</a:t>
            </a:r>
            <a:endParaRPr sz="2000" dirty="0">
              <a:solidFill>
                <a:schemeClr val="dk2"/>
              </a:solidFill>
            </a:endParaRPr>
          </a:p>
          <a:p>
            <a:pPr marL="609585" indent="-440256">
              <a:buClr>
                <a:schemeClr val="dk2"/>
              </a:buClr>
              <a:buSzPts val="1600"/>
              <a:buChar char="●"/>
            </a:pPr>
            <a:r>
              <a:rPr lang="en-GB" sz="2000" b="0" i="0" u="none" strike="noStrike" dirty="0">
                <a:solidFill>
                  <a:srgbClr val="595959"/>
                </a:solidFill>
                <a:effectLst/>
                <a:latin typeface="Arial" panose="020B0604020202020204" pitchFamily="34" charset="0"/>
              </a:rPr>
              <a:t>More statistics are required due to the effects of magnetic field in BM@N:</a:t>
            </a:r>
            <a:endParaRPr sz="2000" dirty="0">
              <a:solidFill>
                <a:schemeClr val="dk2"/>
              </a:solidFill>
            </a:endParaRPr>
          </a:p>
          <a:p>
            <a:pPr marL="1219170" lvl="1" indent="-440256">
              <a:buClr>
                <a:schemeClr val="dk2"/>
              </a:buClr>
              <a:buSzPts val="1600"/>
              <a:buChar char="○"/>
            </a:pPr>
            <a:r>
              <a:rPr lang="en-GB" sz="2000" b="0" i="0" u="none" strike="noStrike" dirty="0">
                <a:solidFill>
                  <a:srgbClr val="595959"/>
                </a:solidFill>
                <a:effectLst/>
                <a:latin typeface="Arial" panose="020B0604020202020204" pitchFamily="34" charset="0"/>
              </a:rPr>
              <a:t>Only “</a:t>
            </a:r>
            <a:r>
              <a:rPr lang="en-GB" sz="2000" b="0" i="0" u="none" strike="noStrike" dirty="0" err="1">
                <a:solidFill>
                  <a:srgbClr val="595959"/>
                </a:solidFill>
                <a:effectLst/>
                <a:latin typeface="Arial" panose="020B0604020202020204" pitchFamily="34" charset="0"/>
              </a:rPr>
              <a:t>yy</a:t>
            </a:r>
            <a:r>
              <a:rPr lang="en-GB" sz="2000" b="0" i="0" u="none" strike="noStrike" dirty="0">
                <a:solidFill>
                  <a:srgbClr val="595959"/>
                </a:solidFill>
                <a:effectLst/>
                <a:latin typeface="Arial" panose="020B0604020202020204" pitchFamily="34" charset="0"/>
              </a:rPr>
              <a:t>” component of &lt;</a:t>
            </a:r>
            <a:r>
              <a:rPr lang="en-GB" sz="2000" b="0" i="0" u="none" strike="noStrike" dirty="0" err="1">
                <a:solidFill>
                  <a:srgbClr val="595959"/>
                </a:solidFill>
                <a:effectLst/>
                <a:latin typeface="Arial" panose="020B0604020202020204" pitchFamily="34" charset="0"/>
              </a:rPr>
              <a:t>uQ</a:t>
            </a:r>
            <a:r>
              <a:rPr lang="en-GB" sz="2000" b="0" i="0" u="none" strike="noStrike" dirty="0">
                <a:solidFill>
                  <a:srgbClr val="595959"/>
                </a:solidFill>
                <a:effectLst/>
                <a:latin typeface="Arial" panose="020B0604020202020204" pitchFamily="34" charset="0"/>
              </a:rPr>
              <a:t>&gt; and &lt;QQ&gt; correlation can be used</a:t>
            </a:r>
            <a:endParaRPr sz="2000" dirty="0">
              <a:solidFill>
                <a:schemeClr val="dk2"/>
              </a:solidFill>
            </a:endParaRPr>
          </a:p>
          <a:p>
            <a:endParaRPr sz="2400" dirty="0">
              <a:solidFill>
                <a:schemeClr val="dk2"/>
              </a:solidFill>
            </a:endParaRPr>
          </a:p>
          <a:p>
            <a:r>
              <a:rPr lang="en-GB" sz="2400" b="1" i="0" u="none" strike="noStrike" dirty="0">
                <a:solidFill>
                  <a:srgbClr val="595959"/>
                </a:solidFill>
                <a:effectLst/>
                <a:latin typeface="Arial" panose="020B0604020202020204" pitchFamily="34" charset="0"/>
              </a:rPr>
              <a:t>Despite the challenges, both MPD-FXT and BM@N can be used in </a:t>
            </a:r>
            <a:r>
              <a:rPr lang="en-GB" sz="2400" b="1" i="0" u="none" strike="noStrike" dirty="0" err="1">
                <a:solidFill>
                  <a:srgbClr val="595959"/>
                </a:solidFill>
                <a:effectLst/>
                <a:latin typeface="Arial" panose="020B0604020202020204" pitchFamily="34" charset="0"/>
              </a:rPr>
              <a:t>v</a:t>
            </a:r>
            <a:r>
              <a:rPr lang="en-GB" sz="2400" b="1" i="0" u="none" strike="noStrike" baseline="-25000" dirty="0" err="1">
                <a:solidFill>
                  <a:srgbClr val="595959"/>
                </a:solidFill>
                <a:effectLst/>
                <a:latin typeface="Arial" panose="020B0604020202020204" pitchFamily="34" charset="0"/>
              </a:rPr>
              <a:t>n</a:t>
            </a:r>
            <a:r>
              <a:rPr lang="en-GB" sz="2400" b="1" i="0" u="none" strike="noStrike" dirty="0">
                <a:solidFill>
                  <a:srgbClr val="595959"/>
                </a:solidFill>
                <a:effectLst/>
                <a:latin typeface="Arial" panose="020B0604020202020204" pitchFamily="34" charset="0"/>
              </a:rPr>
              <a:t> measurements:</a:t>
            </a:r>
            <a:endParaRPr sz="2267" b="1" dirty="0">
              <a:solidFill>
                <a:schemeClr val="dk2"/>
              </a:solidFill>
            </a:endParaRPr>
          </a:p>
          <a:p>
            <a:pPr marL="609585" indent="-448722">
              <a:buClr>
                <a:schemeClr val="dk2"/>
              </a:buClr>
              <a:buSzPts val="1700"/>
              <a:buChar char="●"/>
            </a:pPr>
            <a:r>
              <a:rPr lang="en-GB" sz="2400" b="0" i="0" u="none" strike="noStrike" dirty="0">
                <a:solidFill>
                  <a:srgbClr val="595959"/>
                </a:solidFill>
                <a:effectLst/>
                <a:latin typeface="Arial" panose="020B0604020202020204" pitchFamily="34" charset="0"/>
              </a:rPr>
              <a:t>To widen rapidity coverage</a:t>
            </a:r>
            <a:endParaRPr sz="2267" dirty="0">
              <a:solidFill>
                <a:schemeClr val="dk2"/>
              </a:solidFill>
            </a:endParaRPr>
          </a:p>
          <a:p>
            <a:pPr marL="609585" indent="-448722">
              <a:buClr>
                <a:schemeClr val="dk2"/>
              </a:buClr>
              <a:buSzPts val="1700"/>
              <a:buChar char="●"/>
            </a:pPr>
            <a:r>
              <a:rPr lang="en-GB" sz="2400" b="0" i="0" u="none" strike="noStrike" dirty="0">
                <a:solidFill>
                  <a:srgbClr val="595959"/>
                </a:solidFill>
                <a:effectLst/>
                <a:latin typeface="Arial" panose="020B0604020202020204" pitchFamily="34" charset="0"/>
              </a:rPr>
              <a:t>To perform a cross-check in the future</a:t>
            </a:r>
            <a:endParaRPr sz="2267" dirty="0">
              <a:solidFill>
                <a:schemeClr val="dk2"/>
              </a:solidFill>
            </a:endParaRPr>
          </a:p>
        </p:txBody>
      </p:sp>
      <p:grpSp>
        <p:nvGrpSpPr>
          <p:cNvPr id="3" name="Group 2">
            <a:extLst>
              <a:ext uri="{FF2B5EF4-FFF2-40B4-BE49-F238E27FC236}">
                <a16:creationId xmlns:a16="http://schemas.microsoft.com/office/drawing/2014/main" id="{CBE52C6E-A6A4-2F75-A807-92E52E83C64D}"/>
              </a:ext>
            </a:extLst>
          </p:cNvPr>
          <p:cNvGrpSpPr/>
          <p:nvPr/>
        </p:nvGrpSpPr>
        <p:grpSpPr>
          <a:xfrm>
            <a:off x="27367" y="442568"/>
            <a:ext cx="5853213" cy="6299865"/>
            <a:chOff x="27367" y="442568"/>
            <a:chExt cx="5853213" cy="6299865"/>
          </a:xfrm>
        </p:grpSpPr>
        <p:pic>
          <p:nvPicPr>
            <p:cNvPr id="333" name="Google Shape;333;p29"/>
            <p:cNvPicPr preferRelativeResize="0"/>
            <p:nvPr/>
          </p:nvPicPr>
          <p:blipFill rotWithShape="1">
            <a:blip r:embed="rId4">
              <a:alphaModFix/>
            </a:blip>
            <a:srcRect/>
            <a:stretch/>
          </p:blipFill>
          <p:spPr>
            <a:xfrm>
              <a:off x="27367" y="442568"/>
              <a:ext cx="5853213" cy="6299865"/>
            </a:xfrm>
            <a:prstGeom prst="rect">
              <a:avLst/>
            </a:prstGeom>
            <a:noFill/>
            <a:ln>
              <a:noFill/>
            </a:ln>
          </p:spPr>
        </p:pic>
        <p:sp>
          <p:nvSpPr>
            <p:cNvPr id="2" name="Rectangle 1">
              <a:extLst>
                <a:ext uri="{FF2B5EF4-FFF2-40B4-BE49-F238E27FC236}">
                  <a16:creationId xmlns:a16="http://schemas.microsoft.com/office/drawing/2014/main" id="{2E1B731B-0BCE-BAA6-346B-067CEFD9A9CF}"/>
                </a:ext>
              </a:extLst>
            </p:cNvPr>
            <p:cNvSpPr/>
            <p:nvPr/>
          </p:nvSpPr>
          <p:spPr>
            <a:xfrm>
              <a:off x="1439917" y="848967"/>
              <a:ext cx="1040524" cy="286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grpSp>
      <p:sp>
        <p:nvSpPr>
          <p:cNvPr id="335" name="Google Shape;335;p29"/>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dirty="0"/>
              <a:t>Comparison with BM@N performance</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CC947D-1173-AE7F-D6E9-2A07630788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CC698-4E11-9249-96E5-FC8043F4BC89}" type="slidenum">
              <a:rPr kumimoji="0" lang="en-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9BC02FA7-3CFE-BDBC-DE06-339F52E766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77BF50-04D3-7620-3402-9FE3A96BE1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Заголовок 6">
            <a:extLst>
              <a:ext uri="{FF2B5EF4-FFF2-40B4-BE49-F238E27FC236}">
                <a16:creationId xmlns:a16="http://schemas.microsoft.com/office/drawing/2014/main" id="{936201C5-2DD8-0825-8D7A-67AB849165D6}"/>
              </a:ext>
            </a:extLst>
          </p:cNvPr>
          <p:cNvSpPr>
            <a:spLocks noGrp="1"/>
          </p:cNvSpPr>
          <p:nvPr>
            <p:ph type="title"/>
          </p:nvPr>
        </p:nvSpPr>
        <p:spPr>
          <a:xfrm>
            <a:off x="838200" y="365125"/>
            <a:ext cx="10515600" cy="365125"/>
          </a:xfrm>
        </p:spPr>
        <p:txBody>
          <a:bodyPr>
            <a:normAutofit fontScale="90000"/>
          </a:bodyPr>
          <a:lstStyle/>
          <a:p>
            <a:r>
              <a:rPr lang="en-US" sz="4000" dirty="0"/>
              <a:t>Conferences and workshops</a:t>
            </a:r>
            <a:endParaRPr lang="ru-RU" sz="4000" dirty="0"/>
          </a:p>
        </p:txBody>
      </p:sp>
      <p:pic>
        <p:nvPicPr>
          <p:cNvPr id="9" name="Рисунок 8">
            <a:extLst>
              <a:ext uri="{FF2B5EF4-FFF2-40B4-BE49-F238E27FC236}">
                <a16:creationId xmlns:a16="http://schemas.microsoft.com/office/drawing/2014/main" id="{67F6310B-75CE-D75D-F9B9-4AAD9906B2F9}"/>
              </a:ext>
            </a:extLst>
          </p:cNvPr>
          <p:cNvPicPr>
            <a:picLocks noChangeAspect="1"/>
          </p:cNvPicPr>
          <p:nvPr/>
        </p:nvPicPr>
        <p:blipFill>
          <a:blip r:embed="rId2"/>
          <a:stretch>
            <a:fillRect/>
          </a:stretch>
        </p:blipFill>
        <p:spPr>
          <a:xfrm>
            <a:off x="257597" y="1105948"/>
            <a:ext cx="10359604" cy="5275802"/>
          </a:xfrm>
          <a:prstGeom prst="rect">
            <a:avLst/>
          </a:prstGeom>
        </p:spPr>
      </p:pic>
    </p:spTree>
    <p:extLst>
      <p:ext uri="{BB962C8B-B14F-4D97-AF65-F5344CB8AC3E}">
        <p14:creationId xmlns:p14="http://schemas.microsoft.com/office/powerpoint/2010/main" val="183188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EFA8-E7F7-D642-7304-E29678BBA8E9}"/>
              </a:ext>
            </a:extLst>
          </p:cNvPr>
          <p:cNvSpPr>
            <a:spLocks noGrp="1"/>
          </p:cNvSpPr>
          <p:nvPr>
            <p:ph type="title"/>
          </p:nvPr>
        </p:nvSpPr>
        <p:spPr>
          <a:xfrm>
            <a:off x="316992" y="18255"/>
            <a:ext cx="11558016" cy="822993"/>
          </a:xfrm>
        </p:spPr>
        <p:txBody>
          <a:bodyPr>
            <a:normAutofit/>
          </a:bodyPr>
          <a:lstStyle/>
          <a:p>
            <a:r>
              <a:rPr lang="en-US" sz="4000" dirty="0" err="1"/>
              <a:t>evFlowEP</a:t>
            </a:r>
            <a:r>
              <a:rPr lang="en-US" sz="4000" dirty="0"/>
              <a:t> wagon for flow measurements in MPD</a:t>
            </a:r>
            <a:endParaRPr lang="en-RU" sz="4000" dirty="0"/>
          </a:p>
        </p:txBody>
      </p:sp>
      <p:sp>
        <p:nvSpPr>
          <p:cNvPr id="3" name="Content Placeholder 2">
            <a:extLst>
              <a:ext uri="{FF2B5EF4-FFF2-40B4-BE49-F238E27FC236}">
                <a16:creationId xmlns:a16="http://schemas.microsoft.com/office/drawing/2014/main" id="{5CA40CAD-A204-324D-2E79-C66B2326E693}"/>
              </a:ext>
            </a:extLst>
          </p:cNvPr>
          <p:cNvSpPr>
            <a:spLocks noGrp="1"/>
          </p:cNvSpPr>
          <p:nvPr>
            <p:ph idx="1"/>
          </p:nvPr>
        </p:nvSpPr>
        <p:spPr>
          <a:xfrm>
            <a:off x="6035507" y="6105811"/>
            <a:ext cx="6119648" cy="338554"/>
          </a:xfrm>
        </p:spPr>
        <p:txBody>
          <a:bodyPr>
            <a:normAutofit fontScale="92500" lnSpcReduction="10000"/>
          </a:bodyPr>
          <a:lstStyle/>
          <a:p>
            <a:pPr marL="0" indent="0">
              <a:buNone/>
            </a:pPr>
            <a:r>
              <a:rPr lang="en-RU" sz="2000" b="1" dirty="0"/>
              <a:t>See details in A.Demanov’s talk on Cross-PWG 05.03.2024</a:t>
            </a:r>
            <a:endParaRPr lang="en-RU" sz="2000" b="1" dirty="0">
              <a:solidFill>
                <a:schemeClr val="accent6">
                  <a:lumMod val="75000"/>
                </a:schemeClr>
              </a:solidFill>
            </a:endParaRPr>
          </a:p>
        </p:txBody>
      </p:sp>
      <p:sp>
        <p:nvSpPr>
          <p:cNvPr id="5" name="Rectangle 4">
            <a:extLst>
              <a:ext uri="{FF2B5EF4-FFF2-40B4-BE49-F238E27FC236}">
                <a16:creationId xmlns:a16="http://schemas.microsoft.com/office/drawing/2014/main" id="{0BEDF11E-8AE2-20F9-A6BB-18F37EBEDC6B}"/>
              </a:ext>
            </a:extLst>
          </p:cNvPr>
          <p:cNvSpPr/>
          <p:nvPr/>
        </p:nvSpPr>
        <p:spPr>
          <a:xfrm>
            <a:off x="316992" y="1093905"/>
            <a:ext cx="2026920" cy="58521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dirty="0">
                <a:solidFill>
                  <a:schemeClr val="tx1"/>
                </a:solidFill>
              </a:rPr>
              <a:t>AnalysisManager</a:t>
            </a:r>
          </a:p>
        </p:txBody>
      </p:sp>
      <p:sp>
        <p:nvSpPr>
          <p:cNvPr id="6" name="Rectangle 5">
            <a:extLst>
              <a:ext uri="{FF2B5EF4-FFF2-40B4-BE49-F238E27FC236}">
                <a16:creationId xmlns:a16="http://schemas.microsoft.com/office/drawing/2014/main" id="{AD8664D7-22EE-5C95-5BDC-FCAFE2566851}"/>
              </a:ext>
            </a:extLst>
          </p:cNvPr>
          <p:cNvSpPr/>
          <p:nvPr/>
        </p:nvSpPr>
        <p:spPr>
          <a:xfrm>
            <a:off x="2932176" y="1093905"/>
            <a:ext cx="2026920" cy="58521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dirty="0">
                <a:solidFill>
                  <a:schemeClr val="tx1"/>
                </a:solidFill>
              </a:rPr>
              <a:t>evCentrality</a:t>
            </a:r>
          </a:p>
        </p:txBody>
      </p:sp>
      <p:cxnSp>
        <p:nvCxnSpPr>
          <p:cNvPr id="7" name="Straight Arrow Connector 6">
            <a:extLst>
              <a:ext uri="{FF2B5EF4-FFF2-40B4-BE49-F238E27FC236}">
                <a16:creationId xmlns:a16="http://schemas.microsoft.com/office/drawing/2014/main" id="{C8571F8B-2D35-4733-8BE2-345C4BF99E70}"/>
              </a:ext>
            </a:extLst>
          </p:cNvPr>
          <p:cNvCxnSpPr>
            <a:cxnSpLocks/>
            <a:stCxn id="5" idx="3"/>
            <a:endCxn id="6" idx="1"/>
          </p:cNvCxnSpPr>
          <p:nvPr/>
        </p:nvCxnSpPr>
        <p:spPr>
          <a:xfrm>
            <a:off x="2343912" y="1386513"/>
            <a:ext cx="588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E9DC637-3295-9E84-CED0-D48ECD1465FC}"/>
              </a:ext>
            </a:extLst>
          </p:cNvPr>
          <p:cNvSpPr/>
          <p:nvPr/>
        </p:nvSpPr>
        <p:spPr>
          <a:xfrm>
            <a:off x="5522976" y="1093905"/>
            <a:ext cx="2026920" cy="58521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dirty="0">
                <a:solidFill>
                  <a:schemeClr val="tx1"/>
                </a:solidFill>
              </a:rPr>
              <a:t>evPlane</a:t>
            </a:r>
          </a:p>
        </p:txBody>
      </p:sp>
      <p:sp>
        <p:nvSpPr>
          <p:cNvPr id="15" name="TextBox 14">
            <a:extLst>
              <a:ext uri="{FF2B5EF4-FFF2-40B4-BE49-F238E27FC236}">
                <a16:creationId xmlns:a16="http://schemas.microsoft.com/office/drawing/2014/main" id="{BA038682-821F-6B86-BD48-FDCFF4267875}"/>
              </a:ext>
            </a:extLst>
          </p:cNvPr>
          <p:cNvSpPr txBox="1"/>
          <p:nvPr/>
        </p:nvSpPr>
        <p:spPr>
          <a:xfrm>
            <a:off x="316992" y="2126697"/>
            <a:ext cx="2978329" cy="338554"/>
          </a:xfrm>
          <a:prstGeom prst="rect">
            <a:avLst/>
          </a:prstGeom>
          <a:noFill/>
        </p:spPr>
        <p:txBody>
          <a:bodyPr wrap="square" rtlCol="0">
            <a:spAutoFit/>
          </a:bodyPr>
          <a:lstStyle/>
          <a:p>
            <a:r>
              <a:rPr lang="en-RU" sz="1600" dirty="0">
                <a:latin typeface="Menlo" panose="020B0609030804020204" pitchFamily="49" charset="0"/>
                <a:ea typeface="Menlo" panose="020B0609030804020204" pitchFamily="49" charset="0"/>
                <a:cs typeface="Menlo" panose="020B0609030804020204" pitchFamily="49" charset="0"/>
              </a:rPr>
              <a:t>MpdAnalysisEvent event</a:t>
            </a:r>
          </a:p>
        </p:txBody>
      </p:sp>
      <p:sp>
        <p:nvSpPr>
          <p:cNvPr id="18" name="TextBox 17">
            <a:extLst>
              <a:ext uri="{FF2B5EF4-FFF2-40B4-BE49-F238E27FC236}">
                <a16:creationId xmlns:a16="http://schemas.microsoft.com/office/drawing/2014/main" id="{BBBFD5FD-3816-B160-4794-E05FD9E2C4C9}"/>
              </a:ext>
            </a:extLst>
          </p:cNvPr>
          <p:cNvSpPr txBox="1"/>
          <p:nvPr/>
        </p:nvSpPr>
        <p:spPr>
          <a:xfrm>
            <a:off x="4203599" y="2121954"/>
            <a:ext cx="2529860" cy="338554"/>
          </a:xfrm>
          <a:prstGeom prst="rect">
            <a:avLst/>
          </a:prstGeom>
          <a:noFill/>
        </p:spPr>
        <p:txBody>
          <a:bodyPr wrap="none" rtlCol="0">
            <a:spAutoFit/>
          </a:bodyPr>
          <a:lstStyle/>
          <a:p>
            <a:r>
              <a:rPr lang="en-RU" sz="1600" dirty="0">
                <a:latin typeface="Menlo" panose="020B0609030804020204" pitchFamily="49" charset="0"/>
                <a:ea typeface="Menlo" panose="020B0609030804020204" pitchFamily="49" charset="0"/>
                <a:cs typeface="Menlo" panose="020B0609030804020204" pitchFamily="49" charset="0"/>
              </a:rPr>
              <a:t>event.</a:t>
            </a:r>
            <a:r>
              <a:rPr lang="en-GB" sz="1600" dirty="0" err="1">
                <a:latin typeface="Menlo" panose="020B0609030804020204" pitchFamily="49" charset="0"/>
                <a:ea typeface="Menlo" panose="020B0609030804020204" pitchFamily="49" charset="0"/>
                <a:cs typeface="Menlo" panose="020B0609030804020204" pitchFamily="49" charset="0"/>
              </a:rPr>
              <a:t>getCentrTPC</a:t>
            </a:r>
            <a:r>
              <a:rPr lang="en-GB" sz="1600" dirty="0">
                <a:latin typeface="Menlo" panose="020B0609030804020204" pitchFamily="49" charset="0"/>
                <a:ea typeface="Menlo" panose="020B0609030804020204" pitchFamily="49" charset="0"/>
                <a:cs typeface="Menlo" panose="020B0609030804020204" pitchFamily="49" charset="0"/>
              </a:rPr>
              <a:t>()</a:t>
            </a:r>
            <a:endParaRPr lang="en-RU" sz="1600" dirty="0">
              <a:latin typeface="Menlo" panose="020B0609030804020204" pitchFamily="49" charset="0"/>
              <a:ea typeface="Menlo" panose="020B0609030804020204" pitchFamily="49" charset="0"/>
              <a:cs typeface="Menlo" panose="020B0609030804020204" pitchFamily="49" charset="0"/>
            </a:endParaRPr>
          </a:p>
        </p:txBody>
      </p:sp>
      <p:cxnSp>
        <p:nvCxnSpPr>
          <p:cNvPr id="20" name="Elbow Connector 19">
            <a:extLst>
              <a:ext uri="{FF2B5EF4-FFF2-40B4-BE49-F238E27FC236}">
                <a16:creationId xmlns:a16="http://schemas.microsoft.com/office/drawing/2014/main" id="{408E294C-9DC0-C78A-ADBF-D559B84E126B}"/>
              </a:ext>
            </a:extLst>
          </p:cNvPr>
          <p:cNvCxnSpPr>
            <a:cxnSpLocks/>
            <a:stCxn id="5" idx="2"/>
            <a:endCxn id="15" idx="0"/>
          </p:cNvCxnSpPr>
          <p:nvPr/>
        </p:nvCxnSpPr>
        <p:spPr>
          <a:xfrm rot="16200000" flipH="1">
            <a:off x="1344516" y="1665056"/>
            <a:ext cx="447576" cy="47570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18B51734-20CA-570F-B19E-FA39A3DA7FBF}"/>
              </a:ext>
            </a:extLst>
          </p:cNvPr>
          <p:cNvCxnSpPr>
            <a:cxnSpLocks/>
            <a:stCxn id="6" idx="2"/>
            <a:endCxn id="18" idx="1"/>
          </p:cNvCxnSpPr>
          <p:nvPr/>
        </p:nvCxnSpPr>
        <p:spPr>
          <a:xfrm rot="16200000" flipH="1">
            <a:off x="3768562" y="1856194"/>
            <a:ext cx="612110" cy="25796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FB02D6-17B4-63DE-A960-945F2DCD71ED}"/>
              </a:ext>
            </a:extLst>
          </p:cNvPr>
          <p:cNvCxnSpPr>
            <a:cxnSpLocks/>
            <a:stCxn id="6" idx="3"/>
            <a:endCxn id="8" idx="1"/>
          </p:cNvCxnSpPr>
          <p:nvPr/>
        </p:nvCxnSpPr>
        <p:spPr>
          <a:xfrm>
            <a:off x="4959096" y="1386513"/>
            <a:ext cx="563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A282E0F-C31A-3881-3A8A-698301FD4265}"/>
              </a:ext>
            </a:extLst>
          </p:cNvPr>
          <p:cNvSpPr txBox="1"/>
          <p:nvPr/>
        </p:nvSpPr>
        <p:spPr>
          <a:xfrm>
            <a:off x="3381218" y="674018"/>
            <a:ext cx="1128835" cy="369332"/>
          </a:xfrm>
          <a:prstGeom prst="rect">
            <a:avLst/>
          </a:prstGeom>
          <a:noFill/>
        </p:spPr>
        <p:txBody>
          <a:bodyPr wrap="none" rtlCol="0">
            <a:spAutoFit/>
          </a:bodyPr>
          <a:lstStyle/>
          <a:p>
            <a:r>
              <a:rPr lang="en-RU" dirty="0"/>
              <a:t>Wagon #1</a:t>
            </a:r>
          </a:p>
        </p:txBody>
      </p:sp>
      <p:sp>
        <p:nvSpPr>
          <p:cNvPr id="26" name="TextBox 25">
            <a:extLst>
              <a:ext uri="{FF2B5EF4-FFF2-40B4-BE49-F238E27FC236}">
                <a16:creationId xmlns:a16="http://schemas.microsoft.com/office/drawing/2014/main" id="{0A74A669-363B-CE67-03D7-44F0342907C0}"/>
              </a:ext>
            </a:extLst>
          </p:cNvPr>
          <p:cNvSpPr txBox="1"/>
          <p:nvPr/>
        </p:nvSpPr>
        <p:spPr>
          <a:xfrm>
            <a:off x="5972018" y="674018"/>
            <a:ext cx="1128835" cy="369332"/>
          </a:xfrm>
          <a:prstGeom prst="rect">
            <a:avLst/>
          </a:prstGeom>
          <a:noFill/>
        </p:spPr>
        <p:txBody>
          <a:bodyPr wrap="none" rtlCol="0">
            <a:spAutoFit/>
          </a:bodyPr>
          <a:lstStyle/>
          <a:p>
            <a:r>
              <a:rPr lang="en-RU" dirty="0"/>
              <a:t>Wagon #2</a:t>
            </a:r>
          </a:p>
        </p:txBody>
      </p:sp>
      <p:grpSp>
        <p:nvGrpSpPr>
          <p:cNvPr id="48" name="Group 47">
            <a:extLst>
              <a:ext uri="{FF2B5EF4-FFF2-40B4-BE49-F238E27FC236}">
                <a16:creationId xmlns:a16="http://schemas.microsoft.com/office/drawing/2014/main" id="{CD4FCCAF-1B0F-C7B9-0BBB-A2EC8CD5A771}"/>
              </a:ext>
            </a:extLst>
          </p:cNvPr>
          <p:cNvGrpSpPr/>
          <p:nvPr/>
        </p:nvGrpSpPr>
        <p:grpSpPr>
          <a:xfrm>
            <a:off x="8237639" y="2814673"/>
            <a:ext cx="3872826" cy="2379238"/>
            <a:chOff x="8045787" y="3813933"/>
            <a:chExt cx="3872826" cy="2379238"/>
          </a:xfrm>
        </p:grpSpPr>
        <p:cxnSp>
          <p:nvCxnSpPr>
            <p:cNvPr id="49" name="Elbow Connector 48">
              <a:extLst>
                <a:ext uri="{FF2B5EF4-FFF2-40B4-BE49-F238E27FC236}">
                  <a16:creationId xmlns:a16="http://schemas.microsoft.com/office/drawing/2014/main" id="{C52306C1-B733-47E3-3C77-15BCC4664481}"/>
                </a:ext>
              </a:extLst>
            </p:cNvPr>
            <p:cNvCxnSpPr>
              <a:cxnSpLocks/>
              <a:endCxn id="57" idx="0"/>
            </p:cNvCxnSpPr>
            <p:nvPr/>
          </p:nvCxnSpPr>
          <p:spPr>
            <a:xfrm rot="10800000" flipV="1">
              <a:off x="8543520" y="4181856"/>
              <a:ext cx="1272539" cy="2984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60CF0DD1-6F03-1673-7533-A78DCD9053CE}"/>
                </a:ext>
              </a:extLst>
            </p:cNvPr>
            <p:cNvGrpSpPr/>
            <p:nvPr/>
          </p:nvGrpSpPr>
          <p:grpSpPr>
            <a:xfrm>
              <a:off x="8045787" y="3813933"/>
              <a:ext cx="3872826" cy="2379238"/>
              <a:chOff x="8045787" y="3801741"/>
              <a:chExt cx="3872826" cy="2379238"/>
            </a:xfrm>
          </p:grpSpPr>
          <p:grpSp>
            <p:nvGrpSpPr>
              <p:cNvPr id="51" name="Group 50">
                <a:extLst>
                  <a:ext uri="{FF2B5EF4-FFF2-40B4-BE49-F238E27FC236}">
                    <a16:creationId xmlns:a16="http://schemas.microsoft.com/office/drawing/2014/main" id="{324DFE1B-662F-B4FF-55C1-40B70F662F5B}"/>
                  </a:ext>
                </a:extLst>
              </p:cNvPr>
              <p:cNvGrpSpPr/>
              <p:nvPr/>
            </p:nvGrpSpPr>
            <p:grpSpPr>
              <a:xfrm>
                <a:off x="8045787" y="4468136"/>
                <a:ext cx="3872826" cy="1712843"/>
                <a:chOff x="8281979" y="2358920"/>
                <a:chExt cx="3872826" cy="1712843"/>
              </a:xfrm>
            </p:grpSpPr>
            <p:sp>
              <p:nvSpPr>
                <p:cNvPr id="54" name="Rectangle 53">
                  <a:extLst>
                    <a:ext uri="{FF2B5EF4-FFF2-40B4-BE49-F238E27FC236}">
                      <a16:creationId xmlns:a16="http://schemas.microsoft.com/office/drawing/2014/main" id="{59121377-B4C9-4F37-DE74-37E6F76AEABA}"/>
                    </a:ext>
                  </a:extLst>
                </p:cNvPr>
                <p:cNvSpPr/>
                <p:nvPr/>
              </p:nvSpPr>
              <p:spPr>
                <a:xfrm>
                  <a:off x="8610600" y="2711231"/>
                  <a:ext cx="350520" cy="8778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55" name="Rectangle 54">
                  <a:extLst>
                    <a:ext uri="{FF2B5EF4-FFF2-40B4-BE49-F238E27FC236}">
                      <a16:creationId xmlns:a16="http://schemas.microsoft.com/office/drawing/2014/main" id="{F8ACD223-4E88-0D23-3084-B83AC2974833}"/>
                    </a:ext>
                  </a:extLst>
                </p:cNvPr>
                <p:cNvSpPr/>
                <p:nvPr/>
              </p:nvSpPr>
              <p:spPr>
                <a:xfrm>
                  <a:off x="11369040" y="2711231"/>
                  <a:ext cx="350520" cy="8778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6" name="Rectangle 55">
                  <a:extLst>
                    <a:ext uri="{FF2B5EF4-FFF2-40B4-BE49-F238E27FC236}">
                      <a16:creationId xmlns:a16="http://schemas.microsoft.com/office/drawing/2014/main" id="{595E3DCA-4BBA-832B-8904-7839FDE7A0CB}"/>
                    </a:ext>
                  </a:extLst>
                </p:cNvPr>
                <p:cNvSpPr/>
                <p:nvPr/>
              </p:nvSpPr>
              <p:spPr>
                <a:xfrm>
                  <a:off x="9521952" y="2711231"/>
                  <a:ext cx="1286256" cy="8778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7" name="TextBox 56">
                  <a:extLst>
                    <a:ext uri="{FF2B5EF4-FFF2-40B4-BE49-F238E27FC236}">
                      <a16:creationId xmlns:a16="http://schemas.microsoft.com/office/drawing/2014/main" id="{B1566702-5BC1-B736-0C94-A42931640398}"/>
                    </a:ext>
                  </a:extLst>
                </p:cNvPr>
                <p:cNvSpPr txBox="1"/>
                <p:nvPr/>
              </p:nvSpPr>
              <p:spPr>
                <a:xfrm>
                  <a:off x="8317885" y="2358920"/>
                  <a:ext cx="923651" cy="369332"/>
                </a:xfrm>
                <a:prstGeom prst="rect">
                  <a:avLst/>
                </a:prstGeom>
                <a:noFill/>
              </p:spPr>
              <p:txBody>
                <a:bodyPr wrap="none" rtlCol="0">
                  <a:spAutoFit/>
                </a:bodyPr>
                <a:lstStyle/>
                <a:p>
                  <a:r>
                    <a:rPr lang="en-RU" dirty="0"/>
                    <a:t>FHCal N</a:t>
                  </a:r>
                </a:p>
              </p:txBody>
            </p:sp>
            <p:sp>
              <p:nvSpPr>
                <p:cNvPr id="58" name="TextBox 57">
                  <a:extLst>
                    <a:ext uri="{FF2B5EF4-FFF2-40B4-BE49-F238E27FC236}">
                      <a16:creationId xmlns:a16="http://schemas.microsoft.com/office/drawing/2014/main" id="{23476487-BDDD-206A-D880-CA27EC9BEC17}"/>
                    </a:ext>
                  </a:extLst>
                </p:cNvPr>
                <p:cNvSpPr txBox="1"/>
                <p:nvPr/>
              </p:nvSpPr>
              <p:spPr>
                <a:xfrm>
                  <a:off x="11082474" y="2358920"/>
                  <a:ext cx="880369" cy="369332"/>
                </a:xfrm>
                <a:prstGeom prst="rect">
                  <a:avLst/>
                </a:prstGeom>
                <a:noFill/>
              </p:spPr>
              <p:txBody>
                <a:bodyPr wrap="none" rtlCol="0">
                  <a:spAutoFit/>
                </a:bodyPr>
                <a:lstStyle/>
                <a:p>
                  <a:r>
                    <a:rPr lang="en-RU" dirty="0"/>
                    <a:t>FHCal S</a:t>
                  </a:r>
                </a:p>
              </p:txBody>
            </p:sp>
            <p:sp>
              <p:nvSpPr>
                <p:cNvPr id="59" name="Rectangle 58">
                  <a:extLst>
                    <a:ext uri="{FF2B5EF4-FFF2-40B4-BE49-F238E27FC236}">
                      <a16:creationId xmlns:a16="http://schemas.microsoft.com/office/drawing/2014/main" id="{F11C819E-E12B-59B7-BC4F-00F41F03AA77}"/>
                    </a:ext>
                  </a:extLst>
                </p:cNvPr>
                <p:cNvSpPr/>
                <p:nvPr/>
              </p:nvSpPr>
              <p:spPr>
                <a:xfrm>
                  <a:off x="9515802" y="2711231"/>
                  <a:ext cx="536448" cy="877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60" name="Rectangle 59">
                  <a:extLst>
                    <a:ext uri="{FF2B5EF4-FFF2-40B4-BE49-F238E27FC236}">
                      <a16:creationId xmlns:a16="http://schemas.microsoft.com/office/drawing/2014/main" id="{5F9BD9EE-EF1F-8390-479C-C8241F856F2C}"/>
                    </a:ext>
                  </a:extLst>
                </p:cNvPr>
                <p:cNvSpPr/>
                <p:nvPr/>
              </p:nvSpPr>
              <p:spPr>
                <a:xfrm>
                  <a:off x="10267188" y="2711231"/>
                  <a:ext cx="536448" cy="877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61" name="TextBox 60">
                  <a:extLst>
                    <a:ext uri="{FF2B5EF4-FFF2-40B4-BE49-F238E27FC236}">
                      <a16:creationId xmlns:a16="http://schemas.microsoft.com/office/drawing/2014/main" id="{F33B31B6-91D6-1F9C-D4F7-A37B7D555EF8}"/>
                    </a:ext>
                  </a:extLst>
                </p:cNvPr>
                <p:cNvSpPr txBox="1"/>
                <p:nvPr/>
              </p:nvSpPr>
              <p:spPr>
                <a:xfrm>
                  <a:off x="9412224" y="2358920"/>
                  <a:ext cx="740908" cy="369332"/>
                </a:xfrm>
                <a:prstGeom prst="rect">
                  <a:avLst/>
                </a:prstGeom>
                <a:noFill/>
              </p:spPr>
              <p:txBody>
                <a:bodyPr wrap="none" rtlCol="0">
                  <a:spAutoFit/>
                </a:bodyPr>
                <a:lstStyle/>
                <a:p>
                  <a:r>
                    <a:rPr lang="en-RU" dirty="0"/>
                    <a:t>TPC N</a:t>
                  </a:r>
                </a:p>
              </p:txBody>
            </p:sp>
            <p:sp>
              <p:nvSpPr>
                <p:cNvPr id="62" name="TextBox 61">
                  <a:extLst>
                    <a:ext uri="{FF2B5EF4-FFF2-40B4-BE49-F238E27FC236}">
                      <a16:creationId xmlns:a16="http://schemas.microsoft.com/office/drawing/2014/main" id="{95667D4F-280B-E8B6-6742-68769AC417D6}"/>
                    </a:ext>
                  </a:extLst>
                </p:cNvPr>
                <p:cNvSpPr txBox="1"/>
                <p:nvPr/>
              </p:nvSpPr>
              <p:spPr>
                <a:xfrm>
                  <a:off x="10186598" y="2358920"/>
                  <a:ext cx="697627" cy="369332"/>
                </a:xfrm>
                <a:prstGeom prst="rect">
                  <a:avLst/>
                </a:prstGeom>
                <a:noFill/>
              </p:spPr>
              <p:txBody>
                <a:bodyPr wrap="none" rtlCol="0">
                  <a:spAutoFit/>
                </a:bodyPr>
                <a:lstStyle/>
                <a:p>
                  <a:r>
                    <a:rPr lang="en-RU" dirty="0"/>
                    <a:t>TPC S</a:t>
                  </a:r>
                </a:p>
              </p:txBody>
            </p:sp>
            <p:cxnSp>
              <p:nvCxnSpPr>
                <p:cNvPr id="63" name="Straight Connector 62">
                  <a:extLst>
                    <a:ext uri="{FF2B5EF4-FFF2-40B4-BE49-F238E27FC236}">
                      <a16:creationId xmlns:a16="http://schemas.microsoft.com/office/drawing/2014/main" id="{29C67B07-A779-E040-8273-D76285FC7E2B}"/>
                    </a:ext>
                  </a:extLst>
                </p:cNvPr>
                <p:cNvCxnSpPr>
                  <a:stCxn id="59" idx="3"/>
                </p:cNvCxnSpPr>
                <p:nvPr/>
              </p:nvCxnSpPr>
              <p:spPr>
                <a:xfrm>
                  <a:off x="10052250" y="3150143"/>
                  <a:ext cx="0" cy="641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8621A57-6F59-63E9-474E-B518FD05E384}"/>
                    </a:ext>
                  </a:extLst>
                </p:cNvPr>
                <p:cNvCxnSpPr>
                  <a:stCxn id="60" idx="1"/>
                </p:cNvCxnSpPr>
                <p:nvPr/>
              </p:nvCxnSpPr>
              <p:spPr>
                <a:xfrm>
                  <a:off x="10267188" y="3150143"/>
                  <a:ext cx="0" cy="641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E16D93-E0E3-B699-9C76-4F4FE47F22E3}"/>
                    </a:ext>
                  </a:extLst>
                </p:cNvPr>
                <p:cNvCxnSpPr>
                  <a:cxnSpLocks/>
                </p:cNvCxnSpPr>
                <p:nvPr/>
              </p:nvCxnSpPr>
              <p:spPr>
                <a:xfrm>
                  <a:off x="9916790" y="3694511"/>
                  <a:ext cx="4845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14648FB-513F-4DC6-3E3D-A2BCB696C362}"/>
                    </a:ext>
                  </a:extLst>
                </p:cNvPr>
                <p:cNvCxnSpPr>
                  <a:cxnSpLocks/>
                </p:cNvCxnSpPr>
                <p:nvPr/>
              </p:nvCxnSpPr>
              <p:spPr>
                <a:xfrm flipH="1">
                  <a:off x="10267188" y="3694511"/>
                  <a:ext cx="134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A25A711-B98D-E1C1-623D-C19E000F4E43}"/>
                    </a:ext>
                  </a:extLst>
                </p:cNvPr>
                <p:cNvCxnSpPr>
                  <a:cxnSpLocks/>
                </p:cNvCxnSpPr>
                <p:nvPr/>
              </p:nvCxnSpPr>
              <p:spPr>
                <a:xfrm rot="10800000" flipH="1">
                  <a:off x="9918139" y="3694512"/>
                  <a:ext cx="134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93E1123-5DFC-BD3F-C09E-748EF34747E4}"/>
                        </a:ext>
                      </a:extLst>
                    </p:cNvPr>
                    <p:cNvSpPr txBox="1"/>
                    <p:nvPr/>
                  </p:nvSpPr>
                  <p:spPr>
                    <a:xfrm>
                      <a:off x="9804628" y="3702431"/>
                      <a:ext cx="720903"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𝜂</m:t>
                          </m:r>
                        </m:oMath>
                      </a14:m>
                      <a:r>
                        <a:rPr lang="en-RU" dirty="0"/>
                        <a:t>-gap</a:t>
                      </a:r>
                    </a:p>
                  </p:txBody>
                </p:sp>
              </mc:Choice>
              <mc:Fallback xmlns="">
                <p:sp>
                  <p:nvSpPr>
                    <p:cNvPr id="22" name="TextBox 21">
                      <a:extLst>
                        <a:ext uri="{FF2B5EF4-FFF2-40B4-BE49-F238E27FC236}">
                          <a16:creationId xmlns:a16="http://schemas.microsoft.com/office/drawing/2014/main" id="{0F323735-85E8-5D48-0EC6-4006B6B2D53A}"/>
                        </a:ext>
                      </a:extLst>
                    </p:cNvPr>
                    <p:cNvSpPr txBox="1">
                      <a:spLocks noRot="1" noChangeAspect="1" noMove="1" noResize="1" noEditPoints="1" noAdjustHandles="1" noChangeArrowheads="1" noChangeShapeType="1" noTextEdit="1"/>
                    </p:cNvSpPr>
                    <p:nvPr/>
                  </p:nvSpPr>
                  <p:spPr>
                    <a:xfrm>
                      <a:off x="9804628" y="3702431"/>
                      <a:ext cx="720903" cy="369332"/>
                    </a:xfrm>
                    <a:prstGeom prst="rect">
                      <a:avLst/>
                    </a:prstGeom>
                    <a:blipFill>
                      <a:blip r:embed="rId3"/>
                      <a:stretch>
                        <a:fillRect t="-6667" r="-5172" b="-26667"/>
                      </a:stretch>
                    </a:blipFill>
                  </p:spPr>
                  <p:txBody>
                    <a:bodyPr/>
                    <a:lstStyle/>
                    <a:p>
                      <a:r>
                        <a:rPr lang="en-RU">
                          <a:noFill/>
                        </a:rPr>
                        <a:t> </a:t>
                      </a:r>
                    </a:p>
                  </p:txBody>
                </p:sp>
              </mc:Fallback>
            </mc:AlternateContent>
            <p:cxnSp>
              <p:nvCxnSpPr>
                <p:cNvPr id="69" name="Straight Connector 68">
                  <a:extLst>
                    <a:ext uri="{FF2B5EF4-FFF2-40B4-BE49-F238E27FC236}">
                      <a16:creationId xmlns:a16="http://schemas.microsoft.com/office/drawing/2014/main" id="{319FBFCB-5B7A-2256-8B52-6B4458B9A688}"/>
                    </a:ext>
                  </a:extLst>
                </p:cNvPr>
                <p:cNvCxnSpPr>
                  <a:cxnSpLocks/>
                </p:cNvCxnSpPr>
                <p:nvPr/>
              </p:nvCxnSpPr>
              <p:spPr>
                <a:xfrm>
                  <a:off x="8281979" y="3150143"/>
                  <a:ext cx="3744000" cy="0"/>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EF4AE000-6682-6643-9595-03CD6C2C2D98}"/>
                        </a:ext>
                      </a:extLst>
                    </p:cNvPr>
                    <p:cNvSpPr txBox="1"/>
                    <p:nvPr/>
                  </p:nvSpPr>
                  <p:spPr>
                    <a:xfrm>
                      <a:off x="11804289" y="3071860"/>
                      <a:ext cx="3505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𝜂</m:t>
                            </m:r>
                          </m:oMath>
                        </m:oMathPara>
                      </a14:m>
                      <a:endParaRPr lang="en-RU" dirty="0"/>
                    </a:p>
                  </p:txBody>
                </p:sp>
              </mc:Choice>
              <mc:Fallback xmlns="">
                <p:sp>
                  <p:nvSpPr>
                    <p:cNvPr id="24" name="TextBox 23">
                      <a:extLst>
                        <a:ext uri="{FF2B5EF4-FFF2-40B4-BE49-F238E27FC236}">
                          <a16:creationId xmlns:a16="http://schemas.microsoft.com/office/drawing/2014/main" id="{2B9F68D6-F8F1-AC10-044C-CC74E447A250}"/>
                        </a:ext>
                      </a:extLst>
                    </p:cNvPr>
                    <p:cNvSpPr txBox="1">
                      <a:spLocks noRot="1" noChangeAspect="1" noMove="1" noResize="1" noEditPoints="1" noAdjustHandles="1" noChangeArrowheads="1" noChangeShapeType="1" noTextEdit="1"/>
                    </p:cNvSpPr>
                    <p:nvPr/>
                  </p:nvSpPr>
                  <p:spPr>
                    <a:xfrm>
                      <a:off x="11804289" y="3071860"/>
                      <a:ext cx="350516" cy="369332"/>
                    </a:xfrm>
                    <a:prstGeom prst="rect">
                      <a:avLst/>
                    </a:prstGeom>
                    <a:blipFill>
                      <a:blip r:embed="rId4"/>
                      <a:stretch>
                        <a:fillRect b="-6452"/>
                      </a:stretch>
                    </a:blipFill>
                  </p:spPr>
                  <p:txBody>
                    <a:bodyPr/>
                    <a:lstStyle/>
                    <a:p>
                      <a:r>
                        <a:rPr lang="en-RU">
                          <a:noFill/>
                        </a:rPr>
                        <a:t> </a:t>
                      </a:r>
                    </a:p>
                  </p:txBody>
                </p:sp>
              </mc:Fallback>
            </mc:AlternateContent>
          </p:grpSp>
          <p:cxnSp>
            <p:nvCxnSpPr>
              <p:cNvPr id="52" name="Elbow Connector 51">
                <a:extLst>
                  <a:ext uri="{FF2B5EF4-FFF2-40B4-BE49-F238E27FC236}">
                    <a16:creationId xmlns:a16="http://schemas.microsoft.com/office/drawing/2014/main" id="{F6972CDE-BF5E-1BF1-05EC-AF715F4C36AC}"/>
                  </a:ext>
                </a:extLst>
              </p:cNvPr>
              <p:cNvCxnSpPr>
                <a:cxnSpLocks/>
                <a:endCxn id="58" idx="0"/>
              </p:cNvCxnSpPr>
              <p:nvPr/>
            </p:nvCxnSpPr>
            <p:spPr>
              <a:xfrm>
                <a:off x="9816058" y="4169664"/>
                <a:ext cx="1470409" cy="2984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FDB6955-34EC-A6C5-729B-CBB7231D14C7}"/>
                  </a:ext>
                </a:extLst>
              </p:cNvPr>
              <p:cNvSpPr txBox="1"/>
              <p:nvPr/>
            </p:nvSpPr>
            <p:spPr>
              <a:xfrm>
                <a:off x="9354235" y="3801741"/>
                <a:ext cx="880369" cy="369332"/>
              </a:xfrm>
              <a:prstGeom prst="rect">
                <a:avLst/>
              </a:prstGeom>
              <a:noFill/>
            </p:spPr>
            <p:txBody>
              <a:bodyPr wrap="none" rtlCol="0">
                <a:spAutoFit/>
              </a:bodyPr>
              <a:lstStyle/>
              <a:p>
                <a:r>
                  <a:rPr lang="en-RU" dirty="0"/>
                  <a:t>FHCal F</a:t>
                </a:r>
              </a:p>
            </p:txBody>
          </p:sp>
        </p:grpSp>
      </p:grpSp>
      <p:sp>
        <p:nvSpPr>
          <p:cNvPr id="4" name="Date Placeholder 3">
            <a:extLst>
              <a:ext uri="{FF2B5EF4-FFF2-40B4-BE49-F238E27FC236}">
                <a16:creationId xmlns:a16="http://schemas.microsoft.com/office/drawing/2014/main" id="{49405912-FBD5-414E-1A05-B5AE17D60FC0}"/>
              </a:ext>
            </a:extLst>
          </p:cNvPr>
          <p:cNvSpPr>
            <a:spLocks noGrp="1"/>
          </p:cNvSpPr>
          <p:nvPr>
            <p:ph type="dt" sz="half" idx="10"/>
          </p:nvPr>
        </p:nvSpPr>
        <p:spPr/>
        <p:txBody>
          <a:bodyPr/>
          <a:lstStyle/>
          <a:p>
            <a:r>
              <a:rPr lang="ru-RU"/>
              <a:t>25.04.2024</a:t>
            </a:r>
            <a:endParaRPr lang="en-RU" dirty="0"/>
          </a:p>
        </p:txBody>
      </p:sp>
      <p:sp>
        <p:nvSpPr>
          <p:cNvPr id="9" name="Footer Placeholder 8">
            <a:extLst>
              <a:ext uri="{FF2B5EF4-FFF2-40B4-BE49-F238E27FC236}">
                <a16:creationId xmlns:a16="http://schemas.microsoft.com/office/drawing/2014/main" id="{B1D8720D-ABC5-50BC-F535-9C8B15385FDE}"/>
              </a:ext>
            </a:extLst>
          </p:cNvPr>
          <p:cNvSpPr>
            <a:spLocks noGrp="1"/>
          </p:cNvSpPr>
          <p:nvPr>
            <p:ph type="ftr" sz="quarter" idx="11"/>
          </p:nvPr>
        </p:nvSpPr>
        <p:spPr/>
        <p:txBody>
          <a:bodyPr/>
          <a:lstStyle/>
          <a:p>
            <a:r>
              <a:rPr lang="en-GB" dirty="0"/>
              <a:t>XIII MPD CM - PWG3 Summary</a:t>
            </a:r>
            <a:endParaRPr lang="en-RU" dirty="0"/>
          </a:p>
        </p:txBody>
      </p:sp>
      <p:sp>
        <p:nvSpPr>
          <p:cNvPr id="10" name="Slide Number Placeholder 9">
            <a:extLst>
              <a:ext uri="{FF2B5EF4-FFF2-40B4-BE49-F238E27FC236}">
                <a16:creationId xmlns:a16="http://schemas.microsoft.com/office/drawing/2014/main" id="{9187C4B5-2D65-88D0-BEB7-5BEC910CD7AC}"/>
              </a:ext>
            </a:extLst>
          </p:cNvPr>
          <p:cNvSpPr>
            <a:spLocks noGrp="1"/>
          </p:cNvSpPr>
          <p:nvPr>
            <p:ph type="sldNum" sz="quarter" idx="12"/>
          </p:nvPr>
        </p:nvSpPr>
        <p:spPr/>
        <p:txBody>
          <a:bodyPr/>
          <a:lstStyle/>
          <a:p>
            <a:fld id="{CCC9453E-491D-0047-BA9F-BDF3D95A4531}" type="slidenum">
              <a:rPr lang="en-RU" smtClean="0"/>
              <a:t>2</a:t>
            </a:fld>
            <a:endParaRPr lang="en-RU" dirty="0"/>
          </a:p>
        </p:txBody>
      </p:sp>
      <p:sp>
        <p:nvSpPr>
          <p:cNvPr id="13" name="Rectangle 12">
            <a:extLst>
              <a:ext uri="{FF2B5EF4-FFF2-40B4-BE49-F238E27FC236}">
                <a16:creationId xmlns:a16="http://schemas.microsoft.com/office/drawing/2014/main" id="{8BBE5BD6-C631-E132-7AD8-3E4329A60BC1}"/>
              </a:ext>
            </a:extLst>
          </p:cNvPr>
          <p:cNvSpPr/>
          <p:nvPr/>
        </p:nvSpPr>
        <p:spPr>
          <a:xfrm>
            <a:off x="8081872" y="1093905"/>
            <a:ext cx="2026920" cy="58521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dirty="0">
                <a:solidFill>
                  <a:schemeClr val="tx1"/>
                </a:solidFill>
              </a:rPr>
              <a:t>evFlowEP</a:t>
            </a:r>
          </a:p>
        </p:txBody>
      </p:sp>
      <p:cxnSp>
        <p:nvCxnSpPr>
          <p:cNvPr id="14" name="Straight Arrow Connector 13">
            <a:extLst>
              <a:ext uri="{FF2B5EF4-FFF2-40B4-BE49-F238E27FC236}">
                <a16:creationId xmlns:a16="http://schemas.microsoft.com/office/drawing/2014/main" id="{E6CE1005-7A76-51B2-39F9-3BFD458BF7E6}"/>
              </a:ext>
            </a:extLst>
          </p:cNvPr>
          <p:cNvCxnSpPr>
            <a:cxnSpLocks/>
            <a:stCxn id="8" idx="3"/>
            <a:endCxn id="13" idx="1"/>
          </p:cNvCxnSpPr>
          <p:nvPr/>
        </p:nvCxnSpPr>
        <p:spPr>
          <a:xfrm>
            <a:off x="7549896" y="1386513"/>
            <a:ext cx="5319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316B52E-609A-EB1F-B827-58E449457849}"/>
              </a:ext>
            </a:extLst>
          </p:cNvPr>
          <p:cNvSpPr txBox="1"/>
          <p:nvPr/>
        </p:nvSpPr>
        <p:spPr>
          <a:xfrm>
            <a:off x="8530914" y="674018"/>
            <a:ext cx="1128835" cy="369332"/>
          </a:xfrm>
          <a:prstGeom prst="rect">
            <a:avLst/>
          </a:prstGeom>
          <a:noFill/>
        </p:spPr>
        <p:txBody>
          <a:bodyPr wrap="none" rtlCol="0">
            <a:spAutoFit/>
          </a:bodyPr>
          <a:lstStyle/>
          <a:p>
            <a:r>
              <a:rPr lang="en-RU" dirty="0"/>
              <a:t>Wagon #3</a:t>
            </a:r>
          </a:p>
        </p:txBody>
      </p:sp>
      <p:sp>
        <p:nvSpPr>
          <p:cNvPr id="27" name="TextBox 26">
            <a:extLst>
              <a:ext uri="{FF2B5EF4-FFF2-40B4-BE49-F238E27FC236}">
                <a16:creationId xmlns:a16="http://schemas.microsoft.com/office/drawing/2014/main" id="{5A4B374E-11D4-9723-1133-FF6D00D3CD27}"/>
              </a:ext>
            </a:extLst>
          </p:cNvPr>
          <p:cNvSpPr txBox="1"/>
          <p:nvPr/>
        </p:nvSpPr>
        <p:spPr>
          <a:xfrm>
            <a:off x="7100851" y="1885832"/>
            <a:ext cx="4721303" cy="338554"/>
          </a:xfrm>
          <a:prstGeom prst="rect">
            <a:avLst/>
          </a:prstGeom>
          <a:noFill/>
        </p:spPr>
        <p:txBody>
          <a:bodyPr wrap="square" rtlCol="0">
            <a:spAutoFit/>
          </a:bodyPr>
          <a:lstStyle/>
          <a:p>
            <a:r>
              <a:rPr lang="en-US" sz="1600" dirty="0">
                <a:latin typeface="Menlo" panose="020B0609030804020204" pitchFamily="49" charset="0"/>
                <a:ea typeface="Menlo" panose="020B0609030804020204" pitchFamily="49" charset="0"/>
                <a:cs typeface="Menlo" panose="020B0609030804020204" pitchFamily="49" charset="0"/>
              </a:rPr>
              <a:t>Get event plane angles from FHCal/TPC</a:t>
            </a:r>
            <a:endParaRPr lang="en-RU" sz="1600" dirty="0">
              <a:latin typeface="Menlo" panose="020B0609030804020204" pitchFamily="49" charset="0"/>
              <a:ea typeface="Menlo" panose="020B0609030804020204" pitchFamily="49" charset="0"/>
              <a:cs typeface="Menlo" panose="020B0609030804020204" pitchFamily="49" charset="0"/>
            </a:endParaRPr>
          </a:p>
        </p:txBody>
      </p:sp>
      <p:cxnSp>
        <p:nvCxnSpPr>
          <p:cNvPr id="28" name="Elbow Connector 27">
            <a:extLst>
              <a:ext uri="{FF2B5EF4-FFF2-40B4-BE49-F238E27FC236}">
                <a16:creationId xmlns:a16="http://schemas.microsoft.com/office/drawing/2014/main" id="{F04C0537-9358-3D07-4670-DE8CF71841A5}"/>
              </a:ext>
            </a:extLst>
          </p:cNvPr>
          <p:cNvCxnSpPr>
            <a:cxnSpLocks/>
            <a:stCxn id="8" idx="2"/>
            <a:endCxn id="27" idx="1"/>
          </p:cNvCxnSpPr>
          <p:nvPr/>
        </p:nvCxnSpPr>
        <p:spPr>
          <a:xfrm rot="16200000" flipH="1">
            <a:off x="6630649" y="1584907"/>
            <a:ext cx="375988" cy="5644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017E7A0-1325-8C9A-B7F9-5F5C9DB559C0}"/>
              </a:ext>
            </a:extLst>
          </p:cNvPr>
          <p:cNvCxnSpPr>
            <a:stCxn id="13" idx="3"/>
          </p:cNvCxnSpPr>
          <p:nvPr/>
        </p:nvCxnSpPr>
        <p:spPr>
          <a:xfrm>
            <a:off x="10108792" y="1386513"/>
            <a:ext cx="559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4C6FD4C-C6E9-02F8-8134-55E935E6498D}"/>
              </a:ext>
            </a:extLst>
          </p:cNvPr>
          <p:cNvSpPr txBox="1"/>
          <p:nvPr/>
        </p:nvSpPr>
        <p:spPr>
          <a:xfrm>
            <a:off x="10693320" y="1184682"/>
            <a:ext cx="1128835" cy="338554"/>
          </a:xfrm>
          <a:prstGeom prst="rect">
            <a:avLst/>
          </a:prstGeom>
          <a:noFill/>
        </p:spPr>
        <p:txBody>
          <a:bodyPr wrap="square" rtlCol="0">
            <a:spAutoFit/>
          </a:bodyPr>
          <a:lstStyle/>
          <a:p>
            <a:r>
              <a:rPr lang="en-US" sz="1600" dirty="0">
                <a:latin typeface="Menlo" panose="020B0609030804020204" pitchFamily="49" charset="0"/>
                <a:ea typeface="Menlo" panose="020B0609030804020204" pitchFamily="49" charset="0"/>
                <a:cs typeface="Menlo" panose="020B0609030804020204" pitchFamily="49" charset="0"/>
              </a:rPr>
              <a:t>Results</a:t>
            </a:r>
            <a:endParaRPr lang="en-RU" sz="1600" dirty="0">
              <a:latin typeface="Menlo" panose="020B0609030804020204" pitchFamily="49" charset="0"/>
              <a:ea typeface="Menlo" panose="020B0609030804020204" pitchFamily="49" charset="0"/>
              <a:cs typeface="Menlo" panose="020B0609030804020204" pitchFamily="49" charset="0"/>
            </a:endParaRPr>
          </a:p>
        </p:txBody>
      </p:sp>
      <p:pic>
        <p:nvPicPr>
          <p:cNvPr id="36" name="Google Shape;125;p18" descr="v_1 =\frac{&lt;cos(\phi-\Psi_1^{EP})&gt;}{Res(\Psi_1)}" title="MathEquation,#000000">
            <a:extLst>
              <a:ext uri="{FF2B5EF4-FFF2-40B4-BE49-F238E27FC236}">
                <a16:creationId xmlns:a16="http://schemas.microsoft.com/office/drawing/2014/main" id="{1D2CFC61-2B6E-E985-222C-CA1FE8CB52BD}"/>
              </a:ext>
            </a:extLst>
          </p:cNvPr>
          <p:cNvPicPr preferRelativeResize="0"/>
          <p:nvPr/>
        </p:nvPicPr>
        <p:blipFill>
          <a:blip r:embed="rId5">
            <a:alphaModFix/>
          </a:blip>
          <a:stretch>
            <a:fillRect/>
          </a:stretch>
        </p:blipFill>
        <p:spPr>
          <a:xfrm>
            <a:off x="399507" y="3021463"/>
            <a:ext cx="2057250" cy="540025"/>
          </a:xfrm>
          <a:prstGeom prst="rect">
            <a:avLst/>
          </a:prstGeom>
          <a:noFill/>
          <a:ln>
            <a:noFill/>
          </a:ln>
        </p:spPr>
      </p:pic>
      <p:pic>
        <p:nvPicPr>
          <p:cNvPr id="37" name="Google Shape;134;p19" descr="v_2(\Psi_{2}) =\frac{&lt;cos[2(\phi-\Psi_2^{EP})]&gt;}{Res(\Psi_2)} " title="MathEquation,#000000">
            <a:extLst>
              <a:ext uri="{FF2B5EF4-FFF2-40B4-BE49-F238E27FC236}">
                <a16:creationId xmlns:a16="http://schemas.microsoft.com/office/drawing/2014/main" id="{5EF31914-B581-3DD6-8228-5A385DC5B574}"/>
              </a:ext>
            </a:extLst>
          </p:cNvPr>
          <p:cNvPicPr preferRelativeResize="0"/>
          <p:nvPr/>
        </p:nvPicPr>
        <p:blipFill>
          <a:blip r:embed="rId6">
            <a:alphaModFix/>
          </a:blip>
          <a:stretch>
            <a:fillRect/>
          </a:stretch>
        </p:blipFill>
        <p:spPr>
          <a:xfrm>
            <a:off x="2917141" y="3074100"/>
            <a:ext cx="2258398" cy="434750"/>
          </a:xfrm>
          <a:prstGeom prst="rect">
            <a:avLst/>
          </a:prstGeom>
          <a:noFill/>
          <a:ln>
            <a:noFill/>
          </a:ln>
        </p:spPr>
      </p:pic>
      <p:pic>
        <p:nvPicPr>
          <p:cNvPr id="38" name="Google Shape;135;p19" descr="v_2(\Psi_{1}) =\frac{&lt;cos[2(\phi-\Psi_{1,FHCal}^{EP})]&gt;}{Res(\Psi_1)} " title="MathEquation,#000000">
            <a:extLst>
              <a:ext uri="{FF2B5EF4-FFF2-40B4-BE49-F238E27FC236}">
                <a16:creationId xmlns:a16="http://schemas.microsoft.com/office/drawing/2014/main" id="{68BA7801-2864-B679-F994-41C41A5A9596}"/>
              </a:ext>
            </a:extLst>
          </p:cNvPr>
          <p:cNvPicPr preferRelativeResize="0"/>
          <p:nvPr/>
        </p:nvPicPr>
        <p:blipFill>
          <a:blip r:embed="rId7">
            <a:alphaModFix/>
          </a:blip>
          <a:stretch>
            <a:fillRect/>
          </a:stretch>
        </p:blipFill>
        <p:spPr>
          <a:xfrm>
            <a:off x="5342405" y="3051113"/>
            <a:ext cx="2652276" cy="480725"/>
          </a:xfrm>
          <a:prstGeom prst="rect">
            <a:avLst/>
          </a:prstGeom>
          <a:noFill/>
          <a:ln>
            <a:noFill/>
          </a:ln>
        </p:spPr>
      </p:pic>
      <p:sp>
        <p:nvSpPr>
          <p:cNvPr id="39" name="TextBox 38">
            <a:extLst>
              <a:ext uri="{FF2B5EF4-FFF2-40B4-BE49-F238E27FC236}">
                <a16:creationId xmlns:a16="http://schemas.microsoft.com/office/drawing/2014/main" id="{B3BA8971-C803-CFC1-18A0-83442FB040B2}"/>
              </a:ext>
            </a:extLst>
          </p:cNvPr>
          <p:cNvSpPr txBox="1"/>
          <p:nvPr/>
        </p:nvSpPr>
        <p:spPr>
          <a:xfrm>
            <a:off x="562965" y="2630007"/>
            <a:ext cx="1534972" cy="369332"/>
          </a:xfrm>
          <a:prstGeom prst="rect">
            <a:avLst/>
          </a:prstGeom>
          <a:noFill/>
        </p:spPr>
        <p:txBody>
          <a:bodyPr wrap="none" rtlCol="0">
            <a:spAutoFit/>
          </a:bodyPr>
          <a:lstStyle/>
          <a:p>
            <a:r>
              <a:rPr lang="en-RU" b="1" dirty="0"/>
              <a:t>Directed flow:</a:t>
            </a:r>
          </a:p>
        </p:txBody>
      </p:sp>
      <p:sp>
        <p:nvSpPr>
          <p:cNvPr id="40" name="TextBox 39">
            <a:extLst>
              <a:ext uri="{FF2B5EF4-FFF2-40B4-BE49-F238E27FC236}">
                <a16:creationId xmlns:a16="http://schemas.microsoft.com/office/drawing/2014/main" id="{598E0DF4-ECFA-024B-C0D7-48EACD31A278}"/>
              </a:ext>
            </a:extLst>
          </p:cNvPr>
          <p:cNvSpPr txBox="1"/>
          <p:nvPr/>
        </p:nvSpPr>
        <p:spPr>
          <a:xfrm>
            <a:off x="4639895" y="2630007"/>
            <a:ext cx="1361527" cy="369332"/>
          </a:xfrm>
          <a:prstGeom prst="rect">
            <a:avLst/>
          </a:prstGeom>
          <a:noFill/>
        </p:spPr>
        <p:txBody>
          <a:bodyPr wrap="none" rtlCol="0">
            <a:spAutoFit/>
          </a:bodyPr>
          <a:lstStyle/>
          <a:p>
            <a:r>
              <a:rPr lang="en-RU" b="1" dirty="0"/>
              <a:t>Elliptic flow:</a:t>
            </a:r>
          </a:p>
        </p:txBody>
      </p:sp>
      <p:pic>
        <p:nvPicPr>
          <p:cNvPr id="78" name="Picture 77">
            <a:extLst>
              <a:ext uri="{FF2B5EF4-FFF2-40B4-BE49-F238E27FC236}">
                <a16:creationId xmlns:a16="http://schemas.microsoft.com/office/drawing/2014/main" id="{93BE4C67-F52D-C6C7-8720-555B37E9F3B0}"/>
              </a:ext>
            </a:extLst>
          </p:cNvPr>
          <p:cNvPicPr>
            <a:picLocks noChangeAspect="1"/>
          </p:cNvPicPr>
          <p:nvPr/>
        </p:nvPicPr>
        <p:blipFill>
          <a:blip r:embed="rId8"/>
          <a:stretch>
            <a:fillRect/>
          </a:stretch>
        </p:blipFill>
        <p:spPr>
          <a:xfrm>
            <a:off x="90259" y="3693304"/>
            <a:ext cx="7772400" cy="2246709"/>
          </a:xfrm>
          <a:prstGeom prst="rect">
            <a:avLst/>
          </a:prstGeom>
        </p:spPr>
      </p:pic>
    </p:spTree>
    <p:extLst>
      <p:ext uri="{BB962C8B-B14F-4D97-AF65-F5344CB8AC3E}">
        <p14:creationId xmlns:p14="http://schemas.microsoft.com/office/powerpoint/2010/main" val="1711520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6DEE85-30FB-A8D5-107D-9A89F2FBD33E}"/>
              </a:ext>
            </a:extLst>
          </p:cNvPr>
          <p:cNvSpPr>
            <a:spLocks noGrp="1"/>
          </p:cNvSpPr>
          <p:nvPr>
            <p:ph type="sldNum" sz="quarter" idx="12"/>
          </p:nvPr>
        </p:nvSpPr>
        <p:spPr/>
        <p:txBody>
          <a:bodyPr/>
          <a:lstStyle/>
          <a:p>
            <a:fld id="{CCC9453E-491D-0047-BA9F-BDF3D95A4531}" type="slidenum">
              <a:rPr lang="en-RU" smtClean="0"/>
              <a:t>20</a:t>
            </a:fld>
            <a:endParaRPr lang="en-RU"/>
          </a:p>
        </p:txBody>
      </p:sp>
      <p:sp>
        <p:nvSpPr>
          <p:cNvPr id="2" name="Title 1">
            <a:extLst>
              <a:ext uri="{FF2B5EF4-FFF2-40B4-BE49-F238E27FC236}">
                <a16:creationId xmlns:a16="http://schemas.microsoft.com/office/drawing/2014/main" id="{B8EBEFA8-E7F7-D642-7304-E29678BBA8E9}"/>
              </a:ext>
            </a:extLst>
          </p:cNvPr>
          <p:cNvSpPr>
            <a:spLocks noGrp="1"/>
          </p:cNvSpPr>
          <p:nvPr>
            <p:ph type="title"/>
          </p:nvPr>
        </p:nvSpPr>
        <p:spPr>
          <a:xfrm>
            <a:off x="316992" y="18255"/>
            <a:ext cx="11558016" cy="822993"/>
          </a:xfrm>
        </p:spPr>
        <p:txBody>
          <a:bodyPr>
            <a:normAutofit/>
          </a:bodyPr>
          <a:lstStyle/>
          <a:p>
            <a:r>
              <a:rPr lang="en-RU" sz="4000" dirty="0"/>
              <a:t>Summary and Outlook</a:t>
            </a:r>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A7B61E52-F9CA-412E-E64A-524B10B9E270}"/>
                  </a:ext>
                </a:extLst>
              </p:cNvPr>
              <p:cNvSpPr>
                <a:spLocks noGrp="1"/>
              </p:cNvSpPr>
              <p:nvPr>
                <p:ph idx="1"/>
              </p:nvPr>
            </p:nvSpPr>
            <p:spPr>
              <a:xfrm>
                <a:off x="838200" y="861851"/>
                <a:ext cx="10515600" cy="5623035"/>
              </a:xfrm>
            </p:spPr>
            <p:txBody>
              <a:bodyPr>
                <a:normAutofit lnSpcReduction="10000"/>
              </a:bodyPr>
              <a:lstStyle/>
              <a:p>
                <a:r>
                  <a:rPr lang="en-RU" b="1" dirty="0"/>
                  <a:t>Feasibility study for anisotropic flow:</a:t>
                </a:r>
              </a:p>
              <a:p>
                <a:pPr lvl="1"/>
                <a:r>
                  <a:rPr lang="en-RU" dirty="0"/>
                  <a:t>evFlowEP wagon for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𝑣</m:t>
                        </m:r>
                      </m:e>
                      <m:sub>
                        <m:r>
                          <a:rPr lang="en-RU" i="1" dirty="0" smtClean="0">
                            <a:latin typeface="Cambria Math" panose="02040503050406030204" pitchFamily="18" charset="0"/>
                          </a:rPr>
                          <m:t>𝑛</m:t>
                        </m:r>
                      </m:sub>
                    </m:sSub>
                  </m:oMath>
                </a14:m>
                <a:r>
                  <a:rPr lang="en-RU" dirty="0"/>
                  <a:t> measurements is implemented in the MpdRoot and already tested</a:t>
                </a:r>
              </a:p>
              <a:p>
                <a:pPr lvl="1"/>
                <a:r>
                  <a:rPr lang="en-US" altLang="ru-RU" sz="2400" dirty="0">
                    <a:solidFill>
                      <a:srgbClr val="000000"/>
                    </a:solidFill>
                    <a:cs typeface="Arial" panose="020B0604020202020204" pitchFamily="34" charset="0"/>
                  </a:rPr>
                  <a:t>Results from reconstructed and generated data are in a good agreement for all methods</a:t>
                </a:r>
              </a:p>
              <a:p>
                <a:pPr lvl="1"/>
                <a:r>
                  <a:rPr lang="en-US" altLang="ru-RU" dirty="0">
                    <a:solidFill>
                      <a:srgbClr val="000000"/>
                    </a:solidFill>
                    <a:cs typeface="Arial" panose="020B0604020202020204" pitchFamily="34" charset="0"/>
                  </a:rPr>
                  <a:t>New </a:t>
                </a:r>
                <a:r>
                  <a:rPr lang="en-US" altLang="ru-RU" dirty="0" err="1">
                    <a:solidFill>
                      <a:srgbClr val="000000"/>
                    </a:solidFill>
                    <a:cs typeface="Arial" panose="020B0604020202020204" pitchFamily="34" charset="0"/>
                  </a:rPr>
                  <a:t>PFSimple</a:t>
                </a:r>
                <a:r>
                  <a:rPr lang="en-US" altLang="ru-RU" dirty="0">
                    <a:solidFill>
                      <a:srgbClr val="000000"/>
                    </a:solidFill>
                    <a:cs typeface="Arial" panose="020B0604020202020204" pitchFamily="34" charset="0"/>
                  </a:rPr>
                  <a:t> interface available and tested on MPD-FXT production</a:t>
                </a:r>
                <a:endParaRPr lang="en-US" altLang="ru-RU" sz="2400" dirty="0">
                  <a:solidFill>
                    <a:srgbClr val="000000"/>
                  </a:solidFill>
                  <a:cs typeface="Arial" panose="020B0604020202020204" pitchFamily="34" charset="0"/>
                </a:endParaRPr>
              </a:p>
              <a:p>
                <a:pPr lvl="1"/>
                <a:r>
                  <a:rPr lang="en-US" dirty="0">
                    <a:solidFill>
                      <a:srgbClr val="000000"/>
                    </a:solidFill>
                    <a:cs typeface="Arial" panose="020B0604020202020204" pitchFamily="34" charset="0"/>
                  </a:rPr>
                  <a:t>Flow performance for MPD-FXT: good agreement between reconstructed and generated data in backward rapidity and midrapidity regions</a:t>
                </a:r>
              </a:p>
              <a:p>
                <a:pPr lvl="1"/>
                <a:r>
                  <a:rPr lang="en-US" dirty="0">
                    <a:solidFill>
                      <a:srgbClr val="000000"/>
                    </a:solidFill>
                    <a:cs typeface="Arial" panose="020B0604020202020204" pitchFamily="34" charset="0"/>
                  </a:rPr>
                  <a:t>MPD-FXT and BM@N can be complementary to each other in terms of flow measurements and noticeably widen available rapidity region</a:t>
                </a:r>
              </a:p>
              <a:p>
                <a:r>
                  <a:rPr lang="en-RU" b="1" dirty="0"/>
                  <a:t>Performance of the global </a:t>
                </a:r>
                <a14:m>
                  <m:oMath xmlns:m="http://schemas.openxmlformats.org/officeDocument/2006/math">
                    <m:r>
                      <a:rPr lang="en-US" b="1" i="0" smtClean="0">
                        <a:latin typeface="Cambria Math" panose="02040503050406030204" pitchFamily="18" charset="0"/>
                      </a:rPr>
                      <m:t>𝚲</m:t>
                    </m:r>
                  </m:oMath>
                </a14:m>
                <a:r>
                  <a:rPr lang="en-RU" b="1" dirty="0"/>
                  <a:t> polarisation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𝑷</m:t>
                        </m:r>
                      </m:e>
                      <m:sub>
                        <m:r>
                          <a:rPr lang="en-US" b="1" i="0" smtClean="0">
                            <a:latin typeface="Cambria Math" panose="02040503050406030204" pitchFamily="18" charset="0"/>
                          </a:rPr>
                          <m:t>𝚲</m:t>
                        </m:r>
                      </m:sub>
                    </m:sSub>
                  </m:oMath>
                </a14:m>
                <a:r>
                  <a:rPr lang="en-RU" b="1" dirty="0"/>
                  <a:t>:</a:t>
                </a:r>
              </a:p>
              <a:p>
                <a:pPr lvl="1"/>
                <a:r>
                  <a:rPr lang="en-RU" dirty="0"/>
                  <a:t>Results were recently published in EPJA</a:t>
                </a:r>
              </a:p>
              <a:p>
                <a:pPr lvl="1"/>
                <a:r>
                  <a:rPr lang="en-RU" dirty="0"/>
                  <a:t>Invariant mass fit method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m:rPr>
                            <m:sty m:val="p"/>
                          </m:rPr>
                          <a:rPr lang="en-US" b="0" i="0" smtClean="0">
                            <a:latin typeface="Cambria Math" panose="02040503050406030204" pitchFamily="18" charset="0"/>
                          </a:rPr>
                          <m:t>Λ</m:t>
                        </m:r>
                      </m:sub>
                    </m:sSub>
                  </m:oMath>
                </a14:m>
                <a:r>
                  <a:rPr lang="en-RU" dirty="0"/>
                  <a:t> measurements was implemented and tested</a:t>
                </a:r>
              </a:p>
              <a:p>
                <a:pPr lvl="1"/>
                <a:r>
                  <a:rPr lang="en-RU" dirty="0"/>
                  <a:t>Good agreement between “reco” and “associated MC” results</a:t>
                </a:r>
              </a:p>
              <a:p>
                <a:pPr lvl="1"/>
                <a:r>
                  <a:rPr lang="en-RU" dirty="0"/>
                  <a:t>More statistics needed for differential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m:rPr>
                            <m:sty m:val="p"/>
                          </m:rPr>
                          <a:rPr lang="en-US" b="0" i="0" smtClean="0">
                            <a:latin typeface="Cambria Math" panose="02040503050406030204" pitchFamily="18" charset="0"/>
                          </a:rPr>
                          <m:t>Λ</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𝑦</m:t>
                        </m:r>
                      </m:e>
                    </m:d>
                  </m:oMath>
                </a14:m>
                <a:r>
                  <a:rPr lang="en-RU" dirty="0"/>
                  <a:t> measurements</a:t>
                </a:r>
              </a:p>
            </p:txBody>
          </p:sp>
        </mc:Choice>
        <mc:Fallback>
          <p:sp>
            <p:nvSpPr>
              <p:cNvPr id="11" name="Content Placeholder 10">
                <a:extLst>
                  <a:ext uri="{FF2B5EF4-FFF2-40B4-BE49-F238E27FC236}">
                    <a16:creationId xmlns:a16="http://schemas.microsoft.com/office/drawing/2014/main" id="{A7B61E52-F9CA-412E-E64A-524B10B9E270}"/>
                  </a:ext>
                </a:extLst>
              </p:cNvPr>
              <p:cNvSpPr>
                <a:spLocks noGrp="1" noRot="1" noChangeAspect="1" noMove="1" noResize="1" noEditPoints="1" noAdjustHandles="1" noChangeArrowheads="1" noChangeShapeType="1" noTextEdit="1"/>
              </p:cNvSpPr>
              <p:nvPr>
                <p:ph idx="1"/>
              </p:nvPr>
            </p:nvSpPr>
            <p:spPr>
              <a:xfrm>
                <a:off x="838200" y="861851"/>
                <a:ext cx="10515600" cy="5623035"/>
              </a:xfrm>
              <a:blipFill>
                <a:blip r:embed="rId2"/>
                <a:stretch>
                  <a:fillRect l="-1043" t="-2384" r="-638"/>
                </a:stretch>
              </a:blipFill>
            </p:spPr>
            <p:txBody>
              <a:bodyPr/>
              <a:lstStyle/>
              <a:p>
                <a:r>
                  <a:rPr lang="ru-RU">
                    <a:noFill/>
                  </a:rPr>
                  <a:t> </a:t>
                </a:r>
              </a:p>
            </p:txBody>
          </p:sp>
        </mc:Fallback>
      </mc:AlternateContent>
      <p:sp>
        <p:nvSpPr>
          <p:cNvPr id="3" name="Date Placeholder 2">
            <a:extLst>
              <a:ext uri="{FF2B5EF4-FFF2-40B4-BE49-F238E27FC236}">
                <a16:creationId xmlns:a16="http://schemas.microsoft.com/office/drawing/2014/main" id="{F067A2D5-1900-1EEA-1C5E-52E4A561EEA0}"/>
              </a:ext>
            </a:extLst>
          </p:cNvPr>
          <p:cNvSpPr>
            <a:spLocks noGrp="1"/>
          </p:cNvSpPr>
          <p:nvPr>
            <p:ph type="dt" sz="half" idx="10"/>
          </p:nvPr>
        </p:nvSpPr>
        <p:spPr/>
        <p:txBody>
          <a:bodyPr/>
          <a:lstStyle/>
          <a:p>
            <a:r>
              <a:rPr lang="ru-RU"/>
              <a:t>25.04.2024</a:t>
            </a:r>
            <a:endParaRPr lang="en-RU"/>
          </a:p>
        </p:txBody>
      </p:sp>
      <p:sp>
        <p:nvSpPr>
          <p:cNvPr id="4" name="Footer Placeholder 3">
            <a:extLst>
              <a:ext uri="{FF2B5EF4-FFF2-40B4-BE49-F238E27FC236}">
                <a16:creationId xmlns:a16="http://schemas.microsoft.com/office/drawing/2014/main" id="{E6C3DECF-1EA1-C045-EC49-974D99447F36}"/>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160295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57E5-C41E-688C-718C-CDAE1DE5645E}"/>
              </a:ext>
            </a:extLst>
          </p:cNvPr>
          <p:cNvSpPr>
            <a:spLocks noGrp="1"/>
          </p:cNvSpPr>
          <p:nvPr>
            <p:ph type="title"/>
          </p:nvPr>
        </p:nvSpPr>
        <p:spPr>
          <a:xfrm>
            <a:off x="838200" y="2766219"/>
            <a:ext cx="10515600" cy="1325563"/>
          </a:xfrm>
        </p:spPr>
        <p:txBody>
          <a:bodyPr/>
          <a:lstStyle/>
          <a:p>
            <a:r>
              <a:rPr lang="en-RU" b="1" dirty="0"/>
              <a:t>Thank you for your attention!</a:t>
            </a:r>
          </a:p>
        </p:txBody>
      </p:sp>
      <p:sp>
        <p:nvSpPr>
          <p:cNvPr id="4" name="Slide Number Placeholder 3">
            <a:extLst>
              <a:ext uri="{FF2B5EF4-FFF2-40B4-BE49-F238E27FC236}">
                <a16:creationId xmlns:a16="http://schemas.microsoft.com/office/drawing/2014/main" id="{ADCC947D-1173-AE7F-D6E9-2A0763078827}"/>
              </a:ext>
            </a:extLst>
          </p:cNvPr>
          <p:cNvSpPr>
            <a:spLocks noGrp="1"/>
          </p:cNvSpPr>
          <p:nvPr>
            <p:ph type="sldNum" sz="quarter" idx="12"/>
          </p:nvPr>
        </p:nvSpPr>
        <p:spPr/>
        <p:txBody>
          <a:bodyPr/>
          <a:lstStyle/>
          <a:p>
            <a:fld id="{5C7CC698-4E11-9249-96E5-FC8043F4BC89}" type="slidenum">
              <a:rPr lang="en-RU" smtClean="0"/>
              <a:t>21</a:t>
            </a:fld>
            <a:endParaRPr lang="en-RU"/>
          </a:p>
        </p:txBody>
      </p:sp>
      <p:sp>
        <p:nvSpPr>
          <p:cNvPr id="3" name="Date Placeholder 2">
            <a:extLst>
              <a:ext uri="{FF2B5EF4-FFF2-40B4-BE49-F238E27FC236}">
                <a16:creationId xmlns:a16="http://schemas.microsoft.com/office/drawing/2014/main" id="{9BC02FA7-3CFE-BDBC-DE06-339F52E7667E}"/>
              </a:ext>
            </a:extLst>
          </p:cNvPr>
          <p:cNvSpPr>
            <a:spLocks noGrp="1"/>
          </p:cNvSpPr>
          <p:nvPr>
            <p:ph type="dt" sz="half" idx="10"/>
          </p:nvPr>
        </p:nvSpPr>
        <p:spPr/>
        <p:txBody>
          <a:bodyPr/>
          <a:lstStyle/>
          <a:p>
            <a:r>
              <a:rPr lang="ru-RU"/>
              <a:t>25.04.2024</a:t>
            </a:r>
            <a:endParaRPr lang="en-RU"/>
          </a:p>
        </p:txBody>
      </p:sp>
      <p:sp>
        <p:nvSpPr>
          <p:cNvPr id="5" name="Footer Placeholder 4">
            <a:extLst>
              <a:ext uri="{FF2B5EF4-FFF2-40B4-BE49-F238E27FC236}">
                <a16:creationId xmlns:a16="http://schemas.microsoft.com/office/drawing/2014/main" id="{EC77BF50-04D3-7620-3402-9FE3A96BE12A}"/>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399062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4E72-1F3A-3B8E-9685-580DC9814E60}"/>
              </a:ext>
            </a:extLst>
          </p:cNvPr>
          <p:cNvSpPr>
            <a:spLocks noGrp="1"/>
          </p:cNvSpPr>
          <p:nvPr>
            <p:ph type="title"/>
          </p:nvPr>
        </p:nvSpPr>
        <p:spPr>
          <a:xfrm>
            <a:off x="838200" y="2766219"/>
            <a:ext cx="10515600" cy="1325563"/>
          </a:xfrm>
        </p:spPr>
        <p:txBody>
          <a:bodyPr/>
          <a:lstStyle/>
          <a:p>
            <a:r>
              <a:rPr lang="en-RU" b="1" dirty="0"/>
              <a:t>Backup slides</a:t>
            </a:r>
          </a:p>
        </p:txBody>
      </p:sp>
      <p:sp>
        <p:nvSpPr>
          <p:cNvPr id="6" name="Slide Number Placeholder 5">
            <a:extLst>
              <a:ext uri="{FF2B5EF4-FFF2-40B4-BE49-F238E27FC236}">
                <a16:creationId xmlns:a16="http://schemas.microsoft.com/office/drawing/2014/main" id="{171F6854-8237-A2C7-36A9-EF7A3A8C4C2B}"/>
              </a:ext>
            </a:extLst>
          </p:cNvPr>
          <p:cNvSpPr>
            <a:spLocks noGrp="1"/>
          </p:cNvSpPr>
          <p:nvPr>
            <p:ph type="sldNum" sz="quarter" idx="12"/>
          </p:nvPr>
        </p:nvSpPr>
        <p:spPr/>
        <p:txBody>
          <a:bodyPr/>
          <a:lstStyle/>
          <a:p>
            <a:fld id="{CCC9453E-491D-0047-BA9F-BDF3D95A4531}" type="slidenum">
              <a:rPr lang="en-RU" smtClean="0"/>
              <a:t>22</a:t>
            </a:fld>
            <a:endParaRPr lang="en-RU"/>
          </a:p>
        </p:txBody>
      </p:sp>
      <p:sp>
        <p:nvSpPr>
          <p:cNvPr id="3" name="Date Placeholder 2">
            <a:extLst>
              <a:ext uri="{FF2B5EF4-FFF2-40B4-BE49-F238E27FC236}">
                <a16:creationId xmlns:a16="http://schemas.microsoft.com/office/drawing/2014/main" id="{85EF7F48-CB10-AB97-B1D8-20D20C8A453B}"/>
              </a:ext>
            </a:extLst>
          </p:cNvPr>
          <p:cNvSpPr>
            <a:spLocks noGrp="1"/>
          </p:cNvSpPr>
          <p:nvPr>
            <p:ph type="dt" sz="half" idx="10"/>
          </p:nvPr>
        </p:nvSpPr>
        <p:spPr/>
        <p:txBody>
          <a:bodyPr/>
          <a:lstStyle/>
          <a:p>
            <a:r>
              <a:rPr lang="ru-RU"/>
              <a:t>25.04.2024</a:t>
            </a:r>
            <a:endParaRPr lang="en-RU"/>
          </a:p>
        </p:txBody>
      </p:sp>
      <p:sp>
        <p:nvSpPr>
          <p:cNvPr id="4" name="Footer Placeholder 3">
            <a:extLst>
              <a:ext uri="{FF2B5EF4-FFF2-40B4-BE49-F238E27FC236}">
                <a16:creationId xmlns:a16="http://schemas.microsoft.com/office/drawing/2014/main" id="{C26B799D-878A-F024-C881-5060D8436B0B}"/>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395808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r>
              <a:rPr lang="en" b="1" dirty="0"/>
              <a:t>Methods for </a:t>
            </a:r>
            <a:r>
              <a:rPr lang="en" b="1" dirty="0" err="1"/>
              <a:t>v</a:t>
            </a:r>
            <a:r>
              <a:rPr lang="en" b="1" baseline="-25000" dirty="0" err="1"/>
              <a:t>n</a:t>
            </a:r>
            <a:r>
              <a:rPr lang="en" b="1" dirty="0"/>
              <a:t> measurements</a:t>
            </a:r>
            <a:endParaRPr b="1" dirty="0"/>
          </a:p>
        </p:txBody>
      </p:sp>
      <p:sp>
        <p:nvSpPr>
          <p:cNvPr id="238" name="Google Shape;238;p32"/>
          <p:cNvSpPr txBox="1"/>
          <p:nvPr/>
        </p:nvSpPr>
        <p:spPr>
          <a:xfrm>
            <a:off x="207800" y="951867"/>
            <a:ext cx="11776400" cy="2092840"/>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b="1" dirty="0"/>
              <a:t>Sub-event 2-particle Q-cumulants v2{2}: </a:t>
            </a:r>
          </a:p>
          <a:p>
            <a:pPr marL="186262">
              <a:buSzPts val="1400"/>
            </a:pPr>
            <a:r>
              <a:rPr lang="en" sz="2000" dirty="0" err="1">
                <a:solidFill>
                  <a:schemeClr val="dk1"/>
                </a:solidFill>
              </a:rPr>
              <a:t>Δη</a:t>
            </a:r>
            <a:r>
              <a:rPr lang="en" sz="2000" dirty="0">
                <a:solidFill>
                  <a:schemeClr val="dk1"/>
                </a:solidFill>
              </a:rPr>
              <a:t>=0.1 is applied between 2 sub-events A, B to suppress non-flow</a:t>
            </a:r>
            <a:endParaRPr sz="2000" dirty="0">
              <a:solidFill>
                <a:schemeClr val="dk1"/>
              </a:solidFill>
            </a:endParaRPr>
          </a:p>
          <a:p>
            <a:pPr marL="609585"/>
            <a:endParaRPr sz="2000" b="1" dirty="0"/>
          </a:p>
          <a:p>
            <a:endParaRPr lang="en-US" sz="2000" dirty="0"/>
          </a:p>
          <a:p>
            <a:endParaRPr sz="2000" dirty="0"/>
          </a:p>
          <a:p>
            <a:pPr marL="609585" indent="-423323">
              <a:buSzPts val="1400"/>
              <a:buChar char="●"/>
            </a:pPr>
            <a:r>
              <a:rPr lang="en" sz="2000" b="1" dirty="0"/>
              <a:t>4-particle Q-cumulants v2{4}</a:t>
            </a:r>
            <a:endParaRPr sz="2000" b="1" dirty="0"/>
          </a:p>
        </p:txBody>
      </p:sp>
      <p:pic>
        <p:nvPicPr>
          <p:cNvPr id="239" name="Google Shape;239;p32"/>
          <p:cNvPicPr preferRelativeResize="0"/>
          <p:nvPr/>
        </p:nvPicPr>
        <p:blipFill>
          <a:blip r:embed="rId3">
            <a:alphaModFix/>
          </a:blip>
          <a:stretch>
            <a:fillRect/>
          </a:stretch>
        </p:blipFill>
        <p:spPr>
          <a:xfrm>
            <a:off x="963334" y="1708630"/>
            <a:ext cx="1468799" cy="720000"/>
          </a:xfrm>
          <a:prstGeom prst="rect">
            <a:avLst/>
          </a:prstGeom>
          <a:noFill/>
          <a:ln>
            <a:noFill/>
          </a:ln>
        </p:spPr>
      </p:pic>
      <p:pic>
        <p:nvPicPr>
          <p:cNvPr id="240" name="Google Shape;240;p32"/>
          <p:cNvPicPr preferRelativeResize="0"/>
          <p:nvPr/>
        </p:nvPicPr>
        <p:blipFill>
          <a:blip r:embed="rId4">
            <a:alphaModFix/>
          </a:blip>
          <a:stretch>
            <a:fillRect/>
          </a:stretch>
        </p:blipFill>
        <p:spPr>
          <a:xfrm>
            <a:off x="3003833" y="1756630"/>
            <a:ext cx="1961144" cy="624000"/>
          </a:xfrm>
          <a:prstGeom prst="rect">
            <a:avLst/>
          </a:prstGeom>
          <a:noFill/>
          <a:ln>
            <a:noFill/>
          </a:ln>
        </p:spPr>
      </p:pic>
      <p:pic>
        <p:nvPicPr>
          <p:cNvPr id="241" name="Google Shape;241;p32"/>
          <p:cNvPicPr preferRelativeResize="0"/>
          <p:nvPr/>
        </p:nvPicPr>
        <p:blipFill>
          <a:blip r:embed="rId5">
            <a:alphaModFix/>
          </a:blip>
          <a:stretch>
            <a:fillRect/>
          </a:stretch>
        </p:blipFill>
        <p:spPr>
          <a:xfrm>
            <a:off x="5536651" y="1828630"/>
            <a:ext cx="2090180" cy="480000"/>
          </a:xfrm>
          <a:prstGeom prst="rect">
            <a:avLst/>
          </a:prstGeom>
          <a:noFill/>
          <a:ln>
            <a:noFill/>
          </a:ln>
        </p:spPr>
      </p:pic>
      <p:pic>
        <p:nvPicPr>
          <p:cNvPr id="242" name="Google Shape;242;p32"/>
          <p:cNvPicPr preferRelativeResize="0"/>
          <p:nvPr/>
        </p:nvPicPr>
        <p:blipFill>
          <a:blip r:embed="rId6">
            <a:alphaModFix/>
          </a:blip>
          <a:stretch>
            <a:fillRect/>
          </a:stretch>
        </p:blipFill>
        <p:spPr>
          <a:xfrm>
            <a:off x="8080400" y="1488381"/>
            <a:ext cx="3695997" cy="960000"/>
          </a:xfrm>
          <a:prstGeom prst="rect">
            <a:avLst/>
          </a:prstGeom>
          <a:noFill/>
          <a:ln>
            <a:noFill/>
          </a:ln>
        </p:spPr>
      </p:pic>
      <p:pic>
        <p:nvPicPr>
          <p:cNvPr id="243" name="Google Shape;243;p32"/>
          <p:cNvPicPr preferRelativeResize="0"/>
          <p:nvPr/>
        </p:nvPicPr>
        <p:blipFill>
          <a:blip r:embed="rId7">
            <a:alphaModFix/>
          </a:blip>
          <a:stretch>
            <a:fillRect/>
          </a:stretch>
        </p:blipFill>
        <p:spPr>
          <a:xfrm>
            <a:off x="963334" y="2918867"/>
            <a:ext cx="1630524" cy="576000"/>
          </a:xfrm>
          <a:prstGeom prst="rect">
            <a:avLst/>
          </a:prstGeom>
          <a:noFill/>
          <a:ln>
            <a:noFill/>
          </a:ln>
        </p:spPr>
      </p:pic>
      <p:pic>
        <p:nvPicPr>
          <p:cNvPr id="244" name="Google Shape;244;p32"/>
          <p:cNvPicPr preferRelativeResize="0"/>
          <p:nvPr/>
        </p:nvPicPr>
        <p:blipFill>
          <a:blip r:embed="rId8">
            <a:alphaModFix/>
          </a:blip>
          <a:stretch>
            <a:fillRect/>
          </a:stretch>
        </p:blipFill>
        <p:spPr>
          <a:xfrm>
            <a:off x="963333" y="3570033"/>
            <a:ext cx="6831739" cy="576000"/>
          </a:xfrm>
          <a:prstGeom prst="rect">
            <a:avLst/>
          </a:prstGeom>
          <a:noFill/>
          <a:ln>
            <a:noFill/>
          </a:ln>
        </p:spPr>
      </p:pic>
      <p:pic>
        <p:nvPicPr>
          <p:cNvPr id="245" name="Google Shape;245;p32"/>
          <p:cNvPicPr preferRelativeResize="0"/>
          <p:nvPr/>
        </p:nvPicPr>
        <p:blipFill>
          <a:blip r:embed="rId9">
            <a:alphaModFix/>
          </a:blip>
          <a:stretch>
            <a:fillRect/>
          </a:stretch>
        </p:blipFill>
        <p:spPr>
          <a:xfrm>
            <a:off x="5513491" y="2873880"/>
            <a:ext cx="2990401" cy="480000"/>
          </a:xfrm>
          <a:prstGeom prst="rect">
            <a:avLst/>
          </a:prstGeom>
          <a:noFill/>
          <a:ln>
            <a:noFill/>
          </a:ln>
        </p:spPr>
      </p:pic>
      <p:pic>
        <p:nvPicPr>
          <p:cNvPr id="246" name="Google Shape;246;p32"/>
          <p:cNvPicPr preferRelativeResize="0"/>
          <p:nvPr/>
        </p:nvPicPr>
        <p:blipFill>
          <a:blip r:embed="rId10">
            <a:alphaModFix/>
          </a:blip>
          <a:stretch>
            <a:fillRect/>
          </a:stretch>
        </p:blipFill>
        <p:spPr>
          <a:xfrm>
            <a:off x="9036794" y="2909406"/>
            <a:ext cx="2418113" cy="960000"/>
          </a:xfrm>
          <a:prstGeom prst="rect">
            <a:avLst/>
          </a:prstGeom>
          <a:noFill/>
          <a:ln>
            <a:noFill/>
          </a:ln>
        </p:spPr>
      </p:pic>
      <p:sp>
        <p:nvSpPr>
          <p:cNvPr id="247" name="Google Shape;247;p32"/>
          <p:cNvSpPr txBox="1"/>
          <p:nvPr/>
        </p:nvSpPr>
        <p:spPr>
          <a:xfrm>
            <a:off x="0" y="6402100"/>
            <a:ext cx="10035200" cy="492402"/>
          </a:xfrm>
          <a:prstGeom prst="rect">
            <a:avLst/>
          </a:prstGeom>
          <a:noFill/>
          <a:ln>
            <a:noFill/>
          </a:ln>
        </p:spPr>
        <p:txBody>
          <a:bodyPr spcFirstLastPara="1" wrap="square" lIns="121900" tIns="121900" rIns="121900" bIns="121900" anchor="t" anchorCtr="0">
            <a:spAutoFit/>
          </a:bodyPr>
          <a:lstStyle/>
          <a:p>
            <a:r>
              <a:rPr lang="en" sz="1600">
                <a:solidFill>
                  <a:srgbClr val="777777"/>
                </a:solidFill>
              </a:rPr>
              <a:t>Method’s details described in PRC 83 (2011), 044913 , EP method: Phys.Rev.C 77 (2008) 034904</a:t>
            </a:r>
            <a:endParaRPr sz="1600">
              <a:solidFill>
                <a:srgbClr val="777777"/>
              </a:solidFill>
            </a:endParaRPr>
          </a:p>
        </p:txBody>
      </p:sp>
      <p:sp>
        <p:nvSpPr>
          <p:cNvPr id="248" name="Google Shape;248;p32"/>
          <p:cNvSpPr txBox="1"/>
          <p:nvPr/>
        </p:nvSpPr>
        <p:spPr>
          <a:xfrm>
            <a:off x="207800" y="4146034"/>
            <a:ext cx="11360800" cy="2539116"/>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b="1" dirty="0"/>
              <a:t>Event plane method: </a:t>
            </a:r>
            <a:r>
              <a:rPr lang="en" sz="2000" dirty="0" err="1">
                <a:solidFill>
                  <a:schemeClr val="dk1"/>
                </a:solidFill>
              </a:rPr>
              <a:t>Δη</a:t>
            </a:r>
            <a:r>
              <a:rPr lang="en" sz="2000" dirty="0">
                <a:solidFill>
                  <a:schemeClr val="dk1"/>
                </a:solidFill>
              </a:rPr>
              <a:t>=0.1</a:t>
            </a:r>
            <a:endParaRPr sz="2000" dirty="0"/>
          </a:p>
          <a:p>
            <a:endParaRPr sz="2000" b="1" dirty="0"/>
          </a:p>
          <a:p>
            <a:endParaRPr sz="2000" b="1" dirty="0"/>
          </a:p>
          <a:p>
            <a:endParaRPr sz="2000" b="1" dirty="0"/>
          </a:p>
          <a:p>
            <a:pPr>
              <a:lnSpc>
                <a:spcPct val="115000"/>
              </a:lnSpc>
            </a:pPr>
            <a:r>
              <a:rPr lang="en" sz="2000" dirty="0"/>
              <a:t>Here: </a:t>
            </a:r>
            <a:r>
              <a:rPr lang="en" sz="2000" b="1" dirty="0"/>
              <a:t>𝜔</a:t>
            </a:r>
            <a:r>
              <a:rPr lang="en" sz="2000" b="1" baseline="-25000" dirty="0" err="1"/>
              <a:t>i</a:t>
            </a:r>
            <a:r>
              <a:rPr lang="en" sz="2000" dirty="0"/>
              <a:t> -  </a:t>
            </a:r>
            <a:r>
              <a:rPr lang="en" sz="2000" dirty="0" err="1"/>
              <a:t>p</a:t>
            </a:r>
            <a:r>
              <a:rPr lang="en" sz="2000" baseline="-25000" dirty="0" err="1"/>
              <a:t>T,i</a:t>
            </a:r>
            <a:r>
              <a:rPr lang="en" sz="2000" baseline="-25000" dirty="0"/>
              <a:t> </a:t>
            </a:r>
            <a:r>
              <a:rPr lang="en" sz="2000" dirty="0"/>
              <a:t>transverse momentum of the </a:t>
            </a:r>
            <a:r>
              <a:rPr lang="en" sz="2000" dirty="0" err="1"/>
              <a:t>i-th</a:t>
            </a:r>
            <a:r>
              <a:rPr lang="en" sz="2000" dirty="0"/>
              <a:t> track in the TPC</a:t>
            </a:r>
            <a:endParaRPr sz="2000" dirty="0"/>
          </a:p>
          <a:p>
            <a:pPr>
              <a:lnSpc>
                <a:spcPct val="115000"/>
              </a:lnSpc>
            </a:pPr>
            <a:r>
              <a:rPr lang="en" dirty="0"/>
              <a:t>	</a:t>
            </a:r>
            <a:r>
              <a:rPr lang="en" b="1" dirty="0"/>
              <a:t>𝜑</a:t>
            </a:r>
            <a:r>
              <a:rPr lang="en" b="1" baseline="-25000" dirty="0" err="1"/>
              <a:t>i</a:t>
            </a:r>
            <a:r>
              <a:rPr lang="en" b="1" dirty="0"/>
              <a:t> </a:t>
            </a:r>
            <a:r>
              <a:rPr lang="en" dirty="0"/>
              <a:t>- azimuthal angle of the </a:t>
            </a:r>
            <a:r>
              <a:rPr lang="en" dirty="0" err="1"/>
              <a:t>i-th</a:t>
            </a:r>
            <a:r>
              <a:rPr lang="en" dirty="0"/>
              <a:t> track in the TPC</a:t>
            </a:r>
            <a:endParaRPr dirty="0"/>
          </a:p>
          <a:p>
            <a:pPr>
              <a:lnSpc>
                <a:spcPct val="115000"/>
              </a:lnSpc>
            </a:pPr>
            <a:r>
              <a:rPr lang="en" dirty="0"/>
              <a:t>	</a:t>
            </a:r>
            <a:r>
              <a:rPr lang="en" dirty="0" err="1"/>
              <a:t>Ψ</a:t>
            </a:r>
            <a:r>
              <a:rPr lang="en" b="1" baseline="-25000" dirty="0" err="1"/>
              <a:t>n</a:t>
            </a:r>
            <a:r>
              <a:rPr lang="en" dirty="0"/>
              <a:t>- event plane angles</a:t>
            </a:r>
            <a:endParaRPr dirty="0"/>
          </a:p>
        </p:txBody>
      </p:sp>
      <p:pic>
        <p:nvPicPr>
          <p:cNvPr id="249" name="Google Shape;249;p32" descr="Q_{n,x}= \sum_i w_i \cos (n\phi_i)" title="MathEquation,#000000"/>
          <p:cNvPicPr preferRelativeResize="0"/>
          <p:nvPr/>
        </p:nvPicPr>
        <p:blipFill>
          <a:blip r:embed="rId11">
            <a:alphaModFix/>
          </a:blip>
          <a:stretch>
            <a:fillRect/>
          </a:stretch>
        </p:blipFill>
        <p:spPr>
          <a:xfrm>
            <a:off x="963333" y="4628167"/>
            <a:ext cx="2481600" cy="306551"/>
          </a:xfrm>
          <a:prstGeom prst="rect">
            <a:avLst/>
          </a:prstGeom>
          <a:noFill/>
          <a:ln>
            <a:noFill/>
          </a:ln>
        </p:spPr>
      </p:pic>
      <p:pic>
        <p:nvPicPr>
          <p:cNvPr id="250" name="Google Shape;250;p32" descr="Q_{n,y}= \sum_i w_i \sin (n\phi_i)" title="MathEquation,#000000"/>
          <p:cNvPicPr preferRelativeResize="0"/>
          <p:nvPr/>
        </p:nvPicPr>
        <p:blipFill>
          <a:blip r:embed="rId12">
            <a:alphaModFix/>
          </a:blip>
          <a:stretch>
            <a:fillRect/>
          </a:stretch>
        </p:blipFill>
        <p:spPr>
          <a:xfrm>
            <a:off x="963333" y="5010800"/>
            <a:ext cx="2480400" cy="312000"/>
          </a:xfrm>
          <a:prstGeom prst="rect">
            <a:avLst/>
          </a:prstGeom>
          <a:noFill/>
          <a:ln>
            <a:noFill/>
          </a:ln>
        </p:spPr>
      </p:pic>
      <p:pic>
        <p:nvPicPr>
          <p:cNvPr id="251" name="Google Shape;251;p32" descr="\Psi^{EP}_n=\frac{1}{n}\tan^{-1}\left(\frac{Q_{n,y}}{Q_{n,x}}\right)" title="MathEquation,#000000"/>
          <p:cNvPicPr preferRelativeResize="0"/>
          <p:nvPr/>
        </p:nvPicPr>
        <p:blipFill>
          <a:blip r:embed="rId13">
            <a:alphaModFix/>
          </a:blip>
          <a:stretch>
            <a:fillRect/>
          </a:stretch>
        </p:blipFill>
        <p:spPr>
          <a:xfrm>
            <a:off x="4282116" y="4699433"/>
            <a:ext cx="2726576" cy="576000"/>
          </a:xfrm>
          <a:prstGeom prst="rect">
            <a:avLst/>
          </a:prstGeom>
          <a:noFill/>
          <a:ln>
            <a:noFill/>
          </a:ln>
        </p:spPr>
      </p:pic>
      <p:pic>
        <p:nvPicPr>
          <p:cNvPr id="252" name="Google Shape;252;p32" descr="v_n =\frac{ \langle\cos[n(\phi - \Psi^{EP}_n)]\rangle } {\sqrt{\left\langle \cos{[n(\Psi_{n,a} - \Psi_{n,b} )]}\right\rangle}}" title="MathEquation,#000000"/>
          <p:cNvPicPr preferRelativeResize="0"/>
          <p:nvPr/>
        </p:nvPicPr>
        <p:blipFill>
          <a:blip r:embed="rId14">
            <a:alphaModFix/>
          </a:blip>
          <a:stretch>
            <a:fillRect/>
          </a:stretch>
        </p:blipFill>
        <p:spPr>
          <a:xfrm>
            <a:off x="8311500" y="4610387"/>
            <a:ext cx="2928800" cy="672000"/>
          </a:xfrm>
          <a:prstGeom prst="rect">
            <a:avLst/>
          </a:prstGeom>
          <a:noFill/>
          <a:ln>
            <a:noFill/>
          </a:ln>
        </p:spPr>
      </p:pic>
      <p:sp>
        <p:nvSpPr>
          <p:cNvPr id="253" name="Google Shape;253;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23</a:t>
            </a:fld>
            <a:endParaRPr/>
          </a:p>
        </p:txBody>
      </p:sp>
    </p:spTree>
    <p:extLst>
      <p:ext uri="{BB962C8B-B14F-4D97-AF65-F5344CB8AC3E}">
        <p14:creationId xmlns:p14="http://schemas.microsoft.com/office/powerpoint/2010/main" val="4055970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4"/>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pPr algn="ctr">
              <a:buClr>
                <a:schemeClr val="dk1"/>
              </a:buClr>
              <a:buSzPct val="39285"/>
            </a:pPr>
            <a:r>
              <a:rPr lang="en"/>
              <a:t>Motivation of elliptic flow fluctuation study</a:t>
            </a:r>
            <a:endParaRPr/>
          </a:p>
        </p:txBody>
      </p:sp>
      <p:pic>
        <p:nvPicPr>
          <p:cNvPr id="491" name="Google Shape;491;p54"/>
          <p:cNvPicPr preferRelativeResize="0"/>
          <p:nvPr/>
        </p:nvPicPr>
        <p:blipFill>
          <a:blip r:embed="rId3">
            <a:alphaModFix/>
          </a:blip>
          <a:stretch>
            <a:fillRect/>
          </a:stretch>
        </p:blipFill>
        <p:spPr>
          <a:xfrm>
            <a:off x="439467" y="1115567"/>
            <a:ext cx="5436868" cy="3599999"/>
          </a:xfrm>
          <a:prstGeom prst="rect">
            <a:avLst/>
          </a:prstGeom>
          <a:noFill/>
          <a:ln>
            <a:noFill/>
          </a:ln>
        </p:spPr>
      </p:pic>
      <p:pic>
        <p:nvPicPr>
          <p:cNvPr id="492" name="Google Shape;492;p54"/>
          <p:cNvPicPr preferRelativeResize="0"/>
          <p:nvPr/>
        </p:nvPicPr>
        <p:blipFill>
          <a:blip r:embed="rId4">
            <a:alphaModFix/>
          </a:blip>
          <a:stretch>
            <a:fillRect/>
          </a:stretch>
        </p:blipFill>
        <p:spPr>
          <a:xfrm>
            <a:off x="6575400" y="1013968"/>
            <a:ext cx="5030101" cy="3330665"/>
          </a:xfrm>
          <a:prstGeom prst="rect">
            <a:avLst/>
          </a:prstGeom>
          <a:noFill/>
          <a:ln>
            <a:noFill/>
          </a:ln>
        </p:spPr>
      </p:pic>
      <mc:AlternateContent xmlns:mc="http://schemas.openxmlformats.org/markup-compatibility/2006" xmlns:a14="http://schemas.microsoft.com/office/drawing/2010/main">
        <mc:Choice Requires="a14">
          <p:sp>
            <p:nvSpPr>
              <p:cNvPr id="493" name="Google Shape;493;p54"/>
              <p:cNvSpPr txBox="1"/>
              <p:nvPr/>
            </p:nvSpPr>
            <p:spPr>
              <a:xfrm>
                <a:off x="439467" y="4726077"/>
                <a:ext cx="5610400" cy="1367600"/>
              </a:xfrm>
              <a:prstGeom prst="rect">
                <a:avLst/>
              </a:prstGeom>
              <a:noFill/>
              <a:ln>
                <a:noFill/>
              </a:ln>
            </p:spPr>
            <p:txBody>
              <a:bodyPr spcFirstLastPara="1" wrap="square" lIns="121900" tIns="121900" rIns="121900" bIns="121900" anchor="t" anchorCtr="0">
                <a:noAutofit/>
              </a:bodyPr>
              <a:lstStyle/>
              <a:p>
                <a:pPr>
                  <a:lnSpc>
                    <a:spcPct val="115000"/>
                  </a:lnSpc>
                </a:pPr>
                <a:r>
                  <a:rPr lang="en-GB" sz="2133" dirty="0"/>
                  <a:t>v</a:t>
                </a:r>
                <a:r>
                  <a:rPr lang="en-GB" sz="2133" baseline="-25000" dirty="0"/>
                  <a:t>2</a:t>
                </a:r>
                <a:r>
                  <a:rPr lang="en-GB" sz="2133" dirty="0"/>
                  <a:t> fluctuations at </a:t>
                </a:r>
                <a14:m>
                  <m:oMath xmlns:m="http://schemas.openxmlformats.org/officeDocument/2006/math">
                    <m:rad>
                      <m:radPr>
                        <m:degHide m:val="on"/>
                        <m:ctrlPr>
                          <a:rPr lang="en-GB" sz="2133" b="0" i="1" smtClean="0">
                            <a:latin typeface="Cambria Math" panose="02040503050406030204" pitchFamily="18" charset="0"/>
                          </a:rPr>
                        </m:ctrlPr>
                      </m:radPr>
                      <m:deg/>
                      <m:e>
                        <m:sSub>
                          <m:sSubPr>
                            <m:ctrlPr>
                              <a:rPr lang="en-US" sz="2133" b="0" i="1" smtClean="0">
                                <a:latin typeface="Cambria Math" panose="02040503050406030204" pitchFamily="18" charset="0"/>
                              </a:rPr>
                            </m:ctrlPr>
                          </m:sSubPr>
                          <m:e>
                            <m:r>
                              <a:rPr lang="en-US" sz="2133" b="0" i="1" smtClean="0">
                                <a:latin typeface="Cambria Math" panose="02040503050406030204" pitchFamily="18" charset="0"/>
                              </a:rPr>
                              <m:t>𝑠</m:t>
                            </m:r>
                          </m:e>
                          <m:sub>
                            <m:r>
                              <a:rPr lang="en-US" sz="2133" b="0" i="1" smtClean="0">
                                <a:latin typeface="Cambria Math" panose="02040503050406030204" pitchFamily="18" charset="0"/>
                              </a:rPr>
                              <m:t>𝑁𝑁</m:t>
                            </m:r>
                          </m:sub>
                        </m:sSub>
                      </m:e>
                    </m:rad>
                  </m:oMath>
                </a14:m>
                <a:r>
                  <a:rPr lang="en-GB" sz="2133" dirty="0"/>
                  <a:t>=11.5-39 GeV</a:t>
                </a:r>
              </a:p>
              <a:p>
                <a:pPr>
                  <a:lnSpc>
                    <a:spcPct val="115000"/>
                  </a:lnSpc>
                </a:pPr>
                <a:r>
                  <a:rPr lang="en-GB" sz="2133" dirty="0"/>
                  <a:t>observed in STAR:</a:t>
                </a:r>
              </a:p>
              <a:p>
                <a:pPr marL="609585" indent="-440256">
                  <a:lnSpc>
                    <a:spcPct val="115000"/>
                  </a:lnSpc>
                  <a:buSzPts val="1600"/>
                  <a:buChar char="●"/>
                </a:pPr>
                <a:r>
                  <a:rPr lang="en-GB" sz="2133" dirty="0"/>
                  <a:t>Weak dependence on collision energy</a:t>
                </a:r>
                <a:endParaRPr sz="2133" dirty="0"/>
              </a:p>
            </p:txBody>
          </p:sp>
        </mc:Choice>
        <mc:Fallback xmlns="">
          <p:sp>
            <p:nvSpPr>
              <p:cNvPr id="493" name="Google Shape;493;p54"/>
              <p:cNvSpPr txBox="1">
                <a:spLocks noRot="1" noChangeAspect="1" noMove="1" noResize="1" noEditPoints="1" noAdjustHandles="1" noChangeArrowheads="1" noChangeShapeType="1" noTextEdit="1"/>
              </p:cNvSpPr>
              <p:nvPr/>
            </p:nvSpPr>
            <p:spPr>
              <a:xfrm>
                <a:off x="439467" y="4726077"/>
                <a:ext cx="5610400" cy="1367600"/>
              </a:xfrm>
              <a:prstGeom prst="rect">
                <a:avLst/>
              </a:prstGeom>
              <a:blipFill>
                <a:blip r:embed="rId5"/>
                <a:stretch>
                  <a:fillRect l="-677" b="-1835"/>
                </a:stretch>
              </a:blipFill>
              <a:ln>
                <a:noFill/>
              </a:ln>
            </p:spPr>
            <p:txBody>
              <a:bodyPr/>
              <a:lstStyle/>
              <a:p>
                <a:r>
                  <a:rPr lang="en-RU">
                    <a:noFill/>
                  </a:rPr>
                  <a:t> </a:t>
                </a:r>
              </a:p>
            </p:txBody>
          </p:sp>
        </mc:Fallback>
      </mc:AlternateContent>
      <p:sp>
        <p:nvSpPr>
          <p:cNvPr id="495" name="Google Shape;495;p54"/>
          <p:cNvSpPr txBox="1"/>
          <p:nvPr/>
        </p:nvSpPr>
        <p:spPr>
          <a:xfrm>
            <a:off x="6326833" y="4515967"/>
            <a:ext cx="5436800" cy="1559104"/>
          </a:xfrm>
          <a:prstGeom prst="rect">
            <a:avLst/>
          </a:prstGeom>
          <a:noFill/>
          <a:ln>
            <a:noFill/>
          </a:ln>
        </p:spPr>
        <p:txBody>
          <a:bodyPr spcFirstLastPara="1" wrap="square" lIns="121900" tIns="121900" rIns="121900" bIns="121900" anchor="t" anchorCtr="0">
            <a:spAutoFit/>
          </a:bodyPr>
          <a:lstStyle/>
          <a:p>
            <a:pPr marL="609585" indent="-440256">
              <a:buSzPts val="1600"/>
              <a:buChar char="●"/>
            </a:pPr>
            <a:r>
              <a:rPr lang="en" sz="2133"/>
              <a:t>Indicate a dominated initial state driven uctuations σ</a:t>
            </a:r>
            <a:r>
              <a:rPr lang="en" sz="2133" baseline="-25000"/>
              <a:t>ε2</a:t>
            </a:r>
            <a:endParaRPr sz="2133" baseline="-25000"/>
          </a:p>
          <a:p>
            <a:pPr marL="609585" indent="-440256">
              <a:buSzPts val="1600"/>
              <a:buChar char="●"/>
            </a:pPr>
            <a:r>
              <a:rPr lang="en" sz="2133"/>
              <a:t>Provide constraints for IS models and shear viscosity η(T/s)</a:t>
            </a:r>
            <a:endParaRPr sz="2133"/>
          </a:p>
        </p:txBody>
      </p:sp>
      <p:sp>
        <p:nvSpPr>
          <p:cNvPr id="496" name="Google Shape;496;p54"/>
          <p:cNvSpPr txBox="1"/>
          <p:nvPr/>
        </p:nvSpPr>
        <p:spPr>
          <a:xfrm>
            <a:off x="3060600" y="6083167"/>
            <a:ext cx="6070800" cy="574412"/>
          </a:xfrm>
          <a:prstGeom prst="rect">
            <a:avLst/>
          </a:prstGeom>
          <a:noFill/>
          <a:ln>
            <a:noFill/>
          </a:ln>
        </p:spPr>
        <p:txBody>
          <a:bodyPr spcFirstLastPara="1" wrap="square" lIns="121900" tIns="121900" rIns="121900" bIns="121900" anchor="t" anchorCtr="0">
            <a:spAutoFit/>
          </a:bodyPr>
          <a:lstStyle/>
          <a:p>
            <a:r>
              <a:rPr lang="en" sz="2133" b="1" dirty="0"/>
              <a:t>How about v2 fluctuations at NICA energies?</a:t>
            </a:r>
            <a:endParaRPr sz="2133" b="1" dirty="0"/>
          </a:p>
        </p:txBody>
      </p:sp>
      <p:sp>
        <p:nvSpPr>
          <p:cNvPr id="2" name="Slide Number Placeholder 1">
            <a:extLst>
              <a:ext uri="{FF2B5EF4-FFF2-40B4-BE49-F238E27FC236}">
                <a16:creationId xmlns:a16="http://schemas.microsoft.com/office/drawing/2014/main" id="{89E98615-35B4-80FD-13C4-E170DC7B3587}"/>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38130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6"/>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pPr algn="ctr"/>
            <a:r>
              <a:rPr lang="en" b="1" dirty="0"/>
              <a:t>Relative v</a:t>
            </a:r>
            <a:r>
              <a:rPr lang="en" b="1" baseline="-25000" dirty="0"/>
              <a:t>2</a:t>
            </a:r>
            <a:r>
              <a:rPr lang="en" b="1" dirty="0"/>
              <a:t> fluctuations of identified hadrons </a:t>
            </a:r>
            <a:endParaRPr b="1" dirty="0"/>
          </a:p>
        </p:txBody>
      </p:sp>
      <p:pic>
        <p:nvPicPr>
          <p:cNvPr id="511" name="Google Shape;511;p56"/>
          <p:cNvPicPr preferRelativeResize="0"/>
          <p:nvPr/>
        </p:nvPicPr>
        <p:blipFill>
          <a:blip r:embed="rId3">
            <a:alphaModFix/>
          </a:blip>
          <a:stretch>
            <a:fillRect/>
          </a:stretch>
        </p:blipFill>
        <p:spPr>
          <a:xfrm>
            <a:off x="203200" y="1308401"/>
            <a:ext cx="11785605" cy="3740548"/>
          </a:xfrm>
          <a:prstGeom prst="rect">
            <a:avLst/>
          </a:prstGeom>
          <a:noFill/>
          <a:ln>
            <a:noFill/>
          </a:ln>
        </p:spPr>
      </p:pic>
      <p:sp>
        <p:nvSpPr>
          <p:cNvPr id="512" name="Google Shape;512;p56"/>
          <p:cNvSpPr txBox="1"/>
          <p:nvPr/>
        </p:nvSpPr>
        <p:spPr>
          <a:xfrm>
            <a:off x="415467" y="5166833"/>
            <a:ext cx="11360800" cy="1470400"/>
          </a:xfrm>
          <a:prstGeom prst="rect">
            <a:avLst/>
          </a:prstGeom>
          <a:noFill/>
          <a:ln>
            <a:noFill/>
          </a:ln>
        </p:spPr>
        <p:txBody>
          <a:bodyPr spcFirstLastPara="1" wrap="square" lIns="121900" tIns="121900" rIns="121900" bIns="121900" anchor="t" anchorCtr="0">
            <a:noAutofit/>
          </a:bodyPr>
          <a:lstStyle/>
          <a:p>
            <a:pPr marL="609585" indent="-423323">
              <a:lnSpc>
                <a:spcPct val="150000"/>
              </a:lnSpc>
              <a:buSzPts val="1400"/>
              <a:buChar char="●"/>
            </a:pPr>
            <a:r>
              <a:rPr lang="en" sz="2000" dirty="0"/>
              <a:t>Weak dependence between </a:t>
            </a:r>
            <a:r>
              <a:rPr lang="en" sz="2000" dirty="0">
                <a:solidFill>
                  <a:schemeClr val="dk1"/>
                </a:solidFill>
              </a:rPr>
              <a:t>v</a:t>
            </a:r>
            <a:r>
              <a:rPr lang="en" sz="2000" baseline="-25000" dirty="0">
                <a:solidFill>
                  <a:schemeClr val="dk1"/>
                </a:solidFill>
              </a:rPr>
              <a:t>2</a:t>
            </a:r>
            <a:r>
              <a:rPr lang="en" sz="2000" dirty="0">
                <a:solidFill>
                  <a:schemeClr val="dk1"/>
                </a:solidFill>
              </a:rPr>
              <a:t>{4}/v</a:t>
            </a:r>
            <a:r>
              <a:rPr lang="en" sz="2000" baseline="-25000" dirty="0">
                <a:solidFill>
                  <a:schemeClr val="dk1"/>
                </a:solidFill>
              </a:rPr>
              <a:t>2</a:t>
            </a:r>
            <a:r>
              <a:rPr lang="en" sz="2000" dirty="0">
                <a:solidFill>
                  <a:schemeClr val="dk1"/>
                </a:solidFill>
              </a:rPr>
              <a:t>{2} of protons and </a:t>
            </a:r>
            <a:r>
              <a:rPr lang="en" sz="2000" dirty="0" err="1">
                <a:solidFill>
                  <a:schemeClr val="dk1"/>
                </a:solidFill>
              </a:rPr>
              <a:t>pions</a:t>
            </a:r>
            <a:r>
              <a:rPr lang="en" sz="2000" dirty="0">
                <a:solidFill>
                  <a:schemeClr val="dk1"/>
                </a:solidFill>
              </a:rPr>
              <a:t> at 11.5 GeV</a:t>
            </a:r>
            <a:endParaRPr sz="2000" dirty="0">
              <a:solidFill>
                <a:schemeClr val="dk1"/>
              </a:solidFill>
            </a:endParaRPr>
          </a:p>
          <a:p>
            <a:pPr marL="609585" indent="-423323">
              <a:lnSpc>
                <a:spcPct val="150000"/>
              </a:lnSpc>
              <a:buClr>
                <a:schemeClr val="dk1"/>
              </a:buClr>
              <a:buSzPts val="1400"/>
              <a:buChar char="●"/>
            </a:pPr>
            <a:r>
              <a:rPr lang="en" sz="2000" dirty="0">
                <a:solidFill>
                  <a:schemeClr val="dk1"/>
                </a:solidFill>
              </a:rPr>
              <a:t>The difference between v</a:t>
            </a:r>
            <a:r>
              <a:rPr lang="en" sz="2000" baseline="-25000" dirty="0">
                <a:solidFill>
                  <a:schemeClr val="dk1"/>
                </a:solidFill>
              </a:rPr>
              <a:t>2</a:t>
            </a:r>
            <a:r>
              <a:rPr lang="en" sz="2000" dirty="0">
                <a:solidFill>
                  <a:schemeClr val="dk1"/>
                </a:solidFill>
              </a:rPr>
              <a:t>{4}/v</a:t>
            </a:r>
            <a:r>
              <a:rPr lang="en" sz="2000" baseline="-25000" dirty="0">
                <a:solidFill>
                  <a:schemeClr val="dk1"/>
                </a:solidFill>
              </a:rPr>
              <a:t>2</a:t>
            </a:r>
            <a:r>
              <a:rPr lang="en" sz="2000" dirty="0">
                <a:solidFill>
                  <a:schemeClr val="dk1"/>
                </a:solidFill>
              </a:rPr>
              <a:t>{2} of protons and </a:t>
            </a:r>
            <a:r>
              <a:rPr lang="en" sz="2000" dirty="0" err="1">
                <a:solidFill>
                  <a:schemeClr val="dk1"/>
                </a:solidFill>
              </a:rPr>
              <a:t>pions</a:t>
            </a:r>
            <a:r>
              <a:rPr lang="en" sz="2000" dirty="0">
                <a:solidFill>
                  <a:schemeClr val="dk1"/>
                </a:solidFill>
              </a:rPr>
              <a:t> increases with decreasing energy</a:t>
            </a:r>
            <a:endParaRPr sz="2000" dirty="0">
              <a:solidFill>
                <a:schemeClr val="dk1"/>
              </a:solidFill>
            </a:endParaRPr>
          </a:p>
        </p:txBody>
      </p:sp>
      <p:sp>
        <p:nvSpPr>
          <p:cNvPr id="2" name="TextBox 1">
            <a:extLst>
              <a:ext uri="{FF2B5EF4-FFF2-40B4-BE49-F238E27FC236}">
                <a16:creationId xmlns:a16="http://schemas.microsoft.com/office/drawing/2014/main" id="{72EE018C-D925-A306-128B-16E086E62C74}"/>
              </a:ext>
            </a:extLst>
          </p:cNvPr>
          <p:cNvSpPr txBox="1"/>
          <p:nvPr/>
        </p:nvSpPr>
        <p:spPr>
          <a:xfrm>
            <a:off x="5989145" y="1058874"/>
            <a:ext cx="6101254" cy="369332"/>
          </a:xfrm>
          <a:prstGeom prst="rect">
            <a:avLst/>
          </a:prstGeom>
          <a:noFill/>
        </p:spPr>
        <p:txBody>
          <a:bodyPr wrap="square">
            <a:spAutoFit/>
          </a:bodyPr>
          <a:lstStyle/>
          <a:p>
            <a:r>
              <a:rPr lang="en-RU" b="1" dirty="0"/>
              <a:t>For more details see A.Demanov’s </a:t>
            </a:r>
            <a:r>
              <a:rPr lang="en-RU" b="1" dirty="0">
                <a:hlinkClick r:id="rId4"/>
              </a:rPr>
              <a:t>talk</a:t>
            </a:r>
            <a:r>
              <a:rPr lang="en-RU" b="1" dirty="0"/>
              <a:t> on ISHEP-2023 </a:t>
            </a:r>
          </a:p>
        </p:txBody>
      </p:sp>
      <p:sp>
        <p:nvSpPr>
          <p:cNvPr id="3" name="Slide Number Placeholder 2">
            <a:extLst>
              <a:ext uri="{FF2B5EF4-FFF2-40B4-BE49-F238E27FC236}">
                <a16:creationId xmlns:a16="http://schemas.microsoft.com/office/drawing/2014/main" id="{52C001C0-1D97-0DC3-CEC7-735FCBAC91F8}"/>
              </a:ext>
            </a:extLst>
          </p:cNvPr>
          <p:cNvSpPr>
            <a:spLocks noGrp="1"/>
          </p:cNvSpPr>
          <p:nvPr>
            <p:ph type="sldNum" idx="12"/>
          </p:nvPr>
        </p:nvSpPr>
        <p:spPr/>
        <p:txBody>
          <a:bodyPr/>
          <a:lstStyle/>
          <a:p>
            <a:fld id="{00000000-1234-1234-1234-123412341234}" type="slidenum">
              <a:rPr lang="en" smtClean="0"/>
              <a:pPr/>
              <a:t>25</a:t>
            </a:fld>
            <a:endParaRPr lang="en"/>
          </a:p>
        </p:txBody>
      </p:sp>
    </p:spTree>
    <p:extLst>
      <p:ext uri="{BB962C8B-B14F-4D97-AF65-F5344CB8AC3E}">
        <p14:creationId xmlns:p14="http://schemas.microsoft.com/office/powerpoint/2010/main" val="313019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r>
              <a:rPr lang="en" b="1" dirty="0"/>
              <a:t>Event plane Resolution</a:t>
            </a:r>
            <a:endParaRPr b="1" dirty="0"/>
          </a:p>
        </p:txBody>
      </p:sp>
      <p:pic>
        <p:nvPicPr>
          <p:cNvPr id="286" name="Google Shape;286;p36" descr="Res\{ \Psi^{E(W)}_n \} = \sqrt{\left\langle \cos{[n(\Psi^E_n - \Psi^W_{n} )]}\right\rangle}" title="MathEquation,#000000"/>
          <p:cNvPicPr preferRelativeResize="0"/>
          <p:nvPr/>
        </p:nvPicPr>
        <p:blipFill>
          <a:blip r:embed="rId3">
            <a:alphaModFix/>
          </a:blip>
          <a:stretch>
            <a:fillRect/>
          </a:stretch>
        </p:blipFill>
        <p:spPr>
          <a:xfrm>
            <a:off x="224633" y="1513217"/>
            <a:ext cx="4951843" cy="600400"/>
          </a:xfrm>
          <a:prstGeom prst="rect">
            <a:avLst/>
          </a:prstGeom>
          <a:noFill/>
          <a:ln>
            <a:noFill/>
          </a:ln>
        </p:spPr>
      </p:pic>
      <p:sp>
        <p:nvSpPr>
          <p:cNvPr id="287" name="Google Shape;287;p36"/>
          <p:cNvSpPr txBox="1"/>
          <p:nvPr/>
        </p:nvSpPr>
        <p:spPr>
          <a:xfrm>
            <a:off x="142833" y="1003601"/>
            <a:ext cx="5605600" cy="984845"/>
          </a:xfrm>
          <a:prstGeom prst="rect">
            <a:avLst/>
          </a:prstGeom>
          <a:noFill/>
          <a:ln>
            <a:noFill/>
          </a:ln>
        </p:spPr>
        <p:txBody>
          <a:bodyPr spcFirstLastPara="1" wrap="square" lIns="121900" tIns="121900" rIns="121900" bIns="121900" anchor="t" anchorCtr="0">
            <a:spAutoFit/>
          </a:bodyPr>
          <a:lstStyle/>
          <a:p>
            <a:r>
              <a:rPr lang="en" sz="2133">
                <a:solidFill>
                  <a:schemeClr val="dk1"/>
                </a:solidFill>
              </a:rPr>
              <a:t>2 sub event: </a:t>
            </a:r>
            <a:r>
              <a:rPr lang="en" sz="2400">
                <a:solidFill>
                  <a:schemeClr val="dk1"/>
                </a:solidFill>
              </a:rPr>
              <a:t>Δη=0.1</a:t>
            </a:r>
            <a:endParaRPr sz="2133">
              <a:solidFill>
                <a:schemeClr val="dk1"/>
              </a:solidFill>
            </a:endParaRPr>
          </a:p>
          <a:p>
            <a:endParaRPr sz="2400">
              <a:solidFill>
                <a:schemeClr val="dk1"/>
              </a:solidFill>
            </a:endParaRPr>
          </a:p>
        </p:txBody>
      </p:sp>
      <p:grpSp>
        <p:nvGrpSpPr>
          <p:cNvPr id="288" name="Google Shape;288;p36"/>
          <p:cNvGrpSpPr/>
          <p:nvPr/>
        </p:nvGrpSpPr>
        <p:grpSpPr>
          <a:xfrm>
            <a:off x="224660" y="3749667"/>
            <a:ext cx="4951776" cy="2378067"/>
            <a:chOff x="5179275" y="2244675"/>
            <a:chExt cx="3315625" cy="1783550"/>
          </a:xfrm>
        </p:grpSpPr>
        <p:grpSp>
          <p:nvGrpSpPr>
            <p:cNvPr id="289" name="Google Shape;289;p36"/>
            <p:cNvGrpSpPr/>
            <p:nvPr/>
          </p:nvGrpSpPr>
          <p:grpSpPr>
            <a:xfrm>
              <a:off x="5179275" y="2244675"/>
              <a:ext cx="3194100" cy="1783550"/>
              <a:chOff x="5179075" y="2092325"/>
              <a:chExt cx="3194100" cy="1783550"/>
            </a:xfrm>
          </p:grpSpPr>
          <p:cxnSp>
            <p:nvCxnSpPr>
              <p:cNvPr id="290" name="Google Shape;290;p36"/>
              <p:cNvCxnSpPr/>
              <p:nvPr/>
            </p:nvCxnSpPr>
            <p:spPr>
              <a:xfrm rot="10800000">
                <a:off x="5179075" y="3441025"/>
                <a:ext cx="3194100" cy="7200"/>
              </a:xfrm>
              <a:prstGeom prst="straightConnector1">
                <a:avLst/>
              </a:prstGeom>
              <a:noFill/>
              <a:ln w="19050" cap="flat" cmpd="sng">
                <a:solidFill>
                  <a:schemeClr val="dk1"/>
                </a:solidFill>
                <a:prstDash val="solid"/>
                <a:round/>
                <a:headEnd type="none" w="med" len="med"/>
                <a:tailEnd type="none" w="med" len="med"/>
              </a:ln>
            </p:spPr>
          </p:cxnSp>
          <p:sp>
            <p:nvSpPr>
              <p:cNvPr id="291" name="Google Shape;291;p36"/>
              <p:cNvSpPr/>
              <p:nvPr/>
            </p:nvSpPr>
            <p:spPr>
              <a:xfrm>
                <a:off x="5652025" y="2386825"/>
                <a:ext cx="2248200" cy="89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2" name="Google Shape;292;p36"/>
              <p:cNvSpPr/>
              <p:nvPr/>
            </p:nvSpPr>
            <p:spPr>
              <a:xfrm>
                <a:off x="6659025" y="2386825"/>
                <a:ext cx="234600" cy="89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93" name="Google Shape;293;p36"/>
              <p:cNvCxnSpPr/>
              <p:nvPr/>
            </p:nvCxnSpPr>
            <p:spPr>
              <a:xfrm rot="10031744" flipH="1">
                <a:off x="6758751" y="3350477"/>
                <a:ext cx="6768" cy="180000"/>
              </a:xfrm>
              <a:prstGeom prst="straightConnector1">
                <a:avLst/>
              </a:prstGeom>
              <a:noFill/>
              <a:ln w="19050" cap="flat" cmpd="sng">
                <a:solidFill>
                  <a:schemeClr val="dk1"/>
                </a:solidFill>
                <a:prstDash val="solid"/>
                <a:round/>
                <a:headEnd type="none" w="med" len="med"/>
                <a:tailEnd type="none" w="med" len="med"/>
              </a:ln>
            </p:spPr>
          </p:cxnSp>
          <p:cxnSp>
            <p:nvCxnSpPr>
              <p:cNvPr id="294" name="Google Shape;294;p36"/>
              <p:cNvCxnSpPr/>
              <p:nvPr/>
            </p:nvCxnSpPr>
            <p:spPr>
              <a:xfrm rot="10031744" flipH="1">
                <a:off x="7900151" y="3354627"/>
                <a:ext cx="6768" cy="180000"/>
              </a:xfrm>
              <a:prstGeom prst="straightConnector1">
                <a:avLst/>
              </a:prstGeom>
              <a:noFill/>
              <a:ln w="19050" cap="flat" cmpd="sng">
                <a:solidFill>
                  <a:schemeClr val="dk1"/>
                </a:solidFill>
                <a:prstDash val="solid"/>
                <a:round/>
                <a:headEnd type="none" w="med" len="med"/>
                <a:tailEnd type="none" w="med" len="med"/>
              </a:ln>
            </p:spPr>
          </p:cxnSp>
          <p:cxnSp>
            <p:nvCxnSpPr>
              <p:cNvPr id="295" name="Google Shape;295;p36"/>
              <p:cNvCxnSpPr/>
              <p:nvPr/>
            </p:nvCxnSpPr>
            <p:spPr>
              <a:xfrm rot="10031744" flipH="1">
                <a:off x="5651951" y="3354627"/>
                <a:ext cx="6768" cy="180000"/>
              </a:xfrm>
              <a:prstGeom prst="straightConnector1">
                <a:avLst/>
              </a:prstGeom>
              <a:noFill/>
              <a:ln w="19050" cap="flat" cmpd="sng">
                <a:solidFill>
                  <a:schemeClr val="dk1"/>
                </a:solidFill>
                <a:prstDash val="solid"/>
                <a:round/>
                <a:headEnd type="none" w="med" len="med"/>
                <a:tailEnd type="none" w="med" len="med"/>
              </a:ln>
            </p:spPr>
          </p:cxnSp>
          <p:sp>
            <p:nvSpPr>
              <p:cNvPr id="296" name="Google Shape;296;p36"/>
              <p:cNvSpPr txBox="1"/>
              <p:nvPr/>
            </p:nvSpPr>
            <p:spPr>
              <a:xfrm>
                <a:off x="5280219" y="3477175"/>
                <a:ext cx="2992200" cy="398700"/>
              </a:xfrm>
              <a:prstGeom prst="rect">
                <a:avLst/>
              </a:prstGeom>
              <a:noFill/>
              <a:ln>
                <a:noFill/>
              </a:ln>
            </p:spPr>
            <p:txBody>
              <a:bodyPr spcFirstLastPara="1" wrap="square" lIns="121900" tIns="121900" rIns="121900" bIns="121900" anchor="t" anchorCtr="0">
                <a:noAutofit/>
              </a:bodyPr>
              <a:lstStyle/>
              <a:p>
                <a:r>
                  <a:rPr lang="en" sz="2400" dirty="0"/>
                  <a:t>  -1.5		   0	             1.5</a:t>
                </a:r>
                <a:endParaRPr sz="2400" dirty="0"/>
              </a:p>
            </p:txBody>
          </p:sp>
          <p:sp>
            <p:nvSpPr>
              <p:cNvPr id="297" name="Google Shape;297;p36"/>
              <p:cNvSpPr txBox="1"/>
              <p:nvPr/>
            </p:nvSpPr>
            <p:spPr>
              <a:xfrm>
                <a:off x="6248475" y="2092325"/>
                <a:ext cx="1055700" cy="228000"/>
              </a:xfrm>
              <a:prstGeom prst="rect">
                <a:avLst/>
              </a:prstGeom>
              <a:noFill/>
              <a:ln>
                <a:noFill/>
              </a:ln>
            </p:spPr>
            <p:txBody>
              <a:bodyPr spcFirstLastPara="1" wrap="square" lIns="121900" tIns="121900" rIns="121900" bIns="121900" anchor="ctr" anchorCtr="0">
                <a:noAutofit/>
              </a:bodyPr>
              <a:lstStyle/>
              <a:p>
                <a:pPr algn="ctr"/>
                <a:r>
                  <a:rPr lang="en" sz="2400"/>
                  <a:t>TPC</a:t>
                </a:r>
                <a:endParaRPr sz="2400"/>
              </a:p>
            </p:txBody>
          </p:sp>
          <p:sp>
            <p:nvSpPr>
              <p:cNvPr id="298" name="Google Shape;298;p36"/>
              <p:cNvSpPr txBox="1"/>
              <p:nvPr/>
            </p:nvSpPr>
            <p:spPr>
              <a:xfrm>
                <a:off x="5794775" y="2721025"/>
                <a:ext cx="675900" cy="228000"/>
              </a:xfrm>
              <a:prstGeom prst="rect">
                <a:avLst/>
              </a:prstGeom>
              <a:noFill/>
              <a:ln>
                <a:noFill/>
              </a:ln>
            </p:spPr>
            <p:txBody>
              <a:bodyPr spcFirstLastPara="1" wrap="square" lIns="121900" tIns="121900" rIns="121900" bIns="121900" anchor="ctr" anchorCtr="0">
                <a:noAutofit/>
              </a:bodyPr>
              <a:lstStyle/>
              <a:p>
                <a:pPr algn="ctr"/>
                <a:r>
                  <a:rPr lang="en" sz="2400"/>
                  <a:t>West</a:t>
                </a:r>
                <a:endParaRPr sz="2400"/>
              </a:p>
            </p:txBody>
          </p:sp>
          <p:sp>
            <p:nvSpPr>
              <p:cNvPr id="299" name="Google Shape;299;p36"/>
              <p:cNvSpPr txBox="1"/>
              <p:nvPr/>
            </p:nvSpPr>
            <p:spPr>
              <a:xfrm>
                <a:off x="7081975" y="2721025"/>
                <a:ext cx="675900" cy="228000"/>
              </a:xfrm>
              <a:prstGeom prst="rect">
                <a:avLst/>
              </a:prstGeom>
              <a:noFill/>
              <a:ln>
                <a:noFill/>
              </a:ln>
            </p:spPr>
            <p:txBody>
              <a:bodyPr spcFirstLastPara="1" wrap="square" lIns="121900" tIns="121900" rIns="121900" bIns="121900" anchor="ctr" anchorCtr="0">
                <a:noAutofit/>
              </a:bodyPr>
              <a:lstStyle/>
              <a:p>
                <a:pPr algn="ctr"/>
                <a:r>
                  <a:rPr lang="en" sz="2400"/>
                  <a:t>East</a:t>
                </a:r>
                <a:endParaRPr sz="2400"/>
              </a:p>
            </p:txBody>
          </p:sp>
          <p:sp>
            <p:nvSpPr>
              <p:cNvPr id="300" name="Google Shape;300;p36"/>
              <p:cNvSpPr txBox="1"/>
              <p:nvPr/>
            </p:nvSpPr>
            <p:spPr>
              <a:xfrm>
                <a:off x="6575025" y="2634925"/>
                <a:ext cx="507000" cy="461635"/>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Δη</a:t>
                </a:r>
                <a:endParaRPr sz="2400"/>
              </a:p>
            </p:txBody>
          </p:sp>
        </p:grpSp>
        <p:sp>
          <p:nvSpPr>
            <p:cNvPr id="301" name="Google Shape;301;p36"/>
            <p:cNvSpPr txBox="1"/>
            <p:nvPr/>
          </p:nvSpPr>
          <p:spPr>
            <a:xfrm>
              <a:off x="8185000" y="3552950"/>
              <a:ext cx="309900" cy="461635"/>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η</a:t>
              </a:r>
              <a:endParaRPr sz="2400"/>
            </a:p>
          </p:txBody>
        </p:sp>
      </p:grpSp>
      <p:sp>
        <p:nvSpPr>
          <p:cNvPr id="303" name="Google Shape;303;p36"/>
          <p:cNvSpPr txBox="1"/>
          <p:nvPr/>
        </p:nvSpPr>
        <p:spPr>
          <a:xfrm>
            <a:off x="4971233" y="5123633"/>
            <a:ext cx="7133600" cy="1398800"/>
          </a:xfrm>
          <a:prstGeom prst="rect">
            <a:avLst/>
          </a:prstGeom>
          <a:noFill/>
          <a:ln>
            <a:noFill/>
          </a:ln>
        </p:spPr>
        <p:txBody>
          <a:bodyPr spcFirstLastPara="1" wrap="square" lIns="121900" tIns="121900" rIns="121900" bIns="121900" anchor="t" anchorCtr="0">
            <a:noAutofit/>
          </a:bodyPr>
          <a:lstStyle/>
          <a:p>
            <a:pPr marL="609585" indent="-423323">
              <a:lnSpc>
                <a:spcPct val="150000"/>
              </a:lnSpc>
              <a:buSzPts val="1400"/>
              <a:buChar char="●"/>
            </a:pPr>
            <a:r>
              <a:rPr lang="en" sz="2000" dirty="0">
                <a:solidFill>
                  <a:schemeClr val="dk1"/>
                </a:solidFill>
              </a:rPr>
              <a:t>We do not measure the Ψ</a:t>
            </a:r>
            <a:r>
              <a:rPr lang="en" sz="2000" b="1" baseline="-25000" dirty="0">
                <a:solidFill>
                  <a:schemeClr val="dk1"/>
                </a:solidFill>
              </a:rPr>
              <a:t>3</a:t>
            </a:r>
            <a:r>
              <a:rPr lang="en" sz="2000" b="1" dirty="0">
                <a:solidFill>
                  <a:schemeClr val="dk1"/>
                </a:solidFill>
              </a:rPr>
              <a:t> </a:t>
            </a:r>
            <a:r>
              <a:rPr lang="en" sz="2000" dirty="0">
                <a:solidFill>
                  <a:schemeClr val="dk1"/>
                </a:solidFill>
              </a:rPr>
              <a:t>resolution after to 60% centrality</a:t>
            </a:r>
            <a:endParaRPr sz="2000" dirty="0">
              <a:solidFill>
                <a:schemeClr val="dk1"/>
              </a:solidFill>
            </a:endParaRPr>
          </a:p>
          <a:p>
            <a:pPr marL="609585" indent="-423323">
              <a:lnSpc>
                <a:spcPct val="150000"/>
              </a:lnSpc>
              <a:buSzPts val="1400"/>
              <a:buChar char="●"/>
            </a:pPr>
            <a:r>
              <a:rPr lang="en" sz="2000" dirty="0">
                <a:solidFill>
                  <a:schemeClr val="dk1"/>
                </a:solidFill>
              </a:rPr>
              <a:t>Ψ</a:t>
            </a:r>
            <a:r>
              <a:rPr lang="en" sz="2000" b="1" baseline="-25000" dirty="0">
                <a:solidFill>
                  <a:schemeClr val="dk1"/>
                </a:solidFill>
              </a:rPr>
              <a:t>3</a:t>
            </a:r>
            <a:r>
              <a:rPr lang="en" sz="2000" b="1" dirty="0">
                <a:solidFill>
                  <a:schemeClr val="dk1"/>
                </a:solidFill>
              </a:rPr>
              <a:t> </a:t>
            </a:r>
            <a:r>
              <a:rPr lang="en" sz="2000" dirty="0"/>
              <a:t>resolution are smaller than </a:t>
            </a:r>
            <a:r>
              <a:rPr lang="en" sz="2000" dirty="0">
                <a:solidFill>
                  <a:schemeClr val="dk1"/>
                </a:solidFill>
              </a:rPr>
              <a:t>Ψ</a:t>
            </a:r>
            <a:r>
              <a:rPr lang="en" sz="2000" b="1" baseline="-25000" dirty="0">
                <a:solidFill>
                  <a:schemeClr val="dk1"/>
                </a:solidFill>
              </a:rPr>
              <a:t>2</a:t>
            </a:r>
            <a:r>
              <a:rPr lang="en" sz="2000" dirty="0"/>
              <a:t> </a:t>
            </a:r>
            <a:endParaRPr sz="2000" dirty="0"/>
          </a:p>
          <a:p>
            <a:pPr marL="609585" indent="-423323">
              <a:buSzPts val="1400"/>
              <a:buChar char="●"/>
            </a:pPr>
            <a:r>
              <a:rPr lang="en" sz="2000" dirty="0"/>
              <a:t>Good agreement between R</a:t>
            </a:r>
            <a:r>
              <a:rPr lang="en" sz="2000" baseline="-25000" dirty="0"/>
              <a:t>MC</a:t>
            </a:r>
            <a:r>
              <a:rPr lang="en" sz="2000" dirty="0"/>
              <a:t>(</a:t>
            </a:r>
            <a:r>
              <a:rPr lang="en" sz="2000" dirty="0" err="1">
                <a:solidFill>
                  <a:schemeClr val="dk1"/>
                </a:solidFill>
              </a:rPr>
              <a:t>Ψ</a:t>
            </a:r>
            <a:r>
              <a:rPr lang="en" sz="2000" b="1" baseline="-25000" dirty="0" err="1">
                <a:solidFill>
                  <a:schemeClr val="dk1"/>
                </a:solidFill>
              </a:rPr>
              <a:t>n</a:t>
            </a:r>
            <a:r>
              <a:rPr lang="en" sz="2000" dirty="0"/>
              <a:t>) and </a:t>
            </a:r>
            <a:r>
              <a:rPr lang="en" sz="2000" dirty="0" err="1">
                <a:solidFill>
                  <a:schemeClr val="dk1"/>
                </a:solidFill>
              </a:rPr>
              <a:t>R</a:t>
            </a:r>
            <a:r>
              <a:rPr lang="en" sz="2000" baseline="-25000" dirty="0" err="1">
                <a:solidFill>
                  <a:schemeClr val="dk1"/>
                </a:solidFill>
              </a:rPr>
              <a:t>reco</a:t>
            </a:r>
            <a:r>
              <a:rPr lang="en" sz="2000" dirty="0">
                <a:solidFill>
                  <a:schemeClr val="dk1"/>
                </a:solidFill>
              </a:rPr>
              <a:t>(</a:t>
            </a:r>
            <a:r>
              <a:rPr lang="en" sz="2000" dirty="0" err="1">
                <a:solidFill>
                  <a:schemeClr val="dk1"/>
                </a:solidFill>
              </a:rPr>
              <a:t>Ψ</a:t>
            </a:r>
            <a:r>
              <a:rPr lang="en" sz="2000" b="1" baseline="-25000" dirty="0" err="1">
                <a:solidFill>
                  <a:schemeClr val="dk1"/>
                </a:solidFill>
              </a:rPr>
              <a:t>n</a:t>
            </a:r>
            <a:r>
              <a:rPr lang="en" sz="2000" dirty="0">
                <a:solidFill>
                  <a:schemeClr val="dk1"/>
                </a:solidFill>
              </a:rPr>
              <a:t>)</a:t>
            </a:r>
            <a:r>
              <a:rPr lang="en" sz="2000" dirty="0"/>
              <a:t>  </a:t>
            </a:r>
            <a:endParaRPr sz="2000" dirty="0"/>
          </a:p>
        </p:txBody>
      </p:sp>
      <p:pic>
        <p:nvPicPr>
          <p:cNvPr id="305" name="Google Shape;305;p36" descr="v_n =\frac{ \langle\cos[n(\phi - \Psi^{EP}_n)]\rangle } {\sqrt{\left\langle \cos{[n(\Psi_{n,a} - \Psi_{n,b} )]}\right\rangle}}" title="MathEquation,#000000"/>
          <p:cNvPicPr preferRelativeResize="0"/>
          <p:nvPr/>
        </p:nvPicPr>
        <p:blipFill>
          <a:blip r:embed="rId4">
            <a:alphaModFix/>
          </a:blip>
          <a:stretch>
            <a:fillRect/>
          </a:stretch>
        </p:blipFill>
        <p:spPr>
          <a:xfrm>
            <a:off x="244433" y="2702651"/>
            <a:ext cx="3328024" cy="763600"/>
          </a:xfrm>
          <a:prstGeom prst="rect">
            <a:avLst/>
          </a:prstGeom>
          <a:noFill/>
          <a:ln>
            <a:noFill/>
          </a:ln>
        </p:spPr>
      </p:pic>
      <p:sp>
        <p:nvSpPr>
          <p:cNvPr id="306" name="Google Shape;306;p36"/>
          <p:cNvSpPr txBox="1"/>
          <p:nvPr/>
        </p:nvSpPr>
        <p:spPr>
          <a:xfrm>
            <a:off x="155567" y="2205268"/>
            <a:ext cx="6086400" cy="615513"/>
          </a:xfrm>
          <a:prstGeom prst="rect">
            <a:avLst/>
          </a:prstGeom>
          <a:noFill/>
          <a:ln>
            <a:noFill/>
          </a:ln>
        </p:spPr>
        <p:txBody>
          <a:bodyPr spcFirstLastPara="1" wrap="square" lIns="121900" tIns="121900" rIns="121900" bIns="121900" anchor="t" anchorCtr="0">
            <a:spAutoFit/>
          </a:bodyPr>
          <a:lstStyle/>
          <a:p>
            <a:r>
              <a:rPr lang="en" sz="2400"/>
              <a:t>Anisotropic flow is measured as follows:</a:t>
            </a:r>
            <a:endParaRPr sz="2400"/>
          </a:p>
        </p:txBody>
      </p:sp>
      <p:sp>
        <p:nvSpPr>
          <p:cNvPr id="307" name="Google Shape;307;p3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26</a:t>
            </a:fld>
            <a:endParaRPr/>
          </a:p>
        </p:txBody>
      </p:sp>
      <p:pic>
        <p:nvPicPr>
          <p:cNvPr id="2" name="Google Shape;111;p14">
            <a:extLst>
              <a:ext uri="{FF2B5EF4-FFF2-40B4-BE49-F238E27FC236}">
                <a16:creationId xmlns:a16="http://schemas.microsoft.com/office/drawing/2014/main" id="{9582028E-AB24-841F-F904-6A042B14E4E3}"/>
              </a:ext>
            </a:extLst>
          </p:cNvPr>
          <p:cNvPicPr preferRelativeResize="0"/>
          <p:nvPr/>
        </p:nvPicPr>
        <p:blipFill>
          <a:blip r:embed="rId5">
            <a:alphaModFix/>
          </a:blip>
          <a:stretch>
            <a:fillRect/>
          </a:stretch>
        </p:blipFill>
        <p:spPr>
          <a:xfrm>
            <a:off x="5667078" y="-1"/>
            <a:ext cx="6437756" cy="4869556"/>
          </a:xfrm>
          <a:prstGeom prst="rect">
            <a:avLst/>
          </a:prstGeom>
          <a:noFill/>
          <a:ln>
            <a:noFill/>
          </a:ln>
        </p:spPr>
      </p:pic>
    </p:spTree>
    <p:extLst>
      <p:ext uri="{BB962C8B-B14F-4D97-AF65-F5344CB8AC3E}">
        <p14:creationId xmlns:p14="http://schemas.microsoft.com/office/powerpoint/2010/main" val="303778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37"/>
          <p:cNvSpPr txBox="1"/>
          <p:nvPr/>
        </p:nvSpPr>
        <p:spPr>
          <a:xfrm>
            <a:off x="9419200" y="1801267"/>
            <a:ext cx="2467200" cy="615513"/>
          </a:xfrm>
          <a:prstGeom prst="rect">
            <a:avLst/>
          </a:prstGeom>
          <a:noFill/>
          <a:ln>
            <a:noFill/>
          </a:ln>
        </p:spPr>
        <p:txBody>
          <a:bodyPr spcFirstLastPara="1" wrap="square" lIns="121900" tIns="121900" rIns="121900" bIns="121900" anchor="t" anchorCtr="0">
            <a:spAutoFit/>
          </a:bodyPr>
          <a:lstStyle/>
          <a:p>
            <a:endParaRPr sz="2400">
              <a:latin typeface="Lato"/>
              <a:ea typeface="Lato"/>
              <a:cs typeface="Lato"/>
              <a:sym typeface="Lato"/>
            </a:endParaRPr>
          </a:p>
        </p:txBody>
      </p:sp>
      <p:sp>
        <p:nvSpPr>
          <p:cNvPr id="315" name="Google Shape;315;p37"/>
          <p:cNvSpPr txBox="1"/>
          <p:nvPr/>
        </p:nvSpPr>
        <p:spPr>
          <a:xfrm>
            <a:off x="8499800" y="803067"/>
            <a:ext cx="3470800" cy="3098180"/>
          </a:xfrm>
          <a:prstGeom prst="rect">
            <a:avLst/>
          </a:prstGeom>
          <a:noFill/>
          <a:ln>
            <a:noFill/>
          </a:ln>
        </p:spPr>
        <p:txBody>
          <a:bodyPr spcFirstLastPara="1" wrap="square" lIns="121900" tIns="121900" rIns="121900" bIns="121900" anchor="t" anchorCtr="0">
            <a:spAutoFit/>
          </a:bodyPr>
          <a:lstStyle/>
          <a:p>
            <a:r>
              <a:rPr lang="en" sz="2000" dirty="0">
                <a:latin typeface="Lato"/>
                <a:ea typeface="Lato"/>
                <a:cs typeface="Lato"/>
                <a:sym typeface="Lato"/>
              </a:rPr>
              <a:t>Cuts:</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Charged particles only</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Primary</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a:t>
            </a:r>
            <a:r>
              <a:rPr lang="en" sz="2000" dirty="0" err="1">
                <a:latin typeface="Lato"/>
                <a:ea typeface="Lato"/>
                <a:cs typeface="Lato"/>
                <a:sym typeface="Lato"/>
              </a:rPr>
              <a:t>η</a:t>
            </a:r>
            <a:r>
              <a:rPr lang="en" sz="2000" dirty="0">
                <a:latin typeface="Lato"/>
                <a:ea typeface="Lato"/>
                <a:cs typeface="Lato"/>
                <a:sym typeface="Lato"/>
              </a:rPr>
              <a:t>|&lt;1.5</a:t>
            </a:r>
            <a:endParaRPr sz="2000" dirty="0">
              <a:latin typeface="Lato"/>
              <a:ea typeface="Lato"/>
              <a:cs typeface="Lato"/>
              <a:sym typeface="Lato"/>
            </a:endParaRPr>
          </a:p>
          <a:p>
            <a:pPr marL="609585" indent="-423323">
              <a:buSzPts val="1400"/>
              <a:buFont typeface="Lato"/>
              <a:buChar char="●"/>
            </a:pPr>
            <a:r>
              <a:rPr lang="en" sz="2000" dirty="0" err="1">
                <a:latin typeface="Lato"/>
                <a:ea typeface="Lato"/>
                <a:cs typeface="Lato"/>
                <a:sym typeface="Lato"/>
              </a:rPr>
              <a:t>Δ</a:t>
            </a:r>
            <a:r>
              <a:rPr lang="en" sz="2000" dirty="0">
                <a:latin typeface="Lato"/>
                <a:ea typeface="Lato"/>
                <a:cs typeface="Lato"/>
                <a:sym typeface="Lato"/>
              </a:rPr>
              <a:t> </a:t>
            </a:r>
            <a:r>
              <a:rPr lang="en" sz="2000" dirty="0" err="1">
                <a:latin typeface="Lato"/>
                <a:ea typeface="Lato"/>
                <a:cs typeface="Lato"/>
                <a:sym typeface="Lato"/>
              </a:rPr>
              <a:t>η</a:t>
            </a:r>
            <a:r>
              <a:rPr lang="en" sz="2000" dirty="0">
                <a:latin typeface="Lato"/>
                <a:ea typeface="Lato"/>
                <a:cs typeface="Lato"/>
                <a:sym typeface="Lato"/>
              </a:rPr>
              <a:t> = 0,1</a:t>
            </a:r>
            <a:endParaRPr sz="2000" dirty="0">
              <a:latin typeface="Lato"/>
              <a:ea typeface="Lato"/>
              <a:cs typeface="Lato"/>
              <a:sym typeface="Lato"/>
            </a:endParaRPr>
          </a:p>
          <a:p>
            <a:pPr marL="609585" indent="-423323">
              <a:buSzPts val="1400"/>
              <a:buFont typeface="Lato"/>
              <a:buChar char="●"/>
            </a:pPr>
            <a:r>
              <a:rPr lang="en" sz="2000" dirty="0" err="1">
                <a:latin typeface="Lato"/>
                <a:ea typeface="Lato"/>
                <a:cs typeface="Lato"/>
                <a:sym typeface="Lato"/>
              </a:rPr>
              <a:t>p</a:t>
            </a:r>
            <a:r>
              <a:rPr lang="en" sz="2000" baseline="-25000" dirty="0" err="1">
                <a:latin typeface="Lato"/>
                <a:ea typeface="Lato"/>
                <a:cs typeface="Lato"/>
                <a:sym typeface="Lato"/>
              </a:rPr>
              <a:t>T</a:t>
            </a:r>
            <a:r>
              <a:rPr lang="en" sz="2000" dirty="0">
                <a:latin typeface="Lato"/>
                <a:ea typeface="Lato"/>
                <a:cs typeface="Lato"/>
                <a:sym typeface="Lato"/>
              </a:rPr>
              <a:t> &gt;0.2 GeV/c</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|DCA|&lt;3σ</a:t>
            </a:r>
            <a:endParaRPr sz="2000" dirty="0">
              <a:latin typeface="Lato"/>
              <a:ea typeface="Lato"/>
              <a:cs typeface="Lato"/>
              <a:sym typeface="Lato"/>
            </a:endParaRPr>
          </a:p>
          <a:p>
            <a:pPr marL="609585" indent="-440256">
              <a:buSzPts val="1600"/>
              <a:buFont typeface="Lato"/>
              <a:buChar char="●"/>
            </a:pPr>
            <a:r>
              <a:rPr lang="en" sz="2000" dirty="0" err="1">
                <a:latin typeface="Lato"/>
                <a:ea typeface="Lato"/>
                <a:cs typeface="Lato"/>
                <a:sym typeface="Lato"/>
              </a:rPr>
              <a:t>nTPC</a:t>
            </a:r>
            <a:r>
              <a:rPr lang="en" sz="2000" dirty="0">
                <a:latin typeface="Lato"/>
                <a:ea typeface="Lato"/>
                <a:cs typeface="Lato"/>
                <a:sym typeface="Lato"/>
              </a:rPr>
              <a:t> hits ≥ 16</a:t>
            </a:r>
            <a:endParaRPr sz="2000" dirty="0">
              <a:latin typeface="Lato"/>
              <a:ea typeface="Lato"/>
              <a:cs typeface="Lato"/>
              <a:sym typeface="Lato"/>
            </a:endParaRPr>
          </a:p>
          <a:p>
            <a:pPr marL="609585" indent="-440256">
              <a:buSzPts val="1600"/>
              <a:buFont typeface="Lato"/>
              <a:buChar char="●"/>
            </a:pPr>
            <a:r>
              <a:rPr lang="en" sz="2000" dirty="0">
                <a:solidFill>
                  <a:schemeClr val="dk1"/>
                </a:solidFill>
                <a:latin typeface="Lato"/>
                <a:ea typeface="Lato"/>
                <a:cs typeface="Lato"/>
                <a:sym typeface="Lato"/>
              </a:rPr>
              <a:t>PID: PDG code</a:t>
            </a:r>
            <a:endParaRPr sz="2000" dirty="0">
              <a:latin typeface="Lato"/>
              <a:ea typeface="Lato"/>
              <a:cs typeface="Lato"/>
              <a:sym typeface="Lato"/>
            </a:endParaRPr>
          </a:p>
        </p:txBody>
      </p:sp>
      <p:sp>
        <p:nvSpPr>
          <p:cNvPr id="316" name="Google Shape;316;p37"/>
          <p:cNvSpPr txBox="1">
            <a:spLocks noGrp="1"/>
          </p:cNvSpPr>
          <p:nvPr>
            <p:ph type="title"/>
          </p:nvPr>
        </p:nvSpPr>
        <p:spPr>
          <a:xfrm>
            <a:off x="970200" y="0"/>
            <a:ext cx="10251600" cy="648000"/>
          </a:xfrm>
          <a:prstGeom prst="rect">
            <a:avLst/>
          </a:prstGeom>
          <a:noFill/>
        </p:spPr>
        <p:txBody>
          <a:bodyPr spcFirstLastPara="1" vert="horz" wrap="square" lIns="121900" tIns="121900" rIns="121900" bIns="121900" rtlCol="0" anchor="t" anchorCtr="0">
            <a:normAutofit fontScale="90000"/>
          </a:bodyPr>
          <a:lstStyle/>
          <a:p>
            <a:r>
              <a:rPr lang="en" b="1" dirty="0"/>
              <a:t>Comparison of </a:t>
            </a:r>
            <a:r>
              <a:rPr lang="en" b="1" dirty="0" err="1"/>
              <a:t>Reco</a:t>
            </a:r>
            <a:r>
              <a:rPr lang="en" b="1" dirty="0"/>
              <a:t> and MC: v</a:t>
            </a:r>
            <a:r>
              <a:rPr lang="en" b="1" baseline="-25000" dirty="0"/>
              <a:t>2</a:t>
            </a:r>
            <a:r>
              <a:rPr lang="en" b="1" dirty="0"/>
              <a:t> eta-sub EP</a:t>
            </a:r>
            <a:endParaRPr sz="3400" b="1" dirty="0"/>
          </a:p>
        </p:txBody>
      </p:sp>
      <p:sp>
        <p:nvSpPr>
          <p:cNvPr id="317" name="Google Shape;317;p37"/>
          <p:cNvSpPr txBox="1"/>
          <p:nvPr/>
        </p:nvSpPr>
        <p:spPr>
          <a:xfrm>
            <a:off x="8499800" y="3987061"/>
            <a:ext cx="3692400" cy="2238000"/>
          </a:xfrm>
          <a:prstGeom prst="rect">
            <a:avLst/>
          </a:prstGeom>
          <a:noFill/>
          <a:ln>
            <a:noFill/>
          </a:ln>
        </p:spPr>
        <p:txBody>
          <a:bodyPr spcFirstLastPara="1" wrap="square" lIns="121900" tIns="121900" rIns="121900" bIns="121900" anchor="t" anchorCtr="0">
            <a:noAutofit/>
          </a:bodyPr>
          <a:lstStyle/>
          <a:p>
            <a:pPr marL="609585" indent="-423323">
              <a:buSzPts val="1400"/>
              <a:buChar char="❏"/>
            </a:pPr>
            <a:r>
              <a:rPr lang="en" sz="2000" dirty="0"/>
              <a:t>good agreement of the v</a:t>
            </a:r>
            <a:r>
              <a:rPr lang="en" sz="2000" baseline="-25000" dirty="0"/>
              <a:t>2,mc</a:t>
            </a:r>
            <a:r>
              <a:rPr lang="en" sz="2000" dirty="0"/>
              <a:t> with v</a:t>
            </a:r>
            <a:r>
              <a:rPr lang="en" sz="2000" baseline="-25000" dirty="0"/>
              <a:t>2,reco</a:t>
            </a:r>
            <a:r>
              <a:rPr lang="en" sz="2000" dirty="0"/>
              <a:t> data</a:t>
            </a:r>
            <a:endParaRPr sz="2000" dirty="0"/>
          </a:p>
          <a:p>
            <a:pPr marL="609585"/>
            <a:endParaRPr sz="2000" dirty="0"/>
          </a:p>
          <a:p>
            <a:pPr marL="609585" indent="-423323">
              <a:buSzPts val="1400"/>
              <a:buChar char="❏"/>
            </a:pPr>
            <a:r>
              <a:rPr lang="en" sz="2000" dirty="0"/>
              <a:t>The difference at large </a:t>
            </a:r>
            <a:r>
              <a:rPr lang="en" sz="2000" dirty="0" err="1"/>
              <a:t>p</a:t>
            </a:r>
            <a:r>
              <a:rPr lang="en" sz="2000" baseline="-25000" dirty="0" err="1"/>
              <a:t>T</a:t>
            </a:r>
            <a:r>
              <a:rPr lang="en" sz="2000" dirty="0"/>
              <a:t> between </a:t>
            </a:r>
            <a:r>
              <a:rPr lang="en" sz="2000" dirty="0">
                <a:solidFill>
                  <a:schemeClr val="dk1"/>
                </a:solidFill>
              </a:rPr>
              <a:t>v</a:t>
            </a:r>
            <a:r>
              <a:rPr lang="en" sz="2000" baseline="-25000" dirty="0">
                <a:solidFill>
                  <a:schemeClr val="dk1"/>
                </a:solidFill>
              </a:rPr>
              <a:t>2,mc</a:t>
            </a:r>
            <a:r>
              <a:rPr lang="en" sz="2000" dirty="0">
                <a:solidFill>
                  <a:schemeClr val="dk1"/>
                </a:solidFill>
              </a:rPr>
              <a:t> and v</a:t>
            </a:r>
            <a:r>
              <a:rPr lang="en" sz="2000" baseline="-25000" dirty="0">
                <a:solidFill>
                  <a:schemeClr val="dk1"/>
                </a:solidFill>
              </a:rPr>
              <a:t>2,reco</a:t>
            </a:r>
            <a:r>
              <a:rPr lang="en" sz="2000" dirty="0">
                <a:solidFill>
                  <a:schemeClr val="dk1"/>
                </a:solidFill>
              </a:rPr>
              <a:t> (non-flow)</a:t>
            </a:r>
            <a:endParaRPr sz="2000" dirty="0"/>
          </a:p>
        </p:txBody>
      </p:sp>
      <p:sp>
        <p:nvSpPr>
          <p:cNvPr id="318" name="Google Shape;318;p3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27</a:t>
            </a:fld>
            <a:endParaRPr/>
          </a:p>
        </p:txBody>
      </p:sp>
      <p:pic>
        <p:nvPicPr>
          <p:cNvPr id="2" name="Google Shape;137;p17">
            <a:extLst>
              <a:ext uri="{FF2B5EF4-FFF2-40B4-BE49-F238E27FC236}">
                <a16:creationId xmlns:a16="http://schemas.microsoft.com/office/drawing/2014/main" id="{0047B32E-D159-12A8-F7FB-400A4CFC9DF1}"/>
              </a:ext>
            </a:extLst>
          </p:cNvPr>
          <p:cNvPicPr preferRelativeResize="0"/>
          <p:nvPr/>
        </p:nvPicPr>
        <p:blipFill rotWithShape="1">
          <a:blip r:embed="rId3">
            <a:alphaModFix/>
          </a:blip>
          <a:srcRect/>
          <a:stretch/>
        </p:blipFill>
        <p:spPr>
          <a:xfrm>
            <a:off x="17254" y="669079"/>
            <a:ext cx="8611739" cy="5899883"/>
          </a:xfrm>
          <a:prstGeom prst="rect">
            <a:avLst/>
          </a:prstGeom>
          <a:noFill/>
          <a:ln>
            <a:noFill/>
          </a:ln>
        </p:spPr>
      </p:pic>
    </p:spTree>
    <p:extLst>
      <p:ext uri="{BB962C8B-B14F-4D97-AF65-F5344CB8AC3E}">
        <p14:creationId xmlns:p14="http://schemas.microsoft.com/office/powerpoint/2010/main" val="83595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38"/>
          <p:cNvSpPr txBox="1"/>
          <p:nvPr/>
        </p:nvSpPr>
        <p:spPr>
          <a:xfrm>
            <a:off x="9419200" y="1801267"/>
            <a:ext cx="2467200" cy="615513"/>
          </a:xfrm>
          <a:prstGeom prst="rect">
            <a:avLst/>
          </a:prstGeom>
          <a:noFill/>
          <a:ln>
            <a:noFill/>
          </a:ln>
        </p:spPr>
        <p:txBody>
          <a:bodyPr spcFirstLastPara="1" wrap="square" lIns="121900" tIns="121900" rIns="121900" bIns="121900" anchor="t" anchorCtr="0">
            <a:spAutoFit/>
          </a:bodyPr>
          <a:lstStyle/>
          <a:p>
            <a:endParaRPr sz="2400">
              <a:latin typeface="Lato"/>
              <a:ea typeface="Lato"/>
              <a:cs typeface="Lato"/>
              <a:sym typeface="Lato"/>
            </a:endParaRPr>
          </a:p>
        </p:txBody>
      </p:sp>
      <p:sp>
        <p:nvSpPr>
          <p:cNvPr id="326" name="Google Shape;326;p38"/>
          <p:cNvSpPr txBox="1"/>
          <p:nvPr/>
        </p:nvSpPr>
        <p:spPr>
          <a:xfrm>
            <a:off x="8499800" y="803067"/>
            <a:ext cx="3527600" cy="3098180"/>
          </a:xfrm>
          <a:prstGeom prst="rect">
            <a:avLst/>
          </a:prstGeom>
          <a:noFill/>
          <a:ln>
            <a:noFill/>
          </a:ln>
        </p:spPr>
        <p:txBody>
          <a:bodyPr spcFirstLastPara="1" wrap="square" lIns="121900" tIns="121900" rIns="121900" bIns="121900" anchor="t" anchorCtr="0">
            <a:spAutoFit/>
          </a:bodyPr>
          <a:lstStyle/>
          <a:p>
            <a:r>
              <a:rPr lang="en" sz="2000" dirty="0">
                <a:latin typeface="Lato"/>
                <a:ea typeface="Lato"/>
                <a:cs typeface="Lato"/>
                <a:sym typeface="Lato"/>
              </a:rPr>
              <a:t>Cuts:</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Charged particles only</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Primary</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a:t>
            </a:r>
            <a:r>
              <a:rPr lang="en" sz="2000" dirty="0" err="1">
                <a:latin typeface="Lato"/>
                <a:ea typeface="Lato"/>
                <a:cs typeface="Lato"/>
                <a:sym typeface="Lato"/>
              </a:rPr>
              <a:t>η</a:t>
            </a:r>
            <a:r>
              <a:rPr lang="en" sz="2000" dirty="0">
                <a:latin typeface="Lato"/>
                <a:ea typeface="Lato"/>
                <a:cs typeface="Lato"/>
                <a:sym typeface="Lato"/>
              </a:rPr>
              <a:t>|&lt;1.5</a:t>
            </a:r>
            <a:endParaRPr sz="2000" dirty="0">
              <a:latin typeface="Lato"/>
              <a:ea typeface="Lato"/>
              <a:cs typeface="Lato"/>
              <a:sym typeface="Lato"/>
            </a:endParaRPr>
          </a:p>
          <a:p>
            <a:pPr marL="609585" indent="-423323">
              <a:buSzPts val="1400"/>
              <a:buFont typeface="Lato"/>
              <a:buChar char="●"/>
            </a:pPr>
            <a:r>
              <a:rPr lang="en" sz="2000" dirty="0" err="1">
                <a:latin typeface="Lato"/>
                <a:ea typeface="Lato"/>
                <a:cs typeface="Lato"/>
                <a:sym typeface="Lato"/>
              </a:rPr>
              <a:t>Δ</a:t>
            </a:r>
            <a:r>
              <a:rPr lang="en" sz="2000" dirty="0">
                <a:latin typeface="Lato"/>
                <a:ea typeface="Lato"/>
                <a:cs typeface="Lato"/>
                <a:sym typeface="Lato"/>
              </a:rPr>
              <a:t> </a:t>
            </a:r>
            <a:r>
              <a:rPr lang="en" sz="2000" dirty="0" err="1">
                <a:latin typeface="Lato"/>
                <a:ea typeface="Lato"/>
                <a:cs typeface="Lato"/>
                <a:sym typeface="Lato"/>
              </a:rPr>
              <a:t>η</a:t>
            </a:r>
            <a:r>
              <a:rPr lang="en" sz="2000" dirty="0">
                <a:latin typeface="Lato"/>
                <a:ea typeface="Lato"/>
                <a:cs typeface="Lato"/>
                <a:sym typeface="Lato"/>
              </a:rPr>
              <a:t> = 0,1</a:t>
            </a:r>
            <a:endParaRPr sz="2000" dirty="0">
              <a:latin typeface="Lato"/>
              <a:ea typeface="Lato"/>
              <a:cs typeface="Lato"/>
              <a:sym typeface="Lato"/>
            </a:endParaRPr>
          </a:p>
          <a:p>
            <a:pPr marL="609585" indent="-423323">
              <a:buSzPts val="1400"/>
              <a:buFont typeface="Lato"/>
              <a:buChar char="●"/>
            </a:pPr>
            <a:r>
              <a:rPr lang="en" sz="2000" dirty="0" err="1">
                <a:latin typeface="Lato"/>
                <a:ea typeface="Lato"/>
                <a:cs typeface="Lato"/>
                <a:sym typeface="Lato"/>
              </a:rPr>
              <a:t>p</a:t>
            </a:r>
            <a:r>
              <a:rPr lang="en" sz="2000" baseline="-25000" dirty="0" err="1">
                <a:latin typeface="Lato"/>
                <a:ea typeface="Lato"/>
                <a:cs typeface="Lato"/>
                <a:sym typeface="Lato"/>
              </a:rPr>
              <a:t>T</a:t>
            </a:r>
            <a:r>
              <a:rPr lang="en" sz="2000" dirty="0">
                <a:latin typeface="Lato"/>
                <a:ea typeface="Lato"/>
                <a:cs typeface="Lato"/>
                <a:sym typeface="Lato"/>
              </a:rPr>
              <a:t> &gt;0.2 GeV/c</a:t>
            </a:r>
            <a:endParaRPr sz="2000" dirty="0">
              <a:latin typeface="Lato"/>
              <a:ea typeface="Lato"/>
              <a:cs typeface="Lato"/>
              <a:sym typeface="Lato"/>
            </a:endParaRPr>
          </a:p>
          <a:p>
            <a:pPr marL="609585" indent="-423323">
              <a:buSzPts val="1400"/>
              <a:buFont typeface="Lato"/>
              <a:buChar char="●"/>
            </a:pPr>
            <a:r>
              <a:rPr lang="en" sz="2000" dirty="0">
                <a:latin typeface="Lato"/>
                <a:ea typeface="Lato"/>
                <a:cs typeface="Lato"/>
                <a:sym typeface="Lato"/>
              </a:rPr>
              <a:t>|DCA|&lt;3σ</a:t>
            </a:r>
            <a:endParaRPr sz="2000" dirty="0">
              <a:latin typeface="Lato"/>
              <a:ea typeface="Lato"/>
              <a:cs typeface="Lato"/>
              <a:sym typeface="Lato"/>
            </a:endParaRPr>
          </a:p>
          <a:p>
            <a:pPr marL="609585" indent="-440256">
              <a:buSzPts val="1600"/>
              <a:buFont typeface="Lato"/>
              <a:buChar char="●"/>
            </a:pPr>
            <a:r>
              <a:rPr lang="en" sz="2000" dirty="0" err="1">
                <a:latin typeface="Lato"/>
                <a:ea typeface="Lato"/>
                <a:cs typeface="Lato"/>
                <a:sym typeface="Lato"/>
              </a:rPr>
              <a:t>nTPC</a:t>
            </a:r>
            <a:r>
              <a:rPr lang="en" sz="2000" dirty="0">
                <a:latin typeface="Lato"/>
                <a:ea typeface="Lato"/>
                <a:cs typeface="Lato"/>
                <a:sym typeface="Lato"/>
              </a:rPr>
              <a:t> hits ≥ 16</a:t>
            </a:r>
            <a:endParaRPr sz="2000" dirty="0">
              <a:latin typeface="Lato"/>
              <a:ea typeface="Lato"/>
              <a:cs typeface="Lato"/>
              <a:sym typeface="Lato"/>
            </a:endParaRPr>
          </a:p>
          <a:p>
            <a:pPr marL="609585" indent="-440256">
              <a:buSzPts val="1600"/>
              <a:buFont typeface="Lato"/>
              <a:buChar char="●"/>
            </a:pPr>
            <a:r>
              <a:rPr lang="en" sz="2000" dirty="0">
                <a:solidFill>
                  <a:schemeClr val="dk1"/>
                </a:solidFill>
                <a:latin typeface="Lato"/>
                <a:ea typeface="Lato"/>
                <a:cs typeface="Lato"/>
                <a:sym typeface="Lato"/>
              </a:rPr>
              <a:t>PID: PDG code</a:t>
            </a:r>
            <a:endParaRPr sz="2000" dirty="0">
              <a:latin typeface="Lato"/>
              <a:ea typeface="Lato"/>
              <a:cs typeface="Lato"/>
              <a:sym typeface="Lato"/>
            </a:endParaRPr>
          </a:p>
        </p:txBody>
      </p:sp>
      <p:sp>
        <p:nvSpPr>
          <p:cNvPr id="327" name="Google Shape;327;p38"/>
          <p:cNvSpPr txBox="1">
            <a:spLocks noGrp="1"/>
          </p:cNvSpPr>
          <p:nvPr>
            <p:ph type="title"/>
          </p:nvPr>
        </p:nvSpPr>
        <p:spPr>
          <a:xfrm>
            <a:off x="970200" y="0"/>
            <a:ext cx="10251600" cy="648000"/>
          </a:xfrm>
          <a:prstGeom prst="rect">
            <a:avLst/>
          </a:prstGeom>
          <a:noFill/>
        </p:spPr>
        <p:txBody>
          <a:bodyPr spcFirstLastPara="1" vert="horz" wrap="square" lIns="121900" tIns="121900" rIns="121900" bIns="121900" rtlCol="0" anchor="t" anchorCtr="0">
            <a:normAutofit fontScale="90000"/>
          </a:bodyPr>
          <a:lstStyle/>
          <a:p>
            <a:r>
              <a:rPr lang="en" b="1" dirty="0"/>
              <a:t>Comparison of </a:t>
            </a:r>
            <a:r>
              <a:rPr lang="en" b="1" dirty="0" err="1"/>
              <a:t>Reco</a:t>
            </a:r>
            <a:r>
              <a:rPr lang="en" b="1" dirty="0"/>
              <a:t> and MC: v</a:t>
            </a:r>
            <a:r>
              <a:rPr lang="en" b="1" baseline="-25000" dirty="0"/>
              <a:t>3</a:t>
            </a:r>
            <a:r>
              <a:rPr lang="en" b="1" dirty="0"/>
              <a:t> eta-sub EP</a:t>
            </a:r>
            <a:endParaRPr sz="3400" b="1" dirty="0"/>
          </a:p>
        </p:txBody>
      </p:sp>
      <mc:AlternateContent xmlns:mc="http://schemas.openxmlformats.org/markup-compatibility/2006" xmlns:a14="http://schemas.microsoft.com/office/drawing/2010/main">
        <mc:Choice Requires="a14">
          <p:sp>
            <p:nvSpPr>
              <p:cNvPr id="328" name="Google Shape;328;p38"/>
              <p:cNvSpPr txBox="1"/>
              <p:nvPr/>
            </p:nvSpPr>
            <p:spPr>
              <a:xfrm>
                <a:off x="8405206" y="4060633"/>
                <a:ext cx="3786793" cy="1583422"/>
              </a:xfrm>
              <a:prstGeom prst="rect">
                <a:avLst/>
              </a:prstGeom>
              <a:noFill/>
              <a:ln>
                <a:noFill/>
              </a:ln>
            </p:spPr>
            <p:txBody>
              <a:bodyPr spcFirstLastPara="1" wrap="square" lIns="121900" tIns="121900" rIns="121900" bIns="121900" anchor="t" anchorCtr="0">
                <a:noAutofit/>
              </a:bodyPr>
              <a:lstStyle/>
              <a:p>
                <a:pPr marL="609585" indent="-423323">
                  <a:buSzPts val="1400"/>
                  <a:buChar char="❏"/>
                </a:pPr>
                <a:r>
                  <a:rPr lang="en" sz="2000" dirty="0"/>
                  <a:t>Good performance for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3</m:t>
                        </m:r>
                      </m:sub>
                    </m:sSub>
                  </m:oMath>
                </a14:m>
                <a:r>
                  <a:rPr lang="en" sz="2000" dirty="0"/>
                  <a:t> measurements</a:t>
                </a:r>
              </a:p>
              <a:p>
                <a:pPr marL="609585" indent="-423323">
                  <a:buSzPts val="1400"/>
                  <a:buChar char="❏"/>
                </a:pPr>
                <a:r>
                  <a:rPr lang="en" sz="2000" dirty="0"/>
                  <a:t>Further research is required (need more statistics)</a:t>
                </a:r>
                <a:endParaRPr sz="2000" dirty="0"/>
              </a:p>
            </p:txBody>
          </p:sp>
        </mc:Choice>
        <mc:Fallback xmlns="">
          <p:sp>
            <p:nvSpPr>
              <p:cNvPr id="328" name="Google Shape;328;p38"/>
              <p:cNvSpPr txBox="1">
                <a:spLocks noRot="1" noChangeAspect="1" noMove="1" noResize="1" noEditPoints="1" noAdjustHandles="1" noChangeArrowheads="1" noChangeShapeType="1" noTextEdit="1"/>
              </p:cNvSpPr>
              <p:nvPr/>
            </p:nvSpPr>
            <p:spPr>
              <a:xfrm>
                <a:off x="8405206" y="4060633"/>
                <a:ext cx="3786793" cy="1583422"/>
              </a:xfrm>
              <a:prstGeom prst="rect">
                <a:avLst/>
              </a:prstGeom>
              <a:blipFill>
                <a:blip r:embed="rId3"/>
                <a:stretch>
                  <a:fillRect r="-667"/>
                </a:stretch>
              </a:blipFill>
              <a:ln>
                <a:noFill/>
              </a:ln>
            </p:spPr>
            <p:txBody>
              <a:bodyPr/>
              <a:lstStyle/>
              <a:p>
                <a:r>
                  <a:rPr lang="en-RU">
                    <a:noFill/>
                  </a:rPr>
                  <a:t> </a:t>
                </a:r>
              </a:p>
            </p:txBody>
          </p:sp>
        </mc:Fallback>
      </mc:AlternateContent>
      <p:sp>
        <p:nvSpPr>
          <p:cNvPr id="329" name="Google Shape;329;p3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28</a:t>
            </a:fld>
            <a:endParaRPr/>
          </a:p>
        </p:txBody>
      </p:sp>
      <p:pic>
        <p:nvPicPr>
          <p:cNvPr id="2" name="Google Shape;119;p15">
            <a:extLst>
              <a:ext uri="{FF2B5EF4-FFF2-40B4-BE49-F238E27FC236}">
                <a16:creationId xmlns:a16="http://schemas.microsoft.com/office/drawing/2014/main" id="{3A161353-98A7-3B37-FB18-7DE12E0EACF9}"/>
              </a:ext>
            </a:extLst>
          </p:cNvPr>
          <p:cNvPicPr preferRelativeResize="0"/>
          <p:nvPr/>
        </p:nvPicPr>
        <p:blipFill rotWithShape="1">
          <a:blip r:embed="rId4">
            <a:alphaModFix/>
          </a:blip>
          <a:srcRect t="268" b="268"/>
          <a:stretch/>
        </p:blipFill>
        <p:spPr>
          <a:xfrm>
            <a:off x="-1" y="732724"/>
            <a:ext cx="4329644" cy="5752159"/>
          </a:xfrm>
          <a:prstGeom prst="rect">
            <a:avLst/>
          </a:prstGeom>
          <a:noFill/>
          <a:ln>
            <a:noFill/>
          </a:ln>
        </p:spPr>
      </p:pic>
      <p:pic>
        <p:nvPicPr>
          <p:cNvPr id="3" name="Google Shape;120;p15">
            <a:extLst>
              <a:ext uri="{FF2B5EF4-FFF2-40B4-BE49-F238E27FC236}">
                <a16:creationId xmlns:a16="http://schemas.microsoft.com/office/drawing/2014/main" id="{40A4A4CC-AFE4-EFFA-E6CF-C60476CA1F88}"/>
              </a:ext>
            </a:extLst>
          </p:cNvPr>
          <p:cNvPicPr preferRelativeResize="0"/>
          <p:nvPr/>
        </p:nvPicPr>
        <p:blipFill rotWithShape="1">
          <a:blip r:embed="rId5">
            <a:alphaModFix/>
          </a:blip>
          <a:srcRect t="268" b="268"/>
          <a:stretch/>
        </p:blipFill>
        <p:spPr>
          <a:xfrm>
            <a:off x="4288839" y="732724"/>
            <a:ext cx="4329644" cy="5752159"/>
          </a:xfrm>
          <a:prstGeom prst="rect">
            <a:avLst/>
          </a:prstGeom>
          <a:noFill/>
          <a:ln>
            <a:noFill/>
          </a:ln>
        </p:spPr>
      </p:pic>
    </p:spTree>
    <p:extLst>
      <p:ext uri="{BB962C8B-B14F-4D97-AF65-F5344CB8AC3E}">
        <p14:creationId xmlns:p14="http://schemas.microsoft.com/office/powerpoint/2010/main" val="1868270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dirty="0"/>
              <a:t>Flow performance study for MPD in fixed-target mode</a:t>
            </a:r>
            <a:endParaRPr dirty="0"/>
          </a:p>
        </p:txBody>
      </p:sp>
      <p:sp>
        <p:nvSpPr>
          <p:cNvPr id="183" name="Google Shape;183;p3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29</a:t>
            </a:fld>
            <a:endParaRPr/>
          </a:p>
        </p:txBody>
      </p:sp>
      <p:pic>
        <p:nvPicPr>
          <p:cNvPr id="184" name="Google Shape;184;p31"/>
          <p:cNvPicPr preferRelativeResize="0"/>
          <p:nvPr/>
        </p:nvPicPr>
        <p:blipFill rotWithShape="1">
          <a:blip r:embed="rId3">
            <a:alphaModFix/>
          </a:blip>
          <a:srcRect/>
          <a:stretch/>
        </p:blipFill>
        <p:spPr>
          <a:xfrm>
            <a:off x="6184632" y="871241"/>
            <a:ext cx="4810395" cy="4420088"/>
          </a:xfrm>
          <a:prstGeom prst="rect">
            <a:avLst/>
          </a:prstGeom>
          <a:noFill/>
          <a:ln>
            <a:noFill/>
          </a:ln>
        </p:spPr>
      </p:pic>
      <p:pic>
        <p:nvPicPr>
          <p:cNvPr id="185" name="Google Shape;185;p31"/>
          <p:cNvPicPr preferRelativeResize="0"/>
          <p:nvPr/>
        </p:nvPicPr>
        <p:blipFill>
          <a:blip r:embed="rId4">
            <a:alphaModFix/>
          </a:blip>
          <a:stretch>
            <a:fillRect/>
          </a:stretch>
        </p:blipFill>
        <p:spPr>
          <a:xfrm>
            <a:off x="1302601" y="763601"/>
            <a:ext cx="4810396" cy="4638433"/>
          </a:xfrm>
          <a:prstGeom prst="rect">
            <a:avLst/>
          </a:prstGeom>
          <a:noFill/>
          <a:ln>
            <a:noFill/>
          </a:ln>
        </p:spPr>
      </p:pic>
      <p:sp>
        <p:nvSpPr>
          <p:cNvPr id="186" name="Google Shape;186;p31"/>
          <p:cNvSpPr txBox="1"/>
          <p:nvPr/>
        </p:nvSpPr>
        <p:spPr>
          <a:xfrm>
            <a:off x="1627928" y="5509643"/>
            <a:ext cx="8970138" cy="1169511"/>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b="1" dirty="0"/>
              <a:t>The flow data from E895 experiment have ambiguous interpretation: </a:t>
            </a:r>
          </a:p>
          <a:p>
            <a:pPr marL="643462" lvl="1">
              <a:buSzPts val="1400"/>
            </a:pPr>
            <a:r>
              <a:rPr lang="en" sz="2000" dirty="0"/>
              <a:t>	v</a:t>
            </a:r>
            <a:r>
              <a:rPr lang="en" sz="2000" baseline="-25000" dirty="0"/>
              <a:t>1</a:t>
            </a:r>
            <a:r>
              <a:rPr lang="en" sz="2000" dirty="0"/>
              <a:t> suggests soft EOS while v</a:t>
            </a:r>
            <a:r>
              <a:rPr lang="en" sz="2000" baseline="-25000" dirty="0"/>
              <a:t>2</a:t>
            </a:r>
            <a:r>
              <a:rPr lang="en" sz="2000" dirty="0"/>
              <a:t> corresponds to hard EOS</a:t>
            </a:r>
            <a:endParaRPr sz="2000" dirty="0"/>
          </a:p>
          <a:p>
            <a:pPr marL="609585" indent="-423323">
              <a:buSzPts val="1400"/>
              <a:buChar char="●"/>
            </a:pPr>
            <a:r>
              <a:rPr lang="en" sz="2000" b="1" dirty="0"/>
              <a:t>Additional measurements are essential to clarify the previous measurements</a:t>
            </a:r>
            <a:endParaRPr sz="2000" b="1" dirty="0"/>
          </a:p>
        </p:txBody>
      </p:sp>
      <p:sp>
        <p:nvSpPr>
          <p:cNvPr id="187" name="Google Shape;187;p31"/>
          <p:cNvSpPr txBox="1"/>
          <p:nvPr/>
        </p:nvSpPr>
        <p:spPr>
          <a:xfrm>
            <a:off x="6222126" y="5127628"/>
            <a:ext cx="4810396" cy="451302"/>
          </a:xfrm>
          <a:prstGeom prst="rect">
            <a:avLst/>
          </a:prstGeom>
          <a:noFill/>
          <a:ln>
            <a:noFill/>
          </a:ln>
        </p:spPr>
        <p:txBody>
          <a:bodyPr spcFirstLastPara="1" wrap="square" lIns="121900" tIns="121900" rIns="121900" bIns="121900" anchor="t" anchorCtr="0">
            <a:spAutoFit/>
          </a:bodyPr>
          <a:lstStyle/>
          <a:p>
            <a:r>
              <a:rPr lang="en" sz="1333" dirty="0"/>
              <a:t>P. DANIELEWICZ, R. LACEY, W. LYNCH </a:t>
            </a:r>
            <a:r>
              <a:rPr lang="en" sz="1333" dirty="0">
                <a:solidFill>
                  <a:srgbClr val="0050B3"/>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10.1126/science.1078070</a:t>
            </a:r>
            <a:endParaRPr sz="1333" dirty="0"/>
          </a:p>
        </p:txBody>
      </p:sp>
      <p:sp>
        <p:nvSpPr>
          <p:cNvPr id="6" name="Rectangle 5">
            <a:extLst>
              <a:ext uri="{FF2B5EF4-FFF2-40B4-BE49-F238E27FC236}">
                <a16:creationId xmlns:a16="http://schemas.microsoft.com/office/drawing/2014/main" id="{49E21D3A-82B1-643D-F088-AFE98C825135}"/>
              </a:ext>
            </a:extLst>
          </p:cNvPr>
          <p:cNvSpPr/>
          <p:nvPr/>
        </p:nvSpPr>
        <p:spPr>
          <a:xfrm>
            <a:off x="3736375" y="1200150"/>
            <a:ext cx="813592" cy="3469957"/>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7" name="Rectangle 6">
            <a:extLst>
              <a:ext uri="{FF2B5EF4-FFF2-40B4-BE49-F238E27FC236}">
                <a16:creationId xmlns:a16="http://schemas.microsoft.com/office/drawing/2014/main" id="{9EB0384A-B94D-9C0A-E36C-1CFEB0298711}"/>
              </a:ext>
            </a:extLst>
          </p:cNvPr>
          <p:cNvSpPr/>
          <p:nvPr/>
        </p:nvSpPr>
        <p:spPr>
          <a:xfrm>
            <a:off x="8682676" y="1200150"/>
            <a:ext cx="814878" cy="3420000"/>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2" name="Rectangle 1">
            <a:extLst>
              <a:ext uri="{FF2B5EF4-FFF2-40B4-BE49-F238E27FC236}">
                <a16:creationId xmlns:a16="http://schemas.microsoft.com/office/drawing/2014/main" id="{54337E48-147D-CA6B-05C2-68676BE9E0B7}"/>
              </a:ext>
            </a:extLst>
          </p:cNvPr>
          <p:cNvSpPr/>
          <p:nvPr/>
        </p:nvSpPr>
        <p:spPr>
          <a:xfrm>
            <a:off x="4855718" y="1205406"/>
            <a:ext cx="813592" cy="3469957"/>
          </a:xfrm>
          <a:prstGeom prst="rect">
            <a:avLst/>
          </a:prstGeom>
          <a:solidFill>
            <a:schemeClr val="accent5">
              <a:alpha val="247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3" name="Rectangle 2">
            <a:extLst>
              <a:ext uri="{FF2B5EF4-FFF2-40B4-BE49-F238E27FC236}">
                <a16:creationId xmlns:a16="http://schemas.microsoft.com/office/drawing/2014/main" id="{BBCBDFBC-D520-C274-552B-00EEF825A087}"/>
              </a:ext>
            </a:extLst>
          </p:cNvPr>
          <p:cNvSpPr/>
          <p:nvPr/>
        </p:nvSpPr>
        <p:spPr>
          <a:xfrm>
            <a:off x="9802026" y="1205406"/>
            <a:ext cx="814878" cy="3420000"/>
          </a:xfrm>
          <a:prstGeom prst="rect">
            <a:avLst/>
          </a:prstGeom>
          <a:solidFill>
            <a:schemeClr val="accent5">
              <a:alpha val="247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4" name="TextBox 3">
            <a:extLst>
              <a:ext uri="{FF2B5EF4-FFF2-40B4-BE49-F238E27FC236}">
                <a16:creationId xmlns:a16="http://schemas.microsoft.com/office/drawing/2014/main" id="{2DB514F2-E2DF-04FD-7E4F-F25460E982F4}"/>
              </a:ext>
            </a:extLst>
          </p:cNvPr>
          <p:cNvSpPr txBox="1"/>
          <p:nvPr/>
        </p:nvSpPr>
        <p:spPr>
          <a:xfrm>
            <a:off x="3707799" y="3962399"/>
            <a:ext cx="875561" cy="369332"/>
          </a:xfrm>
          <a:prstGeom prst="rect">
            <a:avLst/>
          </a:prstGeom>
          <a:noFill/>
        </p:spPr>
        <p:txBody>
          <a:bodyPr wrap="none" rtlCol="0">
            <a:spAutoFit/>
          </a:bodyPr>
          <a:lstStyle/>
          <a:p>
            <a:r>
              <a:rPr lang="en-RU" b="1" dirty="0">
                <a:solidFill>
                  <a:schemeClr val="accent2">
                    <a:lumMod val="50000"/>
                  </a:schemeClr>
                </a:solidFill>
              </a:rPr>
              <a:t>BM@N</a:t>
            </a:r>
          </a:p>
        </p:txBody>
      </p:sp>
      <p:sp>
        <p:nvSpPr>
          <p:cNvPr id="5" name="TextBox 4">
            <a:extLst>
              <a:ext uri="{FF2B5EF4-FFF2-40B4-BE49-F238E27FC236}">
                <a16:creationId xmlns:a16="http://schemas.microsoft.com/office/drawing/2014/main" id="{565E5AA7-EE50-78C9-4892-02CBD7B28BE4}"/>
              </a:ext>
            </a:extLst>
          </p:cNvPr>
          <p:cNvSpPr txBox="1"/>
          <p:nvPr/>
        </p:nvSpPr>
        <p:spPr>
          <a:xfrm>
            <a:off x="4940951" y="3972908"/>
            <a:ext cx="655949" cy="369332"/>
          </a:xfrm>
          <a:prstGeom prst="rect">
            <a:avLst/>
          </a:prstGeom>
          <a:noFill/>
        </p:spPr>
        <p:txBody>
          <a:bodyPr wrap="none" rtlCol="0">
            <a:spAutoFit/>
          </a:bodyPr>
          <a:lstStyle/>
          <a:p>
            <a:r>
              <a:rPr lang="en-RU" b="1" dirty="0">
                <a:solidFill>
                  <a:schemeClr val="accent1">
                    <a:lumMod val="50000"/>
                  </a:schemeClr>
                </a:solidFill>
              </a:rPr>
              <a:t>MPD</a:t>
            </a:r>
          </a:p>
        </p:txBody>
      </p:sp>
      <p:sp>
        <p:nvSpPr>
          <p:cNvPr id="8" name="TextBox 7">
            <a:extLst>
              <a:ext uri="{FF2B5EF4-FFF2-40B4-BE49-F238E27FC236}">
                <a16:creationId xmlns:a16="http://schemas.microsoft.com/office/drawing/2014/main" id="{96B8FCBD-6F90-8438-12FB-C46A6C160C47}"/>
              </a:ext>
            </a:extLst>
          </p:cNvPr>
          <p:cNvSpPr txBox="1"/>
          <p:nvPr/>
        </p:nvSpPr>
        <p:spPr>
          <a:xfrm>
            <a:off x="8658746" y="3962398"/>
            <a:ext cx="875561" cy="369332"/>
          </a:xfrm>
          <a:prstGeom prst="rect">
            <a:avLst/>
          </a:prstGeom>
          <a:noFill/>
        </p:spPr>
        <p:txBody>
          <a:bodyPr wrap="none" rtlCol="0">
            <a:spAutoFit/>
          </a:bodyPr>
          <a:lstStyle/>
          <a:p>
            <a:r>
              <a:rPr lang="en-RU" b="1" dirty="0">
                <a:solidFill>
                  <a:schemeClr val="accent2">
                    <a:lumMod val="50000"/>
                  </a:schemeClr>
                </a:solidFill>
              </a:rPr>
              <a:t>BM@N</a:t>
            </a:r>
          </a:p>
        </p:txBody>
      </p:sp>
      <p:sp>
        <p:nvSpPr>
          <p:cNvPr id="9" name="TextBox 8">
            <a:extLst>
              <a:ext uri="{FF2B5EF4-FFF2-40B4-BE49-F238E27FC236}">
                <a16:creationId xmlns:a16="http://schemas.microsoft.com/office/drawing/2014/main" id="{DF90307D-1726-850B-9FBA-503E94A26E71}"/>
              </a:ext>
            </a:extLst>
          </p:cNvPr>
          <p:cNvSpPr txBox="1"/>
          <p:nvPr/>
        </p:nvSpPr>
        <p:spPr>
          <a:xfrm>
            <a:off x="9887902" y="3972908"/>
            <a:ext cx="655949" cy="369332"/>
          </a:xfrm>
          <a:prstGeom prst="rect">
            <a:avLst/>
          </a:prstGeom>
          <a:noFill/>
        </p:spPr>
        <p:txBody>
          <a:bodyPr wrap="none" rtlCol="0">
            <a:spAutoFit/>
          </a:bodyPr>
          <a:lstStyle/>
          <a:p>
            <a:r>
              <a:rPr lang="en-RU" b="1" dirty="0">
                <a:solidFill>
                  <a:schemeClr val="accent1">
                    <a:lumMod val="50000"/>
                  </a:schemeClr>
                </a:solidFill>
              </a:rPr>
              <a:t>MPD</a:t>
            </a:r>
          </a:p>
        </p:txBody>
      </p:sp>
      <p:sp>
        <p:nvSpPr>
          <p:cNvPr id="10" name="Oval 9">
            <a:extLst>
              <a:ext uri="{FF2B5EF4-FFF2-40B4-BE49-F238E27FC236}">
                <a16:creationId xmlns:a16="http://schemas.microsoft.com/office/drawing/2014/main" id="{FDE516BA-6752-1ABF-09CF-486ADCEB7F1E}"/>
              </a:ext>
            </a:extLst>
          </p:cNvPr>
          <p:cNvSpPr/>
          <p:nvPr/>
        </p:nvSpPr>
        <p:spPr>
          <a:xfrm rot="2123690">
            <a:off x="4228548" y="2587598"/>
            <a:ext cx="872712" cy="4414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Oval 10">
            <a:extLst>
              <a:ext uri="{FF2B5EF4-FFF2-40B4-BE49-F238E27FC236}">
                <a16:creationId xmlns:a16="http://schemas.microsoft.com/office/drawing/2014/main" id="{EB6DA027-D0FA-A107-FFC1-AB20A7EFEF06}"/>
              </a:ext>
            </a:extLst>
          </p:cNvPr>
          <p:cNvSpPr/>
          <p:nvPr/>
        </p:nvSpPr>
        <p:spPr>
          <a:xfrm rot="19271860">
            <a:off x="9181317" y="1990015"/>
            <a:ext cx="872712" cy="4414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2" name="TextBox 11">
            <a:extLst>
              <a:ext uri="{FF2B5EF4-FFF2-40B4-BE49-F238E27FC236}">
                <a16:creationId xmlns:a16="http://schemas.microsoft.com/office/drawing/2014/main" id="{AE255F24-E0A0-1992-A823-6A63AED51944}"/>
              </a:ext>
            </a:extLst>
          </p:cNvPr>
          <p:cNvSpPr txBox="1"/>
          <p:nvPr/>
        </p:nvSpPr>
        <p:spPr>
          <a:xfrm>
            <a:off x="4114405" y="2024650"/>
            <a:ext cx="1075222" cy="369332"/>
          </a:xfrm>
          <a:prstGeom prst="rect">
            <a:avLst/>
          </a:prstGeom>
          <a:solidFill>
            <a:srgbClr val="FFFFFF">
              <a:alpha val="49020"/>
            </a:srgbClr>
          </a:solidFill>
          <a:ln>
            <a:noFill/>
          </a:ln>
        </p:spPr>
        <p:txBody>
          <a:bodyPr wrap="square" rtlCol="0">
            <a:spAutoFit/>
          </a:bodyPr>
          <a:lstStyle/>
          <a:p>
            <a:r>
              <a:rPr lang="en-RU" b="1" dirty="0">
                <a:solidFill>
                  <a:srgbClr val="C00000"/>
                </a:solidFill>
              </a:rPr>
              <a:t>MPD FXT</a:t>
            </a:r>
          </a:p>
        </p:txBody>
      </p:sp>
      <p:sp>
        <p:nvSpPr>
          <p:cNvPr id="14" name="TextBox 13">
            <a:extLst>
              <a:ext uri="{FF2B5EF4-FFF2-40B4-BE49-F238E27FC236}">
                <a16:creationId xmlns:a16="http://schemas.microsoft.com/office/drawing/2014/main" id="{545FA2A0-EF9D-67D5-5D29-D861BA98A72C}"/>
              </a:ext>
            </a:extLst>
          </p:cNvPr>
          <p:cNvSpPr txBox="1"/>
          <p:nvPr/>
        </p:nvSpPr>
        <p:spPr>
          <a:xfrm>
            <a:off x="9171068" y="1532010"/>
            <a:ext cx="1075222" cy="369332"/>
          </a:xfrm>
          <a:prstGeom prst="rect">
            <a:avLst/>
          </a:prstGeom>
          <a:solidFill>
            <a:srgbClr val="FFFFFF">
              <a:alpha val="49020"/>
            </a:srgbClr>
          </a:solidFill>
          <a:ln>
            <a:noFill/>
          </a:ln>
        </p:spPr>
        <p:txBody>
          <a:bodyPr wrap="square" rtlCol="0">
            <a:spAutoFit/>
          </a:bodyPr>
          <a:lstStyle/>
          <a:p>
            <a:r>
              <a:rPr lang="en-RU" b="1" dirty="0">
                <a:solidFill>
                  <a:srgbClr val="C00000"/>
                </a:solidFill>
              </a:rPr>
              <a:t>MPD FXT</a:t>
            </a:r>
          </a:p>
        </p:txBody>
      </p:sp>
      <p:sp>
        <p:nvSpPr>
          <p:cNvPr id="13" name="Date Placeholder 12">
            <a:extLst>
              <a:ext uri="{FF2B5EF4-FFF2-40B4-BE49-F238E27FC236}">
                <a16:creationId xmlns:a16="http://schemas.microsoft.com/office/drawing/2014/main" id="{96C07C1F-AC5A-2630-AD87-48C7D18B5937}"/>
              </a:ext>
            </a:extLst>
          </p:cNvPr>
          <p:cNvSpPr>
            <a:spLocks noGrp="1"/>
          </p:cNvSpPr>
          <p:nvPr>
            <p:ph type="dt" sz="half" idx="10"/>
          </p:nvPr>
        </p:nvSpPr>
        <p:spPr/>
        <p:txBody>
          <a:bodyPr/>
          <a:lstStyle/>
          <a:p>
            <a:r>
              <a:rPr lang="ru-RU"/>
              <a:t>25.04.2024</a:t>
            </a:r>
            <a:endParaRPr lang="en-RU"/>
          </a:p>
        </p:txBody>
      </p:sp>
      <p:sp>
        <p:nvSpPr>
          <p:cNvPr id="15" name="Footer Placeholder 14">
            <a:extLst>
              <a:ext uri="{FF2B5EF4-FFF2-40B4-BE49-F238E27FC236}">
                <a16:creationId xmlns:a16="http://schemas.microsoft.com/office/drawing/2014/main" id="{36CE3C17-8257-DC0F-A3D8-9C166366C449}"/>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304248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33"/>
          <p:cNvGrpSpPr/>
          <p:nvPr/>
        </p:nvGrpSpPr>
        <p:grpSpPr>
          <a:xfrm>
            <a:off x="161490" y="2920217"/>
            <a:ext cx="7458510" cy="2890670"/>
            <a:chOff x="152400" y="973950"/>
            <a:chExt cx="8839200" cy="2938532"/>
          </a:xfrm>
        </p:grpSpPr>
        <p:pic>
          <p:nvPicPr>
            <p:cNvPr id="259" name="Google Shape;259;p33"/>
            <p:cNvPicPr preferRelativeResize="0"/>
            <p:nvPr/>
          </p:nvPicPr>
          <p:blipFill rotWithShape="1">
            <a:blip r:embed="rId3">
              <a:alphaModFix/>
            </a:blip>
            <a:srcRect/>
            <a:stretch/>
          </p:blipFill>
          <p:spPr>
            <a:xfrm>
              <a:off x="152400" y="973950"/>
              <a:ext cx="8839200" cy="2938532"/>
            </a:xfrm>
            <a:prstGeom prst="rect">
              <a:avLst/>
            </a:prstGeom>
            <a:noFill/>
            <a:ln>
              <a:noFill/>
            </a:ln>
          </p:spPr>
        </p:pic>
        <p:pic>
          <p:nvPicPr>
            <p:cNvPr id="260" name="Google Shape;260;p33"/>
            <p:cNvPicPr preferRelativeResize="0"/>
            <p:nvPr/>
          </p:nvPicPr>
          <p:blipFill>
            <a:blip r:embed="rId4">
              <a:alphaModFix/>
            </a:blip>
            <a:stretch>
              <a:fillRect/>
            </a:stretch>
          </p:blipFill>
          <p:spPr>
            <a:xfrm>
              <a:off x="1910231" y="1650192"/>
              <a:ext cx="686782" cy="298009"/>
            </a:xfrm>
            <a:prstGeom prst="rect">
              <a:avLst/>
            </a:prstGeom>
            <a:noFill/>
            <a:ln>
              <a:noFill/>
            </a:ln>
          </p:spPr>
        </p:pic>
      </p:grpSp>
      <p:grpSp>
        <p:nvGrpSpPr>
          <p:cNvPr id="3" name="Google Shape;271;p34">
            <a:extLst>
              <a:ext uri="{FF2B5EF4-FFF2-40B4-BE49-F238E27FC236}">
                <a16:creationId xmlns:a16="http://schemas.microsoft.com/office/drawing/2014/main" id="{6741ACCF-7D31-EF04-ACEC-21B25CF51AA0}"/>
              </a:ext>
            </a:extLst>
          </p:cNvPr>
          <p:cNvGrpSpPr/>
          <p:nvPr/>
        </p:nvGrpSpPr>
        <p:grpSpPr>
          <a:xfrm>
            <a:off x="189190" y="406793"/>
            <a:ext cx="12002810" cy="2788351"/>
            <a:chOff x="152400" y="1002450"/>
            <a:chExt cx="8839202" cy="2384573"/>
          </a:xfrm>
        </p:grpSpPr>
        <p:pic>
          <p:nvPicPr>
            <p:cNvPr id="4" name="Google Shape;272;p34">
              <a:extLst>
                <a:ext uri="{FF2B5EF4-FFF2-40B4-BE49-F238E27FC236}">
                  <a16:creationId xmlns:a16="http://schemas.microsoft.com/office/drawing/2014/main" id="{A5D3936C-1440-FF5F-1FC0-65F56B35DD64}"/>
                </a:ext>
              </a:extLst>
            </p:cNvPr>
            <p:cNvPicPr preferRelativeResize="0"/>
            <p:nvPr/>
          </p:nvPicPr>
          <p:blipFill rotWithShape="1">
            <a:blip r:embed="rId5">
              <a:alphaModFix/>
            </a:blip>
            <a:srcRect/>
            <a:stretch/>
          </p:blipFill>
          <p:spPr>
            <a:xfrm>
              <a:off x="152400" y="1002450"/>
              <a:ext cx="8839202" cy="2384573"/>
            </a:xfrm>
            <a:prstGeom prst="rect">
              <a:avLst/>
            </a:prstGeom>
            <a:noFill/>
            <a:ln>
              <a:noFill/>
            </a:ln>
          </p:spPr>
        </p:pic>
        <p:pic>
          <p:nvPicPr>
            <p:cNvPr id="5" name="Google Shape;273;p34">
              <a:extLst>
                <a:ext uri="{FF2B5EF4-FFF2-40B4-BE49-F238E27FC236}">
                  <a16:creationId xmlns:a16="http://schemas.microsoft.com/office/drawing/2014/main" id="{0BDA616D-0A14-B98E-7A79-935DED03774A}"/>
                </a:ext>
              </a:extLst>
            </p:cNvPr>
            <p:cNvPicPr preferRelativeResize="0"/>
            <p:nvPr/>
          </p:nvPicPr>
          <p:blipFill>
            <a:blip r:embed="rId4">
              <a:alphaModFix/>
            </a:blip>
            <a:stretch>
              <a:fillRect/>
            </a:stretch>
          </p:blipFill>
          <p:spPr>
            <a:xfrm>
              <a:off x="977574" y="1585998"/>
              <a:ext cx="548700" cy="254597"/>
            </a:xfrm>
            <a:prstGeom prst="rect">
              <a:avLst/>
            </a:prstGeom>
            <a:noFill/>
            <a:ln>
              <a:noFill/>
            </a:ln>
          </p:spPr>
        </p:pic>
      </p:grpSp>
      <p:sp>
        <p:nvSpPr>
          <p:cNvPr id="2" name="TextBox 1">
            <a:extLst>
              <a:ext uri="{FF2B5EF4-FFF2-40B4-BE49-F238E27FC236}">
                <a16:creationId xmlns:a16="http://schemas.microsoft.com/office/drawing/2014/main" id="{C6D7843B-A9E6-9AF5-297F-96ABBEDFAF76}"/>
              </a:ext>
            </a:extLst>
          </p:cNvPr>
          <p:cNvSpPr txBox="1"/>
          <p:nvPr/>
        </p:nvSpPr>
        <p:spPr>
          <a:xfrm>
            <a:off x="870986" y="35667"/>
            <a:ext cx="10710069" cy="722306"/>
          </a:xfrm>
          <a:prstGeom prst="rect">
            <a:avLst/>
          </a:prstGeom>
          <a:noFill/>
          <a:ln w="0">
            <a:noFill/>
          </a:ln>
        </p:spPr>
        <p:txBody>
          <a:bodyPr lIns="0" tIns="0" rIns="0" bIns="0" anchor="ctr">
            <a:noAutofit/>
          </a:bodyPr>
          <a:lstStyle/>
          <a:p>
            <a:pPr defTabSz="1105875">
              <a:defRPr/>
            </a:pPr>
            <a:r>
              <a:rPr lang="en-US" sz="3144" b="1" spc="-1" dirty="0">
                <a:solidFill>
                  <a:srgbClr val="333333"/>
                </a:solidFill>
                <a:latin typeface="Noto Sans"/>
              </a:rPr>
              <a:t>Performance of v</a:t>
            </a:r>
            <a:r>
              <a:rPr lang="ru-RU" sz="3144" b="1" spc="-1" baseline="-33000" dirty="0">
                <a:solidFill>
                  <a:srgbClr val="333333"/>
                </a:solidFill>
                <a:latin typeface="Noto Sans"/>
              </a:rPr>
              <a:t>1</a:t>
            </a:r>
            <a:r>
              <a:rPr lang="en-US" sz="3144" b="1" spc="-1" baseline="-33000" dirty="0">
                <a:solidFill>
                  <a:srgbClr val="333333"/>
                </a:solidFill>
                <a:latin typeface="Noto Sans"/>
              </a:rPr>
              <a:t>,2 </a:t>
            </a:r>
            <a:r>
              <a:rPr lang="en-US" sz="3144" b="1" spc="-1" dirty="0">
                <a:solidFill>
                  <a:srgbClr val="333333"/>
                </a:solidFill>
                <a:latin typeface="Noto Sans"/>
              </a:rPr>
              <a:t>of identified hadrons in MPD</a:t>
            </a:r>
          </a:p>
        </p:txBody>
      </p:sp>
      <p:sp>
        <p:nvSpPr>
          <p:cNvPr id="6" name="Google Shape;274;p34">
            <a:extLst>
              <a:ext uri="{FF2B5EF4-FFF2-40B4-BE49-F238E27FC236}">
                <a16:creationId xmlns:a16="http://schemas.microsoft.com/office/drawing/2014/main" id="{862FEAB5-1231-794D-B164-DD570AAF0B49}"/>
              </a:ext>
            </a:extLst>
          </p:cNvPr>
          <p:cNvSpPr txBox="1"/>
          <p:nvPr/>
        </p:nvSpPr>
        <p:spPr>
          <a:xfrm>
            <a:off x="161490" y="5925201"/>
            <a:ext cx="11294786" cy="615513"/>
          </a:xfrm>
          <a:prstGeom prst="rect">
            <a:avLst/>
          </a:prstGeom>
          <a:noFill/>
          <a:ln>
            <a:noFill/>
          </a:ln>
        </p:spPr>
        <p:txBody>
          <a:bodyPr spcFirstLastPara="1" wrap="square" lIns="121900" tIns="121900" rIns="121900" bIns="121900" anchor="t" anchorCtr="0">
            <a:spAutoFit/>
          </a:bodyPr>
          <a:lstStyle/>
          <a:p>
            <a:pPr algn="ctr"/>
            <a:r>
              <a:rPr lang="en-US" sz="2400" b="1" dirty="0"/>
              <a:t>Good performance for flow measurements for all methods used (EP, SP, Q-cumulants)</a:t>
            </a:r>
            <a:endParaRPr sz="2400" b="1" dirty="0"/>
          </a:p>
        </p:txBody>
      </p:sp>
      <p:sp>
        <p:nvSpPr>
          <p:cNvPr id="8" name="TextBox 7">
            <a:extLst>
              <a:ext uri="{FF2B5EF4-FFF2-40B4-BE49-F238E27FC236}">
                <a16:creationId xmlns:a16="http://schemas.microsoft.com/office/drawing/2014/main" id="{4FB7D90D-9D56-30B8-9ACC-135229918BEF}"/>
              </a:ext>
            </a:extLst>
          </p:cNvPr>
          <p:cNvSpPr txBox="1"/>
          <p:nvPr/>
        </p:nvSpPr>
        <p:spPr>
          <a:xfrm>
            <a:off x="7620000" y="3201064"/>
            <a:ext cx="4572000" cy="1015663"/>
          </a:xfrm>
          <a:prstGeom prst="rect">
            <a:avLst/>
          </a:prstGeom>
          <a:noFill/>
        </p:spPr>
        <p:txBody>
          <a:bodyPr wrap="square">
            <a:spAutoFit/>
          </a:bodyPr>
          <a:lstStyle/>
          <a:p>
            <a:r>
              <a:rPr lang="en" sz="2000" dirty="0"/>
              <a:t>Good performance for v</a:t>
            </a:r>
            <a:r>
              <a:rPr lang="en" sz="2000" baseline="-25000" dirty="0"/>
              <a:t>1</a:t>
            </a:r>
            <a:r>
              <a:rPr lang="en" sz="2000" dirty="0"/>
              <a:t>, v</a:t>
            </a:r>
            <a:r>
              <a:rPr lang="en" sz="2000" baseline="-25000" dirty="0"/>
              <a:t>2</a:t>
            </a:r>
            <a:r>
              <a:rPr lang="en" sz="2000" dirty="0"/>
              <a:t> using several methods for flow measurements</a:t>
            </a:r>
          </a:p>
          <a:p>
            <a:r>
              <a:rPr lang="en" sz="2000" dirty="0"/>
              <a:t>(EP, SP, Q-Cumulants)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title" idx="4294967295"/>
          </p:nvPr>
        </p:nvSpPr>
        <p:spPr>
          <a:xfrm>
            <a:off x="609753" y="146149"/>
            <a:ext cx="10971200" cy="572489"/>
          </a:xfrm>
          <a:prstGeom prst="rect">
            <a:avLst/>
          </a:prstGeom>
          <a:noFill/>
          <a:ln>
            <a:noFill/>
          </a:ln>
        </p:spPr>
        <p:txBody>
          <a:bodyPr spcFirstLastPara="1" vert="horz" wrap="square" lIns="91433" tIns="45700" rIns="91433" bIns="45700" rtlCol="0" anchor="ctr" anchorCtr="0">
            <a:spAutoFit/>
          </a:bodyPr>
          <a:lstStyle/>
          <a:p>
            <a:pPr algn="ctr">
              <a:spcBef>
                <a:spcPts val="0"/>
              </a:spcBef>
              <a:buClr>
                <a:schemeClr val="dk1"/>
              </a:buClr>
              <a:buSzPts val="2000"/>
            </a:pPr>
            <a:r>
              <a:rPr lang="en" sz="3467" b="1">
                <a:latin typeface="Calibri"/>
                <a:ea typeface="Calibri"/>
                <a:cs typeface="Calibri"/>
                <a:sym typeface="Calibri"/>
              </a:rPr>
              <a:t>The Bayesian inversion method (Γ-fit): main assumptions</a:t>
            </a:r>
            <a:endParaRPr sz="3600"/>
          </a:p>
        </p:txBody>
      </p:sp>
      <p:sp>
        <p:nvSpPr>
          <p:cNvPr id="157" name="Google Shape;157;p20"/>
          <p:cNvSpPr txBox="1"/>
          <p:nvPr/>
        </p:nvSpPr>
        <p:spPr>
          <a:xfrm>
            <a:off x="380835" y="760700"/>
            <a:ext cx="7329600" cy="1094876"/>
          </a:xfrm>
          <a:prstGeom prst="rect">
            <a:avLst/>
          </a:prstGeom>
          <a:noFill/>
          <a:ln>
            <a:noFill/>
          </a:ln>
        </p:spPr>
        <p:txBody>
          <a:bodyPr spcFirstLastPara="1" wrap="square" lIns="108833" tIns="54400" rIns="108833" bIns="54400" anchor="t" anchorCtr="0">
            <a:spAutoFit/>
          </a:bodyPr>
          <a:lstStyle/>
          <a:p>
            <a:pPr>
              <a:lnSpc>
                <a:spcPct val="150000"/>
              </a:lnSpc>
            </a:pPr>
            <a:r>
              <a:rPr lang="en" sz="1867">
                <a:solidFill>
                  <a:schemeClr val="dk1"/>
                </a:solidFill>
                <a:latin typeface="Calibri"/>
                <a:ea typeface="Calibri"/>
                <a:cs typeface="Calibri"/>
                <a:sym typeface="Calibri"/>
              </a:rPr>
              <a:t>Relation between multiplicity N</a:t>
            </a:r>
            <a:r>
              <a:rPr lang="en" sz="1867" baseline="-25000">
                <a:solidFill>
                  <a:schemeClr val="dk1"/>
                </a:solidFill>
                <a:latin typeface="Calibri"/>
                <a:ea typeface="Calibri"/>
                <a:cs typeface="Calibri"/>
                <a:sym typeface="Calibri"/>
              </a:rPr>
              <a:t>ch</a:t>
            </a:r>
            <a:r>
              <a:rPr lang="en" sz="1867">
                <a:solidFill>
                  <a:schemeClr val="dk1"/>
                </a:solidFill>
                <a:latin typeface="Calibri"/>
                <a:ea typeface="Calibri"/>
                <a:cs typeface="Calibri"/>
                <a:sym typeface="Calibri"/>
              </a:rPr>
              <a:t> and impact parameter b is defined by  the fluctuation kernel</a:t>
            </a:r>
            <a:r>
              <a:rPr lang="en" sz="2400">
                <a:solidFill>
                  <a:schemeClr val="dk1"/>
                </a:solidFill>
                <a:latin typeface="Calibri"/>
                <a:ea typeface="Calibri"/>
                <a:cs typeface="Calibri"/>
                <a:sym typeface="Calibri"/>
              </a:rPr>
              <a:t>:</a:t>
            </a:r>
            <a:endParaRPr sz="1467">
              <a:solidFill>
                <a:schemeClr val="dk1"/>
              </a:solidFill>
              <a:latin typeface="Calibri"/>
              <a:ea typeface="Calibri"/>
              <a:cs typeface="Calibri"/>
              <a:sym typeface="Calibri"/>
            </a:endParaRPr>
          </a:p>
        </p:txBody>
      </p:sp>
      <p:sp>
        <p:nvSpPr>
          <p:cNvPr id="158" name="Google Shape;158;p20"/>
          <p:cNvSpPr txBox="1"/>
          <p:nvPr/>
        </p:nvSpPr>
        <p:spPr>
          <a:xfrm>
            <a:off x="1875233" y="2685602"/>
            <a:ext cx="4103200" cy="397185"/>
          </a:xfrm>
          <a:prstGeom prst="rect">
            <a:avLst/>
          </a:prstGeom>
          <a:noFill/>
          <a:ln>
            <a:noFill/>
          </a:ln>
        </p:spPr>
        <p:txBody>
          <a:bodyPr spcFirstLastPara="1" wrap="square" lIns="108833" tIns="54400" rIns="108833" bIns="54400" anchor="t" anchorCtr="0">
            <a:spAutoFit/>
          </a:bodyPr>
          <a:lstStyle/>
          <a:p>
            <a:r>
              <a:rPr lang="en" sz="1867">
                <a:solidFill>
                  <a:schemeClr val="dk1"/>
                </a:solidFill>
                <a:latin typeface="Calibri"/>
                <a:ea typeface="Calibri"/>
                <a:cs typeface="Calibri"/>
                <a:sym typeface="Calibri"/>
              </a:rPr>
              <a:t>– centrality based on impact parameter</a:t>
            </a:r>
            <a:endParaRPr sz="2000">
              <a:solidFill>
                <a:schemeClr val="dk1"/>
              </a:solidFill>
              <a:latin typeface="Calibri"/>
              <a:ea typeface="Calibri"/>
              <a:cs typeface="Calibri"/>
              <a:sym typeface="Calibri"/>
            </a:endParaRPr>
          </a:p>
        </p:txBody>
      </p:sp>
      <p:pic>
        <p:nvPicPr>
          <p:cNvPr id="159" name="Google Shape;159;p20"/>
          <p:cNvPicPr preferRelativeResize="0"/>
          <p:nvPr/>
        </p:nvPicPr>
        <p:blipFill rotWithShape="1">
          <a:blip r:embed="rId3">
            <a:alphaModFix/>
          </a:blip>
          <a:srcRect/>
          <a:stretch/>
        </p:blipFill>
        <p:spPr>
          <a:xfrm>
            <a:off x="329184" y="2548835"/>
            <a:ext cx="1546064" cy="755260"/>
          </a:xfrm>
          <a:prstGeom prst="rect">
            <a:avLst/>
          </a:prstGeom>
          <a:noFill/>
          <a:ln>
            <a:noFill/>
          </a:ln>
        </p:spPr>
      </p:pic>
      <p:sp>
        <p:nvSpPr>
          <p:cNvPr id="160" name="Google Shape;160;p20"/>
          <p:cNvSpPr/>
          <p:nvPr/>
        </p:nvSpPr>
        <p:spPr>
          <a:xfrm>
            <a:off x="8926967" y="1959362"/>
            <a:ext cx="2815200" cy="9696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solidFill>
                  <a:schemeClr val="dk1"/>
                </a:solidFill>
                <a:latin typeface="Calibri"/>
                <a:ea typeface="Calibri"/>
                <a:cs typeface="Calibri"/>
                <a:sym typeface="Calibri"/>
              </a:rPr>
              <a:t>Fit experimental (model) distribution with P(N)</a:t>
            </a:r>
            <a:endParaRPr sz="2000">
              <a:solidFill>
                <a:schemeClr val="dk1"/>
              </a:solidFill>
              <a:latin typeface="Calibri"/>
              <a:ea typeface="Calibri"/>
              <a:cs typeface="Calibri"/>
              <a:sym typeface="Calibri"/>
            </a:endParaRPr>
          </a:p>
        </p:txBody>
      </p:sp>
      <p:sp>
        <p:nvSpPr>
          <p:cNvPr id="161" name="Google Shape;161;p20"/>
          <p:cNvSpPr/>
          <p:nvPr/>
        </p:nvSpPr>
        <p:spPr>
          <a:xfrm>
            <a:off x="8848767" y="3590296"/>
            <a:ext cx="2971600" cy="16700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solidFill>
                  <a:schemeClr val="dk1"/>
                </a:solidFill>
                <a:latin typeface="Calibri"/>
                <a:ea typeface="Calibri"/>
                <a:cs typeface="Calibri"/>
                <a:sym typeface="Calibri"/>
              </a:rPr>
              <a:t>Construct P(b|E) using Bayes’ theorem:</a:t>
            </a:r>
            <a:endParaRPr sz="2000">
              <a:solidFill>
                <a:schemeClr val="dk1"/>
              </a:solidFill>
              <a:latin typeface="Calibri"/>
              <a:ea typeface="Calibri"/>
              <a:cs typeface="Calibri"/>
              <a:sym typeface="Calibri"/>
            </a:endParaRPr>
          </a:p>
          <a:p>
            <a:pPr algn="ctr"/>
            <a:r>
              <a:rPr lang="en" sz="2000">
                <a:solidFill>
                  <a:schemeClr val="dk1"/>
                </a:solidFill>
                <a:latin typeface="Calibri"/>
                <a:ea typeface="Calibri"/>
                <a:cs typeface="Calibri"/>
                <a:sym typeface="Calibri"/>
              </a:rPr>
              <a:t>P(b|N) = P(b)P(N|b)/P(N)</a:t>
            </a:r>
            <a:endParaRPr sz="2000">
              <a:solidFill>
                <a:schemeClr val="dk1"/>
              </a:solidFill>
              <a:latin typeface="Calibri"/>
              <a:ea typeface="Calibri"/>
              <a:cs typeface="Calibri"/>
              <a:sym typeface="Calibri"/>
            </a:endParaRPr>
          </a:p>
        </p:txBody>
      </p:sp>
      <p:cxnSp>
        <p:nvCxnSpPr>
          <p:cNvPr id="162" name="Google Shape;162;p20"/>
          <p:cNvCxnSpPr/>
          <p:nvPr/>
        </p:nvCxnSpPr>
        <p:spPr>
          <a:xfrm rot="10800000" flipH="1">
            <a:off x="8085617" y="863940"/>
            <a:ext cx="12400" cy="4800800"/>
          </a:xfrm>
          <a:prstGeom prst="straightConnector1">
            <a:avLst/>
          </a:prstGeom>
          <a:noFill/>
          <a:ln w="9525" cap="flat" cmpd="sng">
            <a:solidFill>
              <a:schemeClr val="dk2"/>
            </a:solidFill>
            <a:prstDash val="solid"/>
            <a:round/>
            <a:headEnd type="none" w="sm" len="sm"/>
            <a:tailEnd type="none" w="sm" len="sm"/>
          </a:ln>
        </p:spPr>
      </p:cxnSp>
      <p:sp>
        <p:nvSpPr>
          <p:cNvPr id="163" name="Google Shape;163;p20"/>
          <p:cNvSpPr txBox="1"/>
          <p:nvPr/>
        </p:nvSpPr>
        <p:spPr>
          <a:xfrm>
            <a:off x="8473167" y="1308986"/>
            <a:ext cx="3722800" cy="553957"/>
          </a:xfrm>
          <a:prstGeom prst="rect">
            <a:avLst/>
          </a:prstGeom>
          <a:noFill/>
          <a:ln>
            <a:noFill/>
          </a:ln>
        </p:spPr>
        <p:txBody>
          <a:bodyPr spcFirstLastPara="1" wrap="square" lIns="121900" tIns="121900" rIns="121900" bIns="121900" anchor="t" anchorCtr="0">
            <a:spAutoFit/>
          </a:bodyPr>
          <a:lstStyle/>
          <a:p>
            <a:pPr algn="ctr"/>
            <a:r>
              <a:rPr lang="en" sz="2000" b="1">
                <a:solidFill>
                  <a:schemeClr val="dk1"/>
                </a:solidFill>
                <a:latin typeface="Calibri"/>
                <a:ea typeface="Calibri"/>
                <a:cs typeface="Calibri"/>
                <a:sym typeface="Calibri"/>
              </a:rPr>
              <a:t>2 main steps of the method:</a:t>
            </a:r>
            <a:endParaRPr sz="2000" b="1">
              <a:solidFill>
                <a:schemeClr val="dk1"/>
              </a:solidFill>
              <a:latin typeface="Calibri"/>
              <a:ea typeface="Calibri"/>
              <a:cs typeface="Calibri"/>
              <a:sym typeface="Calibri"/>
            </a:endParaRPr>
          </a:p>
        </p:txBody>
      </p:sp>
      <p:cxnSp>
        <p:nvCxnSpPr>
          <p:cNvPr id="164" name="Google Shape;164;p20"/>
          <p:cNvCxnSpPr>
            <a:stCxn id="160" idx="2"/>
            <a:endCxn id="161" idx="0"/>
          </p:cNvCxnSpPr>
          <p:nvPr/>
        </p:nvCxnSpPr>
        <p:spPr>
          <a:xfrm>
            <a:off x="10334567" y="2928962"/>
            <a:ext cx="0" cy="661200"/>
          </a:xfrm>
          <a:prstGeom prst="straightConnector1">
            <a:avLst/>
          </a:prstGeom>
          <a:noFill/>
          <a:ln w="9525" cap="flat" cmpd="sng">
            <a:solidFill>
              <a:schemeClr val="dk2"/>
            </a:solidFill>
            <a:prstDash val="solid"/>
            <a:round/>
            <a:headEnd type="none" w="sm" len="sm"/>
            <a:tailEnd type="triangle" w="med" len="med"/>
          </a:ln>
        </p:spPr>
      </p:cxnSp>
      <p:sp>
        <p:nvSpPr>
          <p:cNvPr id="165" name="Google Shape;165;p20"/>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fld id="{00000000-1234-1234-1234-123412341234}" type="slidenum">
              <a:rPr lang="en"/>
              <a:pPr/>
              <a:t>30</a:t>
            </a:fld>
            <a:endParaRPr/>
          </a:p>
        </p:txBody>
      </p:sp>
      <p:grpSp>
        <p:nvGrpSpPr>
          <p:cNvPr id="166" name="Google Shape;166;p20"/>
          <p:cNvGrpSpPr/>
          <p:nvPr/>
        </p:nvGrpSpPr>
        <p:grpSpPr>
          <a:xfrm>
            <a:off x="177636" y="1469380"/>
            <a:ext cx="7324944" cy="1669989"/>
            <a:chOff x="147719" y="1207250"/>
            <a:chExt cx="4971231" cy="973565"/>
          </a:xfrm>
        </p:grpSpPr>
        <p:pic>
          <p:nvPicPr>
            <p:cNvPr id="167" name="Google Shape;167;p20"/>
            <p:cNvPicPr preferRelativeResize="0"/>
            <p:nvPr/>
          </p:nvPicPr>
          <p:blipFill>
            <a:blip r:embed="rId4">
              <a:alphaModFix/>
            </a:blip>
            <a:stretch>
              <a:fillRect/>
            </a:stretch>
          </p:blipFill>
          <p:spPr>
            <a:xfrm>
              <a:off x="147719" y="1207250"/>
              <a:ext cx="2835300" cy="973565"/>
            </a:xfrm>
            <a:prstGeom prst="rect">
              <a:avLst/>
            </a:prstGeom>
            <a:noFill/>
            <a:ln>
              <a:noFill/>
            </a:ln>
          </p:spPr>
        </p:pic>
        <p:pic>
          <p:nvPicPr>
            <p:cNvPr id="168" name="Google Shape;168;p20"/>
            <p:cNvPicPr preferRelativeResize="0"/>
            <p:nvPr/>
          </p:nvPicPr>
          <p:blipFill>
            <a:blip r:embed="rId5">
              <a:alphaModFix/>
            </a:blip>
            <a:stretch>
              <a:fillRect/>
            </a:stretch>
          </p:blipFill>
          <p:spPr>
            <a:xfrm>
              <a:off x="4305150" y="1439946"/>
              <a:ext cx="813800" cy="469500"/>
            </a:xfrm>
            <a:prstGeom prst="rect">
              <a:avLst/>
            </a:prstGeom>
            <a:noFill/>
            <a:ln>
              <a:noFill/>
            </a:ln>
          </p:spPr>
        </p:pic>
        <p:pic>
          <p:nvPicPr>
            <p:cNvPr id="169" name="Google Shape;169;p20"/>
            <p:cNvPicPr preferRelativeResize="0"/>
            <p:nvPr/>
          </p:nvPicPr>
          <p:blipFill>
            <a:blip r:embed="rId6">
              <a:alphaModFix/>
            </a:blip>
            <a:stretch>
              <a:fillRect/>
            </a:stretch>
          </p:blipFill>
          <p:spPr>
            <a:xfrm>
              <a:off x="3174198" y="1463897"/>
              <a:ext cx="1159525" cy="460272"/>
            </a:xfrm>
            <a:prstGeom prst="rect">
              <a:avLst/>
            </a:prstGeom>
            <a:noFill/>
            <a:ln>
              <a:noFill/>
            </a:ln>
          </p:spPr>
        </p:pic>
      </p:grpSp>
      <p:pic>
        <p:nvPicPr>
          <p:cNvPr id="170" name="Google Shape;170;p20"/>
          <p:cNvPicPr preferRelativeResize="0"/>
          <p:nvPr/>
        </p:nvPicPr>
        <p:blipFill>
          <a:blip r:embed="rId7">
            <a:alphaModFix/>
          </a:blip>
          <a:stretch>
            <a:fillRect/>
          </a:stretch>
        </p:blipFill>
        <p:spPr>
          <a:xfrm>
            <a:off x="329201" y="3971364"/>
            <a:ext cx="2781783" cy="910400"/>
          </a:xfrm>
          <a:prstGeom prst="rect">
            <a:avLst/>
          </a:prstGeom>
          <a:noFill/>
          <a:ln>
            <a:noFill/>
          </a:ln>
        </p:spPr>
      </p:pic>
      <p:grpSp>
        <p:nvGrpSpPr>
          <p:cNvPr id="171" name="Google Shape;171;p20"/>
          <p:cNvGrpSpPr/>
          <p:nvPr/>
        </p:nvGrpSpPr>
        <p:grpSpPr>
          <a:xfrm>
            <a:off x="3335268" y="4066526"/>
            <a:ext cx="3476618" cy="571527"/>
            <a:chOff x="3472200" y="3525330"/>
            <a:chExt cx="2607464" cy="428645"/>
          </a:xfrm>
        </p:grpSpPr>
        <p:pic>
          <p:nvPicPr>
            <p:cNvPr id="172" name="Google Shape;172;p20"/>
            <p:cNvPicPr preferRelativeResize="0"/>
            <p:nvPr/>
          </p:nvPicPr>
          <p:blipFill>
            <a:blip r:embed="rId8">
              <a:alphaModFix/>
            </a:blip>
            <a:stretch>
              <a:fillRect/>
            </a:stretch>
          </p:blipFill>
          <p:spPr>
            <a:xfrm>
              <a:off x="3472200" y="3656075"/>
              <a:ext cx="977106" cy="297900"/>
            </a:xfrm>
            <a:prstGeom prst="rect">
              <a:avLst/>
            </a:prstGeom>
            <a:noFill/>
            <a:ln>
              <a:noFill/>
            </a:ln>
          </p:spPr>
        </p:pic>
        <p:sp>
          <p:nvSpPr>
            <p:cNvPr id="173" name="Google Shape;173;p20"/>
            <p:cNvSpPr txBox="1"/>
            <p:nvPr/>
          </p:nvSpPr>
          <p:spPr>
            <a:xfrm>
              <a:off x="4446135" y="3525330"/>
              <a:ext cx="1633529" cy="428645"/>
            </a:xfrm>
            <a:prstGeom prst="rect">
              <a:avLst/>
            </a:prstGeom>
            <a:noFill/>
            <a:ln>
              <a:noFill/>
            </a:ln>
          </p:spPr>
          <p:txBody>
            <a:bodyPr spcFirstLastPara="1" wrap="square" lIns="108833" tIns="54400" rIns="108833" bIns="54400" anchor="t" anchorCtr="0">
              <a:spAutoFit/>
            </a:bodyPr>
            <a:lstStyle/>
            <a:p>
              <a:pPr>
                <a:lnSpc>
                  <a:spcPct val="150000"/>
                </a:lnSpc>
              </a:pPr>
              <a:r>
                <a:rPr lang="en" sz="2000" dirty="0">
                  <a:solidFill>
                    <a:srgbClr val="000000"/>
                  </a:solidFill>
                  <a:latin typeface="Calibri"/>
                  <a:ea typeface="Calibri"/>
                  <a:cs typeface="Calibri"/>
                  <a:sym typeface="Calibri"/>
                </a:rPr>
                <a:t>- 5 </a:t>
              </a:r>
              <a:r>
                <a:rPr lang="en" sz="2000" dirty="0">
                  <a:latin typeface="Calibri"/>
                  <a:ea typeface="Calibri"/>
                  <a:cs typeface="Calibri"/>
                  <a:sym typeface="Calibri"/>
                </a:rPr>
                <a:t>parameters</a:t>
              </a:r>
              <a:endParaRPr sz="1400" dirty="0">
                <a:solidFill>
                  <a:srgbClr val="000000"/>
                </a:solidFill>
                <a:latin typeface="Calibri"/>
                <a:ea typeface="Calibri"/>
                <a:cs typeface="Calibri"/>
                <a:sym typeface="Calibri"/>
              </a:endParaRPr>
            </a:p>
          </p:txBody>
        </p:sp>
      </p:grpSp>
      <p:pic>
        <p:nvPicPr>
          <p:cNvPr id="174" name="Google Shape;174;p20"/>
          <p:cNvPicPr preferRelativeResize="0"/>
          <p:nvPr/>
        </p:nvPicPr>
        <p:blipFill rotWithShape="1">
          <a:blip r:embed="rId9">
            <a:alphaModFix/>
          </a:blip>
          <a:srcRect t="31418" b="47082"/>
          <a:stretch/>
        </p:blipFill>
        <p:spPr>
          <a:xfrm>
            <a:off x="380834" y="5723607"/>
            <a:ext cx="3307433" cy="910400"/>
          </a:xfrm>
          <a:prstGeom prst="rect">
            <a:avLst/>
          </a:prstGeom>
          <a:noFill/>
          <a:ln>
            <a:noFill/>
          </a:ln>
        </p:spPr>
      </p:pic>
      <p:pic>
        <p:nvPicPr>
          <p:cNvPr id="175" name="Google Shape;175;p20"/>
          <p:cNvPicPr preferRelativeResize="0"/>
          <p:nvPr/>
        </p:nvPicPr>
        <p:blipFill rotWithShape="1">
          <a:blip r:embed="rId10">
            <a:alphaModFix/>
          </a:blip>
          <a:srcRect t="24163" b="33958"/>
          <a:stretch/>
        </p:blipFill>
        <p:spPr>
          <a:xfrm>
            <a:off x="3834251" y="5694007"/>
            <a:ext cx="5071749" cy="969600"/>
          </a:xfrm>
          <a:prstGeom prst="rect">
            <a:avLst/>
          </a:prstGeom>
          <a:noFill/>
          <a:ln>
            <a:noFill/>
          </a:ln>
        </p:spPr>
      </p:pic>
      <p:sp>
        <p:nvSpPr>
          <p:cNvPr id="176" name="Google Shape;176;p20"/>
          <p:cNvSpPr txBox="1"/>
          <p:nvPr/>
        </p:nvSpPr>
        <p:spPr>
          <a:xfrm>
            <a:off x="380835" y="3379229"/>
            <a:ext cx="7425200" cy="553957"/>
          </a:xfrm>
          <a:prstGeom prst="rect">
            <a:avLst/>
          </a:prstGeom>
          <a:noFill/>
          <a:ln>
            <a:noFill/>
          </a:ln>
        </p:spPr>
        <p:txBody>
          <a:bodyPr spcFirstLastPara="1" wrap="square" lIns="121900" tIns="121900" rIns="121900" bIns="121900" anchor="t" anchorCtr="0">
            <a:spAutoFit/>
          </a:bodyPr>
          <a:lstStyle/>
          <a:p>
            <a:r>
              <a:rPr lang="en" sz="2000" dirty="0">
                <a:solidFill>
                  <a:schemeClr val="dk2"/>
                </a:solidFill>
                <a:latin typeface="Calibri"/>
                <a:ea typeface="Calibri"/>
                <a:cs typeface="Calibri"/>
                <a:sym typeface="Calibri"/>
              </a:rPr>
              <a:t>Mean multiplicity as a function of </a:t>
            </a:r>
            <a:r>
              <a:rPr lang="en" sz="2000" dirty="0" err="1">
                <a:solidFill>
                  <a:schemeClr val="dk2"/>
                </a:solidFill>
                <a:latin typeface="Calibri"/>
                <a:ea typeface="Calibri"/>
                <a:cs typeface="Calibri"/>
                <a:sym typeface="Calibri"/>
              </a:rPr>
              <a:t>c</a:t>
            </a:r>
            <a:r>
              <a:rPr lang="en" sz="2000" baseline="-25000" dirty="0" err="1">
                <a:solidFill>
                  <a:schemeClr val="dk2"/>
                </a:solidFill>
                <a:latin typeface="Calibri"/>
                <a:ea typeface="Calibri"/>
                <a:cs typeface="Calibri"/>
                <a:sym typeface="Calibri"/>
              </a:rPr>
              <a:t>b</a:t>
            </a:r>
            <a:r>
              <a:rPr lang="en" sz="2000" dirty="0">
                <a:solidFill>
                  <a:schemeClr val="dk2"/>
                </a:solidFill>
                <a:latin typeface="Calibri"/>
                <a:ea typeface="Calibri"/>
                <a:cs typeface="Calibri"/>
                <a:sym typeface="Calibri"/>
              </a:rPr>
              <a:t> can be defined as follows:</a:t>
            </a:r>
            <a:endParaRPr sz="2000" dirty="0">
              <a:solidFill>
                <a:schemeClr val="dk2"/>
              </a:solidFill>
              <a:latin typeface="Calibri"/>
              <a:ea typeface="Calibri"/>
              <a:cs typeface="Calibri"/>
              <a:sym typeface="Calibri"/>
            </a:endParaRPr>
          </a:p>
        </p:txBody>
      </p:sp>
      <p:sp>
        <p:nvSpPr>
          <p:cNvPr id="177" name="Google Shape;177;p20"/>
          <p:cNvSpPr txBox="1"/>
          <p:nvPr/>
        </p:nvSpPr>
        <p:spPr>
          <a:xfrm>
            <a:off x="380834" y="4994318"/>
            <a:ext cx="3582505" cy="553957"/>
          </a:xfrm>
          <a:prstGeom prst="rect">
            <a:avLst/>
          </a:prstGeom>
          <a:noFill/>
          <a:ln>
            <a:noFill/>
          </a:ln>
        </p:spPr>
        <p:txBody>
          <a:bodyPr spcFirstLastPara="1" wrap="square" lIns="121900" tIns="121900" rIns="121900" bIns="121900" anchor="t" anchorCtr="0">
            <a:spAutoFit/>
          </a:bodyPr>
          <a:lstStyle/>
          <a:p>
            <a:r>
              <a:rPr lang="en" sz="2000" dirty="0">
                <a:solidFill>
                  <a:schemeClr val="dk2"/>
                </a:solidFill>
                <a:latin typeface="Calibri"/>
                <a:ea typeface="Calibri"/>
                <a:cs typeface="Calibri"/>
                <a:sym typeface="Calibri"/>
              </a:rPr>
              <a:t>Fit function for </a:t>
            </a:r>
            <a:r>
              <a:rPr lang="en" sz="2000" dirty="0" err="1">
                <a:solidFill>
                  <a:schemeClr val="dk2"/>
                </a:solidFill>
                <a:latin typeface="Calibri"/>
                <a:ea typeface="Calibri"/>
                <a:cs typeface="Calibri"/>
                <a:sym typeface="Calibri"/>
              </a:rPr>
              <a:t>N</a:t>
            </a:r>
            <a:r>
              <a:rPr lang="en" sz="2000" baseline="-25000" dirty="0" err="1">
                <a:solidFill>
                  <a:schemeClr val="dk2"/>
                </a:solidFill>
                <a:latin typeface="Calibri"/>
                <a:ea typeface="Calibri"/>
                <a:cs typeface="Calibri"/>
                <a:sym typeface="Calibri"/>
              </a:rPr>
              <a:t>ch</a:t>
            </a:r>
            <a:r>
              <a:rPr lang="en" sz="2000" dirty="0">
                <a:solidFill>
                  <a:schemeClr val="dk2"/>
                </a:solidFill>
                <a:latin typeface="Calibri"/>
                <a:ea typeface="Calibri"/>
                <a:cs typeface="Calibri"/>
                <a:sym typeface="Calibri"/>
              </a:rPr>
              <a:t> distribution:</a:t>
            </a:r>
            <a:endParaRPr sz="2000" dirty="0">
              <a:solidFill>
                <a:schemeClr val="dk2"/>
              </a:solidFill>
              <a:latin typeface="Calibri"/>
              <a:ea typeface="Calibri"/>
              <a:cs typeface="Calibri"/>
              <a:sym typeface="Calibri"/>
            </a:endParaRPr>
          </a:p>
        </p:txBody>
      </p:sp>
      <p:sp>
        <p:nvSpPr>
          <p:cNvPr id="178" name="Google Shape;178;p20"/>
          <p:cNvSpPr txBox="1"/>
          <p:nvPr/>
        </p:nvSpPr>
        <p:spPr>
          <a:xfrm>
            <a:off x="3963339" y="4994319"/>
            <a:ext cx="3902922" cy="553957"/>
          </a:xfrm>
          <a:prstGeom prst="rect">
            <a:avLst/>
          </a:prstGeom>
          <a:noFill/>
          <a:ln>
            <a:noFill/>
          </a:ln>
        </p:spPr>
        <p:txBody>
          <a:bodyPr spcFirstLastPara="1" wrap="square" lIns="121900" tIns="121900" rIns="121900" bIns="121900" anchor="t" anchorCtr="0">
            <a:spAutoFit/>
          </a:bodyPr>
          <a:lstStyle/>
          <a:p>
            <a:r>
              <a:rPr lang="en" sz="2000" dirty="0">
                <a:solidFill>
                  <a:schemeClr val="dk2"/>
                </a:solidFill>
                <a:latin typeface="Calibri"/>
                <a:ea typeface="Calibri"/>
                <a:cs typeface="Calibri"/>
                <a:sym typeface="Calibri"/>
              </a:rPr>
              <a:t>b-distribution for a given </a:t>
            </a:r>
            <a:r>
              <a:rPr lang="en" sz="2000" dirty="0" err="1">
                <a:solidFill>
                  <a:schemeClr val="dk2"/>
                </a:solidFill>
                <a:latin typeface="Calibri"/>
                <a:ea typeface="Calibri"/>
                <a:cs typeface="Calibri"/>
                <a:sym typeface="Calibri"/>
              </a:rPr>
              <a:t>N</a:t>
            </a:r>
            <a:r>
              <a:rPr lang="en" sz="2000" baseline="-25000" dirty="0" err="1">
                <a:solidFill>
                  <a:schemeClr val="dk2"/>
                </a:solidFill>
                <a:latin typeface="Calibri"/>
                <a:ea typeface="Calibri"/>
                <a:cs typeface="Calibri"/>
                <a:sym typeface="Calibri"/>
              </a:rPr>
              <a:t>ch</a:t>
            </a:r>
            <a:r>
              <a:rPr lang="en" sz="2000" dirty="0">
                <a:solidFill>
                  <a:schemeClr val="dk2"/>
                </a:solidFill>
                <a:latin typeface="Calibri"/>
                <a:ea typeface="Calibri"/>
                <a:cs typeface="Calibri"/>
                <a:sym typeface="Calibri"/>
              </a:rPr>
              <a:t> range:</a:t>
            </a:r>
            <a:endParaRPr sz="2000" dirty="0">
              <a:solidFill>
                <a:schemeClr val="dk2"/>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7FEDFA1C-A9F2-10DD-A802-313C872AFEE4}"/>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4004017F-A0F9-552D-02FA-8FA44B938044}"/>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51080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31</a:t>
            </a:fld>
            <a:endParaRPr/>
          </a:p>
        </p:txBody>
      </p:sp>
      <p:sp>
        <p:nvSpPr>
          <p:cNvPr id="184" name="Google Shape;184;p21"/>
          <p:cNvSpPr txBox="1">
            <a:spLocks noGrp="1"/>
          </p:cNvSpPr>
          <p:nvPr>
            <p:ph type="title"/>
          </p:nvPr>
        </p:nvSpPr>
        <p:spPr>
          <a:xfrm>
            <a:off x="415600" y="85367"/>
            <a:ext cx="8881600" cy="763600"/>
          </a:xfrm>
          <a:prstGeom prst="rect">
            <a:avLst/>
          </a:prstGeom>
        </p:spPr>
        <p:txBody>
          <a:bodyPr spcFirstLastPara="1" vert="horz" wrap="square" lIns="121900" tIns="121900" rIns="121900" bIns="121900" rtlCol="0" anchor="t" anchorCtr="0">
            <a:normAutofit fontScale="90000"/>
          </a:bodyPr>
          <a:lstStyle/>
          <a:p>
            <a:r>
              <a:rPr lang="en"/>
              <a:t>Centrality determination: multiplicity fit</a:t>
            </a:r>
            <a:endParaRPr/>
          </a:p>
        </p:txBody>
      </p:sp>
      <p:sp>
        <p:nvSpPr>
          <p:cNvPr id="185" name="Google Shape;185;p21"/>
          <p:cNvSpPr txBox="1"/>
          <p:nvPr/>
        </p:nvSpPr>
        <p:spPr>
          <a:xfrm>
            <a:off x="388267" y="4553567"/>
            <a:ext cx="11421600" cy="2092840"/>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Cuts on tracks:</a:t>
            </a:r>
            <a:endParaRPr sz="2400">
              <a:solidFill>
                <a:schemeClr val="dk2"/>
              </a:solidFill>
            </a:endParaRPr>
          </a:p>
          <a:p>
            <a:pPr marL="609585" indent="-457189">
              <a:buClr>
                <a:schemeClr val="dk2"/>
              </a:buClr>
              <a:buSzPts val="1800"/>
              <a:buChar char="●"/>
            </a:pPr>
            <a:r>
              <a:rPr lang="en" sz="2400">
                <a:solidFill>
                  <a:schemeClr val="dk2"/>
                </a:solidFill>
              </a:rPr>
              <a:t>Nhits&gt;16</a:t>
            </a:r>
            <a:endParaRPr sz="2400">
              <a:solidFill>
                <a:schemeClr val="dk2"/>
              </a:solidFill>
            </a:endParaRPr>
          </a:p>
          <a:p>
            <a:pPr marL="609585" indent="-457189">
              <a:buClr>
                <a:schemeClr val="dk2"/>
              </a:buClr>
              <a:buSzPts val="1800"/>
              <a:buChar char="●"/>
            </a:pPr>
            <a:r>
              <a:rPr lang="en" sz="2400">
                <a:solidFill>
                  <a:schemeClr val="dk2"/>
                </a:solidFill>
              </a:rPr>
              <a:t>0 &lt; η &lt; 2</a:t>
            </a:r>
            <a:endParaRPr sz="2400">
              <a:solidFill>
                <a:schemeClr val="dk2"/>
              </a:solidFill>
            </a:endParaRPr>
          </a:p>
          <a:p>
            <a:endParaRPr sz="2400">
              <a:solidFill>
                <a:schemeClr val="dk2"/>
              </a:solidFill>
            </a:endParaRPr>
          </a:p>
          <a:p>
            <a:pPr>
              <a:buClr>
                <a:schemeClr val="dk1"/>
              </a:buClr>
              <a:buSzPts val="1100"/>
            </a:pPr>
            <a:r>
              <a:rPr lang="en" sz="2400" b="1">
                <a:solidFill>
                  <a:schemeClr val="dk2"/>
                </a:solidFill>
              </a:rPr>
              <a:t>Multiplicity-based centrality determination using inverse Bayes was used</a:t>
            </a:r>
            <a:endParaRPr sz="2400" b="1">
              <a:solidFill>
                <a:schemeClr val="dk2"/>
              </a:solidFill>
            </a:endParaRPr>
          </a:p>
        </p:txBody>
      </p:sp>
      <p:sp>
        <p:nvSpPr>
          <p:cNvPr id="186" name="Google Shape;186;p21"/>
          <p:cNvSpPr txBox="1"/>
          <p:nvPr/>
        </p:nvSpPr>
        <p:spPr>
          <a:xfrm>
            <a:off x="5320967" y="4537634"/>
            <a:ext cx="5568800" cy="615513"/>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Good agreement between fit and data</a:t>
            </a:r>
            <a:endParaRPr sz="2400">
              <a:solidFill>
                <a:schemeClr val="dk2"/>
              </a:solidFill>
            </a:endParaRPr>
          </a:p>
        </p:txBody>
      </p:sp>
      <p:pic>
        <p:nvPicPr>
          <p:cNvPr id="187" name="Google Shape;187;p21"/>
          <p:cNvPicPr preferRelativeResize="0"/>
          <p:nvPr/>
        </p:nvPicPr>
        <p:blipFill rotWithShape="1">
          <a:blip r:embed="rId3">
            <a:alphaModFix/>
          </a:blip>
          <a:srcRect/>
          <a:stretch/>
        </p:blipFill>
        <p:spPr>
          <a:xfrm>
            <a:off x="0" y="757668"/>
            <a:ext cx="3990533" cy="3870201"/>
          </a:xfrm>
          <a:prstGeom prst="rect">
            <a:avLst/>
          </a:prstGeom>
          <a:noFill/>
          <a:ln>
            <a:noFill/>
          </a:ln>
        </p:spPr>
      </p:pic>
      <p:pic>
        <p:nvPicPr>
          <p:cNvPr id="188" name="Google Shape;188;p21"/>
          <p:cNvPicPr preferRelativeResize="0"/>
          <p:nvPr/>
        </p:nvPicPr>
        <p:blipFill rotWithShape="1">
          <a:blip r:embed="rId4">
            <a:alphaModFix/>
          </a:blip>
          <a:srcRect/>
          <a:stretch/>
        </p:blipFill>
        <p:spPr>
          <a:xfrm>
            <a:off x="4041670" y="757668"/>
            <a:ext cx="3990533" cy="3870201"/>
          </a:xfrm>
          <a:prstGeom prst="rect">
            <a:avLst/>
          </a:prstGeom>
          <a:noFill/>
          <a:ln>
            <a:noFill/>
          </a:ln>
        </p:spPr>
      </p:pic>
      <p:pic>
        <p:nvPicPr>
          <p:cNvPr id="189" name="Google Shape;189;p21"/>
          <p:cNvPicPr preferRelativeResize="0"/>
          <p:nvPr/>
        </p:nvPicPr>
        <p:blipFill rotWithShape="1">
          <a:blip r:embed="rId5">
            <a:alphaModFix/>
          </a:blip>
          <a:srcRect/>
          <a:stretch/>
        </p:blipFill>
        <p:spPr>
          <a:xfrm>
            <a:off x="8117394" y="757668"/>
            <a:ext cx="3990533" cy="3870201"/>
          </a:xfrm>
          <a:prstGeom prst="rect">
            <a:avLst/>
          </a:prstGeom>
          <a:noFill/>
          <a:ln>
            <a:noFill/>
          </a:ln>
        </p:spPr>
      </p:pic>
    </p:spTree>
    <p:extLst>
      <p:ext uri="{BB962C8B-B14F-4D97-AF65-F5344CB8AC3E}">
        <p14:creationId xmlns:p14="http://schemas.microsoft.com/office/powerpoint/2010/main" val="2867203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32</a:t>
            </a:fld>
            <a:endParaRPr/>
          </a:p>
        </p:txBody>
      </p:sp>
      <p:grpSp>
        <p:nvGrpSpPr>
          <p:cNvPr id="206" name="Google Shape;206;p23"/>
          <p:cNvGrpSpPr/>
          <p:nvPr/>
        </p:nvGrpSpPr>
        <p:grpSpPr>
          <a:xfrm>
            <a:off x="12899" y="645775"/>
            <a:ext cx="5507464" cy="3495332"/>
            <a:chOff x="162075" y="636725"/>
            <a:chExt cx="4111275" cy="2753676"/>
          </a:xfrm>
        </p:grpSpPr>
        <p:pic>
          <p:nvPicPr>
            <p:cNvPr id="207" name="Google Shape;207;p23"/>
            <p:cNvPicPr preferRelativeResize="0"/>
            <p:nvPr/>
          </p:nvPicPr>
          <p:blipFill>
            <a:blip r:embed="rId3">
              <a:alphaModFix/>
            </a:blip>
            <a:stretch>
              <a:fillRect/>
            </a:stretch>
          </p:blipFill>
          <p:spPr>
            <a:xfrm>
              <a:off x="162075" y="636725"/>
              <a:ext cx="4111275" cy="2753676"/>
            </a:xfrm>
            <a:prstGeom prst="rect">
              <a:avLst/>
            </a:prstGeom>
            <a:noFill/>
            <a:ln>
              <a:noFill/>
            </a:ln>
          </p:spPr>
        </p:pic>
        <p:sp>
          <p:nvSpPr>
            <p:cNvPr id="208" name="Google Shape;208;p23"/>
            <p:cNvSpPr txBox="1"/>
            <p:nvPr/>
          </p:nvSpPr>
          <p:spPr>
            <a:xfrm>
              <a:off x="959450" y="1897275"/>
              <a:ext cx="348000" cy="484911"/>
            </a:xfrm>
            <a:prstGeom prst="rect">
              <a:avLst/>
            </a:prstGeom>
            <a:noFill/>
            <a:ln>
              <a:noFill/>
            </a:ln>
          </p:spPr>
          <p:txBody>
            <a:bodyPr spcFirstLastPara="1" wrap="square" lIns="121900" tIns="121900" rIns="121900" bIns="121900" anchor="t" anchorCtr="0">
              <a:spAutoFit/>
            </a:bodyPr>
            <a:lstStyle/>
            <a:p>
              <a:r>
                <a:rPr lang="en" sz="2400" b="1">
                  <a:solidFill>
                    <a:schemeClr val="dk1"/>
                  </a:solidFill>
                </a:rPr>
                <a:t>p</a:t>
              </a:r>
              <a:endParaRPr sz="2400" b="1">
                <a:solidFill>
                  <a:schemeClr val="dk1"/>
                </a:solidFill>
              </a:endParaRPr>
            </a:p>
          </p:txBody>
        </p:sp>
        <p:sp>
          <p:nvSpPr>
            <p:cNvPr id="209" name="Google Shape;209;p23"/>
            <p:cNvSpPr txBox="1"/>
            <p:nvPr/>
          </p:nvSpPr>
          <p:spPr>
            <a:xfrm>
              <a:off x="654650" y="2430675"/>
              <a:ext cx="444600" cy="484911"/>
            </a:xfrm>
            <a:prstGeom prst="rect">
              <a:avLst/>
            </a:prstGeom>
            <a:noFill/>
            <a:ln>
              <a:noFill/>
            </a:ln>
          </p:spPr>
          <p:txBody>
            <a:bodyPr spcFirstLastPara="1" wrap="square" lIns="121900" tIns="121900" rIns="121900" bIns="121900" anchor="t" anchorCtr="0">
              <a:spAutoFit/>
            </a:bodyPr>
            <a:lstStyle/>
            <a:p>
              <a:r>
                <a:rPr lang="en" sz="2400" b="1">
                  <a:solidFill>
                    <a:srgbClr val="980000"/>
                  </a:solidFill>
                </a:rPr>
                <a:t>𝝿</a:t>
              </a:r>
              <a:r>
                <a:rPr lang="en" sz="2400" b="1" baseline="30000">
                  <a:solidFill>
                    <a:srgbClr val="980000"/>
                  </a:solidFill>
                </a:rPr>
                <a:t>+</a:t>
              </a:r>
              <a:endParaRPr sz="2400" b="1" baseline="30000">
                <a:solidFill>
                  <a:srgbClr val="980000"/>
                </a:solidFill>
              </a:endParaRPr>
            </a:p>
          </p:txBody>
        </p:sp>
      </p:grpSp>
      <p:grpSp>
        <p:nvGrpSpPr>
          <p:cNvPr id="210" name="Google Shape;210;p23"/>
          <p:cNvGrpSpPr/>
          <p:nvPr/>
        </p:nvGrpSpPr>
        <p:grpSpPr>
          <a:xfrm>
            <a:off x="6036034" y="570267"/>
            <a:ext cx="6052196" cy="3939500"/>
            <a:chOff x="4527025" y="580100"/>
            <a:chExt cx="4539147" cy="2954625"/>
          </a:xfrm>
        </p:grpSpPr>
        <p:sp>
          <p:nvSpPr>
            <p:cNvPr id="211" name="Google Shape;211;p23"/>
            <p:cNvSpPr txBox="1"/>
            <p:nvPr/>
          </p:nvSpPr>
          <p:spPr>
            <a:xfrm>
              <a:off x="4527025" y="580100"/>
              <a:ext cx="4486200" cy="2954625"/>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Fit dE/dx distributions with Bethe-Bloch parametrization:</a:t>
              </a:r>
              <a:endParaRPr sz="2400">
                <a:solidFill>
                  <a:schemeClr val="dk2"/>
                </a:solidFill>
              </a:endParaRPr>
            </a:p>
            <a:p>
              <a:endParaRPr sz="2400">
                <a:solidFill>
                  <a:schemeClr val="dk2"/>
                </a:solidFill>
              </a:endParaRPr>
            </a:p>
            <a:p>
              <a:endParaRPr sz="2400">
                <a:solidFill>
                  <a:schemeClr val="dk2"/>
                </a:solidFill>
              </a:endParaRPr>
            </a:p>
            <a:p>
              <a:endParaRPr sz="2400">
                <a:solidFill>
                  <a:schemeClr val="dk2"/>
                </a:solidFill>
              </a:endParaRPr>
            </a:p>
            <a:p>
              <a:r>
                <a:rPr lang="en" sz="2400">
                  <a:solidFill>
                    <a:schemeClr val="dk2"/>
                  </a:solidFill>
                </a:rPr>
                <a:t>					    </a:t>
              </a:r>
              <a:r>
                <a:rPr lang="en" sz="2400" i="1">
                  <a:solidFill>
                    <a:schemeClr val="dk2"/>
                  </a:solidFill>
                </a:rPr>
                <a:t>p</a:t>
              </a:r>
              <a:r>
                <a:rPr lang="en" sz="2400" i="1" baseline="-25000">
                  <a:solidFill>
                    <a:schemeClr val="dk2"/>
                  </a:solidFill>
                </a:rPr>
                <a:t>i</a:t>
              </a:r>
              <a:r>
                <a:rPr lang="en" sz="2400">
                  <a:solidFill>
                    <a:schemeClr val="dk2"/>
                  </a:solidFill>
                </a:rPr>
                <a:t> - fit parameters</a:t>
              </a:r>
              <a:endParaRPr sz="2400">
                <a:solidFill>
                  <a:schemeClr val="dk2"/>
                </a:solidFill>
              </a:endParaRPr>
            </a:p>
            <a:p>
              <a:endParaRPr sz="2400">
                <a:solidFill>
                  <a:schemeClr val="dk2"/>
                </a:solidFill>
              </a:endParaRPr>
            </a:p>
            <a:p>
              <a:r>
                <a:rPr lang="en" sz="2400">
                  <a:solidFill>
                    <a:schemeClr val="dk2"/>
                  </a:solidFill>
                </a:rPr>
                <a:t>Fit </a:t>
              </a:r>
              <a:r>
                <a:rPr lang="en" sz="2400" i="1">
                  <a:solidFill>
                    <a:schemeClr val="dk2"/>
                  </a:solidFill>
                </a:rPr>
                <a:t>(dE/dx - f(βɣ))/f(βɣ)</a:t>
              </a:r>
              <a:r>
                <a:rPr lang="en" sz="2400">
                  <a:solidFill>
                    <a:schemeClr val="dk2"/>
                  </a:solidFill>
                </a:rPr>
                <a:t> with gaus in the slices of p/q and get σ</a:t>
              </a:r>
              <a:r>
                <a:rPr lang="en" sz="2400" baseline="-25000">
                  <a:solidFill>
                    <a:schemeClr val="dk2"/>
                  </a:solidFill>
                </a:rPr>
                <a:t>p</a:t>
              </a:r>
              <a:r>
                <a:rPr lang="en" sz="2400">
                  <a:solidFill>
                    <a:schemeClr val="dk2"/>
                  </a:solidFill>
                </a:rPr>
                <a:t>(dE/dx)</a:t>
              </a:r>
              <a:endParaRPr sz="2400">
                <a:solidFill>
                  <a:schemeClr val="dk2"/>
                </a:solidFill>
              </a:endParaRPr>
            </a:p>
          </p:txBody>
        </p:sp>
        <p:pic>
          <p:nvPicPr>
            <p:cNvPr id="212" name="Google Shape;212;p23"/>
            <p:cNvPicPr preferRelativeResize="0"/>
            <p:nvPr/>
          </p:nvPicPr>
          <p:blipFill>
            <a:blip r:embed="rId4">
              <a:alphaModFix/>
            </a:blip>
            <a:stretch>
              <a:fillRect/>
            </a:stretch>
          </p:blipFill>
          <p:spPr>
            <a:xfrm>
              <a:off x="4648200" y="1270750"/>
              <a:ext cx="4417972" cy="572700"/>
            </a:xfrm>
            <a:prstGeom prst="rect">
              <a:avLst/>
            </a:prstGeom>
            <a:noFill/>
            <a:ln>
              <a:noFill/>
            </a:ln>
          </p:spPr>
        </p:pic>
        <p:pic>
          <p:nvPicPr>
            <p:cNvPr id="213" name="Google Shape;213;p23"/>
            <p:cNvPicPr preferRelativeResize="0"/>
            <p:nvPr/>
          </p:nvPicPr>
          <p:blipFill>
            <a:blip r:embed="rId5">
              <a:alphaModFix/>
            </a:blip>
            <a:stretch>
              <a:fillRect/>
            </a:stretch>
          </p:blipFill>
          <p:spPr>
            <a:xfrm>
              <a:off x="4648200" y="1843450"/>
              <a:ext cx="2187217" cy="572700"/>
            </a:xfrm>
            <a:prstGeom prst="rect">
              <a:avLst/>
            </a:prstGeom>
            <a:noFill/>
            <a:ln>
              <a:noFill/>
            </a:ln>
          </p:spPr>
        </p:pic>
      </p:grpSp>
      <p:sp>
        <p:nvSpPr>
          <p:cNvPr id="214" name="Google Shape;214;p23"/>
          <p:cNvSpPr txBox="1">
            <a:spLocks noGrp="1"/>
          </p:cNvSpPr>
          <p:nvPr>
            <p:ph type="title"/>
          </p:nvPr>
        </p:nvSpPr>
        <p:spPr>
          <a:xfrm>
            <a:off x="415600" y="85367"/>
            <a:ext cx="8881600" cy="763600"/>
          </a:xfrm>
          <a:prstGeom prst="rect">
            <a:avLst/>
          </a:prstGeom>
        </p:spPr>
        <p:txBody>
          <a:bodyPr spcFirstLastPara="1" vert="horz" wrap="square" lIns="121900" tIns="121900" rIns="121900" bIns="121900" rtlCol="0" anchor="t" anchorCtr="0">
            <a:normAutofit fontScale="90000"/>
          </a:bodyPr>
          <a:lstStyle/>
          <a:p>
            <a:r>
              <a:rPr lang="en"/>
              <a:t>PID procedure</a:t>
            </a:r>
            <a:endParaRPr/>
          </a:p>
        </p:txBody>
      </p:sp>
      <p:pic>
        <p:nvPicPr>
          <p:cNvPr id="215" name="Google Shape;215;p23"/>
          <p:cNvPicPr preferRelativeResize="0"/>
          <p:nvPr/>
        </p:nvPicPr>
        <p:blipFill>
          <a:blip r:embed="rId6">
            <a:alphaModFix/>
          </a:blip>
          <a:stretch>
            <a:fillRect/>
          </a:stretch>
        </p:blipFill>
        <p:spPr>
          <a:xfrm>
            <a:off x="1" y="4141067"/>
            <a:ext cx="4808335" cy="2716933"/>
          </a:xfrm>
          <a:prstGeom prst="rect">
            <a:avLst/>
          </a:prstGeom>
          <a:noFill/>
          <a:ln>
            <a:noFill/>
          </a:ln>
        </p:spPr>
      </p:pic>
      <p:sp>
        <p:nvSpPr>
          <p:cNvPr id="216" name="Google Shape;216;p23"/>
          <p:cNvSpPr txBox="1"/>
          <p:nvPr/>
        </p:nvSpPr>
        <p:spPr>
          <a:xfrm>
            <a:off x="812800" y="4673600"/>
            <a:ext cx="424800" cy="615513"/>
          </a:xfrm>
          <a:prstGeom prst="rect">
            <a:avLst/>
          </a:prstGeom>
          <a:noFill/>
          <a:ln>
            <a:noFill/>
          </a:ln>
        </p:spPr>
        <p:txBody>
          <a:bodyPr spcFirstLastPara="1" wrap="square" lIns="121900" tIns="121900" rIns="121900" bIns="121900" anchor="t" anchorCtr="0">
            <a:spAutoFit/>
          </a:bodyPr>
          <a:lstStyle/>
          <a:p>
            <a:r>
              <a:rPr lang="en" sz="2400" b="1">
                <a:solidFill>
                  <a:schemeClr val="dk1"/>
                </a:solidFill>
              </a:rPr>
              <a:t>p</a:t>
            </a:r>
            <a:endParaRPr sz="2400"/>
          </a:p>
        </p:txBody>
      </p:sp>
      <p:sp>
        <p:nvSpPr>
          <p:cNvPr id="217" name="Google Shape;217;p23"/>
          <p:cNvSpPr txBox="1"/>
          <p:nvPr/>
        </p:nvSpPr>
        <p:spPr>
          <a:xfrm>
            <a:off x="586800" y="5783467"/>
            <a:ext cx="673600" cy="615513"/>
          </a:xfrm>
          <a:prstGeom prst="rect">
            <a:avLst/>
          </a:prstGeom>
          <a:noFill/>
          <a:ln>
            <a:noFill/>
          </a:ln>
        </p:spPr>
        <p:txBody>
          <a:bodyPr spcFirstLastPara="1" wrap="square" lIns="121900" tIns="121900" rIns="121900" bIns="121900" anchor="t" anchorCtr="0">
            <a:spAutoFit/>
          </a:bodyPr>
          <a:lstStyle/>
          <a:p>
            <a:r>
              <a:rPr lang="en" sz="2400" b="1">
                <a:solidFill>
                  <a:srgbClr val="980000"/>
                </a:solidFill>
              </a:rPr>
              <a:t>𝝿</a:t>
            </a:r>
            <a:r>
              <a:rPr lang="en" sz="2400" b="1" baseline="30000">
                <a:solidFill>
                  <a:srgbClr val="980000"/>
                </a:solidFill>
              </a:rPr>
              <a:t>+</a:t>
            </a:r>
            <a:endParaRPr sz="2400" b="1" baseline="30000">
              <a:solidFill>
                <a:srgbClr val="980000"/>
              </a:solidFill>
            </a:endParaRPr>
          </a:p>
        </p:txBody>
      </p:sp>
      <p:sp>
        <p:nvSpPr>
          <p:cNvPr id="218" name="Google Shape;218;p23"/>
          <p:cNvSpPr txBox="1"/>
          <p:nvPr/>
        </p:nvSpPr>
        <p:spPr>
          <a:xfrm>
            <a:off x="4966067" y="4268434"/>
            <a:ext cx="7051200" cy="615513"/>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Fit m</a:t>
            </a:r>
            <a:r>
              <a:rPr lang="en" sz="2400" baseline="30000">
                <a:solidFill>
                  <a:schemeClr val="dk2"/>
                </a:solidFill>
              </a:rPr>
              <a:t>2</a:t>
            </a:r>
            <a:r>
              <a:rPr lang="en" sz="2400">
                <a:solidFill>
                  <a:schemeClr val="dk2"/>
                </a:solidFill>
              </a:rPr>
              <a:t> with gaus in the slices of p/q and get σ</a:t>
            </a:r>
            <a:r>
              <a:rPr lang="en" sz="2400" baseline="-25000">
                <a:solidFill>
                  <a:schemeClr val="dk2"/>
                </a:solidFill>
              </a:rPr>
              <a:t>p</a:t>
            </a:r>
            <a:r>
              <a:rPr lang="en" sz="2400">
                <a:solidFill>
                  <a:schemeClr val="dk2"/>
                </a:solidFill>
              </a:rPr>
              <a:t>(m</a:t>
            </a:r>
            <a:r>
              <a:rPr lang="en" sz="2400" baseline="30000">
                <a:solidFill>
                  <a:schemeClr val="dk2"/>
                </a:solidFill>
              </a:rPr>
              <a:t>2</a:t>
            </a:r>
            <a:r>
              <a:rPr lang="en" sz="2400">
                <a:solidFill>
                  <a:schemeClr val="dk2"/>
                </a:solidFill>
              </a:rPr>
              <a:t>)</a:t>
            </a:r>
            <a:endParaRPr sz="2400">
              <a:solidFill>
                <a:schemeClr val="dk2"/>
              </a:solidFill>
            </a:endParaRPr>
          </a:p>
        </p:txBody>
      </p:sp>
      <p:sp>
        <p:nvSpPr>
          <p:cNvPr id="219" name="Google Shape;219;p23"/>
          <p:cNvSpPr txBox="1"/>
          <p:nvPr/>
        </p:nvSpPr>
        <p:spPr>
          <a:xfrm>
            <a:off x="4862967" y="4765933"/>
            <a:ext cx="7154400" cy="615513"/>
          </a:xfrm>
          <a:prstGeom prst="rect">
            <a:avLst/>
          </a:prstGeom>
          <a:noFill/>
          <a:ln>
            <a:noFill/>
          </a:ln>
        </p:spPr>
        <p:txBody>
          <a:bodyPr spcFirstLastPara="1" wrap="square" lIns="121900" tIns="121900" rIns="121900" bIns="121900" anchor="t" anchorCtr="0">
            <a:spAutoFit/>
          </a:bodyPr>
          <a:lstStyle/>
          <a:p>
            <a:pPr algn="ctr"/>
            <a:r>
              <a:rPr lang="en" sz="2400" b="1">
                <a:solidFill>
                  <a:schemeClr val="dk2"/>
                </a:solidFill>
              </a:rPr>
              <a:t>(dE/dx,m)→(x,y) coordinates for PID:</a:t>
            </a:r>
            <a:endParaRPr sz="2400" b="1">
              <a:solidFill>
                <a:schemeClr val="dk2"/>
              </a:solidFill>
            </a:endParaRPr>
          </a:p>
        </p:txBody>
      </p:sp>
      <p:sp>
        <p:nvSpPr>
          <p:cNvPr id="220" name="Google Shape;220;p23"/>
          <p:cNvSpPr txBox="1"/>
          <p:nvPr/>
        </p:nvSpPr>
        <p:spPr>
          <a:xfrm>
            <a:off x="6539533" y="-44832"/>
            <a:ext cx="5671600" cy="738623"/>
          </a:xfrm>
          <a:prstGeom prst="rect">
            <a:avLst/>
          </a:prstGeom>
          <a:noFill/>
          <a:ln>
            <a:noFill/>
          </a:ln>
        </p:spPr>
        <p:txBody>
          <a:bodyPr spcFirstLastPara="1" wrap="square" lIns="121900" tIns="121900" rIns="121900" bIns="121900" anchor="t" anchorCtr="0">
            <a:spAutoFit/>
          </a:bodyPr>
          <a:lstStyle/>
          <a:p>
            <a:r>
              <a:rPr lang="en" sz="1600">
                <a:solidFill>
                  <a:schemeClr val="dk2"/>
                </a:solidFill>
              </a:rPr>
              <a:t>W. Blum, W. Riegler, L. Rolandi, Particle Detection with Drift Chambers (2nd ed.), Springer, Verlag (2008)</a:t>
            </a:r>
            <a:endParaRPr sz="1600">
              <a:solidFill>
                <a:schemeClr val="dk2"/>
              </a:solidFill>
            </a:endParaRPr>
          </a:p>
        </p:txBody>
      </p:sp>
      <p:pic>
        <p:nvPicPr>
          <p:cNvPr id="221" name="Google Shape;221;p23"/>
          <p:cNvPicPr preferRelativeResize="0"/>
          <p:nvPr/>
        </p:nvPicPr>
        <p:blipFill>
          <a:blip r:embed="rId7">
            <a:alphaModFix/>
          </a:blip>
          <a:stretch>
            <a:fillRect/>
          </a:stretch>
        </p:blipFill>
        <p:spPr>
          <a:xfrm>
            <a:off x="5399235" y="5395243"/>
            <a:ext cx="6081875" cy="908496"/>
          </a:xfrm>
          <a:prstGeom prst="rect">
            <a:avLst/>
          </a:prstGeom>
          <a:noFill/>
          <a:ln>
            <a:noFill/>
          </a:ln>
        </p:spPr>
      </p:pic>
    </p:spTree>
    <p:extLst>
      <p:ext uri="{BB962C8B-B14F-4D97-AF65-F5344CB8AC3E}">
        <p14:creationId xmlns:p14="http://schemas.microsoft.com/office/powerpoint/2010/main" val="2388544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33</a:t>
            </a:fld>
            <a:endParaRPr/>
          </a:p>
        </p:txBody>
      </p:sp>
      <p:sp>
        <p:nvSpPr>
          <p:cNvPr id="227" name="Google Shape;227;p24"/>
          <p:cNvSpPr txBox="1">
            <a:spLocks noGrp="1"/>
          </p:cNvSpPr>
          <p:nvPr>
            <p:ph type="title"/>
          </p:nvPr>
        </p:nvSpPr>
        <p:spPr>
          <a:xfrm>
            <a:off x="415600" y="85367"/>
            <a:ext cx="8881600" cy="763600"/>
          </a:xfrm>
          <a:prstGeom prst="rect">
            <a:avLst/>
          </a:prstGeom>
        </p:spPr>
        <p:txBody>
          <a:bodyPr spcFirstLastPara="1" vert="horz" wrap="square" lIns="121900" tIns="121900" rIns="121900" bIns="121900" rtlCol="0" anchor="t" anchorCtr="0">
            <a:normAutofit fontScale="90000"/>
          </a:bodyPr>
          <a:lstStyle/>
          <a:p>
            <a:r>
              <a:rPr lang="en"/>
              <a:t>PID procedure: Results</a:t>
            </a:r>
            <a:endParaRPr/>
          </a:p>
        </p:txBody>
      </p:sp>
      <p:pic>
        <p:nvPicPr>
          <p:cNvPr id="228" name="Google Shape;228;p24"/>
          <p:cNvPicPr preferRelativeResize="0"/>
          <p:nvPr/>
        </p:nvPicPr>
        <p:blipFill>
          <a:blip r:embed="rId3">
            <a:alphaModFix/>
          </a:blip>
          <a:stretch>
            <a:fillRect/>
          </a:stretch>
        </p:blipFill>
        <p:spPr>
          <a:xfrm>
            <a:off x="0" y="755701"/>
            <a:ext cx="3496499" cy="2839033"/>
          </a:xfrm>
          <a:prstGeom prst="rect">
            <a:avLst/>
          </a:prstGeom>
          <a:noFill/>
          <a:ln>
            <a:noFill/>
          </a:ln>
        </p:spPr>
      </p:pic>
      <p:pic>
        <p:nvPicPr>
          <p:cNvPr id="229" name="Google Shape;229;p24"/>
          <p:cNvPicPr preferRelativeResize="0"/>
          <p:nvPr/>
        </p:nvPicPr>
        <p:blipFill>
          <a:blip r:embed="rId4">
            <a:alphaModFix/>
          </a:blip>
          <a:stretch>
            <a:fillRect/>
          </a:stretch>
        </p:blipFill>
        <p:spPr>
          <a:xfrm>
            <a:off x="3496467" y="781482"/>
            <a:ext cx="3496500" cy="2826303"/>
          </a:xfrm>
          <a:prstGeom prst="rect">
            <a:avLst/>
          </a:prstGeom>
          <a:noFill/>
          <a:ln>
            <a:noFill/>
          </a:ln>
        </p:spPr>
      </p:pic>
      <p:pic>
        <p:nvPicPr>
          <p:cNvPr id="230" name="Google Shape;230;p24"/>
          <p:cNvPicPr preferRelativeResize="0"/>
          <p:nvPr/>
        </p:nvPicPr>
        <p:blipFill>
          <a:blip r:embed="rId5">
            <a:alphaModFix/>
          </a:blip>
          <a:stretch>
            <a:fillRect/>
          </a:stretch>
        </p:blipFill>
        <p:spPr>
          <a:xfrm>
            <a:off x="0" y="3709399"/>
            <a:ext cx="3496501" cy="2789423"/>
          </a:xfrm>
          <a:prstGeom prst="rect">
            <a:avLst/>
          </a:prstGeom>
          <a:noFill/>
          <a:ln>
            <a:noFill/>
          </a:ln>
        </p:spPr>
      </p:pic>
      <p:pic>
        <p:nvPicPr>
          <p:cNvPr id="231" name="Google Shape;231;p24"/>
          <p:cNvPicPr preferRelativeResize="0"/>
          <p:nvPr/>
        </p:nvPicPr>
        <p:blipFill>
          <a:blip r:embed="rId6">
            <a:alphaModFix/>
          </a:blip>
          <a:stretch>
            <a:fillRect/>
          </a:stretch>
        </p:blipFill>
        <p:spPr>
          <a:xfrm>
            <a:off x="3498001" y="3684600"/>
            <a:ext cx="3528367" cy="2839032"/>
          </a:xfrm>
          <a:prstGeom prst="rect">
            <a:avLst/>
          </a:prstGeom>
          <a:noFill/>
          <a:ln>
            <a:noFill/>
          </a:ln>
        </p:spPr>
      </p:pic>
      <p:sp>
        <p:nvSpPr>
          <p:cNvPr id="232" name="Google Shape;232;p24"/>
          <p:cNvSpPr txBox="1"/>
          <p:nvPr/>
        </p:nvSpPr>
        <p:spPr>
          <a:xfrm>
            <a:off x="7131767" y="5398834"/>
            <a:ext cx="4000000" cy="984845"/>
          </a:xfrm>
          <a:prstGeom prst="rect">
            <a:avLst/>
          </a:prstGeom>
          <a:noFill/>
          <a:ln>
            <a:noFill/>
          </a:ln>
        </p:spPr>
        <p:txBody>
          <a:bodyPr spcFirstLastPara="1" wrap="square" lIns="121900" tIns="121900" rIns="121900" bIns="121900" anchor="t" anchorCtr="0">
            <a:spAutoFit/>
          </a:bodyPr>
          <a:lstStyle/>
          <a:p>
            <a:pPr algn="ctr"/>
            <a:r>
              <a:rPr lang="en" sz="2400">
                <a:solidFill>
                  <a:schemeClr val="dk2"/>
                </a:solidFill>
              </a:rPr>
              <a:t>Pions (𝛑</a:t>
            </a:r>
            <a:r>
              <a:rPr lang="en" sz="2400" baseline="30000">
                <a:solidFill>
                  <a:schemeClr val="dk2"/>
                </a:solidFill>
              </a:rPr>
              <a:t>-</a:t>
            </a:r>
            <a:r>
              <a:rPr lang="en" sz="2400">
                <a:solidFill>
                  <a:schemeClr val="dk2"/>
                </a:solidFill>
              </a:rPr>
              <a:t>):</a:t>
            </a:r>
            <a:endParaRPr sz="2400">
              <a:solidFill>
                <a:schemeClr val="dk2"/>
              </a:solidFill>
            </a:endParaRPr>
          </a:p>
          <a:p>
            <a:r>
              <a:rPr lang="en" sz="2400">
                <a:solidFill>
                  <a:schemeClr val="dk2"/>
                </a:solidFill>
              </a:rPr>
              <a:t>charge&lt;0</a:t>
            </a:r>
            <a:endParaRPr sz="2400">
              <a:solidFill>
                <a:schemeClr val="dk2"/>
              </a:solidFill>
            </a:endParaRPr>
          </a:p>
        </p:txBody>
      </p:sp>
      <p:pic>
        <p:nvPicPr>
          <p:cNvPr id="233" name="Google Shape;233;p24"/>
          <p:cNvPicPr preferRelativeResize="0"/>
          <p:nvPr/>
        </p:nvPicPr>
        <p:blipFill>
          <a:blip r:embed="rId7">
            <a:alphaModFix/>
          </a:blip>
          <a:stretch>
            <a:fillRect/>
          </a:stretch>
        </p:blipFill>
        <p:spPr>
          <a:xfrm>
            <a:off x="7131766" y="755700"/>
            <a:ext cx="3975100" cy="914400"/>
          </a:xfrm>
          <a:prstGeom prst="rect">
            <a:avLst/>
          </a:prstGeom>
          <a:noFill/>
          <a:ln>
            <a:noFill/>
          </a:ln>
        </p:spPr>
      </p:pic>
      <p:pic>
        <p:nvPicPr>
          <p:cNvPr id="234" name="Google Shape;234;p24"/>
          <p:cNvPicPr preferRelativeResize="0"/>
          <p:nvPr/>
        </p:nvPicPr>
        <p:blipFill>
          <a:blip r:embed="rId8">
            <a:alphaModFix/>
          </a:blip>
          <a:stretch>
            <a:fillRect/>
          </a:stretch>
        </p:blipFill>
        <p:spPr>
          <a:xfrm>
            <a:off x="7131767" y="1771700"/>
            <a:ext cx="1828800" cy="838200"/>
          </a:xfrm>
          <a:prstGeom prst="rect">
            <a:avLst/>
          </a:prstGeom>
          <a:noFill/>
          <a:ln>
            <a:noFill/>
          </a:ln>
        </p:spPr>
      </p:pic>
      <p:grpSp>
        <p:nvGrpSpPr>
          <p:cNvPr id="235" name="Google Shape;235;p24"/>
          <p:cNvGrpSpPr/>
          <p:nvPr/>
        </p:nvGrpSpPr>
        <p:grpSpPr>
          <a:xfrm>
            <a:off x="7242467" y="2813100"/>
            <a:ext cx="3960317" cy="1134981"/>
            <a:chOff x="5431850" y="1957425"/>
            <a:chExt cx="2970238" cy="851236"/>
          </a:xfrm>
        </p:grpSpPr>
        <p:sp>
          <p:nvSpPr>
            <p:cNvPr id="236" name="Google Shape;236;p24"/>
            <p:cNvSpPr txBox="1"/>
            <p:nvPr/>
          </p:nvSpPr>
          <p:spPr>
            <a:xfrm>
              <a:off x="5574175" y="1957425"/>
              <a:ext cx="2685600" cy="461635"/>
            </a:xfrm>
            <a:prstGeom prst="rect">
              <a:avLst/>
            </a:prstGeom>
            <a:noFill/>
            <a:ln>
              <a:noFill/>
            </a:ln>
          </p:spPr>
          <p:txBody>
            <a:bodyPr spcFirstLastPara="1" wrap="square" lIns="121900" tIns="121900" rIns="121900" bIns="121900" anchor="t" anchorCtr="0">
              <a:spAutoFit/>
            </a:bodyPr>
            <a:lstStyle/>
            <a:p>
              <a:pPr algn="ctr"/>
              <a:r>
                <a:rPr lang="en" sz="2400">
                  <a:solidFill>
                    <a:srgbClr val="595959"/>
                  </a:solidFill>
                </a:rPr>
                <a:t>Protons:</a:t>
              </a:r>
              <a:endParaRPr sz="2400">
                <a:solidFill>
                  <a:srgbClr val="595959"/>
                </a:solidFill>
              </a:endParaRPr>
            </a:p>
          </p:txBody>
        </p:sp>
        <p:pic>
          <p:nvPicPr>
            <p:cNvPr id="237" name="Google Shape;237;p24"/>
            <p:cNvPicPr preferRelativeResize="0"/>
            <p:nvPr/>
          </p:nvPicPr>
          <p:blipFill>
            <a:blip r:embed="rId9">
              <a:alphaModFix/>
            </a:blip>
            <a:stretch>
              <a:fillRect/>
            </a:stretch>
          </p:blipFill>
          <p:spPr>
            <a:xfrm>
              <a:off x="5431850" y="2350486"/>
              <a:ext cx="2970238" cy="458175"/>
            </a:xfrm>
            <a:prstGeom prst="rect">
              <a:avLst/>
            </a:prstGeom>
            <a:noFill/>
            <a:ln>
              <a:noFill/>
            </a:ln>
          </p:spPr>
        </p:pic>
      </p:grpSp>
      <p:grpSp>
        <p:nvGrpSpPr>
          <p:cNvPr id="238" name="Google Shape;238;p24"/>
          <p:cNvGrpSpPr/>
          <p:nvPr/>
        </p:nvGrpSpPr>
        <p:grpSpPr>
          <a:xfrm>
            <a:off x="7242467" y="4097996"/>
            <a:ext cx="3960333" cy="1121753"/>
            <a:chOff x="5431850" y="3149696"/>
            <a:chExt cx="2970250" cy="841315"/>
          </a:xfrm>
        </p:grpSpPr>
        <p:sp>
          <p:nvSpPr>
            <p:cNvPr id="239" name="Google Shape;239;p24"/>
            <p:cNvSpPr txBox="1"/>
            <p:nvPr/>
          </p:nvSpPr>
          <p:spPr>
            <a:xfrm>
              <a:off x="5574175" y="3149696"/>
              <a:ext cx="2685600" cy="461635"/>
            </a:xfrm>
            <a:prstGeom prst="rect">
              <a:avLst/>
            </a:prstGeom>
            <a:noFill/>
            <a:ln>
              <a:noFill/>
            </a:ln>
          </p:spPr>
          <p:txBody>
            <a:bodyPr spcFirstLastPara="1" wrap="square" lIns="121900" tIns="121900" rIns="121900" bIns="121900" anchor="t" anchorCtr="0">
              <a:spAutoFit/>
            </a:bodyPr>
            <a:lstStyle/>
            <a:p>
              <a:pPr algn="ctr"/>
              <a:r>
                <a:rPr lang="en" sz="2400">
                  <a:solidFill>
                    <a:srgbClr val="595959"/>
                  </a:solidFill>
                </a:rPr>
                <a:t>Pions (𝛑</a:t>
              </a:r>
              <a:r>
                <a:rPr lang="en" sz="2400" baseline="30000">
                  <a:solidFill>
                    <a:srgbClr val="595959"/>
                  </a:solidFill>
                </a:rPr>
                <a:t>+</a:t>
              </a:r>
              <a:r>
                <a:rPr lang="en" sz="2400">
                  <a:solidFill>
                    <a:srgbClr val="595959"/>
                  </a:solidFill>
                </a:rPr>
                <a:t>):</a:t>
              </a:r>
              <a:endParaRPr sz="2400">
                <a:solidFill>
                  <a:srgbClr val="595959"/>
                </a:solidFill>
              </a:endParaRPr>
            </a:p>
          </p:txBody>
        </p:sp>
        <p:pic>
          <p:nvPicPr>
            <p:cNvPr id="240" name="Google Shape;240;p24"/>
            <p:cNvPicPr preferRelativeResize="0"/>
            <p:nvPr/>
          </p:nvPicPr>
          <p:blipFill>
            <a:blip r:embed="rId10">
              <a:alphaModFix/>
            </a:blip>
            <a:stretch>
              <a:fillRect/>
            </a:stretch>
          </p:blipFill>
          <p:spPr>
            <a:xfrm>
              <a:off x="5431850" y="3532834"/>
              <a:ext cx="2970250" cy="458177"/>
            </a:xfrm>
            <a:prstGeom prst="rect">
              <a:avLst/>
            </a:prstGeom>
            <a:noFill/>
            <a:ln>
              <a:noFill/>
            </a:ln>
          </p:spPr>
        </p:pic>
      </p:grpSp>
    </p:spTree>
    <p:extLst>
      <p:ext uri="{BB962C8B-B14F-4D97-AF65-F5344CB8AC3E}">
        <p14:creationId xmlns:p14="http://schemas.microsoft.com/office/powerpoint/2010/main" val="2646529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a:spLocks noGrp="1"/>
          </p:cNvSpPr>
          <p:nvPr>
            <p:ph type="title"/>
          </p:nvPr>
        </p:nvSpPr>
        <p:spPr>
          <a:xfrm>
            <a:off x="580967" y="28829"/>
            <a:ext cx="9952000" cy="376800"/>
          </a:xfrm>
          <a:prstGeom prst="rect">
            <a:avLst/>
          </a:prstGeom>
          <a:noFill/>
          <a:ln>
            <a:noFill/>
          </a:ln>
        </p:spPr>
        <p:txBody>
          <a:bodyPr spcFirstLastPara="1" vert="horz" wrap="square" lIns="0" tIns="0" rIns="0" bIns="0" rtlCol="0" anchor="ctr" anchorCtr="0">
            <a:noAutofit/>
          </a:bodyPr>
          <a:lstStyle/>
          <a:p>
            <a:pPr>
              <a:spcBef>
                <a:spcPts val="0"/>
              </a:spcBef>
              <a:buClr>
                <a:srgbClr val="FFFFFF"/>
              </a:buClr>
              <a:buSzPts val="2200"/>
            </a:pPr>
            <a:r>
              <a:rPr lang="ru" sz="3600" dirty="0">
                <a:latin typeface="+mn-lt"/>
              </a:rPr>
              <a:t>Measurements of g</a:t>
            </a:r>
            <a:r>
              <a:rPr lang="ru" sz="3600" dirty="0">
                <a:latin typeface="+mn-lt"/>
                <a:ea typeface="Arial"/>
                <a:cs typeface="Arial"/>
                <a:sym typeface="Arial"/>
              </a:rPr>
              <a:t>lobal hyperon polarization</a:t>
            </a:r>
            <a:endParaRPr sz="3600" dirty="0">
              <a:latin typeface="+mn-lt"/>
              <a:ea typeface="Arial"/>
              <a:cs typeface="Arial"/>
              <a:sym typeface="Arial"/>
            </a:endParaRPr>
          </a:p>
        </p:txBody>
      </p:sp>
      <p:pic>
        <p:nvPicPr>
          <p:cNvPr id="228" name="Google Shape;228;p20"/>
          <p:cNvPicPr preferRelativeResize="0"/>
          <p:nvPr/>
        </p:nvPicPr>
        <p:blipFill rotWithShape="1">
          <a:blip r:embed="rId3">
            <a:alphaModFix/>
          </a:blip>
          <a:srcRect/>
          <a:stretch/>
        </p:blipFill>
        <p:spPr>
          <a:xfrm>
            <a:off x="6967297" y="552941"/>
            <a:ext cx="5125804" cy="2709409"/>
          </a:xfrm>
          <a:prstGeom prst="rect">
            <a:avLst/>
          </a:prstGeom>
          <a:noFill/>
          <a:ln>
            <a:noFill/>
          </a:ln>
        </p:spPr>
      </p:pic>
      <p:sp>
        <p:nvSpPr>
          <p:cNvPr id="229" name="Google Shape;229;p20"/>
          <p:cNvSpPr txBox="1"/>
          <p:nvPr/>
        </p:nvSpPr>
        <p:spPr>
          <a:xfrm>
            <a:off x="7050893" y="3355957"/>
            <a:ext cx="4976800" cy="2798800"/>
          </a:xfrm>
          <a:prstGeom prst="rect">
            <a:avLst/>
          </a:prstGeom>
          <a:noFill/>
          <a:ln>
            <a:noFill/>
          </a:ln>
        </p:spPr>
        <p:txBody>
          <a:bodyPr spcFirstLastPara="1" wrap="square" lIns="0" tIns="0" rIns="0" bIns="0" anchor="ctr" anchorCtr="0">
            <a:noAutofit/>
          </a:bodyPr>
          <a:lstStyle/>
          <a:p>
            <a:pPr marL="253994" indent="-253994">
              <a:buClr>
                <a:srgbClr val="000000"/>
              </a:buClr>
              <a:buSzPts val="2000"/>
              <a:buFont typeface="Times New Roman"/>
              <a:buChar char="•"/>
            </a:pPr>
            <a:r>
              <a:rPr lang="ru" sz="2667">
                <a:solidFill>
                  <a:srgbClr val="000000"/>
                </a:solidFill>
                <a:latin typeface="Times New Roman"/>
                <a:ea typeface="Times New Roman"/>
                <a:cs typeface="Times New Roman"/>
                <a:sym typeface="Times New Roman"/>
              </a:rPr>
              <a:t>PV — primary vertex</a:t>
            </a:r>
            <a:endParaRPr sz="2667">
              <a:solidFill>
                <a:srgbClr val="000000"/>
              </a:solidFill>
              <a:latin typeface="Arial"/>
              <a:ea typeface="Arial"/>
              <a:cs typeface="Arial"/>
              <a:sym typeface="Arial"/>
            </a:endParaRPr>
          </a:p>
          <a:p>
            <a:pPr marL="253994" indent="-253994">
              <a:spcBef>
                <a:spcPts val="1067"/>
              </a:spcBef>
              <a:buClr>
                <a:srgbClr val="000000"/>
              </a:buClr>
              <a:buSzPts val="2000"/>
              <a:buFont typeface="Times New Roman"/>
              <a:buChar char="•"/>
            </a:pPr>
            <a:r>
              <a:rPr lang="ru" sz="2667">
                <a:solidFill>
                  <a:srgbClr val="000000"/>
                </a:solidFill>
                <a:latin typeface="Times New Roman"/>
                <a:ea typeface="Times New Roman"/>
                <a:cs typeface="Times New Roman"/>
                <a:sym typeface="Times New Roman"/>
              </a:rPr>
              <a:t>V</a:t>
            </a:r>
            <a:r>
              <a:rPr lang="ru" sz="2667" baseline="-25000">
                <a:solidFill>
                  <a:srgbClr val="000000"/>
                </a:solidFill>
                <a:latin typeface="Times New Roman"/>
                <a:ea typeface="Times New Roman"/>
                <a:cs typeface="Times New Roman"/>
                <a:sym typeface="Times New Roman"/>
              </a:rPr>
              <a:t>0  </a:t>
            </a:r>
            <a:r>
              <a:rPr lang="ru" sz="2667">
                <a:solidFill>
                  <a:srgbClr val="000000"/>
                </a:solidFill>
                <a:latin typeface="Times New Roman"/>
                <a:ea typeface="Times New Roman"/>
                <a:cs typeface="Times New Roman"/>
                <a:sym typeface="Times New Roman"/>
              </a:rPr>
              <a:t>— vertex of hyperon decay</a:t>
            </a:r>
            <a:endParaRPr sz="2667">
              <a:solidFill>
                <a:srgbClr val="000000"/>
              </a:solidFill>
              <a:latin typeface="Arial"/>
              <a:ea typeface="Arial"/>
              <a:cs typeface="Arial"/>
              <a:sym typeface="Arial"/>
            </a:endParaRPr>
          </a:p>
          <a:p>
            <a:pPr marL="253994" indent="-253994">
              <a:spcBef>
                <a:spcPts val="1067"/>
              </a:spcBef>
              <a:buClr>
                <a:srgbClr val="000000"/>
              </a:buClr>
              <a:buSzPts val="2000"/>
              <a:buFont typeface="Times New Roman"/>
              <a:buChar char="•"/>
            </a:pPr>
            <a:r>
              <a:rPr lang="ru" sz="2667">
                <a:solidFill>
                  <a:srgbClr val="000000"/>
                </a:solidFill>
                <a:latin typeface="Times New Roman"/>
                <a:ea typeface="Times New Roman"/>
                <a:cs typeface="Times New Roman"/>
                <a:sym typeface="Times New Roman"/>
              </a:rPr>
              <a:t>dca — distance of closest approach</a:t>
            </a:r>
            <a:endParaRPr sz="2667">
              <a:solidFill>
                <a:srgbClr val="000000"/>
              </a:solidFill>
              <a:latin typeface="Arial"/>
              <a:ea typeface="Arial"/>
              <a:cs typeface="Arial"/>
              <a:sym typeface="Arial"/>
            </a:endParaRPr>
          </a:p>
          <a:p>
            <a:pPr marL="253994" indent="-253994">
              <a:spcBef>
                <a:spcPts val="1067"/>
              </a:spcBef>
              <a:buClr>
                <a:srgbClr val="000000"/>
              </a:buClr>
              <a:buSzPts val="2000"/>
              <a:buFont typeface="Times New Roman"/>
              <a:buChar char="•"/>
            </a:pPr>
            <a:r>
              <a:rPr lang="ru" sz="2667">
                <a:solidFill>
                  <a:srgbClr val="000000"/>
                </a:solidFill>
                <a:latin typeface="Times New Roman"/>
                <a:ea typeface="Times New Roman"/>
                <a:cs typeface="Times New Roman"/>
                <a:sym typeface="Times New Roman"/>
              </a:rPr>
              <a:t>path — decay length</a:t>
            </a:r>
            <a:endParaRPr sz="2667">
              <a:solidFill>
                <a:srgbClr val="000000"/>
              </a:solidFill>
              <a:latin typeface="Arial"/>
              <a:ea typeface="Arial"/>
              <a:cs typeface="Arial"/>
              <a:sym typeface="Arial"/>
            </a:endParaRPr>
          </a:p>
        </p:txBody>
      </p:sp>
      <p:sp>
        <p:nvSpPr>
          <p:cNvPr id="230" name="Google Shape;230;p20"/>
          <p:cNvSpPr txBox="1"/>
          <p:nvPr/>
        </p:nvSpPr>
        <p:spPr>
          <a:xfrm>
            <a:off x="151520" y="650903"/>
            <a:ext cx="5198000" cy="1128000"/>
          </a:xfrm>
          <a:prstGeom prst="rect">
            <a:avLst/>
          </a:prstGeom>
          <a:noFill/>
          <a:ln>
            <a:noFill/>
          </a:ln>
        </p:spPr>
        <p:txBody>
          <a:bodyPr spcFirstLastPara="1" wrap="square" lIns="0" tIns="0" rIns="0" bIns="0" anchor="ctr" anchorCtr="0">
            <a:noAutofit/>
          </a:bodyPr>
          <a:lstStyle/>
          <a:p>
            <a:pPr marL="253994" indent="-253994">
              <a:buClr>
                <a:srgbClr val="000000"/>
              </a:buClr>
              <a:buSzPts val="2000"/>
              <a:buFont typeface="Times New Roman"/>
              <a:buChar char="•"/>
            </a:pPr>
            <a:r>
              <a:rPr lang="ru" sz="2667">
                <a:solidFill>
                  <a:srgbClr val="000000"/>
                </a:solidFill>
                <a:latin typeface="Times New Roman"/>
                <a:ea typeface="Times New Roman"/>
                <a:cs typeface="Times New Roman"/>
                <a:sym typeface="Times New Roman"/>
              </a:rPr>
              <a:t>Polarization can be measured using the azimuthal angle of proton in Lambda rest frame </a:t>
            </a:r>
            <a:r>
              <a:rPr lang="ru" sz="2667" i="1">
                <a:solidFill>
                  <a:srgbClr val="000000"/>
                </a:solidFill>
                <a:latin typeface="Times New Roman"/>
                <a:ea typeface="Times New Roman"/>
                <a:cs typeface="Times New Roman"/>
                <a:sym typeface="Times New Roman"/>
              </a:rPr>
              <a:t>φ</a:t>
            </a:r>
            <a:r>
              <a:rPr lang="ru" sz="2667" i="1" baseline="30000">
                <a:solidFill>
                  <a:srgbClr val="000000"/>
                </a:solidFill>
                <a:latin typeface="Times New Roman"/>
                <a:ea typeface="Times New Roman"/>
                <a:cs typeface="Times New Roman"/>
                <a:sym typeface="Times New Roman"/>
              </a:rPr>
              <a:t>*</a:t>
            </a:r>
            <a:r>
              <a:rPr lang="ru" sz="2667">
                <a:solidFill>
                  <a:srgbClr val="000000"/>
                </a:solidFill>
                <a:latin typeface="Arial"/>
                <a:ea typeface="Arial"/>
                <a:cs typeface="Arial"/>
                <a:sym typeface="Arial"/>
              </a:rPr>
              <a:t> </a:t>
            </a:r>
            <a:endParaRPr sz="2667">
              <a:solidFill>
                <a:srgbClr val="000000"/>
              </a:solidFill>
              <a:latin typeface="Arial"/>
              <a:ea typeface="Arial"/>
              <a:cs typeface="Arial"/>
              <a:sym typeface="Arial"/>
            </a:endParaRPr>
          </a:p>
        </p:txBody>
      </p:sp>
      <p:grpSp>
        <p:nvGrpSpPr>
          <p:cNvPr id="231" name="Google Shape;231;p20"/>
          <p:cNvGrpSpPr/>
          <p:nvPr/>
        </p:nvGrpSpPr>
        <p:grpSpPr>
          <a:xfrm>
            <a:off x="349632" y="2116519"/>
            <a:ext cx="4875699" cy="782428"/>
            <a:chOff x="289080" y="1749960"/>
            <a:chExt cx="4031280" cy="646920"/>
          </a:xfrm>
        </p:grpSpPr>
        <p:sp>
          <p:nvSpPr>
            <p:cNvPr id="232" name="Google Shape;232;p20"/>
            <p:cNvSpPr/>
            <p:nvPr/>
          </p:nvSpPr>
          <p:spPr>
            <a:xfrm>
              <a:off x="303120" y="1764000"/>
              <a:ext cx="4002840" cy="619200"/>
            </a:xfrm>
            <a:custGeom>
              <a:avLst/>
              <a:gdLst/>
              <a:ahLst/>
              <a:cxnLst/>
              <a:rect l="l" t="t" r="r" b="b"/>
              <a:pathLst>
                <a:path w="11119" h="1720" extrusionOk="0">
                  <a:moveTo>
                    <a:pt x="5559" y="1720"/>
                  </a:moveTo>
                  <a:lnTo>
                    <a:pt x="0" y="1720"/>
                  </a:lnTo>
                  <a:lnTo>
                    <a:pt x="0" y="0"/>
                  </a:lnTo>
                  <a:lnTo>
                    <a:pt x="11119" y="0"/>
                  </a:lnTo>
                  <a:lnTo>
                    <a:pt x="11119" y="1720"/>
                  </a:lnTo>
                  <a:lnTo>
                    <a:pt x="5559" y="1720"/>
                  </a:lnTo>
                  <a:close/>
                </a:path>
              </a:pathLst>
            </a:custGeom>
            <a:solidFill>
              <a:srgbClr val="FFFFFF"/>
            </a:solidFill>
            <a:ln>
              <a:noFill/>
            </a:ln>
          </p:spPr>
          <p:txBody>
            <a:bodyPr spcFirstLastPara="1" wrap="square" lIns="108833" tIns="54433" rIns="108833" bIns="54433" anchor="t" anchorCtr="0">
              <a:noAutofit/>
            </a:bodyPr>
            <a:lstStyle/>
            <a:p>
              <a:endParaRPr sz="2133">
                <a:solidFill>
                  <a:srgbClr val="000000"/>
                </a:solidFill>
                <a:latin typeface="Times New Roman"/>
                <a:ea typeface="Times New Roman"/>
                <a:cs typeface="Times New Roman"/>
                <a:sym typeface="Times New Roman"/>
              </a:endParaRPr>
            </a:p>
          </p:txBody>
        </p:sp>
        <p:sp>
          <p:nvSpPr>
            <p:cNvPr id="233" name="Google Shape;233;p20"/>
            <p:cNvSpPr/>
            <p:nvPr/>
          </p:nvSpPr>
          <p:spPr>
            <a:xfrm>
              <a:off x="289080" y="1888560"/>
              <a:ext cx="217800" cy="11880"/>
            </a:xfrm>
            <a:custGeom>
              <a:avLst/>
              <a:gdLst/>
              <a:ahLst/>
              <a:cxnLst/>
              <a:rect l="l" t="t" r="r" b="b"/>
              <a:pathLst>
                <a:path w="605" h="33" extrusionOk="0">
                  <a:moveTo>
                    <a:pt x="303" y="33"/>
                  </a:moveTo>
                  <a:lnTo>
                    <a:pt x="0" y="33"/>
                  </a:lnTo>
                  <a:lnTo>
                    <a:pt x="0" y="0"/>
                  </a:lnTo>
                  <a:lnTo>
                    <a:pt x="605" y="0"/>
                  </a:lnTo>
                  <a:lnTo>
                    <a:pt x="605" y="33"/>
                  </a:lnTo>
                  <a:lnTo>
                    <a:pt x="303" y="33"/>
                  </a:lnTo>
                  <a:close/>
                </a:path>
              </a:pathLst>
            </a:custGeom>
            <a:solidFill>
              <a:srgbClr val="000000"/>
            </a:solidFill>
            <a:ln>
              <a:noFill/>
            </a:ln>
          </p:spPr>
          <p:txBody>
            <a:bodyPr spcFirstLastPara="1" wrap="square" lIns="108833" tIns="0" rIns="108833" bIns="0" anchor="t" anchorCtr="0">
              <a:noAutofit/>
            </a:bodyPr>
            <a:lstStyle/>
            <a:p>
              <a:endParaRPr sz="2133">
                <a:solidFill>
                  <a:srgbClr val="FFFFFF"/>
                </a:solidFill>
                <a:latin typeface="Times New Roman"/>
                <a:ea typeface="Times New Roman"/>
                <a:cs typeface="Times New Roman"/>
                <a:sym typeface="Times New Roman"/>
              </a:endParaRPr>
            </a:p>
          </p:txBody>
        </p:sp>
        <p:sp>
          <p:nvSpPr>
            <p:cNvPr id="234" name="Google Shape;234;p20"/>
            <p:cNvSpPr/>
            <p:nvPr/>
          </p:nvSpPr>
          <p:spPr>
            <a:xfrm>
              <a:off x="300600" y="1933560"/>
              <a:ext cx="199440" cy="190800"/>
            </a:xfrm>
            <a:custGeom>
              <a:avLst/>
              <a:gdLst/>
              <a:ahLst/>
              <a:cxnLst/>
              <a:rect l="l" t="t" r="r" b="b"/>
              <a:pathLst>
                <a:path w="554" h="530" extrusionOk="0">
                  <a:moveTo>
                    <a:pt x="204" y="285"/>
                  </a:moveTo>
                  <a:lnTo>
                    <a:pt x="336" y="285"/>
                  </a:lnTo>
                  <a:cubicBezTo>
                    <a:pt x="445" y="285"/>
                    <a:pt x="554" y="204"/>
                    <a:pt x="554" y="118"/>
                  </a:cubicBezTo>
                  <a:cubicBezTo>
                    <a:pt x="554" y="58"/>
                    <a:pt x="503" y="0"/>
                    <a:pt x="401" y="0"/>
                  </a:cubicBezTo>
                  <a:lnTo>
                    <a:pt x="150" y="0"/>
                  </a:lnTo>
                  <a:cubicBezTo>
                    <a:pt x="136" y="0"/>
                    <a:pt x="127" y="0"/>
                    <a:pt x="127" y="14"/>
                  </a:cubicBezTo>
                  <a:cubicBezTo>
                    <a:pt x="127" y="25"/>
                    <a:pt x="134" y="25"/>
                    <a:pt x="150" y="25"/>
                  </a:cubicBezTo>
                  <a:cubicBezTo>
                    <a:pt x="158" y="25"/>
                    <a:pt x="172" y="25"/>
                    <a:pt x="183" y="26"/>
                  </a:cubicBezTo>
                  <a:cubicBezTo>
                    <a:pt x="195" y="26"/>
                    <a:pt x="199" y="30"/>
                    <a:pt x="199" y="39"/>
                  </a:cubicBezTo>
                  <a:cubicBezTo>
                    <a:pt x="199" y="40"/>
                    <a:pt x="199" y="44"/>
                    <a:pt x="197" y="53"/>
                  </a:cubicBezTo>
                  <a:lnTo>
                    <a:pt x="92" y="470"/>
                  </a:lnTo>
                  <a:cubicBezTo>
                    <a:pt x="84" y="500"/>
                    <a:pt x="83" y="505"/>
                    <a:pt x="21" y="505"/>
                  </a:cubicBezTo>
                  <a:cubicBezTo>
                    <a:pt x="9" y="505"/>
                    <a:pt x="0" y="505"/>
                    <a:pt x="0" y="521"/>
                  </a:cubicBezTo>
                  <a:cubicBezTo>
                    <a:pt x="0" y="530"/>
                    <a:pt x="9" y="530"/>
                    <a:pt x="12" y="530"/>
                  </a:cubicBezTo>
                  <a:cubicBezTo>
                    <a:pt x="33" y="530"/>
                    <a:pt x="88" y="528"/>
                    <a:pt x="111" y="528"/>
                  </a:cubicBezTo>
                  <a:cubicBezTo>
                    <a:pt x="127" y="528"/>
                    <a:pt x="144" y="528"/>
                    <a:pt x="160" y="528"/>
                  </a:cubicBezTo>
                  <a:cubicBezTo>
                    <a:pt x="176" y="528"/>
                    <a:pt x="194" y="530"/>
                    <a:pt x="209" y="530"/>
                  </a:cubicBezTo>
                  <a:cubicBezTo>
                    <a:pt x="216" y="530"/>
                    <a:pt x="225" y="530"/>
                    <a:pt x="225" y="514"/>
                  </a:cubicBezTo>
                  <a:cubicBezTo>
                    <a:pt x="225" y="505"/>
                    <a:pt x="218" y="505"/>
                    <a:pt x="204" y="505"/>
                  </a:cubicBezTo>
                  <a:cubicBezTo>
                    <a:pt x="176" y="505"/>
                    <a:pt x="153" y="505"/>
                    <a:pt x="153" y="491"/>
                  </a:cubicBezTo>
                  <a:cubicBezTo>
                    <a:pt x="153" y="488"/>
                    <a:pt x="155" y="484"/>
                    <a:pt x="157" y="479"/>
                  </a:cubicBezTo>
                  <a:lnTo>
                    <a:pt x="204" y="285"/>
                  </a:lnTo>
                  <a:moveTo>
                    <a:pt x="260" y="53"/>
                  </a:moveTo>
                  <a:cubicBezTo>
                    <a:pt x="267" y="26"/>
                    <a:pt x="267" y="25"/>
                    <a:pt x="301" y="25"/>
                  </a:cubicBezTo>
                  <a:lnTo>
                    <a:pt x="377" y="25"/>
                  </a:lnTo>
                  <a:cubicBezTo>
                    <a:pt x="440" y="25"/>
                    <a:pt x="482" y="46"/>
                    <a:pt x="482" y="99"/>
                  </a:cubicBezTo>
                  <a:cubicBezTo>
                    <a:pt x="482" y="128"/>
                    <a:pt x="466" y="195"/>
                    <a:pt x="436" y="224"/>
                  </a:cubicBezTo>
                  <a:cubicBezTo>
                    <a:pt x="398" y="259"/>
                    <a:pt x="350" y="264"/>
                    <a:pt x="317" y="264"/>
                  </a:cubicBezTo>
                  <a:lnTo>
                    <a:pt x="208" y="264"/>
                  </a:lnTo>
                  <a:lnTo>
                    <a:pt x="260" y="53"/>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35" name="Google Shape;235;p20"/>
            <p:cNvSpPr/>
            <p:nvPr/>
          </p:nvSpPr>
          <p:spPr>
            <a:xfrm>
              <a:off x="515160" y="2050200"/>
              <a:ext cx="135000" cy="139320"/>
            </a:xfrm>
            <a:custGeom>
              <a:avLst/>
              <a:gdLst/>
              <a:ahLst/>
              <a:cxnLst/>
              <a:rect l="l" t="t" r="r" b="b"/>
              <a:pathLst>
                <a:path w="375"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5"/>
                    <a:pt x="33" y="385"/>
                    <a:pt x="51" y="385"/>
                  </a:cubicBezTo>
                  <a:cubicBezTo>
                    <a:pt x="69" y="385"/>
                    <a:pt x="107" y="387"/>
                    <a:pt x="116" y="387"/>
                  </a:cubicBezTo>
                  <a:lnTo>
                    <a:pt x="116" y="368"/>
                  </a:lnTo>
                  <a:cubicBezTo>
                    <a:pt x="86" y="368"/>
                    <a:pt x="76" y="354"/>
                    <a:pt x="76" y="341"/>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5"/>
                    <a:pt x="308" y="385"/>
                  </a:cubicBezTo>
                  <a:cubicBezTo>
                    <a:pt x="331" y="385"/>
                    <a:pt x="370" y="387"/>
                    <a:pt x="375" y="387"/>
                  </a:cubicBezTo>
                  <a:lnTo>
                    <a:pt x="375" y="368"/>
                  </a:lnTo>
                  <a:cubicBezTo>
                    <a:pt x="341" y="368"/>
                    <a:pt x="333" y="368"/>
                    <a:pt x="324" y="347"/>
                  </a:cubicBezTo>
                  <a:lnTo>
                    <a:pt x="202" y="11"/>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36" name="Google Shape;236;p20"/>
            <p:cNvSpPr/>
            <p:nvPr/>
          </p:nvSpPr>
          <p:spPr>
            <a:xfrm>
              <a:off x="673560" y="2042640"/>
              <a:ext cx="84240" cy="195840"/>
            </a:xfrm>
            <a:custGeom>
              <a:avLst/>
              <a:gdLst/>
              <a:ahLst/>
              <a:cxnLst/>
              <a:rect l="l" t="t" r="r" b="b"/>
              <a:pathLst>
                <a:path w="234" h="544" extrusionOk="0">
                  <a:moveTo>
                    <a:pt x="231" y="25"/>
                  </a:moveTo>
                  <a:cubicBezTo>
                    <a:pt x="234" y="18"/>
                    <a:pt x="234" y="16"/>
                    <a:pt x="234" y="14"/>
                  </a:cubicBezTo>
                  <a:cubicBezTo>
                    <a:pt x="234" y="5"/>
                    <a:pt x="227" y="0"/>
                    <a:pt x="222" y="0"/>
                  </a:cubicBezTo>
                  <a:cubicBezTo>
                    <a:pt x="213" y="0"/>
                    <a:pt x="209" y="7"/>
                    <a:pt x="206" y="14"/>
                  </a:cubicBezTo>
                  <a:lnTo>
                    <a:pt x="4" y="519"/>
                  </a:lnTo>
                  <a:cubicBezTo>
                    <a:pt x="0" y="526"/>
                    <a:pt x="0" y="528"/>
                    <a:pt x="0" y="530"/>
                  </a:cubicBezTo>
                  <a:cubicBezTo>
                    <a:pt x="0" y="539"/>
                    <a:pt x="7" y="544"/>
                    <a:pt x="12" y="544"/>
                  </a:cubicBezTo>
                  <a:cubicBezTo>
                    <a:pt x="23" y="544"/>
                    <a:pt x="25" y="537"/>
                    <a:pt x="28" y="530"/>
                  </a:cubicBezTo>
                  <a:lnTo>
                    <a:pt x="231" y="25"/>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37" name="Google Shape;237;p20"/>
            <p:cNvSpPr/>
            <p:nvPr/>
          </p:nvSpPr>
          <p:spPr>
            <a:xfrm>
              <a:off x="810000" y="2023560"/>
              <a:ext cx="77760" cy="8280"/>
            </a:xfrm>
            <a:custGeom>
              <a:avLst/>
              <a:gdLst/>
              <a:ahLst/>
              <a:cxnLst/>
              <a:rect l="l" t="t" r="r" b="b"/>
              <a:pathLst>
                <a:path w="216" h="23" extrusionOk="0">
                  <a:moveTo>
                    <a:pt x="216" y="23"/>
                  </a:moveTo>
                  <a:lnTo>
                    <a:pt x="216" y="0"/>
                  </a:lnTo>
                  <a:lnTo>
                    <a:pt x="0" y="0"/>
                  </a:lnTo>
                  <a:lnTo>
                    <a:pt x="0" y="23"/>
                  </a:lnTo>
                  <a:lnTo>
                    <a:pt x="216" y="23"/>
                  </a:lnTo>
                  <a:close/>
                </a:path>
              </a:pathLst>
            </a:custGeom>
            <a:solidFill>
              <a:srgbClr val="000000"/>
            </a:solidFill>
            <a:ln>
              <a:noFill/>
            </a:ln>
          </p:spPr>
          <p:txBody>
            <a:bodyPr spcFirstLastPara="1" wrap="square" lIns="108833" tIns="0" rIns="108833" bIns="0" anchor="t" anchorCtr="0">
              <a:noAutofit/>
            </a:bodyPr>
            <a:lstStyle/>
            <a:p>
              <a:endParaRPr sz="2133">
                <a:solidFill>
                  <a:srgbClr val="FFFFFF"/>
                </a:solidFill>
                <a:latin typeface="Times New Roman"/>
                <a:ea typeface="Times New Roman"/>
                <a:cs typeface="Times New Roman"/>
                <a:sym typeface="Times New Roman"/>
              </a:endParaRPr>
            </a:p>
          </p:txBody>
        </p:sp>
        <p:sp>
          <p:nvSpPr>
            <p:cNvPr id="238" name="Google Shape;238;p20"/>
            <p:cNvSpPr/>
            <p:nvPr/>
          </p:nvSpPr>
          <p:spPr>
            <a:xfrm>
              <a:off x="781200" y="2050200"/>
              <a:ext cx="135000" cy="139320"/>
            </a:xfrm>
            <a:custGeom>
              <a:avLst/>
              <a:gdLst/>
              <a:ahLst/>
              <a:cxnLst/>
              <a:rect l="l" t="t" r="r" b="b"/>
              <a:pathLst>
                <a:path w="375"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5"/>
                    <a:pt x="33" y="385"/>
                    <a:pt x="51" y="385"/>
                  </a:cubicBezTo>
                  <a:cubicBezTo>
                    <a:pt x="69" y="385"/>
                    <a:pt x="107" y="387"/>
                    <a:pt x="114" y="387"/>
                  </a:cubicBezTo>
                  <a:lnTo>
                    <a:pt x="114" y="368"/>
                  </a:lnTo>
                  <a:cubicBezTo>
                    <a:pt x="86" y="368"/>
                    <a:pt x="76" y="354"/>
                    <a:pt x="76" y="341"/>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5"/>
                    <a:pt x="308" y="385"/>
                  </a:cubicBezTo>
                  <a:cubicBezTo>
                    <a:pt x="331" y="385"/>
                    <a:pt x="370" y="387"/>
                    <a:pt x="375" y="387"/>
                  </a:cubicBezTo>
                  <a:lnTo>
                    <a:pt x="375" y="368"/>
                  </a:lnTo>
                  <a:cubicBezTo>
                    <a:pt x="341" y="368"/>
                    <a:pt x="333" y="368"/>
                    <a:pt x="324" y="347"/>
                  </a:cubicBezTo>
                  <a:lnTo>
                    <a:pt x="202" y="11"/>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39" name="Google Shape;239;p20"/>
            <p:cNvSpPr/>
            <p:nvPr/>
          </p:nvSpPr>
          <p:spPr>
            <a:xfrm>
              <a:off x="1031760" y="2021759"/>
              <a:ext cx="185760" cy="65880"/>
            </a:xfrm>
            <a:custGeom>
              <a:avLst/>
              <a:gdLst/>
              <a:ahLst/>
              <a:cxnLst/>
              <a:rect l="l" t="t" r="r" b="b"/>
              <a:pathLst>
                <a:path w="516" h="183" extrusionOk="0">
                  <a:moveTo>
                    <a:pt x="489" y="32"/>
                  </a:moveTo>
                  <a:cubicBezTo>
                    <a:pt x="502" y="32"/>
                    <a:pt x="516" y="32"/>
                    <a:pt x="516" y="16"/>
                  </a:cubicBezTo>
                  <a:cubicBezTo>
                    <a:pt x="516" y="0"/>
                    <a:pt x="502" y="0"/>
                    <a:pt x="491" y="0"/>
                  </a:cubicBezTo>
                  <a:lnTo>
                    <a:pt x="26" y="0"/>
                  </a:lnTo>
                  <a:cubicBezTo>
                    <a:pt x="14" y="0"/>
                    <a:pt x="0" y="0"/>
                    <a:pt x="0" y="16"/>
                  </a:cubicBezTo>
                  <a:cubicBezTo>
                    <a:pt x="0" y="32"/>
                    <a:pt x="14" y="32"/>
                    <a:pt x="26" y="32"/>
                  </a:cubicBezTo>
                  <a:lnTo>
                    <a:pt x="489" y="32"/>
                  </a:lnTo>
                  <a:moveTo>
                    <a:pt x="491" y="183"/>
                  </a:moveTo>
                  <a:cubicBezTo>
                    <a:pt x="502" y="183"/>
                    <a:pt x="516" y="183"/>
                    <a:pt x="516" y="167"/>
                  </a:cubicBezTo>
                  <a:cubicBezTo>
                    <a:pt x="516" y="151"/>
                    <a:pt x="502" y="151"/>
                    <a:pt x="489" y="151"/>
                  </a:cubicBezTo>
                  <a:lnTo>
                    <a:pt x="26" y="151"/>
                  </a:lnTo>
                  <a:cubicBezTo>
                    <a:pt x="14" y="151"/>
                    <a:pt x="0" y="151"/>
                    <a:pt x="0" y="167"/>
                  </a:cubicBezTo>
                  <a:cubicBezTo>
                    <a:pt x="0" y="183"/>
                    <a:pt x="14" y="183"/>
                    <a:pt x="26" y="183"/>
                  </a:cubicBezTo>
                  <a:lnTo>
                    <a:pt x="491" y="183"/>
                  </a:lnTo>
                  <a:close/>
                </a:path>
              </a:pathLst>
            </a:custGeom>
            <a:solidFill>
              <a:srgbClr val="000000"/>
            </a:solidFill>
            <a:ln>
              <a:noFill/>
            </a:ln>
          </p:spPr>
          <p:txBody>
            <a:bodyPr spcFirstLastPara="1" wrap="square" lIns="108833" tIns="25233" rIns="108833" bIns="252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0" name="Google Shape;240;p20"/>
            <p:cNvSpPr/>
            <p:nvPr/>
          </p:nvSpPr>
          <p:spPr>
            <a:xfrm>
              <a:off x="1459080" y="1749960"/>
              <a:ext cx="115920" cy="191880"/>
            </a:xfrm>
            <a:custGeom>
              <a:avLst/>
              <a:gdLst/>
              <a:ahLst/>
              <a:cxnLst/>
              <a:rect l="l" t="t" r="r" b="b"/>
              <a:pathLst>
                <a:path w="322" h="533" extrusionOk="0">
                  <a:moveTo>
                    <a:pt x="93" y="162"/>
                  </a:moveTo>
                  <a:cubicBezTo>
                    <a:pt x="58" y="139"/>
                    <a:pt x="55" y="113"/>
                    <a:pt x="55" y="99"/>
                  </a:cubicBezTo>
                  <a:cubicBezTo>
                    <a:pt x="55" y="53"/>
                    <a:pt x="106" y="19"/>
                    <a:pt x="160" y="19"/>
                  </a:cubicBezTo>
                  <a:cubicBezTo>
                    <a:pt x="218" y="19"/>
                    <a:pt x="267" y="60"/>
                    <a:pt x="267" y="116"/>
                  </a:cubicBezTo>
                  <a:cubicBezTo>
                    <a:pt x="267" y="160"/>
                    <a:pt x="238" y="197"/>
                    <a:pt x="190" y="224"/>
                  </a:cubicBezTo>
                  <a:lnTo>
                    <a:pt x="93" y="162"/>
                  </a:lnTo>
                  <a:moveTo>
                    <a:pt x="208" y="236"/>
                  </a:moveTo>
                  <a:cubicBezTo>
                    <a:pt x="264" y="208"/>
                    <a:pt x="301" y="167"/>
                    <a:pt x="301" y="116"/>
                  </a:cubicBezTo>
                  <a:cubicBezTo>
                    <a:pt x="301" y="44"/>
                    <a:pt x="232" y="0"/>
                    <a:pt x="162" y="0"/>
                  </a:cubicBezTo>
                  <a:cubicBezTo>
                    <a:pt x="84" y="0"/>
                    <a:pt x="21" y="58"/>
                    <a:pt x="21" y="130"/>
                  </a:cubicBezTo>
                  <a:cubicBezTo>
                    <a:pt x="21" y="144"/>
                    <a:pt x="23" y="178"/>
                    <a:pt x="55" y="215"/>
                  </a:cubicBezTo>
                  <a:cubicBezTo>
                    <a:pt x="63" y="224"/>
                    <a:pt x="93" y="243"/>
                    <a:pt x="113" y="257"/>
                  </a:cubicBezTo>
                  <a:cubicBezTo>
                    <a:pt x="67" y="280"/>
                    <a:pt x="0" y="322"/>
                    <a:pt x="0" y="400"/>
                  </a:cubicBezTo>
                  <a:cubicBezTo>
                    <a:pt x="0" y="482"/>
                    <a:pt x="79" y="533"/>
                    <a:pt x="160" y="533"/>
                  </a:cubicBezTo>
                  <a:cubicBezTo>
                    <a:pt x="248" y="533"/>
                    <a:pt x="322" y="470"/>
                    <a:pt x="322" y="387"/>
                  </a:cubicBezTo>
                  <a:cubicBezTo>
                    <a:pt x="322" y="359"/>
                    <a:pt x="313" y="324"/>
                    <a:pt x="285" y="290"/>
                  </a:cubicBezTo>
                  <a:cubicBezTo>
                    <a:pt x="269" y="275"/>
                    <a:pt x="257" y="268"/>
                    <a:pt x="208" y="236"/>
                  </a:cubicBezTo>
                  <a:moveTo>
                    <a:pt x="130" y="269"/>
                  </a:moveTo>
                  <a:lnTo>
                    <a:pt x="225" y="329"/>
                  </a:lnTo>
                  <a:cubicBezTo>
                    <a:pt x="246" y="343"/>
                    <a:pt x="283" y="366"/>
                    <a:pt x="283" y="414"/>
                  </a:cubicBezTo>
                  <a:cubicBezTo>
                    <a:pt x="283" y="472"/>
                    <a:pt x="225" y="512"/>
                    <a:pt x="162" y="512"/>
                  </a:cubicBezTo>
                  <a:cubicBezTo>
                    <a:pt x="95" y="512"/>
                    <a:pt x="39" y="465"/>
                    <a:pt x="39" y="400"/>
                  </a:cubicBezTo>
                  <a:cubicBezTo>
                    <a:pt x="39" y="354"/>
                    <a:pt x="63" y="304"/>
                    <a:pt x="130" y="269"/>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1" name="Google Shape;241;p20"/>
            <p:cNvSpPr/>
            <p:nvPr/>
          </p:nvSpPr>
          <p:spPr>
            <a:xfrm>
              <a:off x="1343160" y="2048400"/>
              <a:ext cx="348480" cy="11880"/>
            </a:xfrm>
            <a:custGeom>
              <a:avLst/>
              <a:gdLst/>
              <a:ahLst/>
              <a:cxnLst/>
              <a:rect l="l" t="t" r="r" b="b"/>
              <a:pathLst>
                <a:path w="968" h="33" extrusionOk="0">
                  <a:moveTo>
                    <a:pt x="484" y="33"/>
                  </a:moveTo>
                  <a:lnTo>
                    <a:pt x="0" y="33"/>
                  </a:lnTo>
                  <a:lnTo>
                    <a:pt x="0" y="0"/>
                  </a:lnTo>
                  <a:lnTo>
                    <a:pt x="968" y="0"/>
                  </a:lnTo>
                  <a:lnTo>
                    <a:pt x="968" y="33"/>
                  </a:lnTo>
                  <a:lnTo>
                    <a:pt x="484" y="33"/>
                  </a:lnTo>
                  <a:close/>
                </a:path>
              </a:pathLst>
            </a:custGeom>
            <a:solidFill>
              <a:srgbClr val="000000"/>
            </a:solidFill>
            <a:ln>
              <a:noFill/>
            </a:ln>
          </p:spPr>
          <p:txBody>
            <a:bodyPr spcFirstLastPara="1" wrap="square" lIns="108833" tIns="0" rIns="108833" bIns="0" anchor="t" anchorCtr="0">
              <a:noAutofit/>
            </a:bodyPr>
            <a:lstStyle/>
            <a:p>
              <a:endParaRPr sz="2133">
                <a:solidFill>
                  <a:srgbClr val="FFFFFF"/>
                </a:solidFill>
                <a:latin typeface="Times New Roman"/>
                <a:ea typeface="Times New Roman"/>
                <a:cs typeface="Times New Roman"/>
                <a:sym typeface="Times New Roman"/>
              </a:endParaRPr>
            </a:p>
          </p:txBody>
        </p:sp>
        <p:sp>
          <p:nvSpPr>
            <p:cNvPr id="242" name="Google Shape;242;p20"/>
            <p:cNvSpPr/>
            <p:nvPr/>
          </p:nvSpPr>
          <p:spPr>
            <a:xfrm>
              <a:off x="1351080" y="2194920"/>
              <a:ext cx="150840" cy="123480"/>
            </a:xfrm>
            <a:custGeom>
              <a:avLst/>
              <a:gdLst/>
              <a:ahLst/>
              <a:cxnLst/>
              <a:rect l="l" t="t" r="r" b="b"/>
              <a:pathLst>
                <a:path w="419" h="343" extrusionOk="0">
                  <a:moveTo>
                    <a:pt x="185" y="46"/>
                  </a:moveTo>
                  <a:lnTo>
                    <a:pt x="273" y="46"/>
                  </a:lnTo>
                  <a:cubicBezTo>
                    <a:pt x="246" y="160"/>
                    <a:pt x="239" y="194"/>
                    <a:pt x="239" y="246"/>
                  </a:cubicBezTo>
                  <a:cubicBezTo>
                    <a:pt x="239" y="257"/>
                    <a:pt x="239" y="278"/>
                    <a:pt x="246" y="304"/>
                  </a:cubicBezTo>
                  <a:cubicBezTo>
                    <a:pt x="253" y="340"/>
                    <a:pt x="262" y="343"/>
                    <a:pt x="275" y="343"/>
                  </a:cubicBezTo>
                  <a:cubicBezTo>
                    <a:pt x="290" y="343"/>
                    <a:pt x="306" y="329"/>
                    <a:pt x="306" y="313"/>
                  </a:cubicBezTo>
                  <a:cubicBezTo>
                    <a:pt x="306" y="310"/>
                    <a:pt x="306" y="308"/>
                    <a:pt x="301" y="297"/>
                  </a:cubicBezTo>
                  <a:cubicBezTo>
                    <a:pt x="278" y="241"/>
                    <a:pt x="278" y="190"/>
                    <a:pt x="278" y="169"/>
                  </a:cubicBezTo>
                  <a:cubicBezTo>
                    <a:pt x="278" y="127"/>
                    <a:pt x="283" y="86"/>
                    <a:pt x="292" y="46"/>
                  </a:cubicBezTo>
                  <a:lnTo>
                    <a:pt x="382" y="46"/>
                  </a:lnTo>
                  <a:cubicBezTo>
                    <a:pt x="391" y="46"/>
                    <a:pt x="419" y="46"/>
                    <a:pt x="419" y="19"/>
                  </a:cubicBezTo>
                  <a:cubicBezTo>
                    <a:pt x="419" y="0"/>
                    <a:pt x="403" y="0"/>
                    <a:pt x="389" y="0"/>
                  </a:cubicBezTo>
                  <a:lnTo>
                    <a:pt x="128" y="0"/>
                  </a:lnTo>
                  <a:cubicBezTo>
                    <a:pt x="111" y="0"/>
                    <a:pt x="81" y="0"/>
                    <a:pt x="48" y="37"/>
                  </a:cubicBezTo>
                  <a:cubicBezTo>
                    <a:pt x="19" y="67"/>
                    <a:pt x="0" y="102"/>
                    <a:pt x="0" y="106"/>
                  </a:cubicBezTo>
                  <a:cubicBezTo>
                    <a:pt x="0" y="107"/>
                    <a:pt x="0" y="114"/>
                    <a:pt x="9" y="114"/>
                  </a:cubicBezTo>
                  <a:cubicBezTo>
                    <a:pt x="16" y="114"/>
                    <a:pt x="18" y="111"/>
                    <a:pt x="21" y="106"/>
                  </a:cubicBezTo>
                  <a:cubicBezTo>
                    <a:pt x="60" y="46"/>
                    <a:pt x="106" y="46"/>
                    <a:pt x="120" y="46"/>
                  </a:cubicBezTo>
                  <a:lnTo>
                    <a:pt x="165" y="46"/>
                  </a:lnTo>
                  <a:cubicBezTo>
                    <a:pt x="139" y="139"/>
                    <a:pt x="99" y="232"/>
                    <a:pt x="65" y="304"/>
                  </a:cubicBezTo>
                  <a:cubicBezTo>
                    <a:pt x="60" y="315"/>
                    <a:pt x="60" y="317"/>
                    <a:pt x="60" y="322"/>
                  </a:cubicBezTo>
                  <a:cubicBezTo>
                    <a:pt x="60" y="338"/>
                    <a:pt x="72" y="343"/>
                    <a:pt x="81" y="343"/>
                  </a:cubicBezTo>
                  <a:cubicBezTo>
                    <a:pt x="106" y="343"/>
                    <a:pt x="111" y="322"/>
                    <a:pt x="120" y="292"/>
                  </a:cubicBezTo>
                  <a:cubicBezTo>
                    <a:pt x="132" y="257"/>
                    <a:pt x="132" y="255"/>
                    <a:pt x="141" y="216"/>
                  </a:cubicBezTo>
                  <a:lnTo>
                    <a:pt x="185" y="46"/>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3" name="Google Shape;243;p20"/>
            <p:cNvSpPr/>
            <p:nvPr/>
          </p:nvSpPr>
          <p:spPr>
            <a:xfrm>
              <a:off x="1523880" y="2191680"/>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4"/>
                    <a:pt x="290" y="287"/>
                  </a:cubicBezTo>
                  <a:cubicBezTo>
                    <a:pt x="299" y="327"/>
                    <a:pt x="326" y="352"/>
                    <a:pt x="361" y="352"/>
                  </a:cubicBezTo>
                  <a:cubicBezTo>
                    <a:pt x="401" y="352"/>
                    <a:pt x="426" y="310"/>
                    <a:pt x="426" y="297"/>
                  </a:cubicBezTo>
                  <a:cubicBezTo>
                    <a:pt x="426" y="292"/>
                    <a:pt x="421" y="289"/>
                    <a:pt x="415" y="289"/>
                  </a:cubicBezTo>
                  <a:cubicBezTo>
                    <a:pt x="410" y="289"/>
                    <a:pt x="408" y="292"/>
                    <a:pt x="407" y="297"/>
                  </a:cubicBezTo>
                  <a:cubicBezTo>
                    <a:pt x="392" y="334"/>
                    <a:pt x="364" y="334"/>
                    <a:pt x="363" y="334"/>
                  </a:cubicBezTo>
                  <a:cubicBezTo>
                    <a:pt x="338" y="334"/>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4"/>
                    <a:pt x="127" y="334"/>
                  </a:cubicBezTo>
                  <a:cubicBezTo>
                    <a:pt x="81" y="334"/>
                    <a:pt x="58" y="299"/>
                    <a:pt x="58" y="250"/>
                  </a:cubicBezTo>
                  <a:cubicBezTo>
                    <a:pt x="58" y="213"/>
                    <a:pt x="77" y="128"/>
                    <a:pt x="102" y="88"/>
                  </a:cubicBezTo>
                  <a:cubicBezTo>
                    <a:pt x="139" y="32"/>
                    <a:pt x="181" y="18"/>
                    <a:pt x="208" y="18"/>
                  </a:cubicBezTo>
                  <a:cubicBezTo>
                    <a:pt x="285" y="18"/>
                    <a:pt x="285" y="120"/>
                    <a:pt x="285" y="180"/>
                  </a:cubicBezTo>
                  <a:cubicBezTo>
                    <a:pt x="285" y="208"/>
                    <a:pt x="285" y="253"/>
                    <a:pt x="287" y="266"/>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4" name="Google Shape;244;p20"/>
            <p:cNvSpPr/>
            <p:nvPr/>
          </p:nvSpPr>
          <p:spPr>
            <a:xfrm>
              <a:off x="1975680" y="1749960"/>
              <a:ext cx="92520" cy="186120"/>
            </a:xfrm>
            <a:custGeom>
              <a:avLst/>
              <a:gdLst/>
              <a:ahLst/>
              <a:cxnLst/>
              <a:rect l="l" t="t" r="r" b="b"/>
              <a:pathLst>
                <a:path w="257" h="517" extrusionOk="0">
                  <a:moveTo>
                    <a:pt x="160" y="19"/>
                  </a:moveTo>
                  <a:cubicBezTo>
                    <a:pt x="160" y="2"/>
                    <a:pt x="160" y="0"/>
                    <a:pt x="141" y="0"/>
                  </a:cubicBezTo>
                  <a:cubicBezTo>
                    <a:pt x="93" y="49"/>
                    <a:pt x="25" y="49"/>
                    <a:pt x="0" y="49"/>
                  </a:cubicBezTo>
                  <a:lnTo>
                    <a:pt x="0" y="74"/>
                  </a:lnTo>
                  <a:cubicBezTo>
                    <a:pt x="16" y="74"/>
                    <a:pt x="62" y="74"/>
                    <a:pt x="102" y="53"/>
                  </a:cubicBezTo>
                  <a:lnTo>
                    <a:pt x="102" y="456"/>
                  </a:lnTo>
                  <a:cubicBezTo>
                    <a:pt x="102" y="484"/>
                    <a:pt x="100" y="493"/>
                    <a:pt x="30" y="493"/>
                  </a:cubicBezTo>
                  <a:lnTo>
                    <a:pt x="5" y="493"/>
                  </a:lnTo>
                  <a:lnTo>
                    <a:pt x="5" y="517"/>
                  </a:lnTo>
                  <a:cubicBezTo>
                    <a:pt x="32" y="514"/>
                    <a:pt x="100" y="514"/>
                    <a:pt x="130" y="514"/>
                  </a:cubicBezTo>
                  <a:cubicBezTo>
                    <a:pt x="162" y="514"/>
                    <a:pt x="229" y="514"/>
                    <a:pt x="257" y="517"/>
                  </a:cubicBezTo>
                  <a:lnTo>
                    <a:pt x="257" y="493"/>
                  </a:lnTo>
                  <a:lnTo>
                    <a:pt x="232" y="493"/>
                  </a:lnTo>
                  <a:cubicBezTo>
                    <a:pt x="162" y="493"/>
                    <a:pt x="160" y="484"/>
                    <a:pt x="160" y="456"/>
                  </a:cubicBezTo>
                  <a:lnTo>
                    <a:pt x="160" y="19"/>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5" name="Google Shape;245;p20"/>
            <p:cNvSpPr/>
            <p:nvPr/>
          </p:nvSpPr>
          <p:spPr>
            <a:xfrm>
              <a:off x="1758240" y="2048400"/>
              <a:ext cx="525240" cy="11880"/>
            </a:xfrm>
            <a:custGeom>
              <a:avLst/>
              <a:gdLst/>
              <a:ahLst/>
              <a:cxnLst/>
              <a:rect l="l" t="t" r="r" b="b"/>
              <a:pathLst>
                <a:path w="1459" h="33" extrusionOk="0">
                  <a:moveTo>
                    <a:pt x="729" y="33"/>
                  </a:moveTo>
                  <a:lnTo>
                    <a:pt x="0" y="33"/>
                  </a:lnTo>
                  <a:lnTo>
                    <a:pt x="0" y="0"/>
                  </a:lnTo>
                  <a:lnTo>
                    <a:pt x="1459" y="0"/>
                  </a:lnTo>
                  <a:lnTo>
                    <a:pt x="1459" y="33"/>
                  </a:lnTo>
                  <a:lnTo>
                    <a:pt x="729" y="33"/>
                  </a:lnTo>
                  <a:close/>
                </a:path>
              </a:pathLst>
            </a:custGeom>
            <a:solidFill>
              <a:srgbClr val="000000"/>
            </a:solidFill>
            <a:ln>
              <a:noFill/>
            </a:ln>
          </p:spPr>
          <p:txBody>
            <a:bodyPr spcFirstLastPara="1" wrap="square" lIns="108833" tIns="0" rIns="108833" bIns="0" anchor="t" anchorCtr="0">
              <a:noAutofit/>
            </a:bodyPr>
            <a:lstStyle/>
            <a:p>
              <a:endParaRPr sz="2133">
                <a:solidFill>
                  <a:srgbClr val="FFFFFF"/>
                </a:solidFill>
                <a:latin typeface="Times New Roman"/>
                <a:ea typeface="Times New Roman"/>
                <a:cs typeface="Times New Roman"/>
                <a:sym typeface="Times New Roman"/>
              </a:endParaRPr>
            </a:p>
          </p:txBody>
        </p:sp>
        <p:sp>
          <p:nvSpPr>
            <p:cNvPr id="246" name="Google Shape;246;p20"/>
            <p:cNvSpPr/>
            <p:nvPr/>
          </p:nvSpPr>
          <p:spPr>
            <a:xfrm>
              <a:off x="1769759" y="2124360"/>
              <a:ext cx="199440" cy="196920"/>
            </a:xfrm>
            <a:custGeom>
              <a:avLst/>
              <a:gdLst/>
              <a:ahLst/>
              <a:cxnLst/>
              <a:rect l="l" t="t" r="r" b="b"/>
              <a:pathLst>
                <a:path w="554" h="547" extrusionOk="0">
                  <a:moveTo>
                    <a:pt x="259" y="53"/>
                  </a:moveTo>
                  <a:cubicBezTo>
                    <a:pt x="264" y="35"/>
                    <a:pt x="266" y="26"/>
                    <a:pt x="282" y="25"/>
                  </a:cubicBezTo>
                  <a:cubicBezTo>
                    <a:pt x="289" y="25"/>
                    <a:pt x="313" y="25"/>
                    <a:pt x="327" y="25"/>
                  </a:cubicBezTo>
                  <a:cubicBezTo>
                    <a:pt x="384" y="25"/>
                    <a:pt x="470" y="25"/>
                    <a:pt x="470" y="100"/>
                  </a:cubicBezTo>
                  <a:cubicBezTo>
                    <a:pt x="470" y="127"/>
                    <a:pt x="458" y="181"/>
                    <a:pt x="426" y="211"/>
                  </a:cubicBezTo>
                  <a:cubicBezTo>
                    <a:pt x="407" y="231"/>
                    <a:pt x="366" y="255"/>
                    <a:pt x="296" y="255"/>
                  </a:cubicBezTo>
                  <a:lnTo>
                    <a:pt x="209" y="255"/>
                  </a:lnTo>
                  <a:lnTo>
                    <a:pt x="259" y="53"/>
                  </a:lnTo>
                  <a:moveTo>
                    <a:pt x="371" y="266"/>
                  </a:moveTo>
                  <a:cubicBezTo>
                    <a:pt x="449" y="248"/>
                    <a:pt x="542" y="195"/>
                    <a:pt x="542" y="116"/>
                  </a:cubicBezTo>
                  <a:cubicBezTo>
                    <a:pt x="542" y="49"/>
                    <a:pt x="472" y="0"/>
                    <a:pt x="370" y="0"/>
                  </a:cubicBezTo>
                  <a:lnTo>
                    <a:pt x="150" y="0"/>
                  </a:lnTo>
                  <a:cubicBezTo>
                    <a:pt x="134" y="0"/>
                    <a:pt x="127" y="0"/>
                    <a:pt x="127" y="16"/>
                  </a:cubicBezTo>
                  <a:cubicBezTo>
                    <a:pt x="127" y="25"/>
                    <a:pt x="134" y="25"/>
                    <a:pt x="148" y="25"/>
                  </a:cubicBezTo>
                  <a:cubicBezTo>
                    <a:pt x="150" y="25"/>
                    <a:pt x="164" y="25"/>
                    <a:pt x="178" y="26"/>
                  </a:cubicBezTo>
                  <a:cubicBezTo>
                    <a:pt x="192" y="26"/>
                    <a:pt x="199" y="28"/>
                    <a:pt x="199" y="39"/>
                  </a:cubicBezTo>
                  <a:cubicBezTo>
                    <a:pt x="199" y="40"/>
                    <a:pt x="197" y="44"/>
                    <a:pt x="195" y="53"/>
                  </a:cubicBezTo>
                  <a:lnTo>
                    <a:pt x="92" y="470"/>
                  </a:lnTo>
                  <a:cubicBezTo>
                    <a:pt x="84" y="500"/>
                    <a:pt x="83" y="505"/>
                    <a:pt x="21" y="505"/>
                  </a:cubicBezTo>
                  <a:cubicBezTo>
                    <a:pt x="7" y="505"/>
                    <a:pt x="0" y="505"/>
                    <a:pt x="0" y="521"/>
                  </a:cubicBezTo>
                  <a:cubicBezTo>
                    <a:pt x="0" y="530"/>
                    <a:pt x="9" y="530"/>
                    <a:pt x="11" y="530"/>
                  </a:cubicBezTo>
                  <a:cubicBezTo>
                    <a:pt x="32" y="530"/>
                    <a:pt x="86" y="528"/>
                    <a:pt x="109" y="528"/>
                  </a:cubicBezTo>
                  <a:cubicBezTo>
                    <a:pt x="130" y="528"/>
                    <a:pt x="185" y="530"/>
                    <a:pt x="208" y="530"/>
                  </a:cubicBezTo>
                  <a:cubicBezTo>
                    <a:pt x="213" y="530"/>
                    <a:pt x="222" y="530"/>
                    <a:pt x="222" y="514"/>
                  </a:cubicBezTo>
                  <a:cubicBezTo>
                    <a:pt x="222" y="505"/>
                    <a:pt x="215" y="505"/>
                    <a:pt x="201" y="505"/>
                  </a:cubicBezTo>
                  <a:cubicBezTo>
                    <a:pt x="172" y="505"/>
                    <a:pt x="150" y="505"/>
                    <a:pt x="150" y="491"/>
                  </a:cubicBezTo>
                  <a:cubicBezTo>
                    <a:pt x="150" y="488"/>
                    <a:pt x="151" y="484"/>
                    <a:pt x="153" y="479"/>
                  </a:cubicBezTo>
                  <a:lnTo>
                    <a:pt x="204" y="273"/>
                  </a:lnTo>
                  <a:lnTo>
                    <a:pt x="296" y="273"/>
                  </a:lnTo>
                  <a:cubicBezTo>
                    <a:pt x="366" y="273"/>
                    <a:pt x="380" y="317"/>
                    <a:pt x="380" y="343"/>
                  </a:cubicBezTo>
                  <a:cubicBezTo>
                    <a:pt x="380" y="356"/>
                    <a:pt x="375" y="380"/>
                    <a:pt x="370" y="398"/>
                  </a:cubicBezTo>
                  <a:cubicBezTo>
                    <a:pt x="364" y="419"/>
                    <a:pt x="357" y="447"/>
                    <a:pt x="357" y="463"/>
                  </a:cubicBezTo>
                  <a:cubicBezTo>
                    <a:pt x="357" y="547"/>
                    <a:pt x="451" y="547"/>
                    <a:pt x="461" y="547"/>
                  </a:cubicBezTo>
                  <a:cubicBezTo>
                    <a:pt x="526" y="547"/>
                    <a:pt x="554" y="468"/>
                    <a:pt x="554" y="458"/>
                  </a:cubicBezTo>
                  <a:cubicBezTo>
                    <a:pt x="554" y="449"/>
                    <a:pt x="546" y="449"/>
                    <a:pt x="544" y="449"/>
                  </a:cubicBezTo>
                  <a:cubicBezTo>
                    <a:pt x="537" y="449"/>
                    <a:pt x="537" y="454"/>
                    <a:pt x="535" y="459"/>
                  </a:cubicBezTo>
                  <a:cubicBezTo>
                    <a:pt x="516" y="517"/>
                    <a:pt x="482" y="530"/>
                    <a:pt x="465" y="530"/>
                  </a:cubicBezTo>
                  <a:cubicBezTo>
                    <a:pt x="438" y="530"/>
                    <a:pt x="433" y="512"/>
                    <a:pt x="433" y="482"/>
                  </a:cubicBezTo>
                  <a:cubicBezTo>
                    <a:pt x="433" y="458"/>
                    <a:pt x="438" y="419"/>
                    <a:pt x="440" y="394"/>
                  </a:cubicBezTo>
                  <a:cubicBezTo>
                    <a:pt x="442" y="384"/>
                    <a:pt x="443" y="368"/>
                    <a:pt x="443" y="357"/>
                  </a:cubicBezTo>
                  <a:cubicBezTo>
                    <a:pt x="443" y="297"/>
                    <a:pt x="392" y="275"/>
                    <a:pt x="371" y="266"/>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7" name="Google Shape;247;p20"/>
            <p:cNvSpPr/>
            <p:nvPr/>
          </p:nvSpPr>
          <p:spPr>
            <a:xfrm>
              <a:off x="1992600" y="2089440"/>
              <a:ext cx="71640" cy="129960"/>
            </a:xfrm>
            <a:custGeom>
              <a:avLst/>
              <a:gdLst/>
              <a:ahLst/>
              <a:cxnLst/>
              <a:rect l="l" t="t" r="r" b="b"/>
              <a:pathLst>
                <a:path w="199" h="361" extrusionOk="0">
                  <a:moveTo>
                    <a:pt x="123" y="16"/>
                  </a:moveTo>
                  <a:cubicBezTo>
                    <a:pt x="123" y="0"/>
                    <a:pt x="121" y="0"/>
                    <a:pt x="107" y="0"/>
                  </a:cubicBezTo>
                  <a:cubicBezTo>
                    <a:pt x="72" y="33"/>
                    <a:pt x="23" y="35"/>
                    <a:pt x="0" y="35"/>
                  </a:cubicBezTo>
                  <a:lnTo>
                    <a:pt x="0" y="55"/>
                  </a:lnTo>
                  <a:cubicBezTo>
                    <a:pt x="12" y="55"/>
                    <a:pt x="49" y="55"/>
                    <a:pt x="79" y="39"/>
                  </a:cubicBezTo>
                  <a:lnTo>
                    <a:pt x="79" y="317"/>
                  </a:lnTo>
                  <a:cubicBezTo>
                    <a:pt x="79" y="334"/>
                    <a:pt x="79" y="341"/>
                    <a:pt x="25" y="341"/>
                  </a:cubicBezTo>
                  <a:lnTo>
                    <a:pt x="4" y="341"/>
                  </a:lnTo>
                  <a:lnTo>
                    <a:pt x="4" y="361"/>
                  </a:lnTo>
                  <a:cubicBezTo>
                    <a:pt x="14" y="361"/>
                    <a:pt x="81" y="359"/>
                    <a:pt x="100" y="359"/>
                  </a:cubicBezTo>
                  <a:cubicBezTo>
                    <a:pt x="118" y="359"/>
                    <a:pt x="187" y="361"/>
                    <a:pt x="199" y="361"/>
                  </a:cubicBezTo>
                  <a:lnTo>
                    <a:pt x="199" y="341"/>
                  </a:lnTo>
                  <a:lnTo>
                    <a:pt x="178" y="341"/>
                  </a:lnTo>
                  <a:cubicBezTo>
                    <a:pt x="123" y="341"/>
                    <a:pt x="123" y="334"/>
                    <a:pt x="123" y="317"/>
                  </a:cubicBezTo>
                  <a:lnTo>
                    <a:pt x="123" y="16"/>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8" name="Google Shape;248;p20"/>
            <p:cNvSpPr/>
            <p:nvPr/>
          </p:nvSpPr>
          <p:spPr>
            <a:xfrm>
              <a:off x="1980000" y="2263680"/>
              <a:ext cx="131760" cy="133200"/>
            </a:xfrm>
            <a:custGeom>
              <a:avLst/>
              <a:gdLst/>
              <a:ahLst/>
              <a:cxnLst/>
              <a:rect l="l" t="t" r="r" b="b"/>
              <a:pathLst>
                <a:path w="366" h="370" extrusionOk="0">
                  <a:moveTo>
                    <a:pt x="366" y="227"/>
                  </a:moveTo>
                  <a:lnTo>
                    <a:pt x="347" y="227"/>
                  </a:lnTo>
                  <a:cubicBezTo>
                    <a:pt x="333" y="308"/>
                    <a:pt x="320" y="350"/>
                    <a:pt x="220" y="350"/>
                  </a:cubicBezTo>
                  <a:lnTo>
                    <a:pt x="134" y="350"/>
                  </a:lnTo>
                  <a:cubicBezTo>
                    <a:pt x="109" y="350"/>
                    <a:pt x="107" y="345"/>
                    <a:pt x="107" y="329"/>
                  </a:cubicBezTo>
                  <a:lnTo>
                    <a:pt x="107" y="187"/>
                  </a:lnTo>
                  <a:lnTo>
                    <a:pt x="162" y="187"/>
                  </a:lnTo>
                  <a:cubicBezTo>
                    <a:pt x="218" y="187"/>
                    <a:pt x="225" y="204"/>
                    <a:pt x="225" y="250"/>
                  </a:cubicBezTo>
                  <a:lnTo>
                    <a:pt x="245" y="250"/>
                  </a:lnTo>
                  <a:lnTo>
                    <a:pt x="245" y="104"/>
                  </a:lnTo>
                  <a:lnTo>
                    <a:pt x="225" y="104"/>
                  </a:lnTo>
                  <a:cubicBezTo>
                    <a:pt x="225" y="151"/>
                    <a:pt x="218" y="167"/>
                    <a:pt x="162" y="167"/>
                  </a:cubicBezTo>
                  <a:lnTo>
                    <a:pt x="107" y="167"/>
                  </a:lnTo>
                  <a:lnTo>
                    <a:pt x="107" y="40"/>
                  </a:lnTo>
                  <a:cubicBezTo>
                    <a:pt x="107" y="25"/>
                    <a:pt x="109" y="19"/>
                    <a:pt x="134" y="19"/>
                  </a:cubicBezTo>
                  <a:lnTo>
                    <a:pt x="215" y="19"/>
                  </a:lnTo>
                  <a:cubicBezTo>
                    <a:pt x="304" y="19"/>
                    <a:pt x="320" y="49"/>
                    <a:pt x="331" y="125"/>
                  </a:cubicBezTo>
                  <a:lnTo>
                    <a:pt x="348" y="125"/>
                  </a:lnTo>
                  <a:lnTo>
                    <a:pt x="333" y="0"/>
                  </a:lnTo>
                  <a:lnTo>
                    <a:pt x="0" y="0"/>
                  </a:lnTo>
                  <a:lnTo>
                    <a:pt x="0" y="19"/>
                  </a:lnTo>
                  <a:lnTo>
                    <a:pt x="12" y="19"/>
                  </a:lnTo>
                  <a:cubicBezTo>
                    <a:pt x="55" y="19"/>
                    <a:pt x="56" y="25"/>
                    <a:pt x="56" y="44"/>
                  </a:cubicBezTo>
                  <a:lnTo>
                    <a:pt x="56" y="326"/>
                  </a:lnTo>
                  <a:cubicBezTo>
                    <a:pt x="56" y="343"/>
                    <a:pt x="55" y="350"/>
                    <a:pt x="12" y="350"/>
                  </a:cubicBezTo>
                  <a:lnTo>
                    <a:pt x="0" y="350"/>
                  </a:lnTo>
                  <a:lnTo>
                    <a:pt x="0" y="370"/>
                  </a:lnTo>
                  <a:lnTo>
                    <a:pt x="341" y="370"/>
                  </a:lnTo>
                  <a:lnTo>
                    <a:pt x="366" y="227"/>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49" name="Google Shape;249;p20"/>
            <p:cNvSpPr/>
            <p:nvPr/>
          </p:nvSpPr>
          <p:spPr>
            <a:xfrm>
              <a:off x="2130120" y="2263320"/>
              <a:ext cx="124920" cy="133560"/>
            </a:xfrm>
            <a:custGeom>
              <a:avLst/>
              <a:gdLst/>
              <a:ahLst/>
              <a:cxnLst/>
              <a:rect l="l" t="t" r="r" b="b"/>
              <a:pathLst>
                <a:path w="347" h="371" extrusionOk="0">
                  <a:moveTo>
                    <a:pt x="107" y="202"/>
                  </a:moveTo>
                  <a:lnTo>
                    <a:pt x="206" y="202"/>
                  </a:lnTo>
                  <a:cubicBezTo>
                    <a:pt x="285" y="202"/>
                    <a:pt x="347" y="157"/>
                    <a:pt x="347" y="102"/>
                  </a:cubicBezTo>
                  <a:cubicBezTo>
                    <a:pt x="347" y="49"/>
                    <a:pt x="287" y="0"/>
                    <a:pt x="206" y="0"/>
                  </a:cubicBezTo>
                  <a:lnTo>
                    <a:pt x="0" y="0"/>
                  </a:ln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202"/>
                  </a:lnTo>
                  <a:moveTo>
                    <a:pt x="194" y="19"/>
                  </a:moveTo>
                  <a:cubicBezTo>
                    <a:pt x="283" y="19"/>
                    <a:pt x="289" y="70"/>
                    <a:pt x="289" y="102"/>
                  </a:cubicBezTo>
                  <a:cubicBezTo>
                    <a:pt x="289" y="127"/>
                    <a:pt x="289" y="185"/>
                    <a:pt x="194" y="185"/>
                  </a:cubicBezTo>
                  <a:lnTo>
                    <a:pt x="106" y="185"/>
                  </a:lnTo>
                  <a:lnTo>
                    <a:pt x="106" y="40"/>
                  </a:lnTo>
                  <a:cubicBezTo>
                    <a:pt x="106" y="25"/>
                    <a:pt x="106" y="19"/>
                    <a:pt x="132" y="19"/>
                  </a:cubicBezTo>
                  <a:lnTo>
                    <a:pt x="194" y="19"/>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0" name="Google Shape;250;p20"/>
            <p:cNvSpPr/>
            <p:nvPr/>
          </p:nvSpPr>
          <p:spPr>
            <a:xfrm>
              <a:off x="2389320" y="1886759"/>
              <a:ext cx="83160" cy="334440"/>
            </a:xfrm>
            <a:custGeom>
              <a:avLst/>
              <a:gdLst/>
              <a:ahLst/>
              <a:cxnLst/>
              <a:rect l="l" t="t" r="r" b="b"/>
              <a:pathLst>
                <a:path w="231" h="929" extrusionOk="0">
                  <a:moveTo>
                    <a:pt x="197" y="913"/>
                  </a:moveTo>
                  <a:cubicBezTo>
                    <a:pt x="202" y="926"/>
                    <a:pt x="204" y="929"/>
                    <a:pt x="215" y="929"/>
                  </a:cubicBezTo>
                  <a:cubicBezTo>
                    <a:pt x="224" y="929"/>
                    <a:pt x="231" y="922"/>
                    <a:pt x="231" y="913"/>
                  </a:cubicBezTo>
                  <a:cubicBezTo>
                    <a:pt x="231" y="913"/>
                    <a:pt x="231" y="910"/>
                    <a:pt x="225" y="899"/>
                  </a:cubicBezTo>
                  <a:lnTo>
                    <a:pt x="33" y="465"/>
                  </a:lnTo>
                  <a:lnTo>
                    <a:pt x="225" y="30"/>
                  </a:lnTo>
                  <a:cubicBezTo>
                    <a:pt x="231" y="19"/>
                    <a:pt x="231" y="16"/>
                    <a:pt x="231" y="16"/>
                  </a:cubicBezTo>
                  <a:cubicBezTo>
                    <a:pt x="231" y="7"/>
                    <a:pt x="224" y="0"/>
                    <a:pt x="215" y="0"/>
                  </a:cubicBezTo>
                  <a:cubicBezTo>
                    <a:pt x="204" y="0"/>
                    <a:pt x="202" y="7"/>
                    <a:pt x="197" y="16"/>
                  </a:cubicBezTo>
                  <a:lnTo>
                    <a:pt x="5" y="451"/>
                  </a:lnTo>
                  <a:cubicBezTo>
                    <a:pt x="0" y="459"/>
                    <a:pt x="0" y="465"/>
                    <a:pt x="0" y="465"/>
                  </a:cubicBezTo>
                  <a:cubicBezTo>
                    <a:pt x="0" y="466"/>
                    <a:pt x="0" y="470"/>
                    <a:pt x="5" y="479"/>
                  </a:cubicBezTo>
                  <a:lnTo>
                    <a:pt x="197" y="913"/>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1" name="Google Shape;251;p20"/>
            <p:cNvSpPr/>
            <p:nvPr/>
          </p:nvSpPr>
          <p:spPr>
            <a:xfrm>
              <a:off x="2502720" y="1999080"/>
              <a:ext cx="91800" cy="128520"/>
            </a:xfrm>
            <a:custGeom>
              <a:avLst/>
              <a:gdLst/>
              <a:ahLst/>
              <a:cxnLst/>
              <a:rect l="l" t="t" r="r" b="b"/>
              <a:pathLst>
                <a:path w="255" h="357" extrusionOk="0">
                  <a:moveTo>
                    <a:pt x="136" y="197"/>
                  </a:moveTo>
                  <a:cubicBezTo>
                    <a:pt x="153" y="201"/>
                    <a:pt x="216" y="213"/>
                    <a:pt x="216" y="269"/>
                  </a:cubicBezTo>
                  <a:cubicBezTo>
                    <a:pt x="216" y="308"/>
                    <a:pt x="190" y="340"/>
                    <a:pt x="128" y="340"/>
                  </a:cubicBezTo>
                  <a:cubicBezTo>
                    <a:pt x="63" y="340"/>
                    <a:pt x="35" y="296"/>
                    <a:pt x="21" y="229"/>
                  </a:cubicBezTo>
                  <a:cubicBezTo>
                    <a:pt x="19" y="220"/>
                    <a:pt x="18" y="216"/>
                    <a:pt x="11" y="216"/>
                  </a:cubicBezTo>
                  <a:cubicBezTo>
                    <a:pt x="0" y="216"/>
                    <a:pt x="0" y="222"/>
                    <a:pt x="0" y="236"/>
                  </a:cubicBezTo>
                  <a:lnTo>
                    <a:pt x="0" y="338"/>
                  </a:lnTo>
                  <a:cubicBezTo>
                    <a:pt x="0" y="352"/>
                    <a:pt x="0" y="357"/>
                    <a:pt x="9" y="357"/>
                  </a:cubicBezTo>
                  <a:cubicBezTo>
                    <a:pt x="12" y="357"/>
                    <a:pt x="14" y="356"/>
                    <a:pt x="28" y="341"/>
                  </a:cubicBezTo>
                  <a:cubicBezTo>
                    <a:pt x="30" y="340"/>
                    <a:pt x="30" y="338"/>
                    <a:pt x="44" y="324"/>
                  </a:cubicBezTo>
                  <a:cubicBezTo>
                    <a:pt x="77" y="356"/>
                    <a:pt x="113" y="357"/>
                    <a:pt x="128" y="357"/>
                  </a:cubicBezTo>
                  <a:cubicBezTo>
                    <a:pt x="218" y="357"/>
                    <a:pt x="255" y="304"/>
                    <a:pt x="255" y="248"/>
                  </a:cubicBezTo>
                  <a:cubicBezTo>
                    <a:pt x="255" y="208"/>
                    <a:pt x="231" y="185"/>
                    <a:pt x="222" y="174"/>
                  </a:cubicBezTo>
                  <a:cubicBezTo>
                    <a:pt x="195" y="150"/>
                    <a:pt x="165" y="144"/>
                    <a:pt x="134" y="137"/>
                  </a:cubicBezTo>
                  <a:cubicBezTo>
                    <a:pt x="90" y="128"/>
                    <a:pt x="37" y="120"/>
                    <a:pt x="37" y="74"/>
                  </a:cubicBezTo>
                  <a:cubicBezTo>
                    <a:pt x="37" y="46"/>
                    <a:pt x="58" y="14"/>
                    <a:pt x="125" y="14"/>
                  </a:cubicBezTo>
                  <a:cubicBezTo>
                    <a:pt x="209" y="14"/>
                    <a:pt x="215" y="84"/>
                    <a:pt x="216" y="109"/>
                  </a:cubicBezTo>
                  <a:cubicBezTo>
                    <a:pt x="216" y="116"/>
                    <a:pt x="224" y="116"/>
                    <a:pt x="225" y="116"/>
                  </a:cubicBezTo>
                  <a:cubicBezTo>
                    <a:pt x="236" y="116"/>
                    <a:pt x="236" y="113"/>
                    <a:pt x="236" y="97"/>
                  </a:cubicBezTo>
                  <a:lnTo>
                    <a:pt x="236" y="19"/>
                  </a:lnTo>
                  <a:cubicBezTo>
                    <a:pt x="236" y="5"/>
                    <a:pt x="236" y="0"/>
                    <a:pt x="227" y="0"/>
                  </a:cubicBezTo>
                  <a:cubicBezTo>
                    <a:pt x="224" y="0"/>
                    <a:pt x="222" y="0"/>
                    <a:pt x="211" y="9"/>
                  </a:cubicBezTo>
                  <a:cubicBezTo>
                    <a:pt x="209" y="12"/>
                    <a:pt x="201" y="19"/>
                    <a:pt x="197" y="21"/>
                  </a:cubicBezTo>
                  <a:cubicBezTo>
                    <a:pt x="169" y="0"/>
                    <a:pt x="136" y="0"/>
                    <a:pt x="125" y="0"/>
                  </a:cubicBezTo>
                  <a:cubicBezTo>
                    <a:pt x="30" y="0"/>
                    <a:pt x="0" y="53"/>
                    <a:pt x="0" y="95"/>
                  </a:cubicBezTo>
                  <a:cubicBezTo>
                    <a:pt x="0" y="123"/>
                    <a:pt x="12" y="144"/>
                    <a:pt x="33" y="162"/>
                  </a:cubicBezTo>
                  <a:cubicBezTo>
                    <a:pt x="58" y="181"/>
                    <a:pt x="81" y="187"/>
                    <a:pt x="136" y="197"/>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2" name="Google Shape;252;p20"/>
            <p:cNvSpPr/>
            <p:nvPr/>
          </p:nvSpPr>
          <p:spPr>
            <a:xfrm>
              <a:off x="2612880" y="1937520"/>
              <a:ext cx="60120" cy="186840"/>
            </a:xfrm>
            <a:custGeom>
              <a:avLst/>
              <a:gdLst/>
              <a:ahLst/>
              <a:cxnLst/>
              <a:rect l="l" t="t" r="r" b="b"/>
              <a:pathLst>
                <a:path w="167" h="519" extrusionOk="0">
                  <a:moveTo>
                    <a:pt x="113" y="176"/>
                  </a:moveTo>
                  <a:lnTo>
                    <a:pt x="4" y="185"/>
                  </a:lnTo>
                  <a:lnTo>
                    <a:pt x="4" y="209"/>
                  </a:lnTo>
                  <a:cubicBezTo>
                    <a:pt x="55" y="209"/>
                    <a:pt x="62" y="213"/>
                    <a:pt x="62" y="252"/>
                  </a:cubicBezTo>
                  <a:lnTo>
                    <a:pt x="62" y="459"/>
                  </a:lnTo>
                  <a:cubicBezTo>
                    <a:pt x="62" y="495"/>
                    <a:pt x="53" y="495"/>
                    <a:pt x="0" y="495"/>
                  </a:cubicBezTo>
                  <a:lnTo>
                    <a:pt x="0" y="519"/>
                  </a:lnTo>
                  <a:cubicBezTo>
                    <a:pt x="25" y="517"/>
                    <a:pt x="67" y="517"/>
                    <a:pt x="86" y="517"/>
                  </a:cubicBezTo>
                  <a:cubicBezTo>
                    <a:pt x="113" y="517"/>
                    <a:pt x="141" y="517"/>
                    <a:pt x="167" y="519"/>
                  </a:cubicBezTo>
                  <a:lnTo>
                    <a:pt x="167" y="495"/>
                  </a:lnTo>
                  <a:cubicBezTo>
                    <a:pt x="116" y="495"/>
                    <a:pt x="113" y="491"/>
                    <a:pt x="113" y="461"/>
                  </a:cubicBezTo>
                  <a:lnTo>
                    <a:pt x="113" y="176"/>
                  </a:lnTo>
                  <a:moveTo>
                    <a:pt x="116" y="40"/>
                  </a:moveTo>
                  <a:cubicBezTo>
                    <a:pt x="116" y="16"/>
                    <a:pt x="97" y="0"/>
                    <a:pt x="74" y="0"/>
                  </a:cubicBezTo>
                  <a:cubicBezTo>
                    <a:pt x="49" y="0"/>
                    <a:pt x="33" y="21"/>
                    <a:pt x="33" y="40"/>
                  </a:cubicBezTo>
                  <a:cubicBezTo>
                    <a:pt x="33" y="62"/>
                    <a:pt x="49" y="83"/>
                    <a:pt x="74" y="83"/>
                  </a:cubicBezTo>
                  <a:cubicBezTo>
                    <a:pt x="97" y="83"/>
                    <a:pt x="116" y="65"/>
                    <a:pt x="116" y="40"/>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3" name="Google Shape;253;p20"/>
            <p:cNvSpPr/>
            <p:nvPr/>
          </p:nvSpPr>
          <p:spPr>
            <a:xfrm>
              <a:off x="2689560" y="2000880"/>
              <a:ext cx="140760" cy="123480"/>
            </a:xfrm>
            <a:custGeom>
              <a:avLst/>
              <a:gdLst/>
              <a:ahLst/>
              <a:cxnLst/>
              <a:rect l="l" t="t" r="r" b="b"/>
              <a:pathLst>
                <a:path w="391" h="343" extrusionOk="0">
                  <a:moveTo>
                    <a:pt x="60" y="76"/>
                  </a:moveTo>
                  <a:lnTo>
                    <a:pt x="60" y="285"/>
                  </a:lnTo>
                  <a:cubicBezTo>
                    <a:pt x="60" y="319"/>
                    <a:pt x="53" y="319"/>
                    <a:pt x="0" y="319"/>
                  </a:cubicBezTo>
                  <a:lnTo>
                    <a:pt x="0" y="343"/>
                  </a:lnTo>
                  <a:cubicBezTo>
                    <a:pt x="26" y="343"/>
                    <a:pt x="67" y="341"/>
                    <a:pt x="88" y="341"/>
                  </a:cubicBezTo>
                  <a:cubicBezTo>
                    <a:pt x="107" y="341"/>
                    <a:pt x="148" y="343"/>
                    <a:pt x="174" y="343"/>
                  </a:cubicBezTo>
                  <a:lnTo>
                    <a:pt x="174" y="319"/>
                  </a:lnTo>
                  <a:cubicBezTo>
                    <a:pt x="123" y="319"/>
                    <a:pt x="114" y="319"/>
                    <a:pt x="114" y="285"/>
                  </a:cubicBezTo>
                  <a:lnTo>
                    <a:pt x="114" y="141"/>
                  </a:lnTo>
                  <a:cubicBezTo>
                    <a:pt x="114" y="60"/>
                    <a:pt x="169" y="18"/>
                    <a:pt x="218" y="18"/>
                  </a:cubicBezTo>
                  <a:cubicBezTo>
                    <a:pt x="267" y="18"/>
                    <a:pt x="276" y="60"/>
                    <a:pt x="276" y="104"/>
                  </a:cubicBezTo>
                  <a:lnTo>
                    <a:pt x="276" y="285"/>
                  </a:lnTo>
                  <a:cubicBezTo>
                    <a:pt x="276" y="319"/>
                    <a:pt x="267" y="319"/>
                    <a:pt x="216" y="319"/>
                  </a:cubicBezTo>
                  <a:lnTo>
                    <a:pt x="216" y="343"/>
                  </a:lnTo>
                  <a:cubicBezTo>
                    <a:pt x="243" y="343"/>
                    <a:pt x="283" y="341"/>
                    <a:pt x="304" y="341"/>
                  </a:cubicBezTo>
                  <a:cubicBezTo>
                    <a:pt x="324" y="341"/>
                    <a:pt x="364" y="343"/>
                    <a:pt x="391" y="343"/>
                  </a:cubicBezTo>
                  <a:lnTo>
                    <a:pt x="391" y="319"/>
                  </a:lnTo>
                  <a:cubicBezTo>
                    <a:pt x="350" y="319"/>
                    <a:pt x="331" y="319"/>
                    <a:pt x="331" y="296"/>
                  </a:cubicBezTo>
                  <a:lnTo>
                    <a:pt x="331" y="148"/>
                  </a:lnTo>
                  <a:cubicBezTo>
                    <a:pt x="331" y="81"/>
                    <a:pt x="331" y="56"/>
                    <a:pt x="306" y="28"/>
                  </a:cubicBezTo>
                  <a:cubicBezTo>
                    <a:pt x="296" y="16"/>
                    <a:pt x="269" y="0"/>
                    <a:pt x="225" y="0"/>
                  </a:cubicBezTo>
                  <a:cubicBezTo>
                    <a:pt x="167" y="0"/>
                    <a:pt x="132" y="33"/>
                    <a:pt x="109" y="81"/>
                  </a:cubicBezTo>
                  <a:lnTo>
                    <a:pt x="109" y="0"/>
                  </a:lnTo>
                  <a:lnTo>
                    <a:pt x="0" y="9"/>
                  </a:lnTo>
                  <a:lnTo>
                    <a:pt x="0" y="33"/>
                  </a:lnTo>
                  <a:cubicBezTo>
                    <a:pt x="55" y="33"/>
                    <a:pt x="60" y="39"/>
                    <a:pt x="60" y="76"/>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4" name="Google Shape;254;p20"/>
            <p:cNvSpPr/>
            <p:nvPr/>
          </p:nvSpPr>
          <p:spPr>
            <a:xfrm>
              <a:off x="2863080" y="1914840"/>
              <a:ext cx="65160" cy="278640"/>
            </a:xfrm>
            <a:custGeom>
              <a:avLst/>
              <a:gdLst/>
              <a:ahLst/>
              <a:cxnLst/>
              <a:rect l="l" t="t" r="r" b="b"/>
              <a:pathLst>
                <a:path w="181" h="774" extrusionOk="0">
                  <a:moveTo>
                    <a:pt x="181" y="767"/>
                  </a:moveTo>
                  <a:cubicBezTo>
                    <a:pt x="181" y="766"/>
                    <a:pt x="181" y="764"/>
                    <a:pt x="167" y="750"/>
                  </a:cubicBezTo>
                  <a:cubicBezTo>
                    <a:pt x="70" y="653"/>
                    <a:pt x="46" y="507"/>
                    <a:pt x="46" y="387"/>
                  </a:cubicBezTo>
                  <a:cubicBezTo>
                    <a:pt x="46" y="253"/>
                    <a:pt x="76" y="118"/>
                    <a:pt x="171" y="21"/>
                  </a:cubicBezTo>
                  <a:cubicBezTo>
                    <a:pt x="181" y="12"/>
                    <a:pt x="181" y="11"/>
                    <a:pt x="181" y="7"/>
                  </a:cubicBezTo>
                  <a:cubicBezTo>
                    <a:pt x="181" y="2"/>
                    <a:pt x="178" y="0"/>
                    <a:pt x="172" y="0"/>
                  </a:cubicBezTo>
                  <a:cubicBezTo>
                    <a:pt x="165" y="0"/>
                    <a:pt x="95" y="53"/>
                    <a:pt x="49" y="151"/>
                  </a:cubicBezTo>
                  <a:cubicBezTo>
                    <a:pt x="9" y="236"/>
                    <a:pt x="0" y="322"/>
                    <a:pt x="0" y="387"/>
                  </a:cubicBezTo>
                  <a:cubicBezTo>
                    <a:pt x="0" y="449"/>
                    <a:pt x="9" y="542"/>
                    <a:pt x="51" y="630"/>
                  </a:cubicBezTo>
                  <a:cubicBezTo>
                    <a:pt x="99" y="725"/>
                    <a:pt x="165" y="774"/>
                    <a:pt x="172" y="774"/>
                  </a:cubicBezTo>
                  <a:cubicBezTo>
                    <a:pt x="178" y="774"/>
                    <a:pt x="181" y="773"/>
                    <a:pt x="181" y="767"/>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5" name="Google Shape;255;p20"/>
            <p:cNvSpPr/>
            <p:nvPr/>
          </p:nvSpPr>
          <p:spPr>
            <a:xfrm>
              <a:off x="2959560" y="1933560"/>
              <a:ext cx="185040" cy="190800"/>
            </a:xfrm>
            <a:custGeom>
              <a:avLst/>
              <a:gdLst/>
              <a:ahLst/>
              <a:cxnLst/>
              <a:rect l="l" t="t" r="r" b="b"/>
              <a:pathLst>
                <a:path w="514" h="530" extrusionOk="0">
                  <a:moveTo>
                    <a:pt x="287" y="62"/>
                  </a:moveTo>
                  <a:cubicBezTo>
                    <a:pt x="287" y="35"/>
                    <a:pt x="287" y="25"/>
                    <a:pt x="361" y="25"/>
                  </a:cubicBezTo>
                  <a:lnTo>
                    <a:pt x="387" y="25"/>
                  </a:lnTo>
                  <a:lnTo>
                    <a:pt x="387" y="0"/>
                  </a:lnTo>
                  <a:cubicBezTo>
                    <a:pt x="359" y="2"/>
                    <a:pt x="287" y="2"/>
                    <a:pt x="255" y="2"/>
                  </a:cubicBezTo>
                  <a:cubicBezTo>
                    <a:pt x="224" y="2"/>
                    <a:pt x="151" y="2"/>
                    <a:pt x="123" y="0"/>
                  </a:cubicBezTo>
                  <a:lnTo>
                    <a:pt x="123" y="25"/>
                  </a:lnTo>
                  <a:lnTo>
                    <a:pt x="150" y="25"/>
                  </a:lnTo>
                  <a:cubicBezTo>
                    <a:pt x="224" y="25"/>
                    <a:pt x="224" y="33"/>
                    <a:pt x="224" y="62"/>
                  </a:cubicBezTo>
                  <a:lnTo>
                    <a:pt x="224" y="407"/>
                  </a:lnTo>
                  <a:cubicBezTo>
                    <a:pt x="121" y="378"/>
                    <a:pt x="118" y="259"/>
                    <a:pt x="118" y="209"/>
                  </a:cubicBezTo>
                  <a:cubicBezTo>
                    <a:pt x="116" y="114"/>
                    <a:pt x="83" y="100"/>
                    <a:pt x="48" y="100"/>
                  </a:cubicBezTo>
                  <a:lnTo>
                    <a:pt x="19" y="100"/>
                  </a:lnTo>
                  <a:cubicBezTo>
                    <a:pt x="7" y="100"/>
                    <a:pt x="0" y="100"/>
                    <a:pt x="0" y="109"/>
                  </a:cubicBezTo>
                  <a:cubicBezTo>
                    <a:pt x="0" y="113"/>
                    <a:pt x="2" y="116"/>
                    <a:pt x="7" y="118"/>
                  </a:cubicBezTo>
                  <a:cubicBezTo>
                    <a:pt x="33" y="120"/>
                    <a:pt x="53" y="130"/>
                    <a:pt x="53" y="224"/>
                  </a:cubicBezTo>
                  <a:cubicBezTo>
                    <a:pt x="53" y="241"/>
                    <a:pt x="55" y="301"/>
                    <a:pt x="92" y="354"/>
                  </a:cubicBezTo>
                  <a:cubicBezTo>
                    <a:pt x="123" y="396"/>
                    <a:pt x="171" y="419"/>
                    <a:pt x="224" y="426"/>
                  </a:cubicBezTo>
                  <a:lnTo>
                    <a:pt x="224" y="468"/>
                  </a:lnTo>
                  <a:cubicBezTo>
                    <a:pt x="224" y="495"/>
                    <a:pt x="224" y="505"/>
                    <a:pt x="150" y="505"/>
                  </a:cubicBezTo>
                  <a:lnTo>
                    <a:pt x="123" y="505"/>
                  </a:lnTo>
                  <a:lnTo>
                    <a:pt x="123" y="530"/>
                  </a:lnTo>
                  <a:cubicBezTo>
                    <a:pt x="151" y="528"/>
                    <a:pt x="224" y="528"/>
                    <a:pt x="255" y="528"/>
                  </a:cubicBezTo>
                  <a:cubicBezTo>
                    <a:pt x="287" y="528"/>
                    <a:pt x="359" y="528"/>
                    <a:pt x="387" y="530"/>
                  </a:cubicBezTo>
                  <a:lnTo>
                    <a:pt x="387" y="505"/>
                  </a:lnTo>
                  <a:lnTo>
                    <a:pt x="361" y="505"/>
                  </a:lnTo>
                  <a:cubicBezTo>
                    <a:pt x="287" y="505"/>
                    <a:pt x="287" y="496"/>
                    <a:pt x="287" y="468"/>
                  </a:cubicBezTo>
                  <a:lnTo>
                    <a:pt x="287" y="426"/>
                  </a:lnTo>
                  <a:cubicBezTo>
                    <a:pt x="343" y="419"/>
                    <a:pt x="391" y="394"/>
                    <a:pt x="421" y="354"/>
                  </a:cubicBezTo>
                  <a:cubicBezTo>
                    <a:pt x="461" y="299"/>
                    <a:pt x="461" y="238"/>
                    <a:pt x="461" y="204"/>
                  </a:cubicBezTo>
                  <a:cubicBezTo>
                    <a:pt x="461" y="192"/>
                    <a:pt x="463" y="123"/>
                    <a:pt x="505" y="118"/>
                  </a:cubicBezTo>
                  <a:cubicBezTo>
                    <a:pt x="509" y="116"/>
                    <a:pt x="514" y="116"/>
                    <a:pt x="514" y="109"/>
                  </a:cubicBezTo>
                  <a:cubicBezTo>
                    <a:pt x="514" y="100"/>
                    <a:pt x="509" y="100"/>
                    <a:pt x="496" y="100"/>
                  </a:cubicBezTo>
                  <a:lnTo>
                    <a:pt x="466" y="100"/>
                  </a:lnTo>
                  <a:cubicBezTo>
                    <a:pt x="436" y="100"/>
                    <a:pt x="398" y="106"/>
                    <a:pt x="398" y="218"/>
                  </a:cubicBezTo>
                  <a:cubicBezTo>
                    <a:pt x="396" y="303"/>
                    <a:pt x="371" y="385"/>
                    <a:pt x="287" y="407"/>
                  </a:cubicBezTo>
                  <a:lnTo>
                    <a:pt x="287" y="62"/>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6" name="Google Shape;256;p20"/>
            <p:cNvSpPr/>
            <p:nvPr/>
          </p:nvSpPr>
          <p:spPr>
            <a:xfrm>
              <a:off x="3181320" y="1879200"/>
              <a:ext cx="71640" cy="129960"/>
            </a:xfrm>
            <a:custGeom>
              <a:avLst/>
              <a:gdLst/>
              <a:ahLst/>
              <a:cxnLst/>
              <a:rect l="l" t="t" r="r" b="b"/>
              <a:pathLst>
                <a:path w="199" h="361" extrusionOk="0">
                  <a:moveTo>
                    <a:pt x="123" y="16"/>
                  </a:moveTo>
                  <a:cubicBezTo>
                    <a:pt x="123" y="0"/>
                    <a:pt x="123" y="0"/>
                    <a:pt x="107" y="0"/>
                  </a:cubicBezTo>
                  <a:cubicBezTo>
                    <a:pt x="72" y="33"/>
                    <a:pt x="23" y="35"/>
                    <a:pt x="0" y="35"/>
                  </a:cubicBezTo>
                  <a:lnTo>
                    <a:pt x="0" y="55"/>
                  </a:lnTo>
                  <a:cubicBezTo>
                    <a:pt x="12" y="55"/>
                    <a:pt x="49" y="55"/>
                    <a:pt x="79" y="39"/>
                  </a:cubicBezTo>
                  <a:lnTo>
                    <a:pt x="79" y="317"/>
                  </a:lnTo>
                  <a:cubicBezTo>
                    <a:pt x="79" y="334"/>
                    <a:pt x="79" y="341"/>
                    <a:pt x="25" y="341"/>
                  </a:cubicBezTo>
                  <a:lnTo>
                    <a:pt x="4" y="341"/>
                  </a:lnTo>
                  <a:lnTo>
                    <a:pt x="4" y="361"/>
                  </a:lnTo>
                  <a:cubicBezTo>
                    <a:pt x="14" y="361"/>
                    <a:pt x="81" y="359"/>
                    <a:pt x="100" y="359"/>
                  </a:cubicBezTo>
                  <a:cubicBezTo>
                    <a:pt x="118" y="359"/>
                    <a:pt x="187" y="361"/>
                    <a:pt x="199" y="361"/>
                  </a:cubicBezTo>
                  <a:lnTo>
                    <a:pt x="199" y="341"/>
                  </a:lnTo>
                  <a:lnTo>
                    <a:pt x="178" y="341"/>
                  </a:lnTo>
                  <a:cubicBezTo>
                    <a:pt x="123" y="341"/>
                    <a:pt x="123" y="334"/>
                    <a:pt x="123" y="317"/>
                  </a:cubicBezTo>
                  <a:lnTo>
                    <a:pt x="123" y="16"/>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7" name="Google Shape;257;p20"/>
            <p:cNvSpPr/>
            <p:nvPr/>
          </p:nvSpPr>
          <p:spPr>
            <a:xfrm>
              <a:off x="3171240" y="2060280"/>
              <a:ext cx="131760" cy="133200"/>
            </a:xfrm>
            <a:custGeom>
              <a:avLst/>
              <a:gdLst/>
              <a:ahLst/>
              <a:cxnLst/>
              <a:rect l="l" t="t" r="r" b="b"/>
              <a:pathLst>
                <a:path w="366" h="370" extrusionOk="0">
                  <a:moveTo>
                    <a:pt x="366" y="227"/>
                  </a:moveTo>
                  <a:lnTo>
                    <a:pt x="347" y="227"/>
                  </a:lnTo>
                  <a:cubicBezTo>
                    <a:pt x="333" y="308"/>
                    <a:pt x="320" y="350"/>
                    <a:pt x="220" y="350"/>
                  </a:cubicBezTo>
                  <a:lnTo>
                    <a:pt x="134" y="350"/>
                  </a:lnTo>
                  <a:cubicBezTo>
                    <a:pt x="109" y="350"/>
                    <a:pt x="107" y="345"/>
                    <a:pt x="107" y="329"/>
                  </a:cubicBezTo>
                  <a:lnTo>
                    <a:pt x="107" y="187"/>
                  </a:lnTo>
                  <a:lnTo>
                    <a:pt x="162" y="187"/>
                  </a:lnTo>
                  <a:cubicBezTo>
                    <a:pt x="218" y="187"/>
                    <a:pt x="225" y="204"/>
                    <a:pt x="225" y="250"/>
                  </a:cubicBezTo>
                  <a:lnTo>
                    <a:pt x="245" y="250"/>
                  </a:lnTo>
                  <a:lnTo>
                    <a:pt x="245" y="104"/>
                  </a:lnTo>
                  <a:lnTo>
                    <a:pt x="225" y="104"/>
                  </a:lnTo>
                  <a:cubicBezTo>
                    <a:pt x="225" y="151"/>
                    <a:pt x="218" y="167"/>
                    <a:pt x="162" y="167"/>
                  </a:cubicBezTo>
                  <a:lnTo>
                    <a:pt x="107" y="167"/>
                  </a:lnTo>
                  <a:lnTo>
                    <a:pt x="107" y="40"/>
                  </a:lnTo>
                  <a:cubicBezTo>
                    <a:pt x="107" y="25"/>
                    <a:pt x="109" y="19"/>
                    <a:pt x="134" y="19"/>
                  </a:cubicBezTo>
                  <a:lnTo>
                    <a:pt x="215" y="19"/>
                  </a:lnTo>
                  <a:cubicBezTo>
                    <a:pt x="304" y="19"/>
                    <a:pt x="320" y="49"/>
                    <a:pt x="331" y="125"/>
                  </a:cubicBezTo>
                  <a:lnTo>
                    <a:pt x="348" y="125"/>
                  </a:lnTo>
                  <a:lnTo>
                    <a:pt x="333" y="0"/>
                  </a:lnTo>
                  <a:lnTo>
                    <a:pt x="0" y="0"/>
                  </a:lnTo>
                  <a:lnTo>
                    <a:pt x="0" y="19"/>
                  </a:lnTo>
                  <a:lnTo>
                    <a:pt x="12" y="19"/>
                  </a:lnTo>
                  <a:cubicBezTo>
                    <a:pt x="55" y="19"/>
                    <a:pt x="56" y="25"/>
                    <a:pt x="56" y="44"/>
                  </a:cubicBezTo>
                  <a:lnTo>
                    <a:pt x="56" y="326"/>
                  </a:lnTo>
                  <a:cubicBezTo>
                    <a:pt x="56" y="343"/>
                    <a:pt x="55" y="350"/>
                    <a:pt x="12" y="350"/>
                  </a:cubicBezTo>
                  <a:lnTo>
                    <a:pt x="0" y="350"/>
                  </a:lnTo>
                  <a:lnTo>
                    <a:pt x="0" y="370"/>
                  </a:lnTo>
                  <a:lnTo>
                    <a:pt x="341" y="370"/>
                  </a:lnTo>
                  <a:lnTo>
                    <a:pt x="366" y="227"/>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8" name="Google Shape;258;p20"/>
            <p:cNvSpPr/>
            <p:nvPr/>
          </p:nvSpPr>
          <p:spPr>
            <a:xfrm>
              <a:off x="3321360" y="2059200"/>
              <a:ext cx="124920" cy="133560"/>
            </a:xfrm>
            <a:custGeom>
              <a:avLst/>
              <a:gdLst/>
              <a:ahLst/>
              <a:cxnLst/>
              <a:rect l="l" t="t" r="r" b="b"/>
              <a:pathLst>
                <a:path w="347" h="371" extrusionOk="0">
                  <a:moveTo>
                    <a:pt x="107" y="202"/>
                  </a:moveTo>
                  <a:lnTo>
                    <a:pt x="206" y="202"/>
                  </a:lnTo>
                  <a:cubicBezTo>
                    <a:pt x="285" y="202"/>
                    <a:pt x="347" y="157"/>
                    <a:pt x="347" y="102"/>
                  </a:cubicBezTo>
                  <a:cubicBezTo>
                    <a:pt x="347" y="48"/>
                    <a:pt x="287" y="0"/>
                    <a:pt x="206" y="0"/>
                  </a:cubicBezTo>
                  <a:lnTo>
                    <a:pt x="0" y="0"/>
                  </a:ln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202"/>
                  </a:lnTo>
                  <a:moveTo>
                    <a:pt x="194" y="19"/>
                  </a:moveTo>
                  <a:cubicBezTo>
                    <a:pt x="283" y="19"/>
                    <a:pt x="289" y="70"/>
                    <a:pt x="289" y="102"/>
                  </a:cubicBezTo>
                  <a:cubicBezTo>
                    <a:pt x="289" y="127"/>
                    <a:pt x="289" y="185"/>
                    <a:pt x="194" y="185"/>
                  </a:cubicBezTo>
                  <a:lnTo>
                    <a:pt x="106" y="185"/>
                  </a:lnTo>
                  <a:lnTo>
                    <a:pt x="106" y="40"/>
                  </a:lnTo>
                  <a:cubicBezTo>
                    <a:pt x="106" y="25"/>
                    <a:pt x="106" y="19"/>
                    <a:pt x="132" y="19"/>
                  </a:cubicBezTo>
                  <a:lnTo>
                    <a:pt x="194" y="19"/>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59" name="Google Shape;259;p20"/>
            <p:cNvSpPr/>
            <p:nvPr/>
          </p:nvSpPr>
          <p:spPr>
            <a:xfrm>
              <a:off x="3558240" y="2048400"/>
              <a:ext cx="170280" cy="11880"/>
            </a:xfrm>
            <a:custGeom>
              <a:avLst/>
              <a:gdLst/>
              <a:ahLst/>
              <a:cxnLst/>
              <a:rect l="l" t="t" r="r" b="b"/>
              <a:pathLst>
                <a:path w="473" h="33" extrusionOk="0">
                  <a:moveTo>
                    <a:pt x="447" y="33"/>
                  </a:moveTo>
                  <a:cubicBezTo>
                    <a:pt x="459" y="33"/>
                    <a:pt x="473" y="33"/>
                    <a:pt x="473" y="16"/>
                  </a:cubicBezTo>
                  <a:cubicBezTo>
                    <a:pt x="473" y="0"/>
                    <a:pt x="459" y="0"/>
                    <a:pt x="447" y="0"/>
                  </a:cubicBezTo>
                  <a:lnTo>
                    <a:pt x="26" y="0"/>
                  </a:lnTo>
                  <a:cubicBezTo>
                    <a:pt x="14" y="0"/>
                    <a:pt x="0" y="0"/>
                    <a:pt x="0" y="16"/>
                  </a:cubicBezTo>
                  <a:cubicBezTo>
                    <a:pt x="0" y="33"/>
                    <a:pt x="14" y="33"/>
                    <a:pt x="26" y="33"/>
                  </a:cubicBezTo>
                  <a:lnTo>
                    <a:pt x="447" y="33"/>
                  </a:lnTo>
                  <a:close/>
                </a:path>
              </a:pathLst>
            </a:custGeom>
            <a:solidFill>
              <a:srgbClr val="000000"/>
            </a:solidFill>
            <a:ln>
              <a:noFill/>
            </a:ln>
          </p:spPr>
          <p:txBody>
            <a:bodyPr spcFirstLastPara="1" wrap="square" lIns="108833" tIns="0" rIns="108833" bIns="0" anchor="t" anchorCtr="0">
              <a:noAutofit/>
            </a:bodyPr>
            <a:lstStyle/>
            <a:p>
              <a:endParaRPr sz="2133">
                <a:solidFill>
                  <a:srgbClr val="FFFFFF"/>
                </a:solidFill>
                <a:latin typeface="Times New Roman"/>
                <a:ea typeface="Times New Roman"/>
                <a:cs typeface="Times New Roman"/>
                <a:sym typeface="Times New Roman"/>
              </a:endParaRPr>
            </a:p>
          </p:txBody>
        </p:sp>
        <p:sp>
          <p:nvSpPr>
            <p:cNvPr id="260" name="Google Shape;260;p20"/>
            <p:cNvSpPr/>
            <p:nvPr/>
          </p:nvSpPr>
          <p:spPr>
            <a:xfrm>
              <a:off x="3827519" y="1930680"/>
              <a:ext cx="146520" cy="250920"/>
            </a:xfrm>
            <a:custGeom>
              <a:avLst/>
              <a:gdLst/>
              <a:ahLst/>
              <a:cxnLst/>
              <a:rect l="l" t="t" r="r" b="b"/>
              <a:pathLst>
                <a:path w="407" h="697" extrusionOk="0">
                  <a:moveTo>
                    <a:pt x="301" y="19"/>
                  </a:moveTo>
                  <a:cubicBezTo>
                    <a:pt x="301" y="18"/>
                    <a:pt x="304" y="9"/>
                    <a:pt x="304" y="7"/>
                  </a:cubicBezTo>
                  <a:cubicBezTo>
                    <a:pt x="304" y="7"/>
                    <a:pt x="304" y="0"/>
                    <a:pt x="294" y="0"/>
                  </a:cubicBezTo>
                  <a:cubicBezTo>
                    <a:pt x="287" y="0"/>
                    <a:pt x="285" y="2"/>
                    <a:pt x="283" y="16"/>
                  </a:cubicBezTo>
                  <a:lnTo>
                    <a:pt x="238" y="195"/>
                  </a:lnTo>
                  <a:cubicBezTo>
                    <a:pt x="114" y="199"/>
                    <a:pt x="0" y="301"/>
                    <a:pt x="0" y="407"/>
                  </a:cubicBezTo>
                  <a:cubicBezTo>
                    <a:pt x="0" y="480"/>
                    <a:pt x="55" y="542"/>
                    <a:pt x="150" y="547"/>
                  </a:cubicBezTo>
                  <a:cubicBezTo>
                    <a:pt x="143" y="572"/>
                    <a:pt x="137" y="597"/>
                    <a:pt x="132" y="620"/>
                  </a:cubicBezTo>
                  <a:cubicBezTo>
                    <a:pt x="121" y="656"/>
                    <a:pt x="114" y="686"/>
                    <a:pt x="114" y="688"/>
                  </a:cubicBezTo>
                  <a:cubicBezTo>
                    <a:pt x="114" y="697"/>
                    <a:pt x="120" y="697"/>
                    <a:pt x="123" y="697"/>
                  </a:cubicBezTo>
                  <a:cubicBezTo>
                    <a:pt x="127" y="697"/>
                    <a:pt x="128" y="697"/>
                    <a:pt x="132" y="693"/>
                  </a:cubicBezTo>
                  <a:cubicBezTo>
                    <a:pt x="132" y="692"/>
                    <a:pt x="137" y="674"/>
                    <a:pt x="139" y="664"/>
                  </a:cubicBezTo>
                  <a:lnTo>
                    <a:pt x="169" y="547"/>
                  </a:lnTo>
                  <a:cubicBezTo>
                    <a:pt x="294" y="544"/>
                    <a:pt x="407" y="438"/>
                    <a:pt x="407" y="334"/>
                  </a:cubicBezTo>
                  <a:cubicBezTo>
                    <a:pt x="407" y="273"/>
                    <a:pt x="366" y="202"/>
                    <a:pt x="259" y="195"/>
                  </a:cubicBezTo>
                  <a:lnTo>
                    <a:pt x="301" y="19"/>
                  </a:lnTo>
                  <a:moveTo>
                    <a:pt x="153" y="530"/>
                  </a:moveTo>
                  <a:cubicBezTo>
                    <a:pt x="106" y="528"/>
                    <a:pt x="51" y="502"/>
                    <a:pt x="51" y="422"/>
                  </a:cubicBezTo>
                  <a:cubicBezTo>
                    <a:pt x="51" y="331"/>
                    <a:pt x="118" y="222"/>
                    <a:pt x="232" y="211"/>
                  </a:cubicBezTo>
                  <a:lnTo>
                    <a:pt x="153" y="530"/>
                  </a:lnTo>
                  <a:moveTo>
                    <a:pt x="253" y="211"/>
                  </a:moveTo>
                  <a:cubicBezTo>
                    <a:pt x="311" y="215"/>
                    <a:pt x="357" y="250"/>
                    <a:pt x="357" y="319"/>
                  </a:cubicBezTo>
                  <a:cubicBezTo>
                    <a:pt x="357" y="410"/>
                    <a:pt x="290" y="521"/>
                    <a:pt x="172" y="530"/>
                  </a:cubicBezTo>
                  <a:lnTo>
                    <a:pt x="253" y="211"/>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61" name="Google Shape;261;p20"/>
            <p:cNvSpPr/>
            <p:nvPr/>
          </p:nvSpPr>
          <p:spPr>
            <a:xfrm>
              <a:off x="3996720" y="1917720"/>
              <a:ext cx="79920" cy="84960"/>
            </a:xfrm>
            <a:custGeom>
              <a:avLst/>
              <a:gdLst/>
              <a:ahLst/>
              <a:cxnLst/>
              <a:rect l="l" t="t" r="r" b="b"/>
              <a:pathLst>
                <a:path w="222" h="236" extrusionOk="0">
                  <a:moveTo>
                    <a:pt x="127" y="118"/>
                  </a:moveTo>
                  <a:cubicBezTo>
                    <a:pt x="172" y="99"/>
                    <a:pt x="192" y="90"/>
                    <a:pt x="206" y="84"/>
                  </a:cubicBezTo>
                  <a:cubicBezTo>
                    <a:pt x="216" y="79"/>
                    <a:pt x="222" y="77"/>
                    <a:pt x="222" y="67"/>
                  </a:cubicBezTo>
                  <a:cubicBezTo>
                    <a:pt x="222" y="58"/>
                    <a:pt x="215" y="49"/>
                    <a:pt x="204" y="49"/>
                  </a:cubicBezTo>
                  <a:cubicBezTo>
                    <a:pt x="201" y="49"/>
                    <a:pt x="199" y="49"/>
                    <a:pt x="194" y="55"/>
                  </a:cubicBezTo>
                  <a:lnTo>
                    <a:pt x="120" y="104"/>
                  </a:lnTo>
                  <a:lnTo>
                    <a:pt x="127" y="23"/>
                  </a:lnTo>
                  <a:cubicBezTo>
                    <a:pt x="128" y="14"/>
                    <a:pt x="127" y="0"/>
                    <a:pt x="111" y="0"/>
                  </a:cubicBezTo>
                  <a:cubicBezTo>
                    <a:pt x="104" y="0"/>
                    <a:pt x="93" y="4"/>
                    <a:pt x="93" y="16"/>
                  </a:cubicBezTo>
                  <a:cubicBezTo>
                    <a:pt x="93" y="21"/>
                    <a:pt x="97" y="37"/>
                    <a:pt x="97" y="42"/>
                  </a:cubicBezTo>
                  <a:cubicBezTo>
                    <a:pt x="97" y="53"/>
                    <a:pt x="102" y="92"/>
                    <a:pt x="102" y="104"/>
                  </a:cubicBezTo>
                  <a:lnTo>
                    <a:pt x="28" y="55"/>
                  </a:lnTo>
                  <a:cubicBezTo>
                    <a:pt x="23" y="51"/>
                    <a:pt x="21" y="49"/>
                    <a:pt x="18" y="49"/>
                  </a:cubicBezTo>
                  <a:cubicBezTo>
                    <a:pt x="7" y="49"/>
                    <a:pt x="0" y="58"/>
                    <a:pt x="0" y="67"/>
                  </a:cubicBezTo>
                  <a:cubicBezTo>
                    <a:pt x="0" y="77"/>
                    <a:pt x="7" y="81"/>
                    <a:pt x="11" y="83"/>
                  </a:cubicBezTo>
                  <a:lnTo>
                    <a:pt x="93" y="118"/>
                  </a:lnTo>
                  <a:cubicBezTo>
                    <a:pt x="49" y="137"/>
                    <a:pt x="28" y="144"/>
                    <a:pt x="16" y="151"/>
                  </a:cubicBezTo>
                  <a:cubicBezTo>
                    <a:pt x="5" y="155"/>
                    <a:pt x="0" y="158"/>
                    <a:pt x="0" y="167"/>
                  </a:cubicBezTo>
                  <a:cubicBezTo>
                    <a:pt x="0" y="178"/>
                    <a:pt x="7" y="185"/>
                    <a:pt x="18" y="185"/>
                  </a:cubicBezTo>
                  <a:cubicBezTo>
                    <a:pt x="21" y="185"/>
                    <a:pt x="21" y="185"/>
                    <a:pt x="28" y="181"/>
                  </a:cubicBezTo>
                  <a:lnTo>
                    <a:pt x="102" y="130"/>
                  </a:lnTo>
                  <a:lnTo>
                    <a:pt x="93" y="218"/>
                  </a:lnTo>
                  <a:cubicBezTo>
                    <a:pt x="93" y="231"/>
                    <a:pt x="104" y="236"/>
                    <a:pt x="111" y="236"/>
                  </a:cubicBezTo>
                  <a:cubicBezTo>
                    <a:pt x="118" y="236"/>
                    <a:pt x="127" y="231"/>
                    <a:pt x="127" y="218"/>
                  </a:cubicBezTo>
                  <a:cubicBezTo>
                    <a:pt x="127" y="213"/>
                    <a:pt x="125" y="197"/>
                    <a:pt x="125" y="192"/>
                  </a:cubicBezTo>
                  <a:cubicBezTo>
                    <a:pt x="123" y="183"/>
                    <a:pt x="120" y="143"/>
                    <a:pt x="120" y="130"/>
                  </a:cubicBezTo>
                  <a:lnTo>
                    <a:pt x="185" y="174"/>
                  </a:lnTo>
                  <a:cubicBezTo>
                    <a:pt x="199" y="185"/>
                    <a:pt x="199" y="185"/>
                    <a:pt x="204" y="185"/>
                  </a:cubicBezTo>
                  <a:cubicBezTo>
                    <a:pt x="215" y="185"/>
                    <a:pt x="222" y="178"/>
                    <a:pt x="222" y="167"/>
                  </a:cubicBezTo>
                  <a:cubicBezTo>
                    <a:pt x="222" y="157"/>
                    <a:pt x="215" y="155"/>
                    <a:pt x="209" y="151"/>
                  </a:cubicBezTo>
                  <a:lnTo>
                    <a:pt x="127" y="118"/>
                  </a:lnTo>
                  <a:close/>
                </a:path>
              </a:pathLst>
            </a:custGeom>
            <a:solidFill>
              <a:srgbClr val="000000"/>
            </a:solidFill>
            <a:ln>
              <a:noFill/>
            </a:ln>
          </p:spPr>
          <p:txBody>
            <a:bodyPr spcFirstLastPara="1" wrap="square" lIns="108833" tIns="48333" rIns="108833" bIns="48333" anchor="t" anchorCtr="0">
              <a:noAutofit/>
            </a:bodyPr>
            <a:lstStyle/>
            <a:p>
              <a:endParaRPr sz="2133">
                <a:solidFill>
                  <a:srgbClr val="FFFFFF"/>
                </a:solidFill>
                <a:latin typeface="Times New Roman"/>
                <a:ea typeface="Times New Roman"/>
                <a:cs typeface="Times New Roman"/>
                <a:sym typeface="Times New Roman"/>
              </a:endParaRPr>
            </a:p>
          </p:txBody>
        </p:sp>
        <p:sp>
          <p:nvSpPr>
            <p:cNvPr id="262" name="Google Shape;262;p20"/>
            <p:cNvSpPr/>
            <p:nvPr/>
          </p:nvSpPr>
          <p:spPr>
            <a:xfrm>
              <a:off x="4123440" y="1914840"/>
              <a:ext cx="65160" cy="278640"/>
            </a:xfrm>
            <a:custGeom>
              <a:avLst/>
              <a:gdLst/>
              <a:ahLst/>
              <a:cxnLst/>
              <a:rect l="l" t="t" r="r" b="b"/>
              <a:pathLst>
                <a:path w="181" h="774" extrusionOk="0">
                  <a:moveTo>
                    <a:pt x="181" y="387"/>
                  </a:moveTo>
                  <a:cubicBezTo>
                    <a:pt x="181" y="327"/>
                    <a:pt x="172" y="234"/>
                    <a:pt x="130" y="146"/>
                  </a:cubicBezTo>
                  <a:cubicBezTo>
                    <a:pt x="83" y="51"/>
                    <a:pt x="16" y="0"/>
                    <a:pt x="7" y="0"/>
                  </a:cubicBezTo>
                  <a:cubicBezTo>
                    <a:pt x="4" y="0"/>
                    <a:pt x="0" y="4"/>
                    <a:pt x="0" y="7"/>
                  </a:cubicBezTo>
                  <a:cubicBezTo>
                    <a:pt x="0" y="11"/>
                    <a:pt x="0" y="12"/>
                    <a:pt x="14" y="26"/>
                  </a:cubicBezTo>
                  <a:cubicBezTo>
                    <a:pt x="92" y="102"/>
                    <a:pt x="136" y="225"/>
                    <a:pt x="136" y="387"/>
                  </a:cubicBezTo>
                  <a:cubicBezTo>
                    <a:pt x="136" y="519"/>
                    <a:pt x="107" y="656"/>
                    <a:pt x="11" y="753"/>
                  </a:cubicBezTo>
                  <a:cubicBezTo>
                    <a:pt x="0" y="764"/>
                    <a:pt x="0" y="766"/>
                    <a:pt x="0" y="767"/>
                  </a:cubicBezTo>
                  <a:cubicBezTo>
                    <a:pt x="0" y="773"/>
                    <a:pt x="4" y="774"/>
                    <a:pt x="7" y="774"/>
                  </a:cubicBezTo>
                  <a:cubicBezTo>
                    <a:pt x="16" y="774"/>
                    <a:pt x="86" y="722"/>
                    <a:pt x="132" y="623"/>
                  </a:cubicBezTo>
                  <a:cubicBezTo>
                    <a:pt x="172" y="539"/>
                    <a:pt x="181" y="452"/>
                    <a:pt x="181" y="387"/>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63" name="Google Shape;263;p20"/>
            <p:cNvSpPr/>
            <p:nvPr/>
          </p:nvSpPr>
          <p:spPr>
            <a:xfrm>
              <a:off x="4237200" y="1886759"/>
              <a:ext cx="83160" cy="334440"/>
            </a:xfrm>
            <a:custGeom>
              <a:avLst/>
              <a:gdLst/>
              <a:ahLst/>
              <a:cxnLst/>
              <a:rect l="l" t="t" r="r" b="b"/>
              <a:pathLst>
                <a:path w="231" h="929" extrusionOk="0">
                  <a:moveTo>
                    <a:pt x="197" y="465"/>
                  </a:moveTo>
                  <a:lnTo>
                    <a:pt x="5" y="899"/>
                  </a:lnTo>
                  <a:cubicBezTo>
                    <a:pt x="0" y="910"/>
                    <a:pt x="0" y="913"/>
                    <a:pt x="0" y="913"/>
                  </a:cubicBezTo>
                  <a:cubicBezTo>
                    <a:pt x="0" y="922"/>
                    <a:pt x="7" y="929"/>
                    <a:pt x="16" y="929"/>
                  </a:cubicBezTo>
                  <a:cubicBezTo>
                    <a:pt x="26" y="929"/>
                    <a:pt x="28" y="924"/>
                    <a:pt x="33" y="913"/>
                  </a:cubicBezTo>
                  <a:lnTo>
                    <a:pt x="225" y="479"/>
                  </a:lnTo>
                  <a:cubicBezTo>
                    <a:pt x="231" y="470"/>
                    <a:pt x="231" y="466"/>
                    <a:pt x="231" y="465"/>
                  </a:cubicBezTo>
                  <a:cubicBezTo>
                    <a:pt x="231" y="465"/>
                    <a:pt x="231" y="459"/>
                    <a:pt x="225" y="451"/>
                  </a:cubicBezTo>
                  <a:lnTo>
                    <a:pt x="33" y="18"/>
                  </a:lnTo>
                  <a:cubicBezTo>
                    <a:pt x="28" y="5"/>
                    <a:pt x="25" y="0"/>
                    <a:pt x="16" y="0"/>
                  </a:cubicBezTo>
                  <a:cubicBezTo>
                    <a:pt x="7" y="0"/>
                    <a:pt x="0" y="7"/>
                    <a:pt x="0" y="16"/>
                  </a:cubicBezTo>
                  <a:cubicBezTo>
                    <a:pt x="0" y="16"/>
                    <a:pt x="0" y="19"/>
                    <a:pt x="5" y="30"/>
                  </a:cubicBezTo>
                  <a:lnTo>
                    <a:pt x="197" y="465"/>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grpSp>
      <p:sp>
        <p:nvSpPr>
          <p:cNvPr id="264" name="Google Shape;264;p20"/>
          <p:cNvSpPr/>
          <p:nvPr/>
        </p:nvSpPr>
        <p:spPr>
          <a:xfrm>
            <a:off x="221184" y="2010615"/>
            <a:ext cx="5198000" cy="995200"/>
          </a:xfrm>
          <a:prstGeom prst="rect">
            <a:avLst/>
          </a:prstGeom>
          <a:noFill/>
          <a:ln w="19075" cap="flat" cmpd="sng">
            <a:solidFill>
              <a:srgbClr val="000000"/>
            </a:solidFill>
            <a:prstDash val="solid"/>
            <a:round/>
            <a:headEnd type="none" w="sm" len="sm"/>
            <a:tailEnd type="none" w="sm" len="sm"/>
          </a:ln>
        </p:spPr>
        <p:txBody>
          <a:bodyPr spcFirstLastPara="1" wrap="square" lIns="120167" tIns="65733" rIns="120167" bIns="65733" anchor="ctr" anchorCtr="0">
            <a:noAutofit/>
          </a:bodyPr>
          <a:lstStyle/>
          <a:p>
            <a:endParaRPr sz="2133">
              <a:solidFill>
                <a:srgbClr val="000000"/>
              </a:solidFill>
              <a:latin typeface="Times New Roman"/>
              <a:ea typeface="Times New Roman"/>
              <a:cs typeface="Times New Roman"/>
              <a:sym typeface="Times New Roman"/>
            </a:endParaRPr>
          </a:p>
        </p:txBody>
      </p:sp>
      <p:cxnSp>
        <p:nvCxnSpPr>
          <p:cNvPr id="265" name="Google Shape;265;p20"/>
          <p:cNvCxnSpPr/>
          <p:nvPr/>
        </p:nvCxnSpPr>
        <p:spPr>
          <a:xfrm>
            <a:off x="442368" y="3820080"/>
            <a:ext cx="774400" cy="0"/>
          </a:xfrm>
          <a:prstGeom prst="straightConnector1">
            <a:avLst/>
          </a:prstGeom>
          <a:noFill/>
          <a:ln w="38150" cap="flat" cmpd="sng">
            <a:solidFill>
              <a:srgbClr val="000000"/>
            </a:solidFill>
            <a:prstDash val="solid"/>
            <a:round/>
            <a:headEnd type="none" w="sm" len="sm"/>
            <a:tailEnd type="triangle" w="med" len="med"/>
          </a:ln>
        </p:spPr>
      </p:cxnSp>
      <p:sp>
        <p:nvSpPr>
          <p:cNvPr id="266" name="Google Shape;266;p20"/>
          <p:cNvSpPr txBox="1"/>
          <p:nvPr/>
        </p:nvSpPr>
        <p:spPr>
          <a:xfrm>
            <a:off x="1263536" y="3598904"/>
            <a:ext cx="3428400" cy="536400"/>
          </a:xfrm>
          <a:prstGeom prst="rect">
            <a:avLst/>
          </a:prstGeom>
          <a:noFill/>
          <a:ln>
            <a:noFill/>
          </a:ln>
        </p:spPr>
        <p:txBody>
          <a:bodyPr spcFirstLastPara="1" wrap="square" lIns="108833" tIns="54433" rIns="108833" bIns="54433" anchor="t" anchorCtr="0">
            <a:noAutofit/>
          </a:bodyPr>
          <a:lstStyle/>
          <a:p>
            <a:r>
              <a:rPr lang="ru" sz="2667">
                <a:solidFill>
                  <a:srgbClr val="000000"/>
                </a:solidFill>
                <a:latin typeface="Times New Roman"/>
                <a:ea typeface="Times New Roman"/>
                <a:cs typeface="Times New Roman"/>
                <a:sym typeface="Times New Roman"/>
              </a:rPr>
              <a:t>Determine centrality</a:t>
            </a:r>
            <a:endParaRPr sz="2667">
              <a:solidFill>
                <a:srgbClr val="000000"/>
              </a:solidFill>
              <a:latin typeface="Times New Roman"/>
              <a:ea typeface="Times New Roman"/>
              <a:cs typeface="Times New Roman"/>
              <a:sym typeface="Times New Roman"/>
            </a:endParaRPr>
          </a:p>
        </p:txBody>
      </p:sp>
      <p:cxnSp>
        <p:nvCxnSpPr>
          <p:cNvPr id="267" name="Google Shape;267;p20"/>
          <p:cNvCxnSpPr/>
          <p:nvPr/>
        </p:nvCxnSpPr>
        <p:spPr>
          <a:xfrm>
            <a:off x="431048" y="4386081"/>
            <a:ext cx="774400" cy="0"/>
          </a:xfrm>
          <a:prstGeom prst="straightConnector1">
            <a:avLst/>
          </a:prstGeom>
          <a:noFill/>
          <a:ln w="38150" cap="flat" cmpd="sng">
            <a:solidFill>
              <a:srgbClr val="000000"/>
            </a:solidFill>
            <a:prstDash val="solid"/>
            <a:round/>
            <a:headEnd type="none" w="sm" len="sm"/>
            <a:tailEnd type="triangle" w="med" len="med"/>
          </a:ln>
        </p:spPr>
      </p:cxnSp>
      <p:sp>
        <p:nvSpPr>
          <p:cNvPr id="268" name="Google Shape;268;p20"/>
          <p:cNvSpPr txBox="1"/>
          <p:nvPr/>
        </p:nvSpPr>
        <p:spPr>
          <a:xfrm>
            <a:off x="1252215" y="4164905"/>
            <a:ext cx="3428400" cy="857200"/>
          </a:xfrm>
          <a:prstGeom prst="rect">
            <a:avLst/>
          </a:prstGeom>
          <a:noFill/>
          <a:ln>
            <a:noFill/>
          </a:ln>
        </p:spPr>
        <p:txBody>
          <a:bodyPr spcFirstLastPara="1" wrap="square" lIns="108833" tIns="54433" rIns="108833" bIns="54433" anchor="t" anchorCtr="0">
            <a:noAutofit/>
          </a:bodyPr>
          <a:lstStyle/>
          <a:p>
            <a:r>
              <a:rPr lang="ru" sz="2667">
                <a:solidFill>
                  <a:srgbClr val="000000"/>
                </a:solidFill>
                <a:latin typeface="Times New Roman"/>
                <a:ea typeface="Times New Roman"/>
                <a:cs typeface="Times New Roman"/>
                <a:sym typeface="Times New Roman"/>
              </a:rPr>
              <a:t>Determine event plane (        ,        )</a:t>
            </a:r>
            <a:endParaRPr sz="2667">
              <a:solidFill>
                <a:srgbClr val="000000"/>
              </a:solidFill>
              <a:latin typeface="Times New Roman"/>
              <a:ea typeface="Times New Roman"/>
              <a:cs typeface="Times New Roman"/>
              <a:sym typeface="Times New Roman"/>
            </a:endParaRPr>
          </a:p>
        </p:txBody>
      </p:sp>
      <p:grpSp>
        <p:nvGrpSpPr>
          <p:cNvPr id="269" name="Google Shape;269;p20"/>
          <p:cNvGrpSpPr/>
          <p:nvPr/>
        </p:nvGrpSpPr>
        <p:grpSpPr>
          <a:xfrm>
            <a:off x="1493450" y="4689344"/>
            <a:ext cx="592153" cy="379240"/>
            <a:chOff x="1234800" y="3877200"/>
            <a:chExt cx="489599" cy="313560"/>
          </a:xfrm>
        </p:grpSpPr>
        <p:sp>
          <p:nvSpPr>
            <p:cNvPr id="270" name="Google Shape;270;p20"/>
            <p:cNvSpPr/>
            <p:nvPr/>
          </p:nvSpPr>
          <p:spPr>
            <a:xfrm>
              <a:off x="1234800" y="3891240"/>
              <a:ext cx="474840" cy="285840"/>
            </a:xfrm>
            <a:custGeom>
              <a:avLst/>
              <a:gdLst/>
              <a:ahLst/>
              <a:cxnLst/>
              <a:rect l="l" t="t" r="r" b="b"/>
              <a:pathLst>
                <a:path w="1319" h="794" extrusionOk="0">
                  <a:moveTo>
                    <a:pt x="661" y="794"/>
                  </a:moveTo>
                  <a:lnTo>
                    <a:pt x="0" y="794"/>
                  </a:lnTo>
                  <a:lnTo>
                    <a:pt x="0" y="0"/>
                  </a:lnTo>
                  <a:lnTo>
                    <a:pt x="1319" y="0"/>
                  </a:lnTo>
                  <a:lnTo>
                    <a:pt x="1319" y="794"/>
                  </a:lnTo>
                  <a:lnTo>
                    <a:pt x="661" y="794"/>
                  </a:lnTo>
                  <a:close/>
                </a:path>
              </a:pathLst>
            </a:custGeom>
            <a:solidFill>
              <a:srgbClr val="FFFFFF"/>
            </a:solidFill>
            <a:ln>
              <a:noFill/>
            </a:ln>
          </p:spPr>
          <p:txBody>
            <a:bodyPr spcFirstLastPara="1" wrap="square" lIns="108833" tIns="54433" rIns="108833" bIns="54433" anchor="t" anchorCtr="0">
              <a:noAutofit/>
            </a:bodyPr>
            <a:lstStyle/>
            <a:p>
              <a:endParaRPr sz="2133">
                <a:solidFill>
                  <a:srgbClr val="000000"/>
                </a:solidFill>
                <a:latin typeface="Times New Roman"/>
                <a:ea typeface="Times New Roman"/>
                <a:cs typeface="Times New Roman"/>
                <a:sym typeface="Times New Roman"/>
              </a:endParaRPr>
            </a:p>
          </p:txBody>
        </p:sp>
        <p:sp>
          <p:nvSpPr>
            <p:cNvPr id="271" name="Google Shape;271;p20"/>
            <p:cNvSpPr/>
            <p:nvPr/>
          </p:nvSpPr>
          <p:spPr>
            <a:xfrm>
              <a:off x="1236600" y="3931560"/>
              <a:ext cx="185040" cy="190800"/>
            </a:xfrm>
            <a:custGeom>
              <a:avLst/>
              <a:gdLst/>
              <a:ahLst/>
              <a:cxnLst/>
              <a:rect l="l" t="t" r="r" b="b"/>
              <a:pathLst>
                <a:path w="514" h="530" extrusionOk="0">
                  <a:moveTo>
                    <a:pt x="287" y="62"/>
                  </a:moveTo>
                  <a:cubicBezTo>
                    <a:pt x="287" y="35"/>
                    <a:pt x="287" y="25"/>
                    <a:pt x="361" y="25"/>
                  </a:cubicBezTo>
                  <a:lnTo>
                    <a:pt x="388" y="25"/>
                  </a:lnTo>
                  <a:lnTo>
                    <a:pt x="388" y="0"/>
                  </a:lnTo>
                  <a:cubicBezTo>
                    <a:pt x="359" y="2"/>
                    <a:pt x="287" y="2"/>
                    <a:pt x="255" y="2"/>
                  </a:cubicBezTo>
                  <a:cubicBezTo>
                    <a:pt x="224" y="2"/>
                    <a:pt x="152" y="2"/>
                    <a:pt x="123" y="0"/>
                  </a:cubicBezTo>
                  <a:lnTo>
                    <a:pt x="123" y="25"/>
                  </a:lnTo>
                  <a:lnTo>
                    <a:pt x="150" y="25"/>
                  </a:lnTo>
                  <a:cubicBezTo>
                    <a:pt x="224" y="25"/>
                    <a:pt x="224" y="33"/>
                    <a:pt x="224" y="62"/>
                  </a:cubicBezTo>
                  <a:lnTo>
                    <a:pt x="224" y="406"/>
                  </a:lnTo>
                  <a:cubicBezTo>
                    <a:pt x="122" y="378"/>
                    <a:pt x="118" y="259"/>
                    <a:pt x="118" y="209"/>
                  </a:cubicBezTo>
                  <a:cubicBezTo>
                    <a:pt x="116" y="114"/>
                    <a:pt x="83" y="100"/>
                    <a:pt x="48" y="100"/>
                  </a:cubicBezTo>
                  <a:lnTo>
                    <a:pt x="19" y="100"/>
                  </a:lnTo>
                  <a:cubicBezTo>
                    <a:pt x="7" y="100"/>
                    <a:pt x="0" y="100"/>
                    <a:pt x="0" y="109"/>
                  </a:cubicBezTo>
                  <a:cubicBezTo>
                    <a:pt x="0" y="113"/>
                    <a:pt x="2" y="116"/>
                    <a:pt x="7" y="118"/>
                  </a:cubicBezTo>
                  <a:cubicBezTo>
                    <a:pt x="33" y="120"/>
                    <a:pt x="53" y="130"/>
                    <a:pt x="53" y="223"/>
                  </a:cubicBezTo>
                  <a:cubicBezTo>
                    <a:pt x="53" y="241"/>
                    <a:pt x="55" y="301"/>
                    <a:pt x="92" y="354"/>
                  </a:cubicBezTo>
                  <a:cubicBezTo>
                    <a:pt x="123" y="396"/>
                    <a:pt x="171" y="419"/>
                    <a:pt x="224" y="426"/>
                  </a:cubicBezTo>
                  <a:lnTo>
                    <a:pt x="224" y="468"/>
                  </a:lnTo>
                  <a:cubicBezTo>
                    <a:pt x="224" y="494"/>
                    <a:pt x="224" y="505"/>
                    <a:pt x="150" y="505"/>
                  </a:cubicBezTo>
                  <a:lnTo>
                    <a:pt x="123" y="505"/>
                  </a:lnTo>
                  <a:lnTo>
                    <a:pt x="123" y="530"/>
                  </a:lnTo>
                  <a:cubicBezTo>
                    <a:pt x="152" y="528"/>
                    <a:pt x="224" y="528"/>
                    <a:pt x="255" y="528"/>
                  </a:cubicBezTo>
                  <a:cubicBezTo>
                    <a:pt x="287" y="528"/>
                    <a:pt x="359" y="528"/>
                    <a:pt x="388" y="530"/>
                  </a:cubicBezTo>
                  <a:lnTo>
                    <a:pt x="388" y="505"/>
                  </a:lnTo>
                  <a:lnTo>
                    <a:pt x="361" y="505"/>
                  </a:lnTo>
                  <a:cubicBezTo>
                    <a:pt x="287" y="505"/>
                    <a:pt x="287" y="496"/>
                    <a:pt x="287" y="468"/>
                  </a:cubicBezTo>
                  <a:lnTo>
                    <a:pt x="287" y="426"/>
                  </a:lnTo>
                  <a:cubicBezTo>
                    <a:pt x="344" y="419"/>
                    <a:pt x="391" y="394"/>
                    <a:pt x="421" y="354"/>
                  </a:cubicBezTo>
                  <a:cubicBezTo>
                    <a:pt x="462" y="299"/>
                    <a:pt x="462" y="238"/>
                    <a:pt x="462" y="204"/>
                  </a:cubicBezTo>
                  <a:cubicBezTo>
                    <a:pt x="462" y="192"/>
                    <a:pt x="463" y="123"/>
                    <a:pt x="506" y="118"/>
                  </a:cubicBezTo>
                  <a:cubicBezTo>
                    <a:pt x="509" y="116"/>
                    <a:pt x="514" y="116"/>
                    <a:pt x="514" y="109"/>
                  </a:cubicBezTo>
                  <a:cubicBezTo>
                    <a:pt x="514" y="100"/>
                    <a:pt x="509" y="100"/>
                    <a:pt x="497" y="100"/>
                  </a:cubicBezTo>
                  <a:lnTo>
                    <a:pt x="467" y="100"/>
                  </a:lnTo>
                  <a:cubicBezTo>
                    <a:pt x="437" y="100"/>
                    <a:pt x="398" y="106"/>
                    <a:pt x="398" y="218"/>
                  </a:cubicBezTo>
                  <a:cubicBezTo>
                    <a:pt x="396" y="303"/>
                    <a:pt x="372" y="385"/>
                    <a:pt x="287" y="406"/>
                  </a:cubicBezTo>
                  <a:lnTo>
                    <a:pt x="287" y="62"/>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72" name="Google Shape;272;p20"/>
            <p:cNvSpPr/>
            <p:nvPr/>
          </p:nvSpPr>
          <p:spPr>
            <a:xfrm>
              <a:off x="1458720" y="3877200"/>
              <a:ext cx="71640" cy="129960"/>
            </a:xfrm>
            <a:custGeom>
              <a:avLst/>
              <a:gdLst/>
              <a:ahLst/>
              <a:cxnLst/>
              <a:rect l="l" t="t" r="r" b="b"/>
              <a:pathLst>
                <a:path w="199" h="361" extrusionOk="0">
                  <a:moveTo>
                    <a:pt x="123" y="16"/>
                  </a:moveTo>
                  <a:cubicBezTo>
                    <a:pt x="123" y="0"/>
                    <a:pt x="123" y="0"/>
                    <a:pt x="107" y="0"/>
                  </a:cubicBezTo>
                  <a:cubicBezTo>
                    <a:pt x="72" y="33"/>
                    <a:pt x="23" y="35"/>
                    <a:pt x="0" y="35"/>
                  </a:cubicBezTo>
                  <a:lnTo>
                    <a:pt x="0" y="55"/>
                  </a:lnTo>
                  <a:cubicBezTo>
                    <a:pt x="12" y="55"/>
                    <a:pt x="49" y="55"/>
                    <a:pt x="79" y="39"/>
                  </a:cubicBezTo>
                  <a:lnTo>
                    <a:pt x="79" y="317"/>
                  </a:lnTo>
                  <a:cubicBezTo>
                    <a:pt x="79" y="334"/>
                    <a:pt x="79" y="341"/>
                    <a:pt x="25" y="341"/>
                  </a:cubicBezTo>
                  <a:lnTo>
                    <a:pt x="4" y="341"/>
                  </a:lnTo>
                  <a:lnTo>
                    <a:pt x="4" y="361"/>
                  </a:lnTo>
                  <a:cubicBezTo>
                    <a:pt x="14" y="361"/>
                    <a:pt x="81" y="359"/>
                    <a:pt x="100" y="359"/>
                  </a:cubicBezTo>
                  <a:cubicBezTo>
                    <a:pt x="118" y="359"/>
                    <a:pt x="187" y="361"/>
                    <a:pt x="199" y="361"/>
                  </a:cubicBezTo>
                  <a:lnTo>
                    <a:pt x="199" y="341"/>
                  </a:lnTo>
                  <a:lnTo>
                    <a:pt x="178" y="341"/>
                  </a:lnTo>
                  <a:cubicBezTo>
                    <a:pt x="123" y="341"/>
                    <a:pt x="123" y="334"/>
                    <a:pt x="123" y="317"/>
                  </a:cubicBezTo>
                  <a:lnTo>
                    <a:pt x="123" y="16"/>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73" name="Google Shape;273;p20"/>
            <p:cNvSpPr/>
            <p:nvPr/>
          </p:nvSpPr>
          <p:spPr>
            <a:xfrm>
              <a:off x="1448640" y="4057560"/>
              <a:ext cx="131760" cy="133200"/>
            </a:xfrm>
            <a:custGeom>
              <a:avLst/>
              <a:gdLst/>
              <a:ahLst/>
              <a:cxnLst/>
              <a:rect l="l" t="t" r="r" b="b"/>
              <a:pathLst>
                <a:path w="366" h="370" extrusionOk="0">
                  <a:moveTo>
                    <a:pt x="366" y="227"/>
                  </a:moveTo>
                  <a:lnTo>
                    <a:pt x="347" y="227"/>
                  </a:lnTo>
                  <a:cubicBezTo>
                    <a:pt x="333" y="308"/>
                    <a:pt x="321" y="350"/>
                    <a:pt x="220" y="350"/>
                  </a:cubicBezTo>
                  <a:lnTo>
                    <a:pt x="134" y="350"/>
                  </a:lnTo>
                  <a:cubicBezTo>
                    <a:pt x="107" y="350"/>
                    <a:pt x="107" y="345"/>
                    <a:pt x="107" y="329"/>
                  </a:cubicBezTo>
                  <a:lnTo>
                    <a:pt x="107" y="187"/>
                  </a:lnTo>
                  <a:lnTo>
                    <a:pt x="162" y="187"/>
                  </a:lnTo>
                  <a:cubicBezTo>
                    <a:pt x="218" y="187"/>
                    <a:pt x="225" y="204"/>
                    <a:pt x="225" y="250"/>
                  </a:cubicBezTo>
                  <a:lnTo>
                    <a:pt x="245" y="250"/>
                  </a:lnTo>
                  <a:lnTo>
                    <a:pt x="245" y="104"/>
                  </a:lnTo>
                  <a:lnTo>
                    <a:pt x="225" y="104"/>
                  </a:lnTo>
                  <a:cubicBezTo>
                    <a:pt x="225" y="151"/>
                    <a:pt x="218" y="167"/>
                    <a:pt x="162" y="167"/>
                  </a:cubicBezTo>
                  <a:lnTo>
                    <a:pt x="107" y="167"/>
                  </a:lnTo>
                  <a:lnTo>
                    <a:pt x="107" y="40"/>
                  </a:lnTo>
                  <a:cubicBezTo>
                    <a:pt x="107" y="25"/>
                    <a:pt x="107" y="19"/>
                    <a:pt x="134" y="19"/>
                  </a:cubicBezTo>
                  <a:lnTo>
                    <a:pt x="215" y="19"/>
                  </a:lnTo>
                  <a:cubicBezTo>
                    <a:pt x="305" y="19"/>
                    <a:pt x="321" y="49"/>
                    <a:pt x="331" y="125"/>
                  </a:cubicBezTo>
                  <a:lnTo>
                    <a:pt x="349" y="125"/>
                  </a:lnTo>
                  <a:lnTo>
                    <a:pt x="333" y="0"/>
                  </a:lnTo>
                  <a:lnTo>
                    <a:pt x="0" y="0"/>
                  </a:lnTo>
                  <a:lnTo>
                    <a:pt x="0" y="19"/>
                  </a:lnTo>
                  <a:lnTo>
                    <a:pt x="12" y="19"/>
                  </a:lnTo>
                  <a:cubicBezTo>
                    <a:pt x="55" y="19"/>
                    <a:pt x="56" y="25"/>
                    <a:pt x="56" y="44"/>
                  </a:cubicBezTo>
                  <a:lnTo>
                    <a:pt x="56" y="326"/>
                  </a:lnTo>
                  <a:cubicBezTo>
                    <a:pt x="56" y="343"/>
                    <a:pt x="55" y="350"/>
                    <a:pt x="12" y="350"/>
                  </a:cubicBezTo>
                  <a:lnTo>
                    <a:pt x="0" y="350"/>
                  </a:lnTo>
                  <a:lnTo>
                    <a:pt x="0" y="370"/>
                  </a:lnTo>
                  <a:lnTo>
                    <a:pt x="342" y="370"/>
                  </a:lnTo>
                  <a:lnTo>
                    <a:pt x="366" y="227"/>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74" name="Google Shape;274;p20"/>
            <p:cNvSpPr/>
            <p:nvPr/>
          </p:nvSpPr>
          <p:spPr>
            <a:xfrm>
              <a:off x="1598759" y="4057200"/>
              <a:ext cx="125640" cy="133560"/>
            </a:xfrm>
            <a:custGeom>
              <a:avLst/>
              <a:gdLst/>
              <a:ahLst/>
              <a:cxnLst/>
              <a:rect l="l" t="t" r="r" b="b"/>
              <a:pathLst>
                <a:path w="349" h="371" extrusionOk="0">
                  <a:moveTo>
                    <a:pt x="107" y="202"/>
                  </a:moveTo>
                  <a:lnTo>
                    <a:pt x="206" y="202"/>
                  </a:lnTo>
                  <a:cubicBezTo>
                    <a:pt x="285" y="202"/>
                    <a:pt x="349" y="157"/>
                    <a:pt x="349" y="102"/>
                  </a:cubicBezTo>
                  <a:cubicBezTo>
                    <a:pt x="349" y="49"/>
                    <a:pt x="287" y="0"/>
                    <a:pt x="206" y="0"/>
                  </a:cubicBezTo>
                  <a:lnTo>
                    <a:pt x="0" y="0"/>
                  </a:ln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2" y="352"/>
                  </a:lnTo>
                  <a:cubicBezTo>
                    <a:pt x="109" y="352"/>
                    <a:pt x="107" y="347"/>
                    <a:pt x="107" y="327"/>
                  </a:cubicBezTo>
                  <a:lnTo>
                    <a:pt x="107" y="202"/>
                  </a:lnTo>
                  <a:moveTo>
                    <a:pt x="194" y="19"/>
                  </a:moveTo>
                  <a:cubicBezTo>
                    <a:pt x="284" y="19"/>
                    <a:pt x="289" y="70"/>
                    <a:pt x="289" y="102"/>
                  </a:cubicBezTo>
                  <a:cubicBezTo>
                    <a:pt x="289" y="127"/>
                    <a:pt x="289" y="185"/>
                    <a:pt x="194" y="185"/>
                  </a:cubicBezTo>
                  <a:lnTo>
                    <a:pt x="106" y="185"/>
                  </a:lnTo>
                  <a:lnTo>
                    <a:pt x="106" y="40"/>
                  </a:lnTo>
                  <a:cubicBezTo>
                    <a:pt x="106" y="25"/>
                    <a:pt x="106" y="19"/>
                    <a:pt x="132" y="19"/>
                  </a:cubicBezTo>
                  <a:lnTo>
                    <a:pt x="194" y="19"/>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grpSp>
      <p:grpSp>
        <p:nvGrpSpPr>
          <p:cNvPr id="275" name="Google Shape;275;p20"/>
          <p:cNvGrpSpPr/>
          <p:nvPr/>
        </p:nvGrpSpPr>
        <p:grpSpPr>
          <a:xfrm>
            <a:off x="2254107" y="4652769"/>
            <a:ext cx="588236" cy="379240"/>
            <a:chOff x="1863720" y="3846960"/>
            <a:chExt cx="486360" cy="313560"/>
          </a:xfrm>
        </p:grpSpPr>
        <p:sp>
          <p:nvSpPr>
            <p:cNvPr id="276" name="Google Shape;276;p20"/>
            <p:cNvSpPr/>
            <p:nvPr/>
          </p:nvSpPr>
          <p:spPr>
            <a:xfrm>
              <a:off x="1866240" y="3861000"/>
              <a:ext cx="469440" cy="285840"/>
            </a:xfrm>
            <a:custGeom>
              <a:avLst/>
              <a:gdLst/>
              <a:ahLst/>
              <a:cxnLst/>
              <a:rect l="l" t="t" r="r" b="b"/>
              <a:pathLst>
                <a:path w="1304" h="794" extrusionOk="0">
                  <a:moveTo>
                    <a:pt x="651" y="794"/>
                  </a:moveTo>
                  <a:lnTo>
                    <a:pt x="0" y="794"/>
                  </a:lnTo>
                  <a:lnTo>
                    <a:pt x="0" y="0"/>
                  </a:lnTo>
                  <a:lnTo>
                    <a:pt x="1304" y="0"/>
                  </a:lnTo>
                  <a:lnTo>
                    <a:pt x="1304" y="794"/>
                  </a:lnTo>
                  <a:lnTo>
                    <a:pt x="651" y="794"/>
                  </a:lnTo>
                  <a:close/>
                </a:path>
              </a:pathLst>
            </a:custGeom>
            <a:solidFill>
              <a:srgbClr val="FFFFFF"/>
            </a:solidFill>
            <a:ln>
              <a:noFill/>
            </a:ln>
          </p:spPr>
          <p:txBody>
            <a:bodyPr spcFirstLastPara="1" wrap="square" lIns="108833" tIns="54433" rIns="108833" bIns="54433" anchor="t" anchorCtr="0">
              <a:noAutofit/>
            </a:bodyPr>
            <a:lstStyle/>
            <a:p>
              <a:endParaRPr sz="2133">
                <a:solidFill>
                  <a:srgbClr val="000000"/>
                </a:solidFill>
                <a:latin typeface="Times New Roman"/>
                <a:ea typeface="Times New Roman"/>
                <a:cs typeface="Times New Roman"/>
                <a:sym typeface="Times New Roman"/>
              </a:endParaRPr>
            </a:p>
          </p:txBody>
        </p:sp>
        <p:sp>
          <p:nvSpPr>
            <p:cNvPr id="277" name="Google Shape;277;p20"/>
            <p:cNvSpPr/>
            <p:nvPr/>
          </p:nvSpPr>
          <p:spPr>
            <a:xfrm>
              <a:off x="1863720" y="3901320"/>
              <a:ext cx="199440" cy="196920"/>
            </a:xfrm>
            <a:custGeom>
              <a:avLst/>
              <a:gdLst/>
              <a:ahLst/>
              <a:cxnLst/>
              <a:rect l="l" t="t" r="r" b="b"/>
              <a:pathLst>
                <a:path w="554" h="547" extrusionOk="0">
                  <a:moveTo>
                    <a:pt x="259" y="53"/>
                  </a:moveTo>
                  <a:cubicBezTo>
                    <a:pt x="264" y="35"/>
                    <a:pt x="266" y="26"/>
                    <a:pt x="281" y="25"/>
                  </a:cubicBezTo>
                  <a:cubicBezTo>
                    <a:pt x="288" y="25"/>
                    <a:pt x="313" y="25"/>
                    <a:pt x="327" y="25"/>
                  </a:cubicBezTo>
                  <a:cubicBezTo>
                    <a:pt x="383" y="25"/>
                    <a:pt x="470" y="25"/>
                    <a:pt x="470" y="100"/>
                  </a:cubicBezTo>
                  <a:cubicBezTo>
                    <a:pt x="470" y="127"/>
                    <a:pt x="457" y="181"/>
                    <a:pt x="426" y="211"/>
                  </a:cubicBezTo>
                  <a:cubicBezTo>
                    <a:pt x="406" y="231"/>
                    <a:pt x="366" y="255"/>
                    <a:pt x="296" y="255"/>
                  </a:cubicBezTo>
                  <a:lnTo>
                    <a:pt x="209" y="255"/>
                  </a:lnTo>
                  <a:lnTo>
                    <a:pt x="259" y="53"/>
                  </a:lnTo>
                  <a:moveTo>
                    <a:pt x="371" y="266"/>
                  </a:moveTo>
                  <a:cubicBezTo>
                    <a:pt x="449" y="248"/>
                    <a:pt x="542" y="195"/>
                    <a:pt x="542" y="116"/>
                  </a:cubicBezTo>
                  <a:cubicBezTo>
                    <a:pt x="542" y="49"/>
                    <a:pt x="471" y="0"/>
                    <a:pt x="369" y="0"/>
                  </a:cubicBezTo>
                  <a:lnTo>
                    <a:pt x="150" y="0"/>
                  </a:lnTo>
                  <a:cubicBezTo>
                    <a:pt x="134" y="0"/>
                    <a:pt x="127" y="0"/>
                    <a:pt x="127" y="16"/>
                  </a:cubicBezTo>
                  <a:cubicBezTo>
                    <a:pt x="127" y="25"/>
                    <a:pt x="134" y="25"/>
                    <a:pt x="148" y="25"/>
                  </a:cubicBezTo>
                  <a:cubicBezTo>
                    <a:pt x="150" y="25"/>
                    <a:pt x="164" y="25"/>
                    <a:pt x="178" y="26"/>
                  </a:cubicBezTo>
                  <a:cubicBezTo>
                    <a:pt x="192" y="26"/>
                    <a:pt x="199" y="28"/>
                    <a:pt x="199" y="39"/>
                  </a:cubicBezTo>
                  <a:cubicBezTo>
                    <a:pt x="199" y="40"/>
                    <a:pt x="197" y="44"/>
                    <a:pt x="195" y="53"/>
                  </a:cubicBezTo>
                  <a:lnTo>
                    <a:pt x="91" y="470"/>
                  </a:lnTo>
                  <a:cubicBezTo>
                    <a:pt x="84" y="500"/>
                    <a:pt x="83" y="505"/>
                    <a:pt x="21" y="505"/>
                  </a:cubicBezTo>
                  <a:cubicBezTo>
                    <a:pt x="7" y="505"/>
                    <a:pt x="0" y="505"/>
                    <a:pt x="0" y="521"/>
                  </a:cubicBezTo>
                  <a:cubicBezTo>
                    <a:pt x="0" y="530"/>
                    <a:pt x="9" y="530"/>
                    <a:pt x="11" y="530"/>
                  </a:cubicBezTo>
                  <a:cubicBezTo>
                    <a:pt x="33" y="530"/>
                    <a:pt x="86" y="528"/>
                    <a:pt x="109" y="528"/>
                  </a:cubicBezTo>
                  <a:cubicBezTo>
                    <a:pt x="130" y="528"/>
                    <a:pt x="185" y="530"/>
                    <a:pt x="208" y="530"/>
                  </a:cubicBezTo>
                  <a:cubicBezTo>
                    <a:pt x="213" y="530"/>
                    <a:pt x="222" y="530"/>
                    <a:pt x="222" y="514"/>
                  </a:cubicBezTo>
                  <a:cubicBezTo>
                    <a:pt x="222" y="505"/>
                    <a:pt x="216" y="505"/>
                    <a:pt x="201" y="505"/>
                  </a:cubicBezTo>
                  <a:cubicBezTo>
                    <a:pt x="172" y="505"/>
                    <a:pt x="150" y="505"/>
                    <a:pt x="150" y="491"/>
                  </a:cubicBezTo>
                  <a:cubicBezTo>
                    <a:pt x="150" y="487"/>
                    <a:pt x="151" y="484"/>
                    <a:pt x="153" y="479"/>
                  </a:cubicBezTo>
                  <a:lnTo>
                    <a:pt x="204" y="273"/>
                  </a:lnTo>
                  <a:lnTo>
                    <a:pt x="296" y="273"/>
                  </a:lnTo>
                  <a:cubicBezTo>
                    <a:pt x="366" y="273"/>
                    <a:pt x="380" y="317"/>
                    <a:pt x="380" y="343"/>
                  </a:cubicBezTo>
                  <a:cubicBezTo>
                    <a:pt x="380" y="355"/>
                    <a:pt x="375" y="380"/>
                    <a:pt x="369" y="398"/>
                  </a:cubicBezTo>
                  <a:cubicBezTo>
                    <a:pt x="364" y="419"/>
                    <a:pt x="357" y="447"/>
                    <a:pt x="357" y="463"/>
                  </a:cubicBezTo>
                  <a:cubicBezTo>
                    <a:pt x="357" y="547"/>
                    <a:pt x="450" y="547"/>
                    <a:pt x="461" y="547"/>
                  </a:cubicBezTo>
                  <a:cubicBezTo>
                    <a:pt x="526" y="547"/>
                    <a:pt x="554" y="468"/>
                    <a:pt x="554" y="457"/>
                  </a:cubicBezTo>
                  <a:cubicBezTo>
                    <a:pt x="554" y="449"/>
                    <a:pt x="545" y="449"/>
                    <a:pt x="544" y="449"/>
                  </a:cubicBezTo>
                  <a:cubicBezTo>
                    <a:pt x="537" y="449"/>
                    <a:pt x="537" y="454"/>
                    <a:pt x="535" y="459"/>
                  </a:cubicBezTo>
                  <a:cubicBezTo>
                    <a:pt x="515" y="517"/>
                    <a:pt x="482" y="530"/>
                    <a:pt x="464" y="530"/>
                  </a:cubicBezTo>
                  <a:cubicBezTo>
                    <a:pt x="438" y="530"/>
                    <a:pt x="433" y="512"/>
                    <a:pt x="433" y="482"/>
                  </a:cubicBezTo>
                  <a:cubicBezTo>
                    <a:pt x="433" y="457"/>
                    <a:pt x="438" y="419"/>
                    <a:pt x="440" y="394"/>
                  </a:cubicBezTo>
                  <a:cubicBezTo>
                    <a:pt x="442" y="384"/>
                    <a:pt x="443" y="368"/>
                    <a:pt x="443" y="357"/>
                  </a:cubicBezTo>
                  <a:cubicBezTo>
                    <a:pt x="443" y="297"/>
                    <a:pt x="392" y="274"/>
                    <a:pt x="371" y="266"/>
                  </a:cubicBez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78" name="Google Shape;278;p20"/>
            <p:cNvSpPr/>
            <p:nvPr/>
          </p:nvSpPr>
          <p:spPr>
            <a:xfrm>
              <a:off x="2086560" y="3846960"/>
              <a:ext cx="71640" cy="129960"/>
            </a:xfrm>
            <a:custGeom>
              <a:avLst/>
              <a:gdLst/>
              <a:ahLst/>
              <a:cxnLst/>
              <a:rect l="l" t="t" r="r" b="b"/>
              <a:pathLst>
                <a:path w="199" h="361" extrusionOk="0">
                  <a:moveTo>
                    <a:pt x="123" y="16"/>
                  </a:moveTo>
                  <a:cubicBezTo>
                    <a:pt x="123" y="0"/>
                    <a:pt x="121" y="0"/>
                    <a:pt x="107" y="0"/>
                  </a:cubicBezTo>
                  <a:cubicBezTo>
                    <a:pt x="72" y="33"/>
                    <a:pt x="23" y="35"/>
                    <a:pt x="0" y="35"/>
                  </a:cubicBezTo>
                  <a:lnTo>
                    <a:pt x="0" y="55"/>
                  </a:lnTo>
                  <a:cubicBezTo>
                    <a:pt x="12" y="55"/>
                    <a:pt x="49" y="55"/>
                    <a:pt x="79" y="39"/>
                  </a:cubicBezTo>
                  <a:lnTo>
                    <a:pt x="79" y="317"/>
                  </a:lnTo>
                  <a:cubicBezTo>
                    <a:pt x="79" y="334"/>
                    <a:pt x="79" y="341"/>
                    <a:pt x="25" y="341"/>
                  </a:cubicBezTo>
                  <a:lnTo>
                    <a:pt x="4" y="341"/>
                  </a:lnTo>
                  <a:lnTo>
                    <a:pt x="4" y="361"/>
                  </a:lnTo>
                  <a:cubicBezTo>
                    <a:pt x="14" y="361"/>
                    <a:pt x="81" y="359"/>
                    <a:pt x="100" y="359"/>
                  </a:cubicBezTo>
                  <a:cubicBezTo>
                    <a:pt x="118" y="359"/>
                    <a:pt x="186" y="361"/>
                    <a:pt x="199" y="361"/>
                  </a:cubicBezTo>
                  <a:lnTo>
                    <a:pt x="199" y="341"/>
                  </a:lnTo>
                  <a:lnTo>
                    <a:pt x="178" y="341"/>
                  </a:lnTo>
                  <a:cubicBezTo>
                    <a:pt x="123" y="341"/>
                    <a:pt x="123" y="334"/>
                    <a:pt x="123" y="317"/>
                  </a:cubicBezTo>
                  <a:lnTo>
                    <a:pt x="123" y="16"/>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79" name="Google Shape;279;p20"/>
            <p:cNvSpPr/>
            <p:nvPr/>
          </p:nvSpPr>
          <p:spPr>
            <a:xfrm>
              <a:off x="2074680" y="4027320"/>
              <a:ext cx="131760" cy="133200"/>
            </a:xfrm>
            <a:custGeom>
              <a:avLst/>
              <a:gdLst/>
              <a:ahLst/>
              <a:cxnLst/>
              <a:rect l="l" t="t" r="r" b="b"/>
              <a:pathLst>
                <a:path w="366" h="370" extrusionOk="0">
                  <a:moveTo>
                    <a:pt x="366" y="227"/>
                  </a:moveTo>
                  <a:lnTo>
                    <a:pt x="347" y="227"/>
                  </a:lnTo>
                  <a:cubicBezTo>
                    <a:pt x="332" y="308"/>
                    <a:pt x="320" y="350"/>
                    <a:pt x="220" y="350"/>
                  </a:cubicBezTo>
                  <a:lnTo>
                    <a:pt x="134" y="350"/>
                  </a:lnTo>
                  <a:cubicBezTo>
                    <a:pt x="107" y="350"/>
                    <a:pt x="107" y="345"/>
                    <a:pt x="107" y="329"/>
                  </a:cubicBezTo>
                  <a:lnTo>
                    <a:pt x="107" y="187"/>
                  </a:lnTo>
                  <a:lnTo>
                    <a:pt x="162" y="187"/>
                  </a:lnTo>
                  <a:cubicBezTo>
                    <a:pt x="218" y="187"/>
                    <a:pt x="225" y="204"/>
                    <a:pt x="225" y="250"/>
                  </a:cubicBezTo>
                  <a:lnTo>
                    <a:pt x="245" y="250"/>
                  </a:lnTo>
                  <a:lnTo>
                    <a:pt x="245" y="104"/>
                  </a:lnTo>
                  <a:lnTo>
                    <a:pt x="225" y="104"/>
                  </a:lnTo>
                  <a:cubicBezTo>
                    <a:pt x="225" y="151"/>
                    <a:pt x="218" y="167"/>
                    <a:pt x="162" y="167"/>
                  </a:cubicBezTo>
                  <a:lnTo>
                    <a:pt x="107" y="167"/>
                  </a:lnTo>
                  <a:lnTo>
                    <a:pt x="107" y="40"/>
                  </a:lnTo>
                  <a:cubicBezTo>
                    <a:pt x="107" y="25"/>
                    <a:pt x="107" y="19"/>
                    <a:pt x="134" y="19"/>
                  </a:cubicBezTo>
                  <a:lnTo>
                    <a:pt x="215" y="19"/>
                  </a:lnTo>
                  <a:cubicBezTo>
                    <a:pt x="304" y="19"/>
                    <a:pt x="320" y="49"/>
                    <a:pt x="331" y="125"/>
                  </a:cubicBezTo>
                  <a:lnTo>
                    <a:pt x="348" y="125"/>
                  </a:lnTo>
                  <a:lnTo>
                    <a:pt x="332" y="0"/>
                  </a:lnTo>
                  <a:lnTo>
                    <a:pt x="0" y="0"/>
                  </a:lnTo>
                  <a:lnTo>
                    <a:pt x="0" y="19"/>
                  </a:lnTo>
                  <a:lnTo>
                    <a:pt x="12" y="19"/>
                  </a:lnTo>
                  <a:cubicBezTo>
                    <a:pt x="55" y="19"/>
                    <a:pt x="56" y="25"/>
                    <a:pt x="56" y="44"/>
                  </a:cubicBezTo>
                  <a:lnTo>
                    <a:pt x="56" y="326"/>
                  </a:lnTo>
                  <a:cubicBezTo>
                    <a:pt x="56" y="343"/>
                    <a:pt x="55" y="350"/>
                    <a:pt x="12" y="350"/>
                  </a:cubicBezTo>
                  <a:lnTo>
                    <a:pt x="0" y="350"/>
                  </a:lnTo>
                  <a:lnTo>
                    <a:pt x="0" y="370"/>
                  </a:lnTo>
                  <a:lnTo>
                    <a:pt x="341" y="370"/>
                  </a:lnTo>
                  <a:lnTo>
                    <a:pt x="366" y="227"/>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sp>
          <p:nvSpPr>
            <p:cNvPr id="280" name="Google Shape;280;p20"/>
            <p:cNvSpPr/>
            <p:nvPr/>
          </p:nvSpPr>
          <p:spPr>
            <a:xfrm>
              <a:off x="2224800" y="4026960"/>
              <a:ext cx="125280" cy="133560"/>
            </a:xfrm>
            <a:custGeom>
              <a:avLst/>
              <a:gdLst/>
              <a:ahLst/>
              <a:cxnLst/>
              <a:rect l="l" t="t" r="r" b="b"/>
              <a:pathLst>
                <a:path w="348" h="371" extrusionOk="0">
                  <a:moveTo>
                    <a:pt x="107" y="202"/>
                  </a:moveTo>
                  <a:lnTo>
                    <a:pt x="206" y="202"/>
                  </a:lnTo>
                  <a:cubicBezTo>
                    <a:pt x="285" y="202"/>
                    <a:pt x="348" y="157"/>
                    <a:pt x="348" y="102"/>
                  </a:cubicBezTo>
                  <a:cubicBezTo>
                    <a:pt x="348" y="49"/>
                    <a:pt x="287" y="0"/>
                    <a:pt x="206" y="0"/>
                  </a:cubicBezTo>
                  <a:lnTo>
                    <a:pt x="0" y="0"/>
                  </a:ln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202"/>
                  </a:lnTo>
                  <a:moveTo>
                    <a:pt x="194" y="19"/>
                  </a:moveTo>
                  <a:cubicBezTo>
                    <a:pt x="283" y="19"/>
                    <a:pt x="288" y="70"/>
                    <a:pt x="288" y="102"/>
                  </a:cubicBezTo>
                  <a:cubicBezTo>
                    <a:pt x="288" y="127"/>
                    <a:pt x="288" y="185"/>
                    <a:pt x="194" y="185"/>
                  </a:cubicBezTo>
                  <a:lnTo>
                    <a:pt x="106" y="185"/>
                  </a:lnTo>
                  <a:lnTo>
                    <a:pt x="106" y="40"/>
                  </a:lnTo>
                  <a:cubicBezTo>
                    <a:pt x="106" y="25"/>
                    <a:pt x="106" y="19"/>
                    <a:pt x="132" y="19"/>
                  </a:cubicBezTo>
                  <a:lnTo>
                    <a:pt x="194" y="19"/>
                  </a:lnTo>
                  <a:close/>
                </a:path>
              </a:pathLst>
            </a:custGeom>
            <a:solidFill>
              <a:srgbClr val="000000"/>
            </a:solidFill>
            <a:ln>
              <a:noFill/>
            </a:ln>
          </p:spPr>
          <p:txBody>
            <a:bodyPr spcFirstLastPara="1" wrap="square" lIns="108833" tIns="54433" rIns="108833" bIns="54433" anchor="t" anchorCtr="0">
              <a:noAutofit/>
            </a:bodyPr>
            <a:lstStyle/>
            <a:p>
              <a:endParaRPr sz="2133">
                <a:solidFill>
                  <a:srgbClr val="FFFFFF"/>
                </a:solidFill>
                <a:latin typeface="Times New Roman"/>
                <a:ea typeface="Times New Roman"/>
                <a:cs typeface="Times New Roman"/>
                <a:sym typeface="Times New Roman"/>
              </a:endParaRPr>
            </a:p>
          </p:txBody>
        </p:sp>
      </p:grpSp>
      <p:cxnSp>
        <p:nvCxnSpPr>
          <p:cNvPr id="281" name="Google Shape;281;p20"/>
          <p:cNvCxnSpPr/>
          <p:nvPr/>
        </p:nvCxnSpPr>
        <p:spPr>
          <a:xfrm>
            <a:off x="431048" y="5387471"/>
            <a:ext cx="774400" cy="0"/>
          </a:xfrm>
          <a:prstGeom prst="straightConnector1">
            <a:avLst/>
          </a:prstGeom>
          <a:noFill/>
          <a:ln w="38150" cap="flat" cmpd="sng">
            <a:solidFill>
              <a:srgbClr val="000000"/>
            </a:solidFill>
            <a:prstDash val="solid"/>
            <a:round/>
            <a:headEnd type="none" w="sm" len="sm"/>
            <a:tailEnd type="triangle" w="med" len="med"/>
          </a:ln>
        </p:spPr>
      </p:cxnSp>
      <p:sp>
        <p:nvSpPr>
          <p:cNvPr id="282" name="Google Shape;282;p20"/>
          <p:cNvSpPr txBox="1"/>
          <p:nvPr/>
        </p:nvSpPr>
        <p:spPr>
          <a:xfrm>
            <a:off x="1252215" y="5166295"/>
            <a:ext cx="3428400" cy="536400"/>
          </a:xfrm>
          <a:prstGeom prst="rect">
            <a:avLst/>
          </a:prstGeom>
          <a:noFill/>
          <a:ln>
            <a:noFill/>
          </a:ln>
        </p:spPr>
        <p:txBody>
          <a:bodyPr spcFirstLastPara="1" wrap="square" lIns="108833" tIns="54433" rIns="108833" bIns="54433" anchor="t" anchorCtr="0">
            <a:noAutofit/>
          </a:bodyPr>
          <a:lstStyle/>
          <a:p>
            <a:r>
              <a:rPr lang="ru" sz="2667">
                <a:solidFill>
                  <a:srgbClr val="000000"/>
                </a:solidFill>
                <a:latin typeface="Times New Roman"/>
                <a:ea typeface="Times New Roman"/>
                <a:cs typeface="Times New Roman"/>
                <a:sym typeface="Times New Roman"/>
              </a:rPr>
              <a:t>Reconstruct Lambda</a:t>
            </a:r>
            <a:endParaRPr sz="2667">
              <a:solidFill>
                <a:srgbClr val="000000"/>
              </a:solidFill>
              <a:latin typeface="Times New Roman"/>
              <a:ea typeface="Times New Roman"/>
              <a:cs typeface="Times New Roman"/>
              <a:sym typeface="Times New Roman"/>
            </a:endParaRPr>
          </a:p>
        </p:txBody>
      </p:sp>
      <p:cxnSp>
        <p:nvCxnSpPr>
          <p:cNvPr id="283" name="Google Shape;283;p20"/>
          <p:cNvCxnSpPr/>
          <p:nvPr/>
        </p:nvCxnSpPr>
        <p:spPr>
          <a:xfrm>
            <a:off x="419727" y="5909935"/>
            <a:ext cx="774400" cy="0"/>
          </a:xfrm>
          <a:prstGeom prst="straightConnector1">
            <a:avLst/>
          </a:prstGeom>
          <a:noFill/>
          <a:ln w="38150" cap="flat" cmpd="sng">
            <a:solidFill>
              <a:srgbClr val="000000"/>
            </a:solidFill>
            <a:prstDash val="solid"/>
            <a:round/>
            <a:headEnd type="none" w="sm" len="sm"/>
            <a:tailEnd type="triangle" w="med" len="med"/>
          </a:ln>
        </p:spPr>
      </p:cxnSp>
      <p:sp>
        <p:nvSpPr>
          <p:cNvPr id="284" name="Google Shape;284;p20"/>
          <p:cNvSpPr txBox="1"/>
          <p:nvPr/>
        </p:nvSpPr>
        <p:spPr>
          <a:xfrm>
            <a:off x="1240901" y="5688767"/>
            <a:ext cx="4346000" cy="536400"/>
          </a:xfrm>
          <a:prstGeom prst="rect">
            <a:avLst/>
          </a:prstGeom>
          <a:noFill/>
          <a:ln>
            <a:noFill/>
          </a:ln>
        </p:spPr>
        <p:txBody>
          <a:bodyPr spcFirstLastPara="1" wrap="square" lIns="108833" tIns="54433" rIns="108833" bIns="54433" anchor="t" anchorCtr="0">
            <a:noAutofit/>
          </a:bodyPr>
          <a:lstStyle/>
          <a:p>
            <a:r>
              <a:rPr lang="ru" sz="2667">
                <a:latin typeface="Times New Roman"/>
                <a:ea typeface="Times New Roman"/>
                <a:cs typeface="Times New Roman"/>
                <a:sym typeface="Times New Roman"/>
              </a:rPr>
              <a:t>Measure g</a:t>
            </a:r>
            <a:r>
              <a:rPr lang="ru" sz="2667">
                <a:solidFill>
                  <a:srgbClr val="000000"/>
                </a:solidFill>
                <a:latin typeface="Times New Roman"/>
                <a:ea typeface="Times New Roman"/>
                <a:cs typeface="Times New Roman"/>
                <a:sym typeface="Times New Roman"/>
              </a:rPr>
              <a:t>lobal polarization</a:t>
            </a:r>
            <a:endParaRPr sz="2667">
              <a:solidFill>
                <a:srgbClr val="000000"/>
              </a:solidFill>
              <a:latin typeface="Times New Roman"/>
              <a:ea typeface="Times New Roman"/>
              <a:cs typeface="Times New Roman"/>
              <a:sym typeface="Times New Roman"/>
            </a:endParaRPr>
          </a:p>
        </p:txBody>
      </p:sp>
      <p:sp>
        <p:nvSpPr>
          <p:cNvPr id="285" name="Google Shape;285;p20"/>
          <p:cNvSpPr txBox="1">
            <a:spLocks noGrp="1"/>
          </p:cNvSpPr>
          <p:nvPr>
            <p:ph type="sldNum" idx="12"/>
          </p:nvPr>
        </p:nvSpPr>
        <p:spPr>
          <a:xfrm>
            <a:off x="9287755" y="6501728"/>
            <a:ext cx="2342800" cy="150400"/>
          </a:xfrm>
          <a:prstGeom prst="rect">
            <a:avLst/>
          </a:prstGeom>
          <a:noFill/>
          <a:ln>
            <a:noFill/>
          </a:ln>
        </p:spPr>
        <p:txBody>
          <a:bodyPr spcFirstLastPara="1" vert="horz" wrap="square" lIns="0" tIns="0" rIns="0" bIns="0" rtlCol="0" anchor="t" anchorCtr="0">
            <a:noAutofit/>
          </a:bodyPr>
          <a:lstStyle/>
          <a:p>
            <a:fld id="{00000000-1234-1234-1234-123412341234}" type="slidenum">
              <a:rPr lang="ru"/>
              <a:pPr/>
              <a:t>34</a:t>
            </a:fld>
            <a:endParaRPr/>
          </a:p>
        </p:txBody>
      </p:sp>
      <p:sp>
        <p:nvSpPr>
          <p:cNvPr id="2" name="Date Placeholder 1">
            <a:extLst>
              <a:ext uri="{FF2B5EF4-FFF2-40B4-BE49-F238E27FC236}">
                <a16:creationId xmlns:a16="http://schemas.microsoft.com/office/drawing/2014/main" id="{784DA099-8F92-3854-9F83-E21B7139F2ED}"/>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73EC5000-0A56-11F7-9C0E-25831836C19C}"/>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2619105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title"/>
          </p:nvPr>
        </p:nvSpPr>
        <p:spPr>
          <a:xfrm>
            <a:off x="624977" y="0"/>
            <a:ext cx="10905600" cy="655179"/>
          </a:xfrm>
          <a:prstGeom prst="rect">
            <a:avLst/>
          </a:prstGeom>
          <a:noFill/>
          <a:ln>
            <a:noFill/>
          </a:ln>
        </p:spPr>
        <p:txBody>
          <a:bodyPr spcFirstLastPara="1" vert="horz" wrap="square" lIns="0" tIns="15367" rIns="0" bIns="0" rtlCol="0" anchor="t" anchorCtr="0">
            <a:spAutoFit/>
          </a:bodyPr>
          <a:lstStyle/>
          <a:p>
            <a:pPr>
              <a:spcBef>
                <a:spcPts val="1067"/>
              </a:spcBef>
            </a:pPr>
            <a:r>
              <a:rPr lang="en-US" sz="3600" dirty="0">
                <a:latin typeface="Times New Roman"/>
                <a:ea typeface="Times New Roman"/>
                <a:cs typeface="Times New Roman"/>
                <a:sym typeface="Times New Roman"/>
              </a:rPr>
              <a:t>P</a:t>
            </a:r>
            <a:r>
              <a:rPr lang="en-US" sz="3600" baseline="-25000" dirty="0">
                <a:latin typeface="Times New Roman"/>
                <a:ea typeface="Times New Roman"/>
                <a:cs typeface="Times New Roman"/>
                <a:sym typeface="Times New Roman"/>
              </a:rPr>
              <a:t>H</a:t>
            </a:r>
            <a:r>
              <a:rPr lang="en-US" sz="3600" dirty="0">
                <a:latin typeface="Times New Roman"/>
                <a:ea typeface="Times New Roman"/>
                <a:cs typeface="Times New Roman"/>
                <a:sym typeface="Times New Roman"/>
              </a:rPr>
              <a:t> measurements: </a:t>
            </a:r>
            <a:r>
              <a:rPr lang="ru" sz="3600" dirty="0">
                <a:latin typeface="Times New Roman"/>
                <a:ea typeface="Times New Roman"/>
                <a:cs typeface="Times New Roman"/>
                <a:sym typeface="Times New Roman"/>
              </a:rPr>
              <a:t>Δφ-method</a:t>
            </a:r>
            <a:endParaRPr sz="3600" dirty="0">
              <a:latin typeface="Times New Roman"/>
              <a:ea typeface="Times New Roman"/>
              <a:cs typeface="Times New Roman"/>
              <a:sym typeface="Times New Roman"/>
            </a:endParaRPr>
          </a:p>
        </p:txBody>
      </p:sp>
      <p:grpSp>
        <p:nvGrpSpPr>
          <p:cNvPr id="2" name="Group 1">
            <a:extLst>
              <a:ext uri="{FF2B5EF4-FFF2-40B4-BE49-F238E27FC236}">
                <a16:creationId xmlns:a16="http://schemas.microsoft.com/office/drawing/2014/main" id="{6E5BEC99-404F-6471-DA0D-93D36E00790A}"/>
              </a:ext>
            </a:extLst>
          </p:cNvPr>
          <p:cNvGrpSpPr/>
          <p:nvPr/>
        </p:nvGrpSpPr>
        <p:grpSpPr>
          <a:xfrm>
            <a:off x="9261996" y="200736"/>
            <a:ext cx="2452216" cy="425479"/>
            <a:chOff x="7665725" y="1093500"/>
            <a:chExt cx="2452216" cy="425479"/>
          </a:xfrm>
        </p:grpSpPr>
        <p:grpSp>
          <p:nvGrpSpPr>
            <p:cNvPr id="336" name="Google Shape;336;p23"/>
            <p:cNvGrpSpPr/>
            <p:nvPr/>
          </p:nvGrpSpPr>
          <p:grpSpPr>
            <a:xfrm>
              <a:off x="7665725" y="1141118"/>
              <a:ext cx="597313" cy="377861"/>
              <a:chOff x="5544820" y="606149"/>
              <a:chExt cx="494029" cy="312420"/>
            </a:xfrm>
          </p:grpSpPr>
          <p:pic>
            <p:nvPicPr>
              <p:cNvPr id="337" name="Google Shape;337;p23"/>
              <p:cNvPicPr preferRelativeResize="0"/>
              <p:nvPr/>
            </p:nvPicPr>
            <p:blipFill rotWithShape="1">
              <a:blip r:embed="rId3">
                <a:alphaModFix/>
              </a:blip>
              <a:srcRect/>
              <a:stretch/>
            </p:blipFill>
            <p:spPr>
              <a:xfrm>
                <a:off x="5544820" y="612499"/>
                <a:ext cx="205739" cy="199389"/>
              </a:xfrm>
              <a:prstGeom prst="rect">
                <a:avLst/>
              </a:prstGeom>
              <a:noFill/>
              <a:ln>
                <a:noFill/>
              </a:ln>
            </p:spPr>
          </p:pic>
          <p:sp>
            <p:nvSpPr>
              <p:cNvPr id="338" name="Google Shape;338;p23"/>
              <p:cNvSpPr/>
              <p:nvPr/>
            </p:nvSpPr>
            <p:spPr>
              <a:xfrm>
                <a:off x="5777230" y="618849"/>
                <a:ext cx="146050" cy="251459"/>
              </a:xfrm>
              <a:custGeom>
                <a:avLst/>
                <a:gdLst/>
                <a:ahLst/>
                <a:cxnLst/>
                <a:rect l="l" t="t" r="r" b="b"/>
                <a:pathLst>
                  <a:path w="146050" h="251459" extrusionOk="0">
                    <a:moveTo>
                      <a:pt x="109220" y="0"/>
                    </a:moveTo>
                    <a:lnTo>
                      <a:pt x="102870" y="0"/>
                    </a:lnTo>
                    <a:lnTo>
                      <a:pt x="102870" y="1269"/>
                    </a:lnTo>
                    <a:lnTo>
                      <a:pt x="101600" y="6350"/>
                    </a:lnTo>
                    <a:lnTo>
                      <a:pt x="85090" y="69850"/>
                    </a:lnTo>
                    <a:lnTo>
                      <a:pt x="53042" y="76934"/>
                    </a:lnTo>
                    <a:lnTo>
                      <a:pt x="25876" y="94138"/>
                    </a:lnTo>
                    <a:lnTo>
                      <a:pt x="7044" y="118248"/>
                    </a:lnTo>
                    <a:lnTo>
                      <a:pt x="0" y="146050"/>
                    </a:lnTo>
                    <a:lnTo>
                      <a:pt x="3512" y="165060"/>
                    </a:lnTo>
                    <a:lnTo>
                      <a:pt x="13811" y="180975"/>
                    </a:lnTo>
                    <a:lnTo>
                      <a:pt x="30539" y="192127"/>
                    </a:lnTo>
                    <a:lnTo>
                      <a:pt x="53340" y="196850"/>
                    </a:lnTo>
                    <a:lnTo>
                      <a:pt x="51633" y="203517"/>
                    </a:lnTo>
                    <a:lnTo>
                      <a:pt x="48696" y="216852"/>
                    </a:lnTo>
                    <a:lnTo>
                      <a:pt x="46990" y="223519"/>
                    </a:lnTo>
                    <a:lnTo>
                      <a:pt x="43180" y="236219"/>
                    </a:lnTo>
                    <a:lnTo>
                      <a:pt x="40640" y="247650"/>
                    </a:lnTo>
                    <a:lnTo>
                      <a:pt x="40640" y="251460"/>
                    </a:lnTo>
                    <a:lnTo>
                      <a:pt x="45720" y="251460"/>
                    </a:lnTo>
                    <a:lnTo>
                      <a:pt x="46990" y="250189"/>
                    </a:lnTo>
                    <a:lnTo>
                      <a:pt x="46990" y="248919"/>
                    </a:lnTo>
                    <a:lnTo>
                      <a:pt x="49530" y="242569"/>
                    </a:lnTo>
                    <a:lnTo>
                      <a:pt x="49530" y="238760"/>
                    </a:lnTo>
                    <a:lnTo>
                      <a:pt x="60960" y="196850"/>
                    </a:lnTo>
                    <a:lnTo>
                      <a:pt x="88979" y="190500"/>
                    </a:lnTo>
                    <a:lnTo>
                      <a:pt x="54610" y="190500"/>
                    </a:lnTo>
                    <a:lnTo>
                      <a:pt x="41890" y="188475"/>
                    </a:lnTo>
                    <a:lnTo>
                      <a:pt x="30003" y="181927"/>
                    </a:lnTo>
                    <a:lnTo>
                      <a:pt x="21212" y="170140"/>
                    </a:lnTo>
                    <a:lnTo>
                      <a:pt x="17780" y="152400"/>
                    </a:lnTo>
                    <a:lnTo>
                      <a:pt x="22205" y="127099"/>
                    </a:lnTo>
                    <a:lnTo>
                      <a:pt x="35083" y="103346"/>
                    </a:lnTo>
                    <a:lnTo>
                      <a:pt x="55820" y="85070"/>
                    </a:lnTo>
                    <a:lnTo>
                      <a:pt x="83820" y="76200"/>
                    </a:lnTo>
                    <a:lnTo>
                      <a:pt x="118418" y="76200"/>
                    </a:lnTo>
                    <a:lnTo>
                      <a:pt x="117653" y="75644"/>
                    </a:lnTo>
                    <a:lnTo>
                      <a:pt x="92710" y="69850"/>
                    </a:lnTo>
                    <a:lnTo>
                      <a:pt x="107950" y="6350"/>
                    </a:lnTo>
                    <a:lnTo>
                      <a:pt x="109220" y="3810"/>
                    </a:lnTo>
                    <a:lnTo>
                      <a:pt x="109220" y="0"/>
                    </a:lnTo>
                    <a:close/>
                  </a:path>
                  <a:path w="146050" h="251459" extrusionOk="0">
                    <a:moveTo>
                      <a:pt x="90170" y="76200"/>
                    </a:moveTo>
                    <a:lnTo>
                      <a:pt x="83820" y="76200"/>
                    </a:lnTo>
                    <a:lnTo>
                      <a:pt x="54610" y="190500"/>
                    </a:lnTo>
                    <a:lnTo>
                      <a:pt x="62230" y="190500"/>
                    </a:lnTo>
                    <a:lnTo>
                      <a:pt x="90170" y="76200"/>
                    </a:lnTo>
                    <a:close/>
                  </a:path>
                  <a:path w="146050" h="251459" extrusionOk="0">
                    <a:moveTo>
                      <a:pt x="118418" y="76200"/>
                    </a:moveTo>
                    <a:lnTo>
                      <a:pt x="90170" y="76200"/>
                    </a:lnTo>
                    <a:lnTo>
                      <a:pt x="105231" y="79295"/>
                    </a:lnTo>
                    <a:lnTo>
                      <a:pt x="117316" y="86677"/>
                    </a:lnTo>
                    <a:lnTo>
                      <a:pt x="125352" y="98345"/>
                    </a:lnTo>
                    <a:lnTo>
                      <a:pt x="128270" y="114300"/>
                    </a:lnTo>
                    <a:lnTo>
                      <a:pt x="123844" y="139779"/>
                    </a:lnTo>
                    <a:lnTo>
                      <a:pt x="110966" y="163829"/>
                    </a:lnTo>
                    <a:lnTo>
                      <a:pt x="90229" y="182165"/>
                    </a:lnTo>
                    <a:lnTo>
                      <a:pt x="62230" y="190500"/>
                    </a:lnTo>
                    <a:lnTo>
                      <a:pt x="88979" y="190500"/>
                    </a:lnTo>
                    <a:lnTo>
                      <a:pt x="93007" y="189587"/>
                    </a:lnTo>
                    <a:lnTo>
                      <a:pt x="120173" y="172084"/>
                    </a:lnTo>
                    <a:lnTo>
                      <a:pt x="139005" y="147915"/>
                    </a:lnTo>
                    <a:lnTo>
                      <a:pt x="146050" y="120650"/>
                    </a:lnTo>
                    <a:lnTo>
                      <a:pt x="143252" y="103425"/>
                    </a:lnTo>
                    <a:lnTo>
                      <a:pt x="134143" y="87630"/>
                    </a:lnTo>
                    <a:lnTo>
                      <a:pt x="118418" y="7620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39" name="Google Shape;339;p23"/>
              <p:cNvPicPr preferRelativeResize="0"/>
              <p:nvPr/>
            </p:nvPicPr>
            <p:blipFill rotWithShape="1">
              <a:blip r:embed="rId4">
                <a:alphaModFix/>
              </a:blip>
              <a:srcRect/>
              <a:stretch/>
            </p:blipFill>
            <p:spPr>
              <a:xfrm>
                <a:off x="5946140" y="606149"/>
                <a:ext cx="80010" cy="85089"/>
              </a:xfrm>
              <a:prstGeom prst="rect">
                <a:avLst/>
              </a:prstGeom>
              <a:noFill/>
              <a:ln>
                <a:noFill/>
              </a:ln>
            </p:spPr>
          </p:pic>
          <p:sp>
            <p:nvSpPr>
              <p:cNvPr id="340" name="Google Shape;340;p23"/>
              <p:cNvSpPr/>
              <p:nvPr/>
            </p:nvSpPr>
            <p:spPr>
              <a:xfrm>
                <a:off x="5928360" y="795379"/>
                <a:ext cx="110489" cy="123190"/>
              </a:xfrm>
              <a:custGeom>
                <a:avLst/>
                <a:gdLst/>
                <a:ahLst/>
                <a:cxnLst/>
                <a:rect l="l" t="t" r="r" b="b"/>
                <a:pathLst>
                  <a:path w="110489" h="123190" extrusionOk="0">
                    <a:moveTo>
                      <a:pt x="44450" y="116839"/>
                    </a:moveTo>
                    <a:lnTo>
                      <a:pt x="0" y="116839"/>
                    </a:lnTo>
                    <a:lnTo>
                      <a:pt x="0" y="123189"/>
                    </a:lnTo>
                    <a:lnTo>
                      <a:pt x="44450" y="123189"/>
                    </a:lnTo>
                    <a:lnTo>
                      <a:pt x="44450" y="116839"/>
                    </a:lnTo>
                    <a:close/>
                  </a:path>
                  <a:path w="110489" h="123190" extrusionOk="0">
                    <a:moveTo>
                      <a:pt x="50094" y="5080"/>
                    </a:moveTo>
                    <a:lnTo>
                      <a:pt x="36829" y="5080"/>
                    </a:lnTo>
                    <a:lnTo>
                      <a:pt x="38100" y="8889"/>
                    </a:lnTo>
                    <a:lnTo>
                      <a:pt x="38100" y="20320"/>
                    </a:lnTo>
                    <a:lnTo>
                      <a:pt x="15239" y="109220"/>
                    </a:lnTo>
                    <a:lnTo>
                      <a:pt x="13969" y="115570"/>
                    </a:lnTo>
                    <a:lnTo>
                      <a:pt x="13969" y="116839"/>
                    </a:lnTo>
                    <a:lnTo>
                      <a:pt x="29210" y="116839"/>
                    </a:lnTo>
                    <a:lnTo>
                      <a:pt x="29210" y="113030"/>
                    </a:lnTo>
                    <a:lnTo>
                      <a:pt x="31750" y="107950"/>
                    </a:lnTo>
                    <a:lnTo>
                      <a:pt x="31750" y="105410"/>
                    </a:lnTo>
                    <a:lnTo>
                      <a:pt x="33654" y="97809"/>
                    </a:lnTo>
                    <a:lnTo>
                      <a:pt x="35559" y="90328"/>
                    </a:lnTo>
                    <a:lnTo>
                      <a:pt x="37464" y="83085"/>
                    </a:lnTo>
                    <a:lnTo>
                      <a:pt x="39369" y="76200"/>
                    </a:lnTo>
                    <a:lnTo>
                      <a:pt x="44132" y="76200"/>
                    </a:lnTo>
                    <a:lnTo>
                      <a:pt x="41910" y="67310"/>
                    </a:lnTo>
                    <a:lnTo>
                      <a:pt x="41910" y="62230"/>
                    </a:lnTo>
                    <a:lnTo>
                      <a:pt x="52069" y="22860"/>
                    </a:lnTo>
                    <a:lnTo>
                      <a:pt x="60078" y="13970"/>
                    </a:lnTo>
                    <a:lnTo>
                      <a:pt x="52069" y="13970"/>
                    </a:lnTo>
                    <a:lnTo>
                      <a:pt x="50094" y="5080"/>
                    </a:lnTo>
                    <a:close/>
                  </a:path>
                  <a:path w="110489" h="123190" extrusionOk="0">
                    <a:moveTo>
                      <a:pt x="44132" y="76200"/>
                    </a:moveTo>
                    <a:lnTo>
                      <a:pt x="39369" y="76200"/>
                    </a:lnTo>
                    <a:lnTo>
                      <a:pt x="41910" y="80010"/>
                    </a:lnTo>
                    <a:lnTo>
                      <a:pt x="48260" y="87630"/>
                    </a:lnTo>
                    <a:lnTo>
                      <a:pt x="59689" y="87630"/>
                    </a:lnTo>
                    <a:lnTo>
                      <a:pt x="77807" y="83204"/>
                    </a:lnTo>
                    <a:lnTo>
                      <a:pt x="78704" y="82550"/>
                    </a:lnTo>
                    <a:lnTo>
                      <a:pt x="45719" y="82550"/>
                    </a:lnTo>
                    <a:lnTo>
                      <a:pt x="44132" y="76200"/>
                    </a:lnTo>
                    <a:close/>
                  </a:path>
                  <a:path w="110489" h="123190" extrusionOk="0">
                    <a:moveTo>
                      <a:pt x="96381" y="5080"/>
                    </a:moveTo>
                    <a:lnTo>
                      <a:pt x="87629" y="5080"/>
                    </a:lnTo>
                    <a:lnTo>
                      <a:pt x="93979" y="11430"/>
                    </a:lnTo>
                    <a:lnTo>
                      <a:pt x="93979" y="24130"/>
                    </a:lnTo>
                    <a:lnTo>
                      <a:pt x="83819" y="63500"/>
                    </a:lnTo>
                    <a:lnTo>
                      <a:pt x="59689" y="82550"/>
                    </a:lnTo>
                    <a:lnTo>
                      <a:pt x="78704" y="82550"/>
                    </a:lnTo>
                    <a:lnTo>
                      <a:pt x="94138" y="71278"/>
                    </a:lnTo>
                    <a:lnTo>
                      <a:pt x="105945" y="53875"/>
                    </a:lnTo>
                    <a:lnTo>
                      <a:pt x="110489" y="33020"/>
                    </a:lnTo>
                    <a:lnTo>
                      <a:pt x="107692" y="17680"/>
                    </a:lnTo>
                    <a:lnTo>
                      <a:pt x="100488" y="7461"/>
                    </a:lnTo>
                    <a:lnTo>
                      <a:pt x="96381" y="5080"/>
                    </a:lnTo>
                    <a:close/>
                  </a:path>
                  <a:path w="110489" h="123190" extrusionOk="0">
                    <a:moveTo>
                      <a:pt x="38100" y="0"/>
                    </a:moveTo>
                    <a:lnTo>
                      <a:pt x="24129" y="0"/>
                    </a:lnTo>
                    <a:lnTo>
                      <a:pt x="16510" y="10160"/>
                    </a:lnTo>
                    <a:lnTo>
                      <a:pt x="12700" y="16510"/>
                    </a:lnTo>
                    <a:lnTo>
                      <a:pt x="10160" y="27939"/>
                    </a:lnTo>
                    <a:lnTo>
                      <a:pt x="10160" y="31750"/>
                    </a:lnTo>
                    <a:lnTo>
                      <a:pt x="16510" y="31750"/>
                    </a:lnTo>
                    <a:lnTo>
                      <a:pt x="17779" y="26670"/>
                    </a:lnTo>
                    <a:lnTo>
                      <a:pt x="19962" y="18474"/>
                    </a:lnTo>
                    <a:lnTo>
                      <a:pt x="22859" y="11588"/>
                    </a:lnTo>
                    <a:lnTo>
                      <a:pt x="26709" y="6846"/>
                    </a:lnTo>
                    <a:lnTo>
                      <a:pt x="31750" y="5080"/>
                    </a:lnTo>
                    <a:lnTo>
                      <a:pt x="50094" y="5080"/>
                    </a:lnTo>
                    <a:lnTo>
                      <a:pt x="49529" y="2539"/>
                    </a:lnTo>
                    <a:lnTo>
                      <a:pt x="38100" y="0"/>
                    </a:lnTo>
                    <a:close/>
                  </a:path>
                  <a:path w="110489" h="123190" extrusionOk="0">
                    <a:moveTo>
                      <a:pt x="80010" y="0"/>
                    </a:moveTo>
                    <a:lnTo>
                      <a:pt x="71715" y="1289"/>
                    </a:lnTo>
                    <a:lnTo>
                      <a:pt x="64134" y="4603"/>
                    </a:lnTo>
                    <a:lnTo>
                      <a:pt x="57507" y="9108"/>
                    </a:lnTo>
                    <a:lnTo>
                      <a:pt x="52069" y="13970"/>
                    </a:lnTo>
                    <a:lnTo>
                      <a:pt x="60078" y="13970"/>
                    </a:lnTo>
                    <a:lnTo>
                      <a:pt x="60364" y="13652"/>
                    </a:lnTo>
                    <a:lnTo>
                      <a:pt x="67945" y="8255"/>
                    </a:lnTo>
                    <a:lnTo>
                      <a:pt x="74572" y="5715"/>
                    </a:lnTo>
                    <a:lnTo>
                      <a:pt x="80010" y="5080"/>
                    </a:lnTo>
                    <a:lnTo>
                      <a:pt x="96381" y="5080"/>
                    </a:lnTo>
                    <a:lnTo>
                      <a:pt x="90666" y="1766"/>
                    </a:lnTo>
                    <a:lnTo>
                      <a:pt x="80010" y="0"/>
                    </a:lnTo>
                    <a:close/>
                  </a:path>
                </a:pathLst>
              </a:custGeom>
              <a:solidFill>
                <a:srgbClr val="000000"/>
              </a:solidFill>
              <a:ln>
                <a:noFill/>
              </a:ln>
            </p:spPr>
            <p:txBody>
              <a:bodyPr spcFirstLastPara="1" wrap="square" lIns="0" tIns="0" rIns="0" bIns="0" anchor="t" anchorCtr="0">
                <a:noAutofit/>
              </a:bodyPr>
              <a:lstStyle/>
              <a:p>
                <a:endParaRPr sz="2133"/>
              </a:p>
            </p:txBody>
          </p:sp>
        </p:grpSp>
        <p:sp>
          <p:nvSpPr>
            <p:cNvPr id="341" name="Google Shape;341;p23"/>
            <p:cNvSpPr/>
            <p:nvPr/>
          </p:nvSpPr>
          <p:spPr>
            <a:xfrm>
              <a:off x="8398173" y="1265493"/>
              <a:ext cx="224359" cy="79908"/>
            </a:xfrm>
            <a:custGeom>
              <a:avLst/>
              <a:gdLst/>
              <a:ahLst/>
              <a:cxnLst/>
              <a:rect l="l" t="t" r="r" b="b"/>
              <a:pathLst>
                <a:path w="185420" h="66040" extrusionOk="0">
                  <a:moveTo>
                    <a:pt x="185420" y="54610"/>
                  </a:moveTo>
                  <a:lnTo>
                    <a:pt x="0" y="54610"/>
                  </a:lnTo>
                  <a:lnTo>
                    <a:pt x="0" y="66040"/>
                  </a:lnTo>
                  <a:lnTo>
                    <a:pt x="185420" y="66040"/>
                  </a:lnTo>
                  <a:lnTo>
                    <a:pt x="185420" y="54610"/>
                  </a:lnTo>
                  <a:close/>
                </a:path>
                <a:path w="185420" h="66040" extrusionOk="0">
                  <a:moveTo>
                    <a:pt x="185420" y="0"/>
                  </a:moveTo>
                  <a:lnTo>
                    <a:pt x="0" y="0"/>
                  </a:lnTo>
                  <a:lnTo>
                    <a:pt x="0" y="11430"/>
                  </a:lnTo>
                  <a:lnTo>
                    <a:pt x="185420" y="11430"/>
                  </a:lnTo>
                  <a:lnTo>
                    <a:pt x="185420" y="0"/>
                  </a:lnTo>
                  <a:close/>
                </a:path>
              </a:pathLst>
            </a:custGeom>
            <a:solidFill>
              <a:srgbClr val="000000"/>
            </a:solidFill>
            <a:ln>
              <a:noFill/>
            </a:ln>
          </p:spPr>
          <p:txBody>
            <a:bodyPr spcFirstLastPara="1" wrap="square" lIns="0" tIns="0" rIns="0" bIns="0" anchor="t" anchorCtr="0">
              <a:noAutofit/>
            </a:bodyPr>
            <a:lstStyle/>
            <a:p>
              <a:endParaRPr sz="2133"/>
            </a:p>
          </p:txBody>
        </p:sp>
        <p:grpSp>
          <p:nvGrpSpPr>
            <p:cNvPr id="342" name="Google Shape;342;p23"/>
            <p:cNvGrpSpPr/>
            <p:nvPr/>
          </p:nvGrpSpPr>
          <p:grpSpPr>
            <a:xfrm>
              <a:off x="8752867" y="1093500"/>
              <a:ext cx="588103" cy="380933"/>
              <a:chOff x="6443979" y="566779"/>
              <a:chExt cx="486410" cy="314960"/>
            </a:xfrm>
          </p:grpSpPr>
          <p:pic>
            <p:nvPicPr>
              <p:cNvPr id="343" name="Google Shape;343;p23"/>
              <p:cNvPicPr preferRelativeResize="0"/>
              <p:nvPr/>
            </p:nvPicPr>
            <p:blipFill rotWithShape="1">
              <a:blip r:embed="rId5">
                <a:alphaModFix/>
              </a:blip>
              <a:srcRect/>
              <a:stretch/>
            </p:blipFill>
            <p:spPr>
              <a:xfrm>
                <a:off x="6443979" y="621389"/>
                <a:ext cx="185420" cy="190500"/>
              </a:xfrm>
              <a:prstGeom prst="rect">
                <a:avLst/>
              </a:prstGeom>
              <a:noFill/>
              <a:ln>
                <a:noFill/>
              </a:ln>
            </p:spPr>
          </p:pic>
          <p:pic>
            <p:nvPicPr>
              <p:cNvPr id="344" name="Google Shape;344;p23"/>
              <p:cNvPicPr preferRelativeResize="0"/>
              <p:nvPr/>
            </p:nvPicPr>
            <p:blipFill rotWithShape="1">
              <a:blip r:embed="rId6">
                <a:alphaModFix/>
              </a:blip>
              <a:srcRect/>
              <a:stretch/>
            </p:blipFill>
            <p:spPr>
              <a:xfrm>
                <a:off x="6666229" y="566779"/>
                <a:ext cx="71120" cy="130810"/>
              </a:xfrm>
              <a:prstGeom prst="rect">
                <a:avLst/>
              </a:prstGeom>
              <a:noFill/>
              <a:ln>
                <a:noFill/>
              </a:ln>
            </p:spPr>
          </p:pic>
          <p:pic>
            <p:nvPicPr>
              <p:cNvPr id="345" name="Google Shape;345;p23"/>
              <p:cNvPicPr preferRelativeResize="0"/>
              <p:nvPr/>
            </p:nvPicPr>
            <p:blipFill rotWithShape="1">
              <a:blip r:embed="rId7">
                <a:alphaModFix/>
              </a:blip>
              <a:srcRect/>
              <a:stretch/>
            </p:blipFill>
            <p:spPr>
              <a:xfrm>
                <a:off x="6656069" y="747119"/>
                <a:ext cx="274320" cy="134620"/>
              </a:xfrm>
              <a:prstGeom prst="rect">
                <a:avLst/>
              </a:prstGeom>
              <a:noFill/>
              <a:ln>
                <a:noFill/>
              </a:ln>
            </p:spPr>
          </p:pic>
        </p:grpSp>
        <p:sp>
          <p:nvSpPr>
            <p:cNvPr id="346" name="Google Shape;346;p23"/>
            <p:cNvSpPr/>
            <p:nvPr/>
          </p:nvSpPr>
          <p:spPr>
            <a:xfrm>
              <a:off x="9477639" y="1299283"/>
              <a:ext cx="205916" cy="13829"/>
            </a:xfrm>
            <a:custGeom>
              <a:avLst/>
              <a:gdLst/>
              <a:ahLst/>
              <a:cxnLst/>
              <a:rect l="l" t="t" r="r" b="b"/>
              <a:pathLst>
                <a:path w="170179" h="11429" extrusionOk="0">
                  <a:moveTo>
                    <a:pt x="170179" y="0"/>
                  </a:moveTo>
                  <a:lnTo>
                    <a:pt x="0" y="0"/>
                  </a:lnTo>
                  <a:lnTo>
                    <a:pt x="0" y="11429"/>
                  </a:lnTo>
                  <a:lnTo>
                    <a:pt x="160020" y="11429"/>
                  </a:lnTo>
                  <a:lnTo>
                    <a:pt x="170179" y="11429"/>
                  </a:lnTo>
                  <a:lnTo>
                    <a:pt x="170179" y="0"/>
                  </a:lnTo>
                  <a:close/>
                </a:path>
              </a:pathLst>
            </a:custGeom>
            <a:solidFill>
              <a:srgbClr val="000000"/>
            </a:solidFill>
            <a:ln>
              <a:noFill/>
            </a:ln>
          </p:spPr>
          <p:txBody>
            <a:bodyPr spcFirstLastPara="1" wrap="square" lIns="0" tIns="0" rIns="0" bIns="0" anchor="t" anchorCtr="0">
              <a:noAutofit/>
            </a:bodyPr>
            <a:lstStyle/>
            <a:p>
              <a:endParaRPr sz="2133"/>
            </a:p>
          </p:txBody>
        </p:sp>
        <p:grpSp>
          <p:nvGrpSpPr>
            <p:cNvPr id="347" name="Google Shape;347;p23"/>
            <p:cNvGrpSpPr/>
            <p:nvPr/>
          </p:nvGrpSpPr>
          <p:grpSpPr>
            <a:xfrm>
              <a:off x="9801625" y="1141118"/>
              <a:ext cx="316316" cy="377861"/>
              <a:chOff x="7311390" y="606149"/>
              <a:chExt cx="261620" cy="312420"/>
            </a:xfrm>
          </p:grpSpPr>
          <p:sp>
            <p:nvSpPr>
              <p:cNvPr id="348" name="Google Shape;348;p23"/>
              <p:cNvSpPr/>
              <p:nvPr/>
            </p:nvSpPr>
            <p:spPr>
              <a:xfrm>
                <a:off x="7311390" y="618849"/>
                <a:ext cx="146050" cy="251459"/>
              </a:xfrm>
              <a:custGeom>
                <a:avLst/>
                <a:gdLst/>
                <a:ahLst/>
                <a:cxnLst/>
                <a:rect l="l" t="t" r="r" b="b"/>
                <a:pathLst>
                  <a:path w="146050" h="251459" extrusionOk="0">
                    <a:moveTo>
                      <a:pt x="109219" y="0"/>
                    </a:moveTo>
                    <a:lnTo>
                      <a:pt x="104139" y="0"/>
                    </a:lnTo>
                    <a:lnTo>
                      <a:pt x="102869" y="1269"/>
                    </a:lnTo>
                    <a:lnTo>
                      <a:pt x="101600" y="6350"/>
                    </a:lnTo>
                    <a:lnTo>
                      <a:pt x="86359" y="69850"/>
                    </a:lnTo>
                    <a:lnTo>
                      <a:pt x="53578" y="76934"/>
                    </a:lnTo>
                    <a:lnTo>
                      <a:pt x="26035" y="94138"/>
                    </a:lnTo>
                    <a:lnTo>
                      <a:pt x="7064" y="118248"/>
                    </a:lnTo>
                    <a:lnTo>
                      <a:pt x="0" y="146050"/>
                    </a:lnTo>
                    <a:lnTo>
                      <a:pt x="3710" y="165060"/>
                    </a:lnTo>
                    <a:lnTo>
                      <a:pt x="14446" y="180975"/>
                    </a:lnTo>
                    <a:lnTo>
                      <a:pt x="31611" y="192127"/>
                    </a:lnTo>
                    <a:lnTo>
                      <a:pt x="54609" y="196850"/>
                    </a:lnTo>
                    <a:lnTo>
                      <a:pt x="52724" y="203517"/>
                    </a:lnTo>
                    <a:lnTo>
                      <a:pt x="50958" y="210184"/>
                    </a:lnTo>
                    <a:lnTo>
                      <a:pt x="49430" y="216852"/>
                    </a:lnTo>
                    <a:lnTo>
                      <a:pt x="48259" y="223519"/>
                    </a:lnTo>
                    <a:lnTo>
                      <a:pt x="43179" y="236219"/>
                    </a:lnTo>
                    <a:lnTo>
                      <a:pt x="40639" y="247650"/>
                    </a:lnTo>
                    <a:lnTo>
                      <a:pt x="40639" y="251460"/>
                    </a:lnTo>
                    <a:lnTo>
                      <a:pt x="45719" y="251460"/>
                    </a:lnTo>
                    <a:lnTo>
                      <a:pt x="48259" y="250189"/>
                    </a:lnTo>
                    <a:lnTo>
                      <a:pt x="48259" y="248919"/>
                    </a:lnTo>
                    <a:lnTo>
                      <a:pt x="49529" y="242569"/>
                    </a:lnTo>
                    <a:lnTo>
                      <a:pt x="50800" y="238760"/>
                    </a:lnTo>
                    <a:lnTo>
                      <a:pt x="60959" y="196850"/>
                    </a:lnTo>
                    <a:lnTo>
                      <a:pt x="89448" y="190500"/>
                    </a:lnTo>
                    <a:lnTo>
                      <a:pt x="55879" y="190500"/>
                    </a:lnTo>
                    <a:lnTo>
                      <a:pt x="42624" y="188475"/>
                    </a:lnTo>
                    <a:lnTo>
                      <a:pt x="30797" y="181927"/>
                    </a:lnTo>
                    <a:lnTo>
                      <a:pt x="22304" y="170140"/>
                    </a:lnTo>
                    <a:lnTo>
                      <a:pt x="19050" y="152400"/>
                    </a:lnTo>
                    <a:lnTo>
                      <a:pt x="23455" y="127099"/>
                    </a:lnTo>
                    <a:lnTo>
                      <a:pt x="36194" y="103346"/>
                    </a:lnTo>
                    <a:lnTo>
                      <a:pt x="56554" y="85070"/>
                    </a:lnTo>
                    <a:lnTo>
                      <a:pt x="83819" y="76200"/>
                    </a:lnTo>
                    <a:lnTo>
                      <a:pt x="118418" y="76200"/>
                    </a:lnTo>
                    <a:lnTo>
                      <a:pt x="117653" y="75644"/>
                    </a:lnTo>
                    <a:lnTo>
                      <a:pt x="92709" y="69850"/>
                    </a:lnTo>
                    <a:lnTo>
                      <a:pt x="107950" y="6350"/>
                    </a:lnTo>
                    <a:lnTo>
                      <a:pt x="109219" y="3810"/>
                    </a:lnTo>
                    <a:lnTo>
                      <a:pt x="109219" y="0"/>
                    </a:lnTo>
                    <a:close/>
                  </a:path>
                  <a:path w="146050" h="251459" extrusionOk="0">
                    <a:moveTo>
                      <a:pt x="91439" y="76200"/>
                    </a:moveTo>
                    <a:lnTo>
                      <a:pt x="83819" y="76200"/>
                    </a:lnTo>
                    <a:lnTo>
                      <a:pt x="55879" y="190500"/>
                    </a:lnTo>
                    <a:lnTo>
                      <a:pt x="62229" y="190500"/>
                    </a:lnTo>
                    <a:lnTo>
                      <a:pt x="91439" y="76200"/>
                    </a:lnTo>
                    <a:close/>
                  </a:path>
                  <a:path w="146050" h="251459" extrusionOk="0">
                    <a:moveTo>
                      <a:pt x="118418" y="76200"/>
                    </a:moveTo>
                    <a:lnTo>
                      <a:pt x="91439" y="76200"/>
                    </a:lnTo>
                    <a:lnTo>
                      <a:pt x="105767" y="79295"/>
                    </a:lnTo>
                    <a:lnTo>
                      <a:pt x="117474" y="86677"/>
                    </a:lnTo>
                    <a:lnTo>
                      <a:pt x="125372" y="98345"/>
                    </a:lnTo>
                    <a:lnTo>
                      <a:pt x="128269" y="114300"/>
                    </a:lnTo>
                    <a:lnTo>
                      <a:pt x="123844" y="139779"/>
                    </a:lnTo>
                    <a:lnTo>
                      <a:pt x="110966" y="163829"/>
                    </a:lnTo>
                    <a:lnTo>
                      <a:pt x="90229" y="182165"/>
                    </a:lnTo>
                    <a:lnTo>
                      <a:pt x="62229" y="190500"/>
                    </a:lnTo>
                    <a:lnTo>
                      <a:pt x="89448" y="190500"/>
                    </a:lnTo>
                    <a:lnTo>
                      <a:pt x="93543" y="189587"/>
                    </a:lnTo>
                    <a:lnTo>
                      <a:pt x="120650" y="172084"/>
                    </a:lnTo>
                    <a:lnTo>
                      <a:pt x="139184" y="147915"/>
                    </a:lnTo>
                    <a:lnTo>
                      <a:pt x="146050" y="120650"/>
                    </a:lnTo>
                    <a:lnTo>
                      <a:pt x="143252" y="103425"/>
                    </a:lnTo>
                    <a:lnTo>
                      <a:pt x="134143" y="87630"/>
                    </a:lnTo>
                    <a:lnTo>
                      <a:pt x="118418" y="7620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49" name="Google Shape;349;p23"/>
              <p:cNvPicPr preferRelativeResize="0"/>
              <p:nvPr/>
            </p:nvPicPr>
            <p:blipFill rotWithShape="1">
              <a:blip r:embed="rId8">
                <a:alphaModFix/>
              </a:blip>
              <a:srcRect/>
              <a:stretch/>
            </p:blipFill>
            <p:spPr>
              <a:xfrm>
                <a:off x="7481570" y="606149"/>
                <a:ext cx="80009" cy="85089"/>
              </a:xfrm>
              <a:prstGeom prst="rect">
                <a:avLst/>
              </a:prstGeom>
              <a:noFill/>
              <a:ln>
                <a:noFill/>
              </a:ln>
            </p:spPr>
          </p:pic>
          <p:sp>
            <p:nvSpPr>
              <p:cNvPr id="350" name="Google Shape;350;p23"/>
              <p:cNvSpPr/>
              <p:nvPr/>
            </p:nvSpPr>
            <p:spPr>
              <a:xfrm>
                <a:off x="7463790" y="795379"/>
                <a:ext cx="109220" cy="123190"/>
              </a:xfrm>
              <a:custGeom>
                <a:avLst/>
                <a:gdLst/>
                <a:ahLst/>
                <a:cxnLst/>
                <a:rect l="l" t="t" r="r" b="b"/>
                <a:pathLst>
                  <a:path w="109220" h="123190" extrusionOk="0">
                    <a:moveTo>
                      <a:pt x="44450" y="116839"/>
                    </a:moveTo>
                    <a:lnTo>
                      <a:pt x="0" y="116839"/>
                    </a:lnTo>
                    <a:lnTo>
                      <a:pt x="0" y="123189"/>
                    </a:lnTo>
                    <a:lnTo>
                      <a:pt x="44450" y="123189"/>
                    </a:lnTo>
                    <a:lnTo>
                      <a:pt x="44450" y="116839"/>
                    </a:lnTo>
                    <a:close/>
                  </a:path>
                  <a:path w="109220" h="123190" extrusionOk="0">
                    <a:moveTo>
                      <a:pt x="49106" y="5080"/>
                    </a:moveTo>
                    <a:lnTo>
                      <a:pt x="36829" y="5080"/>
                    </a:lnTo>
                    <a:lnTo>
                      <a:pt x="38100" y="8889"/>
                    </a:lnTo>
                    <a:lnTo>
                      <a:pt x="38100" y="20320"/>
                    </a:lnTo>
                    <a:lnTo>
                      <a:pt x="15239" y="109220"/>
                    </a:lnTo>
                    <a:lnTo>
                      <a:pt x="13969" y="115570"/>
                    </a:lnTo>
                    <a:lnTo>
                      <a:pt x="13969" y="116839"/>
                    </a:lnTo>
                    <a:lnTo>
                      <a:pt x="29209" y="116839"/>
                    </a:lnTo>
                    <a:lnTo>
                      <a:pt x="29209" y="113030"/>
                    </a:lnTo>
                    <a:lnTo>
                      <a:pt x="30479" y="107950"/>
                    </a:lnTo>
                    <a:lnTo>
                      <a:pt x="38100" y="76200"/>
                    </a:lnTo>
                    <a:lnTo>
                      <a:pt x="44132" y="76200"/>
                    </a:lnTo>
                    <a:lnTo>
                      <a:pt x="41909" y="67310"/>
                    </a:lnTo>
                    <a:lnTo>
                      <a:pt x="41909" y="62230"/>
                    </a:lnTo>
                    <a:lnTo>
                      <a:pt x="43179" y="62230"/>
                    </a:lnTo>
                    <a:lnTo>
                      <a:pt x="52069" y="22860"/>
                    </a:lnTo>
                    <a:lnTo>
                      <a:pt x="59887" y="13970"/>
                    </a:lnTo>
                    <a:lnTo>
                      <a:pt x="52069" y="13970"/>
                    </a:lnTo>
                    <a:lnTo>
                      <a:pt x="49106" y="5080"/>
                    </a:lnTo>
                    <a:close/>
                  </a:path>
                  <a:path w="109220" h="123190" extrusionOk="0">
                    <a:moveTo>
                      <a:pt x="44132" y="76200"/>
                    </a:moveTo>
                    <a:lnTo>
                      <a:pt x="38100" y="76200"/>
                    </a:lnTo>
                    <a:lnTo>
                      <a:pt x="40639" y="80010"/>
                    </a:lnTo>
                    <a:lnTo>
                      <a:pt x="46989" y="87630"/>
                    </a:lnTo>
                    <a:lnTo>
                      <a:pt x="59689" y="87630"/>
                    </a:lnTo>
                    <a:lnTo>
                      <a:pt x="77608" y="83204"/>
                    </a:lnTo>
                    <a:lnTo>
                      <a:pt x="78481" y="82550"/>
                    </a:lnTo>
                    <a:lnTo>
                      <a:pt x="45719" y="82550"/>
                    </a:lnTo>
                    <a:lnTo>
                      <a:pt x="44132" y="76200"/>
                    </a:lnTo>
                    <a:close/>
                  </a:path>
                  <a:path w="109220" h="123190" extrusionOk="0">
                    <a:moveTo>
                      <a:pt x="95929" y="5080"/>
                    </a:moveTo>
                    <a:lnTo>
                      <a:pt x="86359" y="5080"/>
                    </a:lnTo>
                    <a:lnTo>
                      <a:pt x="93979" y="11430"/>
                    </a:lnTo>
                    <a:lnTo>
                      <a:pt x="93979" y="24130"/>
                    </a:lnTo>
                    <a:lnTo>
                      <a:pt x="83819" y="63500"/>
                    </a:lnTo>
                    <a:lnTo>
                      <a:pt x="59689" y="82550"/>
                    </a:lnTo>
                    <a:lnTo>
                      <a:pt x="78481" y="82550"/>
                    </a:lnTo>
                    <a:lnTo>
                      <a:pt x="93503" y="71278"/>
                    </a:lnTo>
                    <a:lnTo>
                      <a:pt x="104874" y="53875"/>
                    </a:lnTo>
                    <a:lnTo>
                      <a:pt x="109219" y="33020"/>
                    </a:lnTo>
                    <a:lnTo>
                      <a:pt x="106620" y="17680"/>
                    </a:lnTo>
                    <a:lnTo>
                      <a:pt x="99853" y="7461"/>
                    </a:lnTo>
                    <a:lnTo>
                      <a:pt x="95929" y="5080"/>
                    </a:lnTo>
                    <a:close/>
                  </a:path>
                  <a:path w="109220" h="123190" extrusionOk="0">
                    <a:moveTo>
                      <a:pt x="38100" y="0"/>
                    </a:moveTo>
                    <a:lnTo>
                      <a:pt x="24129" y="0"/>
                    </a:lnTo>
                    <a:lnTo>
                      <a:pt x="16509" y="10160"/>
                    </a:lnTo>
                    <a:lnTo>
                      <a:pt x="12700" y="16510"/>
                    </a:lnTo>
                    <a:lnTo>
                      <a:pt x="8889" y="27939"/>
                    </a:lnTo>
                    <a:lnTo>
                      <a:pt x="8889" y="31750"/>
                    </a:lnTo>
                    <a:lnTo>
                      <a:pt x="16509" y="31750"/>
                    </a:lnTo>
                    <a:lnTo>
                      <a:pt x="17779" y="26670"/>
                    </a:lnTo>
                    <a:lnTo>
                      <a:pt x="20319" y="15239"/>
                    </a:lnTo>
                    <a:lnTo>
                      <a:pt x="22859" y="5080"/>
                    </a:lnTo>
                    <a:lnTo>
                      <a:pt x="49106" y="5080"/>
                    </a:lnTo>
                    <a:lnTo>
                      <a:pt x="48259" y="2539"/>
                    </a:lnTo>
                    <a:lnTo>
                      <a:pt x="38100" y="0"/>
                    </a:lnTo>
                    <a:close/>
                  </a:path>
                  <a:path w="109220" h="123190" extrusionOk="0">
                    <a:moveTo>
                      <a:pt x="80009" y="0"/>
                    </a:moveTo>
                    <a:lnTo>
                      <a:pt x="71000" y="1289"/>
                    </a:lnTo>
                    <a:lnTo>
                      <a:pt x="63182" y="4603"/>
                    </a:lnTo>
                    <a:lnTo>
                      <a:pt x="56792" y="9108"/>
                    </a:lnTo>
                    <a:lnTo>
                      <a:pt x="52069" y="13970"/>
                    </a:lnTo>
                    <a:lnTo>
                      <a:pt x="59887" y="13970"/>
                    </a:lnTo>
                    <a:lnTo>
                      <a:pt x="60166" y="13652"/>
                    </a:lnTo>
                    <a:lnTo>
                      <a:pt x="67309" y="8255"/>
                    </a:lnTo>
                    <a:lnTo>
                      <a:pt x="73501" y="5715"/>
                    </a:lnTo>
                    <a:lnTo>
                      <a:pt x="78739" y="5080"/>
                    </a:lnTo>
                    <a:lnTo>
                      <a:pt x="95929" y="5080"/>
                    </a:lnTo>
                    <a:lnTo>
                      <a:pt x="90467" y="1766"/>
                    </a:lnTo>
                    <a:lnTo>
                      <a:pt x="80009" y="0"/>
                    </a:lnTo>
                    <a:close/>
                  </a:path>
                </a:pathLst>
              </a:custGeom>
              <a:solidFill>
                <a:srgbClr val="000000"/>
              </a:solidFill>
              <a:ln>
                <a:noFill/>
              </a:ln>
            </p:spPr>
            <p:txBody>
              <a:bodyPr spcFirstLastPara="1" wrap="square" lIns="0" tIns="0" rIns="0" bIns="0" anchor="t" anchorCtr="0">
                <a:noAutofit/>
              </a:bodyPr>
              <a:lstStyle/>
              <a:p>
                <a:endParaRPr sz="2133"/>
              </a:p>
            </p:txBody>
          </p:sp>
        </p:grpSp>
      </p:grpSp>
      <p:grpSp>
        <p:nvGrpSpPr>
          <p:cNvPr id="351" name="Google Shape;351;p23"/>
          <p:cNvGrpSpPr/>
          <p:nvPr/>
        </p:nvGrpSpPr>
        <p:grpSpPr>
          <a:xfrm>
            <a:off x="3448168" y="2133946"/>
            <a:ext cx="1323613" cy="380932"/>
            <a:chOff x="2446020" y="1280519"/>
            <a:chExt cx="1094740" cy="314959"/>
          </a:xfrm>
        </p:grpSpPr>
        <p:sp>
          <p:nvSpPr>
            <p:cNvPr id="352" name="Google Shape;352;p23"/>
            <p:cNvSpPr/>
            <p:nvPr/>
          </p:nvSpPr>
          <p:spPr>
            <a:xfrm>
              <a:off x="2448560" y="1294489"/>
              <a:ext cx="1078229" cy="288290"/>
            </a:xfrm>
            <a:custGeom>
              <a:avLst/>
              <a:gdLst/>
              <a:ahLst/>
              <a:cxnLst/>
              <a:rect l="l" t="t" r="r" b="b"/>
              <a:pathLst>
                <a:path w="1078229" h="288290" extrusionOk="0">
                  <a:moveTo>
                    <a:pt x="1078229" y="0"/>
                  </a:moveTo>
                  <a:lnTo>
                    <a:pt x="0" y="0"/>
                  </a:lnTo>
                  <a:lnTo>
                    <a:pt x="0" y="288289"/>
                  </a:lnTo>
                  <a:lnTo>
                    <a:pt x="539750" y="288289"/>
                  </a:lnTo>
                  <a:lnTo>
                    <a:pt x="1078229" y="288289"/>
                  </a:lnTo>
                  <a:lnTo>
                    <a:pt x="1078229" y="0"/>
                  </a:lnTo>
                  <a:close/>
                </a:path>
              </a:pathLst>
            </a:custGeom>
            <a:solidFill>
              <a:srgbClr val="FFFFFF"/>
            </a:solidFill>
            <a:ln>
              <a:noFill/>
            </a:ln>
          </p:spPr>
          <p:txBody>
            <a:bodyPr spcFirstLastPara="1" wrap="square" lIns="0" tIns="0" rIns="0" bIns="0" anchor="t" anchorCtr="0">
              <a:noAutofit/>
            </a:bodyPr>
            <a:lstStyle/>
            <a:p>
              <a:endParaRPr sz="2133"/>
            </a:p>
          </p:txBody>
        </p:sp>
        <p:pic>
          <p:nvPicPr>
            <p:cNvPr id="353" name="Google Shape;353;p23"/>
            <p:cNvPicPr preferRelativeResize="0"/>
            <p:nvPr/>
          </p:nvPicPr>
          <p:blipFill rotWithShape="1">
            <a:blip r:embed="rId9">
              <a:alphaModFix/>
            </a:blip>
            <a:srcRect/>
            <a:stretch/>
          </p:blipFill>
          <p:spPr>
            <a:xfrm>
              <a:off x="2446020" y="1298299"/>
              <a:ext cx="356869" cy="233679"/>
            </a:xfrm>
            <a:prstGeom prst="rect">
              <a:avLst/>
            </a:prstGeom>
            <a:noFill/>
            <a:ln>
              <a:noFill/>
            </a:ln>
          </p:spPr>
        </p:pic>
        <p:sp>
          <p:nvSpPr>
            <p:cNvPr id="354" name="Google Shape;354;p23"/>
            <p:cNvSpPr/>
            <p:nvPr/>
          </p:nvSpPr>
          <p:spPr>
            <a:xfrm>
              <a:off x="2852420" y="1280519"/>
              <a:ext cx="64769" cy="278130"/>
            </a:xfrm>
            <a:custGeom>
              <a:avLst/>
              <a:gdLst/>
              <a:ahLst/>
              <a:cxnLst/>
              <a:rect l="l" t="t" r="r" b="b"/>
              <a:pathLst>
                <a:path w="64769" h="278130" extrusionOk="0">
                  <a:moveTo>
                    <a:pt x="63500" y="0"/>
                  </a:moveTo>
                  <a:lnTo>
                    <a:pt x="62230" y="0"/>
                  </a:lnTo>
                  <a:lnTo>
                    <a:pt x="56534" y="3532"/>
                  </a:lnTo>
                  <a:lnTo>
                    <a:pt x="17780" y="54610"/>
                  </a:lnTo>
                  <a:lnTo>
                    <a:pt x="3175" y="99536"/>
                  </a:lnTo>
                  <a:lnTo>
                    <a:pt x="0" y="139700"/>
                  </a:lnTo>
                  <a:lnTo>
                    <a:pt x="635" y="158035"/>
                  </a:lnTo>
                  <a:lnTo>
                    <a:pt x="8572" y="203279"/>
                  </a:lnTo>
                  <a:lnTo>
                    <a:pt x="31869" y="249733"/>
                  </a:lnTo>
                  <a:lnTo>
                    <a:pt x="62230" y="278130"/>
                  </a:lnTo>
                  <a:lnTo>
                    <a:pt x="64769" y="278130"/>
                  </a:lnTo>
                  <a:lnTo>
                    <a:pt x="64769" y="274320"/>
                  </a:lnTo>
                  <a:lnTo>
                    <a:pt x="59690" y="269240"/>
                  </a:lnTo>
                  <a:lnTo>
                    <a:pt x="38477" y="240605"/>
                  </a:lnTo>
                  <a:lnTo>
                    <a:pt x="25241" y="207803"/>
                  </a:lnTo>
                  <a:lnTo>
                    <a:pt x="18434" y="173335"/>
                  </a:lnTo>
                  <a:lnTo>
                    <a:pt x="16510" y="139700"/>
                  </a:lnTo>
                  <a:lnTo>
                    <a:pt x="18633" y="103524"/>
                  </a:lnTo>
                  <a:lnTo>
                    <a:pt x="25876" y="68421"/>
                  </a:lnTo>
                  <a:lnTo>
                    <a:pt x="39548" y="35937"/>
                  </a:lnTo>
                  <a:lnTo>
                    <a:pt x="60960" y="7620"/>
                  </a:lnTo>
                  <a:lnTo>
                    <a:pt x="64769" y="3810"/>
                  </a:lnTo>
                  <a:lnTo>
                    <a:pt x="64769" y="1270"/>
                  </a:lnTo>
                  <a:lnTo>
                    <a:pt x="6350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55" name="Google Shape;355;p23"/>
            <p:cNvPicPr preferRelativeResize="0"/>
            <p:nvPr/>
          </p:nvPicPr>
          <p:blipFill rotWithShape="1">
            <a:blip r:embed="rId10">
              <a:alphaModFix/>
            </a:blip>
            <a:srcRect/>
            <a:stretch/>
          </p:blipFill>
          <p:spPr>
            <a:xfrm>
              <a:off x="2946400" y="1289409"/>
              <a:ext cx="205739" cy="200659"/>
            </a:xfrm>
            <a:prstGeom prst="rect">
              <a:avLst/>
            </a:prstGeom>
            <a:noFill/>
            <a:ln>
              <a:noFill/>
            </a:ln>
          </p:spPr>
        </p:pic>
        <p:sp>
          <p:nvSpPr>
            <p:cNvPr id="356" name="Google Shape;356;p23"/>
            <p:cNvSpPr/>
            <p:nvPr/>
          </p:nvSpPr>
          <p:spPr>
            <a:xfrm>
              <a:off x="3178810" y="1295759"/>
              <a:ext cx="146050" cy="251459"/>
            </a:xfrm>
            <a:custGeom>
              <a:avLst/>
              <a:gdLst/>
              <a:ahLst/>
              <a:cxnLst/>
              <a:rect l="l" t="t" r="r" b="b"/>
              <a:pathLst>
                <a:path w="146050" h="251459" extrusionOk="0">
                  <a:moveTo>
                    <a:pt x="109219" y="0"/>
                  </a:moveTo>
                  <a:lnTo>
                    <a:pt x="102869" y="0"/>
                  </a:lnTo>
                  <a:lnTo>
                    <a:pt x="101600" y="1269"/>
                  </a:lnTo>
                  <a:lnTo>
                    <a:pt x="101600" y="6350"/>
                  </a:lnTo>
                  <a:lnTo>
                    <a:pt x="85089" y="71119"/>
                  </a:lnTo>
                  <a:lnTo>
                    <a:pt x="53042" y="78204"/>
                  </a:lnTo>
                  <a:lnTo>
                    <a:pt x="25876" y="95408"/>
                  </a:lnTo>
                  <a:lnTo>
                    <a:pt x="7044" y="119518"/>
                  </a:lnTo>
                  <a:lnTo>
                    <a:pt x="0" y="147319"/>
                  </a:lnTo>
                  <a:lnTo>
                    <a:pt x="3512" y="166151"/>
                  </a:lnTo>
                  <a:lnTo>
                    <a:pt x="13811" y="181768"/>
                  </a:lnTo>
                  <a:lnTo>
                    <a:pt x="30539" y="192861"/>
                  </a:lnTo>
                  <a:lnTo>
                    <a:pt x="53339" y="198119"/>
                  </a:lnTo>
                  <a:lnTo>
                    <a:pt x="51633" y="204589"/>
                  </a:lnTo>
                  <a:lnTo>
                    <a:pt x="48696" y="217050"/>
                  </a:lnTo>
                  <a:lnTo>
                    <a:pt x="46989" y="223519"/>
                  </a:lnTo>
                  <a:lnTo>
                    <a:pt x="43179" y="236219"/>
                  </a:lnTo>
                  <a:lnTo>
                    <a:pt x="40639" y="247650"/>
                  </a:lnTo>
                  <a:lnTo>
                    <a:pt x="40639" y="251459"/>
                  </a:lnTo>
                  <a:lnTo>
                    <a:pt x="45719" y="251459"/>
                  </a:lnTo>
                  <a:lnTo>
                    <a:pt x="46989" y="250189"/>
                  </a:lnTo>
                  <a:lnTo>
                    <a:pt x="46989" y="248919"/>
                  </a:lnTo>
                  <a:lnTo>
                    <a:pt x="49529" y="243839"/>
                  </a:lnTo>
                  <a:lnTo>
                    <a:pt x="49529" y="238759"/>
                  </a:lnTo>
                  <a:lnTo>
                    <a:pt x="60959" y="198119"/>
                  </a:lnTo>
                  <a:lnTo>
                    <a:pt x="93007" y="190837"/>
                  </a:lnTo>
                  <a:lnTo>
                    <a:pt x="93527" y="190500"/>
                  </a:lnTo>
                  <a:lnTo>
                    <a:pt x="54609" y="190500"/>
                  </a:lnTo>
                  <a:lnTo>
                    <a:pt x="41890" y="188475"/>
                  </a:lnTo>
                  <a:lnTo>
                    <a:pt x="30003" y="181927"/>
                  </a:lnTo>
                  <a:lnTo>
                    <a:pt x="21212" y="170140"/>
                  </a:lnTo>
                  <a:lnTo>
                    <a:pt x="17779" y="152400"/>
                  </a:lnTo>
                  <a:lnTo>
                    <a:pt x="22185" y="127099"/>
                  </a:lnTo>
                  <a:lnTo>
                    <a:pt x="34925" y="103346"/>
                  </a:lnTo>
                  <a:lnTo>
                    <a:pt x="55284" y="85070"/>
                  </a:lnTo>
                  <a:lnTo>
                    <a:pt x="82550" y="76200"/>
                  </a:lnTo>
                  <a:lnTo>
                    <a:pt x="114182" y="76200"/>
                  </a:lnTo>
                  <a:lnTo>
                    <a:pt x="92710" y="71119"/>
                  </a:lnTo>
                  <a:lnTo>
                    <a:pt x="107950" y="7619"/>
                  </a:lnTo>
                  <a:lnTo>
                    <a:pt x="109219" y="3809"/>
                  </a:lnTo>
                  <a:lnTo>
                    <a:pt x="109219" y="0"/>
                  </a:lnTo>
                  <a:close/>
                </a:path>
                <a:path w="146050" h="251459" extrusionOk="0">
                  <a:moveTo>
                    <a:pt x="90169" y="76200"/>
                  </a:moveTo>
                  <a:lnTo>
                    <a:pt x="82550" y="76200"/>
                  </a:lnTo>
                  <a:lnTo>
                    <a:pt x="54609" y="190500"/>
                  </a:lnTo>
                  <a:lnTo>
                    <a:pt x="60959" y="190500"/>
                  </a:lnTo>
                  <a:lnTo>
                    <a:pt x="90169" y="76200"/>
                  </a:lnTo>
                  <a:close/>
                </a:path>
                <a:path w="146050" h="251459" extrusionOk="0">
                  <a:moveTo>
                    <a:pt x="114182" y="76200"/>
                  </a:moveTo>
                  <a:lnTo>
                    <a:pt x="90169" y="76200"/>
                  </a:lnTo>
                  <a:lnTo>
                    <a:pt x="105231" y="79315"/>
                  </a:lnTo>
                  <a:lnTo>
                    <a:pt x="117316" y="86836"/>
                  </a:lnTo>
                  <a:lnTo>
                    <a:pt x="125352" y="98881"/>
                  </a:lnTo>
                  <a:lnTo>
                    <a:pt x="128269" y="115569"/>
                  </a:lnTo>
                  <a:lnTo>
                    <a:pt x="123824" y="140850"/>
                  </a:lnTo>
                  <a:lnTo>
                    <a:pt x="110807" y="164464"/>
                  </a:lnTo>
                  <a:lnTo>
                    <a:pt x="89693" y="182364"/>
                  </a:lnTo>
                  <a:lnTo>
                    <a:pt x="60959" y="190500"/>
                  </a:lnTo>
                  <a:lnTo>
                    <a:pt x="93527" y="190500"/>
                  </a:lnTo>
                  <a:lnTo>
                    <a:pt x="120173" y="173196"/>
                  </a:lnTo>
                  <a:lnTo>
                    <a:pt x="139005" y="148649"/>
                  </a:lnTo>
                  <a:lnTo>
                    <a:pt x="146050" y="120650"/>
                  </a:lnTo>
                  <a:lnTo>
                    <a:pt x="143073" y="104159"/>
                  </a:lnTo>
                  <a:lnTo>
                    <a:pt x="133667" y="88741"/>
                  </a:lnTo>
                  <a:lnTo>
                    <a:pt x="117117" y="76894"/>
                  </a:lnTo>
                  <a:lnTo>
                    <a:pt x="114182" y="7620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57" name="Google Shape;357;p23"/>
            <p:cNvPicPr preferRelativeResize="0"/>
            <p:nvPr/>
          </p:nvPicPr>
          <p:blipFill rotWithShape="1">
            <a:blip r:embed="rId11">
              <a:alphaModFix/>
            </a:blip>
            <a:srcRect/>
            <a:stretch/>
          </p:blipFill>
          <p:spPr>
            <a:xfrm>
              <a:off x="3347720" y="1284329"/>
              <a:ext cx="80009" cy="83820"/>
            </a:xfrm>
            <a:prstGeom prst="rect">
              <a:avLst/>
            </a:prstGeom>
            <a:noFill/>
            <a:ln>
              <a:noFill/>
            </a:ln>
          </p:spPr>
        </p:pic>
        <p:sp>
          <p:nvSpPr>
            <p:cNvPr id="358" name="Google Shape;358;p23"/>
            <p:cNvSpPr/>
            <p:nvPr/>
          </p:nvSpPr>
          <p:spPr>
            <a:xfrm>
              <a:off x="3331210" y="1280519"/>
              <a:ext cx="209550" cy="314959"/>
            </a:xfrm>
            <a:custGeom>
              <a:avLst/>
              <a:gdLst/>
              <a:ahLst/>
              <a:cxnLst/>
              <a:rect l="l" t="t" r="r" b="b"/>
              <a:pathLst>
                <a:path w="209550" h="314959" extrusionOk="0">
                  <a:moveTo>
                    <a:pt x="109220" y="223520"/>
                  </a:moveTo>
                  <a:lnTo>
                    <a:pt x="106438" y="208915"/>
                  </a:lnTo>
                  <a:lnTo>
                    <a:pt x="99377" y="199085"/>
                  </a:lnTo>
                  <a:lnTo>
                    <a:pt x="95592" y="196850"/>
                  </a:lnTo>
                  <a:lnTo>
                    <a:pt x="92710" y="195160"/>
                  </a:lnTo>
                  <a:lnTo>
                    <a:pt x="92710" y="203200"/>
                  </a:lnTo>
                  <a:lnTo>
                    <a:pt x="92595" y="217170"/>
                  </a:lnTo>
                  <a:lnTo>
                    <a:pt x="82550" y="255270"/>
                  </a:lnTo>
                  <a:lnTo>
                    <a:pt x="58420" y="274320"/>
                  </a:lnTo>
                  <a:lnTo>
                    <a:pt x="44450" y="274320"/>
                  </a:lnTo>
                  <a:lnTo>
                    <a:pt x="42862" y="267970"/>
                  </a:lnTo>
                  <a:lnTo>
                    <a:pt x="40640" y="259080"/>
                  </a:lnTo>
                  <a:lnTo>
                    <a:pt x="40640" y="254000"/>
                  </a:lnTo>
                  <a:lnTo>
                    <a:pt x="50800" y="214630"/>
                  </a:lnTo>
                  <a:lnTo>
                    <a:pt x="78740" y="196850"/>
                  </a:lnTo>
                  <a:lnTo>
                    <a:pt x="86360" y="196850"/>
                  </a:lnTo>
                  <a:lnTo>
                    <a:pt x="92710" y="203200"/>
                  </a:lnTo>
                  <a:lnTo>
                    <a:pt x="92710" y="195160"/>
                  </a:lnTo>
                  <a:lnTo>
                    <a:pt x="89928" y="193522"/>
                  </a:lnTo>
                  <a:lnTo>
                    <a:pt x="80010" y="191770"/>
                  </a:lnTo>
                  <a:lnTo>
                    <a:pt x="70980" y="193065"/>
                  </a:lnTo>
                  <a:lnTo>
                    <a:pt x="63017" y="196380"/>
                  </a:lnTo>
                  <a:lnTo>
                    <a:pt x="56248" y="200888"/>
                  </a:lnTo>
                  <a:lnTo>
                    <a:pt x="50800" y="205740"/>
                  </a:lnTo>
                  <a:lnTo>
                    <a:pt x="48818" y="196850"/>
                  </a:lnTo>
                  <a:lnTo>
                    <a:pt x="48260" y="194310"/>
                  </a:lnTo>
                  <a:lnTo>
                    <a:pt x="38100" y="191770"/>
                  </a:lnTo>
                  <a:lnTo>
                    <a:pt x="24130" y="191770"/>
                  </a:lnTo>
                  <a:lnTo>
                    <a:pt x="19050" y="195580"/>
                  </a:lnTo>
                  <a:lnTo>
                    <a:pt x="12700" y="208280"/>
                  </a:lnTo>
                  <a:lnTo>
                    <a:pt x="8890" y="219710"/>
                  </a:lnTo>
                  <a:lnTo>
                    <a:pt x="8890" y="223520"/>
                  </a:lnTo>
                  <a:lnTo>
                    <a:pt x="15240" y="223520"/>
                  </a:lnTo>
                  <a:lnTo>
                    <a:pt x="15240" y="222250"/>
                  </a:lnTo>
                  <a:lnTo>
                    <a:pt x="16510" y="217170"/>
                  </a:lnTo>
                  <a:lnTo>
                    <a:pt x="19050" y="205740"/>
                  </a:lnTo>
                  <a:lnTo>
                    <a:pt x="22860" y="196850"/>
                  </a:lnTo>
                  <a:lnTo>
                    <a:pt x="36830" y="196850"/>
                  </a:lnTo>
                  <a:lnTo>
                    <a:pt x="38100" y="200660"/>
                  </a:lnTo>
                  <a:lnTo>
                    <a:pt x="38100" y="208280"/>
                  </a:lnTo>
                  <a:lnTo>
                    <a:pt x="36830" y="210820"/>
                  </a:lnTo>
                  <a:lnTo>
                    <a:pt x="36830" y="212090"/>
                  </a:lnTo>
                  <a:lnTo>
                    <a:pt x="15240" y="300990"/>
                  </a:lnTo>
                  <a:lnTo>
                    <a:pt x="12700" y="307340"/>
                  </a:lnTo>
                  <a:lnTo>
                    <a:pt x="12700" y="308610"/>
                  </a:lnTo>
                  <a:lnTo>
                    <a:pt x="0" y="308610"/>
                  </a:lnTo>
                  <a:lnTo>
                    <a:pt x="0" y="314960"/>
                  </a:lnTo>
                  <a:lnTo>
                    <a:pt x="43180" y="314960"/>
                  </a:lnTo>
                  <a:lnTo>
                    <a:pt x="43180" y="308610"/>
                  </a:lnTo>
                  <a:lnTo>
                    <a:pt x="29210" y="308610"/>
                  </a:lnTo>
                  <a:lnTo>
                    <a:pt x="29210" y="304800"/>
                  </a:lnTo>
                  <a:lnTo>
                    <a:pt x="30480" y="299720"/>
                  </a:lnTo>
                  <a:lnTo>
                    <a:pt x="31750" y="297180"/>
                  </a:lnTo>
                  <a:lnTo>
                    <a:pt x="33096" y="289407"/>
                  </a:lnTo>
                  <a:lnTo>
                    <a:pt x="34925" y="281622"/>
                  </a:lnTo>
                  <a:lnTo>
                    <a:pt x="36741" y="274320"/>
                  </a:lnTo>
                  <a:lnTo>
                    <a:pt x="38100" y="267970"/>
                  </a:lnTo>
                  <a:lnTo>
                    <a:pt x="40640" y="271780"/>
                  </a:lnTo>
                  <a:lnTo>
                    <a:pt x="46990" y="279400"/>
                  </a:lnTo>
                  <a:lnTo>
                    <a:pt x="58420" y="279400"/>
                  </a:lnTo>
                  <a:lnTo>
                    <a:pt x="76530" y="274777"/>
                  </a:lnTo>
                  <a:lnTo>
                    <a:pt x="77139" y="274320"/>
                  </a:lnTo>
                  <a:lnTo>
                    <a:pt x="92862" y="262420"/>
                  </a:lnTo>
                  <a:lnTo>
                    <a:pt x="104673" y="244576"/>
                  </a:lnTo>
                  <a:lnTo>
                    <a:pt x="109220" y="223520"/>
                  </a:lnTo>
                  <a:close/>
                </a:path>
                <a:path w="209550" h="314959" extrusionOk="0">
                  <a:moveTo>
                    <a:pt x="209550" y="139700"/>
                  </a:moveTo>
                  <a:lnTo>
                    <a:pt x="205740" y="99695"/>
                  </a:lnTo>
                  <a:lnTo>
                    <a:pt x="190500" y="52070"/>
                  </a:lnTo>
                  <a:lnTo>
                    <a:pt x="163512" y="13182"/>
                  </a:lnTo>
                  <a:lnTo>
                    <a:pt x="146050" y="0"/>
                  </a:lnTo>
                  <a:lnTo>
                    <a:pt x="144780" y="0"/>
                  </a:lnTo>
                  <a:lnTo>
                    <a:pt x="143510" y="1270"/>
                  </a:lnTo>
                  <a:lnTo>
                    <a:pt x="143510" y="3810"/>
                  </a:lnTo>
                  <a:lnTo>
                    <a:pt x="148590" y="8890"/>
                  </a:lnTo>
                  <a:lnTo>
                    <a:pt x="167322" y="32905"/>
                  </a:lnTo>
                  <a:lnTo>
                    <a:pt x="181292" y="62865"/>
                  </a:lnTo>
                  <a:lnTo>
                    <a:pt x="190017" y="98552"/>
                  </a:lnTo>
                  <a:lnTo>
                    <a:pt x="193040" y="139700"/>
                  </a:lnTo>
                  <a:lnTo>
                    <a:pt x="190893" y="175145"/>
                  </a:lnTo>
                  <a:lnTo>
                    <a:pt x="183515" y="209867"/>
                  </a:lnTo>
                  <a:lnTo>
                    <a:pt x="169456" y="242214"/>
                  </a:lnTo>
                  <a:lnTo>
                    <a:pt x="147320" y="270510"/>
                  </a:lnTo>
                  <a:lnTo>
                    <a:pt x="143510" y="274320"/>
                  </a:lnTo>
                  <a:lnTo>
                    <a:pt x="143510" y="278130"/>
                  </a:lnTo>
                  <a:lnTo>
                    <a:pt x="146050" y="278130"/>
                  </a:lnTo>
                  <a:lnTo>
                    <a:pt x="152476" y="274624"/>
                  </a:lnTo>
                  <a:lnTo>
                    <a:pt x="191770" y="224790"/>
                  </a:lnTo>
                  <a:lnTo>
                    <a:pt x="205892" y="179387"/>
                  </a:lnTo>
                  <a:lnTo>
                    <a:pt x="208724" y="158356"/>
                  </a:lnTo>
                  <a:lnTo>
                    <a:pt x="209550" y="139700"/>
                  </a:lnTo>
                  <a:close/>
                </a:path>
              </a:pathLst>
            </a:custGeom>
            <a:solidFill>
              <a:srgbClr val="000000"/>
            </a:solidFill>
            <a:ln>
              <a:noFill/>
            </a:ln>
          </p:spPr>
          <p:txBody>
            <a:bodyPr spcFirstLastPara="1" wrap="square" lIns="0" tIns="0" rIns="0" bIns="0" anchor="t" anchorCtr="0">
              <a:noAutofit/>
            </a:bodyPr>
            <a:lstStyle/>
            <a:p>
              <a:endParaRPr sz="2133"/>
            </a:p>
          </p:txBody>
        </p:sp>
      </p:grpSp>
      <p:grpSp>
        <p:nvGrpSpPr>
          <p:cNvPr id="359" name="Google Shape;359;p23"/>
          <p:cNvGrpSpPr/>
          <p:nvPr/>
        </p:nvGrpSpPr>
        <p:grpSpPr>
          <a:xfrm>
            <a:off x="317227" y="4460894"/>
            <a:ext cx="5239176" cy="995343"/>
            <a:chOff x="238760" y="3840840"/>
            <a:chExt cx="4333240" cy="822960"/>
          </a:xfrm>
        </p:grpSpPr>
        <p:sp>
          <p:nvSpPr>
            <p:cNvPr id="360" name="Google Shape;360;p23"/>
            <p:cNvSpPr/>
            <p:nvPr/>
          </p:nvSpPr>
          <p:spPr>
            <a:xfrm>
              <a:off x="365760" y="4089760"/>
              <a:ext cx="218440" cy="12700"/>
            </a:xfrm>
            <a:custGeom>
              <a:avLst/>
              <a:gdLst/>
              <a:ahLst/>
              <a:cxnLst/>
              <a:rect l="l" t="t" r="r" b="b"/>
              <a:pathLst>
                <a:path w="218440" h="12700" extrusionOk="0">
                  <a:moveTo>
                    <a:pt x="218440" y="0"/>
                  </a:moveTo>
                  <a:lnTo>
                    <a:pt x="0" y="0"/>
                  </a:lnTo>
                  <a:lnTo>
                    <a:pt x="0" y="12699"/>
                  </a:lnTo>
                  <a:lnTo>
                    <a:pt x="109219" y="12699"/>
                  </a:lnTo>
                  <a:lnTo>
                    <a:pt x="218440" y="12699"/>
                  </a:lnTo>
                  <a:lnTo>
                    <a:pt x="21844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61" name="Google Shape;361;p23"/>
            <p:cNvPicPr preferRelativeResize="0"/>
            <p:nvPr/>
          </p:nvPicPr>
          <p:blipFill rotWithShape="1">
            <a:blip r:embed="rId12">
              <a:alphaModFix/>
            </a:blip>
            <a:srcRect/>
            <a:stretch/>
          </p:blipFill>
          <p:spPr>
            <a:xfrm>
              <a:off x="377190" y="4135480"/>
              <a:ext cx="350520" cy="255269"/>
            </a:xfrm>
            <a:prstGeom prst="rect">
              <a:avLst/>
            </a:prstGeom>
            <a:noFill/>
            <a:ln>
              <a:noFill/>
            </a:ln>
          </p:spPr>
        </p:pic>
        <p:pic>
          <p:nvPicPr>
            <p:cNvPr id="362" name="Google Shape;362;p23"/>
            <p:cNvPicPr preferRelativeResize="0"/>
            <p:nvPr/>
          </p:nvPicPr>
          <p:blipFill rotWithShape="1">
            <a:blip r:embed="rId13">
              <a:alphaModFix/>
            </a:blip>
            <a:srcRect/>
            <a:stretch/>
          </p:blipFill>
          <p:spPr>
            <a:xfrm>
              <a:off x="750570" y="4244700"/>
              <a:ext cx="83820" cy="195580"/>
            </a:xfrm>
            <a:prstGeom prst="rect">
              <a:avLst/>
            </a:prstGeom>
            <a:noFill/>
            <a:ln>
              <a:noFill/>
            </a:ln>
          </p:spPr>
        </p:pic>
        <p:sp>
          <p:nvSpPr>
            <p:cNvPr id="363" name="Google Shape;363;p23"/>
            <p:cNvSpPr/>
            <p:nvPr/>
          </p:nvSpPr>
          <p:spPr>
            <a:xfrm>
              <a:off x="858520" y="4223110"/>
              <a:ext cx="435609" cy="167639"/>
            </a:xfrm>
            <a:custGeom>
              <a:avLst/>
              <a:gdLst/>
              <a:ahLst/>
              <a:cxnLst/>
              <a:rect l="l" t="t" r="r" b="b"/>
              <a:pathLst>
                <a:path w="435609" h="167639" extrusionOk="0">
                  <a:moveTo>
                    <a:pt x="106680" y="2540"/>
                  </a:moveTo>
                  <a:lnTo>
                    <a:pt x="27940" y="2540"/>
                  </a:lnTo>
                  <a:lnTo>
                    <a:pt x="27940" y="10160"/>
                  </a:lnTo>
                  <a:lnTo>
                    <a:pt x="106680" y="10160"/>
                  </a:lnTo>
                  <a:lnTo>
                    <a:pt x="106680" y="2540"/>
                  </a:lnTo>
                  <a:close/>
                </a:path>
                <a:path w="435609" h="167639" extrusionOk="0">
                  <a:moveTo>
                    <a:pt x="134620" y="161290"/>
                  </a:moveTo>
                  <a:lnTo>
                    <a:pt x="119380" y="161290"/>
                  </a:lnTo>
                  <a:lnTo>
                    <a:pt x="116840" y="153670"/>
                  </a:lnTo>
                  <a:lnTo>
                    <a:pt x="80810" y="55880"/>
                  </a:lnTo>
                  <a:lnTo>
                    <a:pt x="72390" y="33020"/>
                  </a:lnTo>
                  <a:lnTo>
                    <a:pt x="71120" y="29210"/>
                  </a:lnTo>
                  <a:lnTo>
                    <a:pt x="63500" y="29210"/>
                  </a:lnTo>
                  <a:lnTo>
                    <a:pt x="63500" y="30480"/>
                  </a:lnTo>
                  <a:lnTo>
                    <a:pt x="62230" y="33020"/>
                  </a:lnTo>
                  <a:lnTo>
                    <a:pt x="20320" y="148590"/>
                  </a:lnTo>
                  <a:lnTo>
                    <a:pt x="16510" y="158750"/>
                  </a:lnTo>
                  <a:lnTo>
                    <a:pt x="7620" y="161290"/>
                  </a:lnTo>
                  <a:lnTo>
                    <a:pt x="0" y="161290"/>
                  </a:lnTo>
                  <a:lnTo>
                    <a:pt x="0" y="167640"/>
                  </a:lnTo>
                  <a:lnTo>
                    <a:pt x="40640" y="167640"/>
                  </a:lnTo>
                  <a:lnTo>
                    <a:pt x="40640" y="161290"/>
                  </a:lnTo>
                  <a:lnTo>
                    <a:pt x="30480" y="161290"/>
                  </a:lnTo>
                  <a:lnTo>
                    <a:pt x="26670" y="156210"/>
                  </a:lnTo>
                  <a:lnTo>
                    <a:pt x="26670" y="151130"/>
                  </a:lnTo>
                  <a:lnTo>
                    <a:pt x="27940" y="148590"/>
                  </a:lnTo>
                  <a:lnTo>
                    <a:pt x="60960" y="55880"/>
                  </a:lnTo>
                  <a:lnTo>
                    <a:pt x="96520" y="152400"/>
                  </a:lnTo>
                  <a:lnTo>
                    <a:pt x="97790" y="154940"/>
                  </a:lnTo>
                  <a:lnTo>
                    <a:pt x="97790" y="161290"/>
                  </a:lnTo>
                  <a:lnTo>
                    <a:pt x="81280" y="161290"/>
                  </a:lnTo>
                  <a:lnTo>
                    <a:pt x="81280" y="167640"/>
                  </a:lnTo>
                  <a:lnTo>
                    <a:pt x="134620" y="167640"/>
                  </a:lnTo>
                  <a:lnTo>
                    <a:pt x="134620" y="161290"/>
                  </a:lnTo>
                  <a:close/>
                </a:path>
                <a:path w="435609" h="167639" extrusionOk="0">
                  <a:moveTo>
                    <a:pt x="435610" y="54610"/>
                  </a:moveTo>
                  <a:lnTo>
                    <a:pt x="250190" y="54610"/>
                  </a:lnTo>
                  <a:lnTo>
                    <a:pt x="250190" y="66040"/>
                  </a:lnTo>
                  <a:lnTo>
                    <a:pt x="435610" y="66040"/>
                  </a:lnTo>
                  <a:lnTo>
                    <a:pt x="435610" y="54610"/>
                  </a:lnTo>
                  <a:close/>
                </a:path>
                <a:path w="435609" h="167639" extrusionOk="0">
                  <a:moveTo>
                    <a:pt x="435610" y="0"/>
                  </a:moveTo>
                  <a:lnTo>
                    <a:pt x="250190" y="0"/>
                  </a:lnTo>
                  <a:lnTo>
                    <a:pt x="250190" y="11430"/>
                  </a:lnTo>
                  <a:lnTo>
                    <a:pt x="435610" y="11430"/>
                  </a:lnTo>
                  <a:lnTo>
                    <a:pt x="43561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64" name="Google Shape;364;p23"/>
            <p:cNvPicPr preferRelativeResize="0"/>
            <p:nvPr/>
          </p:nvPicPr>
          <p:blipFill rotWithShape="1">
            <a:blip r:embed="rId14">
              <a:alphaModFix/>
            </a:blip>
            <a:srcRect/>
            <a:stretch/>
          </p:blipFill>
          <p:spPr>
            <a:xfrm>
              <a:off x="1536700" y="3951330"/>
              <a:ext cx="115569" cy="191770"/>
            </a:xfrm>
            <a:prstGeom prst="rect">
              <a:avLst/>
            </a:prstGeom>
            <a:noFill/>
            <a:ln>
              <a:noFill/>
            </a:ln>
          </p:spPr>
        </p:pic>
        <p:sp>
          <p:nvSpPr>
            <p:cNvPr id="365" name="Google Shape;365;p23"/>
            <p:cNvSpPr/>
            <p:nvPr/>
          </p:nvSpPr>
          <p:spPr>
            <a:xfrm>
              <a:off x="1419859" y="4249780"/>
              <a:ext cx="349250" cy="12700"/>
            </a:xfrm>
            <a:custGeom>
              <a:avLst/>
              <a:gdLst/>
              <a:ahLst/>
              <a:cxnLst/>
              <a:rect l="l" t="t" r="r" b="b"/>
              <a:pathLst>
                <a:path w="349250" h="12700" extrusionOk="0">
                  <a:moveTo>
                    <a:pt x="349250" y="0"/>
                  </a:moveTo>
                  <a:lnTo>
                    <a:pt x="0" y="0"/>
                  </a:lnTo>
                  <a:lnTo>
                    <a:pt x="0" y="12700"/>
                  </a:lnTo>
                  <a:lnTo>
                    <a:pt x="173990" y="12700"/>
                  </a:lnTo>
                  <a:lnTo>
                    <a:pt x="349250" y="12700"/>
                  </a:lnTo>
                  <a:lnTo>
                    <a:pt x="34925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66" name="Google Shape;366;p23"/>
            <p:cNvPicPr preferRelativeResize="0"/>
            <p:nvPr/>
          </p:nvPicPr>
          <p:blipFill rotWithShape="1">
            <a:blip r:embed="rId15">
              <a:alphaModFix/>
            </a:blip>
            <a:srcRect/>
            <a:stretch/>
          </p:blipFill>
          <p:spPr>
            <a:xfrm>
              <a:off x="1428750" y="4397100"/>
              <a:ext cx="149859" cy="123190"/>
            </a:xfrm>
            <a:prstGeom prst="rect">
              <a:avLst/>
            </a:prstGeom>
            <a:noFill/>
            <a:ln>
              <a:noFill/>
            </a:ln>
          </p:spPr>
        </p:pic>
        <p:pic>
          <p:nvPicPr>
            <p:cNvPr id="367" name="Google Shape;367;p23"/>
            <p:cNvPicPr preferRelativeResize="0"/>
            <p:nvPr/>
          </p:nvPicPr>
          <p:blipFill rotWithShape="1">
            <a:blip r:embed="rId16">
              <a:alphaModFix/>
            </a:blip>
            <a:srcRect/>
            <a:stretch/>
          </p:blipFill>
          <p:spPr>
            <a:xfrm>
              <a:off x="1601470" y="4393290"/>
              <a:ext cx="156210" cy="127000"/>
            </a:xfrm>
            <a:prstGeom prst="rect">
              <a:avLst/>
            </a:prstGeom>
            <a:noFill/>
            <a:ln>
              <a:noFill/>
            </a:ln>
          </p:spPr>
        </p:pic>
        <p:pic>
          <p:nvPicPr>
            <p:cNvPr id="368" name="Google Shape;368;p23"/>
            <p:cNvPicPr preferRelativeResize="0"/>
            <p:nvPr/>
          </p:nvPicPr>
          <p:blipFill rotWithShape="1">
            <a:blip r:embed="rId17">
              <a:alphaModFix/>
            </a:blip>
            <a:srcRect/>
            <a:stretch/>
          </p:blipFill>
          <p:spPr>
            <a:xfrm>
              <a:off x="2052320" y="3951330"/>
              <a:ext cx="92710" cy="186690"/>
            </a:xfrm>
            <a:prstGeom prst="rect">
              <a:avLst/>
            </a:prstGeom>
            <a:noFill/>
            <a:ln>
              <a:noFill/>
            </a:ln>
          </p:spPr>
        </p:pic>
        <p:sp>
          <p:nvSpPr>
            <p:cNvPr id="369" name="Google Shape;369;p23"/>
            <p:cNvSpPr/>
            <p:nvPr/>
          </p:nvSpPr>
          <p:spPr>
            <a:xfrm>
              <a:off x="1835150" y="4249780"/>
              <a:ext cx="525780" cy="273050"/>
            </a:xfrm>
            <a:custGeom>
              <a:avLst/>
              <a:gdLst/>
              <a:ahLst/>
              <a:cxnLst/>
              <a:rect l="l" t="t" r="r" b="b"/>
              <a:pathLst>
                <a:path w="525780" h="273050" extrusionOk="0">
                  <a:moveTo>
                    <a:pt x="210820" y="237490"/>
                  </a:moveTo>
                  <a:lnTo>
                    <a:pt x="204470" y="237490"/>
                  </a:lnTo>
                  <a:lnTo>
                    <a:pt x="204470" y="241300"/>
                  </a:lnTo>
                  <a:lnTo>
                    <a:pt x="198170" y="254381"/>
                  </a:lnTo>
                  <a:lnTo>
                    <a:pt x="191287" y="262102"/>
                  </a:lnTo>
                  <a:lnTo>
                    <a:pt x="184645" y="265772"/>
                  </a:lnTo>
                  <a:lnTo>
                    <a:pt x="179070" y="266700"/>
                  </a:lnTo>
                  <a:lnTo>
                    <a:pt x="168910" y="266700"/>
                  </a:lnTo>
                  <a:lnTo>
                    <a:pt x="167640" y="260350"/>
                  </a:lnTo>
                  <a:lnTo>
                    <a:pt x="167703" y="247878"/>
                  </a:lnTo>
                  <a:lnTo>
                    <a:pt x="167868" y="242570"/>
                  </a:lnTo>
                  <a:lnTo>
                    <a:pt x="168427" y="234315"/>
                  </a:lnTo>
                  <a:lnTo>
                    <a:pt x="169240" y="225907"/>
                  </a:lnTo>
                  <a:lnTo>
                    <a:pt x="170180" y="218440"/>
                  </a:lnTo>
                  <a:lnTo>
                    <a:pt x="170180" y="214630"/>
                  </a:lnTo>
                  <a:lnTo>
                    <a:pt x="171450" y="208280"/>
                  </a:lnTo>
                  <a:lnTo>
                    <a:pt x="171450" y="204470"/>
                  </a:lnTo>
                  <a:lnTo>
                    <a:pt x="168351" y="190766"/>
                  </a:lnTo>
                  <a:lnTo>
                    <a:pt x="160959" y="181457"/>
                  </a:lnTo>
                  <a:lnTo>
                    <a:pt x="152158" y="175717"/>
                  </a:lnTo>
                  <a:lnTo>
                    <a:pt x="147904" y="173990"/>
                  </a:lnTo>
                  <a:lnTo>
                    <a:pt x="144780" y="172720"/>
                  </a:lnTo>
                  <a:lnTo>
                    <a:pt x="158750" y="167640"/>
                  </a:lnTo>
                  <a:lnTo>
                    <a:pt x="166281" y="164909"/>
                  </a:lnTo>
                  <a:lnTo>
                    <a:pt x="186372" y="153035"/>
                  </a:lnTo>
                  <a:lnTo>
                    <a:pt x="201206" y="137363"/>
                  </a:lnTo>
                  <a:lnTo>
                    <a:pt x="207010" y="118110"/>
                  </a:lnTo>
                  <a:lnTo>
                    <a:pt x="202463" y="101384"/>
                  </a:lnTo>
                  <a:lnTo>
                    <a:pt x="189699" y="88112"/>
                  </a:lnTo>
                  <a:lnTo>
                    <a:pt x="180340" y="83947"/>
                  </a:lnTo>
                  <a:lnTo>
                    <a:pt x="180340" y="111760"/>
                  </a:lnTo>
                  <a:lnTo>
                    <a:pt x="179565" y="120789"/>
                  </a:lnTo>
                  <a:lnTo>
                    <a:pt x="158648" y="158000"/>
                  </a:lnTo>
                  <a:lnTo>
                    <a:pt x="118110" y="167640"/>
                  </a:lnTo>
                  <a:lnTo>
                    <a:pt x="86360" y="167640"/>
                  </a:lnTo>
                  <a:lnTo>
                    <a:pt x="105410" y="95250"/>
                  </a:lnTo>
                  <a:lnTo>
                    <a:pt x="106680" y="88900"/>
                  </a:lnTo>
                  <a:lnTo>
                    <a:pt x="107950" y="85090"/>
                  </a:lnTo>
                  <a:lnTo>
                    <a:pt x="129540" y="85090"/>
                  </a:lnTo>
                  <a:lnTo>
                    <a:pt x="146050" y="85509"/>
                  </a:lnTo>
                  <a:lnTo>
                    <a:pt x="162560" y="88430"/>
                  </a:lnTo>
                  <a:lnTo>
                    <a:pt x="175260" y="96342"/>
                  </a:lnTo>
                  <a:lnTo>
                    <a:pt x="180340" y="111760"/>
                  </a:lnTo>
                  <a:lnTo>
                    <a:pt x="180340" y="83947"/>
                  </a:lnTo>
                  <a:lnTo>
                    <a:pt x="170040" y="79362"/>
                  </a:lnTo>
                  <a:lnTo>
                    <a:pt x="144780" y="76200"/>
                  </a:lnTo>
                  <a:lnTo>
                    <a:pt x="57150" y="76200"/>
                  </a:lnTo>
                  <a:lnTo>
                    <a:pt x="57150" y="85090"/>
                  </a:lnTo>
                  <a:lnTo>
                    <a:pt x="81280" y="85090"/>
                  </a:lnTo>
                  <a:lnTo>
                    <a:pt x="83820" y="86360"/>
                  </a:lnTo>
                  <a:lnTo>
                    <a:pt x="83820" y="90170"/>
                  </a:lnTo>
                  <a:lnTo>
                    <a:pt x="81280" y="95250"/>
                  </a:lnTo>
                  <a:lnTo>
                    <a:pt x="44450" y="245110"/>
                  </a:lnTo>
                  <a:lnTo>
                    <a:pt x="42621" y="251917"/>
                  </a:lnTo>
                  <a:lnTo>
                    <a:pt x="39370" y="255752"/>
                  </a:lnTo>
                  <a:lnTo>
                    <a:pt x="32296" y="257441"/>
                  </a:lnTo>
                  <a:lnTo>
                    <a:pt x="19050" y="257810"/>
                  </a:lnTo>
                  <a:lnTo>
                    <a:pt x="11430" y="257810"/>
                  </a:lnTo>
                  <a:lnTo>
                    <a:pt x="11430" y="266700"/>
                  </a:lnTo>
                  <a:lnTo>
                    <a:pt x="91440" y="266700"/>
                  </a:lnTo>
                  <a:lnTo>
                    <a:pt x="91440" y="257810"/>
                  </a:lnTo>
                  <a:lnTo>
                    <a:pt x="66040" y="257810"/>
                  </a:lnTo>
                  <a:lnTo>
                    <a:pt x="66040" y="250190"/>
                  </a:lnTo>
                  <a:lnTo>
                    <a:pt x="67310" y="248920"/>
                  </a:lnTo>
                  <a:lnTo>
                    <a:pt x="85090" y="173990"/>
                  </a:lnTo>
                  <a:lnTo>
                    <a:pt x="118110" y="173990"/>
                  </a:lnTo>
                  <a:lnTo>
                    <a:pt x="133578" y="176720"/>
                  </a:lnTo>
                  <a:lnTo>
                    <a:pt x="142875" y="183362"/>
                  </a:lnTo>
                  <a:lnTo>
                    <a:pt x="147396" y="191681"/>
                  </a:lnTo>
                  <a:lnTo>
                    <a:pt x="148590" y="199390"/>
                  </a:lnTo>
                  <a:lnTo>
                    <a:pt x="148590" y="204470"/>
                  </a:lnTo>
                  <a:lnTo>
                    <a:pt x="146050" y="213360"/>
                  </a:lnTo>
                  <a:lnTo>
                    <a:pt x="144780" y="219710"/>
                  </a:lnTo>
                  <a:lnTo>
                    <a:pt x="142240" y="227330"/>
                  </a:lnTo>
                  <a:lnTo>
                    <a:pt x="139700" y="237490"/>
                  </a:lnTo>
                  <a:lnTo>
                    <a:pt x="139738" y="242735"/>
                  </a:lnTo>
                  <a:lnTo>
                    <a:pt x="145110" y="260197"/>
                  </a:lnTo>
                  <a:lnTo>
                    <a:pt x="157314" y="269240"/>
                  </a:lnTo>
                  <a:lnTo>
                    <a:pt x="170230" y="272580"/>
                  </a:lnTo>
                  <a:lnTo>
                    <a:pt x="177800" y="273050"/>
                  </a:lnTo>
                  <a:lnTo>
                    <a:pt x="192595" y="268630"/>
                  </a:lnTo>
                  <a:lnTo>
                    <a:pt x="194576" y="266700"/>
                  </a:lnTo>
                  <a:lnTo>
                    <a:pt x="202882" y="258610"/>
                  </a:lnTo>
                  <a:lnTo>
                    <a:pt x="208864" y="247878"/>
                  </a:lnTo>
                  <a:lnTo>
                    <a:pt x="210820" y="241300"/>
                  </a:lnTo>
                  <a:lnTo>
                    <a:pt x="210820" y="237490"/>
                  </a:lnTo>
                  <a:close/>
                </a:path>
                <a:path w="525780" h="273050" extrusionOk="0">
                  <a:moveTo>
                    <a:pt x="525780" y="0"/>
                  </a:moveTo>
                  <a:lnTo>
                    <a:pt x="0" y="0"/>
                  </a:lnTo>
                  <a:lnTo>
                    <a:pt x="0" y="12700"/>
                  </a:lnTo>
                  <a:lnTo>
                    <a:pt x="262890" y="12700"/>
                  </a:lnTo>
                  <a:lnTo>
                    <a:pt x="525780" y="12700"/>
                  </a:lnTo>
                  <a:lnTo>
                    <a:pt x="52578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70" name="Google Shape;370;p23"/>
            <p:cNvPicPr preferRelativeResize="0"/>
            <p:nvPr/>
          </p:nvPicPr>
          <p:blipFill rotWithShape="1">
            <a:blip r:embed="rId18">
              <a:alphaModFix/>
            </a:blip>
            <a:srcRect/>
            <a:stretch/>
          </p:blipFill>
          <p:spPr>
            <a:xfrm>
              <a:off x="2070100" y="4291690"/>
              <a:ext cx="71119" cy="129540"/>
            </a:xfrm>
            <a:prstGeom prst="rect">
              <a:avLst/>
            </a:prstGeom>
            <a:noFill/>
            <a:ln>
              <a:noFill/>
            </a:ln>
          </p:spPr>
        </p:pic>
        <p:sp>
          <p:nvSpPr>
            <p:cNvPr id="371" name="Google Shape;371;p23"/>
            <p:cNvSpPr/>
            <p:nvPr/>
          </p:nvSpPr>
          <p:spPr>
            <a:xfrm>
              <a:off x="2057400" y="4088490"/>
              <a:ext cx="491489" cy="510539"/>
            </a:xfrm>
            <a:custGeom>
              <a:avLst/>
              <a:gdLst/>
              <a:ahLst/>
              <a:cxnLst/>
              <a:rect l="l" t="t" r="r" b="b"/>
              <a:pathLst>
                <a:path w="491489" h="510539" extrusionOk="0">
                  <a:moveTo>
                    <a:pt x="130810" y="458470"/>
                  </a:moveTo>
                  <a:lnTo>
                    <a:pt x="124460" y="458470"/>
                  </a:lnTo>
                  <a:lnTo>
                    <a:pt x="120167" y="477748"/>
                  </a:lnTo>
                  <a:lnTo>
                    <a:pt x="113030" y="491655"/>
                  </a:lnTo>
                  <a:lnTo>
                    <a:pt x="100164" y="500087"/>
                  </a:lnTo>
                  <a:lnTo>
                    <a:pt x="78740" y="502920"/>
                  </a:lnTo>
                  <a:lnTo>
                    <a:pt x="39370" y="502920"/>
                  </a:lnTo>
                  <a:lnTo>
                    <a:pt x="38100" y="501650"/>
                  </a:lnTo>
                  <a:lnTo>
                    <a:pt x="38100" y="444500"/>
                  </a:lnTo>
                  <a:lnTo>
                    <a:pt x="58420" y="444500"/>
                  </a:lnTo>
                  <a:lnTo>
                    <a:pt x="70358" y="445757"/>
                  </a:lnTo>
                  <a:lnTo>
                    <a:pt x="76835" y="449745"/>
                  </a:lnTo>
                  <a:lnTo>
                    <a:pt x="79489" y="456831"/>
                  </a:lnTo>
                  <a:lnTo>
                    <a:pt x="80010" y="467360"/>
                  </a:lnTo>
                  <a:lnTo>
                    <a:pt x="87630" y="467360"/>
                  </a:lnTo>
                  <a:lnTo>
                    <a:pt x="87630" y="414020"/>
                  </a:lnTo>
                  <a:lnTo>
                    <a:pt x="80010" y="414020"/>
                  </a:lnTo>
                  <a:lnTo>
                    <a:pt x="79489" y="425094"/>
                  </a:lnTo>
                  <a:lnTo>
                    <a:pt x="76835" y="432117"/>
                  </a:lnTo>
                  <a:lnTo>
                    <a:pt x="70358" y="435813"/>
                  </a:lnTo>
                  <a:lnTo>
                    <a:pt x="58420" y="436880"/>
                  </a:lnTo>
                  <a:lnTo>
                    <a:pt x="38100" y="436880"/>
                  </a:lnTo>
                  <a:lnTo>
                    <a:pt x="38100" y="386080"/>
                  </a:lnTo>
                  <a:lnTo>
                    <a:pt x="39370" y="383540"/>
                  </a:lnTo>
                  <a:lnTo>
                    <a:pt x="77470" y="383540"/>
                  </a:lnTo>
                  <a:lnTo>
                    <a:pt x="96697" y="385749"/>
                  </a:lnTo>
                  <a:lnTo>
                    <a:pt x="108419" y="392595"/>
                  </a:lnTo>
                  <a:lnTo>
                    <a:pt x="115150" y="404444"/>
                  </a:lnTo>
                  <a:lnTo>
                    <a:pt x="119380" y="421640"/>
                  </a:lnTo>
                  <a:lnTo>
                    <a:pt x="124460" y="421640"/>
                  </a:lnTo>
                  <a:lnTo>
                    <a:pt x="119380" y="377190"/>
                  </a:lnTo>
                  <a:lnTo>
                    <a:pt x="0" y="377190"/>
                  </a:lnTo>
                  <a:lnTo>
                    <a:pt x="0" y="383540"/>
                  </a:lnTo>
                  <a:lnTo>
                    <a:pt x="19050" y="383540"/>
                  </a:lnTo>
                  <a:lnTo>
                    <a:pt x="20320" y="386080"/>
                  </a:lnTo>
                  <a:lnTo>
                    <a:pt x="20320" y="500380"/>
                  </a:lnTo>
                  <a:lnTo>
                    <a:pt x="19050" y="502920"/>
                  </a:lnTo>
                  <a:lnTo>
                    <a:pt x="0" y="502920"/>
                  </a:lnTo>
                  <a:lnTo>
                    <a:pt x="0" y="510540"/>
                  </a:lnTo>
                  <a:lnTo>
                    <a:pt x="121920" y="510540"/>
                  </a:lnTo>
                  <a:lnTo>
                    <a:pt x="130810" y="458470"/>
                  </a:lnTo>
                  <a:close/>
                </a:path>
                <a:path w="491489" h="510539" extrusionOk="0">
                  <a:moveTo>
                    <a:pt x="274320" y="412750"/>
                  </a:moveTo>
                  <a:lnTo>
                    <a:pt x="270484" y="399161"/>
                  </a:lnTo>
                  <a:lnTo>
                    <a:pt x="259867" y="387832"/>
                  </a:lnTo>
                  <a:lnTo>
                    <a:pt x="254000" y="385013"/>
                  </a:lnTo>
                  <a:lnTo>
                    <a:pt x="254000" y="412750"/>
                  </a:lnTo>
                  <a:lnTo>
                    <a:pt x="253453" y="421805"/>
                  </a:lnTo>
                  <a:lnTo>
                    <a:pt x="249707" y="431812"/>
                  </a:lnTo>
                  <a:lnTo>
                    <a:pt x="239522" y="439902"/>
                  </a:lnTo>
                  <a:lnTo>
                    <a:pt x="219710" y="443230"/>
                  </a:lnTo>
                  <a:lnTo>
                    <a:pt x="187960" y="443230"/>
                  </a:lnTo>
                  <a:lnTo>
                    <a:pt x="187960" y="383540"/>
                  </a:lnTo>
                  <a:lnTo>
                    <a:pt x="219710" y="383540"/>
                  </a:lnTo>
                  <a:lnTo>
                    <a:pt x="238455" y="386499"/>
                  </a:lnTo>
                  <a:lnTo>
                    <a:pt x="248754" y="393865"/>
                  </a:lnTo>
                  <a:lnTo>
                    <a:pt x="253098" y="403364"/>
                  </a:lnTo>
                  <a:lnTo>
                    <a:pt x="254000" y="412750"/>
                  </a:lnTo>
                  <a:lnTo>
                    <a:pt x="254000" y="385013"/>
                  </a:lnTo>
                  <a:lnTo>
                    <a:pt x="243776" y="380072"/>
                  </a:lnTo>
                  <a:lnTo>
                    <a:pt x="223520" y="377190"/>
                  </a:lnTo>
                  <a:lnTo>
                    <a:pt x="149860" y="377190"/>
                  </a:lnTo>
                  <a:lnTo>
                    <a:pt x="149860" y="383540"/>
                  </a:lnTo>
                  <a:lnTo>
                    <a:pt x="170180" y="383540"/>
                  </a:lnTo>
                  <a:lnTo>
                    <a:pt x="170180" y="502920"/>
                  </a:lnTo>
                  <a:lnTo>
                    <a:pt x="149860" y="502920"/>
                  </a:lnTo>
                  <a:lnTo>
                    <a:pt x="149860" y="510540"/>
                  </a:lnTo>
                  <a:lnTo>
                    <a:pt x="157099" y="509816"/>
                  </a:lnTo>
                  <a:lnTo>
                    <a:pt x="164934" y="509435"/>
                  </a:lnTo>
                  <a:lnTo>
                    <a:pt x="172529" y="509295"/>
                  </a:lnTo>
                  <a:lnTo>
                    <a:pt x="183578" y="509295"/>
                  </a:lnTo>
                  <a:lnTo>
                    <a:pt x="185597" y="509295"/>
                  </a:lnTo>
                  <a:lnTo>
                    <a:pt x="193192" y="509435"/>
                  </a:lnTo>
                  <a:lnTo>
                    <a:pt x="201028" y="509816"/>
                  </a:lnTo>
                  <a:lnTo>
                    <a:pt x="208280" y="510540"/>
                  </a:lnTo>
                  <a:lnTo>
                    <a:pt x="208280" y="509270"/>
                  </a:lnTo>
                  <a:lnTo>
                    <a:pt x="208280" y="502920"/>
                  </a:lnTo>
                  <a:lnTo>
                    <a:pt x="189230" y="502920"/>
                  </a:lnTo>
                  <a:lnTo>
                    <a:pt x="187960" y="501650"/>
                  </a:lnTo>
                  <a:lnTo>
                    <a:pt x="187960" y="449580"/>
                  </a:lnTo>
                  <a:lnTo>
                    <a:pt x="223520" y="449580"/>
                  </a:lnTo>
                  <a:lnTo>
                    <a:pt x="243776" y="446684"/>
                  </a:lnTo>
                  <a:lnTo>
                    <a:pt x="250812" y="443230"/>
                  </a:lnTo>
                  <a:lnTo>
                    <a:pt x="259867" y="438785"/>
                  </a:lnTo>
                  <a:lnTo>
                    <a:pt x="270484" y="427088"/>
                  </a:lnTo>
                  <a:lnTo>
                    <a:pt x="274320" y="412750"/>
                  </a:lnTo>
                  <a:close/>
                </a:path>
                <a:path w="491489" h="510539" extrusionOk="0">
                  <a:moveTo>
                    <a:pt x="491490" y="2540"/>
                  </a:moveTo>
                  <a:lnTo>
                    <a:pt x="490220" y="0"/>
                  </a:lnTo>
                  <a:lnTo>
                    <a:pt x="482600" y="0"/>
                  </a:lnTo>
                  <a:lnTo>
                    <a:pt x="481330" y="2540"/>
                  </a:lnTo>
                  <a:lnTo>
                    <a:pt x="480060" y="6350"/>
                  </a:lnTo>
                  <a:lnTo>
                    <a:pt x="410210" y="162560"/>
                  </a:lnTo>
                  <a:lnTo>
                    <a:pt x="408940" y="165100"/>
                  </a:lnTo>
                  <a:lnTo>
                    <a:pt x="408940" y="168910"/>
                  </a:lnTo>
                  <a:lnTo>
                    <a:pt x="410210" y="172720"/>
                  </a:lnTo>
                  <a:lnTo>
                    <a:pt x="480060" y="328930"/>
                  </a:lnTo>
                  <a:lnTo>
                    <a:pt x="481330" y="334010"/>
                  </a:lnTo>
                  <a:lnTo>
                    <a:pt x="490220" y="334010"/>
                  </a:lnTo>
                  <a:lnTo>
                    <a:pt x="491490" y="331470"/>
                  </a:lnTo>
                  <a:lnTo>
                    <a:pt x="491490" y="327660"/>
                  </a:lnTo>
                  <a:lnTo>
                    <a:pt x="490220" y="323850"/>
                  </a:lnTo>
                  <a:lnTo>
                    <a:pt x="420370" y="167640"/>
                  </a:lnTo>
                  <a:lnTo>
                    <a:pt x="490220" y="11430"/>
                  </a:lnTo>
                  <a:lnTo>
                    <a:pt x="491490" y="6350"/>
                  </a:lnTo>
                  <a:lnTo>
                    <a:pt x="491490" y="254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72" name="Google Shape;372;p23"/>
            <p:cNvPicPr preferRelativeResize="0"/>
            <p:nvPr/>
          </p:nvPicPr>
          <p:blipFill rotWithShape="1">
            <a:blip r:embed="rId19">
              <a:alphaModFix/>
            </a:blip>
            <a:srcRect/>
            <a:stretch/>
          </p:blipFill>
          <p:spPr>
            <a:xfrm>
              <a:off x="2579370" y="4139290"/>
              <a:ext cx="327660" cy="190500"/>
            </a:xfrm>
            <a:prstGeom prst="rect">
              <a:avLst/>
            </a:prstGeom>
            <a:noFill/>
            <a:ln>
              <a:noFill/>
            </a:ln>
          </p:spPr>
        </p:pic>
        <p:sp>
          <p:nvSpPr>
            <p:cNvPr id="373" name="Google Shape;373;p23"/>
            <p:cNvSpPr/>
            <p:nvPr/>
          </p:nvSpPr>
          <p:spPr>
            <a:xfrm>
              <a:off x="2940050" y="4116430"/>
              <a:ext cx="64769" cy="279400"/>
            </a:xfrm>
            <a:custGeom>
              <a:avLst/>
              <a:gdLst/>
              <a:ahLst/>
              <a:cxnLst/>
              <a:rect l="l" t="t" r="r" b="b"/>
              <a:pathLst>
                <a:path w="64769" h="279400" extrusionOk="0">
                  <a:moveTo>
                    <a:pt x="64769" y="0"/>
                  </a:moveTo>
                  <a:lnTo>
                    <a:pt x="62230" y="0"/>
                  </a:lnTo>
                  <a:lnTo>
                    <a:pt x="56534" y="3532"/>
                  </a:lnTo>
                  <a:lnTo>
                    <a:pt x="17780" y="54610"/>
                  </a:lnTo>
                  <a:lnTo>
                    <a:pt x="3651" y="99536"/>
                  </a:lnTo>
                  <a:lnTo>
                    <a:pt x="0" y="139700"/>
                  </a:lnTo>
                  <a:lnTo>
                    <a:pt x="833" y="158035"/>
                  </a:lnTo>
                  <a:lnTo>
                    <a:pt x="9644" y="203279"/>
                  </a:lnTo>
                  <a:lnTo>
                    <a:pt x="32404" y="249932"/>
                  </a:lnTo>
                  <a:lnTo>
                    <a:pt x="62230" y="279400"/>
                  </a:lnTo>
                  <a:lnTo>
                    <a:pt x="64769" y="279400"/>
                  </a:lnTo>
                  <a:lnTo>
                    <a:pt x="64769" y="275590"/>
                  </a:lnTo>
                  <a:lnTo>
                    <a:pt x="59689" y="270510"/>
                  </a:lnTo>
                  <a:lnTo>
                    <a:pt x="38477" y="241141"/>
                  </a:lnTo>
                  <a:lnTo>
                    <a:pt x="25241" y="207962"/>
                  </a:lnTo>
                  <a:lnTo>
                    <a:pt x="18434" y="173355"/>
                  </a:lnTo>
                  <a:lnTo>
                    <a:pt x="16510" y="139700"/>
                  </a:lnTo>
                  <a:lnTo>
                    <a:pt x="18831" y="103703"/>
                  </a:lnTo>
                  <a:lnTo>
                    <a:pt x="26511" y="68897"/>
                  </a:lnTo>
                  <a:lnTo>
                    <a:pt x="40620" y="36472"/>
                  </a:lnTo>
                  <a:lnTo>
                    <a:pt x="62230" y="7620"/>
                  </a:lnTo>
                  <a:lnTo>
                    <a:pt x="64769" y="5080"/>
                  </a:lnTo>
                  <a:lnTo>
                    <a:pt x="64769"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74" name="Google Shape;374;p23"/>
            <p:cNvPicPr preferRelativeResize="0"/>
            <p:nvPr/>
          </p:nvPicPr>
          <p:blipFill rotWithShape="1">
            <a:blip r:embed="rId20">
              <a:alphaModFix/>
            </a:blip>
            <a:srcRect/>
            <a:stretch/>
          </p:blipFill>
          <p:spPr>
            <a:xfrm>
              <a:off x="3258820" y="4080870"/>
              <a:ext cx="71119" cy="129539"/>
            </a:xfrm>
            <a:prstGeom prst="rect">
              <a:avLst/>
            </a:prstGeom>
            <a:noFill/>
            <a:ln>
              <a:noFill/>
            </a:ln>
          </p:spPr>
        </p:pic>
        <p:pic>
          <p:nvPicPr>
            <p:cNvPr id="375" name="Google Shape;375;p23"/>
            <p:cNvPicPr preferRelativeResize="0"/>
            <p:nvPr/>
          </p:nvPicPr>
          <p:blipFill rotWithShape="1">
            <a:blip r:embed="rId21">
              <a:alphaModFix/>
            </a:blip>
            <a:srcRect/>
            <a:stretch/>
          </p:blipFill>
          <p:spPr>
            <a:xfrm>
              <a:off x="3036570" y="4135480"/>
              <a:ext cx="185419" cy="190500"/>
            </a:xfrm>
            <a:prstGeom prst="rect">
              <a:avLst/>
            </a:prstGeom>
            <a:noFill/>
            <a:ln>
              <a:noFill/>
            </a:ln>
          </p:spPr>
        </p:pic>
        <p:pic>
          <p:nvPicPr>
            <p:cNvPr id="376" name="Google Shape;376;p23"/>
            <p:cNvPicPr preferRelativeResize="0"/>
            <p:nvPr/>
          </p:nvPicPr>
          <p:blipFill rotWithShape="1">
            <a:blip r:embed="rId22">
              <a:alphaModFix/>
            </a:blip>
            <a:srcRect/>
            <a:stretch/>
          </p:blipFill>
          <p:spPr>
            <a:xfrm>
              <a:off x="3248660" y="4261210"/>
              <a:ext cx="274319" cy="134620"/>
            </a:xfrm>
            <a:prstGeom prst="rect">
              <a:avLst/>
            </a:prstGeom>
            <a:noFill/>
            <a:ln>
              <a:noFill/>
            </a:ln>
          </p:spPr>
        </p:pic>
        <p:sp>
          <p:nvSpPr>
            <p:cNvPr id="377" name="Google Shape;377;p23"/>
            <p:cNvSpPr/>
            <p:nvPr/>
          </p:nvSpPr>
          <p:spPr>
            <a:xfrm>
              <a:off x="3634740" y="4132940"/>
              <a:ext cx="416560" cy="250189"/>
            </a:xfrm>
            <a:custGeom>
              <a:avLst/>
              <a:gdLst/>
              <a:ahLst/>
              <a:cxnLst/>
              <a:rect l="l" t="t" r="r" b="b"/>
              <a:pathLst>
                <a:path w="416560" h="250189" extrusionOk="0">
                  <a:moveTo>
                    <a:pt x="171450" y="116840"/>
                  </a:moveTo>
                  <a:lnTo>
                    <a:pt x="0" y="116840"/>
                  </a:lnTo>
                  <a:lnTo>
                    <a:pt x="0" y="129540"/>
                  </a:lnTo>
                  <a:lnTo>
                    <a:pt x="161290" y="129540"/>
                  </a:lnTo>
                  <a:lnTo>
                    <a:pt x="171450" y="129540"/>
                  </a:lnTo>
                  <a:lnTo>
                    <a:pt x="171450" y="116840"/>
                  </a:lnTo>
                  <a:close/>
                </a:path>
                <a:path w="416560" h="250189" extrusionOk="0">
                  <a:moveTo>
                    <a:pt x="416560" y="119380"/>
                  </a:moveTo>
                  <a:lnTo>
                    <a:pt x="413575" y="102895"/>
                  </a:lnTo>
                  <a:lnTo>
                    <a:pt x="404177" y="87477"/>
                  </a:lnTo>
                  <a:lnTo>
                    <a:pt x="398780" y="83616"/>
                  </a:lnTo>
                  <a:lnTo>
                    <a:pt x="398780" y="114300"/>
                  </a:lnTo>
                  <a:lnTo>
                    <a:pt x="394335" y="139611"/>
                  </a:lnTo>
                  <a:lnTo>
                    <a:pt x="381304" y="163360"/>
                  </a:lnTo>
                  <a:lnTo>
                    <a:pt x="360197" y="181635"/>
                  </a:lnTo>
                  <a:lnTo>
                    <a:pt x="331470" y="190500"/>
                  </a:lnTo>
                  <a:lnTo>
                    <a:pt x="360680" y="74930"/>
                  </a:lnTo>
                  <a:lnTo>
                    <a:pt x="375729" y="78587"/>
                  </a:lnTo>
                  <a:lnTo>
                    <a:pt x="387819" y="86042"/>
                  </a:lnTo>
                  <a:lnTo>
                    <a:pt x="395859" y="97790"/>
                  </a:lnTo>
                  <a:lnTo>
                    <a:pt x="398780" y="114300"/>
                  </a:lnTo>
                  <a:lnTo>
                    <a:pt x="398780" y="83616"/>
                  </a:lnTo>
                  <a:lnTo>
                    <a:pt x="387616" y="75628"/>
                  </a:lnTo>
                  <a:lnTo>
                    <a:pt x="384683" y="74930"/>
                  </a:lnTo>
                  <a:lnTo>
                    <a:pt x="363220" y="69850"/>
                  </a:lnTo>
                  <a:lnTo>
                    <a:pt x="378460" y="6350"/>
                  </a:lnTo>
                  <a:lnTo>
                    <a:pt x="379730" y="2540"/>
                  </a:lnTo>
                  <a:lnTo>
                    <a:pt x="379730" y="0"/>
                  </a:lnTo>
                  <a:lnTo>
                    <a:pt x="372110" y="0"/>
                  </a:lnTo>
                  <a:lnTo>
                    <a:pt x="372110" y="5080"/>
                  </a:lnTo>
                  <a:lnTo>
                    <a:pt x="355600" y="69850"/>
                  </a:lnTo>
                  <a:lnTo>
                    <a:pt x="353060" y="70408"/>
                  </a:lnTo>
                  <a:lnTo>
                    <a:pt x="353060" y="74930"/>
                  </a:lnTo>
                  <a:lnTo>
                    <a:pt x="325120" y="190500"/>
                  </a:lnTo>
                  <a:lnTo>
                    <a:pt x="312394" y="187921"/>
                  </a:lnTo>
                  <a:lnTo>
                    <a:pt x="300507" y="181292"/>
                  </a:lnTo>
                  <a:lnTo>
                    <a:pt x="291719" y="169430"/>
                  </a:lnTo>
                  <a:lnTo>
                    <a:pt x="288290" y="151130"/>
                  </a:lnTo>
                  <a:lnTo>
                    <a:pt x="292684" y="126009"/>
                  </a:lnTo>
                  <a:lnTo>
                    <a:pt x="305435" y="102552"/>
                  </a:lnTo>
                  <a:lnTo>
                    <a:pt x="325793" y="84340"/>
                  </a:lnTo>
                  <a:lnTo>
                    <a:pt x="353060" y="74930"/>
                  </a:lnTo>
                  <a:lnTo>
                    <a:pt x="353060" y="70408"/>
                  </a:lnTo>
                  <a:lnTo>
                    <a:pt x="323342" y="76936"/>
                  </a:lnTo>
                  <a:lnTo>
                    <a:pt x="295744" y="94145"/>
                  </a:lnTo>
                  <a:lnTo>
                    <a:pt x="276479" y="118249"/>
                  </a:lnTo>
                  <a:lnTo>
                    <a:pt x="269240" y="146050"/>
                  </a:lnTo>
                  <a:lnTo>
                    <a:pt x="272948" y="164884"/>
                  </a:lnTo>
                  <a:lnTo>
                    <a:pt x="283679" y="180505"/>
                  </a:lnTo>
                  <a:lnTo>
                    <a:pt x="300850" y="191592"/>
                  </a:lnTo>
                  <a:lnTo>
                    <a:pt x="323850" y="196850"/>
                  </a:lnTo>
                  <a:lnTo>
                    <a:pt x="321957" y="203504"/>
                  </a:lnTo>
                  <a:lnTo>
                    <a:pt x="320192" y="210032"/>
                  </a:lnTo>
                  <a:lnTo>
                    <a:pt x="318668" y="216319"/>
                  </a:lnTo>
                  <a:lnTo>
                    <a:pt x="317500" y="222250"/>
                  </a:lnTo>
                  <a:lnTo>
                    <a:pt x="314896" y="231940"/>
                  </a:lnTo>
                  <a:lnTo>
                    <a:pt x="312889" y="239712"/>
                  </a:lnTo>
                  <a:lnTo>
                    <a:pt x="311594" y="245110"/>
                  </a:lnTo>
                  <a:lnTo>
                    <a:pt x="311150" y="247650"/>
                  </a:lnTo>
                  <a:lnTo>
                    <a:pt x="311150" y="250190"/>
                  </a:lnTo>
                  <a:lnTo>
                    <a:pt x="316230" y="250190"/>
                  </a:lnTo>
                  <a:lnTo>
                    <a:pt x="317500" y="248920"/>
                  </a:lnTo>
                  <a:lnTo>
                    <a:pt x="318770" y="242570"/>
                  </a:lnTo>
                  <a:lnTo>
                    <a:pt x="320040" y="238760"/>
                  </a:lnTo>
                  <a:lnTo>
                    <a:pt x="330200" y="196850"/>
                  </a:lnTo>
                  <a:lnTo>
                    <a:pt x="358775" y="190500"/>
                  </a:lnTo>
                  <a:lnTo>
                    <a:pt x="362978" y="189572"/>
                  </a:lnTo>
                  <a:lnTo>
                    <a:pt x="390525" y="171932"/>
                  </a:lnTo>
                  <a:lnTo>
                    <a:pt x="409486" y="147383"/>
                  </a:lnTo>
                  <a:lnTo>
                    <a:pt x="416560" y="11938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378" name="Google Shape;378;p23"/>
            <p:cNvPicPr preferRelativeResize="0"/>
            <p:nvPr/>
          </p:nvPicPr>
          <p:blipFill rotWithShape="1">
            <a:blip r:embed="rId23">
              <a:alphaModFix/>
            </a:blip>
            <a:srcRect/>
            <a:stretch/>
          </p:blipFill>
          <p:spPr>
            <a:xfrm>
              <a:off x="4074159" y="4118970"/>
              <a:ext cx="80010" cy="85089"/>
            </a:xfrm>
            <a:prstGeom prst="rect">
              <a:avLst/>
            </a:prstGeom>
            <a:noFill/>
            <a:ln>
              <a:noFill/>
            </a:ln>
          </p:spPr>
        </p:pic>
        <p:sp>
          <p:nvSpPr>
            <p:cNvPr id="379" name="Google Shape;379;p23"/>
            <p:cNvSpPr/>
            <p:nvPr/>
          </p:nvSpPr>
          <p:spPr>
            <a:xfrm>
              <a:off x="4056380" y="4088490"/>
              <a:ext cx="341629" cy="344170"/>
            </a:xfrm>
            <a:custGeom>
              <a:avLst/>
              <a:gdLst/>
              <a:ahLst/>
              <a:cxnLst/>
              <a:rect l="l" t="t" r="r" b="b"/>
              <a:pathLst>
                <a:path w="341629" h="344170" extrusionOk="0">
                  <a:moveTo>
                    <a:pt x="109220" y="252730"/>
                  </a:moveTo>
                  <a:lnTo>
                    <a:pt x="106438" y="237934"/>
                  </a:lnTo>
                  <a:lnTo>
                    <a:pt x="99377" y="227647"/>
                  </a:lnTo>
                  <a:lnTo>
                    <a:pt x="96862" y="226060"/>
                  </a:lnTo>
                  <a:lnTo>
                    <a:pt x="92710" y="223431"/>
                  </a:lnTo>
                  <a:lnTo>
                    <a:pt x="92710" y="231140"/>
                  </a:lnTo>
                  <a:lnTo>
                    <a:pt x="92595" y="246380"/>
                  </a:lnTo>
                  <a:lnTo>
                    <a:pt x="83820" y="284480"/>
                  </a:lnTo>
                  <a:lnTo>
                    <a:pt x="58420" y="303530"/>
                  </a:lnTo>
                  <a:lnTo>
                    <a:pt x="44450" y="303530"/>
                  </a:lnTo>
                  <a:lnTo>
                    <a:pt x="43383" y="297180"/>
                  </a:lnTo>
                  <a:lnTo>
                    <a:pt x="41910" y="288290"/>
                  </a:lnTo>
                  <a:lnTo>
                    <a:pt x="41910" y="283210"/>
                  </a:lnTo>
                  <a:lnTo>
                    <a:pt x="52070" y="243840"/>
                  </a:lnTo>
                  <a:lnTo>
                    <a:pt x="86360" y="226060"/>
                  </a:lnTo>
                  <a:lnTo>
                    <a:pt x="92710" y="231140"/>
                  </a:lnTo>
                  <a:lnTo>
                    <a:pt x="92710" y="223431"/>
                  </a:lnTo>
                  <a:lnTo>
                    <a:pt x="89928" y="221665"/>
                  </a:lnTo>
                  <a:lnTo>
                    <a:pt x="80010" y="219710"/>
                  </a:lnTo>
                  <a:lnTo>
                    <a:pt x="70993" y="221183"/>
                  </a:lnTo>
                  <a:lnTo>
                    <a:pt x="63169" y="224790"/>
                  </a:lnTo>
                  <a:lnTo>
                    <a:pt x="56781" y="229362"/>
                  </a:lnTo>
                  <a:lnTo>
                    <a:pt x="52070" y="233680"/>
                  </a:lnTo>
                  <a:lnTo>
                    <a:pt x="49530" y="226060"/>
                  </a:lnTo>
                  <a:lnTo>
                    <a:pt x="48260" y="222250"/>
                  </a:lnTo>
                  <a:lnTo>
                    <a:pt x="38100" y="219710"/>
                  </a:lnTo>
                  <a:lnTo>
                    <a:pt x="24130" y="219710"/>
                  </a:lnTo>
                  <a:lnTo>
                    <a:pt x="19050" y="224790"/>
                  </a:lnTo>
                  <a:lnTo>
                    <a:pt x="12700" y="237490"/>
                  </a:lnTo>
                  <a:lnTo>
                    <a:pt x="8890" y="248920"/>
                  </a:lnTo>
                  <a:lnTo>
                    <a:pt x="8890" y="252730"/>
                  </a:lnTo>
                  <a:lnTo>
                    <a:pt x="15240" y="252730"/>
                  </a:lnTo>
                  <a:lnTo>
                    <a:pt x="15240" y="251460"/>
                  </a:lnTo>
                  <a:lnTo>
                    <a:pt x="16510" y="246380"/>
                  </a:lnTo>
                  <a:lnTo>
                    <a:pt x="20320" y="234950"/>
                  </a:lnTo>
                  <a:lnTo>
                    <a:pt x="22860" y="226060"/>
                  </a:lnTo>
                  <a:lnTo>
                    <a:pt x="36830" y="226060"/>
                  </a:lnTo>
                  <a:lnTo>
                    <a:pt x="38100" y="229870"/>
                  </a:lnTo>
                  <a:lnTo>
                    <a:pt x="38100" y="237490"/>
                  </a:lnTo>
                  <a:lnTo>
                    <a:pt x="36830" y="240030"/>
                  </a:lnTo>
                  <a:lnTo>
                    <a:pt x="36830" y="241300"/>
                  </a:lnTo>
                  <a:lnTo>
                    <a:pt x="15240" y="330200"/>
                  </a:lnTo>
                  <a:lnTo>
                    <a:pt x="12700" y="335280"/>
                  </a:lnTo>
                  <a:lnTo>
                    <a:pt x="12700" y="337820"/>
                  </a:lnTo>
                  <a:lnTo>
                    <a:pt x="0" y="337820"/>
                  </a:lnTo>
                  <a:lnTo>
                    <a:pt x="0" y="342900"/>
                  </a:lnTo>
                  <a:lnTo>
                    <a:pt x="1270" y="344170"/>
                  </a:lnTo>
                  <a:lnTo>
                    <a:pt x="7620" y="344170"/>
                  </a:lnTo>
                  <a:lnTo>
                    <a:pt x="13970" y="342900"/>
                  </a:lnTo>
                  <a:lnTo>
                    <a:pt x="25400" y="342900"/>
                  </a:lnTo>
                  <a:lnTo>
                    <a:pt x="33020" y="344170"/>
                  </a:lnTo>
                  <a:lnTo>
                    <a:pt x="41910" y="344170"/>
                  </a:lnTo>
                  <a:lnTo>
                    <a:pt x="44450" y="342900"/>
                  </a:lnTo>
                  <a:lnTo>
                    <a:pt x="44450" y="337820"/>
                  </a:lnTo>
                  <a:lnTo>
                    <a:pt x="29210" y="337820"/>
                  </a:lnTo>
                  <a:lnTo>
                    <a:pt x="29210" y="334010"/>
                  </a:lnTo>
                  <a:lnTo>
                    <a:pt x="30480" y="328930"/>
                  </a:lnTo>
                  <a:lnTo>
                    <a:pt x="31750" y="326390"/>
                  </a:lnTo>
                  <a:lnTo>
                    <a:pt x="33096" y="318617"/>
                  </a:lnTo>
                  <a:lnTo>
                    <a:pt x="34925" y="310845"/>
                  </a:lnTo>
                  <a:lnTo>
                    <a:pt x="36741" y="303530"/>
                  </a:lnTo>
                  <a:lnTo>
                    <a:pt x="38100" y="297180"/>
                  </a:lnTo>
                  <a:lnTo>
                    <a:pt x="40640" y="300990"/>
                  </a:lnTo>
                  <a:lnTo>
                    <a:pt x="46990" y="308610"/>
                  </a:lnTo>
                  <a:lnTo>
                    <a:pt x="58420" y="308610"/>
                  </a:lnTo>
                  <a:lnTo>
                    <a:pt x="76530" y="303987"/>
                  </a:lnTo>
                  <a:lnTo>
                    <a:pt x="77139" y="303530"/>
                  </a:lnTo>
                  <a:lnTo>
                    <a:pt x="92862" y="291630"/>
                  </a:lnTo>
                  <a:lnTo>
                    <a:pt x="104673" y="273786"/>
                  </a:lnTo>
                  <a:lnTo>
                    <a:pt x="109220" y="252730"/>
                  </a:lnTo>
                  <a:close/>
                </a:path>
                <a:path w="341629" h="344170" extrusionOk="0">
                  <a:moveTo>
                    <a:pt x="209550" y="167640"/>
                  </a:moveTo>
                  <a:lnTo>
                    <a:pt x="206375" y="127800"/>
                  </a:lnTo>
                  <a:lnTo>
                    <a:pt x="191770" y="81280"/>
                  </a:lnTo>
                  <a:lnTo>
                    <a:pt x="164782" y="41757"/>
                  </a:lnTo>
                  <a:lnTo>
                    <a:pt x="147320" y="27940"/>
                  </a:lnTo>
                  <a:lnTo>
                    <a:pt x="146050" y="27940"/>
                  </a:lnTo>
                  <a:lnTo>
                    <a:pt x="144780" y="29210"/>
                  </a:lnTo>
                  <a:lnTo>
                    <a:pt x="144780" y="33020"/>
                  </a:lnTo>
                  <a:lnTo>
                    <a:pt x="149860" y="38100"/>
                  </a:lnTo>
                  <a:lnTo>
                    <a:pt x="168592" y="61379"/>
                  </a:lnTo>
                  <a:lnTo>
                    <a:pt x="182562" y="90970"/>
                  </a:lnTo>
                  <a:lnTo>
                    <a:pt x="191287" y="126504"/>
                  </a:lnTo>
                  <a:lnTo>
                    <a:pt x="194310" y="167640"/>
                  </a:lnTo>
                  <a:lnTo>
                    <a:pt x="191985" y="203111"/>
                  </a:lnTo>
                  <a:lnTo>
                    <a:pt x="184302" y="237972"/>
                  </a:lnTo>
                  <a:lnTo>
                    <a:pt x="170192" y="270700"/>
                  </a:lnTo>
                  <a:lnTo>
                    <a:pt x="148590" y="299720"/>
                  </a:lnTo>
                  <a:lnTo>
                    <a:pt x="144780" y="303530"/>
                  </a:lnTo>
                  <a:lnTo>
                    <a:pt x="144780" y="306070"/>
                  </a:lnTo>
                  <a:lnTo>
                    <a:pt x="146050" y="307340"/>
                  </a:lnTo>
                  <a:lnTo>
                    <a:pt x="147320" y="307340"/>
                  </a:lnTo>
                  <a:lnTo>
                    <a:pt x="178384" y="276275"/>
                  </a:lnTo>
                  <a:lnTo>
                    <a:pt x="200964" y="229793"/>
                  </a:lnTo>
                  <a:lnTo>
                    <a:pt x="208902" y="186296"/>
                  </a:lnTo>
                  <a:lnTo>
                    <a:pt x="209550" y="167640"/>
                  </a:lnTo>
                  <a:close/>
                </a:path>
                <a:path w="341629" h="344170" extrusionOk="0">
                  <a:moveTo>
                    <a:pt x="341630" y="165100"/>
                  </a:moveTo>
                  <a:lnTo>
                    <a:pt x="339090" y="162560"/>
                  </a:lnTo>
                  <a:lnTo>
                    <a:pt x="270510" y="6350"/>
                  </a:lnTo>
                  <a:lnTo>
                    <a:pt x="269240" y="1270"/>
                  </a:lnTo>
                  <a:lnTo>
                    <a:pt x="267970" y="0"/>
                  </a:lnTo>
                  <a:lnTo>
                    <a:pt x="261620" y="0"/>
                  </a:lnTo>
                  <a:lnTo>
                    <a:pt x="259080" y="2540"/>
                  </a:lnTo>
                  <a:lnTo>
                    <a:pt x="259080" y="6350"/>
                  </a:lnTo>
                  <a:lnTo>
                    <a:pt x="260350" y="11430"/>
                  </a:lnTo>
                  <a:lnTo>
                    <a:pt x="328930" y="167640"/>
                  </a:lnTo>
                  <a:lnTo>
                    <a:pt x="260350" y="323850"/>
                  </a:lnTo>
                  <a:lnTo>
                    <a:pt x="259080" y="327660"/>
                  </a:lnTo>
                  <a:lnTo>
                    <a:pt x="259080" y="331470"/>
                  </a:lnTo>
                  <a:lnTo>
                    <a:pt x="261620" y="334010"/>
                  </a:lnTo>
                  <a:lnTo>
                    <a:pt x="267970" y="334010"/>
                  </a:lnTo>
                  <a:lnTo>
                    <a:pt x="269240" y="332740"/>
                  </a:lnTo>
                  <a:lnTo>
                    <a:pt x="270510" y="328930"/>
                  </a:lnTo>
                  <a:lnTo>
                    <a:pt x="339090" y="172720"/>
                  </a:lnTo>
                  <a:lnTo>
                    <a:pt x="341630" y="168910"/>
                  </a:lnTo>
                  <a:lnTo>
                    <a:pt x="341630" y="165100"/>
                  </a:lnTo>
                  <a:close/>
                </a:path>
              </a:pathLst>
            </a:custGeom>
            <a:solidFill>
              <a:srgbClr val="000000"/>
            </a:solidFill>
            <a:ln>
              <a:noFill/>
            </a:ln>
          </p:spPr>
          <p:txBody>
            <a:bodyPr spcFirstLastPara="1" wrap="square" lIns="0" tIns="0" rIns="0" bIns="0" anchor="t" anchorCtr="0">
              <a:noAutofit/>
            </a:bodyPr>
            <a:lstStyle/>
            <a:p>
              <a:endParaRPr sz="2133"/>
            </a:p>
          </p:txBody>
        </p:sp>
        <p:sp>
          <p:nvSpPr>
            <p:cNvPr id="380" name="Google Shape;380;p23"/>
            <p:cNvSpPr/>
            <p:nvPr/>
          </p:nvSpPr>
          <p:spPr>
            <a:xfrm>
              <a:off x="238760" y="3840840"/>
              <a:ext cx="4333240" cy="822960"/>
            </a:xfrm>
            <a:custGeom>
              <a:avLst/>
              <a:gdLst/>
              <a:ahLst/>
              <a:cxnLst/>
              <a:rect l="l" t="t" r="r" b="b"/>
              <a:pathLst>
                <a:path w="4333240" h="822960" extrusionOk="0">
                  <a:moveTo>
                    <a:pt x="2166620" y="822960"/>
                  </a:moveTo>
                  <a:lnTo>
                    <a:pt x="0" y="822960"/>
                  </a:lnTo>
                  <a:lnTo>
                    <a:pt x="0" y="0"/>
                  </a:lnTo>
                  <a:lnTo>
                    <a:pt x="4333240" y="0"/>
                  </a:lnTo>
                  <a:lnTo>
                    <a:pt x="4333240" y="822960"/>
                  </a:lnTo>
                  <a:lnTo>
                    <a:pt x="2166620" y="822960"/>
                  </a:lnTo>
                  <a:close/>
                </a:path>
              </a:pathLst>
            </a:custGeom>
            <a:noFill/>
            <a:ln w="190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grpSp>
      <p:sp>
        <p:nvSpPr>
          <p:cNvPr id="421" name="Google Shape;421;p23"/>
          <p:cNvSpPr txBox="1">
            <a:spLocks noGrp="1"/>
          </p:cNvSpPr>
          <p:nvPr>
            <p:ph type="sldNum" idx="12"/>
          </p:nvPr>
        </p:nvSpPr>
        <p:spPr>
          <a:xfrm>
            <a:off x="9661455" y="6606895"/>
            <a:ext cx="2342800" cy="184666"/>
          </a:xfrm>
          <a:prstGeom prst="rect">
            <a:avLst/>
          </a:prstGeom>
          <a:noFill/>
          <a:ln>
            <a:noFill/>
          </a:ln>
        </p:spPr>
        <p:txBody>
          <a:bodyPr spcFirstLastPara="1" vert="horz" wrap="square" lIns="0" tIns="0" rIns="0" bIns="0" rtlCol="0" anchor="t" anchorCtr="0">
            <a:spAutoFit/>
          </a:bodyPr>
          <a:lstStyle/>
          <a:p>
            <a:pPr>
              <a:buClr>
                <a:srgbClr val="FFFFFF"/>
              </a:buClr>
              <a:buSzPts val="1300"/>
            </a:pPr>
            <a:fld id="{00000000-1234-1234-1234-123412341234}" type="slidenum">
              <a:rPr lang="ru"/>
              <a:pPr>
                <a:buClr>
                  <a:srgbClr val="FFFFFF"/>
                </a:buClr>
                <a:buSzPts val="1300"/>
              </a:pPr>
              <a:t>35</a:t>
            </a:fld>
            <a:endParaRPr/>
          </a:p>
        </p:txBody>
      </p:sp>
      <p:grpSp>
        <p:nvGrpSpPr>
          <p:cNvPr id="3" name="Group 2">
            <a:extLst>
              <a:ext uri="{FF2B5EF4-FFF2-40B4-BE49-F238E27FC236}">
                <a16:creationId xmlns:a16="http://schemas.microsoft.com/office/drawing/2014/main" id="{61240A26-2932-5827-F429-EFA6B37F43F7}"/>
              </a:ext>
            </a:extLst>
          </p:cNvPr>
          <p:cNvGrpSpPr/>
          <p:nvPr/>
        </p:nvGrpSpPr>
        <p:grpSpPr>
          <a:xfrm>
            <a:off x="8341324" y="598260"/>
            <a:ext cx="3636474" cy="2903793"/>
            <a:chOff x="7267511" y="1397691"/>
            <a:chExt cx="4867456" cy="3425861"/>
          </a:xfrm>
        </p:grpSpPr>
        <p:grpSp>
          <p:nvGrpSpPr>
            <p:cNvPr id="381" name="Google Shape;381;p23"/>
            <p:cNvGrpSpPr/>
            <p:nvPr/>
          </p:nvGrpSpPr>
          <p:grpSpPr>
            <a:xfrm>
              <a:off x="8036876" y="1619533"/>
              <a:ext cx="3788485" cy="3198713"/>
              <a:chOff x="6647174" y="1339046"/>
              <a:chExt cx="3133396" cy="2644730"/>
            </a:xfrm>
          </p:grpSpPr>
          <p:sp>
            <p:nvSpPr>
              <p:cNvPr id="382" name="Google Shape;382;p23"/>
              <p:cNvSpPr/>
              <p:nvPr/>
            </p:nvSpPr>
            <p:spPr>
              <a:xfrm>
                <a:off x="7885430" y="2833729"/>
                <a:ext cx="1837690" cy="5080"/>
              </a:xfrm>
              <a:custGeom>
                <a:avLst/>
                <a:gdLst/>
                <a:ahLst/>
                <a:cxnLst/>
                <a:rect l="l" t="t" r="r" b="b"/>
                <a:pathLst>
                  <a:path w="1837690" h="5080" extrusionOk="0">
                    <a:moveTo>
                      <a:pt x="0" y="0"/>
                    </a:moveTo>
                    <a:lnTo>
                      <a:pt x="1837690" y="5080"/>
                    </a:lnTo>
                  </a:path>
                </a:pathLst>
              </a:custGeom>
              <a:noFill/>
              <a:ln w="4035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pic>
            <p:nvPicPr>
              <p:cNvPr id="383" name="Google Shape;383;p23"/>
              <p:cNvPicPr preferRelativeResize="0"/>
              <p:nvPr/>
            </p:nvPicPr>
            <p:blipFill rotWithShape="1">
              <a:blip r:embed="rId24">
                <a:alphaModFix/>
              </a:blip>
              <a:srcRect/>
              <a:stretch/>
            </p:blipFill>
            <p:spPr>
              <a:xfrm>
                <a:off x="9628839" y="2792789"/>
                <a:ext cx="151731" cy="92041"/>
              </a:xfrm>
              <a:prstGeom prst="rect">
                <a:avLst/>
              </a:prstGeom>
              <a:noFill/>
              <a:ln>
                <a:noFill/>
              </a:ln>
            </p:spPr>
          </p:pic>
          <p:sp>
            <p:nvSpPr>
              <p:cNvPr id="384" name="Google Shape;384;p23"/>
              <p:cNvSpPr/>
              <p:nvPr/>
            </p:nvSpPr>
            <p:spPr>
              <a:xfrm>
                <a:off x="7877810" y="2855319"/>
                <a:ext cx="10159" cy="1080770"/>
              </a:xfrm>
              <a:custGeom>
                <a:avLst/>
                <a:gdLst/>
                <a:ahLst/>
                <a:cxnLst/>
                <a:rect l="l" t="t" r="r" b="b"/>
                <a:pathLst>
                  <a:path w="10159" h="1080770" extrusionOk="0">
                    <a:moveTo>
                      <a:pt x="0" y="0"/>
                    </a:moveTo>
                    <a:lnTo>
                      <a:pt x="10160" y="1080770"/>
                    </a:lnTo>
                  </a:path>
                </a:pathLst>
              </a:custGeom>
              <a:noFill/>
              <a:ln w="3377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pic>
            <p:nvPicPr>
              <p:cNvPr id="385" name="Google Shape;385;p23"/>
              <p:cNvPicPr preferRelativeResize="0"/>
              <p:nvPr/>
            </p:nvPicPr>
            <p:blipFill rotWithShape="1">
              <a:blip r:embed="rId25">
                <a:alphaModFix/>
              </a:blip>
              <a:srcRect/>
              <a:stretch/>
            </p:blipFill>
            <p:spPr>
              <a:xfrm>
                <a:off x="7849174" y="3856654"/>
                <a:ext cx="76322" cy="127122"/>
              </a:xfrm>
              <a:prstGeom prst="rect">
                <a:avLst/>
              </a:prstGeom>
              <a:noFill/>
              <a:ln>
                <a:noFill/>
              </a:ln>
            </p:spPr>
          </p:pic>
          <p:sp>
            <p:nvSpPr>
              <p:cNvPr id="386" name="Google Shape;386;p23"/>
              <p:cNvSpPr/>
              <p:nvPr/>
            </p:nvSpPr>
            <p:spPr>
              <a:xfrm>
                <a:off x="6690360" y="2845159"/>
                <a:ext cx="1188720" cy="1005839"/>
              </a:xfrm>
              <a:custGeom>
                <a:avLst/>
                <a:gdLst/>
                <a:ahLst/>
                <a:cxnLst/>
                <a:rect l="l" t="t" r="r" b="b"/>
                <a:pathLst>
                  <a:path w="1188720" h="1005839" extrusionOk="0">
                    <a:moveTo>
                      <a:pt x="1188720" y="0"/>
                    </a:moveTo>
                    <a:lnTo>
                      <a:pt x="0" y="1005840"/>
                    </a:lnTo>
                  </a:path>
                </a:pathLst>
              </a:custGeom>
              <a:noFill/>
              <a:ln w="381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pic>
            <p:nvPicPr>
              <p:cNvPr id="387" name="Google Shape;387;p23"/>
              <p:cNvPicPr preferRelativeResize="0"/>
              <p:nvPr/>
            </p:nvPicPr>
            <p:blipFill rotWithShape="1">
              <a:blip r:embed="rId26">
                <a:alphaModFix/>
              </a:blip>
              <a:srcRect/>
              <a:stretch/>
            </p:blipFill>
            <p:spPr>
              <a:xfrm>
                <a:off x="6647174" y="3762094"/>
                <a:ext cx="137170" cy="125740"/>
              </a:xfrm>
              <a:prstGeom prst="rect">
                <a:avLst/>
              </a:prstGeom>
              <a:noFill/>
              <a:ln>
                <a:noFill/>
              </a:ln>
            </p:spPr>
          </p:pic>
          <p:sp>
            <p:nvSpPr>
              <p:cNvPr id="388" name="Google Shape;388;p23"/>
              <p:cNvSpPr/>
              <p:nvPr/>
            </p:nvSpPr>
            <p:spPr>
              <a:xfrm>
                <a:off x="7875270" y="1392279"/>
                <a:ext cx="3809" cy="1455420"/>
              </a:xfrm>
              <a:custGeom>
                <a:avLst/>
                <a:gdLst/>
                <a:ahLst/>
                <a:cxnLst/>
                <a:rect l="l" t="t" r="r" b="b"/>
                <a:pathLst>
                  <a:path w="3809" h="1455420" extrusionOk="0">
                    <a:moveTo>
                      <a:pt x="3809" y="1455420"/>
                    </a:moveTo>
                    <a:lnTo>
                      <a:pt x="0" y="0"/>
                    </a:lnTo>
                  </a:path>
                </a:pathLst>
              </a:custGeom>
              <a:noFill/>
              <a:ln w="37275" cap="flat" cmpd="sng">
                <a:solidFill>
                  <a:srgbClr val="0000A2"/>
                </a:solidFill>
                <a:prstDash val="solid"/>
                <a:round/>
                <a:headEnd type="none" w="sm" len="sm"/>
                <a:tailEnd type="none" w="sm" len="sm"/>
              </a:ln>
            </p:spPr>
            <p:txBody>
              <a:bodyPr spcFirstLastPara="1" wrap="square" lIns="0" tIns="0" rIns="0" bIns="0" anchor="t" anchorCtr="0">
                <a:noAutofit/>
              </a:bodyPr>
              <a:lstStyle/>
              <a:p>
                <a:endParaRPr sz="2133"/>
              </a:p>
            </p:txBody>
          </p:sp>
          <p:pic>
            <p:nvPicPr>
              <p:cNvPr id="389" name="Google Shape;389;p23"/>
              <p:cNvPicPr preferRelativeResize="0"/>
              <p:nvPr/>
            </p:nvPicPr>
            <p:blipFill rotWithShape="1">
              <a:blip r:embed="rId27">
                <a:alphaModFix/>
              </a:blip>
              <a:srcRect/>
              <a:stretch/>
            </p:blipFill>
            <p:spPr>
              <a:xfrm>
                <a:off x="7833467" y="1339046"/>
                <a:ext cx="84876" cy="140756"/>
              </a:xfrm>
              <a:prstGeom prst="rect">
                <a:avLst/>
              </a:prstGeom>
              <a:noFill/>
              <a:ln>
                <a:noFill/>
              </a:ln>
            </p:spPr>
          </p:pic>
          <p:sp>
            <p:nvSpPr>
              <p:cNvPr id="390" name="Google Shape;390;p23"/>
              <p:cNvSpPr/>
              <p:nvPr/>
            </p:nvSpPr>
            <p:spPr>
              <a:xfrm>
                <a:off x="7872730" y="1892659"/>
                <a:ext cx="746759" cy="967739"/>
              </a:xfrm>
              <a:custGeom>
                <a:avLst/>
                <a:gdLst/>
                <a:ahLst/>
                <a:cxnLst/>
                <a:rect l="l" t="t" r="r" b="b"/>
                <a:pathLst>
                  <a:path w="746759" h="967739" extrusionOk="0">
                    <a:moveTo>
                      <a:pt x="0" y="967739"/>
                    </a:moveTo>
                    <a:lnTo>
                      <a:pt x="746760" y="0"/>
                    </a:lnTo>
                  </a:path>
                </a:pathLst>
              </a:custGeom>
              <a:noFill/>
              <a:ln w="26575" cap="flat" cmpd="sng">
                <a:solidFill>
                  <a:srgbClr val="C30000"/>
                </a:solidFill>
                <a:prstDash val="solid"/>
                <a:round/>
                <a:headEnd type="none" w="sm" len="sm"/>
                <a:tailEnd type="none" w="sm" len="sm"/>
              </a:ln>
            </p:spPr>
            <p:txBody>
              <a:bodyPr spcFirstLastPara="1" wrap="square" lIns="0" tIns="0" rIns="0" bIns="0" anchor="t" anchorCtr="0">
                <a:noAutofit/>
              </a:bodyPr>
              <a:lstStyle/>
              <a:p>
                <a:endParaRPr sz="2133"/>
              </a:p>
            </p:txBody>
          </p:sp>
          <p:pic>
            <p:nvPicPr>
              <p:cNvPr id="391" name="Google Shape;391;p23"/>
              <p:cNvPicPr preferRelativeResize="0"/>
              <p:nvPr/>
            </p:nvPicPr>
            <p:blipFill rotWithShape="1">
              <a:blip r:embed="rId28">
                <a:alphaModFix/>
              </a:blip>
              <a:srcRect/>
              <a:stretch/>
            </p:blipFill>
            <p:spPr>
              <a:xfrm>
                <a:off x="8478613" y="1859733"/>
                <a:ext cx="167452" cy="187772"/>
              </a:xfrm>
              <a:prstGeom prst="rect">
                <a:avLst/>
              </a:prstGeom>
              <a:noFill/>
              <a:ln>
                <a:noFill/>
              </a:ln>
            </p:spPr>
          </p:pic>
          <p:sp>
            <p:nvSpPr>
              <p:cNvPr id="392" name="Google Shape;392;p23"/>
              <p:cNvSpPr/>
              <p:nvPr/>
            </p:nvSpPr>
            <p:spPr>
              <a:xfrm>
                <a:off x="7364730" y="1871069"/>
                <a:ext cx="519429" cy="985519"/>
              </a:xfrm>
              <a:custGeom>
                <a:avLst/>
                <a:gdLst/>
                <a:ahLst/>
                <a:cxnLst/>
                <a:rect l="l" t="t" r="r" b="b"/>
                <a:pathLst>
                  <a:path w="519429" h="985519" extrusionOk="0">
                    <a:moveTo>
                      <a:pt x="519429" y="985520"/>
                    </a:moveTo>
                    <a:lnTo>
                      <a:pt x="0" y="0"/>
                    </a:lnTo>
                  </a:path>
                </a:pathLst>
              </a:custGeom>
              <a:noFill/>
              <a:ln w="269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393" name="Google Shape;393;p23"/>
              <p:cNvSpPr/>
              <p:nvPr/>
            </p:nvSpPr>
            <p:spPr>
              <a:xfrm>
                <a:off x="7348220" y="1840589"/>
                <a:ext cx="67309" cy="95250"/>
              </a:xfrm>
              <a:custGeom>
                <a:avLst/>
                <a:gdLst/>
                <a:ahLst/>
                <a:cxnLst/>
                <a:rect l="l" t="t" r="r" b="b"/>
                <a:pathLst>
                  <a:path w="67309" h="95250" extrusionOk="0">
                    <a:moveTo>
                      <a:pt x="0" y="0"/>
                    </a:moveTo>
                    <a:lnTo>
                      <a:pt x="20320" y="95250"/>
                    </a:lnTo>
                    <a:lnTo>
                      <a:pt x="31750" y="59689"/>
                    </a:lnTo>
                    <a:lnTo>
                      <a:pt x="67309" y="71120"/>
                    </a:lnTo>
                    <a:lnTo>
                      <a:pt x="0" y="0"/>
                    </a:lnTo>
                    <a:close/>
                  </a:path>
                </a:pathLst>
              </a:custGeom>
              <a:solidFill>
                <a:srgbClr val="000000"/>
              </a:solidFill>
              <a:ln>
                <a:noFill/>
              </a:ln>
            </p:spPr>
            <p:txBody>
              <a:bodyPr spcFirstLastPara="1" wrap="square" lIns="0" tIns="0" rIns="0" bIns="0" anchor="t" anchorCtr="0">
                <a:noAutofit/>
              </a:bodyPr>
              <a:lstStyle/>
              <a:p>
                <a:endParaRPr sz="2133"/>
              </a:p>
            </p:txBody>
          </p:sp>
          <p:sp>
            <p:nvSpPr>
              <p:cNvPr id="394" name="Google Shape;394;p23"/>
              <p:cNvSpPr/>
              <p:nvPr/>
            </p:nvSpPr>
            <p:spPr>
              <a:xfrm>
                <a:off x="7348220" y="1840589"/>
                <a:ext cx="67309" cy="95250"/>
              </a:xfrm>
              <a:custGeom>
                <a:avLst/>
                <a:gdLst/>
                <a:ahLst/>
                <a:cxnLst/>
                <a:rect l="l" t="t" r="r" b="b"/>
                <a:pathLst>
                  <a:path w="67309" h="95250" extrusionOk="0">
                    <a:moveTo>
                      <a:pt x="31750" y="59689"/>
                    </a:moveTo>
                    <a:lnTo>
                      <a:pt x="67309" y="71120"/>
                    </a:lnTo>
                    <a:lnTo>
                      <a:pt x="0" y="0"/>
                    </a:lnTo>
                    <a:lnTo>
                      <a:pt x="20320" y="95250"/>
                    </a:lnTo>
                    <a:lnTo>
                      <a:pt x="31750" y="5968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395" name="Google Shape;395;p23"/>
              <p:cNvSpPr/>
              <p:nvPr/>
            </p:nvSpPr>
            <p:spPr>
              <a:xfrm>
                <a:off x="7364095" y="1871069"/>
                <a:ext cx="0" cy="1357630"/>
              </a:xfrm>
              <a:custGeom>
                <a:avLst/>
                <a:gdLst/>
                <a:ahLst/>
                <a:cxnLst/>
                <a:rect l="l" t="t" r="r" b="b"/>
                <a:pathLst>
                  <a:path w="120000" h="1357630" extrusionOk="0">
                    <a:moveTo>
                      <a:pt x="0" y="0"/>
                    </a:moveTo>
                    <a:lnTo>
                      <a:pt x="0" y="1357630"/>
                    </a:lnTo>
                  </a:path>
                </a:pathLst>
              </a:custGeom>
              <a:noFill/>
              <a:ln w="16875" cap="flat" cmpd="sng">
                <a:solidFill>
                  <a:srgbClr val="000000"/>
                </a:solidFill>
                <a:prstDash val="dash"/>
                <a:round/>
                <a:headEnd type="none" w="sm" len="sm"/>
                <a:tailEnd type="none" w="sm" len="sm"/>
              </a:ln>
            </p:spPr>
            <p:txBody>
              <a:bodyPr spcFirstLastPara="1" wrap="square" lIns="0" tIns="0" rIns="0" bIns="0" anchor="t" anchorCtr="0">
                <a:noAutofit/>
              </a:bodyPr>
              <a:lstStyle/>
              <a:p>
                <a:endParaRPr sz="2133"/>
              </a:p>
            </p:txBody>
          </p:sp>
          <p:sp>
            <p:nvSpPr>
              <p:cNvPr id="396" name="Google Shape;396;p23"/>
              <p:cNvSpPr/>
              <p:nvPr/>
            </p:nvSpPr>
            <p:spPr>
              <a:xfrm>
                <a:off x="8569960" y="1890119"/>
                <a:ext cx="49529" cy="2539"/>
              </a:xfrm>
              <a:custGeom>
                <a:avLst/>
                <a:gdLst/>
                <a:ahLst/>
                <a:cxnLst/>
                <a:rect l="l" t="t" r="r" b="b"/>
                <a:pathLst>
                  <a:path w="49529" h="2539" extrusionOk="0">
                    <a:moveTo>
                      <a:pt x="-8446" y="1270"/>
                    </a:moveTo>
                    <a:lnTo>
                      <a:pt x="57976" y="127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397" name="Google Shape;397;p23"/>
              <p:cNvSpPr/>
              <p:nvPr/>
            </p:nvSpPr>
            <p:spPr>
              <a:xfrm>
                <a:off x="8469630" y="1886309"/>
                <a:ext cx="49529" cy="2539"/>
              </a:xfrm>
              <a:custGeom>
                <a:avLst/>
                <a:gdLst/>
                <a:ahLst/>
                <a:cxnLst/>
                <a:rect l="l" t="t" r="r" b="b"/>
                <a:pathLst>
                  <a:path w="49529" h="2539" extrusionOk="0">
                    <a:moveTo>
                      <a:pt x="-8446" y="1270"/>
                    </a:moveTo>
                    <a:lnTo>
                      <a:pt x="57976" y="127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398" name="Google Shape;398;p23"/>
              <p:cNvSpPr/>
              <p:nvPr/>
            </p:nvSpPr>
            <p:spPr>
              <a:xfrm>
                <a:off x="8368030" y="1883769"/>
                <a:ext cx="50800" cy="1269"/>
              </a:xfrm>
              <a:custGeom>
                <a:avLst/>
                <a:gdLst/>
                <a:ahLst/>
                <a:cxnLst/>
                <a:rect l="l" t="t" r="r" b="b"/>
                <a:pathLst>
                  <a:path w="50800" h="1269" extrusionOk="0">
                    <a:moveTo>
                      <a:pt x="-8446" y="635"/>
                    </a:moveTo>
                    <a:lnTo>
                      <a:pt x="59246" y="635"/>
                    </a:lnTo>
                  </a:path>
                </a:pathLst>
              </a:custGeom>
              <a:noFill/>
              <a:ln w="1815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399" name="Google Shape;399;p23"/>
              <p:cNvSpPr/>
              <p:nvPr/>
            </p:nvSpPr>
            <p:spPr>
              <a:xfrm>
                <a:off x="8158924" y="1876149"/>
                <a:ext cx="168275" cy="3810"/>
              </a:xfrm>
              <a:custGeom>
                <a:avLst/>
                <a:gdLst/>
                <a:ahLst/>
                <a:cxnLst/>
                <a:rect l="l" t="t" r="r" b="b"/>
                <a:pathLst>
                  <a:path w="168275" h="3810" extrusionOk="0">
                    <a:moveTo>
                      <a:pt x="100329" y="3810"/>
                    </a:moveTo>
                    <a:lnTo>
                      <a:pt x="168022" y="3810"/>
                    </a:lnTo>
                  </a:path>
                  <a:path w="168275" h="3810" extrusionOk="0">
                    <a:moveTo>
                      <a:pt x="0" y="0"/>
                    </a:moveTo>
                    <a:lnTo>
                      <a:pt x="67692" y="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0" name="Google Shape;400;p23"/>
              <p:cNvSpPr/>
              <p:nvPr/>
            </p:nvSpPr>
            <p:spPr>
              <a:xfrm>
                <a:off x="8067040" y="1871069"/>
                <a:ext cx="50800" cy="2539"/>
              </a:xfrm>
              <a:custGeom>
                <a:avLst/>
                <a:gdLst/>
                <a:ahLst/>
                <a:cxnLst/>
                <a:rect l="l" t="t" r="r" b="b"/>
                <a:pathLst>
                  <a:path w="50800" h="2539" extrusionOk="0">
                    <a:moveTo>
                      <a:pt x="-8446" y="1270"/>
                    </a:moveTo>
                    <a:lnTo>
                      <a:pt x="59246" y="127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1" name="Google Shape;401;p23"/>
              <p:cNvSpPr/>
              <p:nvPr/>
            </p:nvSpPr>
            <p:spPr>
              <a:xfrm>
                <a:off x="7857934" y="1864084"/>
                <a:ext cx="167004" cy="3810"/>
              </a:xfrm>
              <a:custGeom>
                <a:avLst/>
                <a:gdLst/>
                <a:ahLst/>
                <a:cxnLst/>
                <a:rect l="l" t="t" r="r" b="b"/>
                <a:pathLst>
                  <a:path w="167004" h="3810" extrusionOk="0">
                    <a:moveTo>
                      <a:pt x="100330" y="3809"/>
                    </a:moveTo>
                    <a:lnTo>
                      <a:pt x="166752" y="3809"/>
                    </a:lnTo>
                  </a:path>
                  <a:path w="167004" h="3810" extrusionOk="0">
                    <a:moveTo>
                      <a:pt x="0" y="0"/>
                    </a:moveTo>
                    <a:lnTo>
                      <a:pt x="66422" y="0"/>
                    </a:lnTo>
                  </a:path>
                </a:pathLst>
              </a:custGeom>
              <a:noFill/>
              <a:ln w="1815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2" name="Google Shape;402;p23"/>
              <p:cNvSpPr/>
              <p:nvPr/>
            </p:nvSpPr>
            <p:spPr>
              <a:xfrm>
                <a:off x="7766050" y="1859639"/>
                <a:ext cx="49529" cy="2539"/>
              </a:xfrm>
              <a:custGeom>
                <a:avLst/>
                <a:gdLst/>
                <a:ahLst/>
                <a:cxnLst/>
                <a:rect l="l" t="t" r="r" b="b"/>
                <a:pathLst>
                  <a:path w="49529" h="2539" extrusionOk="0">
                    <a:moveTo>
                      <a:pt x="-8446" y="1270"/>
                    </a:moveTo>
                    <a:lnTo>
                      <a:pt x="57976" y="127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3" name="Google Shape;403;p23"/>
              <p:cNvSpPr/>
              <p:nvPr/>
            </p:nvSpPr>
            <p:spPr>
              <a:xfrm>
                <a:off x="7555674" y="1852654"/>
                <a:ext cx="168275" cy="3810"/>
              </a:xfrm>
              <a:custGeom>
                <a:avLst/>
                <a:gdLst/>
                <a:ahLst/>
                <a:cxnLst/>
                <a:rect l="l" t="t" r="r" b="b"/>
                <a:pathLst>
                  <a:path w="168275" h="3810" extrusionOk="0">
                    <a:moveTo>
                      <a:pt x="101599" y="3810"/>
                    </a:moveTo>
                    <a:lnTo>
                      <a:pt x="168022" y="3810"/>
                    </a:lnTo>
                  </a:path>
                  <a:path w="168275" h="3810" extrusionOk="0">
                    <a:moveTo>
                      <a:pt x="0" y="0"/>
                    </a:moveTo>
                    <a:lnTo>
                      <a:pt x="67692" y="0"/>
                    </a:lnTo>
                  </a:path>
                </a:pathLst>
              </a:custGeom>
              <a:noFill/>
              <a:ln w="1815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4" name="Google Shape;404;p23"/>
              <p:cNvSpPr/>
              <p:nvPr/>
            </p:nvSpPr>
            <p:spPr>
              <a:xfrm>
                <a:off x="7355014" y="1844399"/>
                <a:ext cx="168275" cy="3810"/>
              </a:xfrm>
              <a:custGeom>
                <a:avLst/>
                <a:gdLst/>
                <a:ahLst/>
                <a:cxnLst/>
                <a:rect l="l" t="t" r="r" b="b"/>
                <a:pathLst>
                  <a:path w="168275" h="3810" extrusionOk="0">
                    <a:moveTo>
                      <a:pt x="100330" y="3810"/>
                    </a:moveTo>
                    <a:lnTo>
                      <a:pt x="168022" y="3810"/>
                    </a:lnTo>
                  </a:path>
                  <a:path w="168275" h="3810" extrusionOk="0">
                    <a:moveTo>
                      <a:pt x="0" y="0"/>
                    </a:moveTo>
                    <a:lnTo>
                      <a:pt x="67692" y="0"/>
                    </a:lnTo>
                  </a:path>
                </a:pathLst>
              </a:custGeom>
              <a:noFill/>
              <a:ln w="194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5" name="Google Shape;405;p23"/>
              <p:cNvSpPr/>
              <p:nvPr/>
            </p:nvSpPr>
            <p:spPr>
              <a:xfrm>
                <a:off x="7352030" y="1670409"/>
                <a:ext cx="520700" cy="175260"/>
              </a:xfrm>
              <a:custGeom>
                <a:avLst/>
                <a:gdLst/>
                <a:ahLst/>
                <a:cxnLst/>
                <a:rect l="l" t="t" r="r" b="b"/>
                <a:pathLst>
                  <a:path w="520700" h="175260" extrusionOk="0">
                    <a:moveTo>
                      <a:pt x="520700" y="0"/>
                    </a:moveTo>
                    <a:lnTo>
                      <a:pt x="473710" y="16509"/>
                    </a:lnTo>
                  </a:path>
                  <a:path w="520700" h="175260" extrusionOk="0">
                    <a:moveTo>
                      <a:pt x="425450" y="31750"/>
                    </a:moveTo>
                    <a:lnTo>
                      <a:pt x="378460" y="48259"/>
                    </a:lnTo>
                  </a:path>
                  <a:path w="520700" h="175260" extrusionOk="0">
                    <a:moveTo>
                      <a:pt x="330200" y="63500"/>
                    </a:moveTo>
                    <a:lnTo>
                      <a:pt x="283210" y="80009"/>
                    </a:lnTo>
                  </a:path>
                  <a:path w="520700" h="175260" extrusionOk="0">
                    <a:moveTo>
                      <a:pt x="234950" y="96519"/>
                    </a:moveTo>
                    <a:lnTo>
                      <a:pt x="187960" y="111759"/>
                    </a:lnTo>
                  </a:path>
                  <a:path w="520700" h="175260" extrusionOk="0">
                    <a:moveTo>
                      <a:pt x="139700" y="128269"/>
                    </a:moveTo>
                    <a:lnTo>
                      <a:pt x="91440" y="143509"/>
                    </a:lnTo>
                  </a:path>
                  <a:path w="520700" h="175260" extrusionOk="0">
                    <a:moveTo>
                      <a:pt x="44450" y="160019"/>
                    </a:moveTo>
                    <a:lnTo>
                      <a:pt x="0" y="175259"/>
                    </a:lnTo>
                  </a:path>
                </a:pathLst>
              </a:custGeom>
              <a:noFill/>
              <a:ln w="1687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6" name="Google Shape;406;p23"/>
              <p:cNvSpPr/>
              <p:nvPr/>
            </p:nvSpPr>
            <p:spPr>
              <a:xfrm>
                <a:off x="7482602" y="2400659"/>
                <a:ext cx="145415" cy="755650"/>
              </a:xfrm>
              <a:custGeom>
                <a:avLst/>
                <a:gdLst/>
                <a:ahLst/>
                <a:cxnLst/>
                <a:rect l="l" t="t" r="r" b="b"/>
                <a:pathLst>
                  <a:path w="145415" h="755650" extrusionOk="0">
                    <a:moveTo>
                      <a:pt x="145018" y="0"/>
                    </a:moveTo>
                    <a:lnTo>
                      <a:pt x="102889" y="53878"/>
                    </a:lnTo>
                    <a:lnTo>
                      <a:pt x="67310" y="120749"/>
                    </a:lnTo>
                    <a:lnTo>
                      <a:pt x="52124" y="158838"/>
                    </a:lnTo>
                    <a:lnTo>
                      <a:pt x="38754" y="199913"/>
                    </a:lnTo>
                    <a:lnTo>
                      <a:pt x="27260" y="243886"/>
                    </a:lnTo>
                    <a:lnTo>
                      <a:pt x="17700" y="290671"/>
                    </a:lnTo>
                    <a:lnTo>
                      <a:pt x="10135" y="340179"/>
                    </a:lnTo>
                    <a:lnTo>
                      <a:pt x="4623" y="392323"/>
                    </a:lnTo>
                    <a:lnTo>
                      <a:pt x="1225" y="447016"/>
                    </a:lnTo>
                    <a:lnTo>
                      <a:pt x="0" y="504170"/>
                    </a:lnTo>
                    <a:lnTo>
                      <a:pt x="1007" y="563697"/>
                    </a:lnTo>
                    <a:lnTo>
                      <a:pt x="4306" y="625512"/>
                    </a:lnTo>
                    <a:lnTo>
                      <a:pt x="9956" y="689525"/>
                    </a:lnTo>
                    <a:lnTo>
                      <a:pt x="18018" y="755649"/>
                    </a:lnTo>
                  </a:path>
                </a:pathLst>
              </a:custGeom>
              <a:noFill/>
              <a:ln w="201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07" name="Google Shape;407;p23"/>
              <p:cNvSpPr/>
              <p:nvPr/>
            </p:nvSpPr>
            <p:spPr>
              <a:xfrm>
                <a:off x="7879080" y="2244450"/>
                <a:ext cx="238759" cy="281939"/>
              </a:xfrm>
              <a:custGeom>
                <a:avLst/>
                <a:gdLst/>
                <a:ahLst/>
                <a:cxnLst/>
                <a:rect l="l" t="t" r="r" b="b"/>
                <a:pathLst>
                  <a:path w="238759" h="281939" extrusionOk="0">
                    <a:moveTo>
                      <a:pt x="238760" y="281939"/>
                    </a:moveTo>
                    <a:lnTo>
                      <a:pt x="212705" y="208418"/>
                    </a:lnTo>
                    <a:lnTo>
                      <a:pt x="191008" y="171412"/>
                    </a:lnTo>
                    <a:lnTo>
                      <a:pt x="163671" y="134778"/>
                    </a:lnTo>
                    <a:lnTo>
                      <a:pt x="130797" y="98918"/>
                    </a:lnTo>
                    <a:lnTo>
                      <a:pt x="92491" y="64234"/>
                    </a:lnTo>
                    <a:lnTo>
                      <a:pt x="48857" y="31127"/>
                    </a:lnTo>
                    <a:lnTo>
                      <a:pt x="0" y="0"/>
                    </a:lnTo>
                  </a:path>
                </a:pathLst>
              </a:custGeom>
              <a:noFill/>
              <a:ln w="167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grpSp>
        <p:sp>
          <p:nvSpPr>
            <p:cNvPr id="408" name="Google Shape;408;p23"/>
            <p:cNvSpPr txBox="1"/>
            <p:nvPr/>
          </p:nvSpPr>
          <p:spPr>
            <a:xfrm>
              <a:off x="9553435" y="3444033"/>
              <a:ext cx="2581532" cy="350587"/>
            </a:xfrm>
            <a:prstGeom prst="rect">
              <a:avLst/>
            </a:prstGeom>
            <a:noFill/>
            <a:ln>
              <a:noFill/>
            </a:ln>
          </p:spPr>
          <p:txBody>
            <a:bodyPr spcFirstLastPara="1" wrap="square" lIns="0" tIns="19967" rIns="0" bIns="0" anchor="t" anchorCtr="0">
              <a:spAutoFit/>
            </a:bodyPr>
            <a:lstStyle/>
            <a:p>
              <a:pPr marL="16933"/>
              <a:r>
                <a:rPr lang="ru" dirty="0">
                  <a:latin typeface="Trebuchet MS"/>
                  <a:ea typeface="Trebuchet MS"/>
                  <a:cs typeface="Trebuchet MS"/>
                  <a:sym typeface="Trebuchet MS"/>
                </a:rPr>
                <a:t>beam direction (z)</a:t>
              </a:r>
              <a:endParaRPr dirty="0">
                <a:latin typeface="Trebuchet MS"/>
                <a:ea typeface="Trebuchet MS"/>
                <a:cs typeface="Trebuchet MS"/>
                <a:sym typeface="Trebuchet MS"/>
              </a:endParaRPr>
            </a:p>
          </p:txBody>
        </p:sp>
        <p:sp>
          <p:nvSpPr>
            <p:cNvPr id="409" name="Google Shape;409;p23"/>
            <p:cNvSpPr txBox="1"/>
            <p:nvPr/>
          </p:nvSpPr>
          <p:spPr>
            <a:xfrm>
              <a:off x="9672217" y="4522261"/>
              <a:ext cx="172800" cy="301291"/>
            </a:xfrm>
            <a:prstGeom prst="rect">
              <a:avLst/>
            </a:prstGeom>
            <a:noFill/>
            <a:ln>
              <a:noFill/>
            </a:ln>
          </p:spPr>
          <p:txBody>
            <a:bodyPr spcFirstLastPara="1" wrap="square" lIns="0" tIns="13833" rIns="0" bIns="0" anchor="t" anchorCtr="0">
              <a:spAutoFit/>
            </a:bodyPr>
            <a:lstStyle/>
            <a:p>
              <a:pPr marL="16933"/>
              <a:r>
                <a:rPr lang="ru" sz="1867">
                  <a:latin typeface="Trebuchet MS"/>
                  <a:ea typeface="Trebuchet MS"/>
                  <a:cs typeface="Trebuchet MS"/>
                  <a:sym typeface="Trebuchet MS"/>
                </a:rPr>
                <a:t>y</a:t>
              </a:r>
              <a:endParaRPr sz="1867">
                <a:latin typeface="Trebuchet MS"/>
                <a:ea typeface="Trebuchet MS"/>
                <a:cs typeface="Trebuchet MS"/>
                <a:sym typeface="Trebuchet MS"/>
              </a:endParaRPr>
            </a:p>
          </p:txBody>
        </p:sp>
        <p:sp>
          <p:nvSpPr>
            <p:cNvPr id="410" name="Google Shape;410;p23"/>
            <p:cNvSpPr txBox="1"/>
            <p:nvPr/>
          </p:nvSpPr>
          <p:spPr>
            <a:xfrm>
              <a:off x="7748216" y="4470040"/>
              <a:ext cx="183600" cy="301291"/>
            </a:xfrm>
            <a:prstGeom prst="rect">
              <a:avLst/>
            </a:prstGeom>
            <a:noFill/>
            <a:ln>
              <a:noFill/>
            </a:ln>
          </p:spPr>
          <p:txBody>
            <a:bodyPr spcFirstLastPara="1" wrap="square" lIns="0" tIns="13833" rIns="0" bIns="0" anchor="t" anchorCtr="0">
              <a:spAutoFit/>
            </a:bodyPr>
            <a:lstStyle/>
            <a:p>
              <a:pPr marL="16933"/>
              <a:r>
                <a:rPr lang="ru" sz="1867">
                  <a:latin typeface="Trebuchet MS"/>
                  <a:ea typeface="Trebuchet MS"/>
                  <a:cs typeface="Trebuchet MS"/>
                  <a:sym typeface="Trebuchet MS"/>
                </a:rPr>
                <a:t>b</a:t>
              </a:r>
              <a:endParaRPr sz="1867">
                <a:latin typeface="Trebuchet MS"/>
                <a:ea typeface="Trebuchet MS"/>
                <a:cs typeface="Trebuchet MS"/>
                <a:sym typeface="Trebuchet MS"/>
              </a:endParaRPr>
            </a:p>
          </p:txBody>
        </p:sp>
        <p:grpSp>
          <p:nvGrpSpPr>
            <p:cNvPr id="411" name="Google Shape;411;p23"/>
            <p:cNvGrpSpPr/>
            <p:nvPr/>
          </p:nvGrpSpPr>
          <p:grpSpPr>
            <a:xfrm>
              <a:off x="7732851" y="4425717"/>
              <a:ext cx="228792" cy="53761"/>
              <a:chOff x="6395719" y="3659229"/>
              <a:chExt cx="189230" cy="44450"/>
            </a:xfrm>
          </p:grpSpPr>
          <p:sp>
            <p:nvSpPr>
              <p:cNvPr id="412" name="Google Shape;412;p23"/>
              <p:cNvSpPr/>
              <p:nvPr/>
            </p:nvSpPr>
            <p:spPr>
              <a:xfrm>
                <a:off x="6395719" y="3678279"/>
                <a:ext cx="161290" cy="3810"/>
              </a:xfrm>
              <a:custGeom>
                <a:avLst/>
                <a:gdLst/>
                <a:ahLst/>
                <a:cxnLst/>
                <a:rect l="l" t="t" r="r" b="b"/>
                <a:pathLst>
                  <a:path w="161290" h="3810" extrusionOk="0">
                    <a:moveTo>
                      <a:pt x="-11150" y="1905"/>
                    </a:moveTo>
                    <a:lnTo>
                      <a:pt x="172440" y="1905"/>
                    </a:lnTo>
                  </a:path>
                </a:pathLst>
              </a:custGeom>
              <a:noFill/>
              <a:ln w="261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sp>
            <p:nvSpPr>
              <p:cNvPr id="413" name="Google Shape;413;p23"/>
              <p:cNvSpPr/>
              <p:nvPr/>
            </p:nvSpPr>
            <p:spPr>
              <a:xfrm>
                <a:off x="6507479" y="3659229"/>
                <a:ext cx="77470" cy="44450"/>
              </a:xfrm>
              <a:custGeom>
                <a:avLst/>
                <a:gdLst/>
                <a:ahLst/>
                <a:cxnLst/>
                <a:rect l="l" t="t" r="r" b="b"/>
                <a:pathLst>
                  <a:path w="77470" h="44450" extrusionOk="0">
                    <a:moveTo>
                      <a:pt x="0" y="0"/>
                    </a:moveTo>
                    <a:lnTo>
                      <a:pt x="21590" y="22860"/>
                    </a:lnTo>
                    <a:lnTo>
                      <a:pt x="0" y="44450"/>
                    </a:lnTo>
                    <a:lnTo>
                      <a:pt x="77470" y="24130"/>
                    </a:lnTo>
                    <a:lnTo>
                      <a:pt x="0" y="0"/>
                    </a:lnTo>
                    <a:close/>
                  </a:path>
                </a:pathLst>
              </a:custGeom>
              <a:solidFill>
                <a:srgbClr val="000000"/>
              </a:solidFill>
              <a:ln>
                <a:noFill/>
              </a:ln>
            </p:spPr>
            <p:txBody>
              <a:bodyPr spcFirstLastPara="1" wrap="square" lIns="0" tIns="0" rIns="0" bIns="0" anchor="t" anchorCtr="0">
                <a:noAutofit/>
              </a:bodyPr>
              <a:lstStyle/>
              <a:p>
                <a:endParaRPr sz="2133"/>
              </a:p>
            </p:txBody>
          </p:sp>
          <p:sp>
            <p:nvSpPr>
              <p:cNvPr id="414" name="Google Shape;414;p23"/>
              <p:cNvSpPr/>
              <p:nvPr/>
            </p:nvSpPr>
            <p:spPr>
              <a:xfrm>
                <a:off x="6507479" y="3659229"/>
                <a:ext cx="77470" cy="44450"/>
              </a:xfrm>
              <a:custGeom>
                <a:avLst/>
                <a:gdLst/>
                <a:ahLst/>
                <a:cxnLst/>
                <a:rect l="l" t="t" r="r" b="b"/>
                <a:pathLst>
                  <a:path w="77470" h="44450" extrusionOk="0">
                    <a:moveTo>
                      <a:pt x="21590" y="22860"/>
                    </a:moveTo>
                    <a:lnTo>
                      <a:pt x="0" y="44450"/>
                    </a:lnTo>
                    <a:lnTo>
                      <a:pt x="77470" y="24130"/>
                    </a:lnTo>
                    <a:lnTo>
                      <a:pt x="0" y="0"/>
                    </a:lnTo>
                    <a:lnTo>
                      <a:pt x="21590" y="2286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133"/>
              </a:p>
            </p:txBody>
          </p:sp>
        </p:grpSp>
        <p:sp>
          <p:nvSpPr>
            <p:cNvPr id="415" name="Google Shape;415;p23"/>
            <p:cNvSpPr txBox="1"/>
            <p:nvPr/>
          </p:nvSpPr>
          <p:spPr>
            <a:xfrm rot="19028654">
              <a:off x="7267511" y="4388269"/>
              <a:ext cx="2591445" cy="222254"/>
            </a:xfrm>
            <a:prstGeom prst="rect">
              <a:avLst/>
            </a:prstGeom>
            <a:noFill/>
            <a:ln>
              <a:noFill/>
            </a:ln>
          </p:spPr>
          <p:txBody>
            <a:bodyPr spcFirstLastPara="1" wrap="square" lIns="0" tIns="0" rIns="0" bIns="0" anchor="t" anchorCtr="0">
              <a:spAutoFit/>
            </a:bodyPr>
            <a:lstStyle/>
            <a:p>
              <a:pPr>
                <a:lnSpc>
                  <a:spcPct val="67957"/>
                </a:lnSpc>
              </a:pPr>
              <a:r>
                <a:rPr lang="ru" dirty="0">
                  <a:latin typeface="Trebuchet MS"/>
                  <a:ea typeface="Trebuchet MS"/>
                  <a:cs typeface="Trebuchet MS"/>
                  <a:sym typeface="Trebuchet MS"/>
                </a:rPr>
                <a:t>impact parameter</a:t>
              </a:r>
              <a:endParaRPr dirty="0">
                <a:latin typeface="Trebuchet MS"/>
                <a:ea typeface="Trebuchet MS"/>
                <a:cs typeface="Trebuchet MS"/>
                <a:sym typeface="Trebuchet MS"/>
              </a:endParaRPr>
            </a:p>
          </p:txBody>
        </p:sp>
        <p:sp>
          <p:nvSpPr>
            <p:cNvPr id="416" name="Google Shape;416;p23"/>
            <p:cNvSpPr txBox="1"/>
            <p:nvPr/>
          </p:nvSpPr>
          <p:spPr>
            <a:xfrm>
              <a:off x="8093705" y="4012326"/>
              <a:ext cx="172800" cy="301291"/>
            </a:xfrm>
            <a:prstGeom prst="rect">
              <a:avLst/>
            </a:prstGeom>
            <a:noFill/>
            <a:ln>
              <a:noFill/>
            </a:ln>
          </p:spPr>
          <p:txBody>
            <a:bodyPr spcFirstLastPara="1" wrap="square" lIns="0" tIns="13833" rIns="0" bIns="0" anchor="t" anchorCtr="0">
              <a:spAutoFit/>
            </a:bodyPr>
            <a:lstStyle/>
            <a:p>
              <a:pPr marL="16933"/>
              <a:r>
                <a:rPr lang="ru" sz="1867">
                  <a:latin typeface="Trebuchet MS"/>
                  <a:ea typeface="Trebuchet MS"/>
                  <a:cs typeface="Trebuchet MS"/>
                  <a:sym typeface="Trebuchet MS"/>
                </a:rPr>
                <a:t>x</a:t>
              </a:r>
              <a:endParaRPr sz="1867">
                <a:latin typeface="Trebuchet MS"/>
                <a:ea typeface="Trebuchet MS"/>
                <a:cs typeface="Trebuchet MS"/>
                <a:sym typeface="Trebuchet MS"/>
              </a:endParaRPr>
            </a:p>
          </p:txBody>
        </p:sp>
        <p:grpSp>
          <p:nvGrpSpPr>
            <p:cNvPr id="417" name="Google Shape;417;p23"/>
            <p:cNvGrpSpPr/>
            <p:nvPr/>
          </p:nvGrpSpPr>
          <p:grpSpPr>
            <a:xfrm>
              <a:off x="9601910" y="1397691"/>
              <a:ext cx="1282913" cy="1056868"/>
              <a:chOff x="7941588" y="1155626"/>
              <a:chExt cx="1061078" cy="873830"/>
            </a:xfrm>
          </p:grpSpPr>
          <p:pic>
            <p:nvPicPr>
              <p:cNvPr id="418" name="Google Shape;418;p23"/>
              <p:cNvPicPr preferRelativeResize="0"/>
              <p:nvPr/>
            </p:nvPicPr>
            <p:blipFill rotWithShape="1">
              <a:blip r:embed="rId29">
                <a:alphaModFix/>
              </a:blip>
              <a:srcRect/>
              <a:stretch/>
            </p:blipFill>
            <p:spPr>
              <a:xfrm>
                <a:off x="7941588" y="1155626"/>
                <a:ext cx="204624" cy="233750"/>
              </a:xfrm>
              <a:prstGeom prst="rect">
                <a:avLst/>
              </a:prstGeom>
              <a:noFill/>
              <a:ln>
                <a:noFill/>
              </a:ln>
            </p:spPr>
          </p:pic>
          <p:pic>
            <p:nvPicPr>
              <p:cNvPr id="419" name="Google Shape;419;p23"/>
              <p:cNvPicPr preferRelativeResize="0"/>
              <p:nvPr/>
            </p:nvPicPr>
            <p:blipFill rotWithShape="1">
              <a:blip r:embed="rId30">
                <a:alphaModFix/>
              </a:blip>
              <a:srcRect/>
              <a:stretch/>
            </p:blipFill>
            <p:spPr>
              <a:xfrm>
                <a:off x="8705849" y="1781736"/>
                <a:ext cx="296817" cy="247720"/>
              </a:xfrm>
              <a:prstGeom prst="rect">
                <a:avLst/>
              </a:prstGeom>
              <a:noFill/>
              <a:ln>
                <a:noFill/>
              </a:ln>
            </p:spPr>
          </p:pic>
        </p:grpSp>
        <p:sp>
          <p:nvSpPr>
            <p:cNvPr id="420" name="Google Shape;420;p23"/>
            <p:cNvSpPr txBox="1"/>
            <p:nvPr/>
          </p:nvSpPr>
          <p:spPr>
            <a:xfrm>
              <a:off x="9661469" y="2425694"/>
              <a:ext cx="479069" cy="343279"/>
            </a:xfrm>
            <a:prstGeom prst="rect">
              <a:avLst/>
            </a:prstGeom>
            <a:noFill/>
            <a:ln>
              <a:noFill/>
            </a:ln>
          </p:spPr>
          <p:txBody>
            <a:bodyPr spcFirstLastPara="1" wrap="square" lIns="0" tIns="13833" rIns="0" bIns="0" anchor="t" anchorCtr="0">
              <a:spAutoFit/>
            </a:bodyPr>
            <a:lstStyle/>
            <a:p>
              <a:pPr marL="50799"/>
              <a:r>
                <a:rPr lang="ru" sz="2400" i="1" baseline="-25000" dirty="0">
                  <a:latin typeface="Trebuchet MS"/>
                  <a:ea typeface="Trebuchet MS"/>
                  <a:cs typeface="Trebuchet MS"/>
                  <a:sym typeface="Trebuchet MS"/>
                </a:rPr>
                <a:t>θ </a:t>
              </a:r>
              <a:r>
                <a:rPr lang="ru" b="1" dirty="0">
                  <a:latin typeface="Trebuchet MS"/>
                  <a:ea typeface="Trebuchet MS"/>
                  <a:cs typeface="Trebuchet MS"/>
                  <a:sym typeface="Trebuchet MS"/>
                </a:rPr>
                <a:t>*</a:t>
              </a:r>
              <a:endParaRPr dirty="0">
                <a:latin typeface="Trebuchet MS"/>
                <a:ea typeface="Trebuchet MS"/>
                <a:cs typeface="Trebuchet MS"/>
                <a:sym typeface="Trebuchet MS"/>
              </a:endParaRPr>
            </a:p>
          </p:txBody>
        </p:sp>
        <p:sp>
          <p:nvSpPr>
            <p:cNvPr id="422" name="Google Shape;422;p23"/>
            <p:cNvSpPr txBox="1"/>
            <p:nvPr/>
          </p:nvSpPr>
          <p:spPr>
            <a:xfrm>
              <a:off x="8179373" y="3029778"/>
              <a:ext cx="590401" cy="381418"/>
            </a:xfrm>
            <a:prstGeom prst="rect">
              <a:avLst/>
            </a:prstGeom>
            <a:noFill/>
            <a:ln>
              <a:noFill/>
            </a:ln>
          </p:spPr>
          <p:txBody>
            <a:bodyPr spcFirstLastPara="1" wrap="square" lIns="0" tIns="15367" rIns="0" bIns="0" anchor="t" anchorCtr="0">
              <a:spAutoFit/>
            </a:bodyPr>
            <a:lstStyle/>
            <a:p>
              <a:pPr marL="50799"/>
              <a:r>
                <a:rPr lang="ru" sz="2000" dirty="0">
                  <a:latin typeface="Times New Roman"/>
                  <a:ea typeface="Times New Roman"/>
                  <a:cs typeface="Times New Roman"/>
                  <a:sym typeface="Times New Roman"/>
                </a:rPr>
                <a:t>-</a:t>
              </a:r>
              <a:r>
                <a:rPr lang="ru" sz="2000" i="1" dirty="0">
                  <a:latin typeface="Trebuchet MS"/>
                  <a:ea typeface="Trebuchet MS"/>
                  <a:cs typeface="Trebuchet MS"/>
                  <a:sym typeface="Trebuchet MS"/>
                </a:rPr>
                <a:t>φ</a:t>
              </a:r>
              <a:r>
                <a:rPr lang="ru" sz="2400" b="1" baseline="30000" dirty="0">
                  <a:latin typeface="Trebuchet MS"/>
                  <a:ea typeface="Trebuchet MS"/>
                  <a:cs typeface="Trebuchet MS"/>
                  <a:sym typeface="Trebuchet MS"/>
                </a:rPr>
                <a:t>*</a:t>
              </a:r>
              <a:endParaRPr sz="2400" baseline="30000" dirty="0">
                <a:latin typeface="Trebuchet MS"/>
                <a:ea typeface="Trebuchet MS"/>
                <a:cs typeface="Trebuchet MS"/>
                <a:sym typeface="Trebuchet MS"/>
              </a:endParaRPr>
            </a:p>
          </p:txBody>
        </p:sp>
        <p:sp>
          <p:nvSpPr>
            <p:cNvPr id="423" name="Google Shape;423;p23"/>
            <p:cNvSpPr txBox="1"/>
            <p:nvPr/>
          </p:nvSpPr>
          <p:spPr>
            <a:xfrm>
              <a:off x="8654169" y="3228996"/>
              <a:ext cx="183600" cy="301291"/>
            </a:xfrm>
            <a:prstGeom prst="rect">
              <a:avLst/>
            </a:prstGeom>
            <a:noFill/>
            <a:ln>
              <a:noFill/>
            </a:ln>
          </p:spPr>
          <p:txBody>
            <a:bodyPr spcFirstLastPara="1" wrap="square" lIns="0" tIns="13833" rIns="0" bIns="0" anchor="t" anchorCtr="0">
              <a:spAutoFit/>
            </a:bodyPr>
            <a:lstStyle/>
            <a:p>
              <a:pPr marL="16933"/>
              <a:r>
                <a:rPr lang="ru" sz="1867" dirty="0">
                  <a:latin typeface="Trebuchet MS"/>
                  <a:ea typeface="Trebuchet MS"/>
                  <a:cs typeface="Trebuchet MS"/>
                  <a:sym typeface="Trebuchet MS"/>
                </a:rPr>
                <a:t>p</a:t>
              </a:r>
              <a:endParaRPr sz="1867" dirty="0">
                <a:latin typeface="Trebuchet MS"/>
                <a:ea typeface="Trebuchet MS"/>
                <a:cs typeface="Trebuchet MS"/>
                <a:sym typeface="Trebuchet MS"/>
              </a:endParaRPr>
            </a:p>
          </p:txBody>
        </p:sp>
      </p:grpSp>
      <p:grpSp>
        <p:nvGrpSpPr>
          <p:cNvPr id="424" name="Google Shape;424;p23"/>
          <p:cNvGrpSpPr/>
          <p:nvPr/>
        </p:nvGrpSpPr>
        <p:grpSpPr>
          <a:xfrm>
            <a:off x="5238550" y="2592568"/>
            <a:ext cx="1498663" cy="382469"/>
            <a:chOff x="3774440" y="1590399"/>
            <a:chExt cx="1239520" cy="316230"/>
          </a:xfrm>
        </p:grpSpPr>
        <p:sp>
          <p:nvSpPr>
            <p:cNvPr id="425" name="Google Shape;425;p23"/>
            <p:cNvSpPr/>
            <p:nvPr/>
          </p:nvSpPr>
          <p:spPr>
            <a:xfrm>
              <a:off x="3774440" y="1590400"/>
              <a:ext cx="62229" cy="279400"/>
            </a:xfrm>
            <a:custGeom>
              <a:avLst/>
              <a:gdLst/>
              <a:ahLst/>
              <a:cxnLst/>
              <a:rect l="l" t="t" r="r" b="b"/>
              <a:pathLst>
                <a:path w="62229" h="279400" extrusionOk="0">
                  <a:moveTo>
                    <a:pt x="59689" y="0"/>
                  </a:moveTo>
                  <a:lnTo>
                    <a:pt x="53339" y="0"/>
                  </a:lnTo>
                  <a:lnTo>
                    <a:pt x="52070" y="1269"/>
                  </a:lnTo>
                  <a:lnTo>
                    <a:pt x="50800" y="6350"/>
                  </a:lnTo>
                  <a:lnTo>
                    <a:pt x="1270" y="134619"/>
                  </a:lnTo>
                  <a:lnTo>
                    <a:pt x="0" y="135889"/>
                  </a:lnTo>
                  <a:lnTo>
                    <a:pt x="0" y="140969"/>
                  </a:lnTo>
                  <a:lnTo>
                    <a:pt x="1270" y="144779"/>
                  </a:lnTo>
                  <a:lnTo>
                    <a:pt x="50800" y="273050"/>
                  </a:lnTo>
                  <a:lnTo>
                    <a:pt x="50800" y="275589"/>
                  </a:lnTo>
                  <a:lnTo>
                    <a:pt x="53339" y="279400"/>
                  </a:lnTo>
                  <a:lnTo>
                    <a:pt x="59689" y="279400"/>
                  </a:lnTo>
                  <a:lnTo>
                    <a:pt x="62230" y="276860"/>
                  </a:lnTo>
                  <a:lnTo>
                    <a:pt x="62230" y="271779"/>
                  </a:lnTo>
                  <a:lnTo>
                    <a:pt x="60960" y="269239"/>
                  </a:lnTo>
                  <a:lnTo>
                    <a:pt x="11430" y="139700"/>
                  </a:lnTo>
                  <a:lnTo>
                    <a:pt x="60960" y="11429"/>
                  </a:lnTo>
                  <a:lnTo>
                    <a:pt x="62230" y="7619"/>
                  </a:lnTo>
                  <a:lnTo>
                    <a:pt x="62230" y="2539"/>
                  </a:lnTo>
                  <a:lnTo>
                    <a:pt x="59689" y="0"/>
                  </a:lnTo>
                  <a:close/>
                </a:path>
              </a:pathLst>
            </a:custGeom>
            <a:solidFill>
              <a:srgbClr val="000000"/>
            </a:solidFill>
            <a:ln>
              <a:noFill/>
            </a:ln>
          </p:spPr>
          <p:txBody>
            <a:bodyPr spcFirstLastPara="1" wrap="square" lIns="0" tIns="0" rIns="0" bIns="0" anchor="t" anchorCtr="0">
              <a:noAutofit/>
            </a:bodyPr>
            <a:lstStyle/>
            <a:p>
              <a:endParaRPr sz="2133"/>
            </a:p>
          </p:txBody>
        </p:sp>
        <p:sp>
          <p:nvSpPr>
            <p:cNvPr id="426" name="Google Shape;426;p23"/>
            <p:cNvSpPr/>
            <p:nvPr/>
          </p:nvSpPr>
          <p:spPr>
            <a:xfrm>
              <a:off x="4221480" y="1590400"/>
              <a:ext cx="64770" cy="279400"/>
            </a:xfrm>
            <a:custGeom>
              <a:avLst/>
              <a:gdLst/>
              <a:ahLst/>
              <a:cxnLst/>
              <a:rect l="l" t="t" r="r" b="b"/>
              <a:pathLst>
                <a:path w="64770" h="279400" extrusionOk="0">
                  <a:moveTo>
                    <a:pt x="63500" y="0"/>
                  </a:moveTo>
                  <a:lnTo>
                    <a:pt x="60960" y="0"/>
                  </a:lnTo>
                  <a:lnTo>
                    <a:pt x="55463" y="3532"/>
                  </a:lnTo>
                  <a:lnTo>
                    <a:pt x="17780" y="54610"/>
                  </a:lnTo>
                  <a:lnTo>
                    <a:pt x="3175" y="100012"/>
                  </a:lnTo>
                  <a:lnTo>
                    <a:pt x="0" y="139700"/>
                  </a:lnTo>
                  <a:lnTo>
                    <a:pt x="635" y="158571"/>
                  </a:lnTo>
                  <a:lnTo>
                    <a:pt x="8572" y="203457"/>
                  </a:lnTo>
                  <a:lnTo>
                    <a:pt x="31670" y="249932"/>
                  </a:lnTo>
                  <a:lnTo>
                    <a:pt x="60960" y="279400"/>
                  </a:lnTo>
                  <a:lnTo>
                    <a:pt x="63500" y="279400"/>
                  </a:lnTo>
                  <a:lnTo>
                    <a:pt x="64770" y="278129"/>
                  </a:lnTo>
                  <a:lnTo>
                    <a:pt x="64770" y="275589"/>
                  </a:lnTo>
                  <a:lnTo>
                    <a:pt x="59690" y="270510"/>
                  </a:lnTo>
                  <a:lnTo>
                    <a:pt x="37941" y="241141"/>
                  </a:lnTo>
                  <a:lnTo>
                    <a:pt x="24764" y="207962"/>
                  </a:lnTo>
                  <a:lnTo>
                    <a:pt x="18256" y="173354"/>
                  </a:lnTo>
                  <a:lnTo>
                    <a:pt x="16510" y="139700"/>
                  </a:lnTo>
                  <a:lnTo>
                    <a:pt x="18633" y="103703"/>
                  </a:lnTo>
                  <a:lnTo>
                    <a:pt x="25876" y="68897"/>
                  </a:lnTo>
                  <a:lnTo>
                    <a:pt x="39548" y="36472"/>
                  </a:lnTo>
                  <a:lnTo>
                    <a:pt x="60960" y="7619"/>
                  </a:lnTo>
                  <a:lnTo>
                    <a:pt x="64770" y="5079"/>
                  </a:lnTo>
                  <a:lnTo>
                    <a:pt x="64770" y="1269"/>
                  </a:lnTo>
                  <a:lnTo>
                    <a:pt x="6350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427" name="Google Shape;427;p23"/>
            <p:cNvPicPr preferRelativeResize="0"/>
            <p:nvPr/>
          </p:nvPicPr>
          <p:blipFill rotWithShape="1">
            <a:blip r:embed="rId31">
              <a:alphaModFix/>
            </a:blip>
            <a:srcRect/>
            <a:stretch/>
          </p:blipFill>
          <p:spPr>
            <a:xfrm>
              <a:off x="4314190" y="1600560"/>
              <a:ext cx="205739" cy="199389"/>
            </a:xfrm>
            <a:prstGeom prst="rect">
              <a:avLst/>
            </a:prstGeom>
            <a:noFill/>
            <a:ln>
              <a:noFill/>
            </a:ln>
          </p:spPr>
        </p:pic>
        <p:sp>
          <p:nvSpPr>
            <p:cNvPr id="428" name="Google Shape;428;p23"/>
            <p:cNvSpPr/>
            <p:nvPr/>
          </p:nvSpPr>
          <p:spPr>
            <a:xfrm>
              <a:off x="4546600" y="1606910"/>
              <a:ext cx="147320" cy="250189"/>
            </a:xfrm>
            <a:custGeom>
              <a:avLst/>
              <a:gdLst/>
              <a:ahLst/>
              <a:cxnLst/>
              <a:rect l="l" t="t" r="r" b="b"/>
              <a:pathLst>
                <a:path w="147320" h="250189" extrusionOk="0">
                  <a:moveTo>
                    <a:pt x="110489" y="0"/>
                  </a:moveTo>
                  <a:lnTo>
                    <a:pt x="102870" y="0"/>
                  </a:lnTo>
                  <a:lnTo>
                    <a:pt x="102870" y="5079"/>
                  </a:lnTo>
                  <a:lnTo>
                    <a:pt x="86360" y="69850"/>
                  </a:lnTo>
                  <a:lnTo>
                    <a:pt x="54113" y="76934"/>
                  </a:lnTo>
                  <a:lnTo>
                    <a:pt x="26511" y="94138"/>
                  </a:lnTo>
                  <a:lnTo>
                    <a:pt x="7242" y="118248"/>
                  </a:lnTo>
                  <a:lnTo>
                    <a:pt x="0" y="146050"/>
                  </a:lnTo>
                  <a:lnTo>
                    <a:pt x="3710" y="164881"/>
                  </a:lnTo>
                  <a:lnTo>
                    <a:pt x="14446" y="180498"/>
                  </a:lnTo>
                  <a:lnTo>
                    <a:pt x="31611" y="191591"/>
                  </a:lnTo>
                  <a:lnTo>
                    <a:pt x="54610" y="196850"/>
                  </a:lnTo>
                  <a:lnTo>
                    <a:pt x="52724" y="203497"/>
                  </a:lnTo>
                  <a:lnTo>
                    <a:pt x="50958" y="210026"/>
                  </a:lnTo>
                  <a:lnTo>
                    <a:pt x="49430" y="216316"/>
                  </a:lnTo>
                  <a:lnTo>
                    <a:pt x="48260" y="222250"/>
                  </a:lnTo>
                  <a:lnTo>
                    <a:pt x="45660" y="231933"/>
                  </a:lnTo>
                  <a:lnTo>
                    <a:pt x="43656" y="239712"/>
                  </a:lnTo>
                  <a:lnTo>
                    <a:pt x="42366" y="245110"/>
                  </a:lnTo>
                  <a:lnTo>
                    <a:pt x="41910" y="247650"/>
                  </a:lnTo>
                  <a:lnTo>
                    <a:pt x="41910" y="250189"/>
                  </a:lnTo>
                  <a:lnTo>
                    <a:pt x="46989" y="250189"/>
                  </a:lnTo>
                  <a:lnTo>
                    <a:pt x="48260" y="248919"/>
                  </a:lnTo>
                  <a:lnTo>
                    <a:pt x="49529" y="242569"/>
                  </a:lnTo>
                  <a:lnTo>
                    <a:pt x="50800" y="238759"/>
                  </a:lnTo>
                  <a:lnTo>
                    <a:pt x="60960" y="196850"/>
                  </a:lnTo>
                  <a:lnTo>
                    <a:pt x="89543" y="190500"/>
                  </a:lnTo>
                  <a:lnTo>
                    <a:pt x="55879" y="190500"/>
                  </a:lnTo>
                  <a:lnTo>
                    <a:pt x="42624" y="187920"/>
                  </a:lnTo>
                  <a:lnTo>
                    <a:pt x="30797" y="181292"/>
                  </a:lnTo>
                  <a:lnTo>
                    <a:pt x="22304" y="169425"/>
                  </a:lnTo>
                  <a:lnTo>
                    <a:pt x="19050" y="151129"/>
                  </a:lnTo>
                  <a:lnTo>
                    <a:pt x="23455" y="126563"/>
                  </a:lnTo>
                  <a:lnTo>
                    <a:pt x="36195" y="103187"/>
                  </a:lnTo>
                  <a:lnTo>
                    <a:pt x="56554" y="85050"/>
                  </a:lnTo>
                  <a:lnTo>
                    <a:pt x="83820" y="76200"/>
                  </a:lnTo>
                  <a:lnTo>
                    <a:pt x="119191" y="76200"/>
                  </a:lnTo>
                  <a:lnTo>
                    <a:pt x="118387" y="75624"/>
                  </a:lnTo>
                  <a:lnTo>
                    <a:pt x="93979" y="69850"/>
                  </a:lnTo>
                  <a:lnTo>
                    <a:pt x="109220" y="6350"/>
                  </a:lnTo>
                  <a:lnTo>
                    <a:pt x="110489" y="2539"/>
                  </a:lnTo>
                  <a:lnTo>
                    <a:pt x="110489" y="0"/>
                  </a:lnTo>
                  <a:close/>
                </a:path>
                <a:path w="147320" h="250189" extrusionOk="0">
                  <a:moveTo>
                    <a:pt x="91439" y="76200"/>
                  </a:moveTo>
                  <a:lnTo>
                    <a:pt x="83820" y="76200"/>
                  </a:lnTo>
                  <a:lnTo>
                    <a:pt x="55879" y="190500"/>
                  </a:lnTo>
                  <a:lnTo>
                    <a:pt x="62229" y="190500"/>
                  </a:lnTo>
                  <a:lnTo>
                    <a:pt x="91439" y="76200"/>
                  </a:lnTo>
                  <a:close/>
                </a:path>
                <a:path w="147320" h="250189" extrusionOk="0">
                  <a:moveTo>
                    <a:pt x="119191" y="76200"/>
                  </a:moveTo>
                  <a:lnTo>
                    <a:pt x="91439" y="76200"/>
                  </a:lnTo>
                  <a:lnTo>
                    <a:pt x="106501" y="79295"/>
                  </a:lnTo>
                  <a:lnTo>
                    <a:pt x="118586" y="86677"/>
                  </a:lnTo>
                  <a:lnTo>
                    <a:pt x="126622" y="98345"/>
                  </a:lnTo>
                  <a:lnTo>
                    <a:pt x="129539" y="114300"/>
                  </a:lnTo>
                  <a:lnTo>
                    <a:pt x="125094" y="139779"/>
                  </a:lnTo>
                  <a:lnTo>
                    <a:pt x="112077" y="163829"/>
                  </a:lnTo>
                  <a:lnTo>
                    <a:pt x="90963" y="182165"/>
                  </a:lnTo>
                  <a:lnTo>
                    <a:pt x="62229" y="190500"/>
                  </a:lnTo>
                  <a:lnTo>
                    <a:pt x="89543" y="190500"/>
                  </a:lnTo>
                  <a:lnTo>
                    <a:pt x="93741" y="189567"/>
                  </a:lnTo>
                  <a:lnTo>
                    <a:pt x="121285" y="171926"/>
                  </a:lnTo>
                  <a:lnTo>
                    <a:pt x="140255" y="147379"/>
                  </a:lnTo>
                  <a:lnTo>
                    <a:pt x="147320" y="119379"/>
                  </a:lnTo>
                  <a:lnTo>
                    <a:pt x="144343" y="102889"/>
                  </a:lnTo>
                  <a:lnTo>
                    <a:pt x="134937" y="87471"/>
                  </a:lnTo>
                  <a:lnTo>
                    <a:pt x="119191" y="7620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429" name="Google Shape;429;p23"/>
            <p:cNvPicPr preferRelativeResize="0"/>
            <p:nvPr/>
          </p:nvPicPr>
          <p:blipFill rotWithShape="1">
            <a:blip r:embed="rId32">
              <a:alphaModFix/>
            </a:blip>
            <a:srcRect/>
            <a:stretch/>
          </p:blipFill>
          <p:spPr>
            <a:xfrm>
              <a:off x="4716780" y="1594210"/>
              <a:ext cx="80010" cy="85089"/>
            </a:xfrm>
            <a:prstGeom prst="rect">
              <a:avLst/>
            </a:prstGeom>
            <a:noFill/>
            <a:ln>
              <a:noFill/>
            </a:ln>
          </p:spPr>
        </p:pic>
        <p:sp>
          <p:nvSpPr>
            <p:cNvPr id="430" name="Google Shape;430;p23"/>
            <p:cNvSpPr/>
            <p:nvPr/>
          </p:nvSpPr>
          <p:spPr>
            <a:xfrm>
              <a:off x="4699000" y="1590399"/>
              <a:ext cx="314960" cy="316230"/>
            </a:xfrm>
            <a:custGeom>
              <a:avLst/>
              <a:gdLst/>
              <a:ahLst/>
              <a:cxnLst/>
              <a:rect l="l" t="t" r="r" b="b"/>
              <a:pathLst>
                <a:path w="314960" h="316230" extrusionOk="0">
                  <a:moveTo>
                    <a:pt x="109220" y="224790"/>
                  </a:moveTo>
                  <a:lnTo>
                    <a:pt x="106616" y="209461"/>
                  </a:lnTo>
                  <a:lnTo>
                    <a:pt x="99847" y="199237"/>
                  </a:lnTo>
                  <a:lnTo>
                    <a:pt x="95923" y="196850"/>
                  </a:lnTo>
                  <a:lnTo>
                    <a:pt x="93980" y="195681"/>
                  </a:lnTo>
                  <a:lnTo>
                    <a:pt x="93980" y="203200"/>
                  </a:lnTo>
                  <a:lnTo>
                    <a:pt x="93980" y="215900"/>
                  </a:lnTo>
                  <a:lnTo>
                    <a:pt x="83820" y="255270"/>
                  </a:lnTo>
                  <a:lnTo>
                    <a:pt x="59690" y="274320"/>
                  </a:lnTo>
                  <a:lnTo>
                    <a:pt x="44450" y="274320"/>
                  </a:lnTo>
                  <a:lnTo>
                    <a:pt x="43383" y="267970"/>
                  </a:lnTo>
                  <a:lnTo>
                    <a:pt x="41910" y="259080"/>
                  </a:lnTo>
                  <a:lnTo>
                    <a:pt x="41910" y="255270"/>
                  </a:lnTo>
                  <a:lnTo>
                    <a:pt x="43180" y="254000"/>
                  </a:lnTo>
                  <a:lnTo>
                    <a:pt x="52070" y="214630"/>
                  </a:lnTo>
                  <a:lnTo>
                    <a:pt x="78740" y="196850"/>
                  </a:lnTo>
                  <a:lnTo>
                    <a:pt x="86360" y="196850"/>
                  </a:lnTo>
                  <a:lnTo>
                    <a:pt x="93980" y="203200"/>
                  </a:lnTo>
                  <a:lnTo>
                    <a:pt x="93980" y="195681"/>
                  </a:lnTo>
                  <a:lnTo>
                    <a:pt x="90462" y="193548"/>
                  </a:lnTo>
                  <a:lnTo>
                    <a:pt x="80010" y="191770"/>
                  </a:lnTo>
                  <a:lnTo>
                    <a:pt x="70993" y="193065"/>
                  </a:lnTo>
                  <a:lnTo>
                    <a:pt x="63169" y="196380"/>
                  </a:lnTo>
                  <a:lnTo>
                    <a:pt x="56781" y="200888"/>
                  </a:lnTo>
                  <a:lnTo>
                    <a:pt x="52070" y="205740"/>
                  </a:lnTo>
                  <a:lnTo>
                    <a:pt x="49098" y="196850"/>
                  </a:lnTo>
                  <a:lnTo>
                    <a:pt x="48260" y="194310"/>
                  </a:lnTo>
                  <a:lnTo>
                    <a:pt x="38100" y="191770"/>
                  </a:lnTo>
                  <a:lnTo>
                    <a:pt x="24130" y="191770"/>
                  </a:lnTo>
                  <a:lnTo>
                    <a:pt x="16510" y="201930"/>
                  </a:lnTo>
                  <a:lnTo>
                    <a:pt x="12700" y="208280"/>
                  </a:lnTo>
                  <a:lnTo>
                    <a:pt x="8890" y="219710"/>
                  </a:lnTo>
                  <a:lnTo>
                    <a:pt x="8890" y="223520"/>
                  </a:lnTo>
                  <a:lnTo>
                    <a:pt x="16510" y="223520"/>
                  </a:lnTo>
                  <a:lnTo>
                    <a:pt x="17780" y="218440"/>
                  </a:lnTo>
                  <a:lnTo>
                    <a:pt x="20320" y="207010"/>
                  </a:lnTo>
                  <a:lnTo>
                    <a:pt x="22860" y="196850"/>
                  </a:lnTo>
                  <a:lnTo>
                    <a:pt x="36830" y="196850"/>
                  </a:lnTo>
                  <a:lnTo>
                    <a:pt x="38100" y="200660"/>
                  </a:lnTo>
                  <a:lnTo>
                    <a:pt x="38100" y="212090"/>
                  </a:lnTo>
                  <a:lnTo>
                    <a:pt x="15240" y="302260"/>
                  </a:lnTo>
                  <a:lnTo>
                    <a:pt x="13970" y="307340"/>
                  </a:lnTo>
                  <a:lnTo>
                    <a:pt x="13970" y="308610"/>
                  </a:lnTo>
                  <a:lnTo>
                    <a:pt x="0" y="308610"/>
                  </a:lnTo>
                  <a:lnTo>
                    <a:pt x="0" y="314960"/>
                  </a:lnTo>
                  <a:lnTo>
                    <a:pt x="1270" y="316230"/>
                  </a:lnTo>
                  <a:lnTo>
                    <a:pt x="7620" y="316230"/>
                  </a:lnTo>
                  <a:lnTo>
                    <a:pt x="13970" y="314960"/>
                  </a:lnTo>
                  <a:lnTo>
                    <a:pt x="25400" y="314960"/>
                  </a:lnTo>
                  <a:lnTo>
                    <a:pt x="33020" y="316230"/>
                  </a:lnTo>
                  <a:lnTo>
                    <a:pt x="41910" y="316230"/>
                  </a:lnTo>
                  <a:lnTo>
                    <a:pt x="44450" y="314960"/>
                  </a:lnTo>
                  <a:lnTo>
                    <a:pt x="44450" y="308610"/>
                  </a:lnTo>
                  <a:lnTo>
                    <a:pt x="29210" y="308610"/>
                  </a:lnTo>
                  <a:lnTo>
                    <a:pt x="29210" y="306070"/>
                  </a:lnTo>
                  <a:lnTo>
                    <a:pt x="30480" y="300990"/>
                  </a:lnTo>
                  <a:lnTo>
                    <a:pt x="31750" y="297180"/>
                  </a:lnTo>
                  <a:lnTo>
                    <a:pt x="33629" y="289585"/>
                  </a:lnTo>
                  <a:lnTo>
                    <a:pt x="35394" y="282105"/>
                  </a:lnTo>
                  <a:lnTo>
                    <a:pt x="36893" y="274980"/>
                  </a:lnTo>
                  <a:lnTo>
                    <a:pt x="38100" y="267970"/>
                  </a:lnTo>
                  <a:lnTo>
                    <a:pt x="40640" y="271780"/>
                  </a:lnTo>
                  <a:lnTo>
                    <a:pt x="46990" y="279400"/>
                  </a:lnTo>
                  <a:lnTo>
                    <a:pt x="59690" y="279400"/>
                  </a:lnTo>
                  <a:lnTo>
                    <a:pt x="77597" y="274980"/>
                  </a:lnTo>
                  <a:lnTo>
                    <a:pt x="78473" y="274320"/>
                  </a:lnTo>
                  <a:lnTo>
                    <a:pt x="93497" y="263055"/>
                  </a:lnTo>
                  <a:lnTo>
                    <a:pt x="104863" y="245656"/>
                  </a:lnTo>
                  <a:lnTo>
                    <a:pt x="109220" y="224790"/>
                  </a:lnTo>
                  <a:close/>
                </a:path>
                <a:path w="314960" h="316230" extrusionOk="0">
                  <a:moveTo>
                    <a:pt x="209550" y="139700"/>
                  </a:moveTo>
                  <a:lnTo>
                    <a:pt x="206375" y="100330"/>
                  </a:lnTo>
                  <a:lnTo>
                    <a:pt x="191770" y="53340"/>
                  </a:lnTo>
                  <a:lnTo>
                    <a:pt x="164769" y="13817"/>
                  </a:lnTo>
                  <a:lnTo>
                    <a:pt x="147320" y="0"/>
                  </a:lnTo>
                  <a:lnTo>
                    <a:pt x="146050" y="0"/>
                  </a:lnTo>
                  <a:lnTo>
                    <a:pt x="144780" y="1270"/>
                  </a:lnTo>
                  <a:lnTo>
                    <a:pt x="144780" y="5080"/>
                  </a:lnTo>
                  <a:lnTo>
                    <a:pt x="149860" y="10160"/>
                  </a:lnTo>
                  <a:lnTo>
                    <a:pt x="168389" y="33439"/>
                  </a:lnTo>
                  <a:lnTo>
                    <a:pt x="181927" y="63030"/>
                  </a:lnTo>
                  <a:lnTo>
                    <a:pt x="190220" y="98564"/>
                  </a:lnTo>
                  <a:lnTo>
                    <a:pt x="193040" y="139700"/>
                  </a:lnTo>
                  <a:lnTo>
                    <a:pt x="190906" y="175171"/>
                  </a:lnTo>
                  <a:lnTo>
                    <a:pt x="183667" y="210032"/>
                  </a:lnTo>
                  <a:lnTo>
                    <a:pt x="169989" y="242760"/>
                  </a:lnTo>
                  <a:lnTo>
                    <a:pt x="148590" y="271780"/>
                  </a:lnTo>
                  <a:lnTo>
                    <a:pt x="144780" y="275590"/>
                  </a:lnTo>
                  <a:lnTo>
                    <a:pt x="144780" y="278130"/>
                  </a:lnTo>
                  <a:lnTo>
                    <a:pt x="146050" y="279400"/>
                  </a:lnTo>
                  <a:lnTo>
                    <a:pt x="147320" y="279400"/>
                  </a:lnTo>
                  <a:lnTo>
                    <a:pt x="178384" y="248335"/>
                  </a:lnTo>
                  <a:lnTo>
                    <a:pt x="200977" y="201853"/>
                  </a:lnTo>
                  <a:lnTo>
                    <a:pt x="208915" y="158356"/>
                  </a:lnTo>
                  <a:lnTo>
                    <a:pt x="209550" y="139700"/>
                  </a:lnTo>
                  <a:close/>
                </a:path>
                <a:path w="314960" h="316230" extrusionOk="0">
                  <a:moveTo>
                    <a:pt x="314960" y="138430"/>
                  </a:moveTo>
                  <a:lnTo>
                    <a:pt x="313690" y="135890"/>
                  </a:lnTo>
                  <a:lnTo>
                    <a:pt x="264160" y="6350"/>
                  </a:lnTo>
                  <a:lnTo>
                    <a:pt x="262890" y="2540"/>
                  </a:lnTo>
                  <a:lnTo>
                    <a:pt x="261620" y="0"/>
                  </a:lnTo>
                  <a:lnTo>
                    <a:pt x="255270" y="0"/>
                  </a:lnTo>
                  <a:lnTo>
                    <a:pt x="252730" y="2540"/>
                  </a:lnTo>
                  <a:lnTo>
                    <a:pt x="252730" y="7620"/>
                  </a:lnTo>
                  <a:lnTo>
                    <a:pt x="254000" y="10160"/>
                  </a:lnTo>
                  <a:lnTo>
                    <a:pt x="303530" y="139700"/>
                  </a:lnTo>
                  <a:lnTo>
                    <a:pt x="254000" y="269240"/>
                  </a:lnTo>
                  <a:lnTo>
                    <a:pt x="252730" y="271780"/>
                  </a:lnTo>
                  <a:lnTo>
                    <a:pt x="252730" y="276860"/>
                  </a:lnTo>
                  <a:lnTo>
                    <a:pt x="255270" y="279400"/>
                  </a:lnTo>
                  <a:lnTo>
                    <a:pt x="261620" y="279400"/>
                  </a:lnTo>
                  <a:lnTo>
                    <a:pt x="264160" y="274320"/>
                  </a:lnTo>
                  <a:lnTo>
                    <a:pt x="313690" y="144780"/>
                  </a:lnTo>
                  <a:lnTo>
                    <a:pt x="314960" y="140970"/>
                  </a:lnTo>
                  <a:lnTo>
                    <a:pt x="314960" y="138430"/>
                  </a:lnTo>
                  <a:close/>
                </a:path>
              </a:pathLst>
            </a:custGeom>
            <a:solidFill>
              <a:srgbClr val="000000"/>
            </a:solidFill>
            <a:ln>
              <a:noFill/>
            </a:ln>
          </p:spPr>
          <p:txBody>
            <a:bodyPr spcFirstLastPara="1" wrap="square" lIns="0" tIns="0" rIns="0" bIns="0" anchor="t" anchorCtr="0">
              <a:noAutofit/>
            </a:bodyPr>
            <a:lstStyle/>
            <a:p>
              <a:endParaRPr sz="2133"/>
            </a:p>
          </p:txBody>
        </p:sp>
      </p:grpSp>
      <p:pic>
        <p:nvPicPr>
          <p:cNvPr id="431" name="Google Shape;431;p23"/>
          <p:cNvPicPr preferRelativeResize="0"/>
          <p:nvPr/>
        </p:nvPicPr>
        <p:blipFill rotWithShape="1">
          <a:blip r:embed="rId33">
            <a:alphaModFix/>
          </a:blip>
          <a:srcRect/>
          <a:stretch/>
        </p:blipFill>
        <p:spPr>
          <a:xfrm>
            <a:off x="5302197" y="2646218"/>
            <a:ext cx="396163" cy="230404"/>
          </a:xfrm>
          <a:prstGeom prst="rect">
            <a:avLst/>
          </a:prstGeom>
          <a:noFill/>
          <a:ln>
            <a:noFill/>
          </a:ln>
        </p:spPr>
      </p:pic>
      <p:sp>
        <p:nvSpPr>
          <p:cNvPr id="432" name="Google Shape;432;p23"/>
          <p:cNvSpPr txBox="1"/>
          <p:nvPr/>
        </p:nvSpPr>
        <p:spPr>
          <a:xfrm>
            <a:off x="412907" y="891260"/>
            <a:ext cx="7680800" cy="4180400"/>
          </a:xfrm>
          <a:prstGeom prst="rect">
            <a:avLst/>
          </a:prstGeom>
          <a:noFill/>
          <a:ln>
            <a:noFill/>
          </a:ln>
        </p:spPr>
        <p:txBody>
          <a:bodyPr spcFirstLastPara="1" wrap="square" lIns="120000" tIns="60000" rIns="120000" bIns="60000" anchor="ctr" anchorCtr="0">
            <a:noAutofit/>
          </a:bodyPr>
          <a:lstStyle/>
          <a:p>
            <a:pPr marL="292791" indent="-292791">
              <a:buClr>
                <a:srgbClr val="000000"/>
              </a:buClr>
              <a:buSzPts val="2200"/>
              <a:buFont typeface="Times New Roman"/>
              <a:buChar char="●"/>
            </a:pPr>
            <a:r>
              <a:rPr lang="ru" sz="2933" dirty="0">
                <a:solidFill>
                  <a:srgbClr val="000000"/>
                </a:solidFill>
                <a:latin typeface="Times New Roman"/>
                <a:ea typeface="Times New Roman"/>
                <a:cs typeface="Times New Roman"/>
                <a:sym typeface="Times New Roman"/>
              </a:rPr>
              <a:t>Obtain invariant mass distribution in bins of</a:t>
            </a:r>
            <a:endParaRPr sz="2933" dirty="0">
              <a:solidFill>
                <a:srgbClr val="000000"/>
              </a:solidFill>
              <a:latin typeface="Times New Roman"/>
              <a:ea typeface="Times New Roman"/>
              <a:cs typeface="Times New Roman"/>
              <a:sym typeface="Times New Roman"/>
            </a:endParaRPr>
          </a:p>
          <a:p>
            <a:pPr marL="575984" lvl="1" indent="-287991">
              <a:spcBef>
                <a:spcPts val="193"/>
              </a:spcBef>
              <a:buClr>
                <a:srgbClr val="000000"/>
              </a:buClr>
              <a:buSzPts val="990"/>
              <a:buFont typeface="Noto Sans Symbols"/>
              <a:buChar char="○"/>
            </a:pPr>
            <a:r>
              <a:rPr lang="ru" sz="2933" dirty="0">
                <a:solidFill>
                  <a:srgbClr val="000000"/>
                </a:solidFill>
                <a:latin typeface="Times New Roman"/>
                <a:ea typeface="Times New Roman"/>
                <a:cs typeface="Times New Roman"/>
                <a:sym typeface="Times New Roman"/>
              </a:rPr>
              <a:t>Net amount of Λ in each bin</a:t>
            </a:r>
            <a:endParaRPr sz="2933" dirty="0">
              <a:solidFill>
                <a:srgbClr val="000000"/>
              </a:solidFill>
              <a:latin typeface="Times New Roman"/>
              <a:ea typeface="Times New Roman"/>
              <a:cs typeface="Times New Roman"/>
              <a:sym typeface="Times New Roman"/>
            </a:endParaRPr>
          </a:p>
          <a:p>
            <a:pPr marL="575984" lvl="1" indent="-287991">
              <a:spcBef>
                <a:spcPts val="193"/>
              </a:spcBef>
              <a:buClr>
                <a:srgbClr val="000000"/>
              </a:buClr>
              <a:buSzPts val="990"/>
              <a:buFont typeface="Noto Sans Symbols"/>
              <a:buChar char="○"/>
            </a:pPr>
            <a:r>
              <a:rPr lang="ru" sz="2933" dirty="0">
                <a:solidFill>
                  <a:srgbClr val="000000"/>
                </a:solidFill>
                <a:latin typeface="Times New Roman"/>
                <a:ea typeface="Times New Roman"/>
                <a:cs typeface="Times New Roman"/>
                <a:sym typeface="Times New Roman"/>
              </a:rPr>
              <a:t>Distribution of</a:t>
            </a:r>
            <a:endParaRPr sz="2933" dirty="0">
              <a:solidFill>
                <a:srgbClr val="000000"/>
              </a:solidFill>
              <a:latin typeface="Times New Roman"/>
              <a:ea typeface="Times New Roman"/>
              <a:cs typeface="Times New Roman"/>
              <a:sym typeface="Times New Roman"/>
            </a:endParaRPr>
          </a:p>
          <a:p>
            <a:pPr marL="292791" indent="-292791">
              <a:spcBef>
                <a:spcPts val="193"/>
              </a:spcBef>
              <a:buClr>
                <a:srgbClr val="000000"/>
              </a:buClr>
              <a:buSzPts val="2200"/>
              <a:buFont typeface="Times New Roman"/>
              <a:buChar char="●"/>
            </a:pPr>
            <a:r>
              <a:rPr lang="ru" sz="2933" dirty="0">
                <a:solidFill>
                  <a:srgbClr val="000000"/>
                </a:solidFill>
                <a:latin typeface="Times New Roman"/>
                <a:ea typeface="Times New Roman"/>
                <a:cs typeface="Times New Roman"/>
                <a:sym typeface="Times New Roman"/>
              </a:rPr>
              <a:t>Fit of the distribution to get                    → </a:t>
            </a:r>
            <a:r>
              <a:rPr lang="ru" sz="2933" i="1" dirty="0">
                <a:solidFill>
                  <a:srgbClr val="000000"/>
                </a:solidFill>
                <a:latin typeface="Times New Roman"/>
                <a:ea typeface="Times New Roman"/>
                <a:cs typeface="Times New Roman"/>
                <a:sym typeface="Times New Roman"/>
              </a:rPr>
              <a:t>P</a:t>
            </a:r>
            <a:r>
              <a:rPr lang="ru" sz="2933" baseline="-25000" dirty="0">
                <a:solidFill>
                  <a:srgbClr val="000000"/>
                </a:solidFill>
                <a:latin typeface="Times New Roman"/>
                <a:ea typeface="Times New Roman"/>
                <a:cs typeface="Times New Roman"/>
                <a:sym typeface="Times New Roman"/>
              </a:rPr>
              <a:t>Λ</a:t>
            </a:r>
            <a:r>
              <a:rPr lang="ru" sz="2933" dirty="0">
                <a:solidFill>
                  <a:srgbClr val="000000"/>
                </a:solidFill>
                <a:latin typeface="Times New Roman"/>
                <a:ea typeface="Times New Roman"/>
                <a:cs typeface="Times New Roman"/>
                <a:sym typeface="Times New Roman"/>
              </a:rPr>
              <a:t> </a:t>
            </a:r>
            <a:endParaRPr sz="2933" dirty="0">
              <a:solidFill>
                <a:srgbClr val="000000"/>
              </a:solidFill>
              <a:latin typeface="Times New Roman"/>
              <a:ea typeface="Times New Roman"/>
              <a:cs typeface="Times New Roman"/>
              <a:sym typeface="Times New Roman"/>
            </a:endParaRPr>
          </a:p>
          <a:p>
            <a:pPr marL="575984" lvl="1" indent="-287991">
              <a:spcBef>
                <a:spcPts val="193"/>
              </a:spcBef>
              <a:buClr>
                <a:schemeClr val="dk1"/>
              </a:buClr>
              <a:buSzPts val="990"/>
              <a:buFont typeface="Noto Sans Symbols"/>
              <a:buChar char="○"/>
            </a:pPr>
            <a:r>
              <a:rPr lang="ru" sz="2933" dirty="0">
                <a:solidFill>
                  <a:schemeClr val="dk1"/>
                </a:solidFill>
                <a:latin typeface="Times New Roman"/>
                <a:ea typeface="Times New Roman"/>
                <a:cs typeface="Times New Roman"/>
                <a:sym typeface="Times New Roman"/>
              </a:rPr>
              <a:t>dN/dΔφ</a:t>
            </a:r>
            <a:r>
              <a:rPr lang="ru" sz="2933" baseline="-25000" dirty="0">
                <a:solidFill>
                  <a:schemeClr val="dk1"/>
                </a:solidFill>
                <a:latin typeface="Times New Roman"/>
                <a:ea typeface="Times New Roman"/>
                <a:cs typeface="Times New Roman"/>
                <a:sym typeface="Times New Roman"/>
              </a:rPr>
              <a:t>P</a:t>
            </a:r>
            <a:r>
              <a:rPr lang="ru" sz="2933" baseline="30000" dirty="0">
                <a:solidFill>
                  <a:schemeClr val="dk1"/>
                </a:solidFill>
                <a:latin typeface="Times New Roman"/>
                <a:ea typeface="Times New Roman"/>
                <a:cs typeface="Times New Roman"/>
                <a:sym typeface="Times New Roman"/>
              </a:rPr>
              <a:t>*</a:t>
            </a:r>
            <a:endParaRPr sz="2933" baseline="30000" dirty="0">
              <a:solidFill>
                <a:schemeClr val="dk1"/>
              </a:solidFill>
              <a:latin typeface="Times New Roman"/>
              <a:ea typeface="Times New Roman"/>
              <a:cs typeface="Times New Roman"/>
              <a:sym typeface="Times New Roman"/>
            </a:endParaRPr>
          </a:p>
          <a:p>
            <a:pPr marL="575984" lvl="1" indent="-287991">
              <a:spcBef>
                <a:spcPts val="193"/>
              </a:spcBef>
              <a:buClr>
                <a:srgbClr val="000000"/>
              </a:buClr>
              <a:buSzPts val="990"/>
              <a:buFont typeface="Noto Sans Symbols"/>
              <a:buChar char="○"/>
            </a:pPr>
            <a:r>
              <a:rPr lang="ru" sz="2933" dirty="0">
                <a:solidFill>
                  <a:srgbClr val="000000"/>
                </a:solidFill>
                <a:latin typeface="Times New Roman"/>
                <a:ea typeface="Times New Roman"/>
                <a:cs typeface="Times New Roman"/>
                <a:sym typeface="Times New Roman"/>
              </a:rPr>
              <a:t> </a:t>
            </a:r>
            <a:endParaRPr sz="2933" dirty="0">
              <a:solidFill>
                <a:srgbClr val="000000"/>
              </a:solidFill>
              <a:latin typeface="Times New Roman"/>
              <a:ea typeface="Times New Roman"/>
              <a:cs typeface="Times New Roman"/>
              <a:sym typeface="Times New Roman"/>
            </a:endParaRPr>
          </a:p>
          <a:p>
            <a:pPr marL="1219170">
              <a:spcBef>
                <a:spcPts val="193"/>
              </a:spcBef>
            </a:pPr>
            <a:endParaRPr sz="2933" dirty="0">
              <a:latin typeface="Times New Roman"/>
              <a:ea typeface="Times New Roman"/>
              <a:cs typeface="Times New Roman"/>
              <a:sym typeface="Times New Roman"/>
            </a:endParaRPr>
          </a:p>
          <a:p>
            <a:pPr marL="1219170">
              <a:spcBef>
                <a:spcPts val="193"/>
              </a:spcBef>
            </a:pPr>
            <a:endParaRPr sz="2933" dirty="0">
              <a:solidFill>
                <a:srgbClr val="000000"/>
              </a:solidFill>
              <a:latin typeface="Times New Roman"/>
              <a:ea typeface="Times New Roman"/>
              <a:cs typeface="Times New Roman"/>
              <a:sym typeface="Times New Roman"/>
            </a:endParaRPr>
          </a:p>
        </p:txBody>
      </p:sp>
      <p:pic>
        <p:nvPicPr>
          <p:cNvPr id="433" name="Google Shape;433;p23" descr="\frac{dN}{d\Delta \phi^*_P}=p_0(1+2p_1\sin{\Delta \phi_p^*}+2p_2\cos{\Delta \phi_p^*}+2p_3\sin{2\Delta \phi_p^*}+2p_4\cos{2\Delta \phi_p^*}+...)&#10;%92865ebe-643d-4c0e-ac1d-8ac1d97fdd93"/>
          <p:cNvPicPr preferRelativeResize="0"/>
          <p:nvPr/>
        </p:nvPicPr>
        <p:blipFill>
          <a:blip r:embed="rId34">
            <a:alphaModFix/>
          </a:blip>
          <a:stretch>
            <a:fillRect/>
          </a:stretch>
        </p:blipFill>
        <p:spPr>
          <a:xfrm>
            <a:off x="285767" y="5995469"/>
            <a:ext cx="11547427" cy="502453"/>
          </a:xfrm>
          <a:prstGeom prst="rect">
            <a:avLst/>
          </a:prstGeom>
          <a:noFill/>
          <a:ln>
            <a:noFill/>
          </a:ln>
        </p:spPr>
      </p:pic>
      <p:pic>
        <p:nvPicPr>
          <p:cNvPr id="434" name="Google Shape;434;p23"/>
          <p:cNvPicPr preferRelativeResize="0"/>
          <p:nvPr/>
        </p:nvPicPr>
        <p:blipFill rotWithShape="1">
          <a:blip r:embed="rId35">
            <a:alphaModFix/>
          </a:blip>
          <a:srcRect/>
          <a:stretch/>
        </p:blipFill>
        <p:spPr>
          <a:xfrm>
            <a:off x="1116700" y="3697185"/>
            <a:ext cx="324699" cy="212143"/>
          </a:xfrm>
          <a:prstGeom prst="rect">
            <a:avLst/>
          </a:prstGeom>
          <a:noFill/>
          <a:ln>
            <a:noFill/>
          </a:ln>
        </p:spPr>
      </p:pic>
      <p:sp>
        <p:nvSpPr>
          <p:cNvPr id="435" name="Google Shape;435;p23"/>
          <p:cNvSpPr/>
          <p:nvPr/>
        </p:nvSpPr>
        <p:spPr>
          <a:xfrm>
            <a:off x="1560693" y="3828221"/>
            <a:ext cx="194780" cy="10440"/>
          </a:xfrm>
          <a:custGeom>
            <a:avLst/>
            <a:gdLst/>
            <a:ahLst/>
            <a:cxnLst/>
            <a:rect l="l" t="t" r="r" b="b"/>
            <a:pathLst>
              <a:path w="186690" h="11430" extrusionOk="0">
                <a:moveTo>
                  <a:pt x="186690" y="0"/>
                </a:moveTo>
                <a:lnTo>
                  <a:pt x="0" y="0"/>
                </a:lnTo>
                <a:lnTo>
                  <a:pt x="0" y="11429"/>
                </a:lnTo>
                <a:lnTo>
                  <a:pt x="186690" y="11429"/>
                </a:lnTo>
                <a:lnTo>
                  <a:pt x="18669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436" name="Google Shape;436;p23"/>
          <p:cNvPicPr preferRelativeResize="0"/>
          <p:nvPr/>
        </p:nvPicPr>
        <p:blipFill rotWithShape="1">
          <a:blip r:embed="rId36">
            <a:alphaModFix/>
          </a:blip>
          <a:srcRect/>
          <a:stretch/>
        </p:blipFill>
        <p:spPr>
          <a:xfrm>
            <a:off x="2093482" y="3530200"/>
            <a:ext cx="120601" cy="175045"/>
          </a:xfrm>
          <a:prstGeom prst="rect">
            <a:avLst/>
          </a:prstGeom>
          <a:noFill/>
          <a:ln>
            <a:noFill/>
          </a:ln>
        </p:spPr>
      </p:pic>
      <p:sp>
        <p:nvSpPr>
          <p:cNvPr id="437" name="Google Shape;437;p23"/>
          <p:cNvSpPr/>
          <p:nvPr/>
        </p:nvSpPr>
        <p:spPr>
          <a:xfrm>
            <a:off x="1886728" y="3802709"/>
            <a:ext cx="535313" cy="10440"/>
          </a:xfrm>
          <a:custGeom>
            <a:avLst/>
            <a:gdLst/>
            <a:ahLst/>
            <a:cxnLst/>
            <a:rect l="l" t="t" r="r" b="b"/>
            <a:pathLst>
              <a:path w="513080" h="11430" extrusionOk="0">
                <a:moveTo>
                  <a:pt x="513080" y="0"/>
                </a:moveTo>
                <a:lnTo>
                  <a:pt x="0" y="0"/>
                </a:lnTo>
                <a:lnTo>
                  <a:pt x="0" y="11430"/>
                </a:lnTo>
                <a:lnTo>
                  <a:pt x="256539" y="11430"/>
                </a:lnTo>
                <a:lnTo>
                  <a:pt x="513080" y="11430"/>
                </a:lnTo>
                <a:lnTo>
                  <a:pt x="513080" y="0"/>
                </a:lnTo>
                <a:close/>
              </a:path>
            </a:pathLst>
          </a:custGeom>
          <a:solidFill>
            <a:srgbClr val="000000"/>
          </a:solidFill>
          <a:ln>
            <a:noFill/>
          </a:ln>
        </p:spPr>
        <p:txBody>
          <a:bodyPr spcFirstLastPara="1" wrap="square" lIns="0" tIns="0" rIns="0" bIns="0" anchor="t" anchorCtr="0">
            <a:noAutofit/>
          </a:bodyPr>
          <a:lstStyle/>
          <a:p>
            <a:endParaRPr sz="2133"/>
          </a:p>
        </p:txBody>
      </p:sp>
      <p:grpSp>
        <p:nvGrpSpPr>
          <p:cNvPr id="438" name="Google Shape;438;p23"/>
          <p:cNvGrpSpPr/>
          <p:nvPr/>
        </p:nvGrpSpPr>
        <p:grpSpPr>
          <a:xfrm>
            <a:off x="1894767" y="3933759"/>
            <a:ext cx="504967" cy="150703"/>
            <a:chOff x="1524000" y="2709269"/>
            <a:chExt cx="483870" cy="165100"/>
          </a:xfrm>
        </p:grpSpPr>
        <p:pic>
          <p:nvPicPr>
            <p:cNvPr id="439" name="Google Shape;439;p23"/>
            <p:cNvPicPr preferRelativeResize="0"/>
            <p:nvPr/>
          </p:nvPicPr>
          <p:blipFill rotWithShape="1">
            <a:blip r:embed="rId37">
              <a:alphaModFix/>
            </a:blip>
            <a:srcRect/>
            <a:stretch/>
          </p:blipFill>
          <p:spPr>
            <a:xfrm>
              <a:off x="1524000" y="2711809"/>
              <a:ext cx="151130" cy="123190"/>
            </a:xfrm>
            <a:prstGeom prst="rect">
              <a:avLst/>
            </a:prstGeom>
            <a:noFill/>
            <a:ln>
              <a:noFill/>
            </a:ln>
          </p:spPr>
        </p:pic>
        <p:pic>
          <p:nvPicPr>
            <p:cNvPr id="440" name="Google Shape;440;p23"/>
            <p:cNvPicPr preferRelativeResize="0"/>
            <p:nvPr/>
          </p:nvPicPr>
          <p:blipFill rotWithShape="1">
            <a:blip r:embed="rId38">
              <a:alphaModFix/>
            </a:blip>
            <a:srcRect/>
            <a:stretch/>
          </p:blipFill>
          <p:spPr>
            <a:xfrm>
              <a:off x="1696720" y="2709269"/>
              <a:ext cx="311150" cy="165100"/>
            </a:xfrm>
            <a:prstGeom prst="rect">
              <a:avLst/>
            </a:prstGeom>
            <a:noFill/>
            <a:ln>
              <a:noFill/>
            </a:ln>
          </p:spPr>
        </p:pic>
      </p:grpSp>
      <p:grpSp>
        <p:nvGrpSpPr>
          <p:cNvPr id="441" name="Google Shape;441;p23"/>
          <p:cNvGrpSpPr/>
          <p:nvPr/>
        </p:nvGrpSpPr>
        <p:grpSpPr>
          <a:xfrm>
            <a:off x="2618365" y="3586135"/>
            <a:ext cx="251820" cy="162367"/>
            <a:chOff x="2217420" y="2328269"/>
            <a:chExt cx="241299" cy="177800"/>
          </a:xfrm>
        </p:grpSpPr>
        <p:pic>
          <p:nvPicPr>
            <p:cNvPr id="442" name="Google Shape;442;p23"/>
            <p:cNvPicPr preferRelativeResize="0"/>
            <p:nvPr/>
          </p:nvPicPr>
          <p:blipFill rotWithShape="1">
            <a:blip r:embed="rId39">
              <a:alphaModFix/>
            </a:blip>
            <a:srcRect/>
            <a:stretch/>
          </p:blipFill>
          <p:spPr>
            <a:xfrm>
              <a:off x="2217420" y="2328269"/>
              <a:ext cx="144780" cy="177800"/>
            </a:xfrm>
            <a:prstGeom prst="rect">
              <a:avLst/>
            </a:prstGeom>
            <a:noFill/>
            <a:ln>
              <a:noFill/>
            </a:ln>
          </p:spPr>
        </p:pic>
        <p:pic>
          <p:nvPicPr>
            <p:cNvPr id="443" name="Google Shape;443;p23"/>
            <p:cNvPicPr preferRelativeResize="0"/>
            <p:nvPr/>
          </p:nvPicPr>
          <p:blipFill rotWithShape="1">
            <a:blip r:embed="rId40">
              <a:alphaModFix/>
            </a:blip>
            <a:srcRect/>
            <a:stretch/>
          </p:blipFill>
          <p:spPr>
            <a:xfrm>
              <a:off x="2386330" y="2365099"/>
              <a:ext cx="72389" cy="129539"/>
            </a:xfrm>
            <a:prstGeom prst="rect">
              <a:avLst/>
            </a:prstGeom>
            <a:noFill/>
            <a:ln>
              <a:noFill/>
            </a:ln>
          </p:spPr>
        </p:pic>
      </p:grpSp>
      <p:grpSp>
        <p:nvGrpSpPr>
          <p:cNvPr id="444" name="Google Shape;444;p23"/>
          <p:cNvGrpSpPr/>
          <p:nvPr/>
        </p:nvGrpSpPr>
        <p:grpSpPr>
          <a:xfrm>
            <a:off x="2491128" y="3803011"/>
            <a:ext cx="548704" cy="317776"/>
            <a:chOff x="2095500" y="2565759"/>
            <a:chExt cx="525780" cy="347980"/>
          </a:xfrm>
        </p:grpSpPr>
        <p:sp>
          <p:nvSpPr>
            <p:cNvPr id="445" name="Google Shape;445;p23"/>
            <p:cNvSpPr/>
            <p:nvPr/>
          </p:nvSpPr>
          <p:spPr>
            <a:xfrm>
              <a:off x="2095500" y="2565759"/>
              <a:ext cx="525780" cy="273050"/>
            </a:xfrm>
            <a:custGeom>
              <a:avLst/>
              <a:gdLst/>
              <a:ahLst/>
              <a:cxnLst/>
              <a:rect l="l" t="t" r="r" b="b"/>
              <a:pathLst>
                <a:path w="525780" h="273050" extrusionOk="0">
                  <a:moveTo>
                    <a:pt x="210820" y="237490"/>
                  </a:moveTo>
                  <a:lnTo>
                    <a:pt x="205740" y="237490"/>
                  </a:lnTo>
                  <a:lnTo>
                    <a:pt x="205740" y="238760"/>
                  </a:lnTo>
                  <a:lnTo>
                    <a:pt x="204393" y="241465"/>
                  </a:lnTo>
                  <a:lnTo>
                    <a:pt x="198704" y="253847"/>
                  </a:lnTo>
                  <a:lnTo>
                    <a:pt x="191770" y="261632"/>
                  </a:lnTo>
                  <a:lnTo>
                    <a:pt x="184823" y="265595"/>
                  </a:lnTo>
                  <a:lnTo>
                    <a:pt x="179070" y="266700"/>
                  </a:lnTo>
                  <a:lnTo>
                    <a:pt x="170180" y="266700"/>
                  </a:lnTo>
                  <a:lnTo>
                    <a:pt x="167640" y="260350"/>
                  </a:lnTo>
                  <a:lnTo>
                    <a:pt x="167741" y="246799"/>
                  </a:lnTo>
                  <a:lnTo>
                    <a:pt x="168046" y="241300"/>
                  </a:lnTo>
                  <a:lnTo>
                    <a:pt x="169773" y="224637"/>
                  </a:lnTo>
                  <a:lnTo>
                    <a:pt x="170180" y="217170"/>
                  </a:lnTo>
                  <a:lnTo>
                    <a:pt x="171450" y="213360"/>
                  </a:lnTo>
                  <a:lnTo>
                    <a:pt x="171450" y="204470"/>
                  </a:lnTo>
                  <a:lnTo>
                    <a:pt x="146050" y="171450"/>
                  </a:lnTo>
                  <a:lnTo>
                    <a:pt x="157467" y="167640"/>
                  </a:lnTo>
                  <a:lnTo>
                    <a:pt x="167360" y="164350"/>
                  </a:lnTo>
                  <a:lnTo>
                    <a:pt x="187007" y="152717"/>
                  </a:lnTo>
                  <a:lnTo>
                    <a:pt x="201409" y="136804"/>
                  </a:lnTo>
                  <a:lnTo>
                    <a:pt x="207010" y="116840"/>
                  </a:lnTo>
                  <a:lnTo>
                    <a:pt x="202463" y="100114"/>
                  </a:lnTo>
                  <a:lnTo>
                    <a:pt x="189699" y="86842"/>
                  </a:lnTo>
                  <a:lnTo>
                    <a:pt x="181610" y="83248"/>
                  </a:lnTo>
                  <a:lnTo>
                    <a:pt x="181610" y="111760"/>
                  </a:lnTo>
                  <a:lnTo>
                    <a:pt x="180632" y="120243"/>
                  </a:lnTo>
                  <a:lnTo>
                    <a:pt x="158115" y="156933"/>
                  </a:lnTo>
                  <a:lnTo>
                    <a:pt x="118110" y="167640"/>
                  </a:lnTo>
                  <a:lnTo>
                    <a:pt x="87630" y="167640"/>
                  </a:lnTo>
                  <a:lnTo>
                    <a:pt x="105410" y="95250"/>
                  </a:lnTo>
                  <a:lnTo>
                    <a:pt x="106680" y="87630"/>
                  </a:lnTo>
                  <a:lnTo>
                    <a:pt x="107950" y="85090"/>
                  </a:lnTo>
                  <a:lnTo>
                    <a:pt x="129540" y="85090"/>
                  </a:lnTo>
                  <a:lnTo>
                    <a:pt x="146240" y="85509"/>
                  </a:lnTo>
                  <a:lnTo>
                    <a:pt x="163195" y="88430"/>
                  </a:lnTo>
                  <a:lnTo>
                    <a:pt x="176326" y="96342"/>
                  </a:lnTo>
                  <a:lnTo>
                    <a:pt x="181610" y="111760"/>
                  </a:lnTo>
                  <a:lnTo>
                    <a:pt x="181610" y="83248"/>
                  </a:lnTo>
                  <a:lnTo>
                    <a:pt x="170040" y="78092"/>
                  </a:lnTo>
                  <a:lnTo>
                    <a:pt x="144780" y="74930"/>
                  </a:lnTo>
                  <a:lnTo>
                    <a:pt x="57150" y="74930"/>
                  </a:lnTo>
                  <a:lnTo>
                    <a:pt x="57150" y="85090"/>
                  </a:lnTo>
                  <a:lnTo>
                    <a:pt x="83820" y="85090"/>
                  </a:lnTo>
                  <a:lnTo>
                    <a:pt x="83820" y="90170"/>
                  </a:lnTo>
                  <a:lnTo>
                    <a:pt x="82550" y="91440"/>
                  </a:lnTo>
                  <a:lnTo>
                    <a:pt x="82550" y="95250"/>
                  </a:lnTo>
                  <a:lnTo>
                    <a:pt x="44450" y="245110"/>
                  </a:lnTo>
                  <a:lnTo>
                    <a:pt x="42621" y="251383"/>
                  </a:lnTo>
                  <a:lnTo>
                    <a:pt x="39370" y="255282"/>
                  </a:lnTo>
                  <a:lnTo>
                    <a:pt x="32296" y="257263"/>
                  </a:lnTo>
                  <a:lnTo>
                    <a:pt x="19050" y="257810"/>
                  </a:lnTo>
                  <a:lnTo>
                    <a:pt x="11430" y="257810"/>
                  </a:lnTo>
                  <a:lnTo>
                    <a:pt x="11430" y="266700"/>
                  </a:lnTo>
                  <a:lnTo>
                    <a:pt x="16510" y="266700"/>
                  </a:lnTo>
                  <a:lnTo>
                    <a:pt x="24003" y="266509"/>
                  </a:lnTo>
                  <a:lnTo>
                    <a:pt x="43294" y="265633"/>
                  </a:lnTo>
                  <a:lnTo>
                    <a:pt x="50800" y="265430"/>
                  </a:lnTo>
                  <a:lnTo>
                    <a:pt x="58496" y="265633"/>
                  </a:lnTo>
                  <a:lnTo>
                    <a:pt x="78651" y="266509"/>
                  </a:lnTo>
                  <a:lnTo>
                    <a:pt x="86360" y="266700"/>
                  </a:lnTo>
                  <a:lnTo>
                    <a:pt x="92710" y="266700"/>
                  </a:lnTo>
                  <a:lnTo>
                    <a:pt x="92710" y="265430"/>
                  </a:lnTo>
                  <a:lnTo>
                    <a:pt x="92710" y="257810"/>
                  </a:lnTo>
                  <a:lnTo>
                    <a:pt x="66040" y="257810"/>
                  </a:lnTo>
                  <a:lnTo>
                    <a:pt x="66040" y="250190"/>
                  </a:lnTo>
                  <a:lnTo>
                    <a:pt x="67310" y="247650"/>
                  </a:lnTo>
                  <a:lnTo>
                    <a:pt x="85090" y="173990"/>
                  </a:lnTo>
                  <a:lnTo>
                    <a:pt x="118110" y="173990"/>
                  </a:lnTo>
                  <a:lnTo>
                    <a:pt x="133578" y="176530"/>
                  </a:lnTo>
                  <a:lnTo>
                    <a:pt x="142875" y="182880"/>
                  </a:lnTo>
                  <a:lnTo>
                    <a:pt x="147396" y="191135"/>
                  </a:lnTo>
                  <a:lnTo>
                    <a:pt x="148590" y="199390"/>
                  </a:lnTo>
                  <a:lnTo>
                    <a:pt x="148590" y="203200"/>
                  </a:lnTo>
                  <a:lnTo>
                    <a:pt x="147320" y="212090"/>
                  </a:lnTo>
                  <a:lnTo>
                    <a:pt x="144780" y="218440"/>
                  </a:lnTo>
                  <a:lnTo>
                    <a:pt x="143510" y="226060"/>
                  </a:lnTo>
                  <a:lnTo>
                    <a:pt x="140970" y="236220"/>
                  </a:lnTo>
                  <a:lnTo>
                    <a:pt x="140970" y="242570"/>
                  </a:lnTo>
                  <a:lnTo>
                    <a:pt x="146177" y="260197"/>
                  </a:lnTo>
                  <a:lnTo>
                    <a:pt x="157949" y="269240"/>
                  </a:lnTo>
                  <a:lnTo>
                    <a:pt x="170434" y="272580"/>
                  </a:lnTo>
                  <a:lnTo>
                    <a:pt x="177800" y="273050"/>
                  </a:lnTo>
                  <a:lnTo>
                    <a:pt x="193128" y="268427"/>
                  </a:lnTo>
                  <a:lnTo>
                    <a:pt x="194818" y="266700"/>
                  </a:lnTo>
                  <a:lnTo>
                    <a:pt x="203352" y="257975"/>
                  </a:lnTo>
                  <a:lnTo>
                    <a:pt x="209042" y="246799"/>
                  </a:lnTo>
                  <a:lnTo>
                    <a:pt x="210820" y="240030"/>
                  </a:lnTo>
                  <a:lnTo>
                    <a:pt x="210820" y="237490"/>
                  </a:lnTo>
                  <a:close/>
                </a:path>
                <a:path w="525780" h="273050" extrusionOk="0">
                  <a:moveTo>
                    <a:pt x="525780" y="0"/>
                  </a:moveTo>
                  <a:lnTo>
                    <a:pt x="0" y="0"/>
                  </a:lnTo>
                  <a:lnTo>
                    <a:pt x="0" y="11430"/>
                  </a:lnTo>
                  <a:lnTo>
                    <a:pt x="262890" y="11430"/>
                  </a:lnTo>
                  <a:lnTo>
                    <a:pt x="525780" y="11430"/>
                  </a:lnTo>
                  <a:lnTo>
                    <a:pt x="52578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446" name="Google Shape;446;p23"/>
            <p:cNvPicPr preferRelativeResize="0"/>
            <p:nvPr/>
          </p:nvPicPr>
          <p:blipFill rotWithShape="1">
            <a:blip r:embed="rId41">
              <a:alphaModFix/>
            </a:blip>
            <a:srcRect/>
            <a:stretch/>
          </p:blipFill>
          <p:spPr>
            <a:xfrm>
              <a:off x="2330450" y="2606400"/>
              <a:ext cx="71119" cy="129539"/>
            </a:xfrm>
            <a:prstGeom prst="rect">
              <a:avLst/>
            </a:prstGeom>
            <a:noFill/>
            <a:ln>
              <a:noFill/>
            </a:ln>
          </p:spPr>
        </p:pic>
        <p:sp>
          <p:nvSpPr>
            <p:cNvPr id="447" name="Google Shape;447;p23"/>
            <p:cNvSpPr/>
            <p:nvPr/>
          </p:nvSpPr>
          <p:spPr>
            <a:xfrm>
              <a:off x="2319020" y="2780389"/>
              <a:ext cx="274319" cy="133350"/>
            </a:xfrm>
            <a:custGeom>
              <a:avLst/>
              <a:gdLst/>
              <a:ahLst/>
              <a:cxnLst/>
              <a:rect l="l" t="t" r="r" b="b"/>
              <a:pathLst>
                <a:path w="274319" h="133350" extrusionOk="0">
                  <a:moveTo>
                    <a:pt x="130810" y="82550"/>
                  </a:moveTo>
                  <a:lnTo>
                    <a:pt x="124460" y="82550"/>
                  </a:lnTo>
                  <a:lnTo>
                    <a:pt x="120167" y="101625"/>
                  </a:lnTo>
                  <a:lnTo>
                    <a:pt x="113030" y="115100"/>
                  </a:lnTo>
                  <a:lnTo>
                    <a:pt x="100164" y="123101"/>
                  </a:lnTo>
                  <a:lnTo>
                    <a:pt x="78740" y="125730"/>
                  </a:lnTo>
                  <a:lnTo>
                    <a:pt x="38100" y="125730"/>
                  </a:lnTo>
                  <a:lnTo>
                    <a:pt x="38100" y="67310"/>
                  </a:lnTo>
                  <a:lnTo>
                    <a:pt x="57150" y="67310"/>
                  </a:lnTo>
                  <a:lnTo>
                    <a:pt x="69291" y="68567"/>
                  </a:lnTo>
                  <a:lnTo>
                    <a:pt x="76200" y="72555"/>
                  </a:lnTo>
                  <a:lnTo>
                    <a:pt x="79286" y="79641"/>
                  </a:lnTo>
                  <a:lnTo>
                    <a:pt x="80010" y="90170"/>
                  </a:lnTo>
                  <a:lnTo>
                    <a:pt x="87630" y="90170"/>
                  </a:lnTo>
                  <a:lnTo>
                    <a:pt x="87630" y="38100"/>
                  </a:lnTo>
                  <a:lnTo>
                    <a:pt x="80010" y="38100"/>
                  </a:lnTo>
                  <a:lnTo>
                    <a:pt x="79286" y="48641"/>
                  </a:lnTo>
                  <a:lnTo>
                    <a:pt x="76200" y="55727"/>
                  </a:lnTo>
                  <a:lnTo>
                    <a:pt x="69291" y="59715"/>
                  </a:lnTo>
                  <a:lnTo>
                    <a:pt x="57150" y="60960"/>
                  </a:lnTo>
                  <a:lnTo>
                    <a:pt x="38100" y="60960"/>
                  </a:lnTo>
                  <a:lnTo>
                    <a:pt x="38100" y="7620"/>
                  </a:lnTo>
                  <a:lnTo>
                    <a:pt x="76200" y="7620"/>
                  </a:lnTo>
                  <a:lnTo>
                    <a:pt x="96139" y="9652"/>
                  </a:lnTo>
                  <a:lnTo>
                    <a:pt x="108102" y="16192"/>
                  </a:lnTo>
                  <a:lnTo>
                    <a:pt x="114592" y="27990"/>
                  </a:lnTo>
                  <a:lnTo>
                    <a:pt x="118110" y="45720"/>
                  </a:lnTo>
                  <a:lnTo>
                    <a:pt x="124460" y="45720"/>
                  </a:lnTo>
                  <a:lnTo>
                    <a:pt x="119380" y="0"/>
                  </a:lnTo>
                  <a:lnTo>
                    <a:pt x="0" y="0"/>
                  </a:lnTo>
                  <a:lnTo>
                    <a:pt x="0" y="7620"/>
                  </a:lnTo>
                  <a:lnTo>
                    <a:pt x="19050" y="7620"/>
                  </a:lnTo>
                  <a:lnTo>
                    <a:pt x="19050" y="125730"/>
                  </a:lnTo>
                  <a:lnTo>
                    <a:pt x="0" y="125730"/>
                  </a:lnTo>
                  <a:lnTo>
                    <a:pt x="0" y="133350"/>
                  </a:lnTo>
                  <a:lnTo>
                    <a:pt x="121920" y="133350"/>
                  </a:lnTo>
                  <a:lnTo>
                    <a:pt x="130810" y="82550"/>
                  </a:lnTo>
                  <a:close/>
                </a:path>
                <a:path w="274319" h="133350" extrusionOk="0">
                  <a:moveTo>
                    <a:pt x="274320" y="36830"/>
                  </a:moveTo>
                  <a:lnTo>
                    <a:pt x="270484" y="23050"/>
                  </a:lnTo>
                  <a:lnTo>
                    <a:pt x="259867" y="11277"/>
                  </a:lnTo>
                  <a:lnTo>
                    <a:pt x="254000" y="8293"/>
                  </a:lnTo>
                  <a:lnTo>
                    <a:pt x="254000" y="36830"/>
                  </a:lnTo>
                  <a:lnTo>
                    <a:pt x="253453" y="45148"/>
                  </a:lnTo>
                  <a:lnTo>
                    <a:pt x="249707" y="54775"/>
                  </a:lnTo>
                  <a:lnTo>
                    <a:pt x="239522" y="62738"/>
                  </a:lnTo>
                  <a:lnTo>
                    <a:pt x="219710" y="66040"/>
                  </a:lnTo>
                  <a:lnTo>
                    <a:pt x="187960" y="66040"/>
                  </a:lnTo>
                  <a:lnTo>
                    <a:pt x="187960" y="6350"/>
                  </a:lnTo>
                  <a:lnTo>
                    <a:pt x="219710" y="6350"/>
                  </a:lnTo>
                  <a:lnTo>
                    <a:pt x="238455" y="9512"/>
                  </a:lnTo>
                  <a:lnTo>
                    <a:pt x="248754" y="17310"/>
                  </a:lnTo>
                  <a:lnTo>
                    <a:pt x="253098" y="27254"/>
                  </a:lnTo>
                  <a:lnTo>
                    <a:pt x="254000" y="36830"/>
                  </a:lnTo>
                  <a:lnTo>
                    <a:pt x="254000" y="8293"/>
                  </a:lnTo>
                  <a:lnTo>
                    <a:pt x="243776" y="3086"/>
                  </a:lnTo>
                  <a:lnTo>
                    <a:pt x="223520" y="0"/>
                  </a:lnTo>
                  <a:lnTo>
                    <a:pt x="149860" y="0"/>
                  </a:lnTo>
                  <a:lnTo>
                    <a:pt x="149860" y="6350"/>
                  </a:lnTo>
                  <a:lnTo>
                    <a:pt x="168910" y="6350"/>
                  </a:lnTo>
                  <a:lnTo>
                    <a:pt x="170180" y="8890"/>
                  </a:lnTo>
                  <a:lnTo>
                    <a:pt x="170180" y="124460"/>
                  </a:lnTo>
                  <a:lnTo>
                    <a:pt x="168910" y="127000"/>
                  </a:lnTo>
                  <a:lnTo>
                    <a:pt x="149860" y="127000"/>
                  </a:lnTo>
                  <a:lnTo>
                    <a:pt x="149860" y="133350"/>
                  </a:lnTo>
                  <a:lnTo>
                    <a:pt x="208280" y="133350"/>
                  </a:lnTo>
                  <a:lnTo>
                    <a:pt x="208280" y="127000"/>
                  </a:lnTo>
                  <a:lnTo>
                    <a:pt x="189230" y="127000"/>
                  </a:lnTo>
                  <a:lnTo>
                    <a:pt x="187960" y="124460"/>
                  </a:lnTo>
                  <a:lnTo>
                    <a:pt x="187960" y="72390"/>
                  </a:lnTo>
                  <a:lnTo>
                    <a:pt x="223520" y="72390"/>
                  </a:lnTo>
                  <a:lnTo>
                    <a:pt x="243776" y="69519"/>
                  </a:lnTo>
                  <a:lnTo>
                    <a:pt x="250977" y="66040"/>
                  </a:lnTo>
                  <a:lnTo>
                    <a:pt x="259867" y="61760"/>
                  </a:lnTo>
                  <a:lnTo>
                    <a:pt x="270484" y="50431"/>
                  </a:lnTo>
                  <a:lnTo>
                    <a:pt x="274320" y="36830"/>
                  </a:lnTo>
                  <a:close/>
                </a:path>
              </a:pathLst>
            </a:custGeom>
            <a:solidFill>
              <a:srgbClr val="000000"/>
            </a:solidFill>
            <a:ln>
              <a:noFill/>
            </a:ln>
          </p:spPr>
          <p:txBody>
            <a:bodyPr spcFirstLastPara="1" wrap="square" lIns="0" tIns="0" rIns="0" bIns="0" anchor="t" anchorCtr="0">
              <a:noAutofit/>
            </a:bodyPr>
            <a:lstStyle/>
            <a:p>
              <a:endParaRPr sz="2133"/>
            </a:p>
          </p:txBody>
        </p:sp>
      </p:grpSp>
      <p:sp>
        <p:nvSpPr>
          <p:cNvPr id="448" name="Google Shape;448;p23"/>
          <p:cNvSpPr/>
          <p:nvPr/>
        </p:nvSpPr>
        <p:spPr>
          <a:xfrm>
            <a:off x="1560693" y="3909321"/>
            <a:ext cx="194780" cy="10440"/>
          </a:xfrm>
          <a:custGeom>
            <a:avLst/>
            <a:gdLst/>
            <a:ahLst/>
            <a:cxnLst/>
            <a:rect l="l" t="t" r="r" b="b"/>
            <a:pathLst>
              <a:path w="186690" h="11430" extrusionOk="0">
                <a:moveTo>
                  <a:pt x="186690" y="0"/>
                </a:moveTo>
                <a:lnTo>
                  <a:pt x="0" y="0"/>
                </a:lnTo>
                <a:lnTo>
                  <a:pt x="0" y="11429"/>
                </a:lnTo>
                <a:lnTo>
                  <a:pt x="186690" y="11429"/>
                </a:lnTo>
                <a:lnTo>
                  <a:pt x="186690" y="0"/>
                </a:lnTo>
                <a:close/>
              </a:path>
            </a:pathLst>
          </a:custGeom>
          <a:solidFill>
            <a:srgbClr val="000000"/>
          </a:solidFill>
          <a:ln>
            <a:noFill/>
          </a:ln>
        </p:spPr>
        <p:txBody>
          <a:bodyPr spcFirstLastPara="1" wrap="square" lIns="0" tIns="0" rIns="0" bIns="0" anchor="t" anchorCtr="0">
            <a:noAutofit/>
          </a:bodyPr>
          <a:lstStyle/>
          <a:p>
            <a:endParaRPr sz="2133"/>
          </a:p>
        </p:txBody>
      </p:sp>
      <p:pic>
        <p:nvPicPr>
          <p:cNvPr id="4" name="Google Shape;511;p24">
            <a:extLst>
              <a:ext uri="{FF2B5EF4-FFF2-40B4-BE49-F238E27FC236}">
                <a16:creationId xmlns:a16="http://schemas.microsoft.com/office/drawing/2014/main" id="{FCFE450C-C8C8-E752-4CFD-80E46B6BEE4D}"/>
              </a:ext>
            </a:extLst>
          </p:cNvPr>
          <p:cNvPicPr preferRelativeResize="0"/>
          <p:nvPr/>
        </p:nvPicPr>
        <p:blipFill rotWithShape="1">
          <a:blip r:embed="rId42">
            <a:alphaModFix/>
          </a:blip>
          <a:srcRect t="49106" r="49949"/>
          <a:stretch/>
        </p:blipFill>
        <p:spPr>
          <a:xfrm>
            <a:off x="8400811" y="3908006"/>
            <a:ext cx="3705908" cy="2047989"/>
          </a:xfrm>
          <a:prstGeom prst="rect">
            <a:avLst/>
          </a:prstGeom>
          <a:noFill/>
          <a:ln>
            <a:noFill/>
          </a:ln>
        </p:spPr>
      </p:pic>
      <p:sp>
        <p:nvSpPr>
          <p:cNvPr id="5" name="Date Placeholder 4">
            <a:extLst>
              <a:ext uri="{FF2B5EF4-FFF2-40B4-BE49-F238E27FC236}">
                <a16:creationId xmlns:a16="http://schemas.microsoft.com/office/drawing/2014/main" id="{2DA647E1-5345-38A9-EB56-4E82C5D33044}"/>
              </a:ext>
            </a:extLst>
          </p:cNvPr>
          <p:cNvSpPr>
            <a:spLocks noGrp="1"/>
          </p:cNvSpPr>
          <p:nvPr>
            <p:ph type="dt" sz="half" idx="10"/>
          </p:nvPr>
        </p:nvSpPr>
        <p:spPr/>
        <p:txBody>
          <a:bodyPr/>
          <a:lstStyle/>
          <a:p>
            <a:r>
              <a:rPr lang="ru-RU"/>
              <a:t>25.04.2024</a:t>
            </a:r>
            <a:endParaRPr lang="en-RU"/>
          </a:p>
        </p:txBody>
      </p:sp>
      <p:sp>
        <p:nvSpPr>
          <p:cNvPr id="6" name="Footer Placeholder 5">
            <a:extLst>
              <a:ext uri="{FF2B5EF4-FFF2-40B4-BE49-F238E27FC236}">
                <a16:creationId xmlns:a16="http://schemas.microsoft.com/office/drawing/2014/main" id="{6902DD30-0379-58EB-C37D-5C2A4FAC4C5B}"/>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4277503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8"/>
          <p:cNvPicPr preferRelativeResize="0"/>
          <p:nvPr/>
        </p:nvPicPr>
        <p:blipFill>
          <a:blip r:embed="rId3">
            <a:alphaModFix/>
          </a:blip>
          <a:stretch>
            <a:fillRect/>
          </a:stretch>
        </p:blipFill>
        <p:spPr>
          <a:xfrm>
            <a:off x="203200" y="650184"/>
            <a:ext cx="5555131" cy="4970673"/>
          </a:xfrm>
          <a:prstGeom prst="rect">
            <a:avLst/>
          </a:prstGeom>
          <a:noFill/>
          <a:ln>
            <a:noFill/>
          </a:ln>
        </p:spPr>
      </p:pic>
      <p:sp>
        <p:nvSpPr>
          <p:cNvPr id="571" name="Google Shape;571;p28"/>
          <p:cNvSpPr txBox="1"/>
          <p:nvPr/>
        </p:nvSpPr>
        <p:spPr>
          <a:xfrm>
            <a:off x="3113633" y="3722267"/>
            <a:ext cx="20656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«ω»-selection</a:t>
            </a:r>
            <a:endParaRPr sz="2267">
              <a:solidFill>
                <a:schemeClr val="dk1"/>
              </a:solidFill>
              <a:latin typeface="Times New Roman"/>
              <a:ea typeface="Times New Roman"/>
              <a:cs typeface="Times New Roman"/>
              <a:sym typeface="Times New Roman"/>
            </a:endParaRPr>
          </a:p>
        </p:txBody>
      </p:sp>
      <p:pic>
        <p:nvPicPr>
          <p:cNvPr id="572" name="Google Shape;572;p28"/>
          <p:cNvPicPr preferRelativeResize="0"/>
          <p:nvPr/>
        </p:nvPicPr>
        <p:blipFill>
          <a:blip r:embed="rId4">
            <a:alphaModFix/>
          </a:blip>
          <a:stretch>
            <a:fillRect/>
          </a:stretch>
        </p:blipFill>
        <p:spPr>
          <a:xfrm>
            <a:off x="5961531" y="650183"/>
            <a:ext cx="5513212" cy="5114117"/>
          </a:xfrm>
          <a:prstGeom prst="rect">
            <a:avLst/>
          </a:prstGeom>
          <a:noFill/>
          <a:ln>
            <a:noFill/>
          </a:ln>
        </p:spPr>
      </p:pic>
      <p:sp>
        <p:nvSpPr>
          <p:cNvPr id="573" name="Google Shape;573;p28"/>
          <p:cNvSpPr txBox="1"/>
          <p:nvPr/>
        </p:nvSpPr>
        <p:spPr>
          <a:xfrm>
            <a:off x="8552800" y="3722267"/>
            <a:ext cx="22648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«χ»-selection</a:t>
            </a:r>
            <a:endParaRPr sz="2267">
              <a:solidFill>
                <a:schemeClr val="dk1"/>
              </a:solidFill>
              <a:latin typeface="Times New Roman"/>
              <a:ea typeface="Times New Roman"/>
              <a:cs typeface="Times New Roman"/>
              <a:sym typeface="Times New Roman"/>
            </a:endParaRPr>
          </a:p>
        </p:txBody>
      </p:sp>
      <p:sp>
        <p:nvSpPr>
          <p:cNvPr id="574" name="Google Shape;574;p28"/>
          <p:cNvSpPr txBox="1">
            <a:spLocks noGrp="1"/>
          </p:cNvSpPr>
          <p:nvPr>
            <p:ph type="title"/>
          </p:nvPr>
        </p:nvSpPr>
        <p:spPr>
          <a:xfrm>
            <a:off x="625013" y="0"/>
            <a:ext cx="9396000" cy="2009909"/>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ru" sz="3600">
                <a:latin typeface="Times New Roman"/>
                <a:ea typeface="Times New Roman"/>
                <a:cs typeface="Times New Roman"/>
                <a:sym typeface="Times New Roman"/>
              </a:rPr>
              <a:t>Centrality dependence of P</a:t>
            </a:r>
            <a:r>
              <a:rPr lang="ru" sz="2933" baseline="-25000">
                <a:latin typeface="Times New Roman"/>
                <a:ea typeface="Times New Roman"/>
                <a:cs typeface="Times New Roman"/>
                <a:sym typeface="Times New Roman"/>
              </a:rPr>
              <a:t>Λ</a:t>
            </a:r>
            <a:endParaRPr sz="3600" baseline="-250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p:txBody>
      </p:sp>
      <p:sp>
        <p:nvSpPr>
          <p:cNvPr id="575" name="Google Shape;575;p28"/>
          <p:cNvSpPr txBox="1"/>
          <p:nvPr/>
        </p:nvSpPr>
        <p:spPr>
          <a:xfrm>
            <a:off x="423333" y="5700267"/>
            <a:ext cx="10583200" cy="758000"/>
          </a:xfrm>
          <a:prstGeom prst="rect">
            <a:avLst/>
          </a:prstGeom>
          <a:noFill/>
          <a:ln>
            <a:noFill/>
          </a:ln>
        </p:spPr>
        <p:txBody>
          <a:bodyPr spcFirstLastPara="1" wrap="square" lIns="121900" tIns="121900" rIns="121900" bIns="121900" anchor="t" anchorCtr="0">
            <a:noAutofit/>
          </a:bodyPr>
          <a:lstStyle/>
          <a:p>
            <a:r>
              <a:rPr lang="ru" sz="2933">
                <a:solidFill>
                  <a:schemeClr val="dk1"/>
                </a:solidFill>
                <a:latin typeface="Times New Roman"/>
                <a:ea typeface="Times New Roman"/>
                <a:cs typeface="Times New Roman"/>
                <a:sym typeface="Times New Roman"/>
              </a:rPr>
              <a:t>Both methods have a good agreement with Associated MC</a:t>
            </a:r>
            <a:endParaRPr sz="2933">
              <a:solidFill>
                <a:schemeClr val="dk1"/>
              </a:solidFill>
              <a:latin typeface="Times New Roman"/>
              <a:ea typeface="Times New Roman"/>
              <a:cs typeface="Times New Roman"/>
              <a:sym typeface="Times New Roman"/>
            </a:endParaRPr>
          </a:p>
        </p:txBody>
      </p:sp>
      <p:sp>
        <p:nvSpPr>
          <p:cNvPr id="576" name="Google Shape;576;p28"/>
          <p:cNvSpPr txBox="1"/>
          <p:nvPr/>
        </p:nvSpPr>
        <p:spPr>
          <a:xfrm>
            <a:off x="1448432" y="2019933"/>
            <a:ext cx="2040655" cy="394000"/>
          </a:xfrm>
          <a:prstGeom prst="rect">
            <a:avLst/>
          </a:prstGeom>
          <a:noFill/>
          <a:ln>
            <a:noFill/>
          </a:ln>
        </p:spPr>
        <p:txBody>
          <a:bodyPr spcFirstLastPara="1" wrap="square" lIns="121900" tIns="121900" rIns="121900" bIns="121900" anchor="t" anchorCtr="0">
            <a:noAutofit/>
          </a:bodyPr>
          <a:lstStyle/>
          <a:p>
            <a:r>
              <a:rPr lang="ru" sz="2400" dirty="0">
                <a:solidFill>
                  <a:schemeClr val="dk1"/>
                </a:solidFill>
                <a:latin typeface="Times New Roman"/>
                <a:ea typeface="Times New Roman"/>
                <a:cs typeface="Times New Roman"/>
                <a:sym typeface="Times New Roman"/>
              </a:rPr>
              <a:t>p</a:t>
            </a:r>
            <a:r>
              <a:rPr lang="ru" sz="2400" baseline="-25000" dirty="0">
                <a:solidFill>
                  <a:schemeClr val="dk1"/>
                </a:solidFill>
                <a:latin typeface="Times New Roman"/>
                <a:ea typeface="Times New Roman"/>
                <a:cs typeface="Times New Roman"/>
                <a:sym typeface="Times New Roman"/>
              </a:rPr>
              <a:t>T</a:t>
            </a:r>
            <a:r>
              <a:rPr lang="ru" sz="2400" dirty="0">
                <a:solidFill>
                  <a:schemeClr val="dk1"/>
                </a:solidFill>
                <a:latin typeface="Times New Roman"/>
                <a:ea typeface="Times New Roman"/>
                <a:cs typeface="Times New Roman"/>
                <a:sym typeface="Times New Roman"/>
              </a:rPr>
              <a:t>&gt;0.5 GeV/c</a:t>
            </a:r>
            <a:endParaRPr sz="2400" dirty="0">
              <a:solidFill>
                <a:schemeClr val="dk1"/>
              </a:solidFill>
              <a:latin typeface="Times New Roman"/>
              <a:ea typeface="Times New Roman"/>
              <a:cs typeface="Times New Roman"/>
              <a:sym typeface="Times New Roman"/>
            </a:endParaRPr>
          </a:p>
        </p:txBody>
      </p:sp>
      <p:sp>
        <p:nvSpPr>
          <p:cNvPr id="577" name="Google Shape;577;p28"/>
          <p:cNvSpPr txBox="1"/>
          <p:nvPr/>
        </p:nvSpPr>
        <p:spPr>
          <a:xfrm>
            <a:off x="7337100" y="2019933"/>
            <a:ext cx="1665200" cy="394000"/>
          </a:xfrm>
          <a:prstGeom prst="rect">
            <a:avLst/>
          </a:prstGeom>
          <a:noFill/>
          <a:ln>
            <a:noFill/>
          </a:ln>
        </p:spPr>
        <p:txBody>
          <a:bodyPr spcFirstLastPara="1" wrap="square" lIns="121900" tIns="121900" rIns="121900" bIns="121900" anchor="t" anchorCtr="0">
            <a:noAutofit/>
          </a:bodyPr>
          <a:lstStyle/>
          <a:p>
            <a:r>
              <a:rPr lang="ru" sz="2400">
                <a:solidFill>
                  <a:schemeClr val="dk1"/>
                </a:solidFill>
                <a:latin typeface="Times New Roman"/>
                <a:ea typeface="Times New Roman"/>
                <a:cs typeface="Times New Roman"/>
                <a:sym typeface="Times New Roman"/>
              </a:rPr>
              <a:t>p</a:t>
            </a:r>
            <a:r>
              <a:rPr lang="ru" sz="2400" baseline="-25000">
                <a:solidFill>
                  <a:schemeClr val="dk1"/>
                </a:solidFill>
                <a:latin typeface="Times New Roman"/>
                <a:ea typeface="Times New Roman"/>
                <a:cs typeface="Times New Roman"/>
                <a:sym typeface="Times New Roman"/>
              </a:rPr>
              <a:t>T</a:t>
            </a:r>
            <a:r>
              <a:rPr lang="ru" sz="2400">
                <a:solidFill>
                  <a:schemeClr val="dk1"/>
                </a:solidFill>
                <a:latin typeface="Times New Roman"/>
                <a:ea typeface="Times New Roman"/>
                <a:cs typeface="Times New Roman"/>
                <a:sym typeface="Times New Roman"/>
              </a:rPr>
              <a:t>&gt;0.5 GeV/c</a:t>
            </a:r>
            <a:endParaRPr sz="2400">
              <a:solidFill>
                <a:schemeClr val="dk1"/>
              </a:solidFill>
              <a:latin typeface="Times New Roman"/>
              <a:ea typeface="Times New Roman"/>
              <a:cs typeface="Times New Roman"/>
              <a:sym typeface="Times New Roman"/>
            </a:endParaRPr>
          </a:p>
        </p:txBody>
      </p:sp>
      <p:sp>
        <p:nvSpPr>
          <p:cNvPr id="578" name="Google Shape;578;p28"/>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a:buClr>
                <a:srgbClr val="FFFFFF"/>
              </a:buClr>
              <a:buSzPts val="1300"/>
            </a:pPr>
            <a:fld id="{00000000-1234-1234-1234-123412341234}" type="slidenum">
              <a:rPr lang="ru"/>
              <a:pPr>
                <a:buClr>
                  <a:srgbClr val="FFFFFF"/>
                </a:buClr>
                <a:buSzPts val="1300"/>
              </a:pPr>
              <a:t>36</a:t>
            </a:fld>
            <a:endParaRPr/>
          </a:p>
        </p:txBody>
      </p:sp>
      <p:sp>
        <p:nvSpPr>
          <p:cNvPr id="2" name="Date Placeholder 1">
            <a:extLst>
              <a:ext uri="{FF2B5EF4-FFF2-40B4-BE49-F238E27FC236}">
                <a16:creationId xmlns:a16="http://schemas.microsoft.com/office/drawing/2014/main" id="{B5D67213-6973-3349-FAD9-67F63E56A2C6}"/>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7BEAAFDE-C48D-C3D3-A693-CDECD91FD562}"/>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1599115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29"/>
          <p:cNvPicPr preferRelativeResize="0"/>
          <p:nvPr/>
        </p:nvPicPr>
        <p:blipFill>
          <a:blip r:embed="rId3">
            <a:alphaModFix/>
          </a:blip>
          <a:stretch>
            <a:fillRect/>
          </a:stretch>
        </p:blipFill>
        <p:spPr>
          <a:xfrm>
            <a:off x="273800" y="446967"/>
            <a:ext cx="5641369" cy="5051667"/>
          </a:xfrm>
          <a:prstGeom prst="rect">
            <a:avLst/>
          </a:prstGeom>
          <a:noFill/>
          <a:ln>
            <a:noFill/>
          </a:ln>
        </p:spPr>
      </p:pic>
      <p:pic>
        <p:nvPicPr>
          <p:cNvPr id="584" name="Google Shape;584;p29"/>
          <p:cNvPicPr preferRelativeResize="0"/>
          <p:nvPr/>
        </p:nvPicPr>
        <p:blipFill>
          <a:blip r:embed="rId4">
            <a:alphaModFix/>
          </a:blip>
          <a:stretch>
            <a:fillRect/>
          </a:stretch>
        </p:blipFill>
        <p:spPr>
          <a:xfrm>
            <a:off x="6065933" y="446967"/>
            <a:ext cx="5465635" cy="5051661"/>
          </a:xfrm>
          <a:prstGeom prst="rect">
            <a:avLst/>
          </a:prstGeom>
          <a:noFill/>
          <a:ln>
            <a:noFill/>
          </a:ln>
        </p:spPr>
      </p:pic>
      <p:sp>
        <p:nvSpPr>
          <p:cNvPr id="585" name="Google Shape;585;p29"/>
          <p:cNvSpPr txBox="1">
            <a:spLocks noGrp="1"/>
          </p:cNvSpPr>
          <p:nvPr>
            <p:ph type="title"/>
          </p:nvPr>
        </p:nvSpPr>
        <p:spPr>
          <a:xfrm>
            <a:off x="634847" y="-78833"/>
            <a:ext cx="9396000" cy="2009909"/>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ru" sz="3600">
                <a:latin typeface="Times New Roman"/>
                <a:ea typeface="Times New Roman"/>
                <a:cs typeface="Times New Roman"/>
                <a:sym typeface="Times New Roman"/>
              </a:rPr>
              <a:t>p</a:t>
            </a:r>
            <a:r>
              <a:rPr lang="ru" sz="3600" baseline="-25000">
                <a:latin typeface="Times New Roman"/>
                <a:ea typeface="Times New Roman"/>
                <a:cs typeface="Times New Roman"/>
                <a:sym typeface="Times New Roman"/>
              </a:rPr>
              <a:t>T</a:t>
            </a:r>
            <a:r>
              <a:rPr lang="ru" sz="3600">
                <a:latin typeface="Times New Roman"/>
                <a:ea typeface="Times New Roman"/>
                <a:cs typeface="Times New Roman"/>
                <a:sym typeface="Times New Roman"/>
              </a:rPr>
              <a:t> - dependence of P</a:t>
            </a:r>
            <a:r>
              <a:rPr lang="ru" sz="2933" baseline="-25000">
                <a:latin typeface="Times New Roman"/>
                <a:ea typeface="Times New Roman"/>
                <a:cs typeface="Times New Roman"/>
                <a:sym typeface="Times New Roman"/>
              </a:rPr>
              <a:t>Λ</a:t>
            </a:r>
            <a:r>
              <a:rPr lang="ru" sz="3600" baseline="-25000">
                <a:latin typeface="Times New Roman"/>
                <a:ea typeface="Times New Roman"/>
                <a:cs typeface="Times New Roman"/>
                <a:sym typeface="Times New Roman"/>
              </a:rPr>
              <a:t> </a:t>
            </a:r>
            <a:r>
              <a:rPr lang="ru" sz="3600">
                <a:latin typeface="Times New Roman"/>
                <a:ea typeface="Times New Roman"/>
                <a:cs typeface="Times New Roman"/>
                <a:sym typeface="Times New Roman"/>
              </a:rPr>
              <a:t>for centrality 20-50%</a:t>
            </a: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p:txBody>
      </p:sp>
      <p:sp>
        <p:nvSpPr>
          <p:cNvPr id="586" name="Google Shape;586;p29"/>
          <p:cNvSpPr txBox="1"/>
          <p:nvPr/>
        </p:nvSpPr>
        <p:spPr>
          <a:xfrm>
            <a:off x="462733" y="5276567"/>
            <a:ext cx="10583200" cy="758000"/>
          </a:xfrm>
          <a:prstGeom prst="rect">
            <a:avLst/>
          </a:prstGeom>
          <a:noFill/>
          <a:ln>
            <a:noFill/>
          </a:ln>
        </p:spPr>
        <p:txBody>
          <a:bodyPr spcFirstLastPara="1" wrap="square" lIns="121900" tIns="121900" rIns="121900" bIns="121900" anchor="t" anchorCtr="0">
            <a:noAutofit/>
          </a:bodyPr>
          <a:lstStyle/>
          <a:p>
            <a:r>
              <a:rPr lang="ru" sz="2933">
                <a:solidFill>
                  <a:schemeClr val="dk1"/>
                </a:solidFill>
                <a:latin typeface="Times New Roman"/>
                <a:ea typeface="Times New Roman"/>
                <a:cs typeface="Times New Roman"/>
                <a:sym typeface="Times New Roman"/>
              </a:rPr>
              <a:t>Both methods have a good agreement with Associated MC</a:t>
            </a:r>
            <a:endParaRPr sz="2933">
              <a:solidFill>
                <a:schemeClr val="dk1"/>
              </a:solidFill>
              <a:latin typeface="Times New Roman"/>
              <a:ea typeface="Times New Roman"/>
              <a:cs typeface="Times New Roman"/>
              <a:sym typeface="Times New Roman"/>
            </a:endParaRPr>
          </a:p>
          <a:p>
            <a:pPr>
              <a:buClr>
                <a:schemeClr val="dk1"/>
              </a:buClr>
              <a:buSzPts val="1100"/>
            </a:pPr>
            <a:r>
              <a:rPr lang="ru" sz="2933">
                <a:solidFill>
                  <a:schemeClr val="dk1"/>
                </a:solidFill>
                <a:latin typeface="Times New Roman"/>
                <a:ea typeface="Times New Roman"/>
                <a:cs typeface="Times New Roman"/>
                <a:sym typeface="Times New Roman"/>
              </a:rPr>
              <a:t>Need more statistics to study high p</a:t>
            </a:r>
            <a:r>
              <a:rPr lang="ru" sz="2933" baseline="-25000">
                <a:solidFill>
                  <a:schemeClr val="dk1"/>
                </a:solidFill>
                <a:latin typeface="Times New Roman"/>
                <a:ea typeface="Times New Roman"/>
                <a:cs typeface="Times New Roman"/>
                <a:sym typeface="Times New Roman"/>
              </a:rPr>
              <a:t>T</a:t>
            </a:r>
            <a:r>
              <a:rPr lang="ru" sz="2933">
                <a:solidFill>
                  <a:schemeClr val="dk1"/>
                </a:solidFill>
                <a:latin typeface="Times New Roman"/>
                <a:ea typeface="Times New Roman"/>
                <a:cs typeface="Times New Roman"/>
                <a:sym typeface="Times New Roman"/>
              </a:rPr>
              <a:t> region</a:t>
            </a:r>
            <a:endParaRPr sz="2933">
              <a:solidFill>
                <a:schemeClr val="dk1"/>
              </a:solidFill>
              <a:latin typeface="Times New Roman"/>
              <a:ea typeface="Times New Roman"/>
              <a:cs typeface="Times New Roman"/>
              <a:sym typeface="Times New Roman"/>
            </a:endParaRPr>
          </a:p>
        </p:txBody>
      </p:sp>
      <p:sp>
        <p:nvSpPr>
          <p:cNvPr id="587" name="Google Shape;587;p29"/>
          <p:cNvSpPr txBox="1"/>
          <p:nvPr/>
        </p:nvSpPr>
        <p:spPr>
          <a:xfrm>
            <a:off x="2108567" y="2406700"/>
            <a:ext cx="20656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«ω»-selection</a:t>
            </a:r>
            <a:endParaRPr sz="2267">
              <a:solidFill>
                <a:schemeClr val="dk1"/>
              </a:solidFill>
              <a:latin typeface="Times New Roman"/>
              <a:ea typeface="Times New Roman"/>
              <a:cs typeface="Times New Roman"/>
              <a:sym typeface="Times New Roman"/>
            </a:endParaRPr>
          </a:p>
        </p:txBody>
      </p:sp>
      <p:sp>
        <p:nvSpPr>
          <p:cNvPr id="588" name="Google Shape;588;p29"/>
          <p:cNvSpPr txBox="1"/>
          <p:nvPr/>
        </p:nvSpPr>
        <p:spPr>
          <a:xfrm>
            <a:off x="8503533" y="2406684"/>
            <a:ext cx="22648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«χ»-selection</a:t>
            </a:r>
            <a:endParaRPr sz="2267">
              <a:solidFill>
                <a:schemeClr val="dk1"/>
              </a:solidFill>
              <a:latin typeface="Times New Roman"/>
              <a:ea typeface="Times New Roman"/>
              <a:cs typeface="Times New Roman"/>
              <a:sym typeface="Times New Roman"/>
            </a:endParaRPr>
          </a:p>
        </p:txBody>
      </p:sp>
      <p:sp>
        <p:nvSpPr>
          <p:cNvPr id="589" name="Google Shape;589;p29"/>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a:buClr>
                <a:srgbClr val="FFFFFF"/>
              </a:buClr>
              <a:buSzPts val="1300"/>
            </a:pPr>
            <a:fld id="{00000000-1234-1234-1234-123412341234}" type="slidenum">
              <a:rPr lang="ru"/>
              <a:pPr>
                <a:buClr>
                  <a:srgbClr val="FFFFFF"/>
                </a:buClr>
                <a:buSzPts val="1300"/>
              </a:pPr>
              <a:t>37</a:t>
            </a:fld>
            <a:endParaRPr/>
          </a:p>
        </p:txBody>
      </p:sp>
      <p:sp>
        <p:nvSpPr>
          <p:cNvPr id="2" name="Date Placeholder 1">
            <a:extLst>
              <a:ext uri="{FF2B5EF4-FFF2-40B4-BE49-F238E27FC236}">
                <a16:creationId xmlns:a16="http://schemas.microsoft.com/office/drawing/2014/main" id="{69F4763A-9D70-3BFE-34DC-CA00847BD2D2}"/>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54AD6A31-131A-05C6-3421-7BFC3B6A28D3}"/>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3072913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30"/>
          <p:cNvPicPr preferRelativeResize="0"/>
          <p:nvPr/>
        </p:nvPicPr>
        <p:blipFill>
          <a:blip r:embed="rId3">
            <a:alphaModFix/>
          </a:blip>
          <a:stretch>
            <a:fillRect/>
          </a:stretch>
        </p:blipFill>
        <p:spPr>
          <a:xfrm>
            <a:off x="183500" y="462716"/>
            <a:ext cx="5603501" cy="4988280"/>
          </a:xfrm>
          <a:prstGeom prst="rect">
            <a:avLst/>
          </a:prstGeom>
          <a:noFill/>
          <a:ln>
            <a:noFill/>
          </a:ln>
        </p:spPr>
      </p:pic>
      <p:pic>
        <p:nvPicPr>
          <p:cNvPr id="595" name="Google Shape;595;p30"/>
          <p:cNvPicPr preferRelativeResize="0"/>
          <p:nvPr/>
        </p:nvPicPr>
        <p:blipFill>
          <a:blip r:embed="rId4">
            <a:alphaModFix/>
          </a:blip>
          <a:stretch>
            <a:fillRect/>
          </a:stretch>
        </p:blipFill>
        <p:spPr>
          <a:xfrm>
            <a:off x="5950802" y="362250"/>
            <a:ext cx="5790617" cy="5189217"/>
          </a:xfrm>
          <a:prstGeom prst="rect">
            <a:avLst/>
          </a:prstGeom>
          <a:noFill/>
          <a:ln>
            <a:noFill/>
          </a:ln>
        </p:spPr>
      </p:pic>
      <p:sp>
        <p:nvSpPr>
          <p:cNvPr id="596" name="Google Shape;596;p30"/>
          <p:cNvSpPr txBox="1">
            <a:spLocks noGrp="1"/>
          </p:cNvSpPr>
          <p:nvPr>
            <p:ph type="title"/>
          </p:nvPr>
        </p:nvSpPr>
        <p:spPr>
          <a:xfrm>
            <a:off x="624999" y="0"/>
            <a:ext cx="10548800" cy="2009909"/>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ru" sz="3600">
                <a:latin typeface="Times New Roman"/>
                <a:ea typeface="Times New Roman"/>
                <a:cs typeface="Times New Roman"/>
                <a:sym typeface="Times New Roman"/>
              </a:rPr>
              <a:t>η-dependence of P</a:t>
            </a:r>
            <a:r>
              <a:rPr lang="ru" sz="2933" baseline="-25000">
                <a:latin typeface="Times New Roman"/>
                <a:ea typeface="Times New Roman"/>
                <a:cs typeface="Times New Roman"/>
                <a:sym typeface="Times New Roman"/>
              </a:rPr>
              <a:t>Λ</a:t>
            </a:r>
            <a:r>
              <a:rPr lang="ru" sz="3600">
                <a:latin typeface="Times New Roman"/>
                <a:ea typeface="Times New Roman"/>
                <a:cs typeface="Times New Roman"/>
                <a:sym typeface="Times New Roman"/>
              </a:rPr>
              <a:t> for centrality 20-50%</a:t>
            </a: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p:txBody>
      </p:sp>
      <p:sp>
        <p:nvSpPr>
          <p:cNvPr id="597" name="Google Shape;597;p30"/>
          <p:cNvSpPr txBox="1"/>
          <p:nvPr/>
        </p:nvSpPr>
        <p:spPr>
          <a:xfrm>
            <a:off x="0" y="5416490"/>
            <a:ext cx="12192000" cy="1087524"/>
          </a:xfrm>
          <a:prstGeom prst="rect">
            <a:avLst/>
          </a:prstGeom>
          <a:noFill/>
          <a:ln>
            <a:noFill/>
          </a:ln>
        </p:spPr>
        <p:txBody>
          <a:bodyPr spcFirstLastPara="1" wrap="square" lIns="121900" tIns="121900" rIns="121900" bIns="121900" anchor="t" anchorCtr="0">
            <a:noAutofit/>
          </a:bodyPr>
          <a:lstStyle/>
          <a:p>
            <a:r>
              <a:rPr lang="ru" sz="2933" dirty="0">
                <a:solidFill>
                  <a:schemeClr val="dk1"/>
                </a:solidFill>
                <a:latin typeface="Times New Roman"/>
                <a:ea typeface="Times New Roman"/>
                <a:cs typeface="Times New Roman"/>
                <a:sym typeface="Times New Roman"/>
              </a:rPr>
              <a:t>Both methods have an agreement with Associated MC</a:t>
            </a:r>
            <a:endParaRPr sz="2933" dirty="0">
              <a:solidFill>
                <a:schemeClr val="dk1"/>
              </a:solidFill>
              <a:latin typeface="Times New Roman"/>
              <a:ea typeface="Times New Roman"/>
              <a:cs typeface="Times New Roman"/>
              <a:sym typeface="Times New Roman"/>
            </a:endParaRPr>
          </a:p>
          <a:p>
            <a:r>
              <a:rPr lang="ru" sz="2933" dirty="0">
                <a:solidFill>
                  <a:schemeClr val="dk1"/>
                </a:solidFill>
                <a:latin typeface="Times New Roman"/>
                <a:ea typeface="Times New Roman"/>
                <a:cs typeface="Times New Roman"/>
                <a:sym typeface="Times New Roman"/>
              </a:rPr>
              <a:t>Need more statistics to study η-dependence</a:t>
            </a:r>
            <a:endParaRPr sz="2933" dirty="0">
              <a:solidFill>
                <a:schemeClr val="dk1"/>
              </a:solidFill>
              <a:latin typeface="Times New Roman"/>
              <a:ea typeface="Times New Roman"/>
              <a:cs typeface="Times New Roman"/>
              <a:sym typeface="Times New Roman"/>
            </a:endParaRPr>
          </a:p>
        </p:txBody>
      </p:sp>
      <p:pic>
        <p:nvPicPr>
          <p:cNvPr id="598" name="Google Shape;598;p30"/>
          <p:cNvPicPr preferRelativeResize="0"/>
          <p:nvPr/>
        </p:nvPicPr>
        <p:blipFill>
          <a:blip r:embed="rId5">
            <a:alphaModFix/>
          </a:blip>
          <a:stretch>
            <a:fillRect/>
          </a:stretch>
        </p:blipFill>
        <p:spPr>
          <a:xfrm>
            <a:off x="1207901" y="567700"/>
            <a:ext cx="2317833" cy="958267"/>
          </a:xfrm>
          <a:prstGeom prst="rect">
            <a:avLst/>
          </a:prstGeom>
          <a:noFill/>
          <a:ln>
            <a:noFill/>
          </a:ln>
        </p:spPr>
      </p:pic>
      <p:sp>
        <p:nvSpPr>
          <p:cNvPr id="599" name="Google Shape;599;p30"/>
          <p:cNvSpPr txBox="1"/>
          <p:nvPr/>
        </p:nvSpPr>
        <p:spPr>
          <a:xfrm>
            <a:off x="1428733" y="1586400"/>
            <a:ext cx="2008150" cy="394000"/>
          </a:xfrm>
          <a:prstGeom prst="rect">
            <a:avLst/>
          </a:prstGeom>
          <a:noFill/>
          <a:ln>
            <a:noFill/>
          </a:ln>
        </p:spPr>
        <p:txBody>
          <a:bodyPr spcFirstLastPara="1" wrap="square" lIns="121900" tIns="121900" rIns="121900" bIns="121900" anchor="t" anchorCtr="0">
            <a:noAutofit/>
          </a:bodyPr>
          <a:lstStyle/>
          <a:p>
            <a:r>
              <a:rPr lang="ru" sz="2400" dirty="0">
                <a:solidFill>
                  <a:schemeClr val="dk1"/>
                </a:solidFill>
                <a:latin typeface="Times New Roman"/>
                <a:ea typeface="Times New Roman"/>
                <a:cs typeface="Times New Roman"/>
                <a:sym typeface="Times New Roman"/>
              </a:rPr>
              <a:t>p</a:t>
            </a:r>
            <a:r>
              <a:rPr lang="ru" sz="2400" baseline="-25000" dirty="0">
                <a:solidFill>
                  <a:schemeClr val="dk1"/>
                </a:solidFill>
                <a:latin typeface="Times New Roman"/>
                <a:ea typeface="Times New Roman"/>
                <a:cs typeface="Times New Roman"/>
                <a:sym typeface="Times New Roman"/>
              </a:rPr>
              <a:t>T</a:t>
            </a:r>
            <a:r>
              <a:rPr lang="ru" sz="2400" dirty="0">
                <a:solidFill>
                  <a:schemeClr val="dk1"/>
                </a:solidFill>
                <a:latin typeface="Times New Roman"/>
                <a:ea typeface="Times New Roman"/>
                <a:cs typeface="Times New Roman"/>
                <a:sym typeface="Times New Roman"/>
              </a:rPr>
              <a:t>&gt;0.5 GeV/c</a:t>
            </a:r>
            <a:endParaRPr sz="2400" dirty="0">
              <a:solidFill>
                <a:schemeClr val="dk1"/>
              </a:solidFill>
              <a:latin typeface="Times New Roman"/>
              <a:ea typeface="Times New Roman"/>
              <a:cs typeface="Times New Roman"/>
              <a:sym typeface="Times New Roman"/>
            </a:endParaRPr>
          </a:p>
        </p:txBody>
      </p:sp>
      <p:sp>
        <p:nvSpPr>
          <p:cNvPr id="600" name="Google Shape;600;p30"/>
          <p:cNvSpPr txBox="1"/>
          <p:nvPr/>
        </p:nvSpPr>
        <p:spPr>
          <a:xfrm>
            <a:off x="7455332" y="1525967"/>
            <a:ext cx="2055579" cy="394000"/>
          </a:xfrm>
          <a:prstGeom prst="rect">
            <a:avLst/>
          </a:prstGeom>
          <a:noFill/>
          <a:ln>
            <a:noFill/>
          </a:ln>
        </p:spPr>
        <p:txBody>
          <a:bodyPr spcFirstLastPara="1" wrap="square" lIns="121900" tIns="121900" rIns="121900" bIns="121900" anchor="t" anchorCtr="0">
            <a:noAutofit/>
          </a:bodyPr>
          <a:lstStyle/>
          <a:p>
            <a:r>
              <a:rPr lang="ru" sz="2400" dirty="0">
                <a:solidFill>
                  <a:schemeClr val="dk1"/>
                </a:solidFill>
                <a:latin typeface="Times New Roman"/>
                <a:ea typeface="Times New Roman"/>
                <a:cs typeface="Times New Roman"/>
                <a:sym typeface="Times New Roman"/>
              </a:rPr>
              <a:t>p</a:t>
            </a:r>
            <a:r>
              <a:rPr lang="ru" sz="2400" baseline="-25000" dirty="0">
                <a:solidFill>
                  <a:schemeClr val="dk1"/>
                </a:solidFill>
                <a:latin typeface="Times New Roman"/>
                <a:ea typeface="Times New Roman"/>
                <a:cs typeface="Times New Roman"/>
                <a:sym typeface="Times New Roman"/>
              </a:rPr>
              <a:t>T</a:t>
            </a:r>
            <a:r>
              <a:rPr lang="ru" sz="2400" dirty="0">
                <a:solidFill>
                  <a:schemeClr val="dk1"/>
                </a:solidFill>
                <a:latin typeface="Times New Roman"/>
                <a:ea typeface="Times New Roman"/>
                <a:cs typeface="Times New Roman"/>
                <a:sym typeface="Times New Roman"/>
              </a:rPr>
              <a:t>&gt;0.5 GeV/c</a:t>
            </a:r>
            <a:endParaRPr sz="2400" dirty="0">
              <a:solidFill>
                <a:schemeClr val="dk1"/>
              </a:solidFill>
              <a:latin typeface="Times New Roman"/>
              <a:ea typeface="Times New Roman"/>
              <a:cs typeface="Times New Roman"/>
              <a:sym typeface="Times New Roman"/>
            </a:endParaRPr>
          </a:p>
        </p:txBody>
      </p:sp>
      <p:sp>
        <p:nvSpPr>
          <p:cNvPr id="601" name="Google Shape;601;p30"/>
          <p:cNvSpPr txBox="1"/>
          <p:nvPr/>
        </p:nvSpPr>
        <p:spPr>
          <a:xfrm>
            <a:off x="3113633" y="3722267"/>
            <a:ext cx="20656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«ω»-selection</a:t>
            </a:r>
            <a:endParaRPr sz="2267">
              <a:solidFill>
                <a:schemeClr val="dk1"/>
              </a:solidFill>
              <a:latin typeface="Times New Roman"/>
              <a:ea typeface="Times New Roman"/>
              <a:cs typeface="Times New Roman"/>
              <a:sym typeface="Times New Roman"/>
            </a:endParaRPr>
          </a:p>
        </p:txBody>
      </p:sp>
      <p:sp>
        <p:nvSpPr>
          <p:cNvPr id="602" name="Google Shape;602;p30"/>
          <p:cNvSpPr txBox="1"/>
          <p:nvPr/>
        </p:nvSpPr>
        <p:spPr>
          <a:xfrm>
            <a:off x="8552800" y="3722267"/>
            <a:ext cx="2264800" cy="415200"/>
          </a:xfrm>
          <a:prstGeom prst="rect">
            <a:avLst/>
          </a:prstGeom>
          <a:noFill/>
          <a:ln>
            <a:noFill/>
          </a:ln>
        </p:spPr>
        <p:txBody>
          <a:bodyPr spcFirstLastPara="1" wrap="square" lIns="121900" tIns="121900" rIns="121900" bIns="121900" anchor="t" anchorCtr="0">
            <a:noAutofit/>
          </a:bodyPr>
          <a:lstStyle/>
          <a:p>
            <a:pPr marR="40639">
              <a:lnSpc>
                <a:spcPct val="111000"/>
              </a:lnSpc>
              <a:spcBef>
                <a:spcPts val="147"/>
              </a:spcBef>
            </a:pPr>
            <a:r>
              <a:rPr lang="ru" sz="2400">
                <a:solidFill>
                  <a:schemeClr val="dk1"/>
                </a:solidFill>
                <a:latin typeface="Times New Roman"/>
                <a:ea typeface="Times New Roman"/>
                <a:cs typeface="Times New Roman"/>
                <a:sym typeface="Times New Roman"/>
              </a:rPr>
              <a:t>«χ»-selection</a:t>
            </a:r>
            <a:endParaRPr sz="2267">
              <a:solidFill>
                <a:schemeClr val="dk1"/>
              </a:solidFill>
              <a:latin typeface="Times New Roman"/>
              <a:ea typeface="Times New Roman"/>
              <a:cs typeface="Times New Roman"/>
              <a:sym typeface="Times New Roman"/>
            </a:endParaRPr>
          </a:p>
        </p:txBody>
      </p:sp>
      <p:sp>
        <p:nvSpPr>
          <p:cNvPr id="603" name="Google Shape;603;p30"/>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a:buClr>
                <a:srgbClr val="FFFFFF"/>
              </a:buClr>
              <a:buSzPts val="1300"/>
            </a:pPr>
            <a:fld id="{00000000-1234-1234-1234-123412341234}" type="slidenum">
              <a:rPr lang="ru"/>
              <a:pPr>
                <a:buClr>
                  <a:srgbClr val="FFFFFF"/>
                </a:buClr>
                <a:buSzPts val="1300"/>
              </a:pPr>
              <a:t>38</a:t>
            </a:fld>
            <a:endParaRPr/>
          </a:p>
        </p:txBody>
      </p:sp>
      <p:sp>
        <p:nvSpPr>
          <p:cNvPr id="2" name="Date Placeholder 1">
            <a:extLst>
              <a:ext uri="{FF2B5EF4-FFF2-40B4-BE49-F238E27FC236}">
                <a16:creationId xmlns:a16="http://schemas.microsoft.com/office/drawing/2014/main" id="{3A38E984-6F6C-91DB-44DF-B54A818A041B}"/>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C5AAEA3B-35F2-698A-B032-7E32E245DF10}"/>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2984713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7" name="Picture 36">
            <a:extLst>
              <a:ext uri="{FF2B5EF4-FFF2-40B4-BE49-F238E27FC236}">
                <a16:creationId xmlns:a16="http://schemas.microsoft.com/office/drawing/2014/main" id="{3BF294BB-21FB-65FE-B002-DE4424AC711B}"/>
              </a:ext>
            </a:extLst>
          </p:cNvPr>
          <p:cNvPicPr>
            <a:picLocks noChangeAspect="1"/>
          </p:cNvPicPr>
          <p:nvPr/>
        </p:nvPicPr>
        <p:blipFill>
          <a:blip r:embed="rId3"/>
          <a:stretch>
            <a:fillRect/>
          </a:stretch>
        </p:blipFill>
        <p:spPr>
          <a:xfrm>
            <a:off x="91954" y="82032"/>
            <a:ext cx="6570286" cy="6682920"/>
          </a:xfrm>
          <a:prstGeom prst="rect">
            <a:avLst/>
          </a:prstGeom>
        </p:spPr>
      </p:pic>
      <p:sp>
        <p:nvSpPr>
          <p:cNvPr id="448" name="Google Shape;448;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39</a:t>
            </a:fld>
            <a:endParaRPr/>
          </a:p>
        </p:txBody>
      </p:sp>
      <p:pic>
        <p:nvPicPr>
          <p:cNvPr id="8" name="Google Shape;650;p64">
            <a:extLst>
              <a:ext uri="{FF2B5EF4-FFF2-40B4-BE49-F238E27FC236}">
                <a16:creationId xmlns:a16="http://schemas.microsoft.com/office/drawing/2014/main" id="{E6C89D09-02AB-5E53-2C62-5C141599F2B7}"/>
              </a:ext>
            </a:extLst>
          </p:cNvPr>
          <p:cNvPicPr preferRelativeResize="0"/>
          <p:nvPr/>
        </p:nvPicPr>
        <p:blipFill rotWithShape="1">
          <a:blip r:embed="rId4">
            <a:alphaModFix/>
          </a:blip>
          <a:srcRect b="40343"/>
          <a:stretch/>
        </p:blipFill>
        <p:spPr>
          <a:xfrm>
            <a:off x="6165640" y="5241967"/>
            <a:ext cx="4969465" cy="1354176"/>
          </a:xfrm>
          <a:prstGeom prst="rect">
            <a:avLst/>
          </a:prstGeom>
          <a:noFill/>
          <a:ln>
            <a:noFill/>
          </a:ln>
        </p:spPr>
      </p:pic>
      <mc:AlternateContent xmlns:mc="http://schemas.openxmlformats.org/markup-compatibility/2006" xmlns:a14="http://schemas.microsoft.com/office/drawing/2010/main">
        <mc:Choice Requires="a14">
          <p:sp>
            <p:nvSpPr>
              <p:cNvPr id="9" name="Google Shape;651;p64">
                <a:extLst>
                  <a:ext uri="{FF2B5EF4-FFF2-40B4-BE49-F238E27FC236}">
                    <a16:creationId xmlns:a16="http://schemas.microsoft.com/office/drawing/2014/main" id="{E09A0758-080D-814E-5DD7-19B72AD99002}"/>
                  </a:ext>
                </a:extLst>
              </p:cNvPr>
              <p:cNvSpPr txBox="1"/>
              <p:nvPr/>
            </p:nvSpPr>
            <p:spPr>
              <a:xfrm>
                <a:off x="6180080" y="1387373"/>
                <a:ext cx="5643377" cy="2122015"/>
              </a:xfrm>
              <a:prstGeom prst="rect">
                <a:avLst/>
              </a:prstGeom>
              <a:no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14:m>
                  <m:oMath xmlns:m="http://schemas.openxmlformats.org/officeDocument/2006/math">
                    <m:sSub>
                      <m:sSubPr>
                        <m:ctrlPr>
                          <a:rPr lang="en-US" sz="2400" b="0" i="1" smtClean="0">
                            <a:solidFill>
                              <a:schemeClr val="dk1"/>
                            </a:solidFill>
                            <a:latin typeface="Cambria Math" panose="02040503050406030204" pitchFamily="18" charset="0"/>
                            <a:ea typeface="Times New Roman"/>
                            <a:cs typeface="Times New Roman"/>
                            <a:sym typeface="Times New Roman"/>
                          </a:rPr>
                        </m:ctrlPr>
                      </m:sSubPr>
                      <m:e>
                        <m:r>
                          <a:rPr lang="en-US" sz="2400" b="0" i="1" smtClean="0">
                            <a:solidFill>
                              <a:schemeClr val="dk1"/>
                            </a:solidFill>
                            <a:latin typeface="Cambria Math" panose="02040503050406030204" pitchFamily="18" charset="0"/>
                            <a:ea typeface="Times New Roman"/>
                            <a:cs typeface="Times New Roman"/>
                            <a:sym typeface="Times New Roman"/>
                          </a:rPr>
                          <m:t>𝑃</m:t>
                        </m:r>
                      </m:e>
                      <m:sub>
                        <m:r>
                          <a:rPr lang="en-US" sz="2400" b="0" i="1" smtClean="0">
                            <a:solidFill>
                              <a:schemeClr val="dk1"/>
                            </a:solidFill>
                            <a:latin typeface="Cambria Math" panose="02040503050406030204" pitchFamily="18" charset="0"/>
                            <a:ea typeface="Times New Roman"/>
                            <a:cs typeface="Times New Roman"/>
                            <a:sym typeface="Times New Roman"/>
                          </a:rPr>
                          <m:t>𝑦</m:t>
                        </m:r>
                      </m:sub>
                    </m:sSub>
                    <m:r>
                      <m:rPr>
                        <m:sty m:val="p"/>
                      </m:rPr>
                      <a:rPr lang="en-US" sz="2400" b="0" i="0" smtClean="0">
                        <a:solidFill>
                          <a:schemeClr val="dk1"/>
                        </a:solidFill>
                        <a:latin typeface="Cambria Math" panose="02040503050406030204" pitchFamily="18" charset="0"/>
                        <a:ea typeface="Times New Roman"/>
                        <a:cs typeface="Times New Roman"/>
                        <a:sym typeface="Times New Roman"/>
                      </a:rPr>
                      <m:t>vs</m:t>
                    </m:r>
                    <m:r>
                      <a:rPr lang="en-US" sz="2400" b="0" i="1" smtClean="0">
                        <a:solidFill>
                          <a:schemeClr val="dk1"/>
                        </a:solidFill>
                        <a:latin typeface="Cambria Math" panose="02040503050406030204" pitchFamily="18" charset="0"/>
                        <a:ea typeface="Times New Roman"/>
                        <a:cs typeface="Times New Roman"/>
                        <a:sym typeface="Times New Roman"/>
                      </a:rPr>
                      <m:t> </m:t>
                    </m:r>
                    <m:sSub>
                      <m:sSubPr>
                        <m:ctrlPr>
                          <a:rPr lang="en-US" sz="2400" b="0" i="1" smtClean="0">
                            <a:solidFill>
                              <a:schemeClr val="dk1"/>
                            </a:solidFill>
                            <a:latin typeface="Cambria Math" panose="02040503050406030204" pitchFamily="18" charset="0"/>
                            <a:ea typeface="Times New Roman"/>
                            <a:cs typeface="Times New Roman"/>
                            <a:sym typeface="Times New Roman"/>
                          </a:rPr>
                        </m:ctrlPr>
                      </m:sSubPr>
                      <m:e>
                        <m:r>
                          <a:rPr lang="en-US" sz="2400" b="0" i="1" smtClean="0">
                            <a:solidFill>
                              <a:schemeClr val="dk1"/>
                            </a:solidFill>
                            <a:latin typeface="Cambria Math" panose="02040503050406030204" pitchFamily="18" charset="0"/>
                            <a:ea typeface="Times New Roman"/>
                            <a:cs typeface="Times New Roman"/>
                            <a:sym typeface="Times New Roman"/>
                          </a:rPr>
                          <m:t>𝑣</m:t>
                        </m:r>
                      </m:e>
                      <m:sub>
                        <m:r>
                          <a:rPr lang="en-US" sz="2400" b="0" i="1" smtClean="0">
                            <a:solidFill>
                              <a:schemeClr val="dk1"/>
                            </a:solidFill>
                            <a:latin typeface="Cambria Math" panose="02040503050406030204" pitchFamily="18" charset="0"/>
                            <a:ea typeface="Times New Roman"/>
                            <a:cs typeface="Times New Roman"/>
                            <a:sym typeface="Times New Roman"/>
                          </a:rPr>
                          <m:t>1</m:t>
                        </m:r>
                      </m:sub>
                    </m:sSub>
                  </m:oMath>
                </a14:m>
                <a:r>
                  <a:rPr lang="en" sz="2400" dirty="0">
                    <a:solidFill>
                      <a:schemeClr val="dk1"/>
                    </a:solidFill>
                    <a:latin typeface="Times New Roman"/>
                    <a:ea typeface="Times New Roman"/>
                    <a:cs typeface="Times New Roman"/>
                    <a:sym typeface="Times New Roman"/>
                  </a:rPr>
                  <a:t> correlation is not optimal for a differential analysis</a:t>
                </a:r>
              </a:p>
              <a:p>
                <a:pPr marL="342900" indent="-342900">
                  <a:buFont typeface="Arial" panose="020B0604020202020204" pitchFamily="34" charset="0"/>
                  <a:buChar char="•"/>
                </a:pPr>
                <a:r>
                  <a:rPr lang="en" sz="2400" dirty="0">
                    <a:solidFill>
                      <a:schemeClr val="dk1"/>
                    </a:solidFill>
                    <a:latin typeface="Times New Roman"/>
                    <a:ea typeface="Times New Roman"/>
                    <a:cs typeface="Times New Roman"/>
                    <a:sym typeface="Times New Roman"/>
                  </a:rPr>
                  <a:t>Pearson correlation coefficient represent linear correlation between two sets of data from -1 to 1</a:t>
                </a:r>
                <a:endParaRPr sz="2400" dirty="0">
                  <a:solidFill>
                    <a:schemeClr val="dk1"/>
                  </a:solidFill>
                  <a:latin typeface="Times New Roman"/>
                  <a:ea typeface="Times New Roman"/>
                  <a:cs typeface="Times New Roman"/>
                  <a:sym typeface="Times New Roman"/>
                </a:endParaRPr>
              </a:p>
            </p:txBody>
          </p:sp>
        </mc:Choice>
        <mc:Fallback xmlns="">
          <p:sp>
            <p:nvSpPr>
              <p:cNvPr id="9" name="Google Shape;651;p64">
                <a:extLst>
                  <a:ext uri="{FF2B5EF4-FFF2-40B4-BE49-F238E27FC236}">
                    <a16:creationId xmlns:a16="http://schemas.microsoft.com/office/drawing/2014/main" id="{E09A0758-080D-814E-5DD7-19B72AD99002}"/>
                  </a:ext>
                </a:extLst>
              </p:cNvPr>
              <p:cNvSpPr txBox="1">
                <a:spLocks noRot="1" noChangeAspect="1" noMove="1" noResize="1" noEditPoints="1" noAdjustHandles="1" noChangeArrowheads="1" noChangeShapeType="1" noTextEdit="1"/>
              </p:cNvSpPr>
              <p:nvPr/>
            </p:nvSpPr>
            <p:spPr>
              <a:xfrm>
                <a:off x="6180080" y="1387373"/>
                <a:ext cx="5643377" cy="2122015"/>
              </a:xfrm>
              <a:prstGeom prst="rect">
                <a:avLst/>
              </a:prstGeom>
              <a:blipFill>
                <a:blip r:embed="rId5"/>
                <a:stretch>
                  <a:fillRect l="-897" b="-2381"/>
                </a:stretch>
              </a:blipFill>
              <a:ln>
                <a:noFill/>
              </a:ln>
            </p:spPr>
            <p:txBody>
              <a:bodyPr/>
              <a:lstStyle/>
              <a:p>
                <a:r>
                  <a:rPr lang="en-RU">
                    <a:noFill/>
                  </a:rPr>
                  <a:t> </a:t>
                </a:r>
              </a:p>
            </p:txBody>
          </p:sp>
        </mc:Fallback>
      </mc:AlternateContent>
      <p:grpSp>
        <p:nvGrpSpPr>
          <p:cNvPr id="10" name="Group 9">
            <a:extLst>
              <a:ext uri="{FF2B5EF4-FFF2-40B4-BE49-F238E27FC236}">
                <a16:creationId xmlns:a16="http://schemas.microsoft.com/office/drawing/2014/main" id="{365E6B12-4CAF-5647-0180-E471FD2C276E}"/>
              </a:ext>
            </a:extLst>
          </p:cNvPr>
          <p:cNvGrpSpPr/>
          <p:nvPr/>
        </p:nvGrpSpPr>
        <p:grpSpPr>
          <a:xfrm>
            <a:off x="6662240" y="3550520"/>
            <a:ext cx="3872397" cy="1442499"/>
            <a:chOff x="6483567" y="2236734"/>
            <a:chExt cx="3872397" cy="1442499"/>
          </a:xfrm>
        </p:grpSpPr>
        <p:pic>
          <p:nvPicPr>
            <p:cNvPr id="11" name="Google Shape;652;p64" descr="\rho(X,Y)=\frac{Cov(X,Y)}{Var(X)Var(Y)}&#10;%aaf7fb42-1c61-40fe-82ed-2944dd0ef023&#10;%ac1f1ccb-d9f2-4448-8275-120fb126bc69">
              <a:extLst>
                <a:ext uri="{FF2B5EF4-FFF2-40B4-BE49-F238E27FC236}">
                  <a16:creationId xmlns:a16="http://schemas.microsoft.com/office/drawing/2014/main" id="{B1054D61-CD72-97AC-07EA-8FED1E8286EA}"/>
                </a:ext>
              </a:extLst>
            </p:cNvPr>
            <p:cNvPicPr preferRelativeResize="0"/>
            <p:nvPr/>
          </p:nvPicPr>
          <p:blipFill>
            <a:blip r:embed="rId6">
              <a:alphaModFix/>
            </a:blip>
            <a:stretch>
              <a:fillRect/>
            </a:stretch>
          </p:blipFill>
          <p:spPr>
            <a:xfrm>
              <a:off x="6483567" y="2236734"/>
              <a:ext cx="3153100" cy="513233"/>
            </a:xfrm>
            <a:prstGeom prst="rect">
              <a:avLst/>
            </a:prstGeom>
            <a:noFill/>
            <a:ln>
              <a:noFill/>
            </a:ln>
          </p:spPr>
        </p:pic>
        <p:pic>
          <p:nvPicPr>
            <p:cNvPr id="12" name="Google Shape;653;p64" descr="Cov(X,Y)=\langle XY\rangle - \langle X\rangle \langle Y\rangle&#10;%95a58ccf-dec5-416e-bac4-ba3c4e724cb1">
              <a:extLst>
                <a:ext uri="{FF2B5EF4-FFF2-40B4-BE49-F238E27FC236}">
                  <a16:creationId xmlns:a16="http://schemas.microsoft.com/office/drawing/2014/main" id="{1A10753F-ECDB-111B-95D1-197572561011}"/>
                </a:ext>
              </a:extLst>
            </p:cNvPr>
            <p:cNvPicPr preferRelativeResize="0"/>
            <p:nvPr/>
          </p:nvPicPr>
          <p:blipFill>
            <a:blip r:embed="rId7">
              <a:alphaModFix/>
            </a:blip>
            <a:stretch>
              <a:fillRect/>
            </a:stretch>
          </p:blipFill>
          <p:spPr>
            <a:xfrm>
              <a:off x="6483567" y="2853567"/>
              <a:ext cx="3872397" cy="306867"/>
            </a:xfrm>
            <a:prstGeom prst="rect">
              <a:avLst/>
            </a:prstGeom>
            <a:noFill/>
            <a:ln>
              <a:noFill/>
            </a:ln>
          </p:spPr>
        </p:pic>
        <p:pic>
          <p:nvPicPr>
            <p:cNvPr id="13" name="Google Shape;654;p64" descr="Var(X)=\sqrt{\langle X^2\rangle - \langle X \rangle ^2}&#10;%2a836183-4272-4b68-90db-40021f7f6ee7">
              <a:extLst>
                <a:ext uri="{FF2B5EF4-FFF2-40B4-BE49-F238E27FC236}">
                  <a16:creationId xmlns:a16="http://schemas.microsoft.com/office/drawing/2014/main" id="{D0F61789-B238-145B-1730-1319F3DB4E75}"/>
                </a:ext>
              </a:extLst>
            </p:cNvPr>
            <p:cNvPicPr preferRelativeResize="0"/>
            <p:nvPr/>
          </p:nvPicPr>
          <p:blipFill>
            <a:blip r:embed="rId8">
              <a:alphaModFix/>
            </a:blip>
            <a:stretch>
              <a:fillRect/>
            </a:stretch>
          </p:blipFill>
          <p:spPr>
            <a:xfrm>
              <a:off x="6483567" y="3264033"/>
              <a:ext cx="3666736" cy="415200"/>
            </a:xfrm>
            <a:prstGeom prst="rect">
              <a:avLst/>
            </a:prstGeom>
            <a:noFill/>
            <a:ln>
              <a:noFill/>
            </a:ln>
          </p:spPr>
        </p:pic>
      </p:grpSp>
      <p:sp>
        <p:nvSpPr>
          <p:cNvPr id="25" name="TextBox 24">
            <a:extLst>
              <a:ext uri="{FF2B5EF4-FFF2-40B4-BE49-F238E27FC236}">
                <a16:creationId xmlns:a16="http://schemas.microsoft.com/office/drawing/2014/main" id="{76674AE3-44EA-DE4C-AE01-092111453CE3}"/>
              </a:ext>
            </a:extLst>
          </p:cNvPr>
          <p:cNvSpPr txBox="1"/>
          <p:nvPr/>
        </p:nvSpPr>
        <p:spPr>
          <a:xfrm>
            <a:off x="7908585" y="144335"/>
            <a:ext cx="4178195" cy="646331"/>
          </a:xfrm>
          <a:prstGeom prst="rect">
            <a:avLst/>
          </a:prstGeom>
          <a:noFill/>
        </p:spPr>
        <p:txBody>
          <a:bodyPr wrap="none" rtlCol="0">
            <a:spAutoFit/>
          </a:bodyPr>
          <a:lstStyle/>
          <a:p>
            <a:r>
              <a:rPr lang="en-US" dirty="0"/>
              <a:t>See </a:t>
            </a:r>
            <a:r>
              <a:rPr lang="en-RU" dirty="0"/>
              <a:t>O. Terayev’s </a:t>
            </a:r>
            <a:r>
              <a:rPr lang="en-RU" dirty="0">
                <a:hlinkClick r:id="rId9"/>
              </a:rPr>
              <a:t>talk</a:t>
            </a:r>
            <a:r>
              <a:rPr lang="en-RU" dirty="0"/>
              <a:t> at INFINUM-2023 and</a:t>
            </a:r>
          </a:p>
          <a:p>
            <a:r>
              <a:rPr lang="en-RU" dirty="0"/>
              <a:t>V. Voronyuk’s </a:t>
            </a:r>
            <a:r>
              <a:rPr lang="en-RU" dirty="0">
                <a:hlinkClick r:id="rId10"/>
              </a:rPr>
              <a:t>talk</a:t>
            </a:r>
            <a:r>
              <a:rPr lang="en-RU" dirty="0"/>
              <a:t> at XI MPD CM</a:t>
            </a:r>
          </a:p>
        </p:txBody>
      </p:sp>
      <p:sp>
        <p:nvSpPr>
          <p:cNvPr id="7" name="Google Shape;647;p64">
            <a:extLst>
              <a:ext uri="{FF2B5EF4-FFF2-40B4-BE49-F238E27FC236}">
                <a16:creationId xmlns:a16="http://schemas.microsoft.com/office/drawing/2014/main" id="{F32C0CED-A4BC-2E93-A198-3759D6F24A16}"/>
              </a:ext>
            </a:extLst>
          </p:cNvPr>
          <p:cNvSpPr txBox="1"/>
          <p:nvPr/>
        </p:nvSpPr>
        <p:spPr>
          <a:xfrm>
            <a:off x="512367" y="-1"/>
            <a:ext cx="11154000" cy="790667"/>
          </a:xfrm>
          <a:prstGeom prst="rect">
            <a:avLst/>
          </a:prstGeom>
          <a:noFill/>
          <a:ln>
            <a:noFill/>
          </a:ln>
        </p:spPr>
        <p:txBody>
          <a:bodyPr spcFirstLastPara="1" wrap="square" lIns="121900" tIns="121900" rIns="121900" bIns="121900" anchor="t" anchorCtr="0">
            <a:noAutofit/>
          </a:bodyPr>
          <a:lstStyle/>
          <a:p>
            <a:pPr>
              <a:lnSpc>
                <a:spcPct val="115000"/>
              </a:lnSpc>
            </a:pPr>
            <a:r>
              <a:rPr lang="en" sz="3200" b="1" dirty="0">
                <a:solidFill>
                  <a:schemeClr val="dk1"/>
                </a:solidFill>
                <a:latin typeface="Times New Roman"/>
                <a:ea typeface="Times New Roman"/>
                <a:cs typeface="Times New Roman"/>
                <a:sym typeface="Times New Roman"/>
              </a:rPr>
              <a:t>Correlation between </a:t>
            </a:r>
            <a:r>
              <a:rPr lang="en" sz="3200" b="1" dirty="0" err="1">
                <a:solidFill>
                  <a:schemeClr val="dk1"/>
                </a:solidFill>
                <a:latin typeface="Times New Roman"/>
                <a:ea typeface="Times New Roman"/>
                <a:cs typeface="Times New Roman"/>
                <a:sym typeface="Times New Roman"/>
              </a:rPr>
              <a:t>P</a:t>
            </a:r>
            <a:r>
              <a:rPr lang="en" sz="3200" b="1" baseline="-25000" dirty="0" err="1">
                <a:solidFill>
                  <a:schemeClr val="dk1"/>
                </a:solidFill>
                <a:latin typeface="Times New Roman"/>
                <a:ea typeface="Times New Roman"/>
                <a:cs typeface="Times New Roman"/>
                <a:sym typeface="Times New Roman"/>
              </a:rPr>
              <a:t>y</a:t>
            </a:r>
            <a:r>
              <a:rPr lang="en" sz="3200" b="1" dirty="0">
                <a:solidFill>
                  <a:schemeClr val="dk1"/>
                </a:solidFill>
                <a:latin typeface="Times New Roman"/>
                <a:ea typeface="Times New Roman"/>
                <a:cs typeface="Times New Roman"/>
                <a:sym typeface="Times New Roman"/>
              </a:rPr>
              <a:t> and v</a:t>
            </a:r>
            <a:r>
              <a:rPr lang="en" sz="3200" b="1" baseline="-25000" dirty="0">
                <a:solidFill>
                  <a:schemeClr val="dk1"/>
                </a:solidFill>
                <a:latin typeface="Times New Roman"/>
                <a:ea typeface="Times New Roman"/>
                <a:cs typeface="Times New Roman"/>
                <a:sym typeface="Times New Roman"/>
              </a:rPr>
              <a:t>1</a:t>
            </a:r>
            <a:r>
              <a:rPr lang="en" sz="3200" b="1" dirty="0"/>
              <a:t> </a:t>
            </a:r>
            <a:endParaRPr sz="3200" b="1" dirty="0"/>
          </a:p>
        </p:txBody>
      </p:sp>
    </p:spTree>
    <p:extLst>
      <p:ext uri="{BB962C8B-B14F-4D97-AF65-F5344CB8AC3E}">
        <p14:creationId xmlns:p14="http://schemas.microsoft.com/office/powerpoint/2010/main" val="121123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7"/>
          <p:cNvPicPr preferRelativeResize="0"/>
          <p:nvPr/>
        </p:nvPicPr>
        <p:blipFill rotWithShape="1">
          <a:blip r:embed="rId3">
            <a:alphaModFix/>
          </a:blip>
          <a:srcRect/>
          <a:stretch/>
        </p:blipFill>
        <p:spPr>
          <a:xfrm>
            <a:off x="5529600" y="505920"/>
            <a:ext cx="6661411" cy="4706961"/>
          </a:xfrm>
          <a:prstGeom prst="rect">
            <a:avLst/>
          </a:prstGeom>
          <a:noFill/>
          <a:ln>
            <a:noFill/>
          </a:ln>
        </p:spPr>
      </p:pic>
      <p:sp>
        <p:nvSpPr>
          <p:cNvPr id="143" name="Google Shape;143;p17"/>
          <p:cNvSpPr txBox="1"/>
          <p:nvPr/>
        </p:nvSpPr>
        <p:spPr>
          <a:xfrm>
            <a:off x="233375" y="593867"/>
            <a:ext cx="7642000" cy="4262800"/>
          </a:xfrm>
          <a:prstGeom prst="rect">
            <a:avLst/>
          </a:prstGeom>
          <a:noFill/>
          <a:ln>
            <a:noFill/>
          </a:ln>
        </p:spPr>
        <p:txBody>
          <a:bodyPr spcFirstLastPara="1" wrap="square" lIns="0" tIns="0" rIns="0" bIns="0" anchor="ctr" anchorCtr="0">
            <a:noAutofit/>
          </a:bodyPr>
          <a:lstStyle/>
          <a:p>
            <a:pPr marL="253994" marR="0" lvl="0" indent="-253994" algn="l" defTabSz="914400" rtl="0" eaLnBrk="1" fontAlgn="auto" latinLnBrk="0" hangingPunct="1">
              <a:lnSpc>
                <a:spcPct val="100000"/>
              </a:lnSpc>
              <a:spcBef>
                <a:spcPts val="0"/>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Predicted and observed </a:t>
            </a:r>
            <a:r>
              <a:rPr kumimoji="0" lang="ru" sz="2667" b="0" i="0" u="sng" strike="noStrike" kern="1200" cap="none" spc="0" normalizeH="0" baseline="0" noProof="0">
                <a:ln>
                  <a:noFill/>
                </a:ln>
                <a:solidFill>
                  <a:srgbClr val="000000"/>
                </a:solidFill>
                <a:effectLst/>
                <a:uLnTx/>
                <a:uFillTx/>
                <a:latin typeface="Times New Roman"/>
                <a:ea typeface="Times New Roman"/>
                <a:cs typeface="Times New Roman"/>
                <a:sym typeface="Times New Roman"/>
              </a:rPr>
              <a:t>global polarization signals rise</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as the collision energy is reduced:</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67"/>
              </a:spcBef>
              <a:spcAft>
                <a:spcPts val="0"/>
              </a:spcAft>
              <a:buClrTx/>
              <a:buSzTx/>
              <a:buFontTx/>
              <a:buNone/>
              <a:tabLst/>
              <a:defRPr/>
            </a:pPr>
            <a:r>
              <a:rPr kumimoji="0" lang="ru" sz="2667"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NICA energy range will provide new insight</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253994" marR="0" lvl="0" indent="-253994" algn="l" defTabSz="914400" rtl="0" eaLnBrk="1" fontAlgn="auto" latinLnBrk="0" hangingPunct="1">
              <a:lnSpc>
                <a:spcPct val="100000"/>
              </a:lnSpc>
              <a:spcBef>
                <a:spcPts val="1067"/>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 splitting of global polarization</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253994" marR="0" lvl="0" indent="-253994" algn="l" defTabSz="914400" rtl="0" eaLnBrk="1" fontAlgn="auto" latinLnBrk="0" hangingPunct="1">
              <a:lnSpc>
                <a:spcPct val="100000"/>
              </a:lnSpc>
              <a:spcBef>
                <a:spcPts val="1067"/>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Comparison of models, detailed study of energy and kinematical dependences, improving precision </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253994" marR="0" lvl="0" indent="-253994" algn="l" defTabSz="914400" rtl="0" eaLnBrk="1" fontAlgn="auto" latinLnBrk="0" hangingPunct="1">
              <a:lnSpc>
                <a:spcPct val="100000"/>
              </a:lnSpc>
              <a:spcBef>
                <a:spcPts val="1067"/>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Probing the vortical structure using various observables</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44" name="Google Shape;144;p17"/>
          <p:cNvGrpSpPr/>
          <p:nvPr/>
        </p:nvGrpSpPr>
        <p:grpSpPr>
          <a:xfrm>
            <a:off x="487221" y="2398227"/>
            <a:ext cx="685768" cy="368791"/>
            <a:chOff x="402840" y="1982880"/>
            <a:chExt cx="567000" cy="304920"/>
          </a:xfrm>
        </p:grpSpPr>
        <p:sp>
          <p:nvSpPr>
            <p:cNvPr id="145" name="Google Shape;145;p17"/>
            <p:cNvSpPr/>
            <p:nvPr/>
          </p:nvSpPr>
          <p:spPr>
            <a:xfrm>
              <a:off x="407880" y="1996920"/>
              <a:ext cx="547920" cy="277200"/>
            </a:xfrm>
            <a:custGeom>
              <a:avLst/>
              <a:gdLst/>
              <a:ahLst/>
              <a:cxnLst/>
              <a:rect l="l" t="t" r="r" b="b"/>
              <a:pathLst>
                <a:path w="1522" h="770" extrusionOk="0">
                  <a:moveTo>
                    <a:pt x="760" y="770"/>
                  </a:moveTo>
                  <a:lnTo>
                    <a:pt x="0" y="770"/>
                  </a:lnTo>
                  <a:lnTo>
                    <a:pt x="0" y="0"/>
                  </a:lnTo>
                  <a:lnTo>
                    <a:pt x="1522" y="0"/>
                  </a:lnTo>
                  <a:lnTo>
                    <a:pt x="1522" y="770"/>
                  </a:lnTo>
                  <a:lnTo>
                    <a:pt x="760" y="770"/>
                  </a:lnTo>
                  <a:close/>
                </a:path>
              </a:pathLst>
            </a:custGeom>
            <a:solidFill>
              <a:srgbClr val="FFFFFF"/>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6" name="Google Shape;146;p17"/>
            <p:cNvSpPr/>
            <p:nvPr/>
          </p:nvSpPr>
          <p:spPr>
            <a:xfrm>
              <a:off x="402840" y="2018520"/>
              <a:ext cx="175320" cy="200160"/>
            </a:xfrm>
            <a:custGeom>
              <a:avLst/>
              <a:gdLst/>
              <a:ahLst/>
              <a:cxnLst/>
              <a:rect l="l" t="t" r="r" b="b"/>
              <a:pathLst>
                <a:path w="487"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5"/>
                    <a:pt x="65" y="553"/>
                    <a:pt x="72" y="553"/>
                  </a:cubicBezTo>
                  <a:cubicBezTo>
                    <a:pt x="95" y="553"/>
                    <a:pt x="136" y="555"/>
                    <a:pt x="160" y="556"/>
                  </a:cubicBezTo>
                  <a:lnTo>
                    <a:pt x="160" y="532"/>
                  </a:lnTo>
                  <a:cubicBezTo>
                    <a:pt x="118" y="530"/>
                    <a:pt x="100" y="511"/>
                    <a:pt x="100" y="491"/>
                  </a:cubicBezTo>
                  <a:cubicBezTo>
                    <a:pt x="100" y="488"/>
                    <a:pt x="100" y="484"/>
                    <a:pt x="104" y="474"/>
                  </a:cubicBezTo>
                  <a:lnTo>
                    <a:pt x="220" y="113"/>
                  </a:lnTo>
                  <a:lnTo>
                    <a:pt x="343" y="495"/>
                  </a:lnTo>
                  <a:cubicBezTo>
                    <a:pt x="347" y="505"/>
                    <a:pt x="347" y="507"/>
                    <a:pt x="347" y="509"/>
                  </a:cubicBezTo>
                  <a:cubicBezTo>
                    <a:pt x="347" y="532"/>
                    <a:pt x="301" y="532"/>
                    <a:pt x="282" y="532"/>
                  </a:cubicBezTo>
                  <a:lnTo>
                    <a:pt x="282" y="556"/>
                  </a:lnTo>
                  <a:cubicBezTo>
                    <a:pt x="308" y="553"/>
                    <a:pt x="363" y="553"/>
                    <a:pt x="392" y="553"/>
                  </a:cubicBezTo>
                  <a:cubicBezTo>
                    <a:pt x="422" y="553"/>
                    <a:pt x="458" y="555"/>
                    <a:pt x="487" y="556"/>
                  </a:cubicBezTo>
                  <a:lnTo>
                    <a:pt x="487" y="532"/>
                  </a:lnTo>
                  <a:cubicBezTo>
                    <a:pt x="429" y="532"/>
                    <a:pt x="428" y="527"/>
                    <a:pt x="417" y="498"/>
                  </a:cubicBezTo>
                  <a:lnTo>
                    <a:pt x="262" y="16"/>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47" name="Google Shape;147;p17"/>
            <p:cNvSpPr/>
            <p:nvPr/>
          </p:nvSpPr>
          <p:spPr>
            <a:xfrm>
              <a:off x="615240" y="2008800"/>
              <a:ext cx="65160" cy="279000"/>
            </a:xfrm>
            <a:custGeom>
              <a:avLst/>
              <a:gdLst/>
              <a:ahLst/>
              <a:cxnLst/>
              <a:rect l="l" t="t" r="r" b="b"/>
              <a:pathLst>
                <a:path w="181" h="775" extrusionOk="0">
                  <a:moveTo>
                    <a:pt x="181" y="768"/>
                  </a:moveTo>
                  <a:cubicBezTo>
                    <a:pt x="181" y="766"/>
                    <a:pt x="181" y="764"/>
                    <a:pt x="167" y="750"/>
                  </a:cubicBezTo>
                  <a:cubicBezTo>
                    <a:pt x="70" y="653"/>
                    <a:pt x="46" y="507"/>
                    <a:pt x="46" y="387"/>
                  </a:cubicBezTo>
                  <a:cubicBezTo>
                    <a:pt x="46" y="254"/>
                    <a:pt x="76" y="118"/>
                    <a:pt x="171" y="21"/>
                  </a:cubicBezTo>
                  <a:cubicBezTo>
                    <a:pt x="181" y="12"/>
                    <a:pt x="181" y="11"/>
                    <a:pt x="181" y="7"/>
                  </a:cubicBezTo>
                  <a:cubicBezTo>
                    <a:pt x="181" y="2"/>
                    <a:pt x="178" y="0"/>
                    <a:pt x="172" y="0"/>
                  </a:cubicBezTo>
                  <a:cubicBezTo>
                    <a:pt x="165" y="0"/>
                    <a:pt x="95" y="53"/>
                    <a:pt x="49" y="151"/>
                  </a:cubicBezTo>
                  <a:cubicBezTo>
                    <a:pt x="9" y="236"/>
                    <a:pt x="0" y="322"/>
                    <a:pt x="0" y="387"/>
                  </a:cubicBezTo>
                  <a:cubicBezTo>
                    <a:pt x="0" y="449"/>
                    <a:pt x="9" y="542"/>
                    <a:pt x="51" y="630"/>
                  </a:cubicBezTo>
                  <a:cubicBezTo>
                    <a:pt x="99" y="725"/>
                    <a:pt x="165" y="775"/>
                    <a:pt x="172" y="775"/>
                  </a:cubicBezTo>
                  <a:cubicBezTo>
                    <a:pt x="178" y="775"/>
                    <a:pt x="181" y="773"/>
                    <a:pt x="181" y="768"/>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48" name="Google Shape;148;p17"/>
            <p:cNvSpPr/>
            <p:nvPr/>
          </p:nvSpPr>
          <p:spPr>
            <a:xfrm>
              <a:off x="741600" y="1982880"/>
              <a:ext cx="101520" cy="9360"/>
            </a:xfrm>
            <a:custGeom>
              <a:avLst/>
              <a:gdLst/>
              <a:ahLst/>
              <a:cxnLst/>
              <a:rect l="l" t="t" r="r" b="b"/>
              <a:pathLst>
                <a:path w="282" h="26" extrusionOk="0">
                  <a:moveTo>
                    <a:pt x="282" y="26"/>
                  </a:moveTo>
                  <a:lnTo>
                    <a:pt x="282" y="0"/>
                  </a:lnTo>
                  <a:lnTo>
                    <a:pt x="0" y="0"/>
                  </a:lnTo>
                  <a:lnTo>
                    <a:pt x="0" y="26"/>
                  </a:lnTo>
                  <a:lnTo>
                    <a:pt x="282" y="26"/>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49" name="Google Shape;149;p17"/>
            <p:cNvSpPr/>
            <p:nvPr/>
          </p:nvSpPr>
          <p:spPr>
            <a:xfrm>
              <a:off x="704520" y="2018520"/>
              <a:ext cx="175320" cy="200160"/>
            </a:xfrm>
            <a:custGeom>
              <a:avLst/>
              <a:gdLst/>
              <a:ahLst/>
              <a:cxnLst/>
              <a:rect l="l" t="t" r="r" b="b"/>
              <a:pathLst>
                <a:path w="487"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5"/>
                    <a:pt x="65" y="553"/>
                    <a:pt x="72" y="553"/>
                  </a:cubicBezTo>
                  <a:cubicBezTo>
                    <a:pt x="95" y="553"/>
                    <a:pt x="136" y="555"/>
                    <a:pt x="160" y="556"/>
                  </a:cubicBezTo>
                  <a:lnTo>
                    <a:pt x="160" y="532"/>
                  </a:lnTo>
                  <a:cubicBezTo>
                    <a:pt x="118" y="530"/>
                    <a:pt x="100" y="511"/>
                    <a:pt x="100" y="491"/>
                  </a:cubicBezTo>
                  <a:cubicBezTo>
                    <a:pt x="100" y="488"/>
                    <a:pt x="100" y="484"/>
                    <a:pt x="104" y="474"/>
                  </a:cubicBezTo>
                  <a:lnTo>
                    <a:pt x="220" y="113"/>
                  </a:lnTo>
                  <a:lnTo>
                    <a:pt x="343" y="495"/>
                  </a:lnTo>
                  <a:cubicBezTo>
                    <a:pt x="347" y="505"/>
                    <a:pt x="347" y="507"/>
                    <a:pt x="347" y="509"/>
                  </a:cubicBezTo>
                  <a:cubicBezTo>
                    <a:pt x="347" y="532"/>
                    <a:pt x="301" y="532"/>
                    <a:pt x="282" y="532"/>
                  </a:cubicBezTo>
                  <a:lnTo>
                    <a:pt x="282" y="556"/>
                  </a:lnTo>
                  <a:cubicBezTo>
                    <a:pt x="308" y="553"/>
                    <a:pt x="363" y="553"/>
                    <a:pt x="392" y="553"/>
                  </a:cubicBezTo>
                  <a:cubicBezTo>
                    <a:pt x="422" y="553"/>
                    <a:pt x="458" y="555"/>
                    <a:pt x="487" y="556"/>
                  </a:cubicBezTo>
                  <a:lnTo>
                    <a:pt x="487" y="532"/>
                  </a:lnTo>
                  <a:cubicBezTo>
                    <a:pt x="429" y="532"/>
                    <a:pt x="428" y="527"/>
                    <a:pt x="417" y="498"/>
                  </a:cubicBezTo>
                  <a:lnTo>
                    <a:pt x="262" y="16"/>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50" name="Google Shape;150;p17"/>
            <p:cNvSpPr/>
            <p:nvPr/>
          </p:nvSpPr>
          <p:spPr>
            <a:xfrm>
              <a:off x="904680" y="2008800"/>
              <a:ext cx="65160" cy="279000"/>
            </a:xfrm>
            <a:custGeom>
              <a:avLst/>
              <a:gdLst/>
              <a:ahLst/>
              <a:cxnLst/>
              <a:rect l="l" t="t" r="r" b="b"/>
              <a:pathLst>
                <a:path w="181" h="775" extrusionOk="0">
                  <a:moveTo>
                    <a:pt x="181" y="387"/>
                  </a:moveTo>
                  <a:cubicBezTo>
                    <a:pt x="181" y="328"/>
                    <a:pt x="172" y="234"/>
                    <a:pt x="130" y="146"/>
                  </a:cubicBezTo>
                  <a:cubicBezTo>
                    <a:pt x="83" y="51"/>
                    <a:pt x="16" y="0"/>
                    <a:pt x="7" y="0"/>
                  </a:cubicBezTo>
                  <a:cubicBezTo>
                    <a:pt x="4" y="0"/>
                    <a:pt x="0" y="4"/>
                    <a:pt x="0" y="7"/>
                  </a:cubicBezTo>
                  <a:cubicBezTo>
                    <a:pt x="0" y="11"/>
                    <a:pt x="0" y="12"/>
                    <a:pt x="14" y="26"/>
                  </a:cubicBezTo>
                  <a:cubicBezTo>
                    <a:pt x="92" y="102"/>
                    <a:pt x="136" y="225"/>
                    <a:pt x="136" y="387"/>
                  </a:cubicBezTo>
                  <a:cubicBezTo>
                    <a:pt x="136" y="519"/>
                    <a:pt x="107" y="657"/>
                    <a:pt x="11" y="754"/>
                  </a:cubicBezTo>
                  <a:cubicBezTo>
                    <a:pt x="0" y="764"/>
                    <a:pt x="0" y="766"/>
                    <a:pt x="0" y="768"/>
                  </a:cubicBezTo>
                  <a:cubicBezTo>
                    <a:pt x="0" y="773"/>
                    <a:pt x="4" y="775"/>
                    <a:pt x="7" y="775"/>
                  </a:cubicBezTo>
                  <a:cubicBezTo>
                    <a:pt x="16" y="775"/>
                    <a:pt x="86" y="722"/>
                    <a:pt x="132" y="623"/>
                  </a:cubicBezTo>
                  <a:cubicBezTo>
                    <a:pt x="172" y="539"/>
                    <a:pt x="181" y="453"/>
                    <a:pt x="181" y="387"/>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sp>
        <p:nvSpPr>
          <p:cNvPr id="151" name="Google Shape;151;p17"/>
          <p:cNvSpPr txBox="1"/>
          <p:nvPr/>
        </p:nvSpPr>
        <p:spPr>
          <a:xfrm>
            <a:off x="8623999" y="511579"/>
            <a:ext cx="884400" cy="314000"/>
          </a:xfrm>
          <a:prstGeom prst="rect">
            <a:avLst/>
          </a:prstGeom>
          <a:no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467" b="0" i="0" u="none" strike="noStrike" kern="1200" cap="none" spc="0" normalizeH="0" baseline="0" noProof="0">
                <a:ln>
                  <a:noFill/>
                </a:ln>
                <a:solidFill>
                  <a:srgbClr val="CE181E"/>
                </a:solidFill>
                <a:effectLst/>
                <a:uLnTx/>
                <a:uFillTx/>
                <a:latin typeface="Times New Roman"/>
                <a:ea typeface="Times New Roman"/>
                <a:cs typeface="Times New Roman"/>
                <a:sym typeface="Times New Roman"/>
              </a:rPr>
              <a:t>9.2 GeV</a:t>
            </a:r>
            <a:endParaRPr kumimoji="0" sz="14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152" name="Google Shape;152;p17"/>
          <p:cNvCxnSpPr/>
          <p:nvPr/>
        </p:nvCxnSpPr>
        <p:spPr>
          <a:xfrm>
            <a:off x="9001057" y="780212"/>
            <a:ext cx="0" cy="288000"/>
          </a:xfrm>
          <a:prstGeom prst="straightConnector1">
            <a:avLst/>
          </a:prstGeom>
          <a:noFill/>
          <a:ln w="9525" cap="flat" cmpd="sng">
            <a:solidFill>
              <a:srgbClr val="ED1C24"/>
            </a:solidFill>
            <a:prstDash val="solid"/>
            <a:round/>
            <a:headEnd type="none" w="sm" len="sm"/>
            <a:tailEnd type="stealth" w="med" len="med"/>
          </a:ln>
        </p:spPr>
      </p:cxnSp>
      <p:sp>
        <p:nvSpPr>
          <p:cNvPr id="153" name="Google Shape;153;p17"/>
          <p:cNvSpPr txBox="1"/>
          <p:nvPr/>
        </p:nvSpPr>
        <p:spPr>
          <a:xfrm>
            <a:off x="8034815" y="4559541"/>
            <a:ext cx="4423600" cy="382400"/>
          </a:xfrm>
          <a:prstGeom prst="rect">
            <a:avLst/>
          </a:prstGeom>
          <a:no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8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S. Singha, EPJ Web Conf. 276 (2023) 06012</a:t>
            </a:r>
            <a:endParaRPr kumimoji="0" sz="18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54" name="Google Shape;154;p17"/>
          <p:cNvSpPr txBox="1">
            <a:spLocks noGrp="1"/>
          </p:cNvSpPr>
          <p:nvPr>
            <p:ph type="title"/>
          </p:nvPr>
        </p:nvSpPr>
        <p:spPr>
          <a:xfrm>
            <a:off x="640476" y="31783"/>
            <a:ext cx="10971600" cy="415200"/>
          </a:xfrm>
          <a:prstGeom prst="rect">
            <a:avLst/>
          </a:prstGeom>
          <a:noFill/>
          <a:ln>
            <a:noFill/>
          </a:ln>
        </p:spPr>
        <p:txBody>
          <a:bodyPr spcFirstLastPara="1" vert="horz" wrap="square" lIns="0" tIns="0" rIns="0" bIns="0" rtlCol="0" anchor="ctr" anchorCtr="0">
            <a:noAutofit/>
          </a:bodyPr>
          <a:lstStyle/>
          <a:p>
            <a:pPr>
              <a:spcBef>
                <a:spcPts val="0"/>
              </a:spcBef>
              <a:buClr>
                <a:srgbClr val="FFFFFF"/>
              </a:buClr>
              <a:buSzPts val="2200"/>
            </a:pPr>
            <a:r>
              <a:rPr lang="ru" sz="3600">
                <a:latin typeface="Times New Roman"/>
                <a:ea typeface="Times New Roman"/>
                <a:cs typeface="Times New Roman"/>
                <a:sym typeface="Times New Roman"/>
              </a:rPr>
              <a:t>Global Polarization at Nuclotron-NICA energies</a:t>
            </a:r>
            <a:endParaRPr sz="3600">
              <a:latin typeface="Times New Roman"/>
              <a:ea typeface="Times New Roman"/>
              <a:cs typeface="Times New Roman"/>
              <a:sym typeface="Times New Roman"/>
            </a:endParaRPr>
          </a:p>
        </p:txBody>
      </p:sp>
      <p:sp>
        <p:nvSpPr>
          <p:cNvPr id="155" name="Google Shape;155;p17"/>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fld id="{00000000-1234-1234-1234-123412341234}" type="slidenum">
              <a:rPr kumimoji="0" lang="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t>4</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56" name="Google Shape;156;p17"/>
          <p:cNvCxnSpPr/>
          <p:nvPr/>
        </p:nvCxnSpPr>
        <p:spPr>
          <a:xfrm>
            <a:off x="8604100" y="3833000"/>
            <a:ext cx="512400" cy="0"/>
          </a:xfrm>
          <a:prstGeom prst="straightConnector1">
            <a:avLst/>
          </a:prstGeom>
          <a:noFill/>
          <a:ln w="76200" cap="flat" cmpd="sng">
            <a:solidFill>
              <a:srgbClr val="FF0000"/>
            </a:solidFill>
            <a:prstDash val="solid"/>
            <a:round/>
            <a:headEnd type="none" w="med" len="med"/>
            <a:tailEnd type="none" w="med" len="med"/>
          </a:ln>
        </p:spPr>
      </p:cxnSp>
      <p:sp>
        <p:nvSpPr>
          <p:cNvPr id="157" name="Google Shape;157;p17"/>
          <p:cNvSpPr txBox="1"/>
          <p:nvPr/>
        </p:nvSpPr>
        <p:spPr>
          <a:xfrm>
            <a:off x="8604100" y="3833000"/>
            <a:ext cx="1103600" cy="36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333" b="0" i="0" u="none" strike="noStrike" kern="1200" cap="none" spc="0" normalizeH="0" baseline="0" noProof="0">
                <a:ln>
                  <a:noFill/>
                </a:ln>
                <a:solidFill>
                  <a:prstClr val="black"/>
                </a:solidFill>
                <a:effectLst/>
                <a:uLnTx/>
                <a:uFillTx/>
                <a:latin typeface="Calibri" panose="020F0502020204030204"/>
                <a:ea typeface="+mn-ea"/>
                <a:cs typeface="+mn-cs"/>
              </a:rPr>
              <a:t>MPD</a:t>
            </a:r>
            <a:endParaRPr kumimoji="0"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58;p17"/>
          <p:cNvSpPr txBox="1"/>
          <p:nvPr/>
        </p:nvSpPr>
        <p:spPr>
          <a:xfrm>
            <a:off x="379700" y="5212867"/>
            <a:ext cx="5708400" cy="131307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6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J. Adam et al. (STAR Collaboration), Phys. Rev. C 98, 014910 (2018)</a:t>
            </a:r>
            <a:endParaRPr kumimoji="0" sz="16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6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O. Teryaev and R. Usubov, Phys. Rev. C 92, 014906 (2015)</a:t>
            </a:r>
            <a:endParaRPr kumimoji="0" sz="16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
        <p:nvSpPr>
          <p:cNvPr id="159" name="Google Shape;159;p17"/>
          <p:cNvSpPr/>
          <p:nvPr/>
        </p:nvSpPr>
        <p:spPr>
          <a:xfrm>
            <a:off x="8414833" y="3735833"/>
            <a:ext cx="189200" cy="166000"/>
          </a:xfrm>
          <a:prstGeom prst="rect">
            <a:avLst/>
          </a:prstGeom>
          <a:solidFill>
            <a:srgbClr val="CE181E"/>
          </a:solidFill>
          <a:ln w="9525" cap="flat" cmpd="sng">
            <a:solidFill>
              <a:srgbClr val="CE181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highlight>
                <a:prstClr val="black"/>
              </a:highlight>
              <a:uLnTx/>
              <a:uFillTx/>
              <a:latin typeface="Calibri" panose="020F0502020204030204"/>
              <a:ea typeface="+mn-ea"/>
              <a:cs typeface="+mn-cs"/>
            </a:endParaRPr>
          </a:p>
        </p:txBody>
      </p:sp>
      <p:sp>
        <p:nvSpPr>
          <p:cNvPr id="160" name="Google Shape;160;p17"/>
          <p:cNvSpPr txBox="1"/>
          <p:nvPr/>
        </p:nvSpPr>
        <p:spPr>
          <a:xfrm>
            <a:off x="7033667" y="4144600"/>
            <a:ext cx="1103600" cy="36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333" b="0" i="0" u="none" strike="noStrike" kern="1200" cap="none" spc="0" normalizeH="0" baseline="0" noProof="0">
                <a:ln>
                  <a:noFill/>
                </a:ln>
                <a:solidFill>
                  <a:prstClr val="black"/>
                </a:solidFill>
                <a:effectLst/>
                <a:uLnTx/>
                <a:uFillTx/>
                <a:latin typeface="Calibri" panose="020F0502020204030204"/>
                <a:ea typeface="+mn-ea"/>
                <a:cs typeface="+mn-cs"/>
              </a:rPr>
              <a:t>FXT-MPD</a:t>
            </a:r>
            <a:endParaRPr kumimoji="0"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1" name="Google Shape;161;p17"/>
          <p:cNvCxnSpPr>
            <a:endCxn id="159" idx="2"/>
          </p:cNvCxnSpPr>
          <p:nvPr/>
        </p:nvCxnSpPr>
        <p:spPr>
          <a:xfrm rot="10800000" flipH="1">
            <a:off x="7843433" y="3901833"/>
            <a:ext cx="666000" cy="354800"/>
          </a:xfrm>
          <a:prstGeom prst="straightConnector1">
            <a:avLst/>
          </a:prstGeom>
          <a:noFill/>
          <a:ln w="9525" cap="flat" cmpd="sng">
            <a:solidFill>
              <a:srgbClr val="FF0000"/>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096817A6-4DB0-A103-FED0-85F541F5DA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6CB52E6-69EE-F80A-09DB-FA28DFD8FD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242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8" name="Google Shape;448;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40</a:t>
            </a:fld>
            <a:endParaRPr/>
          </a:p>
        </p:txBody>
      </p:sp>
      <p:pic>
        <p:nvPicPr>
          <p:cNvPr id="2" name="Picture 1">
            <a:extLst>
              <a:ext uri="{FF2B5EF4-FFF2-40B4-BE49-F238E27FC236}">
                <a16:creationId xmlns:a16="http://schemas.microsoft.com/office/drawing/2014/main" id="{CFAE30DB-AB40-A0C7-A1A3-04AB10032279}"/>
              </a:ext>
            </a:extLst>
          </p:cNvPr>
          <p:cNvPicPr>
            <a:picLocks noChangeAspect="1"/>
          </p:cNvPicPr>
          <p:nvPr/>
        </p:nvPicPr>
        <p:blipFill>
          <a:blip r:embed="rId3"/>
          <a:stretch>
            <a:fillRect/>
          </a:stretch>
        </p:blipFill>
        <p:spPr>
          <a:xfrm>
            <a:off x="31530" y="262689"/>
            <a:ext cx="6064470" cy="6064470"/>
          </a:xfrm>
          <a:prstGeom prst="rect">
            <a:avLst/>
          </a:prstGeom>
        </p:spPr>
      </p:pic>
      <p:pic>
        <p:nvPicPr>
          <p:cNvPr id="3" name="Google Shape;689;p67" descr="\rho(P,v_1*N)=\frac{\rho(P,v_1)-\rho(P,N) \rho(v_1,N)}{(\sqrt{1-\rho(P,N)^2})(\sqrt{1-\rho(v_1,N)^2})}&#10;%f10061f9-c8dc-4c9c-b809-bb8a66a797ae">
            <a:extLst>
              <a:ext uri="{FF2B5EF4-FFF2-40B4-BE49-F238E27FC236}">
                <a16:creationId xmlns:a16="http://schemas.microsoft.com/office/drawing/2014/main" id="{6A52E8A1-9DB6-32A7-EC2A-32AD0614228D}"/>
              </a:ext>
            </a:extLst>
          </p:cNvPr>
          <p:cNvPicPr preferRelativeResize="0"/>
          <p:nvPr/>
        </p:nvPicPr>
        <p:blipFill>
          <a:blip r:embed="rId4">
            <a:alphaModFix/>
          </a:blip>
          <a:stretch>
            <a:fillRect/>
          </a:stretch>
        </p:blipFill>
        <p:spPr>
          <a:xfrm>
            <a:off x="5749213" y="1981287"/>
            <a:ext cx="6325867" cy="654183"/>
          </a:xfrm>
          <a:prstGeom prst="rect">
            <a:avLst/>
          </a:prstGeom>
          <a:noFill/>
          <a:ln>
            <a:noFill/>
          </a:ln>
        </p:spPr>
      </p:pic>
      <p:pic>
        <p:nvPicPr>
          <p:cNvPr id="4" name="Google Shape;690;p67" descr="\rho(P,v_1)=\frac{\langle Pv_1\rangle-\langle P\rangle \langle v_1\rangle}{(\sqrt{\langle v_1^2\rangle - \langle v_1\rangle ^2})(\sqrt{\langle P^2\rangle - \langle P\rangle ^2})}&#10;%aaf7fb42-1c61-40fe-82ed-2944dd0ef023">
            <a:extLst>
              <a:ext uri="{FF2B5EF4-FFF2-40B4-BE49-F238E27FC236}">
                <a16:creationId xmlns:a16="http://schemas.microsoft.com/office/drawing/2014/main" id="{FFF3F485-4ACE-F990-E30A-E17F05DC3113}"/>
              </a:ext>
            </a:extLst>
          </p:cNvPr>
          <p:cNvPicPr preferRelativeResize="0"/>
          <p:nvPr/>
        </p:nvPicPr>
        <p:blipFill>
          <a:blip r:embed="rId5">
            <a:alphaModFix/>
          </a:blip>
          <a:stretch>
            <a:fillRect/>
          </a:stretch>
        </p:blipFill>
        <p:spPr>
          <a:xfrm>
            <a:off x="5749229" y="1041455"/>
            <a:ext cx="5475713" cy="814024"/>
          </a:xfrm>
          <a:prstGeom prst="rect">
            <a:avLst/>
          </a:prstGeom>
          <a:noFill/>
          <a:ln>
            <a:noFill/>
          </a:ln>
        </p:spPr>
      </p:pic>
      <mc:AlternateContent xmlns:mc="http://schemas.openxmlformats.org/markup-compatibility/2006" xmlns:a14="http://schemas.microsoft.com/office/drawing/2010/main">
        <mc:Choice Requires="a14">
          <p:sp>
            <p:nvSpPr>
              <p:cNvPr id="5" name="Google Shape;691;p67">
                <a:extLst>
                  <a:ext uri="{FF2B5EF4-FFF2-40B4-BE49-F238E27FC236}">
                    <a16:creationId xmlns:a16="http://schemas.microsoft.com/office/drawing/2014/main" id="{C63ABE83-5372-7660-E91E-4E99113CAB3C}"/>
                  </a:ext>
                </a:extLst>
              </p:cNvPr>
              <p:cNvSpPr txBox="1"/>
              <p:nvPr/>
            </p:nvSpPr>
            <p:spPr>
              <a:xfrm>
                <a:off x="581367" y="6189949"/>
                <a:ext cx="10533200" cy="605058"/>
              </a:xfrm>
              <a:prstGeom prst="rect">
                <a:avLst/>
              </a:prstGeom>
              <a:noFill/>
              <a:ln>
                <a:noFill/>
              </a:ln>
            </p:spPr>
            <p:txBody>
              <a:bodyPr spcFirstLastPara="1" wrap="square" lIns="121900" tIns="121900" rIns="121900" bIns="121900" anchor="t" anchorCtr="0">
                <a:noAutofit/>
              </a:bodyPr>
              <a:lstStyle/>
              <a:p>
                <a:pPr marL="152396" algn="ctr">
                  <a:buSzPts val="1800"/>
                </a:pPr>
                <a14:m>
                  <m:oMath xmlns:m="http://schemas.openxmlformats.org/officeDocument/2006/math">
                    <m:r>
                      <a:rPr lang="en-US" sz="2800" b="1" i="1" dirty="0" smtClean="0">
                        <a:latin typeface="Cambria Math" panose="02040503050406030204" pitchFamily="18" charset="0"/>
                        <a:ea typeface="Times New Roman"/>
                        <a:cs typeface="Times New Roman"/>
                        <a:sym typeface="Times New Roman"/>
                      </a:rPr>
                      <m:t>𝝆</m:t>
                    </m:r>
                    <m:d>
                      <m:dPr>
                        <m:ctrlPr>
                          <a:rPr lang="en-US" sz="2800" b="1" i="1" dirty="0" smtClean="0">
                            <a:latin typeface="Cambria Math" panose="02040503050406030204" pitchFamily="18" charset="0"/>
                            <a:ea typeface="Times New Roman"/>
                            <a:cs typeface="Times New Roman"/>
                            <a:sym typeface="Times New Roman"/>
                          </a:rPr>
                        </m:ctrlPr>
                      </m:dPr>
                      <m:e>
                        <m:sSub>
                          <m:sSubPr>
                            <m:ctrlPr>
                              <a:rPr lang="en-US" sz="2800" b="1" i="1" dirty="0" smtClean="0">
                                <a:latin typeface="Cambria Math" panose="02040503050406030204" pitchFamily="18" charset="0"/>
                                <a:ea typeface="Times New Roman"/>
                                <a:cs typeface="Times New Roman"/>
                                <a:sym typeface="Times New Roman"/>
                              </a:rPr>
                            </m:ctrlPr>
                          </m:sSubPr>
                          <m:e>
                            <m:r>
                              <a:rPr lang="en-US" sz="2800" b="1" i="1" dirty="0" smtClean="0">
                                <a:latin typeface="Cambria Math" panose="02040503050406030204" pitchFamily="18" charset="0"/>
                                <a:ea typeface="Times New Roman"/>
                                <a:cs typeface="Times New Roman"/>
                                <a:sym typeface="Times New Roman"/>
                              </a:rPr>
                              <m:t>𝑷</m:t>
                            </m:r>
                          </m:e>
                          <m:sub>
                            <m:r>
                              <a:rPr lang="en-US" sz="2800" b="1" i="0" dirty="0" smtClean="0">
                                <a:latin typeface="Cambria Math" panose="02040503050406030204" pitchFamily="18" charset="0"/>
                                <a:ea typeface="Times New Roman"/>
                                <a:cs typeface="Times New Roman"/>
                                <a:sym typeface="Times New Roman"/>
                              </a:rPr>
                              <m:t>𝚲</m:t>
                            </m:r>
                          </m:sub>
                        </m:sSub>
                        <m:r>
                          <a:rPr lang="en-US" sz="2800" b="1" i="1" dirty="0" smtClean="0">
                            <a:latin typeface="Cambria Math" panose="02040503050406030204" pitchFamily="18" charset="0"/>
                            <a:ea typeface="Times New Roman"/>
                            <a:cs typeface="Times New Roman"/>
                            <a:sym typeface="Times New Roman"/>
                          </a:rPr>
                          <m:t>,</m:t>
                        </m:r>
                        <m:sSub>
                          <m:sSubPr>
                            <m:ctrlPr>
                              <a:rPr lang="en-US" sz="2800" b="1" i="1" dirty="0" smtClean="0">
                                <a:latin typeface="Cambria Math" panose="02040503050406030204" pitchFamily="18" charset="0"/>
                                <a:ea typeface="Times New Roman"/>
                                <a:cs typeface="Times New Roman"/>
                                <a:sym typeface="Times New Roman"/>
                              </a:rPr>
                            </m:ctrlPr>
                          </m:sSubPr>
                          <m:e>
                            <m:r>
                              <a:rPr lang="en-US" sz="2800" b="1" i="1" dirty="0" smtClean="0">
                                <a:latin typeface="Cambria Math" panose="02040503050406030204" pitchFamily="18" charset="0"/>
                                <a:ea typeface="Times New Roman"/>
                                <a:cs typeface="Times New Roman"/>
                                <a:sym typeface="Times New Roman"/>
                              </a:rPr>
                              <m:t>𝒗</m:t>
                            </m:r>
                          </m:e>
                          <m:sub>
                            <m:r>
                              <a:rPr lang="en-US" sz="2800" b="1" i="1" dirty="0" smtClean="0">
                                <a:latin typeface="Cambria Math" panose="02040503050406030204" pitchFamily="18" charset="0"/>
                                <a:ea typeface="Times New Roman"/>
                                <a:cs typeface="Times New Roman"/>
                                <a:sym typeface="Times New Roman"/>
                              </a:rPr>
                              <m:t>𝟏</m:t>
                            </m:r>
                          </m:sub>
                        </m:sSub>
                      </m:e>
                    </m:d>
                  </m:oMath>
                </a14:m>
                <a:r>
                  <a:rPr lang="en" sz="2800" b="1" dirty="0">
                    <a:latin typeface="Times New Roman"/>
                    <a:ea typeface="Times New Roman"/>
                    <a:cs typeface="Times New Roman"/>
                    <a:sym typeface="Times New Roman"/>
                  </a:rPr>
                  <a:t> is insensitive to multiplicity fluctuations of primary </a:t>
                </a:r>
                <a14:m>
                  <m:oMath xmlns:m="http://schemas.openxmlformats.org/officeDocument/2006/math">
                    <m:r>
                      <a:rPr lang="en-US" sz="2800" b="1" i="0" smtClean="0">
                        <a:latin typeface="Cambria Math" panose="02040503050406030204" pitchFamily="18" charset="0"/>
                        <a:ea typeface="Times New Roman"/>
                        <a:cs typeface="Times New Roman"/>
                        <a:sym typeface="Times New Roman"/>
                      </a:rPr>
                      <m:t>𝚲</m:t>
                    </m:r>
                  </m:oMath>
                </a14:m>
                <a:endParaRPr sz="2800" b="1" dirty="0">
                  <a:latin typeface="Times New Roman"/>
                  <a:ea typeface="Times New Roman"/>
                  <a:cs typeface="Times New Roman"/>
                  <a:sym typeface="Times New Roman"/>
                </a:endParaRPr>
              </a:p>
            </p:txBody>
          </p:sp>
        </mc:Choice>
        <mc:Fallback xmlns="">
          <p:sp>
            <p:nvSpPr>
              <p:cNvPr id="5" name="Google Shape;691;p67">
                <a:extLst>
                  <a:ext uri="{FF2B5EF4-FFF2-40B4-BE49-F238E27FC236}">
                    <a16:creationId xmlns:a16="http://schemas.microsoft.com/office/drawing/2014/main" id="{C63ABE83-5372-7660-E91E-4E99113CAB3C}"/>
                  </a:ext>
                </a:extLst>
              </p:cNvPr>
              <p:cNvSpPr txBox="1">
                <a:spLocks noRot="1" noChangeAspect="1" noMove="1" noResize="1" noEditPoints="1" noAdjustHandles="1" noChangeArrowheads="1" noChangeShapeType="1" noTextEdit="1"/>
              </p:cNvSpPr>
              <p:nvPr/>
            </p:nvSpPr>
            <p:spPr>
              <a:xfrm>
                <a:off x="581367" y="6189949"/>
                <a:ext cx="10533200" cy="605058"/>
              </a:xfrm>
              <a:prstGeom prst="rect">
                <a:avLst/>
              </a:prstGeom>
              <a:blipFill>
                <a:blip r:embed="rId6"/>
                <a:stretch>
                  <a:fillRect b="-26531"/>
                </a:stretch>
              </a:blipFill>
              <a:ln>
                <a:noFill/>
              </a:ln>
            </p:spPr>
            <p:txBody>
              <a:bodyPr/>
              <a:lstStyle/>
              <a:p>
                <a:r>
                  <a:rPr lang="en-RU">
                    <a:noFill/>
                  </a:rPr>
                  <a:t> </a:t>
                </a:r>
              </a:p>
            </p:txBody>
          </p:sp>
        </mc:Fallback>
      </mc:AlternateContent>
      <p:sp>
        <p:nvSpPr>
          <p:cNvPr id="6" name="Google Shape;692;p67">
            <a:extLst>
              <a:ext uri="{FF2B5EF4-FFF2-40B4-BE49-F238E27FC236}">
                <a16:creationId xmlns:a16="http://schemas.microsoft.com/office/drawing/2014/main" id="{3CF6FF8D-E3EE-72D1-580E-1F7E541CD10C}"/>
              </a:ext>
            </a:extLst>
          </p:cNvPr>
          <p:cNvSpPr txBox="1"/>
          <p:nvPr/>
        </p:nvSpPr>
        <p:spPr>
          <a:xfrm>
            <a:off x="5619733" y="2725851"/>
            <a:ext cx="4426400" cy="814000"/>
          </a:xfrm>
          <a:prstGeom prst="rect">
            <a:avLst/>
          </a:prstGeom>
          <a:noFill/>
          <a:ln>
            <a:noFill/>
          </a:ln>
        </p:spPr>
        <p:txBody>
          <a:bodyPr spcFirstLastPara="1" wrap="square" lIns="121900" tIns="121900" rIns="121900" bIns="121900" anchor="t" anchorCtr="0">
            <a:noAutofit/>
          </a:bodyPr>
          <a:lstStyle/>
          <a:p>
            <a:r>
              <a:rPr lang="en" sz="2400" i="1" dirty="0">
                <a:latin typeface="Times New Roman"/>
                <a:ea typeface="Times New Roman"/>
                <a:cs typeface="Times New Roman"/>
                <a:sym typeface="Times New Roman"/>
              </a:rPr>
              <a:t>N</a:t>
            </a:r>
            <a:r>
              <a:rPr lang="en" sz="2400" dirty="0">
                <a:latin typeface="Times New Roman"/>
                <a:ea typeface="Times New Roman"/>
                <a:cs typeface="Times New Roman"/>
                <a:sym typeface="Times New Roman"/>
              </a:rPr>
              <a:t> - multiplicity of Primary </a:t>
            </a:r>
            <a:r>
              <a:rPr lang="en" sz="2400" dirty="0" err="1">
                <a:solidFill>
                  <a:schemeClr val="dk1"/>
                </a:solidFill>
                <a:latin typeface="Times New Roman"/>
                <a:ea typeface="Times New Roman"/>
                <a:cs typeface="Times New Roman"/>
                <a:sym typeface="Times New Roman"/>
              </a:rPr>
              <a:t>Λ</a:t>
            </a:r>
            <a:r>
              <a:rPr lang="en"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p:txBody>
      </p:sp>
      <p:sp>
        <p:nvSpPr>
          <p:cNvPr id="26" name="Google Shape;687;p67">
            <a:extLst>
              <a:ext uri="{FF2B5EF4-FFF2-40B4-BE49-F238E27FC236}">
                <a16:creationId xmlns:a16="http://schemas.microsoft.com/office/drawing/2014/main" id="{D455BA88-F954-725F-A626-F56880C7DA00}"/>
              </a:ext>
            </a:extLst>
          </p:cNvPr>
          <p:cNvSpPr txBox="1"/>
          <p:nvPr/>
        </p:nvSpPr>
        <p:spPr>
          <a:xfrm>
            <a:off x="512367" y="0"/>
            <a:ext cx="11154000" cy="814000"/>
          </a:xfrm>
          <a:prstGeom prst="rect">
            <a:avLst/>
          </a:prstGeom>
          <a:noFill/>
          <a:ln>
            <a:noFill/>
          </a:ln>
        </p:spPr>
        <p:txBody>
          <a:bodyPr spcFirstLastPara="1" wrap="square" lIns="121900" tIns="121900" rIns="121900" bIns="121900" anchor="t" anchorCtr="0">
            <a:noAutofit/>
          </a:bodyPr>
          <a:lstStyle/>
          <a:p>
            <a:pPr>
              <a:lnSpc>
                <a:spcPct val="115000"/>
              </a:lnSpc>
            </a:pPr>
            <a:r>
              <a:rPr lang="en" sz="3600" dirty="0">
                <a:solidFill>
                  <a:schemeClr val="dk1"/>
                </a:solidFill>
                <a:latin typeface="Times New Roman"/>
                <a:ea typeface="Times New Roman"/>
                <a:cs typeface="Times New Roman"/>
                <a:sym typeface="Times New Roman"/>
              </a:rPr>
              <a:t>Pearson correlation coefficient between </a:t>
            </a:r>
            <a:r>
              <a:rPr lang="en" sz="3600" dirty="0" err="1">
                <a:solidFill>
                  <a:schemeClr val="dk1"/>
                </a:solidFill>
                <a:latin typeface="Times New Roman"/>
                <a:ea typeface="Times New Roman"/>
                <a:cs typeface="Times New Roman"/>
                <a:sym typeface="Times New Roman"/>
              </a:rPr>
              <a:t>P</a:t>
            </a:r>
            <a:r>
              <a:rPr lang="en" sz="3600" baseline="-25000" dirty="0" err="1">
                <a:solidFill>
                  <a:schemeClr val="dk1"/>
                </a:solidFill>
                <a:latin typeface="Times New Roman"/>
                <a:ea typeface="Times New Roman"/>
                <a:cs typeface="Times New Roman"/>
                <a:sym typeface="Times New Roman"/>
              </a:rPr>
              <a:t>y</a:t>
            </a:r>
            <a:r>
              <a:rPr lang="en" sz="3600" dirty="0">
                <a:solidFill>
                  <a:schemeClr val="dk1"/>
                </a:solidFill>
                <a:latin typeface="Times New Roman"/>
                <a:ea typeface="Times New Roman"/>
                <a:cs typeface="Times New Roman"/>
                <a:sym typeface="Times New Roman"/>
              </a:rPr>
              <a:t>, v</a:t>
            </a:r>
            <a:r>
              <a:rPr lang="en" sz="3600" baseline="-25000" dirty="0">
                <a:solidFill>
                  <a:schemeClr val="dk1"/>
                </a:solidFill>
                <a:latin typeface="Times New Roman"/>
                <a:ea typeface="Times New Roman"/>
                <a:cs typeface="Times New Roman"/>
                <a:sym typeface="Times New Roman"/>
              </a:rPr>
              <a:t>1</a:t>
            </a:r>
            <a:r>
              <a:rPr lang="en" sz="3600" dirty="0">
                <a:solidFill>
                  <a:schemeClr val="dk1"/>
                </a:solidFill>
                <a:latin typeface="Times New Roman"/>
                <a:ea typeface="Times New Roman"/>
                <a:cs typeface="Times New Roman"/>
                <a:sym typeface="Times New Roman"/>
              </a:rPr>
              <a:t> and N</a:t>
            </a:r>
            <a:endParaRPr sz="3600" dirty="0">
              <a:solidFill>
                <a:schemeClr val="dk1"/>
              </a:solidFill>
              <a:latin typeface="Times New Roman"/>
              <a:ea typeface="Times New Roman"/>
              <a:cs typeface="Times New Roman"/>
              <a:sym typeface="Times New Roman"/>
            </a:endParaRPr>
          </a:p>
          <a:p>
            <a:pPr>
              <a:spcBef>
                <a:spcPts val="800"/>
              </a:spcBef>
            </a:pPr>
            <a:r>
              <a:rPr lang="en" sz="3600" dirty="0"/>
              <a:t> </a:t>
            </a:r>
            <a:endParaRPr sz="3600" dirty="0"/>
          </a:p>
        </p:txBody>
      </p:sp>
    </p:spTree>
    <p:extLst>
      <p:ext uri="{BB962C8B-B14F-4D97-AF65-F5344CB8AC3E}">
        <p14:creationId xmlns:p14="http://schemas.microsoft.com/office/powerpoint/2010/main" val="61418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8" name="Google Shape;448;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41</a:t>
            </a:fld>
            <a:endParaRPr/>
          </a:p>
        </p:txBody>
      </p:sp>
      <p:grpSp>
        <p:nvGrpSpPr>
          <p:cNvPr id="7" name="Group 6">
            <a:extLst>
              <a:ext uri="{FF2B5EF4-FFF2-40B4-BE49-F238E27FC236}">
                <a16:creationId xmlns:a16="http://schemas.microsoft.com/office/drawing/2014/main" id="{123C4928-E92C-252F-E1C3-AFD3B3739BC1}"/>
              </a:ext>
            </a:extLst>
          </p:cNvPr>
          <p:cNvGrpSpPr/>
          <p:nvPr/>
        </p:nvGrpSpPr>
        <p:grpSpPr>
          <a:xfrm>
            <a:off x="1" y="417687"/>
            <a:ext cx="7241627" cy="4686799"/>
            <a:chOff x="0" y="953707"/>
            <a:chExt cx="7459059" cy="4686799"/>
          </a:xfrm>
        </p:grpSpPr>
        <p:pic>
          <p:nvPicPr>
            <p:cNvPr id="8" name="Google Shape;701;p68">
              <a:extLst>
                <a:ext uri="{FF2B5EF4-FFF2-40B4-BE49-F238E27FC236}">
                  <a16:creationId xmlns:a16="http://schemas.microsoft.com/office/drawing/2014/main" id="{92635CF2-A7DD-3EC5-9D92-31BF64BC405F}"/>
                </a:ext>
              </a:extLst>
            </p:cNvPr>
            <p:cNvPicPr preferRelativeResize="0"/>
            <p:nvPr/>
          </p:nvPicPr>
          <p:blipFill rotWithShape="1">
            <a:blip r:embed="rId3">
              <a:alphaModFix/>
            </a:blip>
            <a:srcRect r="-10"/>
            <a:stretch/>
          </p:blipFill>
          <p:spPr>
            <a:xfrm>
              <a:off x="0" y="953707"/>
              <a:ext cx="7459059" cy="4686799"/>
            </a:xfrm>
            <a:prstGeom prst="rect">
              <a:avLst/>
            </a:prstGeom>
            <a:noFill/>
            <a:ln>
              <a:noFill/>
            </a:ln>
          </p:spPr>
        </p:pic>
        <p:sp>
          <p:nvSpPr>
            <p:cNvPr id="9" name="Google Shape;703;p68">
              <a:extLst>
                <a:ext uri="{FF2B5EF4-FFF2-40B4-BE49-F238E27FC236}">
                  <a16:creationId xmlns:a16="http://schemas.microsoft.com/office/drawing/2014/main" id="{427D8376-65F1-CB3C-4483-D8FB97F7754B}"/>
                </a:ext>
              </a:extLst>
            </p:cNvPr>
            <p:cNvSpPr txBox="1"/>
            <p:nvPr/>
          </p:nvSpPr>
          <p:spPr>
            <a:xfrm>
              <a:off x="1336049" y="1111350"/>
              <a:ext cx="3574800" cy="771966"/>
            </a:xfrm>
            <a:prstGeom prst="rect">
              <a:avLst/>
            </a:prstGeom>
            <a:noFill/>
            <a:ln>
              <a:noFill/>
            </a:ln>
          </p:spPr>
          <p:txBody>
            <a:bodyPr spcFirstLastPara="1" wrap="square" lIns="121900" tIns="121900" rIns="121900" bIns="121900" anchor="t" anchorCtr="0">
              <a:spAutoFit/>
            </a:bodyPr>
            <a:lstStyle/>
            <a:p>
              <a:pPr>
                <a:spcBef>
                  <a:spcPts val="1733"/>
                </a:spcBef>
              </a:pPr>
              <a:r>
                <a:rPr lang="en" sz="2000" b="1" dirty="0">
                  <a:solidFill>
                    <a:schemeClr val="dk1"/>
                  </a:solidFill>
                  <a:latin typeface="Times New Roman"/>
                  <a:ea typeface="Times New Roman"/>
                  <a:cs typeface="Times New Roman"/>
                  <a:sym typeface="Times New Roman"/>
                </a:rPr>
                <a:t>Bi-Bi  9.2GeV PHSD</a:t>
              </a:r>
              <a:endParaRPr sz="2000" b="1" dirty="0">
                <a:latin typeface="Times New Roman"/>
                <a:ea typeface="Times New Roman"/>
                <a:cs typeface="Times New Roman"/>
                <a:sym typeface="Times New Roman"/>
              </a:endParaRPr>
            </a:p>
          </p:txBody>
        </p:sp>
      </p:grpSp>
      <p:sp>
        <p:nvSpPr>
          <p:cNvPr id="10" name="Google Shape;697;p68">
            <a:extLst>
              <a:ext uri="{FF2B5EF4-FFF2-40B4-BE49-F238E27FC236}">
                <a16:creationId xmlns:a16="http://schemas.microsoft.com/office/drawing/2014/main" id="{AA0EF83E-6F92-A67A-C402-D64DE62FAFFB}"/>
              </a:ext>
            </a:extLst>
          </p:cNvPr>
          <p:cNvSpPr txBox="1"/>
          <p:nvPr/>
        </p:nvSpPr>
        <p:spPr>
          <a:xfrm>
            <a:off x="5111400" y="5048571"/>
            <a:ext cx="6916800" cy="1428800"/>
          </a:xfrm>
          <a:prstGeom prst="rect">
            <a:avLst/>
          </a:prstGeom>
          <a:noFill/>
          <a:ln>
            <a:noFill/>
          </a:ln>
        </p:spPr>
        <p:txBody>
          <a:bodyPr spcFirstLastPara="1" wrap="square" lIns="121900" tIns="121900" rIns="121900" bIns="121900" anchor="t" anchorCtr="0">
            <a:noAutofit/>
          </a:bodyPr>
          <a:lstStyle/>
          <a:p>
            <a:pPr marL="609585" indent="-457189">
              <a:buClr>
                <a:schemeClr val="dk1"/>
              </a:buClr>
              <a:buSzPts val="1800"/>
              <a:buFont typeface="Times New Roman"/>
              <a:buChar char="●"/>
            </a:pPr>
            <a:r>
              <a:rPr lang="en" sz="2000" dirty="0">
                <a:solidFill>
                  <a:schemeClr val="dk1"/>
                </a:solidFill>
                <a:latin typeface="Times New Roman"/>
                <a:ea typeface="Times New Roman"/>
                <a:cs typeface="Times New Roman"/>
                <a:sym typeface="Times New Roman"/>
              </a:rPr>
              <a:t>Non-zero linear correlation between </a:t>
            </a:r>
            <a:r>
              <a:rPr lang="en" sz="2000" dirty="0" err="1">
                <a:solidFill>
                  <a:schemeClr val="dk1"/>
                </a:solidFill>
                <a:latin typeface="Times New Roman"/>
                <a:ea typeface="Times New Roman"/>
                <a:cs typeface="Times New Roman"/>
                <a:sym typeface="Times New Roman"/>
              </a:rPr>
              <a:t>P</a:t>
            </a:r>
            <a:r>
              <a:rPr lang="en" sz="2000" baseline="-25000" dirty="0" err="1">
                <a:solidFill>
                  <a:schemeClr val="dk1"/>
                </a:solidFill>
                <a:latin typeface="Times New Roman"/>
                <a:ea typeface="Times New Roman"/>
                <a:cs typeface="Times New Roman"/>
                <a:sym typeface="Times New Roman"/>
              </a:rPr>
              <a:t>y</a:t>
            </a:r>
            <a:r>
              <a:rPr lang="en" sz="2000" dirty="0">
                <a:solidFill>
                  <a:schemeClr val="dk1"/>
                </a:solidFill>
                <a:latin typeface="Times New Roman"/>
                <a:ea typeface="Times New Roman"/>
                <a:cs typeface="Times New Roman"/>
                <a:sym typeface="Times New Roman"/>
              </a:rPr>
              <a:t> and v</a:t>
            </a:r>
            <a:r>
              <a:rPr lang="en" sz="2000" baseline="-25000" dirty="0">
                <a:solidFill>
                  <a:schemeClr val="dk1"/>
                </a:solidFill>
                <a:latin typeface="Times New Roman"/>
                <a:ea typeface="Times New Roman"/>
                <a:cs typeface="Times New Roman"/>
                <a:sym typeface="Times New Roman"/>
              </a:rPr>
              <a:t>1</a:t>
            </a:r>
            <a:r>
              <a:rPr lang="en" sz="2000" dirty="0">
                <a:solidFill>
                  <a:schemeClr val="dk1"/>
                </a:solidFill>
                <a:latin typeface="Times New Roman"/>
                <a:ea typeface="Times New Roman"/>
                <a:cs typeface="Times New Roman"/>
                <a:sym typeface="Times New Roman"/>
              </a:rPr>
              <a:t> </a:t>
            </a:r>
            <a:endParaRPr sz="2000" dirty="0">
              <a:solidFill>
                <a:schemeClr val="dk1"/>
              </a:solidFill>
              <a:latin typeface="Times New Roman"/>
              <a:ea typeface="Times New Roman"/>
              <a:cs typeface="Times New Roman"/>
              <a:sym typeface="Times New Roman"/>
            </a:endParaRPr>
          </a:p>
          <a:p>
            <a:pPr marL="609585" indent="-457189">
              <a:buClr>
                <a:schemeClr val="dk1"/>
              </a:buClr>
              <a:buSzPts val="1800"/>
              <a:buFont typeface="Times New Roman"/>
              <a:buChar char="●"/>
            </a:pPr>
            <a:r>
              <a:rPr lang="en" sz="2000" dirty="0">
                <a:solidFill>
                  <a:schemeClr val="dk1"/>
                </a:solidFill>
                <a:latin typeface="Times New Roman"/>
                <a:ea typeface="Times New Roman"/>
                <a:cs typeface="Times New Roman"/>
                <a:sym typeface="Times New Roman"/>
              </a:rPr>
              <a:t>increasing with </a:t>
            </a:r>
            <a:r>
              <a:rPr lang="en" sz="2000" dirty="0" err="1">
                <a:solidFill>
                  <a:schemeClr val="dk1"/>
                </a:solidFill>
                <a:latin typeface="Times New Roman"/>
                <a:ea typeface="Times New Roman"/>
                <a:cs typeface="Times New Roman"/>
                <a:sym typeface="Times New Roman"/>
              </a:rPr>
              <a:t>p</a:t>
            </a:r>
            <a:r>
              <a:rPr lang="en" sz="2000" baseline="-25000" dirty="0" err="1">
                <a:solidFill>
                  <a:schemeClr val="dk1"/>
                </a:solidFill>
                <a:latin typeface="Times New Roman"/>
                <a:ea typeface="Times New Roman"/>
                <a:cs typeface="Times New Roman"/>
                <a:sym typeface="Times New Roman"/>
              </a:rPr>
              <a:t>T</a:t>
            </a:r>
            <a:r>
              <a:rPr lang="en" sz="2000" dirty="0">
                <a:solidFill>
                  <a:schemeClr val="dk1"/>
                </a:solidFill>
                <a:latin typeface="Times New Roman"/>
                <a:ea typeface="Times New Roman"/>
                <a:cs typeface="Times New Roman"/>
                <a:sym typeface="Times New Roman"/>
              </a:rPr>
              <a:t> </a:t>
            </a:r>
            <a:endParaRPr sz="2000" dirty="0">
              <a:solidFill>
                <a:schemeClr val="dk1"/>
              </a:solidFill>
              <a:latin typeface="Times New Roman"/>
              <a:ea typeface="Times New Roman"/>
              <a:cs typeface="Times New Roman"/>
              <a:sym typeface="Times New Roman"/>
            </a:endParaRPr>
          </a:p>
          <a:p>
            <a:pPr marL="609585" indent="-457189">
              <a:buClr>
                <a:schemeClr val="dk1"/>
              </a:buClr>
              <a:buSzPts val="1800"/>
              <a:buFont typeface="Times New Roman"/>
              <a:buChar char="●"/>
            </a:pPr>
            <a:r>
              <a:rPr lang="en" sz="2000" dirty="0">
                <a:solidFill>
                  <a:schemeClr val="dk1"/>
                </a:solidFill>
                <a:latin typeface="Times New Roman"/>
                <a:ea typeface="Times New Roman"/>
                <a:cs typeface="Times New Roman"/>
                <a:sym typeface="Times New Roman"/>
              </a:rPr>
              <a:t>highest for 0.5&lt;y&lt;1</a:t>
            </a:r>
            <a:endParaRPr sz="2000" dirty="0">
              <a:solidFill>
                <a:schemeClr val="dk1"/>
              </a:solidFill>
              <a:latin typeface="Times New Roman"/>
              <a:ea typeface="Times New Roman"/>
              <a:cs typeface="Times New Roman"/>
              <a:sym typeface="Times New Roman"/>
            </a:endParaRPr>
          </a:p>
        </p:txBody>
      </p:sp>
      <p:pic>
        <p:nvPicPr>
          <p:cNvPr id="11" name="Google Shape;698;p68" descr="\rho(P,v_1)=\frac{\langle Pv_1\rangle-\langle P\rangle \langle v_1\rangle}{(\sqrt{\langle v_1^2\rangle - \langle v_1\rangle ^2})(\sqrt{\langle P^2\rangle - \langle P\rangle ^2})}&#10;%aaf7fb42-1c61-40fe-82ed-2944dd0ef023">
            <a:extLst>
              <a:ext uri="{FF2B5EF4-FFF2-40B4-BE49-F238E27FC236}">
                <a16:creationId xmlns:a16="http://schemas.microsoft.com/office/drawing/2014/main" id="{9AB9BA12-E26F-1FBA-C0D8-7D7C7C5352F0}"/>
              </a:ext>
            </a:extLst>
          </p:cNvPr>
          <p:cNvPicPr preferRelativeResize="0"/>
          <p:nvPr/>
        </p:nvPicPr>
        <p:blipFill>
          <a:blip r:embed="rId4">
            <a:alphaModFix/>
          </a:blip>
          <a:stretch>
            <a:fillRect/>
          </a:stretch>
        </p:blipFill>
        <p:spPr>
          <a:xfrm>
            <a:off x="512368" y="5230738"/>
            <a:ext cx="4338801" cy="667124"/>
          </a:xfrm>
          <a:prstGeom prst="rect">
            <a:avLst/>
          </a:prstGeom>
          <a:noFill/>
          <a:ln>
            <a:noFill/>
          </a:ln>
        </p:spPr>
      </p:pic>
      <p:pic>
        <p:nvPicPr>
          <p:cNvPr id="12" name="Google Shape;702;p68">
            <a:extLst>
              <a:ext uri="{FF2B5EF4-FFF2-40B4-BE49-F238E27FC236}">
                <a16:creationId xmlns:a16="http://schemas.microsoft.com/office/drawing/2014/main" id="{55B8A2A9-8374-C280-7BD1-B88BF49DF32C}"/>
              </a:ext>
            </a:extLst>
          </p:cNvPr>
          <p:cNvPicPr preferRelativeResize="0"/>
          <p:nvPr/>
        </p:nvPicPr>
        <p:blipFill rotWithShape="1">
          <a:blip r:embed="rId5">
            <a:alphaModFix/>
          </a:blip>
          <a:srcRect/>
          <a:stretch/>
        </p:blipFill>
        <p:spPr>
          <a:xfrm>
            <a:off x="6579476" y="417687"/>
            <a:ext cx="5612522" cy="4686788"/>
          </a:xfrm>
          <a:prstGeom prst="rect">
            <a:avLst/>
          </a:prstGeom>
          <a:noFill/>
          <a:ln>
            <a:noFill/>
          </a:ln>
        </p:spPr>
      </p:pic>
      <p:sp>
        <p:nvSpPr>
          <p:cNvPr id="13" name="Google Shape;699;p68">
            <a:extLst>
              <a:ext uri="{FF2B5EF4-FFF2-40B4-BE49-F238E27FC236}">
                <a16:creationId xmlns:a16="http://schemas.microsoft.com/office/drawing/2014/main" id="{BA4B3507-9014-E58D-8516-7942ED49BA65}"/>
              </a:ext>
            </a:extLst>
          </p:cNvPr>
          <p:cNvSpPr txBox="1"/>
          <p:nvPr/>
        </p:nvSpPr>
        <p:spPr>
          <a:xfrm>
            <a:off x="512367" y="0"/>
            <a:ext cx="11154000" cy="840828"/>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3600" dirty="0">
                <a:solidFill>
                  <a:schemeClr val="dk1"/>
                </a:solidFill>
                <a:latin typeface="Times New Roman"/>
                <a:ea typeface="Times New Roman"/>
                <a:cs typeface="Times New Roman"/>
                <a:sym typeface="Times New Roman"/>
              </a:rPr>
              <a:t>Pearson correlation coefficient between </a:t>
            </a:r>
            <a:r>
              <a:rPr lang="en" sz="3600" dirty="0" err="1">
                <a:solidFill>
                  <a:schemeClr val="dk1"/>
                </a:solidFill>
                <a:latin typeface="Times New Roman"/>
                <a:ea typeface="Times New Roman"/>
                <a:cs typeface="Times New Roman"/>
                <a:sym typeface="Times New Roman"/>
              </a:rPr>
              <a:t>P</a:t>
            </a:r>
            <a:r>
              <a:rPr lang="en" sz="3600" baseline="-25000" dirty="0" err="1">
                <a:solidFill>
                  <a:schemeClr val="dk1"/>
                </a:solidFill>
                <a:latin typeface="Times New Roman"/>
                <a:ea typeface="Times New Roman"/>
                <a:cs typeface="Times New Roman"/>
                <a:sym typeface="Times New Roman"/>
              </a:rPr>
              <a:t>y</a:t>
            </a:r>
            <a:r>
              <a:rPr lang="en" sz="3600" dirty="0">
                <a:solidFill>
                  <a:schemeClr val="dk1"/>
                </a:solidFill>
                <a:latin typeface="Times New Roman"/>
                <a:ea typeface="Times New Roman"/>
                <a:cs typeface="Times New Roman"/>
                <a:sym typeface="Times New Roman"/>
              </a:rPr>
              <a:t> and v</a:t>
            </a:r>
            <a:r>
              <a:rPr lang="en" sz="3600" baseline="-25000" dirty="0">
                <a:solidFill>
                  <a:schemeClr val="dk1"/>
                </a:solidFill>
                <a:latin typeface="Times New Roman"/>
                <a:ea typeface="Times New Roman"/>
                <a:cs typeface="Times New Roman"/>
                <a:sym typeface="Times New Roman"/>
              </a:rPr>
              <a:t>1</a:t>
            </a:r>
            <a:r>
              <a:rPr lang="en" sz="3600" dirty="0">
                <a:solidFill>
                  <a:schemeClr val="dk1"/>
                </a:solidFill>
                <a:latin typeface="Times New Roman"/>
                <a:ea typeface="Times New Roman"/>
                <a:cs typeface="Times New Roman"/>
                <a:sym typeface="Times New Roman"/>
              </a:rPr>
              <a:t> </a:t>
            </a:r>
            <a:endParaRPr sz="3600" dirty="0">
              <a:solidFill>
                <a:schemeClr val="dk1"/>
              </a:solidFill>
              <a:latin typeface="Times New Roman"/>
              <a:ea typeface="Times New Roman"/>
              <a:cs typeface="Times New Roman"/>
              <a:sym typeface="Times New Roman"/>
            </a:endParaRPr>
          </a:p>
          <a:p>
            <a:pPr>
              <a:spcBef>
                <a:spcPts val="800"/>
              </a:spcBef>
            </a:pPr>
            <a:r>
              <a:rPr lang="en" sz="3600" dirty="0"/>
              <a:t> </a:t>
            </a:r>
            <a:endParaRPr sz="3600" dirty="0"/>
          </a:p>
        </p:txBody>
      </p:sp>
    </p:spTree>
    <p:extLst>
      <p:ext uri="{BB962C8B-B14F-4D97-AF65-F5344CB8AC3E}">
        <p14:creationId xmlns:p14="http://schemas.microsoft.com/office/powerpoint/2010/main" val="3065584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0"/>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a:bodyPr>
          <a:lstStyle/>
          <a:p>
            <a:pPr>
              <a:spcBef>
                <a:spcPts val="0"/>
              </a:spcBef>
            </a:pPr>
            <a:r>
              <a:rPr lang="en" sz="3467"/>
              <a:t>The BM@N experiment (GEANT4 simulation for RUN8)</a:t>
            </a:r>
            <a:endParaRPr sz="3467">
              <a:latin typeface="Merriweather"/>
              <a:ea typeface="Merriweather"/>
              <a:cs typeface="Merriweather"/>
              <a:sym typeface="Merriweather"/>
            </a:endParaRPr>
          </a:p>
        </p:txBody>
      </p:sp>
      <p:sp>
        <p:nvSpPr>
          <p:cNvPr id="837" name="Google Shape;837;p80"/>
          <p:cNvSpPr txBox="1"/>
          <p:nvPr/>
        </p:nvSpPr>
        <p:spPr>
          <a:xfrm>
            <a:off x="7068867" y="1927167"/>
            <a:ext cx="4436400" cy="3491600"/>
          </a:xfrm>
          <a:prstGeom prst="rect">
            <a:avLst/>
          </a:prstGeom>
          <a:noFill/>
          <a:ln>
            <a:noFill/>
          </a:ln>
        </p:spPr>
        <p:txBody>
          <a:bodyPr spcFirstLastPara="1" wrap="square" lIns="121900" tIns="121900" rIns="121900" bIns="121900" anchor="t" anchorCtr="0">
            <a:noAutofit/>
          </a:bodyPr>
          <a:lstStyle/>
          <a:p>
            <a:endParaRPr sz="2400" b="1"/>
          </a:p>
        </p:txBody>
      </p:sp>
      <p:sp>
        <p:nvSpPr>
          <p:cNvPr id="838" name="Google Shape;838;p80"/>
          <p:cNvSpPr txBox="1"/>
          <p:nvPr/>
        </p:nvSpPr>
        <p:spPr>
          <a:xfrm>
            <a:off x="7098933" y="5623467"/>
            <a:ext cx="4711200" cy="1354176"/>
          </a:xfrm>
          <a:prstGeom prst="rect">
            <a:avLst/>
          </a:prstGeom>
          <a:noFill/>
          <a:ln>
            <a:noFill/>
          </a:ln>
        </p:spPr>
        <p:txBody>
          <a:bodyPr spcFirstLastPara="1" wrap="square" lIns="121900" tIns="121900" rIns="121900" bIns="121900" anchor="t" anchorCtr="0">
            <a:spAutoFit/>
          </a:bodyPr>
          <a:lstStyle/>
          <a:p>
            <a:r>
              <a:rPr lang="en" sz="2400"/>
              <a:t>Charge splitting on the surface of the FHCal is observed due to magnetic field</a:t>
            </a:r>
            <a:endParaRPr sz="2400"/>
          </a:p>
        </p:txBody>
      </p:sp>
      <p:sp>
        <p:nvSpPr>
          <p:cNvPr id="839" name="Google Shape;839;p80"/>
          <p:cNvSpPr/>
          <p:nvPr/>
        </p:nvSpPr>
        <p:spPr>
          <a:xfrm>
            <a:off x="7489033" y="2115867"/>
            <a:ext cx="1392000" cy="1113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pic>
        <p:nvPicPr>
          <p:cNvPr id="840" name="Google Shape;840;p80"/>
          <p:cNvPicPr preferRelativeResize="0"/>
          <p:nvPr/>
        </p:nvPicPr>
        <p:blipFill>
          <a:blip r:embed="rId3">
            <a:alphaModFix/>
          </a:blip>
          <a:stretch>
            <a:fillRect/>
          </a:stretch>
        </p:blipFill>
        <p:spPr>
          <a:xfrm>
            <a:off x="7643333" y="726864"/>
            <a:ext cx="4224768" cy="2567867"/>
          </a:xfrm>
          <a:prstGeom prst="rect">
            <a:avLst/>
          </a:prstGeom>
          <a:noFill/>
          <a:ln>
            <a:noFill/>
          </a:ln>
        </p:spPr>
      </p:pic>
      <p:sp>
        <p:nvSpPr>
          <p:cNvPr id="841" name="Google Shape;841;p80"/>
          <p:cNvSpPr txBox="1"/>
          <p:nvPr/>
        </p:nvSpPr>
        <p:spPr>
          <a:xfrm>
            <a:off x="415600" y="5623467"/>
            <a:ext cx="5904800" cy="1354176"/>
          </a:xfrm>
          <a:prstGeom prst="rect">
            <a:avLst/>
          </a:prstGeom>
          <a:noFill/>
          <a:ln>
            <a:noFill/>
          </a:ln>
        </p:spPr>
        <p:txBody>
          <a:bodyPr spcFirstLastPara="1" wrap="square" lIns="121900" tIns="121900" rIns="121900" bIns="121900" anchor="t" anchorCtr="0">
            <a:spAutoFit/>
          </a:bodyPr>
          <a:lstStyle/>
          <a:p>
            <a:r>
              <a:rPr lang="en" sz="2400"/>
              <a:t>Square-like tracking system within the magnetic field deflecting particles along X-axis</a:t>
            </a:r>
            <a:endParaRPr sz="2400"/>
          </a:p>
        </p:txBody>
      </p:sp>
      <p:cxnSp>
        <p:nvCxnSpPr>
          <p:cNvPr id="842" name="Google Shape;842;p80"/>
          <p:cNvCxnSpPr/>
          <p:nvPr/>
        </p:nvCxnSpPr>
        <p:spPr>
          <a:xfrm>
            <a:off x="809833" y="1886200"/>
            <a:ext cx="760400" cy="0"/>
          </a:xfrm>
          <a:prstGeom prst="straightConnector1">
            <a:avLst/>
          </a:prstGeom>
          <a:noFill/>
          <a:ln w="9525" cap="flat" cmpd="sng">
            <a:solidFill>
              <a:schemeClr val="dk1"/>
            </a:solidFill>
            <a:prstDash val="solid"/>
            <a:round/>
            <a:headEnd type="none" w="med" len="med"/>
            <a:tailEnd type="triangle" w="med" len="med"/>
          </a:ln>
        </p:spPr>
      </p:cxnSp>
      <p:grpSp>
        <p:nvGrpSpPr>
          <p:cNvPr id="843" name="Google Shape;843;p80"/>
          <p:cNvGrpSpPr/>
          <p:nvPr/>
        </p:nvGrpSpPr>
        <p:grpSpPr>
          <a:xfrm>
            <a:off x="7174751" y="3224234"/>
            <a:ext cx="4121496" cy="2512561"/>
            <a:chOff x="267700" y="306436"/>
            <a:chExt cx="5562573" cy="3395964"/>
          </a:xfrm>
        </p:grpSpPr>
        <p:pic>
          <p:nvPicPr>
            <p:cNvPr id="844" name="Google Shape;844;p80"/>
            <p:cNvPicPr preferRelativeResize="0"/>
            <p:nvPr/>
          </p:nvPicPr>
          <p:blipFill>
            <a:blip r:embed="rId4">
              <a:alphaModFix/>
            </a:blip>
            <a:stretch>
              <a:fillRect/>
            </a:stretch>
          </p:blipFill>
          <p:spPr>
            <a:xfrm>
              <a:off x="267700" y="692834"/>
              <a:ext cx="5562573" cy="2999309"/>
            </a:xfrm>
            <a:prstGeom prst="rect">
              <a:avLst/>
            </a:prstGeom>
            <a:noFill/>
            <a:ln>
              <a:noFill/>
            </a:ln>
          </p:spPr>
        </p:pic>
        <p:cxnSp>
          <p:nvCxnSpPr>
            <p:cNvPr id="845" name="Google Shape;845;p80"/>
            <p:cNvCxnSpPr/>
            <p:nvPr/>
          </p:nvCxnSpPr>
          <p:spPr>
            <a:xfrm rot="10800000">
              <a:off x="1657033" y="408700"/>
              <a:ext cx="0" cy="3293700"/>
            </a:xfrm>
            <a:prstGeom prst="straightConnector1">
              <a:avLst/>
            </a:prstGeom>
            <a:noFill/>
            <a:ln w="9525" cap="flat" cmpd="sng">
              <a:solidFill>
                <a:srgbClr val="595959"/>
              </a:solidFill>
              <a:prstDash val="solid"/>
              <a:round/>
              <a:headEnd type="none" w="med" len="med"/>
              <a:tailEnd type="none" w="med" len="med"/>
            </a:ln>
          </p:spPr>
        </p:cxnSp>
        <p:sp>
          <p:nvSpPr>
            <p:cNvPr id="846" name="Google Shape;846;p80"/>
            <p:cNvSpPr txBox="1"/>
            <p:nvPr/>
          </p:nvSpPr>
          <p:spPr>
            <a:xfrm>
              <a:off x="1587318" y="460022"/>
              <a:ext cx="888298" cy="609977"/>
            </a:xfrm>
            <a:prstGeom prst="rect">
              <a:avLst/>
            </a:prstGeom>
            <a:noFill/>
            <a:ln>
              <a:noFill/>
            </a:ln>
          </p:spPr>
          <p:txBody>
            <a:bodyPr spcFirstLastPara="1" wrap="square" lIns="121900" tIns="121900" rIns="121900" bIns="121900" anchor="t" anchorCtr="0">
              <a:spAutoFit/>
            </a:bodyPr>
            <a:lstStyle/>
            <a:p>
              <a:r>
                <a:rPr lang="en" sz="1333"/>
                <a:t>x=0</a:t>
              </a:r>
              <a:endParaRPr sz="1333"/>
            </a:p>
          </p:txBody>
        </p:sp>
        <p:sp>
          <p:nvSpPr>
            <p:cNvPr id="847" name="Google Shape;847;p80"/>
            <p:cNvSpPr/>
            <p:nvPr/>
          </p:nvSpPr>
          <p:spPr>
            <a:xfrm>
              <a:off x="1139705" y="1561296"/>
              <a:ext cx="1122000" cy="11220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48" name="Google Shape;848;p80"/>
            <p:cNvCxnSpPr>
              <a:stCxn id="849" idx="2"/>
              <a:endCxn id="847" idx="0"/>
            </p:cNvCxnSpPr>
            <p:nvPr/>
          </p:nvCxnSpPr>
          <p:spPr>
            <a:xfrm>
              <a:off x="1019432" y="916413"/>
              <a:ext cx="681274" cy="644882"/>
            </a:xfrm>
            <a:prstGeom prst="straightConnector1">
              <a:avLst/>
            </a:prstGeom>
            <a:noFill/>
            <a:ln w="9525" cap="flat" cmpd="sng">
              <a:solidFill>
                <a:srgbClr val="FF0000"/>
              </a:solidFill>
              <a:prstDash val="solid"/>
              <a:round/>
              <a:headEnd type="none" w="med" len="med"/>
              <a:tailEnd type="triangle" w="med" len="med"/>
            </a:ln>
          </p:spPr>
        </p:cxnSp>
        <p:sp>
          <p:nvSpPr>
            <p:cNvPr id="850" name="Google Shape;850;p80"/>
            <p:cNvSpPr/>
            <p:nvPr/>
          </p:nvSpPr>
          <p:spPr>
            <a:xfrm>
              <a:off x="2410409" y="1484461"/>
              <a:ext cx="1275600" cy="12756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51" name="Google Shape;851;p80"/>
            <p:cNvCxnSpPr>
              <a:stCxn id="852" idx="2"/>
              <a:endCxn id="850" idx="0"/>
            </p:cNvCxnSpPr>
            <p:nvPr/>
          </p:nvCxnSpPr>
          <p:spPr>
            <a:xfrm>
              <a:off x="3001465" y="916413"/>
              <a:ext cx="46745" cy="568048"/>
            </a:xfrm>
            <a:prstGeom prst="straightConnector1">
              <a:avLst/>
            </a:prstGeom>
            <a:noFill/>
            <a:ln w="9525" cap="flat" cmpd="sng">
              <a:solidFill>
                <a:srgbClr val="FF0000"/>
              </a:solidFill>
              <a:prstDash val="solid"/>
              <a:round/>
              <a:headEnd type="none" w="med" len="med"/>
              <a:tailEnd type="triangle" w="med" len="med"/>
            </a:ln>
          </p:spPr>
        </p:cxnSp>
        <p:sp>
          <p:nvSpPr>
            <p:cNvPr id="853" name="Google Shape;853;p80"/>
            <p:cNvSpPr/>
            <p:nvPr/>
          </p:nvSpPr>
          <p:spPr>
            <a:xfrm>
              <a:off x="3726411" y="1402508"/>
              <a:ext cx="1480500" cy="14805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54" name="Google Shape;854;p80"/>
            <p:cNvCxnSpPr>
              <a:stCxn id="855" idx="2"/>
              <a:endCxn id="853" idx="0"/>
            </p:cNvCxnSpPr>
            <p:nvPr/>
          </p:nvCxnSpPr>
          <p:spPr>
            <a:xfrm flipH="1">
              <a:off x="4466661" y="916413"/>
              <a:ext cx="304474" cy="486094"/>
            </a:xfrm>
            <a:prstGeom prst="straightConnector1">
              <a:avLst/>
            </a:prstGeom>
            <a:noFill/>
            <a:ln w="9525" cap="flat" cmpd="sng">
              <a:solidFill>
                <a:srgbClr val="FF0000"/>
              </a:solidFill>
              <a:prstDash val="solid"/>
              <a:round/>
              <a:headEnd type="none" w="med" len="med"/>
              <a:tailEnd type="triangle" w="med" len="med"/>
            </a:ln>
          </p:spPr>
        </p:cxnSp>
        <p:sp>
          <p:nvSpPr>
            <p:cNvPr id="849" name="Google Shape;849;p80"/>
            <p:cNvSpPr txBox="1"/>
            <p:nvPr/>
          </p:nvSpPr>
          <p:spPr>
            <a:xfrm>
              <a:off x="458431" y="306436"/>
              <a:ext cx="1122000" cy="609977"/>
            </a:xfrm>
            <a:prstGeom prst="rect">
              <a:avLst/>
            </a:prstGeom>
            <a:noFill/>
            <a:ln>
              <a:noFill/>
            </a:ln>
          </p:spPr>
          <p:txBody>
            <a:bodyPr spcFirstLastPara="1" wrap="square" lIns="121900" tIns="121900" rIns="121900" bIns="121900" anchor="t" anchorCtr="0">
              <a:spAutoFit/>
            </a:bodyPr>
            <a:lstStyle/>
            <a:p>
              <a:r>
                <a:rPr lang="en" sz="1333"/>
                <a:t>neutron</a:t>
              </a:r>
              <a:endParaRPr sz="1333"/>
            </a:p>
          </p:txBody>
        </p:sp>
        <p:sp>
          <p:nvSpPr>
            <p:cNvPr id="852" name="Google Shape;852;p80"/>
            <p:cNvSpPr txBox="1"/>
            <p:nvPr/>
          </p:nvSpPr>
          <p:spPr>
            <a:xfrm>
              <a:off x="2594515" y="306436"/>
              <a:ext cx="813900" cy="609977"/>
            </a:xfrm>
            <a:prstGeom prst="rect">
              <a:avLst/>
            </a:prstGeom>
            <a:noFill/>
            <a:ln>
              <a:noFill/>
            </a:ln>
          </p:spPr>
          <p:txBody>
            <a:bodyPr spcFirstLastPara="1" wrap="square" lIns="121900" tIns="121900" rIns="121900" bIns="121900" anchor="t" anchorCtr="0">
              <a:spAutoFit/>
            </a:bodyPr>
            <a:lstStyle/>
            <a:p>
              <a:pPr algn="ctr"/>
              <a:r>
                <a:rPr lang="en" sz="1333"/>
                <a:t>ion</a:t>
              </a:r>
              <a:endParaRPr sz="1333"/>
            </a:p>
          </p:txBody>
        </p:sp>
        <p:sp>
          <p:nvSpPr>
            <p:cNvPr id="855" name="Google Shape;855;p80"/>
            <p:cNvSpPr txBox="1"/>
            <p:nvPr/>
          </p:nvSpPr>
          <p:spPr>
            <a:xfrm>
              <a:off x="4277484" y="306436"/>
              <a:ext cx="987301" cy="609977"/>
            </a:xfrm>
            <a:prstGeom prst="rect">
              <a:avLst/>
            </a:prstGeom>
            <a:noFill/>
            <a:ln>
              <a:noFill/>
            </a:ln>
          </p:spPr>
          <p:txBody>
            <a:bodyPr spcFirstLastPara="1" wrap="square" lIns="121900" tIns="121900" rIns="121900" bIns="121900" anchor="t" anchorCtr="0">
              <a:spAutoFit/>
            </a:bodyPr>
            <a:lstStyle/>
            <a:p>
              <a:pPr algn="ctr"/>
              <a:r>
                <a:rPr lang="en" sz="1333"/>
                <a:t>proton</a:t>
              </a:r>
              <a:endParaRPr sz="1333"/>
            </a:p>
          </p:txBody>
        </p:sp>
      </p:grpSp>
      <p:pic>
        <p:nvPicPr>
          <p:cNvPr id="856" name="Google Shape;856;p80"/>
          <p:cNvPicPr preferRelativeResize="0"/>
          <p:nvPr/>
        </p:nvPicPr>
        <p:blipFill>
          <a:blip r:embed="rId5">
            <a:alphaModFix/>
          </a:blip>
          <a:stretch>
            <a:fillRect/>
          </a:stretch>
        </p:blipFill>
        <p:spPr>
          <a:xfrm>
            <a:off x="493168" y="1250284"/>
            <a:ext cx="6355033" cy="3574699"/>
          </a:xfrm>
          <a:prstGeom prst="rect">
            <a:avLst/>
          </a:prstGeom>
          <a:noFill/>
          <a:ln>
            <a:noFill/>
          </a:ln>
        </p:spPr>
      </p:pic>
      <p:sp>
        <p:nvSpPr>
          <p:cNvPr id="857" name="Google Shape;857;p80"/>
          <p:cNvSpPr/>
          <p:nvPr/>
        </p:nvSpPr>
        <p:spPr>
          <a:xfrm>
            <a:off x="5163967" y="1174067"/>
            <a:ext cx="1256400" cy="13120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58" name="Google Shape;858;p80"/>
          <p:cNvCxnSpPr>
            <a:stCxn id="857" idx="6"/>
            <a:endCxn id="840" idx="1"/>
          </p:cNvCxnSpPr>
          <p:nvPr/>
        </p:nvCxnSpPr>
        <p:spPr>
          <a:xfrm>
            <a:off x="6420367" y="1830067"/>
            <a:ext cx="1222800" cy="180800"/>
          </a:xfrm>
          <a:prstGeom prst="straightConnector1">
            <a:avLst/>
          </a:prstGeom>
          <a:noFill/>
          <a:ln w="9525" cap="flat" cmpd="sng">
            <a:solidFill>
              <a:schemeClr val="dk2"/>
            </a:solidFill>
            <a:prstDash val="solid"/>
            <a:round/>
            <a:headEnd type="none" w="med" len="med"/>
            <a:tailEnd type="triangle" w="med" len="med"/>
          </a:ln>
        </p:spPr>
      </p:cxnSp>
      <p:sp>
        <p:nvSpPr>
          <p:cNvPr id="859" name="Google Shape;859;p80"/>
          <p:cNvSpPr/>
          <p:nvPr/>
        </p:nvSpPr>
        <p:spPr>
          <a:xfrm>
            <a:off x="861100" y="1460200"/>
            <a:ext cx="2983200" cy="29832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60" name="Google Shape;860;p80"/>
          <p:cNvCxnSpPr>
            <a:stCxn id="859" idx="4"/>
            <a:endCxn id="841" idx="0"/>
          </p:cNvCxnSpPr>
          <p:nvPr/>
        </p:nvCxnSpPr>
        <p:spPr>
          <a:xfrm>
            <a:off x="2352700" y="4443400"/>
            <a:ext cx="1015300" cy="1180067"/>
          </a:xfrm>
          <a:prstGeom prst="straightConnector1">
            <a:avLst/>
          </a:prstGeom>
          <a:noFill/>
          <a:ln w="9525" cap="flat" cmpd="sng">
            <a:solidFill>
              <a:schemeClr val="dk2"/>
            </a:solidFill>
            <a:prstDash val="solid"/>
            <a:round/>
            <a:headEnd type="none" w="med" len="med"/>
            <a:tailEnd type="triangle" w="med" len="med"/>
          </a:ln>
        </p:spPr>
      </p:cxnSp>
      <p:sp>
        <p:nvSpPr>
          <p:cNvPr id="861" name="Google Shape;861;p80"/>
          <p:cNvSpPr txBox="1"/>
          <p:nvPr/>
        </p:nvSpPr>
        <p:spPr>
          <a:xfrm>
            <a:off x="5284567" y="640468"/>
            <a:ext cx="1015200" cy="615513"/>
          </a:xfrm>
          <a:prstGeom prst="rect">
            <a:avLst/>
          </a:prstGeom>
          <a:noFill/>
          <a:ln>
            <a:noFill/>
          </a:ln>
        </p:spPr>
        <p:txBody>
          <a:bodyPr spcFirstLastPara="1" wrap="square" lIns="121900" tIns="121900" rIns="121900" bIns="121900" anchor="t" anchorCtr="0">
            <a:spAutoFit/>
          </a:bodyPr>
          <a:lstStyle/>
          <a:p>
            <a:r>
              <a:rPr lang="en" sz="2400"/>
              <a:t>FHCal</a:t>
            </a:r>
            <a:endParaRPr sz="2400"/>
          </a:p>
        </p:txBody>
      </p:sp>
      <p:sp>
        <p:nvSpPr>
          <p:cNvPr id="862" name="Google Shape;862;p80"/>
          <p:cNvSpPr txBox="1"/>
          <p:nvPr/>
        </p:nvSpPr>
        <p:spPr>
          <a:xfrm>
            <a:off x="1308833" y="926601"/>
            <a:ext cx="1846800" cy="984845"/>
          </a:xfrm>
          <a:prstGeom prst="rect">
            <a:avLst/>
          </a:prstGeom>
          <a:noFill/>
          <a:ln>
            <a:noFill/>
          </a:ln>
        </p:spPr>
        <p:txBody>
          <a:bodyPr spcFirstLastPara="1" wrap="square" lIns="121900" tIns="121900" rIns="121900" bIns="121900" anchor="t" anchorCtr="0">
            <a:spAutoFit/>
          </a:bodyPr>
          <a:lstStyle/>
          <a:p>
            <a:pPr algn="ctr"/>
            <a:r>
              <a:rPr lang="en" sz="2400"/>
              <a:t>Silicon + GEM</a:t>
            </a:r>
            <a:endParaRPr sz="2400"/>
          </a:p>
        </p:txBody>
      </p:sp>
      <p:sp>
        <p:nvSpPr>
          <p:cNvPr id="863" name="Google Shape;863;p80"/>
          <p:cNvSpPr txBox="1"/>
          <p:nvPr/>
        </p:nvSpPr>
        <p:spPr>
          <a:xfrm>
            <a:off x="3666533" y="3352368"/>
            <a:ext cx="1222800" cy="984845"/>
          </a:xfrm>
          <a:prstGeom prst="rect">
            <a:avLst/>
          </a:prstGeom>
          <a:noFill/>
          <a:ln>
            <a:noFill/>
          </a:ln>
        </p:spPr>
        <p:txBody>
          <a:bodyPr spcFirstLastPara="1" wrap="square" lIns="121900" tIns="121900" rIns="121900" bIns="121900" anchor="t" anchorCtr="0">
            <a:spAutoFit/>
          </a:bodyPr>
          <a:lstStyle/>
          <a:p>
            <a:pPr algn="ctr"/>
            <a:r>
              <a:rPr lang="en" sz="2400"/>
              <a:t>TOF-400</a:t>
            </a:r>
            <a:endParaRPr sz="2400"/>
          </a:p>
        </p:txBody>
      </p:sp>
      <p:sp>
        <p:nvSpPr>
          <p:cNvPr id="864" name="Google Shape;864;p80"/>
          <p:cNvSpPr txBox="1"/>
          <p:nvPr/>
        </p:nvSpPr>
        <p:spPr>
          <a:xfrm>
            <a:off x="3296200" y="1081268"/>
            <a:ext cx="1256400" cy="984845"/>
          </a:xfrm>
          <a:prstGeom prst="rect">
            <a:avLst/>
          </a:prstGeom>
          <a:noFill/>
          <a:ln>
            <a:noFill/>
          </a:ln>
        </p:spPr>
        <p:txBody>
          <a:bodyPr spcFirstLastPara="1" wrap="square" lIns="121900" tIns="121900" rIns="121900" bIns="121900" anchor="t" anchorCtr="0">
            <a:spAutoFit/>
          </a:bodyPr>
          <a:lstStyle/>
          <a:p>
            <a:pPr algn="ctr"/>
            <a:r>
              <a:rPr lang="en" sz="2400"/>
              <a:t>TOF-700</a:t>
            </a:r>
            <a:endParaRPr sz="2400"/>
          </a:p>
        </p:txBody>
      </p:sp>
      <p:sp>
        <p:nvSpPr>
          <p:cNvPr id="2" name="Date Placeholder 1">
            <a:extLst>
              <a:ext uri="{FF2B5EF4-FFF2-40B4-BE49-F238E27FC236}">
                <a16:creationId xmlns:a16="http://schemas.microsoft.com/office/drawing/2014/main" id="{49188E9A-17DD-A31B-79C2-E6A8CA3DEB5B}"/>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4D744C55-18CE-8105-15FA-77F7C5EF26D3}"/>
              </a:ext>
            </a:extLst>
          </p:cNvPr>
          <p:cNvSpPr>
            <a:spLocks noGrp="1"/>
          </p:cNvSpPr>
          <p:nvPr>
            <p:ph type="ftr" sz="quarter" idx="11"/>
          </p:nvPr>
        </p:nvSpPr>
        <p:spPr/>
        <p:txBody>
          <a:bodyPr/>
          <a:lstStyle/>
          <a:p>
            <a:r>
              <a:rPr lang="en-GB"/>
              <a:t>XIII MPD CM - PWG3 Summary</a:t>
            </a:r>
            <a:endParaRPr lang="en-RU"/>
          </a:p>
        </p:txBody>
      </p:sp>
      <p:sp>
        <p:nvSpPr>
          <p:cNvPr id="4" name="Slide Number Placeholder 3">
            <a:extLst>
              <a:ext uri="{FF2B5EF4-FFF2-40B4-BE49-F238E27FC236}">
                <a16:creationId xmlns:a16="http://schemas.microsoft.com/office/drawing/2014/main" id="{9CEE2FAD-E64A-1B4C-CA84-6BB0954B0B98}"/>
              </a:ext>
            </a:extLst>
          </p:cNvPr>
          <p:cNvSpPr>
            <a:spLocks noGrp="1"/>
          </p:cNvSpPr>
          <p:nvPr>
            <p:ph type="sldNum" sz="quarter" idx="12"/>
          </p:nvPr>
        </p:nvSpPr>
        <p:spPr/>
        <p:txBody>
          <a:bodyPr/>
          <a:lstStyle/>
          <a:p>
            <a:fld id="{5C7CC698-4E11-9249-96E5-FC8043F4BC89}" type="slidenum">
              <a:rPr lang="en-RU" smtClean="0"/>
              <a:t>42</a:t>
            </a:fld>
            <a:endParaRPr lang="en-RU"/>
          </a:p>
        </p:txBody>
      </p:sp>
    </p:spTree>
    <p:extLst>
      <p:ext uri="{BB962C8B-B14F-4D97-AF65-F5344CB8AC3E}">
        <p14:creationId xmlns:p14="http://schemas.microsoft.com/office/powerpoint/2010/main" val="2096086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81"/>
          <p:cNvPicPr preferRelativeResize="0"/>
          <p:nvPr/>
        </p:nvPicPr>
        <p:blipFill rotWithShape="1">
          <a:blip r:embed="rId3">
            <a:alphaModFix/>
          </a:blip>
          <a:srcRect l="143" r="20321"/>
          <a:stretch/>
        </p:blipFill>
        <p:spPr>
          <a:xfrm>
            <a:off x="4394901" y="2498384"/>
            <a:ext cx="4856300" cy="4140800"/>
          </a:xfrm>
          <a:prstGeom prst="rect">
            <a:avLst/>
          </a:prstGeom>
          <a:noFill/>
          <a:ln>
            <a:noFill/>
          </a:ln>
        </p:spPr>
      </p:pic>
      <p:pic>
        <p:nvPicPr>
          <p:cNvPr id="870" name="Google Shape;870;p81"/>
          <p:cNvPicPr preferRelativeResize="0"/>
          <p:nvPr/>
        </p:nvPicPr>
        <p:blipFill rotWithShape="1">
          <a:blip r:embed="rId4">
            <a:alphaModFix/>
          </a:blip>
          <a:srcRect l="4952" r="14128"/>
          <a:stretch/>
        </p:blipFill>
        <p:spPr>
          <a:xfrm>
            <a:off x="32699" y="2512600"/>
            <a:ext cx="4940800" cy="4140800"/>
          </a:xfrm>
          <a:prstGeom prst="rect">
            <a:avLst/>
          </a:prstGeom>
          <a:noFill/>
          <a:ln>
            <a:noFill/>
          </a:ln>
        </p:spPr>
      </p:pic>
      <p:pic>
        <p:nvPicPr>
          <p:cNvPr id="871" name="Google Shape;871;p81"/>
          <p:cNvPicPr preferRelativeResize="0"/>
          <p:nvPr/>
        </p:nvPicPr>
        <p:blipFill rotWithShape="1">
          <a:blip r:embed="rId5">
            <a:alphaModFix/>
          </a:blip>
          <a:srcRect b="5320"/>
          <a:stretch/>
        </p:blipFill>
        <p:spPr>
          <a:xfrm>
            <a:off x="32701" y="921333"/>
            <a:ext cx="4695468" cy="3025568"/>
          </a:xfrm>
          <a:prstGeom prst="rect">
            <a:avLst/>
          </a:prstGeom>
          <a:noFill/>
          <a:ln>
            <a:noFill/>
          </a:ln>
        </p:spPr>
      </p:pic>
      <p:pic>
        <p:nvPicPr>
          <p:cNvPr id="872" name="Google Shape;872;p81"/>
          <p:cNvPicPr preferRelativeResize="0"/>
          <p:nvPr/>
        </p:nvPicPr>
        <p:blipFill rotWithShape="1">
          <a:blip r:embed="rId6">
            <a:alphaModFix/>
          </a:blip>
          <a:srcRect b="5320"/>
          <a:stretch/>
        </p:blipFill>
        <p:spPr>
          <a:xfrm>
            <a:off x="4728168" y="924734"/>
            <a:ext cx="4680665" cy="3025567"/>
          </a:xfrm>
          <a:prstGeom prst="rect">
            <a:avLst/>
          </a:prstGeom>
          <a:noFill/>
          <a:ln>
            <a:noFill/>
          </a:ln>
        </p:spPr>
      </p:pic>
      <p:sp>
        <p:nvSpPr>
          <p:cNvPr id="873" name="Google Shape;873;p81"/>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n"/>
              <a:t>BM@N vs MPD: p</a:t>
            </a:r>
            <a:r>
              <a:rPr lang="en" baseline="-25000"/>
              <a:t>T</a:t>
            </a:r>
            <a:r>
              <a:rPr lang="en"/>
              <a:t>-y acceptance </a:t>
            </a:r>
            <a:endParaRPr/>
          </a:p>
        </p:txBody>
      </p:sp>
      <p:sp>
        <p:nvSpPr>
          <p:cNvPr id="874" name="Google Shape;874;p81"/>
          <p:cNvSpPr txBox="1"/>
          <p:nvPr/>
        </p:nvSpPr>
        <p:spPr>
          <a:xfrm>
            <a:off x="746105" y="424405"/>
            <a:ext cx="2770400" cy="1017674"/>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en" sz="3200">
                <a:solidFill>
                  <a:schemeClr val="dk1"/>
                </a:solidFill>
              </a:rPr>
              <a:t>π-</a:t>
            </a:r>
            <a:endParaRPr sz="2667">
              <a:solidFill>
                <a:schemeClr val="dk1"/>
              </a:solidFill>
            </a:endParaRPr>
          </a:p>
        </p:txBody>
      </p:sp>
      <p:sp>
        <p:nvSpPr>
          <p:cNvPr id="875" name="Google Shape;875;p81"/>
          <p:cNvSpPr txBox="1"/>
          <p:nvPr/>
        </p:nvSpPr>
        <p:spPr>
          <a:xfrm>
            <a:off x="4968405" y="424405"/>
            <a:ext cx="2770400" cy="1017674"/>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en" sz="3200">
                <a:solidFill>
                  <a:schemeClr val="dk1"/>
                </a:solidFill>
              </a:rPr>
              <a:t>p</a:t>
            </a:r>
            <a:endParaRPr sz="2667">
              <a:solidFill>
                <a:schemeClr val="dk1"/>
              </a:solidFill>
            </a:endParaRPr>
          </a:p>
        </p:txBody>
      </p:sp>
      <p:cxnSp>
        <p:nvCxnSpPr>
          <p:cNvPr id="876" name="Google Shape;876;p81"/>
          <p:cNvCxnSpPr/>
          <p:nvPr/>
        </p:nvCxnSpPr>
        <p:spPr>
          <a:xfrm rot="10800000">
            <a:off x="2279333" y="1556733"/>
            <a:ext cx="0" cy="5122000"/>
          </a:xfrm>
          <a:prstGeom prst="straightConnector1">
            <a:avLst/>
          </a:prstGeom>
          <a:noFill/>
          <a:ln w="19050" cap="flat" cmpd="sng">
            <a:solidFill>
              <a:schemeClr val="dk2"/>
            </a:solidFill>
            <a:prstDash val="solid"/>
            <a:round/>
            <a:headEnd type="none" w="med" len="med"/>
            <a:tailEnd type="none" w="med" len="med"/>
          </a:ln>
        </p:spPr>
      </p:cxnSp>
      <p:sp>
        <p:nvSpPr>
          <p:cNvPr id="877" name="Google Shape;877;p81"/>
          <p:cNvSpPr txBox="1"/>
          <p:nvPr/>
        </p:nvSpPr>
        <p:spPr>
          <a:xfrm>
            <a:off x="2265141" y="6262087"/>
            <a:ext cx="8238000" cy="615513"/>
          </a:xfrm>
          <a:prstGeom prst="rect">
            <a:avLst/>
          </a:prstGeom>
          <a:noFill/>
          <a:ln>
            <a:noFill/>
          </a:ln>
        </p:spPr>
        <p:txBody>
          <a:bodyPr spcFirstLastPara="1" wrap="square" lIns="121900" tIns="121900" rIns="121900" bIns="121900" anchor="t" anchorCtr="0">
            <a:spAutoFit/>
          </a:bodyPr>
          <a:lstStyle/>
          <a:p>
            <a:r>
              <a:rPr lang="en" sz="2400"/>
              <a:t>y</a:t>
            </a:r>
            <a:r>
              <a:rPr lang="en" sz="2400" baseline="-25000"/>
              <a:t>cm</a:t>
            </a:r>
            <a:r>
              <a:rPr lang="en" sz="2400"/>
              <a:t>=0</a:t>
            </a:r>
            <a:endParaRPr sz="2400"/>
          </a:p>
        </p:txBody>
      </p:sp>
      <p:cxnSp>
        <p:nvCxnSpPr>
          <p:cNvPr id="878" name="Google Shape;878;p81"/>
          <p:cNvCxnSpPr/>
          <p:nvPr/>
        </p:nvCxnSpPr>
        <p:spPr>
          <a:xfrm rot="10800000">
            <a:off x="6952933" y="1615649"/>
            <a:ext cx="0" cy="5122000"/>
          </a:xfrm>
          <a:prstGeom prst="straightConnector1">
            <a:avLst/>
          </a:prstGeom>
          <a:noFill/>
          <a:ln w="19050" cap="flat" cmpd="sng">
            <a:solidFill>
              <a:schemeClr val="dk2"/>
            </a:solidFill>
            <a:prstDash val="solid"/>
            <a:round/>
            <a:headEnd type="none" w="med" len="med"/>
            <a:tailEnd type="none" w="med" len="med"/>
          </a:ln>
        </p:spPr>
      </p:cxnSp>
      <p:sp>
        <p:nvSpPr>
          <p:cNvPr id="879" name="Google Shape;879;p81"/>
          <p:cNvSpPr txBox="1"/>
          <p:nvPr/>
        </p:nvSpPr>
        <p:spPr>
          <a:xfrm>
            <a:off x="6938741" y="6321003"/>
            <a:ext cx="8238000" cy="615513"/>
          </a:xfrm>
          <a:prstGeom prst="rect">
            <a:avLst/>
          </a:prstGeom>
          <a:noFill/>
          <a:ln>
            <a:noFill/>
          </a:ln>
        </p:spPr>
        <p:txBody>
          <a:bodyPr spcFirstLastPara="1" wrap="square" lIns="121900" tIns="121900" rIns="121900" bIns="121900" anchor="t" anchorCtr="0">
            <a:spAutoFit/>
          </a:bodyPr>
          <a:lstStyle/>
          <a:p>
            <a:r>
              <a:rPr lang="en" sz="2400"/>
              <a:t>y</a:t>
            </a:r>
            <a:r>
              <a:rPr lang="en" sz="2400" baseline="-25000"/>
              <a:t>cm</a:t>
            </a:r>
            <a:r>
              <a:rPr lang="en" sz="2400"/>
              <a:t>=0</a:t>
            </a:r>
            <a:endParaRPr sz="2400"/>
          </a:p>
        </p:txBody>
      </p:sp>
      <p:sp>
        <p:nvSpPr>
          <p:cNvPr id="880" name="Google Shape;880;p81"/>
          <p:cNvSpPr txBox="1"/>
          <p:nvPr/>
        </p:nvSpPr>
        <p:spPr>
          <a:xfrm>
            <a:off x="9501633" y="4682501"/>
            <a:ext cx="2578000" cy="1354176"/>
          </a:xfrm>
          <a:prstGeom prst="rect">
            <a:avLst/>
          </a:prstGeom>
          <a:noFill/>
          <a:ln>
            <a:noFill/>
          </a:ln>
        </p:spPr>
        <p:txBody>
          <a:bodyPr spcFirstLastPara="1" wrap="square" lIns="121900" tIns="121900" rIns="121900" bIns="121900" anchor="t" anchorCtr="0">
            <a:spAutoFit/>
          </a:bodyPr>
          <a:lstStyle/>
          <a:p>
            <a:r>
              <a:rPr lang="en" sz="2400"/>
              <a:t>BM@N has greater coverage of forward area</a:t>
            </a:r>
            <a:endParaRPr sz="2400"/>
          </a:p>
        </p:txBody>
      </p:sp>
      <p:sp>
        <p:nvSpPr>
          <p:cNvPr id="881" name="Google Shape;881;p81"/>
          <p:cNvSpPr txBox="1"/>
          <p:nvPr/>
        </p:nvSpPr>
        <p:spPr>
          <a:xfrm>
            <a:off x="9549967" y="1626851"/>
            <a:ext cx="2578000" cy="3200836"/>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MPD has greater coverage of backward area (even covers projectile spectators)</a:t>
            </a:r>
            <a:endParaRPr sz="2400">
              <a:solidFill>
                <a:schemeClr val="dk1"/>
              </a:solidFill>
            </a:endParaRPr>
          </a:p>
          <a:p>
            <a:r>
              <a:rPr lang="en" sz="2400">
                <a:solidFill>
                  <a:schemeClr val="dk1"/>
                </a:solidFill>
              </a:rPr>
              <a:t>and MPD covers midrapidity region</a:t>
            </a:r>
            <a:endParaRPr sz="2400">
              <a:solidFill>
                <a:schemeClr val="dk1"/>
              </a:solidFill>
            </a:endParaRPr>
          </a:p>
        </p:txBody>
      </p:sp>
      <p:sp>
        <p:nvSpPr>
          <p:cNvPr id="2" name="Slide Number Placeholder 1">
            <a:extLst>
              <a:ext uri="{FF2B5EF4-FFF2-40B4-BE49-F238E27FC236}">
                <a16:creationId xmlns:a16="http://schemas.microsoft.com/office/drawing/2014/main" id="{B6157E83-E713-E826-044E-A1621CFBB5AF}"/>
              </a:ext>
            </a:extLst>
          </p:cNvPr>
          <p:cNvSpPr>
            <a:spLocks noGrp="1"/>
          </p:cNvSpPr>
          <p:nvPr>
            <p:ph type="sldNum" idx="12"/>
          </p:nvPr>
        </p:nvSpPr>
        <p:spPr/>
        <p:txBody>
          <a:bodyPr/>
          <a:lstStyle/>
          <a:p>
            <a:fld id="{00000000-1234-1234-1234-123412341234}" type="slidenum">
              <a:rPr lang="en" smtClean="0"/>
              <a:pPr/>
              <a:t>43</a:t>
            </a:fld>
            <a:endParaRPr lang="en"/>
          </a:p>
        </p:txBody>
      </p:sp>
    </p:spTree>
    <p:extLst>
      <p:ext uri="{BB962C8B-B14F-4D97-AF65-F5344CB8AC3E}">
        <p14:creationId xmlns:p14="http://schemas.microsoft.com/office/powerpoint/2010/main" val="266536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82"/>
          <p:cNvSpPr txBox="1">
            <a:spLocks noGrp="1"/>
          </p:cNvSpPr>
          <p:nvPr>
            <p:ph type="body" idx="1"/>
          </p:nvPr>
        </p:nvSpPr>
        <p:spPr>
          <a:xfrm>
            <a:off x="415600" y="5554700"/>
            <a:ext cx="11360800" cy="1006800"/>
          </a:xfrm>
          <a:prstGeom prst="rect">
            <a:avLst/>
          </a:prstGeom>
        </p:spPr>
        <p:txBody>
          <a:bodyPr spcFirstLastPara="1" vert="horz" wrap="square" lIns="121900" tIns="121900" rIns="121900" bIns="121900" rtlCol="0" anchor="t" anchorCtr="0">
            <a:normAutofit fontScale="85000" lnSpcReduction="10000"/>
          </a:bodyPr>
          <a:lstStyle/>
          <a:p>
            <a:pPr indent="-434329" algn="ctr">
              <a:buSzPct val="100000"/>
            </a:pPr>
            <a:r>
              <a:rPr lang="en"/>
              <a:t>MPD has more uniform acceptance along φ-axis</a:t>
            </a:r>
            <a:endParaRPr/>
          </a:p>
          <a:p>
            <a:pPr indent="-434329" algn="ctr">
              <a:buSzPct val="100000"/>
            </a:pPr>
            <a:r>
              <a:rPr lang="en"/>
              <a:t>BM@N has non-uniform acceptance due to square-like shape of the tracking system</a:t>
            </a:r>
            <a:endParaRPr/>
          </a:p>
        </p:txBody>
      </p:sp>
      <p:sp>
        <p:nvSpPr>
          <p:cNvPr id="887" name="Google Shape;887;p82"/>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n"/>
              <a:t>BM@N vs MPD: η-φ acceptance </a:t>
            </a:r>
            <a:endParaRPr/>
          </a:p>
        </p:txBody>
      </p:sp>
      <p:pic>
        <p:nvPicPr>
          <p:cNvPr id="888" name="Google Shape;888;p82"/>
          <p:cNvPicPr preferRelativeResize="0"/>
          <p:nvPr/>
        </p:nvPicPr>
        <p:blipFill>
          <a:blip r:embed="rId3">
            <a:alphaModFix/>
          </a:blip>
          <a:stretch>
            <a:fillRect/>
          </a:stretch>
        </p:blipFill>
        <p:spPr>
          <a:xfrm>
            <a:off x="126528" y="1434836"/>
            <a:ext cx="6113640" cy="3861533"/>
          </a:xfrm>
          <a:prstGeom prst="rect">
            <a:avLst/>
          </a:prstGeom>
          <a:noFill/>
          <a:ln>
            <a:noFill/>
          </a:ln>
        </p:spPr>
      </p:pic>
      <p:pic>
        <p:nvPicPr>
          <p:cNvPr id="889" name="Google Shape;889;p82"/>
          <p:cNvPicPr preferRelativeResize="0"/>
          <p:nvPr/>
        </p:nvPicPr>
        <p:blipFill>
          <a:blip r:embed="rId4">
            <a:alphaModFix/>
          </a:blip>
          <a:stretch>
            <a:fillRect/>
          </a:stretch>
        </p:blipFill>
        <p:spPr>
          <a:xfrm>
            <a:off x="5895473" y="1434836"/>
            <a:ext cx="6363201" cy="3861533"/>
          </a:xfrm>
          <a:prstGeom prst="rect">
            <a:avLst/>
          </a:prstGeom>
          <a:noFill/>
          <a:ln>
            <a:noFill/>
          </a:ln>
        </p:spPr>
      </p:pic>
      <p:sp>
        <p:nvSpPr>
          <p:cNvPr id="890" name="Google Shape;890;p82"/>
          <p:cNvSpPr txBox="1"/>
          <p:nvPr/>
        </p:nvSpPr>
        <p:spPr>
          <a:xfrm>
            <a:off x="8408267" y="842318"/>
            <a:ext cx="1337600" cy="615513"/>
          </a:xfrm>
          <a:prstGeom prst="rect">
            <a:avLst/>
          </a:prstGeom>
          <a:noFill/>
          <a:ln>
            <a:noFill/>
          </a:ln>
        </p:spPr>
        <p:txBody>
          <a:bodyPr spcFirstLastPara="1" wrap="square" lIns="121900" tIns="121900" rIns="121900" bIns="121900" anchor="t" anchorCtr="0">
            <a:spAutoFit/>
          </a:bodyPr>
          <a:lstStyle/>
          <a:p>
            <a:pPr algn="ctr"/>
            <a:r>
              <a:rPr lang="en" sz="2400"/>
              <a:t>BM@N</a:t>
            </a:r>
            <a:endParaRPr sz="2400"/>
          </a:p>
        </p:txBody>
      </p:sp>
      <p:sp>
        <p:nvSpPr>
          <p:cNvPr id="891" name="Google Shape;891;p82"/>
          <p:cNvSpPr txBox="1"/>
          <p:nvPr/>
        </p:nvSpPr>
        <p:spPr>
          <a:xfrm>
            <a:off x="2514551" y="842300"/>
            <a:ext cx="1337600" cy="615513"/>
          </a:xfrm>
          <a:prstGeom prst="rect">
            <a:avLst/>
          </a:prstGeom>
          <a:noFill/>
          <a:ln>
            <a:noFill/>
          </a:ln>
        </p:spPr>
        <p:txBody>
          <a:bodyPr spcFirstLastPara="1" wrap="square" lIns="121900" tIns="121900" rIns="121900" bIns="121900" anchor="t" anchorCtr="0">
            <a:spAutoFit/>
          </a:bodyPr>
          <a:lstStyle/>
          <a:p>
            <a:pPr algn="ctr"/>
            <a:r>
              <a:rPr lang="en" sz="2400"/>
              <a:t>MPD</a:t>
            </a:r>
            <a:endParaRPr sz="2400"/>
          </a:p>
        </p:txBody>
      </p:sp>
      <p:sp>
        <p:nvSpPr>
          <p:cNvPr id="2" name="Slide Number Placeholder 1">
            <a:extLst>
              <a:ext uri="{FF2B5EF4-FFF2-40B4-BE49-F238E27FC236}">
                <a16:creationId xmlns:a16="http://schemas.microsoft.com/office/drawing/2014/main" id="{71B04574-DEDD-F5FA-9D62-BD01B8634571}"/>
              </a:ext>
            </a:extLst>
          </p:cNvPr>
          <p:cNvSpPr>
            <a:spLocks noGrp="1"/>
          </p:cNvSpPr>
          <p:nvPr>
            <p:ph type="sldNum" idx="12"/>
          </p:nvPr>
        </p:nvSpPr>
        <p:spPr/>
        <p:txBody>
          <a:bodyPr/>
          <a:lstStyle/>
          <a:p>
            <a:fld id="{00000000-1234-1234-1234-123412341234}" type="slidenum">
              <a:rPr lang="en" smtClean="0"/>
              <a:pPr/>
              <a:t>44</a:t>
            </a:fld>
            <a:endParaRPr lang="en"/>
          </a:p>
        </p:txBody>
      </p:sp>
    </p:spTree>
    <p:extLst>
      <p:ext uri="{BB962C8B-B14F-4D97-AF65-F5344CB8AC3E}">
        <p14:creationId xmlns:p14="http://schemas.microsoft.com/office/powerpoint/2010/main" val="2799946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p:nvPr/>
        </p:nvSpPr>
        <p:spPr>
          <a:xfrm>
            <a:off x="431384" y="11"/>
            <a:ext cx="11329200" cy="646400"/>
          </a:xfrm>
          <a:prstGeom prst="rect">
            <a:avLst/>
          </a:prstGeom>
          <a:noFill/>
          <a:ln>
            <a:noFill/>
          </a:ln>
        </p:spPr>
        <p:txBody>
          <a:bodyPr spcFirstLastPara="1" wrap="square" lIns="121900" tIns="60933" rIns="121900" bIns="60933" anchor="t" anchorCtr="0">
            <a:noAutofit/>
          </a:bodyPr>
          <a:lstStyle/>
          <a:p>
            <a:pPr algn="ctr"/>
            <a:r>
              <a:rPr lang="en" sz="3467">
                <a:solidFill>
                  <a:schemeClr val="dk1"/>
                </a:solidFill>
              </a:rPr>
              <a:t>Summary for main topic 1</a:t>
            </a:r>
            <a:endParaRPr sz="3467">
              <a:solidFill>
                <a:schemeClr val="dk1"/>
              </a:solidFill>
            </a:endParaRPr>
          </a:p>
        </p:txBody>
      </p:sp>
      <p:sp>
        <p:nvSpPr>
          <p:cNvPr id="226" name="Google Shape;226;p30"/>
          <p:cNvSpPr txBox="1"/>
          <p:nvPr/>
        </p:nvSpPr>
        <p:spPr>
          <a:xfrm>
            <a:off x="107600" y="673467"/>
            <a:ext cx="11982800" cy="5845600"/>
          </a:xfrm>
          <a:prstGeom prst="rect">
            <a:avLst/>
          </a:prstGeom>
          <a:noFill/>
          <a:ln>
            <a:noFill/>
          </a:ln>
        </p:spPr>
        <p:txBody>
          <a:bodyPr spcFirstLastPara="1" wrap="square" lIns="121900" tIns="60933" rIns="121900" bIns="60933" anchor="t" anchorCtr="0">
            <a:noAutofit/>
          </a:bodyPr>
          <a:lstStyle/>
          <a:p>
            <a:pPr marL="609585" indent="-423323">
              <a:lnSpc>
                <a:spcPct val="115000"/>
              </a:lnSpc>
              <a:buClr>
                <a:srgbClr val="000000"/>
              </a:buClr>
              <a:buSzPts val="1400"/>
              <a:buChar char="●"/>
            </a:pPr>
            <a:r>
              <a:rPr lang="en" sz="2400"/>
              <a:t>Software implementation of </a:t>
            </a:r>
            <a:r>
              <a:rPr lang="en" sz="2400">
                <a:solidFill>
                  <a:srgbClr val="000000"/>
                </a:solidFill>
              </a:rPr>
              <a:t>MC Glauber</a:t>
            </a:r>
            <a:r>
              <a:rPr lang="en" sz="2400"/>
              <a:t> and</a:t>
            </a:r>
            <a:r>
              <a:rPr lang="en" sz="2400">
                <a:solidFill>
                  <a:srgbClr val="000000"/>
                </a:solidFill>
              </a:rPr>
              <a:t> </a:t>
            </a:r>
            <a:r>
              <a:rPr lang="en" sz="2400"/>
              <a:t>Г-fit</a:t>
            </a:r>
            <a:r>
              <a:rPr lang="en" sz="2400">
                <a:solidFill>
                  <a:srgbClr val="000000"/>
                </a:solidFill>
              </a:rPr>
              <a:t> </a:t>
            </a:r>
            <a:r>
              <a:rPr lang="en" sz="2400"/>
              <a:t>with</a:t>
            </a:r>
            <a:r>
              <a:rPr lang="en" sz="2400">
                <a:solidFill>
                  <a:srgbClr val="000000"/>
                </a:solidFill>
              </a:rPr>
              <a:t> multiplicity based fitting procedure is </a:t>
            </a:r>
            <a:r>
              <a:rPr lang="en" sz="2400"/>
              <a:t>used</a:t>
            </a:r>
            <a:r>
              <a:rPr lang="en" sz="2400">
                <a:solidFill>
                  <a:srgbClr val="000000"/>
                </a:solidFill>
              </a:rPr>
              <a:t> for MPD</a:t>
            </a:r>
            <a:endParaRPr sz="2400">
              <a:solidFill>
                <a:srgbClr val="000000"/>
              </a:solidFill>
            </a:endParaRPr>
          </a:p>
          <a:p>
            <a:pPr marL="609585" indent="-423323">
              <a:lnSpc>
                <a:spcPct val="115000"/>
              </a:lnSpc>
              <a:buClr>
                <a:srgbClr val="000000"/>
              </a:buClr>
              <a:buSzPts val="1400"/>
              <a:buChar char="●"/>
            </a:pPr>
            <a:r>
              <a:rPr lang="en" sz="2400">
                <a:solidFill>
                  <a:srgbClr val="000000"/>
                </a:solidFill>
              </a:rPr>
              <a:t>Relation between impact parameter and centrality classes is extracted</a:t>
            </a:r>
            <a:endParaRPr sz="2400">
              <a:solidFill>
                <a:srgbClr val="000000"/>
              </a:solidFill>
            </a:endParaRPr>
          </a:p>
          <a:p>
            <a:pPr marL="609585">
              <a:lnSpc>
                <a:spcPct val="115000"/>
              </a:lnSpc>
            </a:pPr>
            <a:endParaRPr sz="2400">
              <a:solidFill>
                <a:srgbClr val="000000"/>
              </a:solidFill>
            </a:endParaRPr>
          </a:p>
          <a:p>
            <a:pPr marL="609585" indent="-423323">
              <a:lnSpc>
                <a:spcPct val="115000"/>
              </a:lnSpc>
              <a:buClr>
                <a:srgbClr val="000000"/>
              </a:buClr>
              <a:buSzPts val="1400"/>
              <a:buChar char="●"/>
            </a:pPr>
            <a:r>
              <a:rPr lang="en" sz="2400">
                <a:solidFill>
                  <a:srgbClr val="000000"/>
                </a:solidFill>
              </a:rPr>
              <a:t>Centrality determination procedures based on MC sampling of spectators energy </a:t>
            </a:r>
            <a:r>
              <a:rPr lang="en" sz="2400"/>
              <a:t>are</a:t>
            </a:r>
            <a:r>
              <a:rPr lang="en" sz="2400">
                <a:solidFill>
                  <a:srgbClr val="000000"/>
                </a:solidFill>
              </a:rPr>
              <a:t> </a:t>
            </a:r>
            <a:r>
              <a:rPr lang="en" sz="2400"/>
              <a:t>developed</a:t>
            </a:r>
            <a:endParaRPr sz="2400"/>
          </a:p>
          <a:p>
            <a:pPr marL="609585">
              <a:lnSpc>
                <a:spcPct val="115000"/>
              </a:lnSpc>
            </a:pPr>
            <a:r>
              <a:rPr lang="en" sz="2400">
                <a:solidFill>
                  <a:srgbClr val="000000"/>
                </a:solidFill>
              </a:rPr>
              <a:t>and tested based on NA61/SHINE data for both MC-Glauber and inverse </a:t>
            </a:r>
            <a:r>
              <a:rPr lang="en" sz="2400"/>
              <a:t>B</a:t>
            </a:r>
            <a:r>
              <a:rPr lang="en" sz="2400">
                <a:solidFill>
                  <a:srgbClr val="000000"/>
                </a:solidFill>
              </a:rPr>
              <a:t>ayes app</a:t>
            </a:r>
            <a:r>
              <a:rPr lang="en" sz="2400"/>
              <a:t>roaches</a:t>
            </a:r>
            <a:endParaRPr sz="2400">
              <a:solidFill>
                <a:srgbClr val="000000"/>
              </a:solidFill>
            </a:endParaRPr>
          </a:p>
          <a:p>
            <a:pPr marL="609585" indent="-423323">
              <a:lnSpc>
                <a:spcPct val="115000"/>
              </a:lnSpc>
              <a:buClr>
                <a:srgbClr val="000000"/>
              </a:buClr>
              <a:buSzPts val="1400"/>
              <a:buChar char="●"/>
            </a:pPr>
            <a:r>
              <a:rPr lang="en" sz="2400">
                <a:solidFill>
                  <a:srgbClr val="000000"/>
                </a:solidFill>
              </a:rPr>
              <a:t>Results are tuned on the spectator production implemented in the DCM-QGSM-SMM model</a:t>
            </a:r>
            <a:endParaRPr sz="2400">
              <a:solidFill>
                <a:srgbClr val="000000"/>
              </a:solidFill>
            </a:endParaRPr>
          </a:p>
          <a:p>
            <a:pPr marL="609585" indent="-423323">
              <a:lnSpc>
                <a:spcPct val="115000"/>
              </a:lnSpc>
              <a:buSzPts val="1400"/>
              <a:buChar char="●"/>
            </a:pPr>
            <a:r>
              <a:rPr lang="en" sz="2400"/>
              <a:t>Simplified procedure for hadron calorimeters based on Gauss distribution is also proposed for MC-Glauber approach</a:t>
            </a:r>
            <a:endParaRPr sz="2400"/>
          </a:p>
          <a:p>
            <a:pPr>
              <a:lnSpc>
                <a:spcPct val="115000"/>
              </a:lnSpc>
            </a:pPr>
            <a:br>
              <a:rPr lang="en" sz="2400">
                <a:solidFill>
                  <a:srgbClr val="000000"/>
                </a:solidFill>
              </a:rPr>
            </a:br>
            <a:r>
              <a:rPr lang="en" sz="2400" b="1">
                <a:solidFill>
                  <a:srgbClr val="000000"/>
                </a:solidFill>
              </a:rPr>
              <a:t>Work in progress</a:t>
            </a:r>
            <a:endParaRPr sz="2400" b="1">
              <a:solidFill>
                <a:srgbClr val="000000"/>
              </a:solidFill>
            </a:endParaRPr>
          </a:p>
          <a:p>
            <a:pPr>
              <a:lnSpc>
                <a:spcPct val="115000"/>
              </a:lnSpc>
            </a:pPr>
            <a:endParaRPr sz="2400">
              <a:solidFill>
                <a:srgbClr val="000000"/>
              </a:solidFill>
            </a:endParaRPr>
          </a:p>
          <a:p>
            <a:pPr marL="609585" indent="-423323">
              <a:lnSpc>
                <a:spcPct val="115000"/>
              </a:lnSpc>
              <a:buClr>
                <a:srgbClr val="000000"/>
              </a:buClr>
              <a:buSzPts val="1400"/>
              <a:buChar char="●"/>
            </a:pPr>
            <a:r>
              <a:rPr lang="en" sz="2400">
                <a:solidFill>
                  <a:srgbClr val="000000"/>
                </a:solidFill>
              </a:rPr>
              <a:t>Investigate the effect on centrality determination due to the fragment loss </a:t>
            </a:r>
            <a:endParaRPr sz="2400">
              <a:solidFill>
                <a:srgbClr val="000000"/>
              </a:solidFill>
            </a:endParaRPr>
          </a:p>
          <a:p>
            <a:pPr marL="609585">
              <a:lnSpc>
                <a:spcPct val="115000"/>
              </a:lnSpc>
            </a:pPr>
            <a:r>
              <a:rPr lang="en" sz="2400">
                <a:solidFill>
                  <a:srgbClr val="000000"/>
                </a:solidFill>
              </a:rPr>
              <a:t>in beam hole of the MPD FHCal</a:t>
            </a:r>
            <a:endParaRPr sz="2400">
              <a:solidFill>
                <a:srgbClr val="000000"/>
              </a:solidFill>
            </a:endParaRPr>
          </a:p>
          <a:p>
            <a:pPr marL="609585" indent="-423323">
              <a:lnSpc>
                <a:spcPct val="115000"/>
              </a:lnSpc>
              <a:buClr>
                <a:srgbClr val="000000"/>
              </a:buClr>
              <a:buSzPts val="1400"/>
              <a:buChar char="●"/>
            </a:pPr>
            <a:r>
              <a:rPr lang="en" sz="2400">
                <a:solidFill>
                  <a:srgbClr val="000000"/>
                </a:solidFill>
              </a:rPr>
              <a:t>Introduce detailed parametrization for steps of centrality determination procedure</a:t>
            </a:r>
            <a:endParaRPr sz="2400">
              <a:solidFill>
                <a:srgbClr val="000000"/>
              </a:solidFill>
            </a:endParaRPr>
          </a:p>
          <a:p>
            <a:pPr indent="609585">
              <a:lnSpc>
                <a:spcPct val="115000"/>
              </a:lnSpc>
            </a:pPr>
            <a:r>
              <a:rPr lang="en" sz="2400">
                <a:solidFill>
                  <a:srgbClr val="000000"/>
                </a:solidFill>
              </a:rPr>
              <a:t>and improve </a:t>
            </a:r>
            <a:r>
              <a:rPr lang="en" sz="2400"/>
              <a:t>current parametrization</a:t>
            </a:r>
            <a:endParaRPr sz="2400">
              <a:solidFill>
                <a:srgbClr val="000000"/>
              </a:solidFill>
            </a:endParaRPr>
          </a:p>
          <a:p>
            <a:pPr marL="609585" indent="-423323">
              <a:lnSpc>
                <a:spcPct val="115000"/>
              </a:lnSpc>
              <a:buClr>
                <a:srgbClr val="000000"/>
              </a:buClr>
              <a:buSzPts val="1400"/>
              <a:buChar char="●"/>
            </a:pPr>
            <a:r>
              <a:rPr lang="en" sz="2400">
                <a:solidFill>
                  <a:srgbClr val="000000"/>
                </a:solidFill>
              </a:rPr>
              <a:t>Apply this procedure for MPD FHCal simulations</a:t>
            </a:r>
            <a:endParaRPr sz="2400">
              <a:solidFill>
                <a:srgbClr val="000000"/>
              </a:solidFill>
            </a:endParaRPr>
          </a:p>
        </p:txBody>
      </p:sp>
      <p:sp>
        <p:nvSpPr>
          <p:cNvPr id="227" name="Google Shape;227;p30"/>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pPr algn="l"/>
            <a:fld id="{00000000-1234-1234-1234-123412341234}" type="slidenum">
              <a:rPr lang="en"/>
              <a:pPr algn="l"/>
              <a:t>45</a:t>
            </a:fld>
            <a:endParaRPr/>
          </a:p>
        </p:txBody>
      </p:sp>
      <p:sp>
        <p:nvSpPr>
          <p:cNvPr id="2" name="Date Placeholder 1">
            <a:extLst>
              <a:ext uri="{FF2B5EF4-FFF2-40B4-BE49-F238E27FC236}">
                <a16:creationId xmlns:a16="http://schemas.microsoft.com/office/drawing/2014/main" id="{732D77BE-605A-E7EC-E4D9-241DF6753AE7}"/>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F9D331FA-0E11-2158-CE2A-AA2EE70DD131}"/>
              </a:ext>
            </a:extLst>
          </p:cNvPr>
          <p:cNvSpPr>
            <a:spLocks noGrp="1"/>
          </p:cNvSpPr>
          <p:nvPr>
            <p:ph type="ftr" sz="quarter" idx="11"/>
          </p:nvPr>
        </p:nvSpPr>
        <p:spPr/>
        <p:txBody>
          <a:bodyPr/>
          <a:lstStyle/>
          <a:p>
            <a:r>
              <a:rPr lang="en-GB"/>
              <a:t>XIII MPD CM - PWG3 Summary</a:t>
            </a:r>
            <a:endParaRPr lang="en-RU"/>
          </a:p>
        </p:txBody>
      </p:sp>
    </p:spTree>
    <p:extLst>
      <p:ext uri="{BB962C8B-B14F-4D97-AF65-F5344CB8AC3E}">
        <p14:creationId xmlns:p14="http://schemas.microsoft.com/office/powerpoint/2010/main" val="342236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9"/>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pPr algn="ctr"/>
            <a:r>
              <a:rPr lang="en"/>
              <a:t>Summary for main topic 2</a:t>
            </a:r>
            <a:endParaRPr/>
          </a:p>
        </p:txBody>
      </p:sp>
      <p:sp>
        <p:nvSpPr>
          <p:cNvPr id="335" name="Google Shape;335;p39"/>
          <p:cNvSpPr txBox="1">
            <a:spLocks noGrp="1"/>
          </p:cNvSpPr>
          <p:nvPr>
            <p:ph type="body" idx="1"/>
          </p:nvPr>
        </p:nvSpPr>
        <p:spPr>
          <a:xfrm>
            <a:off x="415600" y="1151400"/>
            <a:ext cx="11360800" cy="4800400"/>
          </a:xfrm>
          <a:prstGeom prst="rect">
            <a:avLst/>
          </a:prstGeom>
        </p:spPr>
        <p:txBody>
          <a:bodyPr spcFirstLastPara="1" vert="horz" wrap="square" lIns="121900" tIns="121900" rIns="121900" bIns="121900" rtlCol="0" anchor="t" anchorCtr="0">
            <a:normAutofit fontScale="92500" lnSpcReduction="20000"/>
          </a:bodyPr>
          <a:lstStyle/>
          <a:p>
            <a:pPr indent="-419936">
              <a:lnSpc>
                <a:spcPct val="150000"/>
              </a:lnSpc>
              <a:buClr>
                <a:schemeClr val="dk1"/>
              </a:buClr>
              <a:buSzPct val="100000"/>
            </a:pPr>
            <a:r>
              <a:rPr lang="en" sz="2133" b="1">
                <a:solidFill>
                  <a:schemeClr val="dk1"/>
                </a:solidFill>
              </a:rPr>
              <a:t>Flow measurements for UrQMD model (req. 25):</a:t>
            </a:r>
            <a:endParaRPr sz="2133" b="1">
              <a:solidFill>
                <a:schemeClr val="dk1"/>
              </a:solidFill>
            </a:endParaRPr>
          </a:p>
          <a:p>
            <a:pPr lvl="1" indent="-419936">
              <a:lnSpc>
                <a:spcPct val="150000"/>
              </a:lnSpc>
              <a:buClr>
                <a:schemeClr val="dk1"/>
              </a:buClr>
              <a:buSzPct val="100000"/>
            </a:pPr>
            <a:r>
              <a:rPr lang="en" sz="2133">
                <a:solidFill>
                  <a:schemeClr val="dk1"/>
                </a:solidFill>
              </a:rPr>
              <a:t>Directed and elliptic flow measurements were done using several methods: event plane, scalar product and Q-Cumulant.</a:t>
            </a:r>
            <a:endParaRPr sz="2133">
              <a:solidFill>
                <a:schemeClr val="dk1"/>
              </a:solidFill>
            </a:endParaRPr>
          </a:p>
          <a:p>
            <a:pPr lvl="1" indent="-419936">
              <a:lnSpc>
                <a:spcPct val="150000"/>
              </a:lnSpc>
              <a:buClr>
                <a:schemeClr val="dk1"/>
              </a:buClr>
              <a:buSzPct val="100000"/>
            </a:pPr>
            <a:r>
              <a:rPr lang="en" sz="2133">
                <a:solidFill>
                  <a:schemeClr val="dk1"/>
                </a:solidFill>
              </a:rPr>
              <a:t>Results are ready for the second collaboration paper</a:t>
            </a:r>
            <a:endParaRPr sz="2133">
              <a:solidFill>
                <a:schemeClr val="dk1"/>
              </a:solidFill>
            </a:endParaRPr>
          </a:p>
          <a:p>
            <a:pPr indent="-419936">
              <a:lnSpc>
                <a:spcPct val="150000"/>
              </a:lnSpc>
              <a:buClr>
                <a:schemeClr val="dk1"/>
              </a:buClr>
              <a:buSzPct val="100000"/>
            </a:pPr>
            <a:r>
              <a:rPr lang="en" sz="2133" b="1">
                <a:solidFill>
                  <a:schemeClr val="dk1"/>
                </a:solidFill>
              </a:rPr>
              <a:t>Flow measurements for vHLLE+UrQMD model (req. 32):</a:t>
            </a:r>
            <a:endParaRPr sz="2133" b="1">
              <a:solidFill>
                <a:schemeClr val="dk1"/>
              </a:solidFill>
            </a:endParaRPr>
          </a:p>
          <a:p>
            <a:pPr lvl="1" indent="-419936">
              <a:lnSpc>
                <a:spcPct val="150000"/>
              </a:lnSpc>
              <a:buClr>
                <a:schemeClr val="dk1"/>
              </a:buClr>
              <a:buSzPct val="100000"/>
            </a:pPr>
            <a:r>
              <a:rPr lang="en" sz="2133">
                <a:solidFill>
                  <a:schemeClr val="dk1"/>
                </a:solidFill>
              </a:rPr>
              <a:t>Observed outlier events in the distribution Mult vs b - typical for this model</a:t>
            </a:r>
            <a:endParaRPr sz="2133">
              <a:solidFill>
                <a:schemeClr val="dk1"/>
              </a:solidFill>
            </a:endParaRPr>
          </a:p>
          <a:p>
            <a:pPr lvl="1" indent="-419936">
              <a:lnSpc>
                <a:spcPct val="150000"/>
              </a:lnSpc>
              <a:buClr>
                <a:schemeClr val="dk1"/>
              </a:buClr>
              <a:buSzPct val="100000"/>
            </a:pPr>
            <a:r>
              <a:rPr lang="en" sz="2133">
                <a:solidFill>
                  <a:schemeClr val="dk1"/>
                </a:solidFill>
              </a:rPr>
              <a:t>Centrality classes have been determined using the Inverse Bayes method. For this model, flow measurements (without cut on Mult vs b) are possible up to 50-60%</a:t>
            </a:r>
            <a:endParaRPr sz="2133">
              <a:solidFill>
                <a:schemeClr val="dk1"/>
              </a:solidFill>
            </a:endParaRPr>
          </a:p>
          <a:p>
            <a:pPr lvl="1" indent="-419936">
              <a:lnSpc>
                <a:spcPct val="150000"/>
              </a:lnSpc>
              <a:buClr>
                <a:schemeClr val="dk1"/>
              </a:buClr>
              <a:buSzPct val="100000"/>
            </a:pPr>
            <a:r>
              <a:rPr lang="en" sz="2133">
                <a:solidFill>
                  <a:schemeClr val="dk1"/>
                </a:solidFill>
              </a:rPr>
              <a:t>There is a good agreement between v</a:t>
            </a:r>
            <a:r>
              <a:rPr lang="en" sz="2133" baseline="-25000">
                <a:solidFill>
                  <a:schemeClr val="dk1"/>
                </a:solidFill>
              </a:rPr>
              <a:t>2,mc</a:t>
            </a:r>
            <a:r>
              <a:rPr lang="en" sz="2133">
                <a:solidFill>
                  <a:schemeClr val="dk1"/>
                </a:solidFill>
              </a:rPr>
              <a:t> and v</a:t>
            </a:r>
            <a:r>
              <a:rPr lang="en" sz="2133" baseline="-25000">
                <a:solidFill>
                  <a:schemeClr val="dk1"/>
                </a:solidFill>
              </a:rPr>
              <a:t>2,reco</a:t>
            </a:r>
            <a:r>
              <a:rPr lang="en" sz="2133">
                <a:solidFill>
                  <a:schemeClr val="dk1"/>
                </a:solidFill>
              </a:rPr>
              <a:t>. But there are differences at large p</a:t>
            </a:r>
            <a:r>
              <a:rPr lang="en" sz="2133" baseline="-25000">
                <a:solidFill>
                  <a:schemeClr val="dk1"/>
                </a:solidFill>
              </a:rPr>
              <a:t>T</a:t>
            </a:r>
            <a:r>
              <a:rPr lang="en" sz="2133">
                <a:solidFill>
                  <a:schemeClr val="dk1"/>
                </a:solidFill>
              </a:rPr>
              <a:t> region - contribution from non-flow.</a:t>
            </a:r>
            <a:endParaRPr sz="2133">
              <a:solidFill>
                <a:schemeClr val="dk1"/>
              </a:solidFill>
            </a:endParaRPr>
          </a:p>
          <a:p>
            <a:pPr lvl="1" indent="-419936">
              <a:lnSpc>
                <a:spcPct val="150000"/>
              </a:lnSpc>
              <a:buClr>
                <a:schemeClr val="dk1"/>
              </a:buClr>
              <a:buSzPct val="100000"/>
            </a:pPr>
            <a:r>
              <a:rPr lang="en" sz="2133">
                <a:solidFill>
                  <a:schemeClr val="dk1"/>
                </a:solidFill>
              </a:rPr>
              <a:t>Current statistics are not enough for v</a:t>
            </a:r>
            <a:r>
              <a:rPr lang="en" sz="2133" baseline="-25000">
                <a:solidFill>
                  <a:schemeClr val="dk1"/>
                </a:solidFill>
              </a:rPr>
              <a:t>3</a:t>
            </a:r>
            <a:r>
              <a:rPr lang="en" sz="2133">
                <a:solidFill>
                  <a:schemeClr val="dk1"/>
                </a:solidFill>
              </a:rPr>
              <a:t> measurements. </a:t>
            </a:r>
            <a:endParaRPr sz="2133">
              <a:solidFill>
                <a:schemeClr val="dk1"/>
              </a:solidFill>
            </a:endParaRPr>
          </a:p>
          <a:p>
            <a:pPr marL="0" indent="0">
              <a:lnSpc>
                <a:spcPct val="100000"/>
              </a:lnSpc>
              <a:buNone/>
            </a:pPr>
            <a:endParaRPr sz="2133">
              <a:solidFill>
                <a:schemeClr val="dk1"/>
              </a:solidFill>
            </a:endParaRPr>
          </a:p>
          <a:p>
            <a:pPr marL="0" indent="0">
              <a:lnSpc>
                <a:spcPct val="100000"/>
              </a:lnSpc>
              <a:buNone/>
            </a:pPr>
            <a:endParaRPr sz="2133">
              <a:solidFill>
                <a:schemeClr val="dk1"/>
              </a:solidFill>
            </a:endParaRPr>
          </a:p>
        </p:txBody>
      </p:sp>
      <p:sp>
        <p:nvSpPr>
          <p:cNvPr id="336" name="Google Shape;336;p3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46</a:t>
            </a:fld>
            <a:endParaRPr/>
          </a:p>
        </p:txBody>
      </p:sp>
    </p:spTree>
    <p:extLst>
      <p:ext uri="{BB962C8B-B14F-4D97-AF65-F5344CB8AC3E}">
        <p14:creationId xmlns:p14="http://schemas.microsoft.com/office/powerpoint/2010/main" val="3501711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p:nvPr/>
        </p:nvSpPr>
        <p:spPr>
          <a:xfrm>
            <a:off x="1497867" y="260434"/>
            <a:ext cx="8738800" cy="759078"/>
          </a:xfrm>
          <a:prstGeom prst="rect">
            <a:avLst/>
          </a:prstGeom>
          <a:noFill/>
          <a:ln>
            <a:noFill/>
          </a:ln>
        </p:spPr>
        <p:txBody>
          <a:bodyPr spcFirstLastPara="1" wrap="square" lIns="121900" tIns="121900" rIns="121900" bIns="121900" anchor="t" anchorCtr="0">
            <a:spAutoFit/>
          </a:bodyPr>
          <a:lstStyle/>
          <a:p>
            <a:pPr algn="ctr"/>
            <a:r>
              <a:rPr lang="en" sz="3333"/>
              <a:t>Summary for the main topic 3</a:t>
            </a:r>
            <a:endParaRPr sz="3333"/>
          </a:p>
        </p:txBody>
      </p:sp>
      <p:sp>
        <p:nvSpPr>
          <p:cNvPr id="454" name="Google Shape;454;p49"/>
          <p:cNvSpPr txBox="1"/>
          <p:nvPr/>
        </p:nvSpPr>
        <p:spPr>
          <a:xfrm>
            <a:off x="398267" y="1244267"/>
            <a:ext cx="10938000" cy="4710736"/>
          </a:xfrm>
          <a:prstGeom prst="rect">
            <a:avLst/>
          </a:prstGeom>
          <a:noFill/>
          <a:ln>
            <a:noFill/>
          </a:ln>
        </p:spPr>
        <p:txBody>
          <a:bodyPr spcFirstLastPara="1" wrap="square" lIns="121900" tIns="121900" rIns="121900" bIns="121900" anchor="t" anchorCtr="0">
            <a:spAutoFit/>
          </a:bodyPr>
          <a:lstStyle/>
          <a:p>
            <a:pPr marL="609585" indent="-457189">
              <a:buSzPts val="1800"/>
              <a:buChar char="●"/>
            </a:pPr>
            <a:r>
              <a:rPr lang="en" sz="2400" b="1"/>
              <a:t>Performance study for v</a:t>
            </a:r>
            <a:r>
              <a:rPr lang="en" sz="2400" b="1" baseline="-25000"/>
              <a:t>n</a:t>
            </a:r>
            <a:r>
              <a:rPr lang="en" sz="2400" b="1"/>
              <a:t> measurements using FFD detector:</a:t>
            </a:r>
            <a:endParaRPr sz="2400" b="1"/>
          </a:p>
          <a:p>
            <a:pPr marL="1219170" lvl="1" indent="-457189">
              <a:buSzPts val="1800"/>
              <a:buChar char="○"/>
            </a:pPr>
            <a:r>
              <a:rPr lang="en" sz="2400"/>
              <a:t>Event plane Resolution of FFD is much more smaller than FHCal resolution;</a:t>
            </a:r>
            <a:endParaRPr sz="2400"/>
          </a:p>
          <a:p>
            <a:pPr marL="1219170" lvl="1" indent="-457189">
              <a:buSzPts val="1800"/>
              <a:buChar char="○"/>
            </a:pPr>
            <a:r>
              <a:rPr lang="en" sz="2400"/>
              <a:t>Good agreement for 2 and 3 sub event methods</a:t>
            </a:r>
            <a:endParaRPr sz="2400"/>
          </a:p>
          <a:p>
            <a:pPr marL="1219170" lvl="1" indent="-457189">
              <a:buSzPts val="1800"/>
              <a:buChar char="○"/>
            </a:pPr>
            <a:r>
              <a:rPr lang="en" sz="2400"/>
              <a:t>FFD has extremely small Resolution for 2-nd harmonic</a:t>
            </a:r>
            <a:endParaRPr sz="2400"/>
          </a:p>
          <a:p>
            <a:pPr marL="1219170" lvl="1" indent="-457189">
              <a:buSzPts val="1800"/>
              <a:buChar char="○"/>
            </a:pPr>
            <a:r>
              <a:rPr lang="en" sz="2400"/>
              <a:t>FFD can be used for directed flow measurements</a:t>
            </a:r>
            <a:endParaRPr sz="2400"/>
          </a:p>
          <a:p>
            <a:pPr marL="1219170" lvl="1" indent="-457189">
              <a:buSzPts val="1800"/>
              <a:buChar char="○"/>
            </a:pPr>
            <a:r>
              <a:rPr lang="en" sz="2400"/>
              <a:t>FFD needs more statistics than FHCal for elliptic flow measurements due to low resolution</a:t>
            </a:r>
            <a:endParaRPr sz="2400"/>
          </a:p>
          <a:p>
            <a:pPr marL="609585" indent="-457189">
              <a:buSzPts val="1800"/>
              <a:buChar char="●"/>
            </a:pPr>
            <a:r>
              <a:rPr lang="en" sz="2400" b="1">
                <a:solidFill>
                  <a:schemeClr val="dk1"/>
                </a:solidFill>
              </a:rPr>
              <a:t>Performance study for v</a:t>
            </a:r>
            <a:r>
              <a:rPr lang="en" sz="2400" b="1" baseline="-25000">
                <a:solidFill>
                  <a:schemeClr val="dk1"/>
                </a:solidFill>
              </a:rPr>
              <a:t>n</a:t>
            </a:r>
            <a:r>
              <a:rPr lang="en" sz="2400" b="1">
                <a:solidFill>
                  <a:schemeClr val="dk1"/>
                </a:solidFill>
              </a:rPr>
              <a:t> measurements in MPD-FXT:</a:t>
            </a:r>
            <a:endParaRPr sz="2400" b="1">
              <a:solidFill>
                <a:schemeClr val="dk1"/>
              </a:solidFill>
            </a:endParaRPr>
          </a:p>
          <a:p>
            <a:pPr marL="1219170" lvl="1" indent="-457189">
              <a:lnSpc>
                <a:spcPct val="115000"/>
              </a:lnSpc>
              <a:buClr>
                <a:schemeClr val="dk1"/>
              </a:buClr>
              <a:buSzPts val="1800"/>
              <a:buChar char="○"/>
            </a:pPr>
            <a:r>
              <a:rPr lang="en" sz="2133">
                <a:solidFill>
                  <a:schemeClr val="dk1"/>
                </a:solidFill>
              </a:rPr>
              <a:t>For each particle species v</a:t>
            </a:r>
            <a:r>
              <a:rPr lang="en" sz="2133" baseline="-25000">
                <a:solidFill>
                  <a:schemeClr val="dk1"/>
                </a:solidFill>
              </a:rPr>
              <a:t>1</a:t>
            </a:r>
            <a:r>
              <a:rPr lang="en" sz="2133">
                <a:solidFill>
                  <a:schemeClr val="dk1"/>
                </a:solidFill>
              </a:rPr>
              <a:t> and v</a:t>
            </a:r>
            <a:r>
              <a:rPr lang="en" sz="2133" baseline="-25000">
                <a:solidFill>
                  <a:schemeClr val="dk1"/>
                </a:solidFill>
              </a:rPr>
              <a:t>2</a:t>
            </a:r>
            <a:r>
              <a:rPr lang="en" sz="2133">
                <a:solidFill>
                  <a:schemeClr val="dk1"/>
                </a:solidFill>
              </a:rPr>
              <a:t> are consistent with the model signal mostly in backward rapidities</a:t>
            </a:r>
            <a:endParaRPr sz="2133">
              <a:solidFill>
                <a:schemeClr val="dk1"/>
              </a:solidFill>
            </a:endParaRPr>
          </a:p>
          <a:p>
            <a:pPr marL="1219170" lvl="1" indent="-440256">
              <a:lnSpc>
                <a:spcPct val="115000"/>
              </a:lnSpc>
              <a:buClr>
                <a:schemeClr val="dk1"/>
              </a:buClr>
              <a:buSzPts val="1600"/>
              <a:buChar char="○"/>
            </a:pPr>
            <a:r>
              <a:rPr lang="en" sz="2133">
                <a:solidFill>
                  <a:schemeClr val="dk1"/>
                </a:solidFill>
              </a:rPr>
              <a:t>Official production for different beam energies (√s</a:t>
            </a:r>
            <a:r>
              <a:rPr lang="en" sz="2133" baseline="-25000">
                <a:solidFill>
                  <a:schemeClr val="dk1"/>
                </a:solidFill>
              </a:rPr>
              <a:t>NN</a:t>
            </a:r>
            <a:r>
              <a:rPr lang="en" sz="2133">
                <a:solidFill>
                  <a:schemeClr val="dk1"/>
                </a:solidFill>
              </a:rPr>
              <a:t>=2.5, 3.0, 3.5 GeV 10-11 M min bias events each) has been requested for the further studies</a:t>
            </a:r>
            <a:endParaRPr sz="2133">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76"/>
          <p:cNvPicPr preferRelativeResize="0"/>
          <p:nvPr/>
        </p:nvPicPr>
        <p:blipFill rotWithShape="1">
          <a:blip r:embed="rId3">
            <a:alphaModFix/>
          </a:blip>
          <a:srcRect/>
          <a:stretch/>
        </p:blipFill>
        <p:spPr>
          <a:xfrm>
            <a:off x="1" y="648001"/>
            <a:ext cx="8499801" cy="3141767"/>
          </a:xfrm>
          <a:prstGeom prst="rect">
            <a:avLst/>
          </a:prstGeom>
          <a:noFill/>
          <a:ln>
            <a:noFill/>
          </a:ln>
        </p:spPr>
      </p:pic>
      <p:pic>
        <p:nvPicPr>
          <p:cNvPr id="792" name="Google Shape;792;p76"/>
          <p:cNvPicPr preferRelativeResize="0"/>
          <p:nvPr/>
        </p:nvPicPr>
        <p:blipFill rotWithShape="1">
          <a:blip r:embed="rId4">
            <a:alphaModFix/>
          </a:blip>
          <a:srcRect/>
          <a:stretch/>
        </p:blipFill>
        <p:spPr>
          <a:xfrm>
            <a:off x="1" y="3716234"/>
            <a:ext cx="8499801" cy="3141767"/>
          </a:xfrm>
          <a:prstGeom prst="rect">
            <a:avLst/>
          </a:prstGeom>
          <a:noFill/>
          <a:ln>
            <a:noFill/>
          </a:ln>
        </p:spPr>
      </p:pic>
      <p:sp>
        <p:nvSpPr>
          <p:cNvPr id="793" name="Google Shape;793;p76"/>
          <p:cNvSpPr txBox="1"/>
          <p:nvPr/>
        </p:nvSpPr>
        <p:spPr>
          <a:xfrm>
            <a:off x="9419200" y="1801267"/>
            <a:ext cx="2467200" cy="615513"/>
          </a:xfrm>
          <a:prstGeom prst="rect">
            <a:avLst/>
          </a:prstGeom>
          <a:noFill/>
          <a:ln>
            <a:noFill/>
          </a:ln>
        </p:spPr>
        <p:txBody>
          <a:bodyPr spcFirstLastPara="1" wrap="square" lIns="121900" tIns="121900" rIns="121900" bIns="121900" anchor="t" anchorCtr="0">
            <a:spAutoFit/>
          </a:bodyPr>
          <a:lstStyle/>
          <a:p>
            <a:endParaRPr sz="2400">
              <a:latin typeface="Lato"/>
              <a:ea typeface="Lato"/>
              <a:cs typeface="Lato"/>
              <a:sym typeface="Lato"/>
            </a:endParaRPr>
          </a:p>
        </p:txBody>
      </p:sp>
      <p:sp>
        <p:nvSpPr>
          <p:cNvPr id="794" name="Google Shape;794;p76"/>
          <p:cNvSpPr txBox="1"/>
          <p:nvPr/>
        </p:nvSpPr>
        <p:spPr>
          <a:xfrm>
            <a:off x="8499800" y="803067"/>
            <a:ext cx="3527600" cy="3939500"/>
          </a:xfrm>
          <a:prstGeom prst="rect">
            <a:avLst/>
          </a:prstGeom>
          <a:noFill/>
          <a:ln>
            <a:noFill/>
          </a:ln>
        </p:spPr>
        <p:txBody>
          <a:bodyPr spcFirstLastPara="1" wrap="square" lIns="121900" tIns="121900" rIns="121900" bIns="121900" anchor="t" anchorCtr="0">
            <a:spAutoFit/>
          </a:bodyPr>
          <a:lstStyle/>
          <a:p>
            <a:r>
              <a:rPr lang="en" sz="2400">
                <a:latin typeface="Lato"/>
                <a:ea typeface="Lato"/>
                <a:cs typeface="Lato"/>
                <a:sym typeface="Lato"/>
              </a:rPr>
              <a:t>Cuts:</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Charged particles only</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Primary</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|η|&lt;1.5</a:t>
            </a:r>
            <a:endParaRPr sz="2400">
              <a:latin typeface="Lato"/>
              <a:ea typeface="Lato"/>
              <a:cs typeface="Lato"/>
              <a:sym typeface="Lato"/>
            </a:endParaRPr>
          </a:p>
          <a:p>
            <a:pPr marL="609585" indent="-423323">
              <a:buSzPts val="1400"/>
              <a:buFont typeface="Lato"/>
              <a:buChar char="●"/>
            </a:pPr>
            <a:r>
              <a:rPr lang="en" sz="2400">
                <a:solidFill>
                  <a:schemeClr val="dk1"/>
                </a:solidFill>
                <a:latin typeface="Lato"/>
                <a:ea typeface="Lato"/>
                <a:cs typeface="Lato"/>
                <a:sym typeface="Lato"/>
              </a:rPr>
              <a:t>Δ η= 0,1</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p</a:t>
            </a:r>
            <a:r>
              <a:rPr lang="en" sz="2400" baseline="-25000">
                <a:latin typeface="Lato"/>
                <a:ea typeface="Lato"/>
                <a:cs typeface="Lato"/>
                <a:sym typeface="Lato"/>
              </a:rPr>
              <a:t>T</a:t>
            </a:r>
            <a:r>
              <a:rPr lang="en" sz="2400">
                <a:latin typeface="Lato"/>
                <a:ea typeface="Lato"/>
                <a:cs typeface="Lato"/>
                <a:sym typeface="Lato"/>
              </a:rPr>
              <a:t> &gt;0.2 GeV/c</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|DCA|&lt;3σ</a:t>
            </a:r>
            <a:endParaRPr sz="2400">
              <a:latin typeface="Lato"/>
              <a:ea typeface="Lato"/>
              <a:cs typeface="Lato"/>
              <a:sym typeface="Lato"/>
            </a:endParaRPr>
          </a:p>
          <a:p>
            <a:pPr marL="609585" indent="-423323">
              <a:buSzPts val="1400"/>
              <a:buFont typeface="Lato"/>
              <a:buChar char="●"/>
            </a:pPr>
            <a:r>
              <a:rPr lang="en" sz="2400">
                <a:latin typeface="Lato"/>
                <a:ea typeface="Lato"/>
                <a:cs typeface="Lato"/>
                <a:sym typeface="Lato"/>
              </a:rPr>
              <a:t>nTPC hits ≥ 16</a:t>
            </a:r>
            <a:endParaRPr sz="2400">
              <a:latin typeface="Lato"/>
              <a:ea typeface="Lato"/>
              <a:cs typeface="Lato"/>
              <a:sym typeface="Lato"/>
            </a:endParaRPr>
          </a:p>
          <a:p>
            <a:pPr marL="609585" indent="-423323">
              <a:buSzPts val="1400"/>
              <a:buFont typeface="Lato"/>
              <a:buChar char="●"/>
            </a:pPr>
            <a:r>
              <a:rPr lang="en" sz="2400">
                <a:solidFill>
                  <a:schemeClr val="dk1"/>
                </a:solidFill>
                <a:latin typeface="Lato"/>
                <a:ea typeface="Lato"/>
                <a:cs typeface="Lato"/>
                <a:sym typeface="Lato"/>
              </a:rPr>
              <a:t>PID: PDG code</a:t>
            </a:r>
            <a:endParaRPr sz="2400">
              <a:latin typeface="Lato"/>
              <a:ea typeface="Lato"/>
              <a:cs typeface="Lato"/>
              <a:sym typeface="Lato"/>
            </a:endParaRPr>
          </a:p>
        </p:txBody>
      </p:sp>
      <p:sp>
        <p:nvSpPr>
          <p:cNvPr id="795" name="Google Shape;795;p76"/>
          <p:cNvSpPr txBox="1">
            <a:spLocks noGrp="1"/>
          </p:cNvSpPr>
          <p:nvPr>
            <p:ph type="title"/>
          </p:nvPr>
        </p:nvSpPr>
        <p:spPr>
          <a:xfrm>
            <a:off x="970200" y="0"/>
            <a:ext cx="10251600" cy="648000"/>
          </a:xfrm>
          <a:prstGeom prst="rect">
            <a:avLst/>
          </a:prstGeom>
          <a:noFill/>
        </p:spPr>
        <p:txBody>
          <a:bodyPr spcFirstLastPara="1" vert="horz" wrap="square" lIns="121900" tIns="121900" rIns="121900" bIns="121900" rtlCol="0" anchor="t" anchorCtr="0">
            <a:normAutofit fontScale="90000"/>
          </a:bodyPr>
          <a:lstStyle/>
          <a:p>
            <a:r>
              <a:rPr lang="en"/>
              <a:t>Comparison of Reco and MC: v</a:t>
            </a:r>
            <a:r>
              <a:rPr lang="en" baseline="-25000"/>
              <a:t>2</a:t>
            </a:r>
            <a:r>
              <a:rPr lang="en"/>
              <a:t>{4}</a:t>
            </a:r>
            <a:endParaRPr/>
          </a:p>
        </p:txBody>
      </p:sp>
      <p:sp>
        <p:nvSpPr>
          <p:cNvPr id="796" name="Google Shape;796;p76"/>
          <p:cNvSpPr txBox="1"/>
          <p:nvPr/>
        </p:nvSpPr>
        <p:spPr>
          <a:xfrm>
            <a:off x="8499800" y="3857433"/>
            <a:ext cx="3692400" cy="3000400"/>
          </a:xfrm>
          <a:prstGeom prst="rect">
            <a:avLst/>
          </a:prstGeom>
          <a:noFill/>
          <a:ln>
            <a:noFill/>
          </a:ln>
        </p:spPr>
        <p:txBody>
          <a:bodyPr spcFirstLastPara="1" wrap="square" lIns="121900" tIns="121900" rIns="121900" bIns="121900" anchor="t" anchorCtr="0">
            <a:noAutofit/>
          </a:bodyPr>
          <a:lstStyle/>
          <a:p>
            <a:pPr marL="609585" indent="-423323">
              <a:buSzPts val="1400"/>
              <a:buChar char="❏"/>
            </a:pPr>
            <a:r>
              <a:rPr lang="en" sz="2400"/>
              <a:t>good agreement of the v</a:t>
            </a:r>
            <a:r>
              <a:rPr lang="en" sz="2400" baseline="-25000"/>
              <a:t>2,mc</a:t>
            </a:r>
            <a:r>
              <a:rPr lang="en" sz="2400"/>
              <a:t> with v</a:t>
            </a:r>
            <a:r>
              <a:rPr lang="en" sz="2400" baseline="-25000"/>
              <a:t>2,reco</a:t>
            </a:r>
            <a:r>
              <a:rPr lang="en" sz="2400"/>
              <a:t> data</a:t>
            </a:r>
            <a:endParaRPr sz="2400"/>
          </a:p>
          <a:p>
            <a:pPr marL="609585"/>
            <a:endParaRPr sz="2400"/>
          </a:p>
          <a:p>
            <a:pPr marL="609585" indent="-423323">
              <a:buSzPts val="1400"/>
              <a:buChar char="❏"/>
            </a:pPr>
            <a:r>
              <a:rPr lang="en" sz="2400"/>
              <a:t>The difference at large p</a:t>
            </a:r>
            <a:r>
              <a:rPr lang="en" sz="2400" baseline="-25000"/>
              <a:t>T</a:t>
            </a:r>
            <a:r>
              <a:rPr lang="en" sz="2400"/>
              <a:t> betwin </a:t>
            </a:r>
            <a:r>
              <a:rPr lang="en" sz="2400">
                <a:solidFill>
                  <a:schemeClr val="dk1"/>
                </a:solidFill>
              </a:rPr>
              <a:t>v</a:t>
            </a:r>
            <a:r>
              <a:rPr lang="en" sz="2400" baseline="-25000">
                <a:solidFill>
                  <a:schemeClr val="dk1"/>
                </a:solidFill>
              </a:rPr>
              <a:t>2,mc</a:t>
            </a:r>
            <a:r>
              <a:rPr lang="en" sz="2400">
                <a:solidFill>
                  <a:schemeClr val="dk1"/>
                </a:solidFill>
              </a:rPr>
              <a:t> and v</a:t>
            </a:r>
            <a:r>
              <a:rPr lang="en" sz="2400" baseline="-25000">
                <a:solidFill>
                  <a:schemeClr val="dk1"/>
                </a:solidFill>
              </a:rPr>
              <a:t>2,reco</a:t>
            </a:r>
            <a:r>
              <a:rPr lang="en" sz="2400">
                <a:solidFill>
                  <a:schemeClr val="dk1"/>
                </a:solidFill>
              </a:rPr>
              <a:t> </a:t>
            </a:r>
            <a:r>
              <a:rPr lang="en" sz="2400">
                <a:solidFill>
                  <a:srgbClr val="FF0000"/>
                </a:solidFill>
              </a:rPr>
              <a:t>is less than for other methods  -&gt; </a:t>
            </a:r>
            <a:r>
              <a:rPr lang="en" sz="2400">
                <a:solidFill>
                  <a:schemeClr val="dk1"/>
                </a:solidFill>
              </a:rPr>
              <a:t>Not affected by the non-flow effects</a:t>
            </a:r>
            <a:endParaRPr sz="2400">
              <a:solidFill>
                <a:schemeClr val="dk1"/>
              </a:solidFill>
            </a:endParaRPr>
          </a:p>
        </p:txBody>
      </p:sp>
      <p:sp>
        <p:nvSpPr>
          <p:cNvPr id="2" name="Slide Number Placeholder 1">
            <a:extLst>
              <a:ext uri="{FF2B5EF4-FFF2-40B4-BE49-F238E27FC236}">
                <a16:creationId xmlns:a16="http://schemas.microsoft.com/office/drawing/2014/main" id="{605E9230-B43E-8C3B-5BF7-BAE6B881E6D3}"/>
              </a:ext>
            </a:extLst>
          </p:cNvPr>
          <p:cNvSpPr>
            <a:spLocks noGrp="1"/>
          </p:cNvSpPr>
          <p:nvPr>
            <p:ph type="sldNum" idx="12"/>
          </p:nvPr>
        </p:nvSpPr>
        <p:spPr/>
        <p:txBody>
          <a:bodyPr/>
          <a:lstStyle/>
          <a:p>
            <a:fld id="{00000000-1234-1234-1234-123412341234}" type="slidenum">
              <a:rPr lang="en" smtClean="0"/>
              <a:pPr/>
              <a:t>48</a:t>
            </a:fld>
            <a:endParaRPr lang="e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5"/>
          <p:cNvSpPr txBox="1">
            <a:spLocks noGrp="1"/>
          </p:cNvSpPr>
          <p:nvPr>
            <p:ph type="title"/>
          </p:nvPr>
        </p:nvSpPr>
        <p:spPr>
          <a:xfrm>
            <a:off x="415600" y="240000"/>
            <a:ext cx="11360800" cy="763600"/>
          </a:xfrm>
          <a:prstGeom prst="rect">
            <a:avLst/>
          </a:prstGeom>
        </p:spPr>
        <p:txBody>
          <a:bodyPr spcFirstLastPara="1" vert="horz" wrap="square" lIns="121900" tIns="121900" rIns="121900" bIns="121900" rtlCol="0" anchor="t" anchorCtr="0">
            <a:normAutofit fontScale="90000"/>
          </a:bodyPr>
          <a:lstStyle/>
          <a:p>
            <a:pPr algn="ctr"/>
            <a:r>
              <a:rPr lang="en" b="1" dirty="0"/>
              <a:t>v</a:t>
            </a:r>
            <a:r>
              <a:rPr lang="en" b="1" baseline="-25000" dirty="0"/>
              <a:t>2</a:t>
            </a:r>
            <a:r>
              <a:rPr lang="en" b="1" dirty="0"/>
              <a:t> fluctuations at             = 5 - 11.5 GeV </a:t>
            </a:r>
            <a:endParaRPr b="1" dirty="0"/>
          </a:p>
        </p:txBody>
      </p:sp>
      <p:pic>
        <p:nvPicPr>
          <p:cNvPr id="502" name="Google Shape;502;p55" descr="\sqrt{s_{NN}}" title="MathEquation,#000000"/>
          <p:cNvPicPr preferRelativeResize="0"/>
          <p:nvPr/>
        </p:nvPicPr>
        <p:blipFill>
          <a:blip r:embed="rId3">
            <a:alphaModFix/>
          </a:blip>
          <a:stretch>
            <a:fillRect/>
          </a:stretch>
        </p:blipFill>
        <p:spPr>
          <a:xfrm>
            <a:off x="5676667" y="310851"/>
            <a:ext cx="1330232" cy="621900"/>
          </a:xfrm>
          <a:prstGeom prst="rect">
            <a:avLst/>
          </a:prstGeom>
          <a:noFill/>
          <a:ln>
            <a:noFill/>
          </a:ln>
        </p:spPr>
      </p:pic>
      <p:grpSp>
        <p:nvGrpSpPr>
          <p:cNvPr id="3" name="Group 2">
            <a:extLst>
              <a:ext uri="{FF2B5EF4-FFF2-40B4-BE49-F238E27FC236}">
                <a16:creationId xmlns:a16="http://schemas.microsoft.com/office/drawing/2014/main" id="{5B764E6F-91C6-5164-E942-40F57D2C1CFE}"/>
              </a:ext>
            </a:extLst>
          </p:cNvPr>
          <p:cNvGrpSpPr/>
          <p:nvPr/>
        </p:nvGrpSpPr>
        <p:grpSpPr>
          <a:xfrm>
            <a:off x="415600" y="5226433"/>
            <a:ext cx="11360800" cy="1056800"/>
            <a:chOff x="415600" y="5226433"/>
            <a:chExt cx="11360800" cy="1056800"/>
          </a:xfrm>
        </p:grpSpPr>
        <p:sp>
          <p:nvSpPr>
            <p:cNvPr id="503" name="Google Shape;503;p55"/>
            <p:cNvSpPr txBox="1"/>
            <p:nvPr/>
          </p:nvSpPr>
          <p:spPr>
            <a:xfrm>
              <a:off x="415600" y="5226433"/>
              <a:ext cx="11360800" cy="1056800"/>
            </a:xfrm>
            <a:prstGeom prst="rect">
              <a:avLst/>
            </a:prstGeom>
            <a:noFill/>
            <a:ln>
              <a:noFill/>
            </a:ln>
          </p:spPr>
          <p:txBody>
            <a:bodyPr spcFirstLastPara="1" wrap="square" lIns="121900" tIns="121900" rIns="121900" bIns="121900" anchor="t" anchorCtr="0">
              <a:noAutofit/>
            </a:bodyPr>
            <a:lstStyle/>
            <a:p>
              <a:pPr marL="609585" indent="-423323">
                <a:lnSpc>
                  <a:spcPct val="150000"/>
                </a:lnSpc>
                <a:buClr>
                  <a:schemeClr val="dk1"/>
                </a:buClr>
                <a:buSzPts val="1400"/>
                <a:buChar char="●"/>
              </a:pPr>
              <a:r>
                <a:rPr lang="en" sz="2000" dirty="0">
                  <a:solidFill>
                    <a:schemeClr val="dk1"/>
                  </a:solidFill>
                </a:rPr>
                <a:t>v</a:t>
              </a:r>
              <a:r>
                <a:rPr lang="en" sz="2000" baseline="-25000" dirty="0">
                  <a:solidFill>
                    <a:schemeClr val="dk1"/>
                  </a:solidFill>
                </a:rPr>
                <a:t>2</a:t>
              </a:r>
              <a:r>
                <a:rPr lang="en" sz="2000" dirty="0">
                  <a:solidFill>
                    <a:schemeClr val="dk1"/>
                  </a:solidFill>
                </a:rPr>
                <a:t> fluctuations decrease with decreasing energy more strongly than at                = 11.5-39 GeV</a:t>
              </a:r>
              <a:endParaRPr sz="2000" dirty="0">
                <a:solidFill>
                  <a:schemeClr val="dk1"/>
                </a:solidFill>
              </a:endParaRPr>
            </a:p>
            <a:p>
              <a:pPr marL="609585" indent="-423323">
                <a:lnSpc>
                  <a:spcPct val="150000"/>
                </a:lnSpc>
                <a:buClr>
                  <a:schemeClr val="dk1"/>
                </a:buClr>
                <a:buSzPts val="1400"/>
                <a:buChar char="●"/>
              </a:pPr>
              <a:r>
                <a:rPr lang="en" sz="2000" dirty="0">
                  <a:solidFill>
                    <a:schemeClr val="dk1"/>
                  </a:solidFill>
                </a:rPr>
                <a:t>The energy dependence of the v</a:t>
              </a:r>
              <a:r>
                <a:rPr lang="en" sz="2000" baseline="-25000" dirty="0">
                  <a:solidFill>
                    <a:schemeClr val="dk1"/>
                  </a:solidFill>
                </a:rPr>
                <a:t>2</a:t>
              </a:r>
              <a:r>
                <a:rPr lang="en" sz="2000" dirty="0">
                  <a:solidFill>
                    <a:schemeClr val="dk1"/>
                  </a:solidFill>
                </a:rPr>
                <a:t>{4}/v</a:t>
              </a:r>
              <a:r>
                <a:rPr lang="en" sz="2000" baseline="-25000" dirty="0">
                  <a:solidFill>
                    <a:schemeClr val="dk1"/>
                  </a:solidFill>
                </a:rPr>
                <a:t>2</a:t>
              </a:r>
              <a:r>
                <a:rPr lang="en" sz="2000" dirty="0">
                  <a:solidFill>
                    <a:schemeClr val="dk1"/>
                  </a:solidFill>
                </a:rPr>
                <a:t>{2} is stronger for protons than for </a:t>
              </a:r>
              <a:r>
                <a:rPr lang="en" sz="2000" dirty="0" err="1">
                  <a:solidFill>
                    <a:schemeClr val="dk1"/>
                  </a:solidFill>
                </a:rPr>
                <a:t>pions</a:t>
              </a:r>
              <a:endParaRPr sz="2000" dirty="0">
                <a:solidFill>
                  <a:schemeClr val="dk1"/>
                </a:solidFill>
              </a:endParaRPr>
            </a:p>
          </p:txBody>
        </p:sp>
        <p:pic>
          <p:nvPicPr>
            <p:cNvPr id="504" name="Google Shape;504;p55" descr="\sqrt{s_{NN}}" title="MathEquation,#000000"/>
            <p:cNvPicPr preferRelativeResize="0"/>
            <p:nvPr/>
          </p:nvPicPr>
          <p:blipFill>
            <a:blip r:embed="rId3">
              <a:alphaModFix/>
            </a:blip>
            <a:stretch>
              <a:fillRect/>
            </a:stretch>
          </p:blipFill>
          <p:spPr>
            <a:xfrm>
              <a:off x="8453811" y="5438658"/>
              <a:ext cx="761312" cy="370576"/>
            </a:xfrm>
            <a:prstGeom prst="rect">
              <a:avLst/>
            </a:prstGeom>
            <a:noFill/>
            <a:ln>
              <a:noFill/>
            </a:ln>
          </p:spPr>
        </p:pic>
      </p:grpSp>
      <p:pic>
        <p:nvPicPr>
          <p:cNvPr id="505" name="Google Shape;505;p55"/>
          <p:cNvPicPr preferRelativeResize="0"/>
          <p:nvPr/>
        </p:nvPicPr>
        <p:blipFill rotWithShape="1">
          <a:blip r:embed="rId4">
            <a:alphaModFix/>
          </a:blip>
          <a:srcRect/>
          <a:stretch/>
        </p:blipFill>
        <p:spPr>
          <a:xfrm>
            <a:off x="101601" y="1284667"/>
            <a:ext cx="11988801" cy="3840165"/>
          </a:xfrm>
          <a:prstGeom prst="rect">
            <a:avLst/>
          </a:prstGeom>
          <a:noFill/>
          <a:ln>
            <a:noFill/>
          </a:ln>
        </p:spPr>
      </p:pic>
      <p:sp>
        <p:nvSpPr>
          <p:cNvPr id="2" name="TextBox 1">
            <a:extLst>
              <a:ext uri="{FF2B5EF4-FFF2-40B4-BE49-F238E27FC236}">
                <a16:creationId xmlns:a16="http://schemas.microsoft.com/office/drawing/2014/main" id="{0EA3F870-8B70-0A28-4010-F905874C6452}"/>
              </a:ext>
            </a:extLst>
          </p:cNvPr>
          <p:cNvSpPr txBox="1"/>
          <p:nvPr/>
        </p:nvSpPr>
        <p:spPr>
          <a:xfrm>
            <a:off x="5989145" y="1058874"/>
            <a:ext cx="6101254" cy="369332"/>
          </a:xfrm>
          <a:prstGeom prst="rect">
            <a:avLst/>
          </a:prstGeom>
          <a:noFill/>
        </p:spPr>
        <p:txBody>
          <a:bodyPr wrap="square">
            <a:spAutoFit/>
          </a:bodyPr>
          <a:lstStyle/>
          <a:p>
            <a:r>
              <a:rPr lang="en-RU" b="1" dirty="0"/>
              <a:t>For more details see A.Demanov’s </a:t>
            </a:r>
            <a:r>
              <a:rPr lang="en-RU" b="1" dirty="0">
                <a:hlinkClick r:id="rId5"/>
              </a:rPr>
              <a:t>talk</a:t>
            </a:r>
            <a:r>
              <a:rPr lang="en-RU" b="1" dirty="0"/>
              <a:t> on ISHEP-2023 </a:t>
            </a:r>
          </a:p>
        </p:txBody>
      </p:sp>
      <p:sp>
        <p:nvSpPr>
          <p:cNvPr id="4" name="Slide Number Placeholder 3">
            <a:extLst>
              <a:ext uri="{FF2B5EF4-FFF2-40B4-BE49-F238E27FC236}">
                <a16:creationId xmlns:a16="http://schemas.microsoft.com/office/drawing/2014/main" id="{1334ECC0-50E8-A5E6-AF92-E73046FBC7CC}"/>
              </a:ext>
            </a:extLst>
          </p:cNvPr>
          <p:cNvSpPr>
            <a:spLocks noGrp="1"/>
          </p:cNvSpPr>
          <p:nvPr>
            <p:ph type="sldNum" idx="12"/>
          </p:nvPr>
        </p:nvSpPr>
        <p:spPr/>
        <p:txBody>
          <a:bodyPr/>
          <a:lstStyle/>
          <a:p>
            <a:fld id="{00000000-1234-1234-1234-123412341234}" type="slidenum">
              <a:rPr lang="en" smtClean="0"/>
              <a:pPr/>
              <a:t>49</a:t>
            </a:fld>
            <a:endParaRPr lang="en"/>
          </a:p>
        </p:txBody>
      </p:sp>
    </p:spTree>
    <p:extLst>
      <p:ext uri="{BB962C8B-B14F-4D97-AF65-F5344CB8AC3E}">
        <p14:creationId xmlns:p14="http://schemas.microsoft.com/office/powerpoint/2010/main" val="19358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1"/>
          <p:cNvPicPr preferRelativeResize="0"/>
          <p:nvPr/>
        </p:nvPicPr>
        <p:blipFill rotWithShape="1">
          <a:blip r:embed="rId3">
            <a:alphaModFix/>
          </a:blip>
          <a:srcRect/>
          <a:stretch/>
        </p:blipFill>
        <p:spPr>
          <a:xfrm>
            <a:off x="171742" y="644695"/>
            <a:ext cx="4912061" cy="4858480"/>
          </a:xfrm>
          <a:prstGeom prst="rect">
            <a:avLst/>
          </a:prstGeom>
          <a:noFill/>
          <a:ln>
            <a:noFill/>
          </a:ln>
        </p:spPr>
      </p:pic>
      <p:sp>
        <p:nvSpPr>
          <p:cNvPr id="291" name="Google Shape;291;p21"/>
          <p:cNvSpPr txBox="1">
            <a:spLocks noGrp="1"/>
          </p:cNvSpPr>
          <p:nvPr>
            <p:ph type="title"/>
          </p:nvPr>
        </p:nvSpPr>
        <p:spPr>
          <a:xfrm>
            <a:off x="624988" y="0"/>
            <a:ext cx="10983200" cy="514115"/>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ru" sz="3600" dirty="0">
                <a:latin typeface="Times New Roman"/>
                <a:ea typeface="Times New Roman"/>
                <a:cs typeface="Times New Roman"/>
                <a:sym typeface="Times New Roman"/>
              </a:rPr>
              <a:t>Λ selection</a:t>
            </a:r>
            <a:r>
              <a:rPr lang="en-US" sz="3600" dirty="0">
                <a:latin typeface="Times New Roman"/>
                <a:ea typeface="Times New Roman"/>
                <a:cs typeface="Times New Roman"/>
                <a:sym typeface="Times New Roman"/>
              </a:rPr>
              <a:t>: MpdRoot</a:t>
            </a:r>
            <a:endParaRPr sz="3600" dirty="0">
              <a:latin typeface="Times New Roman"/>
              <a:ea typeface="Times New Roman"/>
              <a:cs typeface="Times New Roman"/>
              <a:sym typeface="Times New Roman"/>
            </a:endParaRPr>
          </a:p>
        </p:txBody>
      </p:sp>
      <p:sp>
        <p:nvSpPr>
          <p:cNvPr id="313" name="Google Shape;313;p21"/>
          <p:cNvSpPr txBox="1"/>
          <p:nvPr/>
        </p:nvSpPr>
        <p:spPr>
          <a:xfrm>
            <a:off x="5339269" y="569600"/>
            <a:ext cx="6902000" cy="2925032"/>
          </a:xfrm>
          <a:prstGeom prst="rect">
            <a:avLst/>
          </a:prstGeom>
          <a:noFill/>
          <a:ln>
            <a:noFill/>
          </a:ln>
        </p:spPr>
        <p:txBody>
          <a:bodyPr spcFirstLastPara="1" wrap="square" lIns="0" tIns="15367" rIns="0" bIns="0" anchor="t" anchorCtr="0">
            <a:spAutoFit/>
          </a:bodyPr>
          <a:lstStyle/>
          <a:p>
            <a:pPr marL="16933"/>
            <a:r>
              <a:rPr lang="ru" sz="2933">
                <a:latin typeface="Times New Roman"/>
                <a:ea typeface="Times New Roman"/>
                <a:cs typeface="Times New Roman"/>
                <a:sym typeface="Times New Roman"/>
              </a:rPr>
              <a:t>Fitting procedure (sideband method):</a:t>
            </a:r>
            <a:endParaRPr sz="2933">
              <a:latin typeface="Times New Roman"/>
              <a:ea typeface="Times New Roman"/>
              <a:cs typeface="Times New Roman"/>
              <a:sym typeface="Times New Roman"/>
            </a:endParaRPr>
          </a:p>
          <a:p>
            <a:pPr marL="609585" indent="-457189">
              <a:buSzPts val="1800"/>
              <a:buFont typeface="Times New Roman"/>
              <a:buChar char="●"/>
            </a:pPr>
            <a:r>
              <a:rPr lang="ru" sz="2400">
                <a:solidFill>
                  <a:schemeClr val="dk1"/>
                </a:solidFill>
                <a:latin typeface="Times New Roman"/>
                <a:ea typeface="Times New Roman"/>
                <a:cs typeface="Times New Roman"/>
                <a:sym typeface="Times New Roman"/>
              </a:rPr>
              <a:t>Global fit (Gauss + Legendre polynomials)</a:t>
            </a:r>
            <a:r>
              <a:rPr lang="ru" sz="2667">
                <a:solidFill>
                  <a:schemeClr val="dk1"/>
                </a:solidFill>
                <a:latin typeface="Times New Roman"/>
                <a:ea typeface="Times New Roman"/>
                <a:cs typeface="Times New Roman"/>
                <a:sym typeface="Times New Roman"/>
              </a:rPr>
              <a:t> </a:t>
            </a:r>
            <a:endParaRPr sz="2667">
              <a:solidFill>
                <a:schemeClr val="dk1"/>
              </a:solidFill>
              <a:latin typeface="Times New Roman"/>
              <a:ea typeface="Times New Roman"/>
              <a:cs typeface="Times New Roman"/>
              <a:sym typeface="Times New Roman"/>
            </a:endParaRPr>
          </a:p>
          <a:p>
            <a:pPr marL="609585" marR="6773" indent="-457189">
              <a:lnSpc>
                <a:spcPct val="111000"/>
              </a:lnSpc>
              <a:buClr>
                <a:schemeClr val="dk1"/>
              </a:buClr>
              <a:buSzPts val="1800"/>
              <a:buChar char="●"/>
            </a:pPr>
            <a:r>
              <a:rPr lang="ru" sz="2400">
                <a:solidFill>
                  <a:schemeClr val="dk1"/>
                </a:solidFill>
                <a:latin typeface="Times New Roman"/>
                <a:ea typeface="Times New Roman"/>
                <a:cs typeface="Times New Roman"/>
                <a:sym typeface="Times New Roman"/>
              </a:rPr>
              <a:t>Background fit in sidebands (</a:t>
            </a:r>
            <a:r>
              <a:rPr lang="ru" sz="2400">
                <a:solidFill>
                  <a:schemeClr val="dk1"/>
                </a:solidFill>
                <a:latin typeface="Verdana"/>
                <a:ea typeface="Verdana"/>
                <a:cs typeface="Verdana"/>
                <a:sym typeface="Verdana"/>
              </a:rPr>
              <a:t>± 7σ</a:t>
            </a:r>
            <a:r>
              <a:rPr lang="ru"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a:p>
            <a:pPr marL="609585" indent="-457189">
              <a:buClr>
                <a:schemeClr val="dk1"/>
              </a:buClr>
              <a:buSzPts val="1800"/>
              <a:buChar char="●"/>
            </a:pPr>
            <a:r>
              <a:rPr lang="ru" sz="2400">
                <a:solidFill>
                  <a:schemeClr val="dk1"/>
                </a:solidFill>
                <a:latin typeface="Times New Roman"/>
                <a:ea typeface="Times New Roman"/>
                <a:cs typeface="Times New Roman"/>
                <a:sym typeface="Times New Roman"/>
              </a:rPr>
              <a:t>Signal Cut-off: </a:t>
            </a:r>
            <a:r>
              <a:rPr lang="ru" sz="2400">
                <a:solidFill>
                  <a:schemeClr val="dk1"/>
                </a:solidFill>
                <a:latin typeface="Verdana"/>
                <a:ea typeface="Verdana"/>
                <a:cs typeface="Verdana"/>
                <a:sym typeface="Verdana"/>
              </a:rPr>
              <a:t>&lt;M&gt;± 3σ</a:t>
            </a:r>
            <a:endParaRPr sz="2400">
              <a:solidFill>
                <a:schemeClr val="dk1"/>
              </a:solidFill>
              <a:latin typeface="Verdana"/>
              <a:ea typeface="Verdana"/>
              <a:cs typeface="Verdana"/>
              <a:sym typeface="Verdana"/>
            </a:endParaRPr>
          </a:p>
          <a:p>
            <a:pPr marL="609585" marR="40639" indent="-457189">
              <a:lnSpc>
                <a:spcPct val="111000"/>
              </a:lnSpc>
              <a:spcBef>
                <a:spcPts val="147"/>
              </a:spcBef>
              <a:buClr>
                <a:schemeClr val="dk1"/>
              </a:buClr>
              <a:buSzPts val="1800"/>
              <a:buChar char="●"/>
            </a:pPr>
            <a:r>
              <a:rPr lang="ru" sz="2400">
                <a:solidFill>
                  <a:schemeClr val="dk1"/>
                </a:solidFill>
                <a:latin typeface="Times New Roman"/>
                <a:ea typeface="Times New Roman"/>
                <a:cs typeface="Times New Roman"/>
                <a:sym typeface="Times New Roman"/>
              </a:rPr>
              <a:t>Λ selection criteria:</a:t>
            </a:r>
            <a:endParaRPr sz="2400">
              <a:solidFill>
                <a:schemeClr val="dk1"/>
              </a:solidFill>
              <a:latin typeface="Times New Roman"/>
              <a:ea typeface="Times New Roman"/>
              <a:cs typeface="Times New Roman"/>
              <a:sym typeface="Times New Roman"/>
            </a:endParaRPr>
          </a:p>
          <a:p>
            <a:pPr marL="1219170" marR="40639" lvl="1" indent="-457189">
              <a:lnSpc>
                <a:spcPct val="111000"/>
              </a:lnSpc>
              <a:spcBef>
                <a:spcPts val="147"/>
              </a:spcBef>
              <a:buClr>
                <a:schemeClr val="dk1"/>
              </a:buClr>
              <a:buSzPts val="1800"/>
              <a:buChar char="○"/>
            </a:pPr>
            <a:r>
              <a:rPr lang="ru" sz="2400">
                <a:solidFill>
                  <a:schemeClr val="dk1"/>
                </a:solidFill>
                <a:latin typeface="Times New Roman"/>
                <a:ea typeface="Times New Roman"/>
                <a:cs typeface="Times New Roman"/>
                <a:sym typeface="Times New Roman"/>
              </a:rPr>
              <a:t>«ω»-selection (1 parameter)</a:t>
            </a:r>
            <a:endParaRPr sz="2400">
              <a:solidFill>
                <a:schemeClr val="dk1"/>
              </a:solidFill>
              <a:latin typeface="Times New Roman"/>
              <a:ea typeface="Times New Roman"/>
              <a:cs typeface="Times New Roman"/>
              <a:sym typeface="Times New Roman"/>
            </a:endParaRPr>
          </a:p>
          <a:p>
            <a:pPr marL="1219170" marR="40639" lvl="1" indent="-457189">
              <a:lnSpc>
                <a:spcPct val="111000"/>
              </a:lnSpc>
              <a:spcBef>
                <a:spcPts val="147"/>
              </a:spcBef>
              <a:buClr>
                <a:schemeClr val="dk1"/>
              </a:buClr>
              <a:buSzPts val="1800"/>
              <a:buChar char="○"/>
            </a:pPr>
            <a:r>
              <a:rPr lang="ru" sz="2400">
                <a:solidFill>
                  <a:schemeClr val="dk1"/>
                </a:solidFill>
                <a:latin typeface="Times New Roman"/>
                <a:ea typeface="Times New Roman"/>
                <a:cs typeface="Times New Roman"/>
                <a:sym typeface="Times New Roman"/>
              </a:rPr>
              <a:t>«χ»-selection (5  parameters) </a:t>
            </a:r>
            <a:endParaRPr sz="2400">
              <a:solidFill>
                <a:schemeClr val="dk1"/>
              </a:solidFill>
              <a:latin typeface="Times New Roman"/>
              <a:ea typeface="Times New Roman"/>
              <a:cs typeface="Times New Roman"/>
              <a:sym typeface="Times New Roman"/>
            </a:endParaRPr>
          </a:p>
        </p:txBody>
      </p:sp>
      <p:sp>
        <p:nvSpPr>
          <p:cNvPr id="314" name="Google Shape;314;p21"/>
          <p:cNvSpPr txBox="1">
            <a:spLocks noGrp="1"/>
          </p:cNvSpPr>
          <p:nvPr>
            <p:ph type="sldNum" idx="12"/>
          </p:nvPr>
        </p:nvSpPr>
        <p:spPr>
          <a:xfrm>
            <a:off x="9516155" y="6433028"/>
            <a:ext cx="2342800" cy="184666"/>
          </a:xfrm>
          <a:prstGeom prst="rect">
            <a:avLst/>
          </a:prstGeom>
          <a:noFill/>
          <a:ln>
            <a:noFill/>
          </a:ln>
        </p:spPr>
        <p:txBody>
          <a:bodyPr spcFirstLastPara="1" vert="horz" wrap="square" lIns="0" tIns="0" rIns="0" bIns="0" rtlCol="0" anchor="t" anchorCtr="0">
            <a:spAutoFit/>
          </a:bodyPr>
          <a:lstStyle/>
          <a:p>
            <a:pPr>
              <a:buClr>
                <a:srgbClr val="FFFFFF"/>
              </a:buClr>
              <a:buSzPts val="1300"/>
            </a:pPr>
            <a:fld id="{00000000-1234-1234-1234-123412341234}" type="slidenum">
              <a:rPr lang="ru"/>
              <a:pPr>
                <a:buClr>
                  <a:srgbClr val="FFFFFF"/>
                </a:buClr>
                <a:buSzPts val="1300"/>
              </a:pPr>
              <a:t>5</a:t>
            </a:fld>
            <a:endParaRPr/>
          </a:p>
        </p:txBody>
      </p:sp>
      <p:sp>
        <p:nvSpPr>
          <p:cNvPr id="2" name="Date Placeholder 1">
            <a:extLst>
              <a:ext uri="{FF2B5EF4-FFF2-40B4-BE49-F238E27FC236}">
                <a16:creationId xmlns:a16="http://schemas.microsoft.com/office/drawing/2014/main" id="{692CA5A9-6AB7-868F-CACB-6EF154BFA8BC}"/>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5C385F57-C8B9-42A3-9DDE-92789CCD8E83}"/>
              </a:ext>
            </a:extLst>
          </p:cNvPr>
          <p:cNvSpPr>
            <a:spLocks noGrp="1"/>
          </p:cNvSpPr>
          <p:nvPr>
            <p:ph type="ftr" sz="quarter" idx="11"/>
          </p:nvPr>
        </p:nvSpPr>
        <p:spPr/>
        <p:txBody>
          <a:bodyPr/>
          <a:lstStyle/>
          <a:p>
            <a:r>
              <a:rPr lang="en-GB"/>
              <a:t>XIII MPD CM - PWG3 Summary</a:t>
            </a:r>
            <a:endParaRPr lang="en-RU"/>
          </a:p>
        </p:txBody>
      </p:sp>
      <p:pic>
        <p:nvPicPr>
          <p:cNvPr id="5" name="Picture 4">
            <a:extLst>
              <a:ext uri="{FF2B5EF4-FFF2-40B4-BE49-F238E27FC236}">
                <a16:creationId xmlns:a16="http://schemas.microsoft.com/office/drawing/2014/main" id="{506F2C0A-A2C6-4D16-425E-FE2414AE9689}"/>
              </a:ext>
            </a:extLst>
          </p:cNvPr>
          <p:cNvPicPr>
            <a:picLocks noChangeAspect="1"/>
          </p:cNvPicPr>
          <p:nvPr/>
        </p:nvPicPr>
        <p:blipFill>
          <a:blip r:embed="rId4"/>
          <a:stretch>
            <a:fillRect/>
          </a:stretch>
        </p:blipFill>
        <p:spPr>
          <a:xfrm>
            <a:off x="5707116" y="3643643"/>
            <a:ext cx="3908095" cy="2063474"/>
          </a:xfrm>
          <a:prstGeom prst="rect">
            <a:avLst/>
          </a:prstGeom>
        </p:spPr>
      </p:pic>
      <p:pic>
        <p:nvPicPr>
          <p:cNvPr id="1026" name="Picture 2">
            <a:extLst>
              <a:ext uri="{FF2B5EF4-FFF2-40B4-BE49-F238E27FC236}">
                <a16:creationId xmlns:a16="http://schemas.microsoft.com/office/drawing/2014/main" id="{DD33308D-FB8F-1BA2-9830-563E0F43B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5211" y="5000102"/>
            <a:ext cx="2012290" cy="100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045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1"/>
          <p:cNvSpPr txBox="1"/>
          <p:nvPr/>
        </p:nvSpPr>
        <p:spPr>
          <a:xfrm>
            <a:off x="1863933" y="47167"/>
            <a:ext cx="8782400" cy="759078"/>
          </a:xfrm>
          <a:prstGeom prst="rect">
            <a:avLst/>
          </a:prstGeom>
          <a:noFill/>
          <a:ln>
            <a:noFill/>
          </a:ln>
        </p:spPr>
        <p:txBody>
          <a:bodyPr spcFirstLastPara="1" wrap="square" lIns="121900" tIns="121900" rIns="121900" bIns="121900" anchor="t" anchorCtr="0">
            <a:spAutoFit/>
          </a:bodyPr>
          <a:lstStyle/>
          <a:p>
            <a:pPr algn="ctr"/>
            <a:r>
              <a:rPr lang="en" sz="3333"/>
              <a:t>FHCal and FFD detectors</a:t>
            </a:r>
            <a:endParaRPr sz="3333"/>
          </a:p>
        </p:txBody>
      </p:sp>
      <p:sp>
        <p:nvSpPr>
          <p:cNvPr id="347" name="Google Shape;347;p41"/>
          <p:cNvSpPr txBox="1"/>
          <p:nvPr/>
        </p:nvSpPr>
        <p:spPr>
          <a:xfrm>
            <a:off x="0" y="4014934"/>
            <a:ext cx="6488800" cy="2462172"/>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The FFD consists of two sets of Cherenkov counters located at ±140 cm from the nominal interaction point. Each set has 20 physical detectors with 4 read-out channels each. As a result, the total number of read-out channels is 2 sides 80 channels = 160 channels.</a:t>
            </a:r>
            <a:endParaRPr sz="2267"/>
          </a:p>
        </p:txBody>
      </p:sp>
      <p:pic>
        <p:nvPicPr>
          <p:cNvPr id="348" name="Google Shape;348;p41"/>
          <p:cNvPicPr preferRelativeResize="0"/>
          <p:nvPr/>
        </p:nvPicPr>
        <p:blipFill>
          <a:blip r:embed="rId3">
            <a:alphaModFix/>
          </a:blip>
          <a:stretch>
            <a:fillRect/>
          </a:stretch>
        </p:blipFill>
        <p:spPr>
          <a:xfrm>
            <a:off x="174867" y="1625217"/>
            <a:ext cx="5530900" cy="2166067"/>
          </a:xfrm>
          <a:prstGeom prst="rect">
            <a:avLst/>
          </a:prstGeom>
          <a:noFill/>
          <a:ln>
            <a:noFill/>
          </a:ln>
        </p:spPr>
      </p:pic>
      <p:pic>
        <p:nvPicPr>
          <p:cNvPr id="349" name="Google Shape;349;p41"/>
          <p:cNvPicPr preferRelativeResize="0"/>
          <p:nvPr/>
        </p:nvPicPr>
        <p:blipFill>
          <a:blip r:embed="rId4">
            <a:alphaModFix/>
          </a:blip>
          <a:stretch>
            <a:fillRect/>
          </a:stretch>
        </p:blipFill>
        <p:spPr>
          <a:xfrm>
            <a:off x="7938033" y="1479501"/>
            <a:ext cx="3358568" cy="2457500"/>
          </a:xfrm>
          <a:prstGeom prst="rect">
            <a:avLst/>
          </a:prstGeom>
          <a:noFill/>
          <a:ln>
            <a:noFill/>
          </a:ln>
        </p:spPr>
      </p:pic>
      <p:sp>
        <p:nvSpPr>
          <p:cNvPr id="350" name="Google Shape;350;p41"/>
          <p:cNvSpPr txBox="1"/>
          <p:nvPr/>
        </p:nvSpPr>
        <p:spPr>
          <a:xfrm>
            <a:off x="6860600" y="4014933"/>
            <a:ext cx="5167600" cy="1330400"/>
          </a:xfrm>
          <a:prstGeom prst="rect">
            <a:avLst/>
          </a:prstGeom>
          <a:noFill/>
          <a:ln>
            <a:noFill/>
          </a:ln>
        </p:spPr>
        <p:txBody>
          <a:bodyPr spcFirstLastPara="1" wrap="square" lIns="121900" tIns="121900" rIns="121900" bIns="121900" anchor="t" anchorCtr="0">
            <a:noAutofit/>
          </a:bodyPr>
          <a:lstStyle/>
          <a:p>
            <a:r>
              <a:rPr lang="en" sz="2400"/>
              <a:t>FHCal consists of two sets of hadron calorimeters in pseudorapidity region 2&lt;|η|&lt;5</a:t>
            </a:r>
            <a:endParaRPr sz="2400"/>
          </a:p>
          <a:p>
            <a:r>
              <a:rPr lang="en" sz="2400"/>
              <a:t>Each set has 44 modules form azimuthal symmetry. Total number of modules 88.</a:t>
            </a:r>
            <a:endParaRPr sz="2400"/>
          </a:p>
          <a:p>
            <a:endParaRPr sz="2400"/>
          </a:p>
        </p:txBody>
      </p:sp>
    </p:spTree>
    <p:extLst>
      <p:ext uri="{BB962C8B-B14F-4D97-AF65-F5344CB8AC3E}">
        <p14:creationId xmlns:p14="http://schemas.microsoft.com/office/powerpoint/2010/main" val="1308833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p:nvPr/>
        </p:nvSpPr>
        <p:spPr>
          <a:xfrm>
            <a:off x="0" y="79968"/>
            <a:ext cx="10617200" cy="759078"/>
          </a:xfrm>
          <a:prstGeom prst="rect">
            <a:avLst/>
          </a:prstGeom>
          <a:noFill/>
          <a:ln>
            <a:noFill/>
          </a:ln>
        </p:spPr>
        <p:txBody>
          <a:bodyPr spcFirstLastPara="1" wrap="square" lIns="121900" tIns="121900" rIns="121900" bIns="121900" anchor="t" anchorCtr="0">
            <a:spAutoFit/>
          </a:bodyPr>
          <a:lstStyle/>
          <a:p>
            <a:pPr algn="ctr"/>
            <a:r>
              <a:rPr lang="en" sz="3333"/>
              <a:t>Directed flow of charged hadrons with FHCal and FFD</a:t>
            </a:r>
            <a:endParaRPr sz="3333"/>
          </a:p>
        </p:txBody>
      </p:sp>
      <p:pic>
        <p:nvPicPr>
          <p:cNvPr id="357" name="Google Shape;357;p42"/>
          <p:cNvPicPr preferRelativeResize="0"/>
          <p:nvPr/>
        </p:nvPicPr>
        <p:blipFill rotWithShape="1">
          <a:blip r:embed="rId3">
            <a:alphaModFix/>
          </a:blip>
          <a:srcRect/>
          <a:stretch/>
        </p:blipFill>
        <p:spPr>
          <a:xfrm>
            <a:off x="0" y="839167"/>
            <a:ext cx="4160043" cy="4301965"/>
          </a:xfrm>
          <a:prstGeom prst="rect">
            <a:avLst/>
          </a:prstGeom>
          <a:noFill/>
          <a:ln>
            <a:noFill/>
          </a:ln>
        </p:spPr>
      </p:pic>
      <p:pic>
        <p:nvPicPr>
          <p:cNvPr id="358" name="Google Shape;358;p42"/>
          <p:cNvPicPr preferRelativeResize="0"/>
          <p:nvPr/>
        </p:nvPicPr>
        <p:blipFill rotWithShape="1">
          <a:blip r:embed="rId4">
            <a:alphaModFix/>
          </a:blip>
          <a:srcRect/>
          <a:stretch/>
        </p:blipFill>
        <p:spPr>
          <a:xfrm>
            <a:off x="4073844" y="839167"/>
            <a:ext cx="4160043" cy="4301965"/>
          </a:xfrm>
          <a:prstGeom prst="rect">
            <a:avLst/>
          </a:prstGeom>
          <a:noFill/>
          <a:ln>
            <a:noFill/>
          </a:ln>
        </p:spPr>
      </p:pic>
      <p:sp>
        <p:nvSpPr>
          <p:cNvPr id="359" name="Google Shape;359;p42"/>
          <p:cNvSpPr txBox="1"/>
          <p:nvPr/>
        </p:nvSpPr>
        <p:spPr>
          <a:xfrm>
            <a:off x="1499900" y="5810901"/>
            <a:ext cx="9820000" cy="984845"/>
          </a:xfrm>
          <a:prstGeom prst="rect">
            <a:avLst/>
          </a:prstGeom>
          <a:noFill/>
          <a:ln>
            <a:noFill/>
          </a:ln>
        </p:spPr>
        <p:txBody>
          <a:bodyPr spcFirstLastPara="1" wrap="square" lIns="121900" tIns="121900" rIns="121900" bIns="121900" anchor="t" anchorCtr="0">
            <a:spAutoFit/>
          </a:bodyPr>
          <a:lstStyle/>
          <a:p>
            <a:r>
              <a:rPr lang="en" sz="2400"/>
              <a:t>FHCal and FFD have consistent results; both can be used for directed flow measurements.</a:t>
            </a:r>
            <a:endParaRPr sz="2400"/>
          </a:p>
        </p:txBody>
      </p:sp>
      <p:pic>
        <p:nvPicPr>
          <p:cNvPr id="360" name="Google Shape;360;p42"/>
          <p:cNvPicPr preferRelativeResize="0"/>
          <p:nvPr/>
        </p:nvPicPr>
        <p:blipFill rotWithShape="1">
          <a:blip r:embed="rId5">
            <a:alphaModFix/>
          </a:blip>
          <a:srcRect r="-1481"/>
          <a:stretch/>
        </p:blipFill>
        <p:spPr>
          <a:xfrm>
            <a:off x="8185667" y="870434"/>
            <a:ext cx="4006333" cy="4239433"/>
          </a:xfrm>
          <a:prstGeom prst="rect">
            <a:avLst/>
          </a:prstGeom>
          <a:noFill/>
          <a:ln>
            <a:noFill/>
          </a:ln>
        </p:spPr>
      </p:pic>
      <p:pic>
        <p:nvPicPr>
          <p:cNvPr id="361" name="Google Shape;361;p42" descr="v_1=\frac{\langle u_1Q_1^{N,S}\rangle}{R_1^{N,S}}"/>
          <p:cNvPicPr preferRelativeResize="0"/>
          <p:nvPr/>
        </p:nvPicPr>
        <p:blipFill>
          <a:blip r:embed="rId6">
            <a:alphaModFix/>
          </a:blip>
          <a:stretch>
            <a:fillRect/>
          </a:stretch>
        </p:blipFill>
        <p:spPr>
          <a:xfrm>
            <a:off x="2286000" y="1707267"/>
            <a:ext cx="1603773" cy="703967"/>
          </a:xfrm>
          <a:prstGeom prst="rect">
            <a:avLst/>
          </a:prstGeom>
          <a:noFill/>
          <a:ln>
            <a:noFill/>
          </a:ln>
        </p:spPr>
      </p:pic>
    </p:spTree>
    <p:extLst>
      <p:ext uri="{BB962C8B-B14F-4D97-AF65-F5344CB8AC3E}">
        <p14:creationId xmlns:p14="http://schemas.microsoft.com/office/powerpoint/2010/main" val="220650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p:nvPr/>
        </p:nvSpPr>
        <p:spPr>
          <a:xfrm>
            <a:off x="0" y="47167"/>
            <a:ext cx="10394000" cy="1169511"/>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 sz="3333">
                <a:solidFill>
                  <a:schemeClr val="dk1"/>
                </a:solidFill>
              </a:rPr>
              <a:t>Elliptic flow of charged hadrons with FHCal and FFD</a:t>
            </a:r>
            <a:endParaRPr sz="3333">
              <a:solidFill>
                <a:schemeClr val="dk1"/>
              </a:solidFill>
            </a:endParaRPr>
          </a:p>
          <a:p>
            <a:pPr algn="ctr"/>
            <a:endParaRPr sz="2667"/>
          </a:p>
        </p:txBody>
      </p:sp>
      <p:pic>
        <p:nvPicPr>
          <p:cNvPr id="368" name="Google Shape;368;p43"/>
          <p:cNvPicPr preferRelativeResize="0"/>
          <p:nvPr/>
        </p:nvPicPr>
        <p:blipFill rotWithShape="1">
          <a:blip r:embed="rId3">
            <a:alphaModFix/>
          </a:blip>
          <a:srcRect l="2892" r="2892"/>
          <a:stretch/>
        </p:blipFill>
        <p:spPr>
          <a:xfrm>
            <a:off x="1" y="839567"/>
            <a:ext cx="4152991" cy="4301567"/>
          </a:xfrm>
          <a:prstGeom prst="rect">
            <a:avLst/>
          </a:prstGeom>
          <a:noFill/>
          <a:ln>
            <a:noFill/>
          </a:ln>
        </p:spPr>
      </p:pic>
      <p:pic>
        <p:nvPicPr>
          <p:cNvPr id="369" name="Google Shape;369;p43"/>
          <p:cNvPicPr preferRelativeResize="0"/>
          <p:nvPr/>
        </p:nvPicPr>
        <p:blipFill rotWithShape="1">
          <a:blip r:embed="rId4">
            <a:alphaModFix/>
          </a:blip>
          <a:srcRect l="2892" r="2892"/>
          <a:stretch/>
        </p:blipFill>
        <p:spPr>
          <a:xfrm>
            <a:off x="4152983" y="839567"/>
            <a:ext cx="4152991" cy="4301567"/>
          </a:xfrm>
          <a:prstGeom prst="rect">
            <a:avLst/>
          </a:prstGeom>
          <a:noFill/>
          <a:ln>
            <a:noFill/>
          </a:ln>
        </p:spPr>
      </p:pic>
      <p:pic>
        <p:nvPicPr>
          <p:cNvPr id="370" name="Google Shape;370;p43"/>
          <p:cNvPicPr preferRelativeResize="0"/>
          <p:nvPr/>
        </p:nvPicPr>
        <p:blipFill rotWithShape="1">
          <a:blip r:embed="rId5">
            <a:alphaModFix/>
          </a:blip>
          <a:srcRect/>
          <a:stretch/>
        </p:blipFill>
        <p:spPr>
          <a:xfrm>
            <a:off x="8305968" y="839567"/>
            <a:ext cx="3886033" cy="4278300"/>
          </a:xfrm>
          <a:prstGeom prst="rect">
            <a:avLst/>
          </a:prstGeom>
          <a:noFill/>
          <a:ln>
            <a:noFill/>
          </a:ln>
        </p:spPr>
      </p:pic>
      <p:sp>
        <p:nvSpPr>
          <p:cNvPr id="371" name="Google Shape;371;p43"/>
          <p:cNvSpPr txBox="1"/>
          <p:nvPr/>
        </p:nvSpPr>
        <p:spPr>
          <a:xfrm>
            <a:off x="1499900" y="5810901"/>
            <a:ext cx="9820000" cy="984845"/>
          </a:xfrm>
          <a:prstGeom prst="rect">
            <a:avLst/>
          </a:prstGeom>
          <a:noFill/>
          <a:ln>
            <a:noFill/>
          </a:ln>
        </p:spPr>
        <p:txBody>
          <a:bodyPr spcFirstLastPara="1" wrap="square" lIns="121900" tIns="121900" rIns="121900" bIns="121900" anchor="t" anchorCtr="0">
            <a:spAutoFit/>
          </a:bodyPr>
          <a:lstStyle/>
          <a:p>
            <a:r>
              <a:rPr lang="en" sz="2400"/>
              <a:t>Due to low Resolution FFD need more statistics than FHCal for elliptic flow measurements.</a:t>
            </a:r>
            <a:endParaRPr sz="2400"/>
          </a:p>
        </p:txBody>
      </p:sp>
      <p:pic>
        <p:nvPicPr>
          <p:cNvPr id="372" name="Google Shape;372;p43" descr="v_2=\frac{\langle u_2Q_1^NQ_1^S\rangle}{R_1^N R_1^S}"/>
          <p:cNvPicPr preferRelativeResize="0"/>
          <p:nvPr/>
        </p:nvPicPr>
        <p:blipFill>
          <a:blip r:embed="rId6">
            <a:alphaModFix/>
          </a:blip>
          <a:stretch>
            <a:fillRect/>
          </a:stretch>
        </p:blipFill>
        <p:spPr>
          <a:xfrm>
            <a:off x="2546401" y="1620467"/>
            <a:ext cx="1457297" cy="524800"/>
          </a:xfrm>
          <a:prstGeom prst="rect">
            <a:avLst/>
          </a:prstGeom>
          <a:noFill/>
          <a:ln>
            <a:noFill/>
          </a:ln>
        </p:spPr>
      </p:pic>
    </p:spTree>
    <p:extLst>
      <p:ext uri="{BB962C8B-B14F-4D97-AF65-F5344CB8AC3E}">
        <p14:creationId xmlns:p14="http://schemas.microsoft.com/office/powerpoint/2010/main" val="2749928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7"/>
          <p:cNvPicPr preferRelativeResize="0"/>
          <p:nvPr/>
        </p:nvPicPr>
        <p:blipFill>
          <a:blip r:embed="rId3"/>
          <a:srcRect/>
          <a:stretch/>
        </p:blipFill>
        <p:spPr>
          <a:xfrm>
            <a:off x="415601" y="413813"/>
            <a:ext cx="5662333" cy="5427206"/>
          </a:xfrm>
          <a:prstGeom prst="rect">
            <a:avLst/>
          </a:prstGeom>
          <a:noFill/>
          <a:ln>
            <a:noFill/>
          </a:ln>
        </p:spPr>
      </p:pic>
      <p:pic>
        <p:nvPicPr>
          <p:cNvPr id="430" name="Google Shape;430;p47"/>
          <p:cNvPicPr preferRelativeResize="0"/>
          <p:nvPr/>
        </p:nvPicPr>
        <p:blipFill>
          <a:blip r:embed="rId4"/>
          <a:srcRect/>
          <a:stretch/>
        </p:blipFill>
        <p:spPr>
          <a:xfrm>
            <a:off x="6000078" y="413813"/>
            <a:ext cx="5662333" cy="5427206"/>
          </a:xfrm>
          <a:prstGeom prst="rect">
            <a:avLst/>
          </a:prstGeom>
          <a:noFill/>
          <a:ln>
            <a:noFill/>
          </a:ln>
        </p:spPr>
      </p:pic>
      <mc:AlternateContent xmlns:mc="http://schemas.openxmlformats.org/markup-compatibility/2006" xmlns:a14="http://schemas.microsoft.com/office/drawing/2010/main">
        <mc:Choice Requires="a14">
          <p:sp>
            <p:nvSpPr>
              <p:cNvPr id="434" name="Google Shape;434;p47"/>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n" dirty="0"/>
                  <a:t>MPD-FXT: v</a:t>
                </a:r>
                <a:r>
                  <a:rPr lang="en" baseline="-25000" dirty="0"/>
                  <a:t>1</a:t>
                </a:r>
                <a:r>
                  <a:rPr lang="en" dirty="0"/>
                  <a:t> for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endParaRPr baseline="30000" dirty="0"/>
              </a:p>
            </p:txBody>
          </p:sp>
        </mc:Choice>
        <mc:Fallback xmlns="">
          <p:sp>
            <p:nvSpPr>
              <p:cNvPr id="434" name="Google Shape;434;p47"/>
              <p:cNvSpPr txBox="1">
                <a:spLocks noGrp="1" noRot="1" noChangeAspect="1" noMove="1" noResize="1" noEditPoints="1" noAdjustHandles="1" noChangeArrowheads="1" noChangeShapeType="1" noTextEdit="1"/>
              </p:cNvSpPr>
              <p:nvPr>
                <p:ph type="title"/>
              </p:nvPr>
            </p:nvSpPr>
            <p:spPr>
              <a:xfrm>
                <a:off x="415600" y="0"/>
                <a:ext cx="11360800" cy="763600"/>
              </a:xfrm>
              <a:prstGeom prst="rect">
                <a:avLst/>
              </a:prstGeom>
              <a:blipFill>
                <a:blip r:embed="rId5"/>
                <a:stretch>
                  <a:fillRect l="-1563" t="-11475" b="-27869"/>
                </a:stretch>
              </a:blipFill>
            </p:spPr>
            <p:txBody>
              <a:bodyPr/>
              <a:lstStyle/>
              <a:p>
                <a:r>
                  <a:rPr lang="en-RU">
                    <a:noFill/>
                  </a:rPr>
                  <a:t> </a:t>
                </a:r>
              </a:p>
            </p:txBody>
          </p:sp>
        </mc:Fallback>
      </mc:AlternateContent>
      <p:sp>
        <p:nvSpPr>
          <p:cNvPr id="435" name="Google Shape;435;p47"/>
          <p:cNvSpPr txBox="1"/>
          <p:nvPr/>
        </p:nvSpPr>
        <p:spPr>
          <a:xfrm>
            <a:off x="1998200" y="5736865"/>
            <a:ext cx="8195600" cy="984845"/>
          </a:xfrm>
          <a:prstGeom prst="rect">
            <a:avLst/>
          </a:prstGeom>
          <a:noFill/>
          <a:ln>
            <a:noFill/>
          </a:ln>
        </p:spPr>
        <p:txBody>
          <a:bodyPr spcFirstLastPara="1" wrap="square" lIns="121900" tIns="121900" rIns="121900" bIns="121900" anchor="t" anchorCtr="0">
            <a:spAutoFit/>
          </a:bodyPr>
          <a:lstStyle/>
          <a:p>
            <a:pPr algn="ctr"/>
            <a:r>
              <a:rPr lang="en" sz="2400" b="1" dirty="0"/>
              <a:t>v</a:t>
            </a:r>
            <a:r>
              <a:rPr lang="en" sz="2400" b="1" baseline="-25000" dirty="0"/>
              <a:t>1</a:t>
            </a:r>
            <a:r>
              <a:rPr lang="en" sz="2400" b="1" dirty="0"/>
              <a:t> is consistent with model signal for y &lt; 1</a:t>
            </a:r>
          </a:p>
          <a:p>
            <a:pPr algn="ctr"/>
            <a:r>
              <a:rPr lang="en" sz="2400" dirty="0"/>
              <a:t>No efficiency corrections were applied yet</a:t>
            </a:r>
            <a:endParaRPr sz="2400" dirty="0"/>
          </a:p>
        </p:txBody>
      </p:sp>
      <p:sp>
        <p:nvSpPr>
          <p:cNvPr id="436" name="Google Shape;436;p4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53</a:t>
            </a:fld>
            <a:endParaRPr/>
          </a:p>
        </p:txBody>
      </p:sp>
    </p:spTree>
    <p:extLst>
      <p:ext uri="{BB962C8B-B14F-4D97-AF65-F5344CB8AC3E}">
        <p14:creationId xmlns:p14="http://schemas.microsoft.com/office/powerpoint/2010/main" val="763737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8" name="Google Shape;448;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54</a:t>
            </a:fld>
            <a:endParaRPr/>
          </a:p>
        </p:txBody>
      </p:sp>
      <p:pic>
        <p:nvPicPr>
          <p:cNvPr id="2" name="Google Shape;429;p47">
            <a:extLst>
              <a:ext uri="{FF2B5EF4-FFF2-40B4-BE49-F238E27FC236}">
                <a16:creationId xmlns:a16="http://schemas.microsoft.com/office/drawing/2014/main" id="{CA1DC8A1-17F8-DE1C-B1DE-F9873617D610}"/>
              </a:ext>
            </a:extLst>
          </p:cNvPr>
          <p:cNvPicPr preferRelativeResize="0"/>
          <p:nvPr/>
        </p:nvPicPr>
        <p:blipFill>
          <a:blip r:embed="rId3"/>
          <a:srcRect/>
          <a:stretch/>
        </p:blipFill>
        <p:spPr>
          <a:xfrm>
            <a:off x="415601" y="416545"/>
            <a:ext cx="5564786" cy="5427206"/>
          </a:xfrm>
          <a:prstGeom prst="rect">
            <a:avLst/>
          </a:prstGeom>
          <a:noFill/>
          <a:ln>
            <a:noFill/>
          </a:ln>
        </p:spPr>
      </p:pic>
      <p:pic>
        <p:nvPicPr>
          <p:cNvPr id="3" name="Google Shape;430;p47">
            <a:extLst>
              <a:ext uri="{FF2B5EF4-FFF2-40B4-BE49-F238E27FC236}">
                <a16:creationId xmlns:a16="http://schemas.microsoft.com/office/drawing/2014/main" id="{854A645C-FCA8-703F-1954-C3EC6CE8DF77}"/>
              </a:ext>
            </a:extLst>
          </p:cNvPr>
          <p:cNvPicPr preferRelativeResize="0"/>
          <p:nvPr/>
        </p:nvPicPr>
        <p:blipFill>
          <a:blip r:embed="rId4"/>
          <a:srcRect/>
          <a:stretch/>
        </p:blipFill>
        <p:spPr>
          <a:xfrm>
            <a:off x="5964515" y="416545"/>
            <a:ext cx="5564785" cy="5427206"/>
          </a:xfrm>
          <a:prstGeom prst="rect">
            <a:avLst/>
          </a:prstGeom>
          <a:noFill/>
          <a:ln>
            <a:noFill/>
          </a:ln>
        </p:spPr>
      </p:pic>
      <mc:AlternateContent xmlns:mc="http://schemas.openxmlformats.org/markup-compatibility/2006" xmlns:a14="http://schemas.microsoft.com/office/drawing/2010/main">
        <mc:Choice Requires="a14">
          <p:sp>
            <p:nvSpPr>
              <p:cNvPr id="446" name="Google Shape;446;p48"/>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n" dirty="0"/>
                  <a:t>MPD-FXT: v</a:t>
                </a:r>
                <a:r>
                  <a:rPr lang="en" baseline="-25000" dirty="0"/>
                  <a:t>2</a:t>
                </a:r>
                <a:r>
                  <a:rPr lang="en" dirty="0"/>
                  <a:t> for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endParaRPr dirty="0"/>
              </a:p>
            </p:txBody>
          </p:sp>
        </mc:Choice>
        <mc:Fallback xmlns="">
          <p:sp>
            <p:nvSpPr>
              <p:cNvPr id="446" name="Google Shape;446;p48"/>
              <p:cNvSpPr txBox="1">
                <a:spLocks noGrp="1" noRot="1" noChangeAspect="1" noMove="1" noResize="1" noEditPoints="1" noAdjustHandles="1" noChangeArrowheads="1" noChangeShapeType="1" noTextEdit="1"/>
              </p:cNvSpPr>
              <p:nvPr>
                <p:ph type="title"/>
              </p:nvPr>
            </p:nvSpPr>
            <p:spPr>
              <a:xfrm>
                <a:off x="415600" y="0"/>
                <a:ext cx="11360800" cy="763600"/>
              </a:xfrm>
              <a:prstGeom prst="rect">
                <a:avLst/>
              </a:prstGeom>
              <a:blipFill>
                <a:blip r:embed="rId5"/>
                <a:stretch>
                  <a:fillRect l="-1563" t="-11475" b="-27869"/>
                </a:stretch>
              </a:blipFill>
            </p:spPr>
            <p:txBody>
              <a:bodyPr/>
              <a:lstStyle/>
              <a:p>
                <a:r>
                  <a:rPr lang="en-RU">
                    <a:noFill/>
                  </a:rPr>
                  <a:t> </a:t>
                </a:r>
              </a:p>
            </p:txBody>
          </p:sp>
        </mc:Fallback>
      </mc:AlternateContent>
      <p:sp>
        <p:nvSpPr>
          <p:cNvPr id="4" name="Google Shape;435;p47">
            <a:extLst>
              <a:ext uri="{FF2B5EF4-FFF2-40B4-BE49-F238E27FC236}">
                <a16:creationId xmlns:a16="http://schemas.microsoft.com/office/drawing/2014/main" id="{42933088-DBFA-D47B-F3E5-8D6F88B5D8D2}"/>
              </a:ext>
            </a:extLst>
          </p:cNvPr>
          <p:cNvSpPr txBox="1"/>
          <p:nvPr/>
        </p:nvSpPr>
        <p:spPr>
          <a:xfrm>
            <a:off x="1998200" y="5831458"/>
            <a:ext cx="8195600" cy="984845"/>
          </a:xfrm>
          <a:prstGeom prst="rect">
            <a:avLst/>
          </a:prstGeom>
          <a:noFill/>
          <a:ln>
            <a:noFill/>
          </a:ln>
        </p:spPr>
        <p:txBody>
          <a:bodyPr spcFirstLastPara="1" wrap="square" lIns="121900" tIns="121900" rIns="121900" bIns="121900" anchor="t" anchorCtr="0">
            <a:spAutoFit/>
          </a:bodyPr>
          <a:lstStyle/>
          <a:p>
            <a:pPr algn="ctr"/>
            <a:r>
              <a:rPr lang="en" sz="2400" b="1" dirty="0"/>
              <a:t>v</a:t>
            </a:r>
            <a:r>
              <a:rPr lang="en" sz="2400" b="1" baseline="-25000" dirty="0"/>
              <a:t>2</a:t>
            </a:r>
            <a:r>
              <a:rPr lang="en" sz="2400" b="1" dirty="0"/>
              <a:t> is consistent with model signal for y &lt; 0.5</a:t>
            </a:r>
          </a:p>
          <a:p>
            <a:pPr algn="ctr"/>
            <a:r>
              <a:rPr lang="en" sz="2400" dirty="0"/>
              <a:t>No efficiency corrections were applied yet</a:t>
            </a:r>
            <a:endParaRPr sz="2400" dirty="0"/>
          </a:p>
        </p:txBody>
      </p:sp>
    </p:spTree>
    <p:extLst>
      <p:ext uri="{BB962C8B-B14F-4D97-AF65-F5344CB8AC3E}">
        <p14:creationId xmlns:p14="http://schemas.microsoft.com/office/powerpoint/2010/main" val="219456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640476" y="31783"/>
            <a:ext cx="10971600" cy="415200"/>
          </a:xfrm>
          <a:prstGeom prst="rect">
            <a:avLst/>
          </a:prstGeom>
          <a:noFill/>
          <a:ln>
            <a:noFill/>
          </a:ln>
        </p:spPr>
        <p:txBody>
          <a:bodyPr spcFirstLastPara="1" vert="horz" wrap="square" lIns="0" tIns="0" rIns="0" bIns="0" rtlCol="0" anchor="ctr" anchorCtr="0">
            <a:noAutofit/>
          </a:bodyPr>
          <a:lstStyle/>
          <a:p>
            <a:pPr>
              <a:spcBef>
                <a:spcPts val="0"/>
              </a:spcBef>
              <a:buClr>
                <a:srgbClr val="FFFFFF"/>
              </a:buClr>
              <a:buSzPts val="2200"/>
            </a:pPr>
            <a:r>
              <a:rPr lang="ru" sz="3600">
                <a:latin typeface="Times New Roman"/>
                <a:ea typeface="Times New Roman"/>
                <a:cs typeface="Times New Roman"/>
                <a:sym typeface="Times New Roman"/>
              </a:rPr>
              <a:t>Global hyperon polarization</a:t>
            </a:r>
            <a:endParaRPr sz="3600">
              <a:latin typeface="Times New Roman"/>
              <a:ea typeface="Times New Roman"/>
              <a:cs typeface="Times New Roman"/>
              <a:sym typeface="Times New Roman"/>
            </a:endParaRPr>
          </a:p>
        </p:txBody>
      </p:sp>
      <p:sp>
        <p:nvSpPr>
          <p:cNvPr id="76" name="Google Shape;76;p16"/>
          <p:cNvSpPr txBox="1"/>
          <p:nvPr/>
        </p:nvSpPr>
        <p:spPr>
          <a:xfrm>
            <a:off x="221184" y="552940"/>
            <a:ext cx="6967200" cy="1605200"/>
          </a:xfrm>
          <a:prstGeom prst="rect">
            <a:avLst/>
          </a:prstGeom>
          <a:noFill/>
          <a:ln>
            <a:noFill/>
          </a:ln>
        </p:spPr>
        <p:txBody>
          <a:bodyPr spcFirstLastPara="1" wrap="square" lIns="108833" tIns="54433" rIns="108833" bIns="54433" anchor="t" anchorCtr="0">
            <a:noAutofit/>
          </a:bodyPr>
          <a:lstStyle/>
          <a:p>
            <a:pPr marL="253994" marR="0" lvl="0" indent="-253994" algn="l" defTabSz="914400" rtl="0" eaLnBrk="1" fontAlgn="auto" latinLnBrk="0" hangingPunct="1">
              <a:lnSpc>
                <a:spcPct val="100000"/>
              </a:lnSpc>
              <a:spcBef>
                <a:spcPts val="0"/>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w.r.t. reaction plane (RP)</a:t>
            </a:r>
            <a:endParaRPr kumimoji="0"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a:p>
            <a:pPr marL="253994" marR="0" lvl="0" indent="-253994" algn="l" defTabSz="914400" rtl="0" eaLnBrk="1" fontAlgn="auto" latinLnBrk="0" hangingPunct="1">
              <a:lnSpc>
                <a:spcPct val="100000"/>
              </a:lnSpc>
              <a:spcBef>
                <a:spcPts val="0"/>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Emerges in HIC due to the system angular momentum</a:t>
            </a:r>
            <a:endParaRPr kumimoji="0"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a:p>
            <a:pPr marL="253994" marR="0" lvl="0" indent="-253994" algn="l" defTabSz="914400" rtl="0" eaLnBrk="1" fontAlgn="auto" latinLnBrk="0" hangingPunct="1">
              <a:lnSpc>
                <a:spcPct val="100000"/>
              </a:lnSpc>
              <a:spcBef>
                <a:spcPts val="0"/>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Measured through the weak decay</a:t>
            </a:r>
            <a:r>
              <a:rPr kumimoji="0" lang="ru" sz="2667"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77" name="Google Shape;77;p16"/>
          <p:cNvGrpSpPr/>
          <p:nvPr/>
        </p:nvGrpSpPr>
        <p:grpSpPr>
          <a:xfrm>
            <a:off x="506381" y="2381682"/>
            <a:ext cx="4553932" cy="697524"/>
            <a:chOff x="418680" y="1969200"/>
            <a:chExt cx="3765240" cy="576720"/>
          </a:xfrm>
        </p:grpSpPr>
        <p:sp>
          <p:nvSpPr>
            <p:cNvPr id="78" name="Google Shape;78;p16"/>
            <p:cNvSpPr/>
            <p:nvPr/>
          </p:nvSpPr>
          <p:spPr>
            <a:xfrm>
              <a:off x="432720" y="1983240"/>
              <a:ext cx="3737520" cy="548280"/>
            </a:xfrm>
            <a:custGeom>
              <a:avLst/>
              <a:gdLst/>
              <a:ahLst/>
              <a:cxnLst/>
              <a:rect l="l" t="t" r="r" b="b"/>
              <a:pathLst>
                <a:path w="10382" h="1523" extrusionOk="0">
                  <a:moveTo>
                    <a:pt x="5190" y="1523"/>
                  </a:moveTo>
                  <a:lnTo>
                    <a:pt x="0" y="1523"/>
                  </a:lnTo>
                  <a:lnTo>
                    <a:pt x="0" y="0"/>
                  </a:lnTo>
                  <a:lnTo>
                    <a:pt x="10382" y="0"/>
                  </a:lnTo>
                  <a:lnTo>
                    <a:pt x="10382" y="1523"/>
                  </a:lnTo>
                  <a:lnTo>
                    <a:pt x="5190" y="1523"/>
                  </a:lnTo>
                  <a:close/>
                </a:path>
              </a:pathLst>
            </a:custGeom>
            <a:solidFill>
              <a:srgbClr val="FFFFFF"/>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79" name="Google Shape;79;p16"/>
            <p:cNvSpPr/>
            <p:nvPr/>
          </p:nvSpPr>
          <p:spPr>
            <a:xfrm>
              <a:off x="667080" y="1969200"/>
              <a:ext cx="138240" cy="196920"/>
            </a:xfrm>
            <a:custGeom>
              <a:avLst/>
              <a:gdLst/>
              <a:ahLst/>
              <a:cxnLst/>
              <a:rect l="l" t="t" r="r" b="b"/>
              <a:pathLst>
                <a:path w="384" h="547" extrusionOk="0">
                  <a:moveTo>
                    <a:pt x="269" y="496"/>
                  </a:moveTo>
                  <a:lnTo>
                    <a:pt x="269" y="547"/>
                  </a:lnTo>
                  <a:lnTo>
                    <a:pt x="384" y="539"/>
                  </a:lnTo>
                  <a:lnTo>
                    <a:pt x="384" y="514"/>
                  </a:lnTo>
                  <a:cubicBezTo>
                    <a:pt x="329" y="514"/>
                    <a:pt x="322" y="509"/>
                    <a:pt x="322" y="472"/>
                  </a:cubicBezTo>
                  <a:lnTo>
                    <a:pt x="322" y="0"/>
                  </a:lnTo>
                  <a:lnTo>
                    <a:pt x="211" y="9"/>
                  </a:lnTo>
                  <a:lnTo>
                    <a:pt x="211" y="33"/>
                  </a:lnTo>
                  <a:cubicBezTo>
                    <a:pt x="266" y="33"/>
                    <a:pt x="271" y="39"/>
                    <a:pt x="271" y="76"/>
                  </a:cubicBezTo>
                  <a:lnTo>
                    <a:pt x="271" y="243"/>
                  </a:lnTo>
                  <a:cubicBezTo>
                    <a:pt x="248" y="217"/>
                    <a:pt x="215" y="195"/>
                    <a:pt x="172" y="195"/>
                  </a:cubicBezTo>
                  <a:cubicBezTo>
                    <a:pt x="81" y="195"/>
                    <a:pt x="0" y="271"/>
                    <a:pt x="0" y="371"/>
                  </a:cubicBezTo>
                  <a:cubicBezTo>
                    <a:pt x="0" y="470"/>
                    <a:pt x="76" y="547"/>
                    <a:pt x="165" y="547"/>
                  </a:cubicBezTo>
                  <a:cubicBezTo>
                    <a:pt x="215" y="547"/>
                    <a:pt x="250" y="521"/>
                    <a:pt x="269" y="496"/>
                  </a:cubicBezTo>
                  <a:moveTo>
                    <a:pt x="269" y="289"/>
                  </a:moveTo>
                  <a:lnTo>
                    <a:pt x="269" y="447"/>
                  </a:lnTo>
                  <a:cubicBezTo>
                    <a:pt x="269" y="461"/>
                    <a:pt x="269" y="463"/>
                    <a:pt x="260" y="475"/>
                  </a:cubicBezTo>
                  <a:cubicBezTo>
                    <a:pt x="238" y="512"/>
                    <a:pt x="202" y="530"/>
                    <a:pt x="169" y="530"/>
                  </a:cubicBezTo>
                  <a:cubicBezTo>
                    <a:pt x="134" y="530"/>
                    <a:pt x="106" y="511"/>
                    <a:pt x="86" y="481"/>
                  </a:cubicBezTo>
                  <a:cubicBezTo>
                    <a:pt x="67" y="449"/>
                    <a:pt x="65" y="405"/>
                    <a:pt x="65" y="373"/>
                  </a:cubicBezTo>
                  <a:cubicBezTo>
                    <a:pt x="65" y="343"/>
                    <a:pt x="67" y="298"/>
                    <a:pt x="88" y="262"/>
                  </a:cubicBezTo>
                  <a:cubicBezTo>
                    <a:pt x="106" y="238"/>
                    <a:pt x="134" y="213"/>
                    <a:pt x="176" y="213"/>
                  </a:cubicBezTo>
                  <a:cubicBezTo>
                    <a:pt x="204" y="213"/>
                    <a:pt x="236" y="224"/>
                    <a:pt x="260" y="259"/>
                  </a:cubicBezTo>
                  <a:cubicBezTo>
                    <a:pt x="269" y="273"/>
                    <a:pt x="269" y="275"/>
                    <a:pt x="269" y="289"/>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0" name="Google Shape;80;p16"/>
            <p:cNvSpPr/>
            <p:nvPr/>
          </p:nvSpPr>
          <p:spPr>
            <a:xfrm>
              <a:off x="822960" y="1972440"/>
              <a:ext cx="235080" cy="190800"/>
            </a:xfrm>
            <a:custGeom>
              <a:avLst/>
              <a:gdLst/>
              <a:ahLst/>
              <a:cxnLst/>
              <a:rect l="l" t="t" r="r" b="b"/>
              <a:pathLst>
                <a:path w="653" h="530" extrusionOk="0">
                  <a:moveTo>
                    <a:pt x="556" y="81"/>
                  </a:moveTo>
                  <a:cubicBezTo>
                    <a:pt x="563" y="51"/>
                    <a:pt x="577" y="26"/>
                    <a:pt x="639" y="25"/>
                  </a:cubicBezTo>
                  <a:cubicBezTo>
                    <a:pt x="644" y="25"/>
                    <a:pt x="653" y="23"/>
                    <a:pt x="653" y="9"/>
                  </a:cubicBezTo>
                  <a:cubicBezTo>
                    <a:pt x="653" y="7"/>
                    <a:pt x="653" y="0"/>
                    <a:pt x="642" y="0"/>
                  </a:cubicBezTo>
                  <a:cubicBezTo>
                    <a:pt x="618" y="0"/>
                    <a:pt x="590" y="2"/>
                    <a:pt x="565" y="2"/>
                  </a:cubicBezTo>
                  <a:cubicBezTo>
                    <a:pt x="539" y="2"/>
                    <a:pt x="510" y="0"/>
                    <a:pt x="486" y="0"/>
                  </a:cubicBezTo>
                  <a:cubicBezTo>
                    <a:pt x="480" y="0"/>
                    <a:pt x="472" y="0"/>
                    <a:pt x="472" y="16"/>
                  </a:cubicBezTo>
                  <a:cubicBezTo>
                    <a:pt x="472" y="25"/>
                    <a:pt x="479" y="25"/>
                    <a:pt x="486" y="25"/>
                  </a:cubicBezTo>
                  <a:cubicBezTo>
                    <a:pt x="530" y="25"/>
                    <a:pt x="539" y="40"/>
                    <a:pt x="539" y="58"/>
                  </a:cubicBezTo>
                  <a:cubicBezTo>
                    <a:pt x="539" y="60"/>
                    <a:pt x="537" y="72"/>
                    <a:pt x="535" y="74"/>
                  </a:cubicBezTo>
                  <a:lnTo>
                    <a:pt x="449" y="419"/>
                  </a:lnTo>
                  <a:lnTo>
                    <a:pt x="278" y="14"/>
                  </a:lnTo>
                  <a:cubicBezTo>
                    <a:pt x="271" y="0"/>
                    <a:pt x="271" y="0"/>
                    <a:pt x="253" y="0"/>
                  </a:cubicBezTo>
                  <a:lnTo>
                    <a:pt x="150" y="0"/>
                  </a:lnTo>
                  <a:cubicBezTo>
                    <a:pt x="134" y="0"/>
                    <a:pt x="127" y="0"/>
                    <a:pt x="127" y="16"/>
                  </a:cubicBezTo>
                  <a:cubicBezTo>
                    <a:pt x="127" y="25"/>
                    <a:pt x="134" y="25"/>
                    <a:pt x="148" y="25"/>
                  </a:cubicBezTo>
                  <a:cubicBezTo>
                    <a:pt x="151" y="25"/>
                    <a:pt x="201" y="25"/>
                    <a:pt x="201" y="32"/>
                  </a:cubicBezTo>
                  <a:lnTo>
                    <a:pt x="97" y="447"/>
                  </a:lnTo>
                  <a:cubicBezTo>
                    <a:pt x="90" y="479"/>
                    <a:pt x="76" y="503"/>
                    <a:pt x="12" y="505"/>
                  </a:cubicBezTo>
                  <a:cubicBezTo>
                    <a:pt x="9" y="505"/>
                    <a:pt x="0" y="507"/>
                    <a:pt x="0" y="521"/>
                  </a:cubicBezTo>
                  <a:cubicBezTo>
                    <a:pt x="0" y="526"/>
                    <a:pt x="4" y="530"/>
                    <a:pt x="11" y="530"/>
                  </a:cubicBezTo>
                  <a:cubicBezTo>
                    <a:pt x="35" y="530"/>
                    <a:pt x="62" y="528"/>
                    <a:pt x="88" y="528"/>
                  </a:cubicBezTo>
                  <a:cubicBezTo>
                    <a:pt x="114" y="528"/>
                    <a:pt x="143" y="530"/>
                    <a:pt x="167" y="530"/>
                  </a:cubicBezTo>
                  <a:cubicBezTo>
                    <a:pt x="171" y="530"/>
                    <a:pt x="181" y="530"/>
                    <a:pt x="181" y="514"/>
                  </a:cubicBezTo>
                  <a:cubicBezTo>
                    <a:pt x="181" y="507"/>
                    <a:pt x="174" y="505"/>
                    <a:pt x="165" y="505"/>
                  </a:cubicBezTo>
                  <a:cubicBezTo>
                    <a:pt x="121" y="505"/>
                    <a:pt x="114" y="488"/>
                    <a:pt x="114" y="472"/>
                  </a:cubicBezTo>
                  <a:cubicBezTo>
                    <a:pt x="114" y="467"/>
                    <a:pt x="116" y="463"/>
                    <a:pt x="118" y="454"/>
                  </a:cubicBezTo>
                  <a:lnTo>
                    <a:pt x="220" y="44"/>
                  </a:lnTo>
                  <a:cubicBezTo>
                    <a:pt x="224" y="49"/>
                    <a:pt x="224" y="51"/>
                    <a:pt x="227" y="58"/>
                  </a:cubicBezTo>
                  <a:lnTo>
                    <a:pt x="421" y="516"/>
                  </a:lnTo>
                  <a:cubicBezTo>
                    <a:pt x="426" y="528"/>
                    <a:pt x="428" y="530"/>
                    <a:pt x="435" y="530"/>
                  </a:cubicBezTo>
                  <a:cubicBezTo>
                    <a:pt x="443" y="530"/>
                    <a:pt x="443" y="528"/>
                    <a:pt x="447" y="514"/>
                  </a:cubicBezTo>
                  <a:lnTo>
                    <a:pt x="556" y="81"/>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1" name="Google Shape;81;p16"/>
            <p:cNvSpPr/>
            <p:nvPr/>
          </p:nvSpPr>
          <p:spPr>
            <a:xfrm>
              <a:off x="418680" y="2275200"/>
              <a:ext cx="887040" cy="11880"/>
            </a:xfrm>
            <a:custGeom>
              <a:avLst/>
              <a:gdLst/>
              <a:ahLst/>
              <a:cxnLst/>
              <a:rect l="l" t="t" r="r" b="b"/>
              <a:pathLst>
                <a:path w="2464" h="33" extrusionOk="0">
                  <a:moveTo>
                    <a:pt x="1232" y="33"/>
                  </a:moveTo>
                  <a:lnTo>
                    <a:pt x="0" y="33"/>
                  </a:lnTo>
                  <a:lnTo>
                    <a:pt x="0" y="0"/>
                  </a:lnTo>
                  <a:lnTo>
                    <a:pt x="2464" y="0"/>
                  </a:lnTo>
                  <a:lnTo>
                    <a:pt x="2464" y="33"/>
                  </a:lnTo>
                  <a:lnTo>
                    <a:pt x="1232" y="33"/>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2" name="Google Shape;82;p16"/>
            <p:cNvSpPr/>
            <p:nvPr/>
          </p:nvSpPr>
          <p:spPr>
            <a:xfrm>
              <a:off x="428040" y="2349000"/>
              <a:ext cx="138240" cy="196920"/>
            </a:xfrm>
            <a:custGeom>
              <a:avLst/>
              <a:gdLst/>
              <a:ahLst/>
              <a:cxnLst/>
              <a:rect l="l" t="t" r="r" b="b"/>
              <a:pathLst>
                <a:path w="384" h="547" extrusionOk="0">
                  <a:moveTo>
                    <a:pt x="269" y="496"/>
                  </a:moveTo>
                  <a:lnTo>
                    <a:pt x="269" y="547"/>
                  </a:lnTo>
                  <a:lnTo>
                    <a:pt x="384" y="539"/>
                  </a:lnTo>
                  <a:lnTo>
                    <a:pt x="384" y="514"/>
                  </a:lnTo>
                  <a:cubicBezTo>
                    <a:pt x="329" y="514"/>
                    <a:pt x="322" y="509"/>
                    <a:pt x="322" y="472"/>
                  </a:cubicBezTo>
                  <a:lnTo>
                    <a:pt x="322" y="0"/>
                  </a:lnTo>
                  <a:lnTo>
                    <a:pt x="211" y="9"/>
                  </a:lnTo>
                  <a:lnTo>
                    <a:pt x="211" y="33"/>
                  </a:lnTo>
                  <a:cubicBezTo>
                    <a:pt x="264" y="33"/>
                    <a:pt x="271" y="39"/>
                    <a:pt x="271" y="76"/>
                  </a:cubicBezTo>
                  <a:lnTo>
                    <a:pt x="271" y="243"/>
                  </a:lnTo>
                  <a:cubicBezTo>
                    <a:pt x="248" y="217"/>
                    <a:pt x="215" y="195"/>
                    <a:pt x="172" y="195"/>
                  </a:cubicBezTo>
                  <a:cubicBezTo>
                    <a:pt x="81" y="195"/>
                    <a:pt x="0" y="271"/>
                    <a:pt x="0" y="371"/>
                  </a:cubicBezTo>
                  <a:cubicBezTo>
                    <a:pt x="0" y="470"/>
                    <a:pt x="76" y="547"/>
                    <a:pt x="165" y="547"/>
                  </a:cubicBezTo>
                  <a:cubicBezTo>
                    <a:pt x="215" y="547"/>
                    <a:pt x="250" y="521"/>
                    <a:pt x="269" y="496"/>
                  </a:cubicBezTo>
                  <a:moveTo>
                    <a:pt x="269" y="289"/>
                  </a:moveTo>
                  <a:lnTo>
                    <a:pt x="269" y="447"/>
                  </a:lnTo>
                  <a:cubicBezTo>
                    <a:pt x="269" y="461"/>
                    <a:pt x="269" y="463"/>
                    <a:pt x="260" y="475"/>
                  </a:cubicBezTo>
                  <a:cubicBezTo>
                    <a:pt x="238" y="512"/>
                    <a:pt x="202" y="530"/>
                    <a:pt x="169" y="530"/>
                  </a:cubicBezTo>
                  <a:cubicBezTo>
                    <a:pt x="134" y="530"/>
                    <a:pt x="106" y="511"/>
                    <a:pt x="86" y="481"/>
                  </a:cubicBezTo>
                  <a:cubicBezTo>
                    <a:pt x="67" y="449"/>
                    <a:pt x="65" y="405"/>
                    <a:pt x="65" y="373"/>
                  </a:cubicBezTo>
                  <a:cubicBezTo>
                    <a:pt x="65" y="343"/>
                    <a:pt x="67" y="298"/>
                    <a:pt x="88" y="262"/>
                  </a:cubicBezTo>
                  <a:cubicBezTo>
                    <a:pt x="106" y="238"/>
                    <a:pt x="134" y="213"/>
                    <a:pt x="176" y="213"/>
                  </a:cubicBezTo>
                  <a:cubicBezTo>
                    <a:pt x="204" y="213"/>
                    <a:pt x="236" y="224"/>
                    <a:pt x="260" y="259"/>
                  </a:cubicBezTo>
                  <a:cubicBezTo>
                    <a:pt x="269" y="273"/>
                    <a:pt x="269" y="275"/>
                    <a:pt x="269" y="289"/>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3" name="Google Shape;83;p16"/>
            <p:cNvSpPr/>
            <p:nvPr/>
          </p:nvSpPr>
          <p:spPr>
            <a:xfrm>
              <a:off x="628920" y="2417400"/>
              <a:ext cx="106560" cy="128520"/>
            </a:xfrm>
            <a:custGeom>
              <a:avLst/>
              <a:gdLst/>
              <a:ahLst/>
              <a:cxnLst/>
              <a:rect l="l" t="t" r="r" b="b"/>
              <a:pathLst>
                <a:path w="296" h="357" extrusionOk="0">
                  <a:moveTo>
                    <a:pt x="65" y="180"/>
                  </a:moveTo>
                  <a:cubicBezTo>
                    <a:pt x="65" y="53"/>
                    <a:pt x="128" y="19"/>
                    <a:pt x="169" y="19"/>
                  </a:cubicBezTo>
                  <a:cubicBezTo>
                    <a:pt x="176" y="19"/>
                    <a:pt x="225" y="19"/>
                    <a:pt x="253" y="48"/>
                  </a:cubicBezTo>
                  <a:cubicBezTo>
                    <a:pt x="222" y="51"/>
                    <a:pt x="216" y="74"/>
                    <a:pt x="216" y="85"/>
                  </a:cubicBezTo>
                  <a:cubicBezTo>
                    <a:pt x="216" y="104"/>
                    <a:pt x="231" y="120"/>
                    <a:pt x="252" y="120"/>
                  </a:cubicBezTo>
                  <a:cubicBezTo>
                    <a:pt x="273" y="120"/>
                    <a:pt x="289" y="106"/>
                    <a:pt x="289" y="83"/>
                  </a:cubicBezTo>
                  <a:cubicBezTo>
                    <a:pt x="289" y="30"/>
                    <a:pt x="229" y="0"/>
                    <a:pt x="169" y="0"/>
                  </a:cubicBezTo>
                  <a:cubicBezTo>
                    <a:pt x="72" y="0"/>
                    <a:pt x="0" y="85"/>
                    <a:pt x="0" y="180"/>
                  </a:cubicBezTo>
                  <a:cubicBezTo>
                    <a:pt x="0" y="280"/>
                    <a:pt x="77" y="357"/>
                    <a:pt x="167" y="357"/>
                  </a:cubicBezTo>
                  <a:cubicBezTo>
                    <a:pt x="271" y="357"/>
                    <a:pt x="296" y="264"/>
                    <a:pt x="296" y="255"/>
                  </a:cubicBezTo>
                  <a:cubicBezTo>
                    <a:pt x="296" y="248"/>
                    <a:pt x="289" y="248"/>
                    <a:pt x="287" y="248"/>
                  </a:cubicBezTo>
                  <a:cubicBezTo>
                    <a:pt x="280" y="248"/>
                    <a:pt x="278" y="252"/>
                    <a:pt x="276" y="255"/>
                  </a:cubicBezTo>
                  <a:cubicBezTo>
                    <a:pt x="253" y="327"/>
                    <a:pt x="202" y="338"/>
                    <a:pt x="174" y="338"/>
                  </a:cubicBezTo>
                  <a:cubicBezTo>
                    <a:pt x="134" y="338"/>
                    <a:pt x="65" y="305"/>
                    <a:pt x="65" y="180"/>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4" name="Google Shape;84;p16"/>
            <p:cNvSpPr/>
            <p:nvPr/>
          </p:nvSpPr>
          <p:spPr>
            <a:xfrm>
              <a:off x="751320" y="2417400"/>
              <a:ext cx="124200" cy="128520"/>
            </a:xfrm>
            <a:custGeom>
              <a:avLst/>
              <a:gdLst/>
              <a:ahLst/>
              <a:cxnLst/>
              <a:rect l="l" t="t" r="r" b="b"/>
              <a:pathLst>
                <a:path w="345" h="357" extrusionOk="0">
                  <a:moveTo>
                    <a:pt x="345" y="181"/>
                  </a:moveTo>
                  <a:cubicBezTo>
                    <a:pt x="345" y="83"/>
                    <a:pt x="266" y="0"/>
                    <a:pt x="172" y="0"/>
                  </a:cubicBezTo>
                  <a:cubicBezTo>
                    <a:pt x="76" y="0"/>
                    <a:pt x="0" y="85"/>
                    <a:pt x="0" y="181"/>
                  </a:cubicBezTo>
                  <a:cubicBezTo>
                    <a:pt x="0" y="282"/>
                    <a:pt x="81" y="357"/>
                    <a:pt x="172" y="357"/>
                  </a:cubicBezTo>
                  <a:cubicBezTo>
                    <a:pt x="266" y="357"/>
                    <a:pt x="345" y="280"/>
                    <a:pt x="345" y="181"/>
                  </a:cubicBezTo>
                  <a:moveTo>
                    <a:pt x="172" y="338"/>
                  </a:moveTo>
                  <a:cubicBezTo>
                    <a:pt x="139" y="338"/>
                    <a:pt x="106" y="320"/>
                    <a:pt x="84" y="285"/>
                  </a:cubicBezTo>
                  <a:cubicBezTo>
                    <a:pt x="65" y="252"/>
                    <a:pt x="65" y="204"/>
                    <a:pt x="65" y="176"/>
                  </a:cubicBezTo>
                  <a:cubicBezTo>
                    <a:pt x="65" y="146"/>
                    <a:pt x="65" y="104"/>
                    <a:pt x="83" y="69"/>
                  </a:cubicBezTo>
                  <a:cubicBezTo>
                    <a:pt x="104" y="33"/>
                    <a:pt x="141" y="18"/>
                    <a:pt x="172" y="18"/>
                  </a:cubicBezTo>
                  <a:cubicBezTo>
                    <a:pt x="206" y="18"/>
                    <a:pt x="239" y="33"/>
                    <a:pt x="259" y="67"/>
                  </a:cubicBezTo>
                  <a:cubicBezTo>
                    <a:pt x="280" y="100"/>
                    <a:pt x="280" y="146"/>
                    <a:pt x="280" y="176"/>
                  </a:cubicBezTo>
                  <a:cubicBezTo>
                    <a:pt x="280" y="204"/>
                    <a:pt x="280" y="246"/>
                    <a:pt x="262" y="280"/>
                  </a:cubicBezTo>
                  <a:cubicBezTo>
                    <a:pt x="246" y="315"/>
                    <a:pt x="211" y="338"/>
                    <a:pt x="172" y="338"/>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5" name="Google Shape;85;p16"/>
            <p:cNvSpPr/>
            <p:nvPr/>
          </p:nvSpPr>
          <p:spPr>
            <a:xfrm>
              <a:off x="892080" y="2417400"/>
              <a:ext cx="91800" cy="128520"/>
            </a:xfrm>
            <a:custGeom>
              <a:avLst/>
              <a:gdLst/>
              <a:ahLst/>
              <a:cxnLst/>
              <a:rect l="l" t="t" r="r" b="b"/>
              <a:pathLst>
                <a:path w="255" h="357" extrusionOk="0">
                  <a:moveTo>
                    <a:pt x="136" y="197"/>
                  </a:moveTo>
                  <a:cubicBezTo>
                    <a:pt x="153" y="201"/>
                    <a:pt x="216" y="213"/>
                    <a:pt x="216" y="269"/>
                  </a:cubicBezTo>
                  <a:cubicBezTo>
                    <a:pt x="216" y="308"/>
                    <a:pt x="190" y="340"/>
                    <a:pt x="128" y="340"/>
                  </a:cubicBezTo>
                  <a:cubicBezTo>
                    <a:pt x="63" y="340"/>
                    <a:pt x="35" y="296"/>
                    <a:pt x="21" y="229"/>
                  </a:cubicBezTo>
                  <a:cubicBezTo>
                    <a:pt x="19" y="220"/>
                    <a:pt x="18" y="217"/>
                    <a:pt x="11" y="217"/>
                  </a:cubicBezTo>
                  <a:cubicBezTo>
                    <a:pt x="0" y="217"/>
                    <a:pt x="0" y="222"/>
                    <a:pt x="0" y="236"/>
                  </a:cubicBezTo>
                  <a:lnTo>
                    <a:pt x="0" y="338"/>
                  </a:lnTo>
                  <a:cubicBezTo>
                    <a:pt x="0" y="352"/>
                    <a:pt x="0" y="357"/>
                    <a:pt x="9" y="357"/>
                  </a:cubicBezTo>
                  <a:cubicBezTo>
                    <a:pt x="12" y="357"/>
                    <a:pt x="14" y="356"/>
                    <a:pt x="28" y="342"/>
                  </a:cubicBezTo>
                  <a:cubicBezTo>
                    <a:pt x="30" y="340"/>
                    <a:pt x="30" y="338"/>
                    <a:pt x="44" y="324"/>
                  </a:cubicBezTo>
                  <a:cubicBezTo>
                    <a:pt x="77" y="356"/>
                    <a:pt x="113" y="357"/>
                    <a:pt x="128" y="357"/>
                  </a:cubicBezTo>
                  <a:cubicBezTo>
                    <a:pt x="218" y="357"/>
                    <a:pt x="255" y="305"/>
                    <a:pt x="255" y="248"/>
                  </a:cubicBezTo>
                  <a:cubicBezTo>
                    <a:pt x="255" y="208"/>
                    <a:pt x="231" y="185"/>
                    <a:pt x="222" y="174"/>
                  </a:cubicBezTo>
                  <a:cubicBezTo>
                    <a:pt x="195" y="150"/>
                    <a:pt x="165" y="144"/>
                    <a:pt x="134" y="137"/>
                  </a:cubicBezTo>
                  <a:cubicBezTo>
                    <a:pt x="90" y="129"/>
                    <a:pt x="37" y="120"/>
                    <a:pt x="37" y="74"/>
                  </a:cubicBezTo>
                  <a:cubicBezTo>
                    <a:pt x="37" y="46"/>
                    <a:pt x="58" y="14"/>
                    <a:pt x="125" y="14"/>
                  </a:cubicBezTo>
                  <a:cubicBezTo>
                    <a:pt x="209" y="14"/>
                    <a:pt x="215" y="85"/>
                    <a:pt x="216" y="109"/>
                  </a:cubicBezTo>
                  <a:cubicBezTo>
                    <a:pt x="216" y="116"/>
                    <a:pt x="224" y="116"/>
                    <a:pt x="225" y="116"/>
                  </a:cubicBezTo>
                  <a:cubicBezTo>
                    <a:pt x="236" y="116"/>
                    <a:pt x="236" y="113"/>
                    <a:pt x="236" y="97"/>
                  </a:cubicBezTo>
                  <a:lnTo>
                    <a:pt x="236" y="19"/>
                  </a:lnTo>
                  <a:cubicBezTo>
                    <a:pt x="236" y="5"/>
                    <a:pt x="236" y="0"/>
                    <a:pt x="227" y="0"/>
                  </a:cubicBezTo>
                  <a:cubicBezTo>
                    <a:pt x="224" y="0"/>
                    <a:pt x="222" y="0"/>
                    <a:pt x="211" y="9"/>
                  </a:cubicBezTo>
                  <a:cubicBezTo>
                    <a:pt x="209" y="12"/>
                    <a:pt x="201" y="19"/>
                    <a:pt x="197" y="21"/>
                  </a:cubicBezTo>
                  <a:cubicBezTo>
                    <a:pt x="169" y="0"/>
                    <a:pt x="136" y="0"/>
                    <a:pt x="125" y="0"/>
                  </a:cubicBezTo>
                  <a:cubicBezTo>
                    <a:pt x="30" y="0"/>
                    <a:pt x="0" y="53"/>
                    <a:pt x="0" y="95"/>
                  </a:cubicBezTo>
                  <a:cubicBezTo>
                    <a:pt x="0" y="123"/>
                    <a:pt x="12" y="144"/>
                    <a:pt x="33" y="162"/>
                  </a:cubicBezTo>
                  <a:cubicBezTo>
                    <a:pt x="58" y="181"/>
                    <a:pt x="81" y="187"/>
                    <a:pt x="136" y="197"/>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6" name="Google Shape;86;p16"/>
            <p:cNvSpPr/>
            <p:nvPr/>
          </p:nvSpPr>
          <p:spPr>
            <a:xfrm>
              <a:off x="1050480" y="2345760"/>
              <a:ext cx="115200" cy="200160"/>
            </a:xfrm>
            <a:custGeom>
              <a:avLst/>
              <a:gdLst/>
              <a:ahLst/>
              <a:cxnLst/>
              <a:rect l="l" t="t" r="r" b="b"/>
              <a:pathLst>
                <a:path w="320" h="556" extrusionOk="0">
                  <a:moveTo>
                    <a:pt x="320" y="158"/>
                  </a:moveTo>
                  <a:cubicBezTo>
                    <a:pt x="320" y="107"/>
                    <a:pt x="306" y="0"/>
                    <a:pt x="227" y="0"/>
                  </a:cubicBezTo>
                  <a:cubicBezTo>
                    <a:pt x="120" y="0"/>
                    <a:pt x="0" y="218"/>
                    <a:pt x="0" y="396"/>
                  </a:cubicBezTo>
                  <a:cubicBezTo>
                    <a:pt x="0" y="470"/>
                    <a:pt x="23" y="556"/>
                    <a:pt x="93" y="556"/>
                  </a:cubicBezTo>
                  <a:cubicBezTo>
                    <a:pt x="202" y="556"/>
                    <a:pt x="320" y="333"/>
                    <a:pt x="320" y="158"/>
                  </a:cubicBezTo>
                  <a:moveTo>
                    <a:pt x="83" y="266"/>
                  </a:moveTo>
                  <a:cubicBezTo>
                    <a:pt x="95" y="217"/>
                    <a:pt x="111" y="153"/>
                    <a:pt x="143" y="99"/>
                  </a:cubicBezTo>
                  <a:cubicBezTo>
                    <a:pt x="164" y="60"/>
                    <a:pt x="192" y="18"/>
                    <a:pt x="227" y="18"/>
                  </a:cubicBezTo>
                  <a:cubicBezTo>
                    <a:pt x="266" y="18"/>
                    <a:pt x="269" y="67"/>
                    <a:pt x="269" y="111"/>
                  </a:cubicBezTo>
                  <a:cubicBezTo>
                    <a:pt x="269" y="150"/>
                    <a:pt x="264" y="188"/>
                    <a:pt x="245" y="266"/>
                  </a:cubicBezTo>
                  <a:lnTo>
                    <a:pt x="83" y="266"/>
                  </a:lnTo>
                  <a:moveTo>
                    <a:pt x="238" y="290"/>
                  </a:moveTo>
                  <a:cubicBezTo>
                    <a:pt x="229" y="326"/>
                    <a:pt x="213" y="393"/>
                    <a:pt x="183" y="447"/>
                  </a:cubicBezTo>
                  <a:cubicBezTo>
                    <a:pt x="157" y="500"/>
                    <a:pt x="127" y="539"/>
                    <a:pt x="93" y="539"/>
                  </a:cubicBezTo>
                  <a:cubicBezTo>
                    <a:pt x="67" y="539"/>
                    <a:pt x="51" y="516"/>
                    <a:pt x="51" y="444"/>
                  </a:cubicBezTo>
                  <a:cubicBezTo>
                    <a:pt x="51" y="412"/>
                    <a:pt x="56" y="366"/>
                    <a:pt x="76" y="290"/>
                  </a:cubicBezTo>
                  <a:lnTo>
                    <a:pt x="238" y="290"/>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7" name="Google Shape;87;p16"/>
            <p:cNvSpPr/>
            <p:nvPr/>
          </p:nvSpPr>
          <p:spPr>
            <a:xfrm>
              <a:off x="1194840" y="2370960"/>
              <a:ext cx="79920" cy="84960"/>
            </a:xfrm>
            <a:custGeom>
              <a:avLst/>
              <a:gdLst/>
              <a:ahLst/>
              <a:cxnLst/>
              <a:rect l="l" t="t" r="r" b="b"/>
              <a:pathLst>
                <a:path w="222" h="236" extrusionOk="0">
                  <a:moveTo>
                    <a:pt x="128" y="118"/>
                  </a:moveTo>
                  <a:cubicBezTo>
                    <a:pt x="172" y="99"/>
                    <a:pt x="192" y="90"/>
                    <a:pt x="206" y="85"/>
                  </a:cubicBezTo>
                  <a:cubicBezTo>
                    <a:pt x="216" y="79"/>
                    <a:pt x="222" y="77"/>
                    <a:pt x="222" y="67"/>
                  </a:cubicBezTo>
                  <a:cubicBezTo>
                    <a:pt x="222" y="58"/>
                    <a:pt x="215" y="49"/>
                    <a:pt x="204" y="49"/>
                  </a:cubicBezTo>
                  <a:cubicBezTo>
                    <a:pt x="201" y="49"/>
                    <a:pt x="199" y="49"/>
                    <a:pt x="194" y="55"/>
                  </a:cubicBezTo>
                  <a:lnTo>
                    <a:pt x="120" y="104"/>
                  </a:lnTo>
                  <a:lnTo>
                    <a:pt x="127" y="23"/>
                  </a:lnTo>
                  <a:cubicBezTo>
                    <a:pt x="128" y="14"/>
                    <a:pt x="127" y="0"/>
                    <a:pt x="111" y="0"/>
                  </a:cubicBezTo>
                  <a:cubicBezTo>
                    <a:pt x="104" y="0"/>
                    <a:pt x="93" y="4"/>
                    <a:pt x="93" y="16"/>
                  </a:cubicBezTo>
                  <a:cubicBezTo>
                    <a:pt x="93" y="21"/>
                    <a:pt x="97" y="37"/>
                    <a:pt x="97" y="42"/>
                  </a:cubicBezTo>
                  <a:cubicBezTo>
                    <a:pt x="97" y="53"/>
                    <a:pt x="102" y="92"/>
                    <a:pt x="102" y="104"/>
                  </a:cubicBezTo>
                  <a:lnTo>
                    <a:pt x="28" y="55"/>
                  </a:lnTo>
                  <a:cubicBezTo>
                    <a:pt x="23" y="51"/>
                    <a:pt x="21" y="49"/>
                    <a:pt x="18" y="49"/>
                  </a:cubicBezTo>
                  <a:cubicBezTo>
                    <a:pt x="7" y="49"/>
                    <a:pt x="0" y="58"/>
                    <a:pt x="0" y="67"/>
                  </a:cubicBezTo>
                  <a:cubicBezTo>
                    <a:pt x="0" y="77"/>
                    <a:pt x="7" y="81"/>
                    <a:pt x="11" y="83"/>
                  </a:cubicBezTo>
                  <a:lnTo>
                    <a:pt x="93" y="118"/>
                  </a:lnTo>
                  <a:cubicBezTo>
                    <a:pt x="49" y="137"/>
                    <a:pt x="28" y="144"/>
                    <a:pt x="16" y="151"/>
                  </a:cubicBezTo>
                  <a:cubicBezTo>
                    <a:pt x="5" y="155"/>
                    <a:pt x="0" y="158"/>
                    <a:pt x="0" y="167"/>
                  </a:cubicBezTo>
                  <a:cubicBezTo>
                    <a:pt x="0" y="178"/>
                    <a:pt x="7" y="185"/>
                    <a:pt x="18" y="185"/>
                  </a:cubicBezTo>
                  <a:cubicBezTo>
                    <a:pt x="21" y="185"/>
                    <a:pt x="21" y="185"/>
                    <a:pt x="28" y="181"/>
                  </a:cubicBezTo>
                  <a:lnTo>
                    <a:pt x="102" y="130"/>
                  </a:lnTo>
                  <a:lnTo>
                    <a:pt x="93" y="218"/>
                  </a:lnTo>
                  <a:cubicBezTo>
                    <a:pt x="93" y="231"/>
                    <a:pt x="104" y="236"/>
                    <a:pt x="111" y="236"/>
                  </a:cubicBezTo>
                  <a:cubicBezTo>
                    <a:pt x="118" y="236"/>
                    <a:pt x="128" y="231"/>
                    <a:pt x="128" y="218"/>
                  </a:cubicBezTo>
                  <a:cubicBezTo>
                    <a:pt x="128" y="213"/>
                    <a:pt x="125" y="197"/>
                    <a:pt x="125" y="192"/>
                  </a:cubicBezTo>
                  <a:cubicBezTo>
                    <a:pt x="123" y="183"/>
                    <a:pt x="120" y="143"/>
                    <a:pt x="120" y="130"/>
                  </a:cubicBezTo>
                  <a:lnTo>
                    <a:pt x="185" y="174"/>
                  </a:lnTo>
                  <a:cubicBezTo>
                    <a:pt x="199" y="185"/>
                    <a:pt x="199" y="185"/>
                    <a:pt x="204" y="185"/>
                  </a:cubicBezTo>
                  <a:cubicBezTo>
                    <a:pt x="215" y="185"/>
                    <a:pt x="222" y="178"/>
                    <a:pt x="222" y="167"/>
                  </a:cubicBezTo>
                  <a:cubicBezTo>
                    <a:pt x="222" y="157"/>
                    <a:pt x="215" y="155"/>
                    <a:pt x="209" y="151"/>
                  </a:cubicBezTo>
                  <a:lnTo>
                    <a:pt x="128" y="118"/>
                  </a:lnTo>
                  <a:close/>
                </a:path>
              </a:pathLst>
            </a:custGeom>
            <a:solidFill>
              <a:srgbClr val="000000"/>
            </a:solidFill>
            <a:ln>
              <a:noFill/>
            </a:ln>
          </p:spPr>
          <p:txBody>
            <a:bodyPr spcFirstLastPara="1" wrap="square" lIns="108833" tIns="48333" rIns="108833" bIns="483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8" name="Google Shape;88;p16"/>
            <p:cNvSpPr/>
            <p:nvPr/>
          </p:nvSpPr>
          <p:spPr>
            <a:xfrm>
              <a:off x="1431000" y="2248560"/>
              <a:ext cx="185760" cy="65880"/>
            </a:xfrm>
            <a:custGeom>
              <a:avLst/>
              <a:gdLst/>
              <a:ahLst/>
              <a:cxnLst/>
              <a:rect l="l" t="t" r="r" b="b"/>
              <a:pathLst>
                <a:path w="516" h="183" extrusionOk="0">
                  <a:moveTo>
                    <a:pt x="489" y="32"/>
                  </a:moveTo>
                  <a:cubicBezTo>
                    <a:pt x="502" y="32"/>
                    <a:pt x="516" y="32"/>
                    <a:pt x="516" y="16"/>
                  </a:cubicBezTo>
                  <a:cubicBezTo>
                    <a:pt x="516" y="0"/>
                    <a:pt x="502" y="0"/>
                    <a:pt x="491" y="0"/>
                  </a:cubicBezTo>
                  <a:lnTo>
                    <a:pt x="26" y="0"/>
                  </a:lnTo>
                  <a:cubicBezTo>
                    <a:pt x="14" y="0"/>
                    <a:pt x="0" y="0"/>
                    <a:pt x="0" y="16"/>
                  </a:cubicBezTo>
                  <a:cubicBezTo>
                    <a:pt x="0" y="32"/>
                    <a:pt x="14" y="32"/>
                    <a:pt x="26" y="32"/>
                  </a:cubicBezTo>
                  <a:lnTo>
                    <a:pt x="489" y="32"/>
                  </a:lnTo>
                  <a:moveTo>
                    <a:pt x="491" y="183"/>
                  </a:moveTo>
                  <a:cubicBezTo>
                    <a:pt x="502" y="183"/>
                    <a:pt x="516" y="183"/>
                    <a:pt x="516" y="167"/>
                  </a:cubicBezTo>
                  <a:cubicBezTo>
                    <a:pt x="516" y="151"/>
                    <a:pt x="502" y="151"/>
                    <a:pt x="489" y="151"/>
                  </a:cubicBezTo>
                  <a:lnTo>
                    <a:pt x="26" y="151"/>
                  </a:lnTo>
                  <a:cubicBezTo>
                    <a:pt x="14" y="151"/>
                    <a:pt x="0" y="151"/>
                    <a:pt x="0" y="167"/>
                  </a:cubicBezTo>
                  <a:cubicBezTo>
                    <a:pt x="0" y="183"/>
                    <a:pt x="14" y="183"/>
                    <a:pt x="26" y="183"/>
                  </a:cubicBezTo>
                  <a:lnTo>
                    <a:pt x="491" y="183"/>
                  </a:lnTo>
                  <a:close/>
                </a:path>
              </a:pathLst>
            </a:custGeom>
            <a:solidFill>
              <a:srgbClr val="000000"/>
            </a:solidFill>
            <a:ln>
              <a:noFill/>
            </a:ln>
          </p:spPr>
          <p:txBody>
            <a:bodyPr spcFirstLastPara="1" wrap="square" lIns="108833" tIns="25233" rIns="108833" bIns="252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89" name="Google Shape;89;p16"/>
            <p:cNvSpPr/>
            <p:nvPr/>
          </p:nvSpPr>
          <p:spPr>
            <a:xfrm>
              <a:off x="1767600" y="1976759"/>
              <a:ext cx="92520" cy="186480"/>
            </a:xfrm>
            <a:custGeom>
              <a:avLst/>
              <a:gdLst/>
              <a:ahLst/>
              <a:cxnLst/>
              <a:rect l="l" t="t" r="r" b="b"/>
              <a:pathLst>
                <a:path w="257" h="518" extrusionOk="0">
                  <a:moveTo>
                    <a:pt x="160" y="19"/>
                  </a:moveTo>
                  <a:cubicBezTo>
                    <a:pt x="160" y="2"/>
                    <a:pt x="160" y="0"/>
                    <a:pt x="141" y="0"/>
                  </a:cubicBezTo>
                  <a:cubicBezTo>
                    <a:pt x="93" y="49"/>
                    <a:pt x="25" y="49"/>
                    <a:pt x="0" y="49"/>
                  </a:cubicBezTo>
                  <a:lnTo>
                    <a:pt x="0" y="74"/>
                  </a:lnTo>
                  <a:cubicBezTo>
                    <a:pt x="16" y="74"/>
                    <a:pt x="62" y="74"/>
                    <a:pt x="102" y="53"/>
                  </a:cubicBezTo>
                  <a:lnTo>
                    <a:pt x="102" y="456"/>
                  </a:lnTo>
                  <a:cubicBezTo>
                    <a:pt x="102" y="484"/>
                    <a:pt x="100" y="493"/>
                    <a:pt x="30" y="493"/>
                  </a:cubicBezTo>
                  <a:lnTo>
                    <a:pt x="5" y="493"/>
                  </a:lnTo>
                  <a:lnTo>
                    <a:pt x="5" y="518"/>
                  </a:lnTo>
                  <a:cubicBezTo>
                    <a:pt x="32" y="514"/>
                    <a:pt x="100" y="514"/>
                    <a:pt x="130" y="514"/>
                  </a:cubicBezTo>
                  <a:cubicBezTo>
                    <a:pt x="162" y="514"/>
                    <a:pt x="229" y="514"/>
                    <a:pt x="257" y="518"/>
                  </a:cubicBezTo>
                  <a:lnTo>
                    <a:pt x="257" y="493"/>
                  </a:lnTo>
                  <a:lnTo>
                    <a:pt x="232" y="493"/>
                  </a:lnTo>
                  <a:cubicBezTo>
                    <a:pt x="162" y="493"/>
                    <a:pt x="160" y="484"/>
                    <a:pt x="160" y="456"/>
                  </a:cubicBezTo>
                  <a:lnTo>
                    <a:pt x="160" y="19"/>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0" name="Google Shape;90;p16"/>
            <p:cNvSpPr/>
            <p:nvPr/>
          </p:nvSpPr>
          <p:spPr>
            <a:xfrm>
              <a:off x="1742759" y="2275200"/>
              <a:ext cx="140040" cy="11880"/>
            </a:xfrm>
            <a:custGeom>
              <a:avLst/>
              <a:gdLst/>
              <a:ahLst/>
              <a:cxnLst/>
              <a:rect l="l" t="t" r="r" b="b"/>
              <a:pathLst>
                <a:path w="389" h="33" extrusionOk="0">
                  <a:moveTo>
                    <a:pt x="194" y="33"/>
                  </a:moveTo>
                  <a:lnTo>
                    <a:pt x="0" y="33"/>
                  </a:lnTo>
                  <a:lnTo>
                    <a:pt x="0" y="0"/>
                  </a:lnTo>
                  <a:lnTo>
                    <a:pt x="389" y="0"/>
                  </a:lnTo>
                  <a:lnTo>
                    <a:pt x="389" y="33"/>
                  </a:lnTo>
                  <a:lnTo>
                    <a:pt x="194" y="33"/>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1" name="Google Shape;91;p16"/>
            <p:cNvSpPr/>
            <p:nvPr/>
          </p:nvSpPr>
          <p:spPr>
            <a:xfrm>
              <a:off x="1756800" y="2356560"/>
              <a:ext cx="111600" cy="186480"/>
            </a:xfrm>
            <a:custGeom>
              <a:avLst/>
              <a:gdLst/>
              <a:ahLst/>
              <a:cxnLst/>
              <a:rect l="l" t="t" r="r" b="b"/>
              <a:pathLst>
                <a:path w="310" h="518" extrusionOk="0">
                  <a:moveTo>
                    <a:pt x="60" y="458"/>
                  </a:moveTo>
                  <a:lnTo>
                    <a:pt x="143" y="377"/>
                  </a:lnTo>
                  <a:cubicBezTo>
                    <a:pt x="264" y="269"/>
                    <a:pt x="310" y="229"/>
                    <a:pt x="310" y="151"/>
                  </a:cubicBezTo>
                  <a:cubicBezTo>
                    <a:pt x="310" y="62"/>
                    <a:pt x="241" y="0"/>
                    <a:pt x="146" y="0"/>
                  </a:cubicBezTo>
                  <a:cubicBezTo>
                    <a:pt x="58" y="0"/>
                    <a:pt x="0" y="72"/>
                    <a:pt x="0" y="141"/>
                  </a:cubicBezTo>
                  <a:cubicBezTo>
                    <a:pt x="0" y="183"/>
                    <a:pt x="39" y="183"/>
                    <a:pt x="40" y="183"/>
                  </a:cubicBezTo>
                  <a:cubicBezTo>
                    <a:pt x="55" y="183"/>
                    <a:pt x="81" y="174"/>
                    <a:pt x="81" y="143"/>
                  </a:cubicBezTo>
                  <a:cubicBezTo>
                    <a:pt x="81" y="123"/>
                    <a:pt x="67" y="102"/>
                    <a:pt x="40" y="102"/>
                  </a:cubicBezTo>
                  <a:cubicBezTo>
                    <a:pt x="33" y="102"/>
                    <a:pt x="33" y="102"/>
                    <a:pt x="30" y="104"/>
                  </a:cubicBezTo>
                  <a:cubicBezTo>
                    <a:pt x="48" y="53"/>
                    <a:pt x="90" y="25"/>
                    <a:pt x="136" y="25"/>
                  </a:cubicBezTo>
                  <a:cubicBezTo>
                    <a:pt x="206" y="25"/>
                    <a:pt x="239" y="86"/>
                    <a:pt x="239" y="151"/>
                  </a:cubicBezTo>
                  <a:cubicBezTo>
                    <a:pt x="239" y="213"/>
                    <a:pt x="201" y="275"/>
                    <a:pt x="158" y="322"/>
                  </a:cubicBezTo>
                  <a:lnTo>
                    <a:pt x="9" y="488"/>
                  </a:lnTo>
                  <a:cubicBezTo>
                    <a:pt x="0" y="496"/>
                    <a:pt x="0" y="498"/>
                    <a:pt x="0" y="518"/>
                  </a:cubicBezTo>
                  <a:lnTo>
                    <a:pt x="289" y="518"/>
                  </a:lnTo>
                  <a:lnTo>
                    <a:pt x="310" y="382"/>
                  </a:lnTo>
                  <a:lnTo>
                    <a:pt x="290" y="382"/>
                  </a:lnTo>
                  <a:cubicBezTo>
                    <a:pt x="287" y="405"/>
                    <a:pt x="282" y="440"/>
                    <a:pt x="273" y="451"/>
                  </a:cubicBezTo>
                  <a:cubicBezTo>
                    <a:pt x="268" y="458"/>
                    <a:pt x="216" y="458"/>
                    <a:pt x="201" y="458"/>
                  </a:cubicBezTo>
                  <a:lnTo>
                    <a:pt x="60" y="458"/>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2" name="Google Shape;92;p16"/>
            <p:cNvSpPr/>
            <p:nvPr/>
          </p:nvSpPr>
          <p:spPr>
            <a:xfrm>
              <a:off x="1942920" y="2142360"/>
              <a:ext cx="65160" cy="279000"/>
            </a:xfrm>
            <a:custGeom>
              <a:avLst/>
              <a:gdLst/>
              <a:ahLst/>
              <a:cxnLst/>
              <a:rect l="l" t="t" r="r" b="b"/>
              <a:pathLst>
                <a:path w="181" h="775" extrusionOk="0">
                  <a:moveTo>
                    <a:pt x="181" y="768"/>
                  </a:moveTo>
                  <a:cubicBezTo>
                    <a:pt x="181" y="766"/>
                    <a:pt x="181" y="764"/>
                    <a:pt x="167" y="750"/>
                  </a:cubicBezTo>
                  <a:cubicBezTo>
                    <a:pt x="70" y="653"/>
                    <a:pt x="46" y="507"/>
                    <a:pt x="46" y="387"/>
                  </a:cubicBezTo>
                  <a:cubicBezTo>
                    <a:pt x="46" y="254"/>
                    <a:pt x="76" y="118"/>
                    <a:pt x="171" y="21"/>
                  </a:cubicBezTo>
                  <a:cubicBezTo>
                    <a:pt x="181" y="12"/>
                    <a:pt x="181" y="11"/>
                    <a:pt x="181" y="7"/>
                  </a:cubicBezTo>
                  <a:cubicBezTo>
                    <a:pt x="181" y="2"/>
                    <a:pt x="178" y="0"/>
                    <a:pt x="172" y="0"/>
                  </a:cubicBezTo>
                  <a:cubicBezTo>
                    <a:pt x="165" y="0"/>
                    <a:pt x="95" y="53"/>
                    <a:pt x="49" y="151"/>
                  </a:cubicBezTo>
                  <a:cubicBezTo>
                    <a:pt x="9" y="236"/>
                    <a:pt x="0" y="322"/>
                    <a:pt x="0" y="387"/>
                  </a:cubicBezTo>
                  <a:cubicBezTo>
                    <a:pt x="0" y="449"/>
                    <a:pt x="9" y="542"/>
                    <a:pt x="51" y="630"/>
                  </a:cubicBezTo>
                  <a:cubicBezTo>
                    <a:pt x="99" y="725"/>
                    <a:pt x="165" y="775"/>
                    <a:pt x="172" y="775"/>
                  </a:cubicBezTo>
                  <a:cubicBezTo>
                    <a:pt x="178" y="775"/>
                    <a:pt x="181" y="773"/>
                    <a:pt x="181" y="768"/>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3" name="Google Shape;93;p16"/>
            <p:cNvSpPr/>
            <p:nvPr/>
          </p:nvSpPr>
          <p:spPr>
            <a:xfrm>
              <a:off x="2048759" y="2165760"/>
              <a:ext cx="92520" cy="186480"/>
            </a:xfrm>
            <a:custGeom>
              <a:avLst/>
              <a:gdLst/>
              <a:ahLst/>
              <a:cxnLst/>
              <a:rect l="l" t="t" r="r" b="b"/>
              <a:pathLst>
                <a:path w="257" h="518" extrusionOk="0">
                  <a:moveTo>
                    <a:pt x="160" y="19"/>
                  </a:moveTo>
                  <a:cubicBezTo>
                    <a:pt x="160" y="2"/>
                    <a:pt x="160" y="0"/>
                    <a:pt x="143" y="0"/>
                  </a:cubicBezTo>
                  <a:cubicBezTo>
                    <a:pt x="93" y="49"/>
                    <a:pt x="25" y="49"/>
                    <a:pt x="0" y="49"/>
                  </a:cubicBezTo>
                  <a:lnTo>
                    <a:pt x="0" y="74"/>
                  </a:lnTo>
                  <a:cubicBezTo>
                    <a:pt x="16" y="74"/>
                    <a:pt x="62" y="74"/>
                    <a:pt x="102" y="53"/>
                  </a:cubicBezTo>
                  <a:lnTo>
                    <a:pt x="102" y="456"/>
                  </a:lnTo>
                  <a:cubicBezTo>
                    <a:pt x="102" y="484"/>
                    <a:pt x="100" y="493"/>
                    <a:pt x="30" y="493"/>
                  </a:cubicBezTo>
                  <a:lnTo>
                    <a:pt x="5" y="493"/>
                  </a:lnTo>
                  <a:lnTo>
                    <a:pt x="5" y="518"/>
                  </a:lnTo>
                  <a:cubicBezTo>
                    <a:pt x="32" y="514"/>
                    <a:pt x="100" y="514"/>
                    <a:pt x="130" y="514"/>
                  </a:cubicBezTo>
                  <a:cubicBezTo>
                    <a:pt x="162" y="514"/>
                    <a:pt x="229" y="514"/>
                    <a:pt x="257" y="518"/>
                  </a:cubicBezTo>
                  <a:lnTo>
                    <a:pt x="257" y="493"/>
                  </a:lnTo>
                  <a:lnTo>
                    <a:pt x="232" y="493"/>
                  </a:lnTo>
                  <a:cubicBezTo>
                    <a:pt x="162" y="493"/>
                    <a:pt x="160" y="484"/>
                    <a:pt x="160" y="456"/>
                  </a:cubicBezTo>
                  <a:lnTo>
                    <a:pt x="160" y="19"/>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4" name="Google Shape;94;p16"/>
            <p:cNvSpPr/>
            <p:nvPr/>
          </p:nvSpPr>
          <p:spPr>
            <a:xfrm>
              <a:off x="2240280" y="2188440"/>
              <a:ext cx="185760" cy="186480"/>
            </a:xfrm>
            <a:custGeom>
              <a:avLst/>
              <a:gdLst/>
              <a:ahLst/>
              <a:cxnLst/>
              <a:rect l="l" t="t" r="r" b="b"/>
              <a:pathLst>
                <a:path w="516" h="518" extrusionOk="0">
                  <a:moveTo>
                    <a:pt x="275" y="275"/>
                  </a:moveTo>
                  <a:lnTo>
                    <a:pt x="491" y="275"/>
                  </a:lnTo>
                  <a:cubicBezTo>
                    <a:pt x="502" y="275"/>
                    <a:pt x="516" y="275"/>
                    <a:pt x="516" y="259"/>
                  </a:cubicBezTo>
                  <a:cubicBezTo>
                    <a:pt x="516" y="243"/>
                    <a:pt x="502" y="243"/>
                    <a:pt x="491" y="243"/>
                  </a:cubicBezTo>
                  <a:lnTo>
                    <a:pt x="275" y="243"/>
                  </a:lnTo>
                  <a:lnTo>
                    <a:pt x="275" y="26"/>
                  </a:lnTo>
                  <a:cubicBezTo>
                    <a:pt x="275" y="14"/>
                    <a:pt x="275" y="0"/>
                    <a:pt x="259" y="0"/>
                  </a:cubicBezTo>
                  <a:cubicBezTo>
                    <a:pt x="243" y="0"/>
                    <a:pt x="243" y="14"/>
                    <a:pt x="243" y="26"/>
                  </a:cubicBezTo>
                  <a:lnTo>
                    <a:pt x="243" y="243"/>
                  </a:lnTo>
                  <a:lnTo>
                    <a:pt x="26" y="243"/>
                  </a:lnTo>
                  <a:cubicBezTo>
                    <a:pt x="14" y="243"/>
                    <a:pt x="0" y="243"/>
                    <a:pt x="0" y="259"/>
                  </a:cubicBezTo>
                  <a:cubicBezTo>
                    <a:pt x="0" y="275"/>
                    <a:pt x="14" y="275"/>
                    <a:pt x="26" y="275"/>
                  </a:cubicBezTo>
                  <a:lnTo>
                    <a:pt x="243" y="275"/>
                  </a:lnTo>
                  <a:lnTo>
                    <a:pt x="243" y="491"/>
                  </a:lnTo>
                  <a:cubicBezTo>
                    <a:pt x="243" y="502"/>
                    <a:pt x="243" y="518"/>
                    <a:pt x="259" y="518"/>
                  </a:cubicBezTo>
                  <a:cubicBezTo>
                    <a:pt x="275" y="518"/>
                    <a:pt x="275" y="502"/>
                    <a:pt x="275" y="491"/>
                  </a:cubicBezTo>
                  <a:lnTo>
                    <a:pt x="275" y="275"/>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5" name="Google Shape;95;p16"/>
            <p:cNvSpPr/>
            <p:nvPr/>
          </p:nvSpPr>
          <p:spPr>
            <a:xfrm>
              <a:off x="2514600" y="2227680"/>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4"/>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2" y="334"/>
                    <a:pt x="364" y="334"/>
                    <a:pt x="363" y="334"/>
                  </a:cubicBezTo>
                  <a:cubicBezTo>
                    <a:pt x="338" y="334"/>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4"/>
                    <a:pt x="127" y="334"/>
                  </a:cubicBezTo>
                  <a:cubicBezTo>
                    <a:pt x="81" y="334"/>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6" name="Google Shape;96;p16"/>
            <p:cNvSpPr/>
            <p:nvPr/>
          </p:nvSpPr>
          <p:spPr>
            <a:xfrm>
              <a:off x="2691720" y="2259360"/>
              <a:ext cx="143280" cy="133560"/>
            </a:xfrm>
            <a:custGeom>
              <a:avLst/>
              <a:gdLst/>
              <a:ahLst/>
              <a:cxnLst/>
              <a:rect l="l" t="t" r="r" b="b"/>
              <a:pathLst>
                <a:path w="398" h="371" extrusionOk="0">
                  <a:moveTo>
                    <a:pt x="341" y="44"/>
                  </a:moveTo>
                  <a:cubicBezTo>
                    <a:pt x="341" y="26"/>
                    <a:pt x="341" y="19"/>
                    <a:pt x="384" y="19"/>
                  </a:cubicBezTo>
                  <a:lnTo>
                    <a:pt x="398" y="19"/>
                  </a:lnTo>
                  <a:lnTo>
                    <a:pt x="398" y="0"/>
                  </a:lnTo>
                  <a:cubicBezTo>
                    <a:pt x="370" y="2"/>
                    <a:pt x="334" y="2"/>
                    <a:pt x="315" y="2"/>
                  </a:cubicBezTo>
                  <a:cubicBezTo>
                    <a:pt x="296" y="2"/>
                    <a:pt x="260" y="2"/>
                    <a:pt x="234" y="0"/>
                  </a:cubicBezTo>
                  <a:lnTo>
                    <a:pt x="234" y="19"/>
                  </a:lnTo>
                  <a:lnTo>
                    <a:pt x="246" y="19"/>
                  </a:lnTo>
                  <a:cubicBezTo>
                    <a:pt x="289" y="19"/>
                    <a:pt x="289" y="25"/>
                    <a:pt x="289" y="44"/>
                  </a:cubicBezTo>
                  <a:lnTo>
                    <a:pt x="289" y="169"/>
                  </a:lnTo>
                  <a:lnTo>
                    <a:pt x="107" y="169"/>
                  </a:lnTo>
                  <a:lnTo>
                    <a:pt x="107" y="44"/>
                  </a:lnTo>
                  <a:cubicBezTo>
                    <a:pt x="107" y="26"/>
                    <a:pt x="109" y="19"/>
                    <a:pt x="151" y="19"/>
                  </a:cubicBezTo>
                  <a:lnTo>
                    <a:pt x="164" y="19"/>
                  </a:lnTo>
                  <a:lnTo>
                    <a:pt x="164" y="0"/>
                  </a:lnTo>
                  <a:cubicBezTo>
                    <a:pt x="137" y="2"/>
                    <a:pt x="102" y="2"/>
                    <a:pt x="83" y="2"/>
                  </a:cubicBezTo>
                  <a:cubicBezTo>
                    <a:pt x="62" y="2"/>
                    <a:pt x="26" y="2"/>
                    <a:pt x="0" y="0"/>
                  </a:cubicBez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188"/>
                  </a:lnTo>
                  <a:lnTo>
                    <a:pt x="289" y="188"/>
                  </a:lnTo>
                  <a:lnTo>
                    <a:pt x="289" y="327"/>
                  </a:lnTo>
                  <a:cubicBezTo>
                    <a:pt x="289" y="347"/>
                    <a:pt x="289" y="352"/>
                    <a:pt x="246" y="352"/>
                  </a:cubicBezTo>
                  <a:lnTo>
                    <a:pt x="234" y="352"/>
                  </a:lnTo>
                  <a:lnTo>
                    <a:pt x="234" y="371"/>
                  </a:lnTo>
                  <a:cubicBezTo>
                    <a:pt x="260" y="370"/>
                    <a:pt x="296" y="370"/>
                    <a:pt x="315" y="370"/>
                  </a:cubicBezTo>
                  <a:cubicBezTo>
                    <a:pt x="334" y="370"/>
                    <a:pt x="370" y="370"/>
                    <a:pt x="398" y="371"/>
                  </a:cubicBezTo>
                  <a:lnTo>
                    <a:pt x="398" y="352"/>
                  </a:lnTo>
                  <a:lnTo>
                    <a:pt x="384" y="352"/>
                  </a:lnTo>
                  <a:cubicBezTo>
                    <a:pt x="341" y="352"/>
                    <a:pt x="341" y="347"/>
                    <a:pt x="341" y="327"/>
                  </a:cubicBezTo>
                  <a:lnTo>
                    <a:pt x="341" y="44"/>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7" name="Google Shape;97;p16"/>
            <p:cNvSpPr/>
            <p:nvPr/>
          </p:nvSpPr>
          <p:spPr>
            <a:xfrm>
              <a:off x="2892600" y="2142360"/>
              <a:ext cx="11880" cy="279000"/>
            </a:xfrm>
            <a:custGeom>
              <a:avLst/>
              <a:gdLst/>
              <a:ahLst/>
              <a:cxnLst/>
              <a:rect l="l" t="t" r="r" b="b"/>
              <a:pathLst>
                <a:path w="33" h="775" extrusionOk="0">
                  <a:moveTo>
                    <a:pt x="33" y="28"/>
                  </a:moveTo>
                  <a:cubicBezTo>
                    <a:pt x="33" y="14"/>
                    <a:pt x="33" y="0"/>
                    <a:pt x="16" y="0"/>
                  </a:cubicBezTo>
                  <a:cubicBezTo>
                    <a:pt x="0" y="0"/>
                    <a:pt x="0" y="14"/>
                    <a:pt x="0" y="28"/>
                  </a:cubicBezTo>
                  <a:lnTo>
                    <a:pt x="0" y="746"/>
                  </a:lnTo>
                  <a:cubicBezTo>
                    <a:pt x="0" y="761"/>
                    <a:pt x="0" y="775"/>
                    <a:pt x="16" y="775"/>
                  </a:cubicBezTo>
                  <a:cubicBezTo>
                    <a:pt x="33" y="775"/>
                    <a:pt x="33" y="761"/>
                    <a:pt x="33" y="746"/>
                  </a:cubicBezTo>
                  <a:lnTo>
                    <a:pt x="33" y="28"/>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8" name="Google Shape;98;p16"/>
            <p:cNvSpPr/>
            <p:nvPr/>
          </p:nvSpPr>
          <p:spPr>
            <a:xfrm>
              <a:off x="3075120" y="2081520"/>
              <a:ext cx="124200" cy="55800"/>
            </a:xfrm>
            <a:custGeom>
              <a:avLst/>
              <a:gdLst/>
              <a:ahLst/>
              <a:cxnLst/>
              <a:rect l="l" t="t" r="r" b="b"/>
              <a:pathLst>
                <a:path w="345" h="155" extrusionOk="0">
                  <a:moveTo>
                    <a:pt x="276" y="93"/>
                  </a:moveTo>
                  <a:cubicBezTo>
                    <a:pt x="266" y="104"/>
                    <a:pt x="239" y="125"/>
                    <a:pt x="239" y="139"/>
                  </a:cubicBezTo>
                  <a:cubicBezTo>
                    <a:pt x="239" y="148"/>
                    <a:pt x="246" y="155"/>
                    <a:pt x="255" y="155"/>
                  </a:cubicBezTo>
                  <a:cubicBezTo>
                    <a:pt x="262" y="155"/>
                    <a:pt x="266" y="150"/>
                    <a:pt x="269" y="144"/>
                  </a:cubicBezTo>
                  <a:cubicBezTo>
                    <a:pt x="280" y="134"/>
                    <a:pt x="297" y="111"/>
                    <a:pt x="331" y="93"/>
                  </a:cubicBezTo>
                  <a:cubicBezTo>
                    <a:pt x="336" y="92"/>
                    <a:pt x="345" y="86"/>
                    <a:pt x="345" y="77"/>
                  </a:cubicBezTo>
                  <a:cubicBezTo>
                    <a:pt x="345" y="70"/>
                    <a:pt x="340" y="65"/>
                    <a:pt x="333" y="62"/>
                  </a:cubicBezTo>
                  <a:cubicBezTo>
                    <a:pt x="317" y="49"/>
                    <a:pt x="308" y="35"/>
                    <a:pt x="301" y="18"/>
                  </a:cubicBezTo>
                  <a:cubicBezTo>
                    <a:pt x="299" y="11"/>
                    <a:pt x="297" y="0"/>
                    <a:pt x="285" y="0"/>
                  </a:cubicBezTo>
                  <a:cubicBezTo>
                    <a:pt x="275" y="0"/>
                    <a:pt x="271" y="11"/>
                    <a:pt x="271" y="16"/>
                  </a:cubicBezTo>
                  <a:cubicBezTo>
                    <a:pt x="271" y="21"/>
                    <a:pt x="276" y="46"/>
                    <a:pt x="289" y="62"/>
                  </a:cubicBezTo>
                  <a:lnTo>
                    <a:pt x="26" y="62"/>
                  </a:lnTo>
                  <a:cubicBezTo>
                    <a:pt x="14" y="62"/>
                    <a:pt x="0" y="62"/>
                    <a:pt x="0" y="77"/>
                  </a:cubicBezTo>
                  <a:cubicBezTo>
                    <a:pt x="0" y="93"/>
                    <a:pt x="14" y="93"/>
                    <a:pt x="26" y="93"/>
                  </a:cubicBezTo>
                  <a:lnTo>
                    <a:pt x="276" y="93"/>
                  </a:lnTo>
                  <a:close/>
                </a:path>
              </a:pathLst>
            </a:custGeom>
            <a:solidFill>
              <a:srgbClr val="000000"/>
            </a:solidFill>
            <a:ln>
              <a:noFill/>
            </a:ln>
          </p:spPr>
          <p:txBody>
            <a:bodyPr spcFirstLastPara="1" wrap="square" lIns="108833" tIns="13067" rIns="108833" bIns="130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99" name="Google Shape;99;p16"/>
            <p:cNvSpPr/>
            <p:nvPr/>
          </p:nvSpPr>
          <p:spPr>
            <a:xfrm>
              <a:off x="2947680" y="2160720"/>
              <a:ext cx="199440" cy="190800"/>
            </a:xfrm>
            <a:custGeom>
              <a:avLst/>
              <a:gdLst/>
              <a:ahLst/>
              <a:cxnLst/>
              <a:rect l="l" t="t" r="r" b="b"/>
              <a:pathLst>
                <a:path w="554" h="530" extrusionOk="0">
                  <a:moveTo>
                    <a:pt x="204" y="285"/>
                  </a:moveTo>
                  <a:lnTo>
                    <a:pt x="336" y="285"/>
                  </a:lnTo>
                  <a:cubicBezTo>
                    <a:pt x="445" y="285"/>
                    <a:pt x="554" y="204"/>
                    <a:pt x="554" y="118"/>
                  </a:cubicBezTo>
                  <a:cubicBezTo>
                    <a:pt x="554" y="58"/>
                    <a:pt x="503" y="0"/>
                    <a:pt x="401" y="0"/>
                  </a:cubicBezTo>
                  <a:lnTo>
                    <a:pt x="150" y="0"/>
                  </a:lnTo>
                  <a:cubicBezTo>
                    <a:pt x="136" y="0"/>
                    <a:pt x="127" y="0"/>
                    <a:pt x="127" y="14"/>
                  </a:cubicBezTo>
                  <a:cubicBezTo>
                    <a:pt x="127" y="25"/>
                    <a:pt x="134" y="25"/>
                    <a:pt x="150" y="25"/>
                  </a:cubicBezTo>
                  <a:cubicBezTo>
                    <a:pt x="158" y="25"/>
                    <a:pt x="172" y="25"/>
                    <a:pt x="183" y="26"/>
                  </a:cubicBezTo>
                  <a:cubicBezTo>
                    <a:pt x="195" y="26"/>
                    <a:pt x="199" y="30"/>
                    <a:pt x="199" y="39"/>
                  </a:cubicBezTo>
                  <a:cubicBezTo>
                    <a:pt x="199" y="40"/>
                    <a:pt x="199" y="44"/>
                    <a:pt x="197" y="53"/>
                  </a:cubicBezTo>
                  <a:lnTo>
                    <a:pt x="92" y="470"/>
                  </a:lnTo>
                  <a:cubicBezTo>
                    <a:pt x="84" y="500"/>
                    <a:pt x="83" y="505"/>
                    <a:pt x="21" y="505"/>
                  </a:cubicBezTo>
                  <a:cubicBezTo>
                    <a:pt x="9" y="505"/>
                    <a:pt x="0" y="505"/>
                    <a:pt x="0" y="521"/>
                  </a:cubicBezTo>
                  <a:cubicBezTo>
                    <a:pt x="0" y="530"/>
                    <a:pt x="9" y="530"/>
                    <a:pt x="12" y="530"/>
                  </a:cubicBezTo>
                  <a:cubicBezTo>
                    <a:pt x="33" y="530"/>
                    <a:pt x="88" y="528"/>
                    <a:pt x="111" y="528"/>
                  </a:cubicBezTo>
                  <a:cubicBezTo>
                    <a:pt x="127" y="528"/>
                    <a:pt x="144" y="528"/>
                    <a:pt x="160" y="528"/>
                  </a:cubicBezTo>
                  <a:cubicBezTo>
                    <a:pt x="178" y="528"/>
                    <a:pt x="194" y="530"/>
                    <a:pt x="209" y="530"/>
                  </a:cubicBezTo>
                  <a:cubicBezTo>
                    <a:pt x="216" y="530"/>
                    <a:pt x="225" y="530"/>
                    <a:pt x="225" y="514"/>
                  </a:cubicBezTo>
                  <a:cubicBezTo>
                    <a:pt x="225" y="505"/>
                    <a:pt x="218" y="505"/>
                    <a:pt x="204" y="505"/>
                  </a:cubicBezTo>
                  <a:cubicBezTo>
                    <a:pt x="176" y="505"/>
                    <a:pt x="153" y="505"/>
                    <a:pt x="153" y="491"/>
                  </a:cubicBezTo>
                  <a:cubicBezTo>
                    <a:pt x="153" y="488"/>
                    <a:pt x="155" y="484"/>
                    <a:pt x="157" y="479"/>
                  </a:cubicBezTo>
                  <a:lnTo>
                    <a:pt x="204" y="285"/>
                  </a:lnTo>
                  <a:moveTo>
                    <a:pt x="260" y="53"/>
                  </a:moveTo>
                  <a:cubicBezTo>
                    <a:pt x="268" y="26"/>
                    <a:pt x="269" y="25"/>
                    <a:pt x="301" y="25"/>
                  </a:cubicBezTo>
                  <a:lnTo>
                    <a:pt x="377" y="25"/>
                  </a:lnTo>
                  <a:cubicBezTo>
                    <a:pt x="440" y="25"/>
                    <a:pt x="482" y="46"/>
                    <a:pt x="482" y="99"/>
                  </a:cubicBezTo>
                  <a:cubicBezTo>
                    <a:pt x="482" y="129"/>
                    <a:pt x="466" y="195"/>
                    <a:pt x="436" y="224"/>
                  </a:cubicBezTo>
                  <a:cubicBezTo>
                    <a:pt x="398" y="259"/>
                    <a:pt x="350" y="264"/>
                    <a:pt x="317" y="264"/>
                  </a:cubicBezTo>
                  <a:lnTo>
                    <a:pt x="208" y="264"/>
                  </a:lnTo>
                  <a:lnTo>
                    <a:pt x="260" y="53"/>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0" name="Google Shape;100;p16"/>
            <p:cNvSpPr/>
            <p:nvPr/>
          </p:nvSpPr>
          <p:spPr>
            <a:xfrm>
              <a:off x="3126600" y="2259360"/>
              <a:ext cx="143280" cy="133560"/>
            </a:xfrm>
            <a:custGeom>
              <a:avLst/>
              <a:gdLst/>
              <a:ahLst/>
              <a:cxnLst/>
              <a:rect l="l" t="t" r="r" b="b"/>
              <a:pathLst>
                <a:path w="398" h="371" extrusionOk="0">
                  <a:moveTo>
                    <a:pt x="341" y="44"/>
                  </a:moveTo>
                  <a:cubicBezTo>
                    <a:pt x="341" y="26"/>
                    <a:pt x="341" y="19"/>
                    <a:pt x="384" y="19"/>
                  </a:cubicBezTo>
                  <a:lnTo>
                    <a:pt x="398" y="19"/>
                  </a:lnTo>
                  <a:lnTo>
                    <a:pt x="398" y="0"/>
                  </a:lnTo>
                  <a:cubicBezTo>
                    <a:pt x="370" y="2"/>
                    <a:pt x="334" y="2"/>
                    <a:pt x="315" y="2"/>
                  </a:cubicBezTo>
                  <a:cubicBezTo>
                    <a:pt x="296" y="2"/>
                    <a:pt x="260" y="2"/>
                    <a:pt x="232" y="0"/>
                  </a:cubicBezTo>
                  <a:lnTo>
                    <a:pt x="232" y="19"/>
                  </a:lnTo>
                  <a:lnTo>
                    <a:pt x="246" y="19"/>
                  </a:lnTo>
                  <a:cubicBezTo>
                    <a:pt x="289" y="19"/>
                    <a:pt x="289" y="25"/>
                    <a:pt x="289" y="44"/>
                  </a:cubicBezTo>
                  <a:lnTo>
                    <a:pt x="289" y="169"/>
                  </a:lnTo>
                  <a:lnTo>
                    <a:pt x="107" y="169"/>
                  </a:lnTo>
                  <a:lnTo>
                    <a:pt x="107" y="44"/>
                  </a:lnTo>
                  <a:cubicBezTo>
                    <a:pt x="107" y="26"/>
                    <a:pt x="109" y="19"/>
                    <a:pt x="151" y="19"/>
                  </a:cubicBezTo>
                  <a:lnTo>
                    <a:pt x="164" y="19"/>
                  </a:lnTo>
                  <a:lnTo>
                    <a:pt x="164" y="0"/>
                  </a:lnTo>
                  <a:cubicBezTo>
                    <a:pt x="137" y="2"/>
                    <a:pt x="102" y="2"/>
                    <a:pt x="83" y="2"/>
                  </a:cubicBezTo>
                  <a:cubicBezTo>
                    <a:pt x="62" y="2"/>
                    <a:pt x="26" y="2"/>
                    <a:pt x="0" y="0"/>
                  </a:cubicBez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188"/>
                  </a:lnTo>
                  <a:lnTo>
                    <a:pt x="289" y="188"/>
                  </a:lnTo>
                  <a:lnTo>
                    <a:pt x="289" y="327"/>
                  </a:lnTo>
                  <a:cubicBezTo>
                    <a:pt x="289" y="347"/>
                    <a:pt x="289" y="352"/>
                    <a:pt x="246" y="352"/>
                  </a:cubicBezTo>
                  <a:lnTo>
                    <a:pt x="232" y="352"/>
                  </a:lnTo>
                  <a:lnTo>
                    <a:pt x="232" y="371"/>
                  </a:lnTo>
                  <a:cubicBezTo>
                    <a:pt x="260" y="370"/>
                    <a:pt x="296" y="370"/>
                    <a:pt x="315" y="370"/>
                  </a:cubicBezTo>
                  <a:cubicBezTo>
                    <a:pt x="334" y="370"/>
                    <a:pt x="370" y="370"/>
                    <a:pt x="398" y="371"/>
                  </a:cubicBezTo>
                  <a:lnTo>
                    <a:pt x="398" y="352"/>
                  </a:lnTo>
                  <a:lnTo>
                    <a:pt x="384" y="352"/>
                  </a:lnTo>
                  <a:cubicBezTo>
                    <a:pt x="341" y="352"/>
                    <a:pt x="341" y="347"/>
                    <a:pt x="341" y="327"/>
                  </a:cubicBezTo>
                  <a:lnTo>
                    <a:pt x="341" y="44"/>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1" name="Google Shape;101;p16"/>
            <p:cNvSpPr/>
            <p:nvPr/>
          </p:nvSpPr>
          <p:spPr>
            <a:xfrm>
              <a:off x="3326760" y="2142360"/>
              <a:ext cx="11880" cy="279000"/>
            </a:xfrm>
            <a:custGeom>
              <a:avLst/>
              <a:gdLst/>
              <a:ahLst/>
              <a:cxnLst/>
              <a:rect l="l" t="t" r="r" b="b"/>
              <a:pathLst>
                <a:path w="33" h="775" extrusionOk="0">
                  <a:moveTo>
                    <a:pt x="33" y="28"/>
                  </a:moveTo>
                  <a:cubicBezTo>
                    <a:pt x="33" y="14"/>
                    <a:pt x="33" y="0"/>
                    <a:pt x="16" y="0"/>
                  </a:cubicBezTo>
                  <a:cubicBezTo>
                    <a:pt x="0" y="0"/>
                    <a:pt x="0" y="14"/>
                    <a:pt x="0" y="28"/>
                  </a:cubicBezTo>
                  <a:lnTo>
                    <a:pt x="0" y="746"/>
                  </a:lnTo>
                  <a:cubicBezTo>
                    <a:pt x="0" y="761"/>
                    <a:pt x="0" y="775"/>
                    <a:pt x="16" y="775"/>
                  </a:cubicBezTo>
                  <a:cubicBezTo>
                    <a:pt x="33" y="775"/>
                    <a:pt x="33" y="761"/>
                    <a:pt x="33" y="746"/>
                  </a:cubicBezTo>
                  <a:lnTo>
                    <a:pt x="33" y="28"/>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2" name="Google Shape;102;p16"/>
            <p:cNvSpPr/>
            <p:nvPr/>
          </p:nvSpPr>
          <p:spPr>
            <a:xfrm>
              <a:off x="3426840" y="2225880"/>
              <a:ext cx="106560" cy="128520"/>
            </a:xfrm>
            <a:custGeom>
              <a:avLst/>
              <a:gdLst/>
              <a:ahLst/>
              <a:cxnLst/>
              <a:rect l="l" t="t" r="r" b="b"/>
              <a:pathLst>
                <a:path w="296" h="357" extrusionOk="0">
                  <a:moveTo>
                    <a:pt x="65" y="180"/>
                  </a:moveTo>
                  <a:cubicBezTo>
                    <a:pt x="65" y="53"/>
                    <a:pt x="128" y="19"/>
                    <a:pt x="169" y="19"/>
                  </a:cubicBezTo>
                  <a:cubicBezTo>
                    <a:pt x="176" y="19"/>
                    <a:pt x="225" y="19"/>
                    <a:pt x="253" y="48"/>
                  </a:cubicBezTo>
                  <a:cubicBezTo>
                    <a:pt x="220" y="51"/>
                    <a:pt x="216" y="74"/>
                    <a:pt x="216" y="85"/>
                  </a:cubicBezTo>
                  <a:cubicBezTo>
                    <a:pt x="216" y="104"/>
                    <a:pt x="231" y="120"/>
                    <a:pt x="252" y="120"/>
                  </a:cubicBezTo>
                  <a:cubicBezTo>
                    <a:pt x="273" y="120"/>
                    <a:pt x="289" y="106"/>
                    <a:pt x="289" y="83"/>
                  </a:cubicBezTo>
                  <a:cubicBezTo>
                    <a:pt x="289" y="30"/>
                    <a:pt x="229" y="0"/>
                    <a:pt x="169" y="0"/>
                  </a:cubicBezTo>
                  <a:cubicBezTo>
                    <a:pt x="72" y="0"/>
                    <a:pt x="0" y="85"/>
                    <a:pt x="0" y="180"/>
                  </a:cubicBezTo>
                  <a:cubicBezTo>
                    <a:pt x="0" y="280"/>
                    <a:pt x="77" y="357"/>
                    <a:pt x="167" y="357"/>
                  </a:cubicBezTo>
                  <a:cubicBezTo>
                    <a:pt x="271" y="357"/>
                    <a:pt x="296" y="264"/>
                    <a:pt x="296" y="255"/>
                  </a:cubicBezTo>
                  <a:cubicBezTo>
                    <a:pt x="296" y="248"/>
                    <a:pt x="289" y="248"/>
                    <a:pt x="287" y="248"/>
                  </a:cubicBezTo>
                  <a:cubicBezTo>
                    <a:pt x="280" y="248"/>
                    <a:pt x="278" y="252"/>
                    <a:pt x="276" y="255"/>
                  </a:cubicBezTo>
                  <a:cubicBezTo>
                    <a:pt x="253" y="327"/>
                    <a:pt x="202" y="338"/>
                    <a:pt x="174" y="338"/>
                  </a:cubicBezTo>
                  <a:cubicBezTo>
                    <a:pt x="134" y="338"/>
                    <a:pt x="65" y="305"/>
                    <a:pt x="65" y="180"/>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3" name="Google Shape;103;p16"/>
            <p:cNvSpPr/>
            <p:nvPr/>
          </p:nvSpPr>
          <p:spPr>
            <a:xfrm>
              <a:off x="3549240" y="2225880"/>
              <a:ext cx="124200" cy="128520"/>
            </a:xfrm>
            <a:custGeom>
              <a:avLst/>
              <a:gdLst/>
              <a:ahLst/>
              <a:cxnLst/>
              <a:rect l="l" t="t" r="r" b="b"/>
              <a:pathLst>
                <a:path w="345" h="357" extrusionOk="0">
                  <a:moveTo>
                    <a:pt x="345" y="181"/>
                  </a:moveTo>
                  <a:cubicBezTo>
                    <a:pt x="345" y="83"/>
                    <a:pt x="266" y="0"/>
                    <a:pt x="172" y="0"/>
                  </a:cubicBezTo>
                  <a:cubicBezTo>
                    <a:pt x="76" y="0"/>
                    <a:pt x="0" y="85"/>
                    <a:pt x="0" y="181"/>
                  </a:cubicBezTo>
                  <a:cubicBezTo>
                    <a:pt x="0" y="282"/>
                    <a:pt x="81" y="357"/>
                    <a:pt x="172" y="357"/>
                  </a:cubicBezTo>
                  <a:cubicBezTo>
                    <a:pt x="266" y="357"/>
                    <a:pt x="345" y="280"/>
                    <a:pt x="345" y="181"/>
                  </a:cubicBezTo>
                  <a:moveTo>
                    <a:pt x="172" y="338"/>
                  </a:moveTo>
                  <a:cubicBezTo>
                    <a:pt x="139" y="338"/>
                    <a:pt x="106" y="320"/>
                    <a:pt x="84" y="285"/>
                  </a:cubicBezTo>
                  <a:cubicBezTo>
                    <a:pt x="65" y="252"/>
                    <a:pt x="65" y="204"/>
                    <a:pt x="65" y="176"/>
                  </a:cubicBezTo>
                  <a:cubicBezTo>
                    <a:pt x="65" y="146"/>
                    <a:pt x="65" y="104"/>
                    <a:pt x="83" y="69"/>
                  </a:cubicBezTo>
                  <a:cubicBezTo>
                    <a:pt x="104" y="33"/>
                    <a:pt x="141" y="18"/>
                    <a:pt x="172" y="18"/>
                  </a:cubicBezTo>
                  <a:cubicBezTo>
                    <a:pt x="206" y="18"/>
                    <a:pt x="239" y="33"/>
                    <a:pt x="259" y="67"/>
                  </a:cubicBezTo>
                  <a:cubicBezTo>
                    <a:pt x="280" y="100"/>
                    <a:pt x="280" y="146"/>
                    <a:pt x="280" y="176"/>
                  </a:cubicBezTo>
                  <a:cubicBezTo>
                    <a:pt x="280" y="204"/>
                    <a:pt x="280" y="246"/>
                    <a:pt x="262" y="280"/>
                  </a:cubicBezTo>
                  <a:cubicBezTo>
                    <a:pt x="246" y="315"/>
                    <a:pt x="211" y="338"/>
                    <a:pt x="172" y="338"/>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4" name="Google Shape;104;p16"/>
            <p:cNvSpPr/>
            <p:nvPr/>
          </p:nvSpPr>
          <p:spPr>
            <a:xfrm>
              <a:off x="3689640" y="2225880"/>
              <a:ext cx="91800" cy="128520"/>
            </a:xfrm>
            <a:custGeom>
              <a:avLst/>
              <a:gdLst/>
              <a:ahLst/>
              <a:cxnLst/>
              <a:rect l="l" t="t" r="r" b="b"/>
              <a:pathLst>
                <a:path w="255" h="357" extrusionOk="0">
                  <a:moveTo>
                    <a:pt x="136" y="197"/>
                  </a:moveTo>
                  <a:cubicBezTo>
                    <a:pt x="153" y="201"/>
                    <a:pt x="216" y="213"/>
                    <a:pt x="216" y="269"/>
                  </a:cubicBezTo>
                  <a:cubicBezTo>
                    <a:pt x="216" y="308"/>
                    <a:pt x="190" y="340"/>
                    <a:pt x="128" y="340"/>
                  </a:cubicBezTo>
                  <a:cubicBezTo>
                    <a:pt x="63" y="340"/>
                    <a:pt x="35" y="296"/>
                    <a:pt x="21" y="229"/>
                  </a:cubicBezTo>
                  <a:cubicBezTo>
                    <a:pt x="19" y="220"/>
                    <a:pt x="18" y="217"/>
                    <a:pt x="11" y="217"/>
                  </a:cubicBezTo>
                  <a:cubicBezTo>
                    <a:pt x="0" y="217"/>
                    <a:pt x="0" y="222"/>
                    <a:pt x="0" y="236"/>
                  </a:cubicBezTo>
                  <a:lnTo>
                    <a:pt x="0" y="338"/>
                  </a:lnTo>
                  <a:cubicBezTo>
                    <a:pt x="0" y="352"/>
                    <a:pt x="0" y="357"/>
                    <a:pt x="9" y="357"/>
                  </a:cubicBezTo>
                  <a:cubicBezTo>
                    <a:pt x="12" y="357"/>
                    <a:pt x="14" y="356"/>
                    <a:pt x="28" y="342"/>
                  </a:cubicBezTo>
                  <a:cubicBezTo>
                    <a:pt x="30" y="340"/>
                    <a:pt x="30" y="338"/>
                    <a:pt x="44" y="324"/>
                  </a:cubicBezTo>
                  <a:cubicBezTo>
                    <a:pt x="77" y="356"/>
                    <a:pt x="113" y="357"/>
                    <a:pt x="128" y="357"/>
                  </a:cubicBezTo>
                  <a:cubicBezTo>
                    <a:pt x="218" y="357"/>
                    <a:pt x="255" y="305"/>
                    <a:pt x="255" y="248"/>
                  </a:cubicBezTo>
                  <a:cubicBezTo>
                    <a:pt x="255" y="208"/>
                    <a:pt x="231" y="185"/>
                    <a:pt x="222" y="174"/>
                  </a:cubicBezTo>
                  <a:cubicBezTo>
                    <a:pt x="195" y="150"/>
                    <a:pt x="165" y="144"/>
                    <a:pt x="134" y="137"/>
                  </a:cubicBezTo>
                  <a:cubicBezTo>
                    <a:pt x="90" y="129"/>
                    <a:pt x="37" y="120"/>
                    <a:pt x="37" y="74"/>
                  </a:cubicBezTo>
                  <a:cubicBezTo>
                    <a:pt x="37" y="46"/>
                    <a:pt x="58" y="14"/>
                    <a:pt x="125" y="14"/>
                  </a:cubicBezTo>
                  <a:cubicBezTo>
                    <a:pt x="209" y="14"/>
                    <a:pt x="215" y="85"/>
                    <a:pt x="216" y="109"/>
                  </a:cubicBezTo>
                  <a:cubicBezTo>
                    <a:pt x="216" y="116"/>
                    <a:pt x="224" y="116"/>
                    <a:pt x="225" y="116"/>
                  </a:cubicBezTo>
                  <a:cubicBezTo>
                    <a:pt x="236" y="116"/>
                    <a:pt x="236" y="113"/>
                    <a:pt x="236" y="97"/>
                  </a:cubicBezTo>
                  <a:lnTo>
                    <a:pt x="236" y="19"/>
                  </a:lnTo>
                  <a:cubicBezTo>
                    <a:pt x="236" y="5"/>
                    <a:pt x="236" y="0"/>
                    <a:pt x="227" y="0"/>
                  </a:cubicBezTo>
                  <a:cubicBezTo>
                    <a:pt x="224" y="0"/>
                    <a:pt x="222" y="0"/>
                    <a:pt x="211" y="9"/>
                  </a:cubicBezTo>
                  <a:cubicBezTo>
                    <a:pt x="209" y="12"/>
                    <a:pt x="201" y="19"/>
                    <a:pt x="197" y="21"/>
                  </a:cubicBezTo>
                  <a:cubicBezTo>
                    <a:pt x="169" y="0"/>
                    <a:pt x="136" y="0"/>
                    <a:pt x="125" y="0"/>
                  </a:cubicBezTo>
                  <a:cubicBezTo>
                    <a:pt x="30" y="0"/>
                    <a:pt x="0" y="53"/>
                    <a:pt x="0" y="95"/>
                  </a:cubicBezTo>
                  <a:cubicBezTo>
                    <a:pt x="0" y="123"/>
                    <a:pt x="12" y="144"/>
                    <a:pt x="33" y="162"/>
                  </a:cubicBezTo>
                  <a:cubicBezTo>
                    <a:pt x="58" y="181"/>
                    <a:pt x="81" y="187"/>
                    <a:pt x="136" y="197"/>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5" name="Google Shape;105;p16"/>
            <p:cNvSpPr/>
            <p:nvPr/>
          </p:nvSpPr>
          <p:spPr>
            <a:xfrm>
              <a:off x="3848040" y="2154240"/>
              <a:ext cx="115200" cy="200160"/>
            </a:xfrm>
            <a:custGeom>
              <a:avLst/>
              <a:gdLst/>
              <a:ahLst/>
              <a:cxnLst/>
              <a:rect l="l" t="t" r="r" b="b"/>
              <a:pathLst>
                <a:path w="320" h="556" extrusionOk="0">
                  <a:moveTo>
                    <a:pt x="320" y="158"/>
                  </a:moveTo>
                  <a:cubicBezTo>
                    <a:pt x="320" y="107"/>
                    <a:pt x="306" y="0"/>
                    <a:pt x="227" y="0"/>
                  </a:cubicBezTo>
                  <a:cubicBezTo>
                    <a:pt x="120" y="0"/>
                    <a:pt x="0" y="218"/>
                    <a:pt x="0" y="396"/>
                  </a:cubicBezTo>
                  <a:cubicBezTo>
                    <a:pt x="0" y="470"/>
                    <a:pt x="23" y="556"/>
                    <a:pt x="93" y="556"/>
                  </a:cubicBezTo>
                  <a:cubicBezTo>
                    <a:pt x="202" y="556"/>
                    <a:pt x="320" y="333"/>
                    <a:pt x="320" y="158"/>
                  </a:cubicBezTo>
                  <a:moveTo>
                    <a:pt x="83" y="266"/>
                  </a:moveTo>
                  <a:cubicBezTo>
                    <a:pt x="95" y="217"/>
                    <a:pt x="111" y="153"/>
                    <a:pt x="143" y="99"/>
                  </a:cubicBezTo>
                  <a:cubicBezTo>
                    <a:pt x="164" y="60"/>
                    <a:pt x="192" y="18"/>
                    <a:pt x="227" y="18"/>
                  </a:cubicBezTo>
                  <a:cubicBezTo>
                    <a:pt x="266" y="18"/>
                    <a:pt x="269" y="67"/>
                    <a:pt x="269" y="111"/>
                  </a:cubicBezTo>
                  <a:cubicBezTo>
                    <a:pt x="269" y="150"/>
                    <a:pt x="264" y="188"/>
                    <a:pt x="245" y="266"/>
                  </a:cubicBezTo>
                  <a:lnTo>
                    <a:pt x="83" y="266"/>
                  </a:lnTo>
                  <a:moveTo>
                    <a:pt x="238" y="290"/>
                  </a:moveTo>
                  <a:cubicBezTo>
                    <a:pt x="229" y="326"/>
                    <a:pt x="213" y="393"/>
                    <a:pt x="183" y="447"/>
                  </a:cubicBezTo>
                  <a:cubicBezTo>
                    <a:pt x="157" y="500"/>
                    <a:pt x="127" y="539"/>
                    <a:pt x="93" y="539"/>
                  </a:cubicBezTo>
                  <a:cubicBezTo>
                    <a:pt x="67" y="539"/>
                    <a:pt x="51" y="516"/>
                    <a:pt x="51" y="444"/>
                  </a:cubicBezTo>
                  <a:cubicBezTo>
                    <a:pt x="51" y="412"/>
                    <a:pt x="56" y="366"/>
                    <a:pt x="76" y="290"/>
                  </a:cubicBezTo>
                  <a:lnTo>
                    <a:pt x="238" y="290"/>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6" name="Google Shape;106;p16"/>
            <p:cNvSpPr/>
            <p:nvPr/>
          </p:nvSpPr>
          <p:spPr>
            <a:xfrm>
              <a:off x="3992040" y="2145240"/>
              <a:ext cx="79920" cy="84960"/>
            </a:xfrm>
            <a:custGeom>
              <a:avLst/>
              <a:gdLst/>
              <a:ahLst/>
              <a:cxnLst/>
              <a:rect l="l" t="t" r="r" b="b"/>
              <a:pathLst>
                <a:path w="222" h="236" extrusionOk="0">
                  <a:moveTo>
                    <a:pt x="128" y="118"/>
                  </a:moveTo>
                  <a:cubicBezTo>
                    <a:pt x="172" y="99"/>
                    <a:pt x="192" y="90"/>
                    <a:pt x="206" y="85"/>
                  </a:cubicBezTo>
                  <a:cubicBezTo>
                    <a:pt x="216" y="79"/>
                    <a:pt x="222" y="77"/>
                    <a:pt x="222" y="67"/>
                  </a:cubicBezTo>
                  <a:cubicBezTo>
                    <a:pt x="222" y="58"/>
                    <a:pt x="215" y="49"/>
                    <a:pt x="204" y="49"/>
                  </a:cubicBezTo>
                  <a:cubicBezTo>
                    <a:pt x="201" y="49"/>
                    <a:pt x="199" y="49"/>
                    <a:pt x="194" y="55"/>
                  </a:cubicBezTo>
                  <a:lnTo>
                    <a:pt x="120" y="104"/>
                  </a:lnTo>
                  <a:lnTo>
                    <a:pt x="127" y="23"/>
                  </a:lnTo>
                  <a:cubicBezTo>
                    <a:pt x="128" y="14"/>
                    <a:pt x="127" y="0"/>
                    <a:pt x="111" y="0"/>
                  </a:cubicBezTo>
                  <a:cubicBezTo>
                    <a:pt x="104" y="0"/>
                    <a:pt x="93" y="4"/>
                    <a:pt x="93" y="16"/>
                  </a:cubicBezTo>
                  <a:cubicBezTo>
                    <a:pt x="93" y="21"/>
                    <a:pt x="97" y="37"/>
                    <a:pt x="97" y="42"/>
                  </a:cubicBezTo>
                  <a:cubicBezTo>
                    <a:pt x="99" y="53"/>
                    <a:pt x="102" y="92"/>
                    <a:pt x="102" y="104"/>
                  </a:cubicBezTo>
                  <a:lnTo>
                    <a:pt x="28" y="55"/>
                  </a:lnTo>
                  <a:cubicBezTo>
                    <a:pt x="23" y="51"/>
                    <a:pt x="21" y="49"/>
                    <a:pt x="18" y="49"/>
                  </a:cubicBezTo>
                  <a:cubicBezTo>
                    <a:pt x="7" y="49"/>
                    <a:pt x="0" y="58"/>
                    <a:pt x="0" y="67"/>
                  </a:cubicBezTo>
                  <a:cubicBezTo>
                    <a:pt x="0" y="77"/>
                    <a:pt x="7" y="81"/>
                    <a:pt x="12" y="83"/>
                  </a:cubicBezTo>
                  <a:lnTo>
                    <a:pt x="93" y="118"/>
                  </a:lnTo>
                  <a:cubicBezTo>
                    <a:pt x="49" y="137"/>
                    <a:pt x="28" y="144"/>
                    <a:pt x="16" y="151"/>
                  </a:cubicBezTo>
                  <a:cubicBezTo>
                    <a:pt x="5" y="155"/>
                    <a:pt x="0" y="158"/>
                    <a:pt x="0" y="167"/>
                  </a:cubicBezTo>
                  <a:cubicBezTo>
                    <a:pt x="0" y="178"/>
                    <a:pt x="7" y="185"/>
                    <a:pt x="18" y="185"/>
                  </a:cubicBezTo>
                  <a:cubicBezTo>
                    <a:pt x="21" y="185"/>
                    <a:pt x="21" y="185"/>
                    <a:pt x="28" y="181"/>
                  </a:cubicBezTo>
                  <a:lnTo>
                    <a:pt x="102" y="130"/>
                  </a:lnTo>
                  <a:lnTo>
                    <a:pt x="93" y="218"/>
                  </a:lnTo>
                  <a:cubicBezTo>
                    <a:pt x="93" y="231"/>
                    <a:pt x="104" y="236"/>
                    <a:pt x="111" y="236"/>
                  </a:cubicBezTo>
                  <a:cubicBezTo>
                    <a:pt x="118" y="236"/>
                    <a:pt x="128" y="231"/>
                    <a:pt x="128" y="218"/>
                  </a:cubicBezTo>
                  <a:cubicBezTo>
                    <a:pt x="128" y="213"/>
                    <a:pt x="125" y="197"/>
                    <a:pt x="125" y="192"/>
                  </a:cubicBezTo>
                  <a:cubicBezTo>
                    <a:pt x="123" y="183"/>
                    <a:pt x="120" y="143"/>
                    <a:pt x="120" y="130"/>
                  </a:cubicBezTo>
                  <a:lnTo>
                    <a:pt x="185" y="174"/>
                  </a:lnTo>
                  <a:cubicBezTo>
                    <a:pt x="199" y="185"/>
                    <a:pt x="199" y="185"/>
                    <a:pt x="204" y="185"/>
                  </a:cubicBezTo>
                  <a:cubicBezTo>
                    <a:pt x="215" y="185"/>
                    <a:pt x="222" y="178"/>
                    <a:pt x="222" y="167"/>
                  </a:cubicBezTo>
                  <a:cubicBezTo>
                    <a:pt x="222" y="157"/>
                    <a:pt x="215" y="155"/>
                    <a:pt x="209" y="151"/>
                  </a:cubicBezTo>
                  <a:lnTo>
                    <a:pt x="128" y="118"/>
                  </a:lnTo>
                  <a:close/>
                </a:path>
              </a:pathLst>
            </a:custGeom>
            <a:solidFill>
              <a:srgbClr val="000000"/>
            </a:solidFill>
            <a:ln>
              <a:noFill/>
            </a:ln>
          </p:spPr>
          <p:txBody>
            <a:bodyPr spcFirstLastPara="1" wrap="square" lIns="108833" tIns="48333" rIns="108833" bIns="483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7" name="Google Shape;107;p16"/>
            <p:cNvSpPr/>
            <p:nvPr/>
          </p:nvSpPr>
          <p:spPr>
            <a:xfrm>
              <a:off x="4118760" y="2142360"/>
              <a:ext cx="65160" cy="279000"/>
            </a:xfrm>
            <a:custGeom>
              <a:avLst/>
              <a:gdLst/>
              <a:ahLst/>
              <a:cxnLst/>
              <a:rect l="l" t="t" r="r" b="b"/>
              <a:pathLst>
                <a:path w="181" h="775" extrusionOk="0">
                  <a:moveTo>
                    <a:pt x="181" y="387"/>
                  </a:moveTo>
                  <a:cubicBezTo>
                    <a:pt x="181" y="327"/>
                    <a:pt x="172" y="234"/>
                    <a:pt x="130" y="146"/>
                  </a:cubicBezTo>
                  <a:cubicBezTo>
                    <a:pt x="83" y="51"/>
                    <a:pt x="16" y="0"/>
                    <a:pt x="7" y="0"/>
                  </a:cubicBezTo>
                  <a:cubicBezTo>
                    <a:pt x="4" y="0"/>
                    <a:pt x="0" y="4"/>
                    <a:pt x="0" y="7"/>
                  </a:cubicBezTo>
                  <a:cubicBezTo>
                    <a:pt x="0" y="11"/>
                    <a:pt x="0" y="12"/>
                    <a:pt x="14" y="26"/>
                  </a:cubicBezTo>
                  <a:cubicBezTo>
                    <a:pt x="92" y="102"/>
                    <a:pt x="136" y="225"/>
                    <a:pt x="136" y="387"/>
                  </a:cubicBezTo>
                  <a:cubicBezTo>
                    <a:pt x="136" y="519"/>
                    <a:pt x="107" y="657"/>
                    <a:pt x="11" y="753"/>
                  </a:cubicBezTo>
                  <a:cubicBezTo>
                    <a:pt x="0" y="764"/>
                    <a:pt x="0" y="766"/>
                    <a:pt x="0" y="768"/>
                  </a:cubicBezTo>
                  <a:cubicBezTo>
                    <a:pt x="0" y="773"/>
                    <a:pt x="4" y="775"/>
                    <a:pt x="7" y="775"/>
                  </a:cubicBezTo>
                  <a:cubicBezTo>
                    <a:pt x="16" y="775"/>
                    <a:pt x="86" y="722"/>
                    <a:pt x="132" y="623"/>
                  </a:cubicBezTo>
                  <a:cubicBezTo>
                    <a:pt x="172" y="539"/>
                    <a:pt x="181" y="452"/>
                    <a:pt x="181" y="387"/>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grpSp>
        <p:nvGrpSpPr>
          <p:cNvPr id="108" name="Google Shape;108;p16"/>
          <p:cNvGrpSpPr/>
          <p:nvPr/>
        </p:nvGrpSpPr>
        <p:grpSpPr>
          <a:xfrm>
            <a:off x="8515710" y="663562"/>
            <a:ext cx="1717684" cy="306527"/>
            <a:chOff x="7040880" y="548640"/>
            <a:chExt cx="1420200" cy="253440"/>
          </a:xfrm>
        </p:grpSpPr>
        <p:sp>
          <p:nvSpPr>
            <p:cNvPr id="109" name="Google Shape;109;p16"/>
            <p:cNvSpPr/>
            <p:nvPr/>
          </p:nvSpPr>
          <p:spPr>
            <a:xfrm>
              <a:off x="7045920" y="562680"/>
              <a:ext cx="1401120" cy="226080"/>
            </a:xfrm>
            <a:custGeom>
              <a:avLst/>
              <a:gdLst/>
              <a:ahLst/>
              <a:cxnLst/>
              <a:rect l="l" t="t" r="r" b="b"/>
              <a:pathLst>
                <a:path w="3892" h="628" extrusionOk="0">
                  <a:moveTo>
                    <a:pt x="1945" y="628"/>
                  </a:moveTo>
                  <a:lnTo>
                    <a:pt x="0" y="628"/>
                  </a:lnTo>
                  <a:lnTo>
                    <a:pt x="0" y="0"/>
                  </a:lnTo>
                  <a:lnTo>
                    <a:pt x="3892" y="0"/>
                  </a:lnTo>
                  <a:lnTo>
                    <a:pt x="3892" y="628"/>
                  </a:lnTo>
                  <a:lnTo>
                    <a:pt x="1945" y="628"/>
                  </a:lnTo>
                  <a:close/>
                </a:path>
              </a:pathLst>
            </a:custGeom>
            <a:solidFill>
              <a:srgbClr val="FFFFFF"/>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0" name="Google Shape;110;p16"/>
            <p:cNvSpPr/>
            <p:nvPr/>
          </p:nvSpPr>
          <p:spPr>
            <a:xfrm>
              <a:off x="7040880" y="548640"/>
              <a:ext cx="175680" cy="200160"/>
            </a:xfrm>
            <a:custGeom>
              <a:avLst/>
              <a:gdLst/>
              <a:ahLst/>
              <a:cxnLst/>
              <a:rect l="l" t="t" r="r" b="b"/>
              <a:pathLst>
                <a:path w="488"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4"/>
                    <a:pt x="65" y="553"/>
                    <a:pt x="72" y="553"/>
                  </a:cubicBezTo>
                  <a:cubicBezTo>
                    <a:pt x="95" y="553"/>
                    <a:pt x="136" y="554"/>
                    <a:pt x="160" y="556"/>
                  </a:cubicBezTo>
                  <a:lnTo>
                    <a:pt x="160" y="532"/>
                  </a:lnTo>
                  <a:cubicBezTo>
                    <a:pt x="118" y="530"/>
                    <a:pt x="100" y="510"/>
                    <a:pt x="100" y="491"/>
                  </a:cubicBezTo>
                  <a:cubicBezTo>
                    <a:pt x="100" y="488"/>
                    <a:pt x="100" y="484"/>
                    <a:pt x="104" y="473"/>
                  </a:cubicBezTo>
                  <a:lnTo>
                    <a:pt x="220" y="113"/>
                  </a:lnTo>
                  <a:lnTo>
                    <a:pt x="343" y="495"/>
                  </a:lnTo>
                  <a:cubicBezTo>
                    <a:pt x="347" y="505"/>
                    <a:pt x="347" y="507"/>
                    <a:pt x="347" y="509"/>
                  </a:cubicBezTo>
                  <a:cubicBezTo>
                    <a:pt x="347" y="532"/>
                    <a:pt x="301" y="532"/>
                    <a:pt x="282" y="532"/>
                  </a:cubicBezTo>
                  <a:lnTo>
                    <a:pt x="282" y="556"/>
                  </a:lnTo>
                  <a:cubicBezTo>
                    <a:pt x="308" y="553"/>
                    <a:pt x="363" y="553"/>
                    <a:pt x="393" y="553"/>
                  </a:cubicBezTo>
                  <a:cubicBezTo>
                    <a:pt x="422" y="553"/>
                    <a:pt x="458" y="554"/>
                    <a:pt x="488" y="556"/>
                  </a:cubicBezTo>
                  <a:lnTo>
                    <a:pt x="488" y="532"/>
                  </a:lnTo>
                  <a:cubicBezTo>
                    <a:pt x="430" y="532"/>
                    <a:pt x="428" y="526"/>
                    <a:pt x="417" y="498"/>
                  </a:cubicBezTo>
                  <a:lnTo>
                    <a:pt x="262" y="16"/>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1" name="Google Shape;111;p16"/>
            <p:cNvSpPr/>
            <p:nvPr/>
          </p:nvSpPr>
          <p:spPr>
            <a:xfrm>
              <a:off x="7317720" y="605520"/>
              <a:ext cx="247680" cy="145800"/>
            </a:xfrm>
            <a:custGeom>
              <a:avLst/>
              <a:gdLst/>
              <a:ahLst/>
              <a:cxnLst/>
              <a:rect l="l" t="t" r="r" b="b"/>
              <a:pathLst>
                <a:path w="688" h="405" extrusionOk="0">
                  <a:moveTo>
                    <a:pt x="604" y="218"/>
                  </a:moveTo>
                  <a:cubicBezTo>
                    <a:pt x="562" y="252"/>
                    <a:pt x="540" y="283"/>
                    <a:pt x="533" y="292"/>
                  </a:cubicBezTo>
                  <a:cubicBezTo>
                    <a:pt x="500" y="347"/>
                    <a:pt x="493" y="396"/>
                    <a:pt x="493" y="396"/>
                  </a:cubicBezTo>
                  <a:cubicBezTo>
                    <a:pt x="493" y="405"/>
                    <a:pt x="502" y="405"/>
                    <a:pt x="509" y="405"/>
                  </a:cubicBezTo>
                  <a:cubicBezTo>
                    <a:pt x="521" y="405"/>
                    <a:pt x="523" y="403"/>
                    <a:pt x="526" y="391"/>
                  </a:cubicBezTo>
                  <a:cubicBezTo>
                    <a:pt x="544" y="313"/>
                    <a:pt x="590" y="248"/>
                    <a:pt x="678" y="213"/>
                  </a:cubicBezTo>
                  <a:cubicBezTo>
                    <a:pt x="687" y="209"/>
                    <a:pt x="688" y="208"/>
                    <a:pt x="688" y="202"/>
                  </a:cubicBezTo>
                  <a:cubicBezTo>
                    <a:pt x="688" y="197"/>
                    <a:pt x="683" y="195"/>
                    <a:pt x="683" y="194"/>
                  </a:cubicBezTo>
                  <a:cubicBezTo>
                    <a:pt x="648" y="181"/>
                    <a:pt x="555" y="143"/>
                    <a:pt x="525" y="12"/>
                  </a:cubicBezTo>
                  <a:cubicBezTo>
                    <a:pt x="523" y="2"/>
                    <a:pt x="521" y="0"/>
                    <a:pt x="509" y="0"/>
                  </a:cubicBezTo>
                  <a:cubicBezTo>
                    <a:pt x="502" y="0"/>
                    <a:pt x="493" y="0"/>
                    <a:pt x="493" y="9"/>
                  </a:cubicBezTo>
                  <a:cubicBezTo>
                    <a:pt x="493" y="11"/>
                    <a:pt x="500" y="60"/>
                    <a:pt x="533" y="113"/>
                  </a:cubicBezTo>
                  <a:cubicBezTo>
                    <a:pt x="547" y="136"/>
                    <a:pt x="570" y="162"/>
                    <a:pt x="604" y="187"/>
                  </a:cubicBezTo>
                  <a:lnTo>
                    <a:pt x="28" y="187"/>
                  </a:lnTo>
                  <a:cubicBezTo>
                    <a:pt x="14" y="187"/>
                    <a:pt x="0" y="187"/>
                    <a:pt x="0" y="202"/>
                  </a:cubicBezTo>
                  <a:cubicBezTo>
                    <a:pt x="0" y="218"/>
                    <a:pt x="14" y="218"/>
                    <a:pt x="28" y="218"/>
                  </a:cubicBezTo>
                  <a:lnTo>
                    <a:pt x="604" y="218"/>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2" name="Google Shape;112;p16"/>
            <p:cNvSpPr/>
            <p:nvPr/>
          </p:nvSpPr>
          <p:spPr>
            <a:xfrm>
              <a:off x="7649280" y="624600"/>
              <a:ext cx="145800" cy="177480"/>
            </a:xfrm>
            <a:custGeom>
              <a:avLst/>
              <a:gdLst/>
              <a:ahLst/>
              <a:cxnLst/>
              <a:rect l="l" t="t" r="r" b="b"/>
              <a:pathLst>
                <a:path w="405" h="493" extrusionOk="0">
                  <a:moveTo>
                    <a:pt x="60" y="438"/>
                  </a:moveTo>
                  <a:cubicBezTo>
                    <a:pt x="53" y="465"/>
                    <a:pt x="53" y="470"/>
                    <a:pt x="18" y="470"/>
                  </a:cubicBezTo>
                  <a:cubicBezTo>
                    <a:pt x="9" y="470"/>
                    <a:pt x="0" y="470"/>
                    <a:pt x="0" y="484"/>
                  </a:cubicBezTo>
                  <a:cubicBezTo>
                    <a:pt x="0" y="491"/>
                    <a:pt x="4" y="493"/>
                    <a:pt x="11" y="493"/>
                  </a:cubicBezTo>
                  <a:cubicBezTo>
                    <a:pt x="32" y="493"/>
                    <a:pt x="53" y="491"/>
                    <a:pt x="76" y="491"/>
                  </a:cubicBezTo>
                  <a:cubicBezTo>
                    <a:pt x="100" y="491"/>
                    <a:pt x="127" y="493"/>
                    <a:pt x="151" y="493"/>
                  </a:cubicBezTo>
                  <a:cubicBezTo>
                    <a:pt x="157" y="493"/>
                    <a:pt x="165" y="493"/>
                    <a:pt x="165" y="479"/>
                  </a:cubicBezTo>
                  <a:cubicBezTo>
                    <a:pt x="165" y="470"/>
                    <a:pt x="158" y="470"/>
                    <a:pt x="148" y="470"/>
                  </a:cubicBezTo>
                  <a:cubicBezTo>
                    <a:pt x="109" y="470"/>
                    <a:pt x="109" y="465"/>
                    <a:pt x="109" y="458"/>
                  </a:cubicBezTo>
                  <a:cubicBezTo>
                    <a:pt x="109" y="447"/>
                    <a:pt x="141" y="322"/>
                    <a:pt x="146" y="303"/>
                  </a:cubicBezTo>
                  <a:cubicBezTo>
                    <a:pt x="157" y="324"/>
                    <a:pt x="178" y="352"/>
                    <a:pt x="218" y="352"/>
                  </a:cubicBezTo>
                  <a:cubicBezTo>
                    <a:pt x="308" y="352"/>
                    <a:pt x="405" y="238"/>
                    <a:pt x="405" y="125"/>
                  </a:cubicBezTo>
                  <a:cubicBezTo>
                    <a:pt x="405" y="51"/>
                    <a:pt x="361" y="0"/>
                    <a:pt x="303" y="0"/>
                  </a:cubicBezTo>
                  <a:cubicBezTo>
                    <a:pt x="264" y="0"/>
                    <a:pt x="225" y="28"/>
                    <a:pt x="201" y="58"/>
                  </a:cubicBezTo>
                  <a:cubicBezTo>
                    <a:pt x="192" y="16"/>
                    <a:pt x="158" y="0"/>
                    <a:pt x="130" y="0"/>
                  </a:cubicBezTo>
                  <a:cubicBezTo>
                    <a:pt x="95" y="0"/>
                    <a:pt x="79" y="30"/>
                    <a:pt x="72" y="44"/>
                  </a:cubicBezTo>
                  <a:cubicBezTo>
                    <a:pt x="60" y="70"/>
                    <a:pt x="49" y="118"/>
                    <a:pt x="49" y="120"/>
                  </a:cubicBezTo>
                  <a:cubicBezTo>
                    <a:pt x="49" y="127"/>
                    <a:pt x="56" y="127"/>
                    <a:pt x="58" y="127"/>
                  </a:cubicBezTo>
                  <a:cubicBezTo>
                    <a:pt x="67" y="127"/>
                    <a:pt x="67" y="127"/>
                    <a:pt x="72" y="109"/>
                  </a:cubicBezTo>
                  <a:cubicBezTo>
                    <a:pt x="84" y="55"/>
                    <a:pt x="100" y="18"/>
                    <a:pt x="129" y="18"/>
                  </a:cubicBezTo>
                  <a:cubicBezTo>
                    <a:pt x="141" y="18"/>
                    <a:pt x="151" y="23"/>
                    <a:pt x="151" y="53"/>
                  </a:cubicBezTo>
                  <a:cubicBezTo>
                    <a:pt x="151" y="70"/>
                    <a:pt x="150" y="79"/>
                    <a:pt x="146" y="92"/>
                  </a:cubicBezTo>
                  <a:lnTo>
                    <a:pt x="60" y="438"/>
                  </a:lnTo>
                  <a:moveTo>
                    <a:pt x="197" y="100"/>
                  </a:moveTo>
                  <a:cubicBezTo>
                    <a:pt x="202" y="79"/>
                    <a:pt x="224" y="58"/>
                    <a:pt x="238" y="46"/>
                  </a:cubicBezTo>
                  <a:cubicBezTo>
                    <a:pt x="264" y="23"/>
                    <a:pt x="287" y="18"/>
                    <a:pt x="299" y="18"/>
                  </a:cubicBezTo>
                  <a:cubicBezTo>
                    <a:pt x="331" y="18"/>
                    <a:pt x="350" y="44"/>
                    <a:pt x="350" y="90"/>
                  </a:cubicBezTo>
                  <a:cubicBezTo>
                    <a:pt x="350" y="136"/>
                    <a:pt x="324" y="225"/>
                    <a:pt x="310" y="255"/>
                  </a:cubicBezTo>
                  <a:cubicBezTo>
                    <a:pt x="283" y="308"/>
                    <a:pt x="246" y="334"/>
                    <a:pt x="218" y="334"/>
                  </a:cubicBezTo>
                  <a:cubicBezTo>
                    <a:pt x="165" y="334"/>
                    <a:pt x="157" y="269"/>
                    <a:pt x="157" y="266"/>
                  </a:cubicBezTo>
                  <a:cubicBezTo>
                    <a:pt x="157" y="264"/>
                    <a:pt x="157" y="262"/>
                    <a:pt x="158" y="253"/>
                  </a:cubicBezTo>
                  <a:lnTo>
                    <a:pt x="197" y="100"/>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3" name="Google Shape;113;p16"/>
            <p:cNvSpPr/>
            <p:nvPr/>
          </p:nvSpPr>
          <p:spPr>
            <a:xfrm>
              <a:off x="7876080" y="585360"/>
              <a:ext cx="185760" cy="186120"/>
            </a:xfrm>
            <a:custGeom>
              <a:avLst/>
              <a:gdLst/>
              <a:ahLst/>
              <a:cxnLst/>
              <a:rect l="l" t="t" r="r" b="b"/>
              <a:pathLst>
                <a:path w="516" h="517" extrusionOk="0">
                  <a:moveTo>
                    <a:pt x="275" y="275"/>
                  </a:moveTo>
                  <a:lnTo>
                    <a:pt x="491" y="275"/>
                  </a:lnTo>
                  <a:cubicBezTo>
                    <a:pt x="502" y="275"/>
                    <a:pt x="516" y="275"/>
                    <a:pt x="516" y="259"/>
                  </a:cubicBezTo>
                  <a:cubicBezTo>
                    <a:pt x="516" y="243"/>
                    <a:pt x="502" y="243"/>
                    <a:pt x="491" y="243"/>
                  </a:cubicBezTo>
                  <a:lnTo>
                    <a:pt x="275" y="243"/>
                  </a:lnTo>
                  <a:lnTo>
                    <a:pt x="275" y="26"/>
                  </a:lnTo>
                  <a:cubicBezTo>
                    <a:pt x="275" y="14"/>
                    <a:pt x="275" y="0"/>
                    <a:pt x="259" y="0"/>
                  </a:cubicBezTo>
                  <a:cubicBezTo>
                    <a:pt x="243" y="0"/>
                    <a:pt x="243" y="14"/>
                    <a:pt x="243" y="26"/>
                  </a:cubicBezTo>
                  <a:lnTo>
                    <a:pt x="243" y="243"/>
                  </a:lnTo>
                  <a:lnTo>
                    <a:pt x="26" y="243"/>
                  </a:lnTo>
                  <a:cubicBezTo>
                    <a:pt x="14" y="243"/>
                    <a:pt x="0" y="243"/>
                    <a:pt x="0" y="259"/>
                  </a:cubicBezTo>
                  <a:cubicBezTo>
                    <a:pt x="0" y="275"/>
                    <a:pt x="14" y="275"/>
                    <a:pt x="26" y="275"/>
                  </a:cubicBezTo>
                  <a:lnTo>
                    <a:pt x="243" y="275"/>
                  </a:lnTo>
                  <a:lnTo>
                    <a:pt x="243" y="491"/>
                  </a:lnTo>
                  <a:cubicBezTo>
                    <a:pt x="243" y="502"/>
                    <a:pt x="243" y="517"/>
                    <a:pt x="259" y="517"/>
                  </a:cubicBezTo>
                  <a:cubicBezTo>
                    <a:pt x="275" y="517"/>
                    <a:pt x="275" y="502"/>
                    <a:pt x="275" y="491"/>
                  </a:cubicBezTo>
                  <a:lnTo>
                    <a:pt x="275" y="275"/>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4" name="Google Shape;114;p16"/>
            <p:cNvSpPr/>
            <p:nvPr/>
          </p:nvSpPr>
          <p:spPr>
            <a:xfrm>
              <a:off x="8146080" y="627840"/>
              <a:ext cx="150840" cy="123480"/>
            </a:xfrm>
            <a:custGeom>
              <a:avLst/>
              <a:gdLst/>
              <a:ahLst/>
              <a:cxnLst/>
              <a:rect l="l" t="t" r="r" b="b"/>
              <a:pathLst>
                <a:path w="419" h="343" extrusionOk="0">
                  <a:moveTo>
                    <a:pt x="185" y="46"/>
                  </a:moveTo>
                  <a:lnTo>
                    <a:pt x="273" y="46"/>
                  </a:lnTo>
                  <a:cubicBezTo>
                    <a:pt x="246" y="160"/>
                    <a:pt x="239" y="194"/>
                    <a:pt x="239" y="246"/>
                  </a:cubicBezTo>
                  <a:cubicBezTo>
                    <a:pt x="239" y="257"/>
                    <a:pt x="239" y="278"/>
                    <a:pt x="246" y="304"/>
                  </a:cubicBezTo>
                  <a:cubicBezTo>
                    <a:pt x="253" y="340"/>
                    <a:pt x="262" y="343"/>
                    <a:pt x="275" y="343"/>
                  </a:cubicBezTo>
                  <a:cubicBezTo>
                    <a:pt x="290" y="343"/>
                    <a:pt x="306" y="329"/>
                    <a:pt x="306" y="313"/>
                  </a:cubicBezTo>
                  <a:cubicBezTo>
                    <a:pt x="306" y="310"/>
                    <a:pt x="306" y="308"/>
                    <a:pt x="301" y="297"/>
                  </a:cubicBezTo>
                  <a:cubicBezTo>
                    <a:pt x="278" y="241"/>
                    <a:pt x="278" y="190"/>
                    <a:pt x="278" y="169"/>
                  </a:cubicBezTo>
                  <a:cubicBezTo>
                    <a:pt x="278" y="127"/>
                    <a:pt x="283" y="86"/>
                    <a:pt x="292" y="46"/>
                  </a:cubicBezTo>
                  <a:lnTo>
                    <a:pt x="382" y="46"/>
                  </a:lnTo>
                  <a:cubicBezTo>
                    <a:pt x="391" y="46"/>
                    <a:pt x="419" y="46"/>
                    <a:pt x="419" y="19"/>
                  </a:cubicBezTo>
                  <a:cubicBezTo>
                    <a:pt x="419" y="0"/>
                    <a:pt x="403" y="0"/>
                    <a:pt x="389" y="0"/>
                  </a:cubicBezTo>
                  <a:lnTo>
                    <a:pt x="129" y="0"/>
                  </a:lnTo>
                  <a:cubicBezTo>
                    <a:pt x="111" y="0"/>
                    <a:pt x="81" y="0"/>
                    <a:pt x="48" y="37"/>
                  </a:cubicBezTo>
                  <a:cubicBezTo>
                    <a:pt x="19" y="67"/>
                    <a:pt x="0" y="102"/>
                    <a:pt x="0" y="106"/>
                  </a:cubicBezTo>
                  <a:cubicBezTo>
                    <a:pt x="0" y="107"/>
                    <a:pt x="0" y="114"/>
                    <a:pt x="9" y="114"/>
                  </a:cubicBezTo>
                  <a:cubicBezTo>
                    <a:pt x="16" y="114"/>
                    <a:pt x="18" y="111"/>
                    <a:pt x="21" y="106"/>
                  </a:cubicBezTo>
                  <a:cubicBezTo>
                    <a:pt x="60" y="46"/>
                    <a:pt x="106" y="46"/>
                    <a:pt x="120" y="46"/>
                  </a:cubicBezTo>
                  <a:lnTo>
                    <a:pt x="165" y="46"/>
                  </a:lnTo>
                  <a:cubicBezTo>
                    <a:pt x="139" y="139"/>
                    <a:pt x="99" y="232"/>
                    <a:pt x="65" y="304"/>
                  </a:cubicBezTo>
                  <a:cubicBezTo>
                    <a:pt x="60" y="315"/>
                    <a:pt x="60" y="317"/>
                    <a:pt x="60" y="322"/>
                  </a:cubicBezTo>
                  <a:cubicBezTo>
                    <a:pt x="60" y="338"/>
                    <a:pt x="72" y="343"/>
                    <a:pt x="81" y="343"/>
                  </a:cubicBezTo>
                  <a:cubicBezTo>
                    <a:pt x="106" y="343"/>
                    <a:pt x="111" y="322"/>
                    <a:pt x="120" y="292"/>
                  </a:cubicBezTo>
                  <a:cubicBezTo>
                    <a:pt x="132" y="257"/>
                    <a:pt x="132" y="255"/>
                    <a:pt x="141" y="216"/>
                  </a:cubicBezTo>
                  <a:lnTo>
                    <a:pt x="185" y="46"/>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5" name="Google Shape;115;p16"/>
            <p:cNvSpPr/>
            <p:nvPr/>
          </p:nvSpPr>
          <p:spPr>
            <a:xfrm>
              <a:off x="8328600" y="579600"/>
              <a:ext cx="132480" cy="10080"/>
            </a:xfrm>
            <a:custGeom>
              <a:avLst/>
              <a:gdLst/>
              <a:ahLst/>
              <a:cxnLst/>
              <a:rect l="l" t="t" r="r" b="b"/>
              <a:pathLst>
                <a:path w="368" h="28" extrusionOk="0">
                  <a:moveTo>
                    <a:pt x="347" y="28"/>
                  </a:moveTo>
                  <a:cubicBezTo>
                    <a:pt x="354" y="28"/>
                    <a:pt x="368" y="28"/>
                    <a:pt x="368" y="14"/>
                  </a:cubicBezTo>
                  <a:cubicBezTo>
                    <a:pt x="368" y="0"/>
                    <a:pt x="356" y="0"/>
                    <a:pt x="347" y="0"/>
                  </a:cubicBezTo>
                  <a:lnTo>
                    <a:pt x="21" y="0"/>
                  </a:lnTo>
                  <a:cubicBezTo>
                    <a:pt x="12" y="0"/>
                    <a:pt x="0" y="0"/>
                    <a:pt x="0" y="14"/>
                  </a:cubicBezTo>
                  <a:cubicBezTo>
                    <a:pt x="0" y="28"/>
                    <a:pt x="12" y="28"/>
                    <a:pt x="21" y="28"/>
                  </a:cubicBezTo>
                  <a:lnTo>
                    <a:pt x="347" y="28"/>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grpSp>
        <p:nvGrpSpPr>
          <p:cNvPr id="116" name="Google Shape;116;p16"/>
          <p:cNvGrpSpPr/>
          <p:nvPr/>
        </p:nvGrpSpPr>
        <p:grpSpPr>
          <a:xfrm>
            <a:off x="442376" y="4866121"/>
            <a:ext cx="2729137" cy="307399"/>
            <a:chOff x="365760" y="4023360"/>
            <a:chExt cx="2256480" cy="254160"/>
          </a:xfrm>
        </p:grpSpPr>
        <p:sp>
          <p:nvSpPr>
            <p:cNvPr id="117" name="Google Shape;117;p16"/>
            <p:cNvSpPr/>
            <p:nvPr/>
          </p:nvSpPr>
          <p:spPr>
            <a:xfrm>
              <a:off x="368280" y="4037400"/>
              <a:ext cx="2239920" cy="226440"/>
            </a:xfrm>
            <a:custGeom>
              <a:avLst/>
              <a:gdLst/>
              <a:ahLst/>
              <a:cxnLst/>
              <a:rect l="l" t="t" r="r" b="b"/>
              <a:pathLst>
                <a:path w="6222" h="629" extrusionOk="0">
                  <a:moveTo>
                    <a:pt x="3112" y="629"/>
                  </a:moveTo>
                  <a:lnTo>
                    <a:pt x="0" y="629"/>
                  </a:lnTo>
                  <a:lnTo>
                    <a:pt x="0" y="0"/>
                  </a:lnTo>
                  <a:lnTo>
                    <a:pt x="6222" y="0"/>
                  </a:lnTo>
                  <a:lnTo>
                    <a:pt x="6222" y="629"/>
                  </a:lnTo>
                  <a:lnTo>
                    <a:pt x="3112" y="629"/>
                  </a:lnTo>
                  <a:close/>
                </a:path>
              </a:pathLst>
            </a:custGeom>
            <a:solidFill>
              <a:srgbClr val="FFFFFF"/>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8" name="Google Shape;118;p16"/>
            <p:cNvSpPr/>
            <p:nvPr/>
          </p:nvSpPr>
          <p:spPr>
            <a:xfrm>
              <a:off x="365760" y="4088519"/>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5"/>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3" y="335"/>
                    <a:pt x="364" y="335"/>
                    <a:pt x="363" y="335"/>
                  </a:cubicBezTo>
                  <a:cubicBezTo>
                    <a:pt x="338" y="335"/>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5"/>
                    <a:pt x="127" y="335"/>
                  </a:cubicBezTo>
                  <a:cubicBezTo>
                    <a:pt x="81" y="335"/>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19" name="Google Shape;119;p16"/>
            <p:cNvSpPr/>
            <p:nvPr/>
          </p:nvSpPr>
          <p:spPr>
            <a:xfrm>
              <a:off x="541440" y="4114800"/>
              <a:ext cx="135000" cy="139320"/>
            </a:xfrm>
            <a:custGeom>
              <a:avLst/>
              <a:gdLst/>
              <a:ahLst/>
              <a:cxnLst/>
              <a:rect l="l" t="t" r="r" b="b"/>
              <a:pathLst>
                <a:path w="375"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6"/>
                    <a:pt x="33" y="386"/>
                    <a:pt x="51" y="386"/>
                  </a:cubicBezTo>
                  <a:cubicBezTo>
                    <a:pt x="69" y="386"/>
                    <a:pt x="107" y="387"/>
                    <a:pt x="114" y="387"/>
                  </a:cubicBezTo>
                  <a:lnTo>
                    <a:pt x="114" y="368"/>
                  </a:lnTo>
                  <a:cubicBezTo>
                    <a:pt x="86" y="368"/>
                    <a:pt x="76" y="354"/>
                    <a:pt x="76" y="342"/>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6"/>
                    <a:pt x="308" y="386"/>
                  </a:cubicBezTo>
                  <a:cubicBezTo>
                    <a:pt x="331" y="386"/>
                    <a:pt x="370" y="387"/>
                    <a:pt x="375" y="387"/>
                  </a:cubicBezTo>
                  <a:lnTo>
                    <a:pt x="375" y="368"/>
                  </a:lnTo>
                  <a:cubicBezTo>
                    <a:pt x="341" y="368"/>
                    <a:pt x="333" y="368"/>
                    <a:pt x="324" y="347"/>
                  </a:cubicBezTo>
                  <a:lnTo>
                    <a:pt x="202" y="11"/>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0" name="Google Shape;120;p16"/>
            <p:cNvSpPr/>
            <p:nvPr/>
          </p:nvSpPr>
          <p:spPr>
            <a:xfrm>
              <a:off x="791640" y="4082400"/>
              <a:ext cx="186120" cy="119880"/>
            </a:xfrm>
            <a:custGeom>
              <a:avLst/>
              <a:gdLst/>
              <a:ahLst/>
              <a:cxnLst/>
              <a:rect l="l" t="t" r="r" b="b"/>
              <a:pathLst>
                <a:path w="517" h="333" extrusionOk="0">
                  <a:moveTo>
                    <a:pt x="517" y="25"/>
                  </a:moveTo>
                  <a:cubicBezTo>
                    <a:pt x="517" y="7"/>
                    <a:pt x="512" y="0"/>
                    <a:pt x="507" y="0"/>
                  </a:cubicBezTo>
                  <a:cubicBezTo>
                    <a:pt x="503" y="0"/>
                    <a:pt x="496" y="4"/>
                    <a:pt x="496" y="21"/>
                  </a:cubicBezTo>
                  <a:cubicBezTo>
                    <a:pt x="493" y="86"/>
                    <a:pt x="438" y="123"/>
                    <a:pt x="387" y="123"/>
                  </a:cubicBezTo>
                  <a:cubicBezTo>
                    <a:pt x="341" y="123"/>
                    <a:pt x="305" y="95"/>
                    <a:pt x="264" y="65"/>
                  </a:cubicBezTo>
                  <a:cubicBezTo>
                    <a:pt x="224" y="32"/>
                    <a:pt x="181" y="0"/>
                    <a:pt x="130" y="0"/>
                  </a:cubicBezTo>
                  <a:cubicBezTo>
                    <a:pt x="53" y="0"/>
                    <a:pt x="0" y="69"/>
                    <a:pt x="0" y="141"/>
                  </a:cubicBezTo>
                  <a:cubicBezTo>
                    <a:pt x="0" y="165"/>
                    <a:pt x="11" y="165"/>
                    <a:pt x="11" y="165"/>
                  </a:cubicBezTo>
                  <a:cubicBezTo>
                    <a:pt x="19" y="165"/>
                    <a:pt x="21" y="150"/>
                    <a:pt x="21" y="148"/>
                  </a:cubicBezTo>
                  <a:cubicBezTo>
                    <a:pt x="26" y="72"/>
                    <a:pt x="88" y="44"/>
                    <a:pt x="130" y="44"/>
                  </a:cubicBezTo>
                  <a:cubicBezTo>
                    <a:pt x="176" y="44"/>
                    <a:pt x="213" y="70"/>
                    <a:pt x="253" y="102"/>
                  </a:cubicBezTo>
                  <a:cubicBezTo>
                    <a:pt x="296" y="134"/>
                    <a:pt x="336" y="167"/>
                    <a:pt x="387" y="167"/>
                  </a:cubicBezTo>
                  <a:cubicBezTo>
                    <a:pt x="465" y="167"/>
                    <a:pt x="517" y="99"/>
                    <a:pt x="517" y="25"/>
                  </a:cubicBezTo>
                  <a:moveTo>
                    <a:pt x="28" y="301"/>
                  </a:moveTo>
                  <a:cubicBezTo>
                    <a:pt x="16" y="301"/>
                    <a:pt x="0" y="301"/>
                    <a:pt x="0" y="317"/>
                  </a:cubicBezTo>
                  <a:cubicBezTo>
                    <a:pt x="0" y="333"/>
                    <a:pt x="14" y="333"/>
                    <a:pt x="26" y="333"/>
                  </a:cubicBezTo>
                  <a:lnTo>
                    <a:pt x="491" y="333"/>
                  </a:lnTo>
                  <a:cubicBezTo>
                    <a:pt x="503" y="333"/>
                    <a:pt x="517" y="333"/>
                    <a:pt x="517" y="317"/>
                  </a:cubicBezTo>
                  <a:cubicBezTo>
                    <a:pt x="517" y="301"/>
                    <a:pt x="503" y="301"/>
                    <a:pt x="489" y="301"/>
                  </a:cubicBezTo>
                  <a:lnTo>
                    <a:pt x="28" y="301"/>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1" name="Google Shape;121;p16"/>
            <p:cNvSpPr/>
            <p:nvPr/>
          </p:nvSpPr>
          <p:spPr>
            <a:xfrm>
              <a:off x="1093320" y="4136040"/>
              <a:ext cx="170280" cy="11880"/>
            </a:xfrm>
            <a:custGeom>
              <a:avLst/>
              <a:gdLst/>
              <a:ahLst/>
              <a:cxnLst/>
              <a:rect l="l" t="t" r="r" b="b"/>
              <a:pathLst>
                <a:path w="473" h="33" extrusionOk="0">
                  <a:moveTo>
                    <a:pt x="447" y="33"/>
                  </a:moveTo>
                  <a:cubicBezTo>
                    <a:pt x="459" y="33"/>
                    <a:pt x="473" y="33"/>
                    <a:pt x="473" y="16"/>
                  </a:cubicBezTo>
                  <a:cubicBezTo>
                    <a:pt x="473" y="0"/>
                    <a:pt x="459" y="0"/>
                    <a:pt x="447" y="0"/>
                  </a:cubicBezTo>
                  <a:lnTo>
                    <a:pt x="26" y="0"/>
                  </a:lnTo>
                  <a:cubicBezTo>
                    <a:pt x="14" y="0"/>
                    <a:pt x="0" y="0"/>
                    <a:pt x="0" y="16"/>
                  </a:cubicBezTo>
                  <a:cubicBezTo>
                    <a:pt x="0" y="33"/>
                    <a:pt x="14" y="33"/>
                    <a:pt x="26" y="33"/>
                  </a:cubicBezTo>
                  <a:lnTo>
                    <a:pt x="447" y="33"/>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2" name="Google Shape;122;p16"/>
            <p:cNvSpPr/>
            <p:nvPr/>
          </p:nvSpPr>
          <p:spPr>
            <a:xfrm>
              <a:off x="1297800" y="4088519"/>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5"/>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3" y="335"/>
                    <a:pt x="364" y="335"/>
                    <a:pt x="363" y="335"/>
                  </a:cubicBezTo>
                  <a:cubicBezTo>
                    <a:pt x="338" y="335"/>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5"/>
                    <a:pt x="127" y="335"/>
                  </a:cubicBezTo>
                  <a:cubicBezTo>
                    <a:pt x="81" y="335"/>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3" name="Google Shape;123;p16"/>
            <p:cNvSpPr/>
            <p:nvPr/>
          </p:nvSpPr>
          <p:spPr>
            <a:xfrm>
              <a:off x="1501920" y="4111920"/>
              <a:ext cx="78120" cy="8280"/>
            </a:xfrm>
            <a:custGeom>
              <a:avLst/>
              <a:gdLst/>
              <a:ahLst/>
              <a:cxnLst/>
              <a:rect l="l" t="t" r="r" b="b"/>
              <a:pathLst>
                <a:path w="217" h="23" extrusionOk="0">
                  <a:moveTo>
                    <a:pt x="217" y="23"/>
                  </a:moveTo>
                  <a:lnTo>
                    <a:pt x="217" y="0"/>
                  </a:lnTo>
                  <a:lnTo>
                    <a:pt x="0" y="0"/>
                  </a:lnTo>
                  <a:lnTo>
                    <a:pt x="0" y="23"/>
                  </a:lnTo>
                  <a:lnTo>
                    <a:pt x="217" y="23"/>
                  </a:ln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4" name="Google Shape;124;p16"/>
            <p:cNvSpPr/>
            <p:nvPr/>
          </p:nvSpPr>
          <p:spPr>
            <a:xfrm>
              <a:off x="1473480" y="4138200"/>
              <a:ext cx="135720" cy="139320"/>
            </a:xfrm>
            <a:custGeom>
              <a:avLst/>
              <a:gdLst/>
              <a:ahLst/>
              <a:cxnLst/>
              <a:rect l="l" t="t" r="r" b="b"/>
              <a:pathLst>
                <a:path w="377"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6"/>
                    <a:pt x="33" y="386"/>
                    <a:pt x="51" y="386"/>
                  </a:cubicBezTo>
                  <a:cubicBezTo>
                    <a:pt x="69" y="386"/>
                    <a:pt x="107" y="387"/>
                    <a:pt x="116" y="387"/>
                  </a:cubicBezTo>
                  <a:lnTo>
                    <a:pt x="116" y="368"/>
                  </a:lnTo>
                  <a:cubicBezTo>
                    <a:pt x="86" y="368"/>
                    <a:pt x="76" y="354"/>
                    <a:pt x="76" y="342"/>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6"/>
                    <a:pt x="308" y="386"/>
                  </a:cubicBezTo>
                  <a:cubicBezTo>
                    <a:pt x="331" y="386"/>
                    <a:pt x="370" y="387"/>
                    <a:pt x="377" y="387"/>
                  </a:cubicBezTo>
                  <a:lnTo>
                    <a:pt x="377" y="368"/>
                  </a:lnTo>
                  <a:cubicBezTo>
                    <a:pt x="341" y="368"/>
                    <a:pt x="333" y="368"/>
                    <a:pt x="324" y="347"/>
                  </a:cubicBezTo>
                  <a:lnTo>
                    <a:pt x="202" y="11"/>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5" name="Google Shape;125;p16"/>
            <p:cNvSpPr/>
            <p:nvPr/>
          </p:nvSpPr>
          <p:spPr>
            <a:xfrm>
              <a:off x="1722960" y="4082400"/>
              <a:ext cx="186120" cy="119880"/>
            </a:xfrm>
            <a:custGeom>
              <a:avLst/>
              <a:gdLst/>
              <a:ahLst/>
              <a:cxnLst/>
              <a:rect l="l" t="t" r="r" b="b"/>
              <a:pathLst>
                <a:path w="517" h="333" extrusionOk="0">
                  <a:moveTo>
                    <a:pt x="517" y="25"/>
                  </a:moveTo>
                  <a:cubicBezTo>
                    <a:pt x="517" y="7"/>
                    <a:pt x="512" y="0"/>
                    <a:pt x="507" y="0"/>
                  </a:cubicBezTo>
                  <a:cubicBezTo>
                    <a:pt x="503" y="0"/>
                    <a:pt x="496" y="4"/>
                    <a:pt x="496" y="21"/>
                  </a:cubicBezTo>
                  <a:cubicBezTo>
                    <a:pt x="493" y="86"/>
                    <a:pt x="438" y="123"/>
                    <a:pt x="387" y="123"/>
                  </a:cubicBezTo>
                  <a:cubicBezTo>
                    <a:pt x="341" y="123"/>
                    <a:pt x="305" y="95"/>
                    <a:pt x="264" y="65"/>
                  </a:cubicBezTo>
                  <a:cubicBezTo>
                    <a:pt x="224" y="32"/>
                    <a:pt x="181" y="0"/>
                    <a:pt x="130" y="0"/>
                  </a:cubicBezTo>
                  <a:cubicBezTo>
                    <a:pt x="53" y="0"/>
                    <a:pt x="0" y="69"/>
                    <a:pt x="0" y="141"/>
                  </a:cubicBezTo>
                  <a:cubicBezTo>
                    <a:pt x="0" y="165"/>
                    <a:pt x="11" y="165"/>
                    <a:pt x="11" y="165"/>
                  </a:cubicBezTo>
                  <a:cubicBezTo>
                    <a:pt x="19" y="165"/>
                    <a:pt x="21" y="150"/>
                    <a:pt x="21" y="148"/>
                  </a:cubicBezTo>
                  <a:cubicBezTo>
                    <a:pt x="26" y="72"/>
                    <a:pt x="88" y="44"/>
                    <a:pt x="130" y="44"/>
                  </a:cubicBezTo>
                  <a:cubicBezTo>
                    <a:pt x="176" y="44"/>
                    <a:pt x="213" y="70"/>
                    <a:pt x="253" y="102"/>
                  </a:cubicBezTo>
                  <a:cubicBezTo>
                    <a:pt x="296" y="134"/>
                    <a:pt x="336" y="167"/>
                    <a:pt x="387" y="167"/>
                  </a:cubicBezTo>
                  <a:cubicBezTo>
                    <a:pt x="465" y="167"/>
                    <a:pt x="517" y="99"/>
                    <a:pt x="517" y="25"/>
                  </a:cubicBezTo>
                  <a:moveTo>
                    <a:pt x="28" y="301"/>
                  </a:moveTo>
                  <a:cubicBezTo>
                    <a:pt x="16" y="301"/>
                    <a:pt x="0" y="301"/>
                    <a:pt x="0" y="317"/>
                  </a:cubicBezTo>
                  <a:cubicBezTo>
                    <a:pt x="0" y="333"/>
                    <a:pt x="14" y="333"/>
                    <a:pt x="26" y="333"/>
                  </a:cubicBezTo>
                  <a:lnTo>
                    <a:pt x="491" y="333"/>
                  </a:lnTo>
                  <a:cubicBezTo>
                    <a:pt x="503" y="333"/>
                    <a:pt x="517" y="333"/>
                    <a:pt x="517" y="317"/>
                  </a:cubicBezTo>
                  <a:cubicBezTo>
                    <a:pt x="517" y="301"/>
                    <a:pt x="503" y="301"/>
                    <a:pt x="489" y="301"/>
                  </a:cubicBezTo>
                  <a:lnTo>
                    <a:pt x="28" y="301"/>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6" name="Google Shape;126;p16"/>
            <p:cNvSpPr/>
            <p:nvPr/>
          </p:nvSpPr>
          <p:spPr>
            <a:xfrm>
              <a:off x="2012759" y="4025880"/>
              <a:ext cx="117720" cy="191880"/>
            </a:xfrm>
            <a:custGeom>
              <a:avLst/>
              <a:gdLst/>
              <a:ahLst/>
              <a:cxnLst/>
              <a:rect l="l" t="t" r="r" b="b"/>
              <a:pathLst>
                <a:path w="327" h="533" extrusionOk="0">
                  <a:moveTo>
                    <a:pt x="327" y="269"/>
                  </a:moveTo>
                  <a:cubicBezTo>
                    <a:pt x="327" y="206"/>
                    <a:pt x="324" y="144"/>
                    <a:pt x="296" y="86"/>
                  </a:cubicBezTo>
                  <a:cubicBezTo>
                    <a:pt x="261" y="12"/>
                    <a:pt x="197" y="0"/>
                    <a:pt x="164" y="0"/>
                  </a:cubicBezTo>
                  <a:cubicBezTo>
                    <a:pt x="118" y="0"/>
                    <a:pt x="60" y="19"/>
                    <a:pt x="28" y="92"/>
                  </a:cubicBezTo>
                  <a:cubicBezTo>
                    <a:pt x="4" y="146"/>
                    <a:pt x="0" y="206"/>
                    <a:pt x="0" y="269"/>
                  </a:cubicBezTo>
                  <a:cubicBezTo>
                    <a:pt x="0" y="327"/>
                    <a:pt x="4" y="396"/>
                    <a:pt x="35" y="456"/>
                  </a:cubicBezTo>
                  <a:cubicBezTo>
                    <a:pt x="69" y="518"/>
                    <a:pt x="125" y="533"/>
                    <a:pt x="164" y="533"/>
                  </a:cubicBezTo>
                  <a:cubicBezTo>
                    <a:pt x="206" y="533"/>
                    <a:pt x="264" y="518"/>
                    <a:pt x="299" y="444"/>
                  </a:cubicBezTo>
                  <a:cubicBezTo>
                    <a:pt x="324" y="391"/>
                    <a:pt x="327" y="329"/>
                    <a:pt x="327" y="269"/>
                  </a:cubicBezTo>
                  <a:moveTo>
                    <a:pt x="164" y="518"/>
                  </a:moveTo>
                  <a:cubicBezTo>
                    <a:pt x="134" y="518"/>
                    <a:pt x="86" y="498"/>
                    <a:pt x="72" y="423"/>
                  </a:cubicBezTo>
                  <a:cubicBezTo>
                    <a:pt x="65" y="377"/>
                    <a:pt x="65" y="305"/>
                    <a:pt x="65" y="259"/>
                  </a:cubicBezTo>
                  <a:cubicBezTo>
                    <a:pt x="65" y="210"/>
                    <a:pt x="65" y="158"/>
                    <a:pt x="70" y="116"/>
                  </a:cubicBezTo>
                  <a:cubicBezTo>
                    <a:pt x="86" y="25"/>
                    <a:pt x="144" y="18"/>
                    <a:pt x="164" y="18"/>
                  </a:cubicBezTo>
                  <a:cubicBezTo>
                    <a:pt x="188" y="18"/>
                    <a:pt x="239" y="32"/>
                    <a:pt x="255" y="107"/>
                  </a:cubicBezTo>
                  <a:cubicBezTo>
                    <a:pt x="262" y="151"/>
                    <a:pt x="262" y="210"/>
                    <a:pt x="262" y="259"/>
                  </a:cubicBezTo>
                  <a:cubicBezTo>
                    <a:pt x="262" y="317"/>
                    <a:pt x="262" y="370"/>
                    <a:pt x="253" y="419"/>
                  </a:cubicBezTo>
                  <a:cubicBezTo>
                    <a:pt x="243" y="493"/>
                    <a:pt x="199" y="518"/>
                    <a:pt x="164" y="518"/>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7" name="Google Shape;127;p16"/>
            <p:cNvSpPr/>
            <p:nvPr/>
          </p:nvSpPr>
          <p:spPr>
            <a:xfrm>
              <a:off x="2164680" y="4181760"/>
              <a:ext cx="30240" cy="30600"/>
            </a:xfrm>
            <a:custGeom>
              <a:avLst/>
              <a:gdLst/>
              <a:ahLst/>
              <a:cxnLst/>
              <a:rect l="l" t="t" r="r" b="b"/>
              <a:pathLst>
                <a:path w="84" h="85" extrusionOk="0">
                  <a:moveTo>
                    <a:pt x="84" y="42"/>
                  </a:moveTo>
                  <a:cubicBezTo>
                    <a:pt x="84" y="19"/>
                    <a:pt x="65" y="0"/>
                    <a:pt x="42" y="0"/>
                  </a:cubicBezTo>
                  <a:cubicBezTo>
                    <a:pt x="19" y="0"/>
                    <a:pt x="0" y="19"/>
                    <a:pt x="0" y="42"/>
                  </a:cubicBezTo>
                  <a:cubicBezTo>
                    <a:pt x="0" y="65"/>
                    <a:pt x="19" y="85"/>
                    <a:pt x="42" y="85"/>
                  </a:cubicBezTo>
                  <a:cubicBezTo>
                    <a:pt x="65" y="85"/>
                    <a:pt x="84" y="65"/>
                    <a:pt x="84" y="42"/>
                  </a:cubicBezTo>
                  <a:close/>
                </a:path>
              </a:pathLst>
            </a:custGeom>
            <a:solidFill>
              <a:srgbClr val="000000"/>
            </a:solidFill>
            <a:ln>
              <a:noFill/>
            </a:ln>
          </p:spPr>
          <p:txBody>
            <a:bodyPr spcFirstLastPara="1" wrap="square" lIns="108833" tIns="0" rIns="108833"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8" name="Google Shape;128;p16"/>
            <p:cNvSpPr/>
            <p:nvPr/>
          </p:nvSpPr>
          <p:spPr>
            <a:xfrm>
              <a:off x="2233800" y="4023360"/>
              <a:ext cx="119880" cy="195120"/>
            </a:xfrm>
            <a:custGeom>
              <a:avLst/>
              <a:gdLst/>
              <a:ahLst/>
              <a:cxnLst/>
              <a:rect l="l" t="t" r="r" b="b"/>
              <a:pathLst>
                <a:path w="333" h="542" extrusionOk="0">
                  <a:moveTo>
                    <a:pt x="326" y="53"/>
                  </a:moveTo>
                  <a:cubicBezTo>
                    <a:pt x="333" y="42"/>
                    <a:pt x="333" y="40"/>
                    <a:pt x="333" y="25"/>
                  </a:cubicBezTo>
                  <a:lnTo>
                    <a:pt x="144" y="25"/>
                  </a:lnTo>
                  <a:cubicBezTo>
                    <a:pt x="49" y="25"/>
                    <a:pt x="48" y="14"/>
                    <a:pt x="46" y="0"/>
                  </a:cubicBezTo>
                  <a:lnTo>
                    <a:pt x="26" y="0"/>
                  </a:lnTo>
                  <a:lnTo>
                    <a:pt x="0" y="160"/>
                  </a:lnTo>
                  <a:lnTo>
                    <a:pt x="19" y="160"/>
                  </a:lnTo>
                  <a:cubicBezTo>
                    <a:pt x="21" y="148"/>
                    <a:pt x="28" y="99"/>
                    <a:pt x="39" y="90"/>
                  </a:cubicBezTo>
                  <a:cubicBezTo>
                    <a:pt x="44" y="85"/>
                    <a:pt x="106" y="85"/>
                    <a:pt x="114" y="85"/>
                  </a:cubicBezTo>
                  <a:lnTo>
                    <a:pt x="276" y="85"/>
                  </a:lnTo>
                  <a:cubicBezTo>
                    <a:pt x="268" y="97"/>
                    <a:pt x="206" y="181"/>
                    <a:pt x="188" y="208"/>
                  </a:cubicBezTo>
                  <a:cubicBezTo>
                    <a:pt x="120" y="312"/>
                    <a:pt x="93" y="419"/>
                    <a:pt x="93" y="498"/>
                  </a:cubicBezTo>
                  <a:cubicBezTo>
                    <a:pt x="93" y="507"/>
                    <a:pt x="93" y="542"/>
                    <a:pt x="128" y="542"/>
                  </a:cubicBezTo>
                  <a:cubicBezTo>
                    <a:pt x="165" y="542"/>
                    <a:pt x="165" y="507"/>
                    <a:pt x="165" y="498"/>
                  </a:cubicBezTo>
                  <a:lnTo>
                    <a:pt x="165" y="460"/>
                  </a:lnTo>
                  <a:cubicBezTo>
                    <a:pt x="165" y="417"/>
                    <a:pt x="167" y="373"/>
                    <a:pt x="172" y="333"/>
                  </a:cubicBezTo>
                  <a:cubicBezTo>
                    <a:pt x="176" y="315"/>
                    <a:pt x="187" y="248"/>
                    <a:pt x="222" y="199"/>
                  </a:cubicBezTo>
                  <a:lnTo>
                    <a:pt x="326" y="53"/>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29" name="Google Shape;129;p16"/>
            <p:cNvSpPr/>
            <p:nvPr/>
          </p:nvSpPr>
          <p:spPr>
            <a:xfrm>
              <a:off x="2369519" y="4025880"/>
              <a:ext cx="115920" cy="191880"/>
            </a:xfrm>
            <a:custGeom>
              <a:avLst/>
              <a:gdLst/>
              <a:ahLst/>
              <a:cxnLst/>
              <a:rect l="l" t="t" r="r" b="b"/>
              <a:pathLst>
                <a:path w="322" h="533" extrusionOk="0">
                  <a:moveTo>
                    <a:pt x="194" y="243"/>
                  </a:moveTo>
                  <a:cubicBezTo>
                    <a:pt x="257" y="224"/>
                    <a:pt x="301" y="169"/>
                    <a:pt x="301" y="107"/>
                  </a:cubicBezTo>
                  <a:cubicBezTo>
                    <a:pt x="301" y="44"/>
                    <a:pt x="232" y="0"/>
                    <a:pt x="158" y="0"/>
                  </a:cubicBezTo>
                  <a:cubicBezTo>
                    <a:pt x="79" y="0"/>
                    <a:pt x="21" y="46"/>
                    <a:pt x="21" y="106"/>
                  </a:cubicBezTo>
                  <a:cubicBezTo>
                    <a:pt x="21" y="130"/>
                    <a:pt x="39" y="146"/>
                    <a:pt x="60" y="146"/>
                  </a:cubicBezTo>
                  <a:cubicBezTo>
                    <a:pt x="84" y="146"/>
                    <a:pt x="100" y="129"/>
                    <a:pt x="100" y="106"/>
                  </a:cubicBezTo>
                  <a:cubicBezTo>
                    <a:pt x="100" y="67"/>
                    <a:pt x="63" y="67"/>
                    <a:pt x="53" y="67"/>
                  </a:cubicBezTo>
                  <a:cubicBezTo>
                    <a:pt x="76" y="30"/>
                    <a:pt x="127" y="19"/>
                    <a:pt x="155" y="19"/>
                  </a:cubicBezTo>
                  <a:cubicBezTo>
                    <a:pt x="187" y="19"/>
                    <a:pt x="231" y="37"/>
                    <a:pt x="231" y="106"/>
                  </a:cubicBezTo>
                  <a:cubicBezTo>
                    <a:pt x="231" y="116"/>
                    <a:pt x="229" y="160"/>
                    <a:pt x="208" y="195"/>
                  </a:cubicBezTo>
                  <a:cubicBezTo>
                    <a:pt x="185" y="232"/>
                    <a:pt x="158" y="234"/>
                    <a:pt x="139" y="236"/>
                  </a:cubicBezTo>
                  <a:cubicBezTo>
                    <a:pt x="134" y="236"/>
                    <a:pt x="114" y="238"/>
                    <a:pt x="109" y="238"/>
                  </a:cubicBezTo>
                  <a:cubicBezTo>
                    <a:pt x="102" y="238"/>
                    <a:pt x="97" y="239"/>
                    <a:pt x="97" y="246"/>
                  </a:cubicBezTo>
                  <a:cubicBezTo>
                    <a:pt x="97" y="255"/>
                    <a:pt x="102" y="255"/>
                    <a:pt x="116" y="255"/>
                  </a:cubicBezTo>
                  <a:lnTo>
                    <a:pt x="150" y="255"/>
                  </a:lnTo>
                  <a:cubicBezTo>
                    <a:pt x="213" y="255"/>
                    <a:pt x="243" y="308"/>
                    <a:pt x="243" y="384"/>
                  </a:cubicBezTo>
                  <a:cubicBezTo>
                    <a:pt x="243" y="489"/>
                    <a:pt x="188" y="512"/>
                    <a:pt x="155" y="512"/>
                  </a:cubicBezTo>
                  <a:cubicBezTo>
                    <a:pt x="121" y="512"/>
                    <a:pt x="63" y="498"/>
                    <a:pt x="35" y="452"/>
                  </a:cubicBezTo>
                  <a:cubicBezTo>
                    <a:pt x="63" y="458"/>
                    <a:pt x="86" y="440"/>
                    <a:pt x="86" y="410"/>
                  </a:cubicBezTo>
                  <a:cubicBezTo>
                    <a:pt x="86" y="382"/>
                    <a:pt x="67" y="366"/>
                    <a:pt x="44" y="366"/>
                  </a:cubicBezTo>
                  <a:cubicBezTo>
                    <a:pt x="25" y="366"/>
                    <a:pt x="0" y="379"/>
                    <a:pt x="0" y="412"/>
                  </a:cubicBezTo>
                  <a:cubicBezTo>
                    <a:pt x="0" y="482"/>
                    <a:pt x="72" y="533"/>
                    <a:pt x="157" y="533"/>
                  </a:cubicBezTo>
                  <a:cubicBezTo>
                    <a:pt x="252" y="533"/>
                    <a:pt x="322" y="463"/>
                    <a:pt x="322" y="384"/>
                  </a:cubicBezTo>
                  <a:cubicBezTo>
                    <a:pt x="322" y="320"/>
                    <a:pt x="273" y="261"/>
                    <a:pt x="194" y="243"/>
                  </a:cubicBez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30" name="Google Shape;130;p16"/>
            <p:cNvSpPr/>
            <p:nvPr/>
          </p:nvSpPr>
          <p:spPr>
            <a:xfrm>
              <a:off x="2510640" y="4025880"/>
              <a:ext cx="111600" cy="186480"/>
            </a:xfrm>
            <a:custGeom>
              <a:avLst/>
              <a:gdLst/>
              <a:ahLst/>
              <a:cxnLst/>
              <a:rect l="l" t="t" r="r" b="b"/>
              <a:pathLst>
                <a:path w="310" h="518" extrusionOk="0">
                  <a:moveTo>
                    <a:pt x="60" y="458"/>
                  </a:moveTo>
                  <a:lnTo>
                    <a:pt x="143" y="377"/>
                  </a:lnTo>
                  <a:cubicBezTo>
                    <a:pt x="264" y="269"/>
                    <a:pt x="310" y="229"/>
                    <a:pt x="310" y="151"/>
                  </a:cubicBezTo>
                  <a:cubicBezTo>
                    <a:pt x="310" y="62"/>
                    <a:pt x="241" y="0"/>
                    <a:pt x="146" y="0"/>
                  </a:cubicBezTo>
                  <a:cubicBezTo>
                    <a:pt x="58" y="0"/>
                    <a:pt x="0" y="72"/>
                    <a:pt x="0" y="141"/>
                  </a:cubicBezTo>
                  <a:cubicBezTo>
                    <a:pt x="0" y="183"/>
                    <a:pt x="39" y="183"/>
                    <a:pt x="40" y="183"/>
                  </a:cubicBezTo>
                  <a:cubicBezTo>
                    <a:pt x="55" y="183"/>
                    <a:pt x="81" y="174"/>
                    <a:pt x="81" y="143"/>
                  </a:cubicBezTo>
                  <a:cubicBezTo>
                    <a:pt x="81" y="123"/>
                    <a:pt x="67" y="102"/>
                    <a:pt x="40" y="102"/>
                  </a:cubicBezTo>
                  <a:cubicBezTo>
                    <a:pt x="33" y="102"/>
                    <a:pt x="33" y="102"/>
                    <a:pt x="30" y="104"/>
                  </a:cubicBezTo>
                  <a:cubicBezTo>
                    <a:pt x="48" y="53"/>
                    <a:pt x="90" y="25"/>
                    <a:pt x="136" y="25"/>
                  </a:cubicBezTo>
                  <a:cubicBezTo>
                    <a:pt x="206" y="25"/>
                    <a:pt x="239" y="86"/>
                    <a:pt x="239" y="151"/>
                  </a:cubicBezTo>
                  <a:cubicBezTo>
                    <a:pt x="239" y="213"/>
                    <a:pt x="201" y="275"/>
                    <a:pt x="158" y="322"/>
                  </a:cubicBezTo>
                  <a:lnTo>
                    <a:pt x="9" y="488"/>
                  </a:lnTo>
                  <a:cubicBezTo>
                    <a:pt x="0" y="496"/>
                    <a:pt x="0" y="498"/>
                    <a:pt x="0" y="518"/>
                  </a:cubicBezTo>
                  <a:lnTo>
                    <a:pt x="289" y="518"/>
                  </a:lnTo>
                  <a:lnTo>
                    <a:pt x="310" y="382"/>
                  </a:lnTo>
                  <a:lnTo>
                    <a:pt x="290" y="382"/>
                  </a:lnTo>
                  <a:cubicBezTo>
                    <a:pt x="287" y="405"/>
                    <a:pt x="282" y="440"/>
                    <a:pt x="273" y="451"/>
                  </a:cubicBezTo>
                  <a:cubicBezTo>
                    <a:pt x="268" y="458"/>
                    <a:pt x="217" y="458"/>
                    <a:pt x="201" y="458"/>
                  </a:cubicBezTo>
                  <a:lnTo>
                    <a:pt x="60" y="458"/>
                  </a:lnTo>
                  <a:close/>
                </a:path>
              </a:pathLst>
            </a:custGeom>
            <a:solidFill>
              <a:srgbClr val="000000"/>
            </a:solid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pic>
        <p:nvPicPr>
          <p:cNvPr id="131" name="Google Shape;131;p16"/>
          <p:cNvPicPr preferRelativeResize="0"/>
          <p:nvPr/>
        </p:nvPicPr>
        <p:blipFill rotWithShape="1">
          <a:blip r:embed="rId3">
            <a:alphaModFix/>
          </a:blip>
          <a:srcRect/>
          <a:stretch/>
        </p:blipFill>
        <p:spPr>
          <a:xfrm>
            <a:off x="6587625" y="1548234"/>
            <a:ext cx="5470195" cy="4925961"/>
          </a:xfrm>
          <a:prstGeom prst="rect">
            <a:avLst/>
          </a:prstGeom>
          <a:noFill/>
          <a:ln>
            <a:noFill/>
          </a:ln>
        </p:spPr>
      </p:pic>
      <p:sp>
        <p:nvSpPr>
          <p:cNvPr id="132" name="Google Shape;132;p16"/>
          <p:cNvSpPr/>
          <p:nvPr/>
        </p:nvSpPr>
        <p:spPr>
          <a:xfrm>
            <a:off x="351804" y="2261396"/>
            <a:ext cx="4798800" cy="994800"/>
          </a:xfrm>
          <a:prstGeom prst="rect">
            <a:avLst/>
          </a:prstGeom>
          <a:noFill/>
          <a:ln w="19075" cap="flat" cmpd="sng">
            <a:solidFill>
              <a:srgbClr val="000000"/>
            </a:solidFill>
            <a:prstDash val="solid"/>
            <a:round/>
            <a:headEnd type="none" w="sm" len="sm"/>
            <a:tailEnd type="none" w="sm" len="sm"/>
          </a:ln>
        </p:spPr>
        <p:txBody>
          <a:bodyPr spcFirstLastPara="1" wrap="square" lIns="120167" tIns="65733" rIns="120167" bIns="657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33" name="Google Shape;133;p16"/>
          <p:cNvSpPr txBox="1"/>
          <p:nvPr/>
        </p:nvSpPr>
        <p:spPr>
          <a:xfrm>
            <a:off x="221184" y="3317644"/>
            <a:ext cx="6304000" cy="2101200"/>
          </a:xfrm>
          <a:prstGeom prst="rect">
            <a:avLst/>
          </a:prstGeom>
          <a:noFill/>
          <a:ln>
            <a:noFill/>
          </a:ln>
        </p:spPr>
        <p:txBody>
          <a:bodyPr spcFirstLastPara="1" wrap="square" lIns="0" tIns="0" rIns="0" bIns="0" anchor="ctr" anchorCtr="0">
            <a:noAutofit/>
          </a:bodyPr>
          <a:lstStyle/>
          <a:p>
            <a:pPr marL="253994" marR="0" lvl="0" indent="-253994"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ru" sz="2667" b="0" i="0" u="none" strike="noStrike" kern="1200" cap="none" spc="0" normalizeH="0" baseline="30000" noProof="0">
                <a:ln>
                  <a:noFill/>
                </a:ln>
                <a:solidFill>
                  <a:srgbClr val="000000"/>
                </a:solidFill>
                <a:effectLst/>
                <a:uLnTx/>
                <a:uFillTx/>
                <a:latin typeface="Arial"/>
                <a:ea typeface="Arial"/>
                <a:cs typeface="Arial"/>
                <a:sym typeface="Arial"/>
              </a:rPr>
              <a:t>*</a:t>
            </a:r>
            <a:r>
              <a:rPr kumimoji="0" lang="ru" sz="2667" b="0" i="0" u="none" strike="noStrike" kern="1200" cap="none" spc="0" normalizeH="0" baseline="0" noProof="0">
                <a:ln>
                  <a:noFill/>
                </a:ln>
                <a:solidFill>
                  <a:srgbClr val="000000"/>
                </a:solidFill>
                <a:effectLst/>
                <a:uLnTx/>
                <a:uFillTx/>
                <a:latin typeface="Arial"/>
                <a:ea typeface="Arial"/>
                <a:cs typeface="Arial"/>
                <a:sym typeface="Arial"/>
              </a:rPr>
              <a:t> — </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denotes </a:t>
            </a:r>
            <a:r>
              <a:rPr kumimoji="0" lang="ru" sz="2667"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hyperon</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rest frame </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253994" marR="0" lvl="0" indent="-253994" algn="l" defTabSz="914400" rtl="0" eaLnBrk="1" fontAlgn="auto" latinLnBrk="0" hangingPunct="1">
              <a:lnSpc>
                <a:spcPct val="100000"/>
              </a:lnSpc>
              <a:spcBef>
                <a:spcPts val="1067"/>
              </a:spcBef>
              <a:spcAft>
                <a:spcPts val="0"/>
              </a:spcAft>
              <a:buClr>
                <a:srgbClr val="000000"/>
              </a:buClr>
              <a:buSzPts val="2000"/>
              <a:buFont typeface="Arial"/>
              <a:buChar char="•"/>
              <a:tabLst/>
              <a:defRPr/>
            </a:pPr>
            <a:r>
              <a:rPr kumimoji="0" lang="ru" sz="2667" b="0" i="1" u="none" strike="noStrike" kern="1200" cap="none" spc="0" normalizeH="0" baseline="0" noProof="0">
                <a:ln>
                  <a:noFill/>
                </a:ln>
                <a:solidFill>
                  <a:srgbClr val="000000"/>
                </a:solidFill>
                <a:effectLst/>
                <a:uLnTx/>
                <a:uFillTx/>
                <a:latin typeface="Arial"/>
                <a:ea typeface="Arial"/>
                <a:cs typeface="Arial"/>
                <a:sym typeface="Arial"/>
              </a:rPr>
              <a:t>θ</a:t>
            </a:r>
            <a:r>
              <a:rPr kumimoji="0" lang="ru" sz="2667" b="0" i="1" u="none" strike="noStrike" kern="1200" cap="none" spc="0" normalizeH="0" baseline="30000" noProof="0">
                <a:ln>
                  <a:noFill/>
                </a:ln>
                <a:solidFill>
                  <a:srgbClr val="000000"/>
                </a:solidFill>
                <a:effectLst/>
                <a:uLnTx/>
                <a:uFillTx/>
                <a:latin typeface="Arial"/>
                <a:ea typeface="Arial"/>
                <a:cs typeface="Arial"/>
                <a:sym typeface="Arial"/>
              </a:rPr>
              <a:t>*</a:t>
            </a:r>
            <a:r>
              <a:rPr kumimoji="0" lang="ru" sz="2667" b="0" i="1" u="none" strike="noStrike" kern="1200" cap="none" spc="0" normalizeH="0" baseline="0" noProof="0">
                <a:ln>
                  <a:noFill/>
                </a:ln>
                <a:solidFill>
                  <a:srgbClr val="000000"/>
                </a:solidFill>
                <a:effectLst/>
                <a:uLnTx/>
                <a:uFillTx/>
                <a:latin typeface="Arial"/>
                <a:ea typeface="Arial"/>
                <a:cs typeface="Arial"/>
                <a:sym typeface="Arial"/>
              </a:rPr>
              <a:t> </a:t>
            </a:r>
            <a:r>
              <a:rPr kumimoji="0" lang="ru" sz="2667" b="0" i="0" u="none" strike="noStrike" kern="1200" cap="none" spc="0" normalizeH="0" baseline="0" noProof="0">
                <a:ln>
                  <a:noFill/>
                </a:ln>
                <a:solidFill>
                  <a:srgbClr val="000000"/>
                </a:solidFill>
                <a:effectLst/>
                <a:uLnTx/>
                <a:uFillTx/>
                <a:latin typeface="Arial"/>
                <a:ea typeface="Arial"/>
                <a:cs typeface="Arial"/>
                <a:sym typeface="Arial"/>
              </a:rPr>
              <a:t>— </a:t>
            </a: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angle between the decay particle(proton) and polarization direction</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a:p>
            <a:pPr marL="253994" marR="0" lvl="0" indent="-253994" algn="l" defTabSz="914400" rtl="0" eaLnBrk="1" fontAlgn="auto" latinLnBrk="0" hangingPunct="1">
              <a:lnSpc>
                <a:spcPct val="100000"/>
              </a:lnSpc>
              <a:spcBef>
                <a:spcPts val="1067"/>
              </a:spcBef>
              <a:spcAft>
                <a:spcPts val="0"/>
              </a:spcAft>
              <a:buClr>
                <a:srgbClr val="000000"/>
              </a:buClr>
              <a:buSzPts val="2000"/>
              <a:buFont typeface="Times New Roman"/>
              <a:buChar char="•"/>
              <a:tabLst/>
              <a:defRPr/>
            </a:pPr>
            <a:r>
              <a:rPr kumimoji="0" lang="ru"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26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4" name="Google Shape;134;p16"/>
          <p:cNvSpPr txBox="1"/>
          <p:nvPr/>
        </p:nvSpPr>
        <p:spPr>
          <a:xfrm>
            <a:off x="8532129" y="2027159"/>
            <a:ext cx="552800" cy="483200"/>
          </a:xfrm>
          <a:prstGeom prst="rect">
            <a:avLst/>
          </a:prstGeom>
          <a:noFill/>
          <a:ln>
            <a:noFill/>
          </a:ln>
        </p:spPr>
        <p:txBody>
          <a:bodyPr spcFirstLastPara="1" wrap="square" lIns="108833" tIns="54433" rIns="108833" bIns="544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2667" b="1" i="0" u="none" strike="noStrike" kern="1200" cap="none" spc="0" normalizeH="0" baseline="0" noProof="0">
                <a:ln>
                  <a:noFill/>
                </a:ln>
                <a:solidFill>
                  <a:srgbClr val="CE181E"/>
                </a:solidFill>
                <a:effectLst/>
                <a:uLnTx/>
                <a:uFillTx/>
                <a:latin typeface="Times New Roman"/>
                <a:ea typeface="Times New Roman"/>
                <a:cs typeface="Times New Roman"/>
                <a:sym typeface="Times New Roman"/>
              </a:rPr>
              <a:t>P</a:t>
            </a:r>
            <a:endParaRPr kumimoji="0"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135" name="Google Shape;135;p16"/>
          <p:cNvPicPr preferRelativeResize="0"/>
          <p:nvPr/>
        </p:nvPicPr>
        <p:blipFill rotWithShape="1">
          <a:blip r:embed="rId4">
            <a:alphaModFix/>
          </a:blip>
          <a:srcRect/>
          <a:stretch/>
        </p:blipFill>
        <p:spPr>
          <a:xfrm>
            <a:off x="10315970" y="663530"/>
            <a:ext cx="1738933" cy="2101175"/>
          </a:xfrm>
          <a:prstGeom prst="rect">
            <a:avLst/>
          </a:prstGeom>
          <a:noFill/>
          <a:ln>
            <a:noFill/>
          </a:ln>
        </p:spPr>
      </p:pic>
      <p:sp>
        <p:nvSpPr>
          <p:cNvPr id="136" name="Google Shape;136;p16"/>
          <p:cNvSpPr txBox="1"/>
          <p:nvPr/>
        </p:nvSpPr>
        <p:spPr>
          <a:xfrm>
            <a:off x="3086401" y="4723133"/>
            <a:ext cx="4102000" cy="450400"/>
          </a:xfrm>
          <a:prstGeom prst="rect">
            <a:avLst/>
          </a:prstGeom>
          <a:noFill/>
          <a:ln>
            <a:noFill/>
          </a:ln>
        </p:spPr>
        <p:txBody>
          <a:bodyPr spcFirstLastPara="1" wrap="square" lIns="108833" tIns="54433" rIns="108833" bIns="54433" anchor="t" anchorCtr="0">
            <a:noAutofit/>
          </a:bodyPr>
          <a:lstStyle/>
          <a:p>
            <a:pPr marL="609585" marR="0" lvl="0" indent="-474121" algn="l" defTabSz="914400" rtl="0" eaLnBrk="1" fontAlgn="auto" latinLnBrk="0" hangingPunct="1">
              <a:lnSpc>
                <a:spcPct val="100000"/>
              </a:lnSpc>
              <a:spcBef>
                <a:spcPts val="0"/>
              </a:spcBef>
              <a:spcAft>
                <a:spcPts val="0"/>
              </a:spcAft>
              <a:buClrTx/>
              <a:buSzPts val="2000"/>
              <a:buFont typeface="Times New Roman"/>
              <a:buChar char="-"/>
              <a:tabLst/>
              <a:defRPr/>
            </a:pPr>
            <a:r>
              <a:rPr kumimoji="0" lang="ru" sz="2667"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hyperon decay constant</a:t>
            </a:r>
            <a:endParaRPr kumimoji="0" sz="2667"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37" name="Google Shape;137;p16"/>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fld id="{00000000-1234-1234-1234-123412341234}" type="slidenum">
              <a:rPr kumimoji="0" lang="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t>6</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C41E32A7-143C-4D87-9DAB-03FD005A74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44668A5-9164-03F3-82D5-24FB9AFBAB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7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5"/>
          <p:cNvSpPr txBox="1"/>
          <p:nvPr/>
        </p:nvSpPr>
        <p:spPr>
          <a:xfrm>
            <a:off x="167467" y="553823"/>
            <a:ext cx="9222800" cy="2761775"/>
          </a:xfrm>
          <a:prstGeom prst="rect">
            <a:avLst/>
          </a:prstGeom>
          <a:noFill/>
          <a:ln>
            <a:noFill/>
          </a:ln>
        </p:spPr>
        <p:txBody>
          <a:bodyPr spcFirstLastPara="1" wrap="square" lIns="121900" tIns="121900" rIns="121900" bIns="121900" anchor="t" anchorCtr="0">
            <a:noAutofit/>
          </a:bodyPr>
          <a:lstStyle/>
          <a:p>
            <a:pPr marL="609585" marR="0" lvl="0" indent="-491054" algn="l" defTabSz="914400" rtl="0" eaLnBrk="1" fontAlgn="auto" latinLnBrk="0" hangingPunct="1">
              <a:lnSpc>
                <a:spcPct val="100000"/>
              </a:lnSpc>
              <a:spcBef>
                <a:spcPts val="0"/>
              </a:spcBef>
              <a:spcAft>
                <a:spcPts val="0"/>
              </a:spcAft>
              <a:buClr>
                <a:prstClr val="black"/>
              </a:buClr>
              <a:buSzPts val="2200"/>
              <a:buFont typeface="Times New Roman"/>
              <a:buChar char="●"/>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Use invariant mass distribution</a:t>
            </a: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609585" marR="0" lvl="0" indent="-491054" algn="l" defTabSz="914400" rtl="0" eaLnBrk="1" fontAlgn="auto" latinLnBrk="0" hangingPunct="1">
              <a:lnSpc>
                <a:spcPct val="100000"/>
              </a:lnSpc>
              <a:spcBef>
                <a:spcPts val="0"/>
              </a:spcBef>
              <a:spcAft>
                <a:spcPts val="0"/>
              </a:spcAft>
              <a:buClr>
                <a:prstClr val="black"/>
              </a:buClr>
              <a:buSzPts val="2200"/>
              <a:buFont typeface="Times New Roman"/>
              <a:buChar char="●"/>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Calculate Sig/All, Bg/All ratios</a:t>
            </a: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609585" marR="0" lvl="0" indent="-491054" algn="l" defTabSz="914400" rtl="0" eaLnBrk="1" fontAlgn="auto" latinLnBrk="0" hangingPunct="1">
              <a:lnSpc>
                <a:spcPct val="100000"/>
              </a:lnSpc>
              <a:spcBef>
                <a:spcPts val="0"/>
              </a:spcBef>
              <a:spcAft>
                <a:spcPts val="0"/>
              </a:spcAft>
              <a:buClr>
                <a:prstClr val="black"/>
              </a:buClr>
              <a:buSzPts val="2200"/>
              <a:buFont typeface="Times New Roman"/>
              <a:buChar char="●"/>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Fit &lt;sin(𝚿</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EP</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 φ</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p</a:t>
            </a:r>
            <a:r>
              <a:rPr kumimoji="0" lang="ru" sz="2400" b="0" i="0" u="none" strike="noStrike" kern="1200" cap="none" spc="0" normalizeH="0" baseline="30000" noProof="0" dirty="0">
                <a:ln>
                  <a:noFill/>
                </a:ln>
                <a:solidFill>
                  <a:prstClr val="black"/>
                </a:solidFill>
                <a:effectLst/>
                <a:uLnTx/>
                <a:uFillTx/>
                <a:latin typeface="Times New Roman"/>
                <a:ea typeface="Times New Roman"/>
                <a:cs typeface="Times New Roman"/>
                <a:sym typeface="Times New Roman"/>
              </a:rPr>
              <a: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)&gt; as a function of inv. mass:</a:t>
            </a:r>
            <a:endParaRPr kumimoji="0" lang="en-US"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609585" marR="0" lvl="0" indent="-491054" algn="l" defTabSz="914400" rtl="0" eaLnBrk="1" fontAlgn="auto" latinLnBrk="0" hangingPunct="1">
              <a:lnSpc>
                <a:spcPct val="100000"/>
              </a:lnSpc>
              <a:spcBef>
                <a:spcPts val="0"/>
              </a:spcBef>
              <a:spcAft>
                <a:spcPts val="0"/>
              </a:spcAft>
              <a:buClr>
                <a:prstClr val="black"/>
              </a:buClr>
              <a:buSzPts val="2200"/>
              <a:buFont typeface="Times New Roman"/>
              <a:buChar char="●"/>
              <a:tabLst/>
              <a:defRPr/>
            </a:pP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609585"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609585" marR="0" lvl="0" indent="-491054" algn="l" defTabSz="914400" rtl="0" eaLnBrk="1" fontAlgn="auto" latinLnBrk="0" hangingPunct="1">
              <a:lnSpc>
                <a:spcPct val="100000"/>
              </a:lnSpc>
              <a:spcBef>
                <a:spcPts val="0"/>
              </a:spcBef>
              <a:spcAft>
                <a:spcPts val="0"/>
              </a:spcAft>
              <a:buClr>
                <a:prstClr val="black"/>
              </a:buClr>
              <a:buSzPts val="2200"/>
              <a:buFont typeface="Times New Roman"/>
              <a:buChar char="●"/>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Use P</a:t>
            </a:r>
            <a:r>
              <a:rPr kumimoji="0" lang="ru" sz="2400" b="0" i="0" u="none" strike="noStrike" kern="1200" cap="none" spc="0" normalizeH="0" baseline="30000" noProof="0" dirty="0">
                <a:ln>
                  <a:noFill/>
                </a:ln>
                <a:solidFill>
                  <a:prstClr val="black"/>
                </a:solidFill>
                <a:effectLst/>
                <a:uLnTx/>
                <a:uFillTx/>
                <a:latin typeface="Times New Roman"/>
                <a:ea typeface="Times New Roman"/>
                <a:cs typeface="Times New Roman"/>
                <a:sym typeface="Times New Roman"/>
              </a:rPr>
              <a:t>S</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(p</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 &lt;sin(𝚿</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RP</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 φ</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p</a:t>
            </a:r>
            <a:r>
              <a:rPr kumimoji="0" lang="ru" sz="2400" b="0" i="0" u="none" strike="noStrike" kern="1200" cap="none" spc="0" normalizeH="0" baseline="30000" noProof="0" dirty="0">
                <a:ln>
                  <a:noFill/>
                </a:ln>
                <a:solidFill>
                  <a:prstClr val="black"/>
                </a:solidFill>
                <a:effectLst/>
                <a:uLnTx/>
                <a:uFillTx/>
                <a:latin typeface="Times New Roman"/>
                <a:ea typeface="Times New Roman"/>
                <a:cs typeface="Times New Roman"/>
                <a:sym typeface="Times New Roman"/>
              </a:rPr>
              <a: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)&gt;</a:t>
            </a:r>
            <a:r>
              <a:rPr kumimoji="0" lang="en-US" sz="2400" b="0" i="1" u="none" strike="noStrike" kern="1200" cap="none" spc="0" normalizeH="0" baseline="30000" noProof="0" dirty="0">
                <a:ln>
                  <a:noFill/>
                </a:ln>
                <a:solidFill>
                  <a:prstClr val="black"/>
                </a:solidFill>
                <a:effectLst/>
                <a:uLnTx/>
                <a:uFillTx/>
                <a:latin typeface="Times New Roman"/>
                <a:ea typeface="Times New Roman"/>
                <a:cs typeface="Times New Roman"/>
                <a:sym typeface="Times New Roman"/>
              </a:rPr>
              <a:t>sig</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to find P</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H</a:t>
            </a:r>
            <a:r>
              <a:rPr kumimoji="0" lang="en-US" sz="2400" b="0" i="1" u="none" strike="noStrike" kern="1200" cap="none" spc="0" normalizeH="0" baseline="30000" noProof="0" dirty="0">
                <a:ln>
                  <a:noFill/>
                </a:ln>
                <a:solidFill>
                  <a:prstClr val="black"/>
                </a:solidFill>
                <a:effectLst/>
                <a:uLnTx/>
                <a:uFillTx/>
                <a:latin typeface="Times New Roman"/>
                <a:ea typeface="Times New Roman"/>
                <a:cs typeface="Times New Roman"/>
                <a:sym typeface="Times New Roman"/>
              </a:rPr>
              <a:t>true</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using fit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br>
              <a:rPr kumimoji="0" lang="ru" sz="2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br>
            <a:endParaRPr kumimoji="0" sz="2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540" name="Google Shape;540;p25" descr="P^{SB}(m_{inv},p_T)=P^S(p_T)\frac{N^S(m_{inv},p_T)}{N^{SB}(m_{inv},p_T)}+P^B(m_{inv},p_T)\frac{N^B(m_{inv},p_T)}{N^{SB}(m_{inv},p_T)}&#10;%f5ad7bdd-a5ca-4407-affa-9277891880eb"/>
          <p:cNvPicPr preferRelativeResize="0"/>
          <p:nvPr/>
        </p:nvPicPr>
        <p:blipFill>
          <a:blip r:embed="rId3">
            <a:alphaModFix/>
          </a:blip>
          <a:stretch>
            <a:fillRect/>
          </a:stretch>
        </p:blipFill>
        <p:spPr>
          <a:xfrm>
            <a:off x="354734" y="1942096"/>
            <a:ext cx="7991117" cy="500400"/>
          </a:xfrm>
          <a:prstGeom prst="rect">
            <a:avLst/>
          </a:prstGeom>
          <a:noFill/>
          <a:ln>
            <a:noFill/>
          </a:ln>
        </p:spPr>
      </p:pic>
      <p:sp>
        <p:nvSpPr>
          <p:cNvPr id="541" name="Google Shape;541;p25"/>
          <p:cNvSpPr txBox="1">
            <a:spLocks noGrp="1"/>
          </p:cNvSpPr>
          <p:nvPr>
            <p:ph type="title"/>
          </p:nvPr>
        </p:nvSpPr>
        <p:spPr>
          <a:xfrm>
            <a:off x="624988" y="0"/>
            <a:ext cx="10983200" cy="1012713"/>
          </a:xfrm>
          <a:prstGeom prst="rect">
            <a:avLst/>
          </a:prstGeom>
          <a:noFill/>
          <a:ln>
            <a:noFill/>
          </a:ln>
        </p:spPr>
        <p:txBody>
          <a:bodyPr spcFirstLastPara="1" vert="horz" wrap="square" lIns="0" tIns="15367" rIns="0" bIns="0" rtlCol="0" anchor="t" anchorCtr="0">
            <a:spAutoFit/>
          </a:bodyPr>
          <a:lstStyle/>
          <a:p>
            <a:pPr>
              <a:spcBef>
                <a:spcPts val="0"/>
              </a:spcBef>
              <a:buClr>
                <a:schemeClr val="dk1"/>
              </a:buClr>
              <a:buSzPts val="1100"/>
            </a:pPr>
            <a:r>
              <a:rPr lang="en-US" sz="3600" dirty="0">
                <a:latin typeface="Times New Roman"/>
                <a:ea typeface="Times New Roman"/>
                <a:cs typeface="Times New Roman"/>
                <a:sym typeface="Times New Roman"/>
              </a:rPr>
              <a:t>P</a:t>
            </a:r>
            <a:r>
              <a:rPr lang="en-US" sz="3600" baseline="-25000" dirty="0">
                <a:latin typeface="Times New Roman"/>
                <a:ea typeface="Times New Roman"/>
                <a:cs typeface="Times New Roman"/>
                <a:sym typeface="Times New Roman"/>
              </a:rPr>
              <a:t>H</a:t>
            </a:r>
            <a:r>
              <a:rPr lang="en-US" sz="3600" dirty="0">
                <a:latin typeface="Times New Roman"/>
                <a:ea typeface="Times New Roman"/>
                <a:cs typeface="Times New Roman"/>
                <a:sym typeface="Times New Roman"/>
              </a:rPr>
              <a:t> measurements: </a:t>
            </a:r>
            <a:r>
              <a:rPr lang="en-US" sz="3600" dirty="0" err="1">
                <a:latin typeface="Times New Roman"/>
                <a:ea typeface="Times New Roman"/>
                <a:cs typeface="Times New Roman"/>
                <a:sym typeface="Times New Roman"/>
              </a:rPr>
              <a:t>i</a:t>
            </a:r>
            <a:r>
              <a:rPr lang="ru" sz="3600" dirty="0">
                <a:latin typeface="Times New Roman"/>
                <a:ea typeface="Times New Roman"/>
                <a:cs typeface="Times New Roman"/>
                <a:sym typeface="Times New Roman"/>
              </a:rPr>
              <a:t>nv. mass fit method</a:t>
            </a:r>
            <a:endParaRPr sz="3600" dirty="0">
              <a:latin typeface="Times New Roman"/>
              <a:ea typeface="Times New Roman"/>
              <a:cs typeface="Times New Roman"/>
              <a:sym typeface="Times New Roman"/>
            </a:endParaRPr>
          </a:p>
          <a:p>
            <a:pPr>
              <a:spcBef>
                <a:spcPts val="0"/>
              </a:spcBef>
              <a:buSzPts val="1100"/>
            </a:pPr>
            <a:endParaRPr sz="3600" dirty="0">
              <a:latin typeface="Times New Roman"/>
              <a:ea typeface="Times New Roman"/>
              <a:cs typeface="Times New Roman"/>
              <a:sym typeface="Times New Roman"/>
            </a:endParaRPr>
          </a:p>
        </p:txBody>
      </p:sp>
      <p:sp>
        <p:nvSpPr>
          <p:cNvPr id="542" name="Google Shape;542;p25"/>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fld id="{00000000-1234-1234-1234-123412341234}" type="slidenum">
              <a:rPr kumimoji="0" lang="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t>7</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43" name="Google Shape;543;p25"/>
          <p:cNvPicPr preferRelativeResize="0"/>
          <p:nvPr/>
        </p:nvPicPr>
        <p:blipFill>
          <a:blip r:embed="rId4">
            <a:alphaModFix/>
          </a:blip>
          <a:stretch>
            <a:fillRect/>
          </a:stretch>
        </p:blipFill>
        <p:spPr>
          <a:xfrm>
            <a:off x="8568751" y="0"/>
            <a:ext cx="3343012" cy="3220024"/>
          </a:xfrm>
          <a:prstGeom prst="rect">
            <a:avLst/>
          </a:prstGeom>
          <a:noFill/>
          <a:ln>
            <a:noFill/>
          </a:ln>
        </p:spPr>
      </p:pic>
      <p:pic>
        <p:nvPicPr>
          <p:cNvPr id="544" name="Google Shape;544;p25"/>
          <p:cNvPicPr preferRelativeResize="0"/>
          <p:nvPr/>
        </p:nvPicPr>
        <p:blipFill>
          <a:blip r:embed="rId5">
            <a:alphaModFix/>
          </a:blip>
          <a:stretch>
            <a:fillRect/>
          </a:stretch>
        </p:blipFill>
        <p:spPr>
          <a:xfrm>
            <a:off x="8568767" y="2901167"/>
            <a:ext cx="3391900" cy="3267101"/>
          </a:xfrm>
          <a:prstGeom prst="rect">
            <a:avLst/>
          </a:prstGeom>
          <a:noFill/>
          <a:ln>
            <a:noFill/>
          </a:ln>
        </p:spPr>
      </p:pic>
      <p:pic>
        <p:nvPicPr>
          <p:cNvPr id="2" name="Google Shape;553;p26" descr="\frac{8}{\pi\alpha_{\Lambda}}\frac{1}{R_{EP}^{(1)}}\langle \sin(\Psi_1-\phi_p^\star)\rangle^{sig} = \overline{P_{\Lambda}}^{true} + cv_1\sin(\phi_{\Lambda}-\phi_p^{\star})&#10;%0e421ca4-669e-4ab5-85fb-82cd9c298390">
            <a:extLst>
              <a:ext uri="{FF2B5EF4-FFF2-40B4-BE49-F238E27FC236}">
                <a16:creationId xmlns:a16="http://schemas.microsoft.com/office/drawing/2014/main" id="{76F8C8BB-ECBE-26C3-E473-A2898662599F}"/>
              </a:ext>
            </a:extLst>
          </p:cNvPr>
          <p:cNvPicPr preferRelativeResize="0"/>
          <p:nvPr/>
        </p:nvPicPr>
        <p:blipFill>
          <a:blip r:embed="rId6">
            <a:alphaModFix/>
          </a:blip>
          <a:stretch>
            <a:fillRect/>
          </a:stretch>
        </p:blipFill>
        <p:spPr>
          <a:xfrm>
            <a:off x="354734" y="3270474"/>
            <a:ext cx="5741266" cy="586827"/>
          </a:xfrm>
          <a:prstGeom prst="rect">
            <a:avLst/>
          </a:prstGeom>
          <a:noFill/>
          <a:ln>
            <a:noFill/>
          </a:ln>
        </p:spPr>
      </p:pic>
      <p:pic>
        <p:nvPicPr>
          <p:cNvPr id="3" name="Google Shape;549;p26">
            <a:extLst>
              <a:ext uri="{FF2B5EF4-FFF2-40B4-BE49-F238E27FC236}">
                <a16:creationId xmlns:a16="http://schemas.microsoft.com/office/drawing/2014/main" id="{D8DEB7F8-9144-810C-E9FE-644BEAF280D6}"/>
              </a:ext>
            </a:extLst>
          </p:cNvPr>
          <p:cNvPicPr preferRelativeResize="0"/>
          <p:nvPr/>
        </p:nvPicPr>
        <p:blipFill rotWithShape="1">
          <a:blip r:embed="rId7">
            <a:alphaModFix/>
          </a:blip>
          <a:srcRect l="8154" t="3117" r="2639" b="6576"/>
          <a:stretch/>
        </p:blipFill>
        <p:spPr>
          <a:xfrm>
            <a:off x="56248" y="3889998"/>
            <a:ext cx="4151586" cy="2652700"/>
          </a:xfrm>
          <a:prstGeom prst="rect">
            <a:avLst/>
          </a:prstGeom>
          <a:noFill/>
          <a:ln>
            <a:noFill/>
          </a:ln>
        </p:spPr>
      </p:pic>
      <p:sp>
        <p:nvSpPr>
          <p:cNvPr id="4" name="Google Shape;555;p26">
            <a:extLst>
              <a:ext uri="{FF2B5EF4-FFF2-40B4-BE49-F238E27FC236}">
                <a16:creationId xmlns:a16="http://schemas.microsoft.com/office/drawing/2014/main" id="{499EF369-0663-E541-CA86-441CB1B9F296}"/>
              </a:ext>
            </a:extLst>
          </p:cNvPr>
          <p:cNvSpPr txBox="1"/>
          <p:nvPr/>
        </p:nvSpPr>
        <p:spPr>
          <a:xfrm>
            <a:off x="4249874" y="4403422"/>
            <a:ext cx="4293600" cy="136675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Last</a:t>
            </a:r>
            <a:r>
              <a:rPr kumimoji="0" lang="ru" sz="24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fit corrects effects of directed flow and acceptance contributions to P</a:t>
            </a:r>
            <a:r>
              <a:rPr kumimoji="0" lang="ru" sz="2400" b="1"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H</a:t>
            </a:r>
            <a:r>
              <a:rPr kumimoji="0" lang="ru" sz="24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24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5" name="Date Placeholder 4">
            <a:extLst>
              <a:ext uri="{FF2B5EF4-FFF2-40B4-BE49-F238E27FC236}">
                <a16:creationId xmlns:a16="http://schemas.microsoft.com/office/drawing/2014/main" id="{F2AE66ED-E956-FD3C-4961-A5110B6F9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AFFD9C-4FD8-BE1B-1A79-F3D4368B27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33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4" name="Google Shape;574;p28"/>
          <p:cNvSpPr txBox="1">
            <a:spLocks noGrp="1"/>
          </p:cNvSpPr>
          <p:nvPr>
            <p:ph type="title"/>
          </p:nvPr>
        </p:nvSpPr>
        <p:spPr>
          <a:xfrm>
            <a:off x="625013" y="0"/>
            <a:ext cx="9396000" cy="2009909"/>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ru" sz="3600">
                <a:latin typeface="Times New Roman"/>
                <a:ea typeface="Times New Roman"/>
                <a:cs typeface="Times New Roman"/>
                <a:sym typeface="Times New Roman"/>
              </a:rPr>
              <a:t>Centrality dependence of P</a:t>
            </a:r>
            <a:r>
              <a:rPr lang="ru" sz="2933" baseline="-25000">
                <a:latin typeface="Times New Roman"/>
                <a:ea typeface="Times New Roman"/>
                <a:cs typeface="Times New Roman"/>
                <a:sym typeface="Times New Roman"/>
              </a:rPr>
              <a:t>Λ</a:t>
            </a:r>
            <a:endParaRPr sz="3600" baseline="-250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a:p>
            <a:pPr>
              <a:spcBef>
                <a:spcPts val="0"/>
              </a:spcBef>
              <a:buSzPts val="1100"/>
            </a:pPr>
            <a:endParaRPr sz="3600">
              <a:latin typeface="Times New Roman"/>
              <a:ea typeface="Times New Roman"/>
              <a:cs typeface="Times New Roman"/>
              <a:sym typeface="Times New Roman"/>
            </a:endParaRPr>
          </a:p>
        </p:txBody>
      </p:sp>
      <p:sp>
        <p:nvSpPr>
          <p:cNvPr id="575" name="Google Shape;575;p28"/>
          <p:cNvSpPr txBox="1"/>
          <p:nvPr/>
        </p:nvSpPr>
        <p:spPr>
          <a:xfrm>
            <a:off x="423333" y="5234152"/>
            <a:ext cx="10583200" cy="1129525"/>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G</a:t>
            </a:r>
            <a:r>
              <a:rPr kumimoji="0" lang="ru"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ood agreement with Associated MC</a:t>
            </a:r>
            <a:endParaRPr kumimoji="0" lang="en-US"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More statistics needed for differential (</a:t>
            </a:r>
            <a:r>
              <a:rPr kumimoji="0" lang="en-US" sz="2933" b="0"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pT</a:t>
            </a:r>
            <a:r>
              <a:rPr kumimoji="0" lang="en-US"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,𝛈) measurements</a:t>
            </a:r>
            <a:endParaRPr kumimoji="0" sz="2933"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grpSp>
        <p:nvGrpSpPr>
          <p:cNvPr id="14" name="Group 13">
            <a:extLst>
              <a:ext uri="{FF2B5EF4-FFF2-40B4-BE49-F238E27FC236}">
                <a16:creationId xmlns:a16="http://schemas.microsoft.com/office/drawing/2014/main" id="{0AAF224D-9595-F305-F525-BCA562482AD0}"/>
              </a:ext>
            </a:extLst>
          </p:cNvPr>
          <p:cNvGrpSpPr/>
          <p:nvPr/>
        </p:nvGrpSpPr>
        <p:grpSpPr>
          <a:xfrm>
            <a:off x="0" y="1002616"/>
            <a:ext cx="4098162" cy="3833585"/>
            <a:chOff x="0" y="992431"/>
            <a:chExt cx="4323410" cy="3909191"/>
          </a:xfrm>
        </p:grpSpPr>
        <p:pic>
          <p:nvPicPr>
            <p:cNvPr id="12" name="Picture 11">
              <a:extLst>
                <a:ext uri="{FF2B5EF4-FFF2-40B4-BE49-F238E27FC236}">
                  <a16:creationId xmlns:a16="http://schemas.microsoft.com/office/drawing/2014/main" id="{93DB4CF5-8A19-AA6B-5942-9D5F9835614C}"/>
                </a:ext>
              </a:extLst>
            </p:cNvPr>
            <p:cNvPicPr>
              <a:picLocks noChangeAspect="1"/>
            </p:cNvPicPr>
            <p:nvPr/>
          </p:nvPicPr>
          <p:blipFill>
            <a:blip r:embed="rId3"/>
            <a:stretch>
              <a:fillRect/>
            </a:stretch>
          </p:blipFill>
          <p:spPr>
            <a:xfrm>
              <a:off x="0" y="992431"/>
              <a:ext cx="4323410" cy="3909191"/>
            </a:xfrm>
            <a:prstGeom prst="rect">
              <a:avLst/>
            </a:prstGeom>
          </p:spPr>
        </p:pic>
        <p:sp>
          <p:nvSpPr>
            <p:cNvPr id="576" name="Google Shape;576;p28"/>
            <p:cNvSpPr txBox="1"/>
            <p:nvPr/>
          </p:nvSpPr>
          <p:spPr>
            <a:xfrm>
              <a:off x="1722920" y="3402857"/>
              <a:ext cx="2065600" cy="95893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p</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&gt;0.5 GeV/c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|𝛈|&lt;1.5</a:t>
              </a: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grpSp>
      <p:sp>
        <p:nvSpPr>
          <p:cNvPr id="578" name="Google Shape;578;p28"/>
          <p:cNvSpPr txBox="1">
            <a:spLocks noGrp="1"/>
          </p:cNvSpPr>
          <p:nvPr>
            <p:ph type="sldNum" idx="12"/>
          </p:nvPr>
        </p:nvSpPr>
        <p:spPr>
          <a:xfrm>
            <a:off x="9510912" y="6621791"/>
            <a:ext cx="2582800" cy="166000"/>
          </a:xfrm>
          <a:prstGeom prst="rect">
            <a:avLst/>
          </a:prstGeom>
        </p:spPr>
        <p:txBody>
          <a:bodyPr spcFirstLastPara="1"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fld id="{00000000-1234-1234-1234-123412341234}" type="slidenum">
              <a:rPr kumimoji="0" lang="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FFFFFF"/>
                </a:buClr>
                <a:buSzPts val="1300"/>
                <a:buFontTx/>
                <a:buNone/>
                <a:tabLst/>
                <a:defRPr/>
              </a:pPr>
              <a:t>8</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B5D67213-6973-3349-FAD9-67F63E56A2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25.04.2024</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BEAAFDE-C48D-C3D3-A693-CDECD91FD5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XIII MPD CM - PWG3 Summary</a:t>
            </a:r>
            <a:endParaRPr kumimoji="0" lang="en-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C6D0FBF-68DD-988E-24C0-BFCF717B4816}"/>
              </a:ext>
            </a:extLst>
          </p:cNvPr>
          <p:cNvGrpSpPr/>
          <p:nvPr/>
        </p:nvGrpSpPr>
        <p:grpSpPr>
          <a:xfrm>
            <a:off x="3754242" y="1002616"/>
            <a:ext cx="4177875" cy="3833585"/>
            <a:chOff x="3964447" y="927664"/>
            <a:chExt cx="4407505" cy="3909191"/>
          </a:xfrm>
        </p:grpSpPr>
        <p:pic>
          <p:nvPicPr>
            <p:cNvPr id="13" name="Picture 12">
              <a:extLst>
                <a:ext uri="{FF2B5EF4-FFF2-40B4-BE49-F238E27FC236}">
                  <a16:creationId xmlns:a16="http://schemas.microsoft.com/office/drawing/2014/main" id="{FA9AE60F-ACB9-1F3A-DDA7-69F6D86497F5}"/>
                </a:ext>
              </a:extLst>
            </p:cNvPr>
            <p:cNvPicPr>
              <a:picLocks noChangeAspect="1"/>
            </p:cNvPicPr>
            <p:nvPr/>
          </p:nvPicPr>
          <p:blipFill>
            <a:blip r:embed="rId4"/>
            <a:stretch>
              <a:fillRect/>
            </a:stretch>
          </p:blipFill>
          <p:spPr>
            <a:xfrm>
              <a:off x="3964447" y="927664"/>
              <a:ext cx="4407505" cy="3909191"/>
            </a:xfrm>
            <a:prstGeom prst="rect">
              <a:avLst/>
            </a:prstGeom>
          </p:spPr>
        </p:pic>
        <p:sp>
          <p:nvSpPr>
            <p:cNvPr id="6" name="Google Shape;576;p28">
              <a:extLst>
                <a:ext uri="{FF2B5EF4-FFF2-40B4-BE49-F238E27FC236}">
                  <a16:creationId xmlns:a16="http://schemas.microsoft.com/office/drawing/2014/main" id="{5895C841-A108-980D-4036-D1055F210E97}"/>
                </a:ext>
              </a:extLst>
            </p:cNvPr>
            <p:cNvSpPr txBox="1"/>
            <p:nvPr/>
          </p:nvSpPr>
          <p:spPr>
            <a:xfrm>
              <a:off x="4786406" y="3707626"/>
              <a:ext cx="2065600" cy="652164"/>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|𝛈|&lt;1.5</a:t>
              </a:r>
              <a:endParaRPr kumimoji="0"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grpSp>
      <p:grpSp>
        <p:nvGrpSpPr>
          <p:cNvPr id="17" name="Group 16">
            <a:extLst>
              <a:ext uri="{FF2B5EF4-FFF2-40B4-BE49-F238E27FC236}">
                <a16:creationId xmlns:a16="http://schemas.microsoft.com/office/drawing/2014/main" id="{5CB0EE2D-0363-B29E-1CA1-3F6E18489087}"/>
              </a:ext>
            </a:extLst>
          </p:cNvPr>
          <p:cNvGrpSpPr/>
          <p:nvPr/>
        </p:nvGrpSpPr>
        <p:grpSpPr>
          <a:xfrm>
            <a:off x="7901154" y="1002616"/>
            <a:ext cx="4259316" cy="3833585"/>
            <a:chOff x="8121870" y="1046037"/>
            <a:chExt cx="4493422" cy="3909191"/>
          </a:xfrm>
        </p:grpSpPr>
        <p:pic>
          <p:nvPicPr>
            <p:cNvPr id="16" name="Picture 15">
              <a:extLst>
                <a:ext uri="{FF2B5EF4-FFF2-40B4-BE49-F238E27FC236}">
                  <a16:creationId xmlns:a16="http://schemas.microsoft.com/office/drawing/2014/main" id="{9C4D41C4-BE9B-3445-0CE0-302D566D363A}"/>
                </a:ext>
              </a:extLst>
            </p:cNvPr>
            <p:cNvPicPr>
              <a:picLocks noChangeAspect="1"/>
            </p:cNvPicPr>
            <p:nvPr/>
          </p:nvPicPr>
          <p:blipFill>
            <a:blip r:embed="rId5"/>
            <a:stretch>
              <a:fillRect/>
            </a:stretch>
          </p:blipFill>
          <p:spPr>
            <a:xfrm>
              <a:off x="8121870" y="1046037"/>
              <a:ext cx="4493422" cy="3909191"/>
            </a:xfrm>
            <a:prstGeom prst="rect">
              <a:avLst/>
            </a:prstGeom>
          </p:spPr>
        </p:pic>
        <p:sp>
          <p:nvSpPr>
            <p:cNvPr id="7" name="Google Shape;576;p28">
              <a:extLst>
                <a:ext uri="{FF2B5EF4-FFF2-40B4-BE49-F238E27FC236}">
                  <a16:creationId xmlns:a16="http://schemas.microsoft.com/office/drawing/2014/main" id="{8981E9EA-772E-77D2-CDE8-FC74B596AC11}"/>
                </a:ext>
              </a:extLst>
            </p:cNvPr>
            <p:cNvSpPr txBox="1"/>
            <p:nvPr/>
          </p:nvSpPr>
          <p:spPr>
            <a:xfrm>
              <a:off x="8940933" y="3869663"/>
              <a:ext cx="2065600" cy="64964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p</a:t>
              </a:r>
              <a:r>
                <a:rPr kumimoji="0" lang="ru" sz="24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T</a:t>
              </a:r>
              <a:r>
                <a:rPr kumimoji="0" lang="ru" sz="24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&gt;0.5 GeV/c</a:t>
              </a:r>
            </a:p>
          </p:txBody>
        </p:sp>
      </p:grpSp>
    </p:spTree>
    <p:extLst>
      <p:ext uri="{BB962C8B-B14F-4D97-AF65-F5344CB8AC3E}">
        <p14:creationId xmlns:p14="http://schemas.microsoft.com/office/powerpoint/2010/main" val="203019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21"/>
          <p:cNvSpPr txBox="1">
            <a:spLocks noGrp="1"/>
          </p:cNvSpPr>
          <p:nvPr>
            <p:ph type="title"/>
          </p:nvPr>
        </p:nvSpPr>
        <p:spPr>
          <a:xfrm>
            <a:off x="624988" y="0"/>
            <a:ext cx="10983200" cy="514115"/>
          </a:xfrm>
          <a:prstGeom prst="rect">
            <a:avLst/>
          </a:prstGeom>
          <a:noFill/>
          <a:ln>
            <a:noFill/>
          </a:ln>
        </p:spPr>
        <p:txBody>
          <a:bodyPr spcFirstLastPara="1" vert="horz" wrap="square" lIns="0" tIns="15367" rIns="0" bIns="0" rtlCol="0" anchor="t" anchorCtr="0">
            <a:spAutoFit/>
          </a:bodyPr>
          <a:lstStyle/>
          <a:p>
            <a:pPr>
              <a:spcBef>
                <a:spcPts val="0"/>
              </a:spcBef>
              <a:buSzPts val="1100"/>
            </a:pPr>
            <a:r>
              <a:rPr lang="en-US" sz="3600" dirty="0">
                <a:latin typeface="Times New Roman"/>
                <a:ea typeface="Times New Roman"/>
                <a:cs typeface="Times New Roman"/>
                <a:sym typeface="Times New Roman"/>
              </a:rPr>
              <a:t>Anisotropic flow of V0 particles</a:t>
            </a:r>
            <a:endParaRPr sz="3600" dirty="0">
              <a:latin typeface="Times New Roman"/>
              <a:ea typeface="Times New Roman"/>
              <a:cs typeface="Times New Roman"/>
              <a:sym typeface="Times New Roman"/>
            </a:endParaRPr>
          </a:p>
        </p:txBody>
      </p:sp>
      <p:sp>
        <p:nvSpPr>
          <p:cNvPr id="314" name="Google Shape;314;p21"/>
          <p:cNvSpPr txBox="1">
            <a:spLocks noGrp="1"/>
          </p:cNvSpPr>
          <p:nvPr>
            <p:ph type="sldNum" idx="12"/>
          </p:nvPr>
        </p:nvSpPr>
        <p:spPr>
          <a:xfrm>
            <a:off x="9516155" y="6433028"/>
            <a:ext cx="2342800" cy="184666"/>
          </a:xfrm>
          <a:prstGeom prst="rect">
            <a:avLst/>
          </a:prstGeom>
          <a:noFill/>
          <a:ln>
            <a:noFill/>
          </a:ln>
        </p:spPr>
        <p:txBody>
          <a:bodyPr spcFirstLastPara="1" vert="horz" wrap="square" lIns="0" tIns="0" rIns="0" bIns="0" rtlCol="0" anchor="t" anchorCtr="0">
            <a:spAutoFit/>
          </a:bodyPr>
          <a:lstStyle/>
          <a:p>
            <a:pPr>
              <a:buClr>
                <a:srgbClr val="FFFFFF"/>
              </a:buClr>
              <a:buSzPts val="1300"/>
            </a:pPr>
            <a:fld id="{00000000-1234-1234-1234-123412341234}" type="slidenum">
              <a:rPr lang="ru"/>
              <a:pPr>
                <a:buClr>
                  <a:srgbClr val="FFFFFF"/>
                </a:buClr>
                <a:buSzPts val="1300"/>
              </a:pPr>
              <a:t>9</a:t>
            </a:fld>
            <a:endParaRPr/>
          </a:p>
        </p:txBody>
      </p:sp>
      <p:sp>
        <p:nvSpPr>
          <p:cNvPr id="2" name="Date Placeholder 1">
            <a:extLst>
              <a:ext uri="{FF2B5EF4-FFF2-40B4-BE49-F238E27FC236}">
                <a16:creationId xmlns:a16="http://schemas.microsoft.com/office/drawing/2014/main" id="{692CA5A9-6AB7-868F-CACB-6EF154BFA8BC}"/>
              </a:ext>
            </a:extLst>
          </p:cNvPr>
          <p:cNvSpPr>
            <a:spLocks noGrp="1"/>
          </p:cNvSpPr>
          <p:nvPr>
            <p:ph type="dt" sz="half" idx="10"/>
          </p:nvPr>
        </p:nvSpPr>
        <p:spPr/>
        <p:txBody>
          <a:bodyPr/>
          <a:lstStyle/>
          <a:p>
            <a:r>
              <a:rPr lang="ru-RU"/>
              <a:t>25.04.2024</a:t>
            </a:r>
            <a:endParaRPr lang="en-RU"/>
          </a:p>
        </p:txBody>
      </p:sp>
      <p:sp>
        <p:nvSpPr>
          <p:cNvPr id="3" name="Footer Placeholder 2">
            <a:extLst>
              <a:ext uri="{FF2B5EF4-FFF2-40B4-BE49-F238E27FC236}">
                <a16:creationId xmlns:a16="http://schemas.microsoft.com/office/drawing/2014/main" id="{5C385F57-C8B9-42A3-9DDE-92789CCD8E83}"/>
              </a:ext>
            </a:extLst>
          </p:cNvPr>
          <p:cNvSpPr>
            <a:spLocks noGrp="1"/>
          </p:cNvSpPr>
          <p:nvPr>
            <p:ph type="ftr" sz="quarter" idx="11"/>
          </p:nvPr>
        </p:nvSpPr>
        <p:spPr/>
        <p:txBody>
          <a:bodyPr/>
          <a:lstStyle/>
          <a:p>
            <a:r>
              <a:rPr lang="en-GB"/>
              <a:t>XIII MPD CM - PWG3 Summary</a:t>
            </a:r>
            <a:endParaRPr lang="en-RU"/>
          </a:p>
        </p:txBody>
      </p:sp>
      <p:sp>
        <p:nvSpPr>
          <p:cNvPr id="10" name="TextBox 9">
            <a:extLst>
              <a:ext uri="{FF2B5EF4-FFF2-40B4-BE49-F238E27FC236}">
                <a16:creationId xmlns:a16="http://schemas.microsoft.com/office/drawing/2014/main" id="{FE93D01A-482E-956B-8D5F-6C3862D0C83F}"/>
              </a:ext>
            </a:extLst>
          </p:cNvPr>
          <p:cNvSpPr txBox="1"/>
          <p:nvPr/>
        </p:nvSpPr>
        <p:spPr>
          <a:xfrm rot="16200000">
            <a:off x="8660169" y="3441176"/>
            <a:ext cx="367408" cy="369332"/>
          </a:xfrm>
          <a:prstGeom prst="rect">
            <a:avLst/>
          </a:prstGeom>
          <a:noFill/>
        </p:spPr>
        <p:txBody>
          <a:bodyPr wrap="none" rtlCol="0">
            <a:spAutoFit/>
          </a:bodyPr>
          <a:lstStyle/>
          <a:p>
            <a:r>
              <a:rPr lang="en-RU" dirty="0"/>
              <a:t>v</a:t>
            </a:r>
            <a:r>
              <a:rPr lang="en-RU" baseline="-25000" dirty="0"/>
              <a:t>2</a:t>
            </a:r>
          </a:p>
        </p:txBody>
      </p:sp>
      <p:grpSp>
        <p:nvGrpSpPr>
          <p:cNvPr id="18" name="Group 17">
            <a:extLst>
              <a:ext uri="{FF2B5EF4-FFF2-40B4-BE49-F238E27FC236}">
                <a16:creationId xmlns:a16="http://schemas.microsoft.com/office/drawing/2014/main" id="{0E383FE7-030F-B7A2-4CF5-EBA8695E2C63}"/>
              </a:ext>
            </a:extLst>
          </p:cNvPr>
          <p:cNvGrpSpPr/>
          <p:nvPr/>
        </p:nvGrpSpPr>
        <p:grpSpPr>
          <a:xfrm>
            <a:off x="5263882" y="3222642"/>
            <a:ext cx="3717459" cy="3265568"/>
            <a:chOff x="5074700" y="3170092"/>
            <a:chExt cx="3717459" cy="3265568"/>
          </a:xfrm>
        </p:grpSpPr>
        <p:sp>
          <p:nvSpPr>
            <p:cNvPr id="11" name="TextBox 10">
              <a:extLst>
                <a:ext uri="{FF2B5EF4-FFF2-40B4-BE49-F238E27FC236}">
                  <a16:creationId xmlns:a16="http://schemas.microsoft.com/office/drawing/2014/main" id="{8714FDFA-D560-C9C6-2309-4585370B4B86}"/>
                </a:ext>
              </a:extLst>
            </p:cNvPr>
            <p:cNvSpPr txBox="1"/>
            <p:nvPr/>
          </p:nvSpPr>
          <p:spPr>
            <a:xfrm rot="16200000">
              <a:off x="5075662" y="3428038"/>
              <a:ext cx="367408" cy="369332"/>
            </a:xfrm>
            <a:prstGeom prst="rect">
              <a:avLst/>
            </a:prstGeom>
            <a:noFill/>
          </p:spPr>
          <p:txBody>
            <a:bodyPr wrap="none" rtlCol="0">
              <a:spAutoFit/>
            </a:bodyPr>
            <a:lstStyle/>
            <a:p>
              <a:r>
                <a:rPr lang="en-RU" dirty="0"/>
                <a:t>v</a:t>
              </a:r>
              <a:r>
                <a:rPr lang="en-RU" baseline="-25000" dirty="0"/>
                <a:t>1</a:t>
              </a:r>
            </a:p>
          </p:txBody>
        </p:sp>
        <p:grpSp>
          <p:nvGrpSpPr>
            <p:cNvPr id="15" name="Group 14">
              <a:extLst>
                <a:ext uri="{FF2B5EF4-FFF2-40B4-BE49-F238E27FC236}">
                  <a16:creationId xmlns:a16="http://schemas.microsoft.com/office/drawing/2014/main" id="{F8F232B4-36A1-D630-37C3-842AE8207E53}"/>
                </a:ext>
              </a:extLst>
            </p:cNvPr>
            <p:cNvGrpSpPr/>
            <p:nvPr/>
          </p:nvGrpSpPr>
          <p:grpSpPr>
            <a:xfrm>
              <a:off x="5392318" y="3170092"/>
              <a:ext cx="3399841" cy="3265568"/>
              <a:chOff x="5392318" y="3170092"/>
              <a:chExt cx="3399841" cy="3265568"/>
            </a:xfrm>
          </p:grpSpPr>
          <p:pic>
            <p:nvPicPr>
              <p:cNvPr id="8" name="Picture 7">
                <a:extLst>
                  <a:ext uri="{FF2B5EF4-FFF2-40B4-BE49-F238E27FC236}">
                    <a16:creationId xmlns:a16="http://schemas.microsoft.com/office/drawing/2014/main" id="{EE3CE4EE-F633-4BEB-F1DB-55C83DC82EB9}"/>
                  </a:ext>
                </a:extLst>
              </p:cNvPr>
              <p:cNvPicPr>
                <a:picLocks noChangeAspect="1"/>
              </p:cNvPicPr>
              <p:nvPr/>
            </p:nvPicPr>
            <p:blipFill>
              <a:blip r:embed="rId3"/>
              <a:stretch>
                <a:fillRect/>
              </a:stretch>
            </p:blipFill>
            <p:spPr>
              <a:xfrm>
                <a:off x="5392318" y="3170092"/>
                <a:ext cx="3399841" cy="3262935"/>
              </a:xfrm>
              <a:prstGeom prst="rect">
                <a:avLst/>
              </a:prstGeom>
            </p:spPr>
          </p:pic>
          <p:sp>
            <p:nvSpPr>
              <p:cNvPr id="14" name="TextBox 13">
                <a:extLst>
                  <a:ext uri="{FF2B5EF4-FFF2-40B4-BE49-F238E27FC236}">
                    <a16:creationId xmlns:a16="http://schemas.microsoft.com/office/drawing/2014/main" id="{EC1FAEC1-F58F-124A-5B78-58A7B4F3AE59}"/>
                  </a:ext>
                </a:extLst>
              </p:cNvPr>
              <p:cNvSpPr txBox="1"/>
              <p:nvPr/>
            </p:nvSpPr>
            <p:spPr>
              <a:xfrm>
                <a:off x="7941076" y="6066328"/>
                <a:ext cx="550151" cy="369332"/>
              </a:xfrm>
              <a:prstGeom prst="rect">
                <a:avLst/>
              </a:prstGeom>
              <a:noFill/>
            </p:spPr>
            <p:txBody>
              <a:bodyPr wrap="none" rtlCol="0">
                <a:spAutoFit/>
              </a:bodyPr>
              <a:lstStyle/>
              <a:p>
                <a:r>
                  <a:rPr lang="en-RU" dirty="0"/>
                  <a:t>m</a:t>
                </a:r>
                <a:r>
                  <a:rPr lang="en-RU" baseline="-25000" dirty="0"/>
                  <a:t>p𝛑</a:t>
                </a:r>
              </a:p>
            </p:txBody>
          </p:sp>
        </p:grpSp>
      </p:grpSp>
      <p:grpSp>
        <p:nvGrpSpPr>
          <p:cNvPr id="20" name="Group 19">
            <a:extLst>
              <a:ext uri="{FF2B5EF4-FFF2-40B4-BE49-F238E27FC236}">
                <a16:creationId xmlns:a16="http://schemas.microsoft.com/office/drawing/2014/main" id="{EC0BA83F-F0F8-FF2A-F333-152D0DA8F859}"/>
              </a:ext>
            </a:extLst>
          </p:cNvPr>
          <p:cNvGrpSpPr/>
          <p:nvPr/>
        </p:nvGrpSpPr>
        <p:grpSpPr>
          <a:xfrm>
            <a:off x="8659207" y="3222642"/>
            <a:ext cx="3532793" cy="3262934"/>
            <a:chOff x="8659207" y="3170092"/>
            <a:chExt cx="3532793" cy="3262934"/>
          </a:xfrm>
        </p:grpSpPr>
        <p:grpSp>
          <p:nvGrpSpPr>
            <p:cNvPr id="16" name="Group 15">
              <a:extLst>
                <a:ext uri="{FF2B5EF4-FFF2-40B4-BE49-F238E27FC236}">
                  <a16:creationId xmlns:a16="http://schemas.microsoft.com/office/drawing/2014/main" id="{599DDBFE-5470-4419-1EB4-30A54E21A96F}"/>
                </a:ext>
              </a:extLst>
            </p:cNvPr>
            <p:cNvGrpSpPr/>
            <p:nvPr/>
          </p:nvGrpSpPr>
          <p:grpSpPr>
            <a:xfrm>
              <a:off x="8792159" y="3170092"/>
              <a:ext cx="3399841" cy="3262934"/>
              <a:chOff x="8792159" y="3170092"/>
              <a:chExt cx="3399841" cy="3262934"/>
            </a:xfrm>
          </p:grpSpPr>
          <p:pic>
            <p:nvPicPr>
              <p:cNvPr id="9" name="Picture 8">
                <a:extLst>
                  <a:ext uri="{FF2B5EF4-FFF2-40B4-BE49-F238E27FC236}">
                    <a16:creationId xmlns:a16="http://schemas.microsoft.com/office/drawing/2014/main" id="{C814A5E1-1DE4-84C8-90FC-C6A8F102DD0F}"/>
                  </a:ext>
                </a:extLst>
              </p:cNvPr>
              <p:cNvPicPr>
                <a:picLocks noChangeAspect="1"/>
              </p:cNvPicPr>
              <p:nvPr/>
            </p:nvPicPr>
            <p:blipFill>
              <a:blip r:embed="rId4"/>
              <a:srcRect/>
              <a:stretch/>
            </p:blipFill>
            <p:spPr>
              <a:xfrm>
                <a:off x="8792159" y="3170092"/>
                <a:ext cx="3399841" cy="3262934"/>
              </a:xfrm>
              <a:prstGeom prst="rect">
                <a:avLst/>
              </a:prstGeom>
            </p:spPr>
          </p:pic>
          <p:sp>
            <p:nvSpPr>
              <p:cNvPr id="13" name="TextBox 12">
                <a:extLst>
                  <a:ext uri="{FF2B5EF4-FFF2-40B4-BE49-F238E27FC236}">
                    <a16:creationId xmlns:a16="http://schemas.microsoft.com/office/drawing/2014/main" id="{9DD184D4-D844-B30D-9364-4709AF15D7B5}"/>
                  </a:ext>
                </a:extLst>
              </p:cNvPr>
              <p:cNvSpPr txBox="1"/>
              <p:nvPr/>
            </p:nvSpPr>
            <p:spPr>
              <a:xfrm>
                <a:off x="11308804" y="6059512"/>
                <a:ext cx="550151" cy="369332"/>
              </a:xfrm>
              <a:prstGeom prst="rect">
                <a:avLst/>
              </a:prstGeom>
              <a:noFill/>
            </p:spPr>
            <p:txBody>
              <a:bodyPr wrap="none" rtlCol="0">
                <a:spAutoFit/>
              </a:bodyPr>
              <a:lstStyle/>
              <a:p>
                <a:r>
                  <a:rPr lang="en-RU" dirty="0"/>
                  <a:t>m</a:t>
                </a:r>
                <a:r>
                  <a:rPr lang="en-RU" baseline="-25000" dirty="0"/>
                  <a:t>p𝛑</a:t>
                </a:r>
              </a:p>
            </p:txBody>
          </p:sp>
        </p:grpSp>
        <p:sp>
          <p:nvSpPr>
            <p:cNvPr id="19" name="TextBox 18">
              <a:extLst>
                <a:ext uri="{FF2B5EF4-FFF2-40B4-BE49-F238E27FC236}">
                  <a16:creationId xmlns:a16="http://schemas.microsoft.com/office/drawing/2014/main" id="{6E886748-6CB4-3D5D-D5AA-DCDE7727779B}"/>
                </a:ext>
              </a:extLst>
            </p:cNvPr>
            <p:cNvSpPr txBox="1"/>
            <p:nvPr/>
          </p:nvSpPr>
          <p:spPr>
            <a:xfrm rot="16200000">
              <a:off x="8660169" y="3433065"/>
              <a:ext cx="367408" cy="369332"/>
            </a:xfrm>
            <a:prstGeom prst="rect">
              <a:avLst/>
            </a:prstGeom>
            <a:noFill/>
          </p:spPr>
          <p:txBody>
            <a:bodyPr wrap="none" rtlCol="0">
              <a:spAutoFit/>
            </a:bodyPr>
            <a:lstStyle/>
            <a:p>
              <a:r>
                <a:rPr lang="en-RU" dirty="0"/>
                <a:t>v</a:t>
              </a:r>
              <a:r>
                <a:rPr lang="ru-RU" baseline="-25000" dirty="0"/>
                <a:t>2</a:t>
              </a:r>
              <a:endParaRPr lang="en-RU" baseline="-25000" dirty="0"/>
            </a:p>
          </p:txBody>
        </p:sp>
      </p:grpSp>
      <p:grpSp>
        <p:nvGrpSpPr>
          <p:cNvPr id="17" name="Group 16">
            <a:extLst>
              <a:ext uri="{FF2B5EF4-FFF2-40B4-BE49-F238E27FC236}">
                <a16:creationId xmlns:a16="http://schemas.microsoft.com/office/drawing/2014/main" id="{499EA545-1767-5F22-CF65-0985687E519E}"/>
              </a:ext>
            </a:extLst>
          </p:cNvPr>
          <p:cNvGrpSpPr/>
          <p:nvPr/>
        </p:nvGrpSpPr>
        <p:grpSpPr>
          <a:xfrm>
            <a:off x="8740445" y="0"/>
            <a:ext cx="3451555" cy="3354756"/>
            <a:chOff x="8740445" y="0"/>
            <a:chExt cx="3451555" cy="3354756"/>
          </a:xfrm>
        </p:grpSpPr>
        <p:pic>
          <p:nvPicPr>
            <p:cNvPr id="6" name="Picture 5">
              <a:extLst>
                <a:ext uri="{FF2B5EF4-FFF2-40B4-BE49-F238E27FC236}">
                  <a16:creationId xmlns:a16="http://schemas.microsoft.com/office/drawing/2014/main" id="{F175CD2E-6633-B7C1-C599-F41C7EAC329E}"/>
                </a:ext>
              </a:extLst>
            </p:cNvPr>
            <p:cNvPicPr>
              <a:picLocks noChangeAspect="1"/>
            </p:cNvPicPr>
            <p:nvPr/>
          </p:nvPicPr>
          <p:blipFill>
            <a:blip r:embed="rId5"/>
            <a:stretch>
              <a:fillRect/>
            </a:stretch>
          </p:blipFill>
          <p:spPr>
            <a:xfrm>
              <a:off x="8740445" y="0"/>
              <a:ext cx="3451555" cy="3312566"/>
            </a:xfrm>
            <a:prstGeom prst="rect">
              <a:avLst/>
            </a:prstGeom>
          </p:spPr>
        </p:pic>
        <p:sp>
          <p:nvSpPr>
            <p:cNvPr id="12" name="TextBox 11">
              <a:extLst>
                <a:ext uri="{FF2B5EF4-FFF2-40B4-BE49-F238E27FC236}">
                  <a16:creationId xmlns:a16="http://schemas.microsoft.com/office/drawing/2014/main" id="{EBCD8433-B25E-3502-A547-B517F030FD53}"/>
                </a:ext>
              </a:extLst>
            </p:cNvPr>
            <p:cNvSpPr txBox="1"/>
            <p:nvPr/>
          </p:nvSpPr>
          <p:spPr>
            <a:xfrm>
              <a:off x="11333112" y="2985424"/>
              <a:ext cx="550151" cy="369332"/>
            </a:xfrm>
            <a:prstGeom prst="rect">
              <a:avLst/>
            </a:prstGeom>
            <a:noFill/>
          </p:spPr>
          <p:txBody>
            <a:bodyPr wrap="none" rtlCol="0">
              <a:spAutoFit/>
            </a:bodyPr>
            <a:lstStyle/>
            <a:p>
              <a:r>
                <a:rPr lang="en-RU" dirty="0"/>
                <a:t>m</a:t>
              </a:r>
              <a:r>
                <a:rPr lang="en-RU" baseline="-25000" dirty="0"/>
                <a:t>p𝛑</a:t>
              </a: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CE811A3-4C19-12B1-EF7C-3DAEC654126D}"/>
                  </a:ext>
                </a:extLst>
              </p:cNvPr>
              <p:cNvSpPr txBox="1"/>
              <p:nvPr/>
            </p:nvSpPr>
            <p:spPr>
              <a:xfrm>
                <a:off x="582946" y="809297"/>
                <a:ext cx="8208347" cy="2711640"/>
              </a:xfrm>
              <a:prstGeom prst="rect">
                <a:avLst/>
              </a:prstGeom>
              <a:noFill/>
            </p:spPr>
            <p:txBody>
              <a:bodyPr wrap="square" rtlCol="0">
                <a:spAutoFit/>
              </a:bodyPr>
              <a:lstStyle/>
              <a:p>
                <a:r>
                  <a:rPr lang="en-RU" sz="2400" dirty="0"/>
                  <a:t>Differential flow can be defined using the following fit:</a:t>
                </a:r>
                <a:endParaRPr lang="en-RU" dirty="0"/>
              </a:p>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𝒗</m:t>
                          </m:r>
                        </m:e>
                        <m:sub>
                          <m:r>
                            <a:rPr lang="en-US" sz="2400" b="1" i="1" smtClean="0">
                              <a:latin typeface="Cambria Math" panose="02040503050406030204" pitchFamily="18" charset="0"/>
                            </a:rPr>
                            <m:t>𝒏</m:t>
                          </m:r>
                        </m:sub>
                        <m:sup>
                          <m:r>
                            <a:rPr lang="en-US" sz="2400" b="1" i="1" smtClean="0">
                              <a:latin typeface="Cambria Math" panose="02040503050406030204" pitchFamily="18" charset="0"/>
                            </a:rPr>
                            <m:t>𝑺𝑩</m:t>
                          </m:r>
                        </m:sup>
                      </m:sSubSup>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𝒎</m:t>
                              </m:r>
                            </m:e>
                            <m:sub>
                              <m:r>
                                <a:rPr lang="en-US" sz="2400" b="1" i="1" smtClean="0">
                                  <a:latin typeface="Cambria Math" panose="02040503050406030204" pitchFamily="18" charset="0"/>
                                </a:rPr>
                                <m:t>𝒊𝒏𝒗</m:t>
                              </m:r>
                            </m:sub>
                          </m:sSub>
                          <m:r>
                            <a:rPr lang="en-US" sz="2400" b="1" i="1" smtClean="0">
                              <a:latin typeface="Cambria Math" panose="02040503050406030204" pitchFamily="18" charset="0"/>
                            </a:rPr>
                            <m:t> </m:t>
                          </m:r>
                        </m:e>
                      </m:d>
                      <m:r>
                        <a:rPr lang="en-US" sz="2400" b="1" i="1" smtClean="0">
                          <a:latin typeface="Cambria Math" panose="02040503050406030204" pitchFamily="18" charset="0"/>
                        </a:rPr>
                        <m:t>=</m:t>
                      </m:r>
                      <m:sSubSup>
                        <m:sSubSupPr>
                          <m:ctrlPr>
                            <a:rPr lang="en-US" sz="2400" b="1" i="1" smtClean="0">
                              <a:solidFill>
                                <a:schemeClr val="accent6">
                                  <a:lumMod val="75000"/>
                                </a:schemeClr>
                              </a:solidFill>
                              <a:latin typeface="Cambria Math" panose="02040503050406030204" pitchFamily="18" charset="0"/>
                            </a:rPr>
                          </m:ctrlPr>
                        </m:sSubSupPr>
                        <m:e>
                          <m:r>
                            <a:rPr lang="en-US" sz="2400" b="1" i="1" smtClean="0">
                              <a:solidFill>
                                <a:schemeClr val="accent6">
                                  <a:lumMod val="75000"/>
                                </a:schemeClr>
                              </a:solidFill>
                              <a:latin typeface="Cambria Math" panose="02040503050406030204" pitchFamily="18" charset="0"/>
                            </a:rPr>
                            <m:t>𝒗</m:t>
                          </m:r>
                        </m:e>
                        <m:sub>
                          <m:r>
                            <a:rPr lang="en-US" sz="2400" b="1" i="1" smtClean="0">
                              <a:solidFill>
                                <a:schemeClr val="accent6">
                                  <a:lumMod val="75000"/>
                                </a:schemeClr>
                              </a:solidFill>
                              <a:latin typeface="Cambria Math" panose="02040503050406030204" pitchFamily="18" charset="0"/>
                            </a:rPr>
                            <m:t>𝒏</m:t>
                          </m:r>
                        </m:sub>
                        <m:sup>
                          <m:r>
                            <a:rPr lang="en-US" sz="2400" b="1" i="1" smtClean="0">
                              <a:solidFill>
                                <a:schemeClr val="accent6">
                                  <a:lumMod val="75000"/>
                                </a:schemeClr>
                              </a:solidFill>
                              <a:latin typeface="Cambria Math" panose="02040503050406030204" pitchFamily="18" charset="0"/>
                            </a:rPr>
                            <m:t>𝑺</m:t>
                          </m:r>
                        </m:sup>
                      </m:sSubSup>
                      <m:f>
                        <m:fPr>
                          <m:ctrlPr>
                            <a:rPr lang="en-US" sz="2400" b="1" i="1" smtClean="0">
                              <a:latin typeface="Cambria Math" panose="02040503050406030204" pitchFamily="18" charset="0"/>
                            </a:rPr>
                          </m:ctrlPr>
                        </m:fPr>
                        <m:num>
                          <m:sSup>
                            <m:sSupPr>
                              <m:ctrlPr>
                                <a:rPr lang="en-US" sz="2400" b="1" i="1" smtClean="0">
                                  <a:solidFill>
                                    <a:schemeClr val="accent1">
                                      <a:lumMod val="75000"/>
                                    </a:schemeClr>
                                  </a:solidFill>
                                  <a:latin typeface="Cambria Math" panose="02040503050406030204" pitchFamily="18" charset="0"/>
                                </a:rPr>
                              </m:ctrlPr>
                            </m:sSupPr>
                            <m:e>
                              <m:r>
                                <a:rPr lang="en-US" sz="2400" b="1" i="1" smtClean="0">
                                  <a:solidFill>
                                    <a:schemeClr val="accent1">
                                      <a:lumMod val="75000"/>
                                    </a:schemeClr>
                                  </a:solidFill>
                                  <a:latin typeface="Cambria Math" panose="02040503050406030204" pitchFamily="18" charset="0"/>
                                </a:rPr>
                                <m:t>𝑵</m:t>
                              </m:r>
                            </m:e>
                            <m:sup>
                              <m:r>
                                <a:rPr lang="en-US" sz="2400" b="1" i="1" smtClean="0">
                                  <a:solidFill>
                                    <a:schemeClr val="accent1">
                                      <a:lumMod val="75000"/>
                                    </a:schemeClr>
                                  </a:solidFill>
                                  <a:latin typeface="Cambria Math" panose="02040503050406030204" pitchFamily="18" charset="0"/>
                                </a:rPr>
                                <m:t>𝑺</m:t>
                              </m:r>
                            </m:sup>
                          </m:sSup>
                          <m:d>
                            <m:dPr>
                              <m:ctrlPr>
                                <a:rPr lang="en-US" sz="2400" b="1" i="1" smtClean="0">
                                  <a:solidFill>
                                    <a:schemeClr val="accent1">
                                      <a:lumMod val="75000"/>
                                    </a:schemeClr>
                                  </a:solidFill>
                                  <a:latin typeface="Cambria Math" panose="02040503050406030204" pitchFamily="18" charset="0"/>
                                </a:rPr>
                              </m:ctrlPr>
                            </m:dPr>
                            <m:e>
                              <m:sSub>
                                <m:sSubPr>
                                  <m:ctrlPr>
                                    <a:rPr lang="en-US" sz="2400" b="1" i="1" smtClean="0">
                                      <a:solidFill>
                                        <a:schemeClr val="accent1">
                                          <a:lumMod val="75000"/>
                                        </a:schemeClr>
                                      </a:solidFill>
                                      <a:latin typeface="Cambria Math" panose="02040503050406030204" pitchFamily="18" charset="0"/>
                                    </a:rPr>
                                  </m:ctrlPr>
                                </m:sSubPr>
                                <m:e>
                                  <m:r>
                                    <a:rPr lang="en-US" sz="2400" b="1" i="1" smtClean="0">
                                      <a:solidFill>
                                        <a:schemeClr val="accent1">
                                          <a:lumMod val="75000"/>
                                        </a:schemeClr>
                                      </a:solidFill>
                                      <a:latin typeface="Cambria Math" panose="02040503050406030204" pitchFamily="18" charset="0"/>
                                    </a:rPr>
                                    <m:t>𝒎</m:t>
                                  </m:r>
                                </m:e>
                                <m:sub>
                                  <m:r>
                                    <a:rPr lang="en-US" sz="2400" b="1" i="1" smtClean="0">
                                      <a:solidFill>
                                        <a:schemeClr val="accent1">
                                          <a:lumMod val="75000"/>
                                        </a:schemeClr>
                                      </a:solidFill>
                                      <a:latin typeface="Cambria Math" panose="02040503050406030204" pitchFamily="18" charset="0"/>
                                    </a:rPr>
                                    <m:t>𝒊𝒏𝒗</m:t>
                                  </m:r>
                                </m:sub>
                              </m:sSub>
                            </m:e>
                          </m:d>
                        </m:num>
                        <m:den>
                          <m:sSup>
                            <m:sSupPr>
                              <m:ctrlPr>
                                <a:rPr lang="en-US" sz="2400" b="1" i="1" smtClean="0">
                                  <a:solidFill>
                                    <a:schemeClr val="tx1"/>
                                  </a:solidFill>
                                  <a:latin typeface="Cambria Math" panose="02040503050406030204" pitchFamily="18" charset="0"/>
                                </a:rPr>
                              </m:ctrlPr>
                            </m:sSupPr>
                            <m:e>
                              <m:r>
                                <a:rPr lang="en-US" sz="2400" b="1" i="1" smtClean="0">
                                  <a:solidFill>
                                    <a:schemeClr val="tx1"/>
                                  </a:solidFill>
                                  <a:latin typeface="Cambria Math" panose="02040503050406030204" pitchFamily="18" charset="0"/>
                                </a:rPr>
                                <m:t>𝑵</m:t>
                              </m:r>
                            </m:e>
                            <m:sup>
                              <m:r>
                                <a:rPr lang="en-US" sz="2400" b="1" i="1" smtClean="0">
                                  <a:solidFill>
                                    <a:schemeClr val="tx1"/>
                                  </a:solidFill>
                                  <a:latin typeface="Cambria Math" panose="02040503050406030204" pitchFamily="18" charset="0"/>
                                </a:rPr>
                                <m:t>𝑺𝑩</m:t>
                              </m:r>
                            </m:sup>
                          </m:sSup>
                          <m:d>
                            <m:dPr>
                              <m:ctrlPr>
                                <a:rPr lang="en-US" sz="2400" b="1" i="1" smtClean="0">
                                  <a:solidFill>
                                    <a:schemeClr val="tx1"/>
                                  </a:solidFill>
                                  <a:latin typeface="Cambria Math" panose="02040503050406030204" pitchFamily="18" charset="0"/>
                                </a:rPr>
                              </m:ctrlPr>
                            </m:dPr>
                            <m:e>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𝒎</m:t>
                                  </m:r>
                                </m:e>
                                <m:sub>
                                  <m:r>
                                    <a:rPr lang="en-US" sz="2400" b="1" i="1" smtClean="0">
                                      <a:solidFill>
                                        <a:schemeClr val="tx1"/>
                                      </a:solidFill>
                                      <a:latin typeface="Cambria Math" panose="02040503050406030204" pitchFamily="18" charset="0"/>
                                    </a:rPr>
                                    <m:t>𝒊𝒏𝒗</m:t>
                                  </m:r>
                                </m:sub>
                              </m:sSub>
                            </m:e>
                          </m:d>
                        </m:den>
                      </m:f>
                      <m:r>
                        <a:rPr lang="en-US" sz="2400" b="1" i="1" smtClean="0">
                          <a:latin typeface="Cambria Math" panose="02040503050406030204" pitchFamily="18" charset="0"/>
                        </a:rPr>
                        <m:t>+</m:t>
                      </m:r>
                      <m:sSubSup>
                        <m:sSubSupPr>
                          <m:ctrlPr>
                            <a:rPr lang="en-US" sz="2400" b="1" i="1" smtClean="0">
                              <a:solidFill>
                                <a:schemeClr val="accent2">
                                  <a:lumMod val="75000"/>
                                </a:schemeClr>
                              </a:solidFill>
                              <a:latin typeface="Cambria Math" panose="02040503050406030204" pitchFamily="18" charset="0"/>
                            </a:rPr>
                          </m:ctrlPr>
                        </m:sSubSupPr>
                        <m:e>
                          <m:r>
                            <a:rPr lang="en-US" sz="2400" b="1" i="1">
                              <a:solidFill>
                                <a:schemeClr val="accent2">
                                  <a:lumMod val="75000"/>
                                </a:schemeClr>
                              </a:solidFill>
                              <a:latin typeface="Cambria Math" panose="02040503050406030204" pitchFamily="18" charset="0"/>
                            </a:rPr>
                            <m:t>𝒗</m:t>
                          </m:r>
                        </m:e>
                        <m:sub>
                          <m:r>
                            <a:rPr lang="en-US" sz="2400" b="1" i="1">
                              <a:solidFill>
                                <a:schemeClr val="accent2">
                                  <a:lumMod val="75000"/>
                                </a:schemeClr>
                              </a:solidFill>
                              <a:latin typeface="Cambria Math" panose="02040503050406030204" pitchFamily="18" charset="0"/>
                            </a:rPr>
                            <m:t>𝒏</m:t>
                          </m:r>
                        </m:sub>
                        <m:sup>
                          <m:r>
                            <a:rPr lang="en-US" sz="2400" b="1" i="1" smtClean="0">
                              <a:solidFill>
                                <a:schemeClr val="accent2">
                                  <a:lumMod val="75000"/>
                                </a:schemeClr>
                              </a:solidFill>
                              <a:latin typeface="Cambria Math" panose="02040503050406030204" pitchFamily="18" charset="0"/>
                            </a:rPr>
                            <m:t>𝑩</m:t>
                          </m:r>
                        </m:sup>
                      </m:sSubSup>
                      <m:d>
                        <m:dPr>
                          <m:ctrlPr>
                            <a:rPr lang="en-US" sz="2400" b="1" i="1" smtClean="0">
                              <a:solidFill>
                                <a:schemeClr val="accent2">
                                  <a:lumMod val="75000"/>
                                </a:schemeClr>
                              </a:solidFill>
                              <a:latin typeface="Cambria Math" panose="02040503050406030204" pitchFamily="18" charset="0"/>
                            </a:rPr>
                          </m:ctrlPr>
                        </m:dPr>
                        <m:e>
                          <m:sSub>
                            <m:sSubPr>
                              <m:ctrlPr>
                                <a:rPr lang="en-US" sz="2400" b="1" i="1" smtClean="0">
                                  <a:solidFill>
                                    <a:schemeClr val="accent2">
                                      <a:lumMod val="75000"/>
                                    </a:schemeClr>
                                  </a:solidFill>
                                  <a:latin typeface="Cambria Math" panose="02040503050406030204" pitchFamily="18" charset="0"/>
                                </a:rPr>
                              </m:ctrlPr>
                            </m:sSubPr>
                            <m:e>
                              <m:r>
                                <a:rPr lang="en-US" sz="2400" b="1" i="1" smtClean="0">
                                  <a:solidFill>
                                    <a:schemeClr val="accent2">
                                      <a:lumMod val="75000"/>
                                    </a:schemeClr>
                                  </a:solidFill>
                                  <a:latin typeface="Cambria Math" panose="02040503050406030204" pitchFamily="18" charset="0"/>
                                </a:rPr>
                                <m:t>𝒎</m:t>
                              </m:r>
                            </m:e>
                            <m:sub>
                              <m:r>
                                <a:rPr lang="en-US" sz="2400" b="1" i="1" smtClean="0">
                                  <a:solidFill>
                                    <a:schemeClr val="accent2">
                                      <a:lumMod val="75000"/>
                                    </a:schemeClr>
                                  </a:solidFill>
                                  <a:latin typeface="Cambria Math" panose="02040503050406030204" pitchFamily="18" charset="0"/>
                                </a:rPr>
                                <m:t>𝒊𝒏𝒗</m:t>
                              </m:r>
                            </m:sub>
                          </m:sSub>
                        </m:e>
                      </m:d>
                      <m:f>
                        <m:fPr>
                          <m:ctrlPr>
                            <a:rPr lang="en-US" sz="2400" b="1" i="1">
                              <a:latin typeface="Cambria Math" panose="02040503050406030204" pitchFamily="18" charset="0"/>
                            </a:rPr>
                          </m:ctrlPr>
                        </m:fPr>
                        <m:num>
                          <m:sSup>
                            <m:sSupPr>
                              <m:ctrlPr>
                                <a:rPr lang="en-US" sz="2400" b="1" i="1" smtClean="0">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rPr>
                                <m:t>𝑵</m:t>
                              </m:r>
                            </m:e>
                            <m:sup>
                              <m:r>
                                <a:rPr lang="en-US" sz="2400" b="1" i="1" smtClean="0">
                                  <a:solidFill>
                                    <a:srgbClr val="FF0000"/>
                                  </a:solidFill>
                                  <a:latin typeface="Cambria Math" panose="02040503050406030204" pitchFamily="18" charset="0"/>
                                </a:rPr>
                                <m:t>𝑩</m:t>
                              </m:r>
                            </m:sup>
                          </m:sSup>
                          <m:d>
                            <m:dPr>
                              <m:ctrlPr>
                                <a:rPr lang="en-US" sz="2400" b="1" i="1">
                                  <a:solidFill>
                                    <a:srgbClr val="FF0000"/>
                                  </a:solidFill>
                                  <a:latin typeface="Cambria Math" panose="02040503050406030204" pitchFamily="18" charset="0"/>
                                </a:rPr>
                              </m:ctrlPr>
                            </m:dPr>
                            <m:e>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𝒎</m:t>
                                  </m:r>
                                </m:e>
                                <m:sub>
                                  <m:r>
                                    <a:rPr lang="en-US" sz="2400" b="1" i="1">
                                      <a:solidFill>
                                        <a:srgbClr val="FF0000"/>
                                      </a:solidFill>
                                      <a:latin typeface="Cambria Math" panose="02040503050406030204" pitchFamily="18" charset="0"/>
                                    </a:rPr>
                                    <m:t>𝒊𝒏𝒗</m:t>
                                  </m:r>
                                </m:sub>
                              </m:sSub>
                            </m:e>
                          </m:d>
                        </m:num>
                        <m:den>
                          <m:sSup>
                            <m:sSupPr>
                              <m:ctrlPr>
                                <a:rPr lang="en-US" sz="2400" b="1" i="1">
                                  <a:latin typeface="Cambria Math" panose="02040503050406030204" pitchFamily="18" charset="0"/>
                                </a:rPr>
                              </m:ctrlPr>
                            </m:sSupPr>
                            <m:e>
                              <m:r>
                                <a:rPr lang="en-US" sz="2400" b="1" i="1">
                                  <a:latin typeface="Cambria Math" panose="02040503050406030204" pitchFamily="18" charset="0"/>
                                </a:rPr>
                                <m:t>𝑵</m:t>
                              </m:r>
                            </m:e>
                            <m:sup>
                              <m:r>
                                <a:rPr lang="en-US" sz="2400" b="1" i="1">
                                  <a:latin typeface="Cambria Math" panose="02040503050406030204" pitchFamily="18" charset="0"/>
                                </a:rPr>
                                <m:t>𝑺𝑩</m:t>
                              </m:r>
                            </m:sup>
                          </m:sSup>
                          <m:d>
                            <m:dPr>
                              <m:ctrlPr>
                                <a:rPr lang="en-US" sz="2400" b="1" i="1">
                                  <a:latin typeface="Cambria Math" panose="02040503050406030204" pitchFamily="18" charset="0"/>
                                </a:rPr>
                              </m:ctrlPr>
                            </m:dPr>
                            <m:e>
                              <m:sSub>
                                <m:sSubPr>
                                  <m:ctrlPr>
                                    <a:rPr lang="en-US" sz="2400" b="1" i="1">
                                      <a:latin typeface="Cambria Math" panose="02040503050406030204" pitchFamily="18" charset="0"/>
                                    </a:rPr>
                                  </m:ctrlPr>
                                </m:sSubPr>
                                <m:e>
                                  <m:r>
                                    <a:rPr lang="en-US" sz="2400" b="1" i="1">
                                      <a:latin typeface="Cambria Math" panose="02040503050406030204" pitchFamily="18" charset="0"/>
                                    </a:rPr>
                                    <m:t>𝒎</m:t>
                                  </m:r>
                                </m:e>
                                <m:sub>
                                  <m:r>
                                    <a:rPr lang="en-US" sz="2400" b="1" i="1">
                                      <a:latin typeface="Cambria Math" panose="02040503050406030204" pitchFamily="18" charset="0"/>
                                    </a:rPr>
                                    <m:t>𝒊𝒏𝒗</m:t>
                                  </m:r>
                                </m:sub>
                              </m:sSub>
                            </m:e>
                          </m:d>
                        </m:den>
                      </m:f>
                    </m:oMath>
                  </m:oMathPara>
                </a14:m>
                <a:endParaRPr lang="en-RU" sz="1800" b="1" dirty="0"/>
              </a:p>
              <a:p>
                <a:r>
                  <a:rPr lang="en-GB" sz="2400" dirty="0"/>
                  <a:t>w</a:t>
                </a:r>
                <a:r>
                  <a:rPr lang="en-RU" sz="2400" dirty="0"/>
                  <a:t>here:</a:t>
                </a:r>
              </a:p>
              <a:p>
                <a:pPr marL="342900" indent="-342900">
                  <a:lnSpc>
                    <a:spcPct val="150000"/>
                  </a:lnSpc>
                  <a:buFont typeface="Arial" panose="020B0604020202020204" pitchFamily="34" charset="0"/>
                  <a:buChar char="•"/>
                </a:pPr>
                <a14:m>
                  <m:oMath xmlns:m="http://schemas.openxmlformats.org/officeDocument/2006/math">
                    <m:sSubSup>
                      <m:sSubSupPr>
                        <m:ctrlPr>
                          <a:rPr lang="en-US" sz="2400" b="1" i="1" smtClean="0">
                            <a:solidFill>
                              <a:schemeClr val="accent6">
                                <a:lumMod val="75000"/>
                              </a:schemeClr>
                            </a:solidFill>
                            <a:latin typeface="Cambria Math" panose="02040503050406030204" pitchFamily="18" charset="0"/>
                          </a:rPr>
                        </m:ctrlPr>
                      </m:sSubSupPr>
                      <m:e>
                        <m:r>
                          <a:rPr lang="en-US" sz="2400" b="1" i="1" smtClean="0">
                            <a:solidFill>
                              <a:schemeClr val="accent6">
                                <a:lumMod val="75000"/>
                              </a:schemeClr>
                            </a:solidFill>
                            <a:latin typeface="Cambria Math" panose="02040503050406030204" pitchFamily="18" charset="0"/>
                          </a:rPr>
                          <m:t>𝒗</m:t>
                        </m:r>
                      </m:e>
                      <m:sub>
                        <m:r>
                          <a:rPr lang="en-US" sz="2400" b="1" i="1" smtClean="0">
                            <a:solidFill>
                              <a:schemeClr val="accent6">
                                <a:lumMod val="75000"/>
                              </a:schemeClr>
                            </a:solidFill>
                            <a:latin typeface="Cambria Math" panose="02040503050406030204" pitchFamily="18" charset="0"/>
                          </a:rPr>
                          <m:t>𝒏</m:t>
                        </m:r>
                      </m:sub>
                      <m:sup>
                        <m:r>
                          <a:rPr lang="en-US" sz="2400" b="1" i="1" smtClean="0">
                            <a:solidFill>
                              <a:schemeClr val="accent6">
                                <a:lumMod val="75000"/>
                              </a:schemeClr>
                            </a:solidFill>
                            <a:latin typeface="Cambria Math" panose="02040503050406030204" pitchFamily="18" charset="0"/>
                          </a:rPr>
                          <m:t>𝑺</m:t>
                        </m:r>
                      </m:sup>
                    </m:sSubSup>
                  </m:oMath>
                </a14:m>
                <a:r>
                  <a:rPr lang="en-RU" sz="2400" dirty="0"/>
                  <a:t> - signal anisotropic flow (set as a parameter in the fit)</a:t>
                </a:r>
              </a:p>
              <a:p>
                <a:pPr marL="342900" indent="-342900">
                  <a:lnSpc>
                    <a:spcPct val="150000"/>
                  </a:lnSpc>
                  <a:buFont typeface="Arial" panose="020B0604020202020204" pitchFamily="34" charset="0"/>
                  <a:buChar char="•"/>
                </a:pPr>
                <a14:m>
                  <m:oMath xmlns:m="http://schemas.openxmlformats.org/officeDocument/2006/math">
                    <m:sSubSup>
                      <m:sSubSupPr>
                        <m:ctrlPr>
                          <a:rPr lang="en-US" sz="2400" b="1" i="1" smtClean="0">
                            <a:solidFill>
                              <a:schemeClr val="accent2">
                                <a:lumMod val="75000"/>
                              </a:schemeClr>
                            </a:solidFill>
                            <a:latin typeface="Cambria Math" panose="02040503050406030204" pitchFamily="18" charset="0"/>
                          </a:rPr>
                        </m:ctrlPr>
                      </m:sSubSupPr>
                      <m:e>
                        <m:r>
                          <a:rPr lang="en-US" sz="2400" b="1" i="1">
                            <a:solidFill>
                              <a:schemeClr val="accent2">
                                <a:lumMod val="75000"/>
                              </a:schemeClr>
                            </a:solidFill>
                            <a:latin typeface="Cambria Math" panose="02040503050406030204" pitchFamily="18" charset="0"/>
                          </a:rPr>
                          <m:t>𝒗</m:t>
                        </m:r>
                      </m:e>
                      <m:sub>
                        <m:r>
                          <a:rPr lang="en-US" sz="2400" b="1" i="1">
                            <a:solidFill>
                              <a:schemeClr val="accent2">
                                <a:lumMod val="75000"/>
                              </a:schemeClr>
                            </a:solidFill>
                            <a:latin typeface="Cambria Math" panose="02040503050406030204" pitchFamily="18" charset="0"/>
                          </a:rPr>
                          <m:t>𝒏</m:t>
                        </m:r>
                      </m:sub>
                      <m:sup>
                        <m:r>
                          <a:rPr lang="en-US" sz="2400" b="1" i="1" smtClean="0">
                            <a:solidFill>
                              <a:schemeClr val="accent2">
                                <a:lumMod val="75000"/>
                              </a:schemeClr>
                            </a:solidFill>
                            <a:latin typeface="Cambria Math" panose="02040503050406030204" pitchFamily="18" charset="0"/>
                          </a:rPr>
                          <m:t>𝑩</m:t>
                        </m:r>
                      </m:sup>
                    </m:sSubSup>
                    <m:d>
                      <m:dPr>
                        <m:ctrlPr>
                          <a:rPr lang="en-US" sz="2400" b="1" i="1" smtClean="0">
                            <a:solidFill>
                              <a:schemeClr val="accent2">
                                <a:lumMod val="75000"/>
                              </a:schemeClr>
                            </a:solidFill>
                            <a:latin typeface="Cambria Math" panose="02040503050406030204" pitchFamily="18" charset="0"/>
                          </a:rPr>
                        </m:ctrlPr>
                      </m:dPr>
                      <m:e>
                        <m:sSub>
                          <m:sSubPr>
                            <m:ctrlPr>
                              <a:rPr lang="en-US" sz="2400" b="1" i="1" smtClean="0">
                                <a:solidFill>
                                  <a:schemeClr val="accent2">
                                    <a:lumMod val="75000"/>
                                  </a:schemeClr>
                                </a:solidFill>
                                <a:latin typeface="Cambria Math" panose="02040503050406030204" pitchFamily="18" charset="0"/>
                              </a:rPr>
                            </m:ctrlPr>
                          </m:sSubPr>
                          <m:e>
                            <m:r>
                              <a:rPr lang="en-US" sz="2400" b="1" i="1" smtClean="0">
                                <a:solidFill>
                                  <a:schemeClr val="accent2">
                                    <a:lumMod val="75000"/>
                                  </a:schemeClr>
                                </a:solidFill>
                                <a:latin typeface="Cambria Math" panose="02040503050406030204" pitchFamily="18" charset="0"/>
                              </a:rPr>
                              <m:t>𝒎</m:t>
                            </m:r>
                          </m:e>
                          <m:sub>
                            <m:r>
                              <a:rPr lang="en-US" sz="2400" b="1" i="1" smtClean="0">
                                <a:solidFill>
                                  <a:schemeClr val="accent2">
                                    <a:lumMod val="75000"/>
                                  </a:schemeClr>
                                </a:solidFill>
                                <a:latin typeface="Cambria Math" panose="02040503050406030204" pitchFamily="18" charset="0"/>
                              </a:rPr>
                              <m:t>𝒊𝒏𝒗</m:t>
                            </m:r>
                          </m:sub>
                        </m:sSub>
                      </m:e>
                    </m:d>
                  </m:oMath>
                </a14:m>
                <a:r>
                  <a:rPr lang="en-RU" sz="2400" dirty="0"/>
                  <a:t> - background flow (set as polynomial function)</a:t>
                </a:r>
              </a:p>
            </p:txBody>
          </p:sp>
        </mc:Choice>
        <mc:Fallback xmlns="">
          <p:sp>
            <p:nvSpPr>
              <p:cNvPr id="22" name="TextBox 21">
                <a:extLst>
                  <a:ext uri="{FF2B5EF4-FFF2-40B4-BE49-F238E27FC236}">
                    <a16:creationId xmlns:a16="http://schemas.microsoft.com/office/drawing/2014/main" id="{0CE811A3-4C19-12B1-EF7C-3DAEC654126D}"/>
                  </a:ext>
                </a:extLst>
              </p:cNvPr>
              <p:cNvSpPr txBox="1">
                <a:spLocks noRot="1" noChangeAspect="1" noMove="1" noResize="1" noEditPoints="1" noAdjustHandles="1" noChangeArrowheads="1" noChangeShapeType="1" noTextEdit="1"/>
              </p:cNvSpPr>
              <p:nvPr/>
            </p:nvSpPr>
            <p:spPr>
              <a:xfrm>
                <a:off x="582946" y="809297"/>
                <a:ext cx="8208347" cy="2711640"/>
              </a:xfrm>
              <a:prstGeom prst="rect">
                <a:avLst/>
              </a:prstGeom>
              <a:blipFill>
                <a:blip r:embed="rId6"/>
                <a:stretch>
                  <a:fillRect l="-1236" t="-1395" b="-4186"/>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B29F77-3FFF-83C5-FD55-55467AD928AC}"/>
                  </a:ext>
                </a:extLst>
              </p:cNvPr>
              <p:cNvSpPr txBox="1"/>
              <p:nvPr/>
            </p:nvSpPr>
            <p:spPr>
              <a:xfrm>
                <a:off x="582946" y="3547238"/>
                <a:ext cx="4777330" cy="2331536"/>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p>
                      <m:sSupPr>
                        <m:ctrlPr>
                          <a:rPr lang="en-US" sz="2400" b="1" i="1" smtClean="0">
                            <a:solidFill>
                              <a:schemeClr val="tx1"/>
                            </a:solidFill>
                            <a:latin typeface="Cambria Math" panose="02040503050406030204" pitchFamily="18" charset="0"/>
                          </a:rPr>
                        </m:ctrlPr>
                      </m:sSupPr>
                      <m:e>
                        <m:r>
                          <a:rPr lang="en-US" sz="2400" b="1" i="1" smtClean="0">
                            <a:solidFill>
                              <a:schemeClr val="tx1"/>
                            </a:solidFill>
                            <a:latin typeface="Cambria Math" panose="02040503050406030204" pitchFamily="18" charset="0"/>
                          </a:rPr>
                          <m:t>𝑵</m:t>
                        </m:r>
                      </m:e>
                      <m:sup>
                        <m:r>
                          <a:rPr lang="en-US" sz="2400" b="1" i="1" smtClean="0">
                            <a:solidFill>
                              <a:schemeClr val="tx1"/>
                            </a:solidFill>
                            <a:latin typeface="Cambria Math" panose="02040503050406030204" pitchFamily="18" charset="0"/>
                          </a:rPr>
                          <m:t>𝑺𝑩</m:t>
                        </m:r>
                      </m:sup>
                    </m:sSup>
                    <m:d>
                      <m:dPr>
                        <m:ctrlPr>
                          <a:rPr lang="en-US" sz="2400" b="1" i="1" smtClean="0">
                            <a:solidFill>
                              <a:schemeClr val="tx1"/>
                            </a:solidFill>
                            <a:latin typeface="Cambria Math" panose="02040503050406030204" pitchFamily="18" charset="0"/>
                          </a:rPr>
                        </m:ctrlPr>
                      </m:dPr>
                      <m:e>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𝒎</m:t>
                            </m:r>
                          </m:e>
                          <m:sub>
                            <m:r>
                              <a:rPr lang="en-US" sz="2400" b="1" i="1" smtClean="0">
                                <a:solidFill>
                                  <a:schemeClr val="tx1"/>
                                </a:solidFill>
                                <a:latin typeface="Cambria Math" panose="02040503050406030204" pitchFamily="18" charset="0"/>
                              </a:rPr>
                              <m:t>𝒊𝒏𝒗</m:t>
                            </m:r>
                          </m:sub>
                        </m:sSub>
                      </m:e>
                    </m:d>
                  </m:oMath>
                </a14:m>
                <a:r>
                  <a:rPr lang="en-RU" sz="2400" dirty="0"/>
                  <a:t> -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𝒎</m:t>
                        </m:r>
                      </m:e>
                      <m:sub>
                        <m:r>
                          <a:rPr lang="en-US" sz="2400" b="1" i="1">
                            <a:latin typeface="Cambria Math" panose="02040503050406030204" pitchFamily="18" charset="0"/>
                          </a:rPr>
                          <m:t>𝒊𝒏𝒗</m:t>
                        </m:r>
                      </m:sub>
                    </m:sSub>
                  </m:oMath>
                </a14:m>
                <a:r>
                  <a:rPr lang="en-RU" sz="2400" dirty="0"/>
                  <a:t> distribution (signal + background)</a:t>
                </a:r>
                <a:endParaRPr lang="en-US" sz="2400" b="1" i="1" dirty="0">
                  <a:solidFill>
                    <a:schemeClr val="accent1">
                      <a:lumMod val="75000"/>
                    </a:schemeClr>
                  </a:solidFill>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sSup>
                      <m:sSupPr>
                        <m:ctrlPr>
                          <a:rPr lang="en-US" sz="2400" b="1" i="1" smtClean="0">
                            <a:solidFill>
                              <a:schemeClr val="accent1">
                                <a:lumMod val="75000"/>
                              </a:schemeClr>
                            </a:solidFill>
                            <a:latin typeface="Cambria Math" panose="02040503050406030204" pitchFamily="18" charset="0"/>
                          </a:rPr>
                        </m:ctrlPr>
                      </m:sSupPr>
                      <m:e>
                        <m:r>
                          <a:rPr lang="en-US" sz="2400" b="1" i="1" smtClean="0">
                            <a:solidFill>
                              <a:schemeClr val="accent1">
                                <a:lumMod val="75000"/>
                              </a:schemeClr>
                            </a:solidFill>
                            <a:latin typeface="Cambria Math" panose="02040503050406030204" pitchFamily="18" charset="0"/>
                          </a:rPr>
                          <m:t>𝑵</m:t>
                        </m:r>
                      </m:e>
                      <m:sup>
                        <m:r>
                          <a:rPr lang="en-US" sz="2400" b="1" i="1" smtClean="0">
                            <a:solidFill>
                              <a:schemeClr val="accent1">
                                <a:lumMod val="75000"/>
                              </a:schemeClr>
                            </a:solidFill>
                            <a:latin typeface="Cambria Math" panose="02040503050406030204" pitchFamily="18" charset="0"/>
                          </a:rPr>
                          <m:t>𝑺</m:t>
                        </m:r>
                      </m:sup>
                    </m:sSup>
                    <m:d>
                      <m:dPr>
                        <m:ctrlPr>
                          <a:rPr lang="en-US" sz="2400" b="1" i="1" smtClean="0">
                            <a:solidFill>
                              <a:schemeClr val="accent1">
                                <a:lumMod val="75000"/>
                              </a:schemeClr>
                            </a:solidFill>
                            <a:latin typeface="Cambria Math" panose="02040503050406030204" pitchFamily="18" charset="0"/>
                          </a:rPr>
                        </m:ctrlPr>
                      </m:dPr>
                      <m:e>
                        <m:sSub>
                          <m:sSubPr>
                            <m:ctrlPr>
                              <a:rPr lang="en-US" sz="2400" b="1" i="1" smtClean="0">
                                <a:solidFill>
                                  <a:schemeClr val="accent1">
                                    <a:lumMod val="75000"/>
                                  </a:schemeClr>
                                </a:solidFill>
                                <a:latin typeface="Cambria Math" panose="02040503050406030204" pitchFamily="18" charset="0"/>
                              </a:rPr>
                            </m:ctrlPr>
                          </m:sSubPr>
                          <m:e>
                            <m:r>
                              <a:rPr lang="en-US" sz="2400" b="1" i="1" smtClean="0">
                                <a:solidFill>
                                  <a:schemeClr val="accent1">
                                    <a:lumMod val="75000"/>
                                  </a:schemeClr>
                                </a:solidFill>
                                <a:latin typeface="Cambria Math" panose="02040503050406030204" pitchFamily="18" charset="0"/>
                              </a:rPr>
                              <m:t>𝒎</m:t>
                            </m:r>
                          </m:e>
                          <m:sub>
                            <m:r>
                              <a:rPr lang="en-US" sz="2400" b="1" i="1" smtClean="0">
                                <a:solidFill>
                                  <a:schemeClr val="accent1">
                                    <a:lumMod val="75000"/>
                                  </a:schemeClr>
                                </a:solidFill>
                                <a:latin typeface="Cambria Math" panose="02040503050406030204" pitchFamily="18" charset="0"/>
                              </a:rPr>
                              <m:t>𝒊𝒏𝒗</m:t>
                            </m:r>
                          </m:sub>
                        </m:sSub>
                      </m:e>
                    </m:d>
                  </m:oMath>
                </a14:m>
                <a:r>
                  <a:rPr lang="en-RU" sz="2400" dirty="0"/>
                  <a:t> -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𝒎</m:t>
                        </m:r>
                      </m:e>
                      <m:sub>
                        <m:r>
                          <a:rPr lang="en-US" sz="2400" b="1" i="1">
                            <a:latin typeface="Cambria Math" panose="02040503050406030204" pitchFamily="18" charset="0"/>
                          </a:rPr>
                          <m:t>𝒊𝒏𝒗</m:t>
                        </m:r>
                      </m:sub>
                    </m:sSub>
                  </m:oMath>
                </a14:m>
                <a:r>
                  <a:rPr lang="en-RU" sz="2400" dirty="0"/>
                  <a:t> signal distribution</a:t>
                </a:r>
              </a:p>
              <a:p>
                <a:pPr marL="342900" indent="-342900">
                  <a:buFont typeface="Arial" panose="020B0604020202020204" pitchFamily="34" charset="0"/>
                  <a:buChar char="•"/>
                </a:pPr>
                <a14:m>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rPr>
                          <m:t>𝑵</m:t>
                        </m:r>
                      </m:e>
                      <m:sup>
                        <m:r>
                          <a:rPr lang="en-US" sz="2400" b="1" i="1" smtClean="0">
                            <a:solidFill>
                              <a:srgbClr val="FF0000"/>
                            </a:solidFill>
                            <a:latin typeface="Cambria Math" panose="02040503050406030204" pitchFamily="18" charset="0"/>
                          </a:rPr>
                          <m:t>𝑩</m:t>
                        </m:r>
                      </m:sup>
                    </m:sSup>
                    <m:d>
                      <m:dPr>
                        <m:ctrlPr>
                          <a:rPr lang="en-US" sz="2400" b="1" i="1">
                            <a:solidFill>
                              <a:srgbClr val="FF0000"/>
                            </a:solidFill>
                            <a:latin typeface="Cambria Math" panose="02040503050406030204" pitchFamily="18" charset="0"/>
                          </a:rPr>
                        </m:ctrlPr>
                      </m:dPr>
                      <m:e>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𝒎</m:t>
                            </m:r>
                          </m:e>
                          <m:sub>
                            <m:r>
                              <a:rPr lang="en-US" sz="2400" b="1" i="1">
                                <a:solidFill>
                                  <a:srgbClr val="FF0000"/>
                                </a:solidFill>
                                <a:latin typeface="Cambria Math" panose="02040503050406030204" pitchFamily="18" charset="0"/>
                              </a:rPr>
                              <m:t>𝒊𝒏𝒗</m:t>
                            </m:r>
                          </m:sub>
                        </m:sSub>
                      </m:e>
                    </m:d>
                  </m:oMath>
                </a14:m>
                <a:r>
                  <a:rPr lang="en-RU" sz="2400" dirty="0"/>
                  <a:t> -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𝒎</m:t>
                        </m:r>
                      </m:e>
                      <m:sub>
                        <m:r>
                          <a:rPr lang="en-US" sz="2400" b="1" i="1">
                            <a:latin typeface="Cambria Math" panose="02040503050406030204" pitchFamily="18" charset="0"/>
                          </a:rPr>
                          <m:t>𝒊𝒏𝒗</m:t>
                        </m:r>
                      </m:sub>
                    </m:sSub>
                  </m:oMath>
                </a14:m>
                <a:r>
                  <a:rPr lang="en-RU" sz="2400" dirty="0"/>
                  <a:t> background distribution</a:t>
                </a:r>
              </a:p>
            </p:txBody>
          </p:sp>
        </mc:Choice>
        <mc:Fallback xmlns="">
          <p:sp>
            <p:nvSpPr>
              <p:cNvPr id="23" name="TextBox 22">
                <a:extLst>
                  <a:ext uri="{FF2B5EF4-FFF2-40B4-BE49-F238E27FC236}">
                    <a16:creationId xmlns:a16="http://schemas.microsoft.com/office/drawing/2014/main" id="{FEB29F77-3FFF-83C5-FD55-55467AD928AC}"/>
                  </a:ext>
                </a:extLst>
              </p:cNvPr>
              <p:cNvSpPr txBox="1">
                <a:spLocks noRot="1" noChangeAspect="1" noMove="1" noResize="1" noEditPoints="1" noAdjustHandles="1" noChangeArrowheads="1" noChangeShapeType="1" noTextEdit="1"/>
              </p:cNvSpPr>
              <p:nvPr/>
            </p:nvSpPr>
            <p:spPr>
              <a:xfrm>
                <a:off x="582946" y="3547238"/>
                <a:ext cx="4777330" cy="2331536"/>
              </a:xfrm>
              <a:prstGeom prst="rect">
                <a:avLst/>
              </a:prstGeom>
              <a:blipFill>
                <a:blip r:embed="rId7"/>
                <a:stretch>
                  <a:fillRect l="-1862" t="-1630" b="-4891"/>
                </a:stretch>
              </a:blipFill>
            </p:spPr>
            <p:txBody>
              <a:bodyPr/>
              <a:lstStyle/>
              <a:p>
                <a:r>
                  <a:rPr lang="en-RU">
                    <a:noFill/>
                  </a:rPr>
                  <a:t> </a:t>
                </a:r>
              </a:p>
            </p:txBody>
          </p:sp>
        </mc:Fallback>
      </mc:AlternateContent>
    </p:spTree>
    <p:extLst>
      <p:ext uri="{BB962C8B-B14F-4D97-AF65-F5344CB8AC3E}">
        <p14:creationId xmlns:p14="http://schemas.microsoft.com/office/powerpoint/2010/main" val="3639638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5200</TotalTime>
  <Words>3674</Words>
  <Application>Microsoft Office PowerPoint</Application>
  <PresentationFormat>Широкоэкранный</PresentationFormat>
  <Paragraphs>566</Paragraphs>
  <Slides>54</Slides>
  <Notes>46</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2</vt:i4>
      </vt:variant>
      <vt:variant>
        <vt:lpstr>Заголовки слайдов</vt:lpstr>
      </vt:variant>
      <vt:variant>
        <vt:i4>54</vt:i4>
      </vt:variant>
    </vt:vector>
  </HeadingPairs>
  <TitlesOfParts>
    <vt:vector size="73" baseType="lpstr">
      <vt:lpstr>Arial</vt:lpstr>
      <vt:lpstr>Calibri</vt:lpstr>
      <vt:lpstr>Calibri Light</vt:lpstr>
      <vt:lpstr>Cambria Math</vt:lpstr>
      <vt:lpstr>Lato</vt:lpstr>
      <vt:lpstr>Menlo</vt:lpstr>
      <vt:lpstr>Merriweather</vt:lpstr>
      <vt:lpstr>Noto Sans</vt:lpstr>
      <vt:lpstr>Noto Sans Symbols</vt:lpstr>
      <vt:lpstr>Open Sans</vt:lpstr>
      <vt:lpstr>OpenSymbol</vt:lpstr>
      <vt:lpstr>Roboto</vt:lpstr>
      <vt:lpstr>Symbol</vt:lpstr>
      <vt:lpstr>Times New Roman</vt:lpstr>
      <vt:lpstr>Trebuchet MS</vt:lpstr>
      <vt:lpstr>Verdana</vt:lpstr>
      <vt:lpstr>Wingdings</vt:lpstr>
      <vt:lpstr>Office Theme</vt:lpstr>
      <vt:lpstr>1_Office Theme</vt:lpstr>
      <vt:lpstr>PWG3 Summary:  Anisotropic collective flow and development of the corresponding measurement techniques for the MPD experiment</vt:lpstr>
      <vt:lpstr>evFlowEP wagon for flow measurements in MPD</vt:lpstr>
      <vt:lpstr>Презентация PowerPoint</vt:lpstr>
      <vt:lpstr>Global Polarization at Nuclotron-NICA energies</vt:lpstr>
      <vt:lpstr>Λ selection: MpdRoot</vt:lpstr>
      <vt:lpstr>Global hyperon polarization</vt:lpstr>
      <vt:lpstr>PH measurements: inv. mass fit method </vt:lpstr>
      <vt:lpstr>Centrality dependence of PΛ   </vt:lpstr>
      <vt:lpstr>Anisotropic flow of V0 particles</vt:lpstr>
      <vt:lpstr>Презентация PowerPoint</vt:lpstr>
      <vt:lpstr>Презентация PowerPoint</vt:lpstr>
      <vt:lpstr>V0 selection: PFSimple</vt:lpstr>
      <vt:lpstr>MPD in Fixed-Target Mode (MPD-FXT)</vt:lpstr>
      <vt:lpstr>Flow vectors</vt:lpstr>
      <vt:lpstr>Flow methods for vn calculation</vt:lpstr>
      <vt:lpstr>Results: v1(y)</vt:lpstr>
      <vt:lpstr>Results: v2(pT)</vt:lpstr>
      <vt:lpstr>Comparison with BM@N performance</vt:lpstr>
      <vt:lpstr>Conferences and workshops</vt:lpstr>
      <vt:lpstr>Summary and Outlook</vt:lpstr>
      <vt:lpstr>Thank you for your attention!</vt:lpstr>
      <vt:lpstr>Backup slides</vt:lpstr>
      <vt:lpstr>Methods for vn measurements</vt:lpstr>
      <vt:lpstr>Motivation of elliptic flow fluctuation study</vt:lpstr>
      <vt:lpstr>Relative v2 fluctuations of identified hadrons </vt:lpstr>
      <vt:lpstr>Event plane Resolution</vt:lpstr>
      <vt:lpstr>Comparison of Reco and MC: v2 eta-sub EP</vt:lpstr>
      <vt:lpstr>Comparison of Reco and MC: v3 eta-sub EP</vt:lpstr>
      <vt:lpstr>Flow performance study for MPD in fixed-target mode</vt:lpstr>
      <vt:lpstr>The Bayesian inversion method (Γ-fit): main assumptions</vt:lpstr>
      <vt:lpstr>Centrality determination: multiplicity fit</vt:lpstr>
      <vt:lpstr>PID procedure</vt:lpstr>
      <vt:lpstr>PID procedure: Results</vt:lpstr>
      <vt:lpstr>Measurements of global hyperon polarization</vt:lpstr>
      <vt:lpstr>PH measurements: Δφ-method</vt:lpstr>
      <vt:lpstr>Centrality dependence of PΛ   </vt:lpstr>
      <vt:lpstr>pT - dependence of PΛ for centrality 20-50%   </vt:lpstr>
      <vt:lpstr>η-dependence of PΛ for centrality 20-50%   </vt:lpstr>
      <vt:lpstr>Презентация PowerPoint</vt:lpstr>
      <vt:lpstr>Презентация PowerPoint</vt:lpstr>
      <vt:lpstr>Презентация PowerPoint</vt:lpstr>
      <vt:lpstr>The BM@N experiment (GEANT4 simulation for RUN8)</vt:lpstr>
      <vt:lpstr>BM@N vs MPD: pT-y acceptance </vt:lpstr>
      <vt:lpstr>BM@N vs MPD: η-φ acceptance </vt:lpstr>
      <vt:lpstr>Презентация PowerPoint</vt:lpstr>
      <vt:lpstr>Summary for main topic 2</vt:lpstr>
      <vt:lpstr>Презентация PowerPoint</vt:lpstr>
      <vt:lpstr>Comparison of Reco and MC: v2{4}</vt:lpstr>
      <vt:lpstr>v2 fluctuations at             = 5 - 11.5 GeV </vt:lpstr>
      <vt:lpstr>Презентация PowerPoint</vt:lpstr>
      <vt:lpstr>Презентация PowerPoint</vt:lpstr>
      <vt:lpstr>Презентация PowerPoint</vt:lpstr>
      <vt:lpstr>MPD-FXT: v1 for π^+</vt:lpstr>
      <vt:lpstr>MPD-FXT: v2 for π^+</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PWG3 Summary:  Anisotropic collective flow and development of the corresponding measurement techniques for the MPD experiment</dc:title>
  <dc:creator>Петр Парфенов</dc:creator>
  <cp:lastModifiedBy>Arkadiy Taranenko</cp:lastModifiedBy>
  <cp:revision>24</cp:revision>
  <dcterms:created xsi:type="dcterms:W3CDTF">2023-09-30T21:23:06Z</dcterms:created>
  <dcterms:modified xsi:type="dcterms:W3CDTF">2024-04-25T08:35:14Z</dcterms:modified>
</cp:coreProperties>
</file>